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70" r:id="rId3"/>
    <p:sldId id="274" r:id="rId4"/>
    <p:sldId id="278" r:id="rId5"/>
    <p:sldId id="279" r:id="rId6"/>
    <p:sldId id="291" r:id="rId7"/>
    <p:sldId id="280" r:id="rId8"/>
    <p:sldId id="287" r:id="rId9"/>
    <p:sldId id="281" r:id="rId10"/>
    <p:sldId id="292" r:id="rId11"/>
    <p:sldId id="275" r:id="rId12"/>
    <p:sldId id="276" r:id="rId13"/>
    <p:sldId id="293" r:id="rId14"/>
    <p:sldId id="288" r:id="rId15"/>
    <p:sldId id="282" r:id="rId16"/>
    <p:sldId id="283" r:id="rId17"/>
    <p:sldId id="284" r:id="rId18"/>
    <p:sldId id="277" r:id="rId19"/>
    <p:sldId id="285" r:id="rId20"/>
    <p:sldId id="286" r:id="rId21"/>
    <p:sldId id="290" r:id="rId22"/>
    <p:sldId id="27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00000"/>
    <a:srgbClr val="EB4B03"/>
    <a:srgbClr val="FF3D01"/>
    <a:srgbClr val="EE0000"/>
    <a:srgbClr val="AF1B1B"/>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248" y="-40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dirty="0" smtClean="0">
              <a:latin typeface="微软雅黑" pitchFamily="34" charset="-122"/>
              <a:ea typeface="微软雅黑" pitchFamily="34" charset="-122"/>
            </a:rPr>
            <a:t>一、</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dirty="0" smtClean="0">
              <a:latin typeface="微软雅黑" pitchFamily="34" charset="-122"/>
              <a:ea typeface="微软雅黑" pitchFamily="34" charset="-122"/>
            </a:rPr>
            <a:t>二、</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613018C8-F35B-4B84-BBE7-D1726E3B5B42}">
      <dgm:prSet>
        <dgm:style>
          <a:lnRef idx="1">
            <a:schemeClr val="accent6"/>
          </a:lnRef>
          <a:fillRef idx="3">
            <a:schemeClr val="accent6"/>
          </a:fillRef>
          <a:effectRef idx="2">
            <a:schemeClr val="accent6"/>
          </a:effectRef>
          <a:fontRef idx="minor">
            <a:schemeClr val="lt1"/>
          </a:fontRef>
        </dgm:style>
      </dgm:prSet>
      <dgm:spPr/>
      <dgm:t>
        <a:bodyPr/>
        <a:lstStyle/>
        <a:p>
          <a:pPr rtl="0"/>
          <a:r>
            <a:rPr lang="zh-CN" altLang="en-US" dirty="0" smtClean="0">
              <a:latin typeface="微软雅黑" pitchFamily="34" charset="-122"/>
              <a:ea typeface="微软雅黑" pitchFamily="34" charset="-122"/>
            </a:rPr>
            <a:t>四</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应用部署</a:t>
          </a:r>
          <a:endParaRPr lang="en-US" dirty="0">
            <a:latin typeface="微软雅黑" pitchFamily="34" charset="-122"/>
            <a:ea typeface="微软雅黑" pitchFamily="34" charset="-122"/>
          </a:endParaRPr>
        </a:p>
      </dgm:t>
    </dgm:pt>
    <dgm:pt modelId="{FD4F0035-153B-4D4F-B4E3-47C212BEAF1C}" type="parTrans" cxnId="{37D25905-782A-42B5-AD1F-9652945C7F49}">
      <dgm:prSet/>
      <dgm:spPr/>
      <dgm:t>
        <a:bodyPr/>
        <a:lstStyle/>
        <a:p>
          <a:endParaRPr lang="zh-CN" altLang="en-US"/>
        </a:p>
      </dgm:t>
    </dgm:pt>
    <dgm:pt modelId="{EB7FE703-8518-4529-AE21-5B4D16EDF477}" type="sibTrans" cxnId="{37D25905-782A-42B5-AD1F-9652945C7F49}">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五、场景演示</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210FF3B4-87A1-4B83-97C3-2BCCDAC35A7E}">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三、性能测试</a:t>
          </a:r>
          <a:endParaRPr lang="en-US" dirty="0">
            <a:latin typeface="微软雅黑" pitchFamily="34" charset="-122"/>
            <a:ea typeface="微软雅黑" pitchFamily="34" charset="-122"/>
          </a:endParaRPr>
        </a:p>
      </dgm:t>
    </dgm:pt>
    <dgm:pt modelId="{6EB925B0-B77B-46D1-9488-2ADCCF0524B8}" type="parTrans" cxnId="{6C09A128-45AE-4621-8301-680C7EB2966E}">
      <dgm:prSet/>
      <dgm:spPr/>
      <dgm:t>
        <a:bodyPr/>
        <a:lstStyle/>
        <a:p>
          <a:endParaRPr lang="zh-CN" altLang="en-US"/>
        </a:p>
      </dgm:t>
    </dgm:pt>
    <dgm:pt modelId="{981F7FF1-AE94-44D2-91C7-D614834E52BB}" type="sibTrans" cxnId="{6C09A128-45AE-4621-8301-680C7EB2966E}">
      <dgm:prSet/>
      <dgm:spPr/>
      <dgm:t>
        <a:bodyPr/>
        <a:lstStyle/>
        <a:p>
          <a:endParaRPr lang="zh-CN" altLang="en-US"/>
        </a:p>
      </dgm:t>
    </dgm:pt>
    <dgm:pt modelId="{A55CE43A-89AD-48FD-AC05-70C8630B5271}">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六、领导决策</a:t>
          </a:r>
          <a:endParaRPr lang="en-US" dirty="0">
            <a:latin typeface="微软雅黑" pitchFamily="34" charset="-122"/>
            <a:ea typeface="微软雅黑" pitchFamily="34" charset="-122"/>
          </a:endParaRPr>
        </a:p>
      </dgm:t>
    </dgm:pt>
    <dgm:pt modelId="{E4F68F14-2758-4FEA-9965-D8605AAA18E1}" type="parTrans" cxnId="{14AACC25-AD38-4AF4-8FAF-B4C8E740EE9F}">
      <dgm:prSet/>
      <dgm:spPr/>
      <dgm:t>
        <a:bodyPr/>
        <a:lstStyle/>
        <a:p>
          <a:endParaRPr lang="zh-CN" altLang="en-US"/>
        </a:p>
      </dgm:t>
    </dgm:pt>
    <dgm:pt modelId="{A064CD48-CF14-4121-80A6-562DC76EE482}" type="sibTrans" cxnId="{14AACC25-AD38-4AF4-8FAF-B4C8E740EE9F}">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7">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7"/>
      <dgm:spPr/>
      <dgm:t>
        <a:bodyPr/>
        <a:lstStyle/>
        <a:p>
          <a:endParaRPr lang="zh-CN" altLang="en-US"/>
        </a:p>
      </dgm:t>
    </dgm:pt>
    <dgm:pt modelId="{5E3DFE37-0C8C-4F8F-B849-21DD35BFD90A}" type="pres">
      <dgm:prSet presAssocID="{D4C81255-1BC2-42BC-82CE-0B42938B37CB}" presName="connectorText" presStyleLbl="sibTrans2D1" presStyleIdx="0" presStyleCnt="7"/>
      <dgm:spPr/>
      <dgm:t>
        <a:bodyPr/>
        <a:lstStyle/>
        <a:p>
          <a:endParaRPr lang="zh-CN" altLang="en-US"/>
        </a:p>
      </dgm:t>
    </dgm:pt>
    <dgm:pt modelId="{AFAC7779-C776-49B8-AE13-EE522201DFD3}" type="pres">
      <dgm:prSet presAssocID="{C25223F1-BE96-450E-A50F-A6C1715253E6}" presName="node" presStyleLbl="node1" presStyleIdx="1" presStyleCnt="7">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7"/>
      <dgm:spPr/>
      <dgm:t>
        <a:bodyPr/>
        <a:lstStyle/>
        <a:p>
          <a:endParaRPr lang="zh-CN" altLang="en-US"/>
        </a:p>
      </dgm:t>
    </dgm:pt>
    <dgm:pt modelId="{C3D823D2-35D1-46DC-BFC7-F1046A413977}" type="pres">
      <dgm:prSet presAssocID="{B0067F24-2B6F-477E-A095-8917E1208E4F}" presName="connectorText" presStyleLbl="sibTrans2D1" presStyleIdx="1" presStyleCnt="7"/>
      <dgm:spPr/>
      <dgm:t>
        <a:bodyPr/>
        <a:lstStyle/>
        <a:p>
          <a:endParaRPr lang="zh-CN" altLang="en-US"/>
        </a:p>
      </dgm:t>
    </dgm:pt>
    <dgm:pt modelId="{474C88CD-C82F-46A5-93A9-1DDD1BE827AA}" type="pres">
      <dgm:prSet presAssocID="{210FF3B4-87A1-4B83-97C3-2BCCDAC35A7E}" presName="node" presStyleLbl="node1" presStyleIdx="2" presStyleCnt="7">
        <dgm:presLayoutVars>
          <dgm:bulletEnabled val="1"/>
        </dgm:presLayoutVars>
      </dgm:prSet>
      <dgm:spPr/>
      <dgm:t>
        <a:bodyPr/>
        <a:lstStyle/>
        <a:p>
          <a:endParaRPr lang="zh-CN" altLang="en-US"/>
        </a:p>
      </dgm:t>
    </dgm:pt>
    <dgm:pt modelId="{2A55798E-FFE6-4A7E-8AC5-526C13F78187}" type="pres">
      <dgm:prSet presAssocID="{981F7FF1-AE94-44D2-91C7-D614834E52BB}" presName="sibTrans" presStyleLbl="sibTrans2D1" presStyleIdx="2" presStyleCnt="7"/>
      <dgm:spPr/>
      <dgm:t>
        <a:bodyPr/>
        <a:lstStyle/>
        <a:p>
          <a:endParaRPr lang="zh-CN" altLang="en-US"/>
        </a:p>
      </dgm:t>
    </dgm:pt>
    <dgm:pt modelId="{BFF98B7F-87E7-4FAA-86D7-92BE6615224B}" type="pres">
      <dgm:prSet presAssocID="{981F7FF1-AE94-44D2-91C7-D614834E52BB}" presName="connectorText" presStyleLbl="sibTrans2D1" presStyleIdx="2" presStyleCnt="7"/>
      <dgm:spPr/>
      <dgm:t>
        <a:bodyPr/>
        <a:lstStyle/>
        <a:p>
          <a:endParaRPr lang="zh-CN" altLang="en-US"/>
        </a:p>
      </dgm:t>
    </dgm:pt>
    <dgm:pt modelId="{5D7F0F87-A54C-45D5-94CB-EEFFBE19E8D0}" type="pres">
      <dgm:prSet presAssocID="{6712EC22-443A-429F-B8B9-8F4F78B2EA5C}" presName="node" presStyleLbl="node1" presStyleIdx="3" presStyleCnt="7">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3" presStyleCnt="7"/>
      <dgm:spPr/>
      <dgm:t>
        <a:bodyPr/>
        <a:lstStyle/>
        <a:p>
          <a:endParaRPr lang="zh-CN" altLang="en-US"/>
        </a:p>
      </dgm:t>
    </dgm:pt>
    <dgm:pt modelId="{365D448A-177F-4A9A-A71E-1D3BF7793E55}" type="pres">
      <dgm:prSet presAssocID="{D235914C-F1BC-4765-B4FD-765B4CD5E27A}" presName="connectorText" presStyleLbl="sibTrans2D1" presStyleIdx="3" presStyleCnt="7"/>
      <dgm:spPr/>
      <dgm:t>
        <a:bodyPr/>
        <a:lstStyle/>
        <a:p>
          <a:endParaRPr lang="zh-CN" altLang="en-US"/>
        </a:p>
      </dgm:t>
    </dgm:pt>
    <dgm:pt modelId="{2AE2A15C-DC33-42AE-8434-508B5DF42518}" type="pres">
      <dgm:prSet presAssocID="{613018C8-F35B-4B84-BBE7-D1726E3B5B42}" presName="node" presStyleLbl="node1" presStyleIdx="4" presStyleCnt="7">
        <dgm:presLayoutVars>
          <dgm:bulletEnabled val="1"/>
        </dgm:presLayoutVars>
      </dgm:prSet>
      <dgm:spPr/>
      <dgm:t>
        <a:bodyPr/>
        <a:lstStyle/>
        <a:p>
          <a:endParaRPr lang="zh-CN" altLang="en-US"/>
        </a:p>
      </dgm:t>
    </dgm:pt>
    <dgm:pt modelId="{1338F814-2274-424B-9C41-8ABA7DFCC809}" type="pres">
      <dgm:prSet presAssocID="{EB7FE703-8518-4529-AE21-5B4D16EDF477}" presName="sibTrans" presStyleLbl="sibTrans2D1" presStyleIdx="4" presStyleCnt="7"/>
      <dgm:spPr/>
      <dgm:t>
        <a:bodyPr/>
        <a:lstStyle/>
        <a:p>
          <a:endParaRPr lang="zh-CN" altLang="en-US"/>
        </a:p>
      </dgm:t>
    </dgm:pt>
    <dgm:pt modelId="{E89DF330-3013-4A1A-8F57-0C3D797DB65B}" type="pres">
      <dgm:prSet presAssocID="{EB7FE703-8518-4529-AE21-5B4D16EDF477}" presName="connectorText" presStyleLbl="sibTrans2D1" presStyleIdx="4" presStyleCnt="7"/>
      <dgm:spPr/>
      <dgm:t>
        <a:bodyPr/>
        <a:lstStyle/>
        <a:p>
          <a:endParaRPr lang="zh-CN" altLang="en-US"/>
        </a:p>
      </dgm:t>
    </dgm:pt>
    <dgm:pt modelId="{F066602C-C662-4BDE-817C-879DB19230F1}" type="pres">
      <dgm:prSet presAssocID="{565F9B00-D13A-45E2-A2AC-2C25BE35C446}" presName="node" presStyleLbl="node1" presStyleIdx="5" presStyleCnt="7">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5" presStyleCnt="7"/>
      <dgm:spPr/>
      <dgm:t>
        <a:bodyPr/>
        <a:lstStyle/>
        <a:p>
          <a:endParaRPr lang="zh-CN" altLang="en-US"/>
        </a:p>
      </dgm:t>
    </dgm:pt>
    <dgm:pt modelId="{F5ECB40E-0905-4F2A-A99C-A43ECAF9C362}" type="pres">
      <dgm:prSet presAssocID="{4BB213F0-DEE7-4263-91E6-14EED3DC18B6}" presName="connectorText" presStyleLbl="sibTrans2D1" presStyleIdx="5" presStyleCnt="7"/>
      <dgm:spPr/>
      <dgm:t>
        <a:bodyPr/>
        <a:lstStyle/>
        <a:p>
          <a:endParaRPr lang="zh-CN" altLang="en-US"/>
        </a:p>
      </dgm:t>
    </dgm:pt>
    <dgm:pt modelId="{F404E89D-6010-46F1-8DB0-751E721D6F86}" type="pres">
      <dgm:prSet presAssocID="{A55CE43A-89AD-48FD-AC05-70C8630B5271}" presName="node" presStyleLbl="node1" presStyleIdx="6" presStyleCnt="7">
        <dgm:presLayoutVars>
          <dgm:bulletEnabled val="1"/>
        </dgm:presLayoutVars>
      </dgm:prSet>
      <dgm:spPr/>
      <dgm:t>
        <a:bodyPr/>
        <a:lstStyle/>
        <a:p>
          <a:endParaRPr lang="zh-CN" altLang="en-US"/>
        </a:p>
      </dgm:t>
    </dgm:pt>
    <dgm:pt modelId="{CF2D3BD4-927D-4ADF-8AFD-A23A70678795}" type="pres">
      <dgm:prSet presAssocID="{A064CD48-CF14-4121-80A6-562DC76EE482}" presName="sibTrans" presStyleLbl="sibTrans2D1" presStyleIdx="6" presStyleCnt="7"/>
      <dgm:spPr/>
      <dgm:t>
        <a:bodyPr/>
        <a:lstStyle/>
        <a:p>
          <a:endParaRPr lang="zh-CN" altLang="en-US"/>
        </a:p>
      </dgm:t>
    </dgm:pt>
    <dgm:pt modelId="{55E88FCA-8060-4F54-87FA-0C0DA0BB6BAB}" type="pres">
      <dgm:prSet presAssocID="{A064CD48-CF14-4121-80A6-562DC76EE482}" presName="connectorText" presStyleLbl="sibTrans2D1" presStyleIdx="6" presStyleCnt="7"/>
      <dgm:spPr/>
      <dgm:t>
        <a:bodyPr/>
        <a:lstStyle/>
        <a:p>
          <a:endParaRPr lang="zh-CN" altLang="en-US"/>
        </a:p>
      </dgm:t>
    </dgm:pt>
  </dgm:ptLst>
  <dgm:cxnLst>
    <dgm:cxn modelId="{2EF1E645-906E-408A-9384-2DBAAE6C3FF0}" type="presOf" srcId="{A064CD48-CF14-4121-80A6-562DC76EE482}" destId="{CF2D3BD4-927D-4ADF-8AFD-A23A70678795}"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91E59B06-4D1A-4850-AF11-68342A0C65A1}" type="presOf" srcId="{981F7FF1-AE94-44D2-91C7-D614834E52BB}" destId="{BFF98B7F-87E7-4FAA-86D7-92BE6615224B}" srcOrd="1" destOrd="0" presId="urn:microsoft.com/office/officeart/2005/8/layout/cycle2"/>
    <dgm:cxn modelId="{E7A78B0E-CCBE-48D9-BC2E-9F81E2F08A42}" srcId="{5550289A-E43C-488E-BAED-98BA52CFF863}" destId="{6712EC22-443A-429F-B8B9-8F4F78B2EA5C}" srcOrd="3" destOrd="0" parTransId="{9D0DB45B-70AD-4518-BD39-B2852CBDCB84}" sibTransId="{D235914C-F1BC-4765-B4FD-765B4CD5E27A}"/>
    <dgm:cxn modelId="{38D2CF0C-870E-4637-A872-960CFDBF9B35}" srcId="{5550289A-E43C-488E-BAED-98BA52CFF863}" destId="{565F9B00-D13A-45E2-A2AC-2C25BE35C446}" srcOrd="5" destOrd="0" parTransId="{2B415032-A6F1-4B8E-A608-8AAEFE076B84}" sibTransId="{4BB213F0-DEE7-4263-91E6-14EED3DC18B6}"/>
    <dgm:cxn modelId="{DFA68D2D-2F96-4885-B99F-E45B297F9147}" type="presOf" srcId="{D235914C-F1BC-4765-B4FD-765B4CD5E27A}" destId="{365D448A-177F-4A9A-A71E-1D3BF7793E55}" srcOrd="1" destOrd="0" presId="urn:microsoft.com/office/officeart/2005/8/layout/cycle2"/>
    <dgm:cxn modelId="{11282B75-B144-4B3F-A533-3E9B2E685F3D}" type="presOf" srcId="{EB7FE703-8518-4529-AE21-5B4D16EDF477}" destId="{1338F814-2274-424B-9C41-8ABA7DFCC809}" srcOrd="0"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C14C33B3-1243-4476-A2E8-C3F42C1210E3}" type="presOf" srcId="{981F7FF1-AE94-44D2-91C7-D614834E52BB}" destId="{2A55798E-FFE6-4A7E-8AC5-526C13F78187}" srcOrd="0" destOrd="0" presId="urn:microsoft.com/office/officeart/2005/8/layout/cycle2"/>
    <dgm:cxn modelId="{B67A23A0-CB43-432E-BB94-37F9BF297EAC}" type="presOf" srcId="{D4C81255-1BC2-42BC-82CE-0B42938B37CB}" destId="{5E3DFE37-0C8C-4F8F-B849-21DD35BFD90A}" srcOrd="1"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50FFBE50-B5C8-4E33-AC32-9BE1842B4A77}" type="presOf" srcId="{210FF3B4-87A1-4B83-97C3-2BCCDAC35A7E}" destId="{474C88CD-C82F-46A5-93A9-1DDD1BE827AA}" srcOrd="0" destOrd="0" presId="urn:microsoft.com/office/officeart/2005/8/layout/cycle2"/>
    <dgm:cxn modelId="{98803606-E98B-4875-AFE3-5BC57D2B2AFA}" type="presOf" srcId="{4BB213F0-DEE7-4263-91E6-14EED3DC18B6}" destId="{F5ECB40E-0905-4F2A-A99C-A43ECAF9C362}" srcOrd="1" destOrd="0" presId="urn:microsoft.com/office/officeart/2005/8/layout/cycle2"/>
    <dgm:cxn modelId="{D547E769-AE7E-4FFB-8228-F212E99093B0}" type="presOf" srcId="{613018C8-F35B-4B84-BBE7-D1726E3B5B42}" destId="{2AE2A15C-DC33-42AE-8434-508B5DF42518}"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552481F2-7054-4DA8-A07C-AE8439EBC597}" type="presOf" srcId="{D4C81255-1BC2-42BC-82CE-0B42938B37CB}" destId="{8EF72819-F8B5-407D-9AA0-31297C876413}" srcOrd="0" destOrd="0" presId="urn:microsoft.com/office/officeart/2005/8/layout/cycle2"/>
    <dgm:cxn modelId="{A2BB2E66-0CD3-492B-9235-7719351B0AFA}" type="presOf" srcId="{C25223F1-BE96-450E-A50F-A6C1715253E6}" destId="{AFAC7779-C776-49B8-AE13-EE522201DFD3}" srcOrd="0" destOrd="0" presId="urn:microsoft.com/office/officeart/2005/8/layout/cycle2"/>
    <dgm:cxn modelId="{14AACC25-AD38-4AF4-8FAF-B4C8E740EE9F}" srcId="{5550289A-E43C-488E-BAED-98BA52CFF863}" destId="{A55CE43A-89AD-48FD-AC05-70C8630B5271}" srcOrd="6" destOrd="0" parTransId="{E4F68F14-2758-4FEA-9965-D8605AAA18E1}" sibTransId="{A064CD48-CF14-4121-80A6-562DC76EE482}"/>
    <dgm:cxn modelId="{6C09A128-45AE-4621-8301-680C7EB2966E}" srcId="{5550289A-E43C-488E-BAED-98BA52CFF863}" destId="{210FF3B4-87A1-4B83-97C3-2BCCDAC35A7E}" srcOrd="2" destOrd="0" parTransId="{6EB925B0-B77B-46D1-9488-2ADCCF0524B8}" sibTransId="{981F7FF1-AE94-44D2-91C7-D614834E52BB}"/>
    <dgm:cxn modelId="{D136C20C-C8AF-4E5C-91C8-2B3E6C0FD37C}" type="presOf" srcId="{5550289A-E43C-488E-BAED-98BA52CFF863}" destId="{774971AE-ADD5-45AE-8603-FE7CC10BFC67}" srcOrd="0"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3B532456-F984-40E0-8DD4-7155B60CC629}" type="presOf" srcId="{EB7FE703-8518-4529-AE21-5B4D16EDF477}" destId="{E89DF330-3013-4A1A-8F57-0C3D797DB65B}" srcOrd="1"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37D25905-782A-42B5-AD1F-9652945C7F49}" srcId="{5550289A-E43C-488E-BAED-98BA52CFF863}" destId="{613018C8-F35B-4B84-BBE7-D1726E3B5B42}" srcOrd="4" destOrd="0" parTransId="{FD4F0035-153B-4D4F-B4E3-47C212BEAF1C}" sibTransId="{EB7FE703-8518-4529-AE21-5B4D16EDF477}"/>
    <dgm:cxn modelId="{E5CE81CF-9040-4E2B-8545-F974A46AC47C}" srcId="{5550289A-E43C-488E-BAED-98BA52CFF863}" destId="{C25223F1-BE96-450E-A50F-A6C1715253E6}" srcOrd="1" destOrd="0" parTransId="{57244253-EE2D-4A67-A134-0EAB38D1EDDC}" sibTransId="{B0067F24-2B6F-477E-A095-8917E1208E4F}"/>
    <dgm:cxn modelId="{2CE97BFE-8105-49C3-93DC-2746AD92BB13}" type="presOf" srcId="{A55CE43A-89AD-48FD-AC05-70C8630B5271}" destId="{F404E89D-6010-46F1-8DB0-751E721D6F86}" srcOrd="0" destOrd="0" presId="urn:microsoft.com/office/officeart/2005/8/layout/cycle2"/>
    <dgm:cxn modelId="{57B782A7-FAFF-49E2-8CAA-3F0E7BB173FA}" type="presOf" srcId="{A064CD48-CF14-4121-80A6-562DC76EE482}" destId="{55E88FCA-8060-4F54-87FA-0C0DA0BB6BAB}" srcOrd="1"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05F6246A-CF54-4E67-AD35-EC7CFB82AD66}" type="presParOf" srcId="{774971AE-ADD5-45AE-8603-FE7CC10BFC67}" destId="{474C88CD-C82F-46A5-93A9-1DDD1BE827AA}" srcOrd="4" destOrd="0" presId="urn:microsoft.com/office/officeart/2005/8/layout/cycle2"/>
    <dgm:cxn modelId="{F770E748-B706-41B4-9D8C-5C0374BC0230}" type="presParOf" srcId="{774971AE-ADD5-45AE-8603-FE7CC10BFC67}" destId="{2A55798E-FFE6-4A7E-8AC5-526C13F78187}" srcOrd="5" destOrd="0" presId="urn:microsoft.com/office/officeart/2005/8/layout/cycle2"/>
    <dgm:cxn modelId="{AED5865B-B624-4BEC-985B-F243CCC0E500}" type="presParOf" srcId="{2A55798E-FFE6-4A7E-8AC5-526C13F78187}" destId="{BFF98B7F-87E7-4FAA-86D7-92BE6615224B}" srcOrd="0" destOrd="0" presId="urn:microsoft.com/office/officeart/2005/8/layout/cycle2"/>
    <dgm:cxn modelId="{44714B16-F195-4F5E-ADA9-4BACA2802959}" type="presParOf" srcId="{774971AE-ADD5-45AE-8603-FE7CC10BFC67}" destId="{5D7F0F87-A54C-45D5-94CB-EEFFBE19E8D0}" srcOrd="6" destOrd="0" presId="urn:microsoft.com/office/officeart/2005/8/layout/cycle2"/>
    <dgm:cxn modelId="{CBAA6949-C16D-4F42-8936-4F6B1B89E012}" type="presParOf" srcId="{774971AE-ADD5-45AE-8603-FE7CC10BFC67}" destId="{85CCEF99-4247-4044-AF64-8B6CA8806184}" srcOrd="7"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45B90187-F191-4E11-8DB2-506A38B0573E}" type="presParOf" srcId="{774971AE-ADD5-45AE-8603-FE7CC10BFC67}" destId="{2AE2A15C-DC33-42AE-8434-508B5DF42518}" srcOrd="8" destOrd="0" presId="urn:microsoft.com/office/officeart/2005/8/layout/cycle2"/>
    <dgm:cxn modelId="{366EA3CE-13A5-42D2-9844-15D84EE8EEAA}" type="presParOf" srcId="{774971AE-ADD5-45AE-8603-FE7CC10BFC67}" destId="{1338F814-2274-424B-9C41-8ABA7DFCC809}" srcOrd="9" destOrd="0" presId="urn:microsoft.com/office/officeart/2005/8/layout/cycle2"/>
    <dgm:cxn modelId="{8460FBB8-07F3-4B40-8A95-54F53A59C7C8}" type="presParOf" srcId="{1338F814-2274-424B-9C41-8ABA7DFCC809}" destId="{E89DF330-3013-4A1A-8F57-0C3D797DB65B}" srcOrd="0" destOrd="0" presId="urn:microsoft.com/office/officeart/2005/8/layout/cycle2"/>
    <dgm:cxn modelId="{DC87EDFD-8742-431F-9B50-DADAFDC47680}" type="presParOf" srcId="{774971AE-ADD5-45AE-8603-FE7CC10BFC67}" destId="{F066602C-C662-4BDE-817C-879DB19230F1}" srcOrd="10" destOrd="0" presId="urn:microsoft.com/office/officeart/2005/8/layout/cycle2"/>
    <dgm:cxn modelId="{717B488C-F415-4652-B9B6-8225FB2A21BD}" type="presParOf" srcId="{774971AE-ADD5-45AE-8603-FE7CC10BFC67}" destId="{7C9EA086-971E-43E9-AC48-E427A532F7D0}" srcOrd="11" destOrd="0" presId="urn:microsoft.com/office/officeart/2005/8/layout/cycle2"/>
    <dgm:cxn modelId="{9FF5CC4B-DF10-489D-B3BB-681545BA5C84}" type="presParOf" srcId="{7C9EA086-971E-43E9-AC48-E427A532F7D0}" destId="{F5ECB40E-0905-4F2A-A99C-A43ECAF9C362}" srcOrd="0" destOrd="0" presId="urn:microsoft.com/office/officeart/2005/8/layout/cycle2"/>
    <dgm:cxn modelId="{B70945DA-754C-4035-8C06-2232D4515960}" type="presParOf" srcId="{774971AE-ADD5-45AE-8603-FE7CC10BFC67}" destId="{F404E89D-6010-46F1-8DB0-751E721D6F86}" srcOrd="12" destOrd="0" presId="urn:microsoft.com/office/officeart/2005/8/layout/cycle2"/>
    <dgm:cxn modelId="{888F3131-41C3-45CD-8D64-F0461C511D3E}" type="presParOf" srcId="{774971AE-ADD5-45AE-8603-FE7CC10BFC67}" destId="{CF2D3BD4-927D-4ADF-8AFD-A23A70678795}" srcOrd="13" destOrd="0" presId="urn:microsoft.com/office/officeart/2005/8/layout/cycle2"/>
    <dgm:cxn modelId="{F94C9B36-C3F3-4BDC-8E8D-C8B481732DFA}" type="presParOf" srcId="{CF2D3BD4-927D-4ADF-8AFD-A23A70678795}" destId="{55E88FCA-8060-4F54-87FA-0C0DA0BB6BA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999861" y="1530"/>
          <a:ext cx="1075514" cy="1075514"/>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一、</a:t>
          </a:r>
          <a:r>
            <a:rPr lang="zh-CN" altLang="en-US" sz="1700" kern="1200" dirty="0" smtClean="0">
              <a:latin typeface="微软雅黑" pitchFamily="34" charset="-122"/>
              <a:ea typeface="微软雅黑" pitchFamily="34" charset="-122"/>
            </a:rPr>
            <a:t>框架概述</a:t>
          </a:r>
          <a:endParaRPr lang="en-US" altLang="zh-CN" sz="1700" kern="1200" dirty="0" smtClean="0">
            <a:latin typeface="微软雅黑" pitchFamily="34" charset="-122"/>
            <a:ea typeface="微软雅黑" pitchFamily="34" charset="-122"/>
          </a:endParaRPr>
        </a:p>
      </dsp:txBody>
      <dsp:txXfrm>
        <a:off x="2157366" y="159035"/>
        <a:ext cx="760504" cy="760504"/>
      </dsp:txXfrm>
    </dsp:sp>
    <dsp:sp modelId="{8EF72819-F8B5-407D-9AA0-31297C876413}">
      <dsp:nvSpPr>
        <dsp:cNvPr id="0" name=""/>
        <dsp:cNvSpPr/>
      </dsp:nvSpPr>
      <dsp:spPr>
        <a:xfrm rot="1542857">
          <a:off x="3114911" y="704662"/>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119159" y="758647"/>
        <a:ext cx="200180" cy="217792"/>
      </dsp:txXfrm>
    </dsp:sp>
    <dsp:sp modelId="{AFAC7779-C776-49B8-AE13-EE522201DFD3}">
      <dsp:nvSpPr>
        <dsp:cNvPr id="0" name=""/>
        <dsp:cNvSpPr/>
      </dsp:nvSpPr>
      <dsp:spPr>
        <a:xfrm>
          <a:off x="3455001" y="70228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二、</a:t>
          </a:r>
          <a:r>
            <a:rPr lang="zh-CN" altLang="en-US" sz="1700" kern="1200" dirty="0" smtClean="0">
              <a:latin typeface="微软雅黑" pitchFamily="34" charset="-122"/>
              <a:ea typeface="微软雅黑" pitchFamily="34" charset="-122"/>
            </a:rPr>
            <a:t>架构设计</a:t>
          </a:r>
          <a:endParaRPr lang="en-US" sz="1700" kern="1200" dirty="0">
            <a:latin typeface="微软雅黑" pitchFamily="34" charset="-122"/>
            <a:ea typeface="微软雅黑" pitchFamily="34" charset="-122"/>
          </a:endParaRPr>
        </a:p>
      </dsp:txBody>
      <dsp:txXfrm>
        <a:off x="3612506" y="859794"/>
        <a:ext cx="760504" cy="760504"/>
      </dsp:txXfrm>
    </dsp:sp>
    <dsp:sp modelId="{8432B3B9-C078-4FBD-BD53-63D21DADFF33}">
      <dsp:nvSpPr>
        <dsp:cNvPr id="0" name=""/>
        <dsp:cNvSpPr/>
      </dsp:nvSpPr>
      <dsp:spPr>
        <a:xfrm rot="4628571">
          <a:off x="4027667" y="183795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61017" y="1868734"/>
        <a:ext cx="200180" cy="217792"/>
      </dsp:txXfrm>
    </dsp:sp>
    <dsp:sp modelId="{474C88CD-C82F-46A5-93A9-1DDD1BE827AA}">
      <dsp:nvSpPr>
        <dsp:cNvPr id="0" name=""/>
        <dsp:cNvSpPr/>
      </dsp:nvSpPr>
      <dsp:spPr>
        <a:xfrm>
          <a:off x="3814391" y="227687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三、性能测试</a:t>
          </a:r>
          <a:endParaRPr lang="en-US" sz="1700" kern="1200" dirty="0">
            <a:latin typeface="微软雅黑" pitchFamily="34" charset="-122"/>
            <a:ea typeface="微软雅黑" pitchFamily="34" charset="-122"/>
          </a:endParaRPr>
        </a:p>
      </dsp:txBody>
      <dsp:txXfrm>
        <a:off x="3971896" y="2434384"/>
        <a:ext cx="760504" cy="760504"/>
      </dsp:txXfrm>
    </dsp:sp>
    <dsp:sp modelId="{2A55798E-FFE6-4A7E-8AC5-526C13F78187}">
      <dsp:nvSpPr>
        <dsp:cNvPr id="0" name=""/>
        <dsp:cNvSpPr/>
      </dsp:nvSpPr>
      <dsp:spPr>
        <a:xfrm rot="7714286">
          <a:off x="3710715" y="325817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3780355" y="3297237"/>
        <a:ext cx="200180" cy="217792"/>
      </dsp:txXfrm>
    </dsp:sp>
    <dsp:sp modelId="{5D7F0F87-A54C-45D5-94CB-EEFFBE19E8D0}">
      <dsp:nvSpPr>
        <dsp:cNvPr id="0" name=""/>
        <dsp:cNvSpPr/>
      </dsp:nvSpPr>
      <dsp:spPr>
        <a:xfrm>
          <a:off x="2807403" y="3539602"/>
          <a:ext cx="1075514" cy="107551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应用集成</a:t>
          </a:r>
          <a:endParaRPr lang="en-US" sz="1700" kern="1200" dirty="0">
            <a:latin typeface="微软雅黑" pitchFamily="34" charset="-122"/>
            <a:ea typeface="微软雅黑" pitchFamily="34" charset="-122"/>
          </a:endParaRPr>
        </a:p>
      </dsp:txBody>
      <dsp:txXfrm>
        <a:off x="2964908" y="3697107"/>
        <a:ext cx="760504" cy="760504"/>
      </dsp:txXfrm>
    </dsp:sp>
    <dsp:sp modelId="{85CCEF99-4247-4044-AF64-8B6CA8806184}">
      <dsp:nvSpPr>
        <dsp:cNvPr id="0" name=""/>
        <dsp:cNvSpPr/>
      </dsp:nvSpPr>
      <dsp:spPr>
        <a:xfrm rot="10800000">
          <a:off x="2402726" y="3895866"/>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2488517" y="3968463"/>
        <a:ext cx="200180" cy="217792"/>
      </dsp:txXfrm>
    </dsp:sp>
    <dsp:sp modelId="{2AE2A15C-DC33-42AE-8434-508B5DF42518}">
      <dsp:nvSpPr>
        <dsp:cNvPr id="0" name=""/>
        <dsp:cNvSpPr/>
      </dsp:nvSpPr>
      <dsp:spPr>
        <a:xfrm>
          <a:off x="1192320" y="3539602"/>
          <a:ext cx="1075514" cy="1075514"/>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四</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应用部署</a:t>
          </a:r>
          <a:endParaRPr lang="en-US" sz="1700" kern="1200" dirty="0">
            <a:latin typeface="微软雅黑" pitchFamily="34" charset="-122"/>
            <a:ea typeface="微软雅黑" pitchFamily="34" charset="-122"/>
          </a:endParaRPr>
        </a:p>
      </dsp:txBody>
      <dsp:txXfrm>
        <a:off x="1349825" y="3697107"/>
        <a:ext cx="760504" cy="760504"/>
      </dsp:txXfrm>
    </dsp:sp>
    <dsp:sp modelId="{1338F814-2274-424B-9C41-8ABA7DFCC809}">
      <dsp:nvSpPr>
        <dsp:cNvPr id="0" name=""/>
        <dsp:cNvSpPr/>
      </dsp:nvSpPr>
      <dsp:spPr>
        <a:xfrm rot="13885714">
          <a:off x="1088643" y="3270833"/>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1158283" y="3376967"/>
        <a:ext cx="200180" cy="217792"/>
      </dsp:txXfrm>
    </dsp:sp>
    <dsp:sp modelId="{F066602C-C662-4BDE-817C-879DB19230F1}">
      <dsp:nvSpPr>
        <dsp:cNvPr id="0" name=""/>
        <dsp:cNvSpPr/>
      </dsp:nvSpPr>
      <dsp:spPr>
        <a:xfrm>
          <a:off x="185331" y="227687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五、场景演示</a:t>
          </a:r>
          <a:endParaRPr lang="en-US" sz="1700" kern="1200" dirty="0">
            <a:latin typeface="微软雅黑" pitchFamily="34" charset="-122"/>
            <a:ea typeface="微软雅黑" pitchFamily="34" charset="-122"/>
          </a:endParaRPr>
        </a:p>
      </dsp:txBody>
      <dsp:txXfrm>
        <a:off x="342836" y="2434384"/>
        <a:ext cx="760504" cy="760504"/>
      </dsp:txXfrm>
    </dsp:sp>
    <dsp:sp modelId="{7C9EA086-971E-43E9-AC48-E427A532F7D0}">
      <dsp:nvSpPr>
        <dsp:cNvPr id="0" name=""/>
        <dsp:cNvSpPr/>
      </dsp:nvSpPr>
      <dsp:spPr>
        <a:xfrm rot="16971429">
          <a:off x="757997" y="1853739"/>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791347" y="1968156"/>
        <a:ext cx="200180" cy="217792"/>
      </dsp:txXfrm>
    </dsp:sp>
    <dsp:sp modelId="{F404E89D-6010-46F1-8DB0-751E721D6F86}">
      <dsp:nvSpPr>
        <dsp:cNvPr id="0" name=""/>
        <dsp:cNvSpPr/>
      </dsp:nvSpPr>
      <dsp:spPr>
        <a:xfrm>
          <a:off x="544721" y="70228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六、领导决策</a:t>
          </a:r>
          <a:endParaRPr lang="en-US" sz="1700" kern="1200" dirty="0">
            <a:latin typeface="微软雅黑" pitchFamily="34" charset="-122"/>
            <a:ea typeface="微软雅黑" pitchFamily="34" charset="-122"/>
          </a:endParaRPr>
        </a:p>
      </dsp:txBody>
      <dsp:txXfrm>
        <a:off x="702226" y="859794"/>
        <a:ext cx="760504" cy="760504"/>
      </dsp:txXfrm>
    </dsp:sp>
    <dsp:sp modelId="{CF2D3BD4-927D-4ADF-8AFD-A23A70678795}">
      <dsp:nvSpPr>
        <dsp:cNvPr id="0" name=""/>
        <dsp:cNvSpPr/>
      </dsp:nvSpPr>
      <dsp:spPr>
        <a:xfrm rot="20057143">
          <a:off x="1659771" y="711685"/>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64019" y="802894"/>
        <a:ext cx="200180" cy="21779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2014/7/1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2014/7/1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2014/7/1</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2014/7/1</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2014/7/1</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2014/7/1</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0.0.15.222:81/SanyPDP/login.j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dirty="0" err="1">
                <a:cs typeface="方正大黑简体"/>
              </a:rPr>
              <a:t>SanyPDP</a:t>
            </a:r>
            <a:r>
              <a:rPr lang="zh-CN" altLang="en-US" dirty="0">
                <a:cs typeface="方正大黑简体"/>
              </a:rPr>
              <a:t>会话共享介绍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62880" y="1793388"/>
            <a:ext cx="777686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latin typeface="微软雅黑" pitchFamily="34" charset="-122"/>
                <a:ea typeface="微软雅黑" pitchFamily="34" charset="-122"/>
              </a:rPr>
              <a:t>&lt;properties&gt;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sessionManager</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org.frameworkset.security.session.impl.SessionManager</a:t>
            </a:r>
            <a:r>
              <a:rPr lang="en-US" altLang="zh-CN" sz="1200" i="1" dirty="0">
                <a:latin typeface="微软雅黑" pitchFamily="34" charset="-122"/>
                <a:ea typeface="微软雅黑" pitchFamily="34" charset="-122"/>
              </a:rPr>
              <a:t>"</a:t>
            </a:r>
          </a:p>
          <a:p>
            <a:r>
              <a:rPr lang="en-US" altLang="zh-CN" sz="1200" dirty="0" err="1">
                <a:latin typeface="微软雅黑" pitchFamily="34" charset="-122"/>
                <a:ea typeface="微软雅黑" pitchFamily="34" charset="-122"/>
              </a:rPr>
              <a:t>init</a:t>
            </a:r>
            <a:r>
              <a:rPr lang="en-US" altLang="zh-CN" sz="1200" dirty="0">
                <a:latin typeface="微软雅黑" pitchFamily="34" charset="-122"/>
                <a:ea typeface="微软雅黑" pitchFamily="34" charset="-122"/>
              </a:rPr>
              <a:t>-method=</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init</a:t>
            </a:r>
            <a:r>
              <a:rPr lang="en-US" altLang="zh-CN" sz="1200" i="1" dirty="0">
                <a:latin typeface="微软雅黑" pitchFamily="34" charset="-122"/>
                <a:ea typeface="微软雅黑" pitchFamily="34" charset="-122"/>
              </a:rPr>
              <a:t>" destroy-method="destroy"&gt;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sessionTimeout</a:t>
            </a:r>
            <a:r>
              <a:rPr lang="en-US" altLang="zh-CN" sz="1200" i="1" dirty="0">
                <a:latin typeface="微软雅黑" pitchFamily="34" charset="-122"/>
                <a:ea typeface="微软雅黑" pitchFamily="34" charset="-122"/>
              </a:rPr>
              <a:t>" value="3600000"/&gt;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a:t>
            </a:r>
            <a:r>
              <a:rPr lang="en-US" altLang="zh-CN" sz="1200" i="1" dirty="0" err="1">
                <a:latin typeface="微软雅黑" pitchFamily="34" charset="-122"/>
                <a:ea typeface="微软雅黑" pitchFamily="34" charset="-122"/>
              </a:rPr>
              <a:t>refid</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attr:sessionstore</a:t>
            </a:r>
            <a:r>
              <a:rPr lang="en-US" altLang="zh-CN" sz="1200" i="1" dirty="0">
                <a:latin typeface="微软雅黑" pitchFamily="34" charset="-122"/>
                <a:ea typeface="微软雅黑" pitchFamily="34" charset="-122"/>
              </a:rPr>
              <a:t>"/&gt; </a:t>
            </a:r>
          </a:p>
          <a:p>
            <a:r>
              <a:rPr lang="en-US" altLang="zh-CN" sz="1200" dirty="0">
                <a:latin typeface="微软雅黑" pitchFamily="34" charset="-122"/>
                <a:ea typeface="微软雅黑" pitchFamily="34" charset="-122"/>
              </a:rPr>
              <a:t>&lt;!-- &lt;property name="</a:t>
            </a:r>
            <a:r>
              <a:rPr lang="en-US" altLang="zh-CN" sz="1200" dirty="0" err="1">
                <a:solidFill>
                  <a:srgbClr val="00B050"/>
                </a:solidFill>
                <a:latin typeface="微软雅黑" pitchFamily="34" charset="-122"/>
                <a:ea typeface="微软雅黑" pitchFamily="34" charset="-122"/>
              </a:rPr>
              <a:t>sessionstore</a:t>
            </a:r>
            <a:r>
              <a:rPr lang="en-US" altLang="zh-CN" sz="1200" dirty="0">
                <a:latin typeface="微软雅黑" pitchFamily="34" charset="-122"/>
                <a:ea typeface="微软雅黑" pitchFamily="34" charset="-122"/>
              </a:rPr>
              <a:t>" value="</a:t>
            </a:r>
            <a:r>
              <a:rPr lang="en-US" altLang="zh-CN" sz="1200" dirty="0">
                <a:solidFill>
                  <a:srgbClr val="00B050"/>
                </a:solidFill>
                <a:latin typeface="微软雅黑" pitchFamily="34" charset="-122"/>
                <a:ea typeface="微软雅黑" pitchFamily="34" charset="-122"/>
              </a:rPr>
              <a:t>session</a:t>
            </a:r>
            <a:r>
              <a:rPr lang="en-US" altLang="zh-CN" sz="1200" dirty="0">
                <a:latin typeface="微软雅黑" pitchFamily="34" charset="-122"/>
                <a:ea typeface="微软雅黑" pitchFamily="34" charset="-122"/>
              </a:rPr>
              <a:t>"/&gt;--&gt;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cookiename</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b_sessionid</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httpOnly</a:t>
            </a:r>
            <a:r>
              <a:rPr lang="en-US" altLang="zh-CN" sz="1200" i="1" dirty="0">
                <a:latin typeface="微软雅黑" pitchFamily="34" charset="-122"/>
                <a:ea typeface="微软雅黑" pitchFamily="34" charset="-122"/>
              </a:rPr>
              <a:t>" value="true</a:t>
            </a:r>
            <a:r>
              <a:rPr lang="en-US" altLang="zh-CN" sz="1200" i="1" dirty="0" smtClean="0">
                <a:latin typeface="微软雅黑" pitchFamily="34" charset="-122"/>
                <a:ea typeface="微软雅黑" pitchFamily="34" charset="-122"/>
              </a:rPr>
              <a:t>"/&gt;</a:t>
            </a:r>
          </a:p>
          <a:p>
            <a:r>
              <a:rPr lang="en-US" altLang="zh-CN" sz="1200" dirty="0"/>
              <a:t>&lt;</a:t>
            </a:r>
            <a:r>
              <a:rPr lang="en-US" altLang="zh-CN" sz="1200" dirty="0" smtClean="0"/>
              <a:t>property </a:t>
            </a:r>
            <a:r>
              <a:rPr lang="en-US" altLang="zh-CN" sz="1200" dirty="0"/>
              <a:t>name=</a:t>
            </a:r>
            <a:r>
              <a:rPr lang="en-US" altLang="zh-CN" sz="1200" i="1" dirty="0"/>
              <a:t>"secure" value="false"/&gt;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sessionlisteners</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org.frameworkset.security.session.impl.NullSessionListener</a:t>
            </a:r>
            <a:r>
              <a:rPr lang="en-US" altLang="zh-CN" sz="1200" i="1" dirty="0" smtClean="0">
                <a:latin typeface="微软雅黑" pitchFamily="34" charset="-122"/>
                <a:ea typeface="微软雅黑" pitchFamily="34" charset="-122"/>
              </a:rPr>
              <a:t>"/&gt;</a:t>
            </a:r>
          </a:p>
          <a:p>
            <a:r>
              <a:rPr lang="en-US" altLang="zh-CN" sz="1200" dirty="0" smtClean="0"/>
              <a:t>&lt;!--&lt;</a:t>
            </a:r>
            <a:r>
              <a:rPr lang="en-US" altLang="zh-CN" sz="1200" dirty="0"/>
              <a:t>property name="</a:t>
            </a:r>
            <a:r>
              <a:rPr lang="en-US" altLang="zh-CN" sz="1200" dirty="0" err="1"/>
              <a:t>appcode</a:t>
            </a:r>
            <a:r>
              <a:rPr lang="en-US" altLang="zh-CN" sz="1200" dirty="0"/>
              <a:t>" value="10_25_192_142_pdp"/&gt;--&gt;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a:t>
            </a:r>
            <a:r>
              <a:rPr lang="en-US" altLang="zh-CN" sz="1200" dirty="0" smtClean="0">
                <a:latin typeface="微软雅黑" pitchFamily="34" charset="-122"/>
                <a:ea typeface="微软雅黑" pitchFamily="34" charset="-122"/>
              </a:rPr>
              <a:t>&gt;</a:t>
            </a: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zh-CN" altLang="en-US"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sessionStaticManager</a:t>
            </a:r>
            <a:r>
              <a:rPr lang="en-US" altLang="zh-CN" sz="1200" i="1" dirty="0">
                <a:latin typeface="微软雅黑" pitchFamily="34" charset="-122"/>
                <a:ea typeface="微软雅黑" pitchFamily="34" charset="-122"/>
              </a:rPr>
              <a:t>" class="org.frameworkset.security.session.statics.MongoSessionStaticManagerImpl"/&gt;</a:t>
            </a:r>
          </a:p>
          <a:p>
            <a:endParaRPr lang="zh-CN" altLang="en-US"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org.frameworkset.security.session.impl.MongDBSessionStore</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&lt;/properties&gt;</a:t>
            </a:r>
            <a:endParaRPr lang="zh-CN" altLang="en-US" sz="1200" dirty="0">
              <a:latin typeface="微软雅黑" pitchFamily="34" charset="-122"/>
              <a:ea typeface="微软雅黑" pitchFamily="34" charset="-122"/>
            </a:endParaRPr>
          </a:p>
        </p:txBody>
      </p:sp>
      <p:sp>
        <p:nvSpPr>
          <p:cNvPr id="42" name="TextBox 3"/>
          <p:cNvSpPr txBox="1">
            <a:spLocks noChangeArrowheads="1"/>
          </p:cNvSpPr>
          <p:nvPr/>
        </p:nvSpPr>
        <p:spPr bwMode="auto">
          <a:xfrm>
            <a:off x="608013" y="1484313"/>
            <a:ext cx="8593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集成会话共享组件到应用程序只需修改配置文件</a:t>
            </a:r>
            <a:r>
              <a:rPr lang="en-US" altLang="zh-CN">
                <a:latin typeface="微软雅黑" pitchFamily="34" charset="-122"/>
                <a:ea typeface="微软雅黑" pitchFamily="34" charset="-122"/>
              </a:rPr>
              <a:t>resources/sessionconf.xml</a:t>
            </a:r>
            <a:r>
              <a:rPr lang="zh-CN" altLang="en-US">
                <a:latin typeface="微软雅黑" pitchFamily="34" charset="-122"/>
                <a:ea typeface="微软雅黑" pitchFamily="34" charset="-122"/>
              </a:rPr>
              <a:t>即可：</a:t>
            </a:r>
          </a:p>
        </p:txBody>
      </p:sp>
      <p:sp>
        <p:nvSpPr>
          <p:cNvPr id="43" name="TextBox 17"/>
          <p:cNvSpPr txBox="1">
            <a:spLocks noChangeArrowheads="1"/>
          </p:cNvSpPr>
          <p:nvPr/>
        </p:nvSpPr>
        <p:spPr bwMode="auto">
          <a:xfrm>
            <a:off x="5148065" y="2347386"/>
            <a:ext cx="3995936" cy="3231654"/>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a:solidFill>
                  <a:schemeClr val="bg1"/>
                </a:solidFill>
                <a:latin typeface="微软雅黑" pitchFamily="34" charset="-122"/>
                <a:ea typeface="微软雅黑" pitchFamily="34" charset="-122"/>
              </a:rPr>
              <a:t>sessionManager</a:t>
            </a:r>
            <a:r>
              <a:rPr lang="zh-CN" altLang="en-US" sz="1200" dirty="0">
                <a:solidFill>
                  <a:schemeClr val="bg1"/>
                </a:solidFill>
                <a:latin typeface="微软雅黑" pitchFamily="34" charset="-122"/>
                <a:ea typeface="微软雅黑" pitchFamily="34" charset="-122"/>
              </a:rPr>
              <a:t>配置说明：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org.frameworkset.security.session.impl.SessionManager</a:t>
            </a:r>
            <a:r>
              <a:rPr lang="zh-CN" altLang="en-US" sz="1200" dirty="0">
                <a:solidFill>
                  <a:schemeClr val="bg1"/>
                </a:solidFill>
                <a:latin typeface="微软雅黑" pitchFamily="34" charset="-122"/>
                <a:ea typeface="微软雅黑" pitchFamily="34" charset="-122"/>
              </a:rPr>
              <a:t>是</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提供的</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会话管理组件。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sessionTimeout</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属性指定会话超时时间，单位：毫秒，</a:t>
            </a:r>
            <a:r>
              <a:rPr lang="en-US" altLang="zh-CN" sz="1200" dirty="0">
                <a:solidFill>
                  <a:schemeClr val="bg1"/>
                </a:solidFill>
                <a:latin typeface="微软雅黑" pitchFamily="34" charset="-122"/>
                <a:ea typeface="微软雅黑" pitchFamily="34" charset="-122"/>
              </a:rPr>
              <a:t>-1</a:t>
            </a:r>
            <a:r>
              <a:rPr lang="zh-CN" altLang="en-US" sz="1200" dirty="0">
                <a:solidFill>
                  <a:schemeClr val="bg1"/>
                </a:solidFill>
                <a:latin typeface="微软雅黑" pitchFamily="34" charset="-122"/>
                <a:ea typeface="微软雅黑" pitchFamily="34" charset="-122"/>
              </a:rPr>
              <a:t>或</a:t>
            </a:r>
            <a:r>
              <a:rPr lang="en-US" altLang="zh-CN" sz="1200" dirty="0">
                <a:solidFill>
                  <a:schemeClr val="bg1"/>
                </a:solidFill>
                <a:latin typeface="微软雅黑" pitchFamily="34" charset="-122"/>
                <a:ea typeface="微软雅黑" pitchFamily="34" charset="-122"/>
              </a:rPr>
              <a:t>0</a:t>
            </a:r>
            <a:r>
              <a:rPr lang="zh-CN" altLang="en-US" sz="1200" dirty="0">
                <a:solidFill>
                  <a:schemeClr val="bg1"/>
                </a:solidFill>
                <a:latin typeface="微软雅黑" pitchFamily="34" charset="-122"/>
                <a:ea typeface="微软雅黑" pitchFamily="34" charset="-122"/>
              </a:rPr>
              <a:t>标识</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永不超时。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sessionstore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的存储机制，</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表示会话使用容器默认的会话管理机制，配置为</a:t>
            </a:r>
            <a:r>
              <a:rPr lang="en-US" altLang="zh-CN" sz="1200" dirty="0" err="1">
                <a:solidFill>
                  <a:schemeClr val="bg1"/>
                </a:solidFill>
                <a:latin typeface="微软雅黑" pitchFamily="34" charset="-122"/>
                <a:ea typeface="微软雅黑" pitchFamily="34" charset="-122"/>
              </a:rPr>
              <a:t>MongDBSessionStore</a:t>
            </a:r>
            <a:r>
              <a:rPr lang="zh-CN" altLang="en-US" sz="1200" dirty="0">
                <a:solidFill>
                  <a:schemeClr val="bg1"/>
                </a:solidFill>
                <a:latin typeface="微软雅黑" pitchFamily="34" charset="-122"/>
                <a:ea typeface="微软雅黑" pitchFamily="34" charset="-122"/>
              </a:rPr>
              <a:t>时则启用</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的会话管理机制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cookiename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名称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httpOnly</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是否使用</a:t>
            </a:r>
            <a:r>
              <a:rPr lang="en-US" altLang="zh-CN" sz="1200" dirty="0" err="1">
                <a:solidFill>
                  <a:schemeClr val="bg1"/>
                </a:solidFill>
                <a:latin typeface="微软雅黑" pitchFamily="34" charset="-122"/>
                <a:ea typeface="微软雅黑" pitchFamily="34" charset="-122"/>
              </a:rPr>
              <a:t>httponly</a:t>
            </a:r>
            <a:r>
              <a:rPr lang="zh-CN" altLang="en-US" sz="1200" dirty="0">
                <a:solidFill>
                  <a:schemeClr val="bg1"/>
                </a:solidFill>
                <a:latin typeface="微软雅黑" pitchFamily="34" charset="-122"/>
                <a:ea typeface="微软雅黑" pitchFamily="34" charset="-122"/>
              </a:rPr>
              <a:t>模式，</a:t>
            </a:r>
            <a:r>
              <a:rPr lang="en-US" altLang="zh-CN" sz="1200" dirty="0">
                <a:solidFill>
                  <a:schemeClr val="bg1"/>
                </a:solidFill>
                <a:latin typeface="微软雅黑" pitchFamily="34" charset="-122"/>
                <a:ea typeface="微软雅黑" pitchFamily="34" charset="-122"/>
              </a:rPr>
              <a:t>true</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false</a:t>
            </a:r>
            <a:r>
              <a:rPr lang="zh-CN" altLang="en-US" sz="1200" dirty="0">
                <a:solidFill>
                  <a:schemeClr val="bg1"/>
                </a:solidFill>
                <a:latin typeface="微软雅黑" pitchFamily="34" charset="-122"/>
                <a:ea typeface="微软雅黑" pitchFamily="34" charset="-122"/>
              </a:rPr>
              <a:t>两个值，默认为</a:t>
            </a:r>
            <a:r>
              <a:rPr lang="en-US" altLang="zh-CN" sz="1200" dirty="0" smtClean="0">
                <a:solidFill>
                  <a:schemeClr val="bg1"/>
                </a:solidFill>
                <a:latin typeface="微软雅黑" pitchFamily="34" charset="-122"/>
                <a:ea typeface="微软雅黑" pitchFamily="34" charset="-122"/>
              </a:rPr>
              <a:t>true</a:t>
            </a:r>
          </a:p>
          <a:p>
            <a:pPr eaLnBrk="1" hangingPunct="1"/>
            <a:r>
              <a:rPr lang="en-US" altLang="zh-CN" sz="1200" i="1" dirty="0">
                <a:solidFill>
                  <a:schemeClr val="bg1"/>
                </a:solidFill>
              </a:rPr>
              <a:t>secure </a:t>
            </a:r>
            <a:r>
              <a:rPr lang="en-US" altLang="zh-CN" sz="1200" i="1" dirty="0" smtClean="0">
                <a:solidFill>
                  <a:schemeClr val="bg1"/>
                </a:solidFill>
              </a:rPr>
              <a:t>–</a:t>
            </a:r>
            <a:r>
              <a:rPr lang="zh-CN" altLang="en-US" sz="1200" dirty="0">
                <a:solidFill>
                  <a:schemeClr val="bg1"/>
                </a:solidFill>
                <a:latin typeface="微软雅黑" pitchFamily="34" charset="-122"/>
                <a:ea typeface="微软雅黑" pitchFamily="34" charset="-122"/>
              </a:rPr>
              <a:t>结合</a:t>
            </a:r>
            <a:r>
              <a:rPr lang="en-US" altLang="zh-CN" sz="1200" dirty="0">
                <a:solidFill>
                  <a:schemeClr val="bg1"/>
                </a:solidFill>
                <a:latin typeface="微软雅黑" pitchFamily="34" charset="-122"/>
                <a:ea typeface="微软雅黑" pitchFamily="34" charset="-122"/>
              </a:rPr>
              <a:t>https</a:t>
            </a:r>
            <a:r>
              <a:rPr lang="zh-CN" altLang="en-US" sz="1200" dirty="0">
                <a:solidFill>
                  <a:schemeClr val="bg1"/>
                </a:solidFill>
                <a:latin typeface="微软雅黑" pitchFamily="34" charset="-122"/>
                <a:ea typeface="微软雅黑" pitchFamily="34" charset="-122"/>
              </a:rPr>
              <a:t>阻止传输过程中</a:t>
            </a:r>
            <a:r>
              <a:rPr lang="en-US" altLang="zh-CN" sz="1200" dirty="0" err="1">
                <a:solidFill>
                  <a:schemeClr val="bg1"/>
                </a:solidFill>
                <a:latin typeface="微软雅黑" pitchFamily="34" charset="-122"/>
                <a:ea typeface="微软雅黑" pitchFamily="34" charset="-122"/>
              </a:rPr>
              <a:t>sessionid</a:t>
            </a:r>
            <a:r>
              <a:rPr lang="zh-CN" altLang="en-US" sz="1200" dirty="0">
                <a:solidFill>
                  <a:schemeClr val="bg1"/>
                </a:solidFill>
                <a:latin typeface="微软雅黑" pitchFamily="34" charset="-122"/>
                <a:ea typeface="微软雅黑" pitchFamily="34" charset="-122"/>
              </a:rPr>
              <a:t>被</a:t>
            </a:r>
            <a:r>
              <a:rPr lang="zh-CN" altLang="en-US" sz="1200" dirty="0" smtClean="0">
                <a:solidFill>
                  <a:schemeClr val="bg1"/>
                </a:solidFill>
                <a:latin typeface="微软雅黑" pitchFamily="34" charset="-122"/>
                <a:ea typeface="微软雅黑" pitchFamily="34" charset="-122"/>
              </a:rPr>
              <a:t>窃取</a:t>
            </a:r>
            <a:r>
              <a:rPr lang="en-US" altLang="zh-CN" sz="1200" dirty="0">
                <a:solidFill>
                  <a:schemeClr val="bg1"/>
                </a:solidFill>
                <a:latin typeface="微软雅黑" pitchFamily="34" charset="-122"/>
                <a:ea typeface="微软雅黑" pitchFamily="34" charset="-122"/>
              </a:rPr>
              <a:t> </a:t>
            </a:r>
            <a:endParaRPr lang="en-US" altLang="zh-CN" sz="1200" dirty="0" smtClean="0">
              <a:solidFill>
                <a:schemeClr val="bg1"/>
              </a:solidFill>
              <a:latin typeface="微软雅黑" pitchFamily="34" charset="-122"/>
              <a:ea typeface="微软雅黑" pitchFamily="34" charset="-122"/>
            </a:endParaRPr>
          </a:p>
          <a:p>
            <a:r>
              <a:rPr lang="en-US" altLang="zh-CN" sz="1200" dirty="0" err="1" smtClean="0">
                <a:solidFill>
                  <a:schemeClr val="bg1"/>
                </a:solidFill>
              </a:rPr>
              <a:t>Appcode</a:t>
            </a:r>
            <a:r>
              <a:rPr lang="en-US" altLang="zh-CN" sz="1200" dirty="0" smtClean="0">
                <a:solidFill>
                  <a:schemeClr val="bg1"/>
                </a:solidFill>
              </a:rPr>
              <a:t>-</a:t>
            </a:r>
            <a:r>
              <a:rPr lang="zh-CN" altLang="en-US" sz="1200" dirty="0">
                <a:solidFill>
                  <a:schemeClr val="bg1"/>
                </a:solidFill>
              </a:rPr>
              <a:t>应用编码，如果没有指定</a:t>
            </a:r>
            <a:r>
              <a:rPr lang="en-US" altLang="zh-CN" sz="1200" dirty="0" err="1">
                <a:solidFill>
                  <a:schemeClr val="bg1"/>
                </a:solidFill>
              </a:rPr>
              <a:t>appcode</a:t>
            </a:r>
            <a:r>
              <a:rPr lang="zh-CN" altLang="en-US" sz="1200" dirty="0">
                <a:solidFill>
                  <a:schemeClr val="bg1"/>
                </a:solidFill>
              </a:rPr>
              <a:t>值默认为应用上下文</a:t>
            </a:r>
          </a:p>
          <a:p>
            <a:r>
              <a:rPr lang="zh-CN" altLang="en-US" sz="1200" dirty="0">
                <a:solidFill>
                  <a:schemeClr val="bg1"/>
                </a:solidFill>
              </a:rPr>
              <a:t>  </a:t>
            </a:r>
            <a:r>
              <a:rPr lang="en-US" altLang="zh-CN" sz="1200" dirty="0" err="1">
                <a:solidFill>
                  <a:schemeClr val="bg1"/>
                </a:solidFill>
              </a:rPr>
              <a:t>appcode</a:t>
            </a:r>
            <a:r>
              <a:rPr lang="zh-CN" altLang="en-US" sz="1200" dirty="0">
                <a:solidFill>
                  <a:schemeClr val="bg1"/>
                </a:solidFill>
              </a:rPr>
              <a:t>的作用：当所有的应用上下文为“</a:t>
            </a:r>
            <a:r>
              <a:rPr lang="en-US" altLang="zh-CN" sz="1200" dirty="0">
                <a:solidFill>
                  <a:schemeClr val="bg1"/>
                </a:solidFill>
              </a:rPr>
              <a:t>/”</a:t>
            </a:r>
            <a:r>
              <a:rPr lang="zh-CN" altLang="en-US" sz="1200" dirty="0">
                <a:solidFill>
                  <a:schemeClr val="bg1"/>
                </a:solidFill>
              </a:rPr>
              <a:t>时，</a:t>
            </a:r>
            <a:endParaRPr lang="en-US" altLang="zh-CN" sz="1200" dirty="0">
              <a:solidFill>
                <a:schemeClr val="bg1"/>
              </a:solidFill>
            </a:endParaRPr>
          </a:p>
          <a:p>
            <a:r>
              <a:rPr lang="zh-CN" altLang="en-US" sz="1200" dirty="0">
                <a:solidFill>
                  <a:schemeClr val="bg1"/>
                </a:solidFill>
              </a:rPr>
              <a:t>用来区分后台统计的会话信息</a:t>
            </a:r>
          </a:p>
          <a:p>
            <a:r>
              <a:rPr lang="zh-CN" altLang="en-US" sz="1200" dirty="0">
                <a:solidFill>
                  <a:schemeClr val="bg1"/>
                </a:solidFill>
              </a:rPr>
              <a:t>  如果应用上下文为“</a:t>
            </a:r>
            <a:r>
              <a:rPr lang="en-US" altLang="zh-CN" sz="1200" dirty="0">
                <a:solidFill>
                  <a:schemeClr val="bg1"/>
                </a:solidFill>
              </a:rPr>
              <a:t>/”</a:t>
            </a:r>
            <a:r>
              <a:rPr lang="zh-CN" altLang="en-US" sz="1200" dirty="0">
                <a:solidFill>
                  <a:schemeClr val="bg1"/>
                </a:solidFill>
              </a:rPr>
              <a:t>时</a:t>
            </a:r>
            <a:r>
              <a:rPr lang="en-US" altLang="zh-CN" sz="1200" dirty="0">
                <a:solidFill>
                  <a:schemeClr val="bg1"/>
                </a:solidFill>
              </a:rPr>
              <a:t>,</a:t>
            </a:r>
            <a:r>
              <a:rPr lang="en-US" altLang="zh-CN" sz="1200" dirty="0" err="1">
                <a:solidFill>
                  <a:schemeClr val="bg1"/>
                </a:solidFill>
              </a:rPr>
              <a:t>appcode</a:t>
            </a:r>
            <a:r>
              <a:rPr lang="zh-CN" altLang="en-US" sz="1200" dirty="0">
                <a:solidFill>
                  <a:schemeClr val="bg1"/>
                </a:solidFill>
              </a:rPr>
              <a:t>为</a:t>
            </a:r>
            <a:r>
              <a:rPr lang="en-US" altLang="zh-CN" sz="1200" dirty="0" smtClean="0">
                <a:solidFill>
                  <a:schemeClr val="bg1"/>
                </a:solidFill>
              </a:rPr>
              <a:t>ROOT</a:t>
            </a:r>
            <a:endParaRPr lang="zh-CN" altLang="en-US" sz="1200" dirty="0">
              <a:solidFill>
                <a:schemeClr val="bg1"/>
              </a:solidFill>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5551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a:t>
            </a:r>
            <a:r>
              <a:rPr lang="zh-CN" altLang="en-US" dirty="0" smtClean="0">
                <a:solidFill>
                  <a:srgbClr val="000066"/>
                </a:solidFill>
                <a:cs typeface="Arial Unicode MS" pitchFamily="34" charset="-122"/>
              </a:rPr>
              <a:t>集成</a:t>
            </a:r>
            <a:endParaRPr lang="zh-CN" altLang="en-US" dirty="0"/>
          </a:p>
        </p:txBody>
      </p:sp>
      <p:sp>
        <p:nvSpPr>
          <p:cNvPr id="7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8"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9" name="圆角矩形 7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84" name="矩形 4"/>
          <p:cNvSpPr>
            <a:spLocks noChangeArrowheads="1"/>
          </p:cNvSpPr>
          <p:nvPr/>
        </p:nvSpPr>
        <p:spPr bwMode="auto">
          <a:xfrm>
            <a:off x="560388" y="1916113"/>
            <a:ext cx="87852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err="1">
                <a:latin typeface="微软雅黑" pitchFamily="34" charset="-122"/>
                <a:ea typeface="微软雅黑" pitchFamily="34" charset="-122"/>
              </a:rPr>
              <a:t>sessionlisteners</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指定</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监听器，多个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可以按照顺序以逗号分隔填入即可，</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只有</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PDP</a:t>
            </a:r>
            <a:r>
              <a:rPr lang="zh-CN" altLang="en-US" b="1" dirty="0" smtClean="0">
                <a:solidFill>
                  <a:srgbClr val="0066FF"/>
                </a:solidFill>
                <a:latin typeface="微软雅黑" pitchFamily="34" charset="-122"/>
                <a:ea typeface="微软雅黑" pitchFamily="34" charset="-122"/>
              </a:rPr>
              <a:t>会话</a:t>
            </a:r>
            <a:r>
              <a:rPr lang="zh-CN" altLang="en-US" b="1" dirty="0">
                <a:solidFill>
                  <a:srgbClr val="0066FF"/>
                </a:solidFill>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管理</a:t>
            </a:r>
            <a:r>
              <a:rPr lang="zh-CN" altLang="en-US" dirty="0">
                <a:latin typeface="微软雅黑" pitchFamily="34" charset="-122"/>
                <a:ea typeface="微软雅黑" pitchFamily="34" charset="-122"/>
              </a:rPr>
              <a:t>会话的时候才有用，每一个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必须实现接口： </a:t>
            </a:r>
          </a:p>
          <a:p>
            <a:r>
              <a:rPr lang="en-US" altLang="zh-CN" dirty="0">
                <a:solidFill>
                  <a:srgbClr val="00B050"/>
                </a:solidFill>
                <a:latin typeface="微软雅黑" pitchFamily="34" charset="-122"/>
                <a:ea typeface="微软雅黑" pitchFamily="34" charset="-122"/>
              </a:rPr>
              <a:t>package </a:t>
            </a:r>
            <a:r>
              <a:rPr lang="en-US" altLang="zh-CN" dirty="0" err="1">
                <a:solidFill>
                  <a:srgbClr val="00B050"/>
                </a:solidFill>
                <a:latin typeface="微软雅黑" pitchFamily="34" charset="-122"/>
                <a:ea typeface="微软雅黑" pitchFamily="34" charset="-122"/>
              </a:rPr>
              <a:t>org.frameworkset.security.session</a:t>
            </a:r>
            <a:r>
              <a:rPr lang="en-US" altLang="zh-CN" dirty="0">
                <a:solidFill>
                  <a:srgbClr val="00B050"/>
                </a:solidFill>
                <a:latin typeface="微软雅黑" pitchFamily="34" charset="-122"/>
                <a:ea typeface="微软雅黑" pitchFamily="34" charset="-122"/>
              </a:rPr>
              <a:t>;</a:t>
            </a:r>
          </a:p>
          <a:p>
            <a:r>
              <a:rPr lang="en-US" altLang="zh-CN" dirty="0">
                <a:solidFill>
                  <a:srgbClr val="00B050"/>
                </a:solidFill>
                <a:latin typeface="微软雅黑" pitchFamily="34" charset="-122"/>
                <a:ea typeface="微软雅黑" pitchFamily="34" charset="-122"/>
              </a:rPr>
              <a:t>public interface </a:t>
            </a:r>
            <a:r>
              <a:rPr lang="en-US" altLang="zh-CN" dirty="0" err="1">
                <a:solidFill>
                  <a:srgbClr val="00B050"/>
                </a:solidFill>
                <a:latin typeface="微软雅黑" pitchFamily="34" charset="-122"/>
                <a:ea typeface="微软雅黑" pitchFamily="34" charset="-122"/>
              </a:rPr>
              <a:t>SessionListener</a:t>
            </a:r>
            <a:r>
              <a:rPr lang="en-US" altLang="zh-CN" dirty="0">
                <a:solidFill>
                  <a:srgbClr val="00B050"/>
                </a:solidFill>
                <a:latin typeface="微软雅黑" pitchFamily="34" charset="-122"/>
                <a:ea typeface="微软雅黑" pitchFamily="34" charset="-122"/>
              </a:rPr>
              <a:t> {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createSession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destroySession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addAttribute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removeAttribute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a:t>
            </a:r>
          </a:p>
          <a:p>
            <a:r>
              <a:rPr lang="en-US" altLang="zh-CN" dirty="0">
                <a:solidFill>
                  <a:srgbClr val="00B050"/>
                </a:solidFill>
                <a:latin typeface="微软雅黑" pitchFamily="34" charset="-122"/>
                <a:ea typeface="微软雅黑" pitchFamily="34" charset="-122"/>
              </a:rPr>
              <a:t>}</a:t>
            </a:r>
            <a:endParaRPr lang="zh-CN" altLang="en-US" dirty="0">
              <a:solidFill>
                <a:srgbClr val="00B050"/>
              </a:solidFill>
              <a:latin typeface="微软雅黑" pitchFamily="34" charset="-122"/>
              <a:ea typeface="微软雅黑" pitchFamily="34" charset="-122"/>
            </a:endParaRPr>
          </a:p>
        </p:txBody>
      </p:sp>
      <p:sp>
        <p:nvSpPr>
          <p:cNvPr id="14" name="五边形 1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5" name="燕尾形 14"/>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6" name="燕尾形 1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7" name="燕尾形 16"/>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8" name="燕尾形 1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61869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过滤器配置</a:t>
            </a:r>
            <a:r>
              <a:rPr lang="en-US" altLang="zh-CN">
                <a:latin typeface="微软雅黑" pitchFamily="34" charset="-122"/>
                <a:ea typeface="微软雅黑" pitchFamily="34" charset="-122"/>
              </a:rPr>
              <a:t>-web.xml</a:t>
            </a:r>
            <a:r>
              <a:rPr lang="zh-CN" altLang="en-US">
                <a:latin typeface="微软雅黑" pitchFamily="34" charset="-122"/>
                <a:ea typeface="微软雅黑" pitchFamily="34" charset="-122"/>
              </a:rPr>
              <a:t>： </a:t>
            </a:r>
            <a:endParaRPr lang="en-US" altLang="zh-CN">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sp>
        <p:nvSpPr>
          <p:cNvPr id="30" name="矩形 29"/>
          <p:cNvSpPr/>
          <p:nvPr/>
        </p:nvSpPr>
        <p:spPr>
          <a:xfrm>
            <a:off x="1187450" y="1844675"/>
            <a:ext cx="7704138" cy="4662488"/>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900" dirty="0">
                <a:latin typeface="微软雅黑" pitchFamily="34" charset="-122"/>
                <a:ea typeface="微软雅黑" pitchFamily="34" charset="-122"/>
              </a:rPr>
              <a:t>&lt;filter&gt;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sessionFilter</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r>
              <a:rPr lang="en-US" altLang="zh-CN" sz="900" dirty="0" err="1">
                <a:latin typeface="微软雅黑" pitchFamily="34" charset="-122"/>
                <a:ea typeface="微软雅黑" pitchFamily="34" charset="-122"/>
              </a:rPr>
              <a:t>org.frameworkset.security.session.impl.SessionFilter</a:t>
            </a:r>
            <a:r>
              <a:rPr lang="en-US" altLang="zh-CN" sz="900" dirty="0">
                <a:latin typeface="微软雅黑" pitchFamily="34" charset="-122"/>
                <a:ea typeface="微软雅黑" pitchFamily="34" charset="-122"/>
              </a:rPr>
              <a:t>&lt;/filter-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p>
          <a:p>
            <a:pPr>
              <a:defRPr/>
            </a:pPr>
            <a:r>
              <a:rPr lang="en-US" altLang="zh-CN" sz="900" dirty="0">
                <a:latin typeface="微软雅黑" pitchFamily="34" charset="-122"/>
                <a:ea typeface="微软雅黑" pitchFamily="34" charset="-122"/>
              </a:rPr>
              <a:t> &lt;/filter&gt;  </a:t>
            </a:r>
          </a:p>
          <a:p>
            <a:pPr>
              <a:defRPr/>
            </a:pPr>
            <a:r>
              <a:rPr lang="en-US" altLang="zh-CN" sz="900" dirty="0">
                <a:latin typeface="微软雅黑" pitchFamily="34" charset="-122"/>
                <a:ea typeface="微软雅黑" pitchFamily="34" charset="-122"/>
              </a:rPr>
              <a:t>&lt;filter-mapping&gt;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jsp</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b="1" dirty="0">
                <a:latin typeface="微软雅黑" pitchFamily="34" charset="-122"/>
                <a:ea typeface="微软雅黑" pitchFamily="34" charset="-122"/>
              </a:rPr>
              <a:t>do</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-pattern&gt;*.frame&lt;/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-pattern&gt;*.page&lt;/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freepage</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cxfservices</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jasperreport</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endParaRPr lang="en-US" altLang="zh-CN" sz="9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950092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序列化插件配置</a:t>
            </a:r>
            <a:r>
              <a:rPr lang="en-US" altLang="zh-CN" dirty="0">
                <a:latin typeface="微软雅黑" pitchFamily="34" charset="-122"/>
                <a:ea typeface="微软雅黑" pitchFamily="34" charset="-122"/>
              </a:rPr>
              <a:t>- /resources/org/</a:t>
            </a:r>
            <a:r>
              <a:rPr lang="en-US" altLang="zh-CN" dirty="0" err="1">
                <a:latin typeface="微软雅黑" pitchFamily="34" charset="-122"/>
                <a:ea typeface="微软雅黑" pitchFamily="34" charset="-122"/>
              </a:rPr>
              <a:t>frameworkset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soa</a:t>
            </a:r>
            <a:r>
              <a:rPr lang="en-US" altLang="zh-CN" dirty="0">
                <a:latin typeface="微软雅黑" pitchFamily="34" charset="-122"/>
                <a:ea typeface="微软雅黑" pitchFamily="34" charset="-122"/>
              </a:rPr>
              <a:t>/serialconf.xml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30" name="矩形 29"/>
          <p:cNvSpPr/>
          <p:nvPr/>
        </p:nvSpPr>
        <p:spPr>
          <a:xfrm>
            <a:off x="75258" y="2137471"/>
            <a:ext cx="8983016" cy="138499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java.util.Locale</a:t>
            </a:r>
            <a:r>
              <a:rPr lang="en-US" altLang="zh-CN" sz="1200" i="1" dirty="0">
                <a:latin typeface="微软雅黑" pitchFamily="34" charset="-122"/>
                <a:ea typeface="微软雅黑" pitchFamily="34" charset="-122"/>
              </a:rPr>
              <a:t>" magic="1" serial="</a:t>
            </a:r>
            <a:r>
              <a:rPr lang="en-US" altLang="zh-CN" sz="1200" i="1" dirty="0" err="1">
                <a:latin typeface="微软雅黑" pitchFamily="34" charset="-122"/>
                <a:ea typeface="微软雅黑" pitchFamily="34" charset="-122"/>
              </a:rPr>
              <a:t>org.frameworkset.soa.LocaleSerial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net.sf.jasperreports.engine.JasperPrint</a:t>
            </a:r>
            <a:r>
              <a:rPr lang="en-US" altLang="zh-CN" sz="1200" i="1" dirty="0">
                <a:latin typeface="微软雅黑" pitchFamily="34" charset="-122"/>
                <a:ea typeface="微软雅黑" pitchFamily="34" charset="-122"/>
              </a:rPr>
              <a:t>" magic="2" serial="</a:t>
            </a:r>
            <a:r>
              <a:rPr lang="en-US" altLang="zh-CN" sz="1200" i="1" dirty="0" err="1">
                <a:latin typeface="微软雅黑" pitchFamily="34" charset="-122"/>
                <a:ea typeface="微软雅黑" pitchFamily="34" charset="-122"/>
              </a:rPr>
              <a:t>org.frameworkset.soa.JDKSerial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"com.frameworkset.platform.security.authentication.CheckCallBack$Attribute" magic="3"/&gt;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 magic="4"/&gt;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com.frameworkset.platform.security.authentication.Credential</a:t>
            </a:r>
            <a:r>
              <a:rPr lang="en-US" altLang="zh-CN" sz="1200" i="1" dirty="0">
                <a:latin typeface="微软雅黑" pitchFamily="34" charset="-122"/>
                <a:ea typeface="微软雅黑" pitchFamily="34" charset="-122"/>
              </a:rPr>
              <a:t>" magic="5"/&gt;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"com.frameworkset.platform.security.authorization.AuthPrincipal" magic="6"/&gt; </a:t>
            </a:r>
            <a:r>
              <a:rPr lang="en-US" altLang="zh-CN" sz="1200" dirty="0">
                <a:latin typeface="微软雅黑" pitchFamily="34" charset="-122"/>
                <a:ea typeface="微软雅黑" pitchFamily="34" charset="-122"/>
              </a:rPr>
              <a:t>  </a:t>
            </a:r>
          </a:p>
          <a:p>
            <a:pPr>
              <a:defRPr/>
            </a:pPr>
            <a:endParaRPr lang="en-US" altLang="zh-CN" sz="12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24" name="双括号 23"/>
          <p:cNvSpPr/>
          <p:nvPr/>
        </p:nvSpPr>
        <p:spPr>
          <a:xfrm>
            <a:off x="1043608" y="4653136"/>
            <a:ext cx="7560840" cy="1368152"/>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序列化插件机制是序列化功能的一个辅助功能，通过序列化插件机制，可以达到以下目标：</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自定义对象的序列化和反序列化行为</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2.</a:t>
            </a:r>
            <a:r>
              <a:rPr lang="zh-CN" altLang="en-US" sz="1200" b="1" dirty="0" smtClean="0">
                <a:solidFill>
                  <a:srgbClr val="7030A0"/>
                </a:solidFill>
                <a:latin typeface="微软雅黑" pitchFamily="34" charset="-122"/>
                <a:ea typeface="微软雅黑" pitchFamily="34" charset="-122"/>
              </a:rPr>
              <a:t>对序列化对象进行预处理</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3.</a:t>
            </a:r>
            <a:r>
              <a:rPr lang="zh-CN" altLang="en-US" sz="1200" b="1" dirty="0" smtClean="0">
                <a:solidFill>
                  <a:srgbClr val="7030A0"/>
                </a:solidFill>
                <a:latin typeface="微软雅黑" pitchFamily="34" charset="-122"/>
                <a:ea typeface="微软雅黑" pitchFamily="34" charset="-122"/>
              </a:rPr>
              <a:t>为类路径定义</a:t>
            </a:r>
            <a:r>
              <a:rPr lang="en-US" altLang="zh-CN" sz="1200" b="1" dirty="0" smtClean="0">
                <a:solidFill>
                  <a:srgbClr val="7030A0"/>
                </a:solidFill>
                <a:latin typeface="微软雅黑" pitchFamily="34" charset="-122"/>
                <a:ea typeface="微软雅黑" pitchFamily="34" charset="-122"/>
              </a:rPr>
              <a:t>magic</a:t>
            </a:r>
            <a:r>
              <a:rPr lang="zh-CN" altLang="en-US" sz="1200" b="1" dirty="0" smtClean="0">
                <a:solidFill>
                  <a:srgbClr val="7030A0"/>
                </a:solidFill>
                <a:latin typeface="微软雅黑" pitchFamily="34" charset="-122"/>
                <a:ea typeface="微软雅黑" pitchFamily="34" charset="-122"/>
              </a:rPr>
              <a:t>数字别名，降低序列化报文大小</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995560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179387" y="1700808"/>
            <a:ext cx="87852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会话共享功能目前已经集成到以下系统：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平台开发的系统</a:t>
            </a:r>
            <a:endParaRPr lang="en-US" altLang="zh-CN" dirty="0">
              <a:latin typeface="微软雅黑" pitchFamily="34" charset="-122"/>
              <a:ea typeface="微软雅黑" pitchFamily="34" charset="-122"/>
            </a:endParaRPr>
          </a:p>
          <a:p>
            <a:r>
              <a:rPr lang="en-US" altLang="zh-CN" dirty="0" smtClean="0">
                <a:solidFill>
                  <a:srgbClr val="0066FF"/>
                </a:solidFill>
                <a:latin typeface="微软雅黑" pitchFamily="34" charset="-122"/>
                <a:ea typeface="微软雅黑" pitchFamily="34" charset="-122"/>
              </a:rPr>
              <a:t>FMS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NMMS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ADM</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BSMIS</a:t>
            </a:r>
          </a:p>
          <a:p>
            <a:r>
              <a:rPr lang="en-US" altLang="zh-CN" dirty="0" smtClean="0">
                <a:solidFill>
                  <a:srgbClr val="0066FF"/>
                </a:solidFill>
                <a:latin typeface="微软雅黑" pitchFamily="34" charset="-122"/>
                <a:ea typeface="微软雅黑" pitchFamily="34" charset="-122"/>
              </a:rPr>
              <a:t>DSS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PDP</a:t>
            </a:r>
            <a:r>
              <a:rPr lang="zh-CN" altLang="en-US" dirty="0" smtClean="0">
                <a:solidFill>
                  <a:srgbClr val="0066FF"/>
                </a:solidFill>
                <a:latin typeface="微软雅黑" pitchFamily="34" charset="-122"/>
                <a:ea typeface="微软雅黑" pitchFamily="34" charset="-122"/>
              </a:rPr>
              <a:t>统一流程平台</a:t>
            </a:r>
            <a:r>
              <a:rPr lang="zh-CN" altLang="en-US" dirty="0">
                <a:solidFill>
                  <a:srgbClr val="0066FF"/>
                </a:solidFill>
                <a:latin typeface="微软雅黑" pitchFamily="34" charset="-122"/>
                <a:ea typeface="微软雅黑" pitchFamily="34" charset="-122"/>
              </a:rPr>
              <a:t> </a:t>
            </a:r>
            <a:endParaRPr lang="en-US" altLang="zh-CN" dirty="0" smtClean="0">
              <a:solidFill>
                <a:srgbClr val="0066FF"/>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非</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平台系统</a:t>
            </a:r>
            <a:endParaRPr lang="en-US" altLang="zh-CN" dirty="0" smtClean="0">
              <a:latin typeface="微软雅黑" pitchFamily="34" charset="-122"/>
              <a:ea typeface="微软雅黑" pitchFamily="34" charset="-122"/>
            </a:endParaRPr>
          </a:p>
          <a:p>
            <a:r>
              <a:rPr lang="en-US" altLang="zh-CN" dirty="0">
                <a:solidFill>
                  <a:srgbClr val="0066FF"/>
                </a:solidFill>
                <a:latin typeface="微软雅黑" pitchFamily="34" charset="-122"/>
                <a:ea typeface="微软雅黑" pitchFamily="34" charset="-122"/>
              </a:rPr>
              <a:t>HRM</a:t>
            </a:r>
            <a:r>
              <a:rPr lang="zh-CN" altLang="en-US" dirty="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GSP</a:t>
            </a: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目前集成系统仅限于在开发环境和测试环境启用会话共享机制（以便验证会话共享机制在这些系统中是否工作正常）</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目前还没有搭建</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的生产环境，因此在生产环境中没有</a:t>
            </a:r>
            <a:r>
              <a:rPr lang="zh-CN" altLang="en-US" dirty="0">
                <a:latin typeface="微软雅黑" pitchFamily="34" charset="-122"/>
                <a:ea typeface="微软雅黑" pitchFamily="34" charset="-122"/>
              </a:rPr>
              <a:t>开启上述</a:t>
            </a:r>
            <a:r>
              <a:rPr lang="zh-CN" altLang="en-US" dirty="0" smtClean="0">
                <a:latin typeface="微软雅黑" pitchFamily="34" charset="-122"/>
                <a:ea typeface="微软雅黑" pitchFamily="34" charset="-122"/>
              </a:rPr>
              <a:t>应用</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会话共享机制。</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85724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应用构建部署</a:t>
            </a:r>
            <a:endParaRPr lang="zh-CN" altLang="en-US" dirty="0">
              <a:solidFill>
                <a:srgbClr val="000066"/>
              </a:solidFill>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15</a:t>
            </a:fld>
            <a:endParaRPr lang="zh-CN" altLang="en-US"/>
          </a:p>
        </p:txBody>
      </p:sp>
      <p:sp>
        <p:nvSpPr>
          <p:cNvPr id="29" name="矩形 28"/>
          <p:cNvSpPr/>
          <p:nvPr/>
        </p:nvSpPr>
        <p:spPr>
          <a:xfrm>
            <a:off x="4305300" y="2781300"/>
            <a:ext cx="2087563" cy="314801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2"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3" name="圆角矩形 3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8" name="TextBox 1"/>
          <p:cNvSpPr txBox="1">
            <a:spLocks noChangeArrowheads="1"/>
          </p:cNvSpPr>
          <p:nvPr/>
        </p:nvSpPr>
        <p:spPr bwMode="auto">
          <a:xfrm>
            <a:off x="463550" y="1612900"/>
            <a:ext cx="83169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采用会话共享的应用系统一般都会采用集群模式进行部署，商业的应用服务器部署集群应用非常麻烦，代价也非常高昂（采购商业套件，部署成本高，难度大），我们经过实践摸索，形成了一套高效廉价部署模式：</a:t>
            </a:r>
            <a:endParaRPr lang="en-US" altLang="zh-CN" dirty="0">
              <a:latin typeface="微软雅黑" pitchFamily="34" charset="-122"/>
              <a:ea typeface="微软雅黑" pitchFamily="34" charset="-122"/>
            </a:endParaRPr>
          </a:p>
          <a:p>
            <a:pPr eaLnBrk="1" hangingPunct="1"/>
            <a:r>
              <a:rPr lang="zh-CN" altLang="en-US" dirty="0">
                <a:solidFill>
                  <a:srgbClr val="00B050"/>
                </a:solidFill>
                <a:latin typeface="微软雅黑" pitchFamily="34" charset="-122"/>
                <a:ea typeface="微软雅黑" pitchFamily="34" charset="-122"/>
              </a:rPr>
              <a:t>基于</a:t>
            </a:r>
            <a:r>
              <a:rPr lang="en-US" altLang="zh-CN" dirty="0" err="1">
                <a:solidFill>
                  <a:srgbClr val="00B050"/>
                </a:solidFill>
                <a:latin typeface="微软雅黑" pitchFamily="34" charset="-122"/>
                <a:ea typeface="微软雅黑" pitchFamily="34" charset="-122"/>
              </a:rPr>
              <a:t>Hudson+svn+ant+tomcat+ssh+scp</a:t>
            </a:r>
            <a:r>
              <a:rPr lang="zh-CN" altLang="en-US" dirty="0">
                <a:solidFill>
                  <a:srgbClr val="00B050"/>
                </a:solidFill>
                <a:latin typeface="微软雅黑" pitchFamily="34" charset="-122"/>
                <a:ea typeface="微软雅黑" pitchFamily="34" charset="-122"/>
              </a:rPr>
              <a:t>（多</a:t>
            </a:r>
            <a:r>
              <a:rPr lang="en-US" altLang="zh-CN" dirty="0">
                <a:solidFill>
                  <a:srgbClr val="00B050"/>
                </a:solidFill>
                <a:latin typeface="微软雅黑" pitchFamily="34" charset="-122"/>
                <a:ea typeface="微软雅黑" pitchFamily="34" charset="-122"/>
              </a:rPr>
              <a:t>tomcat</a:t>
            </a:r>
            <a:r>
              <a:rPr lang="zh-CN" altLang="en-US" dirty="0">
                <a:solidFill>
                  <a:srgbClr val="00B050"/>
                </a:solidFill>
                <a:latin typeface="微软雅黑" pitchFamily="34" charset="-122"/>
                <a:ea typeface="微软雅黑" pitchFamily="34" charset="-122"/>
              </a:rPr>
              <a:t>服务器）的持续集成自动构建部署模式</a:t>
            </a:r>
          </a:p>
        </p:txBody>
      </p:sp>
      <p:sp>
        <p:nvSpPr>
          <p:cNvPr id="39" name="矩形 38"/>
          <p:cNvSpPr/>
          <p:nvPr/>
        </p:nvSpPr>
        <p:spPr>
          <a:xfrm>
            <a:off x="2000250" y="3263900"/>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err="1">
                <a:latin typeface="微软雅黑" pitchFamily="34" charset="-122"/>
                <a:ea typeface="微软雅黑" pitchFamily="34" charset="-122"/>
              </a:rPr>
              <a:t>Svn</a:t>
            </a:r>
            <a:r>
              <a:rPr lang="zh-CN" altLang="en-US" dirty="0">
                <a:latin typeface="微软雅黑" pitchFamily="34" charset="-122"/>
                <a:ea typeface="微软雅黑" pitchFamily="34" charset="-122"/>
              </a:rPr>
              <a:t>配置库</a:t>
            </a:r>
          </a:p>
        </p:txBody>
      </p:sp>
      <p:sp>
        <p:nvSpPr>
          <p:cNvPr id="40" name="矩形 39"/>
          <p:cNvSpPr/>
          <p:nvPr/>
        </p:nvSpPr>
        <p:spPr>
          <a:xfrm>
            <a:off x="2000250" y="4560888"/>
            <a:ext cx="1582738"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Hudson</a:t>
            </a:r>
            <a:r>
              <a:rPr lang="zh-CN" altLang="en-US" dirty="0">
                <a:latin typeface="微软雅黑" pitchFamily="34" charset="-122"/>
                <a:ea typeface="微软雅黑" pitchFamily="34" charset="-122"/>
              </a:rPr>
              <a:t>持续集成服务器</a:t>
            </a:r>
          </a:p>
        </p:txBody>
      </p:sp>
      <p:sp>
        <p:nvSpPr>
          <p:cNvPr id="41" name="矩形 40"/>
          <p:cNvSpPr/>
          <p:nvPr/>
        </p:nvSpPr>
        <p:spPr>
          <a:xfrm>
            <a:off x="6910388" y="37163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42" name="矩形 41"/>
          <p:cNvSpPr/>
          <p:nvPr/>
        </p:nvSpPr>
        <p:spPr>
          <a:xfrm>
            <a:off x="6910388" y="44656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43" name="矩形 42"/>
          <p:cNvSpPr/>
          <p:nvPr/>
        </p:nvSpPr>
        <p:spPr>
          <a:xfrm>
            <a:off x="6910388" y="5156200"/>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C</a:t>
            </a:r>
            <a:endParaRPr lang="zh-CN" altLang="en-US" dirty="0">
              <a:latin typeface="微软雅黑" pitchFamily="34" charset="-122"/>
              <a:ea typeface="微软雅黑" pitchFamily="34" charset="-122"/>
            </a:endParaRPr>
          </a:p>
        </p:txBody>
      </p:sp>
      <p:sp>
        <p:nvSpPr>
          <p:cNvPr id="44" name="椭圆 43"/>
          <p:cNvSpPr/>
          <p:nvPr/>
        </p:nvSpPr>
        <p:spPr>
          <a:xfrm>
            <a:off x="128588" y="4365625"/>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定时任务</a:t>
            </a:r>
          </a:p>
        </p:txBody>
      </p:sp>
      <p:sp>
        <p:nvSpPr>
          <p:cNvPr id="45" name="椭圆 44"/>
          <p:cNvSpPr/>
          <p:nvPr/>
        </p:nvSpPr>
        <p:spPr>
          <a:xfrm>
            <a:off x="128588" y="4978400"/>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手动构建</a:t>
            </a:r>
          </a:p>
        </p:txBody>
      </p:sp>
      <p:sp>
        <p:nvSpPr>
          <p:cNvPr id="46" name="下箭头 45"/>
          <p:cNvSpPr/>
          <p:nvPr/>
        </p:nvSpPr>
        <p:spPr>
          <a:xfrm>
            <a:off x="2289175" y="3835400"/>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下箭头 46"/>
          <p:cNvSpPr/>
          <p:nvPr/>
        </p:nvSpPr>
        <p:spPr>
          <a:xfrm>
            <a:off x="2819400" y="3813175"/>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8" name="横卷形 47"/>
          <p:cNvSpPr/>
          <p:nvPr/>
        </p:nvSpPr>
        <p:spPr>
          <a:xfrm>
            <a:off x="1308100" y="3819525"/>
            <a:ext cx="1081088" cy="361950"/>
          </a:xfrm>
          <a:prstGeom prst="horizontalScroll">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800" dirty="0">
                <a:latin typeface="微软雅黑" pitchFamily="34" charset="-122"/>
                <a:ea typeface="微软雅黑" pitchFamily="34" charset="-122"/>
              </a:rPr>
              <a:t>增量获取源码代码和</a:t>
            </a:r>
            <a:r>
              <a:rPr lang="en-US" altLang="zh-CN" sz="800" dirty="0">
                <a:latin typeface="微软雅黑" pitchFamily="34" charset="-122"/>
                <a:ea typeface="微软雅黑" pitchFamily="34" charset="-122"/>
              </a:rPr>
              <a:t>ant</a:t>
            </a:r>
            <a:r>
              <a:rPr lang="zh-CN" altLang="en-US" sz="800" dirty="0">
                <a:latin typeface="微软雅黑" pitchFamily="34" charset="-122"/>
                <a:ea typeface="微软雅黑" pitchFamily="34" charset="-122"/>
              </a:rPr>
              <a:t>构建脚本</a:t>
            </a:r>
          </a:p>
        </p:txBody>
      </p:sp>
      <p:sp>
        <p:nvSpPr>
          <p:cNvPr id="49" name="矩形 48"/>
          <p:cNvSpPr/>
          <p:nvPr/>
        </p:nvSpPr>
        <p:spPr>
          <a:xfrm>
            <a:off x="2028825" y="5424488"/>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Sonar</a:t>
            </a:r>
          </a:p>
          <a:p>
            <a:pPr algn="ctr">
              <a:defRPr/>
            </a:pPr>
            <a:r>
              <a:rPr lang="zh-CN" altLang="en-US" sz="1200" dirty="0">
                <a:latin typeface="微软雅黑" pitchFamily="34" charset="-122"/>
                <a:ea typeface="微软雅黑" pitchFamily="34" charset="-122"/>
              </a:rPr>
              <a:t>代码质量检测服务器</a:t>
            </a:r>
          </a:p>
        </p:txBody>
      </p:sp>
      <p:sp>
        <p:nvSpPr>
          <p:cNvPr id="50" name="下箭头 49"/>
          <p:cNvSpPr/>
          <p:nvPr/>
        </p:nvSpPr>
        <p:spPr>
          <a:xfrm>
            <a:off x="2559050" y="5118100"/>
            <a:ext cx="520700"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1" name="右箭头 50"/>
          <p:cNvSpPr/>
          <p:nvPr/>
        </p:nvSpPr>
        <p:spPr>
          <a:xfrm rot="795373">
            <a:off x="1254125" y="4532313"/>
            <a:ext cx="736600"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2" name="右箭头 51"/>
          <p:cNvSpPr/>
          <p:nvPr/>
        </p:nvSpPr>
        <p:spPr>
          <a:xfrm rot="21113505">
            <a:off x="1276350" y="4945063"/>
            <a:ext cx="671513"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3" name="矩形 52"/>
          <p:cNvSpPr/>
          <p:nvPr/>
        </p:nvSpPr>
        <p:spPr>
          <a:xfrm>
            <a:off x="4521200" y="3117850"/>
            <a:ext cx="1581150" cy="50323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Ant</a:t>
            </a:r>
            <a:r>
              <a:rPr lang="zh-CN" altLang="en-US" dirty="0">
                <a:latin typeface="微软雅黑" pitchFamily="34" charset="-122"/>
                <a:ea typeface="微软雅黑" pitchFamily="34" charset="-122"/>
              </a:rPr>
              <a:t>构建应用</a:t>
            </a:r>
          </a:p>
        </p:txBody>
      </p:sp>
      <p:sp>
        <p:nvSpPr>
          <p:cNvPr id="54" name="矩形 53"/>
          <p:cNvSpPr/>
          <p:nvPr/>
        </p:nvSpPr>
        <p:spPr>
          <a:xfrm>
            <a:off x="4521200" y="3852863"/>
            <a:ext cx="1582738" cy="44767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Stop Tomcat</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SSH</a:t>
            </a:r>
            <a:r>
              <a:rPr lang="zh-CN" altLang="en-US" sz="1200" dirty="0">
                <a:latin typeface="微软雅黑" pitchFamily="34" charset="-122"/>
                <a:ea typeface="微软雅黑" pitchFamily="34" charset="-122"/>
              </a:rPr>
              <a:t>）</a:t>
            </a:r>
          </a:p>
        </p:txBody>
      </p:sp>
      <p:sp>
        <p:nvSpPr>
          <p:cNvPr id="55" name="矩形 54"/>
          <p:cNvSpPr/>
          <p:nvPr/>
        </p:nvSpPr>
        <p:spPr>
          <a:xfrm>
            <a:off x="4521200" y="43005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远程清除临时文件</a:t>
            </a: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sp>
        <p:nvSpPr>
          <p:cNvPr id="56" name="矩形 55"/>
          <p:cNvSpPr/>
          <p:nvPr/>
        </p:nvSpPr>
        <p:spPr>
          <a:xfrm>
            <a:off x="4521200" y="4767263"/>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远程上传</a:t>
            </a:r>
            <a:r>
              <a:rPr lang="en-US" altLang="zh-CN" sz="1200" dirty="0">
                <a:latin typeface="微软雅黑" pitchFamily="34" charset="-122"/>
                <a:ea typeface="微软雅黑" pitchFamily="34" charset="-122"/>
              </a:rPr>
              <a:t>war</a:t>
            </a:r>
          </a:p>
          <a:p>
            <a:pPr algn="ctr">
              <a:defRPr/>
            </a:pPr>
            <a:r>
              <a:rPr lang="en-US" altLang="zh-CN" sz="1200" dirty="0">
                <a:latin typeface="微软雅黑" pitchFamily="34" charset="-122"/>
                <a:ea typeface="微软雅黑" pitchFamily="34" charset="-122"/>
              </a:rPr>
              <a:t>(SCP)</a:t>
            </a:r>
            <a:endParaRPr lang="zh-CN" altLang="en-US" sz="1200" dirty="0">
              <a:latin typeface="微软雅黑" pitchFamily="34" charset="-122"/>
              <a:ea typeface="微软雅黑" pitchFamily="34" charset="-122"/>
            </a:endParaRPr>
          </a:p>
        </p:txBody>
      </p:sp>
      <p:sp>
        <p:nvSpPr>
          <p:cNvPr id="57" name="矩形 56"/>
          <p:cNvSpPr/>
          <p:nvPr/>
        </p:nvSpPr>
        <p:spPr>
          <a:xfrm>
            <a:off x="4521200" y="52022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Start Tomcat</a:t>
            </a:r>
          </a:p>
          <a:p>
            <a:pPr algn="ctr">
              <a:defRPr/>
            </a:pP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cxnSp>
        <p:nvCxnSpPr>
          <p:cNvPr id="58" name="直接箭头连接符 57"/>
          <p:cNvCxnSpPr/>
          <p:nvPr/>
        </p:nvCxnSpPr>
        <p:spPr>
          <a:xfrm>
            <a:off x="6392863" y="4076700"/>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p:nvPr/>
        </p:nvCxnSpPr>
        <p:spPr>
          <a:xfrm>
            <a:off x="6392863" y="4675188"/>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p:nvPr/>
        </p:nvCxnSpPr>
        <p:spPr>
          <a:xfrm>
            <a:off x="6392863" y="5426075"/>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endCxn id="53" idx="1"/>
          </p:cNvCxnSpPr>
          <p:nvPr/>
        </p:nvCxnSpPr>
        <p:spPr>
          <a:xfrm flipV="1">
            <a:off x="3582988" y="3370263"/>
            <a:ext cx="938212" cy="14430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直接箭头连接符 61"/>
          <p:cNvCxnSpPr>
            <a:stCxn id="40" idx="3"/>
          </p:cNvCxnSpPr>
          <p:nvPr/>
        </p:nvCxnSpPr>
        <p:spPr>
          <a:xfrm>
            <a:off x="3582988" y="4813300"/>
            <a:ext cx="938212"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3" name="八角星 62"/>
          <p:cNvSpPr/>
          <p:nvPr/>
        </p:nvSpPr>
        <p:spPr>
          <a:xfrm>
            <a:off x="6557963" y="3852863"/>
            <a:ext cx="103187"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sp>
        <p:nvSpPr>
          <p:cNvPr id="64" name="八角星 63"/>
          <p:cNvSpPr/>
          <p:nvPr/>
        </p:nvSpPr>
        <p:spPr>
          <a:xfrm>
            <a:off x="6557963" y="4486275"/>
            <a:ext cx="103187" cy="147638"/>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2</a:t>
            </a:r>
            <a:endParaRPr lang="zh-CN" altLang="en-US" sz="1200" dirty="0">
              <a:latin typeface="微软雅黑" pitchFamily="34" charset="-122"/>
              <a:ea typeface="微软雅黑" pitchFamily="34" charset="-122"/>
            </a:endParaRPr>
          </a:p>
        </p:txBody>
      </p:sp>
      <p:sp>
        <p:nvSpPr>
          <p:cNvPr id="65" name="八角星 64"/>
          <p:cNvSpPr/>
          <p:nvPr/>
        </p:nvSpPr>
        <p:spPr>
          <a:xfrm>
            <a:off x="6534150" y="5218113"/>
            <a:ext cx="101600"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3</a:t>
            </a:r>
            <a:endParaRPr lang="zh-CN" altLang="en-US" sz="1200" dirty="0">
              <a:latin typeface="微软雅黑" pitchFamily="34" charset="-122"/>
              <a:ea typeface="微软雅黑" pitchFamily="34" charset="-122"/>
            </a:endParaRPr>
          </a:p>
        </p:txBody>
      </p:sp>
      <p:sp>
        <p:nvSpPr>
          <p:cNvPr id="66" name="TextBox 65"/>
          <p:cNvSpPr txBox="1"/>
          <p:nvPr/>
        </p:nvSpPr>
        <p:spPr>
          <a:xfrm>
            <a:off x="411163" y="6021388"/>
            <a:ext cx="8286750" cy="400050"/>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a:defRPr/>
            </a:pPr>
            <a:r>
              <a:rPr lang="zh-CN" altLang="en-US" sz="1000" dirty="0">
                <a:latin typeface="微软雅黑" pitchFamily="34" charset="-122"/>
                <a:ea typeface="微软雅黑" pitchFamily="34" charset="-122"/>
              </a:rPr>
              <a:t>说明：按先后顺序将应用部署到应用服务器，只停用正在部署应用的</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服务器，部署完毕后立即启动</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，完成后再依次将应用部署其他应用服务器，这样保证部署过程中其他服务器仍然保持工作状态，达到无停机部署和升级应用的目标。</a:t>
            </a:r>
          </a:p>
        </p:txBody>
      </p:sp>
      <p:sp>
        <p:nvSpPr>
          <p:cNvPr id="67" name="下箭头 66"/>
          <p:cNvSpPr/>
          <p:nvPr/>
        </p:nvSpPr>
        <p:spPr>
          <a:xfrm>
            <a:off x="5022850" y="3590925"/>
            <a:ext cx="522288"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69" name="五边形 68"/>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0" name="燕尾形 69"/>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71" name="燕尾形 70"/>
          <p:cNvSpPr/>
          <p:nvPr/>
        </p:nvSpPr>
        <p:spPr bwMode="auto">
          <a:xfrm>
            <a:off x="5652120" y="692150"/>
            <a:ext cx="1741488"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应用部署</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72" name="燕尾形 71"/>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3" name="燕尾形 72"/>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4" name="燕尾形 73"/>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44119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endParaRPr lang="zh-CN" altLang="en-US" dirty="0"/>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16</a:t>
            </a:fld>
            <a:endParaRPr lang="zh-CN" altLang="en-US" dirty="0"/>
          </a:p>
        </p:txBody>
      </p:sp>
      <p:sp>
        <p:nvSpPr>
          <p:cNvPr id="18"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9"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0" name="圆角矩形 19"/>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6" name="TextBox 1"/>
          <p:cNvSpPr txBox="1">
            <a:spLocks noChangeArrowheads="1"/>
          </p:cNvSpPr>
          <p:nvPr/>
        </p:nvSpPr>
        <p:spPr bwMode="auto">
          <a:xfrm>
            <a:off x="7938" y="1557338"/>
            <a:ext cx="45640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管理测试环境访问地址：</a:t>
            </a:r>
            <a:endParaRPr lang="en-US" altLang="zh-CN" dirty="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hlinkClick r:id="rId2"/>
              </a:rPr>
              <a:t>http://10.0.15.222:81/SanyPDP/login.jsp</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访问账号口令：</a:t>
            </a:r>
            <a:r>
              <a:rPr lang="en-US" altLang="zh-CN" dirty="0">
                <a:latin typeface="微软雅黑" pitchFamily="34" charset="-122"/>
                <a:ea typeface="微软雅黑" pitchFamily="34" charset="-122"/>
              </a:rPr>
              <a:t>admin/123456</a:t>
            </a:r>
          </a:p>
          <a:p>
            <a:pPr eaLnBrk="1" hangingPunct="1"/>
            <a:r>
              <a:rPr lang="zh-CN" altLang="en-US" dirty="0">
                <a:latin typeface="微软雅黑" pitchFamily="34" charset="-122"/>
                <a:ea typeface="微软雅黑" pitchFamily="34" charset="-122"/>
              </a:rPr>
              <a:t>登录后进入</a:t>
            </a:r>
            <a:r>
              <a:rPr lang="zh-CN" altLang="en-US" b="1" dirty="0">
                <a:solidFill>
                  <a:srgbClr val="7030A0"/>
                </a:solidFill>
                <a:latin typeface="微软雅黑" pitchFamily="34" charset="-122"/>
                <a:ea typeface="微软雅黑" pitchFamily="34" charset="-122"/>
              </a:rPr>
              <a:t>系统管理</a:t>
            </a:r>
            <a:r>
              <a:rPr lang="en-US" altLang="zh-CN" b="1" dirty="0">
                <a:solidFill>
                  <a:srgbClr val="7030A0"/>
                </a:solidFill>
                <a:latin typeface="微软雅黑" pitchFamily="34" charset="-122"/>
                <a:ea typeface="微软雅黑" pitchFamily="34" charset="-122"/>
              </a:rPr>
              <a:t>-session</a:t>
            </a:r>
            <a:r>
              <a:rPr lang="zh-CN" altLang="en-US" b="1" dirty="0">
                <a:solidFill>
                  <a:srgbClr val="7030A0"/>
                </a:solidFill>
                <a:latin typeface="微软雅黑" pitchFamily="34" charset="-122"/>
                <a:ea typeface="微软雅黑" pitchFamily="34" charset="-122"/>
              </a:rPr>
              <a:t>管理</a:t>
            </a:r>
            <a:r>
              <a:rPr lang="zh-CN" altLang="en-US" dirty="0">
                <a:latin typeface="微软雅黑" pitchFamily="34" charset="-122"/>
                <a:ea typeface="微软雅黑" pitchFamily="34" charset="-122"/>
              </a:rPr>
              <a:t>菜单</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即可查看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切记：不要随意操作</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建议：在火狐或者</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中查看</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详细信息</a:t>
            </a:r>
          </a:p>
        </p:txBody>
      </p:sp>
      <p:pic>
        <p:nvPicPr>
          <p:cNvPr id="2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060575"/>
            <a:ext cx="4320481"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8" name="燕尾形 2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9" name="燕尾形 2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0" name="燕尾形 2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40991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17</a:t>
            </a:fld>
            <a:endParaRPr lang="zh-CN" altLang="en-US" dirty="0"/>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1844675"/>
            <a:ext cx="8951788"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sp>
        <p:nvSpPr>
          <p:cNvPr id="21" name="五边形 20"/>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2" name="燕尾形 21"/>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3" name="燕尾形 22"/>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4" name="燕尾形 23"/>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5" name="燕尾形 24"/>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6" name="燕尾形 25"/>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660527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18</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0"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1" name="圆角矩形 70"/>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77"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pic>
        <p:nvPicPr>
          <p:cNvPr id="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892300"/>
            <a:ext cx="8881938"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9" name="燕尾形 1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178982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19</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6"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7" name="圆角矩形 16"/>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TextBox 1"/>
          <p:cNvSpPr txBox="1">
            <a:spLocks noChangeArrowheads="1"/>
          </p:cNvSpPr>
          <p:nvPr/>
        </p:nvSpPr>
        <p:spPr bwMode="auto">
          <a:xfrm>
            <a:off x="128588" y="1489075"/>
            <a:ext cx="8907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zh-CN" altLang="en-US" dirty="0">
                <a:latin typeface="微软雅黑" pitchFamily="34" charset="-122"/>
                <a:ea typeface="微软雅黑" pitchFamily="34" charset="-122"/>
              </a:rPr>
              <a:t>正常切换集群节点演示，用户访问请求均衡负载到各集群节点，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监控会话统计结果，可以看出在线用户请求被平均分发到各集群节点，没有发生因切换节点而导致用户退出系统，</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3663"/>
            <a:ext cx="9108504"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65625"/>
            <a:ext cx="914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五边形 2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7" name="燕尾形 2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8" name="燕尾形 2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9" name="燕尾形 28"/>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0" name="燕尾形 29"/>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1" name="燕尾形 3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282088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263789076"/>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20</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4" name="TextBox 1"/>
          <p:cNvSpPr txBox="1">
            <a:spLocks noChangeArrowheads="1"/>
          </p:cNvSpPr>
          <p:nvPr/>
        </p:nvSpPr>
        <p:spPr bwMode="auto">
          <a:xfrm>
            <a:off x="128588" y="1489075"/>
            <a:ext cx="89799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：故障</a:t>
            </a:r>
            <a:r>
              <a:rPr lang="zh-CN" altLang="en-US" dirty="0">
                <a:latin typeface="微软雅黑" pitchFamily="34" charset="-122"/>
                <a:ea typeface="微软雅黑" pitchFamily="34" charset="-122"/>
              </a:rPr>
              <a:t>切换集群节点演示，用户访问请求均衡负载到各有效集群节点，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用户登录系统，先后访问两次系统主页，第一次三台服务都正常，第二次停用其中一台，对比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监控会话统计结果，可以看出在线用户请求被平均分发到有效集群节点，没有发生因故障切换节点而导致用户退出系统，宕机情况下，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3019"/>
            <a:ext cx="9108504"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41887"/>
            <a:ext cx="9108504"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五边形 16"/>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8" name="燕尾形 1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9" name="燕尾形 1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1" name="燕尾形 20"/>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2" name="燕尾形 2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471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65323"/>
            <a:ext cx="7653536" cy="490066"/>
          </a:xfrm>
        </p:spPr>
        <p:txBody>
          <a:bodyPr/>
          <a:lstStyle/>
          <a:p>
            <a:pPr eaLnBrk="0" hangingPunct="0">
              <a:spcBef>
                <a:spcPct val="25000"/>
              </a:spcBef>
            </a:pPr>
            <a:r>
              <a:rPr lang="zh-CN" altLang="en-US" dirty="0" smtClean="0">
                <a:cs typeface="Arial Unicode MS" pitchFamily="34" charset="-122"/>
              </a:rPr>
              <a:t>领导决策</a:t>
            </a:r>
            <a:endParaRPr lang="zh-CN" altLang="en-US" dirty="0">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21</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34" name="TextBox 1"/>
          <p:cNvSpPr txBox="1">
            <a:spLocks noChangeArrowheads="1"/>
          </p:cNvSpPr>
          <p:nvPr/>
        </p:nvSpPr>
        <p:spPr bwMode="auto">
          <a:xfrm>
            <a:off x="251520" y="1268760"/>
            <a:ext cx="8979916"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b="1"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经过一段的时间的用户验证测试以及压力</a:t>
            </a:r>
            <a:r>
              <a:rPr lang="zh-CN" altLang="en-US" dirty="0">
                <a:latin typeface="微软雅黑" pitchFamily="34" charset="-122"/>
                <a:ea typeface="微软雅黑" pitchFamily="34" charset="-122"/>
              </a:rPr>
              <a:t>测试，会话</a:t>
            </a:r>
            <a:r>
              <a:rPr lang="zh-CN" altLang="en-US" dirty="0" smtClean="0">
                <a:latin typeface="微软雅黑" pitchFamily="34" charset="-122"/>
                <a:ea typeface="微软雅黑" pitchFamily="34" charset="-122"/>
              </a:rPr>
              <a:t>共享的性能和可用性以及安全性基本满足应用系统会话共享要求。可完全兼容容器提供的会话管理功能，完全支持集群环境下应用系统请求平均分配负载及故障切换容灾要求。</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en-US" altLang="zh-CN" b="1" dirty="0">
                <a:solidFill>
                  <a:srgbClr val="FF0000"/>
                </a:solidFill>
                <a:latin typeface="微软雅黑" pitchFamily="34" charset="-122"/>
                <a:ea typeface="微软雅黑" pitchFamily="34" charset="-122"/>
              </a:rPr>
              <a:t>1</a:t>
            </a:r>
            <a:r>
              <a:rPr lang="zh-CN" altLang="en-US" b="1" dirty="0">
                <a:solidFill>
                  <a:srgbClr val="FF0000"/>
                </a:solidFill>
                <a:latin typeface="微软雅黑" pitchFamily="34" charset="-122"/>
                <a:ea typeface="微软雅黑" pitchFamily="34" charset="-122"/>
              </a:rPr>
              <a:t>、部署方案是否可行？采用</a:t>
            </a:r>
            <a:r>
              <a:rPr lang="en-US" altLang="zh-CN" b="1" dirty="0" err="1">
                <a:solidFill>
                  <a:srgbClr val="FF0000"/>
                </a:solidFill>
                <a:latin typeface="微软雅黑" pitchFamily="34" charset="-122"/>
                <a:ea typeface="微软雅黑" pitchFamily="34" charset="-122"/>
              </a:rPr>
              <a:t>mongodb</a:t>
            </a:r>
            <a:r>
              <a:rPr lang="zh-CN" altLang="en-US" b="1" dirty="0">
                <a:solidFill>
                  <a:srgbClr val="FF0000"/>
                </a:solidFill>
                <a:latin typeface="微软雅黑" pitchFamily="34" charset="-122"/>
                <a:ea typeface="微软雅黑" pitchFamily="34" charset="-122"/>
              </a:rPr>
              <a:t>存储会话数据，共需三台虚拟机（</a:t>
            </a:r>
            <a:r>
              <a:rPr lang="zh-CN" altLang="en-US" b="1" dirty="0" smtClean="0">
                <a:solidFill>
                  <a:srgbClr val="FF0000"/>
                </a:solidFill>
                <a:latin typeface="微软雅黑" pitchFamily="34" charset="-122"/>
                <a:ea typeface="微软雅黑" pitchFamily="34" charset="-122"/>
              </a:rPr>
              <a:t>内存</a:t>
            </a:r>
            <a:r>
              <a:rPr lang="en-US" altLang="zh-CN" b="1" dirty="0">
                <a:solidFill>
                  <a:srgbClr val="FF0000"/>
                </a:solidFill>
                <a:latin typeface="微软雅黑" pitchFamily="34" charset="-122"/>
                <a:ea typeface="微软雅黑" pitchFamily="34" charset="-122"/>
              </a:rPr>
              <a:t>8</a:t>
            </a:r>
            <a:r>
              <a:rPr lang="en-US" altLang="zh-CN" b="1" dirty="0" smtClean="0">
                <a:solidFill>
                  <a:srgbClr val="FF0000"/>
                </a:solidFill>
                <a:latin typeface="微软雅黑" pitchFamily="34" charset="-122"/>
                <a:ea typeface="微软雅黑" pitchFamily="34" charset="-122"/>
              </a:rPr>
              <a:t>G,4CPU</a:t>
            </a:r>
            <a:r>
              <a:rPr lang="en-US" altLang="zh-CN" b="1" dirty="0">
                <a:solidFill>
                  <a:srgbClr val="FF0000"/>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硬盘</a:t>
            </a:r>
            <a:r>
              <a:rPr lang="en-US" altLang="zh-CN" b="1" dirty="0" smtClean="0">
                <a:solidFill>
                  <a:srgbClr val="FF0000"/>
                </a:solidFill>
                <a:latin typeface="微软雅黑" pitchFamily="34" charset="-122"/>
                <a:ea typeface="微软雅黑" pitchFamily="34" charset="-122"/>
              </a:rPr>
              <a:t>80G</a:t>
            </a:r>
            <a:r>
              <a:rPr lang="zh-CN" altLang="en-US" b="1" dirty="0">
                <a:solidFill>
                  <a:srgbClr val="FF0000"/>
                </a:solidFill>
                <a:latin typeface="微软雅黑" pitchFamily="34" charset="-122"/>
                <a:ea typeface="微软雅黑" pitchFamily="34" charset="-122"/>
              </a:rPr>
              <a:t>）。</a:t>
            </a:r>
          </a:p>
        </p:txBody>
      </p:sp>
      <p:sp>
        <p:nvSpPr>
          <p:cNvPr id="5" name="矩形 4"/>
          <p:cNvSpPr/>
          <p:nvPr/>
        </p:nvSpPr>
        <p:spPr>
          <a:xfrm>
            <a:off x="1115616" y="3734854"/>
            <a:ext cx="5360763" cy="369332"/>
          </a:xfrm>
          <a:prstGeom prst="rect">
            <a:avLst/>
          </a:prstGeom>
        </p:spPr>
        <p:txBody>
          <a:bodyPr wrap="none">
            <a:spAutoFit/>
          </a:bodyPr>
          <a:lstStyle/>
          <a:p>
            <a:r>
              <a:rPr lang="en-US" altLang="zh-CN" b="1" dirty="0" smtClean="0">
                <a:solidFill>
                  <a:srgbClr val="FF0000"/>
                </a:solidFill>
                <a:latin typeface="微软雅黑" pitchFamily="34" charset="-122"/>
                <a:ea typeface="微软雅黑" pitchFamily="34" charset="-122"/>
              </a:rPr>
              <a:t>2</a:t>
            </a:r>
            <a:r>
              <a:rPr lang="zh-CN" altLang="en-US" b="1" dirty="0" smtClean="0">
                <a:solidFill>
                  <a:srgbClr val="FF0000"/>
                </a:solidFill>
                <a:latin typeface="微软雅黑" pitchFamily="34" charset="-122"/>
                <a:ea typeface="微软雅黑" pitchFamily="34" charset="-122"/>
              </a:rPr>
              <a:t>、是否同意在 </a:t>
            </a:r>
            <a:r>
              <a:rPr lang="en-US" altLang="zh-CN" b="1" dirty="0" smtClean="0">
                <a:solidFill>
                  <a:srgbClr val="FF0000"/>
                </a:solidFill>
                <a:latin typeface="微软雅黑" pitchFamily="34" charset="-122"/>
                <a:ea typeface="微软雅黑" pitchFamily="34" charset="-122"/>
              </a:rPr>
              <a:t>NMMS</a:t>
            </a:r>
            <a:r>
              <a:rPr lang="zh-CN" altLang="en-US" b="1" dirty="0">
                <a:solidFill>
                  <a:srgbClr val="FF0000"/>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ADM, HRM </a:t>
            </a:r>
            <a:r>
              <a:rPr lang="zh-CN" altLang="en-US" b="1" dirty="0" smtClean="0">
                <a:solidFill>
                  <a:srgbClr val="FF0000"/>
                </a:solidFill>
                <a:latin typeface="微软雅黑" pitchFamily="34" charset="-122"/>
                <a:ea typeface="微软雅黑" pitchFamily="34" charset="-122"/>
              </a:rPr>
              <a:t>试点使用</a:t>
            </a:r>
            <a:r>
              <a:rPr lang="zh-CN" altLang="en-US" b="1" dirty="0">
                <a:solidFill>
                  <a:srgbClr val="FF0000"/>
                </a:solidFill>
                <a:latin typeface="微软雅黑" pitchFamily="34" charset="-122"/>
                <a:ea typeface="微软雅黑" pitchFamily="34" charset="-122"/>
              </a:rPr>
              <a:t>？</a:t>
            </a:r>
            <a:endParaRPr lang="zh-CN" altLang="en-US" b="1" dirty="0">
              <a:solidFill>
                <a:srgbClr val="FF0000"/>
              </a:solidFill>
            </a:endParaRPr>
          </a:p>
        </p:txBody>
      </p:sp>
    </p:spTree>
    <p:extLst>
      <p:ext uri="{BB962C8B-B14F-4D97-AF65-F5344CB8AC3E}">
        <p14:creationId xmlns:p14="http://schemas.microsoft.com/office/powerpoint/2010/main" val="4144754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512888"/>
            <a:ext cx="8572500" cy="46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作    用：</a:t>
            </a:r>
            <a:r>
              <a:rPr lang="zh-CN" altLang="en-US" sz="1500" dirty="0">
                <a:latin typeface="微软雅黑" pitchFamily="34" charset="-122"/>
                <a:ea typeface="微软雅黑" pitchFamily="34" charset="-122"/>
              </a:rPr>
              <a:t>为应用提供</a:t>
            </a:r>
            <a:r>
              <a:rPr lang="zh-CN" altLang="en-US" b="1" dirty="0">
                <a:solidFill>
                  <a:srgbClr val="0066FF"/>
                </a:solidFill>
                <a:latin typeface="微软雅黑" pitchFamily="34" charset="-122"/>
                <a:ea typeface="微软雅黑" pitchFamily="34" charset="-122"/>
              </a:rPr>
              <a:t>统一会话管理</a:t>
            </a:r>
            <a:r>
              <a:rPr lang="zh-CN" altLang="en-US" sz="1500" dirty="0">
                <a:latin typeface="微软雅黑" pitchFamily="34" charset="-122"/>
                <a:ea typeface="微软雅黑" pitchFamily="34" charset="-122"/>
              </a:rPr>
              <a:t>功能，</a:t>
            </a:r>
            <a:r>
              <a:rPr lang="zh-CN" altLang="en-US" b="1" dirty="0">
                <a:solidFill>
                  <a:srgbClr val="0066FF"/>
                </a:solidFill>
                <a:latin typeface="微软雅黑" pitchFamily="34" charset="-122"/>
                <a:ea typeface="微软雅黑" pitchFamily="34" charset="-122"/>
              </a:rPr>
              <a:t>避免</a:t>
            </a:r>
            <a:r>
              <a:rPr lang="zh-CN" altLang="en-US" sz="1500" dirty="0">
                <a:latin typeface="微软雅黑" pitchFamily="34" charset="-122"/>
                <a:ea typeface="微软雅黑" pitchFamily="34" charset="-122"/>
              </a:rPr>
              <a:t>集群部署场景下负载切换</a:t>
            </a:r>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丢失</a:t>
            </a:r>
            <a:r>
              <a:rPr lang="zh-CN" altLang="en-US" sz="1500" dirty="0">
                <a:latin typeface="微软雅黑" pitchFamily="34" charset="-122"/>
                <a:ea typeface="微软雅黑" pitchFamily="34" charset="-122"/>
              </a:rPr>
              <a:t>问题</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存    储：</a:t>
            </a:r>
            <a:r>
              <a:rPr lang="zh-CN" altLang="en-US" sz="1500" dirty="0">
                <a:latin typeface="微软雅黑" pitchFamily="34" charset="-122"/>
                <a:ea typeface="微软雅黑" pitchFamily="34" charset="-122"/>
              </a:rPr>
              <a:t>采用</a:t>
            </a:r>
            <a:r>
              <a:rPr lang="en-US" altLang="zh-CN" sz="2400" b="1" dirty="0" err="1">
                <a:solidFill>
                  <a:srgbClr val="0066FF"/>
                </a:solidFill>
                <a:latin typeface="微软雅黑" pitchFamily="34" charset="-122"/>
                <a:ea typeface="微软雅黑" pitchFamily="34" charset="-122"/>
              </a:rPr>
              <a:t>mongodb</a:t>
            </a:r>
            <a:r>
              <a:rPr lang="zh-CN" altLang="en-US" sz="1500" dirty="0">
                <a:latin typeface="微软雅黑" pitchFamily="34" charset="-122"/>
                <a:ea typeface="微软雅黑" pitchFamily="34" charset="-122"/>
              </a:rPr>
              <a:t>存储会话数据，采用</a:t>
            </a:r>
            <a:r>
              <a:rPr lang="zh-CN" altLang="en-US" b="1" dirty="0">
                <a:solidFill>
                  <a:srgbClr val="0066FF"/>
                </a:solidFill>
                <a:latin typeface="微软雅黑" pitchFamily="34" charset="-122"/>
                <a:ea typeface="微软雅黑" pitchFamily="34" charset="-122"/>
              </a:rPr>
              <a:t>增量模式</a:t>
            </a:r>
            <a:r>
              <a:rPr lang="zh-CN" altLang="en-US" sz="1500" dirty="0">
                <a:latin typeface="微软雅黑" pitchFamily="34" charset="-122"/>
                <a:ea typeface="微软雅黑" pitchFamily="34" charset="-122"/>
              </a:rPr>
              <a:t>修改会话属性，简单高效</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序列化：</a:t>
            </a:r>
            <a:r>
              <a:rPr lang="zh-CN" altLang="en-US" sz="1500" dirty="0">
                <a:latin typeface="微软雅黑" pitchFamily="34" charset="-122"/>
                <a:ea typeface="微软雅黑" pitchFamily="34" charset="-122"/>
              </a:rPr>
              <a:t>采用自主研发的序列化机制，序列化存储会话数据，提供</a:t>
            </a:r>
            <a:r>
              <a:rPr lang="zh-CN" altLang="en-US" b="1" dirty="0">
                <a:solidFill>
                  <a:srgbClr val="0066FF"/>
                </a:solidFill>
                <a:latin typeface="微软雅黑" pitchFamily="34" charset="-122"/>
                <a:ea typeface="微软雅黑" pitchFamily="34" charset="-122"/>
              </a:rPr>
              <a:t>序列化插件</a:t>
            </a:r>
            <a:r>
              <a:rPr lang="zh-CN" altLang="en-US" sz="1500" dirty="0">
                <a:latin typeface="微软雅黑" pitchFamily="34" charset="-122"/>
                <a:ea typeface="微软雅黑" pitchFamily="34" charset="-122"/>
              </a:rPr>
              <a:t>，扩展性强</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规    范：</a:t>
            </a:r>
            <a:r>
              <a:rPr lang="zh-CN" altLang="en-US" b="1" dirty="0">
                <a:solidFill>
                  <a:srgbClr val="0066FF"/>
                </a:solidFill>
                <a:latin typeface="微软雅黑" pitchFamily="34" charset="-122"/>
                <a:ea typeface="微软雅黑" pitchFamily="34" charset="-122"/>
              </a:rPr>
              <a:t>遵循</a:t>
            </a:r>
            <a:r>
              <a:rPr lang="en-US" altLang="zh-CN" b="1" dirty="0">
                <a:solidFill>
                  <a:srgbClr val="0066FF"/>
                </a:solidFill>
                <a:latin typeface="微软雅黑" pitchFamily="34" charset="-122"/>
                <a:ea typeface="微软雅黑" pitchFamily="34" charset="-122"/>
              </a:rPr>
              <a:t>servlet 2/3</a:t>
            </a:r>
            <a:r>
              <a:rPr lang="zh-CN" altLang="en-US" b="1" dirty="0">
                <a:solidFill>
                  <a:srgbClr val="0066FF"/>
                </a:solidFill>
                <a:latin typeface="微软雅黑" pitchFamily="34" charset="-122"/>
                <a:ea typeface="微软雅黑" pitchFamily="34" charset="-122"/>
              </a:rPr>
              <a:t>规范</a:t>
            </a:r>
            <a:r>
              <a:rPr lang="zh-CN" altLang="en-US" sz="1500" b="1" dirty="0">
                <a:solidFill>
                  <a:srgbClr val="0066FF"/>
                </a:solidFill>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兼容</a:t>
            </a:r>
            <a:r>
              <a:rPr lang="zh-CN" altLang="en-US" sz="1500" dirty="0">
                <a:latin typeface="微软雅黑" pitchFamily="34" charset="-122"/>
                <a:ea typeface="微软雅黑" pitchFamily="34" charset="-122"/>
              </a:rPr>
              <a:t>遗留系统会话数据的管理</a:t>
            </a:r>
            <a:r>
              <a:rPr lang="en-US" altLang="zh-CN" sz="1500" dirty="0">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可无缝与现有应用</a:t>
            </a:r>
            <a:r>
              <a:rPr lang="zh-CN" altLang="en-US" b="1" dirty="0" smtClean="0">
                <a:solidFill>
                  <a:srgbClr val="0066FF"/>
                </a:solidFill>
                <a:latin typeface="微软雅黑" pitchFamily="34" charset="-122"/>
                <a:ea typeface="微软雅黑" pitchFamily="34" charset="-122"/>
              </a:rPr>
              <a:t>系统</a:t>
            </a:r>
            <a:r>
              <a:rPr lang="en-US" altLang="zh-CN" b="1" dirty="0" smtClean="0">
                <a:solidFill>
                  <a:srgbClr val="0066FF"/>
                </a:solidFill>
                <a:latin typeface="微软雅黑" pitchFamily="34" charset="-122"/>
                <a:ea typeface="微软雅黑" pitchFamily="34" charset="-122"/>
              </a:rPr>
              <a:t>	</a:t>
            </a:r>
            <a:r>
              <a:rPr lang="zh-CN" altLang="en-US" b="1" dirty="0" smtClean="0">
                <a:solidFill>
                  <a:srgbClr val="0066FF"/>
                </a:solidFill>
                <a:latin typeface="微软雅黑" pitchFamily="34" charset="-122"/>
                <a:ea typeface="微软雅黑" pitchFamily="34" charset="-122"/>
              </a:rPr>
              <a:t>集成，无需</a:t>
            </a:r>
            <a:r>
              <a:rPr lang="zh-CN" altLang="en-US" b="1" dirty="0">
                <a:solidFill>
                  <a:srgbClr val="0066FF"/>
                </a:solidFill>
                <a:latin typeface="微软雅黑" pitchFamily="34" charset="-122"/>
                <a:ea typeface="微软雅黑" pitchFamily="34" charset="-122"/>
              </a:rPr>
              <a:t>修改应用</a:t>
            </a:r>
            <a:r>
              <a:rPr lang="zh-CN" altLang="en-US" b="1" dirty="0" smtClean="0">
                <a:solidFill>
                  <a:srgbClr val="0066FF"/>
                </a:solidFill>
                <a:latin typeface="微软雅黑" pitchFamily="34" charset="-122"/>
                <a:ea typeface="微软雅黑" pitchFamily="34" charset="-122"/>
              </a:rPr>
              <a:t>代码。</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监听器需</a:t>
            </a:r>
            <a:r>
              <a:rPr lang="zh-CN" altLang="en-US" b="1" dirty="0" smtClean="0">
                <a:solidFill>
                  <a:srgbClr val="0066FF"/>
                </a:solidFill>
                <a:latin typeface="微软雅黑" pitchFamily="34" charset="-122"/>
                <a:ea typeface="微软雅黑" pitchFamily="34" charset="-122"/>
              </a:rPr>
              <a:t>遵循会话共享规范</a:t>
            </a:r>
            <a:r>
              <a:rPr lang="zh-CN" altLang="en-US" b="1" dirty="0" smtClean="0">
                <a:solidFill>
                  <a:srgbClr val="0066FF"/>
                </a:solidFill>
                <a:latin typeface="微软雅黑" pitchFamily="34" charset="-122"/>
                <a:ea typeface="微软雅黑" pitchFamily="34" charset="-122"/>
              </a:rPr>
              <a:t>，需使用</a:t>
            </a:r>
            <a:r>
              <a:rPr lang="en-US" altLang="zh-CN" b="1" dirty="0" smtClean="0">
                <a:solidFill>
                  <a:srgbClr val="0066FF"/>
                </a:solidFill>
                <a:latin typeface="微软雅黑" pitchFamily="34" charset="-122"/>
                <a:ea typeface="微软雅黑" pitchFamily="34" charset="-122"/>
              </a:rPr>
              <a:t>	</a:t>
            </a:r>
            <a:r>
              <a:rPr lang="zh-CN" altLang="en-US" b="1" dirty="0">
                <a:solidFill>
                  <a:srgbClr val="0066FF"/>
                </a:solidFill>
                <a:latin typeface="微软雅黑" pitchFamily="34" charset="-122"/>
                <a:ea typeface="微软雅黑" pitchFamily="34" charset="-122"/>
              </a:rPr>
              <a:t>会话共享实现</a:t>
            </a:r>
            <a:r>
              <a:rPr lang="zh-CN" altLang="en-US" b="1" dirty="0" smtClean="0">
                <a:solidFill>
                  <a:srgbClr val="0066FF"/>
                </a:solidFill>
                <a:latin typeface="微软雅黑" pitchFamily="34" charset="-122"/>
                <a:ea typeface="微软雅黑" pitchFamily="34" charset="-122"/>
              </a:rPr>
              <a:t>替换原来容器的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a:t>
            </a:r>
            <a:endParaRPr lang="en-US" altLang="zh-CN" b="1" dirty="0">
              <a:solidFill>
                <a:srgbClr val="0066FF"/>
              </a:solidFill>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兼容性：</a:t>
            </a:r>
            <a:r>
              <a:rPr lang="zh-CN" altLang="en-US" sz="1600" b="1" dirty="0">
                <a:solidFill>
                  <a:srgbClr val="0066FF"/>
                </a:solidFill>
                <a:latin typeface="微软雅黑" pitchFamily="34" charset="-122"/>
                <a:ea typeface="微软雅黑" pitchFamily="34" charset="-122"/>
              </a:rPr>
              <a:t>跨容器，</a:t>
            </a:r>
            <a:r>
              <a:rPr lang="zh-CN" altLang="en-US" sz="1500" dirty="0">
                <a:latin typeface="微软雅黑" pitchFamily="34" charset="-122"/>
                <a:ea typeface="微软雅黑" pitchFamily="34" charset="-122"/>
              </a:rPr>
              <a:t>兼容业界主流的应用服务器（</a:t>
            </a:r>
            <a:r>
              <a:rPr lang="en-US" altLang="zh-CN" sz="1500" dirty="0" err="1">
                <a:latin typeface="微软雅黑" pitchFamily="34" charset="-122"/>
                <a:ea typeface="微软雅黑" pitchFamily="34" charset="-122"/>
              </a:rPr>
              <a:t>tomcat,weblogic,webspere,jetty</a:t>
            </a:r>
            <a:r>
              <a:rPr lang="zh-CN" altLang="en-US" sz="1500" dirty="0">
                <a:latin typeface="微软雅黑" pitchFamily="34" charset="-122"/>
                <a:ea typeface="微软雅黑" pitchFamily="34" charset="-122"/>
              </a:rPr>
              <a:t>）</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约    束：</a:t>
            </a:r>
            <a:r>
              <a:rPr lang="zh-CN" altLang="en-US" b="1" dirty="0">
                <a:solidFill>
                  <a:srgbClr val="0066FF"/>
                </a:solidFill>
                <a:latin typeface="微软雅黑" pitchFamily="34" charset="-122"/>
                <a:ea typeface="微软雅黑" pitchFamily="34" charset="-122"/>
              </a:rPr>
              <a:t>无约束，</a:t>
            </a:r>
            <a:r>
              <a:rPr lang="zh-CN" altLang="en-US" sz="1500" dirty="0">
                <a:latin typeface="微软雅黑" pitchFamily="34" charset="-122"/>
                <a:ea typeface="微软雅黑" pitchFamily="34" charset="-122"/>
              </a:rPr>
              <a:t>无需</a:t>
            </a:r>
            <a:r>
              <a:rPr lang="en-US" altLang="zh-CN" sz="1500" dirty="0">
                <a:latin typeface="微软雅黑" pitchFamily="34" charset="-122"/>
                <a:ea typeface="微软雅黑" pitchFamily="34" charset="-122"/>
              </a:rPr>
              <a:t>session sticking</a:t>
            </a:r>
            <a:r>
              <a:rPr lang="zh-CN" altLang="en-US" sz="1500" dirty="0">
                <a:latin typeface="微软雅黑" pitchFamily="34" charset="-122"/>
                <a:ea typeface="微软雅黑" pitchFamily="34" charset="-122"/>
              </a:rPr>
              <a:t>，访问请求可以平均分派给各集群节点，</a:t>
            </a:r>
            <a:r>
              <a:rPr lang="zh-CN" altLang="en-US" sz="1500" dirty="0" smtClean="0">
                <a:latin typeface="微软雅黑" pitchFamily="34" charset="-122"/>
                <a:ea typeface="微软雅黑" pitchFamily="34" charset="-122"/>
              </a:rPr>
              <a:t>支持</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lvs,haproxy</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ngix</a:t>
            </a:r>
            <a:r>
              <a:rPr lang="en-US" altLang="zh-CN" sz="1500" dirty="0" smtClean="0">
                <a:latin typeface="微软雅黑" pitchFamily="34" charset="-122"/>
                <a:ea typeface="微软雅黑" pitchFamily="34" charset="-122"/>
              </a:rPr>
              <a:t> </a:t>
            </a:r>
            <a:r>
              <a:rPr lang="en-US" altLang="zh-CN" sz="1500" dirty="0">
                <a:latin typeface="微软雅黑" pitchFamily="34" charset="-122"/>
                <a:ea typeface="微软雅黑" pitchFamily="34" charset="-122"/>
              </a:rPr>
              <a:t>4,7</a:t>
            </a:r>
            <a:r>
              <a:rPr lang="zh-CN" altLang="en-US" sz="1500" dirty="0">
                <a:latin typeface="微软雅黑" pitchFamily="34" charset="-122"/>
                <a:ea typeface="微软雅黑" pitchFamily="34" charset="-122"/>
              </a:rPr>
              <a:t>层</a:t>
            </a:r>
            <a:r>
              <a:rPr lang="zh-CN" altLang="en-US" sz="1500" dirty="0" smtClean="0">
                <a:latin typeface="微软雅黑" pitchFamily="34" charset="-122"/>
                <a:ea typeface="微软雅黑" pitchFamily="34" charset="-122"/>
              </a:rPr>
              <a:t>负载。如果修改</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中属性对象中的属性，必须调用</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session.setAttribute</a:t>
            </a:r>
            <a:r>
              <a:rPr lang="zh-CN" altLang="en-US" sz="1500" dirty="0" smtClean="0">
                <a:latin typeface="微软雅黑" pitchFamily="34" charset="-122"/>
                <a:ea typeface="微软雅黑" pitchFamily="34" charset="-122"/>
              </a:rPr>
              <a:t>重新将对象到设置到</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中，以便将修改存储到</a:t>
            </a:r>
            <a:r>
              <a:rPr lang="en-US" altLang="zh-CN" sz="1500" dirty="0" err="1" smtClean="0">
                <a:latin typeface="微软雅黑" pitchFamily="34" charset="-122"/>
                <a:ea typeface="微软雅黑" pitchFamily="34" charset="-122"/>
              </a:rPr>
              <a:t>mongodb</a:t>
            </a:r>
            <a:r>
              <a:rPr lang="zh-CN" altLang="en-US" sz="1500" dirty="0" smtClean="0">
                <a:latin typeface="微软雅黑" pitchFamily="34" charset="-122"/>
                <a:ea typeface="微软雅黑" pitchFamily="34" charset="-122"/>
              </a:rPr>
              <a:t>中。</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安全性：</a:t>
            </a:r>
            <a:r>
              <a:rPr lang="zh-CN" altLang="en-US" sz="1500" dirty="0">
                <a:latin typeface="微软雅黑" pitchFamily="34" charset="-122"/>
                <a:ea typeface="微软雅黑" pitchFamily="34" charset="-122"/>
              </a:rPr>
              <a:t>客户端基于</a:t>
            </a:r>
            <a:r>
              <a:rPr lang="en-US" altLang="zh-CN" sz="1500" dirty="0">
                <a:latin typeface="微软雅黑" pitchFamily="34" charset="-122"/>
                <a:ea typeface="微软雅黑" pitchFamily="34" charset="-122"/>
              </a:rPr>
              <a:t>cookie</a:t>
            </a:r>
            <a:r>
              <a:rPr lang="zh-CN" altLang="en-US" sz="1500" dirty="0">
                <a:latin typeface="微软雅黑" pitchFamily="34" charset="-122"/>
                <a:ea typeface="微软雅黑" pitchFamily="34" charset="-122"/>
              </a:rPr>
              <a:t>机制存储</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1500" dirty="0">
                <a:latin typeface="微软雅黑" pitchFamily="34" charset="-122"/>
                <a:ea typeface="微软雅黑" pitchFamily="34" charset="-122"/>
              </a:rPr>
              <a:t>cookie </a:t>
            </a:r>
            <a:r>
              <a:rPr lang="en-US" altLang="zh-CN" sz="2400" b="1" dirty="0" err="1">
                <a:solidFill>
                  <a:srgbClr val="0066FF"/>
                </a:solidFill>
                <a:latin typeface="微软雅黑" pitchFamily="34" charset="-122"/>
                <a:ea typeface="微软雅黑" pitchFamily="34" charset="-122"/>
              </a:rPr>
              <a:t>httponly</a:t>
            </a:r>
            <a:r>
              <a:rPr lang="zh-CN" altLang="en-US" sz="1500" dirty="0">
                <a:latin typeface="微软雅黑" pitchFamily="34" charset="-122"/>
                <a:ea typeface="微软雅黑" pitchFamily="34" charset="-122"/>
              </a:rPr>
              <a:t>属性阻止</a:t>
            </a:r>
            <a:r>
              <a:rPr lang="en-US" altLang="zh-CN" sz="1500" dirty="0">
                <a:latin typeface="微软雅黑" pitchFamily="34" charset="-122"/>
                <a:ea typeface="微软雅黑" pitchFamily="34" charset="-122"/>
              </a:rPr>
              <a:t>XSS</a:t>
            </a:r>
            <a:r>
              <a:rPr lang="zh-CN" altLang="en-US" sz="1500" dirty="0" smtClean="0">
                <a:latin typeface="微软雅黑" pitchFamily="34" charset="-122"/>
                <a:ea typeface="微软雅黑" pitchFamily="34" charset="-122"/>
              </a:rPr>
              <a:t>窃</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取</a:t>
            </a:r>
            <a:r>
              <a:rPr lang="en-US" altLang="zh-CN" sz="1500" dirty="0" err="1" smtClean="0">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2400" b="1" dirty="0">
                <a:solidFill>
                  <a:srgbClr val="0066FF"/>
                </a:solidFill>
                <a:latin typeface="微软雅黑" pitchFamily="34" charset="-122"/>
                <a:ea typeface="微软雅黑" pitchFamily="34" charset="-122"/>
              </a:rPr>
              <a:t>secure</a:t>
            </a:r>
            <a:r>
              <a:rPr lang="zh-CN" altLang="en-US" sz="1500" dirty="0">
                <a:latin typeface="微软雅黑" pitchFamily="34" charset="-122"/>
                <a:ea typeface="微软雅黑" pitchFamily="34" charset="-122"/>
              </a:rPr>
              <a:t>属性并结合</a:t>
            </a:r>
            <a:r>
              <a:rPr lang="en-US" altLang="zh-CN" sz="1500" dirty="0">
                <a:latin typeface="微软雅黑" pitchFamily="34" charset="-122"/>
                <a:ea typeface="微软雅黑" pitchFamily="34" charset="-122"/>
              </a:rPr>
              <a:t>https</a:t>
            </a:r>
            <a:r>
              <a:rPr lang="zh-CN" altLang="en-US" sz="1500" dirty="0">
                <a:latin typeface="微软雅黑" pitchFamily="34" charset="-122"/>
                <a:ea typeface="微软雅黑" pitchFamily="34" charset="-122"/>
              </a:rPr>
              <a:t>阻止传输过程中</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被窃取</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监    管：</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信息统计查询</a:t>
            </a:r>
            <a:r>
              <a:rPr lang="en-US" altLang="zh-CN" sz="1500" dirty="0">
                <a:latin typeface="微软雅黑" pitchFamily="34" charset="-122"/>
                <a:ea typeface="微软雅黑" pitchFamily="34" charset="-122"/>
              </a:rPr>
              <a:t>,</a:t>
            </a:r>
            <a:r>
              <a:rPr lang="zh-CN" altLang="en-US" sz="1500" dirty="0">
                <a:latin typeface="微软雅黑" pitchFamily="34" charset="-122"/>
                <a:ea typeface="微软雅黑" pitchFamily="34" charset="-122"/>
              </a:rPr>
              <a:t> 应用在线用户数统计查询，应用会话管理功能（包括删除会话、</a:t>
            </a:r>
            <a:r>
              <a:rPr lang="en-US" altLang="zh-CN" sz="1500" dirty="0">
                <a:latin typeface="微软雅黑" pitchFamily="34" charset="-122"/>
                <a:ea typeface="微软雅黑" pitchFamily="34" charset="-122"/>
              </a:rPr>
              <a:t>	</a:t>
            </a:r>
            <a:r>
              <a:rPr lang="zh-CN" altLang="en-US" sz="1500" dirty="0">
                <a:latin typeface="微软雅黑" pitchFamily="34" charset="-122"/>
                <a:ea typeface="微软雅黑" pitchFamily="34" charset="-122"/>
              </a:rPr>
              <a:t>查看会话属性数据）</a:t>
            </a:r>
          </a:p>
        </p:txBody>
      </p:sp>
      <p:cxnSp>
        <p:nvCxnSpPr>
          <p:cNvPr id="15" name="直接连接符 55"/>
          <p:cNvCxnSpPr>
            <a:cxnSpLocks noChangeShapeType="1"/>
          </p:cNvCxnSpPr>
          <p:nvPr/>
        </p:nvCxnSpPr>
        <p:spPr bwMode="auto">
          <a:xfrm>
            <a:off x="57150" y="6237312"/>
            <a:ext cx="9036496"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逻辑架构</a:t>
            </a:r>
          </a:p>
        </p:txBody>
      </p:sp>
      <p:sp>
        <p:nvSpPr>
          <p:cNvPr id="13" name="矩形 12"/>
          <p:cNvSpPr/>
          <p:nvPr/>
        </p:nvSpPr>
        <p:spPr>
          <a:xfrm>
            <a:off x="2060700" y="4924662"/>
            <a:ext cx="5651698" cy="118450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矩形 13"/>
          <p:cNvSpPr/>
          <p:nvPr/>
        </p:nvSpPr>
        <p:spPr>
          <a:xfrm>
            <a:off x="5194300" y="2486025"/>
            <a:ext cx="2517775" cy="22225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5" name="矩形 14"/>
          <p:cNvSpPr/>
          <p:nvPr/>
        </p:nvSpPr>
        <p:spPr>
          <a:xfrm>
            <a:off x="2060575" y="2486025"/>
            <a:ext cx="2825750" cy="22225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0"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1"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2" name="圆角矩形 21"/>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矩形 22"/>
          <p:cNvSpPr/>
          <p:nvPr/>
        </p:nvSpPr>
        <p:spPr>
          <a:xfrm>
            <a:off x="2430463" y="2706688"/>
            <a:ext cx="151447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管理</a:t>
            </a:r>
          </a:p>
        </p:txBody>
      </p:sp>
      <p:sp>
        <p:nvSpPr>
          <p:cNvPr id="24" name="矩形 23"/>
          <p:cNvSpPr/>
          <p:nvPr/>
        </p:nvSpPr>
        <p:spPr>
          <a:xfrm>
            <a:off x="5313363" y="2959100"/>
            <a:ext cx="1084262" cy="5048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统计监控</a:t>
            </a:r>
          </a:p>
        </p:txBody>
      </p:sp>
      <p:sp>
        <p:nvSpPr>
          <p:cNvPr id="25" name="矩形 24"/>
          <p:cNvSpPr/>
          <p:nvPr/>
        </p:nvSpPr>
        <p:spPr>
          <a:xfrm>
            <a:off x="2492375" y="4016375"/>
            <a:ext cx="1531938"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存储</a:t>
            </a:r>
          </a:p>
        </p:txBody>
      </p:sp>
      <p:sp>
        <p:nvSpPr>
          <p:cNvPr id="26" name="矩形 25"/>
          <p:cNvSpPr/>
          <p:nvPr/>
        </p:nvSpPr>
        <p:spPr>
          <a:xfrm>
            <a:off x="5702300" y="3844925"/>
            <a:ext cx="1476375"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存储</a:t>
            </a:r>
          </a:p>
        </p:txBody>
      </p:sp>
      <p:sp>
        <p:nvSpPr>
          <p:cNvPr id="27" name="圆柱形 26"/>
          <p:cNvSpPr/>
          <p:nvPr/>
        </p:nvSpPr>
        <p:spPr>
          <a:xfrm>
            <a:off x="2695575" y="5241925"/>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28" name="圆柱形 27"/>
          <p:cNvSpPr/>
          <p:nvPr/>
        </p:nvSpPr>
        <p:spPr>
          <a:xfrm>
            <a:off x="4563033" y="5265738"/>
            <a:ext cx="819150" cy="431800"/>
          </a:xfrm>
          <a:prstGeom prst="can">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DB</a:t>
            </a:r>
          </a:p>
          <a:p>
            <a:pPr algn="ctr">
              <a:defRPr/>
            </a:pPr>
            <a:r>
              <a:rPr lang="zh-CN" altLang="en-US" sz="1200" dirty="0">
                <a:latin typeface="微软雅黑" pitchFamily="34" charset="-122"/>
                <a:ea typeface="微软雅黑" pitchFamily="34" charset="-122"/>
              </a:rPr>
              <a:t>（未实现）</a:t>
            </a:r>
          </a:p>
        </p:txBody>
      </p:sp>
      <p:sp>
        <p:nvSpPr>
          <p:cNvPr id="29" name="圆柱形 28"/>
          <p:cNvSpPr/>
          <p:nvPr/>
        </p:nvSpPr>
        <p:spPr>
          <a:xfrm>
            <a:off x="5831682" y="5265738"/>
            <a:ext cx="1658937" cy="476250"/>
          </a:xfrm>
          <a:prstGeom prst="can">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Redis</a:t>
            </a:r>
            <a:r>
              <a:rPr lang="en-US" altLang="zh-CN"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MemCached</a:t>
            </a:r>
            <a:r>
              <a:rPr lang="zh-CN" altLang="en-US" sz="1200" dirty="0">
                <a:latin typeface="微软雅黑" pitchFamily="34" charset="-122"/>
                <a:ea typeface="微软雅黑" pitchFamily="34" charset="-122"/>
              </a:rPr>
              <a:t>（未实现）</a:t>
            </a:r>
          </a:p>
        </p:txBody>
      </p:sp>
      <p:sp>
        <p:nvSpPr>
          <p:cNvPr id="30" name="矩形 29"/>
          <p:cNvSpPr/>
          <p:nvPr/>
        </p:nvSpPr>
        <p:spPr>
          <a:xfrm>
            <a:off x="2708275" y="3448050"/>
            <a:ext cx="1093788" cy="32861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序列化</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反序列化</a:t>
            </a:r>
          </a:p>
        </p:txBody>
      </p:sp>
      <p:sp>
        <p:nvSpPr>
          <p:cNvPr id="31" name="横卷形 30"/>
          <p:cNvSpPr/>
          <p:nvPr/>
        </p:nvSpPr>
        <p:spPr>
          <a:xfrm>
            <a:off x="1641475" y="2003425"/>
            <a:ext cx="1174750" cy="468313"/>
          </a:xfrm>
          <a:prstGeom prst="horizontalScroll">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遵循</a:t>
            </a:r>
            <a:r>
              <a:rPr lang="en-US" altLang="zh-CN" sz="1200" dirty="0">
                <a:latin typeface="微软雅黑" pitchFamily="34" charset="-122"/>
                <a:ea typeface="微软雅黑" pitchFamily="34" charset="-122"/>
              </a:rPr>
              <a:t>Servlet 2/3</a:t>
            </a:r>
            <a:r>
              <a:rPr lang="zh-CN" altLang="en-US" sz="1200" dirty="0">
                <a:latin typeface="微软雅黑" pitchFamily="34" charset="-122"/>
                <a:ea typeface="微软雅黑" pitchFamily="34" charset="-122"/>
              </a:rPr>
              <a:t>规范</a:t>
            </a:r>
            <a:r>
              <a:rPr lang="en-US" altLang="zh-CN" sz="1200" dirty="0">
                <a:latin typeface="微软雅黑" pitchFamily="34" charset="-122"/>
                <a:ea typeface="微软雅黑" pitchFamily="34" charset="-122"/>
              </a:rPr>
              <a:t>API</a:t>
            </a:r>
            <a:endParaRPr lang="zh-CN" altLang="en-US" sz="1200" dirty="0">
              <a:latin typeface="微软雅黑" pitchFamily="34" charset="-122"/>
              <a:ea typeface="微软雅黑" pitchFamily="34" charset="-122"/>
            </a:endParaRPr>
          </a:p>
        </p:txBody>
      </p:sp>
      <p:sp>
        <p:nvSpPr>
          <p:cNvPr id="32" name="矩形 31"/>
          <p:cNvSpPr/>
          <p:nvPr/>
        </p:nvSpPr>
        <p:spPr>
          <a:xfrm>
            <a:off x="847725" y="2703513"/>
            <a:ext cx="1009650" cy="4318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事件管理</a:t>
            </a:r>
          </a:p>
        </p:txBody>
      </p:sp>
      <p:sp>
        <p:nvSpPr>
          <p:cNvPr id="33" name="圆柱形 32"/>
          <p:cNvSpPr/>
          <p:nvPr/>
        </p:nvSpPr>
        <p:spPr>
          <a:xfrm>
            <a:off x="1409875" y="3363912"/>
            <a:ext cx="1008062" cy="638175"/>
          </a:xfrm>
          <a:prstGeom prst="can">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sz="1200" dirty="0" smtClean="0">
                <a:latin typeface="微软雅黑" pitchFamily="34" charset="-122"/>
                <a:ea typeface="微软雅黑" pitchFamily="34" charset="-122"/>
              </a:rPr>
              <a:t>容器会话管理</a:t>
            </a:r>
            <a:endParaRPr lang="zh-CN" altLang="en-US" sz="1200" dirty="0">
              <a:latin typeface="微软雅黑" pitchFamily="34" charset="-122"/>
              <a:ea typeface="微软雅黑" pitchFamily="34" charset="-122"/>
            </a:endParaRPr>
          </a:p>
        </p:txBody>
      </p:sp>
      <p:cxnSp>
        <p:nvCxnSpPr>
          <p:cNvPr id="34" name="直接连接符 33"/>
          <p:cNvCxnSpPr>
            <a:endCxn id="35" idx="4"/>
          </p:cNvCxnSpPr>
          <p:nvPr/>
        </p:nvCxnSpPr>
        <p:spPr>
          <a:xfrm flipV="1">
            <a:off x="3000375" y="2060575"/>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5" name="椭圆 34"/>
          <p:cNvSpPr/>
          <p:nvPr/>
        </p:nvSpPr>
        <p:spPr>
          <a:xfrm>
            <a:off x="2955925" y="1962150"/>
            <a:ext cx="90488"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6" name="直接连接符 35"/>
          <p:cNvCxnSpPr>
            <a:stCxn id="32" idx="0"/>
            <a:endCxn id="37" idx="4"/>
          </p:cNvCxnSpPr>
          <p:nvPr/>
        </p:nvCxnSpPr>
        <p:spPr>
          <a:xfrm flipV="1">
            <a:off x="1352550" y="2060575"/>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7" name="椭圆 36"/>
          <p:cNvSpPr/>
          <p:nvPr/>
        </p:nvSpPr>
        <p:spPr>
          <a:xfrm>
            <a:off x="1306513" y="1962150"/>
            <a:ext cx="92075"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8" name="直接箭头连接符 37"/>
          <p:cNvCxnSpPr>
            <a:stCxn id="23" idx="1"/>
          </p:cNvCxnSpPr>
          <p:nvPr/>
        </p:nvCxnSpPr>
        <p:spPr>
          <a:xfrm flipH="1">
            <a:off x="1857375" y="2933700"/>
            <a:ext cx="573088"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9" name="TextBox 17408"/>
          <p:cNvSpPr txBox="1">
            <a:spLocks noChangeArrowheads="1"/>
          </p:cNvSpPr>
          <p:nvPr/>
        </p:nvSpPr>
        <p:spPr bwMode="auto">
          <a:xfrm>
            <a:off x="3116263" y="1897063"/>
            <a:ext cx="21154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solidFill>
                  <a:srgbClr val="00B050"/>
                </a:solidFill>
                <a:latin typeface="微软雅黑" pitchFamily="34" charset="-122"/>
                <a:ea typeface="微软雅黑" pitchFamily="34" charset="-122"/>
              </a:rPr>
              <a:t>HttpSession</a:t>
            </a:r>
          </a:p>
          <a:p>
            <a:pPr eaLnBrk="1" hangingPunct="1"/>
            <a:r>
              <a:rPr lang="en-US" altLang="zh-CN" sz="1200">
                <a:solidFill>
                  <a:srgbClr val="00B050"/>
                </a:solidFill>
                <a:latin typeface="微软雅黑" pitchFamily="34" charset="-122"/>
                <a:ea typeface="微软雅黑" pitchFamily="34" charset="-122"/>
              </a:rPr>
              <a:t>request.getSession()</a:t>
            </a:r>
          </a:p>
          <a:p>
            <a:pPr eaLnBrk="1" hangingPunct="1"/>
            <a:r>
              <a:rPr lang="en-US" altLang="zh-CN" sz="1200">
                <a:solidFill>
                  <a:srgbClr val="00B050"/>
                </a:solidFill>
                <a:latin typeface="微软雅黑" pitchFamily="34" charset="-122"/>
                <a:ea typeface="微软雅黑" pitchFamily="34" charset="-122"/>
              </a:rPr>
              <a:t>request.getSession(create)</a:t>
            </a:r>
            <a:endParaRPr lang="zh-CN" altLang="en-US" sz="1200">
              <a:solidFill>
                <a:srgbClr val="00B050"/>
              </a:solidFill>
              <a:latin typeface="微软雅黑" pitchFamily="34" charset="-122"/>
              <a:ea typeface="微软雅黑" pitchFamily="34" charset="-122"/>
            </a:endParaRPr>
          </a:p>
        </p:txBody>
      </p:sp>
      <p:sp>
        <p:nvSpPr>
          <p:cNvPr id="40" name="矩形 39"/>
          <p:cNvSpPr/>
          <p:nvPr/>
        </p:nvSpPr>
        <p:spPr>
          <a:xfrm>
            <a:off x="992188" y="1484313"/>
            <a:ext cx="6719887" cy="4778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Application</a:t>
            </a:r>
            <a:endParaRPr lang="zh-CN" altLang="en-US" dirty="0">
              <a:latin typeface="微软雅黑" pitchFamily="34" charset="-122"/>
              <a:ea typeface="微软雅黑" pitchFamily="34" charset="-122"/>
            </a:endParaRPr>
          </a:p>
        </p:txBody>
      </p:sp>
      <p:sp>
        <p:nvSpPr>
          <p:cNvPr id="41" name="上下箭头 40"/>
          <p:cNvSpPr/>
          <p:nvPr/>
        </p:nvSpPr>
        <p:spPr>
          <a:xfrm>
            <a:off x="6321425" y="4348163"/>
            <a:ext cx="215900" cy="561975"/>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上下箭头 41"/>
          <p:cNvSpPr/>
          <p:nvPr/>
        </p:nvSpPr>
        <p:spPr>
          <a:xfrm>
            <a:off x="3316288" y="4519613"/>
            <a:ext cx="196850" cy="404812"/>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43" name="直接箭头连接符 42"/>
          <p:cNvCxnSpPr/>
          <p:nvPr/>
        </p:nvCxnSpPr>
        <p:spPr>
          <a:xfrm flipH="1">
            <a:off x="2708275" y="3159125"/>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直接箭头连接符 43"/>
          <p:cNvCxnSpPr/>
          <p:nvPr/>
        </p:nvCxnSpPr>
        <p:spPr>
          <a:xfrm flipV="1">
            <a:off x="3914775" y="3159125"/>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直接连接符 44"/>
          <p:cNvCxnSpPr>
            <a:endCxn id="46" idx="4"/>
          </p:cNvCxnSpPr>
          <p:nvPr/>
        </p:nvCxnSpPr>
        <p:spPr>
          <a:xfrm flipV="1">
            <a:off x="6007100" y="2060575"/>
            <a:ext cx="0" cy="898525"/>
          </a:xfrm>
          <a:prstGeom prst="line">
            <a:avLst/>
          </a:prstGeom>
        </p:spPr>
        <p:style>
          <a:lnRef idx="3">
            <a:schemeClr val="accent4"/>
          </a:lnRef>
          <a:fillRef idx="0">
            <a:schemeClr val="accent4"/>
          </a:fillRef>
          <a:effectRef idx="2">
            <a:schemeClr val="accent4"/>
          </a:effectRef>
          <a:fontRef idx="minor">
            <a:schemeClr val="tx1"/>
          </a:fontRef>
        </p:style>
      </p:cxnSp>
      <p:sp>
        <p:nvSpPr>
          <p:cNvPr id="46" name="椭圆 45"/>
          <p:cNvSpPr/>
          <p:nvPr/>
        </p:nvSpPr>
        <p:spPr>
          <a:xfrm>
            <a:off x="5961063" y="1962150"/>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矩形 46"/>
          <p:cNvSpPr/>
          <p:nvPr/>
        </p:nvSpPr>
        <p:spPr>
          <a:xfrm>
            <a:off x="6465888" y="2963863"/>
            <a:ext cx="1174750" cy="5032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失效</a:t>
            </a: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扫描销毁进程</a:t>
            </a:r>
          </a:p>
        </p:txBody>
      </p:sp>
      <p:sp>
        <p:nvSpPr>
          <p:cNvPr id="53" name="矩形 52"/>
          <p:cNvSpPr/>
          <p:nvPr/>
        </p:nvSpPr>
        <p:spPr>
          <a:xfrm>
            <a:off x="4024313" y="2706688"/>
            <a:ext cx="78422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p>
          <a:p>
            <a:pPr algn="ctr">
              <a:defRPr/>
            </a:pPr>
            <a:r>
              <a:rPr lang="zh-CN" altLang="en-US" sz="1200" dirty="0">
                <a:latin typeface="微软雅黑" pitchFamily="34" charset="-122"/>
                <a:ea typeface="微软雅黑" pitchFamily="34" charset="-122"/>
              </a:rPr>
              <a:t>过滤器</a:t>
            </a:r>
          </a:p>
        </p:txBody>
      </p:sp>
      <p:sp>
        <p:nvSpPr>
          <p:cNvPr id="54" name="五边形 5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55" name="燕尾形 54"/>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56" name="燕尾形 5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57" name="燕尾形 56"/>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58" name="燕尾形 5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59" name="燕尾形 5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4" name="直角上箭头 3"/>
          <p:cNvSpPr/>
          <p:nvPr/>
        </p:nvSpPr>
        <p:spPr>
          <a:xfrm rot="10800000">
            <a:off x="1913905" y="3068960"/>
            <a:ext cx="516557" cy="228600"/>
          </a:xfrm>
          <a:prstGeom prst="bentUpArrow">
            <a:avLst/>
          </a:prstGeom>
          <a:ln w="57150">
            <a:prstDash val="solid"/>
          </a:ln>
        </p:spPr>
        <p:style>
          <a:lnRef idx="1">
            <a:schemeClr val="accent1"/>
          </a:lnRef>
          <a:fillRef idx="1003">
            <a:schemeClr val="dk2"/>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6331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3252788" y="2846388"/>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325278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51313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783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4019550" y="2846388"/>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4279900" y="2846388"/>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545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975100" y="1974850"/>
            <a:ext cx="114300" cy="1549400"/>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3406775" y="2443163"/>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3249613" y="3349625"/>
            <a:ext cx="1738788"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862638" y="2851150"/>
            <a:ext cx="784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46" name="右大括号 45"/>
          <p:cNvSpPr/>
          <p:nvPr/>
        </p:nvSpPr>
        <p:spPr>
          <a:xfrm rot="16200000">
            <a:off x="6294438" y="1235075"/>
            <a:ext cx="153988" cy="3068637"/>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5627688" y="2443163"/>
            <a:ext cx="1500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属性数据区</a:t>
            </a:r>
          </a:p>
        </p:txBody>
      </p:sp>
      <p:sp>
        <p:nvSpPr>
          <p:cNvPr id="48" name="TextBox 10"/>
          <p:cNvSpPr txBox="1">
            <a:spLocks noChangeArrowheads="1"/>
          </p:cNvSpPr>
          <p:nvPr/>
        </p:nvSpPr>
        <p:spPr bwMode="auto">
          <a:xfrm>
            <a:off x="468312"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p>
        </p:txBody>
      </p:sp>
      <p:sp>
        <p:nvSpPr>
          <p:cNvPr id="49" name="矩形 48"/>
          <p:cNvSpPr/>
          <p:nvPr/>
        </p:nvSpPr>
        <p:spPr>
          <a:xfrm>
            <a:off x="4806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806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52387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52387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3" name="矩形 52"/>
          <p:cNvSpPr/>
          <p:nvPr/>
        </p:nvSpPr>
        <p:spPr>
          <a:xfrm>
            <a:off x="5668963"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4" name="矩形 53"/>
          <p:cNvSpPr/>
          <p:nvPr/>
        </p:nvSpPr>
        <p:spPr>
          <a:xfrm>
            <a:off x="5668963"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6619875" y="2846388"/>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6619875" y="3098800"/>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7040563" y="2846388"/>
            <a:ext cx="433387"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7040563" y="3098800"/>
            <a:ext cx="433387"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473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473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539552" y="5119390"/>
            <a:ext cx="85899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表的一条记录，每个应用都有自己的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a:t>
            </a:r>
            <a:endParaRPr lang="en-US" altLang="zh-CN" dirty="0">
              <a:latin typeface="微软雅黑" pitchFamily="34" charset="-122"/>
              <a:ea typeface="微软雅黑" pitchFamily="34" charset="-122"/>
            </a:endParaRPr>
          </a:p>
          <a:p>
            <a:pPr marL="285750" indent="-285750">
              <a:buFont typeface="Wingdings" pitchFamily="2" charset="2"/>
              <a:buChar char="p"/>
            </a:pP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表记录数据分为两部分：基本信息区（固化）和属性数据区（</a:t>
            </a:r>
            <a:r>
              <a:rPr lang="zh-CN" altLang="en-US" b="1" dirty="0">
                <a:solidFill>
                  <a:srgbClr val="0066FF"/>
                </a:solidFill>
                <a:latin typeface="微软雅黑" pitchFamily="34" charset="-122"/>
                <a:ea typeface="微软雅黑" pitchFamily="34" charset="-122"/>
              </a:rPr>
              <a:t>可动态扩张属性，属性个数不限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968500" y="2233613"/>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stCxn id="62" idx="2"/>
          </p:cNvCxnSpPr>
          <p:nvPr/>
        </p:nvCxnSpPr>
        <p:spPr>
          <a:xfrm rot="16200000" flipH="1">
            <a:off x="2636044" y="2482056"/>
            <a:ext cx="488950" cy="744538"/>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2616200" y="2728913"/>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65" name="双括号 64"/>
          <p:cNvSpPr/>
          <p:nvPr/>
        </p:nvSpPr>
        <p:spPr>
          <a:xfrm>
            <a:off x="57150" y="3224212"/>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a:endCxn id="65" idx="3"/>
          </p:cNvCxnSpPr>
          <p:nvPr/>
        </p:nvCxnSpPr>
        <p:spPr>
          <a:xfrm flipH="1">
            <a:off x="2938463" y="3860800"/>
            <a:ext cx="311150" cy="1858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5054998" y="3590593"/>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smtClean="0">
                <a:solidFill>
                  <a:srgbClr val="7030A0"/>
                </a:solidFill>
                <a:latin typeface="微软雅黑" pitchFamily="34" charset="-122"/>
                <a:ea typeface="微软雅黑" pitchFamily="34" charset="-122"/>
              </a:rPr>
              <a:t>中，</a:t>
            </a:r>
            <a:r>
              <a:rPr lang="zh-CN" altLang="en-US" sz="1200" b="1" dirty="0" smtClean="0">
                <a:solidFill>
                  <a:srgbClr val="7030A0"/>
                </a:solidFill>
                <a:latin typeface="微软雅黑" pitchFamily="34" charset="-122"/>
                <a:ea typeface="微软雅黑" pitchFamily="34" charset="-122"/>
              </a:rPr>
              <a:t>否则无法共享这个最新对象</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862638" y="3349625"/>
            <a:ext cx="22225" cy="1833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a:off x="5313363" y="2484437"/>
            <a:ext cx="0" cy="36671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a:off x="5514975" y="2484437"/>
            <a:ext cx="0" cy="366713"/>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4534595" y="2166938"/>
            <a:ext cx="2024400" cy="276999"/>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35840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8" name="TextBox 10"/>
          <p:cNvSpPr txBox="1">
            <a:spLocks noChangeArrowheads="1"/>
          </p:cNvSpPr>
          <p:nvPr/>
        </p:nvSpPr>
        <p:spPr bwMode="auto">
          <a:xfrm>
            <a:off x="468312"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主从复制架构：</a:t>
            </a:r>
            <a:endParaRPr lang="zh-CN" altLang="en-US"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6" name="矩形 5"/>
          <p:cNvSpPr/>
          <p:nvPr/>
        </p:nvSpPr>
        <p:spPr>
          <a:xfrm>
            <a:off x="1466125" y="1957388"/>
            <a:ext cx="5760639" cy="31948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latin typeface="微软雅黑" pitchFamily="34" charset="-122"/>
                <a:ea typeface="微软雅黑" pitchFamily="34" charset="-122"/>
              </a:rPr>
              <a:t>ClientApplication</a:t>
            </a:r>
            <a:endParaRPr lang="zh-CN" altLang="en-US" dirty="0">
              <a:latin typeface="微软雅黑" pitchFamily="34" charset="-122"/>
              <a:ea typeface="微软雅黑" pitchFamily="34" charset="-122"/>
            </a:endParaRPr>
          </a:p>
        </p:txBody>
      </p:sp>
      <p:sp>
        <p:nvSpPr>
          <p:cNvPr id="7" name="矩形 6"/>
          <p:cNvSpPr/>
          <p:nvPr/>
        </p:nvSpPr>
        <p:spPr>
          <a:xfrm>
            <a:off x="1466125" y="2276872"/>
            <a:ext cx="5760639"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Driver</a:t>
            </a:r>
            <a:endParaRPr lang="zh-CN" altLang="en-US" dirty="0">
              <a:latin typeface="微软雅黑" pitchFamily="34" charset="-122"/>
              <a:ea typeface="微软雅黑" pitchFamily="34" charset="-122"/>
            </a:endParaRPr>
          </a:p>
        </p:txBody>
      </p:sp>
      <p:cxnSp>
        <p:nvCxnSpPr>
          <p:cNvPr id="9" name="直接箭头连接符 8"/>
          <p:cNvCxnSpPr/>
          <p:nvPr/>
        </p:nvCxnSpPr>
        <p:spPr>
          <a:xfrm>
            <a:off x="3193437" y="2564904"/>
            <a:ext cx="0" cy="64807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418454" y="2564904"/>
            <a:ext cx="0" cy="648072"/>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4" name="矩形 13"/>
          <p:cNvSpPr/>
          <p:nvPr/>
        </p:nvSpPr>
        <p:spPr>
          <a:xfrm>
            <a:off x="2690262" y="3212976"/>
            <a:ext cx="2369021" cy="5760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Primary</a:t>
            </a:r>
            <a:endParaRPr lang="zh-CN" altLang="en-US" dirty="0">
              <a:latin typeface="微软雅黑" pitchFamily="34" charset="-122"/>
              <a:ea typeface="微软雅黑" pitchFamily="34" charset="-122"/>
            </a:endParaRPr>
          </a:p>
        </p:txBody>
      </p:sp>
      <p:sp>
        <p:nvSpPr>
          <p:cNvPr id="15" name="矩形 14"/>
          <p:cNvSpPr/>
          <p:nvPr/>
        </p:nvSpPr>
        <p:spPr>
          <a:xfrm>
            <a:off x="735991" y="5428818"/>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8" name="矩形 77"/>
          <p:cNvSpPr/>
          <p:nvPr/>
        </p:nvSpPr>
        <p:spPr>
          <a:xfrm>
            <a:off x="6009501" y="5292704"/>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9" name="矩形 78"/>
          <p:cNvSpPr/>
          <p:nvPr/>
        </p:nvSpPr>
        <p:spPr>
          <a:xfrm>
            <a:off x="3093804" y="4554254"/>
            <a:ext cx="1584175"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Arbiter</a:t>
            </a:r>
          </a:p>
          <a:p>
            <a:pPr algn="ctr"/>
            <a:r>
              <a:rPr lang="en-US" altLang="zh-CN" dirty="0" smtClean="0">
                <a:latin typeface="微软雅黑" pitchFamily="34" charset="-122"/>
                <a:ea typeface="微软雅黑" pitchFamily="34" charset="-122"/>
              </a:rPr>
              <a:t>(Vote only)</a:t>
            </a:r>
            <a:endParaRPr lang="zh-CN" altLang="en-US" dirty="0">
              <a:latin typeface="微软雅黑" pitchFamily="34" charset="-122"/>
              <a:ea typeface="微软雅黑" pitchFamily="34" charset="-122"/>
            </a:endParaRPr>
          </a:p>
        </p:txBody>
      </p:sp>
      <p:cxnSp>
        <p:nvCxnSpPr>
          <p:cNvPr id="17" name="直接箭头连接符 16"/>
          <p:cNvCxnSpPr/>
          <p:nvPr/>
        </p:nvCxnSpPr>
        <p:spPr>
          <a:xfrm flipH="1">
            <a:off x="1970144" y="3789040"/>
            <a:ext cx="1008150" cy="159610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762718" y="3789040"/>
            <a:ext cx="1383928" cy="149052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82151" y="2564904"/>
            <a:ext cx="0" cy="2820238"/>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80" name="直接箭头连接符 79"/>
          <p:cNvCxnSpPr>
            <a:endCxn id="78" idx="0"/>
          </p:cNvCxnSpPr>
          <p:nvPr/>
        </p:nvCxnSpPr>
        <p:spPr>
          <a:xfrm>
            <a:off x="6801589" y="2564904"/>
            <a:ext cx="0" cy="272780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2320166" y="2658978"/>
            <a:ext cx="892873" cy="369332"/>
          </a:xfrm>
          <a:prstGeom prst="rect">
            <a:avLst/>
          </a:prstGeom>
          <a:noFill/>
        </p:spPr>
        <p:txBody>
          <a:bodyPr wrap="none" rtlCol="0">
            <a:spAutoFit/>
          </a:bodyPr>
          <a:lstStyle/>
          <a:p>
            <a:r>
              <a:rPr lang="en-US" altLang="zh-CN" dirty="0" smtClean="0">
                <a:solidFill>
                  <a:srgbClr val="00B0F0"/>
                </a:solidFill>
                <a:latin typeface="微软雅黑" pitchFamily="34" charset="-122"/>
                <a:ea typeface="微软雅黑" pitchFamily="34" charset="-122"/>
              </a:rPr>
              <a:t>Writes</a:t>
            </a:r>
            <a:endParaRPr lang="zh-CN" altLang="en-US" dirty="0">
              <a:solidFill>
                <a:srgbClr val="00B0F0"/>
              </a:solidFill>
              <a:latin typeface="微软雅黑" pitchFamily="34" charset="-122"/>
              <a:ea typeface="微软雅黑" pitchFamily="34" charset="-122"/>
            </a:endParaRPr>
          </a:p>
        </p:txBody>
      </p:sp>
      <p:sp>
        <p:nvSpPr>
          <p:cNvPr id="81" name="TextBox 80"/>
          <p:cNvSpPr txBox="1"/>
          <p:nvPr/>
        </p:nvSpPr>
        <p:spPr>
          <a:xfrm>
            <a:off x="2815811" y="5200476"/>
            <a:ext cx="1297984" cy="369332"/>
          </a:xfrm>
          <a:prstGeom prst="rect">
            <a:avLst/>
          </a:prstGeom>
          <a:noFill/>
        </p:spPr>
        <p:txBody>
          <a:bodyPr wrap="none" rtlCol="0">
            <a:spAutoFit/>
          </a:bodyPr>
          <a:lstStyle/>
          <a:p>
            <a:r>
              <a:rPr lang="en-US" altLang="zh-CN" dirty="0" smtClean="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2" name="TextBox 81"/>
          <p:cNvSpPr txBox="1"/>
          <p:nvPr/>
        </p:nvSpPr>
        <p:spPr>
          <a:xfrm>
            <a:off x="6897429" y="2888816"/>
            <a:ext cx="842923" cy="369332"/>
          </a:xfrm>
          <a:prstGeom prst="rect">
            <a:avLst/>
          </a:prstGeom>
          <a:noFill/>
        </p:spPr>
        <p:txBody>
          <a:bodyPr wrap="none" rtlCol="0">
            <a:spAutoFit/>
          </a:bodyPr>
          <a:lstStyle/>
          <a:p>
            <a:r>
              <a:rPr lang="en-US" altLang="zh-CN" dirty="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sp>
        <p:nvSpPr>
          <p:cNvPr id="83" name="TextBox 82"/>
          <p:cNvSpPr txBox="1"/>
          <p:nvPr/>
        </p:nvSpPr>
        <p:spPr>
          <a:xfrm>
            <a:off x="871875" y="2704150"/>
            <a:ext cx="842923" cy="369332"/>
          </a:xfrm>
          <a:prstGeom prst="rect">
            <a:avLst/>
          </a:prstGeom>
          <a:noFill/>
        </p:spPr>
        <p:txBody>
          <a:bodyPr wrap="none" rtlCol="0">
            <a:spAutoFit/>
          </a:bodyPr>
          <a:lstStyle/>
          <a:p>
            <a:r>
              <a:rPr lang="en-US" altLang="zh-CN" dirty="0" smtClean="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cxnSp>
        <p:nvCxnSpPr>
          <p:cNvPr id="25" name="直接箭头连接符 24"/>
          <p:cNvCxnSpPr>
            <a:stCxn id="79" idx="0"/>
            <a:endCxn id="14" idx="2"/>
          </p:cNvCxnSpPr>
          <p:nvPr/>
        </p:nvCxnSpPr>
        <p:spPr>
          <a:xfrm flipH="1" flipV="1">
            <a:off x="3874773" y="3789040"/>
            <a:ext cx="11119" cy="76521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30" name="直接箭头连接符 29"/>
          <p:cNvCxnSpPr>
            <a:stCxn id="79" idx="1"/>
            <a:endCxn id="15" idx="3"/>
          </p:cNvCxnSpPr>
          <p:nvPr/>
        </p:nvCxnSpPr>
        <p:spPr>
          <a:xfrm flipH="1">
            <a:off x="2320166" y="4842286"/>
            <a:ext cx="773638"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84" name="直接箭头连接符 83"/>
          <p:cNvCxnSpPr>
            <a:stCxn id="79" idx="3"/>
          </p:cNvCxnSpPr>
          <p:nvPr/>
        </p:nvCxnSpPr>
        <p:spPr>
          <a:xfrm>
            <a:off x="4677979" y="4842286"/>
            <a:ext cx="1331522"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85" name="TextBox 84"/>
          <p:cNvSpPr txBox="1"/>
          <p:nvPr/>
        </p:nvSpPr>
        <p:spPr>
          <a:xfrm rot="18213876">
            <a:off x="1418665" y="4248647"/>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6" name="TextBox 85"/>
          <p:cNvSpPr txBox="1"/>
          <p:nvPr/>
        </p:nvSpPr>
        <p:spPr>
          <a:xfrm rot="2843783">
            <a:off x="4754658" y="4153009"/>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7" name="TextBox 86"/>
          <p:cNvSpPr txBox="1"/>
          <p:nvPr/>
        </p:nvSpPr>
        <p:spPr>
          <a:xfrm>
            <a:off x="4262951" y="5279568"/>
            <a:ext cx="1297984" cy="369332"/>
          </a:xfrm>
          <a:prstGeom prst="rect">
            <a:avLst/>
          </a:prstGeom>
          <a:noFill/>
        </p:spPr>
        <p:txBody>
          <a:bodyPr wrap="none" rtlCol="0">
            <a:spAutoFit/>
          </a:bodyPr>
          <a:lstStyle/>
          <a:p>
            <a:r>
              <a:rPr lang="en-US" altLang="zh-CN" dirty="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8" name="TextBox 87"/>
          <p:cNvSpPr txBox="1"/>
          <p:nvPr/>
        </p:nvSpPr>
        <p:spPr>
          <a:xfrm>
            <a:off x="3836493" y="4121730"/>
            <a:ext cx="1297984" cy="369332"/>
          </a:xfrm>
          <a:prstGeom prst="rect">
            <a:avLst/>
          </a:prstGeom>
          <a:noFill/>
        </p:spPr>
        <p:txBody>
          <a:bodyPr wrap="none" rtlCol="0">
            <a:spAutoFit/>
          </a:bodyPr>
          <a:lstStyle>
            <a:defPPr>
              <a:defRPr lang="zh-CN"/>
            </a:defPPr>
            <a:lvl1pPr>
              <a:defRPr>
                <a:solidFill>
                  <a:srgbClr val="C00000"/>
                </a:solidFill>
              </a:defRPr>
            </a:lvl1pPr>
          </a:lstStyle>
          <a:p>
            <a:r>
              <a:rPr lang="en-US" altLang="zh-CN" dirty="0">
                <a:latin typeface="微软雅黑" pitchFamily="34" charset="-122"/>
                <a:ea typeface="微软雅黑" pitchFamily="34" charset="-122"/>
              </a:rPr>
              <a:t>Heartbeat</a:t>
            </a:r>
            <a:endParaRPr lang="zh-CN" altLang="en-US" dirty="0">
              <a:latin typeface="微软雅黑" pitchFamily="34" charset="-122"/>
              <a:ea typeface="微软雅黑" pitchFamily="34" charset="-122"/>
            </a:endParaRPr>
          </a:p>
        </p:txBody>
      </p:sp>
      <p:sp>
        <p:nvSpPr>
          <p:cNvPr id="89" name="TextBox 88"/>
          <p:cNvSpPr txBox="1"/>
          <p:nvPr/>
        </p:nvSpPr>
        <p:spPr>
          <a:xfrm>
            <a:off x="4542171" y="2658854"/>
            <a:ext cx="842923" cy="369332"/>
          </a:xfrm>
          <a:prstGeom prst="rect">
            <a:avLst/>
          </a:prstGeom>
          <a:noFill/>
        </p:spPr>
        <p:txBody>
          <a:bodyPr wrap="none" rtlCol="0">
            <a:spAutoFit/>
          </a:bodyPr>
          <a:lstStyle>
            <a:defPPr>
              <a:defRPr lang="zh-CN"/>
            </a:defPPr>
            <a:lvl1pPr>
              <a:defRPr>
                <a:solidFill>
                  <a:srgbClr val="92D050"/>
                </a:solidFill>
              </a:defRPr>
            </a:lvl1pPr>
          </a:lstStyle>
          <a:p>
            <a:r>
              <a:rPr lang="en-US" altLang="zh-CN" dirty="0">
                <a:latin typeface="微软雅黑" pitchFamily="34" charset="-122"/>
                <a:ea typeface="微软雅黑" pitchFamily="34" charset="-122"/>
              </a:rPr>
              <a:t>Reads</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5218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典型部署架构</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双主备模式</a:t>
            </a: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9" name="矩形 28"/>
          <p:cNvSpPr/>
          <p:nvPr/>
        </p:nvSpPr>
        <p:spPr>
          <a:xfrm>
            <a:off x="128588" y="148431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VIP=10.0.15.222</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（主）</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（备）</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0" name="矩形 29"/>
          <p:cNvSpPr/>
          <p:nvPr/>
        </p:nvSpPr>
        <p:spPr>
          <a:xfrm>
            <a:off x="2936875" y="148431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1" name="矩形 30"/>
          <p:cNvSpPr/>
          <p:nvPr/>
        </p:nvSpPr>
        <p:spPr>
          <a:xfrm>
            <a:off x="5384800" y="148431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测试环境）</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2" name="矩形 31"/>
          <p:cNvSpPr/>
          <p:nvPr/>
        </p:nvSpPr>
        <p:spPr>
          <a:xfrm>
            <a:off x="55563" y="378936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VIP=10.0.15.223</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（备）</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3" name="矩形 32"/>
          <p:cNvSpPr/>
          <p:nvPr/>
        </p:nvSpPr>
        <p:spPr>
          <a:xfrm>
            <a:off x="2863850" y="378936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4" name="矩形 33"/>
          <p:cNvSpPr/>
          <p:nvPr/>
        </p:nvSpPr>
        <p:spPr>
          <a:xfrm>
            <a:off x="5311775" y="378936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9" name="TextBox 11"/>
          <p:cNvSpPr txBox="1">
            <a:spLocks noChangeArrowheads="1"/>
          </p:cNvSpPr>
          <p:nvPr/>
        </p:nvSpPr>
        <p:spPr bwMode="auto">
          <a:xfrm>
            <a:off x="57150" y="3317875"/>
            <a:ext cx="9086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dirty="0">
                <a:latin typeface="微软雅黑" pitchFamily="34" charset="-122"/>
                <a:ea typeface="微软雅黑" pitchFamily="34" charset="-122"/>
              </a:rPr>
              <a:t>说明：目前</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测试环境采用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台虚机搭建，拟采用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台服务器搭建高可用</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生产环境</a:t>
            </a:r>
          </a:p>
        </p:txBody>
      </p:sp>
      <p:sp>
        <p:nvSpPr>
          <p:cNvPr id="20" name="五边形 19"/>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1" name="燕尾形 20"/>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22" name="燕尾形 21"/>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3" name="燕尾形 22"/>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4" name="燕尾形 23"/>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5" name="燕尾形 24"/>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81286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性能测试</a:t>
            </a:r>
            <a:endParaRPr lang="zh-CN" altLang="en-US" dirty="0">
              <a:solidFill>
                <a:srgbClr val="000066"/>
              </a:solidFill>
              <a:cs typeface="Arial Unicode MS" pitchFamily="34" charset="-122"/>
            </a:endParaRP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0" y="600076"/>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五边形 3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36" name="燕尾形 3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7" name="燕尾形 3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8" name="燕尾形 3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40" name="燕尾形 3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defRPr/>
            </a:pPr>
            <a:r>
              <a:rPr lang="zh-CN" altLang="en-US" b="1" dirty="0" smtClean="0">
                <a:solidFill>
                  <a:srgbClr val="000066"/>
                </a:solidFill>
                <a:latin typeface="微软雅黑" pitchFamily="34" charset="-122"/>
                <a:ea typeface="微软雅黑" pitchFamily="34" charset="-122"/>
                <a:cs typeface="Arial Unicode MS" pitchFamily="34" charset="-122"/>
              </a:rPr>
              <a:t>性能测试</a:t>
            </a:r>
            <a:endParaRPr lang="zh-CN" altLang="en-US" b="1" dirty="0">
              <a:solidFill>
                <a:srgbClr val="000066"/>
              </a:solidFill>
              <a:latin typeface="微软雅黑" pitchFamily="34" charset="-122"/>
              <a:ea typeface="微软雅黑" pitchFamily="34" charset="-122"/>
              <a:cs typeface="Arial Unicode MS" pitchFamily="34" charset="-122"/>
            </a:endParaRPr>
          </a:p>
        </p:txBody>
      </p:sp>
      <p:sp>
        <p:nvSpPr>
          <p:cNvPr id="5" name="矩形 4"/>
          <p:cNvSpPr/>
          <p:nvPr/>
        </p:nvSpPr>
        <p:spPr>
          <a:xfrm>
            <a:off x="611560" y="1720840"/>
            <a:ext cx="7992888" cy="1754326"/>
          </a:xfrm>
          <a:prstGeom prst="rect">
            <a:avLst/>
          </a:prstGeom>
        </p:spPr>
        <p:txBody>
          <a:bodyPr wrap="square">
            <a:spAutoFit/>
          </a:bodyPr>
          <a:lstStyle/>
          <a:p>
            <a:r>
              <a:rPr lang="zh-CN" altLang="zh-CN" dirty="0" smtClean="0">
                <a:latin typeface="微软雅黑" pitchFamily="34" charset="-122"/>
                <a:ea typeface="微软雅黑" pitchFamily="34" charset="-122"/>
              </a:rPr>
              <a:t>针对</a:t>
            </a:r>
            <a:r>
              <a:rPr lang="zh-CN" altLang="zh-CN" dirty="0">
                <a:latin typeface="微软雅黑" pitchFamily="34" charset="-122"/>
                <a:ea typeface="微软雅黑" pitchFamily="34" charset="-122"/>
              </a:rPr>
              <a:t>测试环境登录和登出场景进行测试，分别测试不同并发下的性能情况，各场景均达到性能标准，简述如下，</a:t>
            </a:r>
            <a:r>
              <a:rPr lang="zh-CN" altLang="zh-CN" dirty="0" smtClean="0">
                <a:latin typeface="微软雅黑" pitchFamily="34" charset="-122"/>
                <a:ea typeface="微软雅黑" pitchFamily="34" charset="-122"/>
              </a:rPr>
              <a:t>具体</a:t>
            </a:r>
            <a:r>
              <a:rPr lang="zh-CN" altLang="en-US" dirty="0" smtClean="0">
                <a:latin typeface="微软雅黑" pitchFamily="34" charset="-122"/>
                <a:ea typeface="微软雅黑" pitchFamily="34" charset="-122"/>
              </a:rPr>
              <a:t>参考</a:t>
            </a:r>
            <a:r>
              <a:rPr lang="zh-CN" altLang="zh-CN" dirty="0" smtClean="0">
                <a:latin typeface="微软雅黑" pitchFamily="34" charset="-122"/>
                <a:ea typeface="微软雅黑" pitchFamily="34" charset="-122"/>
              </a:rPr>
              <a:t>各</a:t>
            </a:r>
            <a:r>
              <a:rPr lang="zh-CN" altLang="zh-CN" dirty="0">
                <a:latin typeface="微软雅黑" pitchFamily="34" charset="-122"/>
                <a:ea typeface="微软雅黑" pitchFamily="34" charset="-122"/>
              </a:rPr>
              <a:t>场景的详细</a:t>
            </a:r>
            <a:r>
              <a:rPr lang="zh-CN" altLang="zh-CN" dirty="0" smtClean="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报告</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50</a:t>
            </a:r>
            <a:r>
              <a:rPr lang="zh-CN" altLang="zh-CN" dirty="0">
                <a:latin typeface="微软雅黑" pitchFamily="34" charset="-122"/>
                <a:ea typeface="微软雅黑" pitchFamily="34" charset="-122"/>
              </a:rPr>
              <a:t>并发登录的平均响应时间</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1.35s</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0.177s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 2.29s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0.295s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200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5.2s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0.358s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300</a:t>
            </a:r>
            <a:r>
              <a:rPr lang="zh-CN" altLang="zh-CN" dirty="0">
                <a:latin typeface="微软雅黑" pitchFamily="34" charset="-122"/>
                <a:ea typeface="微软雅黑" pitchFamily="34" charset="-122"/>
              </a:rPr>
              <a:t>并发登录的平均响应时间 </a:t>
            </a:r>
            <a:r>
              <a:rPr lang="en-US" altLang="zh-CN" b="1" dirty="0">
                <a:latin typeface="微软雅黑" pitchFamily="34" charset="-122"/>
                <a:ea typeface="微软雅黑" pitchFamily="34" charset="-122"/>
              </a:rPr>
              <a:t>7.78s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0.473s</a:t>
            </a:r>
            <a:endParaRPr lang="zh-CN" altLang="zh-CN" dirty="0">
              <a:latin typeface="微软雅黑" pitchFamily="34" charset="-122"/>
              <a:ea typeface="微软雅黑" pitchFamily="34" charset="-122"/>
            </a:endParaRPr>
          </a:p>
        </p:txBody>
      </p:sp>
      <p:sp>
        <p:nvSpPr>
          <p:cNvPr id="22" name="双括号 21"/>
          <p:cNvSpPr/>
          <p:nvPr/>
        </p:nvSpPr>
        <p:spPr>
          <a:xfrm>
            <a:off x="1043608" y="4149080"/>
            <a:ext cx="7560840" cy="187220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随着并发量的增加登录响应时间呈线性增长，主要的影响因素为</a:t>
            </a:r>
            <a:r>
              <a:rPr lang="en-US" altLang="zh-CN" sz="1200" b="1" dirty="0" err="1" smtClean="0">
                <a:solidFill>
                  <a:srgbClr val="7030A0"/>
                </a:solidFill>
                <a:latin typeface="微软雅黑" pitchFamily="34" charset="-122"/>
                <a:ea typeface="微软雅黑" pitchFamily="34" charset="-122"/>
              </a:rPr>
              <a:t>loadrunner</a:t>
            </a:r>
            <a:r>
              <a:rPr lang="zh-CN" altLang="en-US" sz="1200" b="1" dirty="0" smtClean="0">
                <a:solidFill>
                  <a:srgbClr val="7030A0"/>
                </a:solidFill>
                <a:latin typeface="微软雅黑" pitchFamily="34" charset="-122"/>
                <a:ea typeface="微软雅黑" pitchFamily="34" charset="-122"/>
              </a:rPr>
              <a:t>服务器资源受限，在各个级别并发场景下各个应用服务器的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左右，各个</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服务的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在执行压力测试的同时，不断人工登录，通过监控工具检测的人工登录时间基本为</a:t>
            </a:r>
            <a:r>
              <a:rPr lang="en-US" altLang="zh-CN" sz="1200" b="1" dirty="0" smtClean="0">
                <a:solidFill>
                  <a:srgbClr val="7030A0"/>
                </a:solidFill>
                <a:latin typeface="微软雅黑" pitchFamily="34" charset="-122"/>
                <a:ea typeface="微软雅黑" pitchFamily="34" charset="-122"/>
              </a:rPr>
              <a:t>500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800</a:t>
            </a:r>
            <a:r>
              <a:rPr lang="zh-CN" altLang="en-US" sz="1200" b="1" dirty="0" smtClean="0">
                <a:solidFill>
                  <a:srgbClr val="7030A0"/>
                </a:solidFill>
                <a:latin typeface="微软雅黑" pitchFamily="34" charset="-122"/>
                <a:ea typeface="微软雅黑" pitchFamily="34" charset="-122"/>
              </a:rPr>
              <a:t>毫秒之间，少于</a:t>
            </a: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秒，登出时间为</a:t>
            </a:r>
            <a:r>
              <a:rPr lang="en-US" altLang="zh-CN" sz="1200" b="1" dirty="0" smtClean="0">
                <a:solidFill>
                  <a:srgbClr val="7030A0"/>
                </a:solidFill>
                <a:latin typeface="微软雅黑" pitchFamily="34" charset="-122"/>
                <a:ea typeface="微软雅黑" pitchFamily="34" charset="-122"/>
              </a:rPr>
              <a:t>60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200</a:t>
            </a:r>
            <a:r>
              <a:rPr lang="zh-CN" altLang="en-US" sz="1200" b="1" dirty="0" smtClean="0">
                <a:solidFill>
                  <a:srgbClr val="7030A0"/>
                </a:solidFill>
                <a:latin typeface="微软雅黑" pitchFamily="34" charset="-122"/>
                <a:ea typeface="微软雅黑" pitchFamily="34" charset="-122"/>
              </a:rPr>
              <a:t>毫秒之间，没有因为压力的加大而出现响应时间的波动</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基于</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的会话共享机制，对登录，登出的影响不大，可以在实际项目中推广使用。</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2799467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75431" y="1700808"/>
            <a:ext cx="85931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平台集成：</a:t>
            </a:r>
            <a:endParaRPr lang="en-US" altLang="zh-CN"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会话共享功能内置在</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平台中，所以基于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平台新开发的项目只需开启会话共享机制并修改</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的配置即可；基于老版本的</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开发的项目只需升级平台框架即可集成会话共享功能。</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第三方</a:t>
            </a:r>
            <a:r>
              <a:rPr lang="en-US" altLang="zh-CN" dirty="0" smtClean="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a:t>
            </a:r>
            <a:endParaRPr lang="en-US" altLang="zh-CN" dirty="0" smtClean="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第三方</a:t>
            </a:r>
            <a:r>
              <a:rPr lang="en-US" altLang="zh-CN" dirty="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项目集成会话共享，只需要将会话共享的相关</a:t>
            </a:r>
            <a:r>
              <a:rPr lang="en-US" altLang="zh-CN" dirty="0" smtClean="0">
                <a:latin typeface="微软雅黑" pitchFamily="34" charset="-122"/>
                <a:ea typeface="微软雅黑" pitchFamily="34" charset="-122"/>
              </a:rPr>
              <a:t>jar</a:t>
            </a:r>
            <a:r>
              <a:rPr lang="zh-CN" altLang="en-US" dirty="0" smtClean="0">
                <a:latin typeface="微软雅黑" pitchFamily="34" charset="-122"/>
                <a:ea typeface="微软雅黑" pitchFamily="34" charset="-122"/>
              </a:rPr>
              <a:t>和配置文件整合到项目工程中，然后进行相应的</a:t>
            </a:r>
            <a:r>
              <a:rPr lang="zh-CN" altLang="en-US" dirty="0">
                <a:latin typeface="微软雅黑" pitchFamily="34" charset="-122"/>
                <a:ea typeface="微软雅黑" pitchFamily="34" charset="-122"/>
              </a:rPr>
              <a:t>功能</a:t>
            </a:r>
            <a:r>
              <a:rPr lang="zh-CN" altLang="en-US" dirty="0" smtClean="0">
                <a:latin typeface="微软雅黑" pitchFamily="34" charset="-122"/>
                <a:ea typeface="微软雅黑" pitchFamily="34" charset="-122"/>
              </a:rPr>
              <a:t>验证</a:t>
            </a:r>
            <a:r>
              <a:rPr lang="zh-CN" altLang="en-US" dirty="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，可能需要编写序列化插件。</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集成准备工作：</a:t>
            </a:r>
            <a:endParaRPr lang="en-US" altLang="zh-CN"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目前已经整理好</a:t>
            </a:r>
            <a:r>
              <a:rPr lang="en-US" altLang="zh-CN" dirty="0" smtClean="0">
                <a:latin typeface="微软雅黑" pitchFamily="34" charset="-122"/>
                <a:ea typeface="微软雅黑" pitchFamily="34" charset="-122"/>
              </a:rPr>
              <a:t>(1) </a:t>
            </a:r>
            <a:r>
              <a:rPr lang="zh-CN" altLang="en-US" b="1" dirty="0" smtClean="0">
                <a:solidFill>
                  <a:srgbClr val="0066FF"/>
                </a:solidFill>
                <a:latin typeface="微软雅黑" pitchFamily="34" charset="-122"/>
                <a:ea typeface="微软雅黑" pitchFamily="34" charset="-122"/>
              </a:rPr>
              <a:t>会话共享最小依赖</a:t>
            </a:r>
            <a:r>
              <a:rPr lang="en-US" altLang="zh-CN" b="1" dirty="0" smtClean="0">
                <a:solidFill>
                  <a:srgbClr val="0066FF"/>
                </a:solidFill>
                <a:latin typeface="微软雅黑" pitchFamily="34" charset="-122"/>
                <a:ea typeface="微软雅黑" pitchFamily="34" charset="-122"/>
              </a:rPr>
              <a:t>jar</a:t>
            </a:r>
            <a:r>
              <a:rPr lang="zh-CN" altLang="en-US" b="1" dirty="0" smtClean="0">
                <a:solidFill>
                  <a:srgbClr val="0066FF"/>
                </a:solidFill>
                <a:latin typeface="微软雅黑" pitchFamily="34" charset="-122"/>
                <a:ea typeface="微软雅黑" pitchFamily="34" charset="-122"/>
              </a:rPr>
              <a:t>和资源文件</a:t>
            </a:r>
            <a:r>
              <a:rPr lang="zh-CN" altLang="en-US" b="1" dirty="0">
                <a:solidFill>
                  <a:srgbClr val="0066FF"/>
                </a:solidFill>
                <a:latin typeface="微软雅黑" pitchFamily="34" charset="-122"/>
                <a:ea typeface="微软雅黑" pitchFamily="34" charset="-122"/>
              </a:rPr>
              <a:t>工程</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b="1" dirty="0" smtClean="0">
                <a:solidFill>
                  <a:srgbClr val="0066FF"/>
                </a:solidFill>
                <a:latin typeface="微软雅黑" pitchFamily="34" charset="-122"/>
                <a:ea typeface="微软雅黑" pitchFamily="34" charset="-122"/>
              </a:rPr>
              <a:t>会话共享及监控最小</a:t>
            </a:r>
            <a:r>
              <a:rPr lang="zh-CN" altLang="en-US" b="1" dirty="0">
                <a:solidFill>
                  <a:srgbClr val="0066FF"/>
                </a:solidFill>
                <a:latin typeface="微软雅黑" pitchFamily="34" charset="-122"/>
                <a:ea typeface="微软雅黑" pitchFamily="34" charset="-122"/>
              </a:rPr>
              <a:t>依赖</a:t>
            </a:r>
            <a:r>
              <a:rPr lang="en-US" altLang="zh-CN" b="1" dirty="0">
                <a:solidFill>
                  <a:srgbClr val="0066FF"/>
                </a:solidFill>
                <a:latin typeface="微软雅黑" pitchFamily="34" charset="-122"/>
                <a:ea typeface="微软雅黑" pitchFamily="34" charset="-122"/>
              </a:rPr>
              <a:t>jar</a:t>
            </a:r>
            <a:r>
              <a:rPr lang="zh-CN" altLang="en-US" b="1" dirty="0">
                <a:solidFill>
                  <a:srgbClr val="0066FF"/>
                </a:solidFill>
                <a:latin typeface="微软雅黑" pitchFamily="34" charset="-122"/>
                <a:ea typeface="微软雅黑" pitchFamily="34" charset="-122"/>
              </a:rPr>
              <a:t>和资源文件</a:t>
            </a:r>
            <a:r>
              <a:rPr lang="zh-CN" altLang="en-US" dirty="0">
                <a:latin typeface="微软雅黑" pitchFamily="34" charset="-122"/>
                <a:ea typeface="微软雅黑" pitchFamily="34" charset="-122"/>
              </a:rPr>
              <a:t>工程</a:t>
            </a:r>
            <a:endParaRPr lang="en-US" altLang="zh-CN" dirty="0" smtClean="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775434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3265</TotalTime>
  <Words>2125</Words>
  <Application>Microsoft Office PowerPoint</Application>
  <PresentationFormat>全屏显示(4:3)</PresentationFormat>
  <Paragraphs>489</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SanyPDP会话共享介绍</vt:lpstr>
      <vt:lpstr>大纲</vt:lpstr>
      <vt:lpstr>会话共享概述</vt:lpstr>
      <vt:lpstr>会话共享-逻辑架构</vt:lpstr>
      <vt:lpstr>会话共享-session存储结构</vt:lpstr>
      <vt:lpstr>会话共享-session存储结构</vt:lpstr>
      <vt:lpstr>会话共享-典型部署架构-双主备模式</vt:lpstr>
      <vt:lpstr>会话共享-性能测试</vt:lpstr>
      <vt:lpstr>会话共享-应用集成</vt:lpstr>
      <vt:lpstr>会话共享-应用集成</vt:lpstr>
      <vt:lpstr>会话共享-应用集成</vt:lpstr>
      <vt:lpstr>会话共享-应用集成</vt:lpstr>
      <vt:lpstr>会话共享-应用集成</vt:lpstr>
      <vt:lpstr>会话共享-应用集成</vt:lpstr>
      <vt:lpstr>会话共享-应用构建部署</vt:lpstr>
      <vt:lpstr>会话共享-场景演示</vt:lpstr>
      <vt:lpstr>会话共享-场景演示</vt:lpstr>
      <vt:lpstr>会话共享-场景演示</vt:lpstr>
      <vt:lpstr>会话共享-场景演示</vt:lpstr>
      <vt:lpstr>会话共享-场景演示</vt:lpstr>
      <vt:lpstr>领导决策</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348</cp:revision>
  <dcterms:created xsi:type="dcterms:W3CDTF">2013-06-19T00:44:05Z</dcterms:created>
  <dcterms:modified xsi:type="dcterms:W3CDTF">2014-07-01T06:51:19Z</dcterms:modified>
</cp:coreProperties>
</file>