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74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1B1B"/>
    <a:srgbClr val="EE0000"/>
    <a:srgbClr val="C00000"/>
    <a:srgbClr val="EB4B03"/>
    <a:srgbClr val="FF3D01"/>
    <a:srgbClr val="EAEAEA"/>
    <a:srgbClr val="E2E2E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8" autoAdjust="0"/>
    <p:restoredTop sz="94660"/>
  </p:normalViewPr>
  <p:slideViewPr>
    <p:cSldViewPr>
      <p:cViewPr>
        <p:scale>
          <a:sx n="75" d="100"/>
          <a:sy n="75" d="100"/>
        </p:scale>
        <p:origin x="-1254" y="-4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目标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整体设计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210FF3B4-87A1-4B83-97C3-2BCCDAC35A7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三、使用实例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6EB925B0-B77B-46D1-9488-2ADCCF0524B8}" type="par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981F7FF1-AE94-44D2-91C7-D614834E52BB}" type="sib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474C88CD-C82F-46A5-93A9-1DDD1BE827AA}" type="pres">
      <dgm:prSet presAssocID="{210FF3B4-87A1-4B83-97C3-2BCCDAC35A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55798E-FFE6-4A7E-8AC5-526C13F78187}" type="pres">
      <dgm:prSet presAssocID="{981F7FF1-AE94-44D2-91C7-D614834E52B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BFF98B7F-87E7-4FAA-86D7-92BE6615224B}" type="pres">
      <dgm:prSet presAssocID="{981F7FF1-AE94-44D2-91C7-D614834E52B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D136C20C-C8AF-4E5C-91C8-2B3E6C0FD37C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B67A23A0-CB43-432E-BB94-37F9BF297EAC}" type="presOf" srcId="{D4C81255-1BC2-42BC-82CE-0B42938B37CB}" destId="{5E3DFE37-0C8C-4F8F-B849-21DD35BFD90A}" srcOrd="1" destOrd="0" presId="urn:microsoft.com/office/officeart/2005/8/layout/cycle2"/>
    <dgm:cxn modelId="{55F9E23D-0819-4148-9822-51E9C75ACF33}" type="presOf" srcId="{B0067F24-2B6F-477E-A095-8917E1208E4F}" destId="{C3D823D2-35D1-46DC-BFC7-F1046A413977}" srcOrd="1" destOrd="0" presId="urn:microsoft.com/office/officeart/2005/8/layout/cycle2"/>
    <dgm:cxn modelId="{C14C33B3-1243-4476-A2E8-C3F42C1210E3}" type="presOf" srcId="{981F7FF1-AE94-44D2-91C7-D614834E52BB}" destId="{2A55798E-FFE6-4A7E-8AC5-526C13F78187}" srcOrd="0" destOrd="0" presId="urn:microsoft.com/office/officeart/2005/8/layout/cycle2"/>
    <dgm:cxn modelId="{0C460EC3-F694-401C-AEEA-7A70F25AAAA8}" type="presOf" srcId="{D235914C-F1BC-4765-B4FD-765B4CD5E27A}" destId="{85CCEF99-4247-4044-AF64-8B6CA8806184}" srcOrd="0" destOrd="0" presId="urn:microsoft.com/office/officeart/2005/8/layout/cycle2"/>
    <dgm:cxn modelId="{570B5197-92C8-40A6-A5C9-5732B2D83B6E}" type="presOf" srcId="{19C41FFB-6406-4FC6-BB4A-D20A2469B266}" destId="{01C619FD-25F5-45D1-85AB-482A8B32E0EB}" srcOrd="0" destOrd="0" presId="urn:microsoft.com/office/officeart/2005/8/layout/cycle2"/>
    <dgm:cxn modelId="{DFA68D2D-2F96-4885-B99F-E45B297F9147}" type="presOf" srcId="{D235914C-F1BC-4765-B4FD-765B4CD5E27A}" destId="{365D448A-177F-4A9A-A71E-1D3BF7793E55}" srcOrd="1" destOrd="0" presId="urn:microsoft.com/office/officeart/2005/8/layout/cycle2"/>
    <dgm:cxn modelId="{91E59B06-4D1A-4850-AF11-68342A0C65A1}" type="presOf" srcId="{981F7FF1-AE94-44D2-91C7-D614834E52BB}" destId="{BFF98B7F-87E7-4FAA-86D7-92BE6615224B}" srcOrd="1" destOrd="0" presId="urn:microsoft.com/office/officeart/2005/8/layout/cycle2"/>
    <dgm:cxn modelId="{21F2AE33-8F60-4D3D-8AF8-EA5C04CF7F8C}" type="presOf" srcId="{B0067F24-2B6F-477E-A095-8917E1208E4F}" destId="{8432B3B9-C078-4FBD-BD53-63D21DADFF33}" srcOrd="0" destOrd="0" presId="urn:microsoft.com/office/officeart/2005/8/layout/cycle2"/>
    <dgm:cxn modelId="{06A0A022-F1FF-458B-A135-ADAA08326F3B}" type="presOf" srcId="{6712EC22-443A-429F-B8B9-8F4F78B2EA5C}" destId="{5D7F0F87-A54C-45D5-94CB-EEFFBE19E8D0}" srcOrd="0" destOrd="0" presId="urn:microsoft.com/office/officeart/2005/8/layout/cycle2"/>
    <dgm:cxn modelId="{552481F2-7054-4DA8-A07C-AE8439EBC597}" type="presOf" srcId="{D4C81255-1BC2-42BC-82CE-0B42938B37CB}" destId="{8EF72819-F8B5-407D-9AA0-31297C876413}" srcOrd="0" destOrd="0" presId="urn:microsoft.com/office/officeart/2005/8/layout/cycle2"/>
    <dgm:cxn modelId="{E7A78B0E-CCBE-48D9-BC2E-9F81E2F08A42}" srcId="{5550289A-E43C-488E-BAED-98BA52CFF863}" destId="{6712EC22-443A-429F-B8B9-8F4F78B2EA5C}" srcOrd="3" destOrd="0" parTransId="{9D0DB45B-70AD-4518-BD39-B2852CBDCB84}" sibTransId="{D235914C-F1BC-4765-B4FD-765B4CD5E27A}"/>
    <dgm:cxn modelId="{50FFBE50-B5C8-4E33-AC32-9BE1842B4A77}" type="presOf" srcId="{210FF3B4-87A1-4B83-97C3-2BCCDAC35A7E}" destId="{474C88CD-C82F-46A5-93A9-1DDD1BE827AA}" srcOrd="0" destOrd="0" presId="urn:microsoft.com/office/officeart/2005/8/layout/cycle2"/>
    <dgm:cxn modelId="{A2BB2E66-0CD3-492B-9235-7719351B0AFA}" type="presOf" srcId="{C25223F1-BE96-450E-A50F-A6C1715253E6}" destId="{AFAC7779-C776-49B8-AE13-EE522201DFD3}" srcOrd="0" destOrd="0" presId="urn:microsoft.com/office/officeart/2005/8/layout/cycle2"/>
    <dgm:cxn modelId="{6C09A128-45AE-4621-8301-680C7EB2966E}" srcId="{5550289A-E43C-488E-BAED-98BA52CFF863}" destId="{210FF3B4-87A1-4B83-97C3-2BCCDAC35A7E}" srcOrd="2" destOrd="0" parTransId="{6EB925B0-B77B-46D1-9488-2ADCCF0524B8}" sibTransId="{981F7FF1-AE94-44D2-91C7-D614834E52BB}"/>
    <dgm:cxn modelId="{DD693035-A855-49C3-A4BE-5C95DDCD99D3}" type="presParOf" srcId="{774971AE-ADD5-45AE-8603-FE7CC10BFC67}" destId="{01C619FD-25F5-45D1-85AB-482A8B32E0EB}" srcOrd="0" destOrd="0" presId="urn:microsoft.com/office/officeart/2005/8/layout/cycle2"/>
    <dgm:cxn modelId="{25C890B5-BE6E-447A-91CA-C6AC26E1F81E}" type="presParOf" srcId="{774971AE-ADD5-45AE-8603-FE7CC10BFC67}" destId="{8EF72819-F8B5-407D-9AA0-31297C876413}" srcOrd="1" destOrd="0" presId="urn:microsoft.com/office/officeart/2005/8/layout/cycle2"/>
    <dgm:cxn modelId="{A0AD54E9-7F49-47C9-8E31-00DE0BD877B1}" type="presParOf" srcId="{8EF72819-F8B5-407D-9AA0-31297C876413}" destId="{5E3DFE37-0C8C-4F8F-B849-21DD35BFD90A}" srcOrd="0" destOrd="0" presId="urn:microsoft.com/office/officeart/2005/8/layout/cycle2"/>
    <dgm:cxn modelId="{DC4A8E50-DA78-458B-9345-C7775702AD70}" type="presParOf" srcId="{774971AE-ADD5-45AE-8603-FE7CC10BFC67}" destId="{AFAC7779-C776-49B8-AE13-EE522201DFD3}" srcOrd="2" destOrd="0" presId="urn:microsoft.com/office/officeart/2005/8/layout/cycle2"/>
    <dgm:cxn modelId="{448E2B48-C4D8-48BD-AD4A-F66CB7F42277}" type="presParOf" srcId="{774971AE-ADD5-45AE-8603-FE7CC10BFC67}" destId="{8432B3B9-C078-4FBD-BD53-63D21DADFF33}" srcOrd="3" destOrd="0" presId="urn:microsoft.com/office/officeart/2005/8/layout/cycle2"/>
    <dgm:cxn modelId="{BD8B60E8-72E2-49F1-94DC-AB6A107BE571}" type="presParOf" srcId="{8432B3B9-C078-4FBD-BD53-63D21DADFF33}" destId="{C3D823D2-35D1-46DC-BFC7-F1046A413977}" srcOrd="0" destOrd="0" presId="urn:microsoft.com/office/officeart/2005/8/layout/cycle2"/>
    <dgm:cxn modelId="{05F6246A-CF54-4E67-AD35-EC7CFB82AD66}" type="presParOf" srcId="{774971AE-ADD5-45AE-8603-FE7CC10BFC67}" destId="{474C88CD-C82F-46A5-93A9-1DDD1BE827AA}" srcOrd="4" destOrd="0" presId="urn:microsoft.com/office/officeart/2005/8/layout/cycle2"/>
    <dgm:cxn modelId="{F770E748-B706-41B4-9D8C-5C0374BC0230}" type="presParOf" srcId="{774971AE-ADD5-45AE-8603-FE7CC10BFC67}" destId="{2A55798E-FFE6-4A7E-8AC5-526C13F78187}" srcOrd="5" destOrd="0" presId="urn:microsoft.com/office/officeart/2005/8/layout/cycle2"/>
    <dgm:cxn modelId="{AED5865B-B624-4BEC-985B-F243CCC0E500}" type="presParOf" srcId="{2A55798E-FFE6-4A7E-8AC5-526C13F78187}" destId="{BFF98B7F-87E7-4FAA-86D7-92BE6615224B}" srcOrd="0" destOrd="0" presId="urn:microsoft.com/office/officeart/2005/8/layout/cycle2"/>
    <dgm:cxn modelId="{44714B16-F195-4F5E-ADA9-4BACA2802959}" type="presParOf" srcId="{774971AE-ADD5-45AE-8603-FE7CC10BFC67}" destId="{5D7F0F87-A54C-45D5-94CB-EEFFBE19E8D0}" srcOrd="6" destOrd="0" presId="urn:microsoft.com/office/officeart/2005/8/layout/cycle2"/>
    <dgm:cxn modelId="{CBAA6949-C16D-4F42-8936-4F6B1B89E012}" type="presParOf" srcId="{774971AE-ADD5-45AE-8603-FE7CC10BFC67}" destId="{85CCEF99-4247-4044-AF64-8B6CA8806184}" srcOrd="7" destOrd="0" presId="urn:microsoft.com/office/officeart/2005/8/layout/cycle2"/>
    <dgm:cxn modelId="{2797E0D2-2756-477E-92B9-0F0E061D85CF}" type="presParOf" srcId="{85CCEF99-4247-4044-AF64-8B6CA8806184}" destId="{365D448A-177F-4A9A-A71E-1D3BF7793E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1799132" y="459"/>
          <a:ext cx="1476973" cy="14769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目标</a:t>
          </a:r>
          <a:endParaRPr lang="en-US" altLang="zh-CN" sz="24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015430" y="216757"/>
        <a:ext cx="1044377" cy="1044377"/>
      </dsp:txXfrm>
    </dsp:sp>
    <dsp:sp modelId="{8EF72819-F8B5-407D-9AA0-31297C876413}">
      <dsp:nvSpPr>
        <dsp:cNvPr id="0" name=""/>
        <dsp:cNvSpPr/>
      </dsp:nvSpPr>
      <dsp:spPr>
        <a:xfrm rot="2700000">
          <a:off x="3117680" y="1266520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134968" y="1324479"/>
        <a:ext cx="275453" cy="299086"/>
      </dsp:txXfrm>
    </dsp:sp>
    <dsp:sp modelId="{AFAC7779-C776-49B8-AE13-EE522201DFD3}">
      <dsp:nvSpPr>
        <dsp:cNvPr id="0" name=""/>
        <dsp:cNvSpPr/>
      </dsp:nvSpPr>
      <dsp:spPr>
        <a:xfrm>
          <a:off x="3368510" y="1569837"/>
          <a:ext cx="1476973" cy="147697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整体设计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84808" y="1786135"/>
        <a:ext cx="1044377" cy="1044377"/>
      </dsp:txXfrm>
    </dsp:sp>
    <dsp:sp modelId="{8432B3B9-C078-4FBD-BD53-63D21DADFF33}">
      <dsp:nvSpPr>
        <dsp:cNvPr id="0" name=""/>
        <dsp:cNvSpPr/>
      </dsp:nvSpPr>
      <dsp:spPr>
        <a:xfrm rot="8100000">
          <a:off x="3133430" y="2835898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234193" y="2893857"/>
        <a:ext cx="275453" cy="299086"/>
      </dsp:txXfrm>
    </dsp:sp>
    <dsp:sp modelId="{474C88CD-C82F-46A5-93A9-1DDD1BE827AA}">
      <dsp:nvSpPr>
        <dsp:cNvPr id="0" name=""/>
        <dsp:cNvSpPr/>
      </dsp:nvSpPr>
      <dsp:spPr>
        <a:xfrm>
          <a:off x="1799132" y="3139215"/>
          <a:ext cx="1476973" cy="147697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三、使用实例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15430" y="3355513"/>
        <a:ext cx="1044377" cy="1044377"/>
      </dsp:txXfrm>
    </dsp:sp>
    <dsp:sp modelId="{2A55798E-FFE6-4A7E-8AC5-526C13F78187}">
      <dsp:nvSpPr>
        <dsp:cNvPr id="0" name=""/>
        <dsp:cNvSpPr/>
      </dsp:nvSpPr>
      <dsp:spPr>
        <a:xfrm rot="13500000">
          <a:off x="1564052" y="2851648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1664815" y="2993081"/>
        <a:ext cx="275453" cy="299086"/>
      </dsp:txXfrm>
    </dsp:sp>
    <dsp:sp modelId="{5D7F0F87-A54C-45D5-94CB-EEFFBE19E8D0}">
      <dsp:nvSpPr>
        <dsp:cNvPr id="0" name=""/>
        <dsp:cNvSpPr/>
      </dsp:nvSpPr>
      <dsp:spPr>
        <a:xfrm>
          <a:off x="229754" y="1569837"/>
          <a:ext cx="1476973" cy="1476973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6052" y="1786135"/>
        <a:ext cx="1044377" cy="1044377"/>
      </dsp:txXfrm>
    </dsp:sp>
    <dsp:sp modelId="{85CCEF99-4247-4044-AF64-8B6CA8806184}">
      <dsp:nvSpPr>
        <dsp:cNvPr id="0" name=""/>
        <dsp:cNvSpPr/>
      </dsp:nvSpPr>
      <dsp:spPr>
        <a:xfrm rot="18900000">
          <a:off x="1548302" y="1282270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565590" y="1423703"/>
        <a:ext cx="275453" cy="2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4A90-E904-45C9-8029-9EC010CE5385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17A5-F7A4-4935-9221-51EE8EF9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三一产品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941168"/>
            <a:ext cx="9144000" cy="19168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797152"/>
            <a:ext cx="7992888" cy="1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普通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2015/3/24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2015/3/24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IT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661248"/>
            <a:ext cx="9144000" cy="11172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1" name="Picture 3" descr="C:\Users\wangw3\Desktop\素材天下 sucaitianxia.com-16267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44408"/>
            <a:ext cx="9155095" cy="22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angw3\Desktop\电脑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2751"/>
            <a:ext cx="3282038" cy="23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2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移动设备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6472719"/>
            <a:ext cx="9144000" cy="3058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2013移动平台\ru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r="4106"/>
          <a:stretch/>
        </p:blipFill>
        <p:spPr bwMode="auto">
          <a:xfrm>
            <a:off x="564166" y="3656941"/>
            <a:ext cx="2399042" cy="28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3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——三一风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wangw3\Desktop\未标题-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73121"/>
            <a:ext cx="6732240" cy="283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321-B1DD-42DC-A054-BA47414388AD}" type="datetime1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347864" y="2625515"/>
            <a:ext cx="27699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4941168"/>
            <a:ext cx="9144000" cy="19168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4" y="6683824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797152"/>
            <a:ext cx="7992888" cy="14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7763933" y="548680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806385" y="51070"/>
            <a:ext cx="1273539" cy="512418"/>
            <a:chOff x="7808007" y="151040"/>
            <a:chExt cx="1350723" cy="543474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323060" cy="24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-1509" y="628893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7A6EF20-78E2-44F4-9691-E11D24E0EE72}" type="datetime1">
              <a:rPr lang="zh-CN" altLang="en-US" smtClean="0"/>
              <a:t>2015/3/24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7" r:id="rId4"/>
    <p:sldLayoutId id="2147483656" r:id="rId5"/>
    <p:sldLayoutId id="2147483658" r:id="rId6"/>
    <p:sldLayoutId id="2147483650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 dirty="0">
                <a:cs typeface="方正大黑简体"/>
              </a:rPr>
              <a:t>平台代码自动</a:t>
            </a:r>
            <a:r>
              <a:rPr lang="zh-CN" altLang="en-US" dirty="0" smtClean="0">
                <a:cs typeface="方正大黑简体"/>
              </a:rPr>
              <a:t>生成框架介绍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cs typeface="Arial Unicode MS" pitchFamily="34" charset="-122"/>
              </a:rPr>
              <a:t>三一集团</a:t>
            </a:r>
            <a:endParaRPr lang="en-US" altLang="zh-CN" dirty="0"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2015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使用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实例</a:t>
            </a:r>
            <a:r>
              <a:rPr lang="en-US" altLang="zh-CN" b="1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配置界面方式</a:t>
            </a:r>
            <a:endParaRPr lang="zh-CN" altLang="en-US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30" y="2132856"/>
            <a:ext cx="86485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提供两种自动生成代码的途径使用方法：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调用自动代码生成组件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--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适合熟练的开发人员使用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使用界面配置生成代码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更加方便灵活的配置，提供更多的配置和维护、控制选项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301800"/>
            <a:ext cx="8676456" cy="534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en-US" altLang="zh-CN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700808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所有生成的代码和配置文件按照平台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工程目录结构组织存放，因此只需要将所有生成的文件和配置文件，连同目录结构一起，直接拷贝的应用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工程目录下即可。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0" y="4009132"/>
            <a:ext cx="724693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1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en-US" altLang="zh-CN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70080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生成一个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readme.txt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文件，参考这个文件提供的配置集成方法，将生成的功能模块集成到平台和部署到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中运行。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2" y="2918773"/>
            <a:ext cx="724693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菜单配置：直接拷贝到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module.xml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组件部署配置：直接拷贝到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3.webservice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hessian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服务调用方法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国际化配置说明</a:t>
            </a:r>
          </a:p>
        </p:txBody>
      </p:sp>
      <p:sp>
        <p:nvSpPr>
          <p:cNvPr id="8" name="矩形 7"/>
          <p:cNvSpPr/>
          <p:nvPr/>
        </p:nvSpPr>
        <p:spPr>
          <a:xfrm>
            <a:off x="430138" y="4824457"/>
            <a:ext cx="4860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readme.txts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包含以下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部分内容：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应用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集成</a:t>
            </a:r>
            <a:r>
              <a:rPr lang="en-US" altLang="zh-CN" b="1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效果</a:t>
            </a:r>
            <a:endParaRPr lang="en-US" altLang="zh-CN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" y="1412875"/>
            <a:ext cx="8352420" cy="510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67376"/>
            <a:ext cx="7539903" cy="496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71" y="1954280"/>
            <a:ext cx="5188562" cy="456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5" y="2532381"/>
            <a:ext cx="7185273" cy="403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35" y="3102251"/>
            <a:ext cx="6041153" cy="347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8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应用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集成</a:t>
            </a:r>
            <a:r>
              <a:rPr lang="en-US" altLang="zh-CN" b="1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运行服务客户端</a:t>
            </a:r>
            <a:endParaRPr lang="en-US" altLang="zh-CN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8" y="1319684"/>
            <a:ext cx="9384380" cy="54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28" y="1412875"/>
            <a:ext cx="39147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4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154559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2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</a:br>
            <a:endParaRPr lang="zh-CN" altLang="en-US" sz="3200" dirty="0">
              <a:latin typeface="Arial Black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smtClean="0">
                <a:latin typeface="微软雅黑" pitchFamily="34" charset="-122"/>
                <a:ea typeface="微软雅黑" pitchFamily="34" charset="-122"/>
                <a:cs typeface="+mn-cs"/>
              </a:rPr>
              <a:t>2015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723900" y="3933056"/>
            <a:ext cx="8420100" cy="1327149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  <a:endParaRPr lang="zh-CN" alt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信息化创造价值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748002148"/>
              </p:ext>
            </p:extLst>
          </p:nvPr>
        </p:nvGraphicFramePr>
        <p:xfrm>
          <a:off x="2095500" y="1071563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282700" y="0"/>
            <a:ext cx="8513763" cy="5715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2923" y="269032"/>
            <a:ext cx="7653536" cy="490066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</a:t>
            </a:r>
            <a:r>
              <a:rPr lang="zh-CN" altLang="en-US" dirty="0" smtClean="0">
                <a:cs typeface="方正大黑简体"/>
              </a:rPr>
              <a:t>生成</a:t>
            </a:r>
            <a:r>
              <a:rPr lang="en-US" altLang="zh-CN" dirty="0" smtClean="0">
                <a:cs typeface="方正大黑简体"/>
              </a:rPr>
              <a:t>-</a:t>
            </a:r>
            <a:r>
              <a:rPr lang="zh-CN" altLang="en-US" dirty="0" smtClean="0">
                <a:cs typeface="方正大黑简体"/>
              </a:rPr>
              <a:t>目标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340768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5750" y="1372143"/>
            <a:ext cx="8572500" cy="519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通过平台代码自动生成框架可以提升开发效率，提升代码质量，它是最佳编程实践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活动。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，给定表，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、删、改、分页查询、列表查询、国际化功能对应的程序和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配置文件，生成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配置文件存放在指定的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目录中：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1.mvc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控制器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组件（接口和实现）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类，自动主键生成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文件，可以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定制不同风格的界面模板，目前提供了平台的基础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风格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5.cxf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webservice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（接口和实现）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6.hessian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（接口和实现）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7.sql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配置文件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8.ioc/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组件装配部署和服务发布配置文件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国际化属性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10.readme.txt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代码和配置文件集成配置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目标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5246216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使用实例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</a:t>
            </a:r>
            <a:r>
              <a:rPr lang="zh-CN" altLang="en-US" dirty="0" smtClean="0">
                <a:cs typeface="方正大黑简体"/>
              </a:rPr>
              <a:t>生成</a:t>
            </a:r>
            <a:r>
              <a:rPr lang="en-US" altLang="zh-CN" dirty="0">
                <a:cs typeface="方正大黑简体"/>
              </a:rPr>
              <a:t>-</a:t>
            </a:r>
            <a:r>
              <a:rPr lang="zh-CN" altLang="en-US" dirty="0">
                <a:cs typeface="方正大黑简体"/>
              </a:rPr>
              <a:t>目标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340768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450279" y="2060848"/>
            <a:ext cx="85725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功能扩展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点：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自动生成带工作流相关功能的的代码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自动生成带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导入导出功能的代码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扩展表单元素类型：附件类型，字典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,word/excel/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等文档类型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表单配置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简单表单整合生成复合表单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主题，支持手机风格模板和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目标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5246216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使用实例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整体设计</a:t>
            </a:r>
            <a:endParaRPr lang="zh-CN" altLang="en-US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整体设计</a:t>
            </a:r>
          </a:p>
        </p:txBody>
      </p:sp>
      <p:cxnSp>
        <p:nvCxnSpPr>
          <p:cNvPr id="59" name="直接箭头连接符 58"/>
          <p:cNvCxnSpPr>
            <a:stCxn id="63" idx="2"/>
          </p:cNvCxnSpPr>
          <p:nvPr/>
        </p:nvCxnSpPr>
        <p:spPr>
          <a:xfrm flipH="1">
            <a:off x="3114848" y="2817676"/>
            <a:ext cx="1569825" cy="1216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513635" y="2132856"/>
            <a:ext cx="1126762" cy="6775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获取表信息</a:t>
            </a:r>
          </a:p>
        </p:txBody>
      </p:sp>
      <p:sp>
        <p:nvSpPr>
          <p:cNvPr id="61" name="矩形 60"/>
          <p:cNvSpPr/>
          <p:nvPr/>
        </p:nvSpPr>
        <p:spPr>
          <a:xfrm>
            <a:off x="6694754" y="2168482"/>
            <a:ext cx="1549654" cy="6663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模板信息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7"/>
          <p:cNvSpPr txBox="1"/>
          <p:nvPr/>
        </p:nvSpPr>
        <p:spPr>
          <a:xfrm>
            <a:off x="415154" y="2596780"/>
            <a:ext cx="1040128" cy="646331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输入表、数据源、模块名称信息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1292" y="2140154"/>
            <a:ext cx="1126762" cy="677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生成组件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72"/>
          <p:cNvSpPr txBox="1"/>
          <p:nvPr/>
        </p:nvSpPr>
        <p:spPr>
          <a:xfrm>
            <a:off x="2734737" y="2475834"/>
            <a:ext cx="1215615" cy="1015663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输入表、数据源、模块名称</a:t>
            </a:r>
            <a:r>
              <a:rPr lang="zh-CN" altLang="en-US" dirty="0" smtClean="0"/>
              <a:t>信息，表字</a:t>
            </a:r>
            <a:r>
              <a:rPr lang="zh-CN" altLang="en-US" dirty="0"/>
              <a:t>段</a:t>
            </a:r>
            <a:r>
              <a:rPr lang="zh-CN" altLang="en-US" dirty="0" smtClean="0"/>
              <a:t>信息，界面风格</a:t>
            </a:r>
            <a:endParaRPr lang="zh-CN" altLang="en-US" dirty="0"/>
          </a:p>
        </p:txBody>
      </p:sp>
      <p:sp>
        <p:nvSpPr>
          <p:cNvPr id="65" name="TextBox 77"/>
          <p:cNvSpPr txBox="1"/>
          <p:nvPr/>
        </p:nvSpPr>
        <p:spPr>
          <a:xfrm>
            <a:off x="5372254" y="2603966"/>
            <a:ext cx="1143962" cy="276999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输入模板信息</a:t>
            </a:r>
          </a:p>
        </p:txBody>
      </p:sp>
      <p:cxnSp>
        <p:nvCxnSpPr>
          <p:cNvPr id="66" name="直接箭头连接符 65"/>
          <p:cNvCxnSpPr>
            <a:stCxn id="63" idx="2"/>
            <a:endCxn id="85" idx="0"/>
          </p:cNvCxnSpPr>
          <p:nvPr/>
        </p:nvCxnSpPr>
        <p:spPr>
          <a:xfrm>
            <a:off x="4684673" y="2817676"/>
            <a:ext cx="150059" cy="1050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2"/>
          </p:cNvCxnSpPr>
          <p:nvPr/>
        </p:nvCxnSpPr>
        <p:spPr>
          <a:xfrm>
            <a:off x="4684673" y="2817676"/>
            <a:ext cx="1863161" cy="1110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415154" y="2280492"/>
            <a:ext cx="990919" cy="2476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2760992" y="2280492"/>
            <a:ext cx="1256623" cy="2476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箭头 75"/>
          <p:cNvSpPr/>
          <p:nvPr/>
        </p:nvSpPr>
        <p:spPr>
          <a:xfrm>
            <a:off x="5351731" y="2316304"/>
            <a:ext cx="1164485" cy="2297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Picture 13" descr="G:\图标\PNG图标\商务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93" y="3912630"/>
            <a:ext cx="1081826" cy="10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/>
          <p:cNvSpPr/>
          <p:nvPr/>
        </p:nvSpPr>
        <p:spPr>
          <a:xfrm>
            <a:off x="1742535" y="4889384"/>
            <a:ext cx="1880763" cy="1015663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业务组件（接口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实现类）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业务实体类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Hessian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84" name="矩形 83"/>
          <p:cNvSpPr/>
          <p:nvPr/>
        </p:nvSpPr>
        <p:spPr>
          <a:xfrm>
            <a:off x="3980564" y="4889384"/>
            <a:ext cx="1544012" cy="276999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UI/</a:t>
            </a:r>
            <a:r>
              <a:rPr lang="en-US" altLang="zh-CN" sz="12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pic>
        <p:nvPicPr>
          <p:cNvPr id="85" name="Picture 13" descr="G:\图标\PNG图标\商务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19" y="3867713"/>
            <a:ext cx="1081826" cy="1081826"/>
          </a:xfrm>
          <a:prstGeom prst="rect">
            <a:avLst/>
          </a:prstGeom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矩形 85"/>
          <p:cNvSpPr/>
          <p:nvPr/>
        </p:nvSpPr>
        <p:spPr>
          <a:xfrm>
            <a:off x="6080804" y="4889383"/>
            <a:ext cx="2220135" cy="1015663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配置文件、菜单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配置片段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配置片段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配置片段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国际化属性配置文件</a:t>
            </a:r>
          </a:p>
        </p:txBody>
      </p:sp>
      <p:pic>
        <p:nvPicPr>
          <p:cNvPr id="87" name="Picture 13" descr="G:\图标\PNG图标\商务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03" y="3868120"/>
            <a:ext cx="1081826" cy="10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使用实例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30" y="2132856"/>
            <a:ext cx="89418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提供两种自动生成代码的途径使用方法：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调用自动代码生成组件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适合熟练的开发人员使用，无法在程序中配置字段的中文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label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使用界面配置生成代码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更加方便灵活的配置，提供更多的配置、维护和控制选项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使用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实例</a:t>
            </a:r>
            <a:r>
              <a:rPr lang="en-US" altLang="zh-CN" b="1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直接组件</a:t>
            </a:r>
            <a:r>
              <a:rPr lang="en-US" altLang="zh-CN" b="1" dirty="0" err="1" smtClean="0">
                <a:solidFill>
                  <a:srgbClr val="000066"/>
                </a:solidFill>
                <a:cs typeface="Arial Unicode MS" pitchFamily="34" charset="-122"/>
              </a:rPr>
              <a:t>api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方式</a:t>
            </a:r>
            <a:endParaRPr lang="zh-CN" altLang="en-US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30" y="2132856"/>
            <a:ext cx="86485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提供两种自动生成代码的途径使用方法：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调用自动代码生成组件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--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适合熟练的开发人员使用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使用界面配置生成代码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更加方便灵活的配置，提供更多的配置和维护、控制选项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" y="1297981"/>
            <a:ext cx="12304713" cy="529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5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使用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实例</a:t>
            </a:r>
            <a:r>
              <a:rPr lang="en-US" altLang="zh-CN" b="1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配置界面方式</a:t>
            </a:r>
            <a:endParaRPr lang="zh-CN" altLang="en-US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30" y="2132856"/>
            <a:ext cx="86485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提供两种自动生成代码的途径使用方法：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调用自动代码生成组件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--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适合熟练的开发人员使用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使用界面配置生成代码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更加方便灵活的配置，提供更多的配置和维护、控制选项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7" y="1159148"/>
            <a:ext cx="853108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2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cs typeface="方正大黑简体"/>
              </a:rPr>
              <a:t>平台代码自动生成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66"/>
                </a:solidFill>
                <a:cs typeface="Arial Unicode MS" pitchFamily="34" charset="-122"/>
              </a:rPr>
              <a:t>使用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实例</a:t>
            </a:r>
            <a:r>
              <a:rPr lang="en-US" altLang="zh-CN" b="1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b="1" dirty="0" smtClean="0">
                <a:solidFill>
                  <a:srgbClr val="000066"/>
                </a:solidFill>
                <a:cs typeface="Arial Unicode MS" pitchFamily="34" charset="-122"/>
              </a:rPr>
              <a:t>配置界面方式</a:t>
            </a:r>
            <a:endParaRPr lang="zh-CN" altLang="en-US" b="1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755577" y="692497"/>
            <a:ext cx="864096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5291084" y="708025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燕尾形 35"/>
          <p:cNvSpPr/>
          <p:nvPr/>
        </p:nvSpPr>
        <p:spPr bwMode="auto">
          <a:xfrm>
            <a:off x="3436888" y="692150"/>
            <a:ext cx="1809328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使用实例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1635448" y="692497"/>
            <a:ext cx="1784424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整体设计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30" y="2132856"/>
            <a:ext cx="86485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提供两种自动生成代码的途径使用方法：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调用自动代码生成组件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--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适合熟练的开发人员使用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使用界面配置生成代码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更加方便灵活的配置，提供更多的配置和维护、控制选项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1" y="1370530"/>
            <a:ext cx="8756676" cy="522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5563</TotalTime>
  <Words>946</Words>
  <Application>Microsoft Office PowerPoint</Application>
  <PresentationFormat>全屏显示(4:3)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平台代码自动生成框架介绍</vt:lpstr>
      <vt:lpstr>大纲</vt:lpstr>
      <vt:lpstr>平台代码自动生成-目标</vt:lpstr>
      <vt:lpstr>平台代码自动生成-目标</vt:lpstr>
      <vt:lpstr>平台代码自动生成-整体设计</vt:lpstr>
      <vt:lpstr>平台代码自动生成-使用实例</vt:lpstr>
      <vt:lpstr>平台代码自动生成-使用实例-直接组件api方式</vt:lpstr>
      <vt:lpstr>平台代码自动生成-使用实例-配置界面方式</vt:lpstr>
      <vt:lpstr>平台代码自动生成-使用实例-配置界面方式</vt:lpstr>
      <vt:lpstr>平台代码自动生成-使用实例-配置界面方式</vt:lpstr>
      <vt:lpstr>平台代码自动生成-应用集成</vt:lpstr>
      <vt:lpstr>平台代码自动生成-应用集成</vt:lpstr>
      <vt:lpstr>平台代码自动生成-应用集成-效果</vt:lpstr>
      <vt:lpstr>平台代码自动生成-应用集成-运行服务客户端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sany</cp:lastModifiedBy>
  <cp:revision>484</cp:revision>
  <dcterms:created xsi:type="dcterms:W3CDTF">2013-06-19T00:44:05Z</dcterms:created>
  <dcterms:modified xsi:type="dcterms:W3CDTF">2015-03-24T07:09:14Z</dcterms:modified>
</cp:coreProperties>
</file>