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8.xml" ContentType="application/vnd.openxmlformats-officedocument.presentationml.notesSlide+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56" r:id="rId2"/>
    <p:sldId id="478" r:id="rId3"/>
    <p:sldId id="555" r:id="rId4"/>
    <p:sldId id="549" r:id="rId5"/>
    <p:sldId id="540" r:id="rId6"/>
    <p:sldId id="546" r:id="rId7"/>
    <p:sldId id="557" r:id="rId8"/>
    <p:sldId id="601" r:id="rId9"/>
    <p:sldId id="602" r:id="rId10"/>
    <p:sldId id="603" r:id="rId11"/>
    <p:sldId id="604" r:id="rId12"/>
    <p:sldId id="589" r:id="rId13"/>
    <p:sldId id="590" r:id="rId14"/>
    <p:sldId id="591" r:id="rId15"/>
    <p:sldId id="592" r:id="rId16"/>
    <p:sldId id="593" r:id="rId17"/>
    <p:sldId id="594" r:id="rId18"/>
    <p:sldId id="595" r:id="rId19"/>
    <p:sldId id="596" r:id="rId20"/>
    <p:sldId id="597" r:id="rId21"/>
    <p:sldId id="598" r:id="rId22"/>
    <p:sldId id="599" r:id="rId23"/>
    <p:sldId id="600" r:id="rId24"/>
    <p:sldId id="568" r:id="rId25"/>
    <p:sldId id="570" r:id="rId26"/>
    <p:sldId id="571" r:id="rId27"/>
    <p:sldId id="588" r:id="rId28"/>
    <p:sldId id="572" r:id="rId29"/>
    <p:sldId id="573" r:id="rId30"/>
    <p:sldId id="574" r:id="rId31"/>
    <p:sldId id="273"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5FCD"/>
    <a:srgbClr val="85A7D1"/>
    <a:srgbClr val="FFFF99"/>
    <a:srgbClr val="CDCBBD"/>
    <a:srgbClr val="BAB4A6"/>
    <a:srgbClr val="57B1EF"/>
    <a:srgbClr val="A6BFDE"/>
    <a:srgbClr val="1865C2"/>
    <a:srgbClr val="A3C9EB"/>
    <a:srgbClr val="4C95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990" autoAdjust="0"/>
  </p:normalViewPr>
  <p:slideViewPr>
    <p:cSldViewPr>
      <p:cViewPr>
        <p:scale>
          <a:sx n="106" d="100"/>
          <a:sy n="106" d="100"/>
        </p:scale>
        <p:origin x="-522" y="-72"/>
      </p:cViewPr>
      <p:guideLst>
        <p:guide orient="horz" pos="2160"/>
        <p:guide pos="2880"/>
      </p:guideLst>
    </p:cSldViewPr>
  </p:slideViewPr>
  <p:notesTextViewPr>
    <p:cViewPr>
      <p:scale>
        <a:sx n="100" d="100"/>
        <a:sy n="100" d="100"/>
      </p:scale>
      <p:origin x="0" y="0"/>
    </p:cViewPr>
  </p:notesTextViewPr>
  <p:notesViewPr>
    <p:cSldViewPr>
      <p:cViewPr varScale="1">
        <p:scale>
          <a:sx n="83" d="100"/>
          <a:sy n="83" d="100"/>
        </p:scale>
        <p:origin x="-324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33E92-6E11-4012-9FFD-C518C7720CE5}" type="datetimeFigureOut">
              <a:rPr lang="zh-CN" altLang="en-US" smtClean="0"/>
              <a:t>2014/8/13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672DBA-B416-4AC9-BF7D-AA01520C0652}" type="slidenum">
              <a:rPr lang="zh-CN" altLang="en-US" smtClean="0"/>
              <a:t>‹#›</a:t>
            </a:fld>
            <a:endParaRPr lang="zh-CN" altLang="en-US"/>
          </a:p>
        </p:txBody>
      </p:sp>
    </p:spTree>
    <p:extLst>
      <p:ext uri="{BB962C8B-B14F-4D97-AF65-F5344CB8AC3E}">
        <p14:creationId xmlns:p14="http://schemas.microsoft.com/office/powerpoint/2010/main" val="2060197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业务流程可以集中部署，也可以独立部署。</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流程引擎可以独立运行，也可以嵌入式运行，独立运行时业务应用调用基于</a:t>
            </a:r>
            <a:r>
              <a:rPr lang="en-US" altLang="zh-CN" sz="1200" kern="1200" dirty="0" smtClean="0">
                <a:solidFill>
                  <a:schemeClr val="tx1"/>
                </a:solidFill>
                <a:effectLst/>
                <a:latin typeface="+mn-lt"/>
                <a:ea typeface="+mn-ea"/>
                <a:cs typeface="+mn-cs"/>
              </a:rPr>
              <a:t>Rest/Http</a:t>
            </a:r>
            <a:r>
              <a:rPr lang="zh-CN" altLang="zh-CN" sz="1200" kern="1200" dirty="0" smtClean="0">
                <a:solidFill>
                  <a:schemeClr val="tx1"/>
                </a:solidFill>
                <a:effectLst/>
                <a:latin typeface="+mn-lt"/>
                <a:ea typeface="+mn-ea"/>
                <a:cs typeface="+mn-cs"/>
              </a:rPr>
              <a:t>流程服务来集成流程相关的功能，嵌入式运行时业务应用直接调用流程引擎的</a:t>
            </a:r>
            <a:r>
              <a:rPr lang="en-US" altLang="zh-CN" sz="1200" kern="1200" dirty="0" err="1" smtClean="0">
                <a:solidFill>
                  <a:schemeClr val="tx1"/>
                </a:solidFill>
                <a:effectLst/>
                <a:latin typeface="+mn-lt"/>
                <a:ea typeface="+mn-ea"/>
                <a:cs typeface="+mn-cs"/>
              </a:rPr>
              <a:t>api</a:t>
            </a:r>
            <a:r>
              <a:rPr lang="zh-CN" altLang="zh-CN" sz="1200" kern="1200" dirty="0" smtClean="0">
                <a:solidFill>
                  <a:schemeClr val="tx1"/>
                </a:solidFill>
                <a:effectLst/>
                <a:latin typeface="+mn-lt"/>
                <a:ea typeface="+mn-ea"/>
                <a:cs typeface="+mn-cs"/>
              </a:rPr>
              <a:t>来集成流程相关功能。在没有流程平台之前的应用系统和流程集成基本上采用嵌入式运行模式，同时流程的管理都是内置在应用系统中，采用统一流程平台后，之前的应用仍然可以采用嵌入模式，但是流程的配置管理可以迁移到统一流程平台中进行管理；对于新建的系统可以根据实际需要灵活选择上述两种模式。</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流程管理控制台集中管理部署在中央库和独立应用库中的业务流程（元数据，规则，委托待办人配置，执行参数配置，流程活动节点配置等），提供流程相关的统计分析和监控功能，并以服务的方式提供流程状态、待办查询接口，方便应用系统集成和实时监控流程的执行状态、执行参数和效能以及待办任务查询等功能。</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为了满足流程平台服务高性能和高可用性以及跨平台要求，通过</a:t>
            </a:r>
            <a:r>
              <a:rPr lang="en-US" altLang="zh-CN" sz="1200" kern="1200" dirty="0" smtClean="0">
                <a:solidFill>
                  <a:schemeClr val="tx1"/>
                </a:solidFill>
                <a:effectLst/>
                <a:latin typeface="+mn-lt"/>
                <a:ea typeface="+mn-ea"/>
                <a:cs typeface="+mn-cs"/>
              </a:rPr>
              <a:t>LBS</a:t>
            </a:r>
            <a:r>
              <a:rPr lang="zh-CN" altLang="zh-CN" sz="1200" kern="1200" dirty="0" smtClean="0">
                <a:solidFill>
                  <a:schemeClr val="tx1"/>
                </a:solidFill>
                <a:effectLst/>
                <a:latin typeface="+mn-lt"/>
                <a:ea typeface="+mn-ea"/>
                <a:cs typeface="+mn-cs"/>
              </a:rPr>
              <a:t>平台（</a:t>
            </a:r>
            <a:r>
              <a:rPr lang="en-US" altLang="zh-CN" sz="1200" kern="1200" dirty="0" err="1" smtClean="0">
                <a:solidFill>
                  <a:schemeClr val="tx1"/>
                </a:solidFill>
                <a:effectLst/>
                <a:latin typeface="+mn-lt"/>
                <a:ea typeface="+mn-ea"/>
                <a:cs typeface="+mn-cs"/>
              </a:rPr>
              <a:t>LVS+HAProxy</a:t>
            </a:r>
            <a:r>
              <a:rPr lang="zh-CN" altLang="zh-CN" sz="1200" kern="1200" dirty="0" smtClean="0">
                <a:solidFill>
                  <a:schemeClr val="tx1"/>
                </a:solidFill>
                <a:effectLst/>
                <a:latin typeface="+mn-lt"/>
                <a:ea typeface="+mn-ea"/>
                <a:cs typeface="+mn-cs"/>
              </a:rPr>
              <a:t>）基于</a:t>
            </a:r>
            <a:r>
              <a:rPr lang="en-US" altLang="zh-CN" sz="1200" kern="1200" dirty="0" smtClean="0">
                <a:solidFill>
                  <a:schemeClr val="tx1"/>
                </a:solidFill>
                <a:effectLst/>
                <a:latin typeface="+mn-lt"/>
                <a:ea typeface="+mn-ea"/>
                <a:cs typeface="+mn-cs"/>
              </a:rPr>
              <a:t>Http rest</a:t>
            </a:r>
            <a:r>
              <a:rPr lang="zh-CN" altLang="zh-CN" sz="1200" kern="1200" dirty="0" smtClean="0">
                <a:solidFill>
                  <a:schemeClr val="tx1"/>
                </a:solidFill>
                <a:effectLst/>
                <a:latin typeface="+mn-lt"/>
                <a:ea typeface="+mn-ea"/>
                <a:cs typeface="+mn-cs"/>
              </a:rPr>
              <a:t>协议对外发布统一流程平台所提供的流程执行服务、流程监控和统计分析服务，并提供服务质量、服务执行效能实时监控能力。</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为了确保服务的安全性，应用系统必须通过统一认证平台的认证和权限检测才能调用流程平台提供的服务。</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为了更好地提升应用系统和流程平台交互查询性能，可以将流程平台中的历史数据、字典数据缓存到统一缓存平台。</a:t>
            </a:r>
          </a:p>
          <a:p>
            <a:r>
              <a:rPr lang="en-US" altLang="zh-CN" sz="1200" b="1"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可集成性，统一流程平台可以与应用系统组织架构的无缝集成，提供与企业现有短信服务、邮件服务、</a:t>
            </a:r>
            <a:r>
              <a:rPr lang="en-US" altLang="zh-CN" sz="1200" kern="1200" dirty="0" smtClean="0">
                <a:solidFill>
                  <a:schemeClr val="tx1"/>
                </a:solidFill>
                <a:effectLst/>
                <a:latin typeface="+mn-lt"/>
                <a:ea typeface="+mn-ea"/>
                <a:cs typeface="+mn-cs"/>
              </a:rPr>
              <a:t>IM</a:t>
            </a:r>
            <a:r>
              <a:rPr lang="zh-CN" altLang="zh-CN" sz="1200" kern="1200" dirty="0" smtClean="0">
                <a:solidFill>
                  <a:schemeClr val="tx1"/>
                </a:solidFill>
                <a:effectLst/>
                <a:latin typeface="+mn-lt"/>
                <a:ea typeface="+mn-ea"/>
                <a:cs typeface="+mn-cs"/>
              </a:rPr>
              <a:t>及时通讯服务的无缝集成。</a:t>
            </a:r>
          </a:p>
          <a:p>
            <a:r>
              <a:rPr lang="zh-CN" altLang="zh-CN" sz="1200" b="1" kern="1200" dirty="0" smtClean="0">
                <a:solidFill>
                  <a:schemeClr val="tx1"/>
                </a:solidFill>
                <a:effectLst/>
                <a:latin typeface="+mn-lt"/>
                <a:ea typeface="+mn-ea"/>
                <a:cs typeface="+mn-cs"/>
              </a:rPr>
              <a:t>概念说明：</a:t>
            </a:r>
            <a:r>
              <a:rPr lang="en-US" altLang="zh-CN" sz="1200" b="1"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中央部署库</a:t>
            </a:r>
            <a:r>
              <a:rPr lang="zh-CN" altLang="zh-CN" sz="1200" kern="1200" dirty="0" smtClean="0">
                <a:solidFill>
                  <a:schemeClr val="tx1"/>
                </a:solidFill>
                <a:effectLst/>
                <a:latin typeface="+mn-lt"/>
                <a:ea typeface="+mn-ea"/>
                <a:cs typeface="+mn-cs"/>
              </a:rPr>
              <a:t>：集中部署应用系统流程到中央流程库，通过统一流程管理控制台对中央部署库进行配置管理。</a:t>
            </a:r>
          </a:p>
          <a:p>
            <a:r>
              <a:rPr lang="en-US" altLang="zh-CN" sz="1200" b="1" kern="1200" dirty="0" smtClean="0">
                <a:solidFill>
                  <a:schemeClr val="tx1"/>
                </a:solidFill>
                <a:effectLst/>
                <a:latin typeface="+mn-lt"/>
                <a:ea typeface="+mn-ea"/>
                <a:cs typeface="+mn-cs"/>
              </a:rPr>
              <a:t>Xxx</a:t>
            </a:r>
            <a:r>
              <a:rPr lang="zh-CN" altLang="zh-CN" sz="1200" b="1" kern="1200" dirty="0" smtClean="0">
                <a:solidFill>
                  <a:schemeClr val="tx1"/>
                </a:solidFill>
                <a:effectLst/>
                <a:latin typeface="+mn-lt"/>
                <a:ea typeface="+mn-ea"/>
                <a:cs typeface="+mn-cs"/>
              </a:rPr>
              <a:t>部署库</a:t>
            </a:r>
            <a:r>
              <a:rPr lang="zh-CN" altLang="zh-CN" sz="1200" kern="1200" dirty="0" smtClean="0">
                <a:solidFill>
                  <a:schemeClr val="tx1"/>
                </a:solidFill>
                <a:effectLst/>
                <a:latin typeface="+mn-lt"/>
                <a:ea typeface="+mn-ea"/>
                <a:cs typeface="+mn-cs"/>
              </a:rPr>
              <a:t>：独立部署应用系统流程到应用流程库（每个应用有自己的流程库）</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这些独立的应用流程库通过统一流程管理控制台进行配置管理。</a:t>
            </a:r>
          </a:p>
          <a:p>
            <a:r>
              <a:rPr lang="zh-CN" altLang="zh-CN" sz="1200" b="1" kern="1200" dirty="0" smtClean="0">
                <a:solidFill>
                  <a:schemeClr val="tx1"/>
                </a:solidFill>
                <a:effectLst/>
                <a:latin typeface="+mn-lt"/>
                <a:ea typeface="+mn-ea"/>
                <a:cs typeface="+mn-cs"/>
              </a:rPr>
              <a:t>流程引擎</a:t>
            </a:r>
            <a:r>
              <a:rPr lang="en-US" altLang="zh-CN" sz="1200" b="1" kern="1200" dirty="0" smtClean="0">
                <a:solidFill>
                  <a:schemeClr val="tx1"/>
                </a:solidFill>
                <a:effectLst/>
                <a:latin typeface="+mn-lt"/>
                <a:ea typeface="+mn-ea"/>
                <a:cs typeface="+mn-cs"/>
              </a:rPr>
              <a:t>Runtime</a:t>
            </a:r>
            <a:r>
              <a:rPr lang="zh-CN" altLang="zh-CN" sz="1200" kern="1200" dirty="0" smtClean="0">
                <a:solidFill>
                  <a:schemeClr val="tx1"/>
                </a:solidFill>
                <a:effectLst/>
                <a:latin typeface="+mn-lt"/>
                <a:ea typeface="+mn-ea"/>
                <a:cs typeface="+mn-cs"/>
              </a:rPr>
              <a:t>：驱动业务流程的执行，为应用系统提供流程驱动的服务和</a:t>
            </a:r>
            <a:r>
              <a:rPr lang="en-US" altLang="zh-CN" sz="1200" b="1" kern="1200" dirty="0" smtClean="0">
                <a:solidFill>
                  <a:schemeClr val="tx1"/>
                </a:solidFill>
                <a:effectLst/>
                <a:latin typeface="+mn-lt"/>
                <a:ea typeface="+mn-ea"/>
                <a:cs typeface="+mn-cs"/>
              </a:rPr>
              <a:t>API</a:t>
            </a:r>
            <a:r>
              <a:rPr lang="zh-CN" altLang="zh-CN" sz="1200" kern="1200" dirty="0" smtClean="0">
                <a:solidFill>
                  <a:schemeClr val="tx1"/>
                </a:solidFill>
                <a:effectLst/>
                <a:latin typeface="+mn-lt"/>
                <a:ea typeface="+mn-ea"/>
                <a:cs typeface="+mn-cs"/>
              </a:rPr>
              <a:t>。</a:t>
            </a:r>
          </a:p>
          <a:p>
            <a:r>
              <a:rPr lang="zh-CN" altLang="zh-CN" sz="1200" b="1" kern="1200" dirty="0" smtClean="0">
                <a:solidFill>
                  <a:schemeClr val="tx1"/>
                </a:solidFill>
                <a:effectLst/>
                <a:latin typeface="+mn-lt"/>
                <a:ea typeface="+mn-ea"/>
                <a:cs typeface="+mn-cs"/>
              </a:rPr>
              <a:t>流程管理控制台：</a:t>
            </a:r>
            <a:r>
              <a:rPr lang="zh-CN" altLang="zh-CN" sz="1200" kern="1200" dirty="0" smtClean="0">
                <a:solidFill>
                  <a:schemeClr val="tx1"/>
                </a:solidFill>
                <a:effectLst/>
                <a:latin typeface="+mn-lt"/>
                <a:ea typeface="+mn-ea"/>
                <a:cs typeface="+mn-cs"/>
              </a:rPr>
              <a:t>集中管理部署在中央库和独立应用库中的业务流程，并提供流程服务和流程统计分析、监控功能</a:t>
            </a:r>
          </a:p>
          <a:p>
            <a:endParaRPr lang="zh-CN" altLang="en-US" dirty="0"/>
          </a:p>
        </p:txBody>
      </p:sp>
      <p:sp>
        <p:nvSpPr>
          <p:cNvPr id="4" name="灯片编号占位符 3"/>
          <p:cNvSpPr>
            <a:spLocks noGrp="1"/>
          </p:cNvSpPr>
          <p:nvPr>
            <p:ph type="sldNum" sz="quarter" idx="10"/>
          </p:nvPr>
        </p:nvSpPr>
        <p:spPr/>
        <p:txBody>
          <a:bodyPr/>
          <a:lstStyle/>
          <a:p>
            <a:fld id="{43672DBA-B416-4AC9-BF7D-AA01520C0652}" type="slidenum">
              <a:rPr lang="zh-CN" altLang="en-US" smtClean="0"/>
              <a:t>5</a:t>
            </a:fld>
            <a:endParaRPr lang="zh-CN" altLang="en-US"/>
          </a:p>
        </p:txBody>
      </p:sp>
    </p:spTree>
    <p:extLst>
      <p:ext uri="{BB962C8B-B14F-4D97-AF65-F5344CB8AC3E}">
        <p14:creationId xmlns:p14="http://schemas.microsoft.com/office/powerpoint/2010/main" val="13349182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10"/>
          </p:nvPr>
        </p:nvSpPr>
        <p:spPr/>
        <p:txBody>
          <a:bodyPr/>
          <a:lstStyle/>
          <a:p>
            <a:fld id="{849CC072-0498-424F-BEE4-8F5B2B237EE5}" type="slidenum">
              <a:rPr lang="zh-CN" altLang="en-US" smtClean="0"/>
              <a:pPr/>
              <a:t>16</a:t>
            </a:fld>
            <a:endParaRPr lang="zh-CN" altLang="en-US"/>
          </a:p>
        </p:txBody>
      </p:sp>
    </p:spTree>
    <p:extLst>
      <p:ext uri="{BB962C8B-B14F-4D97-AF65-F5344CB8AC3E}">
        <p14:creationId xmlns:p14="http://schemas.microsoft.com/office/powerpoint/2010/main" val="3834279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10"/>
          </p:nvPr>
        </p:nvSpPr>
        <p:spPr/>
        <p:txBody>
          <a:bodyPr/>
          <a:lstStyle/>
          <a:p>
            <a:fld id="{849CC072-0498-424F-BEE4-8F5B2B237EE5}" type="slidenum">
              <a:rPr lang="zh-CN" altLang="en-US" smtClean="0"/>
              <a:pPr/>
              <a:t>17</a:t>
            </a:fld>
            <a:endParaRPr lang="zh-CN" altLang="en-US"/>
          </a:p>
        </p:txBody>
      </p:sp>
    </p:spTree>
    <p:extLst>
      <p:ext uri="{BB962C8B-B14F-4D97-AF65-F5344CB8AC3E}">
        <p14:creationId xmlns:p14="http://schemas.microsoft.com/office/powerpoint/2010/main" val="151280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10"/>
          </p:nvPr>
        </p:nvSpPr>
        <p:spPr/>
        <p:txBody>
          <a:bodyPr/>
          <a:lstStyle/>
          <a:p>
            <a:fld id="{849CC072-0498-424F-BEE4-8F5B2B237EE5}" type="slidenum">
              <a:rPr lang="zh-CN" altLang="en-US" smtClean="0"/>
              <a:pPr/>
              <a:t>18</a:t>
            </a:fld>
            <a:endParaRPr lang="zh-CN" altLang="en-US"/>
          </a:p>
        </p:txBody>
      </p:sp>
    </p:spTree>
    <p:extLst>
      <p:ext uri="{BB962C8B-B14F-4D97-AF65-F5344CB8AC3E}">
        <p14:creationId xmlns:p14="http://schemas.microsoft.com/office/powerpoint/2010/main" val="2955107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10"/>
          </p:nvPr>
        </p:nvSpPr>
        <p:spPr/>
        <p:txBody>
          <a:bodyPr/>
          <a:lstStyle/>
          <a:p>
            <a:fld id="{849CC072-0498-424F-BEE4-8F5B2B237EE5}" type="slidenum">
              <a:rPr lang="zh-CN" altLang="en-US" smtClean="0"/>
              <a:pPr/>
              <a:t>19</a:t>
            </a:fld>
            <a:endParaRPr lang="zh-CN" altLang="en-US"/>
          </a:p>
        </p:txBody>
      </p:sp>
    </p:spTree>
    <p:extLst>
      <p:ext uri="{BB962C8B-B14F-4D97-AF65-F5344CB8AC3E}">
        <p14:creationId xmlns:p14="http://schemas.microsoft.com/office/powerpoint/2010/main" val="1997772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10"/>
          </p:nvPr>
        </p:nvSpPr>
        <p:spPr/>
        <p:txBody>
          <a:bodyPr/>
          <a:lstStyle/>
          <a:p>
            <a:fld id="{849CC072-0498-424F-BEE4-8F5B2B237EE5}" type="slidenum">
              <a:rPr lang="zh-CN" altLang="en-US" smtClean="0"/>
              <a:pPr/>
              <a:t>20</a:t>
            </a:fld>
            <a:endParaRPr lang="zh-CN" altLang="en-US"/>
          </a:p>
        </p:txBody>
      </p:sp>
    </p:spTree>
    <p:extLst>
      <p:ext uri="{BB962C8B-B14F-4D97-AF65-F5344CB8AC3E}">
        <p14:creationId xmlns:p14="http://schemas.microsoft.com/office/powerpoint/2010/main" val="1359044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10"/>
          </p:nvPr>
        </p:nvSpPr>
        <p:spPr/>
        <p:txBody>
          <a:bodyPr/>
          <a:lstStyle/>
          <a:p>
            <a:fld id="{849CC072-0498-424F-BEE4-8F5B2B237EE5}" type="slidenum">
              <a:rPr lang="zh-CN" altLang="en-US" smtClean="0"/>
              <a:pPr/>
              <a:t>21</a:t>
            </a:fld>
            <a:endParaRPr lang="zh-CN" altLang="en-US"/>
          </a:p>
        </p:txBody>
      </p:sp>
    </p:spTree>
    <p:extLst>
      <p:ext uri="{BB962C8B-B14F-4D97-AF65-F5344CB8AC3E}">
        <p14:creationId xmlns:p14="http://schemas.microsoft.com/office/powerpoint/2010/main" val="947990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10"/>
          </p:nvPr>
        </p:nvSpPr>
        <p:spPr/>
        <p:txBody>
          <a:bodyPr/>
          <a:lstStyle/>
          <a:p>
            <a:fld id="{849CC072-0498-424F-BEE4-8F5B2B237EE5}" type="slidenum">
              <a:rPr lang="zh-CN" altLang="en-US" smtClean="0"/>
              <a:pPr/>
              <a:t>22</a:t>
            </a:fld>
            <a:endParaRPr lang="zh-CN" altLang="en-US"/>
          </a:p>
        </p:txBody>
      </p:sp>
    </p:spTree>
    <p:extLst>
      <p:ext uri="{BB962C8B-B14F-4D97-AF65-F5344CB8AC3E}">
        <p14:creationId xmlns:p14="http://schemas.microsoft.com/office/powerpoint/2010/main" val="687878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10"/>
          </p:nvPr>
        </p:nvSpPr>
        <p:spPr/>
        <p:txBody>
          <a:bodyPr/>
          <a:lstStyle/>
          <a:p>
            <a:fld id="{849CC072-0498-424F-BEE4-8F5B2B237EE5}" type="slidenum">
              <a:rPr lang="zh-CN" altLang="en-US" smtClean="0"/>
              <a:pPr/>
              <a:t>23</a:t>
            </a:fld>
            <a:endParaRPr lang="zh-CN" altLang="en-US"/>
          </a:p>
        </p:txBody>
      </p:sp>
    </p:spTree>
    <p:extLst>
      <p:ext uri="{BB962C8B-B14F-4D97-AF65-F5344CB8AC3E}">
        <p14:creationId xmlns:p14="http://schemas.microsoft.com/office/powerpoint/2010/main" val="2037260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672DBA-B416-4AC9-BF7D-AA01520C0652}" type="slidenum">
              <a:rPr lang="zh-CN" altLang="en-US" smtClean="0"/>
              <a:t>29</a:t>
            </a:fld>
            <a:endParaRPr lang="zh-CN" altLang="en-US"/>
          </a:p>
        </p:txBody>
      </p:sp>
    </p:spTree>
    <p:extLst>
      <p:ext uri="{BB962C8B-B14F-4D97-AF65-F5344CB8AC3E}">
        <p14:creationId xmlns:p14="http://schemas.microsoft.com/office/powerpoint/2010/main" val="1911199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10"/>
          </p:nvPr>
        </p:nvSpPr>
        <p:spPr/>
        <p:txBody>
          <a:bodyPr/>
          <a:lstStyle/>
          <a:p>
            <a:fld id="{849CC072-0498-424F-BEE4-8F5B2B237EE5}" type="slidenum">
              <a:rPr lang="zh-CN" altLang="en-US" smtClean="0"/>
              <a:pPr/>
              <a:t>8</a:t>
            </a:fld>
            <a:endParaRPr lang="zh-CN" altLang="en-US"/>
          </a:p>
        </p:txBody>
      </p:sp>
    </p:spTree>
    <p:extLst>
      <p:ext uri="{BB962C8B-B14F-4D97-AF65-F5344CB8AC3E}">
        <p14:creationId xmlns:p14="http://schemas.microsoft.com/office/powerpoint/2010/main" val="695096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10"/>
          </p:nvPr>
        </p:nvSpPr>
        <p:spPr/>
        <p:txBody>
          <a:bodyPr/>
          <a:lstStyle/>
          <a:p>
            <a:fld id="{849CC072-0498-424F-BEE4-8F5B2B237EE5}" type="slidenum">
              <a:rPr lang="zh-CN" altLang="en-US" smtClean="0"/>
              <a:pPr/>
              <a:t>9</a:t>
            </a:fld>
            <a:endParaRPr lang="zh-CN" altLang="en-US"/>
          </a:p>
        </p:txBody>
      </p:sp>
    </p:spTree>
    <p:extLst>
      <p:ext uri="{BB962C8B-B14F-4D97-AF65-F5344CB8AC3E}">
        <p14:creationId xmlns:p14="http://schemas.microsoft.com/office/powerpoint/2010/main" val="695096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10"/>
          </p:nvPr>
        </p:nvSpPr>
        <p:spPr/>
        <p:txBody>
          <a:bodyPr/>
          <a:lstStyle/>
          <a:p>
            <a:fld id="{849CC072-0498-424F-BEE4-8F5B2B237EE5}" type="slidenum">
              <a:rPr lang="zh-CN" altLang="en-US" smtClean="0"/>
              <a:pPr/>
              <a:t>10</a:t>
            </a:fld>
            <a:endParaRPr lang="zh-CN" altLang="en-US"/>
          </a:p>
        </p:txBody>
      </p:sp>
    </p:spTree>
    <p:extLst>
      <p:ext uri="{BB962C8B-B14F-4D97-AF65-F5344CB8AC3E}">
        <p14:creationId xmlns:p14="http://schemas.microsoft.com/office/powerpoint/2010/main" val="695096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10"/>
          </p:nvPr>
        </p:nvSpPr>
        <p:spPr/>
        <p:txBody>
          <a:bodyPr/>
          <a:lstStyle/>
          <a:p>
            <a:fld id="{849CC072-0498-424F-BEE4-8F5B2B237EE5}" type="slidenum">
              <a:rPr lang="zh-CN" altLang="en-US" smtClean="0"/>
              <a:pPr/>
              <a:t>11</a:t>
            </a:fld>
            <a:endParaRPr lang="zh-CN" altLang="en-US"/>
          </a:p>
        </p:txBody>
      </p:sp>
    </p:spTree>
    <p:extLst>
      <p:ext uri="{BB962C8B-B14F-4D97-AF65-F5344CB8AC3E}">
        <p14:creationId xmlns:p14="http://schemas.microsoft.com/office/powerpoint/2010/main" val="695096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10"/>
          </p:nvPr>
        </p:nvSpPr>
        <p:spPr/>
        <p:txBody>
          <a:bodyPr/>
          <a:lstStyle/>
          <a:p>
            <a:fld id="{849CC072-0498-424F-BEE4-8F5B2B237EE5}" type="slidenum">
              <a:rPr lang="zh-CN" altLang="en-US" smtClean="0"/>
              <a:pPr/>
              <a:t>12</a:t>
            </a:fld>
            <a:endParaRPr lang="zh-CN" altLang="en-US"/>
          </a:p>
        </p:txBody>
      </p:sp>
    </p:spTree>
    <p:extLst>
      <p:ext uri="{BB962C8B-B14F-4D97-AF65-F5344CB8AC3E}">
        <p14:creationId xmlns:p14="http://schemas.microsoft.com/office/powerpoint/2010/main" val="236684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10"/>
          </p:nvPr>
        </p:nvSpPr>
        <p:spPr/>
        <p:txBody>
          <a:bodyPr/>
          <a:lstStyle/>
          <a:p>
            <a:fld id="{849CC072-0498-424F-BEE4-8F5B2B237EE5}" type="slidenum">
              <a:rPr lang="zh-CN" altLang="en-US" smtClean="0"/>
              <a:pPr/>
              <a:t>13</a:t>
            </a:fld>
            <a:endParaRPr lang="zh-CN" altLang="en-US"/>
          </a:p>
        </p:txBody>
      </p:sp>
    </p:spTree>
    <p:extLst>
      <p:ext uri="{BB962C8B-B14F-4D97-AF65-F5344CB8AC3E}">
        <p14:creationId xmlns:p14="http://schemas.microsoft.com/office/powerpoint/2010/main" val="3354669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10"/>
          </p:nvPr>
        </p:nvSpPr>
        <p:spPr/>
        <p:txBody>
          <a:bodyPr/>
          <a:lstStyle/>
          <a:p>
            <a:fld id="{849CC072-0498-424F-BEE4-8F5B2B237EE5}" type="slidenum">
              <a:rPr lang="zh-CN" altLang="en-US" smtClean="0"/>
              <a:pPr/>
              <a:t>14</a:t>
            </a:fld>
            <a:endParaRPr lang="zh-CN" altLang="en-US"/>
          </a:p>
        </p:txBody>
      </p:sp>
    </p:spTree>
    <p:extLst>
      <p:ext uri="{BB962C8B-B14F-4D97-AF65-F5344CB8AC3E}">
        <p14:creationId xmlns:p14="http://schemas.microsoft.com/office/powerpoint/2010/main" val="2180893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10"/>
          </p:nvPr>
        </p:nvSpPr>
        <p:spPr/>
        <p:txBody>
          <a:bodyPr/>
          <a:lstStyle/>
          <a:p>
            <a:fld id="{849CC072-0498-424F-BEE4-8F5B2B237EE5}" type="slidenum">
              <a:rPr lang="zh-CN" altLang="en-US" smtClean="0"/>
              <a:pPr/>
              <a:t>15</a:t>
            </a:fld>
            <a:endParaRPr lang="zh-CN" altLang="en-US"/>
          </a:p>
        </p:txBody>
      </p:sp>
    </p:spTree>
    <p:extLst>
      <p:ext uri="{BB962C8B-B14F-4D97-AF65-F5344CB8AC3E}">
        <p14:creationId xmlns:p14="http://schemas.microsoft.com/office/powerpoint/2010/main" val="50977240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5949280"/>
            <a:ext cx="9144000" cy="908720"/>
          </a:xfrm>
          <a:prstGeom prst="rect">
            <a:avLst/>
          </a:prstGeom>
          <a:gradFill flip="none" rotWithShape="1">
            <a:gsLst>
              <a:gs pos="0">
                <a:schemeClr val="bg1">
                  <a:lumMod val="85000"/>
                </a:schemeClr>
              </a:gs>
              <a:gs pos="100000">
                <a:srgbClr val="F9F9F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685800" y="2202433"/>
            <a:ext cx="7772400" cy="1154559"/>
          </a:xfrm>
        </p:spPr>
        <p:txBody>
          <a:bodyPr>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429000"/>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2187" y="5949280"/>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7361" y="130622"/>
            <a:ext cx="7653536" cy="490066"/>
          </a:xfr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79512" y="1124744"/>
            <a:ext cx="8784976" cy="5184576"/>
          </a:xfrm>
          <a:prstGeom prst="rect">
            <a:avLst/>
          </a:prstGeom>
        </p:spPr>
        <p:txBody>
          <a:bodyPr/>
          <a:lstStyle>
            <a:lvl1pPr>
              <a:lnSpc>
                <a:spcPts val="2300"/>
              </a:lnSpc>
              <a:defRPr/>
            </a:lvl1pPr>
            <a:lvl2pPr>
              <a:lnSpc>
                <a:spcPts val="2300"/>
              </a:lnSpc>
              <a:defRPr/>
            </a:lvl2pPr>
            <a:lvl3pPr>
              <a:lnSpc>
                <a:spcPts val="2300"/>
              </a:lnSpc>
              <a:defRPr/>
            </a:lvl3pPr>
            <a:lvl4pPr>
              <a:lnSpc>
                <a:spcPts val="2300"/>
              </a:lnSpc>
              <a:defRPr/>
            </a:lvl4pPr>
            <a:lvl5pPr>
              <a:lnSpc>
                <a:spcPts val="23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FE18698-0C35-408F-96F3-5AF32CEC4E89}" type="datetime1">
              <a:rPr lang="zh-CN" altLang="en-US" smtClean="0"/>
              <a:t>2014/8/13</a:t>
            </a:fld>
            <a:endParaRPr lang="zh-CN" altLang="en-US"/>
          </a:p>
        </p:txBody>
      </p:sp>
      <p:sp>
        <p:nvSpPr>
          <p:cNvPr id="5" name="页脚占位符 4"/>
          <p:cNvSpPr>
            <a:spLocks noGrp="1"/>
          </p:cNvSpPr>
          <p:nvPr>
            <p:ph type="ftr" sz="quarter" idx="11"/>
          </p:nvPr>
        </p:nvSpPr>
        <p:spPr/>
        <p:txBody>
          <a:bodyPr/>
          <a:lstStyle>
            <a:lvl1pPr>
              <a:defRPr>
                <a:solidFill>
                  <a:schemeClr val="tx1">
                    <a:lumMod val="65000"/>
                    <a:lumOff val="35000"/>
                  </a:schemeClr>
                </a:solidFill>
              </a:defRPr>
            </a:lvl1pPr>
          </a:lstStyle>
          <a:p>
            <a:r>
              <a:rPr lang="zh-CN" altLang="en-US" dirty="0" smtClean="0"/>
              <a:t>工作流平台介绍</a:t>
            </a:r>
            <a:endParaRPr lang="zh-CN" altLang="en-US" dirty="0"/>
          </a:p>
        </p:txBody>
      </p:sp>
      <p:sp>
        <p:nvSpPr>
          <p:cNvPr id="6" name="灯片编号占位符 5"/>
          <p:cNvSpPr>
            <a:spLocks noGrp="1"/>
          </p:cNvSpPr>
          <p:nvPr>
            <p:ph type="sldNum" sz="quarter" idx="12"/>
          </p:nvPr>
        </p:nvSpPr>
        <p:spPr/>
        <p:txBody>
          <a:bodyPr/>
          <a:lstStyle>
            <a:lvl1pPr>
              <a:defRPr>
                <a:solidFill>
                  <a:schemeClr val="tx1">
                    <a:lumMod val="65000"/>
                    <a:lumOff val="35000"/>
                  </a:schemeClr>
                </a:solidFill>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F985DB1B-E0CE-4270-9558-98B87FDCFA30}" type="datetime1">
              <a:rPr lang="zh-CN" altLang="en-US" smtClean="0"/>
              <a:t>2014/8/13</a:t>
            </a:fld>
            <a:endParaRPr lang="zh-CN" altLang="en-US" dirty="0"/>
          </a:p>
        </p:txBody>
      </p:sp>
      <p:sp>
        <p:nvSpPr>
          <p:cNvPr id="4" name="页脚占位符 3"/>
          <p:cNvSpPr>
            <a:spLocks noGrp="1"/>
          </p:cNvSpPr>
          <p:nvPr>
            <p:ph type="ftr" sz="quarter" idx="11"/>
          </p:nvPr>
        </p:nvSpPr>
        <p:spPr/>
        <p:txBody>
          <a:bodyPr/>
          <a:lstStyle/>
          <a:p>
            <a:r>
              <a:rPr lang="zh-CN" altLang="en-US" dirty="0" smtClean="0"/>
              <a:t>工作流平台介绍</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文本占位符 13"/>
          <p:cNvSpPr>
            <a:spLocks noGrp="1"/>
          </p:cNvSpPr>
          <p:nvPr>
            <p:ph type="body" sz="quarter" idx="13" hasCustomPrompt="1"/>
          </p:nvPr>
        </p:nvSpPr>
        <p:spPr>
          <a:xfrm>
            <a:off x="2555776" y="1772816"/>
            <a:ext cx="3929063" cy="2500312"/>
          </a:xfrm>
          <a:prstGeom prst="rect">
            <a:avLst/>
          </a:prstGeom>
        </p:spPr>
        <p:txBody>
          <a:bodyPr/>
          <a:lstStyle>
            <a:lvl1pPr>
              <a:lnSpc>
                <a:spcPct val="200000"/>
              </a:lnSpc>
              <a:buClr>
                <a:srgbClr val="C00000"/>
              </a:buClr>
              <a:buSzPct val="180000"/>
              <a:buFont typeface="+mj-lt"/>
              <a:buAutoNum type="arabicPeriod"/>
              <a:defRPr>
                <a:solidFill>
                  <a:schemeClr val="tx1">
                    <a:lumMod val="50000"/>
                    <a:lumOff val="50000"/>
                  </a:schemeClr>
                </a:solidFill>
                <a:latin typeface="微软雅黑" pitchFamily="34" charset="-122"/>
                <a:ea typeface="微软雅黑" pitchFamily="34" charset="-122"/>
              </a:defRPr>
            </a:lvl1pPr>
            <a:lvl2pPr marL="800100" indent="-342900">
              <a:buFont typeface="+mj-lt"/>
              <a:buAutoNum type="arabicPeriod"/>
              <a:defRPr/>
            </a:lvl2pPr>
            <a:lvl3pPr marL="1257300" indent="-342900">
              <a:buFont typeface="+mj-lt"/>
              <a:buAutoNum type="arabicPeriod"/>
              <a:defRPr/>
            </a:lvl3pPr>
            <a:lvl4pPr>
              <a:buFont typeface="+mj-lt"/>
              <a:buAutoNum type="arabicPeriod"/>
              <a:defRPr/>
            </a:lvl4pPr>
            <a:lvl5pPr>
              <a:buFont typeface="+mj-lt"/>
              <a:buAutoNum type="arabicPeriod"/>
              <a:defRPr/>
            </a:lvl5pPr>
          </a:lstStyle>
          <a:p>
            <a:pPr lvl="0"/>
            <a:r>
              <a:rPr lang="zh-CN" altLang="en-US" dirty="0" smtClean="0"/>
              <a:t> 单击此处编辑母版文本样式</a:t>
            </a:r>
            <a:endParaRPr lang="en-US" altLang="zh-CN" dirty="0" smtClean="0"/>
          </a:p>
          <a:p>
            <a:pPr lvl="0"/>
            <a:r>
              <a:rPr lang="en-US" altLang="zh-CN" dirty="0" smtClean="0"/>
              <a:t> </a:t>
            </a:r>
            <a:r>
              <a:rPr lang="zh-CN" altLang="en-US" dirty="0" smtClean="0"/>
              <a:t>目录</a:t>
            </a:r>
          </a:p>
        </p:txBody>
      </p:sp>
      <p:sp>
        <p:nvSpPr>
          <p:cNvPr id="8" name="标题 1"/>
          <p:cNvSpPr>
            <a:spLocks noGrp="1"/>
          </p:cNvSpPr>
          <p:nvPr>
            <p:ph type="title"/>
          </p:nvPr>
        </p:nvSpPr>
        <p:spPr>
          <a:xfrm>
            <a:off x="67361" y="130622"/>
            <a:ext cx="7653536" cy="490066"/>
          </a:xfr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8309528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1" name="矩形 10"/>
          <p:cNvSpPr/>
          <p:nvPr userDrawn="1"/>
        </p:nvSpPr>
        <p:spPr>
          <a:xfrm>
            <a:off x="0" y="0"/>
            <a:ext cx="9144000" cy="1916832"/>
          </a:xfrm>
          <a:prstGeom prst="rect">
            <a:avLst/>
          </a:prstGeom>
          <a:gradFill flip="none" rotWithShape="1">
            <a:gsLst>
              <a:gs pos="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sp>
        <p:nvSpPr>
          <p:cNvPr id="9" name="日期占位符 3"/>
          <p:cNvSpPr>
            <a:spLocks noGrp="1"/>
          </p:cNvSpPr>
          <p:nvPr>
            <p:ph type="dt" sz="half" idx="10"/>
          </p:nvPr>
        </p:nvSpPr>
        <p:spPr>
          <a:xfrm>
            <a:off x="3635896" y="6594778"/>
            <a:ext cx="2133600" cy="208304"/>
          </a:xfrm>
        </p:spPr>
        <p:txBody>
          <a:bodyPr/>
          <a:lstStyle/>
          <a:p>
            <a:fld id="{F1A93824-2EE5-43FB-A98F-DE1975EA8FC5}" type="datetime1">
              <a:rPr lang="zh-CN" altLang="en-US" smtClean="0"/>
              <a:t>2014/8/13</a:t>
            </a:fld>
            <a:endParaRPr lang="zh-CN" altLang="en-US"/>
          </a:p>
        </p:txBody>
      </p:sp>
      <p:sp>
        <p:nvSpPr>
          <p:cNvPr id="10" name="页脚占位符 4"/>
          <p:cNvSpPr>
            <a:spLocks noGrp="1"/>
          </p:cNvSpPr>
          <p:nvPr>
            <p:ph type="ftr" sz="quarter" idx="11"/>
          </p:nvPr>
        </p:nvSpPr>
        <p:spPr>
          <a:xfrm>
            <a:off x="92224" y="6597352"/>
            <a:ext cx="2895600" cy="196131"/>
          </a:xfrm>
        </p:spPr>
        <p:txBody>
          <a:bodyPr/>
          <a:lstStyle>
            <a:lvl1pPr>
              <a:defRPr>
                <a:solidFill>
                  <a:schemeClr val="tx1">
                    <a:lumMod val="65000"/>
                    <a:lumOff val="35000"/>
                  </a:schemeClr>
                </a:solidFill>
              </a:defRPr>
            </a:lvl1pPr>
          </a:lstStyle>
          <a:p>
            <a:r>
              <a:rPr lang="zh-CN" altLang="en-US" dirty="0" smtClean="0"/>
              <a:t>工作流平台介绍</a:t>
            </a:r>
            <a:endParaRPr lang="zh-CN" altLang="en-US" dirty="0"/>
          </a:p>
        </p:txBody>
      </p:sp>
      <p:sp>
        <p:nvSpPr>
          <p:cNvPr id="12" name="灯片编号占位符 5"/>
          <p:cNvSpPr>
            <a:spLocks noGrp="1"/>
          </p:cNvSpPr>
          <p:nvPr>
            <p:ph type="sldNum" sz="quarter" idx="12"/>
          </p:nvPr>
        </p:nvSpPr>
        <p:spPr>
          <a:xfrm>
            <a:off x="7910247" y="6580262"/>
            <a:ext cx="1080120" cy="233114"/>
          </a:xfrm>
        </p:spPr>
        <p:txBody>
          <a:bodyPr/>
          <a:lstStyle>
            <a:lvl1pPr>
              <a:defRPr>
                <a:solidFill>
                  <a:schemeClr val="tx1">
                    <a:lumMod val="65000"/>
                    <a:lumOff val="35000"/>
                  </a:schemeClr>
                </a:solidFill>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8" name="矩形 7"/>
          <p:cNvSpPr/>
          <p:nvPr userDrawn="1"/>
        </p:nvSpPr>
        <p:spPr>
          <a:xfrm>
            <a:off x="0" y="5949280"/>
            <a:ext cx="9144000" cy="908720"/>
          </a:xfrm>
          <a:prstGeom prst="rect">
            <a:avLst/>
          </a:prstGeom>
          <a:gradFill flip="none" rotWithShape="1">
            <a:gsLst>
              <a:gs pos="0">
                <a:schemeClr val="bg1">
                  <a:lumMod val="85000"/>
                </a:schemeClr>
              </a:gs>
              <a:gs pos="100000">
                <a:srgbClr val="F9F9F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0"/>
            <a:ext cx="9144000" cy="1916832"/>
          </a:xfrm>
          <a:prstGeom prst="rect">
            <a:avLst/>
          </a:prstGeom>
          <a:gradFill flip="none" rotWithShape="1">
            <a:gsLst>
              <a:gs pos="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副标题 2"/>
          <p:cNvSpPr txBox="1">
            <a:spLocks/>
          </p:cNvSpPr>
          <p:nvPr userDrawn="1"/>
        </p:nvSpPr>
        <p:spPr>
          <a:xfrm>
            <a:off x="5436096" y="433313"/>
            <a:ext cx="3376464" cy="504056"/>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1800" kern="1200">
                <a:solidFill>
                  <a:schemeClr val="tx2">
                    <a:lumMod val="50000"/>
                  </a:schemeClr>
                </a:solidFill>
                <a:latin typeface="微软雅黑" pitchFamily="34" charset="-122"/>
                <a:ea typeface="微软雅黑"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1600" b="0" dirty="0" smtClean="0">
                <a:latin typeface="+mn-ea"/>
                <a:ea typeface="+mn-ea"/>
              </a:rPr>
              <a:t>等级：</a:t>
            </a:r>
            <a:r>
              <a:rPr lang="zh-CN" altLang="en-US" sz="1600" b="0" dirty="0" smtClean="0">
                <a:solidFill>
                  <a:srgbClr val="FF0000"/>
                </a:solidFill>
                <a:latin typeface="+mn-ea"/>
                <a:ea typeface="+mn-ea"/>
              </a:rPr>
              <a:t>机密</a:t>
            </a:r>
            <a:endParaRPr lang="zh-CN" altLang="en-US" sz="1600" b="0" dirty="0">
              <a:solidFill>
                <a:srgbClr val="FF0000"/>
              </a:solidFill>
              <a:latin typeface="+mn-ea"/>
              <a:ea typeface="+mn-ea"/>
            </a:endParaRPr>
          </a:p>
        </p:txBody>
      </p:sp>
      <p:pic>
        <p:nvPicPr>
          <p:cNvPr id="17" name="Picture 5" descr="C:\Users\wangw3\Desktop\images\未标题-1_06.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187" y="5949280"/>
            <a:ext cx="9166188" cy="18941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3347864" y="2625515"/>
            <a:ext cx="2769989" cy="1107996"/>
          </a:xfrm>
          <a:prstGeom prst="rect">
            <a:avLst/>
          </a:prstGeom>
          <a:noFill/>
        </p:spPr>
        <p:txBody>
          <a:bodyPr wrap="none" lIns="91440" tIns="45720" rIns="91440" bIns="45720">
            <a:spAutoFit/>
          </a:bodyPr>
          <a:lstStyle/>
          <a:p>
            <a:pPr algn="ctr"/>
            <a:r>
              <a:rPr lang="zh-CN" altLang="en-US" sz="6600" b="0" i="0" kern="0" cap="none" spc="140" baseline="0" dirty="0" smtClean="0">
                <a:ln w="1905"/>
                <a:solidFill>
                  <a:schemeClr val="tx1"/>
                </a:solidFill>
                <a:effectLst>
                  <a:innerShdw blurRad="69850" dist="43180" dir="5400000">
                    <a:srgbClr val="000000">
                      <a:alpha val="65000"/>
                    </a:srgbClr>
                  </a:innerShdw>
                </a:effectLst>
                <a:latin typeface="微软雅黑" pitchFamily="34" charset="-122"/>
                <a:ea typeface="微软雅黑" pitchFamily="34" charset="-122"/>
                <a:cs typeface="+mn-cs"/>
              </a:rPr>
              <a:t>谢谢！</a:t>
            </a:r>
            <a:endParaRPr lang="zh-CN" altLang="en-US" sz="6600" b="0" i="0" kern="0" cap="none" spc="140" baseline="0" dirty="0">
              <a:ln w="1905"/>
              <a:solidFill>
                <a:schemeClr val="tx1"/>
              </a:solidFill>
              <a:effectLst>
                <a:innerShdw blurRad="69850" dist="43180" dir="5400000">
                  <a:srgbClr val="000000">
                    <a:alpha val="65000"/>
                  </a:srgbClr>
                </a:innerShdw>
              </a:effectLst>
              <a:latin typeface="微软雅黑" pitchFamily="34" charset="-122"/>
              <a:ea typeface="微软雅黑" pitchFamily="34" charset="-122"/>
              <a:cs typeface="+mn-cs"/>
            </a:endParaRPr>
          </a:p>
        </p:txBody>
      </p:sp>
      <p:pic>
        <p:nvPicPr>
          <p:cNvPr id="21" name="Picture 2" descr="H:\VI\SanyVI\PNG\964 x 314 - 副本.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wangw3\Desktop\images\未标题-1_02.png"/>
          <p:cNvPicPr>
            <a:picLocks noChangeAspect="1" noChangeArrowheads="1"/>
          </p:cNvPicPr>
          <p:nvPr userDrawn="1"/>
        </p:nvPicPr>
        <p:blipFill>
          <a:blip r:embed="rId4">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19471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9" name="矩形 8"/>
          <p:cNvSpPr/>
          <p:nvPr userDrawn="1"/>
        </p:nvSpPr>
        <p:spPr>
          <a:xfrm>
            <a:off x="0" y="0"/>
            <a:ext cx="9144000" cy="6858000"/>
          </a:xfrm>
          <a:prstGeom prst="rect">
            <a:avLst/>
          </a:prstGeom>
          <a:gradFill flip="none" rotWithShape="1">
            <a:gsLst>
              <a:gs pos="0">
                <a:srgbClr val="FF995B"/>
              </a:gs>
              <a:gs pos="52000">
                <a:srgbClr val="FF3300"/>
              </a:gs>
              <a:gs pos="100000">
                <a:srgbClr val="D60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pic>
        <p:nvPicPr>
          <p:cNvPr id="7" name="Picture 2" descr="C:\Documents and Settings\dinggr\桌面\未标题-1.wmf"/>
          <p:cNvPicPr>
            <a:picLocks noChangeAspect="1" noChangeArrowheads="1"/>
          </p:cNvPicPr>
          <p:nvPr userDrawn="1"/>
        </p:nvPicPr>
        <p:blipFill>
          <a:blip r:embed="rId2"/>
          <a:srcRect/>
          <a:stretch>
            <a:fillRect/>
          </a:stretch>
        </p:blipFill>
        <p:spPr bwMode="auto">
          <a:xfrm>
            <a:off x="395536" y="404664"/>
            <a:ext cx="1803400" cy="608013"/>
          </a:xfrm>
          <a:prstGeom prst="rect">
            <a:avLst/>
          </a:prstGeom>
          <a:noFill/>
          <a:ln w="9525">
            <a:noFill/>
            <a:miter lim="800000"/>
            <a:headEnd/>
            <a:tailEnd/>
          </a:ln>
        </p:spPr>
      </p:pic>
      <p:sp>
        <p:nvSpPr>
          <p:cNvPr id="8" name="TextBox 7"/>
          <p:cNvSpPr txBox="1"/>
          <p:nvPr userDrawn="1"/>
        </p:nvSpPr>
        <p:spPr>
          <a:xfrm>
            <a:off x="3491880" y="2334759"/>
            <a:ext cx="2723823" cy="1107996"/>
          </a:xfrm>
          <a:prstGeom prst="rect">
            <a:avLst/>
          </a:prstGeom>
          <a:noFill/>
        </p:spPr>
        <p:txBody>
          <a:bodyPr wrap="none" rtlCol="0" anchor="ctr">
            <a:spAutoFit/>
          </a:bodyPr>
          <a:lstStyle/>
          <a:p>
            <a:r>
              <a:rPr lang="zh-CN" altLang="en-US" sz="6600" b="1" dirty="0" smtClean="0">
                <a:solidFill>
                  <a:schemeClr val="bg1"/>
                </a:solidFill>
                <a:latin typeface="微软雅黑" pitchFamily="34" charset="-122"/>
                <a:ea typeface="微软雅黑" pitchFamily="34" charset="-122"/>
              </a:rPr>
              <a:t>谢谢！</a:t>
            </a:r>
            <a:endParaRPr lang="zh-CN" altLang="en-US" sz="6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2898184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14" name="灯片编号占位符 14"/>
          <p:cNvSpPr>
            <a:spLocks/>
          </p:cNvSpPr>
          <p:nvPr userDrawn="1"/>
        </p:nvSpPr>
        <p:spPr bwMode="auto">
          <a:xfrm>
            <a:off x="8580456" y="6524627"/>
            <a:ext cx="431800" cy="365125"/>
          </a:xfrm>
          <a:prstGeom prst="rect">
            <a:avLst/>
          </a:prstGeom>
          <a:noFill/>
          <a:ln w="9525">
            <a:noFill/>
            <a:miter lim="800000"/>
            <a:headEnd/>
            <a:tailEnd/>
          </a:ln>
        </p:spPr>
        <p:txBody>
          <a:bodyPr/>
          <a:lstStyle>
            <a:lvl1pPr algn="r" fontAlgn="auto">
              <a:spcBef>
                <a:spcPts val="0"/>
              </a:spcBef>
              <a:spcAft>
                <a:spcPts val="0"/>
              </a:spcAft>
              <a:defRPr sz="1400" b="1" smtClean="0">
                <a:solidFill>
                  <a:schemeClr val="tx2">
                    <a:lumMod val="75000"/>
                  </a:schemeClr>
                </a:solidFill>
                <a:latin typeface="+mn-lt"/>
                <a:ea typeface="+mn-ea"/>
              </a:defRPr>
            </a:lvl1pPr>
          </a:lstStyle>
          <a:p>
            <a:pPr>
              <a:defRPr/>
            </a:pPr>
            <a:fld id="{E5D308B5-02D6-4042-9DBF-67811437DDB1}" type="slidenum">
              <a:rPr lang="zh-CN" altLang="en-US" sz="1200" b="0">
                <a:solidFill>
                  <a:schemeClr val="tx1">
                    <a:lumMod val="50000"/>
                    <a:lumOff val="50000"/>
                  </a:schemeClr>
                </a:solidFill>
                <a:latin typeface="+mn-lt"/>
              </a:rPr>
              <a:pPr>
                <a:defRPr/>
              </a:pPr>
              <a:t>‹#›</a:t>
            </a:fld>
            <a:endParaRPr lang="zh-CN" altLang="en-US" sz="1200" b="0" dirty="0">
              <a:solidFill>
                <a:schemeClr val="tx1">
                  <a:lumMod val="50000"/>
                  <a:lumOff val="50000"/>
                </a:schemeClr>
              </a:solidFill>
              <a:latin typeface="+mn-lt"/>
            </a:endParaRPr>
          </a:p>
        </p:txBody>
      </p:sp>
      <p:sp>
        <p:nvSpPr>
          <p:cNvPr id="18" name="标题 1"/>
          <p:cNvSpPr>
            <a:spLocks noGrp="1"/>
          </p:cNvSpPr>
          <p:nvPr>
            <p:ph type="title"/>
          </p:nvPr>
        </p:nvSpPr>
        <p:spPr>
          <a:xfrm>
            <a:off x="107504" y="343560"/>
            <a:ext cx="8229600" cy="349136"/>
          </a:xfrm>
          <a:prstGeom prst="rect">
            <a:avLst/>
          </a:prstGeom>
        </p:spPr>
        <p:txBody>
          <a:bodyPr>
            <a:noAutofit/>
          </a:bodyPr>
          <a:lstStyle>
            <a:lvl1pPr algn="l">
              <a:defRPr sz="2000" b="0">
                <a:solidFill>
                  <a:srgbClr val="002060"/>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0192450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矩形 24"/>
          <p:cNvSpPr/>
          <p:nvPr/>
        </p:nvSpPr>
        <p:spPr>
          <a:xfrm>
            <a:off x="7763933" y="548680"/>
            <a:ext cx="1380066" cy="80582"/>
          </a:xfrm>
          <a:prstGeom prst="rect">
            <a:avLst/>
          </a:prstGeom>
          <a:gradFill>
            <a:gsLst>
              <a:gs pos="0">
                <a:srgbClr val="C00000"/>
              </a:gs>
              <a:gs pos="100000">
                <a:srgbClr val="EE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7806385" y="51070"/>
            <a:ext cx="1273539" cy="512418"/>
            <a:chOff x="7808007" y="151040"/>
            <a:chExt cx="1350723" cy="543474"/>
          </a:xfrm>
        </p:grpSpPr>
        <p:pic>
          <p:nvPicPr>
            <p:cNvPr id="26" name="Picture 2" descr="H:\VI\SanyVI\PNG\964 x 314 - 副本.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7901684" y="151040"/>
              <a:ext cx="1257046" cy="35527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userDrawn="1"/>
          </p:nvSpPr>
          <p:spPr>
            <a:xfrm>
              <a:off x="7808007" y="449692"/>
              <a:ext cx="1323060" cy="244822"/>
            </a:xfrm>
            <a:prstGeom prst="rect">
              <a:avLst/>
            </a:prstGeom>
            <a:noFill/>
          </p:spPr>
          <p:txBody>
            <a:bodyPr wrap="none" rtlCol="0">
              <a:spAutoFit/>
            </a:bodyPr>
            <a:lstStyle/>
            <a:p>
              <a:r>
                <a:rPr lang="zh-CN" altLang="en-US" sz="900" dirty="0" smtClean="0">
                  <a:solidFill>
                    <a:schemeClr val="tx1">
                      <a:lumMod val="50000"/>
                      <a:lumOff val="50000"/>
                    </a:schemeClr>
                  </a:solidFill>
                  <a:latin typeface="微软雅黑" pitchFamily="34" charset="-122"/>
                  <a:ea typeface="微软雅黑" pitchFamily="34" charset="-122"/>
                </a:rPr>
                <a:t>品  质  改  变  世   界</a:t>
              </a:r>
              <a:endParaRPr lang="zh-CN" altLang="en-US" sz="900" dirty="0">
                <a:solidFill>
                  <a:schemeClr val="tx1">
                    <a:lumMod val="50000"/>
                    <a:lumOff val="50000"/>
                  </a:schemeClr>
                </a:solidFill>
                <a:latin typeface="微软雅黑" pitchFamily="34" charset="-122"/>
                <a:ea typeface="微软雅黑" pitchFamily="34" charset="-122"/>
              </a:endParaRPr>
            </a:p>
          </p:txBody>
        </p:sp>
      </p:grpSp>
      <p:cxnSp>
        <p:nvCxnSpPr>
          <p:cNvPr id="30" name="直接连接符 29"/>
          <p:cNvCxnSpPr/>
          <p:nvPr/>
        </p:nvCxnSpPr>
        <p:spPr>
          <a:xfrm>
            <a:off x="-1509" y="628893"/>
            <a:ext cx="9143127" cy="0"/>
          </a:xfrm>
          <a:prstGeom prst="line">
            <a:avLst/>
          </a:prstGeom>
          <a:ln w="19050">
            <a:gradFill flip="none" rotWithShape="1">
              <a:gsLst>
                <a:gs pos="0">
                  <a:srgbClr val="EE0000"/>
                </a:gs>
                <a:gs pos="100000">
                  <a:srgbClr val="C00000"/>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0" y="6525344"/>
            <a:ext cx="9144000" cy="343953"/>
          </a:xfrm>
          <a:prstGeom prst="rect">
            <a:avLst/>
          </a:prstGeom>
          <a:gradFill flip="none" rotWithShape="1">
            <a:gsLst>
              <a:gs pos="0">
                <a:schemeClr val="bg1"/>
              </a:gs>
              <a:gs pos="75000">
                <a:schemeClr val="bg1">
                  <a:lumMod val="95000"/>
                </a:schemeClr>
              </a:gs>
              <a:gs pos="100000">
                <a:srgbClr val="DCDCDC"/>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 name="标题占位符 1"/>
          <p:cNvSpPr>
            <a:spLocks noGrp="1"/>
          </p:cNvSpPr>
          <p:nvPr>
            <p:ph type="title"/>
          </p:nvPr>
        </p:nvSpPr>
        <p:spPr>
          <a:xfrm>
            <a:off x="86816" y="85094"/>
            <a:ext cx="6501408" cy="391578"/>
          </a:xfrm>
          <a:prstGeom prst="rect">
            <a:avLst/>
          </a:prstGeom>
        </p:spPr>
        <p:txBody>
          <a:bodyPr vert="horz" lIns="91440" tIns="45720" rIns="91440" bIns="45720" rtlCol="0" anchor="t">
            <a:noAutofit/>
          </a:bodyPr>
          <a:lstStyle/>
          <a:p>
            <a:r>
              <a:rPr lang="zh-CN" altLang="en-US" dirty="0" smtClean="0"/>
              <a:t>单击此处编辑母版标题样式</a:t>
            </a:r>
            <a:endParaRPr lang="zh-CN" altLang="en-US" dirty="0"/>
          </a:p>
        </p:txBody>
      </p:sp>
      <p:sp>
        <p:nvSpPr>
          <p:cNvPr id="4" name="日期占位符 3"/>
          <p:cNvSpPr>
            <a:spLocks noGrp="1"/>
          </p:cNvSpPr>
          <p:nvPr>
            <p:ph type="dt" sz="half" idx="2"/>
          </p:nvPr>
        </p:nvSpPr>
        <p:spPr>
          <a:xfrm>
            <a:off x="3635896" y="6594778"/>
            <a:ext cx="2133600" cy="208304"/>
          </a:xfrm>
          <a:prstGeom prst="rect">
            <a:avLst/>
          </a:prstGeom>
        </p:spPr>
        <p:txBody>
          <a:bodyPr vert="horz" lIns="91440" tIns="45720" rIns="91440" bIns="45720" rtlCol="0" anchor="ctr"/>
          <a:lstStyle>
            <a:lvl1pPr algn="ctr">
              <a:defRPr sz="1000">
                <a:solidFill>
                  <a:schemeClr val="tx1">
                    <a:lumMod val="65000"/>
                    <a:lumOff val="35000"/>
                  </a:schemeClr>
                </a:solidFill>
                <a:latin typeface="微软雅黑" pitchFamily="34" charset="-122"/>
                <a:ea typeface="微软雅黑" pitchFamily="34" charset="-122"/>
              </a:defRPr>
            </a:lvl1pPr>
          </a:lstStyle>
          <a:p>
            <a:fld id="{15D36E57-A279-4412-9446-BE7058778330}" type="datetime1">
              <a:rPr lang="zh-CN" altLang="en-US" smtClean="0"/>
              <a:t>2014/8/13</a:t>
            </a:fld>
            <a:endParaRPr lang="zh-CN" altLang="en-US" dirty="0"/>
          </a:p>
        </p:txBody>
      </p:sp>
      <p:sp>
        <p:nvSpPr>
          <p:cNvPr id="5" name="页脚占位符 4"/>
          <p:cNvSpPr>
            <a:spLocks noGrp="1"/>
          </p:cNvSpPr>
          <p:nvPr>
            <p:ph type="ftr" sz="quarter" idx="3"/>
          </p:nvPr>
        </p:nvSpPr>
        <p:spPr>
          <a:xfrm>
            <a:off x="92224" y="6597352"/>
            <a:ext cx="2895600" cy="196131"/>
          </a:xfrm>
          <a:prstGeom prst="rect">
            <a:avLst/>
          </a:prstGeom>
        </p:spPr>
        <p:txBody>
          <a:bodyPr vert="horz" lIns="91440" tIns="45720" rIns="91440" bIns="45720" rtlCol="0" anchor="ctr"/>
          <a:lstStyle>
            <a:lvl1pPr algn="l">
              <a:defRPr sz="1000">
                <a:solidFill>
                  <a:schemeClr val="tx1">
                    <a:lumMod val="65000"/>
                    <a:lumOff val="35000"/>
                  </a:schemeClr>
                </a:solidFill>
                <a:latin typeface="微软雅黑" pitchFamily="34" charset="-122"/>
                <a:ea typeface="微软雅黑" pitchFamily="34" charset="-122"/>
              </a:defRPr>
            </a:lvl1pPr>
          </a:lstStyle>
          <a:p>
            <a:r>
              <a:rPr lang="zh-CN" altLang="en-US" dirty="0" smtClean="0"/>
              <a:t>工作流平台介绍</a:t>
            </a:r>
            <a:endParaRPr lang="zh-CN" altLang="en-US" dirty="0"/>
          </a:p>
        </p:txBody>
      </p:sp>
      <p:sp>
        <p:nvSpPr>
          <p:cNvPr id="6" name="灯片编号占位符 5"/>
          <p:cNvSpPr>
            <a:spLocks noGrp="1"/>
          </p:cNvSpPr>
          <p:nvPr>
            <p:ph type="sldNum" sz="quarter" idx="4"/>
          </p:nvPr>
        </p:nvSpPr>
        <p:spPr>
          <a:xfrm>
            <a:off x="7910247" y="6580262"/>
            <a:ext cx="1080120" cy="233114"/>
          </a:xfrm>
          <a:prstGeom prst="rect">
            <a:avLst/>
          </a:prstGeom>
        </p:spPr>
        <p:txBody>
          <a:bodyPr vert="horz" lIns="91440" tIns="45720" rIns="91440" bIns="45720" rtlCol="0" anchor="ctr"/>
          <a:lstStyle>
            <a:lvl1pPr algn="r">
              <a:defRPr sz="1000">
                <a:solidFill>
                  <a:schemeClr val="tx1">
                    <a:lumMod val="65000"/>
                    <a:lumOff val="35000"/>
                  </a:schemeClr>
                </a:solidFill>
                <a:latin typeface="微软雅黑" pitchFamily="34" charset="-122"/>
                <a:ea typeface="微软雅黑" pitchFamily="34" charset="-122"/>
              </a:defRPr>
            </a:lvl1pPr>
          </a:lstStyle>
          <a:p>
            <a:fld id="{0C913308-F349-4B6D-A68A-DD1791B4A57B}" type="slidenum">
              <a:rPr lang="zh-CN" altLang="en-US" smtClean="0"/>
              <a:pPr/>
              <a:t>‹#›</a:t>
            </a:fld>
            <a:endParaRPr lang="zh-CN" altLang="en-US" dirty="0"/>
          </a:p>
        </p:txBody>
      </p:sp>
      <p:cxnSp>
        <p:nvCxnSpPr>
          <p:cNvPr id="7" name="直接连接符 6"/>
          <p:cNvCxnSpPr/>
          <p:nvPr/>
        </p:nvCxnSpPr>
        <p:spPr>
          <a:xfrm>
            <a:off x="0" y="6525344"/>
            <a:ext cx="9144000" cy="0"/>
          </a:xfrm>
          <a:prstGeom prst="line">
            <a:avLst/>
          </a:prstGeom>
          <a:ln w="12700" cmpd="sng">
            <a:gradFill flip="none" rotWithShape="1">
              <a:gsLst>
                <a:gs pos="0">
                  <a:srgbClr val="FF0000"/>
                </a:gs>
                <a:gs pos="50000">
                  <a:srgbClr val="C00000"/>
                </a:gs>
                <a:gs pos="100000">
                  <a:srgbClr val="FF0000"/>
                </a:gs>
              </a:gsLst>
              <a:lin ang="0" scaled="1"/>
              <a:tileRect/>
            </a:gra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2" r:id="rId4"/>
    <p:sldLayoutId id="2147483655" r:id="rId5"/>
    <p:sldLayoutId id="2147483654" r:id="rId6"/>
    <p:sldLayoutId id="2147483663" r:id="rId7"/>
  </p:sldLayoutIdLst>
  <p:timing>
    <p:tnLst>
      <p:par>
        <p:cTn id="1" dur="indefinite" restart="never" nodeType="tmRoot"/>
      </p:par>
    </p:tnLst>
  </p:timing>
  <p:hf hdr="0" dt="0"/>
  <p:txStyles>
    <p:titleStyle>
      <a:lvl1pPr algn="l" defTabSz="914400" rtl="0" eaLnBrk="1" latinLnBrk="0" hangingPunct="1">
        <a:lnSpc>
          <a:spcPts val="2500"/>
        </a:lnSpc>
        <a:spcBef>
          <a:spcPct val="0"/>
        </a:spcBef>
        <a:buNone/>
        <a:defRPr lang="zh-CN" altLang="en-US" sz="2000" b="0" kern="1200" dirty="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SzPct val="120000"/>
        <a:buFont typeface="Arial" pitchFamily="34" charset="0"/>
        <a:buChar char="•"/>
        <a:defRPr sz="1800" b="0" kern="1200">
          <a:solidFill>
            <a:schemeClr val="tx1"/>
          </a:solidFill>
          <a:latin typeface="+mn-lt"/>
          <a:ea typeface="+mn-ea"/>
          <a:cs typeface="+mn-cs"/>
        </a:defRPr>
      </a:lvl1pPr>
      <a:lvl2pPr marL="742950" indent="-285750" algn="l" defTabSz="914400" rtl="0" eaLnBrk="1" latinLnBrk="0" hangingPunct="1">
        <a:spcBef>
          <a:spcPct val="20000"/>
        </a:spcBef>
        <a:buSzPct val="60000"/>
        <a:buFont typeface="Wingdings" pitchFamily="2" charset="2"/>
        <a:buChar char="p"/>
        <a:defRPr sz="1600" kern="1200">
          <a:solidFill>
            <a:schemeClr val="tx1"/>
          </a:solidFill>
          <a:latin typeface="+mn-lt"/>
          <a:ea typeface="+mn-ea"/>
          <a:cs typeface="+mn-cs"/>
        </a:defRPr>
      </a:lvl2pPr>
      <a:lvl3pPr marL="1143000" indent="-228600" algn="l" defTabSz="914400" rtl="0" eaLnBrk="1" latinLnBrk="0" hangingPunct="1">
        <a:spcBef>
          <a:spcPct val="20000"/>
        </a:spcBef>
        <a:buSzPct val="60000"/>
        <a:buFont typeface="Wingdings" pitchFamily="2" charset="2"/>
        <a:buChar char="u"/>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17.gif"/><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19.gif"/><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2.wmf"/><Relationship Id="rId2" Type="http://schemas.openxmlformats.org/officeDocument/2006/relationships/tags" Target="../tags/tag6.xml"/><Relationship Id="rId1" Type="http://schemas.openxmlformats.org/officeDocument/2006/relationships/vmlDrawing" Target="../drawings/vmlDrawing1.vml"/><Relationship Id="rId6" Type="http://schemas.openxmlformats.org/officeDocument/2006/relationships/package" Target="../embeddings/Microsoft_Word___1.docx"/><Relationship Id="rId5" Type="http://schemas.openxmlformats.org/officeDocument/2006/relationships/oleObject" Target="../embeddings/oleObject1.bin"/><Relationship Id="rId4"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3.xml"/><Relationship Id="rId1" Type="http://schemas.openxmlformats.org/officeDocument/2006/relationships/tags" Target="../tags/tag7.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3.gif"/><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3.xml"/><Relationship Id="rId7"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916832"/>
            <a:ext cx="7772400" cy="2304256"/>
          </a:xfrm>
        </p:spPr>
        <p:txBody>
          <a:bodyPr anchor="ctr">
            <a:normAutofit/>
          </a:bodyPr>
          <a:lstStyle/>
          <a:p>
            <a:pPr>
              <a:lnSpc>
                <a:spcPct val="200000"/>
              </a:lnSpc>
            </a:pPr>
            <a:r>
              <a:rPr lang="zh-CN" altLang="en-US" dirty="0" smtClean="0"/>
              <a:t>工作流平台介绍</a:t>
            </a:r>
            <a:r>
              <a:rPr lang="en-US" altLang="zh-CN" dirty="0" smtClean="0"/>
              <a:t/>
            </a:r>
            <a:br>
              <a:rPr lang="en-US" altLang="zh-CN" dirty="0" smtClean="0"/>
            </a:br>
            <a:r>
              <a:rPr lang="zh-CN" altLang="en-US" sz="3200" dirty="0" smtClean="0"/>
              <a:t>技术交流</a:t>
            </a:r>
            <a:endParaRPr lang="zh-CN" altLang="en-US" sz="3200" dirty="0"/>
          </a:p>
        </p:txBody>
      </p:sp>
    </p:spTree>
    <p:extLst>
      <p:ext uri="{BB962C8B-B14F-4D97-AF65-F5344CB8AC3E}">
        <p14:creationId xmlns:p14="http://schemas.microsoft.com/office/powerpoint/2010/main" val="3996830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a:xfrm>
            <a:off x="35471" y="116632"/>
            <a:ext cx="6491160" cy="349136"/>
          </a:xfrm>
        </p:spPr>
        <p:txBody>
          <a:bodyPr>
            <a:noAutofit/>
          </a:bodyPr>
          <a:lstStyle/>
          <a:p>
            <a:r>
              <a:rPr lang="zh-CN" altLang="en-US" dirty="0" smtClean="0">
                <a:solidFill>
                  <a:schemeClr val="tx1"/>
                </a:solidFill>
              </a:rPr>
              <a:t>功能设计</a:t>
            </a:r>
            <a:r>
              <a:rPr lang="en-US" altLang="zh-CN" dirty="0" smtClean="0">
                <a:solidFill>
                  <a:schemeClr val="tx1"/>
                </a:solidFill>
              </a:rPr>
              <a:t>-</a:t>
            </a:r>
            <a:r>
              <a:rPr lang="zh-CN" altLang="en-US" dirty="0" smtClean="0">
                <a:solidFill>
                  <a:schemeClr val="tx1"/>
                </a:solidFill>
              </a:rPr>
              <a:t>流程授权管理</a:t>
            </a:r>
            <a:endParaRPr lang="en-US" altLang="zh-CN" sz="1800" dirty="0">
              <a:solidFill>
                <a:schemeClr val="tx1"/>
              </a:solidFill>
            </a:endParaRPr>
          </a:p>
        </p:txBody>
      </p:sp>
      <p:sp>
        <p:nvSpPr>
          <p:cNvPr id="2" name="矩形 1"/>
          <p:cNvSpPr/>
          <p:nvPr/>
        </p:nvSpPr>
        <p:spPr bwMode="gray">
          <a:xfrm>
            <a:off x="395536" y="1052736"/>
            <a:ext cx="1296144" cy="5040560"/>
          </a:xfrm>
          <a:prstGeom prst="rect">
            <a:avLst/>
          </a:prstGeom>
          <a:noFill/>
          <a:ln w="25400">
            <a:solidFill>
              <a:srgbClr val="FFC000"/>
            </a:solidFill>
            <a:prstDash val="solid"/>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128" y="5013176"/>
            <a:ext cx="7810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5" descr="G:\图标\PNG图标\商务\blue-computer-desk-0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593" y="3212976"/>
            <a:ext cx="557973" cy="55797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宽屏电脑"/>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549" y="1196752"/>
            <a:ext cx="576063" cy="57606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534" y="2270122"/>
            <a:ext cx="720079" cy="438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rotWithShape="1">
          <a:blip r:embed="rId7">
            <a:extLst>
              <a:ext uri="{28A0092B-C50C-407E-A947-70E740481C1C}">
                <a14:useLocalDpi xmlns:a14="http://schemas.microsoft.com/office/drawing/2010/main" val="0"/>
              </a:ext>
            </a:extLst>
          </a:blip>
          <a:srcRect b="33849"/>
          <a:stretch/>
        </p:blipFill>
        <p:spPr bwMode="auto">
          <a:xfrm>
            <a:off x="689638" y="4207125"/>
            <a:ext cx="571500" cy="49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30349" y="1778332"/>
            <a:ext cx="887914"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应用管理</a:t>
            </a:r>
            <a:endParaRPr lang="zh-CN" altLang="en-US" sz="1200" dirty="0">
              <a:latin typeface="微软雅黑" panose="020B0503020204020204" pitchFamily="34" charset="-122"/>
              <a:ea typeface="微软雅黑" panose="020B0503020204020204" pitchFamily="34" charset="-122"/>
            </a:endParaRPr>
          </a:p>
        </p:txBody>
      </p:sp>
      <p:sp>
        <p:nvSpPr>
          <p:cNvPr id="13" name="TextBox 12"/>
          <p:cNvSpPr txBox="1"/>
          <p:nvPr/>
        </p:nvSpPr>
        <p:spPr>
          <a:xfrm>
            <a:off x="547128" y="2708920"/>
            <a:ext cx="1040328"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流程库管理</a:t>
            </a:r>
            <a:endParaRPr lang="zh-CN" altLang="en-US" sz="1200" dirty="0">
              <a:latin typeface="微软雅黑" panose="020B0503020204020204" pitchFamily="34" charset="-122"/>
              <a:ea typeface="微软雅黑" panose="020B0503020204020204" pitchFamily="34" charset="-122"/>
            </a:endParaRPr>
          </a:p>
        </p:txBody>
      </p:sp>
      <p:sp>
        <p:nvSpPr>
          <p:cNvPr id="14" name="TextBox 13"/>
          <p:cNvSpPr txBox="1"/>
          <p:nvPr/>
        </p:nvSpPr>
        <p:spPr>
          <a:xfrm>
            <a:off x="507389" y="3861048"/>
            <a:ext cx="1040328" cy="276999"/>
          </a:xfrm>
          <a:prstGeom prst="rect">
            <a:avLst/>
          </a:prstGeom>
          <a:noFill/>
        </p:spPr>
        <p:txBody>
          <a:bodyPr wrap="square" rtlCol="0">
            <a:spAutoFit/>
          </a:bodyPr>
          <a:lstStyle/>
          <a:p>
            <a:pPr algn="ctr"/>
            <a:r>
              <a:rPr lang="zh-CN" altLang="en-US" sz="1200" dirty="0" smtClean="0">
                <a:latin typeface="微软雅黑" panose="020B0503020204020204" pitchFamily="34" charset="-122"/>
                <a:ea typeface="微软雅黑" panose="020B0503020204020204" pitchFamily="34" charset="-122"/>
              </a:rPr>
              <a:t>流程设计</a:t>
            </a:r>
            <a:endParaRPr lang="zh-CN" altLang="en-US" sz="1200" dirty="0">
              <a:latin typeface="微软雅黑" panose="020B0503020204020204" pitchFamily="34" charset="-122"/>
              <a:ea typeface="微软雅黑" panose="020B0503020204020204" pitchFamily="34" charset="-122"/>
            </a:endParaRPr>
          </a:p>
        </p:txBody>
      </p:sp>
      <p:sp>
        <p:nvSpPr>
          <p:cNvPr id="15" name="TextBox 14"/>
          <p:cNvSpPr txBox="1"/>
          <p:nvPr/>
        </p:nvSpPr>
        <p:spPr>
          <a:xfrm>
            <a:off x="435328" y="4746119"/>
            <a:ext cx="1472376"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流程执行与服务</a:t>
            </a:r>
            <a:endParaRPr lang="zh-CN" altLang="en-US" sz="1200" dirty="0">
              <a:latin typeface="微软雅黑" panose="020B0503020204020204" pitchFamily="34" charset="-122"/>
              <a:ea typeface="微软雅黑" panose="020B0503020204020204" pitchFamily="34" charset="-122"/>
            </a:endParaRPr>
          </a:p>
        </p:txBody>
      </p:sp>
      <p:sp>
        <p:nvSpPr>
          <p:cNvPr id="16" name="TextBox 15"/>
          <p:cNvSpPr txBox="1"/>
          <p:nvPr/>
        </p:nvSpPr>
        <p:spPr>
          <a:xfrm>
            <a:off x="554142" y="5715605"/>
            <a:ext cx="1040328"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流程监控</a:t>
            </a:r>
            <a:endParaRPr lang="zh-CN" altLang="en-US" sz="1200" dirty="0">
              <a:latin typeface="微软雅黑" panose="020B0503020204020204" pitchFamily="34" charset="-122"/>
              <a:ea typeface="微软雅黑" panose="020B0503020204020204" pitchFamily="34" charset="-122"/>
            </a:endParaRPr>
          </a:p>
        </p:txBody>
      </p:sp>
      <p:sp>
        <p:nvSpPr>
          <p:cNvPr id="4" name="矩形 3"/>
          <p:cNvSpPr/>
          <p:nvPr/>
        </p:nvSpPr>
        <p:spPr bwMode="gray">
          <a:xfrm>
            <a:off x="554142" y="1196752"/>
            <a:ext cx="964121" cy="858579"/>
          </a:xfrm>
          <a:prstGeom prst="rect">
            <a:avLst/>
          </a:prstGeom>
          <a:noFill/>
          <a:ln w="15875">
            <a:solidFill>
              <a:srgbClr val="155FCD"/>
            </a:solidFill>
            <a:prstDash val="lgDash"/>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sp>
        <p:nvSpPr>
          <p:cNvPr id="19" name="矩形 18"/>
          <p:cNvSpPr/>
          <p:nvPr/>
        </p:nvSpPr>
        <p:spPr>
          <a:xfrm>
            <a:off x="1943200" y="5601343"/>
            <a:ext cx="6767666" cy="425758"/>
          </a:xfrm>
          <a:prstGeom prst="rect">
            <a:avLst/>
          </a:prstGeom>
          <a:ln w="9525">
            <a:prstDash val="dash"/>
          </a:ln>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nSpc>
                <a:spcPts val="26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委托给其他用户处理流程的权限</a:t>
            </a:r>
            <a:endParaRPr lang="en-US" altLang="zh-CN" sz="1600" dirty="0" smtClean="0">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8339" y="1052735"/>
            <a:ext cx="6902134" cy="4303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8429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a:xfrm>
            <a:off x="35471" y="116632"/>
            <a:ext cx="6491160" cy="349136"/>
          </a:xfrm>
        </p:spPr>
        <p:txBody>
          <a:bodyPr>
            <a:noAutofit/>
          </a:bodyPr>
          <a:lstStyle/>
          <a:p>
            <a:r>
              <a:rPr lang="zh-CN" altLang="en-US" dirty="0" smtClean="0">
                <a:solidFill>
                  <a:schemeClr val="tx1"/>
                </a:solidFill>
              </a:rPr>
              <a:t>功能设计</a:t>
            </a:r>
            <a:r>
              <a:rPr lang="en-US" altLang="zh-CN" dirty="0" smtClean="0">
                <a:solidFill>
                  <a:schemeClr val="tx1"/>
                </a:solidFill>
              </a:rPr>
              <a:t>-</a:t>
            </a:r>
            <a:r>
              <a:rPr lang="zh-CN" altLang="en-US" dirty="0">
                <a:solidFill>
                  <a:schemeClr val="tx1"/>
                </a:solidFill>
              </a:rPr>
              <a:t>模板</a:t>
            </a:r>
            <a:r>
              <a:rPr lang="zh-CN" altLang="en-US" dirty="0" smtClean="0">
                <a:solidFill>
                  <a:schemeClr val="tx1"/>
                </a:solidFill>
              </a:rPr>
              <a:t>管理</a:t>
            </a:r>
            <a:endParaRPr lang="en-US" altLang="zh-CN" sz="1800" dirty="0">
              <a:solidFill>
                <a:schemeClr val="tx1"/>
              </a:solidFill>
            </a:endParaRPr>
          </a:p>
        </p:txBody>
      </p:sp>
      <p:sp>
        <p:nvSpPr>
          <p:cNvPr id="2" name="矩形 1"/>
          <p:cNvSpPr/>
          <p:nvPr/>
        </p:nvSpPr>
        <p:spPr bwMode="gray">
          <a:xfrm>
            <a:off x="395536" y="1052736"/>
            <a:ext cx="1296144" cy="5040560"/>
          </a:xfrm>
          <a:prstGeom prst="rect">
            <a:avLst/>
          </a:prstGeom>
          <a:noFill/>
          <a:ln w="25400">
            <a:solidFill>
              <a:srgbClr val="FFC000"/>
            </a:solidFill>
            <a:prstDash val="solid"/>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128" y="5013176"/>
            <a:ext cx="7810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5" descr="G:\图标\PNG图标\商务\blue-computer-desk-0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593" y="3212976"/>
            <a:ext cx="557973" cy="55797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宽屏电脑"/>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549" y="1196752"/>
            <a:ext cx="576063" cy="57606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534" y="2270122"/>
            <a:ext cx="720079" cy="438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rotWithShape="1">
          <a:blip r:embed="rId7">
            <a:extLst>
              <a:ext uri="{28A0092B-C50C-407E-A947-70E740481C1C}">
                <a14:useLocalDpi xmlns:a14="http://schemas.microsoft.com/office/drawing/2010/main" val="0"/>
              </a:ext>
            </a:extLst>
          </a:blip>
          <a:srcRect b="33849"/>
          <a:stretch/>
        </p:blipFill>
        <p:spPr bwMode="auto">
          <a:xfrm>
            <a:off x="689638" y="4207125"/>
            <a:ext cx="571500" cy="49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30349" y="1778332"/>
            <a:ext cx="887914"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应用管理</a:t>
            </a:r>
            <a:endParaRPr lang="zh-CN" altLang="en-US" sz="1200" dirty="0">
              <a:latin typeface="微软雅黑" panose="020B0503020204020204" pitchFamily="34" charset="-122"/>
              <a:ea typeface="微软雅黑" panose="020B0503020204020204" pitchFamily="34" charset="-122"/>
            </a:endParaRPr>
          </a:p>
        </p:txBody>
      </p:sp>
      <p:sp>
        <p:nvSpPr>
          <p:cNvPr id="13" name="TextBox 12"/>
          <p:cNvSpPr txBox="1"/>
          <p:nvPr/>
        </p:nvSpPr>
        <p:spPr>
          <a:xfrm>
            <a:off x="547128" y="2708920"/>
            <a:ext cx="1040328"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流程库管理</a:t>
            </a:r>
            <a:endParaRPr lang="zh-CN" altLang="en-US" sz="1200" dirty="0">
              <a:latin typeface="微软雅黑" panose="020B0503020204020204" pitchFamily="34" charset="-122"/>
              <a:ea typeface="微软雅黑" panose="020B0503020204020204" pitchFamily="34" charset="-122"/>
            </a:endParaRPr>
          </a:p>
        </p:txBody>
      </p:sp>
      <p:sp>
        <p:nvSpPr>
          <p:cNvPr id="14" name="TextBox 13"/>
          <p:cNvSpPr txBox="1"/>
          <p:nvPr/>
        </p:nvSpPr>
        <p:spPr>
          <a:xfrm>
            <a:off x="507389" y="3861048"/>
            <a:ext cx="1040328" cy="276999"/>
          </a:xfrm>
          <a:prstGeom prst="rect">
            <a:avLst/>
          </a:prstGeom>
          <a:noFill/>
        </p:spPr>
        <p:txBody>
          <a:bodyPr wrap="square" rtlCol="0">
            <a:spAutoFit/>
          </a:bodyPr>
          <a:lstStyle/>
          <a:p>
            <a:pPr algn="ctr"/>
            <a:r>
              <a:rPr lang="zh-CN" altLang="en-US" sz="1200" dirty="0" smtClean="0">
                <a:latin typeface="微软雅黑" panose="020B0503020204020204" pitchFamily="34" charset="-122"/>
                <a:ea typeface="微软雅黑" panose="020B0503020204020204" pitchFamily="34" charset="-122"/>
              </a:rPr>
              <a:t>流程设计</a:t>
            </a:r>
            <a:endParaRPr lang="zh-CN" altLang="en-US" sz="1200" dirty="0">
              <a:latin typeface="微软雅黑" panose="020B0503020204020204" pitchFamily="34" charset="-122"/>
              <a:ea typeface="微软雅黑" panose="020B0503020204020204" pitchFamily="34" charset="-122"/>
            </a:endParaRPr>
          </a:p>
        </p:txBody>
      </p:sp>
      <p:sp>
        <p:nvSpPr>
          <p:cNvPr id="15" name="TextBox 14"/>
          <p:cNvSpPr txBox="1"/>
          <p:nvPr/>
        </p:nvSpPr>
        <p:spPr>
          <a:xfrm>
            <a:off x="435328" y="4746119"/>
            <a:ext cx="1472376"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流程执行与服务</a:t>
            </a:r>
            <a:endParaRPr lang="zh-CN" altLang="en-US" sz="1200" dirty="0">
              <a:latin typeface="微软雅黑" panose="020B0503020204020204" pitchFamily="34" charset="-122"/>
              <a:ea typeface="微软雅黑" panose="020B0503020204020204" pitchFamily="34" charset="-122"/>
            </a:endParaRPr>
          </a:p>
        </p:txBody>
      </p:sp>
      <p:sp>
        <p:nvSpPr>
          <p:cNvPr id="16" name="TextBox 15"/>
          <p:cNvSpPr txBox="1"/>
          <p:nvPr/>
        </p:nvSpPr>
        <p:spPr>
          <a:xfrm>
            <a:off x="554142" y="5715605"/>
            <a:ext cx="1040328"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流程监控</a:t>
            </a:r>
            <a:endParaRPr lang="zh-CN" altLang="en-US" sz="1200" dirty="0">
              <a:latin typeface="微软雅黑" panose="020B0503020204020204" pitchFamily="34" charset="-122"/>
              <a:ea typeface="微软雅黑" panose="020B0503020204020204" pitchFamily="34" charset="-122"/>
            </a:endParaRPr>
          </a:p>
        </p:txBody>
      </p:sp>
      <p:sp>
        <p:nvSpPr>
          <p:cNvPr id="4" name="矩形 3"/>
          <p:cNvSpPr/>
          <p:nvPr/>
        </p:nvSpPr>
        <p:spPr bwMode="gray">
          <a:xfrm>
            <a:off x="554142" y="1196752"/>
            <a:ext cx="964121" cy="858579"/>
          </a:xfrm>
          <a:prstGeom prst="rect">
            <a:avLst/>
          </a:prstGeom>
          <a:noFill/>
          <a:ln w="15875">
            <a:solidFill>
              <a:srgbClr val="155FCD"/>
            </a:solidFill>
            <a:prstDash val="lgDash"/>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sp>
        <p:nvSpPr>
          <p:cNvPr id="19" name="矩形 18"/>
          <p:cNvSpPr/>
          <p:nvPr/>
        </p:nvSpPr>
        <p:spPr>
          <a:xfrm>
            <a:off x="1943200" y="5601343"/>
            <a:ext cx="6767666" cy="425758"/>
          </a:xfrm>
          <a:prstGeom prst="rect">
            <a:avLst/>
          </a:prstGeom>
          <a:ln w="9525">
            <a:prstDash val="dash"/>
          </a:ln>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nSpc>
                <a:spcPts val="26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为流程预警</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超时提醒</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配置短息</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邮件模板信息</a:t>
            </a:r>
            <a:endParaRPr lang="en-US" altLang="zh-CN" sz="1600" dirty="0" smtClean="0">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43200" y="1056892"/>
            <a:ext cx="6552728" cy="422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030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a:xfrm>
            <a:off x="35471" y="116632"/>
            <a:ext cx="6491160" cy="349136"/>
          </a:xfrm>
        </p:spPr>
        <p:txBody>
          <a:bodyPr>
            <a:noAutofit/>
          </a:bodyPr>
          <a:lstStyle/>
          <a:p>
            <a:r>
              <a:rPr lang="zh-CN" altLang="en-US" dirty="0" smtClean="0">
                <a:solidFill>
                  <a:schemeClr val="tx1"/>
                </a:solidFill>
              </a:rPr>
              <a:t>功能设计</a:t>
            </a:r>
            <a:r>
              <a:rPr lang="en-US" altLang="zh-CN" dirty="0" smtClean="0">
                <a:solidFill>
                  <a:schemeClr val="tx1"/>
                </a:solidFill>
              </a:rPr>
              <a:t>-</a:t>
            </a:r>
            <a:r>
              <a:rPr lang="zh-CN" altLang="en-US" dirty="0" smtClean="0">
                <a:solidFill>
                  <a:schemeClr val="tx1"/>
                </a:solidFill>
              </a:rPr>
              <a:t>流程部署</a:t>
            </a:r>
            <a:endParaRPr lang="en-US" altLang="zh-CN" sz="1800" dirty="0">
              <a:solidFill>
                <a:schemeClr val="tx1"/>
              </a:solidFill>
            </a:endParaRPr>
          </a:p>
        </p:txBody>
      </p:sp>
      <p:sp>
        <p:nvSpPr>
          <p:cNvPr id="8" name="TextBox 7"/>
          <p:cNvSpPr txBox="1"/>
          <p:nvPr/>
        </p:nvSpPr>
        <p:spPr>
          <a:xfrm>
            <a:off x="1909673" y="4452857"/>
            <a:ext cx="6768752" cy="1502976"/>
          </a:xfrm>
          <a:prstGeom prst="rect">
            <a:avLst/>
          </a:prstGeom>
          <a:noFill/>
        </p:spPr>
        <p:txBody>
          <a:bodyPr wrap="square" rtlCol="0">
            <a:spAutoFit/>
          </a:bodyPr>
          <a:lstStyle/>
          <a:p>
            <a:pPr marL="285750" indent="-285750">
              <a:lnSpc>
                <a:spcPts val="2200"/>
              </a:lnSpc>
              <a:buFont typeface="Wingdings" pitchFamily="2" charset="2"/>
              <a:buChar char="p"/>
            </a:pPr>
            <a:r>
              <a:rPr lang="zh-CN" altLang="en-US" sz="1600" dirty="0" smtClean="0">
                <a:solidFill>
                  <a:schemeClr val="dk1"/>
                </a:solidFill>
                <a:latin typeface="微软雅黑" panose="020B0503020204020204" pitchFamily="34" charset="-122"/>
                <a:ea typeface="微软雅黑" panose="020B0503020204020204" pitchFamily="34" charset="-122"/>
              </a:rPr>
              <a:t>统一</a:t>
            </a:r>
            <a:r>
              <a:rPr lang="zh-CN" altLang="en-US" sz="1600" dirty="0">
                <a:solidFill>
                  <a:schemeClr val="dk1"/>
                </a:solidFill>
                <a:latin typeface="微软雅黑" panose="020B0503020204020204" pitchFamily="34" charset="-122"/>
                <a:ea typeface="微软雅黑" panose="020B0503020204020204" pitchFamily="34" charset="-122"/>
              </a:rPr>
              <a:t>流程部署（业务流程可以部署到特定流程库的特定应用类别下） </a:t>
            </a:r>
            <a:endParaRPr lang="en-US" altLang="zh-CN" sz="1600" dirty="0">
              <a:solidFill>
                <a:schemeClr val="dk1"/>
              </a:solidFill>
              <a:latin typeface="微软雅黑" panose="020B0503020204020204" pitchFamily="34" charset="-122"/>
              <a:ea typeface="微软雅黑" panose="020B0503020204020204" pitchFamily="34" charset="-122"/>
            </a:endParaRPr>
          </a:p>
          <a:p>
            <a:pPr marL="285750" indent="-285750">
              <a:lnSpc>
                <a:spcPts val="2200"/>
              </a:lnSpc>
              <a:buFont typeface="Wingdings" pitchFamily="2" charset="2"/>
              <a:buChar char="p"/>
            </a:pPr>
            <a:r>
              <a:rPr lang="zh-CN" altLang="en-US" sz="1600" dirty="0">
                <a:solidFill>
                  <a:schemeClr val="dk1"/>
                </a:solidFill>
                <a:latin typeface="微软雅黑" panose="020B0503020204020204" pitchFamily="34" charset="-122"/>
                <a:ea typeface="微软雅黑" panose="020B0503020204020204" pitchFamily="34" charset="-122"/>
              </a:rPr>
              <a:t>流程版本升级策略管理（提供三种流程实例版本升级策略）</a:t>
            </a:r>
            <a:endParaRPr lang="en-US" altLang="zh-CN" sz="1600" dirty="0">
              <a:solidFill>
                <a:schemeClr val="dk1"/>
              </a:solidFill>
              <a:latin typeface="微软雅黑" panose="020B0503020204020204" pitchFamily="34" charset="-122"/>
              <a:ea typeface="微软雅黑" panose="020B0503020204020204" pitchFamily="34" charset="-122"/>
            </a:endParaRPr>
          </a:p>
          <a:p>
            <a:pPr marL="285750" indent="-285750">
              <a:lnSpc>
                <a:spcPts val="2200"/>
              </a:lnSpc>
              <a:buFont typeface="Wingdings" pitchFamily="2" charset="2"/>
              <a:buChar char="p"/>
            </a:pPr>
            <a:r>
              <a:rPr lang="zh-CN" altLang="en-US" sz="1600" dirty="0">
                <a:solidFill>
                  <a:schemeClr val="dk1"/>
                </a:solidFill>
                <a:latin typeface="微软雅黑" panose="020B0503020204020204" pitchFamily="34" charset="-122"/>
                <a:ea typeface="微软雅黑" panose="020B0503020204020204" pitchFamily="34" charset="-122"/>
              </a:rPr>
              <a:t>流程导入装载管理</a:t>
            </a:r>
            <a:r>
              <a:rPr lang="en-US" altLang="zh-CN" sz="1600" dirty="0">
                <a:solidFill>
                  <a:schemeClr val="dk1"/>
                </a:solidFill>
                <a:latin typeface="微软雅黑" panose="020B0503020204020204" pitchFamily="34" charset="-122"/>
                <a:ea typeface="微软雅黑" panose="020B0503020204020204" pitchFamily="34" charset="-122"/>
              </a:rPr>
              <a:t>   </a:t>
            </a:r>
            <a:r>
              <a:rPr lang="zh-CN" altLang="en-US" sz="1600" dirty="0">
                <a:solidFill>
                  <a:schemeClr val="dk1"/>
                </a:solidFill>
                <a:latin typeface="微软雅黑" panose="020B0503020204020204" pitchFamily="34" charset="-122"/>
                <a:ea typeface="微软雅黑" panose="020B0503020204020204" pitchFamily="34" charset="-122"/>
              </a:rPr>
              <a:t>（提供流程第三方流程导入功能以便拉入平台统一配置管理，目前只支持同构流程引擎</a:t>
            </a:r>
            <a:r>
              <a:rPr lang="en-US" altLang="zh-CN" sz="1600" dirty="0">
                <a:solidFill>
                  <a:schemeClr val="dk1"/>
                </a:solidFill>
                <a:latin typeface="微软雅黑" panose="020B0503020204020204" pitchFamily="34" charset="-122"/>
                <a:ea typeface="微软雅黑" panose="020B0503020204020204" pitchFamily="34" charset="-122"/>
              </a:rPr>
              <a:t>-</a:t>
            </a:r>
            <a:r>
              <a:rPr lang="en-US" altLang="zh-CN" sz="1600" dirty="0" err="1">
                <a:solidFill>
                  <a:schemeClr val="dk1"/>
                </a:solidFill>
                <a:latin typeface="微软雅黑" panose="020B0503020204020204" pitchFamily="34" charset="-122"/>
                <a:ea typeface="微软雅黑" panose="020B0503020204020204" pitchFamily="34" charset="-122"/>
              </a:rPr>
              <a:t>activiti</a:t>
            </a:r>
            <a:r>
              <a:rPr lang="zh-CN" altLang="en-US" sz="1600" dirty="0">
                <a:solidFill>
                  <a:schemeClr val="dk1"/>
                </a:solidFill>
                <a:latin typeface="微软雅黑" panose="020B0503020204020204" pitchFamily="34" charset="-122"/>
                <a:ea typeface="微软雅黑" panose="020B0503020204020204" pitchFamily="34" charset="-122"/>
              </a:rPr>
              <a:t>导入）</a:t>
            </a:r>
            <a:endParaRPr lang="en-US" altLang="zh-CN" sz="1600" dirty="0">
              <a:solidFill>
                <a:schemeClr val="dk1"/>
              </a:solidFill>
              <a:latin typeface="微软雅黑" panose="020B0503020204020204" pitchFamily="34" charset="-122"/>
              <a:ea typeface="微软雅黑" panose="020B0503020204020204" pitchFamily="34" charset="-122"/>
            </a:endParaRPr>
          </a:p>
          <a:p>
            <a:pPr marL="285750" indent="-285750">
              <a:lnSpc>
                <a:spcPts val="2200"/>
              </a:lnSpc>
              <a:buFont typeface="Wingdings" pitchFamily="2" charset="2"/>
              <a:buChar char="p"/>
            </a:pPr>
            <a:r>
              <a:rPr lang="zh-CN" altLang="en-US" sz="1600" dirty="0">
                <a:solidFill>
                  <a:schemeClr val="dk1"/>
                </a:solidFill>
                <a:latin typeface="微软雅黑" panose="020B0503020204020204" pitchFamily="34" charset="-122"/>
                <a:ea typeface="微软雅黑" panose="020B0503020204020204" pitchFamily="34" charset="-122"/>
              </a:rPr>
              <a:t>流程导出功能（下载流程特定版本的流程定义文件和资源文件）</a:t>
            </a:r>
            <a:endParaRPr lang="en-US" altLang="zh-CN" sz="1600" dirty="0">
              <a:solidFill>
                <a:schemeClr val="dk1"/>
              </a:solidFill>
              <a:latin typeface="微软雅黑" panose="020B0503020204020204" pitchFamily="34" charset="-122"/>
              <a:ea typeface="微软雅黑" panose="020B0503020204020204" pitchFamily="34" charset="-122"/>
            </a:endParaRPr>
          </a:p>
        </p:txBody>
      </p:sp>
      <p:sp>
        <p:nvSpPr>
          <p:cNvPr id="2" name="矩形 1"/>
          <p:cNvSpPr/>
          <p:nvPr/>
        </p:nvSpPr>
        <p:spPr bwMode="gray">
          <a:xfrm>
            <a:off x="395536" y="1052736"/>
            <a:ext cx="1296144" cy="5040560"/>
          </a:xfrm>
          <a:prstGeom prst="rect">
            <a:avLst/>
          </a:prstGeom>
          <a:noFill/>
          <a:ln w="25400">
            <a:solidFill>
              <a:srgbClr val="FFC000"/>
            </a:solidFill>
            <a:prstDash val="solid"/>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128" y="5013176"/>
            <a:ext cx="7810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5" descr="G:\图标\PNG图标\商务\blue-computer-desk-0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593" y="3212976"/>
            <a:ext cx="557973" cy="55797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宽屏电脑"/>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549" y="1196752"/>
            <a:ext cx="576063" cy="57606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534" y="2270122"/>
            <a:ext cx="720079" cy="438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rotWithShape="1">
          <a:blip r:embed="rId7">
            <a:extLst>
              <a:ext uri="{28A0092B-C50C-407E-A947-70E740481C1C}">
                <a14:useLocalDpi xmlns:a14="http://schemas.microsoft.com/office/drawing/2010/main" val="0"/>
              </a:ext>
            </a:extLst>
          </a:blip>
          <a:srcRect b="33849"/>
          <a:stretch/>
        </p:blipFill>
        <p:spPr bwMode="auto">
          <a:xfrm>
            <a:off x="689638" y="4207125"/>
            <a:ext cx="571500" cy="49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30349" y="1778332"/>
            <a:ext cx="887914"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应用管理</a:t>
            </a:r>
            <a:endParaRPr lang="zh-CN" altLang="en-US" sz="1200" dirty="0">
              <a:latin typeface="微软雅黑" panose="020B0503020204020204" pitchFamily="34" charset="-122"/>
              <a:ea typeface="微软雅黑" panose="020B0503020204020204" pitchFamily="34" charset="-122"/>
            </a:endParaRPr>
          </a:p>
        </p:txBody>
      </p:sp>
      <p:sp>
        <p:nvSpPr>
          <p:cNvPr id="13" name="TextBox 12"/>
          <p:cNvSpPr txBox="1"/>
          <p:nvPr/>
        </p:nvSpPr>
        <p:spPr>
          <a:xfrm>
            <a:off x="547128" y="2708920"/>
            <a:ext cx="1040328"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流程库管理</a:t>
            </a:r>
            <a:endParaRPr lang="zh-CN" altLang="en-US" sz="1200" dirty="0">
              <a:latin typeface="微软雅黑" panose="020B0503020204020204" pitchFamily="34" charset="-122"/>
              <a:ea typeface="微软雅黑" panose="020B0503020204020204" pitchFamily="34" charset="-122"/>
            </a:endParaRPr>
          </a:p>
        </p:txBody>
      </p:sp>
      <p:sp>
        <p:nvSpPr>
          <p:cNvPr id="14" name="TextBox 13"/>
          <p:cNvSpPr txBox="1"/>
          <p:nvPr/>
        </p:nvSpPr>
        <p:spPr>
          <a:xfrm>
            <a:off x="507389" y="3861048"/>
            <a:ext cx="1040328" cy="276999"/>
          </a:xfrm>
          <a:prstGeom prst="rect">
            <a:avLst/>
          </a:prstGeom>
          <a:noFill/>
        </p:spPr>
        <p:txBody>
          <a:bodyPr wrap="square" rtlCol="0">
            <a:spAutoFit/>
          </a:bodyPr>
          <a:lstStyle/>
          <a:p>
            <a:pPr algn="ctr"/>
            <a:r>
              <a:rPr lang="zh-CN" altLang="en-US" sz="1200" dirty="0" smtClean="0">
                <a:latin typeface="微软雅黑" panose="020B0503020204020204" pitchFamily="34" charset="-122"/>
                <a:ea typeface="微软雅黑" panose="020B0503020204020204" pitchFamily="34" charset="-122"/>
              </a:rPr>
              <a:t>流程设计</a:t>
            </a:r>
            <a:endParaRPr lang="zh-CN" altLang="en-US" sz="1200" dirty="0">
              <a:latin typeface="微软雅黑" panose="020B0503020204020204" pitchFamily="34" charset="-122"/>
              <a:ea typeface="微软雅黑" panose="020B0503020204020204" pitchFamily="34" charset="-122"/>
            </a:endParaRPr>
          </a:p>
        </p:txBody>
      </p:sp>
      <p:sp>
        <p:nvSpPr>
          <p:cNvPr id="15" name="TextBox 14"/>
          <p:cNvSpPr txBox="1"/>
          <p:nvPr/>
        </p:nvSpPr>
        <p:spPr>
          <a:xfrm>
            <a:off x="435328" y="4746119"/>
            <a:ext cx="1472376"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流程执行与服务</a:t>
            </a:r>
            <a:endParaRPr lang="zh-CN" altLang="en-US" sz="1200" dirty="0">
              <a:latin typeface="微软雅黑" panose="020B0503020204020204" pitchFamily="34" charset="-122"/>
              <a:ea typeface="微软雅黑" panose="020B0503020204020204" pitchFamily="34" charset="-122"/>
            </a:endParaRPr>
          </a:p>
        </p:txBody>
      </p:sp>
      <p:sp>
        <p:nvSpPr>
          <p:cNvPr id="16" name="TextBox 15"/>
          <p:cNvSpPr txBox="1"/>
          <p:nvPr/>
        </p:nvSpPr>
        <p:spPr>
          <a:xfrm>
            <a:off x="554142" y="5715605"/>
            <a:ext cx="1040328"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流程监控</a:t>
            </a:r>
            <a:endParaRPr lang="zh-CN" altLang="en-US" sz="1200" dirty="0">
              <a:latin typeface="微软雅黑" panose="020B0503020204020204" pitchFamily="34" charset="-122"/>
              <a:ea typeface="微软雅黑" panose="020B0503020204020204" pitchFamily="34" charset="-122"/>
            </a:endParaRPr>
          </a:p>
        </p:txBody>
      </p:sp>
      <p:sp>
        <p:nvSpPr>
          <p:cNvPr id="4" name="矩形 3"/>
          <p:cNvSpPr/>
          <p:nvPr/>
        </p:nvSpPr>
        <p:spPr bwMode="gray">
          <a:xfrm>
            <a:off x="545492" y="2204864"/>
            <a:ext cx="964121" cy="858579"/>
          </a:xfrm>
          <a:prstGeom prst="rect">
            <a:avLst/>
          </a:prstGeom>
          <a:noFill/>
          <a:ln w="15875">
            <a:solidFill>
              <a:srgbClr val="155FCD"/>
            </a:solidFill>
            <a:prstDash val="lgDash"/>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pic>
        <p:nvPicPr>
          <p:cNvPr id="2053" name="Picture 5" descr="C:\Users\itadmin.BPITGW-TANX\Desktop\z11111111111111111111111.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7704" y="1063833"/>
            <a:ext cx="6552728" cy="3373209"/>
          </a:xfrm>
          <a:prstGeom prst="rect">
            <a:avLst/>
          </a:prstGeom>
          <a:noFill/>
          <a:extLst>
            <a:ext uri="{909E8E84-426E-40DD-AFC4-6F175D3DCCD1}">
              <a14:hiddenFill xmlns:a14="http://schemas.microsoft.com/office/drawing/2010/main">
                <a:solidFill>
                  <a:srgbClr val="FFFFFF"/>
                </a:solidFill>
              </a14:hiddenFill>
            </a:ext>
          </a:extLst>
        </p:spPr>
      </p:pic>
      <p:sp>
        <p:nvSpPr>
          <p:cNvPr id="6" name="椭圆形标注 5"/>
          <p:cNvSpPr/>
          <p:nvPr/>
        </p:nvSpPr>
        <p:spPr bwMode="gray">
          <a:xfrm>
            <a:off x="2123728" y="2708920"/>
            <a:ext cx="1656184" cy="783042"/>
          </a:xfrm>
          <a:prstGeom prst="wedgeEllipseCallout">
            <a:avLst>
              <a:gd name="adj1" fmla="val -35363"/>
              <a:gd name="adj2" fmla="val -99332"/>
            </a:avLst>
          </a:prstGeom>
          <a:ln>
            <a:headEnd/>
            <a:tailEnd type="stealth" w="med" len="med"/>
          </a:ln>
          <a:extLst/>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zh-CN" altLang="en-US" sz="1400" dirty="0">
                <a:solidFill>
                  <a:schemeClr val="tx1"/>
                </a:solidFill>
                <a:latin typeface="微软雅黑" pitchFamily="34" charset="-122"/>
                <a:ea typeface="微软雅黑" pitchFamily="34" charset="-122"/>
              </a:rPr>
              <a:t>选择指定的应用</a:t>
            </a:r>
            <a:endParaRPr lang="en-US" altLang="zh-CN" sz="1400" dirty="0">
              <a:solidFill>
                <a:schemeClr val="tx1"/>
              </a:solidFill>
              <a:latin typeface="微软雅黑" pitchFamily="34" charset="-122"/>
              <a:ea typeface="微软雅黑" pitchFamily="34" charset="-122"/>
            </a:endParaRPr>
          </a:p>
          <a:p>
            <a:pPr algn="ctr"/>
            <a:r>
              <a:rPr lang="zh-CN" altLang="en-US" sz="1400" dirty="0">
                <a:solidFill>
                  <a:schemeClr val="tx1"/>
                </a:solidFill>
                <a:latin typeface="微软雅黑" pitchFamily="34" charset="-122"/>
                <a:ea typeface="微软雅黑" pitchFamily="34" charset="-122"/>
              </a:rPr>
              <a:t>部署流程</a:t>
            </a:r>
          </a:p>
        </p:txBody>
      </p:sp>
    </p:spTree>
    <p:extLst>
      <p:ext uri="{BB962C8B-B14F-4D97-AF65-F5344CB8AC3E}">
        <p14:creationId xmlns:p14="http://schemas.microsoft.com/office/powerpoint/2010/main" val="3149149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a:xfrm>
            <a:off x="35471" y="116632"/>
            <a:ext cx="6491160" cy="349136"/>
          </a:xfrm>
        </p:spPr>
        <p:txBody>
          <a:bodyPr>
            <a:noAutofit/>
          </a:bodyPr>
          <a:lstStyle/>
          <a:p>
            <a:r>
              <a:rPr lang="zh-CN" altLang="en-US" dirty="0" smtClean="0">
                <a:solidFill>
                  <a:schemeClr val="tx1"/>
                </a:solidFill>
              </a:rPr>
              <a:t>功能设计</a:t>
            </a:r>
            <a:r>
              <a:rPr lang="en-US" altLang="zh-CN" dirty="0" smtClean="0">
                <a:solidFill>
                  <a:schemeClr val="tx1"/>
                </a:solidFill>
              </a:rPr>
              <a:t>-</a:t>
            </a:r>
            <a:r>
              <a:rPr lang="zh-CN" altLang="en-US" dirty="0" smtClean="0">
                <a:solidFill>
                  <a:schemeClr val="tx1"/>
                </a:solidFill>
              </a:rPr>
              <a:t>流程配置</a:t>
            </a:r>
            <a:endParaRPr lang="en-US" altLang="zh-CN" sz="1800" dirty="0">
              <a:solidFill>
                <a:schemeClr val="tx1"/>
              </a:solidFill>
            </a:endParaRPr>
          </a:p>
        </p:txBody>
      </p:sp>
      <p:sp>
        <p:nvSpPr>
          <p:cNvPr id="8" name="TextBox 7"/>
          <p:cNvSpPr txBox="1"/>
          <p:nvPr/>
        </p:nvSpPr>
        <p:spPr>
          <a:xfrm>
            <a:off x="1950200" y="4710233"/>
            <a:ext cx="6768752" cy="1220847"/>
          </a:xfrm>
          <a:prstGeom prst="rect">
            <a:avLst/>
          </a:prstGeom>
          <a:noFill/>
        </p:spPr>
        <p:txBody>
          <a:bodyPr wrap="square" rtlCol="0">
            <a:spAutoFit/>
          </a:bodyPr>
          <a:lstStyle/>
          <a:p>
            <a:pPr marL="285750" indent="-285750">
              <a:lnSpc>
                <a:spcPts val="2200"/>
              </a:lnSpc>
              <a:buFont typeface="Wingdings" pitchFamily="2" charset="2"/>
              <a:buChar char="p"/>
            </a:pPr>
            <a:r>
              <a:rPr lang="zh-CN" altLang="en-US" sz="1600" dirty="0">
                <a:solidFill>
                  <a:schemeClr val="dk1"/>
                </a:solidFill>
                <a:latin typeface="微软雅黑" panose="020B0503020204020204" pitchFamily="34" charset="-122"/>
                <a:ea typeface="微软雅黑" panose="020B0503020204020204" pitchFamily="34" charset="-122"/>
              </a:rPr>
              <a:t>多维度</a:t>
            </a:r>
            <a:r>
              <a:rPr lang="en-US" altLang="zh-CN" sz="1600" dirty="0">
                <a:solidFill>
                  <a:schemeClr val="dk1"/>
                </a:solidFill>
                <a:latin typeface="微软雅黑" panose="020B0503020204020204" pitchFamily="34" charset="-122"/>
                <a:ea typeface="微软雅黑" panose="020B0503020204020204" pitchFamily="34" charset="-122"/>
              </a:rPr>
              <a:t>(</a:t>
            </a:r>
            <a:r>
              <a:rPr lang="zh-CN" altLang="en-US" sz="1600" dirty="0">
                <a:solidFill>
                  <a:schemeClr val="dk1"/>
                </a:solidFill>
                <a:latin typeface="微软雅黑" panose="020B0503020204020204" pitchFamily="34" charset="-122"/>
                <a:ea typeface="微软雅黑" panose="020B0503020204020204" pitchFamily="34" charset="-122"/>
              </a:rPr>
              <a:t>组织、业务、通用等</a:t>
            </a:r>
            <a:r>
              <a:rPr lang="en-US" altLang="zh-CN" sz="1600" dirty="0">
                <a:solidFill>
                  <a:schemeClr val="dk1"/>
                </a:solidFill>
                <a:latin typeface="微软雅黑" panose="020B0503020204020204" pitchFamily="34" charset="-122"/>
                <a:ea typeface="微软雅黑" panose="020B0503020204020204" pitchFamily="34" charset="-122"/>
              </a:rPr>
              <a:t>)</a:t>
            </a:r>
            <a:r>
              <a:rPr lang="zh-CN" altLang="en-US" sz="1600" dirty="0">
                <a:solidFill>
                  <a:schemeClr val="dk1"/>
                </a:solidFill>
                <a:latin typeface="微软雅黑" panose="020B0503020204020204" pitchFamily="34" charset="-122"/>
                <a:ea typeface="微软雅黑" panose="020B0503020204020204" pitchFamily="34" charset="-122"/>
              </a:rPr>
              <a:t>节点待办处理人</a:t>
            </a:r>
            <a:r>
              <a:rPr lang="en-US" altLang="zh-CN" sz="1600" dirty="0">
                <a:solidFill>
                  <a:schemeClr val="dk1"/>
                </a:solidFill>
                <a:latin typeface="微软雅黑" panose="020B0503020204020204" pitchFamily="34" charset="-122"/>
                <a:ea typeface="微软雅黑" panose="020B0503020204020204" pitchFamily="34" charset="-122"/>
              </a:rPr>
              <a:t>/</a:t>
            </a:r>
            <a:r>
              <a:rPr lang="zh-CN" altLang="en-US" sz="1600" dirty="0">
                <a:solidFill>
                  <a:schemeClr val="dk1"/>
                </a:solidFill>
                <a:latin typeface="微软雅黑" panose="020B0503020204020204" pitchFamily="34" charset="-122"/>
                <a:ea typeface="微软雅黑" panose="020B0503020204020204" pitchFamily="34" charset="-122"/>
              </a:rPr>
              <a:t>组配置</a:t>
            </a:r>
            <a:endParaRPr lang="en-US" altLang="zh-CN" sz="1600" dirty="0">
              <a:solidFill>
                <a:schemeClr val="dk1"/>
              </a:solidFill>
              <a:latin typeface="微软雅黑" panose="020B0503020204020204" pitchFamily="34" charset="-122"/>
              <a:ea typeface="微软雅黑" panose="020B0503020204020204" pitchFamily="34" charset="-122"/>
            </a:endParaRPr>
          </a:p>
          <a:p>
            <a:pPr marL="285750" indent="-285750">
              <a:lnSpc>
                <a:spcPts val="2200"/>
              </a:lnSpc>
              <a:buFont typeface="Wingdings" pitchFamily="2" charset="2"/>
              <a:buChar char="p"/>
            </a:pPr>
            <a:r>
              <a:rPr lang="zh-CN" altLang="en-US" sz="1600" dirty="0">
                <a:solidFill>
                  <a:schemeClr val="dk1"/>
                </a:solidFill>
                <a:latin typeface="微软雅黑" panose="020B0503020204020204" pitchFamily="34" charset="-122"/>
                <a:ea typeface="微软雅黑" panose="020B0503020204020204" pitchFamily="34" charset="-122"/>
              </a:rPr>
              <a:t>多维度参数配置</a:t>
            </a:r>
            <a:r>
              <a:rPr lang="en-US" altLang="zh-CN" sz="1600" dirty="0">
                <a:solidFill>
                  <a:schemeClr val="dk1"/>
                </a:solidFill>
                <a:latin typeface="微软雅黑" panose="020B0503020204020204" pitchFamily="34" charset="-122"/>
                <a:ea typeface="微软雅黑" panose="020B0503020204020204" pitchFamily="34" charset="-122"/>
              </a:rPr>
              <a:t>        </a:t>
            </a:r>
          </a:p>
          <a:p>
            <a:pPr marL="285750" indent="-285750">
              <a:lnSpc>
                <a:spcPts val="2200"/>
              </a:lnSpc>
              <a:buFont typeface="Wingdings" pitchFamily="2" charset="2"/>
              <a:buChar char="p"/>
            </a:pPr>
            <a:r>
              <a:rPr lang="zh-CN" altLang="en-US" sz="1600" dirty="0">
                <a:solidFill>
                  <a:schemeClr val="dk1"/>
                </a:solidFill>
                <a:latin typeface="微软雅黑" panose="020B0503020204020204" pitchFamily="34" charset="-122"/>
                <a:ea typeface="微软雅黑" panose="020B0503020204020204" pitchFamily="34" charset="-122"/>
              </a:rPr>
              <a:t>流程会签（多实例）串并行模式配置和切换</a:t>
            </a:r>
            <a:endParaRPr lang="en-US" altLang="zh-CN" sz="1600" dirty="0">
              <a:solidFill>
                <a:schemeClr val="dk1"/>
              </a:solidFill>
              <a:latin typeface="微软雅黑" panose="020B0503020204020204" pitchFamily="34" charset="-122"/>
              <a:ea typeface="微软雅黑" panose="020B0503020204020204" pitchFamily="34" charset="-122"/>
            </a:endParaRPr>
          </a:p>
          <a:p>
            <a:pPr marL="285750" indent="-285750">
              <a:lnSpc>
                <a:spcPts val="2200"/>
              </a:lnSpc>
              <a:buFont typeface="Wingdings" pitchFamily="2" charset="2"/>
              <a:buChar char="p"/>
            </a:pPr>
            <a:r>
              <a:rPr lang="zh-CN" altLang="en-US" sz="1600" dirty="0">
                <a:solidFill>
                  <a:schemeClr val="dk1"/>
                </a:solidFill>
                <a:latin typeface="微软雅黑" panose="020B0503020204020204" pitchFamily="34" charset="-122"/>
                <a:ea typeface="微软雅黑" panose="020B0503020204020204" pitchFamily="34" charset="-122"/>
              </a:rPr>
              <a:t>流程任务超时告警配置</a:t>
            </a:r>
            <a:r>
              <a:rPr lang="en-US" altLang="zh-CN" sz="1600" dirty="0">
                <a:solidFill>
                  <a:schemeClr val="dk1"/>
                </a:solidFill>
                <a:latin typeface="微软雅黑" panose="020B0503020204020204" pitchFamily="34" charset="-122"/>
                <a:ea typeface="微软雅黑" panose="020B0503020204020204" pitchFamily="34" charset="-122"/>
              </a:rPr>
              <a:t>        </a:t>
            </a:r>
          </a:p>
        </p:txBody>
      </p:sp>
      <p:sp>
        <p:nvSpPr>
          <p:cNvPr id="2" name="矩形 1"/>
          <p:cNvSpPr/>
          <p:nvPr/>
        </p:nvSpPr>
        <p:spPr bwMode="gray">
          <a:xfrm>
            <a:off x="395536" y="1052736"/>
            <a:ext cx="1296144" cy="5040560"/>
          </a:xfrm>
          <a:prstGeom prst="rect">
            <a:avLst/>
          </a:prstGeom>
          <a:noFill/>
          <a:ln w="25400">
            <a:solidFill>
              <a:srgbClr val="FFC000"/>
            </a:solidFill>
            <a:prstDash val="solid"/>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128" y="5013176"/>
            <a:ext cx="7810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5" descr="G:\图标\PNG图标\商务\blue-computer-desk-0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593" y="3212976"/>
            <a:ext cx="557973" cy="55797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宽屏电脑"/>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549" y="1196752"/>
            <a:ext cx="576063" cy="57606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534" y="2270122"/>
            <a:ext cx="720079" cy="438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rotWithShape="1">
          <a:blip r:embed="rId7">
            <a:extLst>
              <a:ext uri="{28A0092B-C50C-407E-A947-70E740481C1C}">
                <a14:useLocalDpi xmlns:a14="http://schemas.microsoft.com/office/drawing/2010/main" val="0"/>
              </a:ext>
            </a:extLst>
          </a:blip>
          <a:srcRect b="33849"/>
          <a:stretch/>
        </p:blipFill>
        <p:spPr bwMode="auto">
          <a:xfrm>
            <a:off x="689638" y="4207125"/>
            <a:ext cx="571500" cy="49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30349" y="1778332"/>
            <a:ext cx="887914"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应用管理</a:t>
            </a:r>
            <a:endParaRPr lang="zh-CN" altLang="en-US" sz="1200" dirty="0">
              <a:latin typeface="微软雅黑" panose="020B0503020204020204" pitchFamily="34" charset="-122"/>
              <a:ea typeface="微软雅黑" panose="020B0503020204020204" pitchFamily="34" charset="-122"/>
            </a:endParaRPr>
          </a:p>
        </p:txBody>
      </p:sp>
      <p:sp>
        <p:nvSpPr>
          <p:cNvPr id="13" name="TextBox 12"/>
          <p:cNvSpPr txBox="1"/>
          <p:nvPr/>
        </p:nvSpPr>
        <p:spPr>
          <a:xfrm>
            <a:off x="547128" y="2708920"/>
            <a:ext cx="1040328"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流程库管理</a:t>
            </a:r>
            <a:endParaRPr lang="zh-CN" altLang="en-US" sz="1200" dirty="0">
              <a:latin typeface="微软雅黑" panose="020B0503020204020204" pitchFamily="34" charset="-122"/>
              <a:ea typeface="微软雅黑" panose="020B0503020204020204" pitchFamily="34" charset="-122"/>
            </a:endParaRPr>
          </a:p>
        </p:txBody>
      </p:sp>
      <p:sp>
        <p:nvSpPr>
          <p:cNvPr id="14" name="TextBox 13"/>
          <p:cNvSpPr txBox="1"/>
          <p:nvPr/>
        </p:nvSpPr>
        <p:spPr>
          <a:xfrm>
            <a:off x="507389" y="3861048"/>
            <a:ext cx="1040328" cy="276999"/>
          </a:xfrm>
          <a:prstGeom prst="rect">
            <a:avLst/>
          </a:prstGeom>
          <a:noFill/>
        </p:spPr>
        <p:txBody>
          <a:bodyPr wrap="square" rtlCol="0">
            <a:spAutoFit/>
          </a:bodyPr>
          <a:lstStyle/>
          <a:p>
            <a:pPr algn="ctr"/>
            <a:r>
              <a:rPr lang="zh-CN" altLang="en-US" sz="1200" dirty="0" smtClean="0">
                <a:latin typeface="微软雅黑" panose="020B0503020204020204" pitchFamily="34" charset="-122"/>
                <a:ea typeface="微软雅黑" panose="020B0503020204020204" pitchFamily="34" charset="-122"/>
              </a:rPr>
              <a:t>流程设计</a:t>
            </a:r>
            <a:endParaRPr lang="zh-CN" altLang="en-US" sz="1200" dirty="0">
              <a:latin typeface="微软雅黑" panose="020B0503020204020204" pitchFamily="34" charset="-122"/>
              <a:ea typeface="微软雅黑" panose="020B0503020204020204" pitchFamily="34" charset="-122"/>
            </a:endParaRPr>
          </a:p>
        </p:txBody>
      </p:sp>
      <p:sp>
        <p:nvSpPr>
          <p:cNvPr id="15" name="TextBox 14"/>
          <p:cNvSpPr txBox="1"/>
          <p:nvPr/>
        </p:nvSpPr>
        <p:spPr>
          <a:xfrm>
            <a:off x="435328" y="4746119"/>
            <a:ext cx="1472376"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流程执行与服务</a:t>
            </a:r>
            <a:endParaRPr lang="zh-CN" altLang="en-US" sz="1200" dirty="0">
              <a:latin typeface="微软雅黑" panose="020B0503020204020204" pitchFamily="34" charset="-122"/>
              <a:ea typeface="微软雅黑" panose="020B0503020204020204" pitchFamily="34" charset="-122"/>
            </a:endParaRPr>
          </a:p>
        </p:txBody>
      </p:sp>
      <p:sp>
        <p:nvSpPr>
          <p:cNvPr id="16" name="TextBox 15"/>
          <p:cNvSpPr txBox="1"/>
          <p:nvPr/>
        </p:nvSpPr>
        <p:spPr>
          <a:xfrm>
            <a:off x="554142" y="5715605"/>
            <a:ext cx="1040328"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流程监控</a:t>
            </a:r>
            <a:endParaRPr lang="zh-CN" altLang="en-US" sz="1200" dirty="0">
              <a:latin typeface="微软雅黑" panose="020B0503020204020204" pitchFamily="34" charset="-122"/>
              <a:ea typeface="微软雅黑" panose="020B0503020204020204" pitchFamily="34" charset="-122"/>
            </a:endParaRPr>
          </a:p>
        </p:txBody>
      </p:sp>
      <p:sp>
        <p:nvSpPr>
          <p:cNvPr id="4" name="矩形 3"/>
          <p:cNvSpPr/>
          <p:nvPr/>
        </p:nvSpPr>
        <p:spPr bwMode="gray">
          <a:xfrm>
            <a:off x="545492" y="2204864"/>
            <a:ext cx="964121" cy="858579"/>
          </a:xfrm>
          <a:prstGeom prst="rect">
            <a:avLst/>
          </a:prstGeom>
          <a:noFill/>
          <a:ln w="15875">
            <a:solidFill>
              <a:srgbClr val="155FCD"/>
            </a:solidFill>
            <a:prstDash val="lgDash"/>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pic>
        <p:nvPicPr>
          <p:cNvPr id="409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40253" y="1052736"/>
            <a:ext cx="6769734" cy="3400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椭圆形标注 5"/>
          <p:cNvSpPr/>
          <p:nvPr/>
        </p:nvSpPr>
        <p:spPr bwMode="gray">
          <a:xfrm>
            <a:off x="2145918" y="1794773"/>
            <a:ext cx="1345962" cy="521115"/>
          </a:xfrm>
          <a:prstGeom prst="wedgeEllipseCallout">
            <a:avLst>
              <a:gd name="adj1" fmla="val -45105"/>
              <a:gd name="adj2" fmla="val -96897"/>
            </a:avLst>
          </a:prstGeom>
          <a:ln>
            <a:headEnd/>
            <a:tailEnd type="stealth" w="med" len="med"/>
          </a:ln>
          <a:extLst/>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zh-CN" altLang="en-US" sz="1400" dirty="0">
                <a:solidFill>
                  <a:schemeClr val="tx1"/>
                </a:solidFill>
                <a:latin typeface="微软雅黑" pitchFamily="34" charset="-122"/>
                <a:ea typeface="微软雅黑" pitchFamily="34" charset="-122"/>
              </a:rPr>
              <a:t>多维度选区域</a:t>
            </a:r>
          </a:p>
        </p:txBody>
      </p:sp>
      <p:sp>
        <p:nvSpPr>
          <p:cNvPr id="7" name="椭圆形标注 6"/>
          <p:cNvSpPr/>
          <p:nvPr/>
        </p:nvSpPr>
        <p:spPr bwMode="gray">
          <a:xfrm>
            <a:off x="6180848" y="1155477"/>
            <a:ext cx="1199464" cy="612648"/>
          </a:xfrm>
          <a:prstGeom prst="wedgeEllipseCallout">
            <a:avLst/>
          </a:prstGeom>
          <a:ln>
            <a:headEnd/>
            <a:tailEnd type="stealth" w="med" len="med"/>
          </a:ln>
          <a:extLst/>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zh-CN" altLang="en-US" sz="1400" dirty="0">
                <a:solidFill>
                  <a:schemeClr val="tx1"/>
                </a:solidFill>
                <a:latin typeface="微软雅黑" pitchFamily="34" charset="-122"/>
                <a:ea typeface="微软雅黑" pitchFamily="34" charset="-122"/>
              </a:rPr>
              <a:t>节点配置区域</a:t>
            </a:r>
          </a:p>
        </p:txBody>
      </p:sp>
      <p:sp>
        <p:nvSpPr>
          <p:cNvPr id="11" name="椭圆形标注 10"/>
          <p:cNvSpPr/>
          <p:nvPr/>
        </p:nvSpPr>
        <p:spPr bwMode="gray">
          <a:xfrm>
            <a:off x="7092280" y="3203931"/>
            <a:ext cx="1152128" cy="567018"/>
          </a:xfrm>
          <a:prstGeom prst="wedgeEllipseCallout">
            <a:avLst>
              <a:gd name="adj1" fmla="val -94236"/>
              <a:gd name="adj2" fmla="val -66616"/>
            </a:avLst>
          </a:prstGeom>
          <a:ln>
            <a:headEnd/>
            <a:tailEnd type="stealth" w="med" len="med"/>
          </a:ln>
          <a:extLst/>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zh-CN" altLang="en-US" sz="1400" dirty="0" smtClean="0">
                <a:solidFill>
                  <a:schemeClr val="tx1"/>
                </a:solidFill>
                <a:latin typeface="微软雅黑" pitchFamily="34" charset="-122"/>
                <a:ea typeface="微软雅黑" pitchFamily="34" charset="-122"/>
              </a:rPr>
              <a:t>参数配置区域</a:t>
            </a:r>
            <a:endParaRPr lang="zh-CN" altLang="en-US" sz="14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7520228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a:xfrm>
            <a:off x="35471" y="116632"/>
            <a:ext cx="6491160" cy="349136"/>
          </a:xfrm>
        </p:spPr>
        <p:txBody>
          <a:bodyPr>
            <a:noAutofit/>
          </a:bodyPr>
          <a:lstStyle/>
          <a:p>
            <a:r>
              <a:rPr lang="zh-CN" altLang="en-US" dirty="0" smtClean="0">
                <a:solidFill>
                  <a:schemeClr val="tx1"/>
                </a:solidFill>
              </a:rPr>
              <a:t>功能设计</a:t>
            </a:r>
            <a:r>
              <a:rPr lang="en-US" altLang="zh-CN" dirty="0" smtClean="0">
                <a:solidFill>
                  <a:schemeClr val="tx1"/>
                </a:solidFill>
              </a:rPr>
              <a:t>-</a:t>
            </a:r>
            <a:r>
              <a:rPr lang="zh-CN" altLang="en-US" dirty="0" smtClean="0">
                <a:solidFill>
                  <a:schemeClr val="tx1"/>
                </a:solidFill>
              </a:rPr>
              <a:t>流程版本管理</a:t>
            </a:r>
            <a:endParaRPr lang="en-US" altLang="zh-CN" sz="1800" dirty="0">
              <a:solidFill>
                <a:schemeClr val="tx1"/>
              </a:solidFill>
            </a:endParaRPr>
          </a:p>
        </p:txBody>
      </p:sp>
      <p:sp>
        <p:nvSpPr>
          <p:cNvPr id="8" name="TextBox 7"/>
          <p:cNvSpPr txBox="1"/>
          <p:nvPr/>
        </p:nvSpPr>
        <p:spPr>
          <a:xfrm>
            <a:off x="1909671" y="5054123"/>
            <a:ext cx="6768752" cy="656590"/>
          </a:xfrm>
          <a:prstGeom prst="rect">
            <a:avLst/>
          </a:prstGeom>
          <a:noFill/>
        </p:spPr>
        <p:txBody>
          <a:bodyPr wrap="square" rtlCol="0">
            <a:spAutoFit/>
          </a:bodyPr>
          <a:lstStyle/>
          <a:p>
            <a:pPr marL="285750" indent="-285750">
              <a:lnSpc>
                <a:spcPts val="2200"/>
              </a:lnSpc>
              <a:buFont typeface="Wingdings" pitchFamily="2" charset="2"/>
              <a:buChar char="p"/>
            </a:pPr>
            <a:r>
              <a:rPr lang="en-US" altLang="zh-CN" sz="1600" dirty="0">
                <a:solidFill>
                  <a:schemeClr val="dk1"/>
                </a:solidFill>
                <a:latin typeface="微软雅黑" panose="020B0503020204020204" pitchFamily="34" charset="-122"/>
                <a:ea typeface="微软雅黑" panose="020B0503020204020204" pitchFamily="34" charset="-122"/>
              </a:rPr>
              <a:t> </a:t>
            </a:r>
            <a:r>
              <a:rPr lang="zh-CN" altLang="en-US" sz="1600" dirty="0">
                <a:solidFill>
                  <a:schemeClr val="dk1"/>
                </a:solidFill>
                <a:latin typeface="微软雅黑" panose="020B0503020204020204" pitchFamily="34" charset="-122"/>
                <a:ea typeface="微软雅黑" panose="020B0503020204020204" pitchFamily="34" charset="-122"/>
              </a:rPr>
              <a:t>版本基本信息管理</a:t>
            </a:r>
            <a:endParaRPr lang="en-US" altLang="zh-CN" sz="1600" dirty="0">
              <a:solidFill>
                <a:schemeClr val="dk1"/>
              </a:solidFill>
              <a:latin typeface="微软雅黑" panose="020B0503020204020204" pitchFamily="34" charset="-122"/>
              <a:ea typeface="微软雅黑" panose="020B0503020204020204" pitchFamily="34" charset="-122"/>
            </a:endParaRPr>
          </a:p>
          <a:p>
            <a:pPr marL="285750" indent="-285750">
              <a:lnSpc>
                <a:spcPts val="2200"/>
              </a:lnSpc>
              <a:buFont typeface="Wingdings" pitchFamily="2" charset="2"/>
              <a:buChar char="p"/>
            </a:pPr>
            <a:r>
              <a:rPr lang="en-US" altLang="zh-CN" sz="1600" dirty="0">
                <a:solidFill>
                  <a:schemeClr val="dk1"/>
                </a:solidFill>
                <a:latin typeface="微软雅黑" panose="020B0503020204020204" pitchFamily="34" charset="-122"/>
                <a:ea typeface="微软雅黑" panose="020B0503020204020204" pitchFamily="34" charset="-122"/>
              </a:rPr>
              <a:t> </a:t>
            </a:r>
            <a:r>
              <a:rPr lang="zh-CN" altLang="en-US" sz="1600" dirty="0">
                <a:solidFill>
                  <a:schemeClr val="dk1"/>
                </a:solidFill>
                <a:latin typeface="微软雅黑" panose="020B0503020204020204" pitchFamily="34" charset="-122"/>
                <a:ea typeface="微软雅黑" panose="020B0503020204020204" pitchFamily="34" charset="-122"/>
              </a:rPr>
              <a:t>流程</a:t>
            </a:r>
            <a:r>
              <a:rPr lang="zh-CN" altLang="en-US" sz="1600" dirty="0" smtClean="0">
                <a:solidFill>
                  <a:schemeClr val="dk1"/>
                </a:solidFill>
                <a:latin typeface="微软雅黑" panose="020B0503020204020204" pitchFamily="34" charset="-122"/>
                <a:ea typeface="微软雅黑" panose="020B0503020204020204" pitchFamily="34" charset="-122"/>
              </a:rPr>
              <a:t>定义查询、</a:t>
            </a:r>
            <a:r>
              <a:rPr lang="zh-CN" altLang="en-US" sz="1600" dirty="0">
                <a:solidFill>
                  <a:schemeClr val="dk1"/>
                </a:solidFill>
                <a:latin typeface="微软雅黑" panose="020B0503020204020204" pitchFamily="34" charset="-122"/>
                <a:ea typeface="微软雅黑" panose="020B0503020204020204" pitchFamily="34" charset="-122"/>
              </a:rPr>
              <a:t>流程图展示</a:t>
            </a:r>
            <a:endParaRPr lang="en-US" altLang="zh-CN" sz="1600" dirty="0">
              <a:solidFill>
                <a:schemeClr val="dk1"/>
              </a:solidFill>
              <a:latin typeface="微软雅黑" panose="020B0503020204020204" pitchFamily="34" charset="-122"/>
              <a:ea typeface="微软雅黑" panose="020B0503020204020204" pitchFamily="34" charset="-122"/>
            </a:endParaRPr>
          </a:p>
        </p:txBody>
      </p:sp>
      <p:sp>
        <p:nvSpPr>
          <p:cNvPr id="2" name="矩形 1"/>
          <p:cNvSpPr/>
          <p:nvPr/>
        </p:nvSpPr>
        <p:spPr bwMode="gray">
          <a:xfrm>
            <a:off x="395536" y="1052736"/>
            <a:ext cx="1296144" cy="5040560"/>
          </a:xfrm>
          <a:prstGeom prst="rect">
            <a:avLst/>
          </a:prstGeom>
          <a:noFill/>
          <a:ln w="25400">
            <a:solidFill>
              <a:srgbClr val="FFC000"/>
            </a:solidFill>
            <a:prstDash val="solid"/>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128" y="5013176"/>
            <a:ext cx="7810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5" descr="G:\图标\PNG图标\商务\blue-computer-desk-0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593" y="3212976"/>
            <a:ext cx="557973" cy="55797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宽屏电脑"/>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549" y="1196752"/>
            <a:ext cx="576063" cy="57606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534" y="2270122"/>
            <a:ext cx="720079" cy="438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rotWithShape="1">
          <a:blip r:embed="rId7">
            <a:extLst>
              <a:ext uri="{28A0092B-C50C-407E-A947-70E740481C1C}">
                <a14:useLocalDpi xmlns:a14="http://schemas.microsoft.com/office/drawing/2010/main" val="0"/>
              </a:ext>
            </a:extLst>
          </a:blip>
          <a:srcRect b="33849"/>
          <a:stretch/>
        </p:blipFill>
        <p:spPr bwMode="auto">
          <a:xfrm>
            <a:off x="689638" y="4207125"/>
            <a:ext cx="571500" cy="49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30349" y="1778332"/>
            <a:ext cx="887914"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应用管理</a:t>
            </a:r>
            <a:endParaRPr lang="zh-CN" altLang="en-US" sz="1200" dirty="0">
              <a:latin typeface="微软雅黑" panose="020B0503020204020204" pitchFamily="34" charset="-122"/>
              <a:ea typeface="微软雅黑" panose="020B0503020204020204" pitchFamily="34" charset="-122"/>
            </a:endParaRPr>
          </a:p>
        </p:txBody>
      </p:sp>
      <p:sp>
        <p:nvSpPr>
          <p:cNvPr id="13" name="TextBox 12"/>
          <p:cNvSpPr txBox="1"/>
          <p:nvPr/>
        </p:nvSpPr>
        <p:spPr>
          <a:xfrm>
            <a:off x="547128" y="2708920"/>
            <a:ext cx="1040328"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流程库管理</a:t>
            </a:r>
            <a:endParaRPr lang="zh-CN" altLang="en-US" sz="1200" dirty="0">
              <a:latin typeface="微软雅黑" panose="020B0503020204020204" pitchFamily="34" charset="-122"/>
              <a:ea typeface="微软雅黑" panose="020B0503020204020204" pitchFamily="34" charset="-122"/>
            </a:endParaRPr>
          </a:p>
        </p:txBody>
      </p:sp>
      <p:sp>
        <p:nvSpPr>
          <p:cNvPr id="14" name="TextBox 13"/>
          <p:cNvSpPr txBox="1"/>
          <p:nvPr/>
        </p:nvSpPr>
        <p:spPr>
          <a:xfrm>
            <a:off x="507389" y="3861048"/>
            <a:ext cx="1040328" cy="276999"/>
          </a:xfrm>
          <a:prstGeom prst="rect">
            <a:avLst/>
          </a:prstGeom>
          <a:noFill/>
        </p:spPr>
        <p:txBody>
          <a:bodyPr wrap="square" rtlCol="0">
            <a:spAutoFit/>
          </a:bodyPr>
          <a:lstStyle/>
          <a:p>
            <a:pPr algn="ctr"/>
            <a:r>
              <a:rPr lang="zh-CN" altLang="en-US" sz="1200" dirty="0" smtClean="0">
                <a:latin typeface="微软雅黑" panose="020B0503020204020204" pitchFamily="34" charset="-122"/>
                <a:ea typeface="微软雅黑" panose="020B0503020204020204" pitchFamily="34" charset="-122"/>
              </a:rPr>
              <a:t>流程设计</a:t>
            </a:r>
            <a:endParaRPr lang="zh-CN" altLang="en-US" sz="1200" dirty="0">
              <a:latin typeface="微软雅黑" panose="020B0503020204020204" pitchFamily="34" charset="-122"/>
              <a:ea typeface="微软雅黑" panose="020B0503020204020204" pitchFamily="34" charset="-122"/>
            </a:endParaRPr>
          </a:p>
        </p:txBody>
      </p:sp>
      <p:sp>
        <p:nvSpPr>
          <p:cNvPr id="15" name="TextBox 14"/>
          <p:cNvSpPr txBox="1"/>
          <p:nvPr/>
        </p:nvSpPr>
        <p:spPr>
          <a:xfrm>
            <a:off x="435328" y="4746119"/>
            <a:ext cx="1472376"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流程执行与服务</a:t>
            </a:r>
            <a:endParaRPr lang="zh-CN" altLang="en-US" sz="1200" dirty="0">
              <a:latin typeface="微软雅黑" panose="020B0503020204020204" pitchFamily="34" charset="-122"/>
              <a:ea typeface="微软雅黑" panose="020B0503020204020204" pitchFamily="34" charset="-122"/>
            </a:endParaRPr>
          </a:p>
        </p:txBody>
      </p:sp>
      <p:sp>
        <p:nvSpPr>
          <p:cNvPr id="16" name="TextBox 15"/>
          <p:cNvSpPr txBox="1"/>
          <p:nvPr/>
        </p:nvSpPr>
        <p:spPr>
          <a:xfrm>
            <a:off x="554142" y="5715605"/>
            <a:ext cx="1040328"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流程监控</a:t>
            </a:r>
            <a:endParaRPr lang="zh-CN" altLang="en-US" sz="1200" dirty="0">
              <a:latin typeface="微软雅黑" panose="020B0503020204020204" pitchFamily="34" charset="-122"/>
              <a:ea typeface="微软雅黑" panose="020B0503020204020204" pitchFamily="34" charset="-122"/>
            </a:endParaRPr>
          </a:p>
        </p:txBody>
      </p:sp>
      <p:sp>
        <p:nvSpPr>
          <p:cNvPr id="4" name="矩形 3"/>
          <p:cNvSpPr/>
          <p:nvPr/>
        </p:nvSpPr>
        <p:spPr bwMode="gray">
          <a:xfrm>
            <a:off x="545492" y="2204864"/>
            <a:ext cx="964121" cy="858579"/>
          </a:xfrm>
          <a:prstGeom prst="rect">
            <a:avLst/>
          </a:prstGeom>
          <a:noFill/>
          <a:ln w="15875">
            <a:solidFill>
              <a:srgbClr val="155FCD"/>
            </a:solidFill>
            <a:prstDash val="lgDash"/>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pic>
        <p:nvPicPr>
          <p:cNvPr id="5123" name="Picture 3" descr="C:\Users\itadmin.BPITGW-TANX\Desktop\z11111111111111111111111.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7703" y="1052736"/>
            <a:ext cx="6770719" cy="3831882"/>
          </a:xfrm>
          <a:prstGeom prst="rect">
            <a:avLst/>
          </a:prstGeom>
          <a:noFill/>
          <a:extLst>
            <a:ext uri="{909E8E84-426E-40DD-AFC4-6F175D3DCCD1}">
              <a14:hiddenFill xmlns:a14="http://schemas.microsoft.com/office/drawing/2010/main">
                <a:solidFill>
                  <a:srgbClr val="FFFFFF"/>
                </a:solidFill>
              </a14:hiddenFill>
            </a:ext>
          </a:extLst>
        </p:spPr>
      </p:pic>
      <p:sp>
        <p:nvSpPr>
          <p:cNvPr id="18" name="椭圆形标注 17"/>
          <p:cNvSpPr/>
          <p:nvPr/>
        </p:nvSpPr>
        <p:spPr bwMode="gray">
          <a:xfrm>
            <a:off x="3927368" y="792178"/>
            <a:ext cx="1652744" cy="521115"/>
          </a:xfrm>
          <a:prstGeom prst="wedgeEllipseCallout">
            <a:avLst>
              <a:gd name="adj1" fmla="val -88985"/>
              <a:gd name="adj2" fmla="val 41093"/>
            </a:avLst>
          </a:prstGeom>
          <a:ln>
            <a:headEnd/>
            <a:tailEnd type="stealth" w="med" len="med"/>
          </a:ln>
          <a:extLst/>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zh-CN" altLang="en-US" sz="1400" dirty="0" smtClean="0">
                <a:solidFill>
                  <a:schemeClr val="tx1"/>
                </a:solidFill>
                <a:latin typeface="微软雅黑" pitchFamily="34" charset="-122"/>
                <a:ea typeface="微软雅黑" pitchFamily="34" charset="-122"/>
              </a:rPr>
              <a:t>不同版本的明细查看</a:t>
            </a:r>
            <a:endParaRPr lang="zh-CN" altLang="en-US" sz="14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4162374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a:xfrm>
            <a:off x="35471" y="116632"/>
            <a:ext cx="6491160" cy="349136"/>
          </a:xfrm>
        </p:spPr>
        <p:txBody>
          <a:bodyPr>
            <a:noAutofit/>
          </a:bodyPr>
          <a:lstStyle/>
          <a:p>
            <a:r>
              <a:rPr lang="zh-CN" altLang="en-US" dirty="0" smtClean="0">
                <a:solidFill>
                  <a:schemeClr val="tx1"/>
                </a:solidFill>
              </a:rPr>
              <a:t>功能设计</a:t>
            </a:r>
            <a:r>
              <a:rPr lang="en-US" altLang="zh-CN" dirty="0" smtClean="0">
                <a:solidFill>
                  <a:schemeClr val="tx1"/>
                </a:solidFill>
              </a:rPr>
              <a:t>-</a:t>
            </a:r>
            <a:r>
              <a:rPr lang="zh-CN" altLang="en-US" dirty="0" smtClean="0">
                <a:solidFill>
                  <a:schemeClr val="tx1"/>
                </a:solidFill>
              </a:rPr>
              <a:t>组织</a:t>
            </a:r>
            <a:r>
              <a:rPr lang="zh-CN" altLang="en-US" dirty="0">
                <a:solidFill>
                  <a:schemeClr val="tx1"/>
                </a:solidFill>
              </a:rPr>
              <a:t>机构管理</a:t>
            </a:r>
            <a:endParaRPr lang="en-US" altLang="zh-CN" dirty="0">
              <a:solidFill>
                <a:schemeClr val="tx1"/>
              </a:solidFill>
            </a:endParaRPr>
          </a:p>
        </p:txBody>
      </p:sp>
      <p:sp>
        <p:nvSpPr>
          <p:cNvPr id="8" name="TextBox 7"/>
          <p:cNvSpPr txBox="1"/>
          <p:nvPr/>
        </p:nvSpPr>
        <p:spPr>
          <a:xfrm>
            <a:off x="1907704" y="5387310"/>
            <a:ext cx="6768752" cy="656590"/>
          </a:xfrm>
          <a:prstGeom prst="rect">
            <a:avLst/>
          </a:prstGeom>
          <a:noFill/>
        </p:spPr>
        <p:txBody>
          <a:bodyPr wrap="square" rtlCol="0">
            <a:spAutoFit/>
          </a:bodyPr>
          <a:lstStyle/>
          <a:p>
            <a:pPr marL="285750" indent="-285750">
              <a:lnSpc>
                <a:spcPts val="2200"/>
              </a:lnSpc>
              <a:buFont typeface="Wingdings" pitchFamily="2" charset="2"/>
              <a:buChar char="p"/>
            </a:pPr>
            <a:r>
              <a:rPr lang="zh-CN" altLang="en-US" sz="1600" dirty="0">
                <a:solidFill>
                  <a:schemeClr val="dk1"/>
                </a:solidFill>
                <a:latin typeface="微软雅黑" panose="020B0503020204020204" pitchFamily="34" charset="-122"/>
                <a:ea typeface="微软雅黑" panose="020B0503020204020204" pitchFamily="34" charset="-122"/>
              </a:rPr>
              <a:t>集成三一</a:t>
            </a:r>
            <a:r>
              <a:rPr lang="en-US" altLang="zh-CN" sz="1600" dirty="0">
                <a:solidFill>
                  <a:schemeClr val="dk1"/>
                </a:solidFill>
                <a:latin typeface="微软雅黑" panose="020B0503020204020204" pitchFamily="34" charset="-122"/>
                <a:ea typeface="微软雅黑" panose="020B0503020204020204" pitchFamily="34" charset="-122"/>
              </a:rPr>
              <a:t>AD</a:t>
            </a:r>
            <a:r>
              <a:rPr lang="zh-CN" altLang="en-US" sz="1600" dirty="0">
                <a:solidFill>
                  <a:schemeClr val="dk1"/>
                </a:solidFill>
                <a:latin typeface="微软雅黑" panose="020B0503020204020204" pitchFamily="34" charset="-122"/>
                <a:ea typeface="微软雅黑" panose="020B0503020204020204" pitchFamily="34" charset="-122"/>
              </a:rPr>
              <a:t>域组织机构、用户和工号体系</a:t>
            </a:r>
            <a:endParaRPr lang="en-US" altLang="zh-CN" sz="1600" dirty="0">
              <a:solidFill>
                <a:schemeClr val="dk1"/>
              </a:solidFill>
              <a:latin typeface="微软雅黑" panose="020B0503020204020204" pitchFamily="34" charset="-122"/>
              <a:ea typeface="微软雅黑" panose="020B0503020204020204" pitchFamily="34" charset="-122"/>
            </a:endParaRPr>
          </a:p>
          <a:p>
            <a:pPr>
              <a:lnSpc>
                <a:spcPts val="2200"/>
              </a:lnSpc>
            </a:pPr>
            <a:r>
              <a:rPr lang="zh-CN" altLang="en-US" sz="1600" b="1" dirty="0">
                <a:latin typeface="微软雅黑" panose="020B0503020204020204" pitchFamily="34" charset="-122"/>
                <a:ea typeface="微软雅黑" panose="020B0503020204020204" pitchFamily="34" charset="-122"/>
              </a:rPr>
              <a:t> </a:t>
            </a:r>
            <a:endParaRPr lang="zh-CN" altLang="en-US" dirty="0"/>
          </a:p>
        </p:txBody>
      </p:sp>
      <p:sp>
        <p:nvSpPr>
          <p:cNvPr id="2" name="矩形 1"/>
          <p:cNvSpPr/>
          <p:nvPr/>
        </p:nvSpPr>
        <p:spPr bwMode="gray">
          <a:xfrm>
            <a:off x="395536" y="1052736"/>
            <a:ext cx="1296144" cy="5040560"/>
          </a:xfrm>
          <a:prstGeom prst="rect">
            <a:avLst/>
          </a:prstGeom>
          <a:noFill/>
          <a:ln w="25400">
            <a:solidFill>
              <a:srgbClr val="FFC000"/>
            </a:solidFill>
            <a:prstDash val="solid"/>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128" y="5013176"/>
            <a:ext cx="7810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5" descr="G:\图标\PNG图标\商务\blue-computer-desk-0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593" y="3212976"/>
            <a:ext cx="557973" cy="55797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宽屏电脑"/>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549" y="1196752"/>
            <a:ext cx="576063" cy="57606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534" y="2270122"/>
            <a:ext cx="720079" cy="438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rotWithShape="1">
          <a:blip r:embed="rId7">
            <a:extLst>
              <a:ext uri="{28A0092B-C50C-407E-A947-70E740481C1C}">
                <a14:useLocalDpi xmlns:a14="http://schemas.microsoft.com/office/drawing/2010/main" val="0"/>
              </a:ext>
            </a:extLst>
          </a:blip>
          <a:srcRect b="33849"/>
          <a:stretch/>
        </p:blipFill>
        <p:spPr bwMode="auto">
          <a:xfrm>
            <a:off x="689638" y="4207125"/>
            <a:ext cx="571500" cy="49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30349" y="1778332"/>
            <a:ext cx="887914"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应用管理</a:t>
            </a:r>
            <a:endParaRPr lang="zh-CN" altLang="en-US" sz="1200" dirty="0">
              <a:latin typeface="微软雅黑" panose="020B0503020204020204" pitchFamily="34" charset="-122"/>
              <a:ea typeface="微软雅黑" panose="020B0503020204020204" pitchFamily="34" charset="-122"/>
            </a:endParaRPr>
          </a:p>
        </p:txBody>
      </p:sp>
      <p:sp>
        <p:nvSpPr>
          <p:cNvPr id="13" name="TextBox 12"/>
          <p:cNvSpPr txBox="1"/>
          <p:nvPr/>
        </p:nvSpPr>
        <p:spPr>
          <a:xfrm>
            <a:off x="547128" y="2708920"/>
            <a:ext cx="1040328"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流程库管理</a:t>
            </a:r>
            <a:endParaRPr lang="zh-CN" altLang="en-US" sz="1200" dirty="0">
              <a:latin typeface="微软雅黑" panose="020B0503020204020204" pitchFamily="34" charset="-122"/>
              <a:ea typeface="微软雅黑" panose="020B0503020204020204" pitchFamily="34" charset="-122"/>
            </a:endParaRPr>
          </a:p>
        </p:txBody>
      </p:sp>
      <p:sp>
        <p:nvSpPr>
          <p:cNvPr id="14" name="TextBox 13"/>
          <p:cNvSpPr txBox="1"/>
          <p:nvPr/>
        </p:nvSpPr>
        <p:spPr>
          <a:xfrm>
            <a:off x="507389" y="3861048"/>
            <a:ext cx="1040328" cy="276999"/>
          </a:xfrm>
          <a:prstGeom prst="rect">
            <a:avLst/>
          </a:prstGeom>
          <a:noFill/>
        </p:spPr>
        <p:txBody>
          <a:bodyPr wrap="square" rtlCol="0">
            <a:spAutoFit/>
          </a:bodyPr>
          <a:lstStyle/>
          <a:p>
            <a:pPr algn="ctr"/>
            <a:r>
              <a:rPr lang="zh-CN" altLang="en-US" sz="1200" dirty="0" smtClean="0">
                <a:latin typeface="微软雅黑" panose="020B0503020204020204" pitchFamily="34" charset="-122"/>
                <a:ea typeface="微软雅黑" panose="020B0503020204020204" pitchFamily="34" charset="-122"/>
              </a:rPr>
              <a:t>流程设计</a:t>
            </a:r>
            <a:endParaRPr lang="zh-CN" altLang="en-US" sz="1200" dirty="0">
              <a:latin typeface="微软雅黑" panose="020B0503020204020204" pitchFamily="34" charset="-122"/>
              <a:ea typeface="微软雅黑" panose="020B0503020204020204" pitchFamily="34" charset="-122"/>
            </a:endParaRPr>
          </a:p>
        </p:txBody>
      </p:sp>
      <p:sp>
        <p:nvSpPr>
          <p:cNvPr id="15" name="TextBox 14"/>
          <p:cNvSpPr txBox="1"/>
          <p:nvPr/>
        </p:nvSpPr>
        <p:spPr>
          <a:xfrm>
            <a:off x="435328" y="4746119"/>
            <a:ext cx="1472376"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流程执行与服务</a:t>
            </a:r>
            <a:endParaRPr lang="zh-CN" altLang="en-US" sz="1200" dirty="0">
              <a:latin typeface="微软雅黑" panose="020B0503020204020204" pitchFamily="34" charset="-122"/>
              <a:ea typeface="微软雅黑" panose="020B0503020204020204" pitchFamily="34" charset="-122"/>
            </a:endParaRPr>
          </a:p>
        </p:txBody>
      </p:sp>
      <p:sp>
        <p:nvSpPr>
          <p:cNvPr id="16" name="TextBox 15"/>
          <p:cNvSpPr txBox="1"/>
          <p:nvPr/>
        </p:nvSpPr>
        <p:spPr>
          <a:xfrm>
            <a:off x="554142" y="5715605"/>
            <a:ext cx="1040328"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流程监控</a:t>
            </a:r>
            <a:endParaRPr lang="zh-CN" altLang="en-US" sz="1200" dirty="0">
              <a:latin typeface="微软雅黑" panose="020B0503020204020204" pitchFamily="34" charset="-122"/>
              <a:ea typeface="微软雅黑" panose="020B0503020204020204" pitchFamily="34" charset="-122"/>
            </a:endParaRPr>
          </a:p>
        </p:txBody>
      </p:sp>
      <p:sp>
        <p:nvSpPr>
          <p:cNvPr id="4" name="矩形 3"/>
          <p:cNvSpPr/>
          <p:nvPr/>
        </p:nvSpPr>
        <p:spPr bwMode="gray">
          <a:xfrm>
            <a:off x="545492" y="2204864"/>
            <a:ext cx="964121" cy="858579"/>
          </a:xfrm>
          <a:prstGeom prst="rect">
            <a:avLst/>
          </a:prstGeom>
          <a:noFill/>
          <a:ln w="15875">
            <a:solidFill>
              <a:srgbClr val="155FCD"/>
            </a:solidFill>
            <a:prstDash val="lgDash"/>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pic>
        <p:nvPicPr>
          <p:cNvPr id="205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712" y="1052736"/>
            <a:ext cx="6809675"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5497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a:xfrm>
            <a:off x="35471" y="116632"/>
            <a:ext cx="6491160" cy="349136"/>
          </a:xfrm>
        </p:spPr>
        <p:txBody>
          <a:bodyPr>
            <a:noAutofit/>
          </a:bodyPr>
          <a:lstStyle/>
          <a:p>
            <a:r>
              <a:rPr lang="zh-CN" altLang="en-US" dirty="0" smtClean="0">
                <a:solidFill>
                  <a:schemeClr val="tx1"/>
                </a:solidFill>
              </a:rPr>
              <a:t>功能设计</a:t>
            </a:r>
            <a:r>
              <a:rPr lang="en-US" altLang="zh-CN" dirty="0">
                <a:solidFill>
                  <a:schemeClr val="tx1"/>
                </a:solidFill>
              </a:rPr>
              <a:t>-</a:t>
            </a:r>
            <a:r>
              <a:rPr lang="zh-CN" altLang="en-US" dirty="0">
                <a:solidFill>
                  <a:schemeClr val="tx1"/>
                </a:solidFill>
              </a:rPr>
              <a:t>可视化建模</a:t>
            </a:r>
            <a:r>
              <a:rPr lang="en-US" altLang="zh-CN" sz="1800" dirty="0"/>
              <a:t/>
            </a:r>
            <a:br>
              <a:rPr lang="en-US" altLang="zh-CN" sz="1800" dirty="0"/>
            </a:br>
            <a:endParaRPr lang="en-US" altLang="zh-CN" sz="1800" dirty="0">
              <a:solidFill>
                <a:schemeClr val="tx1"/>
              </a:solidFill>
            </a:endParaRPr>
          </a:p>
        </p:txBody>
      </p:sp>
      <p:sp>
        <p:nvSpPr>
          <p:cNvPr id="2" name="矩形 1"/>
          <p:cNvSpPr/>
          <p:nvPr/>
        </p:nvSpPr>
        <p:spPr bwMode="gray">
          <a:xfrm>
            <a:off x="395536" y="1052736"/>
            <a:ext cx="1296144" cy="5040560"/>
          </a:xfrm>
          <a:prstGeom prst="rect">
            <a:avLst/>
          </a:prstGeom>
          <a:noFill/>
          <a:ln w="25400">
            <a:solidFill>
              <a:srgbClr val="FFC000"/>
            </a:solidFill>
            <a:prstDash val="solid"/>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128" y="5013176"/>
            <a:ext cx="7810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5" descr="G:\图标\PNG图标\商务\blue-computer-desk-0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593" y="3212976"/>
            <a:ext cx="557973" cy="55797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宽屏电脑"/>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549" y="1196752"/>
            <a:ext cx="576063" cy="57606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099" y="2270122"/>
            <a:ext cx="720079" cy="438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rotWithShape="1">
          <a:blip r:embed="rId7">
            <a:extLst>
              <a:ext uri="{28A0092B-C50C-407E-A947-70E740481C1C}">
                <a14:useLocalDpi xmlns:a14="http://schemas.microsoft.com/office/drawing/2010/main" val="0"/>
              </a:ext>
            </a:extLst>
          </a:blip>
          <a:srcRect b="33849"/>
          <a:stretch/>
        </p:blipFill>
        <p:spPr bwMode="auto">
          <a:xfrm>
            <a:off x="689638" y="4207125"/>
            <a:ext cx="571500" cy="49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30349" y="1778332"/>
            <a:ext cx="887914"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应用管理</a:t>
            </a:r>
            <a:endParaRPr lang="zh-CN" altLang="en-US" sz="1200" dirty="0">
              <a:latin typeface="微软雅黑" panose="020B0503020204020204" pitchFamily="34" charset="-122"/>
              <a:ea typeface="微软雅黑" panose="020B0503020204020204" pitchFamily="34" charset="-122"/>
            </a:endParaRPr>
          </a:p>
        </p:txBody>
      </p:sp>
      <p:sp>
        <p:nvSpPr>
          <p:cNvPr id="13" name="TextBox 12"/>
          <p:cNvSpPr txBox="1"/>
          <p:nvPr/>
        </p:nvSpPr>
        <p:spPr>
          <a:xfrm>
            <a:off x="547128" y="2708920"/>
            <a:ext cx="1040328"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流程库管理</a:t>
            </a:r>
            <a:endParaRPr lang="zh-CN" altLang="en-US" sz="1200" dirty="0">
              <a:latin typeface="微软雅黑" panose="020B0503020204020204" pitchFamily="34" charset="-122"/>
              <a:ea typeface="微软雅黑" panose="020B0503020204020204" pitchFamily="34" charset="-122"/>
            </a:endParaRPr>
          </a:p>
        </p:txBody>
      </p:sp>
      <p:sp>
        <p:nvSpPr>
          <p:cNvPr id="14" name="TextBox 13"/>
          <p:cNvSpPr txBox="1"/>
          <p:nvPr/>
        </p:nvSpPr>
        <p:spPr>
          <a:xfrm>
            <a:off x="507389" y="3861048"/>
            <a:ext cx="1040328" cy="276999"/>
          </a:xfrm>
          <a:prstGeom prst="rect">
            <a:avLst/>
          </a:prstGeom>
          <a:noFill/>
        </p:spPr>
        <p:txBody>
          <a:bodyPr wrap="square" rtlCol="0">
            <a:spAutoFit/>
          </a:bodyPr>
          <a:lstStyle/>
          <a:p>
            <a:pPr algn="ctr"/>
            <a:r>
              <a:rPr lang="zh-CN" altLang="en-US" sz="1200" dirty="0" smtClean="0">
                <a:latin typeface="微软雅黑" panose="020B0503020204020204" pitchFamily="34" charset="-122"/>
                <a:ea typeface="微软雅黑" panose="020B0503020204020204" pitchFamily="34" charset="-122"/>
              </a:rPr>
              <a:t>流程设计</a:t>
            </a:r>
            <a:endParaRPr lang="zh-CN" altLang="en-US" sz="1200" dirty="0">
              <a:latin typeface="微软雅黑" panose="020B0503020204020204" pitchFamily="34" charset="-122"/>
              <a:ea typeface="微软雅黑" panose="020B0503020204020204" pitchFamily="34" charset="-122"/>
            </a:endParaRPr>
          </a:p>
        </p:txBody>
      </p:sp>
      <p:sp>
        <p:nvSpPr>
          <p:cNvPr id="15" name="TextBox 14"/>
          <p:cNvSpPr txBox="1"/>
          <p:nvPr/>
        </p:nvSpPr>
        <p:spPr>
          <a:xfrm>
            <a:off x="435328" y="4746119"/>
            <a:ext cx="1472376"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流程执行与服务</a:t>
            </a:r>
            <a:endParaRPr lang="zh-CN" altLang="en-US" sz="1200" dirty="0">
              <a:latin typeface="微软雅黑" panose="020B0503020204020204" pitchFamily="34" charset="-122"/>
              <a:ea typeface="微软雅黑" panose="020B0503020204020204" pitchFamily="34" charset="-122"/>
            </a:endParaRPr>
          </a:p>
        </p:txBody>
      </p:sp>
      <p:sp>
        <p:nvSpPr>
          <p:cNvPr id="16" name="TextBox 15"/>
          <p:cNvSpPr txBox="1"/>
          <p:nvPr/>
        </p:nvSpPr>
        <p:spPr>
          <a:xfrm>
            <a:off x="554142" y="5715605"/>
            <a:ext cx="1040328"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流程监控</a:t>
            </a:r>
            <a:endParaRPr lang="zh-CN" altLang="en-US" sz="1200" dirty="0">
              <a:latin typeface="微软雅黑" panose="020B0503020204020204" pitchFamily="34" charset="-122"/>
              <a:ea typeface="微软雅黑" panose="020B0503020204020204" pitchFamily="34" charset="-122"/>
            </a:endParaRPr>
          </a:p>
        </p:txBody>
      </p:sp>
      <p:sp>
        <p:nvSpPr>
          <p:cNvPr id="4" name="矩形 3"/>
          <p:cNvSpPr/>
          <p:nvPr/>
        </p:nvSpPr>
        <p:spPr bwMode="gray">
          <a:xfrm>
            <a:off x="525519" y="3212976"/>
            <a:ext cx="964121" cy="858579"/>
          </a:xfrm>
          <a:prstGeom prst="rect">
            <a:avLst/>
          </a:prstGeom>
          <a:noFill/>
          <a:ln w="15875">
            <a:solidFill>
              <a:srgbClr val="155FCD"/>
            </a:solidFill>
            <a:prstDash val="lgDash"/>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pic>
        <p:nvPicPr>
          <p:cNvPr id="71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0621" y="1052737"/>
            <a:ext cx="6616839" cy="3831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椭圆形标注 17"/>
          <p:cNvSpPr/>
          <p:nvPr/>
        </p:nvSpPr>
        <p:spPr bwMode="gray">
          <a:xfrm>
            <a:off x="4622631" y="3445729"/>
            <a:ext cx="2232248" cy="1007128"/>
          </a:xfrm>
          <a:prstGeom prst="wedgeEllipseCallout">
            <a:avLst>
              <a:gd name="adj1" fmla="val 68554"/>
              <a:gd name="adj2" fmla="val -66773"/>
            </a:avLst>
          </a:prstGeom>
          <a:ln>
            <a:headEnd/>
            <a:tailEnd type="stealth" w="med" len="med"/>
          </a:ln>
          <a:extLst/>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zh-CN" altLang="en-US" sz="1400" dirty="0" smtClean="0">
                <a:solidFill>
                  <a:schemeClr val="tx1"/>
                </a:solidFill>
                <a:latin typeface="微软雅黑" pitchFamily="34" charset="-122"/>
                <a:ea typeface="微软雅黑" pitchFamily="34" charset="-122"/>
              </a:rPr>
              <a:t>从右侧拖拽相应节点任务</a:t>
            </a:r>
            <a:endParaRPr lang="en-US" altLang="zh-CN" sz="1400" dirty="0" smtClean="0">
              <a:solidFill>
                <a:schemeClr val="tx1"/>
              </a:solidFill>
              <a:latin typeface="微软雅黑" pitchFamily="34" charset="-122"/>
              <a:ea typeface="微软雅黑" pitchFamily="34" charset="-122"/>
            </a:endParaRPr>
          </a:p>
          <a:p>
            <a:pPr algn="ctr"/>
            <a:r>
              <a:rPr lang="zh-CN" altLang="en-US" sz="1400" dirty="0" smtClean="0">
                <a:solidFill>
                  <a:schemeClr val="tx1"/>
                </a:solidFill>
                <a:latin typeface="微软雅黑" pitchFamily="34" charset="-122"/>
                <a:ea typeface="微软雅黑" pitchFamily="34" charset="-122"/>
              </a:rPr>
              <a:t>或事件等信息描述到</a:t>
            </a:r>
            <a:endParaRPr lang="en-US" altLang="zh-CN" sz="1400" dirty="0" smtClean="0">
              <a:solidFill>
                <a:schemeClr val="tx1"/>
              </a:solidFill>
              <a:latin typeface="微软雅黑" pitchFamily="34" charset="-122"/>
              <a:ea typeface="微软雅黑" pitchFamily="34" charset="-122"/>
            </a:endParaRPr>
          </a:p>
          <a:p>
            <a:pPr algn="ctr"/>
            <a:r>
              <a:rPr lang="zh-CN" altLang="en-US" sz="1400" dirty="0" smtClean="0">
                <a:solidFill>
                  <a:schemeClr val="tx1"/>
                </a:solidFill>
                <a:latin typeface="微软雅黑" pitchFamily="34" charset="-122"/>
                <a:ea typeface="微软雅黑" pitchFamily="34" charset="-122"/>
              </a:rPr>
              <a:t>到左侧面板上，进行建模</a:t>
            </a:r>
            <a:endParaRPr lang="zh-CN" altLang="en-US" sz="1400" dirty="0">
              <a:solidFill>
                <a:schemeClr val="tx1"/>
              </a:solidFill>
              <a:latin typeface="微软雅黑" pitchFamily="34" charset="-122"/>
              <a:ea typeface="微软雅黑" pitchFamily="34" charset="-122"/>
            </a:endParaRPr>
          </a:p>
        </p:txBody>
      </p:sp>
      <p:sp>
        <p:nvSpPr>
          <p:cNvPr id="19" name="TextBox 18"/>
          <p:cNvSpPr txBox="1"/>
          <p:nvPr/>
        </p:nvSpPr>
        <p:spPr>
          <a:xfrm>
            <a:off x="1960621" y="5259886"/>
            <a:ext cx="6768752" cy="584775"/>
          </a:xfrm>
          <a:prstGeom prst="rect">
            <a:avLst/>
          </a:prstGeom>
          <a:noFill/>
        </p:spPr>
        <p:txBody>
          <a:bodyPr wrap="square" rtlCol="0">
            <a:spAutoFit/>
          </a:bodyPr>
          <a:lstStyle/>
          <a:p>
            <a:pPr marL="285750" indent="-285750">
              <a:lnSpc>
                <a:spcPct val="200000"/>
              </a:lnSpc>
              <a:buFont typeface="Wingdings" pitchFamily="2" charset="2"/>
              <a:buChar char="p"/>
            </a:pPr>
            <a:r>
              <a:rPr lang="en-US" altLang="zh-CN" sz="1600" dirty="0">
                <a:latin typeface="微软雅黑" panose="020B0503020204020204" pitchFamily="34" charset="-122"/>
                <a:ea typeface="微软雅黑" panose="020B0503020204020204" pitchFamily="34" charset="-122"/>
              </a:rPr>
              <a:t>Eclipse</a:t>
            </a:r>
            <a:r>
              <a:rPr lang="zh-CN" altLang="en-US" sz="1600" dirty="0">
                <a:latin typeface="微软雅黑" panose="020B0503020204020204" pitchFamily="34" charset="-122"/>
                <a:ea typeface="微软雅黑" panose="020B0503020204020204" pitchFamily="34" charset="-122"/>
              </a:rPr>
              <a:t>插件可视化</a:t>
            </a:r>
            <a:r>
              <a:rPr lang="zh-CN" altLang="en-US" sz="1600" dirty="0" smtClean="0">
                <a:latin typeface="微软雅黑" panose="020B0503020204020204" pitchFamily="34" charset="-122"/>
                <a:ea typeface="微软雅黑" panose="020B0503020204020204" pitchFamily="34" charset="-122"/>
              </a:rPr>
              <a:t>建模</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58812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a:xfrm>
            <a:off x="35471" y="116632"/>
            <a:ext cx="6491160" cy="349136"/>
          </a:xfrm>
        </p:spPr>
        <p:txBody>
          <a:bodyPr>
            <a:noAutofit/>
          </a:bodyPr>
          <a:lstStyle/>
          <a:p>
            <a:r>
              <a:rPr lang="zh-CN" altLang="en-US" dirty="0" smtClean="0">
                <a:solidFill>
                  <a:schemeClr val="tx1"/>
                </a:solidFill>
              </a:rPr>
              <a:t>功能设计</a:t>
            </a:r>
            <a:r>
              <a:rPr lang="en-US" altLang="zh-CN" dirty="0">
                <a:solidFill>
                  <a:schemeClr val="tx1"/>
                </a:solidFill>
              </a:rPr>
              <a:t>-</a:t>
            </a:r>
            <a:r>
              <a:rPr lang="zh-CN" altLang="en-US" dirty="0">
                <a:solidFill>
                  <a:schemeClr val="tx1"/>
                </a:solidFill>
              </a:rPr>
              <a:t>流程开发</a:t>
            </a:r>
            <a:r>
              <a:rPr lang="en-US" altLang="zh-CN" dirty="0">
                <a:solidFill>
                  <a:schemeClr val="tx1"/>
                </a:solidFill>
              </a:rPr>
              <a:t>API</a:t>
            </a:r>
            <a:r>
              <a:rPr lang="en-US" altLang="zh-CN" sz="1800" dirty="0"/>
              <a:t/>
            </a:r>
            <a:br>
              <a:rPr lang="en-US" altLang="zh-CN" sz="1800" dirty="0"/>
            </a:br>
            <a:endParaRPr lang="en-US" altLang="zh-CN" sz="1800" dirty="0">
              <a:solidFill>
                <a:schemeClr val="tx1"/>
              </a:solidFill>
            </a:endParaRPr>
          </a:p>
        </p:txBody>
      </p:sp>
      <p:sp>
        <p:nvSpPr>
          <p:cNvPr id="2" name="矩形 1"/>
          <p:cNvSpPr/>
          <p:nvPr/>
        </p:nvSpPr>
        <p:spPr bwMode="gray">
          <a:xfrm>
            <a:off x="395536" y="1052736"/>
            <a:ext cx="1296144" cy="5040560"/>
          </a:xfrm>
          <a:prstGeom prst="rect">
            <a:avLst/>
          </a:prstGeom>
          <a:noFill/>
          <a:ln w="25400">
            <a:solidFill>
              <a:srgbClr val="FFC000"/>
            </a:solidFill>
            <a:prstDash val="solid"/>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128" y="5013176"/>
            <a:ext cx="7810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5" descr="G:\图标\PNG图标\商务\blue-computer-desk-0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593" y="3212976"/>
            <a:ext cx="557973" cy="55797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宽屏电脑"/>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549" y="1196752"/>
            <a:ext cx="576063" cy="57606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099" y="2270122"/>
            <a:ext cx="720079" cy="438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rotWithShape="1">
          <a:blip r:embed="rId7">
            <a:extLst>
              <a:ext uri="{28A0092B-C50C-407E-A947-70E740481C1C}">
                <a14:useLocalDpi xmlns:a14="http://schemas.microsoft.com/office/drawing/2010/main" val="0"/>
              </a:ext>
            </a:extLst>
          </a:blip>
          <a:srcRect b="33849"/>
          <a:stretch/>
        </p:blipFill>
        <p:spPr bwMode="auto">
          <a:xfrm>
            <a:off x="689638" y="4207125"/>
            <a:ext cx="571500" cy="49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30349" y="1778332"/>
            <a:ext cx="887914"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应用管理</a:t>
            </a:r>
            <a:endParaRPr lang="zh-CN" altLang="en-US" sz="1200" dirty="0">
              <a:latin typeface="微软雅黑" panose="020B0503020204020204" pitchFamily="34" charset="-122"/>
              <a:ea typeface="微软雅黑" panose="020B0503020204020204" pitchFamily="34" charset="-122"/>
            </a:endParaRPr>
          </a:p>
        </p:txBody>
      </p:sp>
      <p:sp>
        <p:nvSpPr>
          <p:cNvPr id="13" name="TextBox 12"/>
          <p:cNvSpPr txBox="1"/>
          <p:nvPr/>
        </p:nvSpPr>
        <p:spPr>
          <a:xfrm>
            <a:off x="547128" y="2708920"/>
            <a:ext cx="1040328"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流程库管理</a:t>
            </a:r>
            <a:endParaRPr lang="zh-CN" altLang="en-US" sz="1200" dirty="0">
              <a:latin typeface="微软雅黑" panose="020B0503020204020204" pitchFamily="34" charset="-122"/>
              <a:ea typeface="微软雅黑" panose="020B0503020204020204" pitchFamily="34" charset="-122"/>
            </a:endParaRPr>
          </a:p>
        </p:txBody>
      </p:sp>
      <p:sp>
        <p:nvSpPr>
          <p:cNvPr id="14" name="TextBox 13"/>
          <p:cNvSpPr txBox="1"/>
          <p:nvPr/>
        </p:nvSpPr>
        <p:spPr>
          <a:xfrm>
            <a:off x="507389" y="3861048"/>
            <a:ext cx="1040328" cy="276999"/>
          </a:xfrm>
          <a:prstGeom prst="rect">
            <a:avLst/>
          </a:prstGeom>
          <a:noFill/>
        </p:spPr>
        <p:txBody>
          <a:bodyPr wrap="square" rtlCol="0">
            <a:spAutoFit/>
          </a:bodyPr>
          <a:lstStyle/>
          <a:p>
            <a:pPr algn="ctr"/>
            <a:r>
              <a:rPr lang="zh-CN" altLang="en-US" sz="1200" dirty="0" smtClean="0">
                <a:latin typeface="微软雅黑" panose="020B0503020204020204" pitchFamily="34" charset="-122"/>
                <a:ea typeface="微软雅黑" panose="020B0503020204020204" pitchFamily="34" charset="-122"/>
              </a:rPr>
              <a:t>流程设计</a:t>
            </a:r>
            <a:endParaRPr lang="zh-CN" altLang="en-US" sz="1200" dirty="0">
              <a:latin typeface="微软雅黑" panose="020B0503020204020204" pitchFamily="34" charset="-122"/>
              <a:ea typeface="微软雅黑" panose="020B0503020204020204" pitchFamily="34" charset="-122"/>
            </a:endParaRPr>
          </a:p>
        </p:txBody>
      </p:sp>
      <p:sp>
        <p:nvSpPr>
          <p:cNvPr id="15" name="TextBox 14"/>
          <p:cNvSpPr txBox="1"/>
          <p:nvPr/>
        </p:nvSpPr>
        <p:spPr>
          <a:xfrm>
            <a:off x="435328" y="4746119"/>
            <a:ext cx="1472376"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流程执行与服务</a:t>
            </a:r>
            <a:endParaRPr lang="zh-CN" altLang="en-US" sz="1200" dirty="0">
              <a:latin typeface="微软雅黑" panose="020B0503020204020204" pitchFamily="34" charset="-122"/>
              <a:ea typeface="微软雅黑" panose="020B0503020204020204" pitchFamily="34" charset="-122"/>
            </a:endParaRPr>
          </a:p>
        </p:txBody>
      </p:sp>
      <p:sp>
        <p:nvSpPr>
          <p:cNvPr id="16" name="TextBox 15"/>
          <p:cNvSpPr txBox="1"/>
          <p:nvPr/>
        </p:nvSpPr>
        <p:spPr>
          <a:xfrm>
            <a:off x="554142" y="5715605"/>
            <a:ext cx="1040328"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流程监控</a:t>
            </a:r>
            <a:endParaRPr lang="zh-CN" altLang="en-US" sz="1200" dirty="0">
              <a:latin typeface="微软雅黑" panose="020B0503020204020204" pitchFamily="34" charset="-122"/>
              <a:ea typeface="微软雅黑" panose="020B0503020204020204" pitchFamily="34" charset="-122"/>
            </a:endParaRPr>
          </a:p>
        </p:txBody>
      </p:sp>
      <p:sp>
        <p:nvSpPr>
          <p:cNvPr id="4" name="矩形 3"/>
          <p:cNvSpPr/>
          <p:nvPr/>
        </p:nvSpPr>
        <p:spPr bwMode="gray">
          <a:xfrm>
            <a:off x="507389" y="4207125"/>
            <a:ext cx="1184291" cy="858579"/>
          </a:xfrm>
          <a:prstGeom prst="rect">
            <a:avLst/>
          </a:prstGeom>
          <a:noFill/>
          <a:ln w="15875">
            <a:solidFill>
              <a:srgbClr val="155FCD"/>
            </a:solidFill>
            <a:prstDash val="lgDash"/>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pic>
        <p:nvPicPr>
          <p:cNvPr id="921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1364" y="1052736"/>
            <a:ext cx="6984776"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20829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a:xfrm>
            <a:off x="35471" y="116632"/>
            <a:ext cx="6491160" cy="349136"/>
          </a:xfrm>
        </p:spPr>
        <p:txBody>
          <a:bodyPr>
            <a:noAutofit/>
          </a:bodyPr>
          <a:lstStyle/>
          <a:p>
            <a:r>
              <a:rPr lang="zh-CN" altLang="en-US" dirty="0" smtClean="0">
                <a:solidFill>
                  <a:schemeClr val="tx1"/>
                </a:solidFill>
              </a:rPr>
              <a:t>功能设计</a:t>
            </a:r>
            <a:r>
              <a:rPr lang="en-US" altLang="zh-CN" dirty="0" smtClean="0">
                <a:solidFill>
                  <a:schemeClr val="tx1"/>
                </a:solidFill>
              </a:rPr>
              <a:t>-</a:t>
            </a:r>
            <a:r>
              <a:rPr lang="zh-CN" altLang="en-US" dirty="0" smtClean="0">
                <a:solidFill>
                  <a:schemeClr val="tx1"/>
                </a:solidFill>
              </a:rPr>
              <a:t>实例管理</a:t>
            </a:r>
            <a:endParaRPr lang="en-US" altLang="zh-CN" sz="1800" dirty="0">
              <a:solidFill>
                <a:schemeClr val="tx1"/>
              </a:solidFill>
            </a:endParaRPr>
          </a:p>
        </p:txBody>
      </p:sp>
      <p:sp>
        <p:nvSpPr>
          <p:cNvPr id="2" name="矩形 1"/>
          <p:cNvSpPr/>
          <p:nvPr/>
        </p:nvSpPr>
        <p:spPr bwMode="gray">
          <a:xfrm>
            <a:off x="395536" y="1052736"/>
            <a:ext cx="1296144" cy="5040560"/>
          </a:xfrm>
          <a:prstGeom prst="rect">
            <a:avLst/>
          </a:prstGeom>
          <a:noFill/>
          <a:ln w="25400">
            <a:solidFill>
              <a:srgbClr val="FFC000"/>
            </a:solidFill>
            <a:prstDash val="solid"/>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128" y="5013176"/>
            <a:ext cx="7810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5" descr="G:\图标\PNG图标\商务\blue-computer-desk-0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593" y="3212976"/>
            <a:ext cx="557973" cy="55797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宽屏电脑"/>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549" y="1196752"/>
            <a:ext cx="576063" cy="57606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099" y="2270122"/>
            <a:ext cx="720079" cy="438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rotWithShape="1">
          <a:blip r:embed="rId7">
            <a:extLst>
              <a:ext uri="{28A0092B-C50C-407E-A947-70E740481C1C}">
                <a14:useLocalDpi xmlns:a14="http://schemas.microsoft.com/office/drawing/2010/main" val="0"/>
              </a:ext>
            </a:extLst>
          </a:blip>
          <a:srcRect b="33849"/>
          <a:stretch/>
        </p:blipFill>
        <p:spPr bwMode="auto">
          <a:xfrm>
            <a:off x="689638" y="4207125"/>
            <a:ext cx="571500" cy="49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30349" y="1778332"/>
            <a:ext cx="887914"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应用管理</a:t>
            </a:r>
            <a:endParaRPr lang="zh-CN" altLang="en-US" sz="1200" dirty="0">
              <a:latin typeface="微软雅黑" panose="020B0503020204020204" pitchFamily="34" charset="-122"/>
              <a:ea typeface="微软雅黑" panose="020B0503020204020204" pitchFamily="34" charset="-122"/>
            </a:endParaRPr>
          </a:p>
        </p:txBody>
      </p:sp>
      <p:sp>
        <p:nvSpPr>
          <p:cNvPr id="13" name="TextBox 12"/>
          <p:cNvSpPr txBox="1"/>
          <p:nvPr/>
        </p:nvSpPr>
        <p:spPr>
          <a:xfrm>
            <a:off x="547128" y="2708920"/>
            <a:ext cx="1040328"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流程库管理</a:t>
            </a:r>
            <a:endParaRPr lang="zh-CN" altLang="en-US" sz="1200" dirty="0">
              <a:latin typeface="微软雅黑" panose="020B0503020204020204" pitchFamily="34" charset="-122"/>
              <a:ea typeface="微软雅黑" panose="020B0503020204020204" pitchFamily="34" charset="-122"/>
            </a:endParaRPr>
          </a:p>
        </p:txBody>
      </p:sp>
      <p:sp>
        <p:nvSpPr>
          <p:cNvPr id="14" name="TextBox 13"/>
          <p:cNvSpPr txBox="1"/>
          <p:nvPr/>
        </p:nvSpPr>
        <p:spPr>
          <a:xfrm>
            <a:off x="507389" y="3861048"/>
            <a:ext cx="1040328" cy="276999"/>
          </a:xfrm>
          <a:prstGeom prst="rect">
            <a:avLst/>
          </a:prstGeom>
          <a:noFill/>
        </p:spPr>
        <p:txBody>
          <a:bodyPr wrap="square" rtlCol="0">
            <a:spAutoFit/>
          </a:bodyPr>
          <a:lstStyle/>
          <a:p>
            <a:pPr algn="ctr"/>
            <a:r>
              <a:rPr lang="zh-CN" altLang="en-US" sz="1200" dirty="0" smtClean="0">
                <a:latin typeface="微软雅黑" panose="020B0503020204020204" pitchFamily="34" charset="-122"/>
                <a:ea typeface="微软雅黑" panose="020B0503020204020204" pitchFamily="34" charset="-122"/>
              </a:rPr>
              <a:t>流程设计</a:t>
            </a:r>
            <a:endParaRPr lang="zh-CN" altLang="en-US" sz="1200" dirty="0">
              <a:latin typeface="微软雅黑" panose="020B0503020204020204" pitchFamily="34" charset="-122"/>
              <a:ea typeface="微软雅黑" panose="020B0503020204020204" pitchFamily="34" charset="-122"/>
            </a:endParaRPr>
          </a:p>
        </p:txBody>
      </p:sp>
      <p:sp>
        <p:nvSpPr>
          <p:cNvPr id="15" name="TextBox 14"/>
          <p:cNvSpPr txBox="1"/>
          <p:nvPr/>
        </p:nvSpPr>
        <p:spPr>
          <a:xfrm>
            <a:off x="435328" y="4746119"/>
            <a:ext cx="1472376"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流程执行与服务</a:t>
            </a:r>
            <a:endParaRPr lang="zh-CN" altLang="en-US" sz="1200" dirty="0">
              <a:latin typeface="微软雅黑" panose="020B0503020204020204" pitchFamily="34" charset="-122"/>
              <a:ea typeface="微软雅黑" panose="020B0503020204020204" pitchFamily="34" charset="-122"/>
            </a:endParaRPr>
          </a:p>
        </p:txBody>
      </p:sp>
      <p:sp>
        <p:nvSpPr>
          <p:cNvPr id="16" name="TextBox 15"/>
          <p:cNvSpPr txBox="1"/>
          <p:nvPr/>
        </p:nvSpPr>
        <p:spPr>
          <a:xfrm>
            <a:off x="554142" y="5715605"/>
            <a:ext cx="1040328"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流程监控</a:t>
            </a:r>
            <a:endParaRPr lang="zh-CN" altLang="en-US" sz="1200" dirty="0">
              <a:latin typeface="微软雅黑" panose="020B0503020204020204" pitchFamily="34" charset="-122"/>
              <a:ea typeface="微软雅黑" panose="020B0503020204020204" pitchFamily="34" charset="-122"/>
            </a:endParaRPr>
          </a:p>
        </p:txBody>
      </p:sp>
      <p:sp>
        <p:nvSpPr>
          <p:cNvPr id="4" name="矩形 3"/>
          <p:cNvSpPr/>
          <p:nvPr/>
        </p:nvSpPr>
        <p:spPr bwMode="gray">
          <a:xfrm>
            <a:off x="507389" y="4207125"/>
            <a:ext cx="1184291" cy="858579"/>
          </a:xfrm>
          <a:prstGeom prst="rect">
            <a:avLst/>
          </a:prstGeom>
          <a:noFill/>
          <a:ln w="15875">
            <a:solidFill>
              <a:srgbClr val="155FCD"/>
            </a:solidFill>
            <a:prstDash val="lgDash"/>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20072" y="1052735"/>
            <a:ext cx="6804248" cy="5040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37524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a:xfrm>
            <a:off x="35471" y="116632"/>
            <a:ext cx="6491160" cy="349136"/>
          </a:xfrm>
        </p:spPr>
        <p:txBody>
          <a:bodyPr>
            <a:noAutofit/>
          </a:bodyPr>
          <a:lstStyle/>
          <a:p>
            <a:r>
              <a:rPr lang="zh-CN" altLang="en-US" dirty="0" smtClean="0">
                <a:solidFill>
                  <a:schemeClr val="tx1"/>
                </a:solidFill>
              </a:rPr>
              <a:t>功能设计</a:t>
            </a:r>
            <a:r>
              <a:rPr lang="en-US" altLang="zh-CN" dirty="0" smtClean="0">
                <a:solidFill>
                  <a:schemeClr val="tx1"/>
                </a:solidFill>
              </a:rPr>
              <a:t>-</a:t>
            </a:r>
            <a:r>
              <a:rPr lang="zh-CN" altLang="en-US" dirty="0" smtClean="0">
                <a:solidFill>
                  <a:schemeClr val="tx1"/>
                </a:solidFill>
              </a:rPr>
              <a:t>实时任务管理</a:t>
            </a:r>
            <a:endParaRPr lang="en-US" altLang="zh-CN" sz="1800" dirty="0">
              <a:solidFill>
                <a:schemeClr val="tx1"/>
              </a:solidFill>
            </a:endParaRPr>
          </a:p>
        </p:txBody>
      </p:sp>
      <p:sp>
        <p:nvSpPr>
          <p:cNvPr id="2" name="矩形 1"/>
          <p:cNvSpPr/>
          <p:nvPr/>
        </p:nvSpPr>
        <p:spPr bwMode="gray">
          <a:xfrm>
            <a:off x="395536" y="1052736"/>
            <a:ext cx="1296144" cy="5040560"/>
          </a:xfrm>
          <a:prstGeom prst="rect">
            <a:avLst/>
          </a:prstGeom>
          <a:noFill/>
          <a:ln w="25400">
            <a:solidFill>
              <a:srgbClr val="FFC000"/>
            </a:solidFill>
            <a:prstDash val="solid"/>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128" y="5013176"/>
            <a:ext cx="7810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5" descr="G:\图标\PNG图标\商务\blue-computer-desk-0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593" y="3212976"/>
            <a:ext cx="557973" cy="55797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宽屏电脑"/>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549" y="1196752"/>
            <a:ext cx="576063" cy="57606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099" y="2270122"/>
            <a:ext cx="720079" cy="438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rotWithShape="1">
          <a:blip r:embed="rId7">
            <a:extLst>
              <a:ext uri="{28A0092B-C50C-407E-A947-70E740481C1C}">
                <a14:useLocalDpi xmlns:a14="http://schemas.microsoft.com/office/drawing/2010/main" val="0"/>
              </a:ext>
            </a:extLst>
          </a:blip>
          <a:srcRect b="33849"/>
          <a:stretch/>
        </p:blipFill>
        <p:spPr bwMode="auto">
          <a:xfrm>
            <a:off x="689638" y="4207125"/>
            <a:ext cx="571500" cy="49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30349" y="1778332"/>
            <a:ext cx="887914"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应用管理</a:t>
            </a:r>
            <a:endParaRPr lang="zh-CN" altLang="en-US" sz="1200" dirty="0">
              <a:latin typeface="微软雅黑" panose="020B0503020204020204" pitchFamily="34" charset="-122"/>
              <a:ea typeface="微软雅黑" panose="020B0503020204020204" pitchFamily="34" charset="-122"/>
            </a:endParaRPr>
          </a:p>
        </p:txBody>
      </p:sp>
      <p:sp>
        <p:nvSpPr>
          <p:cNvPr id="13" name="TextBox 12"/>
          <p:cNvSpPr txBox="1"/>
          <p:nvPr/>
        </p:nvSpPr>
        <p:spPr>
          <a:xfrm>
            <a:off x="547128" y="2708920"/>
            <a:ext cx="1040328"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流程库管理</a:t>
            </a:r>
            <a:endParaRPr lang="zh-CN" altLang="en-US" sz="1200" dirty="0">
              <a:latin typeface="微软雅黑" panose="020B0503020204020204" pitchFamily="34" charset="-122"/>
              <a:ea typeface="微软雅黑" panose="020B0503020204020204" pitchFamily="34" charset="-122"/>
            </a:endParaRPr>
          </a:p>
        </p:txBody>
      </p:sp>
      <p:sp>
        <p:nvSpPr>
          <p:cNvPr id="14" name="TextBox 13"/>
          <p:cNvSpPr txBox="1"/>
          <p:nvPr/>
        </p:nvSpPr>
        <p:spPr>
          <a:xfrm>
            <a:off x="507389" y="3861048"/>
            <a:ext cx="1040328" cy="276999"/>
          </a:xfrm>
          <a:prstGeom prst="rect">
            <a:avLst/>
          </a:prstGeom>
          <a:noFill/>
        </p:spPr>
        <p:txBody>
          <a:bodyPr wrap="square" rtlCol="0">
            <a:spAutoFit/>
          </a:bodyPr>
          <a:lstStyle/>
          <a:p>
            <a:pPr algn="ctr"/>
            <a:r>
              <a:rPr lang="zh-CN" altLang="en-US" sz="1200" dirty="0" smtClean="0">
                <a:latin typeface="微软雅黑" panose="020B0503020204020204" pitchFamily="34" charset="-122"/>
                <a:ea typeface="微软雅黑" panose="020B0503020204020204" pitchFamily="34" charset="-122"/>
              </a:rPr>
              <a:t>流程设计</a:t>
            </a:r>
            <a:endParaRPr lang="zh-CN" altLang="en-US" sz="1200" dirty="0">
              <a:latin typeface="微软雅黑" panose="020B0503020204020204" pitchFamily="34" charset="-122"/>
              <a:ea typeface="微软雅黑" panose="020B0503020204020204" pitchFamily="34" charset="-122"/>
            </a:endParaRPr>
          </a:p>
        </p:txBody>
      </p:sp>
      <p:sp>
        <p:nvSpPr>
          <p:cNvPr id="15" name="TextBox 14"/>
          <p:cNvSpPr txBox="1"/>
          <p:nvPr/>
        </p:nvSpPr>
        <p:spPr>
          <a:xfrm>
            <a:off x="435328" y="4746119"/>
            <a:ext cx="1472376"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流程执行与服务</a:t>
            </a:r>
            <a:endParaRPr lang="zh-CN" altLang="en-US" sz="1200" dirty="0">
              <a:latin typeface="微软雅黑" panose="020B0503020204020204" pitchFamily="34" charset="-122"/>
              <a:ea typeface="微软雅黑" panose="020B0503020204020204" pitchFamily="34" charset="-122"/>
            </a:endParaRPr>
          </a:p>
        </p:txBody>
      </p:sp>
      <p:sp>
        <p:nvSpPr>
          <p:cNvPr id="16" name="TextBox 15"/>
          <p:cNvSpPr txBox="1"/>
          <p:nvPr/>
        </p:nvSpPr>
        <p:spPr>
          <a:xfrm>
            <a:off x="554142" y="5715605"/>
            <a:ext cx="1040328"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流程监控</a:t>
            </a:r>
            <a:endParaRPr lang="zh-CN" altLang="en-US" sz="1200" dirty="0">
              <a:latin typeface="微软雅黑" panose="020B0503020204020204" pitchFamily="34" charset="-122"/>
              <a:ea typeface="微软雅黑" panose="020B0503020204020204" pitchFamily="34" charset="-122"/>
            </a:endParaRPr>
          </a:p>
        </p:txBody>
      </p:sp>
      <p:sp>
        <p:nvSpPr>
          <p:cNvPr id="4" name="矩形 3"/>
          <p:cNvSpPr/>
          <p:nvPr/>
        </p:nvSpPr>
        <p:spPr bwMode="gray">
          <a:xfrm>
            <a:off x="507389" y="4207125"/>
            <a:ext cx="1184291" cy="858579"/>
          </a:xfrm>
          <a:prstGeom prst="rect">
            <a:avLst/>
          </a:prstGeom>
          <a:noFill/>
          <a:ln w="15875">
            <a:solidFill>
              <a:srgbClr val="155FCD"/>
            </a:solidFill>
            <a:prstDash val="lgDash"/>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pic>
        <p:nvPicPr>
          <p:cNvPr id="307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712" y="1052736"/>
            <a:ext cx="6656566"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椭圆形标注 18"/>
          <p:cNvSpPr/>
          <p:nvPr/>
        </p:nvSpPr>
        <p:spPr bwMode="gray">
          <a:xfrm>
            <a:off x="3563888" y="1469470"/>
            <a:ext cx="1188132" cy="663386"/>
          </a:xfrm>
          <a:prstGeom prst="wedgeEllipseCallout">
            <a:avLst>
              <a:gd name="adj1" fmla="val -57548"/>
              <a:gd name="adj2" fmla="val 54284"/>
            </a:avLst>
          </a:prstGeom>
          <a:ln>
            <a:headEnd/>
            <a:tailEnd type="stealth" w="med" len="med"/>
          </a:ln>
          <a:extLst/>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zh-CN" altLang="en-US" sz="1400" dirty="0" smtClean="0">
                <a:solidFill>
                  <a:schemeClr val="tx1"/>
                </a:solidFill>
                <a:latin typeface="微软雅黑" pitchFamily="34" charset="-122"/>
                <a:ea typeface="微软雅黑" pitchFamily="34" charset="-122"/>
              </a:rPr>
              <a:t>实时任务</a:t>
            </a:r>
            <a:endParaRPr lang="zh-CN" altLang="en-US" sz="1400" dirty="0">
              <a:solidFill>
                <a:schemeClr val="tx1"/>
              </a:solidFill>
              <a:latin typeface="微软雅黑" pitchFamily="34" charset="-122"/>
              <a:ea typeface="微软雅黑" pitchFamily="34" charset="-122"/>
            </a:endParaRPr>
          </a:p>
        </p:txBody>
      </p:sp>
      <p:sp>
        <p:nvSpPr>
          <p:cNvPr id="21" name="椭圆形标注 20"/>
          <p:cNvSpPr/>
          <p:nvPr/>
        </p:nvSpPr>
        <p:spPr bwMode="gray">
          <a:xfrm>
            <a:off x="3652156" y="4446808"/>
            <a:ext cx="1116124" cy="503563"/>
          </a:xfrm>
          <a:prstGeom prst="wedgeEllipseCallout">
            <a:avLst>
              <a:gd name="adj1" fmla="val -57548"/>
              <a:gd name="adj2" fmla="val 54284"/>
            </a:avLst>
          </a:prstGeom>
          <a:ln>
            <a:headEnd/>
            <a:tailEnd type="stealth" w="med" len="med"/>
          </a:ln>
          <a:extLst/>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zh-CN" altLang="en-US" sz="1400" dirty="0">
                <a:solidFill>
                  <a:schemeClr val="tx1"/>
                </a:solidFill>
                <a:latin typeface="微软雅黑" pitchFamily="34" charset="-122"/>
                <a:ea typeface="微软雅黑" pitchFamily="34" charset="-122"/>
              </a:rPr>
              <a:t>委托</a:t>
            </a:r>
            <a:r>
              <a:rPr lang="zh-CN" altLang="en-US" sz="1400" dirty="0" smtClean="0">
                <a:solidFill>
                  <a:schemeClr val="tx1"/>
                </a:solidFill>
                <a:latin typeface="微软雅黑" pitchFamily="34" charset="-122"/>
                <a:ea typeface="微软雅黑" pitchFamily="34" charset="-122"/>
              </a:rPr>
              <a:t>任务</a:t>
            </a:r>
            <a:endParaRPr lang="zh-CN" altLang="en-US" sz="14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576420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zh-CN" altLang="en-US" dirty="0" smtClean="0"/>
              <a:t>目录</a:t>
            </a:r>
            <a:endParaRPr lang="zh-CN" altLang="en-US" dirty="0"/>
          </a:p>
        </p:txBody>
      </p:sp>
      <p:sp>
        <p:nvSpPr>
          <p:cNvPr id="7" name="文本占位符 6"/>
          <p:cNvSpPr>
            <a:spLocks noGrp="1"/>
          </p:cNvSpPr>
          <p:nvPr>
            <p:ph type="body" sz="quarter" idx="13"/>
          </p:nvPr>
        </p:nvSpPr>
        <p:spPr>
          <a:xfrm>
            <a:off x="2123728" y="1844824"/>
            <a:ext cx="4680520" cy="3456384"/>
          </a:xfrm>
        </p:spPr>
        <p:txBody>
          <a:bodyPr/>
          <a:lstStyle/>
          <a:p>
            <a:r>
              <a:rPr lang="zh-CN" altLang="en-US" sz="2400" dirty="0">
                <a:solidFill>
                  <a:srgbClr val="FF0000"/>
                </a:solidFill>
              </a:rPr>
              <a:t>工作流平台解决方案简介</a:t>
            </a:r>
            <a:endParaRPr lang="en-US" altLang="zh-CN" sz="2400" dirty="0">
              <a:solidFill>
                <a:srgbClr val="FF0000"/>
              </a:solidFill>
            </a:endParaRPr>
          </a:p>
          <a:p>
            <a:r>
              <a:rPr lang="zh-CN" altLang="en-US" sz="2400" dirty="0"/>
              <a:t>工作流平台已完成功能简介</a:t>
            </a:r>
            <a:endParaRPr lang="en-US" altLang="zh-CN" sz="2400" dirty="0"/>
          </a:p>
          <a:p>
            <a:r>
              <a:rPr lang="zh-CN" altLang="en-US" sz="2400" dirty="0" smtClean="0"/>
              <a:t>如何引入工作</a:t>
            </a:r>
            <a:r>
              <a:rPr lang="zh-CN" altLang="en-US" sz="2400" dirty="0"/>
              <a:t>流</a:t>
            </a:r>
            <a:r>
              <a:rPr lang="zh-CN" altLang="en-US" sz="2400" dirty="0" smtClean="0"/>
              <a:t>平台方法</a:t>
            </a:r>
            <a:r>
              <a:rPr lang="zh-CN" altLang="en-US" sz="2400" dirty="0"/>
              <a:t>简介</a:t>
            </a:r>
            <a:endParaRPr lang="en-US" altLang="zh-CN" sz="2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spTree>
    <p:extLst>
      <p:ext uri="{BB962C8B-B14F-4D97-AF65-F5344CB8AC3E}">
        <p14:creationId xmlns:p14="http://schemas.microsoft.com/office/powerpoint/2010/main" val="25804988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a:xfrm>
            <a:off x="35471" y="116632"/>
            <a:ext cx="6491160" cy="349136"/>
          </a:xfrm>
        </p:spPr>
        <p:txBody>
          <a:bodyPr>
            <a:noAutofit/>
          </a:bodyPr>
          <a:lstStyle/>
          <a:p>
            <a:r>
              <a:rPr lang="zh-CN" altLang="en-US" dirty="0" smtClean="0">
                <a:solidFill>
                  <a:schemeClr val="tx1"/>
                </a:solidFill>
              </a:rPr>
              <a:t>功能设计</a:t>
            </a:r>
            <a:r>
              <a:rPr lang="en-US" altLang="zh-CN" dirty="0" smtClean="0">
                <a:solidFill>
                  <a:schemeClr val="tx1"/>
                </a:solidFill>
              </a:rPr>
              <a:t>-</a:t>
            </a:r>
            <a:r>
              <a:rPr lang="zh-CN" altLang="en-US" dirty="0" smtClean="0">
                <a:solidFill>
                  <a:schemeClr val="tx1"/>
                </a:solidFill>
              </a:rPr>
              <a:t>任务处理</a:t>
            </a:r>
            <a:endParaRPr lang="en-US" altLang="zh-CN" sz="1800" dirty="0">
              <a:solidFill>
                <a:schemeClr val="tx1"/>
              </a:solidFill>
            </a:endParaRPr>
          </a:p>
        </p:txBody>
      </p:sp>
      <p:sp>
        <p:nvSpPr>
          <p:cNvPr id="8" name="TextBox 7"/>
          <p:cNvSpPr txBox="1"/>
          <p:nvPr/>
        </p:nvSpPr>
        <p:spPr>
          <a:xfrm>
            <a:off x="1979712" y="5423217"/>
            <a:ext cx="6088314" cy="584775"/>
          </a:xfrm>
          <a:prstGeom prst="rect">
            <a:avLst/>
          </a:prstGeom>
          <a:noFill/>
        </p:spPr>
        <p:txBody>
          <a:bodyPr wrap="square" rtlCol="0">
            <a:spAutoFit/>
          </a:bodyPr>
          <a:lstStyle/>
          <a:p>
            <a:pPr marL="285750" indent="-285750">
              <a:lnSpc>
                <a:spcPct val="200000"/>
              </a:lnSpc>
              <a:buFont typeface="Wingdings" pitchFamily="2" charset="2"/>
              <a:buChar char="p"/>
            </a:pPr>
            <a:r>
              <a:rPr lang="zh-CN" altLang="en-US" sz="1600" dirty="0" smtClean="0">
                <a:latin typeface="微软雅黑" panose="020B0503020204020204" pitchFamily="34" charset="-122"/>
                <a:ea typeface="微软雅黑" panose="020B0503020204020204" pitchFamily="34" charset="-122"/>
              </a:rPr>
              <a:t>丰富的处理模式（自由</a:t>
            </a:r>
            <a:r>
              <a:rPr lang="zh-CN" altLang="en-US" sz="1600" dirty="0">
                <a:latin typeface="微软雅黑" panose="020B0503020204020204" pitchFamily="34" charset="-122"/>
                <a:ea typeface="微软雅黑" panose="020B0503020204020204" pitchFamily="34" charset="-122"/>
              </a:rPr>
              <a:t>流转</a:t>
            </a:r>
            <a:r>
              <a:rPr lang="zh-CN" altLang="en-US" sz="1600" dirty="0" smtClean="0">
                <a:latin typeface="微软雅黑" panose="020B0503020204020204" pitchFamily="34" charset="-122"/>
                <a:ea typeface="微软雅黑" panose="020B0503020204020204" pitchFamily="34" charset="-122"/>
              </a:rPr>
              <a:t>、驳回、转办、并行</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串行</a:t>
            </a:r>
            <a:r>
              <a:rPr lang="zh-CN" altLang="en-US" sz="1600" dirty="0" smtClean="0">
                <a:latin typeface="微软雅黑" panose="020B0503020204020204" pitchFamily="34" charset="-122"/>
                <a:ea typeface="微软雅黑" panose="020B0503020204020204" pitchFamily="34" charset="-122"/>
              </a:rPr>
              <a:t>会签等）</a:t>
            </a:r>
            <a:endParaRPr lang="en-US" altLang="zh-CN" sz="1600" dirty="0">
              <a:latin typeface="微软雅黑" panose="020B0503020204020204" pitchFamily="34" charset="-122"/>
              <a:ea typeface="微软雅黑" panose="020B0503020204020204" pitchFamily="34" charset="-122"/>
            </a:endParaRPr>
          </a:p>
        </p:txBody>
      </p:sp>
      <p:sp>
        <p:nvSpPr>
          <p:cNvPr id="2" name="矩形 1"/>
          <p:cNvSpPr/>
          <p:nvPr/>
        </p:nvSpPr>
        <p:spPr bwMode="gray">
          <a:xfrm>
            <a:off x="395536" y="1052736"/>
            <a:ext cx="1296144" cy="5040560"/>
          </a:xfrm>
          <a:prstGeom prst="rect">
            <a:avLst/>
          </a:prstGeom>
          <a:noFill/>
          <a:ln w="25400">
            <a:solidFill>
              <a:srgbClr val="FFC000"/>
            </a:solidFill>
            <a:prstDash val="solid"/>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128" y="5013176"/>
            <a:ext cx="7810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5" descr="G:\图标\PNG图标\商务\blue-computer-desk-0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593" y="3212976"/>
            <a:ext cx="557973" cy="55797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宽屏电脑"/>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549" y="1196752"/>
            <a:ext cx="576063" cy="57606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099" y="2270122"/>
            <a:ext cx="720079" cy="438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rotWithShape="1">
          <a:blip r:embed="rId7">
            <a:extLst>
              <a:ext uri="{28A0092B-C50C-407E-A947-70E740481C1C}">
                <a14:useLocalDpi xmlns:a14="http://schemas.microsoft.com/office/drawing/2010/main" val="0"/>
              </a:ext>
            </a:extLst>
          </a:blip>
          <a:srcRect b="33849"/>
          <a:stretch/>
        </p:blipFill>
        <p:spPr bwMode="auto">
          <a:xfrm>
            <a:off x="689638" y="4207125"/>
            <a:ext cx="571500" cy="49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30349" y="1778332"/>
            <a:ext cx="887914"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应用管理</a:t>
            </a:r>
            <a:endParaRPr lang="zh-CN" altLang="en-US" sz="1200" dirty="0">
              <a:latin typeface="微软雅黑" panose="020B0503020204020204" pitchFamily="34" charset="-122"/>
              <a:ea typeface="微软雅黑" panose="020B0503020204020204" pitchFamily="34" charset="-122"/>
            </a:endParaRPr>
          </a:p>
        </p:txBody>
      </p:sp>
      <p:sp>
        <p:nvSpPr>
          <p:cNvPr id="13" name="TextBox 12"/>
          <p:cNvSpPr txBox="1"/>
          <p:nvPr/>
        </p:nvSpPr>
        <p:spPr>
          <a:xfrm>
            <a:off x="547128" y="2708920"/>
            <a:ext cx="1040328"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流程库管理</a:t>
            </a:r>
            <a:endParaRPr lang="zh-CN" altLang="en-US" sz="1200" dirty="0">
              <a:latin typeface="微软雅黑" panose="020B0503020204020204" pitchFamily="34" charset="-122"/>
              <a:ea typeface="微软雅黑" panose="020B0503020204020204" pitchFamily="34" charset="-122"/>
            </a:endParaRPr>
          </a:p>
        </p:txBody>
      </p:sp>
      <p:sp>
        <p:nvSpPr>
          <p:cNvPr id="14" name="TextBox 13"/>
          <p:cNvSpPr txBox="1"/>
          <p:nvPr/>
        </p:nvSpPr>
        <p:spPr>
          <a:xfrm>
            <a:off x="507389" y="3861048"/>
            <a:ext cx="1040328" cy="276999"/>
          </a:xfrm>
          <a:prstGeom prst="rect">
            <a:avLst/>
          </a:prstGeom>
          <a:noFill/>
        </p:spPr>
        <p:txBody>
          <a:bodyPr wrap="square" rtlCol="0">
            <a:spAutoFit/>
          </a:bodyPr>
          <a:lstStyle/>
          <a:p>
            <a:pPr algn="ctr"/>
            <a:r>
              <a:rPr lang="zh-CN" altLang="en-US" sz="1200" dirty="0" smtClean="0">
                <a:latin typeface="微软雅黑" panose="020B0503020204020204" pitchFamily="34" charset="-122"/>
                <a:ea typeface="微软雅黑" panose="020B0503020204020204" pitchFamily="34" charset="-122"/>
              </a:rPr>
              <a:t>流程设计</a:t>
            </a:r>
            <a:endParaRPr lang="zh-CN" altLang="en-US" sz="1200" dirty="0">
              <a:latin typeface="微软雅黑" panose="020B0503020204020204" pitchFamily="34" charset="-122"/>
              <a:ea typeface="微软雅黑" panose="020B0503020204020204" pitchFamily="34" charset="-122"/>
            </a:endParaRPr>
          </a:p>
        </p:txBody>
      </p:sp>
      <p:sp>
        <p:nvSpPr>
          <p:cNvPr id="15" name="TextBox 14"/>
          <p:cNvSpPr txBox="1"/>
          <p:nvPr/>
        </p:nvSpPr>
        <p:spPr>
          <a:xfrm>
            <a:off x="435328" y="4746119"/>
            <a:ext cx="1472376"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流程执行与服务</a:t>
            </a:r>
            <a:endParaRPr lang="zh-CN" altLang="en-US" sz="1200" dirty="0">
              <a:latin typeface="微软雅黑" panose="020B0503020204020204" pitchFamily="34" charset="-122"/>
              <a:ea typeface="微软雅黑" panose="020B0503020204020204" pitchFamily="34" charset="-122"/>
            </a:endParaRPr>
          </a:p>
        </p:txBody>
      </p:sp>
      <p:sp>
        <p:nvSpPr>
          <p:cNvPr id="16" name="TextBox 15"/>
          <p:cNvSpPr txBox="1"/>
          <p:nvPr/>
        </p:nvSpPr>
        <p:spPr>
          <a:xfrm>
            <a:off x="554142" y="5715605"/>
            <a:ext cx="1040328"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流程监控</a:t>
            </a:r>
            <a:endParaRPr lang="zh-CN" altLang="en-US" sz="1200" dirty="0">
              <a:latin typeface="微软雅黑" panose="020B0503020204020204" pitchFamily="34" charset="-122"/>
              <a:ea typeface="微软雅黑" panose="020B0503020204020204" pitchFamily="34" charset="-122"/>
            </a:endParaRPr>
          </a:p>
        </p:txBody>
      </p:sp>
      <p:sp>
        <p:nvSpPr>
          <p:cNvPr id="4" name="矩形 3"/>
          <p:cNvSpPr/>
          <p:nvPr/>
        </p:nvSpPr>
        <p:spPr bwMode="gray">
          <a:xfrm>
            <a:off x="507389" y="4207125"/>
            <a:ext cx="1184291" cy="858579"/>
          </a:xfrm>
          <a:prstGeom prst="rect">
            <a:avLst/>
          </a:prstGeom>
          <a:noFill/>
          <a:ln w="15875">
            <a:solidFill>
              <a:srgbClr val="155FCD"/>
            </a:solidFill>
            <a:prstDash val="lgDash"/>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pic>
        <p:nvPicPr>
          <p:cNvPr id="409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712" y="1052736"/>
            <a:ext cx="6646212" cy="4374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00195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a:xfrm>
            <a:off x="35471" y="116632"/>
            <a:ext cx="6491160" cy="349136"/>
          </a:xfrm>
        </p:spPr>
        <p:txBody>
          <a:bodyPr>
            <a:noAutofit/>
          </a:bodyPr>
          <a:lstStyle/>
          <a:p>
            <a:r>
              <a:rPr lang="zh-CN" altLang="en-US" dirty="0" smtClean="0">
                <a:solidFill>
                  <a:schemeClr val="tx1"/>
                </a:solidFill>
              </a:rPr>
              <a:t>功能设计</a:t>
            </a:r>
            <a:r>
              <a:rPr lang="en-US" altLang="zh-CN" dirty="0" smtClean="0">
                <a:solidFill>
                  <a:schemeClr val="tx1"/>
                </a:solidFill>
              </a:rPr>
              <a:t>-</a:t>
            </a:r>
            <a:r>
              <a:rPr lang="zh-CN" altLang="en-US" dirty="0" smtClean="0">
                <a:solidFill>
                  <a:schemeClr val="tx1"/>
                </a:solidFill>
              </a:rPr>
              <a:t>历史记录</a:t>
            </a:r>
            <a:endParaRPr lang="en-US" altLang="zh-CN" sz="1800" dirty="0">
              <a:solidFill>
                <a:schemeClr val="tx1"/>
              </a:solidFill>
            </a:endParaRPr>
          </a:p>
        </p:txBody>
      </p:sp>
      <p:sp>
        <p:nvSpPr>
          <p:cNvPr id="2" name="矩形 1"/>
          <p:cNvSpPr/>
          <p:nvPr/>
        </p:nvSpPr>
        <p:spPr bwMode="gray">
          <a:xfrm>
            <a:off x="395536" y="1052736"/>
            <a:ext cx="1296144" cy="5040560"/>
          </a:xfrm>
          <a:prstGeom prst="rect">
            <a:avLst/>
          </a:prstGeom>
          <a:noFill/>
          <a:ln w="25400">
            <a:solidFill>
              <a:srgbClr val="FFC000"/>
            </a:solidFill>
            <a:prstDash val="solid"/>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128" y="5013176"/>
            <a:ext cx="7810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5" descr="G:\图标\PNG图标\商务\blue-computer-desk-0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593" y="3212976"/>
            <a:ext cx="557973" cy="55797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宽屏电脑"/>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549" y="1196752"/>
            <a:ext cx="576063" cy="57606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099" y="2270122"/>
            <a:ext cx="720079" cy="438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rotWithShape="1">
          <a:blip r:embed="rId7">
            <a:extLst>
              <a:ext uri="{28A0092B-C50C-407E-A947-70E740481C1C}">
                <a14:useLocalDpi xmlns:a14="http://schemas.microsoft.com/office/drawing/2010/main" val="0"/>
              </a:ext>
            </a:extLst>
          </a:blip>
          <a:srcRect b="33849"/>
          <a:stretch/>
        </p:blipFill>
        <p:spPr bwMode="auto">
          <a:xfrm>
            <a:off x="689638" y="4207125"/>
            <a:ext cx="571500" cy="49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30349" y="1778332"/>
            <a:ext cx="887914"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应用管理</a:t>
            </a:r>
            <a:endParaRPr lang="zh-CN" altLang="en-US" sz="1200" dirty="0">
              <a:latin typeface="微软雅黑" panose="020B0503020204020204" pitchFamily="34" charset="-122"/>
              <a:ea typeface="微软雅黑" panose="020B0503020204020204" pitchFamily="34" charset="-122"/>
            </a:endParaRPr>
          </a:p>
        </p:txBody>
      </p:sp>
      <p:sp>
        <p:nvSpPr>
          <p:cNvPr id="13" name="TextBox 12"/>
          <p:cNvSpPr txBox="1"/>
          <p:nvPr/>
        </p:nvSpPr>
        <p:spPr>
          <a:xfrm>
            <a:off x="547128" y="2708920"/>
            <a:ext cx="1040328"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流程库管理</a:t>
            </a:r>
            <a:endParaRPr lang="zh-CN" altLang="en-US" sz="1200" dirty="0">
              <a:latin typeface="微软雅黑" panose="020B0503020204020204" pitchFamily="34" charset="-122"/>
              <a:ea typeface="微软雅黑" panose="020B0503020204020204" pitchFamily="34" charset="-122"/>
            </a:endParaRPr>
          </a:p>
        </p:txBody>
      </p:sp>
      <p:sp>
        <p:nvSpPr>
          <p:cNvPr id="14" name="TextBox 13"/>
          <p:cNvSpPr txBox="1"/>
          <p:nvPr/>
        </p:nvSpPr>
        <p:spPr>
          <a:xfrm>
            <a:off x="507389" y="3861048"/>
            <a:ext cx="1040328" cy="276999"/>
          </a:xfrm>
          <a:prstGeom prst="rect">
            <a:avLst/>
          </a:prstGeom>
          <a:noFill/>
        </p:spPr>
        <p:txBody>
          <a:bodyPr wrap="square" rtlCol="0">
            <a:spAutoFit/>
          </a:bodyPr>
          <a:lstStyle/>
          <a:p>
            <a:pPr algn="ctr"/>
            <a:r>
              <a:rPr lang="zh-CN" altLang="en-US" sz="1200" dirty="0" smtClean="0">
                <a:latin typeface="微软雅黑" panose="020B0503020204020204" pitchFamily="34" charset="-122"/>
                <a:ea typeface="微软雅黑" panose="020B0503020204020204" pitchFamily="34" charset="-122"/>
              </a:rPr>
              <a:t>流程设计</a:t>
            </a:r>
            <a:endParaRPr lang="zh-CN" altLang="en-US" sz="1200" dirty="0">
              <a:latin typeface="微软雅黑" panose="020B0503020204020204" pitchFamily="34" charset="-122"/>
              <a:ea typeface="微软雅黑" panose="020B0503020204020204" pitchFamily="34" charset="-122"/>
            </a:endParaRPr>
          </a:p>
        </p:txBody>
      </p:sp>
      <p:sp>
        <p:nvSpPr>
          <p:cNvPr id="15" name="TextBox 14"/>
          <p:cNvSpPr txBox="1"/>
          <p:nvPr/>
        </p:nvSpPr>
        <p:spPr>
          <a:xfrm>
            <a:off x="435328" y="4746119"/>
            <a:ext cx="1472376"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流程执行与服务</a:t>
            </a:r>
            <a:endParaRPr lang="zh-CN" altLang="en-US" sz="1200" dirty="0">
              <a:latin typeface="微软雅黑" panose="020B0503020204020204" pitchFamily="34" charset="-122"/>
              <a:ea typeface="微软雅黑" panose="020B0503020204020204" pitchFamily="34" charset="-122"/>
            </a:endParaRPr>
          </a:p>
        </p:txBody>
      </p:sp>
      <p:sp>
        <p:nvSpPr>
          <p:cNvPr id="16" name="TextBox 15"/>
          <p:cNvSpPr txBox="1"/>
          <p:nvPr/>
        </p:nvSpPr>
        <p:spPr>
          <a:xfrm>
            <a:off x="554142" y="5715605"/>
            <a:ext cx="1040328"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流程监控</a:t>
            </a:r>
            <a:endParaRPr lang="zh-CN" altLang="en-US" sz="1200" dirty="0">
              <a:latin typeface="微软雅黑" panose="020B0503020204020204" pitchFamily="34" charset="-122"/>
              <a:ea typeface="微软雅黑" panose="020B0503020204020204" pitchFamily="34" charset="-122"/>
            </a:endParaRPr>
          </a:p>
        </p:txBody>
      </p:sp>
      <p:sp>
        <p:nvSpPr>
          <p:cNvPr id="4" name="矩形 3"/>
          <p:cNvSpPr/>
          <p:nvPr/>
        </p:nvSpPr>
        <p:spPr bwMode="gray">
          <a:xfrm>
            <a:off x="507389" y="4207125"/>
            <a:ext cx="1184291" cy="858579"/>
          </a:xfrm>
          <a:prstGeom prst="rect">
            <a:avLst/>
          </a:prstGeom>
          <a:noFill/>
          <a:ln w="15875">
            <a:solidFill>
              <a:srgbClr val="155FCD"/>
            </a:solidFill>
            <a:prstDash val="lgDash"/>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pic>
        <p:nvPicPr>
          <p:cNvPr id="512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2858" y="1052736"/>
            <a:ext cx="6907614"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94375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a:xfrm>
            <a:off x="35471" y="116632"/>
            <a:ext cx="6491160" cy="349136"/>
          </a:xfrm>
        </p:spPr>
        <p:txBody>
          <a:bodyPr>
            <a:noAutofit/>
          </a:bodyPr>
          <a:lstStyle/>
          <a:p>
            <a:r>
              <a:rPr lang="zh-CN" altLang="en-US" dirty="0" smtClean="0">
                <a:solidFill>
                  <a:schemeClr val="tx1"/>
                </a:solidFill>
              </a:rPr>
              <a:t>功能设计</a:t>
            </a:r>
            <a:r>
              <a:rPr lang="en-US" altLang="zh-CN" dirty="0" smtClean="0">
                <a:solidFill>
                  <a:schemeClr val="tx1"/>
                </a:solidFill>
              </a:rPr>
              <a:t>-</a:t>
            </a:r>
            <a:r>
              <a:rPr lang="zh-CN" altLang="en-US" dirty="0" smtClean="0">
                <a:solidFill>
                  <a:schemeClr val="tx1"/>
                </a:solidFill>
              </a:rPr>
              <a:t>处理记录</a:t>
            </a:r>
            <a:endParaRPr lang="en-US" altLang="zh-CN" sz="1800" dirty="0">
              <a:solidFill>
                <a:schemeClr val="tx1"/>
              </a:solidFill>
            </a:endParaRPr>
          </a:p>
        </p:txBody>
      </p:sp>
      <p:sp>
        <p:nvSpPr>
          <p:cNvPr id="2" name="矩形 1"/>
          <p:cNvSpPr/>
          <p:nvPr/>
        </p:nvSpPr>
        <p:spPr bwMode="gray">
          <a:xfrm>
            <a:off x="395536" y="1052736"/>
            <a:ext cx="1296144" cy="5040560"/>
          </a:xfrm>
          <a:prstGeom prst="rect">
            <a:avLst/>
          </a:prstGeom>
          <a:noFill/>
          <a:ln w="25400">
            <a:solidFill>
              <a:srgbClr val="FFC000"/>
            </a:solidFill>
            <a:prstDash val="solid"/>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128" y="5013176"/>
            <a:ext cx="7810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5" descr="G:\图标\PNG图标\商务\blue-computer-desk-0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593" y="3212976"/>
            <a:ext cx="557973" cy="55797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宽屏电脑"/>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549" y="1196752"/>
            <a:ext cx="576063" cy="57606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099" y="2270122"/>
            <a:ext cx="720079" cy="438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rotWithShape="1">
          <a:blip r:embed="rId7">
            <a:extLst>
              <a:ext uri="{28A0092B-C50C-407E-A947-70E740481C1C}">
                <a14:useLocalDpi xmlns:a14="http://schemas.microsoft.com/office/drawing/2010/main" val="0"/>
              </a:ext>
            </a:extLst>
          </a:blip>
          <a:srcRect b="33849"/>
          <a:stretch/>
        </p:blipFill>
        <p:spPr bwMode="auto">
          <a:xfrm>
            <a:off x="689638" y="4207125"/>
            <a:ext cx="571500" cy="49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30349" y="1778332"/>
            <a:ext cx="887914"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应用管理</a:t>
            </a:r>
            <a:endParaRPr lang="zh-CN" altLang="en-US" sz="1200" dirty="0">
              <a:latin typeface="微软雅黑" panose="020B0503020204020204" pitchFamily="34" charset="-122"/>
              <a:ea typeface="微软雅黑" panose="020B0503020204020204" pitchFamily="34" charset="-122"/>
            </a:endParaRPr>
          </a:p>
        </p:txBody>
      </p:sp>
      <p:sp>
        <p:nvSpPr>
          <p:cNvPr id="13" name="TextBox 12"/>
          <p:cNvSpPr txBox="1"/>
          <p:nvPr/>
        </p:nvSpPr>
        <p:spPr>
          <a:xfrm>
            <a:off x="547128" y="2708920"/>
            <a:ext cx="1040328"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流程库管理</a:t>
            </a:r>
            <a:endParaRPr lang="zh-CN" altLang="en-US" sz="1200" dirty="0">
              <a:latin typeface="微软雅黑" panose="020B0503020204020204" pitchFamily="34" charset="-122"/>
              <a:ea typeface="微软雅黑" panose="020B0503020204020204" pitchFamily="34" charset="-122"/>
            </a:endParaRPr>
          </a:p>
        </p:txBody>
      </p:sp>
      <p:sp>
        <p:nvSpPr>
          <p:cNvPr id="14" name="TextBox 13"/>
          <p:cNvSpPr txBox="1"/>
          <p:nvPr/>
        </p:nvSpPr>
        <p:spPr>
          <a:xfrm>
            <a:off x="507389" y="3861048"/>
            <a:ext cx="1040328" cy="276999"/>
          </a:xfrm>
          <a:prstGeom prst="rect">
            <a:avLst/>
          </a:prstGeom>
          <a:noFill/>
        </p:spPr>
        <p:txBody>
          <a:bodyPr wrap="square" rtlCol="0">
            <a:spAutoFit/>
          </a:bodyPr>
          <a:lstStyle/>
          <a:p>
            <a:pPr algn="ctr"/>
            <a:r>
              <a:rPr lang="zh-CN" altLang="en-US" sz="1200" dirty="0" smtClean="0">
                <a:latin typeface="微软雅黑" panose="020B0503020204020204" pitchFamily="34" charset="-122"/>
                <a:ea typeface="微软雅黑" panose="020B0503020204020204" pitchFamily="34" charset="-122"/>
              </a:rPr>
              <a:t>流程设计</a:t>
            </a:r>
            <a:endParaRPr lang="zh-CN" altLang="en-US" sz="1200" dirty="0">
              <a:latin typeface="微软雅黑" panose="020B0503020204020204" pitchFamily="34" charset="-122"/>
              <a:ea typeface="微软雅黑" panose="020B0503020204020204" pitchFamily="34" charset="-122"/>
            </a:endParaRPr>
          </a:p>
        </p:txBody>
      </p:sp>
      <p:sp>
        <p:nvSpPr>
          <p:cNvPr id="15" name="TextBox 14"/>
          <p:cNvSpPr txBox="1"/>
          <p:nvPr/>
        </p:nvSpPr>
        <p:spPr>
          <a:xfrm>
            <a:off x="435328" y="4746119"/>
            <a:ext cx="1472376"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流程执行与服务</a:t>
            </a:r>
            <a:endParaRPr lang="zh-CN" altLang="en-US" sz="1200" dirty="0">
              <a:latin typeface="微软雅黑" panose="020B0503020204020204" pitchFamily="34" charset="-122"/>
              <a:ea typeface="微软雅黑" panose="020B0503020204020204" pitchFamily="34" charset="-122"/>
            </a:endParaRPr>
          </a:p>
        </p:txBody>
      </p:sp>
      <p:sp>
        <p:nvSpPr>
          <p:cNvPr id="16" name="TextBox 15"/>
          <p:cNvSpPr txBox="1"/>
          <p:nvPr/>
        </p:nvSpPr>
        <p:spPr>
          <a:xfrm>
            <a:off x="554142" y="5715605"/>
            <a:ext cx="1040328"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流程监控</a:t>
            </a:r>
            <a:endParaRPr lang="zh-CN" altLang="en-US" sz="1200" dirty="0">
              <a:latin typeface="微软雅黑" panose="020B0503020204020204" pitchFamily="34" charset="-122"/>
              <a:ea typeface="微软雅黑" panose="020B0503020204020204" pitchFamily="34" charset="-122"/>
            </a:endParaRPr>
          </a:p>
        </p:txBody>
      </p:sp>
      <p:sp>
        <p:nvSpPr>
          <p:cNvPr id="4" name="矩形 3"/>
          <p:cNvSpPr/>
          <p:nvPr/>
        </p:nvSpPr>
        <p:spPr bwMode="gray">
          <a:xfrm>
            <a:off x="507389" y="4207125"/>
            <a:ext cx="1184291" cy="858579"/>
          </a:xfrm>
          <a:prstGeom prst="rect">
            <a:avLst/>
          </a:prstGeom>
          <a:noFill/>
          <a:ln w="15875">
            <a:solidFill>
              <a:srgbClr val="155FCD"/>
            </a:solidFill>
            <a:prstDash val="lgDash"/>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pic>
        <p:nvPicPr>
          <p:cNvPr id="614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8723" y="1052736"/>
            <a:ext cx="6747733"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95375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a:xfrm>
            <a:off x="35471" y="116632"/>
            <a:ext cx="6491160" cy="349136"/>
          </a:xfrm>
        </p:spPr>
        <p:txBody>
          <a:bodyPr>
            <a:noAutofit/>
          </a:bodyPr>
          <a:lstStyle/>
          <a:p>
            <a:r>
              <a:rPr lang="zh-CN" altLang="en-US" dirty="0" smtClean="0">
                <a:solidFill>
                  <a:schemeClr val="tx1"/>
                </a:solidFill>
              </a:rPr>
              <a:t>功能设计</a:t>
            </a:r>
            <a:r>
              <a:rPr lang="en-US" altLang="zh-CN" dirty="0" smtClean="0">
                <a:solidFill>
                  <a:schemeClr val="tx1"/>
                </a:solidFill>
              </a:rPr>
              <a:t>-</a:t>
            </a:r>
            <a:r>
              <a:rPr lang="zh-CN" altLang="en-US" dirty="0" smtClean="0">
                <a:solidFill>
                  <a:schemeClr val="tx1"/>
                </a:solidFill>
              </a:rPr>
              <a:t>监控和预警</a:t>
            </a:r>
            <a:endParaRPr lang="en-US" altLang="zh-CN" sz="1800" dirty="0">
              <a:solidFill>
                <a:schemeClr val="tx1"/>
              </a:solidFill>
            </a:endParaRPr>
          </a:p>
        </p:txBody>
      </p:sp>
      <p:sp>
        <p:nvSpPr>
          <p:cNvPr id="2" name="矩形 1"/>
          <p:cNvSpPr/>
          <p:nvPr/>
        </p:nvSpPr>
        <p:spPr bwMode="gray">
          <a:xfrm>
            <a:off x="395536" y="1052736"/>
            <a:ext cx="1296144" cy="5040560"/>
          </a:xfrm>
          <a:prstGeom prst="rect">
            <a:avLst/>
          </a:prstGeom>
          <a:noFill/>
          <a:ln w="25400">
            <a:solidFill>
              <a:srgbClr val="FFC000"/>
            </a:solidFill>
            <a:prstDash val="solid"/>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128" y="5013176"/>
            <a:ext cx="7810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5" descr="G:\图标\PNG图标\商务\blue-computer-desk-0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593" y="3212976"/>
            <a:ext cx="557973" cy="55797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宽屏电脑"/>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549" y="1196752"/>
            <a:ext cx="576063" cy="57606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099" y="2270122"/>
            <a:ext cx="720079" cy="438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rotWithShape="1">
          <a:blip r:embed="rId7">
            <a:extLst>
              <a:ext uri="{28A0092B-C50C-407E-A947-70E740481C1C}">
                <a14:useLocalDpi xmlns:a14="http://schemas.microsoft.com/office/drawing/2010/main" val="0"/>
              </a:ext>
            </a:extLst>
          </a:blip>
          <a:srcRect b="33849"/>
          <a:stretch/>
        </p:blipFill>
        <p:spPr bwMode="auto">
          <a:xfrm>
            <a:off x="689638" y="4207125"/>
            <a:ext cx="571500" cy="49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30349" y="1778332"/>
            <a:ext cx="887914"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应用管理</a:t>
            </a:r>
            <a:endParaRPr lang="zh-CN" altLang="en-US" sz="1200" dirty="0">
              <a:latin typeface="微软雅黑" panose="020B0503020204020204" pitchFamily="34" charset="-122"/>
              <a:ea typeface="微软雅黑" panose="020B0503020204020204" pitchFamily="34" charset="-122"/>
            </a:endParaRPr>
          </a:p>
        </p:txBody>
      </p:sp>
      <p:sp>
        <p:nvSpPr>
          <p:cNvPr id="13" name="TextBox 12"/>
          <p:cNvSpPr txBox="1"/>
          <p:nvPr/>
        </p:nvSpPr>
        <p:spPr>
          <a:xfrm>
            <a:off x="547128" y="2708920"/>
            <a:ext cx="1040328"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流程库管理</a:t>
            </a:r>
            <a:endParaRPr lang="zh-CN" altLang="en-US" sz="1200" dirty="0">
              <a:latin typeface="微软雅黑" panose="020B0503020204020204" pitchFamily="34" charset="-122"/>
              <a:ea typeface="微软雅黑" panose="020B0503020204020204" pitchFamily="34" charset="-122"/>
            </a:endParaRPr>
          </a:p>
        </p:txBody>
      </p:sp>
      <p:sp>
        <p:nvSpPr>
          <p:cNvPr id="14" name="TextBox 13"/>
          <p:cNvSpPr txBox="1"/>
          <p:nvPr/>
        </p:nvSpPr>
        <p:spPr>
          <a:xfrm>
            <a:off x="507389" y="3861048"/>
            <a:ext cx="1040328" cy="276999"/>
          </a:xfrm>
          <a:prstGeom prst="rect">
            <a:avLst/>
          </a:prstGeom>
          <a:noFill/>
        </p:spPr>
        <p:txBody>
          <a:bodyPr wrap="square" rtlCol="0">
            <a:spAutoFit/>
          </a:bodyPr>
          <a:lstStyle/>
          <a:p>
            <a:pPr algn="ctr"/>
            <a:r>
              <a:rPr lang="zh-CN" altLang="en-US" sz="1200" dirty="0" smtClean="0">
                <a:latin typeface="微软雅黑" panose="020B0503020204020204" pitchFamily="34" charset="-122"/>
                <a:ea typeface="微软雅黑" panose="020B0503020204020204" pitchFamily="34" charset="-122"/>
              </a:rPr>
              <a:t>流程设计</a:t>
            </a:r>
            <a:endParaRPr lang="zh-CN" altLang="en-US" sz="1200" dirty="0">
              <a:latin typeface="微软雅黑" panose="020B0503020204020204" pitchFamily="34" charset="-122"/>
              <a:ea typeface="微软雅黑" panose="020B0503020204020204" pitchFamily="34" charset="-122"/>
            </a:endParaRPr>
          </a:p>
        </p:txBody>
      </p:sp>
      <p:sp>
        <p:nvSpPr>
          <p:cNvPr id="15" name="TextBox 14"/>
          <p:cNvSpPr txBox="1"/>
          <p:nvPr/>
        </p:nvSpPr>
        <p:spPr>
          <a:xfrm>
            <a:off x="435328" y="4746119"/>
            <a:ext cx="1472376"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流程执行与服务</a:t>
            </a:r>
            <a:endParaRPr lang="zh-CN" altLang="en-US" sz="1200" dirty="0">
              <a:latin typeface="微软雅黑" panose="020B0503020204020204" pitchFamily="34" charset="-122"/>
              <a:ea typeface="微软雅黑" panose="020B0503020204020204" pitchFamily="34" charset="-122"/>
            </a:endParaRPr>
          </a:p>
        </p:txBody>
      </p:sp>
      <p:sp>
        <p:nvSpPr>
          <p:cNvPr id="16" name="TextBox 15"/>
          <p:cNvSpPr txBox="1"/>
          <p:nvPr/>
        </p:nvSpPr>
        <p:spPr>
          <a:xfrm>
            <a:off x="554142" y="5715605"/>
            <a:ext cx="1040328"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流程监控</a:t>
            </a:r>
            <a:endParaRPr lang="zh-CN" altLang="en-US" sz="1200" dirty="0">
              <a:latin typeface="微软雅黑" panose="020B0503020204020204" pitchFamily="34" charset="-122"/>
              <a:ea typeface="微软雅黑" panose="020B0503020204020204" pitchFamily="34" charset="-122"/>
            </a:endParaRPr>
          </a:p>
        </p:txBody>
      </p:sp>
      <p:sp>
        <p:nvSpPr>
          <p:cNvPr id="4" name="矩形 3"/>
          <p:cNvSpPr/>
          <p:nvPr/>
        </p:nvSpPr>
        <p:spPr bwMode="gray">
          <a:xfrm>
            <a:off x="482160" y="5134025"/>
            <a:ext cx="1184291" cy="858579"/>
          </a:xfrm>
          <a:prstGeom prst="rect">
            <a:avLst/>
          </a:prstGeom>
          <a:noFill/>
          <a:ln w="15875">
            <a:solidFill>
              <a:srgbClr val="155FCD"/>
            </a:solidFill>
            <a:prstDash val="lgDash"/>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pic>
        <p:nvPicPr>
          <p:cNvPr id="819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712" y="1052736"/>
            <a:ext cx="6840760" cy="352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AutoShape 8"/>
          <p:cNvSpPr>
            <a:spLocks noChangeArrowheads="1"/>
          </p:cNvSpPr>
          <p:nvPr/>
        </p:nvSpPr>
        <p:spPr bwMode="auto">
          <a:xfrm>
            <a:off x="2008022" y="4876737"/>
            <a:ext cx="6840760" cy="965913"/>
          </a:xfrm>
          <a:prstGeom prst="roundRect">
            <a:avLst>
              <a:gd name="adj" fmla="val 6204"/>
            </a:avLst>
          </a:prstGeom>
          <a:noFill/>
          <a:ln w="9525">
            <a:solidFill>
              <a:schemeClr val="tx2">
                <a:lumMod val="20000"/>
                <a:lumOff val="80000"/>
              </a:schemeClr>
            </a:solidFill>
            <a:prstDash val="dash"/>
            <a:round/>
            <a:headEnd/>
            <a:tailEnd/>
          </a:ln>
        </p:spPr>
        <p:txBody>
          <a:bodyPr wrap="none" anchor="t"/>
          <a:lstStyle/>
          <a:p>
            <a:pPr marL="285750" indent="-285750">
              <a:buFont typeface="Wingdings" pitchFamily="2" charset="2"/>
              <a:buChar char="p"/>
            </a:pPr>
            <a:r>
              <a:rPr lang="zh-CN" altLang="en-US" sz="1600" dirty="0">
                <a:latin typeface="微软雅黑" pitchFamily="34" charset="-122"/>
                <a:ea typeface="微软雅黑" pitchFamily="34" charset="-122"/>
              </a:rPr>
              <a:t>到达预警</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超时时间点还未处理的任务</a:t>
            </a:r>
            <a:r>
              <a:rPr lang="zh-CN" altLang="en-US" sz="1600" dirty="0" smtClean="0">
                <a:latin typeface="微软雅黑" pitchFamily="34" charset="-122"/>
                <a:ea typeface="微软雅黑" pitchFamily="34" charset="-122"/>
              </a:rPr>
              <a:t>，个人</a:t>
            </a:r>
            <a:r>
              <a:rPr lang="zh-CN" altLang="en-US" sz="1600" dirty="0">
                <a:latin typeface="微软雅黑" pitchFamily="34" charset="-122"/>
                <a:ea typeface="微软雅黑" pitchFamily="34" charset="-122"/>
              </a:rPr>
              <a:t>任务列表中预警</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超时</a:t>
            </a:r>
            <a:r>
              <a:rPr lang="zh-CN" altLang="en-US" sz="1600" dirty="0" smtClean="0">
                <a:latin typeface="微软雅黑" pitchFamily="34" charset="-122"/>
                <a:ea typeface="微软雅黑" pitchFamily="34" charset="-122"/>
              </a:rPr>
              <a:t>时间</a:t>
            </a:r>
            <a:endParaRPr lang="en-US" altLang="zh-CN" sz="1600" dirty="0" smtClean="0">
              <a:latin typeface="微软雅黑" pitchFamily="34" charset="-122"/>
              <a:ea typeface="微软雅黑" pitchFamily="34" charset="-122"/>
            </a:endParaRPr>
          </a:p>
          <a:p>
            <a:r>
              <a:rPr lang="en-US" altLang="zh-CN" sz="1600" dirty="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点</a:t>
            </a:r>
            <a:r>
              <a:rPr lang="zh-CN" altLang="en-US" sz="1600" dirty="0">
                <a:latin typeface="微软雅黑" pitchFamily="34" charset="-122"/>
                <a:ea typeface="微软雅黑" pitchFamily="34" charset="-122"/>
              </a:rPr>
              <a:t>标红</a:t>
            </a:r>
            <a:r>
              <a:rPr lang="zh-CN" altLang="en-US" sz="1600" dirty="0" smtClean="0">
                <a:latin typeface="微软雅黑" pitchFamily="34" charset="-122"/>
                <a:ea typeface="微软雅黑" pitchFamily="34" charset="-122"/>
              </a:rPr>
              <a:t>，同时</a:t>
            </a:r>
            <a:r>
              <a:rPr lang="zh-CN" altLang="en-US" sz="1600" dirty="0">
                <a:latin typeface="微软雅黑" pitchFamily="34" charset="-122"/>
                <a:ea typeface="微软雅黑" pitchFamily="34" charset="-122"/>
              </a:rPr>
              <a:t>系统会自动发送短信</a:t>
            </a:r>
            <a:r>
              <a:rPr lang="en-US" altLang="zh-CN" sz="1600" dirty="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邮件通知</a:t>
            </a:r>
            <a:r>
              <a:rPr lang="zh-CN" altLang="en-US" sz="1600" dirty="0">
                <a:latin typeface="微软雅黑" pitchFamily="34" charset="-122"/>
                <a:ea typeface="微软雅黑" pitchFamily="34" charset="-122"/>
              </a:rPr>
              <a:t>当前任务的处理用户</a:t>
            </a:r>
          </a:p>
          <a:p>
            <a:pPr algn="ctr"/>
            <a:endParaRPr lang="zh-CN" altLang="en-US" sz="1600" dirty="0"/>
          </a:p>
          <a:p>
            <a:pPr marL="285750" indent="-285750">
              <a:lnSpc>
                <a:spcPct val="150000"/>
              </a:lnSpc>
            </a:pPr>
            <a:endParaRPr lang="en-US" altLang="zh-CN" sz="1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31266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24</a:t>
            </a:fld>
            <a:endParaRPr lang="zh-CN" altLang="en-US" dirty="0"/>
          </a:p>
        </p:txBody>
      </p:sp>
      <p:sp>
        <p:nvSpPr>
          <p:cNvPr id="6" name="Title 1"/>
          <p:cNvSpPr>
            <a:spLocks noGrp="1"/>
          </p:cNvSpPr>
          <p:nvPr>
            <p:ph type="title"/>
            <p:custDataLst>
              <p:tags r:id="rId1"/>
            </p:custDataLst>
          </p:nvPr>
        </p:nvSpPr>
        <p:spPr>
          <a:xfrm>
            <a:off x="86816" y="85094"/>
            <a:ext cx="6501408" cy="391578"/>
          </a:xfrm>
        </p:spPr>
        <p:txBody>
          <a:bodyPr/>
          <a:lstStyle/>
          <a:p>
            <a:r>
              <a:rPr lang="zh-CN" altLang="en-US" dirty="0" smtClean="0"/>
              <a:t>功能设计</a:t>
            </a:r>
            <a:r>
              <a:rPr lang="en-US" altLang="zh-CN" dirty="0" smtClean="0"/>
              <a:t>—</a:t>
            </a:r>
            <a:r>
              <a:rPr dirty="0" smtClean="0"/>
              <a:t>统一待办</a:t>
            </a:r>
            <a:r>
              <a:rPr lang="zh-CN" altLang="en-US" dirty="0" smtClean="0"/>
              <a:t>任务接入</a:t>
            </a:r>
            <a:endParaRPr lang="en-US" dirty="0"/>
          </a:p>
        </p:txBody>
      </p:sp>
      <p:sp>
        <p:nvSpPr>
          <p:cNvPr id="10" name="AutoShape 8"/>
          <p:cNvSpPr>
            <a:spLocks noChangeArrowheads="1"/>
          </p:cNvSpPr>
          <p:nvPr/>
        </p:nvSpPr>
        <p:spPr bwMode="auto">
          <a:xfrm>
            <a:off x="1133483" y="4378102"/>
            <a:ext cx="7344816" cy="1928826"/>
          </a:xfrm>
          <a:prstGeom prst="roundRect">
            <a:avLst>
              <a:gd name="adj" fmla="val 6204"/>
            </a:avLst>
          </a:prstGeom>
          <a:noFill/>
          <a:ln w="9525">
            <a:solidFill>
              <a:schemeClr val="tx2">
                <a:lumMod val="20000"/>
                <a:lumOff val="80000"/>
              </a:schemeClr>
            </a:solidFill>
            <a:prstDash val="dash"/>
            <a:round/>
            <a:headEnd/>
            <a:tailEnd/>
          </a:ln>
        </p:spPr>
        <p:txBody>
          <a:bodyPr wrap="none" anchor="t"/>
          <a:lstStyle/>
          <a:p>
            <a:pPr marL="285750" indent="-285750">
              <a:lnSpc>
                <a:spcPct val="150000"/>
              </a:lnSpc>
              <a:buFont typeface="Wingdings" panose="05000000000000000000" pitchFamily="2" charset="2"/>
              <a:buChar char="p"/>
            </a:pPr>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统一待办</a:t>
            </a:r>
            <a:r>
              <a:rPr lang="en-US" altLang="zh-CN" sz="1600" dirty="0" smtClean="0">
                <a:latin typeface="微软雅黑" panose="020B0503020204020204" pitchFamily="34" charset="-122"/>
                <a:ea typeface="微软雅黑" panose="020B0503020204020204" pitchFamily="34" charset="-122"/>
              </a:rPr>
              <a:t>DB</a:t>
            </a:r>
            <a:r>
              <a:rPr lang="zh-CN" altLang="en-US" sz="1600" dirty="0" smtClean="0">
                <a:latin typeface="微软雅黑" panose="020B0503020204020204" pitchFamily="34" charset="-122"/>
                <a:ea typeface="微软雅黑" panose="020B0503020204020204" pitchFamily="34" charset="-122"/>
              </a:rPr>
              <a:t>存储应用系统配置信息</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en-US" altLang="zh-CN" sz="1600" dirty="0" smtClean="0">
                <a:latin typeface="微软雅黑" panose="020B0503020204020204" pitchFamily="34" charset="-122"/>
                <a:ea typeface="微软雅黑" panose="020B0503020204020204" pitchFamily="34" charset="-122"/>
              </a:rPr>
              <a:t>2.GW</a:t>
            </a:r>
            <a:r>
              <a:rPr lang="zh-CN" altLang="en-US" sz="1600" dirty="0" smtClean="0">
                <a:latin typeface="微软雅黑" panose="020B0503020204020204" pitchFamily="34" charset="-122"/>
                <a:ea typeface="微软雅黑" panose="020B0503020204020204" pitchFamily="34" charset="-122"/>
              </a:rPr>
              <a:t>接口提供待办数据</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en-US" altLang="zh-CN" sz="1600" dirty="0" smtClean="0">
                <a:latin typeface="微软雅黑" panose="020B0503020204020204" pitchFamily="34" charset="-122"/>
                <a:ea typeface="微软雅黑" panose="020B0503020204020204" pitchFamily="34" charset="-122"/>
              </a:rPr>
              <a:t>3.WebSeal</a:t>
            </a:r>
            <a:r>
              <a:rPr lang="zh-CN" altLang="en-US" sz="1600" dirty="0" smtClean="0">
                <a:latin typeface="微软雅黑" panose="020B0503020204020204" pitchFamily="34" charset="-122"/>
                <a:ea typeface="微软雅黑" panose="020B0503020204020204" pitchFamily="34" charset="-122"/>
              </a:rPr>
              <a:t>系统单点登录功能</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en-US" altLang="zh-CN" sz="1600" dirty="0" smtClean="0">
                <a:latin typeface="微软雅黑" panose="020B0503020204020204" pitchFamily="34" charset="-122"/>
                <a:ea typeface="微软雅黑" panose="020B0503020204020204" pitchFamily="34" charset="-122"/>
              </a:rPr>
              <a:t>4.</a:t>
            </a:r>
            <a:r>
              <a:rPr lang="zh-CN" altLang="en-US" sz="1600" dirty="0" smtClean="0">
                <a:latin typeface="微软雅黑" panose="020B0503020204020204" pitchFamily="34" charset="-122"/>
                <a:ea typeface="微软雅黑" panose="020B0503020204020204" pitchFamily="34" charset="-122"/>
              </a:rPr>
              <a:t>业务系统由</a:t>
            </a:r>
            <a:r>
              <a:rPr lang="en-US" altLang="zh-CN" sz="1600" dirty="0" err="1" smtClean="0">
                <a:latin typeface="微软雅黑" panose="020B0503020204020204" pitchFamily="34" charset="-122"/>
                <a:ea typeface="微软雅黑" panose="020B0503020204020204" pitchFamily="34" charset="-122"/>
              </a:rPr>
              <a:t>WebSeal</a:t>
            </a:r>
            <a:r>
              <a:rPr lang="zh-CN" altLang="en-US" sz="1600" dirty="0" smtClean="0">
                <a:latin typeface="微软雅黑" panose="020B0503020204020204" pitchFamily="34" charset="-122"/>
                <a:ea typeface="微软雅黑" panose="020B0503020204020204" pitchFamily="34" charset="-122"/>
              </a:rPr>
              <a:t>以反向代理的形式为统一待办提供待办处理页面</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pPr>
            <a:endParaRPr lang="en-US" altLang="zh-CN" sz="1600" dirty="0" smtClean="0">
              <a:latin typeface="微软雅黑" panose="020B0503020204020204" pitchFamily="34" charset="-122"/>
              <a:ea typeface="微软雅黑" panose="020B0503020204020204" pitchFamily="34" charset="-122"/>
            </a:endParaRPr>
          </a:p>
        </p:txBody>
      </p:sp>
      <p:pic>
        <p:nvPicPr>
          <p:cNvPr id="4100" name="Picture 4"/>
          <p:cNvPicPr>
            <a:picLocks noChangeAspect="1" noChangeArrowheads="1"/>
          </p:cNvPicPr>
          <p:nvPr/>
        </p:nvPicPr>
        <p:blipFill>
          <a:blip r:embed="rId3"/>
          <a:srcRect/>
          <a:stretch>
            <a:fillRect/>
          </a:stretch>
        </p:blipFill>
        <p:spPr bwMode="auto">
          <a:xfrm>
            <a:off x="3203848" y="836712"/>
            <a:ext cx="3009900" cy="3181350"/>
          </a:xfrm>
          <a:prstGeom prst="rect">
            <a:avLst/>
          </a:prstGeom>
          <a:noFill/>
          <a:ln w="9525">
            <a:noFill/>
            <a:miter lim="800000"/>
            <a:headEnd/>
            <a:tailEnd/>
          </a:ln>
          <a:effectLst/>
        </p:spPr>
      </p:pic>
    </p:spTree>
    <p:extLst>
      <p:ext uri="{BB962C8B-B14F-4D97-AF65-F5344CB8AC3E}">
        <p14:creationId xmlns:p14="http://schemas.microsoft.com/office/powerpoint/2010/main" val="37568655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25</a:t>
            </a:fld>
            <a:endParaRPr lang="zh-CN" altLang="en-US" dirty="0"/>
          </a:p>
        </p:txBody>
      </p:sp>
      <p:sp>
        <p:nvSpPr>
          <p:cNvPr id="6" name="Title 1"/>
          <p:cNvSpPr>
            <a:spLocks noGrp="1"/>
          </p:cNvSpPr>
          <p:nvPr>
            <p:ph type="title"/>
            <p:custDataLst>
              <p:tags r:id="rId1"/>
            </p:custDataLst>
          </p:nvPr>
        </p:nvSpPr>
        <p:spPr>
          <a:xfrm>
            <a:off x="86816" y="85094"/>
            <a:ext cx="6501408" cy="391578"/>
          </a:xfrm>
        </p:spPr>
        <p:txBody>
          <a:bodyPr/>
          <a:lstStyle/>
          <a:p>
            <a:r>
              <a:rPr lang="zh-CN" altLang="en-US" dirty="0"/>
              <a:t>功能设计</a:t>
            </a:r>
            <a:r>
              <a:rPr lang="en-US" altLang="zh-CN" dirty="0"/>
              <a:t>—</a:t>
            </a:r>
            <a:r>
              <a:rPr dirty="0" smtClean="0"/>
              <a:t>统一待办</a:t>
            </a:r>
            <a:r>
              <a:rPr lang="zh-CN" altLang="en-US" dirty="0" smtClean="0"/>
              <a:t>首页</a:t>
            </a:r>
            <a:endParaRPr lang="en-US" dirty="0"/>
          </a:p>
        </p:txBody>
      </p:sp>
      <p:pic>
        <p:nvPicPr>
          <p:cNvPr id="1026" name="Picture 2"/>
          <p:cNvPicPr>
            <a:picLocks noChangeAspect="1" noChangeArrowheads="1"/>
          </p:cNvPicPr>
          <p:nvPr/>
        </p:nvPicPr>
        <p:blipFill>
          <a:blip r:embed="rId3"/>
          <a:srcRect/>
          <a:stretch>
            <a:fillRect/>
          </a:stretch>
        </p:blipFill>
        <p:spPr bwMode="auto">
          <a:xfrm>
            <a:off x="571472" y="1571612"/>
            <a:ext cx="8051943" cy="3643338"/>
          </a:xfrm>
          <a:prstGeom prst="rect">
            <a:avLst/>
          </a:prstGeom>
          <a:noFill/>
          <a:ln w="12700">
            <a:solidFill>
              <a:srgbClr val="FF0000"/>
            </a:solidFill>
          </a:ln>
        </p:spPr>
      </p:pic>
      <p:sp>
        <p:nvSpPr>
          <p:cNvPr id="7" name="矩形 6"/>
          <p:cNvSpPr/>
          <p:nvPr/>
        </p:nvSpPr>
        <p:spPr bwMode="gray">
          <a:xfrm>
            <a:off x="1714480" y="3000372"/>
            <a:ext cx="428628" cy="357190"/>
          </a:xfrm>
          <a:prstGeom prst="rect">
            <a:avLst/>
          </a:prstGeom>
          <a:noFill/>
          <a:ln w="25400">
            <a:solidFill>
              <a:srgbClr val="FF0000"/>
            </a:solidFill>
            <a:prstDash val="lgDash"/>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cxnSp>
        <p:nvCxnSpPr>
          <p:cNvPr id="9" name="直接箭头连接符 8"/>
          <p:cNvCxnSpPr>
            <a:stCxn id="7" idx="3"/>
            <a:endCxn id="10" idx="1"/>
          </p:cNvCxnSpPr>
          <p:nvPr/>
        </p:nvCxnSpPr>
        <p:spPr>
          <a:xfrm flipV="1">
            <a:off x="2143108" y="2741021"/>
            <a:ext cx="1285884" cy="4379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428992" y="2571744"/>
            <a:ext cx="1428760" cy="338554"/>
          </a:xfrm>
          <a:prstGeom prst="rect">
            <a:avLst/>
          </a:prstGeom>
          <a:noFill/>
          <a:ln w="12700">
            <a:solidFill>
              <a:srgbClr val="FF0000"/>
            </a:solidFill>
          </a:ln>
        </p:spPr>
        <p:txBody>
          <a:bodyPr wrap="square" rtlCol="0">
            <a:spAutoFit/>
          </a:bodyPr>
          <a:lstStyle>
            <a:defPPr>
              <a:defRPr lang="zh-CN"/>
            </a:defPPr>
            <a:lvl1pPr>
              <a:defRPr sz="1600">
                <a:latin typeface="微软雅黑" panose="020B0503020204020204" pitchFamily="34" charset="-122"/>
                <a:ea typeface="微软雅黑" panose="020B0503020204020204" pitchFamily="34" charset="-122"/>
              </a:defRPr>
            </a:lvl1pPr>
          </a:lstStyle>
          <a:p>
            <a:r>
              <a:rPr lang="zh-CN" altLang="en-US" dirty="0"/>
              <a:t>待办数</a:t>
            </a:r>
          </a:p>
        </p:txBody>
      </p:sp>
      <p:sp>
        <p:nvSpPr>
          <p:cNvPr id="13" name="矩形 12"/>
          <p:cNvSpPr/>
          <p:nvPr/>
        </p:nvSpPr>
        <p:spPr bwMode="gray">
          <a:xfrm>
            <a:off x="7643834" y="4500570"/>
            <a:ext cx="428628" cy="357190"/>
          </a:xfrm>
          <a:prstGeom prst="rect">
            <a:avLst/>
          </a:prstGeom>
          <a:noFill/>
          <a:ln w="25400">
            <a:solidFill>
              <a:srgbClr val="FF0000"/>
            </a:solidFill>
            <a:prstDash val="lgDash"/>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cxnSp>
        <p:nvCxnSpPr>
          <p:cNvPr id="14" name="直接箭头连接符 13"/>
          <p:cNvCxnSpPr>
            <a:stCxn id="13" idx="0"/>
            <a:endCxn id="15" idx="2"/>
          </p:cNvCxnSpPr>
          <p:nvPr/>
        </p:nvCxnSpPr>
        <p:spPr>
          <a:xfrm rot="5400000" flipH="1" flipV="1">
            <a:off x="7579032" y="4078578"/>
            <a:ext cx="701109" cy="14287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286644" y="3214686"/>
            <a:ext cx="1428760" cy="584775"/>
          </a:xfrm>
          <a:prstGeom prst="rect">
            <a:avLst/>
          </a:prstGeom>
          <a:noFill/>
          <a:ln w="12700">
            <a:solidFill>
              <a:srgbClr val="FF0000"/>
            </a:solidFill>
          </a:ln>
        </p:spPr>
        <p:txBody>
          <a:bodyPr wrap="square" rtlCol="0">
            <a:spAutoFit/>
          </a:bodyPr>
          <a:lstStyle>
            <a:defPPr>
              <a:defRPr lang="zh-CN"/>
            </a:defPPr>
            <a:lvl1pPr>
              <a:defRPr sz="1600">
                <a:latin typeface="微软雅黑" panose="020B0503020204020204" pitchFamily="34" charset="-122"/>
                <a:ea typeface="微软雅黑" panose="020B0503020204020204" pitchFamily="34" charset="-122"/>
              </a:defRPr>
            </a:lvl1pPr>
          </a:lstStyle>
          <a:p>
            <a:r>
              <a:rPr lang="zh-CN" altLang="en-US" dirty="0"/>
              <a:t>处理跳转至该条待办</a:t>
            </a:r>
          </a:p>
        </p:txBody>
      </p:sp>
      <p:sp>
        <p:nvSpPr>
          <p:cNvPr id="19" name="矩形 18"/>
          <p:cNvSpPr/>
          <p:nvPr/>
        </p:nvSpPr>
        <p:spPr bwMode="gray">
          <a:xfrm>
            <a:off x="714348" y="4572008"/>
            <a:ext cx="6643734" cy="571504"/>
          </a:xfrm>
          <a:prstGeom prst="rect">
            <a:avLst/>
          </a:prstGeom>
          <a:noFill/>
          <a:ln w="25400">
            <a:solidFill>
              <a:srgbClr val="FF0000"/>
            </a:solidFill>
            <a:prstDash val="lgDash"/>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cxnSp>
        <p:nvCxnSpPr>
          <p:cNvPr id="20" name="直接箭头连接符 19"/>
          <p:cNvCxnSpPr>
            <a:stCxn id="19" idx="2"/>
            <a:endCxn id="21" idx="0"/>
          </p:cNvCxnSpPr>
          <p:nvPr/>
        </p:nvCxnSpPr>
        <p:spPr>
          <a:xfrm rot="5400000">
            <a:off x="3661166" y="5482843"/>
            <a:ext cx="714380" cy="3571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286116" y="5857892"/>
            <a:ext cx="1428760" cy="338554"/>
          </a:xfrm>
          <a:prstGeom prst="rect">
            <a:avLst/>
          </a:prstGeom>
          <a:noFill/>
          <a:ln w="12700">
            <a:solidFill>
              <a:srgbClr val="FF0000"/>
            </a:solidFill>
          </a:ln>
        </p:spPr>
        <p:txBody>
          <a:bodyPr wrap="square" rtlCol="0">
            <a:spAutoFit/>
          </a:bodyPr>
          <a:lstStyle>
            <a:defPPr>
              <a:defRPr lang="zh-CN"/>
            </a:defPPr>
            <a:lvl1pPr>
              <a:defRPr sz="1600">
                <a:latin typeface="微软雅黑" panose="020B0503020204020204" pitchFamily="34" charset="-122"/>
                <a:ea typeface="微软雅黑" panose="020B0503020204020204" pitchFamily="34" charset="-122"/>
              </a:defRPr>
            </a:lvl1pPr>
          </a:lstStyle>
          <a:p>
            <a:r>
              <a:rPr lang="zh-CN" altLang="en-US" dirty="0"/>
              <a:t>待办详细信息</a:t>
            </a:r>
          </a:p>
        </p:txBody>
      </p:sp>
      <p:sp>
        <p:nvSpPr>
          <p:cNvPr id="29" name="矩形 28"/>
          <p:cNvSpPr/>
          <p:nvPr/>
        </p:nvSpPr>
        <p:spPr bwMode="gray">
          <a:xfrm>
            <a:off x="7858148" y="1500174"/>
            <a:ext cx="714380" cy="357190"/>
          </a:xfrm>
          <a:prstGeom prst="rect">
            <a:avLst/>
          </a:prstGeom>
          <a:noFill/>
          <a:ln w="25400">
            <a:solidFill>
              <a:srgbClr val="FF0000"/>
            </a:solidFill>
            <a:prstDash val="lgDash"/>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cxnSp>
        <p:nvCxnSpPr>
          <p:cNvPr id="30" name="直接箭头连接符 29"/>
          <p:cNvCxnSpPr>
            <a:stCxn id="29" idx="0"/>
            <a:endCxn id="31" idx="2"/>
          </p:cNvCxnSpPr>
          <p:nvPr/>
        </p:nvCxnSpPr>
        <p:spPr>
          <a:xfrm rot="16200000" flipV="1">
            <a:off x="7902409" y="1187244"/>
            <a:ext cx="304388" cy="32147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858016" y="857232"/>
            <a:ext cx="2071702" cy="338554"/>
          </a:xfrm>
          <a:prstGeom prst="rect">
            <a:avLst/>
          </a:prstGeom>
          <a:noFill/>
          <a:ln w="12700">
            <a:solidFill>
              <a:srgbClr val="FF0000"/>
            </a:solidFill>
          </a:ln>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跳转至待办订阅页面</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224113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26</a:t>
            </a:fld>
            <a:endParaRPr lang="zh-CN" altLang="en-US" dirty="0"/>
          </a:p>
        </p:txBody>
      </p:sp>
      <p:sp>
        <p:nvSpPr>
          <p:cNvPr id="6" name="Title 1"/>
          <p:cNvSpPr>
            <a:spLocks noGrp="1"/>
          </p:cNvSpPr>
          <p:nvPr>
            <p:ph type="title"/>
            <p:custDataLst>
              <p:tags r:id="rId1"/>
            </p:custDataLst>
          </p:nvPr>
        </p:nvSpPr>
        <p:spPr>
          <a:xfrm>
            <a:off x="86816" y="85094"/>
            <a:ext cx="6501408" cy="391578"/>
          </a:xfrm>
        </p:spPr>
        <p:txBody>
          <a:bodyPr/>
          <a:lstStyle/>
          <a:p>
            <a:r>
              <a:rPr lang="zh-CN" altLang="en-US" dirty="0"/>
              <a:t>功能设计</a:t>
            </a:r>
            <a:r>
              <a:rPr lang="en-US" altLang="zh-CN" dirty="0"/>
              <a:t>—</a:t>
            </a:r>
            <a:r>
              <a:rPr dirty="0" smtClean="0"/>
              <a:t>统一待办</a:t>
            </a:r>
            <a:r>
              <a:rPr lang="zh-CN" altLang="en-US" dirty="0" smtClean="0"/>
              <a:t>订阅</a:t>
            </a:r>
            <a:endParaRPr lang="en-US" dirty="0"/>
          </a:p>
        </p:txBody>
      </p:sp>
      <p:pic>
        <p:nvPicPr>
          <p:cNvPr id="2050" name="Picture 2"/>
          <p:cNvPicPr>
            <a:picLocks noChangeAspect="1" noChangeArrowheads="1"/>
          </p:cNvPicPr>
          <p:nvPr/>
        </p:nvPicPr>
        <p:blipFill>
          <a:blip r:embed="rId3"/>
          <a:srcRect/>
          <a:stretch>
            <a:fillRect/>
          </a:stretch>
        </p:blipFill>
        <p:spPr bwMode="auto">
          <a:xfrm>
            <a:off x="1763688" y="1988840"/>
            <a:ext cx="5357850" cy="3417507"/>
          </a:xfrm>
          <a:prstGeom prst="rect">
            <a:avLst/>
          </a:prstGeom>
          <a:noFill/>
          <a:ln w="9525">
            <a:noFill/>
            <a:miter lim="800000"/>
            <a:headEnd/>
            <a:tailEnd/>
          </a:ln>
          <a:effectLst/>
        </p:spPr>
      </p:pic>
      <p:sp>
        <p:nvSpPr>
          <p:cNvPr id="11" name="矩形 10"/>
          <p:cNvSpPr/>
          <p:nvPr/>
        </p:nvSpPr>
        <p:spPr bwMode="gray">
          <a:xfrm>
            <a:off x="5214942" y="4071942"/>
            <a:ext cx="428628" cy="357190"/>
          </a:xfrm>
          <a:prstGeom prst="rect">
            <a:avLst/>
          </a:prstGeom>
          <a:noFill/>
          <a:ln w="25400">
            <a:solidFill>
              <a:srgbClr val="FF0000"/>
            </a:solidFill>
            <a:prstDash val="lgDash"/>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cxnSp>
        <p:nvCxnSpPr>
          <p:cNvPr id="12" name="直接箭头连接符 11"/>
          <p:cNvCxnSpPr>
            <a:stCxn id="11" idx="0"/>
            <a:endCxn id="13" idx="2"/>
          </p:cNvCxnSpPr>
          <p:nvPr/>
        </p:nvCxnSpPr>
        <p:spPr>
          <a:xfrm flipV="1">
            <a:off x="5429256" y="2595014"/>
            <a:ext cx="1058185" cy="147692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450554" y="2287237"/>
            <a:ext cx="2073774" cy="307777"/>
          </a:xfrm>
          <a:prstGeom prst="rect">
            <a:avLst/>
          </a:prstGeom>
          <a:noFill/>
          <a:ln w="25400">
            <a:solidFill>
              <a:srgbClr val="FF0000"/>
            </a:solidFill>
          </a:ln>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勾选后保存即完成订阅</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59626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zh-CN" altLang="en-US" dirty="0" smtClean="0"/>
              <a:t>目录</a:t>
            </a:r>
            <a:endParaRPr lang="zh-CN" altLang="en-US" dirty="0"/>
          </a:p>
        </p:txBody>
      </p:sp>
      <p:sp>
        <p:nvSpPr>
          <p:cNvPr id="7" name="文本占位符 6"/>
          <p:cNvSpPr>
            <a:spLocks noGrp="1"/>
          </p:cNvSpPr>
          <p:nvPr>
            <p:ph type="body" sz="quarter" idx="13"/>
          </p:nvPr>
        </p:nvSpPr>
        <p:spPr>
          <a:xfrm>
            <a:off x="2123728" y="1844824"/>
            <a:ext cx="4680520" cy="3456384"/>
          </a:xfrm>
        </p:spPr>
        <p:txBody>
          <a:bodyPr/>
          <a:lstStyle/>
          <a:p>
            <a:r>
              <a:rPr lang="zh-CN" altLang="en-US" sz="2400" dirty="0"/>
              <a:t>工作流平台解决方案简介</a:t>
            </a:r>
            <a:endParaRPr lang="en-US" altLang="zh-CN" sz="2400" dirty="0"/>
          </a:p>
          <a:p>
            <a:r>
              <a:rPr lang="zh-CN" altLang="en-US" sz="2400" dirty="0"/>
              <a:t>工作流平台已完成功能简介</a:t>
            </a:r>
            <a:endParaRPr lang="en-US" altLang="zh-CN" sz="2400" dirty="0"/>
          </a:p>
          <a:p>
            <a:r>
              <a:rPr lang="zh-CN" altLang="en-US" sz="2400" dirty="0" smtClean="0">
                <a:solidFill>
                  <a:srgbClr val="FF0000"/>
                </a:solidFill>
              </a:rPr>
              <a:t>如何引入工作</a:t>
            </a:r>
            <a:r>
              <a:rPr lang="zh-CN" altLang="en-US" sz="2400" dirty="0">
                <a:solidFill>
                  <a:srgbClr val="FF0000"/>
                </a:solidFill>
              </a:rPr>
              <a:t>流</a:t>
            </a:r>
            <a:r>
              <a:rPr lang="zh-CN" altLang="en-US" sz="2400" dirty="0" smtClean="0">
                <a:solidFill>
                  <a:srgbClr val="FF0000"/>
                </a:solidFill>
              </a:rPr>
              <a:t>平台方法</a:t>
            </a:r>
            <a:r>
              <a:rPr lang="zh-CN" altLang="en-US" sz="2400" dirty="0">
                <a:solidFill>
                  <a:srgbClr val="FF0000"/>
                </a:solidFill>
              </a:rPr>
              <a:t>简介</a:t>
            </a:r>
            <a:endParaRPr lang="en-US" altLang="zh-CN" sz="2400" dirty="0">
              <a:solidFill>
                <a:srgbClr val="FF0000"/>
              </a:solidFill>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27</a:t>
            </a:fld>
            <a:endParaRPr lang="zh-CN" altLang="en-US" dirty="0"/>
          </a:p>
        </p:txBody>
      </p:sp>
    </p:spTree>
    <p:extLst>
      <p:ext uri="{BB962C8B-B14F-4D97-AF65-F5344CB8AC3E}">
        <p14:creationId xmlns:p14="http://schemas.microsoft.com/office/powerpoint/2010/main" val="4009586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28</a:t>
            </a:fld>
            <a:endParaRPr lang="zh-CN" altLang="en-US" dirty="0"/>
          </a:p>
        </p:txBody>
      </p:sp>
      <p:sp>
        <p:nvSpPr>
          <p:cNvPr id="6" name="Title 1"/>
          <p:cNvSpPr>
            <a:spLocks noGrp="1"/>
          </p:cNvSpPr>
          <p:nvPr>
            <p:ph type="title"/>
            <p:custDataLst>
              <p:tags r:id="rId1"/>
            </p:custDataLst>
          </p:nvPr>
        </p:nvSpPr>
        <p:spPr>
          <a:xfrm>
            <a:off x="86816" y="85094"/>
            <a:ext cx="6501408" cy="391578"/>
          </a:xfrm>
        </p:spPr>
        <p:txBody>
          <a:bodyPr/>
          <a:lstStyle/>
          <a:p>
            <a:r>
              <a:rPr lang="zh-CN" altLang="en-US" dirty="0" smtClean="0"/>
              <a:t>如何引入工作流平台</a:t>
            </a:r>
            <a:endParaRPr lang="en-US" dirty="0"/>
          </a:p>
        </p:txBody>
      </p:sp>
      <p:grpSp>
        <p:nvGrpSpPr>
          <p:cNvPr id="7" name="组合 6"/>
          <p:cNvGrpSpPr/>
          <p:nvPr/>
        </p:nvGrpSpPr>
        <p:grpSpPr>
          <a:xfrm>
            <a:off x="735147" y="1898248"/>
            <a:ext cx="7696296" cy="738664"/>
            <a:chOff x="395536" y="5590845"/>
            <a:chExt cx="7696296" cy="738664"/>
          </a:xfrm>
        </p:grpSpPr>
        <p:sp>
          <p:nvSpPr>
            <p:cNvPr id="8" name="AutoShape 3"/>
            <p:cNvSpPr>
              <a:spLocks noChangeArrowheads="1"/>
            </p:cNvSpPr>
            <p:nvPr/>
          </p:nvSpPr>
          <p:spPr bwMode="auto">
            <a:xfrm>
              <a:off x="395536" y="5590845"/>
              <a:ext cx="1564970" cy="738664"/>
            </a:xfrm>
            <a:prstGeom prst="homePlate">
              <a:avLst>
                <a:gd name="adj" fmla="val 14233"/>
              </a:avLst>
            </a:prstGeom>
            <a:ln>
              <a:headEnd/>
              <a:tailEnd/>
            </a:ln>
          </p:spPr>
          <p:style>
            <a:lnRef idx="1">
              <a:schemeClr val="accent6"/>
            </a:lnRef>
            <a:fillRef idx="3">
              <a:schemeClr val="accent6"/>
            </a:fillRef>
            <a:effectRef idx="2">
              <a:schemeClr val="accent6"/>
            </a:effectRef>
            <a:fontRef idx="minor">
              <a:schemeClr val="lt1"/>
            </a:fontRef>
          </p:style>
          <p:txBody>
            <a:bodyPr lIns="45720" tIns="44450" rIns="45720" bIns="44450" anchor="ctr" anchorCtr="1"/>
            <a:lstStyle/>
            <a:p>
              <a:r>
                <a:rPr lang="zh-CN" altLang="en-US" b="1" dirty="0" smtClean="0">
                  <a:solidFill>
                    <a:schemeClr val="bg1"/>
                  </a:solidFill>
                  <a:latin typeface="微软雅黑" panose="020B0503020204020204" pitchFamily="34" charset="-122"/>
                  <a:ea typeface="微软雅黑" panose="020B0503020204020204" pitchFamily="34" charset="-122"/>
                </a:rPr>
                <a:t>情景一</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9" name="Rectangle 4"/>
            <p:cNvSpPr>
              <a:spLocks noChangeArrowheads="1"/>
            </p:cNvSpPr>
            <p:nvPr/>
          </p:nvSpPr>
          <p:spPr bwMode="auto">
            <a:xfrm>
              <a:off x="2267744" y="5590845"/>
              <a:ext cx="5824088" cy="738664"/>
            </a:xfrm>
            <a:prstGeom prst="rect">
              <a:avLst/>
            </a:prstGeom>
            <a:solidFill>
              <a:schemeClr val="bg1"/>
            </a:solidFill>
            <a:ln w="9525" algn="ctr">
              <a:solidFill>
                <a:srgbClr val="FFC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自主研发重构或新建业务系统</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b="1" dirty="0" smtClean="0">
                  <a:latin typeface="微软雅黑" panose="020B0503020204020204" pitchFamily="34" charset="-122"/>
                  <a:ea typeface="微软雅黑" panose="020B0503020204020204" pitchFamily="34" charset="-122"/>
                </a:rPr>
                <a:t>采用</a:t>
              </a:r>
              <a:r>
                <a:rPr lang="en-US" altLang="zh-CN" sz="1600" b="1" dirty="0" smtClean="0">
                  <a:latin typeface="微软雅黑" panose="020B0503020204020204" pitchFamily="34" charset="-122"/>
                  <a:ea typeface="微软雅黑" panose="020B0503020204020204" pitchFamily="34" charset="-122"/>
                </a:rPr>
                <a:t>PDP</a:t>
              </a:r>
              <a:r>
                <a:rPr lang="zh-CN" altLang="en-US" sz="1600" b="1" dirty="0" smtClean="0">
                  <a:latin typeface="微软雅黑" panose="020B0503020204020204" pitchFamily="34" charset="-122"/>
                  <a:ea typeface="微软雅黑" panose="020B0503020204020204" pitchFamily="34" charset="-122"/>
                </a:rPr>
                <a:t>软件开发平台，采用流程引擎内嵌，流程库集中模式</a:t>
              </a:r>
              <a:endParaRPr lang="en-US" altLang="zh-CN" sz="1600" b="1" dirty="0" smtClean="0">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735147" y="3338408"/>
            <a:ext cx="7696296" cy="738664"/>
            <a:chOff x="395536" y="5590845"/>
            <a:chExt cx="7696296" cy="738664"/>
          </a:xfrm>
        </p:grpSpPr>
        <p:sp>
          <p:nvSpPr>
            <p:cNvPr id="11" name="AutoShape 3"/>
            <p:cNvSpPr>
              <a:spLocks noChangeArrowheads="1"/>
            </p:cNvSpPr>
            <p:nvPr/>
          </p:nvSpPr>
          <p:spPr bwMode="auto">
            <a:xfrm>
              <a:off x="395536" y="5590845"/>
              <a:ext cx="1564970" cy="738664"/>
            </a:xfrm>
            <a:prstGeom prst="homePlate">
              <a:avLst>
                <a:gd name="adj" fmla="val 14233"/>
              </a:avLst>
            </a:prstGeom>
            <a:ln>
              <a:headEnd/>
              <a:tailEnd/>
            </a:ln>
          </p:spPr>
          <p:style>
            <a:lnRef idx="1">
              <a:schemeClr val="accent6"/>
            </a:lnRef>
            <a:fillRef idx="3">
              <a:schemeClr val="accent6"/>
            </a:fillRef>
            <a:effectRef idx="2">
              <a:schemeClr val="accent6"/>
            </a:effectRef>
            <a:fontRef idx="minor">
              <a:schemeClr val="lt1"/>
            </a:fontRef>
          </p:style>
          <p:txBody>
            <a:bodyPr lIns="45720" tIns="44450" rIns="45720" bIns="44450" anchor="ctr" anchorCtr="1"/>
            <a:lstStyle/>
            <a:p>
              <a:r>
                <a:rPr lang="zh-CN" altLang="en-US" b="1" dirty="0" smtClean="0">
                  <a:solidFill>
                    <a:schemeClr val="bg1"/>
                  </a:solidFill>
                  <a:latin typeface="微软雅黑" panose="020B0503020204020204" pitchFamily="34" charset="-122"/>
                  <a:ea typeface="微软雅黑" panose="020B0503020204020204" pitchFamily="34" charset="-122"/>
                </a:rPr>
                <a:t>情景二</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2" name="Rectangle 4"/>
            <p:cNvSpPr>
              <a:spLocks noChangeArrowheads="1"/>
            </p:cNvSpPr>
            <p:nvPr/>
          </p:nvSpPr>
          <p:spPr bwMode="auto">
            <a:xfrm>
              <a:off x="2267744" y="5590845"/>
              <a:ext cx="5824088" cy="738664"/>
            </a:xfrm>
            <a:prstGeom prst="rect">
              <a:avLst/>
            </a:prstGeom>
            <a:solidFill>
              <a:schemeClr val="bg1"/>
            </a:solidFill>
            <a:ln w="9525" algn="ctr">
              <a:solidFill>
                <a:srgbClr val="FFC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自主研发在线活跃业务系统</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b="1" dirty="0" smtClean="0">
                  <a:latin typeface="微软雅黑" panose="020B0503020204020204" pitchFamily="34" charset="-122"/>
                  <a:ea typeface="微软雅黑" panose="020B0503020204020204" pitchFamily="34" charset="-122"/>
                </a:rPr>
                <a:t>引入工作流软件包</a:t>
              </a:r>
              <a:r>
                <a:rPr lang="zh-CN" altLang="en-US" sz="1600" b="1" dirty="0">
                  <a:latin typeface="微软雅黑" panose="020B0503020204020204" pitchFamily="34" charset="-122"/>
                  <a:ea typeface="微软雅黑" panose="020B0503020204020204" pitchFamily="34" charset="-122"/>
                </a:rPr>
                <a:t>，采用流程引擎内嵌，流程</a:t>
              </a:r>
              <a:r>
                <a:rPr lang="zh-CN" altLang="en-US" sz="1600" b="1" dirty="0" smtClean="0">
                  <a:latin typeface="微软雅黑" panose="020B0503020204020204" pitchFamily="34" charset="-122"/>
                  <a:ea typeface="微软雅黑" panose="020B0503020204020204" pitchFamily="34" charset="-122"/>
                </a:rPr>
                <a:t>库部署至业务库中</a:t>
              </a:r>
              <a:endParaRPr lang="en-US" altLang="zh-CN" sz="1600" b="1" dirty="0" smtClean="0">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735147" y="4869610"/>
            <a:ext cx="7696296" cy="738664"/>
            <a:chOff x="395536" y="5590845"/>
            <a:chExt cx="7696296" cy="738664"/>
          </a:xfrm>
        </p:grpSpPr>
        <p:sp>
          <p:nvSpPr>
            <p:cNvPr id="14" name="AutoShape 3"/>
            <p:cNvSpPr>
              <a:spLocks noChangeArrowheads="1"/>
            </p:cNvSpPr>
            <p:nvPr/>
          </p:nvSpPr>
          <p:spPr bwMode="auto">
            <a:xfrm>
              <a:off x="395536" y="5590845"/>
              <a:ext cx="1564970" cy="738664"/>
            </a:xfrm>
            <a:prstGeom prst="homePlate">
              <a:avLst>
                <a:gd name="adj" fmla="val 14233"/>
              </a:avLst>
            </a:prstGeom>
            <a:ln>
              <a:headEnd/>
              <a:tailEnd/>
            </a:ln>
          </p:spPr>
          <p:style>
            <a:lnRef idx="1">
              <a:schemeClr val="accent6"/>
            </a:lnRef>
            <a:fillRef idx="3">
              <a:schemeClr val="accent6"/>
            </a:fillRef>
            <a:effectRef idx="2">
              <a:schemeClr val="accent6"/>
            </a:effectRef>
            <a:fontRef idx="minor">
              <a:schemeClr val="lt1"/>
            </a:fontRef>
          </p:style>
          <p:txBody>
            <a:bodyPr lIns="45720" tIns="44450" rIns="45720" bIns="44450" anchor="ctr" anchorCtr="1"/>
            <a:lstStyle/>
            <a:p>
              <a:r>
                <a:rPr lang="zh-CN" altLang="en-US" b="1" dirty="0" smtClean="0">
                  <a:solidFill>
                    <a:schemeClr val="bg1"/>
                  </a:solidFill>
                  <a:latin typeface="微软雅黑" panose="020B0503020204020204" pitchFamily="34" charset="-122"/>
                  <a:ea typeface="微软雅黑" panose="020B0503020204020204" pitchFamily="34" charset="-122"/>
                </a:rPr>
                <a:t>情景三</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5" name="Rectangle 4"/>
            <p:cNvSpPr>
              <a:spLocks noChangeArrowheads="1"/>
            </p:cNvSpPr>
            <p:nvPr/>
          </p:nvSpPr>
          <p:spPr bwMode="auto">
            <a:xfrm>
              <a:off x="2267744" y="5590845"/>
              <a:ext cx="5824088" cy="738664"/>
            </a:xfrm>
            <a:prstGeom prst="rect">
              <a:avLst/>
            </a:prstGeom>
            <a:solidFill>
              <a:schemeClr val="bg1"/>
            </a:solidFill>
            <a:ln w="9525" algn="ctr">
              <a:solidFill>
                <a:srgbClr val="FFC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外购系统</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b="1" dirty="0" smtClean="0">
                  <a:latin typeface="微软雅黑" panose="020B0503020204020204" pitchFamily="34" charset="-122"/>
                  <a:ea typeface="微软雅黑" panose="020B0503020204020204" pitchFamily="34" charset="-122"/>
                </a:rPr>
                <a:t>集成统一待办</a:t>
              </a:r>
              <a:endParaRPr lang="en-US" altLang="zh-CN" sz="1600" b="1" dirty="0" smtClean="0">
                <a:latin typeface="微软雅黑" panose="020B0503020204020204" pitchFamily="34" charset="-122"/>
                <a:ea typeface="微软雅黑" panose="020B0503020204020204" pitchFamily="34" charset="-122"/>
              </a:endParaRPr>
            </a:p>
          </p:txBody>
        </p:sp>
      </p:grpSp>
      <p:sp>
        <p:nvSpPr>
          <p:cNvPr id="4" name="文本框 3"/>
          <p:cNvSpPr txBox="1"/>
          <p:nvPr/>
        </p:nvSpPr>
        <p:spPr>
          <a:xfrm>
            <a:off x="725816" y="811096"/>
            <a:ext cx="7878632"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工作流平台基础功能已完成，已推广</a:t>
            </a:r>
            <a:r>
              <a:rPr lang="en-US" altLang="zh-CN" dirty="0" smtClean="0">
                <a:latin typeface="微软雅黑" panose="020B0503020204020204" pitchFamily="34" charset="-122"/>
                <a:ea typeface="微软雅黑" panose="020B0503020204020204" pitchFamily="34" charset="-122"/>
              </a:rPr>
              <a:t>MMS</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ADM</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HRM</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MAM</a:t>
            </a:r>
            <a:r>
              <a:rPr lang="zh-CN" altLang="en-US" dirty="0" smtClean="0">
                <a:latin typeface="微软雅黑" panose="020B0503020204020204" pitchFamily="34" charset="-122"/>
                <a:ea typeface="微软雅黑" panose="020B0503020204020204" pitchFamily="34" charset="-122"/>
              </a:rPr>
              <a:t>系统使用，</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其他自主</a:t>
            </a:r>
            <a:r>
              <a:rPr lang="zh-CN" altLang="en-US" dirty="0">
                <a:latin typeface="微软雅黑" panose="020B0503020204020204" pitchFamily="34" charset="-122"/>
                <a:ea typeface="微软雅黑" panose="020B0503020204020204" pitchFamily="34" charset="-122"/>
              </a:rPr>
              <a:t>研发重构或新建业务</a:t>
            </a:r>
            <a:r>
              <a:rPr lang="zh-CN" altLang="en-US" dirty="0" smtClean="0">
                <a:latin typeface="微软雅黑" panose="020B0503020204020204" pitchFamily="34" charset="-122"/>
                <a:ea typeface="微软雅黑" panose="020B0503020204020204" pitchFamily="34" charset="-122"/>
              </a:rPr>
              <a:t>系统可以引入使用。</a:t>
            </a: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553420" y="5540270"/>
            <a:ext cx="936104" cy="1107996"/>
          </a:xfrm>
          <a:prstGeom prst="rect">
            <a:avLst/>
          </a:prstGeom>
          <a:noFill/>
        </p:spPr>
        <p:txBody>
          <a:bodyPr wrap="square" rtlCol="0">
            <a:spAutoFit/>
          </a:bodyPr>
          <a:lstStyle/>
          <a:p>
            <a:r>
              <a:rPr lang="zh-CN" altLang="en-US" sz="6600" dirty="0" smtClean="0">
                <a:solidFill>
                  <a:srgbClr val="FF0000"/>
                </a:solidFill>
              </a:rPr>
              <a:t>？</a:t>
            </a:r>
            <a:endParaRPr lang="zh-CN" altLang="en-US" sz="6600" dirty="0">
              <a:solidFill>
                <a:srgbClr val="FF0000"/>
              </a:solidFill>
            </a:endParaRPr>
          </a:p>
        </p:txBody>
      </p:sp>
      <p:sp>
        <p:nvSpPr>
          <p:cNvPr id="16" name="文本框 15"/>
          <p:cNvSpPr txBox="1"/>
          <p:nvPr/>
        </p:nvSpPr>
        <p:spPr>
          <a:xfrm>
            <a:off x="1167531" y="5924991"/>
            <a:ext cx="7289386" cy="338554"/>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详细操作，请找流程信息化总部</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信息应用部</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软件架构科  马荣昌 、尹标平支持</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66333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29</a:t>
            </a:fld>
            <a:endParaRPr lang="zh-CN" altLang="en-US" dirty="0"/>
          </a:p>
        </p:txBody>
      </p:sp>
      <p:sp>
        <p:nvSpPr>
          <p:cNvPr id="6" name="Title 1"/>
          <p:cNvSpPr>
            <a:spLocks noGrp="1"/>
          </p:cNvSpPr>
          <p:nvPr>
            <p:ph type="title"/>
            <p:custDataLst>
              <p:tags r:id="rId2"/>
            </p:custDataLst>
          </p:nvPr>
        </p:nvSpPr>
        <p:spPr>
          <a:xfrm>
            <a:off x="86816" y="85094"/>
            <a:ext cx="6501408" cy="391578"/>
          </a:xfrm>
        </p:spPr>
        <p:txBody>
          <a:bodyPr/>
          <a:lstStyle/>
          <a:p>
            <a:r>
              <a:rPr lang="zh-CN" altLang="en-US" dirty="0" smtClean="0"/>
              <a:t>如何</a:t>
            </a:r>
            <a:r>
              <a:rPr dirty="0" smtClean="0"/>
              <a:t>统一</a:t>
            </a:r>
            <a:r>
              <a:rPr lang="zh-CN" altLang="en-US" dirty="0" smtClean="0"/>
              <a:t>接入</a:t>
            </a:r>
            <a:r>
              <a:rPr dirty="0" smtClean="0"/>
              <a:t>待办</a:t>
            </a:r>
            <a:r>
              <a:rPr lang="zh-CN" altLang="en-US" dirty="0" smtClean="0"/>
              <a:t>任务</a:t>
            </a:r>
            <a:endParaRPr lang="en-US" dirty="0"/>
          </a:p>
        </p:txBody>
      </p:sp>
      <p:sp>
        <p:nvSpPr>
          <p:cNvPr id="8" name="AutoShape 8"/>
          <p:cNvSpPr>
            <a:spLocks noChangeArrowheads="1"/>
          </p:cNvSpPr>
          <p:nvPr/>
        </p:nvSpPr>
        <p:spPr bwMode="auto">
          <a:xfrm>
            <a:off x="3500430" y="1643050"/>
            <a:ext cx="5214974" cy="4018768"/>
          </a:xfrm>
          <a:prstGeom prst="roundRect">
            <a:avLst>
              <a:gd name="adj" fmla="val 6204"/>
            </a:avLst>
          </a:prstGeom>
          <a:noFill/>
          <a:ln w="9525">
            <a:solidFill>
              <a:schemeClr val="tx2">
                <a:lumMod val="20000"/>
                <a:lumOff val="80000"/>
              </a:schemeClr>
            </a:solidFill>
            <a:prstDash val="dash"/>
            <a:round/>
            <a:headEnd/>
            <a:tailEnd/>
          </a:ln>
        </p:spPr>
        <p:txBody>
          <a:bodyPr wrap="none" anchor="t"/>
          <a:lstStyle/>
          <a:p>
            <a:pPr marL="285750" indent="-285750">
              <a:lnSpc>
                <a:spcPct val="150000"/>
              </a:lnSpc>
              <a:buFont typeface="Wingdings" panose="05000000000000000000" pitchFamily="2" charset="2"/>
              <a:buChar char="p"/>
            </a:pPr>
            <a:r>
              <a:rPr lang="en-US" altLang="zh-CN" sz="1600" dirty="0" smtClean="0">
                <a:latin typeface="微软雅黑" panose="020B0503020204020204" pitchFamily="34" charset="-122"/>
                <a:ea typeface="微软雅黑" panose="020B0503020204020204" pitchFamily="34" charset="-122"/>
              </a:rPr>
              <a:t>2.</a:t>
            </a:r>
            <a:r>
              <a:rPr lang="zh-CN" altLang="en-US" sz="1600" dirty="0" smtClean="0">
                <a:latin typeface="微软雅黑" panose="020B0503020204020204" pitchFamily="34" charset="-122"/>
                <a:ea typeface="微软雅黑" panose="020B0503020204020204" pitchFamily="34" charset="-122"/>
              </a:rPr>
              <a:t>需求由业务系统提出</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en-US" altLang="zh-CN" sz="1600" dirty="0" smtClean="0">
                <a:latin typeface="微软雅黑" panose="020B0503020204020204" pitchFamily="34" charset="-122"/>
                <a:ea typeface="微软雅黑" panose="020B0503020204020204" pitchFamily="34" charset="-122"/>
              </a:rPr>
              <a:t>3.</a:t>
            </a:r>
            <a:r>
              <a:rPr lang="zh-CN" altLang="en-US" sz="1600" dirty="0" smtClean="0">
                <a:latin typeface="微软雅黑" panose="020B0503020204020204" pitchFamily="34" charset="-122"/>
                <a:ea typeface="微软雅黑" panose="020B0503020204020204" pitchFamily="34" charset="-122"/>
              </a:rPr>
              <a:t>按照接口规范准备待办接口，和系统相关信息</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en-US" altLang="zh-CN" sz="1600" dirty="0" smtClean="0">
                <a:latin typeface="微软雅黑" panose="020B0503020204020204" pitchFamily="34" charset="-122"/>
                <a:ea typeface="微软雅黑" panose="020B0503020204020204" pitchFamily="34" charset="-122"/>
              </a:rPr>
              <a:t>4.</a:t>
            </a:r>
            <a:r>
              <a:rPr lang="zh-CN" altLang="en-US" sz="1600" dirty="0" smtClean="0">
                <a:latin typeface="微软雅黑" panose="020B0503020204020204" pitchFamily="34" charset="-122"/>
                <a:ea typeface="微软雅黑" panose="020B0503020204020204" pitchFamily="34" charset="-122"/>
              </a:rPr>
              <a:t>审核接口和系统信息</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en-US" altLang="zh-CN" sz="1600" dirty="0" smtClean="0">
                <a:latin typeface="微软雅黑" panose="020B0503020204020204" pitchFamily="34" charset="-122"/>
                <a:ea typeface="微软雅黑" panose="020B0503020204020204" pitchFamily="34" charset="-122"/>
              </a:rPr>
              <a:t>5.GW</a:t>
            </a:r>
            <a:r>
              <a:rPr lang="zh-CN" altLang="en-US" sz="1600" dirty="0" smtClean="0">
                <a:latin typeface="微软雅黑" panose="020B0503020204020204" pitchFamily="34" charset="-122"/>
                <a:ea typeface="微软雅黑" panose="020B0503020204020204" pitchFamily="34" charset="-122"/>
              </a:rPr>
              <a:t>封装接口并测试</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en-US" altLang="zh-CN" sz="1600" dirty="0" smtClean="0">
                <a:latin typeface="微软雅黑" panose="020B0503020204020204" pitchFamily="34" charset="-122"/>
                <a:ea typeface="微软雅黑" panose="020B0503020204020204" pitchFamily="34" charset="-122"/>
              </a:rPr>
              <a:t>6.</a:t>
            </a:r>
            <a:r>
              <a:rPr lang="zh-CN" altLang="en-US" sz="1600" dirty="0" smtClean="0">
                <a:latin typeface="微软雅黑" panose="020B0503020204020204" pitchFamily="34" charset="-122"/>
                <a:ea typeface="微软雅黑" panose="020B0503020204020204" pitchFamily="34" charset="-122"/>
              </a:rPr>
              <a:t>统一待办调用</a:t>
            </a:r>
            <a:r>
              <a:rPr lang="en-US" altLang="zh-CN" sz="1600" dirty="0" smtClean="0">
                <a:latin typeface="微软雅黑" panose="020B0503020204020204" pitchFamily="34" charset="-122"/>
                <a:ea typeface="微软雅黑" panose="020B0503020204020204" pitchFamily="34" charset="-122"/>
              </a:rPr>
              <a:t>GW</a:t>
            </a:r>
            <a:r>
              <a:rPr lang="zh-CN" altLang="en-US" sz="1600" dirty="0" smtClean="0">
                <a:latin typeface="微软雅黑" panose="020B0503020204020204" pitchFamily="34" charset="-122"/>
                <a:ea typeface="微软雅黑" panose="020B0503020204020204" pitchFamily="34" charset="-122"/>
              </a:rPr>
              <a:t>封装的待办接口并做单点测试</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en-US" altLang="zh-CN" sz="1600" dirty="0" smtClean="0">
                <a:latin typeface="微软雅黑" panose="020B0503020204020204" pitchFamily="34" charset="-122"/>
                <a:ea typeface="微软雅黑" panose="020B0503020204020204" pitchFamily="34" charset="-122"/>
              </a:rPr>
              <a:t>7.</a:t>
            </a:r>
            <a:r>
              <a:rPr lang="zh-CN" altLang="en-US" sz="1600" dirty="0" smtClean="0">
                <a:latin typeface="微软雅黑" panose="020B0503020204020204" pitchFamily="34" charset="-122"/>
                <a:ea typeface="微软雅黑" panose="020B0503020204020204" pitchFamily="34" charset="-122"/>
              </a:rPr>
              <a:t>按业务系统，</a:t>
            </a:r>
            <a:r>
              <a:rPr lang="en-US" altLang="zh-CN" sz="1600" dirty="0" smtClean="0">
                <a:latin typeface="微软雅黑" panose="020B0503020204020204" pitchFamily="34" charset="-122"/>
                <a:ea typeface="微软雅黑" panose="020B0503020204020204" pitchFamily="34" charset="-122"/>
              </a:rPr>
              <a:t>GW</a:t>
            </a:r>
            <a:r>
              <a:rPr lang="zh-CN" altLang="en-US" sz="1600" dirty="0" smtClean="0">
                <a:latin typeface="微软雅黑" panose="020B0503020204020204" pitchFamily="34" charset="-122"/>
                <a:ea typeface="微软雅黑" panose="020B0503020204020204" pitchFamily="34" charset="-122"/>
              </a:rPr>
              <a:t>，统一待办的顺序依次上线部署</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pPr>
            <a:r>
              <a:rPr lang="zh-CN" altLang="en-US" sz="1600" dirty="0" smtClean="0">
                <a:latin typeface="微软雅黑" panose="020B0503020204020204" pitchFamily="34" charset="-122"/>
                <a:ea typeface="微软雅黑" panose="020B0503020204020204" pitchFamily="34" charset="-122"/>
              </a:rPr>
              <a:t>接口规范：</a:t>
            </a:r>
            <a:endParaRPr lang="zh-CN" altLang="en-US" sz="1600" dirty="0">
              <a:latin typeface="微软雅黑" panose="020B0503020204020204" pitchFamily="34" charset="-122"/>
              <a:ea typeface="微软雅黑" panose="020B0503020204020204" pitchFamily="34" charset="-122"/>
            </a:endParaRPr>
          </a:p>
        </p:txBody>
      </p:sp>
      <p:graphicFrame>
        <p:nvGraphicFramePr>
          <p:cNvPr id="11" name="对象 10"/>
          <p:cNvGraphicFramePr>
            <a:graphicFrameLocks noChangeAspect="1"/>
          </p:cNvGraphicFramePr>
          <p:nvPr/>
        </p:nvGraphicFramePr>
        <p:xfrm>
          <a:off x="4929190" y="4429132"/>
          <a:ext cx="914400" cy="685800"/>
        </p:xfrm>
        <a:graphic>
          <a:graphicData uri="http://schemas.openxmlformats.org/presentationml/2006/ole">
            <mc:AlternateContent xmlns:mc="http://schemas.openxmlformats.org/markup-compatibility/2006">
              <mc:Choice xmlns:v="urn:schemas-microsoft-com:vml" Requires="v">
                <p:oleObj spid="_x0000_s1065" name="文档" showAsIcon="1" r:id="rId6" imgW="914400" imgH="685800" progId="Word.Document.12">
                  <p:embed/>
                </p:oleObj>
              </mc:Choice>
              <mc:Fallback>
                <p:oleObj name="文档" showAsIcon="1" r:id="rId6" imgW="914400" imgH="685800" progId="Word.Document.1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9190" y="4429132"/>
                        <a:ext cx="914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组合 8"/>
          <p:cNvGrpSpPr/>
          <p:nvPr/>
        </p:nvGrpSpPr>
        <p:grpSpPr>
          <a:xfrm>
            <a:off x="467544" y="692696"/>
            <a:ext cx="2319076" cy="5688632"/>
            <a:chOff x="642910" y="1333928"/>
            <a:chExt cx="2071702" cy="4666840"/>
          </a:xfrm>
        </p:grpSpPr>
        <p:sp>
          <p:nvSpPr>
            <p:cNvPr id="10" name="椭圆 9"/>
            <p:cNvSpPr/>
            <p:nvPr/>
          </p:nvSpPr>
          <p:spPr bwMode="gray">
            <a:xfrm>
              <a:off x="1214414" y="1333928"/>
              <a:ext cx="928694" cy="285752"/>
            </a:xfrm>
            <a:prstGeom prst="ellipse">
              <a:avLst/>
            </a:prstGeom>
            <a:ln>
              <a:headEnd/>
              <a:tailEnd type="stealth" w="med" len="med"/>
            </a:ln>
            <a:extLst/>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en-US" altLang="zh-CN" sz="1400" dirty="0" smtClean="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开始</a:t>
              </a:r>
              <a:endParaRPr lang="zh-CN" altLang="en-US" sz="1400" dirty="0">
                <a:latin typeface="微软雅黑" panose="020B0503020204020204" pitchFamily="34" charset="-122"/>
                <a:ea typeface="微软雅黑" panose="020B0503020204020204" pitchFamily="34" charset="-122"/>
              </a:endParaRPr>
            </a:p>
          </p:txBody>
        </p:sp>
        <p:sp>
          <p:nvSpPr>
            <p:cNvPr id="12" name="圆角矩形 11"/>
            <p:cNvSpPr/>
            <p:nvPr/>
          </p:nvSpPr>
          <p:spPr bwMode="gray">
            <a:xfrm>
              <a:off x="928662" y="1857364"/>
              <a:ext cx="1428760" cy="357190"/>
            </a:xfrm>
            <a:prstGeom prst="roundRect">
              <a:avLst/>
            </a:prstGeom>
            <a:ln>
              <a:headEnd/>
              <a:tailEnd type="stealth" w="med" len="med"/>
            </a:ln>
            <a:extLst/>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altLang="zh-CN" sz="1400" dirty="0" smtClean="0">
                  <a:latin typeface="微软雅黑" panose="020B0503020204020204" pitchFamily="34" charset="-122"/>
                  <a:ea typeface="微软雅黑" panose="020B0503020204020204" pitchFamily="34" charset="-122"/>
                </a:rPr>
                <a:t>2.</a:t>
              </a:r>
              <a:r>
                <a:rPr lang="zh-CN" altLang="en-US" sz="1400" dirty="0" smtClean="0">
                  <a:latin typeface="微软雅黑" panose="020B0503020204020204" pitchFamily="34" charset="-122"/>
                  <a:ea typeface="微软雅黑" panose="020B0503020204020204" pitchFamily="34" charset="-122"/>
                </a:rPr>
                <a:t>提出接入申请</a:t>
              </a:r>
            </a:p>
          </p:txBody>
        </p:sp>
        <p:sp>
          <p:nvSpPr>
            <p:cNvPr id="13" name="圆角矩形 12"/>
            <p:cNvSpPr/>
            <p:nvPr/>
          </p:nvSpPr>
          <p:spPr bwMode="gray">
            <a:xfrm>
              <a:off x="642910" y="2428868"/>
              <a:ext cx="2071702" cy="428628"/>
            </a:xfrm>
            <a:prstGeom prst="roundRect">
              <a:avLst/>
            </a:prstGeom>
            <a:ln>
              <a:headEnd/>
              <a:tailEnd type="stealth" w="med" len="med"/>
            </a:ln>
            <a:extLst/>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altLang="zh-CN" sz="1400" dirty="0" smtClean="0">
                  <a:latin typeface="微软雅黑" panose="020B0503020204020204" pitchFamily="34" charset="-122"/>
                  <a:ea typeface="微软雅黑" panose="020B0503020204020204" pitchFamily="34" charset="-122"/>
                </a:rPr>
                <a:t>3.</a:t>
              </a:r>
              <a:r>
                <a:rPr lang="zh-CN" altLang="en-US" sz="1400" dirty="0" smtClean="0">
                  <a:latin typeface="微软雅黑" panose="020B0503020204020204" pitchFamily="34" charset="-122"/>
                  <a:ea typeface="微软雅黑" panose="020B0503020204020204" pitchFamily="34" charset="-122"/>
                </a:rPr>
                <a:t>准备接入材料</a:t>
              </a:r>
              <a:endParaRPr lang="en-US" altLang="zh-CN" sz="1400" dirty="0" smtClean="0">
                <a:latin typeface="微软雅黑" panose="020B0503020204020204" pitchFamily="34" charset="-122"/>
                <a:ea typeface="微软雅黑" panose="020B0503020204020204" pitchFamily="34" charset="-122"/>
              </a:endParaRPr>
            </a:p>
            <a:p>
              <a:pPr algn="ctr"/>
              <a:r>
                <a:rPr lang="zh-CN" altLang="en-US" sz="1400" dirty="0" smtClean="0">
                  <a:latin typeface="微软雅黑" panose="020B0503020204020204" pitchFamily="34" charset="-122"/>
                  <a:ea typeface="微软雅黑" panose="020B0503020204020204" pitchFamily="34" charset="-122"/>
                </a:rPr>
                <a:t>（测试接口，系统资料）</a:t>
              </a:r>
            </a:p>
          </p:txBody>
        </p:sp>
        <p:sp>
          <p:nvSpPr>
            <p:cNvPr id="14" name="圆角矩形 13"/>
            <p:cNvSpPr/>
            <p:nvPr/>
          </p:nvSpPr>
          <p:spPr bwMode="gray">
            <a:xfrm>
              <a:off x="928662" y="3071810"/>
              <a:ext cx="1428760" cy="428628"/>
            </a:xfrm>
            <a:prstGeom prst="roundRect">
              <a:avLst/>
            </a:prstGeom>
            <a:ln>
              <a:headEnd/>
              <a:tailEnd type="stealth" w="med" len="med"/>
            </a:ln>
            <a:extLst/>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altLang="zh-CN" sz="1400" dirty="0" smtClean="0">
                  <a:latin typeface="微软雅黑" panose="020B0503020204020204" pitchFamily="34" charset="-122"/>
                  <a:ea typeface="微软雅黑" panose="020B0503020204020204" pitchFamily="34" charset="-122"/>
                </a:rPr>
                <a:t>4.</a:t>
              </a:r>
              <a:r>
                <a:rPr lang="zh-CN" altLang="en-US" sz="1400" dirty="0" smtClean="0">
                  <a:latin typeface="微软雅黑" panose="020B0503020204020204" pitchFamily="34" charset="-122"/>
                  <a:ea typeface="微软雅黑" panose="020B0503020204020204" pitchFamily="34" charset="-122"/>
                </a:rPr>
                <a:t>接口规范审核</a:t>
              </a:r>
            </a:p>
          </p:txBody>
        </p:sp>
        <p:sp>
          <p:nvSpPr>
            <p:cNvPr id="15" name="圆角矩形 14"/>
            <p:cNvSpPr/>
            <p:nvPr/>
          </p:nvSpPr>
          <p:spPr bwMode="gray">
            <a:xfrm>
              <a:off x="1000100" y="3714752"/>
              <a:ext cx="1357322" cy="428628"/>
            </a:xfrm>
            <a:prstGeom prst="roundRect">
              <a:avLst/>
            </a:prstGeom>
            <a:ln>
              <a:headEnd/>
              <a:tailEnd type="stealth" w="med" len="med"/>
            </a:ln>
            <a:extLst/>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altLang="zh-CN" sz="1400" dirty="0" smtClean="0">
                  <a:latin typeface="微软雅黑" panose="020B0503020204020204" pitchFamily="34" charset="-122"/>
                  <a:ea typeface="微软雅黑" panose="020B0503020204020204" pitchFamily="34" charset="-122"/>
                </a:rPr>
                <a:t>5.GW</a:t>
              </a:r>
              <a:r>
                <a:rPr lang="zh-CN" altLang="en-US" sz="1400" dirty="0" smtClean="0">
                  <a:latin typeface="微软雅黑" panose="020B0503020204020204" pitchFamily="34" charset="-122"/>
                  <a:ea typeface="微软雅黑" panose="020B0503020204020204" pitchFamily="34" charset="-122"/>
                </a:rPr>
                <a:t>封装测试</a:t>
              </a:r>
            </a:p>
          </p:txBody>
        </p:sp>
        <p:sp>
          <p:nvSpPr>
            <p:cNvPr id="16" name="圆角矩形 15"/>
            <p:cNvSpPr/>
            <p:nvPr/>
          </p:nvSpPr>
          <p:spPr bwMode="gray">
            <a:xfrm>
              <a:off x="785786" y="4357694"/>
              <a:ext cx="1785950" cy="428628"/>
            </a:xfrm>
            <a:prstGeom prst="roundRect">
              <a:avLst/>
            </a:prstGeom>
            <a:ln>
              <a:headEnd/>
              <a:tailEnd type="stealth" w="med" len="med"/>
            </a:ln>
            <a:extLst/>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altLang="zh-CN" sz="1400" dirty="0" smtClean="0">
                  <a:latin typeface="微软雅黑" panose="020B0503020204020204" pitchFamily="34" charset="-122"/>
                  <a:ea typeface="微软雅黑" panose="020B0503020204020204" pitchFamily="34" charset="-122"/>
                </a:rPr>
                <a:t>6.</a:t>
              </a:r>
              <a:r>
                <a:rPr lang="zh-CN" altLang="en-US" sz="1400" dirty="0" smtClean="0">
                  <a:latin typeface="微软雅黑" panose="020B0503020204020204" pitchFamily="34" charset="-122"/>
                  <a:ea typeface="微软雅黑" panose="020B0503020204020204" pitchFamily="34" charset="-122"/>
                </a:rPr>
                <a:t>统一待办接入测试</a:t>
              </a:r>
            </a:p>
          </p:txBody>
        </p:sp>
        <p:sp>
          <p:nvSpPr>
            <p:cNvPr id="17" name="圆角矩形 16"/>
            <p:cNvSpPr/>
            <p:nvPr/>
          </p:nvSpPr>
          <p:spPr bwMode="gray">
            <a:xfrm>
              <a:off x="1071538" y="5000636"/>
              <a:ext cx="1214446" cy="428628"/>
            </a:xfrm>
            <a:prstGeom prst="roundRect">
              <a:avLst/>
            </a:prstGeom>
            <a:ln>
              <a:headEnd/>
              <a:tailEnd type="stealth" w="med" len="med"/>
            </a:ln>
            <a:extLst/>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altLang="zh-CN" sz="1400" dirty="0" smtClean="0">
                  <a:latin typeface="微软雅黑" panose="020B0503020204020204" pitchFamily="34" charset="-122"/>
                  <a:ea typeface="微软雅黑" panose="020B0503020204020204" pitchFamily="34" charset="-122"/>
                </a:rPr>
                <a:t>7.</a:t>
              </a:r>
              <a:r>
                <a:rPr lang="zh-CN" altLang="en-US" sz="1400" dirty="0" smtClean="0">
                  <a:latin typeface="微软雅黑" panose="020B0503020204020204" pitchFamily="34" charset="-122"/>
                  <a:ea typeface="微软雅黑" panose="020B0503020204020204" pitchFamily="34" charset="-122"/>
                </a:rPr>
                <a:t>上线部署</a:t>
              </a:r>
            </a:p>
          </p:txBody>
        </p:sp>
        <p:sp>
          <p:nvSpPr>
            <p:cNvPr id="18" name="椭圆 17"/>
            <p:cNvSpPr/>
            <p:nvPr/>
          </p:nvSpPr>
          <p:spPr bwMode="gray">
            <a:xfrm>
              <a:off x="1357290" y="5715016"/>
              <a:ext cx="642942" cy="285752"/>
            </a:xfrm>
            <a:prstGeom prst="ellipse">
              <a:avLst/>
            </a:prstGeom>
            <a:ln>
              <a:headEnd/>
              <a:tailEnd type="stealth" w="med" len="med"/>
            </a:ln>
            <a:extLst/>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en-US" altLang="zh-CN" sz="1400" dirty="0" smtClean="0"/>
                <a:t>8.</a:t>
              </a:r>
              <a:r>
                <a:rPr lang="zh-CN" altLang="en-US" sz="1400" dirty="0" smtClean="0"/>
                <a:t>结束</a:t>
              </a:r>
              <a:endParaRPr lang="zh-CN" altLang="en-US" sz="1400" dirty="0"/>
            </a:p>
          </p:txBody>
        </p:sp>
        <p:sp>
          <p:nvSpPr>
            <p:cNvPr id="19" name="下箭头 18"/>
            <p:cNvSpPr/>
            <p:nvPr/>
          </p:nvSpPr>
          <p:spPr bwMode="gray">
            <a:xfrm>
              <a:off x="1500166" y="4143380"/>
              <a:ext cx="285752" cy="214314"/>
            </a:xfrm>
            <a:prstGeom prst="downArrow">
              <a:avLst/>
            </a:prstGeom>
            <a:ln>
              <a:headEnd/>
              <a:tailEnd type="stealth" w="med" len="med"/>
            </a:ln>
            <a:extLst/>
          </p:spPr>
          <p:style>
            <a:lnRef idx="1">
              <a:schemeClr val="accent6"/>
            </a:lnRef>
            <a:fillRef idx="3">
              <a:schemeClr val="accent6"/>
            </a:fillRef>
            <a:effectRef idx="2">
              <a:schemeClr val="accent6"/>
            </a:effectRef>
            <a:fontRef idx="minor">
              <a:schemeClr val="lt1"/>
            </a:fontRef>
          </p:style>
          <p:txBody>
            <a:bodyPr wrap="none" rtlCol="0" anchor="ctr"/>
            <a:lstStyle/>
            <a:p>
              <a:pPr algn="ctr"/>
              <a:endParaRPr lang="zh-CN" altLang="en-US"/>
            </a:p>
          </p:txBody>
        </p:sp>
        <p:sp>
          <p:nvSpPr>
            <p:cNvPr id="20" name="下箭头 19"/>
            <p:cNvSpPr/>
            <p:nvPr/>
          </p:nvSpPr>
          <p:spPr bwMode="gray">
            <a:xfrm>
              <a:off x="1500166" y="4786322"/>
              <a:ext cx="357190" cy="214314"/>
            </a:xfrm>
            <a:prstGeom prst="downArrow">
              <a:avLst/>
            </a:prstGeom>
            <a:ln>
              <a:headEnd/>
              <a:tailEnd type="stealth" w="med" len="med"/>
            </a:ln>
            <a:extLst/>
          </p:spPr>
          <p:style>
            <a:lnRef idx="1">
              <a:schemeClr val="accent6"/>
            </a:lnRef>
            <a:fillRef idx="3">
              <a:schemeClr val="accent6"/>
            </a:fillRef>
            <a:effectRef idx="2">
              <a:schemeClr val="accent6"/>
            </a:effectRef>
            <a:fontRef idx="minor">
              <a:schemeClr val="lt1"/>
            </a:fontRef>
          </p:style>
          <p:txBody>
            <a:bodyPr wrap="none" rtlCol="0" anchor="ctr"/>
            <a:lstStyle/>
            <a:p>
              <a:pPr algn="ctr"/>
              <a:endParaRPr lang="zh-CN" altLang="en-US"/>
            </a:p>
          </p:txBody>
        </p:sp>
        <p:sp>
          <p:nvSpPr>
            <p:cNvPr id="21" name="下箭头 20"/>
            <p:cNvSpPr/>
            <p:nvPr/>
          </p:nvSpPr>
          <p:spPr bwMode="gray">
            <a:xfrm>
              <a:off x="1500166" y="5429264"/>
              <a:ext cx="357190" cy="285752"/>
            </a:xfrm>
            <a:prstGeom prst="downArrow">
              <a:avLst/>
            </a:prstGeom>
            <a:ln>
              <a:headEnd/>
              <a:tailEnd type="stealth" w="med" len="med"/>
            </a:ln>
            <a:extLst/>
          </p:spPr>
          <p:style>
            <a:lnRef idx="1">
              <a:schemeClr val="accent6"/>
            </a:lnRef>
            <a:fillRef idx="3">
              <a:schemeClr val="accent6"/>
            </a:fillRef>
            <a:effectRef idx="2">
              <a:schemeClr val="accent6"/>
            </a:effectRef>
            <a:fontRef idx="minor">
              <a:schemeClr val="lt1"/>
            </a:fontRef>
          </p:style>
          <p:txBody>
            <a:bodyPr wrap="none" rtlCol="0" anchor="ctr"/>
            <a:lstStyle/>
            <a:p>
              <a:pPr algn="ctr"/>
              <a:endParaRPr lang="zh-CN" altLang="en-US"/>
            </a:p>
          </p:txBody>
        </p:sp>
        <p:sp>
          <p:nvSpPr>
            <p:cNvPr id="22" name="下箭头 21"/>
            <p:cNvSpPr/>
            <p:nvPr/>
          </p:nvSpPr>
          <p:spPr bwMode="gray">
            <a:xfrm>
              <a:off x="1500166" y="1643050"/>
              <a:ext cx="285752" cy="214314"/>
            </a:xfrm>
            <a:prstGeom prst="downArrow">
              <a:avLst/>
            </a:prstGeom>
            <a:ln>
              <a:headEnd/>
              <a:tailEnd type="stealth" w="med" len="med"/>
            </a:ln>
            <a:extLst/>
          </p:spPr>
          <p:style>
            <a:lnRef idx="1">
              <a:schemeClr val="accent6"/>
            </a:lnRef>
            <a:fillRef idx="3">
              <a:schemeClr val="accent6"/>
            </a:fillRef>
            <a:effectRef idx="2">
              <a:schemeClr val="accent6"/>
            </a:effectRef>
            <a:fontRef idx="minor">
              <a:schemeClr val="lt1"/>
            </a:fontRef>
          </p:style>
          <p:txBody>
            <a:bodyPr wrap="none" rtlCol="0" anchor="ctr"/>
            <a:lstStyle/>
            <a:p>
              <a:pPr algn="ctr"/>
              <a:endParaRPr lang="zh-CN" altLang="en-US"/>
            </a:p>
          </p:txBody>
        </p:sp>
        <p:sp>
          <p:nvSpPr>
            <p:cNvPr id="23" name="下箭头 22"/>
            <p:cNvSpPr/>
            <p:nvPr/>
          </p:nvSpPr>
          <p:spPr bwMode="gray">
            <a:xfrm>
              <a:off x="1500166" y="2214554"/>
              <a:ext cx="285752" cy="214314"/>
            </a:xfrm>
            <a:prstGeom prst="downArrow">
              <a:avLst/>
            </a:prstGeom>
            <a:ln>
              <a:headEnd/>
              <a:tailEnd type="stealth" w="med" len="med"/>
            </a:ln>
            <a:extLst/>
          </p:spPr>
          <p:style>
            <a:lnRef idx="1">
              <a:schemeClr val="accent6"/>
            </a:lnRef>
            <a:fillRef idx="3">
              <a:schemeClr val="accent6"/>
            </a:fillRef>
            <a:effectRef idx="2">
              <a:schemeClr val="accent6"/>
            </a:effectRef>
            <a:fontRef idx="minor">
              <a:schemeClr val="lt1"/>
            </a:fontRef>
          </p:style>
          <p:txBody>
            <a:bodyPr wrap="none" rtlCol="0" anchor="ctr"/>
            <a:lstStyle/>
            <a:p>
              <a:pPr algn="ctr"/>
              <a:endParaRPr lang="zh-CN" altLang="en-US"/>
            </a:p>
          </p:txBody>
        </p:sp>
        <p:sp>
          <p:nvSpPr>
            <p:cNvPr id="24" name="下箭头 23"/>
            <p:cNvSpPr/>
            <p:nvPr/>
          </p:nvSpPr>
          <p:spPr bwMode="gray">
            <a:xfrm>
              <a:off x="1500166" y="2857496"/>
              <a:ext cx="285752" cy="214314"/>
            </a:xfrm>
            <a:prstGeom prst="downArrow">
              <a:avLst/>
            </a:prstGeom>
            <a:ln>
              <a:headEnd/>
              <a:tailEnd type="stealth" w="med" len="med"/>
            </a:ln>
            <a:extLst/>
          </p:spPr>
          <p:style>
            <a:lnRef idx="1">
              <a:schemeClr val="accent6"/>
            </a:lnRef>
            <a:fillRef idx="3">
              <a:schemeClr val="accent6"/>
            </a:fillRef>
            <a:effectRef idx="2">
              <a:schemeClr val="accent6"/>
            </a:effectRef>
            <a:fontRef idx="minor">
              <a:schemeClr val="lt1"/>
            </a:fontRef>
          </p:style>
          <p:txBody>
            <a:bodyPr wrap="none" rtlCol="0" anchor="ctr"/>
            <a:lstStyle/>
            <a:p>
              <a:pPr algn="ctr"/>
              <a:endParaRPr lang="zh-CN" altLang="en-US"/>
            </a:p>
          </p:txBody>
        </p:sp>
        <p:sp>
          <p:nvSpPr>
            <p:cNvPr id="25" name="下箭头 24"/>
            <p:cNvSpPr/>
            <p:nvPr/>
          </p:nvSpPr>
          <p:spPr bwMode="gray">
            <a:xfrm>
              <a:off x="1500166" y="3500438"/>
              <a:ext cx="285752" cy="214314"/>
            </a:xfrm>
            <a:prstGeom prst="downArrow">
              <a:avLst/>
            </a:prstGeom>
            <a:ln>
              <a:headEnd/>
              <a:tailEnd type="stealth" w="med" len="med"/>
            </a:ln>
            <a:extLst/>
          </p:spPr>
          <p:style>
            <a:lnRef idx="1">
              <a:schemeClr val="accent6"/>
            </a:lnRef>
            <a:fillRef idx="3">
              <a:schemeClr val="accent6"/>
            </a:fillRef>
            <a:effectRef idx="2">
              <a:schemeClr val="accent6"/>
            </a:effectRef>
            <a:fontRef idx="minor">
              <a:schemeClr val="lt1"/>
            </a:fontRef>
          </p:style>
          <p:txBody>
            <a:bodyPr wrap="none" rtlCol="0" anchor="ctr"/>
            <a:lstStyle/>
            <a:p>
              <a:pPr algn="ctr"/>
              <a:endParaRPr lang="zh-CN" altLang="en-US"/>
            </a:p>
          </p:txBody>
        </p:sp>
      </p:grpSp>
    </p:spTree>
    <p:extLst>
      <p:ext uri="{BB962C8B-B14F-4D97-AF65-F5344CB8AC3E}">
        <p14:creationId xmlns:p14="http://schemas.microsoft.com/office/powerpoint/2010/main" val="5113857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a:t>
            </a:fld>
            <a:endParaRPr lang="zh-CN" altLang="en-US" dirty="0"/>
          </a:p>
        </p:txBody>
      </p:sp>
      <p:sp>
        <p:nvSpPr>
          <p:cNvPr id="6" name="标题 2"/>
          <p:cNvSpPr>
            <a:spLocks noGrp="1"/>
          </p:cNvSpPr>
          <p:nvPr>
            <p:ph type="title"/>
          </p:nvPr>
        </p:nvSpPr>
        <p:spPr>
          <a:xfrm>
            <a:off x="113570" y="116013"/>
            <a:ext cx="6491160" cy="349136"/>
          </a:xfrm>
        </p:spPr>
        <p:txBody>
          <a:bodyPr>
            <a:noAutofit/>
          </a:bodyPr>
          <a:lstStyle/>
          <a:p>
            <a:r>
              <a:rPr lang="zh-CN" altLang="en-US" dirty="0" smtClean="0"/>
              <a:t>工作流平台问题与挑战</a:t>
            </a:r>
            <a:endParaRPr lang="en-US" altLang="zh-CN" dirty="0">
              <a:solidFill>
                <a:schemeClr val="tx1"/>
              </a:solidFill>
            </a:endParaRPr>
          </a:p>
        </p:txBody>
      </p:sp>
      <p:sp>
        <p:nvSpPr>
          <p:cNvPr id="7" name="AutoShape 2"/>
          <p:cNvSpPr>
            <a:spLocks noChangeArrowheads="1"/>
          </p:cNvSpPr>
          <p:nvPr/>
        </p:nvSpPr>
        <p:spPr bwMode="ltGray">
          <a:xfrm>
            <a:off x="742950" y="1362299"/>
            <a:ext cx="2184400" cy="3303587"/>
          </a:xfrm>
          <a:prstGeom prst="flowChartOffpageConnector">
            <a:avLst/>
          </a:prstGeom>
          <a:gradFill rotWithShape="1">
            <a:gsLst>
              <a:gs pos="0">
                <a:srgbClr val="33CCCC"/>
              </a:gs>
              <a:gs pos="100000">
                <a:srgbClr val="33CCCC">
                  <a:gamma/>
                  <a:tint val="43922"/>
                  <a:invGamma/>
                </a:srgbClr>
              </a:gs>
            </a:gsLst>
            <a:lin ang="5400000" scaled="1"/>
          </a:gradFill>
          <a:ln w="19050" algn="ctr">
            <a:noFill/>
            <a:miter lim="800000"/>
            <a:headEnd/>
            <a:tailEnd/>
          </a:ln>
          <a:effectLst>
            <a:prstShdw prst="shdw13" dist="45791" dir="3378596">
              <a:srgbClr val="1C1C1C">
                <a:alpha val="50000"/>
              </a:srgbClr>
            </a:prst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ndParaRPr>
          </a:p>
        </p:txBody>
      </p:sp>
      <p:sp>
        <p:nvSpPr>
          <p:cNvPr id="8" name="Oval 3"/>
          <p:cNvSpPr>
            <a:spLocks noChangeArrowheads="1"/>
          </p:cNvSpPr>
          <p:nvPr/>
        </p:nvSpPr>
        <p:spPr bwMode="gray">
          <a:xfrm>
            <a:off x="911225" y="1052736"/>
            <a:ext cx="1828800" cy="565150"/>
          </a:xfrm>
          <a:prstGeom prst="ellipse">
            <a:avLst/>
          </a:prstGeom>
          <a:gradFill rotWithShape="1">
            <a:gsLst>
              <a:gs pos="0">
                <a:srgbClr val="DFDFDF"/>
              </a:gs>
              <a:gs pos="50000">
                <a:srgbClr val="DFDFDF">
                  <a:gamma/>
                  <a:tint val="24314"/>
                  <a:invGamma/>
                </a:srgbClr>
              </a:gs>
              <a:gs pos="100000">
                <a:srgbClr val="DFDFDF"/>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base">
              <a:spcBef>
                <a:spcPct val="0"/>
              </a:spcBef>
              <a:spcAft>
                <a:spcPct val="0"/>
              </a:spcAft>
              <a:defRPr/>
            </a:pPr>
            <a:endParaRPr lang="zh-CN" altLang="en-US" sz="1200">
              <a:solidFill>
                <a:srgbClr val="000000"/>
              </a:solidFill>
              <a:latin typeface="Arial" charset="0"/>
            </a:endParaRPr>
          </a:p>
        </p:txBody>
      </p:sp>
      <p:sp>
        <p:nvSpPr>
          <p:cNvPr id="9" name="Rectangle 4"/>
          <p:cNvSpPr>
            <a:spLocks noChangeArrowheads="1"/>
          </p:cNvSpPr>
          <p:nvPr/>
        </p:nvSpPr>
        <p:spPr bwMode="gray">
          <a:xfrm>
            <a:off x="1021496" y="1176908"/>
            <a:ext cx="16209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fontAlgn="base" hangingPunct="1">
              <a:spcBef>
                <a:spcPct val="0"/>
              </a:spcBef>
              <a:spcAft>
                <a:spcPct val="0"/>
              </a:spcAft>
            </a:pPr>
            <a:r>
              <a:rPr lang="zh-CN" altLang="en-US" sz="1400" b="1" kern="0" noProof="0" dirty="0" smtClean="0">
                <a:solidFill>
                  <a:srgbClr val="1C1C1C"/>
                </a:solidFill>
                <a:latin typeface="微软雅黑" panose="020B0503020204020204" pitchFamily="34" charset="-122"/>
                <a:ea typeface="微软雅黑" panose="020B0503020204020204" pitchFamily="34" charset="-122"/>
              </a:rPr>
              <a:t>快速、高质量开发</a:t>
            </a:r>
            <a:endParaRPr kumimoji="0" lang="en-US" altLang="zh-CN" sz="1400" b="1" i="0" u="none" strike="noStrike" kern="0" cap="none" spc="0" normalizeH="0" baseline="0" noProof="0" dirty="0" smtClean="0">
              <a:ln>
                <a:noFill/>
              </a:ln>
              <a:solidFill>
                <a:srgbClr val="1C1C1C"/>
              </a:solidFill>
              <a:effectLst/>
              <a:uLnTx/>
              <a:uFillTx/>
              <a:latin typeface="微软雅黑" panose="020B0503020204020204" pitchFamily="34" charset="-122"/>
              <a:ea typeface="微软雅黑" panose="020B0503020204020204" pitchFamily="34" charset="-122"/>
            </a:endParaRPr>
          </a:p>
        </p:txBody>
      </p:sp>
      <p:sp>
        <p:nvSpPr>
          <p:cNvPr id="10" name="AutoShape 5"/>
          <p:cNvSpPr>
            <a:spLocks noChangeArrowheads="1"/>
          </p:cNvSpPr>
          <p:nvPr/>
        </p:nvSpPr>
        <p:spPr bwMode="ltGray">
          <a:xfrm>
            <a:off x="3359150" y="1355949"/>
            <a:ext cx="2364978" cy="3284537"/>
          </a:xfrm>
          <a:prstGeom prst="flowChartOffpageConnector">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ndParaRPr>
          </a:p>
        </p:txBody>
      </p:sp>
      <p:sp>
        <p:nvSpPr>
          <p:cNvPr id="11" name="Oval 6"/>
          <p:cNvSpPr>
            <a:spLocks noChangeArrowheads="1"/>
          </p:cNvSpPr>
          <p:nvPr/>
        </p:nvSpPr>
        <p:spPr bwMode="gray">
          <a:xfrm>
            <a:off x="3530600" y="1052736"/>
            <a:ext cx="1831975" cy="565150"/>
          </a:xfrm>
          <a:prstGeom prst="ellipse">
            <a:avLst/>
          </a:prstGeom>
          <a:gradFill rotWithShape="1">
            <a:gsLst>
              <a:gs pos="0">
                <a:srgbClr val="DFDFDF"/>
              </a:gs>
              <a:gs pos="50000">
                <a:srgbClr val="DFDFDF">
                  <a:gamma/>
                  <a:tint val="24314"/>
                  <a:invGamma/>
                </a:srgbClr>
              </a:gs>
              <a:gs pos="100000">
                <a:srgbClr val="DFDFDF"/>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base">
              <a:spcBef>
                <a:spcPct val="0"/>
              </a:spcBef>
              <a:spcAft>
                <a:spcPct val="0"/>
              </a:spcAft>
              <a:defRPr/>
            </a:pPr>
            <a:endParaRPr lang="zh-CN" altLang="en-US">
              <a:solidFill>
                <a:srgbClr val="000000"/>
              </a:solidFill>
              <a:latin typeface="Arial" charset="0"/>
            </a:endParaRPr>
          </a:p>
        </p:txBody>
      </p:sp>
      <p:sp>
        <p:nvSpPr>
          <p:cNvPr id="12" name="Rectangle 7"/>
          <p:cNvSpPr>
            <a:spLocks noChangeArrowheads="1"/>
          </p:cNvSpPr>
          <p:nvPr/>
        </p:nvSpPr>
        <p:spPr bwMode="gray">
          <a:xfrm>
            <a:off x="3642461" y="1176908"/>
            <a:ext cx="16209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fontAlgn="base">
              <a:spcBef>
                <a:spcPct val="0"/>
              </a:spcBef>
              <a:spcAft>
                <a:spcPct val="0"/>
              </a:spcAft>
            </a:pPr>
            <a:r>
              <a:rPr lang="zh-CN" altLang="en-US" sz="1400" b="1" kern="0" dirty="0" smtClean="0">
                <a:solidFill>
                  <a:srgbClr val="1C1C1C"/>
                </a:solidFill>
                <a:latin typeface="微软雅黑" panose="020B0503020204020204" pitchFamily="34" charset="-122"/>
                <a:ea typeface="微软雅黑" panose="020B0503020204020204" pitchFamily="34" charset="-122"/>
              </a:rPr>
              <a:t>国内特色流程场景</a:t>
            </a:r>
            <a:endParaRPr lang="en-US" altLang="zh-CN" sz="1400" b="1" kern="0" dirty="0">
              <a:solidFill>
                <a:srgbClr val="1C1C1C"/>
              </a:solidFill>
              <a:latin typeface="微软雅黑" panose="020B0503020204020204" pitchFamily="34" charset="-122"/>
              <a:ea typeface="微软雅黑" panose="020B0503020204020204" pitchFamily="34" charset="-122"/>
            </a:endParaRPr>
          </a:p>
        </p:txBody>
      </p:sp>
      <p:sp>
        <p:nvSpPr>
          <p:cNvPr id="13" name="AutoShape 8"/>
          <p:cNvSpPr>
            <a:spLocks noChangeArrowheads="1"/>
          </p:cNvSpPr>
          <p:nvPr/>
        </p:nvSpPr>
        <p:spPr bwMode="ltGray">
          <a:xfrm>
            <a:off x="5991225" y="1355949"/>
            <a:ext cx="2247900" cy="3303587"/>
          </a:xfrm>
          <a:prstGeom prst="flowChartOffpageConnector">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charset="0"/>
            </a:endParaRPr>
          </a:p>
        </p:txBody>
      </p:sp>
      <p:sp>
        <p:nvSpPr>
          <p:cNvPr id="14" name="Oval 9"/>
          <p:cNvSpPr>
            <a:spLocks noChangeArrowheads="1"/>
          </p:cNvSpPr>
          <p:nvPr/>
        </p:nvSpPr>
        <p:spPr bwMode="gray">
          <a:xfrm>
            <a:off x="6153150" y="1052736"/>
            <a:ext cx="1828800" cy="565150"/>
          </a:xfrm>
          <a:prstGeom prst="ellipse">
            <a:avLst/>
          </a:prstGeom>
          <a:gradFill rotWithShape="1">
            <a:gsLst>
              <a:gs pos="0">
                <a:srgbClr val="DFDFDF"/>
              </a:gs>
              <a:gs pos="50000">
                <a:srgbClr val="DFDFDF">
                  <a:gamma/>
                  <a:tint val="24314"/>
                  <a:invGamma/>
                </a:srgbClr>
              </a:gs>
              <a:gs pos="100000">
                <a:srgbClr val="DFDFDF"/>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base">
              <a:spcBef>
                <a:spcPct val="0"/>
              </a:spcBef>
              <a:spcAft>
                <a:spcPct val="0"/>
              </a:spcAft>
              <a:defRPr/>
            </a:pPr>
            <a:endParaRPr lang="zh-CN" altLang="en-US">
              <a:solidFill>
                <a:srgbClr val="000000"/>
              </a:solidFill>
              <a:latin typeface="Arial" charset="0"/>
            </a:endParaRPr>
          </a:p>
        </p:txBody>
      </p:sp>
      <p:sp>
        <p:nvSpPr>
          <p:cNvPr id="15" name="Rectangle 10"/>
          <p:cNvSpPr>
            <a:spLocks noChangeArrowheads="1"/>
          </p:cNvSpPr>
          <p:nvPr/>
        </p:nvSpPr>
        <p:spPr bwMode="gray">
          <a:xfrm>
            <a:off x="6260248" y="1176908"/>
            <a:ext cx="16209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fontAlgn="base">
              <a:spcBef>
                <a:spcPct val="0"/>
              </a:spcBef>
              <a:spcAft>
                <a:spcPct val="0"/>
              </a:spcAft>
            </a:pPr>
            <a:r>
              <a:rPr lang="zh-CN" altLang="en-US" sz="1400" b="1" kern="0" dirty="0" smtClean="0">
                <a:solidFill>
                  <a:srgbClr val="1C1C1C"/>
                </a:solidFill>
                <a:latin typeface="微软雅黑" panose="020B0503020204020204" pitchFamily="34" charset="-122"/>
                <a:ea typeface="微软雅黑" panose="020B0503020204020204" pitchFamily="34" charset="-122"/>
              </a:rPr>
              <a:t>监控、变更、分析</a:t>
            </a:r>
            <a:endParaRPr lang="en-US" altLang="zh-CN" sz="1400" b="1" kern="0" dirty="0">
              <a:solidFill>
                <a:srgbClr val="1C1C1C"/>
              </a:solidFill>
              <a:latin typeface="微软雅黑" panose="020B0503020204020204" pitchFamily="34" charset="-122"/>
              <a:ea typeface="微软雅黑" panose="020B0503020204020204" pitchFamily="34" charset="-122"/>
            </a:endParaRPr>
          </a:p>
        </p:txBody>
      </p:sp>
      <p:sp>
        <p:nvSpPr>
          <p:cNvPr id="16" name="Rectangle 11"/>
          <p:cNvSpPr>
            <a:spLocks noChangeArrowheads="1"/>
          </p:cNvSpPr>
          <p:nvPr/>
        </p:nvSpPr>
        <p:spPr bwMode="black">
          <a:xfrm>
            <a:off x="899592" y="1628800"/>
            <a:ext cx="2103437"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171450" indent="-1714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R="0" eaLnBrk="1" fontAlgn="base" hangingPunct="1">
              <a:lnSpc>
                <a:spcPts val="2400"/>
              </a:lnSpc>
              <a:spcBef>
                <a:spcPct val="0"/>
              </a:spcBef>
              <a:spcAft>
                <a:spcPct val="0"/>
              </a:spcAft>
              <a:buClrTx/>
              <a:buSzTx/>
              <a:buFontTx/>
              <a:buAutoNum type="arabicPeriod"/>
              <a:tabLst/>
              <a:defRPr/>
            </a:pPr>
            <a:r>
              <a:rPr lang="zh-CN" altLang="en-US" sz="1400" kern="0" dirty="0" smtClean="0">
                <a:solidFill>
                  <a:srgbClr val="000000"/>
                </a:solidFill>
                <a:latin typeface="微软雅黑" panose="020B0503020204020204" pitchFamily="34" charset="-122"/>
                <a:ea typeface="微软雅黑" panose="020B0503020204020204" pitchFamily="34" charset="-122"/>
              </a:rPr>
              <a:t>与第三方框架整合</a:t>
            </a:r>
            <a:endParaRPr lang="en-US" altLang="zh-CN" sz="1400" kern="0" dirty="0">
              <a:solidFill>
                <a:srgbClr val="000000"/>
              </a:solidFill>
              <a:latin typeface="微软雅黑" panose="020B0503020204020204" pitchFamily="34" charset="-122"/>
              <a:ea typeface="微软雅黑" panose="020B0503020204020204" pitchFamily="34" charset="-122"/>
            </a:endParaRPr>
          </a:p>
          <a:p>
            <a:pPr marR="0" eaLnBrk="1" fontAlgn="base" hangingPunct="1">
              <a:lnSpc>
                <a:spcPts val="2400"/>
              </a:lnSpc>
              <a:spcBef>
                <a:spcPct val="0"/>
              </a:spcBef>
              <a:spcAft>
                <a:spcPct val="0"/>
              </a:spcAft>
              <a:buClrTx/>
              <a:buSzTx/>
              <a:buFontTx/>
              <a:buAutoNum type="arabicPeriod"/>
              <a:tabLst/>
              <a:defRPr/>
            </a:pPr>
            <a:r>
              <a:rPr lang="zh-CN" altLang="en-US" sz="1400" kern="0" dirty="0" smtClean="0">
                <a:solidFill>
                  <a:srgbClr val="000000"/>
                </a:solidFill>
                <a:latin typeface="微软雅黑" panose="020B0503020204020204" pitchFamily="34" charset="-122"/>
                <a:ea typeface="微软雅黑" panose="020B0503020204020204" pitchFamily="34" charset="-122"/>
              </a:rPr>
              <a:t>可复用流程服务接口</a:t>
            </a:r>
            <a:endParaRPr lang="en-US" altLang="zh-CN" sz="1400" kern="0" dirty="0">
              <a:solidFill>
                <a:srgbClr val="000000"/>
              </a:solidFill>
              <a:latin typeface="微软雅黑" panose="020B0503020204020204" pitchFamily="34" charset="-122"/>
              <a:ea typeface="微软雅黑" panose="020B0503020204020204" pitchFamily="34" charset="-122"/>
            </a:endParaRPr>
          </a:p>
          <a:p>
            <a:pPr marR="0" eaLnBrk="1" fontAlgn="base" hangingPunct="1">
              <a:lnSpc>
                <a:spcPts val="2400"/>
              </a:lnSpc>
              <a:spcBef>
                <a:spcPct val="0"/>
              </a:spcBef>
              <a:spcAft>
                <a:spcPct val="0"/>
              </a:spcAft>
              <a:buClrTx/>
              <a:buSzTx/>
              <a:buFontTx/>
              <a:buAutoNum type="arabicPeriod"/>
              <a:tabLst/>
              <a:defRPr/>
            </a:pPr>
            <a:r>
              <a:rPr lang="zh-CN" altLang="en-US" sz="1400" kern="0" dirty="0" smtClean="0">
                <a:solidFill>
                  <a:srgbClr val="000000"/>
                </a:solidFill>
                <a:latin typeface="微软雅黑" panose="020B0503020204020204" pitchFamily="34" charset="-122"/>
                <a:ea typeface="微软雅黑" panose="020B0503020204020204" pitchFamily="34" charset="-122"/>
              </a:rPr>
              <a:t>重用原有功能</a:t>
            </a:r>
            <a:endParaRPr lang="en-US" altLang="zh-CN" sz="1400" kern="0" dirty="0" smtClean="0">
              <a:solidFill>
                <a:srgbClr val="000000"/>
              </a:solidFill>
              <a:latin typeface="微软雅黑" panose="020B0503020204020204" pitchFamily="34" charset="-122"/>
              <a:ea typeface="微软雅黑" panose="020B0503020204020204" pitchFamily="34" charset="-122"/>
            </a:endParaRPr>
          </a:p>
          <a:p>
            <a:pPr marR="0" eaLnBrk="1" fontAlgn="base" hangingPunct="1">
              <a:lnSpc>
                <a:spcPts val="2400"/>
              </a:lnSpc>
              <a:spcBef>
                <a:spcPct val="0"/>
              </a:spcBef>
              <a:spcAft>
                <a:spcPct val="0"/>
              </a:spcAft>
              <a:buClrTx/>
              <a:buSzTx/>
              <a:buFontTx/>
              <a:buAutoNum type="arabicPeriod"/>
              <a:tabLst/>
              <a:defRPr/>
            </a:pPr>
            <a:r>
              <a:rPr lang="zh-CN" altLang="en-US" sz="1400" kern="0" dirty="0" smtClean="0">
                <a:solidFill>
                  <a:srgbClr val="000000"/>
                </a:solidFill>
                <a:latin typeface="微软雅黑" panose="020B0503020204020204" pitchFamily="34" charset="-122"/>
                <a:ea typeface="微软雅黑" panose="020B0503020204020204" pitchFamily="34" charset="-122"/>
              </a:rPr>
              <a:t>可视化、一体化设计</a:t>
            </a:r>
            <a:endParaRPr lang="en-US" altLang="zh-CN" sz="1400" kern="0" dirty="0">
              <a:solidFill>
                <a:srgbClr val="000000"/>
              </a:solidFill>
              <a:latin typeface="微软雅黑" panose="020B0503020204020204" pitchFamily="34" charset="-122"/>
              <a:ea typeface="微软雅黑" panose="020B0503020204020204" pitchFamily="34" charset="-122"/>
            </a:endParaRPr>
          </a:p>
          <a:p>
            <a:pPr marR="0" eaLnBrk="1" fontAlgn="base" hangingPunct="1">
              <a:lnSpc>
                <a:spcPts val="2400"/>
              </a:lnSpc>
              <a:spcBef>
                <a:spcPct val="0"/>
              </a:spcBef>
              <a:spcAft>
                <a:spcPct val="0"/>
              </a:spcAft>
              <a:buClrTx/>
              <a:buSzTx/>
              <a:buFontTx/>
              <a:buAutoNum type="arabicPeriod"/>
              <a:tabLst/>
              <a:defRPr/>
            </a:pPr>
            <a:r>
              <a:rPr lang="zh-CN" altLang="en-US" sz="1400" kern="0" dirty="0">
                <a:solidFill>
                  <a:srgbClr val="000000"/>
                </a:solidFill>
                <a:latin typeface="微软雅黑" panose="020B0503020204020204" pitchFamily="34" charset="-122"/>
                <a:ea typeface="微软雅黑" panose="020B0503020204020204" pitchFamily="34" charset="-122"/>
              </a:rPr>
              <a:t>高并发性</a:t>
            </a:r>
            <a:endParaRPr lang="en-US" altLang="zh-CN" sz="1400" kern="0" dirty="0">
              <a:solidFill>
                <a:srgbClr val="000000"/>
              </a:solidFill>
              <a:latin typeface="微软雅黑" panose="020B0503020204020204" pitchFamily="34" charset="-122"/>
              <a:ea typeface="微软雅黑" panose="020B0503020204020204" pitchFamily="34" charset="-122"/>
            </a:endParaRPr>
          </a:p>
          <a:p>
            <a:pPr marR="0" eaLnBrk="1" fontAlgn="base" hangingPunct="1">
              <a:lnSpc>
                <a:spcPts val="2400"/>
              </a:lnSpc>
              <a:spcBef>
                <a:spcPct val="0"/>
              </a:spcBef>
              <a:spcAft>
                <a:spcPct val="0"/>
              </a:spcAft>
              <a:buClrTx/>
              <a:buSzTx/>
              <a:buFontTx/>
              <a:buAutoNum type="arabicPeriod"/>
              <a:tabLst/>
              <a:defRPr/>
            </a:pPr>
            <a:r>
              <a:rPr lang="zh-CN" altLang="en-US" sz="1400" kern="0" dirty="0">
                <a:solidFill>
                  <a:srgbClr val="000000"/>
                </a:solidFill>
                <a:latin typeface="微软雅黑" panose="020B0503020204020204" pitchFamily="34" charset="-122"/>
                <a:ea typeface="微软雅黑" panose="020B0503020204020204" pitchFamily="34" charset="-122"/>
              </a:rPr>
              <a:t>高可用性</a:t>
            </a:r>
            <a:endParaRPr lang="en-US" altLang="zh-CN" sz="1400" kern="0" dirty="0">
              <a:solidFill>
                <a:srgbClr val="000000"/>
              </a:solidFill>
              <a:latin typeface="微软雅黑" panose="020B0503020204020204" pitchFamily="34" charset="-122"/>
              <a:ea typeface="微软雅黑" panose="020B0503020204020204" pitchFamily="34" charset="-122"/>
            </a:endParaRPr>
          </a:p>
          <a:p>
            <a:pPr marR="0" eaLnBrk="1" fontAlgn="base" hangingPunct="1">
              <a:lnSpc>
                <a:spcPts val="2400"/>
              </a:lnSpc>
              <a:spcBef>
                <a:spcPct val="0"/>
              </a:spcBef>
              <a:spcAft>
                <a:spcPct val="0"/>
              </a:spcAft>
              <a:buClrTx/>
              <a:buSzTx/>
              <a:buFontTx/>
              <a:buAutoNum type="arabicPeriod"/>
              <a:tabLst/>
              <a:defRPr/>
            </a:pPr>
            <a:r>
              <a:rPr lang="zh-CN" altLang="en-US" sz="1400" kern="0" dirty="0" smtClean="0">
                <a:solidFill>
                  <a:srgbClr val="000000"/>
                </a:solidFill>
                <a:latin typeface="微软雅黑" panose="020B0503020204020204" pitchFamily="34" charset="-122"/>
                <a:ea typeface="微软雅黑" panose="020B0503020204020204" pitchFamily="34" charset="-122"/>
              </a:rPr>
              <a:t>专业</a:t>
            </a:r>
            <a:r>
              <a:rPr lang="zh-CN" altLang="en-US" sz="1400" kern="0" dirty="0">
                <a:solidFill>
                  <a:srgbClr val="000000"/>
                </a:solidFill>
                <a:latin typeface="微软雅黑" panose="020B0503020204020204" pitchFamily="34" charset="-122"/>
                <a:ea typeface="微软雅黑" panose="020B0503020204020204" pitchFamily="34" charset="-122"/>
              </a:rPr>
              <a:t>的服务</a:t>
            </a:r>
            <a:r>
              <a:rPr lang="zh-CN" altLang="en-US" sz="1400" kern="0" dirty="0" smtClean="0">
                <a:solidFill>
                  <a:srgbClr val="000000"/>
                </a:solidFill>
                <a:latin typeface="微软雅黑" panose="020B0503020204020204" pitchFamily="34" charset="-122"/>
                <a:ea typeface="微软雅黑" panose="020B0503020204020204" pitchFamily="34" charset="-122"/>
              </a:rPr>
              <a:t>保障</a:t>
            </a:r>
            <a:endParaRPr lang="en-US" altLang="zh-CN" sz="1400" kern="0" dirty="0" smtClean="0">
              <a:solidFill>
                <a:srgbClr val="000000"/>
              </a:solidFill>
              <a:latin typeface="微软雅黑" panose="020B0503020204020204" pitchFamily="34" charset="-122"/>
              <a:ea typeface="微软雅黑" panose="020B0503020204020204" pitchFamily="34" charset="-122"/>
            </a:endParaRPr>
          </a:p>
          <a:p>
            <a:pPr marR="0" eaLnBrk="1" fontAlgn="base" hangingPunct="1">
              <a:lnSpc>
                <a:spcPts val="2400"/>
              </a:lnSpc>
              <a:spcBef>
                <a:spcPct val="0"/>
              </a:spcBef>
              <a:spcAft>
                <a:spcPct val="0"/>
              </a:spcAft>
              <a:buClrTx/>
              <a:buSzTx/>
              <a:buFontTx/>
              <a:buAutoNum type="arabicPeriod"/>
              <a:tabLst/>
              <a:defRPr/>
            </a:pPr>
            <a:r>
              <a:rPr lang="zh-CN" altLang="en-US" sz="1400" kern="0" dirty="0" smtClean="0">
                <a:solidFill>
                  <a:srgbClr val="000000"/>
                </a:solidFill>
                <a:latin typeface="微软雅黑" panose="020B0503020204020204" pitchFamily="34" charset="-122"/>
                <a:ea typeface="微软雅黑" panose="020B0503020204020204" pitchFamily="34" charset="-122"/>
              </a:rPr>
              <a:t>业务流程事务一致性</a:t>
            </a:r>
            <a:endParaRPr lang="en-US" altLang="zh-CN" sz="1400" kern="0" dirty="0">
              <a:solidFill>
                <a:srgbClr val="000000"/>
              </a:solidFill>
              <a:latin typeface="微软雅黑" panose="020B0503020204020204" pitchFamily="34" charset="-122"/>
              <a:ea typeface="微软雅黑" panose="020B0503020204020204" pitchFamily="34" charset="-122"/>
            </a:endParaRPr>
          </a:p>
        </p:txBody>
      </p:sp>
      <p:sp>
        <p:nvSpPr>
          <p:cNvPr id="17" name="Rectangle 12"/>
          <p:cNvSpPr>
            <a:spLocks noChangeArrowheads="1"/>
          </p:cNvSpPr>
          <p:nvPr/>
        </p:nvSpPr>
        <p:spPr bwMode="black">
          <a:xfrm>
            <a:off x="3322156" y="1628611"/>
            <a:ext cx="2592288"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fontAlgn="base" hangingPunct="1">
              <a:lnSpc>
                <a:spcPts val="2400"/>
              </a:lnSpc>
              <a:spcBef>
                <a:spcPct val="0"/>
              </a:spcBef>
              <a:spcAft>
                <a:spcPct val="0"/>
              </a:spcAft>
              <a:buFontTx/>
              <a:buAutoNum type="arabicPeriod"/>
              <a:defRPr/>
            </a:pPr>
            <a:r>
              <a:rPr lang="zh-CN" altLang="en-US" sz="1400" kern="0" dirty="0" smtClean="0">
                <a:solidFill>
                  <a:srgbClr val="000000"/>
                </a:solidFill>
                <a:latin typeface="微软雅黑" panose="020B0503020204020204" pitchFamily="34" charset="-122"/>
                <a:ea typeface="微软雅黑" panose="020B0503020204020204" pitchFamily="34" charset="-122"/>
              </a:rPr>
              <a:t>委托、转办</a:t>
            </a:r>
            <a:r>
              <a:rPr lang="zh-CN" altLang="en-US" sz="1400" kern="0" dirty="0">
                <a:solidFill>
                  <a:srgbClr val="000000"/>
                </a:solidFill>
                <a:latin typeface="微软雅黑" panose="020B0503020204020204" pitchFamily="34" charset="-122"/>
                <a:ea typeface="微软雅黑" panose="020B0503020204020204" pitchFamily="34" charset="-122"/>
              </a:rPr>
              <a:t>、协办</a:t>
            </a:r>
          </a:p>
          <a:p>
            <a:pPr lvl="0" eaLnBrk="1" fontAlgn="base" hangingPunct="1">
              <a:lnSpc>
                <a:spcPts val="2400"/>
              </a:lnSpc>
              <a:spcBef>
                <a:spcPct val="0"/>
              </a:spcBef>
              <a:spcAft>
                <a:spcPct val="0"/>
              </a:spcAft>
              <a:buFontTx/>
              <a:buAutoNum type="arabicPeriod"/>
              <a:defRPr/>
            </a:pPr>
            <a:r>
              <a:rPr lang="zh-CN" altLang="en-US" sz="1400" kern="0" dirty="0">
                <a:solidFill>
                  <a:srgbClr val="000000"/>
                </a:solidFill>
                <a:latin typeface="微软雅黑" panose="020B0503020204020204" pitchFamily="34" charset="-122"/>
                <a:ea typeface="微软雅黑" panose="020B0503020204020204" pitchFamily="34" charset="-122"/>
              </a:rPr>
              <a:t>会签 、加签</a:t>
            </a:r>
          </a:p>
          <a:p>
            <a:pPr lvl="0" eaLnBrk="1" fontAlgn="base" hangingPunct="1">
              <a:lnSpc>
                <a:spcPts val="2400"/>
              </a:lnSpc>
              <a:spcBef>
                <a:spcPct val="0"/>
              </a:spcBef>
              <a:spcAft>
                <a:spcPct val="0"/>
              </a:spcAft>
              <a:buFontTx/>
              <a:buAutoNum type="arabicPeriod"/>
              <a:defRPr/>
            </a:pPr>
            <a:r>
              <a:rPr lang="zh-CN" altLang="en-US" sz="1400" kern="0" dirty="0">
                <a:solidFill>
                  <a:srgbClr val="000000"/>
                </a:solidFill>
                <a:latin typeface="微软雅黑" panose="020B0503020204020204" pitchFamily="34" charset="-122"/>
                <a:ea typeface="微软雅黑" panose="020B0503020204020204" pitchFamily="34" charset="-122"/>
              </a:rPr>
              <a:t>灵活的任务分派策略</a:t>
            </a:r>
          </a:p>
          <a:p>
            <a:pPr lvl="0" eaLnBrk="1" fontAlgn="base" hangingPunct="1">
              <a:lnSpc>
                <a:spcPts val="2400"/>
              </a:lnSpc>
              <a:spcBef>
                <a:spcPct val="0"/>
              </a:spcBef>
              <a:spcAft>
                <a:spcPct val="0"/>
              </a:spcAft>
              <a:buFontTx/>
              <a:buAutoNum type="arabicPeriod"/>
              <a:defRPr/>
            </a:pPr>
            <a:r>
              <a:rPr lang="zh-CN" altLang="en-US" sz="1400" kern="0" dirty="0">
                <a:solidFill>
                  <a:srgbClr val="000000"/>
                </a:solidFill>
                <a:latin typeface="微软雅黑" panose="020B0503020204020204" pitchFamily="34" charset="-122"/>
                <a:ea typeface="微软雅黑" panose="020B0503020204020204" pitchFamily="34" charset="-122"/>
              </a:rPr>
              <a:t>自由流</a:t>
            </a:r>
          </a:p>
          <a:p>
            <a:pPr lvl="0" eaLnBrk="1" fontAlgn="base" hangingPunct="1">
              <a:lnSpc>
                <a:spcPts val="2400"/>
              </a:lnSpc>
              <a:spcBef>
                <a:spcPct val="0"/>
              </a:spcBef>
              <a:spcAft>
                <a:spcPct val="0"/>
              </a:spcAft>
              <a:buFontTx/>
              <a:buAutoNum type="arabicPeriod"/>
              <a:defRPr/>
            </a:pPr>
            <a:r>
              <a:rPr lang="zh-CN" altLang="en-US" sz="1400" kern="0" dirty="0" smtClean="0">
                <a:solidFill>
                  <a:srgbClr val="000000"/>
                </a:solidFill>
                <a:latin typeface="微软雅黑" panose="020B0503020204020204" pitchFamily="34" charset="-122"/>
                <a:ea typeface="微软雅黑" panose="020B0503020204020204" pitchFamily="34" charset="-122"/>
              </a:rPr>
              <a:t>流程多版本及版本升级管理</a:t>
            </a:r>
            <a:endParaRPr lang="zh-CN" altLang="en-US" sz="1400" kern="0" dirty="0">
              <a:solidFill>
                <a:srgbClr val="000000"/>
              </a:solidFill>
              <a:latin typeface="微软雅黑" panose="020B0503020204020204" pitchFamily="34" charset="-122"/>
              <a:ea typeface="微软雅黑" panose="020B0503020204020204" pitchFamily="34" charset="-122"/>
            </a:endParaRPr>
          </a:p>
          <a:p>
            <a:pPr lvl="0" eaLnBrk="1" fontAlgn="base" hangingPunct="1">
              <a:lnSpc>
                <a:spcPts val="2400"/>
              </a:lnSpc>
              <a:spcBef>
                <a:spcPct val="0"/>
              </a:spcBef>
              <a:spcAft>
                <a:spcPct val="0"/>
              </a:spcAft>
              <a:buFontTx/>
              <a:buAutoNum type="arabicPeriod"/>
              <a:defRPr/>
            </a:pPr>
            <a:r>
              <a:rPr lang="zh-CN" altLang="en-US" sz="1400" kern="0" dirty="0">
                <a:solidFill>
                  <a:srgbClr val="000000"/>
                </a:solidFill>
                <a:latin typeface="微软雅黑" panose="020B0503020204020204" pitchFamily="34" charset="-122"/>
                <a:ea typeface="微软雅黑" panose="020B0503020204020204" pitchFamily="34" charset="-122"/>
              </a:rPr>
              <a:t>多级子流程嵌套</a:t>
            </a:r>
          </a:p>
          <a:p>
            <a:pPr lvl="0" eaLnBrk="1" fontAlgn="base" hangingPunct="1">
              <a:lnSpc>
                <a:spcPts val="2400"/>
              </a:lnSpc>
              <a:spcBef>
                <a:spcPct val="0"/>
              </a:spcBef>
              <a:spcAft>
                <a:spcPct val="0"/>
              </a:spcAft>
              <a:buFontTx/>
              <a:buAutoNum type="arabicPeriod"/>
              <a:defRPr/>
            </a:pPr>
            <a:r>
              <a:rPr lang="zh-CN" altLang="en-US" sz="1400" kern="0" dirty="0">
                <a:solidFill>
                  <a:srgbClr val="000000"/>
                </a:solidFill>
                <a:latin typeface="微软雅黑" panose="020B0503020204020204" pitchFamily="34" charset="-122"/>
                <a:ea typeface="微软雅黑" panose="020B0503020204020204" pitchFamily="34" charset="-122"/>
              </a:rPr>
              <a:t>回退及业务补偿</a:t>
            </a:r>
          </a:p>
          <a:p>
            <a:pPr marL="171450" marR="0" lvl="0" indent="-171450" defTabSz="914400" eaLnBrk="1" fontAlgn="base" latinLnBrk="0" hangingPunct="1">
              <a:lnSpc>
                <a:spcPct val="100000"/>
              </a:lnSpc>
              <a:spcBef>
                <a:spcPct val="0"/>
              </a:spcBef>
              <a:spcAft>
                <a:spcPct val="0"/>
              </a:spcAft>
              <a:buClrTx/>
              <a:buSzTx/>
              <a:buFontTx/>
              <a:buNone/>
              <a:tabLst/>
              <a:defRPr/>
            </a:pPr>
            <a:endParaRPr kumimoji="0" lang="en-US" altLang="zh-CN" sz="12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8" name="Rectangle 14"/>
          <p:cNvSpPr>
            <a:spLocks noChangeArrowheads="1"/>
          </p:cNvSpPr>
          <p:nvPr/>
        </p:nvSpPr>
        <p:spPr bwMode="black">
          <a:xfrm>
            <a:off x="6153150" y="1742058"/>
            <a:ext cx="210026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171450" indent="-1714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lnSpc>
                <a:spcPts val="2400"/>
              </a:lnSpc>
              <a:spcBef>
                <a:spcPct val="0"/>
              </a:spcBef>
              <a:spcAft>
                <a:spcPct val="0"/>
              </a:spcAft>
              <a:buFontTx/>
              <a:buAutoNum type="arabicPeriod"/>
              <a:defRPr/>
            </a:pPr>
            <a:r>
              <a:rPr lang="zh-CN" altLang="en-US" sz="1400" kern="0" dirty="0">
                <a:solidFill>
                  <a:srgbClr val="000000"/>
                </a:solidFill>
                <a:latin typeface="微软雅黑" panose="020B0503020204020204" pitchFamily="34" charset="-122"/>
                <a:ea typeface="微软雅黑" panose="020B0503020204020204" pitchFamily="34" charset="-122"/>
              </a:rPr>
              <a:t>图形化监控和管理</a:t>
            </a:r>
          </a:p>
          <a:p>
            <a:pPr eaLnBrk="1" fontAlgn="base" hangingPunct="1">
              <a:lnSpc>
                <a:spcPts val="2400"/>
              </a:lnSpc>
              <a:spcBef>
                <a:spcPct val="0"/>
              </a:spcBef>
              <a:spcAft>
                <a:spcPct val="0"/>
              </a:spcAft>
              <a:buFontTx/>
              <a:buAutoNum type="arabicPeriod"/>
              <a:defRPr/>
            </a:pPr>
            <a:r>
              <a:rPr lang="zh-CN" altLang="en-US" sz="1400" kern="0" dirty="0">
                <a:solidFill>
                  <a:srgbClr val="000000"/>
                </a:solidFill>
                <a:latin typeface="微软雅黑" panose="020B0503020204020204" pitchFamily="34" charset="-122"/>
                <a:ea typeface="微软雅黑" panose="020B0503020204020204" pitchFamily="34" charset="-122"/>
              </a:rPr>
              <a:t>业务化</a:t>
            </a:r>
            <a:r>
              <a:rPr lang="zh-CN" altLang="en-US" sz="1400" kern="0" dirty="0" smtClean="0">
                <a:solidFill>
                  <a:srgbClr val="000000"/>
                </a:solidFill>
                <a:latin typeface="微软雅黑" panose="020B0503020204020204" pitchFamily="34" charset="-122"/>
                <a:ea typeface="微软雅黑" panose="020B0503020204020204" pitchFamily="34" charset="-122"/>
              </a:rPr>
              <a:t>流程优化变更</a:t>
            </a:r>
            <a:endParaRPr lang="zh-CN" altLang="en-US" sz="1400" kern="0" dirty="0">
              <a:solidFill>
                <a:srgbClr val="000000"/>
              </a:solidFill>
              <a:latin typeface="微软雅黑" panose="020B0503020204020204" pitchFamily="34" charset="-122"/>
              <a:ea typeface="微软雅黑" panose="020B0503020204020204" pitchFamily="34" charset="-122"/>
            </a:endParaRPr>
          </a:p>
          <a:p>
            <a:pPr eaLnBrk="1" fontAlgn="base" hangingPunct="1">
              <a:lnSpc>
                <a:spcPts val="2400"/>
              </a:lnSpc>
              <a:spcBef>
                <a:spcPct val="0"/>
              </a:spcBef>
              <a:spcAft>
                <a:spcPct val="0"/>
              </a:spcAft>
              <a:buFontTx/>
              <a:buAutoNum type="arabicPeriod"/>
              <a:defRPr/>
            </a:pPr>
            <a:r>
              <a:rPr lang="zh-CN" altLang="en-US" sz="1400" kern="0" dirty="0">
                <a:solidFill>
                  <a:srgbClr val="000000"/>
                </a:solidFill>
                <a:latin typeface="微软雅黑" panose="020B0503020204020204" pitchFamily="34" charset="-122"/>
                <a:ea typeface="微软雅黑" panose="020B0503020204020204" pitchFamily="34" charset="-122"/>
              </a:rPr>
              <a:t>灵活统计分析</a:t>
            </a:r>
          </a:p>
          <a:p>
            <a:pPr eaLnBrk="1" fontAlgn="base" hangingPunct="1">
              <a:lnSpc>
                <a:spcPts val="2400"/>
              </a:lnSpc>
              <a:spcBef>
                <a:spcPct val="0"/>
              </a:spcBef>
              <a:spcAft>
                <a:spcPct val="0"/>
              </a:spcAft>
              <a:buFontTx/>
              <a:buAutoNum type="arabicPeriod"/>
              <a:defRPr/>
            </a:pPr>
            <a:r>
              <a:rPr lang="zh-CN" altLang="en-US" sz="1400" kern="0" dirty="0">
                <a:solidFill>
                  <a:srgbClr val="000000"/>
                </a:solidFill>
                <a:latin typeface="微软雅黑" panose="020B0503020204020204" pitchFamily="34" charset="-122"/>
                <a:ea typeface="微软雅黑" panose="020B0503020204020204" pitchFamily="34" charset="-122"/>
              </a:rPr>
              <a:t>有效</a:t>
            </a:r>
            <a:r>
              <a:rPr lang="zh-CN" altLang="en-US" sz="1400" kern="0" dirty="0" smtClean="0">
                <a:solidFill>
                  <a:srgbClr val="000000"/>
                </a:solidFill>
                <a:latin typeface="微软雅黑" panose="020B0503020204020204" pitchFamily="34" charset="-122"/>
                <a:ea typeface="微软雅黑" panose="020B0503020204020204" pitchFamily="34" charset="-122"/>
              </a:rPr>
              <a:t>审计</a:t>
            </a:r>
            <a:endParaRPr lang="en-US" altLang="zh-CN" sz="1400" kern="0" dirty="0" smtClean="0">
              <a:solidFill>
                <a:srgbClr val="000000"/>
              </a:solidFill>
              <a:latin typeface="微软雅黑" panose="020B0503020204020204" pitchFamily="34" charset="-122"/>
              <a:ea typeface="微软雅黑" panose="020B0503020204020204" pitchFamily="34" charset="-122"/>
            </a:endParaRPr>
          </a:p>
          <a:p>
            <a:pPr marL="0" indent="0" eaLnBrk="1" fontAlgn="base" hangingPunct="1">
              <a:lnSpc>
                <a:spcPts val="2400"/>
              </a:lnSpc>
              <a:spcBef>
                <a:spcPct val="0"/>
              </a:spcBef>
              <a:spcAft>
                <a:spcPct val="0"/>
              </a:spcAft>
              <a:defRPr/>
            </a:pPr>
            <a:endParaRPr lang="en-US" altLang="zh-CN" sz="1400" kern="0" dirty="0" smtClean="0">
              <a:solidFill>
                <a:srgbClr val="000000"/>
              </a:solidFill>
              <a:latin typeface="微软雅黑" panose="020B0503020204020204" pitchFamily="34" charset="-122"/>
              <a:ea typeface="微软雅黑" panose="020B0503020204020204" pitchFamily="34" charset="-122"/>
            </a:endParaRPr>
          </a:p>
          <a:p>
            <a:pPr marL="0" indent="0" eaLnBrk="1" fontAlgn="base" hangingPunct="1">
              <a:lnSpc>
                <a:spcPts val="2400"/>
              </a:lnSpc>
              <a:spcBef>
                <a:spcPct val="0"/>
              </a:spcBef>
              <a:spcAft>
                <a:spcPct val="0"/>
              </a:spcAft>
              <a:defRPr/>
            </a:pPr>
            <a:endParaRPr lang="en-US" altLang="zh-CN" sz="1400" kern="0" dirty="0" smtClean="0">
              <a:solidFill>
                <a:srgbClr val="000000"/>
              </a:solidFill>
              <a:latin typeface="微软雅黑" panose="020B0503020204020204" pitchFamily="34" charset="-122"/>
              <a:ea typeface="微软雅黑" panose="020B0503020204020204" pitchFamily="34" charset="-122"/>
            </a:endParaRPr>
          </a:p>
        </p:txBody>
      </p:sp>
      <p:sp>
        <p:nvSpPr>
          <p:cNvPr id="19" name="AutoShape 15"/>
          <p:cNvSpPr>
            <a:spLocks noChangeArrowheads="1"/>
          </p:cNvSpPr>
          <p:nvPr/>
        </p:nvSpPr>
        <p:spPr bwMode="gray">
          <a:xfrm>
            <a:off x="857250" y="4713511"/>
            <a:ext cx="7277100" cy="703263"/>
          </a:xfrm>
          <a:prstGeom prst="roundRect">
            <a:avLst>
              <a:gd name="adj" fmla="val 5000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fontAlgn="base">
              <a:spcBef>
                <a:spcPct val="0"/>
              </a:spcBef>
              <a:spcAft>
                <a:spcPct val="0"/>
              </a:spcAft>
              <a:defRPr/>
            </a:pPr>
            <a:endParaRPr lang="zh-CN" altLang="en-US">
              <a:solidFill>
                <a:srgbClr val="000000"/>
              </a:solidFill>
              <a:latin typeface="Arial" charset="0"/>
            </a:endParaRPr>
          </a:p>
        </p:txBody>
      </p:sp>
      <p:sp>
        <p:nvSpPr>
          <p:cNvPr id="20" name="Rectangle 16"/>
          <p:cNvSpPr>
            <a:spLocks noChangeArrowheads="1"/>
          </p:cNvSpPr>
          <p:nvPr/>
        </p:nvSpPr>
        <p:spPr bwMode="auto">
          <a:xfrm>
            <a:off x="1535906" y="4878543"/>
            <a:ext cx="59197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lang="zh-CN" altLang="en-US" b="1" kern="0" dirty="0" smtClean="0">
                <a:solidFill>
                  <a:srgbClr val="CC0000"/>
                </a:solidFill>
                <a:latin typeface="微软雅黑" panose="020B0503020204020204" pitchFamily="34" charset="-122"/>
                <a:ea typeface="微软雅黑" panose="020B0503020204020204" pitchFamily="34" charset="-122"/>
              </a:rPr>
              <a:t>统一工作流平台，快速开发实施与敏捷响应流程变更</a:t>
            </a:r>
            <a:endParaRPr lang="zh-CN" altLang="en-US" b="1" kern="0" dirty="0">
              <a:solidFill>
                <a:srgbClr val="CC0000"/>
              </a:solidFill>
              <a:latin typeface="微软雅黑" panose="020B0503020204020204" pitchFamily="34" charset="-122"/>
              <a:ea typeface="微软雅黑" panose="020B0503020204020204" pitchFamily="34" charset="-122"/>
            </a:endParaRPr>
          </a:p>
        </p:txBody>
      </p:sp>
      <p:sp>
        <p:nvSpPr>
          <p:cNvPr id="21" name="AutoShape 25"/>
          <p:cNvSpPr>
            <a:spLocks noChangeArrowheads="1"/>
          </p:cNvSpPr>
          <p:nvPr/>
        </p:nvSpPr>
        <p:spPr bwMode="auto">
          <a:xfrm>
            <a:off x="947654" y="5733918"/>
            <a:ext cx="2592387" cy="611188"/>
          </a:xfrm>
          <a:prstGeom prst="rightArrow">
            <a:avLst>
              <a:gd name="adj1" fmla="val 50000"/>
              <a:gd name="adj2" fmla="val 122231"/>
            </a:avLst>
          </a:prstGeom>
          <a:ln>
            <a:headEnd/>
            <a:tailEnd/>
          </a:ln>
        </p:spPr>
        <p:style>
          <a:lnRef idx="1">
            <a:schemeClr val="accent6"/>
          </a:lnRef>
          <a:fillRef idx="2">
            <a:schemeClr val="accent6"/>
          </a:fillRef>
          <a:effectRef idx="1">
            <a:schemeClr val="accent6"/>
          </a:effectRef>
          <a:fontRef idx="minor">
            <a:schemeClr val="dk1"/>
          </a:fontRef>
        </p:style>
        <p:txBody>
          <a:bodyPr anchor="ctr">
            <a:spAutoFit/>
          </a:bodyPr>
          <a:lstStyle/>
          <a:p>
            <a:pPr algn="ctr">
              <a:defRPr/>
            </a:pPr>
            <a:r>
              <a:rPr lang="zh-CN" altLang="en-US" sz="1400" b="1" dirty="0">
                <a:latin typeface="微软雅黑" pitchFamily="34" charset="-122"/>
                <a:ea typeface="微软雅黑" pitchFamily="34" charset="-122"/>
              </a:rPr>
              <a:t>上线前开发、调试</a:t>
            </a:r>
          </a:p>
        </p:txBody>
      </p:sp>
      <p:sp>
        <p:nvSpPr>
          <p:cNvPr id="22" name="AutoShape 26"/>
          <p:cNvSpPr>
            <a:spLocks noChangeArrowheads="1"/>
          </p:cNvSpPr>
          <p:nvPr/>
        </p:nvSpPr>
        <p:spPr bwMode="auto">
          <a:xfrm>
            <a:off x="6205454" y="5733918"/>
            <a:ext cx="2232025" cy="611188"/>
          </a:xfrm>
          <a:prstGeom prst="rightArrow">
            <a:avLst>
              <a:gd name="adj1" fmla="val 50000"/>
              <a:gd name="adj2" fmla="val 105240"/>
            </a:avLst>
          </a:prstGeom>
          <a:ln>
            <a:headEnd/>
            <a:tailEnd/>
          </a:ln>
        </p:spPr>
        <p:style>
          <a:lnRef idx="1">
            <a:schemeClr val="accent6"/>
          </a:lnRef>
          <a:fillRef idx="2">
            <a:schemeClr val="accent6"/>
          </a:fillRef>
          <a:effectRef idx="1">
            <a:schemeClr val="accent6"/>
          </a:effectRef>
          <a:fontRef idx="minor">
            <a:schemeClr val="dk1"/>
          </a:fontRef>
        </p:style>
        <p:txBody>
          <a:bodyPr anchor="ctr">
            <a:spAutoFit/>
          </a:bodyPr>
          <a:lstStyle/>
          <a:p>
            <a:pPr algn="ctr">
              <a:defRPr/>
            </a:pPr>
            <a:r>
              <a:rPr lang="zh-CN" altLang="en-US" sz="1400" b="1">
                <a:latin typeface="微软雅黑" pitchFamily="34" charset="-122"/>
                <a:ea typeface="微软雅黑" pitchFamily="34" charset="-122"/>
              </a:rPr>
              <a:t>上线后运行、维护</a:t>
            </a:r>
            <a:endParaRPr lang="en-US" altLang="zh-CN" sz="1400" b="1">
              <a:latin typeface="微软雅黑" pitchFamily="34" charset="-122"/>
              <a:ea typeface="微软雅黑" pitchFamily="34" charset="-122"/>
            </a:endParaRPr>
          </a:p>
        </p:txBody>
      </p:sp>
      <p:sp>
        <p:nvSpPr>
          <p:cNvPr id="23" name="AutoShape 27"/>
          <p:cNvSpPr>
            <a:spLocks noChangeArrowheads="1"/>
          </p:cNvSpPr>
          <p:nvPr/>
        </p:nvSpPr>
        <p:spPr bwMode="auto">
          <a:xfrm>
            <a:off x="3613066" y="5733918"/>
            <a:ext cx="2376488" cy="611188"/>
          </a:xfrm>
          <a:prstGeom prst="rightArrow">
            <a:avLst>
              <a:gd name="adj1" fmla="val 50000"/>
              <a:gd name="adj2" fmla="val 112051"/>
            </a:avLst>
          </a:prstGeom>
          <a:ln>
            <a:headEnd/>
            <a:tailEnd/>
          </a:ln>
        </p:spPr>
        <p:style>
          <a:lnRef idx="1">
            <a:schemeClr val="accent6"/>
          </a:lnRef>
          <a:fillRef idx="2">
            <a:schemeClr val="accent6"/>
          </a:fillRef>
          <a:effectRef idx="1">
            <a:schemeClr val="accent6"/>
          </a:effectRef>
          <a:fontRef idx="minor">
            <a:schemeClr val="dk1"/>
          </a:fontRef>
        </p:style>
        <p:txBody>
          <a:bodyPr anchor="ctr">
            <a:spAutoFit/>
          </a:bodyPr>
          <a:lstStyle/>
          <a:p>
            <a:pPr algn="ctr">
              <a:defRPr/>
            </a:pPr>
            <a:r>
              <a:rPr lang="zh-CN" altLang="en-US" sz="1400" b="1">
                <a:latin typeface="微软雅黑" pitchFamily="34" charset="-122"/>
                <a:ea typeface="微软雅黑" pitchFamily="34" charset="-122"/>
              </a:rPr>
              <a:t>上线稳定</a:t>
            </a:r>
          </a:p>
        </p:txBody>
      </p:sp>
    </p:spTree>
    <p:extLst>
      <p:ext uri="{BB962C8B-B14F-4D97-AF65-F5344CB8AC3E}">
        <p14:creationId xmlns:p14="http://schemas.microsoft.com/office/powerpoint/2010/main" val="23342224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30</a:t>
            </a:fld>
            <a:endParaRPr lang="zh-CN" altLang="en-US" dirty="0"/>
          </a:p>
        </p:txBody>
      </p:sp>
      <p:sp>
        <p:nvSpPr>
          <p:cNvPr id="6" name="Title 1"/>
          <p:cNvSpPr>
            <a:spLocks noGrp="1"/>
          </p:cNvSpPr>
          <p:nvPr>
            <p:ph type="title"/>
            <p:custDataLst>
              <p:tags r:id="rId1"/>
            </p:custDataLst>
          </p:nvPr>
        </p:nvSpPr>
        <p:spPr>
          <a:xfrm>
            <a:off x="86816" y="85094"/>
            <a:ext cx="6501408" cy="391578"/>
          </a:xfrm>
        </p:spPr>
        <p:txBody>
          <a:bodyPr/>
          <a:lstStyle/>
          <a:p>
            <a:r>
              <a:rPr lang="zh-CN" altLang="en-US" dirty="0" smtClean="0"/>
              <a:t>工作流平台对口人</a:t>
            </a:r>
            <a:endParaRPr lang="en-US" dirty="0"/>
          </a:p>
        </p:txBody>
      </p:sp>
      <p:pic>
        <p:nvPicPr>
          <p:cNvPr id="7" name="图片 6"/>
          <p:cNvPicPr>
            <a:picLocks noChangeAspect="1"/>
          </p:cNvPicPr>
          <p:nvPr/>
        </p:nvPicPr>
        <p:blipFill>
          <a:blip r:embed="rId3"/>
          <a:stretch>
            <a:fillRect/>
          </a:stretch>
        </p:blipFill>
        <p:spPr>
          <a:xfrm>
            <a:off x="1331640" y="1603851"/>
            <a:ext cx="857143" cy="1047619"/>
          </a:xfrm>
          <a:prstGeom prst="rect">
            <a:avLst/>
          </a:prstGeom>
        </p:spPr>
      </p:pic>
      <p:pic>
        <p:nvPicPr>
          <p:cNvPr id="8" name="图片 7"/>
          <p:cNvPicPr>
            <a:picLocks noChangeAspect="1"/>
          </p:cNvPicPr>
          <p:nvPr/>
        </p:nvPicPr>
        <p:blipFill>
          <a:blip r:embed="rId4"/>
          <a:stretch>
            <a:fillRect/>
          </a:stretch>
        </p:blipFill>
        <p:spPr>
          <a:xfrm>
            <a:off x="1331640" y="3374935"/>
            <a:ext cx="866667" cy="1047619"/>
          </a:xfrm>
          <a:prstGeom prst="rect">
            <a:avLst/>
          </a:prstGeom>
        </p:spPr>
      </p:pic>
      <p:sp>
        <p:nvSpPr>
          <p:cNvPr id="9" name="文本框 8"/>
          <p:cNvSpPr txBox="1"/>
          <p:nvPr/>
        </p:nvSpPr>
        <p:spPr>
          <a:xfrm>
            <a:off x="2771800" y="883459"/>
            <a:ext cx="1440160" cy="338554"/>
          </a:xfrm>
          <a:prstGeom prst="rect">
            <a:avLst/>
          </a:prstGeom>
          <a:noFill/>
        </p:spPr>
        <p:txBody>
          <a:bodyPr wrap="square" rtlCol="0">
            <a:spAutoFit/>
          </a:bodyPr>
          <a:lstStyle/>
          <a:p>
            <a:pPr algn="ctr"/>
            <a:r>
              <a:rPr lang="zh-CN" altLang="en-US" sz="1600" dirty="0" smtClean="0">
                <a:latin typeface="微软雅黑" panose="020B0503020204020204" pitchFamily="34" charset="-122"/>
                <a:ea typeface="微软雅黑" panose="020B0503020204020204" pitchFamily="34" charset="-122"/>
              </a:rPr>
              <a:t>角色</a:t>
            </a:r>
            <a:endParaRPr lang="zh-CN" altLang="en-US" sz="16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5040052" y="862423"/>
            <a:ext cx="1440160" cy="338554"/>
          </a:xfrm>
          <a:prstGeom prst="rect">
            <a:avLst/>
          </a:prstGeom>
          <a:noFill/>
        </p:spPr>
        <p:txBody>
          <a:bodyPr wrap="square" rtlCol="0">
            <a:spAutoFit/>
          </a:bodyPr>
          <a:lstStyle/>
          <a:p>
            <a:pPr algn="ctr"/>
            <a:r>
              <a:rPr lang="zh-CN" altLang="en-US" sz="1600" dirty="0" smtClean="0">
                <a:latin typeface="微软雅黑" panose="020B0503020204020204" pitchFamily="34" charset="-122"/>
                <a:ea typeface="微软雅黑" panose="020B0503020204020204" pitchFamily="34" charset="-122"/>
              </a:rPr>
              <a:t>电话</a:t>
            </a:r>
            <a:endParaRPr lang="zh-CN" altLang="en-US" sz="16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7026374" y="883459"/>
            <a:ext cx="1440160" cy="338554"/>
          </a:xfrm>
          <a:prstGeom prst="rect">
            <a:avLst/>
          </a:prstGeom>
          <a:noFill/>
        </p:spPr>
        <p:txBody>
          <a:bodyPr wrap="square" rtlCol="0">
            <a:spAutoFit/>
          </a:bodyPr>
          <a:lstStyle/>
          <a:p>
            <a:pPr algn="ctr"/>
            <a:r>
              <a:rPr lang="zh-CN" altLang="en-US" sz="1600" dirty="0" smtClean="0">
                <a:latin typeface="微软雅黑" panose="020B0503020204020204" pitchFamily="34" charset="-122"/>
                <a:ea typeface="微软雅黑" panose="020B0503020204020204" pitchFamily="34" charset="-122"/>
              </a:rPr>
              <a:t>邮箱</a:t>
            </a:r>
            <a:endParaRPr lang="zh-CN" altLang="en-US" sz="1600"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31640" y="1412776"/>
            <a:ext cx="741682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644008" y="620688"/>
            <a:ext cx="0" cy="4320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741676" y="618718"/>
            <a:ext cx="0" cy="4320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332464" y="3284984"/>
            <a:ext cx="7416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339752" y="620688"/>
            <a:ext cx="0" cy="4320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983160" y="1871296"/>
            <a:ext cx="1368152"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项目经理</a:t>
            </a:r>
            <a:endParaRPr lang="zh-CN" altLang="en-US" sz="1600"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2983160" y="3745530"/>
            <a:ext cx="1368152"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技术经理</a:t>
            </a:r>
            <a:endParaRPr lang="zh-CN" altLang="en-US" sz="16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4969564" y="1871296"/>
            <a:ext cx="1690667" cy="369332"/>
          </a:xfrm>
          <a:prstGeom prst="rect">
            <a:avLst/>
          </a:prstGeom>
          <a:noFill/>
        </p:spPr>
        <p:txBody>
          <a:bodyPr wrap="square" rtlCol="0">
            <a:spAutoFit/>
          </a:bodyPr>
          <a:lstStyle/>
          <a:p>
            <a:r>
              <a:rPr lang="en-US" altLang="zh-CN" dirty="0" smtClean="0"/>
              <a:t>15116368346</a:t>
            </a:r>
            <a:endParaRPr lang="zh-CN" altLang="en-US" dirty="0"/>
          </a:p>
        </p:txBody>
      </p:sp>
      <p:sp>
        <p:nvSpPr>
          <p:cNvPr id="26" name="文本框 25"/>
          <p:cNvSpPr txBox="1"/>
          <p:nvPr/>
        </p:nvSpPr>
        <p:spPr>
          <a:xfrm>
            <a:off x="4969564" y="3745530"/>
            <a:ext cx="1690667" cy="369332"/>
          </a:xfrm>
          <a:prstGeom prst="rect">
            <a:avLst/>
          </a:prstGeom>
          <a:noFill/>
        </p:spPr>
        <p:txBody>
          <a:bodyPr wrap="square" rtlCol="0">
            <a:spAutoFit/>
          </a:bodyPr>
          <a:lstStyle/>
          <a:p>
            <a:r>
              <a:rPr lang="en-US" altLang="zh-CN" dirty="0" smtClean="0"/>
              <a:t>18807409059</a:t>
            </a:r>
            <a:endParaRPr lang="zh-CN" altLang="en-US" dirty="0"/>
          </a:p>
        </p:txBody>
      </p:sp>
      <p:sp>
        <p:nvSpPr>
          <p:cNvPr id="27" name="文本框 26"/>
          <p:cNvSpPr txBox="1"/>
          <p:nvPr/>
        </p:nvSpPr>
        <p:spPr>
          <a:xfrm>
            <a:off x="6930012" y="1871296"/>
            <a:ext cx="2166526" cy="369332"/>
          </a:xfrm>
          <a:prstGeom prst="rect">
            <a:avLst/>
          </a:prstGeom>
          <a:noFill/>
        </p:spPr>
        <p:txBody>
          <a:bodyPr wrap="square" rtlCol="0">
            <a:spAutoFit/>
          </a:bodyPr>
          <a:lstStyle/>
          <a:p>
            <a:r>
              <a:rPr lang="en-US" altLang="zh-CN" dirty="0" smtClean="0"/>
              <a:t>marc@sany.com.cn</a:t>
            </a:r>
            <a:endParaRPr lang="zh-CN" altLang="en-US" dirty="0"/>
          </a:p>
        </p:txBody>
      </p:sp>
      <p:sp>
        <p:nvSpPr>
          <p:cNvPr id="28" name="文本框 27"/>
          <p:cNvSpPr txBox="1"/>
          <p:nvPr/>
        </p:nvSpPr>
        <p:spPr>
          <a:xfrm>
            <a:off x="6930012" y="3745530"/>
            <a:ext cx="2166526" cy="369332"/>
          </a:xfrm>
          <a:prstGeom prst="rect">
            <a:avLst/>
          </a:prstGeom>
          <a:noFill/>
        </p:spPr>
        <p:txBody>
          <a:bodyPr wrap="square" rtlCol="0">
            <a:spAutoFit/>
          </a:bodyPr>
          <a:lstStyle/>
          <a:p>
            <a:r>
              <a:rPr lang="en-US" altLang="zh-CN" dirty="0" smtClean="0"/>
              <a:t>yinbp@sany.com.cn</a:t>
            </a:r>
            <a:endParaRPr lang="zh-CN" altLang="en-US" dirty="0"/>
          </a:p>
        </p:txBody>
      </p:sp>
    </p:spTree>
    <p:extLst>
      <p:ext uri="{BB962C8B-B14F-4D97-AF65-F5344CB8AC3E}">
        <p14:creationId xmlns:p14="http://schemas.microsoft.com/office/powerpoint/2010/main" val="3516581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5"/>
          <p:cNvSpPr>
            <a:spLocks noGrp="1"/>
          </p:cNvSpPr>
          <p:nvPr>
            <p:ph type="subTitle" idx="1"/>
          </p:nvPr>
        </p:nvSpPr>
        <p:spPr>
          <a:xfrm>
            <a:off x="1331640" y="2708920"/>
            <a:ext cx="6400800" cy="406896"/>
          </a:xfrm>
        </p:spPr>
        <p:txBody>
          <a:bodyPr>
            <a:noAutofit/>
          </a:bodyPr>
          <a:lstStyle/>
          <a:p>
            <a:r>
              <a:rPr kumimoji="1" lang="zh-CN" altLang="en-US" sz="3200" b="1" dirty="0" smtClean="0">
                <a:cs typeface="Arial Unicode MS" pitchFamily="34" charset="-122"/>
              </a:rPr>
              <a:t>谢    谢</a:t>
            </a:r>
            <a:endParaRPr kumimoji="1" lang="en-US" altLang="zh-CN" sz="3200" b="1" dirty="0">
              <a:cs typeface="Arial Unicode MS" pitchFamily="34" charset="-122"/>
            </a:endParaRPr>
          </a:p>
          <a:p>
            <a:endParaRPr lang="zh-CN" altLang="en-US" sz="3200" dirty="0"/>
          </a:p>
        </p:txBody>
      </p:sp>
    </p:spTree>
    <p:extLst>
      <p:ext uri="{BB962C8B-B14F-4D97-AF65-F5344CB8AC3E}">
        <p14:creationId xmlns:p14="http://schemas.microsoft.com/office/powerpoint/2010/main" val="4019498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4</a:t>
            </a:fld>
            <a:endParaRPr lang="zh-CN" altLang="en-US" dirty="0"/>
          </a:p>
        </p:txBody>
      </p:sp>
      <p:sp>
        <p:nvSpPr>
          <p:cNvPr id="6" name="AutoShape 8"/>
          <p:cNvSpPr>
            <a:spLocks noChangeArrowheads="1"/>
          </p:cNvSpPr>
          <p:nvPr/>
        </p:nvSpPr>
        <p:spPr bwMode="auto">
          <a:xfrm>
            <a:off x="395536" y="1196751"/>
            <a:ext cx="8233397" cy="1593185"/>
          </a:xfrm>
          <a:prstGeom prst="roundRect">
            <a:avLst>
              <a:gd name="adj" fmla="val 6204"/>
            </a:avLst>
          </a:prstGeom>
          <a:noFill/>
          <a:ln w="9525">
            <a:solidFill>
              <a:schemeClr val="tx2">
                <a:lumMod val="20000"/>
                <a:lumOff val="80000"/>
              </a:schemeClr>
            </a:solidFill>
            <a:prstDash val="dash"/>
            <a:round/>
            <a:headEnd/>
            <a:tailEnd/>
          </a:ln>
        </p:spPr>
        <p:txBody>
          <a:bodyPr wrap="none" anchor="t"/>
          <a:lstStyle/>
          <a:p>
            <a:pPr marL="285750" indent="-285750">
              <a:lnSpc>
                <a:spcPct val="15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实现工作流模块的三个主要功能：工作流引擎、待办任务管理、工作流可视化管理</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dirty="0">
                <a:latin typeface="微软雅黑" panose="020B0503020204020204" pitchFamily="34" charset="-122"/>
                <a:ea typeface="微软雅黑" panose="020B0503020204020204" pitchFamily="34" charset="-122"/>
              </a:rPr>
              <a:t>实现</a:t>
            </a:r>
            <a:r>
              <a:rPr lang="zh-CN" altLang="zh-CN" sz="1600" dirty="0">
                <a:latin typeface="微软雅黑" panose="020B0503020204020204" pitchFamily="34" charset="-122"/>
                <a:ea typeface="微软雅黑" panose="020B0503020204020204" pitchFamily="34" charset="-122"/>
              </a:rPr>
              <a:t>业务流程可集中</a:t>
            </a:r>
            <a:r>
              <a:rPr lang="zh-CN" altLang="zh-CN" sz="1600" dirty="0" smtClean="0">
                <a:latin typeface="微软雅黑" panose="020B0503020204020204" pitchFamily="34" charset="-122"/>
                <a:ea typeface="微软雅黑" panose="020B0503020204020204" pitchFamily="34" charset="-122"/>
              </a:rPr>
              <a:t>部署</a:t>
            </a:r>
            <a:r>
              <a:rPr lang="zh-CN" altLang="en-US" sz="1600" dirty="0" smtClean="0">
                <a:latin typeface="微软雅黑" panose="020B0503020204020204" pitchFamily="34" charset="-122"/>
                <a:ea typeface="微软雅黑" panose="020B0503020204020204" pitchFamily="34" charset="-122"/>
              </a:rPr>
              <a:t>和管理</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满足国内特色业务流程场景功能需求</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实现符合</a:t>
            </a:r>
            <a:r>
              <a:rPr lang="en-US" altLang="zh-CN" sz="1600" dirty="0" smtClean="0">
                <a:latin typeface="微软雅黑" panose="020B0503020204020204" pitchFamily="34" charset="-122"/>
                <a:ea typeface="微软雅黑" panose="020B0503020204020204" pitchFamily="34" charset="-122"/>
              </a:rPr>
              <a:t>SOA</a:t>
            </a:r>
            <a:r>
              <a:rPr lang="zh-CN" altLang="en-US" sz="1600" dirty="0" smtClean="0">
                <a:latin typeface="微软雅黑" panose="020B0503020204020204" pitchFamily="34" charset="-122"/>
                <a:ea typeface="微软雅黑" panose="020B0503020204020204" pitchFamily="34" charset="-122"/>
              </a:rPr>
              <a:t>规范的流程服务体系</a:t>
            </a:r>
            <a:endParaRPr lang="zh-CN" altLang="en-US" sz="1600" dirty="0">
              <a:latin typeface="微软雅黑" panose="020B0503020204020204" pitchFamily="34" charset="-122"/>
              <a:ea typeface="微软雅黑" panose="020B0503020204020204" pitchFamily="34" charset="-122"/>
            </a:endParaRPr>
          </a:p>
        </p:txBody>
      </p:sp>
      <p:sp>
        <p:nvSpPr>
          <p:cNvPr id="7" name="AutoShape 9"/>
          <p:cNvSpPr>
            <a:spLocks noChangeArrowheads="1"/>
          </p:cNvSpPr>
          <p:nvPr/>
        </p:nvSpPr>
        <p:spPr bwMode="auto">
          <a:xfrm>
            <a:off x="395536" y="836712"/>
            <a:ext cx="6145165" cy="396000"/>
          </a:xfrm>
          <a:prstGeom prst="roundRect">
            <a:avLst>
              <a:gd name="adj" fmla="val 50000"/>
            </a:avLst>
          </a:prstGeom>
          <a:ln/>
        </p:spPr>
        <p:style>
          <a:lnRef idx="1">
            <a:schemeClr val="accent1"/>
          </a:lnRef>
          <a:fillRef idx="3">
            <a:schemeClr val="accent1"/>
          </a:fillRef>
          <a:effectRef idx="2">
            <a:schemeClr val="accent1"/>
          </a:effectRef>
          <a:fontRef idx="minor">
            <a:schemeClr val="lt1"/>
          </a:fontRef>
        </p:style>
        <p:txBody>
          <a:bodyPr wrap="none" anchor="ctr"/>
          <a:lstStyle/>
          <a:p>
            <a:r>
              <a:rPr lang="zh-CN" altLang="en-US" dirty="0" smtClean="0">
                <a:latin typeface="微软雅黑" panose="020B0503020204020204" pitchFamily="34" charset="-122"/>
                <a:ea typeface="微软雅黑" panose="020B0503020204020204" pitchFamily="34" charset="-122"/>
              </a:rPr>
              <a:t>目标一：实现工作流平台基本功能，能集中部署和管理</a:t>
            </a:r>
            <a:endParaRPr lang="zh-CN" altLang="en-US" dirty="0">
              <a:latin typeface="微软雅黑" panose="020B0503020204020204" pitchFamily="34" charset="-122"/>
              <a:ea typeface="微软雅黑" panose="020B0503020204020204" pitchFamily="34" charset="-122"/>
            </a:endParaRPr>
          </a:p>
        </p:txBody>
      </p:sp>
      <p:sp>
        <p:nvSpPr>
          <p:cNvPr id="8" name="AutoShape 8"/>
          <p:cNvSpPr>
            <a:spLocks noChangeArrowheads="1"/>
          </p:cNvSpPr>
          <p:nvPr/>
        </p:nvSpPr>
        <p:spPr bwMode="auto">
          <a:xfrm>
            <a:off x="395536" y="3284984"/>
            <a:ext cx="8208912" cy="1152128"/>
          </a:xfrm>
          <a:prstGeom prst="roundRect">
            <a:avLst>
              <a:gd name="adj" fmla="val 6204"/>
            </a:avLst>
          </a:prstGeom>
          <a:noFill/>
          <a:ln w="9525">
            <a:solidFill>
              <a:schemeClr val="tx2">
                <a:lumMod val="20000"/>
                <a:lumOff val="80000"/>
              </a:schemeClr>
            </a:solidFill>
            <a:prstDash val="dash"/>
            <a:round/>
            <a:headEnd/>
            <a:tailEnd/>
          </a:ln>
        </p:spPr>
        <p:txBody>
          <a:bodyPr wrap="none" anchor="t"/>
          <a:lstStyle/>
          <a:p>
            <a:pPr marL="285750" indent="-285750">
              <a:lnSpc>
                <a:spcPct val="150000"/>
              </a:lnSpc>
              <a:buFont typeface="Wingdings" panose="05000000000000000000" pitchFamily="2" charset="2"/>
              <a:buChar char="p"/>
            </a:pPr>
            <a:r>
              <a:rPr lang="zh-CN" altLang="en-US" sz="1600" dirty="0" smtClean="0">
                <a:latin typeface="Arial" panose="020B0604020202020204" pitchFamily="34" charset="0"/>
                <a:ea typeface="微软雅黑" pitchFamily="34" charset="-122"/>
                <a:cs typeface="Arial" panose="020B0604020202020204" pitchFamily="34" charset="0"/>
              </a:rPr>
              <a:t>各应用系统将的</a:t>
            </a:r>
            <a:r>
              <a:rPr lang="zh-CN" altLang="en-US" sz="1600" dirty="0">
                <a:latin typeface="Arial" panose="020B0604020202020204" pitchFamily="34" charset="0"/>
                <a:ea typeface="微软雅黑" pitchFamily="34" charset="-122"/>
                <a:cs typeface="Arial" panose="020B0604020202020204" pitchFamily="34" charset="0"/>
              </a:rPr>
              <a:t>流程任务按照统一</a:t>
            </a:r>
            <a:r>
              <a:rPr lang="zh-CN" altLang="en-US" sz="1600" dirty="0" smtClean="0">
                <a:latin typeface="Arial" panose="020B0604020202020204" pitchFamily="34" charset="0"/>
                <a:ea typeface="微软雅黑" pitchFamily="34" charset="-122"/>
                <a:cs typeface="Arial" panose="020B0604020202020204" pitchFamily="34" charset="0"/>
              </a:rPr>
              <a:t>的规范进行改造，提供待办任务视图</a:t>
            </a:r>
            <a:endParaRPr lang="en-US" altLang="zh-CN" sz="1600" dirty="0" smtClean="0">
              <a:latin typeface="Arial" panose="020B0604020202020204" pitchFamily="34" charset="0"/>
              <a:ea typeface="微软雅黑" pitchFamily="34" charset="-122"/>
              <a:cs typeface="Arial" panose="020B0604020202020204" pitchFamily="34" charset="0"/>
            </a:endParaRPr>
          </a:p>
          <a:p>
            <a:pPr marL="285750" indent="-285750">
              <a:lnSpc>
                <a:spcPct val="150000"/>
              </a:lnSpc>
              <a:buFont typeface="Wingdings" panose="05000000000000000000" pitchFamily="2" charset="2"/>
              <a:buChar char="p"/>
            </a:pPr>
            <a:r>
              <a:rPr lang="zh-CN" altLang="en-US" sz="1600" dirty="0" smtClean="0">
                <a:latin typeface="Arial" panose="020B0604020202020204" pitchFamily="34" charset="0"/>
                <a:ea typeface="微软雅黑" pitchFamily="34" charset="-122"/>
                <a:cs typeface="Arial" panose="020B0604020202020204" pitchFamily="34" charset="0"/>
              </a:rPr>
              <a:t>统一数据访问平台提供各应用的待办任务数据接口服务</a:t>
            </a:r>
            <a:endParaRPr lang="en-US" altLang="zh-CN" sz="1600" dirty="0" smtClean="0">
              <a:latin typeface="Arial" panose="020B0604020202020204" pitchFamily="34" charset="0"/>
              <a:ea typeface="微软雅黑" pitchFamily="34" charset="-122"/>
              <a:cs typeface="Arial" panose="020B0604020202020204" pitchFamily="34" charset="0"/>
            </a:endParaRPr>
          </a:p>
          <a:p>
            <a:pPr marL="285750" indent="-285750">
              <a:lnSpc>
                <a:spcPct val="150000"/>
              </a:lnSpc>
              <a:buFont typeface="Wingdings" panose="05000000000000000000" pitchFamily="2" charset="2"/>
              <a:buChar char="p"/>
            </a:pPr>
            <a:r>
              <a:rPr lang="zh-CN" altLang="en-US" sz="1600" dirty="0" smtClean="0">
                <a:latin typeface="Arial" panose="020B0604020202020204" pitchFamily="34" charset="0"/>
                <a:ea typeface="微软雅黑" pitchFamily="34" charset="-122"/>
                <a:cs typeface="Arial" panose="020B0604020202020204" pitchFamily="34" charset="0"/>
              </a:rPr>
              <a:t>移动平台待办中心或集团门户集中展示和和处理</a:t>
            </a:r>
            <a:endParaRPr lang="zh-CN" altLang="en-US" sz="1600" dirty="0">
              <a:latin typeface="Arial" panose="020B0604020202020204" pitchFamily="34" charset="0"/>
              <a:ea typeface="微软雅黑" pitchFamily="34" charset="-122"/>
              <a:cs typeface="Arial" panose="020B0604020202020204" pitchFamily="34" charset="0"/>
            </a:endParaRPr>
          </a:p>
        </p:txBody>
      </p:sp>
      <p:sp>
        <p:nvSpPr>
          <p:cNvPr id="9" name="AutoShape 9"/>
          <p:cNvSpPr>
            <a:spLocks noChangeArrowheads="1"/>
          </p:cNvSpPr>
          <p:nvPr/>
        </p:nvSpPr>
        <p:spPr bwMode="auto">
          <a:xfrm>
            <a:off x="395536" y="2924944"/>
            <a:ext cx="6145165" cy="396000"/>
          </a:xfrm>
          <a:prstGeom prst="roundRect">
            <a:avLst>
              <a:gd name="adj" fmla="val 50000"/>
            </a:avLst>
          </a:prstGeom>
          <a:ln/>
        </p:spPr>
        <p:style>
          <a:lnRef idx="1">
            <a:schemeClr val="accent1"/>
          </a:lnRef>
          <a:fillRef idx="3">
            <a:schemeClr val="accent1"/>
          </a:fillRef>
          <a:effectRef idx="2">
            <a:schemeClr val="accent1"/>
          </a:effectRef>
          <a:fontRef idx="minor">
            <a:schemeClr val="lt1"/>
          </a:fontRef>
        </p:style>
        <p:txBody>
          <a:bodyPr wrap="none" anchor="ctr"/>
          <a:lstStyle/>
          <a:p>
            <a:r>
              <a:rPr lang="zh-CN" altLang="en-US" dirty="0" smtClean="0">
                <a:latin typeface="微软雅黑" panose="020B0503020204020204" pitchFamily="34" charset="-122"/>
                <a:ea typeface="微软雅黑" panose="020B0503020204020204" pitchFamily="34" charset="-122"/>
              </a:rPr>
              <a:t>目标二：制定统一待办技术规范，集成各系统待办任务</a:t>
            </a:r>
            <a:endParaRPr lang="zh-CN" altLang="en-US" dirty="0">
              <a:latin typeface="微软雅黑" panose="020B0503020204020204" pitchFamily="34" charset="-122"/>
              <a:ea typeface="微软雅黑" panose="020B0503020204020204" pitchFamily="34" charset="-122"/>
            </a:endParaRPr>
          </a:p>
        </p:txBody>
      </p:sp>
      <p:sp>
        <p:nvSpPr>
          <p:cNvPr id="12" name="Title 1"/>
          <p:cNvSpPr>
            <a:spLocks noGrp="1"/>
          </p:cNvSpPr>
          <p:nvPr>
            <p:ph type="title"/>
            <p:custDataLst>
              <p:tags r:id="rId1"/>
            </p:custDataLst>
          </p:nvPr>
        </p:nvSpPr>
        <p:spPr>
          <a:xfrm>
            <a:off x="86816" y="85094"/>
            <a:ext cx="6501408" cy="391578"/>
          </a:xfrm>
        </p:spPr>
        <p:txBody>
          <a:bodyPr/>
          <a:lstStyle/>
          <a:p>
            <a:r>
              <a:rPr lang="zh-CN" altLang="en-US" dirty="0" smtClean="0"/>
              <a:t>工作流平台建设目标</a:t>
            </a:r>
            <a:endParaRPr lang="en-US" dirty="0"/>
          </a:p>
        </p:txBody>
      </p:sp>
      <p:sp>
        <p:nvSpPr>
          <p:cNvPr id="15" name="AutoShape 8"/>
          <p:cNvSpPr>
            <a:spLocks noChangeArrowheads="1"/>
          </p:cNvSpPr>
          <p:nvPr/>
        </p:nvSpPr>
        <p:spPr bwMode="auto">
          <a:xfrm>
            <a:off x="395536" y="5283184"/>
            <a:ext cx="8208912" cy="810112"/>
          </a:xfrm>
          <a:prstGeom prst="roundRect">
            <a:avLst>
              <a:gd name="adj" fmla="val 6204"/>
            </a:avLst>
          </a:prstGeom>
          <a:noFill/>
          <a:ln w="9525">
            <a:solidFill>
              <a:schemeClr val="tx2">
                <a:lumMod val="20000"/>
                <a:lumOff val="80000"/>
              </a:schemeClr>
            </a:solidFill>
            <a:prstDash val="dash"/>
            <a:round/>
            <a:headEnd/>
            <a:tailEnd/>
          </a:ln>
        </p:spPr>
        <p:txBody>
          <a:bodyPr wrap="none" anchor="t"/>
          <a:lstStyle/>
          <a:p>
            <a:pPr marL="285750" indent="-285750">
              <a:lnSpc>
                <a:spcPct val="150000"/>
              </a:lnSpc>
              <a:buFont typeface="Wingdings" panose="05000000000000000000" pitchFamily="2" charset="2"/>
              <a:buChar char="p"/>
            </a:pPr>
            <a:r>
              <a:rPr lang="zh-CN" altLang="en-US" sz="1600" dirty="0" smtClean="0">
                <a:latin typeface="Arial" panose="020B0604020202020204" pitchFamily="34" charset="0"/>
                <a:ea typeface="微软雅黑" pitchFamily="34" charset="-122"/>
                <a:cs typeface="Arial" panose="020B0604020202020204" pitchFamily="34" charset="0"/>
              </a:rPr>
              <a:t>提供流程</a:t>
            </a:r>
            <a:r>
              <a:rPr lang="en-US" altLang="zh-CN" sz="1600" dirty="0" smtClean="0">
                <a:latin typeface="Arial" panose="020B0604020202020204" pitchFamily="34" charset="0"/>
                <a:ea typeface="微软雅黑" pitchFamily="34" charset="-122"/>
                <a:cs typeface="Arial" panose="020B0604020202020204" pitchFamily="34" charset="0"/>
              </a:rPr>
              <a:t>KPI</a:t>
            </a:r>
            <a:r>
              <a:rPr lang="zh-CN" altLang="en-US" sz="1600" dirty="0" smtClean="0">
                <a:latin typeface="Arial" panose="020B0604020202020204" pitchFamily="34" charset="0"/>
                <a:ea typeface="微软雅黑" pitchFamily="34" charset="-122"/>
                <a:cs typeface="Arial" panose="020B0604020202020204" pitchFamily="34" charset="0"/>
              </a:rPr>
              <a:t>统计</a:t>
            </a:r>
            <a:r>
              <a:rPr lang="zh-CN" altLang="en-US" sz="1600" dirty="0">
                <a:latin typeface="Arial" panose="020B0604020202020204" pitchFamily="34" charset="0"/>
                <a:ea typeface="微软雅黑" pitchFamily="34" charset="-122"/>
                <a:cs typeface="Arial" panose="020B0604020202020204" pitchFamily="34" charset="0"/>
              </a:rPr>
              <a:t>功能，为流程优化提供</a:t>
            </a:r>
            <a:r>
              <a:rPr lang="zh-CN" altLang="en-US" sz="1600" dirty="0" smtClean="0">
                <a:latin typeface="Arial" panose="020B0604020202020204" pitchFamily="34" charset="0"/>
                <a:ea typeface="微软雅黑" pitchFamily="34" charset="-122"/>
                <a:cs typeface="Arial" panose="020B0604020202020204" pitchFamily="34" charset="0"/>
              </a:rPr>
              <a:t>依据</a:t>
            </a:r>
            <a:endParaRPr lang="en-US" altLang="zh-CN" sz="1600" dirty="0" smtClean="0">
              <a:latin typeface="Arial" panose="020B0604020202020204" pitchFamily="34" charset="0"/>
              <a:ea typeface="微软雅黑" pitchFamily="34" charset="-122"/>
              <a:cs typeface="Arial" panose="020B0604020202020204" pitchFamily="34" charset="0"/>
            </a:endParaRPr>
          </a:p>
          <a:p>
            <a:pPr marL="285750" indent="-285750">
              <a:lnSpc>
                <a:spcPct val="150000"/>
              </a:lnSpc>
              <a:buFont typeface="Wingdings" panose="05000000000000000000" pitchFamily="2" charset="2"/>
              <a:buChar char="p"/>
            </a:pPr>
            <a:r>
              <a:rPr lang="zh-CN" altLang="en-US" sz="1600" dirty="0">
                <a:latin typeface="Arial" panose="020B0604020202020204" pitchFamily="34" charset="0"/>
                <a:ea typeface="微软雅黑" pitchFamily="34" charset="-122"/>
                <a:cs typeface="Arial" panose="020B0604020202020204" pitchFamily="34" charset="0"/>
              </a:rPr>
              <a:t>提供</a:t>
            </a:r>
            <a:r>
              <a:rPr lang="zh-CN" altLang="en-US" sz="1600" dirty="0" smtClean="0">
                <a:latin typeface="Arial" panose="020B0604020202020204" pitchFamily="34" charset="0"/>
                <a:ea typeface="微软雅黑" pitchFamily="34" charset="-122"/>
                <a:cs typeface="Arial" panose="020B0604020202020204" pitchFamily="34" charset="0"/>
              </a:rPr>
              <a:t>对表单定制、业务规则功能，支持业务流程灵活多变</a:t>
            </a:r>
            <a:endParaRPr lang="zh-CN" altLang="en-US" sz="1600" dirty="0">
              <a:latin typeface="Arial" panose="020B0604020202020204" pitchFamily="34" charset="0"/>
              <a:ea typeface="微软雅黑" pitchFamily="34" charset="-122"/>
              <a:cs typeface="Arial" panose="020B0604020202020204" pitchFamily="34" charset="0"/>
            </a:endParaRPr>
          </a:p>
        </p:txBody>
      </p:sp>
      <p:sp>
        <p:nvSpPr>
          <p:cNvPr id="16" name="AutoShape 9"/>
          <p:cNvSpPr>
            <a:spLocks noChangeArrowheads="1"/>
          </p:cNvSpPr>
          <p:nvPr/>
        </p:nvSpPr>
        <p:spPr bwMode="auto">
          <a:xfrm>
            <a:off x="395536" y="4923144"/>
            <a:ext cx="6145165" cy="396000"/>
          </a:xfrm>
          <a:prstGeom prst="roundRect">
            <a:avLst>
              <a:gd name="adj" fmla="val 50000"/>
            </a:avLst>
          </a:prstGeom>
          <a:ln/>
        </p:spPr>
        <p:style>
          <a:lnRef idx="1">
            <a:schemeClr val="accent1"/>
          </a:lnRef>
          <a:fillRef idx="3">
            <a:schemeClr val="accent1"/>
          </a:fillRef>
          <a:effectRef idx="2">
            <a:schemeClr val="accent1"/>
          </a:effectRef>
          <a:fontRef idx="minor">
            <a:schemeClr val="lt1"/>
          </a:fontRef>
        </p:style>
        <p:txBody>
          <a:bodyPr wrap="none" anchor="ctr"/>
          <a:lstStyle/>
          <a:p>
            <a:r>
              <a:rPr lang="zh-CN" altLang="en-US" dirty="0" smtClean="0">
                <a:latin typeface="微软雅黑" panose="020B0503020204020204" pitchFamily="34" charset="-122"/>
                <a:ea typeface="微软雅黑" panose="020B0503020204020204" pitchFamily="34" charset="-122"/>
              </a:rPr>
              <a:t>目标三</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流程管理</a:t>
            </a:r>
            <a:r>
              <a:rPr lang="zh-CN" altLang="en-US" dirty="0">
                <a:latin typeface="微软雅黑" panose="020B0503020204020204" pitchFamily="34" charset="-122"/>
                <a:ea typeface="微软雅黑" panose="020B0503020204020204" pitchFamily="34" charset="-122"/>
              </a:rPr>
              <a:t>、监控和分析，业务化流程表单定制</a:t>
            </a:r>
          </a:p>
        </p:txBody>
      </p:sp>
      <p:pic>
        <p:nvPicPr>
          <p:cNvPr id="2" name="图片 1"/>
          <p:cNvPicPr>
            <a:picLocks noChangeAspect="1"/>
          </p:cNvPicPr>
          <p:nvPr/>
        </p:nvPicPr>
        <p:blipFill>
          <a:blip r:embed="rId3"/>
          <a:stretch>
            <a:fillRect/>
          </a:stretch>
        </p:blipFill>
        <p:spPr>
          <a:xfrm>
            <a:off x="6732240" y="701705"/>
            <a:ext cx="464769" cy="495047"/>
          </a:xfrm>
          <a:prstGeom prst="rect">
            <a:avLst/>
          </a:prstGeom>
        </p:spPr>
      </p:pic>
      <p:pic>
        <p:nvPicPr>
          <p:cNvPr id="18" name="图片 17"/>
          <p:cNvPicPr>
            <a:picLocks noChangeAspect="1"/>
          </p:cNvPicPr>
          <p:nvPr/>
        </p:nvPicPr>
        <p:blipFill>
          <a:blip r:embed="rId3"/>
          <a:stretch>
            <a:fillRect/>
          </a:stretch>
        </p:blipFill>
        <p:spPr>
          <a:xfrm>
            <a:off x="6727980" y="2858400"/>
            <a:ext cx="464769" cy="495047"/>
          </a:xfrm>
          <a:prstGeom prst="rect">
            <a:avLst/>
          </a:prstGeom>
        </p:spPr>
      </p:pic>
    </p:spTree>
    <p:extLst>
      <p:ext uri="{BB962C8B-B14F-4D97-AF65-F5344CB8AC3E}">
        <p14:creationId xmlns:p14="http://schemas.microsoft.com/office/powerpoint/2010/main" val="19568886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8565" y="2241481"/>
            <a:ext cx="433808" cy="421530"/>
          </a:xfrm>
          <a:prstGeom prst="rect">
            <a:avLst/>
          </a:prstGeom>
          <a:noFill/>
          <a:ln>
            <a:noFill/>
          </a:ln>
          <a:effectLst/>
          <a:extLst/>
        </p:spPr>
      </p:pic>
      <p:sp>
        <p:nvSpPr>
          <p:cNvPr id="125" name="圆柱形 124"/>
          <p:cNvSpPr/>
          <p:nvPr/>
        </p:nvSpPr>
        <p:spPr bwMode="gray">
          <a:xfrm>
            <a:off x="395536" y="3822978"/>
            <a:ext cx="2880320" cy="1492984"/>
          </a:xfrm>
          <a:prstGeom prst="can">
            <a:avLst/>
          </a:prstGeom>
          <a:ln>
            <a:headEnd/>
            <a:tailEnd type="stealth" w="med" len="med"/>
          </a:ln>
          <a:ex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zh-CN" altLang="en-US" dirty="0"/>
          </a:p>
        </p:txBody>
      </p:sp>
      <p:cxnSp>
        <p:nvCxnSpPr>
          <p:cNvPr id="130" name="直接连接符 129"/>
          <p:cNvCxnSpPr/>
          <p:nvPr/>
        </p:nvCxnSpPr>
        <p:spPr>
          <a:xfrm>
            <a:off x="3547904" y="3727913"/>
            <a:ext cx="15303" cy="1588049"/>
          </a:xfrm>
          <a:prstGeom prst="line">
            <a:avLst/>
          </a:prstGeom>
        </p:spPr>
        <p:style>
          <a:lnRef idx="3">
            <a:schemeClr val="dk1"/>
          </a:lnRef>
          <a:fillRef idx="0">
            <a:schemeClr val="dk1"/>
          </a:fillRef>
          <a:effectRef idx="2">
            <a:schemeClr val="dk1"/>
          </a:effectRef>
          <a:fontRef idx="minor">
            <a:schemeClr val="tx1"/>
          </a:fontRef>
        </p:style>
      </p:cxnSp>
      <p:sp>
        <p:nvSpPr>
          <p:cNvPr id="131" name="立方体 130"/>
          <p:cNvSpPr/>
          <p:nvPr/>
        </p:nvSpPr>
        <p:spPr bwMode="gray">
          <a:xfrm>
            <a:off x="764969" y="3813382"/>
            <a:ext cx="360040" cy="321971"/>
          </a:xfrm>
          <a:prstGeom prst="cube">
            <a:avLst/>
          </a:prstGeom>
          <a:ln>
            <a:headEnd/>
            <a:tailEnd type="stealth" w="med" len="med"/>
          </a:ln>
          <a:extLst/>
        </p:spPr>
        <p:style>
          <a:lnRef idx="0">
            <a:schemeClr val="accent4"/>
          </a:lnRef>
          <a:fillRef idx="3">
            <a:schemeClr val="accent4"/>
          </a:fillRef>
          <a:effectRef idx="3">
            <a:schemeClr val="accent4"/>
          </a:effectRef>
          <a:fontRef idx="minor">
            <a:schemeClr val="lt1"/>
          </a:fontRef>
        </p:style>
        <p:txBody>
          <a:bodyPr wrap="none" rtlCol="0" anchor="ctr"/>
          <a:lstStyle/>
          <a:p>
            <a:pPr algn="ctr"/>
            <a:r>
              <a:rPr lang="en-US" altLang="zh-CN" sz="1200" dirty="0" smtClean="0"/>
              <a:t>HRM</a:t>
            </a:r>
            <a:endParaRPr lang="zh-CN" altLang="en-US" sz="1200" dirty="0"/>
          </a:p>
        </p:txBody>
      </p:sp>
      <p:sp>
        <p:nvSpPr>
          <p:cNvPr id="132" name="立方体 131"/>
          <p:cNvSpPr/>
          <p:nvPr/>
        </p:nvSpPr>
        <p:spPr bwMode="gray">
          <a:xfrm>
            <a:off x="1233021" y="3813381"/>
            <a:ext cx="360040" cy="321971"/>
          </a:xfrm>
          <a:prstGeom prst="cube">
            <a:avLst/>
          </a:prstGeom>
          <a:ln>
            <a:headEnd/>
            <a:tailEnd type="stealth" w="med" len="med"/>
          </a:ln>
          <a:extLst/>
        </p:spPr>
        <p:style>
          <a:lnRef idx="0">
            <a:schemeClr val="accent4"/>
          </a:lnRef>
          <a:fillRef idx="3">
            <a:schemeClr val="accent4"/>
          </a:fillRef>
          <a:effectRef idx="3">
            <a:schemeClr val="accent4"/>
          </a:effectRef>
          <a:fontRef idx="minor">
            <a:schemeClr val="lt1"/>
          </a:fontRef>
        </p:style>
        <p:txBody>
          <a:bodyPr wrap="none" rtlCol="0" anchor="ctr"/>
          <a:lstStyle/>
          <a:p>
            <a:pPr algn="ctr"/>
            <a:r>
              <a:rPr lang="en-US" altLang="zh-CN" sz="1200" dirty="0" smtClean="0"/>
              <a:t>CRM</a:t>
            </a:r>
            <a:endParaRPr lang="zh-CN" altLang="en-US" sz="1200" dirty="0"/>
          </a:p>
        </p:txBody>
      </p:sp>
      <p:sp>
        <p:nvSpPr>
          <p:cNvPr id="133" name="立方体 132"/>
          <p:cNvSpPr/>
          <p:nvPr/>
        </p:nvSpPr>
        <p:spPr bwMode="gray">
          <a:xfrm>
            <a:off x="1701073" y="3813381"/>
            <a:ext cx="360040" cy="321971"/>
          </a:xfrm>
          <a:prstGeom prst="cube">
            <a:avLst/>
          </a:prstGeom>
          <a:ln>
            <a:headEnd/>
            <a:tailEnd type="stealth" w="med" len="med"/>
          </a:ln>
          <a:extLst/>
        </p:spPr>
        <p:style>
          <a:lnRef idx="0">
            <a:schemeClr val="accent4"/>
          </a:lnRef>
          <a:fillRef idx="3">
            <a:schemeClr val="accent4"/>
          </a:fillRef>
          <a:effectRef idx="3">
            <a:schemeClr val="accent4"/>
          </a:effectRef>
          <a:fontRef idx="minor">
            <a:schemeClr val="lt1"/>
          </a:fontRef>
        </p:style>
        <p:txBody>
          <a:bodyPr wrap="none" rtlCol="0" anchor="ctr"/>
          <a:lstStyle/>
          <a:p>
            <a:pPr algn="ctr"/>
            <a:r>
              <a:rPr lang="en-US" altLang="zh-CN" sz="1200" dirty="0" smtClean="0"/>
              <a:t>FMS</a:t>
            </a:r>
            <a:endParaRPr lang="zh-CN" altLang="en-US" sz="1200" dirty="0"/>
          </a:p>
        </p:txBody>
      </p:sp>
      <p:sp>
        <p:nvSpPr>
          <p:cNvPr id="134" name="立方体 133"/>
          <p:cNvSpPr/>
          <p:nvPr/>
        </p:nvSpPr>
        <p:spPr bwMode="gray">
          <a:xfrm>
            <a:off x="2205129" y="3813381"/>
            <a:ext cx="360040" cy="321971"/>
          </a:xfrm>
          <a:prstGeom prst="cube">
            <a:avLst/>
          </a:prstGeom>
          <a:ln>
            <a:headEnd/>
            <a:tailEnd type="stealth" w="med" len="med"/>
          </a:ln>
          <a:extLst/>
        </p:spPr>
        <p:style>
          <a:lnRef idx="0">
            <a:schemeClr val="accent4"/>
          </a:lnRef>
          <a:fillRef idx="3">
            <a:schemeClr val="accent4"/>
          </a:fillRef>
          <a:effectRef idx="3">
            <a:schemeClr val="accent4"/>
          </a:effectRef>
          <a:fontRef idx="minor">
            <a:schemeClr val="lt1"/>
          </a:fontRef>
        </p:style>
        <p:txBody>
          <a:bodyPr wrap="none" rtlCol="0" anchor="ctr"/>
          <a:lstStyle/>
          <a:p>
            <a:pPr algn="ctr"/>
            <a:r>
              <a:rPr lang="en-US" altLang="zh-CN" sz="1200" dirty="0" smtClean="0"/>
              <a:t>MES</a:t>
            </a:r>
            <a:endParaRPr lang="zh-CN" altLang="en-US" sz="1200" dirty="0"/>
          </a:p>
        </p:txBody>
      </p:sp>
      <p:sp>
        <p:nvSpPr>
          <p:cNvPr id="135" name="立方体 134"/>
          <p:cNvSpPr/>
          <p:nvPr/>
        </p:nvSpPr>
        <p:spPr bwMode="gray">
          <a:xfrm>
            <a:off x="2627784" y="3813383"/>
            <a:ext cx="360040" cy="321971"/>
          </a:xfrm>
          <a:prstGeom prst="cube">
            <a:avLst/>
          </a:prstGeom>
          <a:ln>
            <a:headEnd/>
            <a:tailEnd type="stealth" w="med" len="med"/>
          </a:ln>
          <a:extLst/>
        </p:spPr>
        <p:style>
          <a:lnRef idx="0">
            <a:schemeClr val="accent4"/>
          </a:lnRef>
          <a:fillRef idx="3">
            <a:schemeClr val="accent4"/>
          </a:fillRef>
          <a:effectRef idx="3">
            <a:schemeClr val="accent4"/>
          </a:effectRef>
          <a:fontRef idx="minor">
            <a:schemeClr val="lt1"/>
          </a:fontRef>
        </p:style>
        <p:txBody>
          <a:bodyPr wrap="none" rtlCol="0" anchor="ctr"/>
          <a:lstStyle/>
          <a:p>
            <a:pPr algn="ctr"/>
            <a:r>
              <a:rPr lang="en-US" altLang="zh-CN" sz="1200" dirty="0" smtClean="0"/>
              <a:t>GSP</a:t>
            </a:r>
            <a:endParaRPr lang="zh-CN" altLang="en-US" sz="1200" dirty="0"/>
          </a:p>
        </p:txBody>
      </p:sp>
      <p:sp>
        <p:nvSpPr>
          <p:cNvPr id="136" name="矩形 135"/>
          <p:cNvSpPr/>
          <p:nvPr/>
        </p:nvSpPr>
        <p:spPr bwMode="gray">
          <a:xfrm>
            <a:off x="867436" y="4667890"/>
            <a:ext cx="680229" cy="216024"/>
          </a:xfrm>
          <a:prstGeom prst="rect">
            <a:avLst/>
          </a:prstGeom>
          <a:ln>
            <a:headEnd/>
            <a:tailEnd type="stealth" w="med" len="med"/>
          </a:ln>
          <a:extLst/>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zh-CN" altLang="en-US" sz="1200" dirty="0" smtClean="0">
                <a:latin typeface="微软雅黑" panose="020B0503020204020204" pitchFamily="34" charset="-122"/>
                <a:ea typeface="微软雅黑" panose="020B0503020204020204" pitchFamily="34" charset="-122"/>
              </a:rPr>
              <a:t>流程定义</a:t>
            </a:r>
            <a:endParaRPr lang="zh-CN" altLang="en-US" sz="1200" dirty="0">
              <a:latin typeface="微软雅黑" panose="020B0503020204020204" pitchFamily="34" charset="-122"/>
              <a:ea typeface="微软雅黑" panose="020B0503020204020204" pitchFamily="34" charset="-122"/>
            </a:endParaRPr>
          </a:p>
        </p:txBody>
      </p:sp>
      <p:sp>
        <p:nvSpPr>
          <p:cNvPr id="137" name="矩形 136"/>
          <p:cNvSpPr/>
          <p:nvPr/>
        </p:nvSpPr>
        <p:spPr bwMode="gray">
          <a:xfrm>
            <a:off x="863588" y="4991926"/>
            <a:ext cx="680229" cy="216024"/>
          </a:xfrm>
          <a:prstGeom prst="rect">
            <a:avLst/>
          </a:prstGeom>
          <a:ln>
            <a:headEnd/>
            <a:tailEnd type="stealth" w="med" len="med"/>
          </a:ln>
          <a:extLst/>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zh-CN" altLang="en-US" sz="1200" dirty="0" smtClean="0">
                <a:latin typeface="微软雅黑" panose="020B0503020204020204" pitchFamily="34" charset="-122"/>
                <a:ea typeface="微软雅黑" panose="020B0503020204020204" pitchFamily="34" charset="-122"/>
              </a:rPr>
              <a:t>资源文件</a:t>
            </a:r>
            <a:endParaRPr lang="zh-CN" altLang="en-US" sz="1200" dirty="0">
              <a:latin typeface="微软雅黑" panose="020B0503020204020204" pitchFamily="34" charset="-122"/>
              <a:ea typeface="微软雅黑" panose="020B0503020204020204" pitchFamily="34" charset="-122"/>
            </a:endParaRPr>
          </a:p>
        </p:txBody>
      </p:sp>
      <p:sp>
        <p:nvSpPr>
          <p:cNvPr id="138" name="矩形 137"/>
          <p:cNvSpPr/>
          <p:nvPr/>
        </p:nvSpPr>
        <p:spPr bwMode="gray">
          <a:xfrm>
            <a:off x="1623520" y="5013176"/>
            <a:ext cx="680229" cy="216024"/>
          </a:xfrm>
          <a:prstGeom prst="rect">
            <a:avLst/>
          </a:prstGeom>
          <a:ln>
            <a:headEnd/>
            <a:tailEnd type="stealth" w="med" len="med"/>
          </a:ln>
          <a:extLst/>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zh-CN" altLang="en-US" sz="1200" dirty="0" smtClean="0">
                <a:latin typeface="微软雅黑" panose="020B0503020204020204" pitchFamily="34" charset="-122"/>
                <a:ea typeface="微软雅黑" panose="020B0503020204020204" pitchFamily="34" charset="-122"/>
              </a:rPr>
              <a:t>活动任务</a:t>
            </a:r>
            <a:endParaRPr lang="zh-CN" altLang="en-US" sz="1200" dirty="0">
              <a:latin typeface="微软雅黑" panose="020B0503020204020204" pitchFamily="34" charset="-122"/>
              <a:ea typeface="微软雅黑" panose="020B0503020204020204" pitchFamily="34" charset="-122"/>
            </a:endParaRPr>
          </a:p>
        </p:txBody>
      </p:sp>
      <p:sp>
        <p:nvSpPr>
          <p:cNvPr id="139" name="矩形 138"/>
          <p:cNvSpPr/>
          <p:nvPr/>
        </p:nvSpPr>
        <p:spPr bwMode="gray">
          <a:xfrm>
            <a:off x="2414926" y="4679384"/>
            <a:ext cx="680229" cy="216024"/>
          </a:xfrm>
          <a:prstGeom prst="rect">
            <a:avLst/>
          </a:prstGeom>
          <a:ln>
            <a:headEnd/>
            <a:tailEnd type="stealth" w="med" len="med"/>
          </a:ln>
          <a:extLst/>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zh-CN" altLang="en-US" sz="1200" dirty="0" smtClean="0">
                <a:latin typeface="微软雅黑" panose="020B0503020204020204" pitchFamily="34" charset="-122"/>
                <a:ea typeface="微软雅黑" panose="020B0503020204020204" pitchFamily="34" charset="-122"/>
              </a:rPr>
              <a:t>历史任务</a:t>
            </a:r>
            <a:endParaRPr lang="zh-CN" altLang="en-US" sz="1200" dirty="0">
              <a:latin typeface="微软雅黑" panose="020B0503020204020204" pitchFamily="34" charset="-122"/>
              <a:ea typeface="微软雅黑" panose="020B0503020204020204" pitchFamily="34" charset="-122"/>
            </a:endParaRPr>
          </a:p>
        </p:txBody>
      </p:sp>
      <p:sp>
        <p:nvSpPr>
          <p:cNvPr id="140" name="矩形 139"/>
          <p:cNvSpPr/>
          <p:nvPr/>
        </p:nvSpPr>
        <p:spPr bwMode="gray">
          <a:xfrm>
            <a:off x="1631287" y="4667890"/>
            <a:ext cx="680229" cy="216024"/>
          </a:xfrm>
          <a:prstGeom prst="rect">
            <a:avLst/>
          </a:prstGeom>
          <a:ln>
            <a:headEnd/>
            <a:tailEnd type="stealth" w="med" len="med"/>
          </a:ln>
          <a:extLst/>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zh-CN" altLang="en-US" sz="1200" dirty="0" smtClean="0">
                <a:latin typeface="微软雅黑" panose="020B0503020204020204" pitchFamily="34" charset="-122"/>
                <a:ea typeface="微软雅黑" panose="020B0503020204020204" pitchFamily="34" charset="-122"/>
              </a:rPr>
              <a:t>规则定义</a:t>
            </a:r>
            <a:endParaRPr lang="zh-CN" altLang="en-US" sz="1200" dirty="0">
              <a:latin typeface="微软雅黑" panose="020B0503020204020204" pitchFamily="34" charset="-122"/>
              <a:ea typeface="微软雅黑" panose="020B0503020204020204" pitchFamily="34" charset="-122"/>
            </a:endParaRPr>
          </a:p>
        </p:txBody>
      </p:sp>
      <p:sp>
        <p:nvSpPr>
          <p:cNvPr id="141" name="TextBox 140"/>
          <p:cNvSpPr txBox="1"/>
          <p:nvPr/>
        </p:nvSpPr>
        <p:spPr>
          <a:xfrm>
            <a:off x="1270006" y="4329314"/>
            <a:ext cx="954107" cy="27699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zh-CN" altLang="en-US" sz="1200" dirty="0">
                <a:latin typeface="微软雅黑" panose="020B0503020204020204" pitchFamily="34" charset="-122"/>
                <a:ea typeface="微软雅黑" panose="020B0503020204020204" pitchFamily="34" charset="-122"/>
              </a:rPr>
              <a:t>中央部署</a:t>
            </a:r>
            <a:r>
              <a:rPr lang="zh-CN" altLang="en-US" sz="1200" dirty="0" smtClean="0">
                <a:latin typeface="微软雅黑" panose="020B0503020204020204" pitchFamily="34" charset="-122"/>
                <a:ea typeface="微软雅黑" panose="020B0503020204020204" pitchFamily="34" charset="-122"/>
              </a:rPr>
              <a:t>库</a:t>
            </a:r>
            <a:endParaRPr lang="zh-CN" altLang="en-US" sz="1200" dirty="0">
              <a:latin typeface="微软雅黑" panose="020B0503020204020204" pitchFamily="34" charset="-122"/>
              <a:ea typeface="微软雅黑" panose="020B0503020204020204" pitchFamily="34" charset="-122"/>
            </a:endParaRPr>
          </a:p>
        </p:txBody>
      </p:sp>
      <p:sp>
        <p:nvSpPr>
          <p:cNvPr id="162" name="圆柱形 161"/>
          <p:cNvSpPr/>
          <p:nvPr/>
        </p:nvSpPr>
        <p:spPr bwMode="gray">
          <a:xfrm>
            <a:off x="6701175" y="3871436"/>
            <a:ext cx="2240279" cy="765857"/>
          </a:xfrm>
          <a:prstGeom prst="can">
            <a:avLst/>
          </a:prstGeom>
          <a:ln>
            <a:headEnd/>
            <a:tailEnd type="stealth" w="med" len="med"/>
          </a:ln>
          <a:extLst/>
        </p:spPr>
        <p:style>
          <a:lnRef idx="1">
            <a:schemeClr val="dk1"/>
          </a:lnRef>
          <a:fillRef idx="2">
            <a:schemeClr val="dk1"/>
          </a:fillRef>
          <a:effectRef idx="1">
            <a:schemeClr val="dk1"/>
          </a:effectRef>
          <a:fontRef idx="minor">
            <a:schemeClr val="dk1"/>
          </a:fontRef>
        </p:style>
        <p:txBody>
          <a:bodyPr wrap="none" rtlCol="0" anchor="ctr"/>
          <a:lstStyle/>
          <a:p>
            <a:pPr algn="ctr"/>
            <a:endParaRPr lang="zh-CN" altLang="en-US" dirty="0"/>
          </a:p>
        </p:txBody>
      </p:sp>
      <p:sp>
        <p:nvSpPr>
          <p:cNvPr id="163" name="矩形 162"/>
          <p:cNvSpPr/>
          <p:nvPr/>
        </p:nvSpPr>
        <p:spPr>
          <a:xfrm>
            <a:off x="6655527" y="4163477"/>
            <a:ext cx="810284" cy="276999"/>
          </a:xfrm>
          <a:prstGeom prst="rect">
            <a:avLst/>
          </a:prstGeom>
        </p:spPr>
        <p:txBody>
          <a:bodyPr wrap="square">
            <a:spAutoFit/>
          </a:bodyPr>
          <a:lstStyle/>
          <a:p>
            <a:pPr algn="ctr"/>
            <a:r>
              <a:rPr lang="en-US" altLang="zh-CN" sz="1200" dirty="0" smtClean="0">
                <a:latin typeface="微软雅黑" panose="020B0503020204020204" pitchFamily="34" charset="-122"/>
                <a:ea typeface="微软雅黑" panose="020B0503020204020204" pitchFamily="34" charset="-122"/>
              </a:rPr>
              <a:t>XXX</a:t>
            </a:r>
            <a:endParaRPr lang="zh-CN" altLang="en-US" sz="1200" dirty="0">
              <a:latin typeface="微软雅黑" panose="020B0503020204020204" pitchFamily="34" charset="-122"/>
              <a:ea typeface="微软雅黑" panose="020B0503020204020204" pitchFamily="34" charset="-122"/>
            </a:endParaRPr>
          </a:p>
        </p:txBody>
      </p:sp>
      <p:sp>
        <p:nvSpPr>
          <p:cNvPr id="164" name="矩形 163"/>
          <p:cNvSpPr/>
          <p:nvPr/>
        </p:nvSpPr>
        <p:spPr bwMode="gray">
          <a:xfrm>
            <a:off x="7380312" y="4081390"/>
            <a:ext cx="446734" cy="220587"/>
          </a:xfrm>
          <a:prstGeom prst="rect">
            <a:avLst/>
          </a:prstGeom>
          <a:ln>
            <a:headEnd/>
            <a:tailEnd type="stealth" w="med" len="med"/>
          </a:ln>
          <a:extLst/>
        </p:spPr>
        <p:style>
          <a:lnRef idx="1">
            <a:schemeClr val="accent3"/>
          </a:lnRef>
          <a:fillRef idx="3">
            <a:schemeClr val="accent3"/>
          </a:fillRef>
          <a:effectRef idx="2">
            <a:schemeClr val="accent3"/>
          </a:effectRef>
          <a:fontRef idx="minor">
            <a:schemeClr val="lt1"/>
          </a:fontRef>
        </p:style>
        <p:txBody>
          <a:bodyPr wrap="none" rtlCol="0" anchor="ctr"/>
          <a:lstStyle/>
          <a:p>
            <a:pPr algn="ctr"/>
            <a:r>
              <a:rPr lang="zh-CN" altLang="en-US" sz="800" dirty="0" smtClean="0"/>
              <a:t>流程定义</a:t>
            </a:r>
            <a:endParaRPr lang="zh-CN" altLang="en-US" sz="800" dirty="0"/>
          </a:p>
        </p:txBody>
      </p:sp>
      <p:sp>
        <p:nvSpPr>
          <p:cNvPr id="165" name="矩形 164"/>
          <p:cNvSpPr/>
          <p:nvPr/>
        </p:nvSpPr>
        <p:spPr bwMode="gray">
          <a:xfrm>
            <a:off x="7392509" y="4375829"/>
            <a:ext cx="449730" cy="220587"/>
          </a:xfrm>
          <a:prstGeom prst="rect">
            <a:avLst/>
          </a:prstGeom>
          <a:ln>
            <a:headEnd/>
            <a:tailEnd type="stealth" w="med" len="med"/>
          </a:ln>
          <a:extLst/>
        </p:spPr>
        <p:style>
          <a:lnRef idx="1">
            <a:schemeClr val="accent3"/>
          </a:lnRef>
          <a:fillRef idx="3">
            <a:schemeClr val="accent3"/>
          </a:fillRef>
          <a:effectRef idx="2">
            <a:schemeClr val="accent3"/>
          </a:effectRef>
          <a:fontRef idx="minor">
            <a:schemeClr val="lt1"/>
          </a:fontRef>
        </p:style>
        <p:txBody>
          <a:bodyPr wrap="none" rtlCol="0" anchor="ctr"/>
          <a:lstStyle/>
          <a:p>
            <a:pPr algn="ctr"/>
            <a:r>
              <a:rPr lang="zh-CN" altLang="en-US" sz="800" dirty="0" smtClean="0"/>
              <a:t>资源文件</a:t>
            </a:r>
            <a:endParaRPr lang="zh-CN" altLang="en-US" sz="800" dirty="0"/>
          </a:p>
        </p:txBody>
      </p:sp>
      <p:sp>
        <p:nvSpPr>
          <p:cNvPr id="166" name="矩形 165"/>
          <p:cNvSpPr/>
          <p:nvPr/>
        </p:nvSpPr>
        <p:spPr bwMode="gray">
          <a:xfrm>
            <a:off x="7956376" y="4377573"/>
            <a:ext cx="458646" cy="198888"/>
          </a:xfrm>
          <a:prstGeom prst="rect">
            <a:avLst/>
          </a:prstGeom>
          <a:ln>
            <a:headEnd/>
            <a:tailEnd type="stealth" w="med" len="med"/>
          </a:ln>
          <a:extLst/>
        </p:spPr>
        <p:style>
          <a:lnRef idx="1">
            <a:schemeClr val="accent3"/>
          </a:lnRef>
          <a:fillRef idx="3">
            <a:schemeClr val="accent3"/>
          </a:fillRef>
          <a:effectRef idx="2">
            <a:schemeClr val="accent3"/>
          </a:effectRef>
          <a:fontRef idx="minor">
            <a:schemeClr val="lt1"/>
          </a:fontRef>
        </p:style>
        <p:txBody>
          <a:bodyPr wrap="none" rtlCol="0" anchor="ctr"/>
          <a:lstStyle/>
          <a:p>
            <a:pPr algn="ctr"/>
            <a:r>
              <a:rPr lang="zh-CN" altLang="en-US" sz="800" dirty="0" smtClean="0"/>
              <a:t>活动任务</a:t>
            </a:r>
            <a:endParaRPr lang="zh-CN" altLang="en-US" sz="800" dirty="0"/>
          </a:p>
        </p:txBody>
      </p:sp>
      <p:sp>
        <p:nvSpPr>
          <p:cNvPr id="167" name="矩形 166"/>
          <p:cNvSpPr/>
          <p:nvPr/>
        </p:nvSpPr>
        <p:spPr bwMode="gray">
          <a:xfrm>
            <a:off x="8504546" y="4092884"/>
            <a:ext cx="401990" cy="220587"/>
          </a:xfrm>
          <a:prstGeom prst="rect">
            <a:avLst/>
          </a:prstGeom>
          <a:ln>
            <a:headEnd/>
            <a:tailEnd type="stealth" w="med" len="med"/>
          </a:ln>
          <a:extLst/>
        </p:spPr>
        <p:style>
          <a:lnRef idx="1">
            <a:schemeClr val="accent3"/>
          </a:lnRef>
          <a:fillRef idx="3">
            <a:schemeClr val="accent3"/>
          </a:fillRef>
          <a:effectRef idx="2">
            <a:schemeClr val="accent3"/>
          </a:effectRef>
          <a:fontRef idx="minor">
            <a:schemeClr val="lt1"/>
          </a:fontRef>
        </p:style>
        <p:txBody>
          <a:bodyPr wrap="none" rtlCol="0" anchor="ctr"/>
          <a:lstStyle/>
          <a:p>
            <a:pPr algn="ctr"/>
            <a:r>
              <a:rPr lang="zh-CN" altLang="en-US" sz="800" dirty="0" smtClean="0"/>
              <a:t>历史任务</a:t>
            </a:r>
            <a:endParaRPr lang="zh-CN" altLang="en-US" sz="800" dirty="0"/>
          </a:p>
        </p:txBody>
      </p:sp>
      <p:sp>
        <p:nvSpPr>
          <p:cNvPr id="168" name="矩形 167"/>
          <p:cNvSpPr/>
          <p:nvPr/>
        </p:nvSpPr>
        <p:spPr bwMode="gray">
          <a:xfrm>
            <a:off x="7956376" y="4081391"/>
            <a:ext cx="458646" cy="220586"/>
          </a:xfrm>
          <a:prstGeom prst="rect">
            <a:avLst/>
          </a:prstGeom>
          <a:ln>
            <a:headEnd/>
            <a:tailEnd type="stealth" w="med" len="med"/>
          </a:ln>
          <a:extLst/>
        </p:spPr>
        <p:style>
          <a:lnRef idx="1">
            <a:schemeClr val="accent3"/>
          </a:lnRef>
          <a:fillRef idx="3">
            <a:schemeClr val="accent3"/>
          </a:fillRef>
          <a:effectRef idx="2">
            <a:schemeClr val="accent3"/>
          </a:effectRef>
          <a:fontRef idx="minor">
            <a:schemeClr val="lt1"/>
          </a:fontRef>
        </p:style>
        <p:txBody>
          <a:bodyPr wrap="none" rtlCol="0" anchor="ctr"/>
          <a:lstStyle/>
          <a:p>
            <a:pPr algn="ctr"/>
            <a:r>
              <a:rPr lang="zh-CN" altLang="en-US" sz="800" dirty="0" smtClean="0"/>
              <a:t>规则定义</a:t>
            </a:r>
            <a:endParaRPr lang="zh-CN" altLang="en-US" sz="800" dirty="0"/>
          </a:p>
        </p:txBody>
      </p:sp>
      <p:sp>
        <p:nvSpPr>
          <p:cNvPr id="183" name="TextBox 182"/>
          <p:cNvSpPr txBox="1"/>
          <p:nvPr/>
        </p:nvSpPr>
        <p:spPr>
          <a:xfrm>
            <a:off x="3214300" y="3759810"/>
            <a:ext cx="400110" cy="810478"/>
          </a:xfrm>
          <a:prstGeom prst="rect">
            <a:avLst/>
          </a:prstGeom>
          <a:noFill/>
        </p:spPr>
        <p:txBody>
          <a:bodyPr vert="eaVert" wrap="none" rtlCol="0">
            <a:spAutoFit/>
          </a:bodyPr>
          <a:lstStyle/>
          <a:p>
            <a:r>
              <a:rPr lang="zh-CN" altLang="en-US" sz="1400" dirty="0" smtClean="0">
                <a:latin typeface="微软雅黑" panose="020B0503020204020204" pitchFamily="34" charset="-122"/>
                <a:ea typeface="微软雅黑" panose="020B0503020204020204" pitchFamily="34" charset="-122"/>
              </a:rPr>
              <a:t>集中部署</a:t>
            </a:r>
            <a:endParaRPr lang="zh-CN" altLang="en-US" sz="1400" dirty="0">
              <a:latin typeface="微软雅黑" panose="020B0503020204020204" pitchFamily="34" charset="-122"/>
              <a:ea typeface="微软雅黑" panose="020B0503020204020204" pitchFamily="34" charset="-122"/>
            </a:endParaRPr>
          </a:p>
        </p:txBody>
      </p:sp>
      <p:sp>
        <p:nvSpPr>
          <p:cNvPr id="184" name="TextBox 183"/>
          <p:cNvSpPr txBox="1"/>
          <p:nvPr/>
        </p:nvSpPr>
        <p:spPr>
          <a:xfrm>
            <a:off x="3508109" y="3809234"/>
            <a:ext cx="400110" cy="810478"/>
          </a:xfrm>
          <a:prstGeom prst="rect">
            <a:avLst/>
          </a:prstGeom>
          <a:noFill/>
        </p:spPr>
        <p:txBody>
          <a:bodyPr vert="eaVert" wrap="none" rtlCol="0">
            <a:spAutoFit/>
          </a:bodyPr>
          <a:lstStyle/>
          <a:p>
            <a:r>
              <a:rPr lang="zh-CN" altLang="en-US" sz="1400" dirty="0" smtClean="0">
                <a:latin typeface="微软雅黑" panose="020B0503020204020204" pitchFamily="34" charset="-122"/>
                <a:ea typeface="微软雅黑" panose="020B0503020204020204" pitchFamily="34" charset="-122"/>
              </a:rPr>
              <a:t>独立部署</a:t>
            </a:r>
            <a:endParaRPr lang="zh-CN" altLang="en-US" sz="1400" dirty="0">
              <a:latin typeface="微软雅黑" panose="020B0503020204020204" pitchFamily="34" charset="-122"/>
              <a:ea typeface="微软雅黑" panose="020B0503020204020204" pitchFamily="34" charset="-122"/>
            </a:endParaRPr>
          </a:p>
        </p:txBody>
      </p:sp>
      <p:cxnSp>
        <p:nvCxnSpPr>
          <p:cNvPr id="185" name="直接连接符 184"/>
          <p:cNvCxnSpPr/>
          <p:nvPr/>
        </p:nvCxnSpPr>
        <p:spPr>
          <a:xfrm>
            <a:off x="94627" y="3714272"/>
            <a:ext cx="8784976" cy="0"/>
          </a:xfrm>
          <a:prstGeom prst="line">
            <a:avLst/>
          </a:prstGeom>
        </p:spPr>
        <p:style>
          <a:lnRef idx="2">
            <a:schemeClr val="dk1"/>
          </a:lnRef>
          <a:fillRef idx="0">
            <a:schemeClr val="dk1"/>
          </a:fillRef>
          <a:effectRef idx="1">
            <a:schemeClr val="dk1"/>
          </a:effectRef>
          <a:fontRef idx="minor">
            <a:schemeClr val="tx1"/>
          </a:fontRef>
        </p:style>
      </p:cxnSp>
      <p:cxnSp>
        <p:nvCxnSpPr>
          <p:cNvPr id="186" name="直接连接符 185"/>
          <p:cNvCxnSpPr/>
          <p:nvPr/>
        </p:nvCxnSpPr>
        <p:spPr>
          <a:xfrm>
            <a:off x="94627" y="2197856"/>
            <a:ext cx="3469261" cy="0"/>
          </a:xfrm>
          <a:prstGeom prst="line">
            <a:avLst/>
          </a:prstGeom>
        </p:spPr>
        <p:style>
          <a:lnRef idx="3">
            <a:schemeClr val="accent6"/>
          </a:lnRef>
          <a:fillRef idx="0">
            <a:schemeClr val="accent6"/>
          </a:fillRef>
          <a:effectRef idx="2">
            <a:schemeClr val="accent6"/>
          </a:effectRef>
          <a:fontRef idx="minor">
            <a:schemeClr val="tx1"/>
          </a:fontRef>
        </p:style>
      </p:cxnSp>
      <p:sp>
        <p:nvSpPr>
          <p:cNvPr id="187" name="TextBox 186"/>
          <p:cNvSpPr txBox="1"/>
          <p:nvPr/>
        </p:nvSpPr>
        <p:spPr>
          <a:xfrm>
            <a:off x="776215" y="2744939"/>
            <a:ext cx="1788954"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流程引擎</a:t>
            </a:r>
            <a:r>
              <a:rPr lang="en-US" altLang="zh-CN" sz="1400" dirty="0" smtClean="0">
                <a:latin typeface="微软雅黑" panose="020B0503020204020204" pitchFamily="34" charset="-122"/>
                <a:ea typeface="微软雅黑" panose="020B0503020204020204" pitchFamily="34" charset="-122"/>
              </a:rPr>
              <a:t>Runtime</a:t>
            </a:r>
            <a:endParaRPr lang="zh-CN" altLang="en-US" sz="1400" dirty="0">
              <a:latin typeface="微软雅黑" panose="020B0503020204020204" pitchFamily="34" charset="-122"/>
              <a:ea typeface="微软雅黑" panose="020B0503020204020204" pitchFamily="34" charset="-122"/>
            </a:endParaRPr>
          </a:p>
        </p:txBody>
      </p:sp>
      <p:sp>
        <p:nvSpPr>
          <p:cNvPr id="188" name="TextBox 187"/>
          <p:cNvSpPr txBox="1"/>
          <p:nvPr/>
        </p:nvSpPr>
        <p:spPr>
          <a:xfrm>
            <a:off x="4171019" y="2728947"/>
            <a:ext cx="1441420"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流程管理控制台</a:t>
            </a:r>
            <a:endParaRPr lang="zh-CN" altLang="en-US" sz="1400" dirty="0">
              <a:latin typeface="微软雅黑" panose="020B0503020204020204" pitchFamily="34" charset="-122"/>
              <a:ea typeface="微软雅黑" panose="020B0503020204020204" pitchFamily="34" charset="-122"/>
            </a:endParaRPr>
          </a:p>
        </p:txBody>
      </p:sp>
      <p:sp>
        <p:nvSpPr>
          <p:cNvPr id="189" name="上下箭头 188"/>
          <p:cNvSpPr/>
          <p:nvPr/>
        </p:nvSpPr>
        <p:spPr bwMode="gray">
          <a:xfrm>
            <a:off x="1477921" y="3187556"/>
            <a:ext cx="291198" cy="513169"/>
          </a:xfrm>
          <a:prstGeom prst="upDownArrow">
            <a:avLst/>
          </a:prstGeom>
          <a:ln>
            <a:headEnd/>
            <a:tailEnd type="stealth" w="med" len="med"/>
          </a:ln>
          <a:extLst/>
        </p:spPr>
        <p:style>
          <a:lnRef idx="1">
            <a:schemeClr val="accent2"/>
          </a:lnRef>
          <a:fillRef idx="3">
            <a:schemeClr val="accent2"/>
          </a:fillRef>
          <a:effectRef idx="2">
            <a:schemeClr val="accent2"/>
          </a:effectRef>
          <a:fontRef idx="minor">
            <a:schemeClr val="lt1"/>
          </a:fontRef>
        </p:style>
        <p:txBody>
          <a:bodyPr wrap="none" rtlCol="0" anchor="ctr"/>
          <a:lstStyle/>
          <a:p>
            <a:pPr algn="ctr"/>
            <a:endParaRPr lang="zh-CN" altLang="en-US"/>
          </a:p>
        </p:txBody>
      </p:sp>
      <p:sp>
        <p:nvSpPr>
          <p:cNvPr id="190" name="上下箭头 189"/>
          <p:cNvSpPr/>
          <p:nvPr/>
        </p:nvSpPr>
        <p:spPr bwMode="gray">
          <a:xfrm>
            <a:off x="4932040" y="3188873"/>
            <a:ext cx="291198" cy="513169"/>
          </a:xfrm>
          <a:prstGeom prst="upDownArrow">
            <a:avLst/>
          </a:prstGeom>
          <a:ln>
            <a:headEnd/>
            <a:tailEnd type="stealth" w="med" len="med"/>
          </a:ln>
          <a:extLst/>
        </p:spPr>
        <p:style>
          <a:lnRef idx="1">
            <a:schemeClr val="accent2"/>
          </a:lnRef>
          <a:fillRef idx="3">
            <a:schemeClr val="accent2"/>
          </a:fillRef>
          <a:effectRef idx="2">
            <a:schemeClr val="accent2"/>
          </a:effectRef>
          <a:fontRef idx="minor">
            <a:schemeClr val="lt1"/>
          </a:fontRef>
        </p:style>
        <p:txBody>
          <a:bodyPr wrap="none" rtlCol="0" anchor="ctr"/>
          <a:lstStyle/>
          <a:p>
            <a:pPr algn="ctr"/>
            <a:endParaRPr lang="zh-CN" altLang="en-US"/>
          </a:p>
        </p:txBody>
      </p:sp>
      <p:sp>
        <p:nvSpPr>
          <p:cNvPr id="191" name="TextBox 190"/>
          <p:cNvSpPr txBox="1"/>
          <p:nvPr/>
        </p:nvSpPr>
        <p:spPr>
          <a:xfrm>
            <a:off x="450915" y="1043444"/>
            <a:ext cx="1050822"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altLang="zh-CN" sz="1400" dirty="0" smtClean="0">
                <a:latin typeface="微软雅黑" panose="020B0503020204020204" pitchFamily="34" charset="-122"/>
                <a:ea typeface="微软雅黑" panose="020B0503020204020204" pitchFamily="34" charset="-122"/>
              </a:rPr>
              <a:t>NMES</a:t>
            </a:r>
            <a:endParaRPr lang="zh-CN" altLang="en-US" sz="1400" dirty="0">
              <a:latin typeface="微软雅黑" panose="020B0503020204020204" pitchFamily="34" charset="-122"/>
              <a:ea typeface="微软雅黑" panose="020B0503020204020204" pitchFamily="34" charset="-122"/>
            </a:endParaRPr>
          </a:p>
        </p:txBody>
      </p:sp>
      <p:cxnSp>
        <p:nvCxnSpPr>
          <p:cNvPr id="192" name="直接连接符 191"/>
          <p:cNvCxnSpPr/>
          <p:nvPr/>
        </p:nvCxnSpPr>
        <p:spPr>
          <a:xfrm flipV="1">
            <a:off x="1007604" y="2276872"/>
            <a:ext cx="0" cy="4320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3" name="直接连接符 192"/>
          <p:cNvCxnSpPr/>
          <p:nvPr/>
        </p:nvCxnSpPr>
        <p:spPr>
          <a:xfrm flipV="1">
            <a:off x="2447764" y="2276872"/>
            <a:ext cx="0" cy="432048"/>
          </a:xfrm>
          <a:prstGeom prst="line">
            <a:avLst/>
          </a:prstGeom>
        </p:spPr>
        <p:style>
          <a:lnRef idx="2">
            <a:schemeClr val="accent1"/>
          </a:lnRef>
          <a:fillRef idx="0">
            <a:schemeClr val="accent1"/>
          </a:fillRef>
          <a:effectRef idx="1">
            <a:schemeClr val="accent1"/>
          </a:effectRef>
          <a:fontRef idx="minor">
            <a:schemeClr val="tx1"/>
          </a:fontRef>
        </p:style>
      </p:cxnSp>
      <p:sp>
        <p:nvSpPr>
          <p:cNvPr id="194" name="流程图: 联系 193"/>
          <p:cNvSpPr/>
          <p:nvPr/>
        </p:nvSpPr>
        <p:spPr bwMode="gray">
          <a:xfrm>
            <a:off x="811505" y="2204864"/>
            <a:ext cx="392198" cy="144016"/>
          </a:xfrm>
          <a:prstGeom prst="flowChartConnector">
            <a:avLst/>
          </a:prstGeom>
          <a:ln>
            <a:headEnd/>
            <a:tailEnd type="stealth" w="med" len="med"/>
          </a:ln>
          <a:ex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zh-CN" altLang="en-US"/>
          </a:p>
        </p:txBody>
      </p:sp>
      <p:sp>
        <p:nvSpPr>
          <p:cNvPr id="195" name="流程图: 联系 194"/>
          <p:cNvSpPr/>
          <p:nvPr/>
        </p:nvSpPr>
        <p:spPr bwMode="gray">
          <a:xfrm>
            <a:off x="2251665" y="2204864"/>
            <a:ext cx="392198" cy="151024"/>
          </a:xfrm>
          <a:prstGeom prst="flowChartConnector">
            <a:avLst/>
          </a:prstGeom>
          <a:ln>
            <a:headEnd/>
            <a:tailEnd type="stealth" w="med" len="med"/>
          </a:ln>
          <a:ex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zh-CN" altLang="en-US"/>
          </a:p>
        </p:txBody>
      </p:sp>
      <p:sp>
        <p:nvSpPr>
          <p:cNvPr id="196" name="TextBox 195"/>
          <p:cNvSpPr txBox="1"/>
          <p:nvPr/>
        </p:nvSpPr>
        <p:spPr>
          <a:xfrm>
            <a:off x="1768822" y="1043444"/>
            <a:ext cx="1050822"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altLang="zh-CN" sz="1400" dirty="0" smtClean="0">
                <a:latin typeface="微软雅黑" panose="020B0503020204020204" pitchFamily="34" charset="-122"/>
                <a:ea typeface="微软雅黑" panose="020B0503020204020204" pitchFamily="34" charset="-122"/>
              </a:rPr>
              <a:t>NOA</a:t>
            </a:r>
            <a:endParaRPr lang="zh-CN" altLang="en-US" sz="1400" dirty="0">
              <a:latin typeface="微软雅黑" panose="020B0503020204020204" pitchFamily="34" charset="-122"/>
              <a:ea typeface="微软雅黑" panose="020B0503020204020204" pitchFamily="34" charset="-122"/>
            </a:endParaRPr>
          </a:p>
        </p:txBody>
      </p:sp>
      <p:sp>
        <p:nvSpPr>
          <p:cNvPr id="197" name="TextBox 196"/>
          <p:cNvSpPr txBox="1"/>
          <p:nvPr/>
        </p:nvSpPr>
        <p:spPr>
          <a:xfrm>
            <a:off x="1747060" y="1475492"/>
            <a:ext cx="1050822"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altLang="zh-CN" sz="1400" dirty="0" smtClean="0">
                <a:latin typeface="微软雅黑" panose="020B0503020204020204" pitchFamily="34" charset="-122"/>
                <a:ea typeface="微软雅黑" panose="020B0503020204020204" pitchFamily="34" charset="-122"/>
              </a:rPr>
              <a:t>NCRM</a:t>
            </a:r>
            <a:endParaRPr lang="zh-CN" altLang="en-US" sz="1400" dirty="0">
              <a:latin typeface="微软雅黑" panose="020B0503020204020204" pitchFamily="34" charset="-122"/>
              <a:ea typeface="微软雅黑" panose="020B0503020204020204" pitchFamily="34" charset="-122"/>
            </a:endParaRPr>
          </a:p>
        </p:txBody>
      </p:sp>
      <p:sp>
        <p:nvSpPr>
          <p:cNvPr id="198" name="TextBox 197"/>
          <p:cNvSpPr txBox="1"/>
          <p:nvPr/>
        </p:nvSpPr>
        <p:spPr>
          <a:xfrm>
            <a:off x="450915" y="1447614"/>
            <a:ext cx="1050822"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altLang="zh-CN" sz="1400" dirty="0" smtClean="0">
                <a:latin typeface="微软雅黑" panose="020B0503020204020204" pitchFamily="34" charset="-122"/>
                <a:ea typeface="微软雅黑" panose="020B0503020204020204" pitchFamily="34" charset="-122"/>
              </a:rPr>
              <a:t>NGSP</a:t>
            </a:r>
            <a:endParaRPr lang="zh-CN" altLang="en-US" sz="1400" dirty="0">
              <a:latin typeface="微软雅黑" panose="020B0503020204020204" pitchFamily="34" charset="-122"/>
              <a:ea typeface="微软雅黑" panose="020B0503020204020204" pitchFamily="34" charset="-122"/>
            </a:endParaRPr>
          </a:p>
        </p:txBody>
      </p:sp>
      <p:sp>
        <p:nvSpPr>
          <p:cNvPr id="199" name="TextBox 198"/>
          <p:cNvSpPr txBox="1"/>
          <p:nvPr/>
        </p:nvSpPr>
        <p:spPr>
          <a:xfrm>
            <a:off x="450916" y="1856989"/>
            <a:ext cx="2368728"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zh-CN"/>
            </a:defPPr>
            <a:lvl1pPr algn="ctr">
              <a:defRPr sz="1400">
                <a:latin typeface="微软雅黑" panose="020B0503020204020204" pitchFamily="34" charset="-122"/>
                <a:ea typeface="微软雅黑" panose="020B0503020204020204" pitchFamily="34" charset="-122"/>
              </a:defRPr>
            </a:lvl1pPr>
          </a:lstStyle>
          <a:p>
            <a:r>
              <a:rPr lang="en-US" altLang="zh-CN" dirty="0"/>
              <a:t>LVS HA</a:t>
            </a:r>
            <a:endParaRPr lang="zh-CN" altLang="en-US" dirty="0"/>
          </a:p>
        </p:txBody>
      </p:sp>
      <p:sp>
        <p:nvSpPr>
          <p:cNvPr id="200" name="立方体 199"/>
          <p:cNvSpPr/>
          <p:nvPr/>
        </p:nvSpPr>
        <p:spPr bwMode="gray">
          <a:xfrm>
            <a:off x="4220999" y="1892323"/>
            <a:ext cx="567368" cy="586698"/>
          </a:xfrm>
          <a:prstGeom prst="cube">
            <a:avLst/>
          </a:prstGeom>
          <a:ln>
            <a:headEnd/>
            <a:tailEnd type="stealth" w="med" len="med"/>
          </a:ln>
          <a:extLst/>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zh-CN" altLang="en-US" sz="1200" dirty="0" smtClean="0">
                <a:latin typeface="微软雅黑" panose="020B0503020204020204" pitchFamily="34" charset="-122"/>
                <a:ea typeface="微软雅黑" panose="020B0503020204020204" pitchFamily="34" charset="-122"/>
              </a:rPr>
              <a:t>邮件</a:t>
            </a:r>
            <a:endParaRPr lang="en-US" altLang="zh-CN" sz="1200" dirty="0" smtClean="0">
              <a:latin typeface="微软雅黑" panose="020B0503020204020204" pitchFamily="34" charset="-122"/>
              <a:ea typeface="微软雅黑" panose="020B0503020204020204" pitchFamily="34" charset="-122"/>
            </a:endParaRPr>
          </a:p>
          <a:p>
            <a:pPr algn="ctr"/>
            <a:r>
              <a:rPr lang="zh-CN" altLang="en-US" sz="1200" dirty="0" smtClean="0">
                <a:latin typeface="微软雅黑" panose="020B0503020204020204" pitchFamily="34" charset="-122"/>
                <a:ea typeface="微软雅黑" panose="020B0503020204020204" pitchFamily="34" charset="-122"/>
              </a:rPr>
              <a:t>服务</a:t>
            </a:r>
            <a:endParaRPr lang="zh-CN" altLang="en-US" sz="1200" dirty="0">
              <a:latin typeface="微软雅黑" panose="020B0503020204020204" pitchFamily="34" charset="-122"/>
              <a:ea typeface="微软雅黑" panose="020B0503020204020204" pitchFamily="34" charset="-122"/>
            </a:endParaRPr>
          </a:p>
        </p:txBody>
      </p:sp>
      <p:sp>
        <p:nvSpPr>
          <p:cNvPr id="201" name="立方体 200"/>
          <p:cNvSpPr/>
          <p:nvPr/>
        </p:nvSpPr>
        <p:spPr bwMode="gray">
          <a:xfrm>
            <a:off x="4209094" y="1038594"/>
            <a:ext cx="567368" cy="510822"/>
          </a:xfrm>
          <a:prstGeom prst="cube">
            <a:avLst/>
          </a:prstGeom>
          <a:ln>
            <a:headEnd/>
            <a:tailEnd type="stealth" w="med" len="med"/>
          </a:ln>
          <a:extLst/>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zh-CN" altLang="en-US" sz="1200" dirty="0" smtClean="0">
                <a:latin typeface="微软雅黑" panose="020B0503020204020204" pitchFamily="34" charset="-122"/>
                <a:ea typeface="微软雅黑" panose="020B0503020204020204" pitchFamily="34" charset="-122"/>
              </a:rPr>
              <a:t>短信</a:t>
            </a:r>
            <a:endParaRPr lang="en-US" altLang="zh-CN" sz="1200" dirty="0" smtClean="0">
              <a:latin typeface="微软雅黑" panose="020B0503020204020204" pitchFamily="34" charset="-122"/>
              <a:ea typeface="微软雅黑" panose="020B0503020204020204" pitchFamily="34" charset="-122"/>
            </a:endParaRPr>
          </a:p>
          <a:p>
            <a:pPr algn="ctr"/>
            <a:r>
              <a:rPr lang="zh-CN" altLang="en-US" sz="1200" dirty="0" smtClean="0">
                <a:latin typeface="微软雅黑" panose="020B0503020204020204" pitchFamily="34" charset="-122"/>
                <a:ea typeface="微软雅黑" panose="020B0503020204020204" pitchFamily="34" charset="-122"/>
              </a:rPr>
              <a:t>服务</a:t>
            </a:r>
            <a:endParaRPr lang="zh-CN" altLang="en-US" sz="1200" dirty="0">
              <a:latin typeface="微软雅黑" panose="020B0503020204020204" pitchFamily="34" charset="-122"/>
              <a:ea typeface="微软雅黑" panose="020B0503020204020204" pitchFamily="34" charset="-122"/>
            </a:endParaRPr>
          </a:p>
        </p:txBody>
      </p:sp>
      <p:sp>
        <p:nvSpPr>
          <p:cNvPr id="204" name="TextBox 203"/>
          <p:cNvSpPr txBox="1"/>
          <p:nvPr/>
        </p:nvSpPr>
        <p:spPr>
          <a:xfrm>
            <a:off x="1261141" y="2267580"/>
            <a:ext cx="1182748" cy="369332"/>
          </a:xfrm>
          <a:prstGeom prst="rect">
            <a:avLst/>
          </a:prstGeom>
          <a:noFill/>
        </p:spPr>
        <p:txBody>
          <a:bodyPr wrap="square" rtlCol="0">
            <a:spAutoFit/>
          </a:bodyPr>
          <a:lstStyle/>
          <a:p>
            <a:r>
              <a:rPr lang="en-US" altLang="zh-CN" dirty="0" smtClean="0"/>
              <a:t>REST/RPC</a:t>
            </a:r>
            <a:endParaRPr lang="zh-CN" altLang="en-US" dirty="0"/>
          </a:p>
        </p:txBody>
      </p:sp>
      <p:sp>
        <p:nvSpPr>
          <p:cNvPr id="207" name="立方体 206"/>
          <p:cNvSpPr/>
          <p:nvPr/>
        </p:nvSpPr>
        <p:spPr bwMode="gray">
          <a:xfrm>
            <a:off x="5329621" y="1949114"/>
            <a:ext cx="477559" cy="543782"/>
          </a:xfrm>
          <a:prstGeom prst="cube">
            <a:avLst/>
          </a:prstGeom>
          <a:ln>
            <a:headEnd/>
            <a:tailEnd type="stealth" w="med" len="med"/>
          </a:ln>
          <a:extLst/>
        </p:spPr>
        <p:style>
          <a:lnRef idx="0">
            <a:schemeClr val="accent1"/>
          </a:lnRef>
          <a:fillRef idx="3">
            <a:schemeClr val="accent1"/>
          </a:fillRef>
          <a:effectRef idx="3">
            <a:schemeClr val="accent1"/>
          </a:effectRef>
          <a:fontRef idx="minor">
            <a:schemeClr val="lt1"/>
          </a:fontRef>
        </p:style>
        <p:txBody>
          <a:bodyPr wrap="none" rtlCol="0" anchor="ctr"/>
          <a:lstStyle/>
          <a:p>
            <a:pPr algn="ctr"/>
            <a:r>
              <a:rPr lang="zh-CN" altLang="en-US" sz="1200" dirty="0" smtClean="0">
                <a:latin typeface="微软雅黑" panose="020B0503020204020204" pitchFamily="34" charset="-122"/>
                <a:ea typeface="微软雅黑" panose="020B0503020204020204" pitchFamily="34" charset="-122"/>
              </a:rPr>
              <a:t>组织</a:t>
            </a:r>
            <a:endParaRPr lang="en-US" altLang="zh-CN" sz="1200" dirty="0" smtClean="0">
              <a:latin typeface="微软雅黑" panose="020B0503020204020204" pitchFamily="34" charset="-122"/>
              <a:ea typeface="微软雅黑" panose="020B0503020204020204" pitchFamily="34" charset="-122"/>
            </a:endParaRPr>
          </a:p>
          <a:p>
            <a:pPr algn="ctr"/>
            <a:r>
              <a:rPr lang="zh-CN" altLang="en-US" sz="1200" dirty="0" smtClean="0">
                <a:latin typeface="微软雅黑" panose="020B0503020204020204" pitchFamily="34" charset="-122"/>
                <a:ea typeface="微软雅黑" panose="020B0503020204020204" pitchFamily="34" charset="-122"/>
              </a:rPr>
              <a:t>架构</a:t>
            </a:r>
            <a:endParaRPr lang="zh-CN" altLang="en-US" sz="1200" dirty="0">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3547904" y="2204864"/>
            <a:ext cx="0" cy="432048"/>
          </a:xfrm>
          <a:prstGeom prst="line">
            <a:avLst/>
          </a:prstGeom>
        </p:spPr>
        <p:style>
          <a:lnRef idx="3">
            <a:schemeClr val="accent6"/>
          </a:lnRef>
          <a:fillRef idx="0">
            <a:schemeClr val="accent6"/>
          </a:fillRef>
          <a:effectRef idx="2">
            <a:schemeClr val="accent6"/>
          </a:effectRef>
          <a:fontRef idx="minor">
            <a:schemeClr val="tx1"/>
          </a:fontRef>
        </p:style>
      </p:cxnSp>
      <p:cxnSp>
        <p:nvCxnSpPr>
          <p:cNvPr id="22" name="直接连接符 21"/>
          <p:cNvCxnSpPr/>
          <p:nvPr/>
        </p:nvCxnSpPr>
        <p:spPr>
          <a:xfrm>
            <a:off x="3563888" y="2636912"/>
            <a:ext cx="2551771"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64" name="直接连接符 63"/>
          <p:cNvCxnSpPr/>
          <p:nvPr/>
        </p:nvCxnSpPr>
        <p:spPr>
          <a:xfrm>
            <a:off x="6115659" y="2636912"/>
            <a:ext cx="0" cy="1063813"/>
          </a:xfrm>
          <a:prstGeom prst="line">
            <a:avLst/>
          </a:prstGeom>
        </p:spPr>
        <p:style>
          <a:lnRef idx="3">
            <a:schemeClr val="accent6"/>
          </a:lnRef>
          <a:fillRef idx="0">
            <a:schemeClr val="accent6"/>
          </a:fillRef>
          <a:effectRef idx="2">
            <a:schemeClr val="accent6"/>
          </a:effectRef>
          <a:fontRef idx="minor">
            <a:schemeClr val="tx1"/>
          </a:fontRef>
        </p:style>
      </p:cxnSp>
      <p:cxnSp>
        <p:nvCxnSpPr>
          <p:cNvPr id="86" name="直接连接符 85"/>
          <p:cNvCxnSpPr/>
          <p:nvPr/>
        </p:nvCxnSpPr>
        <p:spPr>
          <a:xfrm>
            <a:off x="6102863" y="3700725"/>
            <a:ext cx="2820978" cy="0"/>
          </a:xfrm>
          <a:prstGeom prst="line">
            <a:avLst/>
          </a:prstGeom>
        </p:spPr>
        <p:style>
          <a:lnRef idx="3">
            <a:schemeClr val="accent6"/>
          </a:lnRef>
          <a:fillRef idx="0">
            <a:schemeClr val="accent6"/>
          </a:fillRef>
          <a:effectRef idx="2">
            <a:schemeClr val="accent6"/>
          </a:effectRef>
          <a:fontRef idx="minor">
            <a:schemeClr val="tx1"/>
          </a:fontRef>
        </p:style>
      </p:cxnSp>
      <p:sp>
        <p:nvSpPr>
          <p:cNvPr id="88" name="立方体 87"/>
          <p:cNvSpPr/>
          <p:nvPr/>
        </p:nvSpPr>
        <p:spPr bwMode="gray">
          <a:xfrm>
            <a:off x="5348955" y="1015971"/>
            <a:ext cx="597500" cy="525759"/>
          </a:xfrm>
          <a:prstGeom prst="cube">
            <a:avLst/>
          </a:prstGeom>
          <a:ln>
            <a:headEnd/>
            <a:tailEnd type="stealth" w="med" len="med"/>
          </a:ln>
          <a:extLst/>
        </p:spPr>
        <p:style>
          <a:lnRef idx="0">
            <a:schemeClr val="accent1"/>
          </a:lnRef>
          <a:fillRef idx="3">
            <a:schemeClr val="accent1"/>
          </a:fillRef>
          <a:effectRef idx="3">
            <a:schemeClr val="accent1"/>
          </a:effectRef>
          <a:fontRef idx="minor">
            <a:schemeClr val="lt1"/>
          </a:fontRef>
        </p:style>
        <p:txBody>
          <a:bodyPr wrap="none" rtlCol="0" anchor="ctr"/>
          <a:lstStyle/>
          <a:p>
            <a:pPr algn="ctr"/>
            <a:r>
              <a:rPr lang="zh-CN" altLang="en-US" sz="1200" dirty="0" smtClean="0">
                <a:latin typeface="微软雅黑" panose="020B0503020204020204" pitchFamily="34" charset="-122"/>
                <a:ea typeface="微软雅黑" panose="020B0503020204020204" pitchFamily="34" charset="-122"/>
              </a:rPr>
              <a:t>统一认</a:t>
            </a:r>
            <a:endParaRPr lang="en-US" altLang="zh-CN" sz="1200" dirty="0" smtClean="0">
              <a:latin typeface="微软雅黑" panose="020B0503020204020204" pitchFamily="34" charset="-122"/>
              <a:ea typeface="微软雅黑" panose="020B0503020204020204" pitchFamily="34" charset="-122"/>
            </a:endParaRPr>
          </a:p>
          <a:p>
            <a:pPr algn="ctr"/>
            <a:r>
              <a:rPr lang="zh-CN" altLang="en-US" sz="1200" dirty="0" smtClean="0">
                <a:latin typeface="微软雅黑" panose="020B0503020204020204" pitchFamily="34" charset="-122"/>
                <a:ea typeface="微软雅黑" panose="020B0503020204020204" pitchFamily="34" charset="-122"/>
              </a:rPr>
              <a:t>证平台</a:t>
            </a:r>
            <a:endParaRPr lang="zh-CN" altLang="en-US" sz="1200" dirty="0">
              <a:latin typeface="微软雅黑" panose="020B0503020204020204" pitchFamily="34" charset="-122"/>
              <a:ea typeface="微软雅黑" panose="020B0503020204020204" pitchFamily="34" charset="-122"/>
            </a:endParaRPr>
          </a:p>
        </p:txBody>
      </p:sp>
      <p:sp>
        <p:nvSpPr>
          <p:cNvPr id="90" name="立方体 89"/>
          <p:cNvSpPr/>
          <p:nvPr/>
        </p:nvSpPr>
        <p:spPr bwMode="gray">
          <a:xfrm>
            <a:off x="6372200" y="1037340"/>
            <a:ext cx="570516" cy="511650"/>
          </a:xfrm>
          <a:prstGeom prst="cube">
            <a:avLst/>
          </a:prstGeom>
          <a:ln>
            <a:headEnd/>
            <a:tailEnd type="stealth" w="med" len="med"/>
          </a:ln>
          <a:extLst/>
        </p:spPr>
        <p:style>
          <a:lnRef idx="0">
            <a:schemeClr val="accent1"/>
          </a:lnRef>
          <a:fillRef idx="3">
            <a:schemeClr val="accent1"/>
          </a:fillRef>
          <a:effectRef idx="3">
            <a:schemeClr val="accent1"/>
          </a:effectRef>
          <a:fontRef idx="minor">
            <a:schemeClr val="lt1"/>
          </a:fontRef>
        </p:style>
        <p:txBody>
          <a:bodyPr wrap="none" rtlCol="0" anchor="ctr"/>
          <a:lstStyle/>
          <a:p>
            <a:pPr algn="ctr"/>
            <a:r>
              <a:rPr lang="zh-CN" altLang="en-US" sz="1200" dirty="0" smtClean="0">
                <a:latin typeface="微软雅黑" panose="020B0503020204020204" pitchFamily="34" charset="-122"/>
                <a:ea typeface="微软雅黑" panose="020B0503020204020204" pitchFamily="34" charset="-122"/>
              </a:rPr>
              <a:t> 统一缓</a:t>
            </a:r>
            <a:endParaRPr lang="en-US" altLang="zh-CN" sz="1200" dirty="0" smtClean="0">
              <a:latin typeface="微软雅黑" panose="020B0503020204020204" pitchFamily="34" charset="-122"/>
              <a:ea typeface="微软雅黑" panose="020B0503020204020204" pitchFamily="34" charset="-122"/>
            </a:endParaRPr>
          </a:p>
          <a:p>
            <a:pPr algn="ctr"/>
            <a:r>
              <a:rPr lang="zh-CN" altLang="en-US" sz="1200" dirty="0" smtClean="0">
                <a:latin typeface="微软雅黑" panose="020B0503020204020204" pitchFamily="34" charset="-122"/>
                <a:ea typeface="微软雅黑" panose="020B0503020204020204" pitchFamily="34" charset="-122"/>
              </a:rPr>
              <a:t>存平台</a:t>
            </a:r>
            <a:endParaRPr lang="zh-CN" altLang="en-US" sz="1200" dirty="0">
              <a:latin typeface="微软雅黑" panose="020B0503020204020204" pitchFamily="34" charset="-122"/>
              <a:ea typeface="微软雅黑" panose="020B0503020204020204" pitchFamily="34" charset="-122"/>
            </a:endParaRPr>
          </a:p>
        </p:txBody>
      </p:sp>
      <p:sp>
        <p:nvSpPr>
          <p:cNvPr id="93" name="标题 2"/>
          <p:cNvSpPr>
            <a:spLocks noGrp="1"/>
          </p:cNvSpPr>
          <p:nvPr>
            <p:ph type="title"/>
          </p:nvPr>
        </p:nvSpPr>
        <p:spPr>
          <a:xfrm>
            <a:off x="0" y="116632"/>
            <a:ext cx="2414926" cy="349136"/>
          </a:xfrm>
        </p:spPr>
        <p:txBody>
          <a:bodyPr>
            <a:noAutofit/>
          </a:bodyPr>
          <a:lstStyle/>
          <a:p>
            <a:r>
              <a:rPr lang="zh-CN" altLang="en-US" dirty="0" smtClean="0">
                <a:solidFill>
                  <a:schemeClr val="tx1"/>
                </a:solidFill>
              </a:rPr>
              <a:t>平台框架设计</a:t>
            </a:r>
            <a:endParaRPr lang="en-US" altLang="zh-CN" dirty="0">
              <a:solidFill>
                <a:schemeClr val="tx1"/>
              </a:solidFill>
            </a:endParaRPr>
          </a:p>
        </p:txBody>
      </p:sp>
      <p:sp>
        <p:nvSpPr>
          <p:cNvPr id="89" name="圆柱形 88"/>
          <p:cNvSpPr/>
          <p:nvPr/>
        </p:nvSpPr>
        <p:spPr bwMode="gray">
          <a:xfrm>
            <a:off x="4068004" y="3864899"/>
            <a:ext cx="2240279" cy="765857"/>
          </a:xfrm>
          <a:prstGeom prst="can">
            <a:avLst/>
          </a:prstGeom>
          <a:ln>
            <a:headEnd/>
            <a:tailEnd type="stealth" w="med" len="med"/>
          </a:ln>
          <a:extLst/>
        </p:spPr>
        <p:style>
          <a:lnRef idx="1">
            <a:schemeClr val="dk1"/>
          </a:lnRef>
          <a:fillRef idx="2">
            <a:schemeClr val="dk1"/>
          </a:fillRef>
          <a:effectRef idx="1">
            <a:schemeClr val="dk1"/>
          </a:effectRef>
          <a:fontRef idx="minor">
            <a:schemeClr val="dk1"/>
          </a:fontRef>
        </p:style>
        <p:txBody>
          <a:bodyPr wrap="none" rtlCol="0" anchor="ctr"/>
          <a:lstStyle/>
          <a:p>
            <a:pPr algn="ctr"/>
            <a:endParaRPr lang="zh-CN" altLang="en-US" dirty="0"/>
          </a:p>
        </p:txBody>
      </p:sp>
      <p:sp>
        <p:nvSpPr>
          <p:cNvPr id="91" name="矩形 90"/>
          <p:cNvSpPr/>
          <p:nvPr/>
        </p:nvSpPr>
        <p:spPr>
          <a:xfrm>
            <a:off x="4022356" y="4156940"/>
            <a:ext cx="810284" cy="276999"/>
          </a:xfrm>
          <a:prstGeom prst="rect">
            <a:avLst/>
          </a:prstGeom>
        </p:spPr>
        <p:txBody>
          <a:bodyPr wrap="square">
            <a:spAutoFit/>
          </a:bodyPr>
          <a:lstStyle/>
          <a:p>
            <a:pPr algn="ctr"/>
            <a:r>
              <a:rPr lang="en-US" altLang="zh-CN" sz="1200" dirty="0" smtClean="0">
                <a:latin typeface="微软雅黑" panose="020B0503020204020204" pitchFamily="34" charset="-122"/>
                <a:ea typeface="微软雅黑" panose="020B0503020204020204" pitchFamily="34" charset="-122"/>
              </a:rPr>
              <a:t>MES</a:t>
            </a:r>
            <a:endParaRPr lang="zh-CN" altLang="en-US" sz="1200" dirty="0">
              <a:latin typeface="微软雅黑" panose="020B0503020204020204" pitchFamily="34" charset="-122"/>
              <a:ea typeface="微软雅黑" panose="020B0503020204020204" pitchFamily="34" charset="-122"/>
            </a:endParaRPr>
          </a:p>
        </p:txBody>
      </p:sp>
      <p:sp>
        <p:nvSpPr>
          <p:cNvPr id="92" name="矩形 91"/>
          <p:cNvSpPr/>
          <p:nvPr/>
        </p:nvSpPr>
        <p:spPr bwMode="gray">
          <a:xfrm>
            <a:off x="4747141" y="4074853"/>
            <a:ext cx="446734" cy="220587"/>
          </a:xfrm>
          <a:prstGeom prst="rect">
            <a:avLst/>
          </a:prstGeom>
          <a:ln>
            <a:headEnd/>
            <a:tailEnd type="stealth" w="med" len="med"/>
          </a:ln>
          <a:extLst/>
        </p:spPr>
        <p:style>
          <a:lnRef idx="1">
            <a:schemeClr val="accent3"/>
          </a:lnRef>
          <a:fillRef idx="3">
            <a:schemeClr val="accent3"/>
          </a:fillRef>
          <a:effectRef idx="2">
            <a:schemeClr val="accent3"/>
          </a:effectRef>
          <a:fontRef idx="minor">
            <a:schemeClr val="lt1"/>
          </a:fontRef>
        </p:style>
        <p:txBody>
          <a:bodyPr wrap="none" rtlCol="0" anchor="ctr"/>
          <a:lstStyle/>
          <a:p>
            <a:pPr algn="ctr"/>
            <a:r>
              <a:rPr lang="zh-CN" altLang="en-US" sz="800" dirty="0" smtClean="0"/>
              <a:t>流程定义</a:t>
            </a:r>
            <a:endParaRPr lang="zh-CN" altLang="en-US" sz="800" dirty="0"/>
          </a:p>
        </p:txBody>
      </p:sp>
      <p:sp>
        <p:nvSpPr>
          <p:cNvPr id="94" name="矩形 93"/>
          <p:cNvSpPr/>
          <p:nvPr/>
        </p:nvSpPr>
        <p:spPr bwMode="gray">
          <a:xfrm>
            <a:off x="4759338" y="4369292"/>
            <a:ext cx="449730" cy="220587"/>
          </a:xfrm>
          <a:prstGeom prst="rect">
            <a:avLst/>
          </a:prstGeom>
          <a:ln>
            <a:headEnd/>
            <a:tailEnd type="stealth" w="med" len="med"/>
          </a:ln>
          <a:extLst/>
        </p:spPr>
        <p:style>
          <a:lnRef idx="1">
            <a:schemeClr val="accent3"/>
          </a:lnRef>
          <a:fillRef idx="3">
            <a:schemeClr val="accent3"/>
          </a:fillRef>
          <a:effectRef idx="2">
            <a:schemeClr val="accent3"/>
          </a:effectRef>
          <a:fontRef idx="minor">
            <a:schemeClr val="lt1"/>
          </a:fontRef>
        </p:style>
        <p:txBody>
          <a:bodyPr wrap="none" rtlCol="0" anchor="ctr"/>
          <a:lstStyle/>
          <a:p>
            <a:pPr algn="ctr"/>
            <a:r>
              <a:rPr lang="zh-CN" altLang="en-US" sz="800" dirty="0" smtClean="0"/>
              <a:t>资源文件</a:t>
            </a:r>
            <a:endParaRPr lang="zh-CN" altLang="en-US" sz="800" dirty="0"/>
          </a:p>
        </p:txBody>
      </p:sp>
      <p:sp>
        <p:nvSpPr>
          <p:cNvPr id="95" name="矩形 94"/>
          <p:cNvSpPr/>
          <p:nvPr/>
        </p:nvSpPr>
        <p:spPr bwMode="gray">
          <a:xfrm>
            <a:off x="5323205" y="4371036"/>
            <a:ext cx="458646" cy="198888"/>
          </a:xfrm>
          <a:prstGeom prst="rect">
            <a:avLst/>
          </a:prstGeom>
          <a:ln>
            <a:headEnd/>
            <a:tailEnd type="stealth" w="med" len="med"/>
          </a:ln>
          <a:extLst/>
        </p:spPr>
        <p:style>
          <a:lnRef idx="1">
            <a:schemeClr val="accent3"/>
          </a:lnRef>
          <a:fillRef idx="3">
            <a:schemeClr val="accent3"/>
          </a:fillRef>
          <a:effectRef idx="2">
            <a:schemeClr val="accent3"/>
          </a:effectRef>
          <a:fontRef idx="minor">
            <a:schemeClr val="lt1"/>
          </a:fontRef>
        </p:style>
        <p:txBody>
          <a:bodyPr wrap="none" rtlCol="0" anchor="ctr"/>
          <a:lstStyle/>
          <a:p>
            <a:pPr algn="ctr"/>
            <a:r>
              <a:rPr lang="zh-CN" altLang="en-US" sz="800" dirty="0" smtClean="0"/>
              <a:t>活动任务</a:t>
            </a:r>
            <a:endParaRPr lang="zh-CN" altLang="en-US" sz="800" dirty="0"/>
          </a:p>
        </p:txBody>
      </p:sp>
      <p:sp>
        <p:nvSpPr>
          <p:cNvPr id="96" name="矩形 95"/>
          <p:cNvSpPr/>
          <p:nvPr/>
        </p:nvSpPr>
        <p:spPr bwMode="gray">
          <a:xfrm>
            <a:off x="5871375" y="4086347"/>
            <a:ext cx="401990" cy="220587"/>
          </a:xfrm>
          <a:prstGeom prst="rect">
            <a:avLst/>
          </a:prstGeom>
          <a:ln>
            <a:headEnd/>
            <a:tailEnd type="stealth" w="med" len="med"/>
          </a:ln>
          <a:extLst/>
        </p:spPr>
        <p:style>
          <a:lnRef idx="1">
            <a:schemeClr val="accent3"/>
          </a:lnRef>
          <a:fillRef idx="3">
            <a:schemeClr val="accent3"/>
          </a:fillRef>
          <a:effectRef idx="2">
            <a:schemeClr val="accent3"/>
          </a:effectRef>
          <a:fontRef idx="minor">
            <a:schemeClr val="lt1"/>
          </a:fontRef>
        </p:style>
        <p:txBody>
          <a:bodyPr wrap="none" rtlCol="0" anchor="ctr"/>
          <a:lstStyle/>
          <a:p>
            <a:pPr algn="ctr"/>
            <a:r>
              <a:rPr lang="zh-CN" altLang="en-US" sz="800" dirty="0" smtClean="0"/>
              <a:t>历史任务</a:t>
            </a:r>
            <a:endParaRPr lang="zh-CN" altLang="en-US" sz="800" dirty="0"/>
          </a:p>
        </p:txBody>
      </p:sp>
      <p:sp>
        <p:nvSpPr>
          <p:cNvPr id="97" name="矩形 96"/>
          <p:cNvSpPr/>
          <p:nvPr/>
        </p:nvSpPr>
        <p:spPr bwMode="gray">
          <a:xfrm>
            <a:off x="5323205" y="4074854"/>
            <a:ext cx="458646" cy="220586"/>
          </a:xfrm>
          <a:prstGeom prst="rect">
            <a:avLst/>
          </a:prstGeom>
          <a:ln>
            <a:headEnd/>
            <a:tailEnd type="stealth" w="med" len="med"/>
          </a:ln>
          <a:extLst/>
        </p:spPr>
        <p:style>
          <a:lnRef idx="1">
            <a:schemeClr val="accent3"/>
          </a:lnRef>
          <a:fillRef idx="3">
            <a:schemeClr val="accent3"/>
          </a:fillRef>
          <a:effectRef idx="2">
            <a:schemeClr val="accent3"/>
          </a:effectRef>
          <a:fontRef idx="minor">
            <a:schemeClr val="lt1"/>
          </a:fontRef>
        </p:style>
        <p:txBody>
          <a:bodyPr wrap="none" rtlCol="0" anchor="ctr"/>
          <a:lstStyle/>
          <a:p>
            <a:pPr algn="ctr"/>
            <a:r>
              <a:rPr lang="zh-CN" altLang="en-US" sz="800" dirty="0" smtClean="0"/>
              <a:t>规则定义</a:t>
            </a:r>
            <a:endParaRPr lang="zh-CN" altLang="en-US" sz="800" dirty="0"/>
          </a:p>
        </p:txBody>
      </p:sp>
      <p:sp>
        <p:nvSpPr>
          <p:cNvPr id="98" name="矩形 97"/>
          <p:cNvSpPr/>
          <p:nvPr/>
        </p:nvSpPr>
        <p:spPr>
          <a:xfrm>
            <a:off x="310651" y="5451226"/>
            <a:ext cx="8352928" cy="976560"/>
          </a:xfrm>
          <a:prstGeom prst="rect">
            <a:avLst/>
          </a:prstGeom>
          <a:noFill/>
          <a:ln w="9525">
            <a:solidFill>
              <a:schemeClr val="bg1">
                <a:lumMod val="75000"/>
              </a:schemeClr>
            </a:solidFill>
            <a:miter lim="800000"/>
            <a:headEnd/>
            <a:tailEnd/>
          </a:ln>
        </p:spPr>
        <p:txBody>
          <a:bodyPr wrap="square" anchor="ctr">
            <a:noAutofit/>
          </a:bodyPr>
          <a:lstStyle/>
          <a:p>
            <a:pPr marL="185738" indent="-185738">
              <a:lnSpc>
                <a:spcPct val="150000"/>
              </a:lnSpc>
              <a:buClr>
                <a:srgbClr val="C00000"/>
              </a:buClr>
              <a:buFont typeface="Wingdings" pitchFamily="2" charset="2"/>
              <a:buChar char="p"/>
              <a:tabLst>
                <a:tab pos="685800" algn="l"/>
              </a:tabLst>
            </a:pPr>
            <a:r>
              <a:rPr lang="zh-CN" altLang="en-US" sz="1400" dirty="0">
                <a:latin typeface="微软雅黑" pitchFamily="34" charset="-122"/>
                <a:ea typeface="微软雅黑" pitchFamily="34" charset="-122"/>
                <a:cs typeface="Arial Unicode MS" pitchFamily="34" charset="-122"/>
              </a:rPr>
              <a:t>业务流程可以集中部署，也可以独立</a:t>
            </a:r>
            <a:r>
              <a:rPr lang="zh-CN" altLang="en-US" sz="1400" dirty="0" smtClean="0">
                <a:latin typeface="微软雅黑" pitchFamily="34" charset="-122"/>
                <a:ea typeface="微软雅黑" pitchFamily="34" charset="-122"/>
                <a:cs typeface="Arial Unicode MS" pitchFamily="34" charset="-122"/>
              </a:rPr>
              <a:t>部署两种模式。</a:t>
            </a:r>
            <a:endParaRPr lang="en-US" altLang="zh-CN" sz="1400" dirty="0" smtClean="0">
              <a:latin typeface="微软雅黑" pitchFamily="34" charset="-122"/>
              <a:ea typeface="微软雅黑" pitchFamily="34" charset="-122"/>
              <a:cs typeface="Arial Unicode MS" pitchFamily="34" charset="-122"/>
            </a:endParaRPr>
          </a:p>
          <a:p>
            <a:pPr marL="185738" indent="-185738">
              <a:lnSpc>
                <a:spcPct val="150000"/>
              </a:lnSpc>
              <a:buClr>
                <a:srgbClr val="C00000"/>
              </a:buClr>
              <a:buFont typeface="Wingdings" pitchFamily="2" charset="2"/>
              <a:buChar char="p"/>
              <a:tabLst>
                <a:tab pos="685800" algn="l"/>
              </a:tabLst>
            </a:pPr>
            <a:r>
              <a:rPr lang="zh-CN" altLang="zh-CN" sz="1400" dirty="0">
                <a:latin typeface="微软雅黑" pitchFamily="34" charset="-122"/>
                <a:ea typeface="微软雅黑" pitchFamily="34" charset="-122"/>
                <a:cs typeface="Arial Unicode MS" pitchFamily="34" charset="-122"/>
              </a:rPr>
              <a:t>独立运行时业务应用调用基于</a:t>
            </a:r>
            <a:r>
              <a:rPr lang="en-US" altLang="zh-CN" sz="1400" dirty="0">
                <a:latin typeface="微软雅黑" pitchFamily="34" charset="-122"/>
                <a:ea typeface="微软雅黑" pitchFamily="34" charset="-122"/>
                <a:cs typeface="Arial Unicode MS" pitchFamily="34" charset="-122"/>
              </a:rPr>
              <a:t>Rest/Http</a:t>
            </a:r>
            <a:r>
              <a:rPr lang="zh-CN" altLang="zh-CN" sz="1400" dirty="0">
                <a:latin typeface="微软雅黑" pitchFamily="34" charset="-122"/>
                <a:ea typeface="微软雅黑" pitchFamily="34" charset="-122"/>
                <a:cs typeface="Arial Unicode MS" pitchFamily="34" charset="-122"/>
              </a:rPr>
              <a:t>流程服务来集成流程相关的功能，嵌入式运行时业务应用直接调用流程引擎的</a:t>
            </a:r>
            <a:r>
              <a:rPr lang="en-US" altLang="zh-CN" sz="1400" dirty="0" err="1">
                <a:latin typeface="微软雅黑" pitchFamily="34" charset="-122"/>
                <a:ea typeface="微软雅黑" pitchFamily="34" charset="-122"/>
                <a:cs typeface="Arial Unicode MS" pitchFamily="34" charset="-122"/>
              </a:rPr>
              <a:t>api</a:t>
            </a:r>
            <a:r>
              <a:rPr lang="zh-CN" altLang="zh-CN" sz="1400" dirty="0">
                <a:latin typeface="微软雅黑" pitchFamily="34" charset="-122"/>
                <a:ea typeface="微软雅黑" pitchFamily="34" charset="-122"/>
                <a:cs typeface="Arial Unicode MS" pitchFamily="34" charset="-122"/>
              </a:rPr>
              <a:t>来集成流程相关功能</a:t>
            </a:r>
            <a:endParaRPr lang="zh-CN" altLang="en-US" sz="1400" dirty="0">
              <a:latin typeface="微软雅黑" pitchFamily="34" charset="-122"/>
              <a:ea typeface="微软雅黑" pitchFamily="34" charset="-122"/>
              <a:cs typeface="Arial Unicode MS" pitchFamily="34" charset="-122"/>
            </a:endParaRPr>
          </a:p>
        </p:txBody>
      </p:sp>
      <p:sp>
        <p:nvSpPr>
          <p:cNvPr id="102" name="AutoShape 51"/>
          <p:cNvSpPr>
            <a:spLocks noChangeArrowheads="1"/>
          </p:cNvSpPr>
          <p:nvPr/>
        </p:nvSpPr>
        <p:spPr bwMode="auto">
          <a:xfrm>
            <a:off x="2577965" y="2377483"/>
            <a:ext cx="2089150" cy="936625"/>
          </a:xfrm>
          <a:prstGeom prst="wedgeRoundRectCallout">
            <a:avLst>
              <a:gd name="adj1" fmla="val -12962"/>
              <a:gd name="adj2" fmla="val 101353"/>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1400" dirty="0">
                <a:latin typeface="微软雅黑" panose="020B0503020204020204" pitchFamily="34" charset="-122"/>
                <a:ea typeface="微软雅黑" panose="020B0503020204020204" pitchFamily="34" charset="-122"/>
              </a:rPr>
              <a:t>集中部署应用系统流程到中央流程库，通过统一流程管理控制台对中央部署库进行配置管理</a:t>
            </a:r>
          </a:p>
        </p:txBody>
      </p:sp>
      <p:sp>
        <p:nvSpPr>
          <p:cNvPr id="103" name="AutoShape 51"/>
          <p:cNvSpPr>
            <a:spLocks noChangeArrowheads="1"/>
          </p:cNvSpPr>
          <p:nvPr/>
        </p:nvSpPr>
        <p:spPr bwMode="auto">
          <a:xfrm>
            <a:off x="6410884" y="2612801"/>
            <a:ext cx="2530570" cy="909923"/>
          </a:xfrm>
          <a:prstGeom prst="wedgeRoundRectCallout">
            <a:avLst>
              <a:gd name="adj1" fmla="val -155065"/>
              <a:gd name="adj2" fmla="val 137150"/>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1400" dirty="0">
                <a:latin typeface="微软雅黑" panose="020B0503020204020204" pitchFamily="34" charset="-122"/>
                <a:ea typeface="微软雅黑" panose="020B0503020204020204" pitchFamily="34" charset="-122"/>
              </a:rPr>
              <a:t>独立部署应用系统流程到应用流程库（每个应用有自己的流程库</a:t>
            </a:r>
            <a:r>
              <a:rPr lang="zh-CN" altLang="en-US"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2863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ppt_x"/>
                                          </p:val>
                                        </p:tav>
                                        <p:tav tm="100000">
                                          <p:val>
                                            <p:strVal val="#ppt_x"/>
                                          </p:val>
                                        </p:tav>
                                      </p:tavLst>
                                    </p:anim>
                                    <p:anim calcmode="lin" valueType="num">
                                      <p:cBhvr additive="base">
                                        <p:cTn id="8"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3"/>
                                        </p:tgtEl>
                                        <p:attrNameLst>
                                          <p:attrName>style.visibility</p:attrName>
                                        </p:attrNameLst>
                                      </p:cBhvr>
                                      <p:to>
                                        <p:strVal val="visible"/>
                                      </p:to>
                                    </p:set>
                                    <p:animEffect transition="in" filter="fade">
                                      <p:cBhvr>
                                        <p:cTn id="13" dur="1000"/>
                                        <p:tgtEl>
                                          <p:spTgt spid="103"/>
                                        </p:tgtEl>
                                      </p:cBhvr>
                                    </p:animEffect>
                                    <p:anim calcmode="lin" valueType="num">
                                      <p:cBhvr>
                                        <p:cTn id="14" dur="1000" fill="hold"/>
                                        <p:tgtEl>
                                          <p:spTgt spid="103"/>
                                        </p:tgtEl>
                                        <p:attrNameLst>
                                          <p:attrName>ppt_x</p:attrName>
                                        </p:attrNameLst>
                                      </p:cBhvr>
                                      <p:tavLst>
                                        <p:tav tm="0">
                                          <p:val>
                                            <p:strVal val="#ppt_x"/>
                                          </p:val>
                                        </p:tav>
                                        <p:tav tm="100000">
                                          <p:val>
                                            <p:strVal val="#ppt_x"/>
                                          </p:val>
                                        </p:tav>
                                      </p:tavLst>
                                    </p:anim>
                                    <p:anim calcmode="lin" valueType="num">
                                      <p:cBhvr>
                                        <p:cTn id="15"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bwMode="gray">
          <a:xfrm>
            <a:off x="395536" y="2130516"/>
            <a:ext cx="2160240" cy="2016224"/>
          </a:xfrm>
          <a:prstGeom prst="roundRect">
            <a:avLst/>
          </a:prstGeom>
          <a:ln>
            <a:headEnd/>
            <a:tailEnd type="stealth" w="med" len="med"/>
          </a:ln>
          <a:extLst/>
        </p:spPr>
        <p:style>
          <a:lnRef idx="1">
            <a:schemeClr val="accent2"/>
          </a:lnRef>
          <a:fillRef idx="2">
            <a:schemeClr val="accent2"/>
          </a:fillRef>
          <a:effectRef idx="1">
            <a:schemeClr val="accent2"/>
          </a:effectRef>
          <a:fontRef idx="minor">
            <a:schemeClr val="dk1"/>
          </a:fontRef>
        </p:style>
        <p:txBody>
          <a:bodyPr wrap="none" rtlCol="0" anchor="ctr"/>
          <a:lstStyle/>
          <a:p>
            <a:pPr algn="ctr"/>
            <a:endParaRPr lang="zh-CN" altLang="en-US"/>
          </a:p>
        </p:txBody>
      </p:sp>
      <p:sp>
        <p:nvSpPr>
          <p:cNvPr id="5" name="TextBox 4"/>
          <p:cNvSpPr txBox="1"/>
          <p:nvPr/>
        </p:nvSpPr>
        <p:spPr>
          <a:xfrm>
            <a:off x="463332" y="2206671"/>
            <a:ext cx="461665" cy="1625934"/>
          </a:xfrm>
          <a:prstGeom prst="rect">
            <a:avLst/>
          </a:prstGeom>
          <a:noFill/>
        </p:spPr>
        <p:txBody>
          <a:bodyPr vert="eaVert" wrap="square" rtlCol="0">
            <a:spAutoFit/>
          </a:bodyPr>
          <a:lstStyle/>
          <a:p>
            <a:r>
              <a:rPr lang="zh-CN" altLang="en-US" dirty="0" smtClean="0">
                <a:latin typeface="微软雅黑" panose="020B0503020204020204" pitchFamily="34" charset="-122"/>
                <a:ea typeface="微软雅黑" panose="020B0503020204020204" pitchFamily="34" charset="-122"/>
              </a:rPr>
              <a:t>工作流程组件</a:t>
            </a:r>
            <a:endParaRPr lang="zh-CN" altLang="en-US" dirty="0">
              <a:latin typeface="微软雅黑" panose="020B0503020204020204" pitchFamily="34" charset="-122"/>
              <a:ea typeface="微软雅黑" panose="020B0503020204020204" pitchFamily="34" charset="-122"/>
            </a:endParaRPr>
          </a:p>
        </p:txBody>
      </p:sp>
      <p:sp>
        <p:nvSpPr>
          <p:cNvPr id="6" name="圆角矩形 5"/>
          <p:cNvSpPr/>
          <p:nvPr/>
        </p:nvSpPr>
        <p:spPr bwMode="gray">
          <a:xfrm>
            <a:off x="924997" y="2206671"/>
            <a:ext cx="840590" cy="657938"/>
          </a:xfrm>
          <a:prstGeom prst="roundRect">
            <a:avLst/>
          </a:prstGeom>
          <a:ln>
            <a:headEnd/>
            <a:tailEnd type="stealth" w="med" len="med"/>
          </a:ln>
          <a:extLst/>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zh-CN" altLang="en-US" sz="1600" dirty="0" smtClean="0">
                <a:latin typeface="微软雅黑" panose="020B0503020204020204" pitchFamily="34" charset="-122"/>
                <a:ea typeface="微软雅黑" panose="020B0503020204020204" pitchFamily="34" charset="-122"/>
              </a:rPr>
              <a:t>待办任</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务管理</a:t>
            </a:r>
            <a:endParaRPr lang="zh-CN" altLang="en-US" sz="1600" dirty="0">
              <a:latin typeface="微软雅黑" panose="020B0503020204020204" pitchFamily="34" charset="-122"/>
              <a:ea typeface="微软雅黑" panose="020B0503020204020204" pitchFamily="34" charset="-122"/>
            </a:endParaRPr>
          </a:p>
        </p:txBody>
      </p:sp>
      <p:sp>
        <p:nvSpPr>
          <p:cNvPr id="7" name="圆角矩形 6"/>
          <p:cNvSpPr/>
          <p:nvPr/>
        </p:nvSpPr>
        <p:spPr bwMode="gray">
          <a:xfrm>
            <a:off x="924997" y="3042275"/>
            <a:ext cx="840590" cy="863971"/>
          </a:xfrm>
          <a:prstGeom prst="roundRect">
            <a:avLst/>
          </a:prstGeom>
          <a:ln>
            <a:headEnd/>
            <a:tailEnd type="stealth" w="med" len="med"/>
          </a:ln>
          <a:extLst/>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zh-CN" altLang="en-US" sz="1600" dirty="0" smtClean="0">
                <a:latin typeface="微软雅黑" panose="020B0503020204020204" pitchFamily="34" charset="-122"/>
                <a:ea typeface="微软雅黑" panose="020B0503020204020204" pitchFamily="34" charset="-122"/>
              </a:rPr>
              <a:t>流程可视</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化管理</a:t>
            </a:r>
            <a:endParaRPr lang="zh-CN" altLang="en-US" sz="1600" dirty="0">
              <a:latin typeface="微软雅黑" panose="020B0503020204020204" pitchFamily="34" charset="-122"/>
              <a:ea typeface="微软雅黑" panose="020B0503020204020204" pitchFamily="34" charset="-122"/>
            </a:endParaRPr>
          </a:p>
        </p:txBody>
      </p:sp>
      <p:sp>
        <p:nvSpPr>
          <p:cNvPr id="8" name="圆角矩形 7"/>
          <p:cNvSpPr/>
          <p:nvPr/>
        </p:nvSpPr>
        <p:spPr bwMode="gray">
          <a:xfrm>
            <a:off x="1821877" y="2206671"/>
            <a:ext cx="420295" cy="1588517"/>
          </a:xfrm>
          <a:prstGeom prst="roundRect">
            <a:avLst/>
          </a:prstGeom>
          <a:ln>
            <a:headEnd/>
            <a:tailEnd type="stealth" w="med" len="med"/>
          </a:ln>
          <a:extLst/>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zh-CN" altLang="en-US" sz="1600" dirty="0" smtClean="0">
                <a:latin typeface="微软雅黑" panose="020B0503020204020204" pitchFamily="34" charset="-122"/>
                <a:ea typeface="微软雅黑" panose="020B0503020204020204" pitchFamily="34" charset="-122"/>
              </a:rPr>
              <a:t>工</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作</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流</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引</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b="1" dirty="0" smtClean="0">
                <a:latin typeface="微软雅黑" panose="020B0503020204020204" pitchFamily="34" charset="-122"/>
                <a:ea typeface="微软雅黑" panose="020B0503020204020204" pitchFamily="34" charset="-122"/>
              </a:rPr>
              <a:t>擎</a:t>
            </a:r>
            <a:endParaRPr lang="zh-CN" altLang="en-US" sz="1600" b="1" dirty="0">
              <a:latin typeface="微软雅黑" panose="020B0503020204020204" pitchFamily="34" charset="-122"/>
              <a:ea typeface="微软雅黑" panose="020B0503020204020204" pitchFamily="34" charset="-122"/>
            </a:endParaRPr>
          </a:p>
        </p:txBody>
      </p:sp>
      <p:sp>
        <p:nvSpPr>
          <p:cNvPr id="9" name="圆角矩形 8"/>
          <p:cNvSpPr/>
          <p:nvPr/>
        </p:nvSpPr>
        <p:spPr bwMode="gray">
          <a:xfrm>
            <a:off x="2808974" y="1979130"/>
            <a:ext cx="1086355" cy="1853476"/>
          </a:xfrm>
          <a:prstGeom prst="roundRect">
            <a:avLst/>
          </a:prstGeom>
          <a:ln>
            <a:headEnd/>
            <a:tailEnd type="stealth" w="med" len="med"/>
          </a:ln>
          <a:extLst/>
        </p:spPr>
        <p:style>
          <a:lnRef idx="1">
            <a:schemeClr val="accent2"/>
          </a:lnRef>
          <a:fillRef idx="2">
            <a:schemeClr val="accent2"/>
          </a:fillRef>
          <a:effectRef idx="1">
            <a:schemeClr val="accent2"/>
          </a:effectRef>
          <a:fontRef idx="minor">
            <a:schemeClr val="dk1"/>
          </a:fontRef>
        </p:style>
        <p:txBody>
          <a:bodyPr wrap="none" rtlCol="0" anchor="ctr"/>
          <a:lstStyle/>
          <a:p>
            <a:pPr algn="ctr"/>
            <a:endParaRPr lang="zh-CN" altLang="en-US"/>
          </a:p>
        </p:txBody>
      </p:sp>
      <p:sp>
        <p:nvSpPr>
          <p:cNvPr id="10" name="圆角矩形 9"/>
          <p:cNvSpPr/>
          <p:nvPr/>
        </p:nvSpPr>
        <p:spPr bwMode="gray">
          <a:xfrm>
            <a:off x="2941365" y="2111521"/>
            <a:ext cx="420295" cy="1588517"/>
          </a:xfrm>
          <a:prstGeom prst="roundRect">
            <a:avLst/>
          </a:prstGeom>
          <a:ln>
            <a:headEnd/>
            <a:tailEnd type="stealth" w="med" len="med"/>
          </a:ln>
          <a:extLst/>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zh-CN" altLang="en-US" sz="1600" dirty="0" smtClean="0">
                <a:latin typeface="微软雅黑" panose="020B0503020204020204" pitchFamily="34" charset="-122"/>
                <a:ea typeface="微软雅黑" panose="020B0503020204020204" pitchFamily="34" charset="-122"/>
              </a:rPr>
              <a:t>独</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立</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界</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面</a:t>
            </a:r>
          </a:p>
        </p:txBody>
      </p:sp>
      <p:sp>
        <p:nvSpPr>
          <p:cNvPr id="11" name="TextBox 10"/>
          <p:cNvSpPr txBox="1"/>
          <p:nvPr/>
        </p:nvSpPr>
        <p:spPr>
          <a:xfrm>
            <a:off x="3470930" y="2378426"/>
            <a:ext cx="424400" cy="1041691"/>
          </a:xfrm>
          <a:prstGeom prst="rect">
            <a:avLst/>
          </a:prstGeom>
          <a:noFill/>
        </p:spPr>
        <p:txBody>
          <a:bodyPr vert="eaVert" wrap="square" rtlCol="0" anchor="ctr">
            <a:spAutoFit/>
          </a:bodyPr>
          <a:lstStyle/>
          <a:p>
            <a:r>
              <a:rPr lang="zh-CN" altLang="en-US" dirty="0" smtClean="0">
                <a:latin typeface="微软雅黑" panose="020B0503020204020204" pitchFamily="34" charset="-122"/>
                <a:ea typeface="微软雅黑" panose="020B0503020204020204" pitchFamily="34" charset="-122"/>
              </a:rPr>
              <a:t>业务组件</a:t>
            </a:r>
            <a:endParaRPr lang="zh-CN" altLang="en-US" dirty="0">
              <a:latin typeface="微软雅黑" panose="020B0503020204020204" pitchFamily="34" charset="-122"/>
              <a:ea typeface="微软雅黑" panose="020B0503020204020204" pitchFamily="34" charset="-122"/>
            </a:endParaRPr>
          </a:p>
        </p:txBody>
      </p:sp>
      <p:sp>
        <p:nvSpPr>
          <p:cNvPr id="12" name="圆角矩形 11"/>
          <p:cNvSpPr/>
          <p:nvPr/>
        </p:nvSpPr>
        <p:spPr bwMode="gray">
          <a:xfrm>
            <a:off x="4304246" y="1979130"/>
            <a:ext cx="1615920" cy="1853476"/>
          </a:xfrm>
          <a:prstGeom prst="roundRect">
            <a:avLst/>
          </a:prstGeom>
          <a:ln>
            <a:headEnd/>
            <a:tailEnd type="stealth" w="med" len="med"/>
          </a:ln>
          <a:extLst/>
        </p:spPr>
        <p:style>
          <a:lnRef idx="1">
            <a:schemeClr val="accent2"/>
          </a:lnRef>
          <a:fillRef idx="2">
            <a:schemeClr val="accent2"/>
          </a:fillRef>
          <a:effectRef idx="1">
            <a:schemeClr val="accent2"/>
          </a:effectRef>
          <a:fontRef idx="minor">
            <a:schemeClr val="dk1"/>
          </a:fontRef>
        </p:style>
        <p:txBody>
          <a:bodyPr wrap="none" rtlCol="0" anchor="ctr"/>
          <a:lstStyle/>
          <a:p>
            <a:pPr algn="ctr"/>
            <a:endParaRPr lang="zh-CN" altLang="en-US"/>
          </a:p>
        </p:txBody>
      </p:sp>
      <p:sp>
        <p:nvSpPr>
          <p:cNvPr id="13" name="圆角矩形 12"/>
          <p:cNvSpPr/>
          <p:nvPr/>
        </p:nvSpPr>
        <p:spPr bwMode="gray">
          <a:xfrm>
            <a:off x="4902057" y="2111521"/>
            <a:ext cx="420295" cy="1588693"/>
          </a:xfrm>
          <a:prstGeom prst="roundRect">
            <a:avLst/>
          </a:prstGeom>
          <a:ln>
            <a:headEnd/>
            <a:tailEnd type="stealth" w="med" len="med"/>
          </a:ln>
          <a:extLst/>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zh-CN" altLang="en-US" sz="1600" dirty="0" smtClean="0">
                <a:latin typeface="微软雅黑" panose="020B0503020204020204" pitchFamily="34" charset="-122"/>
                <a:ea typeface="微软雅黑" panose="020B0503020204020204" pitchFamily="34" charset="-122"/>
              </a:rPr>
              <a:t>独</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立</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界</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面</a:t>
            </a:r>
          </a:p>
        </p:txBody>
      </p:sp>
      <p:sp>
        <p:nvSpPr>
          <p:cNvPr id="14" name="TextBox 13"/>
          <p:cNvSpPr txBox="1"/>
          <p:nvPr/>
        </p:nvSpPr>
        <p:spPr>
          <a:xfrm>
            <a:off x="5390601" y="2391271"/>
            <a:ext cx="424400" cy="1041691"/>
          </a:xfrm>
          <a:prstGeom prst="rect">
            <a:avLst/>
          </a:prstGeom>
          <a:noFill/>
        </p:spPr>
        <p:txBody>
          <a:bodyPr vert="eaVert" wrap="square" rtlCol="0" anchor="ctr">
            <a:spAutoFit/>
          </a:bodyPr>
          <a:lstStyle/>
          <a:p>
            <a:r>
              <a:rPr lang="zh-CN" altLang="en-US" dirty="0" smtClean="0">
                <a:latin typeface="微软雅黑" panose="020B0503020204020204" pitchFamily="34" charset="-122"/>
                <a:ea typeface="微软雅黑" panose="020B0503020204020204" pitchFamily="34" charset="-122"/>
              </a:rPr>
              <a:t>业务组件</a:t>
            </a:r>
            <a:endParaRPr lang="zh-CN" altLang="en-US" dirty="0">
              <a:latin typeface="微软雅黑" panose="020B0503020204020204" pitchFamily="34" charset="-122"/>
              <a:ea typeface="微软雅黑" panose="020B0503020204020204" pitchFamily="34" charset="-122"/>
            </a:endParaRPr>
          </a:p>
        </p:txBody>
      </p:sp>
      <p:sp>
        <p:nvSpPr>
          <p:cNvPr id="15" name="圆角矩形 14"/>
          <p:cNvSpPr/>
          <p:nvPr/>
        </p:nvSpPr>
        <p:spPr bwMode="gray">
          <a:xfrm>
            <a:off x="4397667" y="2111521"/>
            <a:ext cx="420295" cy="1588693"/>
          </a:xfrm>
          <a:prstGeom prst="roundRect">
            <a:avLst/>
          </a:prstGeom>
          <a:ln>
            <a:headEnd/>
            <a:tailEnd type="stealth" w="med" len="med"/>
          </a:ln>
          <a:extLst/>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zh-CN" altLang="en-US" sz="1600" dirty="0" smtClean="0">
                <a:latin typeface="微软雅黑" panose="020B0503020204020204" pitchFamily="34" charset="-122"/>
                <a:ea typeface="微软雅黑" panose="020B0503020204020204" pitchFamily="34" charset="-122"/>
              </a:rPr>
              <a:t>内</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嵌</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工</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作</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流</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引</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擎</a:t>
            </a:r>
            <a:endParaRPr lang="zh-CN" altLang="en-US" sz="1600" dirty="0">
              <a:latin typeface="微软雅黑" panose="020B0503020204020204" pitchFamily="34" charset="-122"/>
              <a:ea typeface="微软雅黑" panose="020B0503020204020204" pitchFamily="34" charset="-122"/>
            </a:endParaRPr>
          </a:p>
        </p:txBody>
      </p:sp>
      <p:sp>
        <p:nvSpPr>
          <p:cNvPr id="16" name="圆角矩形 15"/>
          <p:cNvSpPr/>
          <p:nvPr/>
        </p:nvSpPr>
        <p:spPr bwMode="gray">
          <a:xfrm>
            <a:off x="6223917" y="1979130"/>
            <a:ext cx="1615920" cy="1853476"/>
          </a:xfrm>
          <a:prstGeom prst="roundRect">
            <a:avLst/>
          </a:prstGeom>
          <a:ln>
            <a:headEnd/>
            <a:tailEnd type="stealth" w="med" len="med"/>
          </a:ln>
          <a:extLst/>
        </p:spPr>
        <p:style>
          <a:lnRef idx="1">
            <a:schemeClr val="accent2"/>
          </a:lnRef>
          <a:fillRef idx="2">
            <a:schemeClr val="accent2"/>
          </a:fillRef>
          <a:effectRef idx="1">
            <a:schemeClr val="accent2"/>
          </a:effectRef>
          <a:fontRef idx="minor">
            <a:schemeClr val="dk1"/>
          </a:fontRef>
        </p:style>
        <p:txBody>
          <a:bodyPr wrap="none" rtlCol="0" anchor="ctr"/>
          <a:lstStyle/>
          <a:p>
            <a:pPr algn="ctr"/>
            <a:endParaRPr lang="zh-CN" altLang="en-US"/>
          </a:p>
        </p:txBody>
      </p:sp>
      <p:sp>
        <p:nvSpPr>
          <p:cNvPr id="17" name="圆角矩形 16"/>
          <p:cNvSpPr/>
          <p:nvPr/>
        </p:nvSpPr>
        <p:spPr bwMode="gray">
          <a:xfrm>
            <a:off x="6821729" y="2111521"/>
            <a:ext cx="420295" cy="1588693"/>
          </a:xfrm>
          <a:prstGeom prst="roundRect">
            <a:avLst/>
          </a:prstGeom>
          <a:ln>
            <a:headEnd/>
            <a:tailEnd type="stealth" w="med" len="med"/>
          </a:ln>
          <a:extLst/>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zh-CN" altLang="en-US" sz="1600" dirty="0" smtClean="0">
                <a:latin typeface="微软雅黑" panose="020B0503020204020204" pitchFamily="34" charset="-122"/>
                <a:ea typeface="微软雅黑" panose="020B0503020204020204" pitchFamily="34" charset="-122"/>
              </a:rPr>
              <a:t>自</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定</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义</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界</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面</a:t>
            </a:r>
          </a:p>
        </p:txBody>
      </p:sp>
      <p:sp>
        <p:nvSpPr>
          <p:cNvPr id="18" name="TextBox 17"/>
          <p:cNvSpPr txBox="1"/>
          <p:nvPr/>
        </p:nvSpPr>
        <p:spPr>
          <a:xfrm>
            <a:off x="7310272" y="2391271"/>
            <a:ext cx="424400" cy="1041691"/>
          </a:xfrm>
          <a:prstGeom prst="rect">
            <a:avLst/>
          </a:prstGeom>
          <a:noFill/>
        </p:spPr>
        <p:txBody>
          <a:bodyPr vert="eaVert" wrap="square" rtlCol="0" anchor="ctr">
            <a:spAutoFit/>
          </a:bodyPr>
          <a:lstStyle/>
          <a:p>
            <a:r>
              <a:rPr lang="zh-CN" altLang="en-US" dirty="0" smtClean="0">
                <a:latin typeface="微软雅黑" panose="020B0503020204020204" pitchFamily="34" charset="-122"/>
                <a:ea typeface="微软雅黑" panose="020B0503020204020204" pitchFamily="34" charset="-122"/>
              </a:rPr>
              <a:t>业务组件</a:t>
            </a:r>
            <a:endParaRPr lang="zh-CN" altLang="en-US" dirty="0">
              <a:latin typeface="微软雅黑" panose="020B0503020204020204" pitchFamily="34" charset="-122"/>
              <a:ea typeface="微软雅黑" panose="020B0503020204020204" pitchFamily="34" charset="-122"/>
            </a:endParaRPr>
          </a:p>
        </p:txBody>
      </p:sp>
      <p:sp>
        <p:nvSpPr>
          <p:cNvPr id="19" name="圆角矩形 18"/>
          <p:cNvSpPr/>
          <p:nvPr/>
        </p:nvSpPr>
        <p:spPr bwMode="gray">
          <a:xfrm>
            <a:off x="6317339" y="2111521"/>
            <a:ext cx="420295" cy="1588693"/>
          </a:xfrm>
          <a:prstGeom prst="roundRect">
            <a:avLst/>
          </a:prstGeom>
          <a:ln>
            <a:headEnd/>
            <a:tailEnd type="stealth" w="med" len="med"/>
          </a:ln>
          <a:extLst/>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zh-CN" altLang="en-US" sz="1600" dirty="0" smtClean="0">
                <a:latin typeface="微软雅黑" panose="020B0503020204020204" pitchFamily="34" charset="-122"/>
                <a:ea typeface="微软雅黑" panose="020B0503020204020204" pitchFamily="34" charset="-122"/>
              </a:rPr>
              <a:t>已</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有</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工</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作</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流</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引</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擎</a:t>
            </a:r>
            <a:endParaRPr lang="zh-CN" altLang="en-US" sz="1600" dirty="0">
              <a:latin typeface="微软雅黑" panose="020B0503020204020204" pitchFamily="34" charset="-122"/>
              <a:ea typeface="微软雅黑" panose="020B0503020204020204" pitchFamily="34" charset="-122"/>
            </a:endParaRPr>
          </a:p>
        </p:txBody>
      </p:sp>
      <p:sp>
        <p:nvSpPr>
          <p:cNvPr id="20" name="圆柱形 19"/>
          <p:cNvSpPr/>
          <p:nvPr/>
        </p:nvSpPr>
        <p:spPr bwMode="gray">
          <a:xfrm>
            <a:off x="549856" y="4468166"/>
            <a:ext cx="1590871" cy="754546"/>
          </a:xfrm>
          <a:prstGeom prst="can">
            <a:avLst/>
          </a:prstGeom>
          <a:ln>
            <a:headEnd/>
            <a:tailEnd type="stealth" w="med" len="med"/>
          </a:ln>
          <a:extLst/>
        </p:spPr>
        <p:style>
          <a:lnRef idx="1">
            <a:schemeClr val="accent5"/>
          </a:lnRef>
          <a:fillRef idx="3">
            <a:schemeClr val="accent5"/>
          </a:fillRef>
          <a:effectRef idx="2">
            <a:schemeClr val="accent5"/>
          </a:effectRef>
          <a:fontRef idx="minor">
            <a:schemeClr val="lt1"/>
          </a:fontRef>
        </p:style>
        <p:txBody>
          <a:bodyPr wrap="none" rtlCol="0" anchor="ctr"/>
          <a:lstStyle/>
          <a:p>
            <a:pPr algn="ctr"/>
            <a:r>
              <a:rPr lang="zh-CN" altLang="en-US" dirty="0" smtClean="0">
                <a:latin typeface="微软雅黑" panose="020B0503020204020204" pitchFamily="34" charset="-122"/>
                <a:ea typeface="微软雅黑" panose="020B0503020204020204" pitchFamily="34" charset="-122"/>
              </a:rPr>
              <a:t>流程数据库</a:t>
            </a:r>
            <a:endParaRPr lang="zh-CN" altLang="en-US" dirty="0">
              <a:latin typeface="微软雅黑" panose="020B0503020204020204" pitchFamily="34" charset="-122"/>
              <a:ea typeface="微软雅黑" panose="020B0503020204020204" pitchFamily="34" charset="-122"/>
            </a:endParaRPr>
          </a:p>
        </p:txBody>
      </p:sp>
      <p:sp>
        <p:nvSpPr>
          <p:cNvPr id="21" name="圆柱形 20"/>
          <p:cNvSpPr/>
          <p:nvPr/>
        </p:nvSpPr>
        <p:spPr bwMode="gray">
          <a:xfrm>
            <a:off x="4304246" y="4505531"/>
            <a:ext cx="1591200" cy="752400"/>
          </a:xfrm>
          <a:prstGeom prst="can">
            <a:avLst/>
          </a:prstGeom>
          <a:ln>
            <a:headEnd/>
            <a:tailEnd type="stealth" w="med" len="med"/>
          </a:ln>
          <a:extLst/>
        </p:spPr>
        <p:style>
          <a:lnRef idx="1">
            <a:schemeClr val="accent5"/>
          </a:lnRef>
          <a:fillRef idx="3">
            <a:schemeClr val="accent5"/>
          </a:fillRef>
          <a:effectRef idx="2">
            <a:schemeClr val="accent5"/>
          </a:effectRef>
          <a:fontRef idx="minor">
            <a:schemeClr val="lt1"/>
          </a:fontRef>
        </p:style>
        <p:txBody>
          <a:bodyPr wrap="none" rtlCol="0" anchor="ctr"/>
          <a:lstStyle/>
          <a:p>
            <a:pPr algn="ctr"/>
            <a:r>
              <a:rPr lang="zh-CN" altLang="en-US" dirty="0" smtClean="0">
                <a:latin typeface="微软雅黑" panose="020B0503020204020204" pitchFamily="34" charset="-122"/>
                <a:ea typeface="微软雅黑" panose="020B0503020204020204" pitchFamily="34" charset="-122"/>
              </a:rPr>
              <a:t>业务</a:t>
            </a:r>
            <a:endParaRPr lang="en-US" altLang="zh-CN" dirty="0" smtClean="0">
              <a:latin typeface="微软雅黑" panose="020B0503020204020204" pitchFamily="34" charset="-122"/>
              <a:ea typeface="微软雅黑" panose="020B0503020204020204" pitchFamily="34" charset="-122"/>
            </a:endParaRPr>
          </a:p>
          <a:p>
            <a:pPr algn="ctr"/>
            <a:r>
              <a:rPr lang="zh-CN" altLang="en-US" dirty="0" smtClean="0">
                <a:latin typeface="微软雅黑" panose="020B0503020204020204" pitchFamily="34" charset="-122"/>
                <a:ea typeface="微软雅黑" panose="020B0503020204020204" pitchFamily="34" charset="-122"/>
              </a:rPr>
              <a:t>数据库</a:t>
            </a:r>
            <a:endParaRPr lang="zh-CN" altLang="en-US" dirty="0">
              <a:latin typeface="微软雅黑" panose="020B0503020204020204" pitchFamily="34" charset="-122"/>
              <a:ea typeface="微软雅黑" panose="020B0503020204020204" pitchFamily="34" charset="-122"/>
            </a:endParaRPr>
          </a:p>
        </p:txBody>
      </p:sp>
      <p:sp>
        <p:nvSpPr>
          <p:cNvPr id="22" name="圆柱形 21"/>
          <p:cNvSpPr/>
          <p:nvPr/>
        </p:nvSpPr>
        <p:spPr bwMode="gray">
          <a:xfrm>
            <a:off x="6317339" y="4468166"/>
            <a:ext cx="1590871" cy="753268"/>
          </a:xfrm>
          <a:prstGeom prst="can">
            <a:avLst/>
          </a:prstGeom>
          <a:ln>
            <a:headEnd/>
            <a:tailEnd type="stealth" w="med" len="med"/>
          </a:ln>
          <a:extLst/>
        </p:spPr>
        <p:style>
          <a:lnRef idx="1">
            <a:schemeClr val="accent5"/>
          </a:lnRef>
          <a:fillRef idx="3">
            <a:schemeClr val="accent5"/>
          </a:fillRef>
          <a:effectRef idx="2">
            <a:schemeClr val="accent5"/>
          </a:effectRef>
          <a:fontRef idx="minor">
            <a:schemeClr val="lt1"/>
          </a:fontRef>
        </p:style>
        <p:txBody>
          <a:bodyPr wrap="none" rtlCol="0" anchor="ctr"/>
          <a:lstStyle/>
          <a:p>
            <a:pPr algn="ctr"/>
            <a:r>
              <a:rPr lang="zh-CN" altLang="en-US" dirty="0" smtClean="0">
                <a:latin typeface="微软雅黑" panose="020B0503020204020204" pitchFamily="34" charset="-122"/>
                <a:ea typeface="微软雅黑" panose="020B0503020204020204" pitchFamily="34" charset="-122"/>
              </a:rPr>
              <a:t>流程</a:t>
            </a:r>
            <a:r>
              <a:rPr lang="en-US" altLang="zh-CN" dirty="0" smtClean="0">
                <a:latin typeface="微软雅黑" panose="020B0503020204020204" pitchFamily="34" charset="-122"/>
                <a:ea typeface="微软雅黑" panose="020B0503020204020204" pitchFamily="34" charset="-122"/>
              </a:rPr>
              <a:t>&amp;</a:t>
            </a:r>
            <a:r>
              <a:rPr lang="zh-CN" altLang="en-US" dirty="0" smtClean="0">
                <a:latin typeface="微软雅黑" panose="020B0503020204020204" pitchFamily="34" charset="-122"/>
                <a:ea typeface="微软雅黑" panose="020B0503020204020204" pitchFamily="34" charset="-122"/>
              </a:rPr>
              <a:t>业务</a:t>
            </a:r>
            <a:endParaRPr lang="en-US" altLang="zh-CN" dirty="0" smtClean="0">
              <a:latin typeface="微软雅黑" panose="020B0503020204020204" pitchFamily="34" charset="-122"/>
              <a:ea typeface="微软雅黑" panose="020B0503020204020204" pitchFamily="34" charset="-122"/>
            </a:endParaRPr>
          </a:p>
          <a:p>
            <a:pPr algn="ctr"/>
            <a:r>
              <a:rPr lang="zh-CN" altLang="en-US" dirty="0" smtClean="0">
                <a:latin typeface="微软雅黑" panose="020B0503020204020204" pitchFamily="34" charset="-122"/>
                <a:ea typeface="微软雅黑" panose="020B0503020204020204" pitchFamily="34" charset="-122"/>
              </a:rPr>
              <a:t>数据库</a:t>
            </a:r>
            <a:endParaRPr lang="zh-CN" altLang="en-US" dirty="0">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1286476" y="4041113"/>
            <a:ext cx="0" cy="684031"/>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直接连接符 38"/>
          <p:cNvCxnSpPr/>
          <p:nvPr/>
        </p:nvCxnSpPr>
        <p:spPr>
          <a:xfrm>
            <a:off x="5383631" y="3837534"/>
            <a:ext cx="0" cy="728151"/>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直接连接符 39"/>
          <p:cNvCxnSpPr/>
          <p:nvPr/>
        </p:nvCxnSpPr>
        <p:spPr>
          <a:xfrm>
            <a:off x="7031876" y="3832605"/>
            <a:ext cx="0" cy="728151"/>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肘形连接符 22"/>
          <p:cNvCxnSpPr>
            <a:stCxn id="8" idx="0"/>
            <a:endCxn id="10" idx="0"/>
          </p:cNvCxnSpPr>
          <p:nvPr/>
        </p:nvCxnSpPr>
        <p:spPr>
          <a:xfrm rot="5400000" flipH="1" flipV="1">
            <a:off x="2544194" y="1599352"/>
            <a:ext cx="95150" cy="1119488"/>
          </a:xfrm>
          <a:prstGeom prst="bentConnector3">
            <a:avLst>
              <a:gd name="adj1" fmla="val 340252"/>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27" name="TextBox 26"/>
          <p:cNvSpPr txBox="1"/>
          <p:nvPr/>
        </p:nvSpPr>
        <p:spPr>
          <a:xfrm>
            <a:off x="1969590" y="1287397"/>
            <a:ext cx="1633730" cy="480986"/>
          </a:xfrm>
          <a:prstGeom prst="rect">
            <a:avLst/>
          </a:prstGeom>
          <a:noFill/>
        </p:spPr>
        <p:txBody>
          <a:bodyPr wrap="square" rtlCol="0">
            <a:spAutoFit/>
          </a:bodyPr>
          <a:lstStyle/>
          <a:p>
            <a:r>
              <a:rPr lang="en-US" altLang="zh-CN" sz="1400" dirty="0" smtClean="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工作流引擎和业务组件完全独立</a:t>
            </a:r>
            <a:endParaRPr lang="zh-CN" altLang="en-US" sz="1400" dirty="0">
              <a:latin typeface="微软雅黑" panose="020B0503020204020204" pitchFamily="34" charset="-122"/>
              <a:ea typeface="微软雅黑" panose="020B0503020204020204" pitchFamily="34" charset="-122"/>
            </a:endParaRPr>
          </a:p>
        </p:txBody>
      </p:sp>
      <p:sp>
        <p:nvSpPr>
          <p:cNvPr id="31" name="TextBox 30"/>
          <p:cNvSpPr txBox="1"/>
          <p:nvPr/>
        </p:nvSpPr>
        <p:spPr>
          <a:xfrm>
            <a:off x="3349553" y="3935070"/>
            <a:ext cx="1863275" cy="523220"/>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2</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内嵌工作流引擎，</a:t>
            </a:r>
            <a:r>
              <a:rPr lang="zh-CN" altLang="en-US" sz="1400" dirty="0">
                <a:latin typeface="微软雅黑" panose="020B0503020204020204" pitchFamily="34" charset="-122"/>
                <a:ea typeface="微软雅黑" panose="020B0503020204020204" pitchFamily="34" charset="-122"/>
              </a:rPr>
              <a:t>独</a:t>
            </a:r>
            <a:r>
              <a:rPr lang="zh-CN" altLang="en-US" sz="1400" dirty="0" smtClean="0">
                <a:latin typeface="微软雅黑" panose="020B0503020204020204" pitchFamily="34" charset="-122"/>
                <a:ea typeface="微软雅黑" panose="020B0503020204020204" pitchFamily="34" charset="-122"/>
              </a:rPr>
              <a:t>享一个流程数据库</a:t>
            </a:r>
            <a:endParaRPr lang="zh-CN" altLang="en-US" sz="1400" dirty="0">
              <a:latin typeface="微软雅黑" panose="020B0503020204020204" pitchFamily="34" charset="-122"/>
              <a:ea typeface="微软雅黑" panose="020B0503020204020204" pitchFamily="34" charset="-122"/>
            </a:endParaRPr>
          </a:p>
        </p:txBody>
      </p:sp>
      <p:cxnSp>
        <p:nvCxnSpPr>
          <p:cNvPr id="32" name="肘形连接符 31"/>
          <p:cNvCxnSpPr/>
          <p:nvPr/>
        </p:nvCxnSpPr>
        <p:spPr>
          <a:xfrm rot="5400000" flipH="1" flipV="1">
            <a:off x="3944729" y="-463206"/>
            <a:ext cx="11675" cy="5063398"/>
          </a:xfrm>
          <a:prstGeom prst="bentConnector3">
            <a:avLst>
              <a:gd name="adj1" fmla="val 11763646"/>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36" name="TextBox 35"/>
          <p:cNvSpPr txBox="1"/>
          <p:nvPr/>
        </p:nvSpPr>
        <p:spPr>
          <a:xfrm>
            <a:off x="5710620" y="1054543"/>
            <a:ext cx="2197589" cy="523220"/>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3</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遗留系统的工作流整合仅仅集成待办任务</a:t>
            </a:r>
            <a:endParaRPr lang="zh-CN" altLang="en-US" sz="1400" dirty="0">
              <a:latin typeface="微软雅黑" panose="020B0503020204020204" pitchFamily="34" charset="-122"/>
              <a:ea typeface="微软雅黑" panose="020B0503020204020204" pitchFamily="34" charset="-122"/>
            </a:endParaRPr>
          </a:p>
        </p:txBody>
      </p:sp>
      <p:sp>
        <p:nvSpPr>
          <p:cNvPr id="34" name="矩形 33"/>
          <p:cNvSpPr/>
          <p:nvPr/>
        </p:nvSpPr>
        <p:spPr>
          <a:xfrm>
            <a:off x="371504" y="5293470"/>
            <a:ext cx="8424936" cy="1200329"/>
          </a:xfrm>
          <a:prstGeom prst="rect">
            <a:avLst/>
          </a:prstGeom>
          <a:ln w="9525">
            <a:prstDash val="dash"/>
          </a:ln>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nSpc>
                <a:spcPct val="150000"/>
              </a:lnSpc>
              <a:buFont typeface="Wingdings" panose="05000000000000000000" pitchFamily="2" charset="2"/>
              <a:buChar char="p"/>
            </a:pPr>
            <a:r>
              <a:rPr lang="zh-CN" altLang="en-US" sz="1600" dirty="0">
                <a:latin typeface="微软雅黑" panose="020B0503020204020204" pitchFamily="34" charset="-122"/>
                <a:ea typeface="微软雅黑" panose="020B0503020204020204" pitchFamily="34" charset="-122"/>
              </a:rPr>
              <a:t>第一种方式是完全</a:t>
            </a:r>
            <a:r>
              <a:rPr lang="zh-CN" altLang="en-US" sz="1600" dirty="0" smtClean="0">
                <a:latin typeface="微软雅黑" panose="020B0503020204020204" pitchFamily="34" charset="-122"/>
                <a:ea typeface="微软雅黑" panose="020B0503020204020204" pitchFamily="34" charset="-122"/>
              </a:rPr>
              <a:t>松耦合</a:t>
            </a:r>
            <a:r>
              <a:rPr lang="zh-CN" altLang="en-US" sz="1600" dirty="0">
                <a:latin typeface="微软雅黑" panose="020B0503020204020204" pitchFamily="34" charset="-122"/>
                <a:ea typeface="微软雅黑" panose="020B0503020204020204" pitchFamily="34" charset="-122"/>
              </a:rPr>
              <a:t>的</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第二</a:t>
            </a:r>
            <a:r>
              <a:rPr lang="zh-CN" altLang="en-US" sz="1600" dirty="0">
                <a:latin typeface="微软雅黑" panose="020B0503020204020204" pitchFamily="34" charset="-122"/>
                <a:ea typeface="微软雅黑" panose="020B0503020204020204" pitchFamily="34" charset="-122"/>
              </a:rPr>
              <a:t>种方式易于开发，性能</a:t>
            </a:r>
            <a:r>
              <a:rPr lang="zh-CN" altLang="en-US" sz="1600" dirty="0" smtClean="0">
                <a:latin typeface="微软雅黑" panose="020B0503020204020204" pitchFamily="34" charset="-122"/>
                <a:ea typeface="微软雅黑" panose="020B0503020204020204" pitchFamily="34" charset="-122"/>
              </a:rPr>
              <a:t>更好（建议使用）；</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第三</a:t>
            </a:r>
            <a:r>
              <a:rPr lang="zh-CN" altLang="en-US" sz="1600" dirty="0">
                <a:latin typeface="微软雅黑" panose="020B0503020204020204" pitchFamily="34" charset="-122"/>
                <a:ea typeface="微软雅黑" panose="020B0503020204020204" pitchFamily="34" charset="-122"/>
              </a:rPr>
              <a:t>种方式能够集成已有的各种工作流引擎，适合于集成遗留系统。</a:t>
            </a:r>
          </a:p>
        </p:txBody>
      </p:sp>
      <p:cxnSp>
        <p:nvCxnSpPr>
          <p:cNvPr id="26" name="肘形连接符 25"/>
          <p:cNvCxnSpPr/>
          <p:nvPr/>
        </p:nvCxnSpPr>
        <p:spPr>
          <a:xfrm rot="10800000" flipV="1">
            <a:off x="2242172" y="3628996"/>
            <a:ext cx="2171727" cy="1145226"/>
          </a:xfrm>
          <a:prstGeom prst="bentConnector3">
            <a:avLst>
              <a:gd name="adj1" fmla="val 18528"/>
            </a:avLst>
          </a:prstGeom>
        </p:spPr>
        <p:style>
          <a:lnRef idx="2">
            <a:schemeClr val="accent1"/>
          </a:lnRef>
          <a:fillRef idx="0">
            <a:schemeClr val="accent1"/>
          </a:fillRef>
          <a:effectRef idx="1">
            <a:schemeClr val="accent1"/>
          </a:effectRef>
          <a:fontRef idx="minor">
            <a:schemeClr val="tx1"/>
          </a:fontRef>
        </p:style>
      </p:cxnSp>
      <p:sp>
        <p:nvSpPr>
          <p:cNvPr id="82" name="标题 2"/>
          <p:cNvSpPr>
            <a:spLocks noGrp="1"/>
          </p:cNvSpPr>
          <p:nvPr>
            <p:ph type="title"/>
          </p:nvPr>
        </p:nvSpPr>
        <p:spPr>
          <a:xfrm>
            <a:off x="0" y="116632"/>
            <a:ext cx="6491160" cy="349136"/>
          </a:xfrm>
        </p:spPr>
        <p:txBody>
          <a:bodyPr>
            <a:noAutofit/>
          </a:bodyPr>
          <a:lstStyle/>
          <a:p>
            <a:pPr>
              <a:lnSpc>
                <a:spcPts val="2700"/>
              </a:lnSpc>
            </a:pPr>
            <a:r>
              <a:rPr lang="zh-CN" altLang="en-US" dirty="0" smtClean="0">
                <a:solidFill>
                  <a:schemeClr val="tx1"/>
                </a:solidFill>
              </a:rPr>
              <a:t>工作流与业务组件的集成模式</a:t>
            </a:r>
            <a:endParaRPr lang="en-US" altLang="zh-CN" dirty="0">
              <a:solidFill>
                <a:schemeClr val="tx1"/>
              </a:solidFill>
            </a:endParaRPr>
          </a:p>
        </p:txBody>
      </p:sp>
    </p:spTree>
    <p:extLst>
      <p:ext uri="{BB962C8B-B14F-4D97-AF65-F5344CB8AC3E}">
        <p14:creationId xmlns:p14="http://schemas.microsoft.com/office/powerpoint/2010/main" val="302973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zh-CN" altLang="en-US" dirty="0" smtClean="0"/>
              <a:t>目录</a:t>
            </a:r>
            <a:endParaRPr lang="zh-CN" altLang="en-US" dirty="0"/>
          </a:p>
        </p:txBody>
      </p:sp>
      <p:sp>
        <p:nvSpPr>
          <p:cNvPr id="7" name="文本占位符 6"/>
          <p:cNvSpPr>
            <a:spLocks noGrp="1"/>
          </p:cNvSpPr>
          <p:nvPr>
            <p:ph type="body" sz="quarter" idx="13"/>
          </p:nvPr>
        </p:nvSpPr>
        <p:spPr>
          <a:xfrm>
            <a:off x="2123728" y="1844824"/>
            <a:ext cx="4680520" cy="3456384"/>
          </a:xfrm>
        </p:spPr>
        <p:txBody>
          <a:bodyPr/>
          <a:lstStyle/>
          <a:p>
            <a:r>
              <a:rPr lang="zh-CN" altLang="en-US" sz="2400" dirty="0"/>
              <a:t>工作流平台解决方案简介</a:t>
            </a:r>
            <a:endParaRPr lang="en-US" altLang="zh-CN" sz="2400" dirty="0"/>
          </a:p>
          <a:p>
            <a:r>
              <a:rPr lang="zh-CN" altLang="en-US" sz="2400" dirty="0">
                <a:solidFill>
                  <a:srgbClr val="FF0000"/>
                </a:solidFill>
              </a:rPr>
              <a:t>工作流平台已完成功能简介</a:t>
            </a:r>
            <a:endParaRPr lang="en-US" altLang="zh-CN" sz="2400" dirty="0">
              <a:solidFill>
                <a:srgbClr val="FF0000"/>
              </a:solidFill>
            </a:endParaRPr>
          </a:p>
          <a:p>
            <a:r>
              <a:rPr lang="zh-CN" altLang="en-US" sz="2400" dirty="0" smtClean="0"/>
              <a:t>如何引入工作</a:t>
            </a:r>
            <a:r>
              <a:rPr lang="zh-CN" altLang="en-US" sz="2400" dirty="0"/>
              <a:t>流</a:t>
            </a:r>
            <a:r>
              <a:rPr lang="zh-CN" altLang="en-US" sz="2400" dirty="0" smtClean="0"/>
              <a:t>平台方法</a:t>
            </a:r>
            <a:r>
              <a:rPr lang="zh-CN" altLang="en-US" sz="2400" dirty="0"/>
              <a:t>简介</a:t>
            </a:r>
            <a:endParaRPr lang="en-US" altLang="zh-CN" sz="2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7</a:t>
            </a:fld>
            <a:endParaRPr lang="zh-CN" altLang="en-US" dirty="0"/>
          </a:p>
        </p:txBody>
      </p:sp>
    </p:spTree>
    <p:extLst>
      <p:ext uri="{BB962C8B-B14F-4D97-AF65-F5344CB8AC3E}">
        <p14:creationId xmlns:p14="http://schemas.microsoft.com/office/powerpoint/2010/main" val="1762979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a:xfrm>
            <a:off x="35471" y="116632"/>
            <a:ext cx="6491160" cy="349136"/>
          </a:xfrm>
        </p:spPr>
        <p:txBody>
          <a:bodyPr>
            <a:noAutofit/>
          </a:bodyPr>
          <a:lstStyle/>
          <a:p>
            <a:r>
              <a:rPr lang="zh-CN" altLang="en-US" dirty="0" smtClean="0">
                <a:solidFill>
                  <a:schemeClr val="tx1"/>
                </a:solidFill>
              </a:rPr>
              <a:t>功能设计</a:t>
            </a:r>
            <a:r>
              <a:rPr lang="en-US" altLang="zh-CN" dirty="0" smtClean="0">
                <a:solidFill>
                  <a:schemeClr val="tx1"/>
                </a:solidFill>
              </a:rPr>
              <a:t>-</a:t>
            </a:r>
            <a:r>
              <a:rPr lang="zh-CN" altLang="en-US" dirty="0" smtClean="0">
                <a:solidFill>
                  <a:schemeClr val="tx1"/>
                </a:solidFill>
              </a:rPr>
              <a:t>应用管理</a:t>
            </a:r>
            <a:endParaRPr lang="en-US" altLang="zh-CN" sz="1800" dirty="0">
              <a:solidFill>
                <a:schemeClr val="tx1"/>
              </a:solidFill>
            </a:endParaRPr>
          </a:p>
        </p:txBody>
      </p:sp>
      <p:sp>
        <p:nvSpPr>
          <p:cNvPr id="2" name="矩形 1"/>
          <p:cNvSpPr/>
          <p:nvPr/>
        </p:nvSpPr>
        <p:spPr bwMode="gray">
          <a:xfrm>
            <a:off x="395536" y="1052736"/>
            <a:ext cx="1296144" cy="5040560"/>
          </a:xfrm>
          <a:prstGeom prst="rect">
            <a:avLst/>
          </a:prstGeom>
          <a:noFill/>
          <a:ln w="25400">
            <a:solidFill>
              <a:srgbClr val="FFC000"/>
            </a:solidFill>
            <a:prstDash val="solid"/>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128" y="5013176"/>
            <a:ext cx="7810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5" descr="G:\图标\PNG图标\商务\blue-computer-desk-0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593" y="3212976"/>
            <a:ext cx="557973" cy="55797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宽屏电脑"/>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549" y="1196752"/>
            <a:ext cx="576063" cy="57606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534" y="2270122"/>
            <a:ext cx="720079" cy="438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rotWithShape="1">
          <a:blip r:embed="rId7">
            <a:extLst>
              <a:ext uri="{28A0092B-C50C-407E-A947-70E740481C1C}">
                <a14:useLocalDpi xmlns:a14="http://schemas.microsoft.com/office/drawing/2010/main" val="0"/>
              </a:ext>
            </a:extLst>
          </a:blip>
          <a:srcRect b="33849"/>
          <a:stretch/>
        </p:blipFill>
        <p:spPr bwMode="auto">
          <a:xfrm>
            <a:off x="689638" y="4207125"/>
            <a:ext cx="571500" cy="49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30349" y="1778332"/>
            <a:ext cx="887914"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应用管理</a:t>
            </a:r>
            <a:endParaRPr lang="zh-CN" altLang="en-US" sz="1200" dirty="0">
              <a:latin typeface="微软雅黑" panose="020B0503020204020204" pitchFamily="34" charset="-122"/>
              <a:ea typeface="微软雅黑" panose="020B0503020204020204" pitchFamily="34" charset="-122"/>
            </a:endParaRPr>
          </a:p>
        </p:txBody>
      </p:sp>
      <p:sp>
        <p:nvSpPr>
          <p:cNvPr id="13" name="TextBox 12"/>
          <p:cNvSpPr txBox="1"/>
          <p:nvPr/>
        </p:nvSpPr>
        <p:spPr>
          <a:xfrm>
            <a:off x="547128" y="2708920"/>
            <a:ext cx="1040328"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流程库管理</a:t>
            </a:r>
            <a:endParaRPr lang="zh-CN" altLang="en-US" sz="1200" dirty="0">
              <a:latin typeface="微软雅黑" panose="020B0503020204020204" pitchFamily="34" charset="-122"/>
              <a:ea typeface="微软雅黑" panose="020B0503020204020204" pitchFamily="34" charset="-122"/>
            </a:endParaRPr>
          </a:p>
        </p:txBody>
      </p:sp>
      <p:sp>
        <p:nvSpPr>
          <p:cNvPr id="14" name="TextBox 13"/>
          <p:cNvSpPr txBox="1"/>
          <p:nvPr/>
        </p:nvSpPr>
        <p:spPr>
          <a:xfrm>
            <a:off x="507389" y="3861048"/>
            <a:ext cx="1040328" cy="276999"/>
          </a:xfrm>
          <a:prstGeom prst="rect">
            <a:avLst/>
          </a:prstGeom>
          <a:noFill/>
        </p:spPr>
        <p:txBody>
          <a:bodyPr wrap="square" rtlCol="0">
            <a:spAutoFit/>
          </a:bodyPr>
          <a:lstStyle/>
          <a:p>
            <a:pPr algn="ctr"/>
            <a:r>
              <a:rPr lang="zh-CN" altLang="en-US" sz="1200" dirty="0" smtClean="0">
                <a:latin typeface="微软雅黑" panose="020B0503020204020204" pitchFamily="34" charset="-122"/>
                <a:ea typeface="微软雅黑" panose="020B0503020204020204" pitchFamily="34" charset="-122"/>
              </a:rPr>
              <a:t>流程设计</a:t>
            </a:r>
            <a:endParaRPr lang="zh-CN" altLang="en-US" sz="1200" dirty="0">
              <a:latin typeface="微软雅黑" panose="020B0503020204020204" pitchFamily="34" charset="-122"/>
              <a:ea typeface="微软雅黑" panose="020B0503020204020204" pitchFamily="34" charset="-122"/>
            </a:endParaRPr>
          </a:p>
        </p:txBody>
      </p:sp>
      <p:sp>
        <p:nvSpPr>
          <p:cNvPr id="15" name="TextBox 14"/>
          <p:cNvSpPr txBox="1"/>
          <p:nvPr/>
        </p:nvSpPr>
        <p:spPr>
          <a:xfrm>
            <a:off x="435328" y="4746119"/>
            <a:ext cx="1472376"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流程执行与服务</a:t>
            </a:r>
            <a:endParaRPr lang="zh-CN" altLang="en-US" sz="1200" dirty="0">
              <a:latin typeface="微软雅黑" panose="020B0503020204020204" pitchFamily="34" charset="-122"/>
              <a:ea typeface="微软雅黑" panose="020B0503020204020204" pitchFamily="34" charset="-122"/>
            </a:endParaRPr>
          </a:p>
        </p:txBody>
      </p:sp>
      <p:sp>
        <p:nvSpPr>
          <p:cNvPr id="16" name="TextBox 15"/>
          <p:cNvSpPr txBox="1"/>
          <p:nvPr/>
        </p:nvSpPr>
        <p:spPr>
          <a:xfrm>
            <a:off x="554142" y="5715605"/>
            <a:ext cx="1040328"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流程监控</a:t>
            </a:r>
            <a:endParaRPr lang="zh-CN" altLang="en-US" sz="1200" dirty="0">
              <a:latin typeface="微软雅黑" panose="020B0503020204020204" pitchFamily="34" charset="-122"/>
              <a:ea typeface="微软雅黑" panose="020B0503020204020204" pitchFamily="34" charset="-122"/>
            </a:endParaRPr>
          </a:p>
        </p:txBody>
      </p:sp>
      <p:sp>
        <p:nvSpPr>
          <p:cNvPr id="4" name="矩形 3"/>
          <p:cNvSpPr/>
          <p:nvPr/>
        </p:nvSpPr>
        <p:spPr bwMode="gray">
          <a:xfrm>
            <a:off x="554142" y="1196752"/>
            <a:ext cx="964121" cy="858579"/>
          </a:xfrm>
          <a:prstGeom prst="rect">
            <a:avLst/>
          </a:prstGeom>
          <a:noFill/>
          <a:ln w="15875">
            <a:solidFill>
              <a:srgbClr val="155FCD"/>
            </a:solidFill>
            <a:prstDash val="lgDash"/>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pic>
        <p:nvPicPr>
          <p:cNvPr id="3074" name="Picture 2" descr="C:\Users\itadmin.BPITGW-TANX\Desktop\z11111111111111111111111.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6310" y="1052736"/>
            <a:ext cx="6164711" cy="3323865"/>
          </a:xfrm>
          <a:prstGeom prst="rect">
            <a:avLst/>
          </a:prstGeom>
          <a:extLst/>
        </p:spPr>
        <p:style>
          <a:lnRef idx="1">
            <a:schemeClr val="accent2"/>
          </a:lnRef>
          <a:fillRef idx="2">
            <a:schemeClr val="accent2"/>
          </a:fillRef>
          <a:effectRef idx="1">
            <a:schemeClr val="accent2"/>
          </a:effectRef>
          <a:fontRef idx="minor">
            <a:schemeClr val="dk1"/>
          </a:fontRef>
        </p:style>
      </p:pic>
      <p:sp>
        <p:nvSpPr>
          <p:cNvPr id="6" name="椭圆形标注 5"/>
          <p:cNvSpPr/>
          <p:nvPr/>
        </p:nvSpPr>
        <p:spPr bwMode="gray">
          <a:xfrm>
            <a:off x="5926765" y="2689166"/>
            <a:ext cx="2304256" cy="583323"/>
          </a:xfrm>
          <a:prstGeom prst="wedgeEllipseCallout">
            <a:avLst>
              <a:gd name="adj1" fmla="val -67583"/>
              <a:gd name="adj2" fmla="val 43735"/>
            </a:avLst>
          </a:prstGeom>
          <a:ln>
            <a:headEnd/>
            <a:tailEnd type="stealth" w="med" len="med"/>
          </a:ln>
          <a:extLst/>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zh-CN" altLang="en-US" sz="1400" dirty="0" smtClean="0">
                <a:solidFill>
                  <a:schemeClr val="tx1"/>
                </a:solidFill>
                <a:latin typeface="微软雅黑" pitchFamily="34" charset="-122"/>
                <a:ea typeface="微软雅黑" pitchFamily="34" charset="-122"/>
              </a:rPr>
              <a:t>获取第三方应用代办</a:t>
            </a:r>
            <a:r>
              <a:rPr lang="zh-CN" altLang="en-US" sz="1400" dirty="0" smtClean="0">
                <a:solidFill>
                  <a:schemeClr val="tx1"/>
                </a:solidFill>
                <a:latin typeface="微软雅黑" pitchFamily="34" charset="-122"/>
                <a:ea typeface="微软雅黑" pitchFamily="34" charset="-122"/>
              </a:rPr>
              <a:t>链接</a:t>
            </a:r>
            <a:r>
              <a:rPr lang="zh-CN" altLang="en-US" sz="1400" dirty="0" smtClean="0">
                <a:solidFill>
                  <a:schemeClr val="tx1"/>
                </a:solidFill>
                <a:latin typeface="微软雅黑" pitchFamily="34" charset="-122"/>
                <a:ea typeface="微软雅黑" pitchFamily="34" charset="-122"/>
              </a:rPr>
              <a:t>地址</a:t>
            </a:r>
            <a:endParaRPr lang="en-US" altLang="zh-CN" sz="1400" dirty="0" smtClean="0">
              <a:solidFill>
                <a:schemeClr val="tx1"/>
              </a:solidFill>
              <a:latin typeface="微软雅黑" pitchFamily="34" charset="-122"/>
              <a:ea typeface="微软雅黑" pitchFamily="34" charset="-122"/>
            </a:endParaRPr>
          </a:p>
        </p:txBody>
      </p:sp>
      <p:sp>
        <p:nvSpPr>
          <p:cNvPr id="7" name="椭圆形标注 6"/>
          <p:cNvSpPr/>
          <p:nvPr/>
        </p:nvSpPr>
        <p:spPr bwMode="gray">
          <a:xfrm>
            <a:off x="6012160" y="3386899"/>
            <a:ext cx="1728192" cy="612648"/>
          </a:xfrm>
          <a:prstGeom prst="wedgeEllipseCallout">
            <a:avLst>
              <a:gd name="adj1" fmla="val -78093"/>
              <a:gd name="adj2" fmla="val -44731"/>
            </a:avLst>
          </a:prstGeom>
          <a:ln>
            <a:headEnd/>
            <a:tailEnd type="stealth" w="med" len="med"/>
          </a:ln>
          <a:extLst/>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zh-CN" altLang="en-US" sz="1400" dirty="0">
                <a:solidFill>
                  <a:schemeClr val="tx1"/>
                </a:solidFill>
                <a:latin typeface="微软雅黑" pitchFamily="34" charset="-122"/>
                <a:ea typeface="微软雅黑" pitchFamily="34" charset="-122"/>
              </a:rPr>
              <a:t>本地</a:t>
            </a:r>
            <a:r>
              <a:rPr lang="zh-CN" altLang="en-US" sz="1400" dirty="0" smtClean="0">
                <a:solidFill>
                  <a:schemeClr val="tx1"/>
                </a:solidFill>
                <a:latin typeface="微软雅黑" pitchFamily="34" charset="-122"/>
                <a:ea typeface="微软雅黑" pitchFamily="34" charset="-122"/>
              </a:rPr>
              <a:t>任务处理</a:t>
            </a:r>
            <a:r>
              <a:rPr lang="en-US" altLang="zh-CN" sz="1400" dirty="0" smtClean="0">
                <a:solidFill>
                  <a:schemeClr val="tx1"/>
                </a:solidFill>
                <a:latin typeface="微软雅黑" pitchFamily="34" charset="-122"/>
                <a:ea typeface="微软雅黑" pitchFamily="34" charset="-122"/>
              </a:rPr>
              <a:t>,</a:t>
            </a:r>
          </a:p>
          <a:p>
            <a:pPr algn="ctr"/>
            <a:r>
              <a:rPr lang="zh-CN" altLang="en-US" sz="1400" dirty="0" smtClean="0">
                <a:solidFill>
                  <a:schemeClr val="tx1"/>
                </a:solidFill>
                <a:latin typeface="微软雅黑" pitchFamily="34" charset="-122"/>
                <a:ea typeface="微软雅黑" pitchFamily="34" charset="-122"/>
              </a:rPr>
              <a:t>应用的上下文</a:t>
            </a:r>
            <a:endParaRPr lang="zh-CN" altLang="en-US" sz="1400" dirty="0">
              <a:solidFill>
                <a:schemeClr val="tx1"/>
              </a:solidFill>
              <a:latin typeface="微软雅黑" pitchFamily="34" charset="-122"/>
              <a:ea typeface="微软雅黑" pitchFamily="34" charset="-122"/>
            </a:endParaRPr>
          </a:p>
        </p:txBody>
      </p:sp>
      <p:sp>
        <p:nvSpPr>
          <p:cNvPr id="19" name="矩形 18"/>
          <p:cNvSpPr/>
          <p:nvPr/>
        </p:nvSpPr>
        <p:spPr>
          <a:xfrm>
            <a:off x="2066310" y="4452857"/>
            <a:ext cx="6767666" cy="1759456"/>
          </a:xfrm>
          <a:prstGeom prst="rect">
            <a:avLst/>
          </a:prstGeom>
          <a:ln w="9525">
            <a:prstDash val="dash"/>
          </a:ln>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nSpc>
                <a:spcPts val="2600"/>
              </a:lnSpc>
              <a:buFont typeface="Wingdings" panose="05000000000000000000" pitchFamily="2" charset="2"/>
              <a:buChar char="p"/>
            </a:pPr>
            <a:r>
              <a:rPr lang="zh-CN" altLang="en-US" sz="1600" dirty="0">
                <a:latin typeface="微软雅黑" panose="020B0503020204020204" pitchFamily="34" charset="-122"/>
                <a:ea typeface="微软雅黑" panose="020B0503020204020204" pitchFamily="34" charset="-122"/>
              </a:rPr>
              <a:t>管理应用流程库（统一对各应用的流程进行集中配置管理和部署）</a:t>
            </a:r>
            <a:endParaRPr lang="en-US" altLang="zh-CN" sz="1600" dirty="0">
              <a:latin typeface="微软雅黑" panose="020B0503020204020204" pitchFamily="34" charset="-122"/>
              <a:ea typeface="微软雅黑" panose="020B0503020204020204" pitchFamily="34" charset="-122"/>
            </a:endParaRPr>
          </a:p>
          <a:p>
            <a:pPr marL="285750" indent="-285750">
              <a:lnSpc>
                <a:spcPts val="2600"/>
              </a:lnSpc>
              <a:buFont typeface="Wingdings" panose="05000000000000000000" pitchFamily="2" charset="2"/>
              <a:buChar char="p"/>
            </a:pPr>
            <a:r>
              <a:rPr lang="zh-CN" altLang="en-US" sz="1600" dirty="0">
                <a:latin typeface="微软雅黑" panose="020B0503020204020204" pitchFamily="34" charset="-122"/>
                <a:ea typeface="微软雅黑" panose="020B0503020204020204" pitchFamily="34" charset="-122"/>
              </a:rPr>
              <a:t>中央流程库管理（所有业务系统流程存储在中央流程库，中央库为业务系统提供流程调用服务和统一的事务管理）</a:t>
            </a:r>
            <a:endParaRPr lang="en-US" altLang="zh-CN" sz="1600" dirty="0">
              <a:latin typeface="微软雅黑" panose="020B0503020204020204" pitchFamily="34" charset="-122"/>
              <a:ea typeface="微软雅黑" panose="020B0503020204020204" pitchFamily="34" charset="-122"/>
            </a:endParaRPr>
          </a:p>
          <a:p>
            <a:pPr marL="285750" indent="-285750">
              <a:lnSpc>
                <a:spcPts val="2600"/>
              </a:lnSpc>
              <a:buFont typeface="Wingdings" panose="05000000000000000000" pitchFamily="2" charset="2"/>
              <a:buChar char="p"/>
            </a:pPr>
            <a:r>
              <a:rPr lang="zh-CN" altLang="en-US" sz="1600" dirty="0">
                <a:latin typeface="微软雅黑" panose="020B0503020204020204" pitchFamily="34" charset="-122"/>
                <a:ea typeface="微软雅黑" panose="020B0503020204020204" pitchFamily="34" charset="-122"/>
              </a:rPr>
              <a:t>远程流程库管理（业务系统流程部署在应用本地库，但是统一集中配置部署管理）</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59744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标题 2"/>
          <p:cNvSpPr>
            <a:spLocks noGrp="1"/>
          </p:cNvSpPr>
          <p:nvPr>
            <p:ph type="title"/>
          </p:nvPr>
        </p:nvSpPr>
        <p:spPr>
          <a:xfrm>
            <a:off x="35471" y="116632"/>
            <a:ext cx="6491160" cy="349136"/>
          </a:xfrm>
        </p:spPr>
        <p:txBody>
          <a:bodyPr>
            <a:noAutofit/>
          </a:bodyPr>
          <a:lstStyle/>
          <a:p>
            <a:r>
              <a:rPr lang="zh-CN" altLang="en-US" dirty="0" smtClean="0">
                <a:solidFill>
                  <a:schemeClr val="tx1"/>
                </a:solidFill>
              </a:rPr>
              <a:t>功能设计</a:t>
            </a:r>
            <a:r>
              <a:rPr lang="en-US" altLang="zh-CN" dirty="0" smtClean="0">
                <a:solidFill>
                  <a:schemeClr val="tx1"/>
                </a:solidFill>
              </a:rPr>
              <a:t>-</a:t>
            </a:r>
            <a:r>
              <a:rPr lang="zh-CN" altLang="en-US" dirty="0">
                <a:solidFill>
                  <a:schemeClr val="tx1"/>
                </a:solidFill>
              </a:rPr>
              <a:t>节假日</a:t>
            </a:r>
            <a:r>
              <a:rPr lang="zh-CN" altLang="en-US" dirty="0" smtClean="0">
                <a:solidFill>
                  <a:schemeClr val="tx1"/>
                </a:solidFill>
              </a:rPr>
              <a:t>管理</a:t>
            </a:r>
            <a:endParaRPr lang="en-US" altLang="zh-CN" sz="1800" dirty="0">
              <a:solidFill>
                <a:schemeClr val="tx1"/>
              </a:solidFill>
            </a:endParaRPr>
          </a:p>
        </p:txBody>
      </p:sp>
      <p:sp>
        <p:nvSpPr>
          <p:cNvPr id="2" name="矩形 1"/>
          <p:cNvSpPr/>
          <p:nvPr/>
        </p:nvSpPr>
        <p:spPr bwMode="gray">
          <a:xfrm>
            <a:off x="395536" y="1052736"/>
            <a:ext cx="1296144" cy="5040560"/>
          </a:xfrm>
          <a:prstGeom prst="rect">
            <a:avLst/>
          </a:prstGeom>
          <a:noFill/>
          <a:ln w="25400">
            <a:solidFill>
              <a:srgbClr val="FFC000"/>
            </a:solidFill>
            <a:prstDash val="solid"/>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128" y="5013176"/>
            <a:ext cx="7810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5" descr="G:\图标\PNG图标\商务\blue-computer-desk-0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593" y="3212976"/>
            <a:ext cx="557973" cy="55797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宽屏电脑"/>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549" y="1196752"/>
            <a:ext cx="576063" cy="57606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7534" y="2270122"/>
            <a:ext cx="720079" cy="438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rotWithShape="1">
          <a:blip r:embed="rId8">
            <a:extLst>
              <a:ext uri="{28A0092B-C50C-407E-A947-70E740481C1C}">
                <a14:useLocalDpi xmlns:a14="http://schemas.microsoft.com/office/drawing/2010/main" val="0"/>
              </a:ext>
            </a:extLst>
          </a:blip>
          <a:srcRect b="33849"/>
          <a:stretch/>
        </p:blipFill>
        <p:spPr bwMode="auto">
          <a:xfrm>
            <a:off x="689638" y="4207125"/>
            <a:ext cx="571500" cy="49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30349" y="1778332"/>
            <a:ext cx="887914"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应用管理</a:t>
            </a:r>
            <a:endParaRPr lang="zh-CN" altLang="en-US" sz="1200" dirty="0">
              <a:latin typeface="微软雅黑" panose="020B0503020204020204" pitchFamily="34" charset="-122"/>
              <a:ea typeface="微软雅黑" panose="020B0503020204020204" pitchFamily="34" charset="-122"/>
            </a:endParaRPr>
          </a:p>
        </p:txBody>
      </p:sp>
      <p:sp>
        <p:nvSpPr>
          <p:cNvPr id="13" name="TextBox 12"/>
          <p:cNvSpPr txBox="1"/>
          <p:nvPr/>
        </p:nvSpPr>
        <p:spPr>
          <a:xfrm>
            <a:off x="547128" y="2708920"/>
            <a:ext cx="1040328"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流程库管理</a:t>
            </a:r>
            <a:endParaRPr lang="zh-CN" altLang="en-US" sz="1200" dirty="0">
              <a:latin typeface="微软雅黑" panose="020B0503020204020204" pitchFamily="34" charset="-122"/>
              <a:ea typeface="微软雅黑" panose="020B0503020204020204" pitchFamily="34" charset="-122"/>
            </a:endParaRPr>
          </a:p>
        </p:txBody>
      </p:sp>
      <p:sp>
        <p:nvSpPr>
          <p:cNvPr id="14" name="TextBox 13"/>
          <p:cNvSpPr txBox="1"/>
          <p:nvPr/>
        </p:nvSpPr>
        <p:spPr>
          <a:xfrm>
            <a:off x="507389" y="3861048"/>
            <a:ext cx="1040328" cy="276999"/>
          </a:xfrm>
          <a:prstGeom prst="rect">
            <a:avLst/>
          </a:prstGeom>
          <a:noFill/>
        </p:spPr>
        <p:txBody>
          <a:bodyPr wrap="square" rtlCol="0">
            <a:spAutoFit/>
          </a:bodyPr>
          <a:lstStyle/>
          <a:p>
            <a:pPr algn="ctr"/>
            <a:r>
              <a:rPr lang="zh-CN" altLang="en-US" sz="1200" dirty="0" smtClean="0">
                <a:latin typeface="微软雅黑" panose="020B0503020204020204" pitchFamily="34" charset="-122"/>
                <a:ea typeface="微软雅黑" panose="020B0503020204020204" pitchFamily="34" charset="-122"/>
              </a:rPr>
              <a:t>流程设计</a:t>
            </a:r>
            <a:endParaRPr lang="zh-CN" altLang="en-US" sz="1200" dirty="0">
              <a:latin typeface="微软雅黑" panose="020B0503020204020204" pitchFamily="34" charset="-122"/>
              <a:ea typeface="微软雅黑" panose="020B0503020204020204" pitchFamily="34" charset="-122"/>
            </a:endParaRPr>
          </a:p>
        </p:txBody>
      </p:sp>
      <p:sp>
        <p:nvSpPr>
          <p:cNvPr id="15" name="TextBox 14"/>
          <p:cNvSpPr txBox="1"/>
          <p:nvPr/>
        </p:nvSpPr>
        <p:spPr>
          <a:xfrm>
            <a:off x="435328" y="4746119"/>
            <a:ext cx="1472376"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流程执行与服务</a:t>
            </a:r>
            <a:endParaRPr lang="zh-CN" altLang="en-US" sz="1200" dirty="0">
              <a:latin typeface="微软雅黑" panose="020B0503020204020204" pitchFamily="34" charset="-122"/>
              <a:ea typeface="微软雅黑" panose="020B0503020204020204" pitchFamily="34" charset="-122"/>
            </a:endParaRPr>
          </a:p>
        </p:txBody>
      </p:sp>
      <p:sp>
        <p:nvSpPr>
          <p:cNvPr id="16" name="TextBox 15"/>
          <p:cNvSpPr txBox="1"/>
          <p:nvPr/>
        </p:nvSpPr>
        <p:spPr>
          <a:xfrm>
            <a:off x="554142" y="5715605"/>
            <a:ext cx="1040328"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流程监控</a:t>
            </a:r>
            <a:endParaRPr lang="zh-CN" altLang="en-US" sz="1200" dirty="0">
              <a:latin typeface="微软雅黑" panose="020B0503020204020204" pitchFamily="34" charset="-122"/>
              <a:ea typeface="微软雅黑" panose="020B0503020204020204" pitchFamily="34" charset="-122"/>
            </a:endParaRPr>
          </a:p>
        </p:txBody>
      </p:sp>
      <p:sp>
        <p:nvSpPr>
          <p:cNvPr id="4" name="矩形 3"/>
          <p:cNvSpPr/>
          <p:nvPr/>
        </p:nvSpPr>
        <p:spPr bwMode="gray">
          <a:xfrm>
            <a:off x="554142" y="1196752"/>
            <a:ext cx="964121" cy="858579"/>
          </a:xfrm>
          <a:prstGeom prst="rect">
            <a:avLst/>
          </a:prstGeom>
          <a:noFill/>
          <a:ln w="15875">
            <a:solidFill>
              <a:srgbClr val="155FCD"/>
            </a:solidFill>
            <a:prstDash val="lgDash"/>
            <a:round/>
            <a:headEnd/>
            <a:tailEnd type="stealth" w="med" len="med"/>
          </a:ln>
          <a:extLst>
            <a:ext uri="{909E8E84-426E-40DD-AFC4-6F175D3DCCD1}">
              <a14:hiddenFill xmlns:a14="http://schemas.microsoft.com/office/drawing/2010/main">
                <a:noFill/>
              </a14:hiddenFill>
            </a:ext>
          </a:extLst>
        </p:spPr>
        <p:txBody>
          <a:bodyPr wrap="none" rtlCol="0" anchor="ctr"/>
          <a:lstStyle/>
          <a:p>
            <a:pPr algn="ctr"/>
            <a:endParaRPr lang="zh-CN" altLang="en-US"/>
          </a:p>
        </p:txBody>
      </p:sp>
      <p:sp>
        <p:nvSpPr>
          <p:cNvPr id="19" name="矩形 18"/>
          <p:cNvSpPr/>
          <p:nvPr/>
        </p:nvSpPr>
        <p:spPr>
          <a:xfrm>
            <a:off x="1981344" y="4899997"/>
            <a:ext cx="6767666" cy="1092607"/>
          </a:xfrm>
          <a:prstGeom prst="rect">
            <a:avLst/>
          </a:prstGeom>
          <a:ln w="9525">
            <a:prstDash val="dash"/>
          </a:ln>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nSpc>
                <a:spcPts val="26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可以设置不同的园区</a:t>
            </a:r>
            <a:endParaRPr lang="en-US" altLang="zh-CN" sz="1600" dirty="0" smtClean="0">
              <a:latin typeface="微软雅黑" panose="020B0503020204020204" pitchFamily="34" charset="-122"/>
              <a:ea typeface="微软雅黑" panose="020B0503020204020204" pitchFamily="34" charset="-122"/>
            </a:endParaRPr>
          </a:p>
          <a:p>
            <a:pPr marL="285750" indent="-285750">
              <a:lnSpc>
                <a:spcPts val="26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为不同园区设置节假日</a:t>
            </a:r>
            <a:endParaRPr lang="en-US" altLang="zh-CN" sz="1600" dirty="0">
              <a:latin typeface="微软雅黑" panose="020B0503020204020204" pitchFamily="34" charset="-122"/>
              <a:ea typeface="微软雅黑" panose="020B0503020204020204" pitchFamily="34" charset="-122"/>
            </a:endParaRPr>
          </a:p>
          <a:p>
            <a:pPr marL="285750" indent="-285750">
              <a:lnSpc>
                <a:spcPts val="2600"/>
              </a:lnSpc>
              <a:buFont typeface="Wingdings" panose="05000000000000000000" pitchFamily="2" charset="2"/>
              <a:buChar char="p"/>
            </a:pPr>
            <a:r>
              <a:rPr lang="zh-CN" altLang="en-US" sz="1600" dirty="0">
                <a:latin typeface="微软雅黑" panose="020B0503020204020204" pitchFamily="34" charset="-122"/>
                <a:ea typeface="微软雅黑" panose="020B0503020204020204" pitchFamily="34" charset="-122"/>
              </a:rPr>
              <a:t>为</a:t>
            </a:r>
            <a:r>
              <a:rPr lang="zh-CN" altLang="en-US" sz="1600" dirty="0" smtClean="0">
                <a:latin typeface="微软雅黑" panose="020B0503020204020204" pitchFamily="34" charset="-122"/>
                <a:ea typeface="微软雅黑" panose="020B0503020204020204" pitchFamily="34" charset="-122"/>
              </a:rPr>
              <a:t>不同园区设置工作时间</a:t>
            </a:r>
            <a:endParaRPr lang="en-US" altLang="zh-CN" sz="1600" dirty="0">
              <a:latin typeface="微软雅黑" panose="020B0503020204020204" pitchFamily="34" charset="-122"/>
              <a:ea typeface="微软雅黑" panose="020B0503020204020204" pitchFamily="34" charset="-122"/>
            </a:endParaRPr>
          </a:p>
        </p:txBody>
      </p:sp>
      <p:pic>
        <p:nvPicPr>
          <p:cNvPr id="205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1344" y="1052736"/>
            <a:ext cx="6447003" cy="3760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39145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B2DEkQUjqEy2oqo3GAACV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B2DEkQUjqEy2oqo3GAACV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B2DEkQUjqEy2oqo3GAACV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B2DEkQUjqEy2oqo3GAACV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B2DEkQUjqEy2oqo3GAAC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B2DEkQUjqEy2oqo3GAAC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B2DEkQUjqEy2oqo3GAACVA"/>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9525">
          <a:solidFill>
            <a:srgbClr val="1C1C1C"/>
          </a:solidFill>
          <a:prstDash val="lgDash"/>
          <a:round/>
          <a:headEnd/>
          <a:tailEnd type="stealth" w="med" len="med"/>
        </a:ln>
        <a:extLst>
          <a:ext uri="{909E8E84-426E-40DD-AFC4-6F175D3DCCD1}">
            <a14:hiddenFill xmlns:a14="http://schemas.microsoft.com/office/drawing/2010/main">
              <a:noFill/>
            </a14:hiddenFill>
          </a:ext>
        </a:extLst>
      </a:spPr>
      <a:bodyPr wrap="none" anchor="ctr"/>
      <a:lstStyle>
        <a:defPPr>
          <a:defRPr/>
        </a:defPPr>
      </a:lst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10558</TotalTime>
  <Words>1650</Words>
  <Application>Microsoft Office PowerPoint</Application>
  <PresentationFormat>全屏显示(4:3)</PresentationFormat>
  <Paragraphs>383</Paragraphs>
  <Slides>31</Slides>
  <Notes>18</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33" baseType="lpstr">
      <vt:lpstr>Office 主题</vt:lpstr>
      <vt:lpstr>文档</vt:lpstr>
      <vt:lpstr>工作流平台介绍 技术交流</vt:lpstr>
      <vt:lpstr>目录</vt:lpstr>
      <vt:lpstr>工作流平台问题与挑战</vt:lpstr>
      <vt:lpstr>工作流平台建设目标</vt:lpstr>
      <vt:lpstr>平台框架设计</vt:lpstr>
      <vt:lpstr>工作流与业务组件的集成模式</vt:lpstr>
      <vt:lpstr>目录</vt:lpstr>
      <vt:lpstr>功能设计-应用管理</vt:lpstr>
      <vt:lpstr>功能设计-节假日管理</vt:lpstr>
      <vt:lpstr>功能设计-流程授权管理</vt:lpstr>
      <vt:lpstr>功能设计-模板管理</vt:lpstr>
      <vt:lpstr>功能设计-流程部署</vt:lpstr>
      <vt:lpstr>功能设计-流程配置</vt:lpstr>
      <vt:lpstr>功能设计-流程版本管理</vt:lpstr>
      <vt:lpstr>功能设计-组织机构管理</vt:lpstr>
      <vt:lpstr>功能设计-可视化建模 </vt:lpstr>
      <vt:lpstr>功能设计-流程开发API </vt:lpstr>
      <vt:lpstr>功能设计-实例管理</vt:lpstr>
      <vt:lpstr>功能设计-实时任务管理</vt:lpstr>
      <vt:lpstr>功能设计-任务处理</vt:lpstr>
      <vt:lpstr>功能设计-历史记录</vt:lpstr>
      <vt:lpstr>功能设计-处理记录</vt:lpstr>
      <vt:lpstr>功能设计-监控和预警</vt:lpstr>
      <vt:lpstr>功能设计—统一待办任务接入</vt:lpstr>
      <vt:lpstr>功能设计—统一待办首页</vt:lpstr>
      <vt:lpstr>功能设计—统一待办订阅</vt:lpstr>
      <vt:lpstr>目录</vt:lpstr>
      <vt:lpstr>如何引入工作流平台</vt:lpstr>
      <vt:lpstr>如何统一接入待办任务</vt:lpstr>
      <vt:lpstr>工作流平台对口人</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汪薇</dc:creator>
  <cp:lastModifiedBy>sany</cp:lastModifiedBy>
  <cp:revision>1273</cp:revision>
  <dcterms:created xsi:type="dcterms:W3CDTF">2013-06-19T00:44:05Z</dcterms:created>
  <dcterms:modified xsi:type="dcterms:W3CDTF">2014-08-13T03:39:47Z</dcterms:modified>
</cp:coreProperties>
</file>