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478" r:id="rId3"/>
    <p:sldId id="555" r:id="rId4"/>
    <p:sldId id="549" r:id="rId5"/>
    <p:sldId id="613" r:id="rId6"/>
    <p:sldId id="611" r:id="rId7"/>
    <p:sldId id="633" r:id="rId8"/>
    <p:sldId id="615" r:id="rId9"/>
    <p:sldId id="616" r:id="rId10"/>
    <p:sldId id="617" r:id="rId11"/>
    <p:sldId id="625" r:id="rId12"/>
    <p:sldId id="626" r:id="rId13"/>
    <p:sldId id="618" r:id="rId14"/>
    <p:sldId id="619" r:id="rId15"/>
    <p:sldId id="624" r:id="rId16"/>
    <p:sldId id="627" r:id="rId17"/>
    <p:sldId id="620" r:id="rId18"/>
    <p:sldId id="621" r:id="rId19"/>
    <p:sldId id="623" r:id="rId20"/>
    <p:sldId id="628" r:id="rId21"/>
    <p:sldId id="629" r:id="rId22"/>
    <p:sldId id="634" r:id="rId23"/>
    <p:sldId id="612" r:id="rId24"/>
    <p:sldId id="572" r:id="rId25"/>
    <p:sldId id="630" r:id="rId26"/>
    <p:sldId id="573" r:id="rId27"/>
    <p:sldId id="631" r:id="rId28"/>
    <p:sldId id="632" r:id="rId29"/>
    <p:sldId id="574" r:id="rId30"/>
    <p:sldId id="27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FCD"/>
    <a:srgbClr val="85A7D1"/>
    <a:srgbClr val="FFFF99"/>
    <a:srgbClr val="CDCBBD"/>
    <a:srgbClr val="BAB4A6"/>
    <a:srgbClr val="57B1EF"/>
    <a:srgbClr val="A6BFDE"/>
    <a:srgbClr val="1865C2"/>
    <a:srgbClr val="A3C9EB"/>
    <a:srgbClr val="4C9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90" autoAdjust="0"/>
  </p:normalViewPr>
  <p:slideViewPr>
    <p:cSldViewPr>
      <p:cViewPr varScale="1">
        <p:scale>
          <a:sx n="96" d="100"/>
          <a:sy n="96" d="100"/>
        </p:scale>
        <p:origin x="1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43F46D3-DBD7-428C-86FA-F1E0AD0A7AFA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7597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CC072-0498-424F-BEE4-8F5B2B237E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9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CC072-0498-424F-BEE4-8F5B2B237EE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0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9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/>
            </a:lvl1pPr>
            <a:lvl2pPr>
              <a:lnSpc>
                <a:spcPts val="2300"/>
              </a:lnSpc>
              <a:defRPr/>
            </a:lvl2pPr>
            <a:lvl3pPr>
              <a:lnSpc>
                <a:spcPts val="2300"/>
              </a:lnSpc>
              <a:defRPr/>
            </a:lvl3pPr>
            <a:lvl4pPr>
              <a:lnSpc>
                <a:spcPts val="2300"/>
              </a:lnSpc>
              <a:defRPr/>
            </a:lvl4pPr>
            <a:lvl5pPr>
              <a:lnSpc>
                <a:spcPts val="23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8698-0C35-408F-96F3-5AF32CEC4E89}" type="datetime1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工作流平台介绍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B1B-E0CE-4270-9558-98B87FDCFA30}" type="datetime1">
              <a:rPr lang="zh-CN" altLang="en-US" smtClean="0"/>
              <a:t>2014/9/16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工作流平台介绍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3635896" y="6594778"/>
            <a:ext cx="2133600" cy="208304"/>
          </a:xfrm>
        </p:spPr>
        <p:txBody>
          <a:bodyPr/>
          <a:lstStyle/>
          <a:p>
            <a:fld id="{F1A93824-2EE5-43FB-A98F-DE1975EA8FC5}" type="datetime1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工作流平台介绍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3347864" y="2625515"/>
            <a:ext cx="27699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i="0" kern="0" cap="none" spc="140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6600" b="0" i="0" kern="0" cap="none" spc="140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9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995B"/>
              </a:gs>
              <a:gs pos="52000">
                <a:srgbClr val="FF3300"/>
              </a:gs>
              <a:gs pos="100000">
                <a:srgbClr val="D6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Picture 2" descr="C:\Documents and Settings\dinggr\桌面\未标题-1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04664"/>
            <a:ext cx="1803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491880" y="2334759"/>
            <a:ext cx="272382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81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4"/>
          <p:cNvSpPr>
            <a:spLocks/>
          </p:cNvSpPr>
          <p:nvPr userDrawn="1"/>
        </p:nvSpPr>
        <p:spPr bwMode="auto">
          <a:xfrm>
            <a:off x="8580456" y="6524627"/>
            <a:ext cx="431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D308B5-02D6-4042-9DBF-67811437DDB1}" type="slidenum">
              <a:rPr lang="zh-CN" altLang="en-US"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>
                <a:defRPr/>
              </a:pPr>
              <a:t>‹#›</a:t>
            </a:fld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7504" y="343560"/>
            <a:ext cx="8229600" cy="3491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一级分类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31800" y="1125538"/>
            <a:ext cx="7048500" cy="40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B30B0-EA53-4912-A797-237A9F8E3CEB}" type="datetimeFigureOut">
              <a:rPr lang="zh-CN" altLang="en-US"/>
              <a:pPr>
                <a:defRPr/>
              </a:pPr>
              <a:t>2014/9/16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6095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763933" y="548680"/>
            <a:ext cx="1380066" cy="8058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806385" y="51070"/>
            <a:ext cx="1273539" cy="512418"/>
            <a:chOff x="7808007" y="151040"/>
            <a:chExt cx="1350723" cy="543474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684" y="151040"/>
              <a:ext cx="1257046" cy="35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 userDrawn="1"/>
          </p:nvSpPr>
          <p:spPr>
            <a:xfrm>
              <a:off x="7808007" y="449692"/>
              <a:ext cx="1323060" cy="244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品  质  改  变  世   界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-1509" y="628893"/>
            <a:ext cx="914312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6525344"/>
            <a:ext cx="9144000" cy="343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6816" y="85094"/>
            <a:ext cx="6501408" cy="3915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35896" y="6594778"/>
            <a:ext cx="2133600" cy="208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5D36E57-A279-4412-9446-BE7058778330}" type="datetime1">
              <a:rPr lang="zh-CN" altLang="en-US" smtClean="0"/>
              <a:t>2014/9/16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工作流平台介绍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10247" y="6580262"/>
            <a:ext cx="1080120" cy="233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5" r:id="rId5"/>
    <p:sldLayoutId id="2147483654" r:id="rId6"/>
    <p:sldLayoutId id="2147483663" r:id="rId7"/>
    <p:sldLayoutId id="214748366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lang="zh-CN" altLang="en-US" sz="20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1.w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__1.docx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7772400" cy="230425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工作流平台介绍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技术交流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501008"/>
            <a:ext cx="8656286" cy="2664296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流程部署和版本管理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8"/>
          <a:stretch/>
        </p:blipFill>
        <p:spPr>
          <a:xfrm>
            <a:off x="52031" y="764704"/>
            <a:ext cx="5838825" cy="273630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gray">
          <a:xfrm>
            <a:off x="451163" y="2420888"/>
            <a:ext cx="5040560" cy="504056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流程节点配置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可根据机构设置各节点处理人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" y="980728"/>
            <a:ext cx="914479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流程节点配置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变量配置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" y="836712"/>
            <a:ext cx="9144000" cy="496890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71600" y="692696"/>
            <a:ext cx="7909793" cy="5645856"/>
            <a:chOff x="971600" y="692696"/>
            <a:chExt cx="7909793" cy="56458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09" t="-1703" r="1809" b="10701"/>
            <a:stretch/>
          </p:blipFill>
          <p:spPr>
            <a:xfrm>
              <a:off x="971600" y="692696"/>
              <a:ext cx="7619600" cy="5645856"/>
            </a:xfrm>
            <a:prstGeom prst="rect">
              <a:avLst/>
            </a:prstGeom>
          </p:spPr>
        </p:pic>
        <p:sp>
          <p:nvSpPr>
            <p:cNvPr id="7" name="圆角矩形标注 6"/>
            <p:cNvSpPr/>
            <p:nvPr/>
          </p:nvSpPr>
          <p:spPr bwMode="gray">
            <a:xfrm>
              <a:off x="6731568" y="2780928"/>
              <a:ext cx="2149825" cy="431873"/>
            </a:xfrm>
            <a:prstGeom prst="wedgeRoundRectCallout">
              <a:avLst>
                <a:gd name="adj1" fmla="val -111134"/>
                <a:gd name="adj2" fmla="val -60638"/>
                <a:gd name="adj3" fmla="val 16667"/>
              </a:avLst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可灵活注入业务逻辑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3568" y="62068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长沙产业园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4" y="659200"/>
            <a:ext cx="5523809" cy="5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2196"/>
          <a:stretch/>
        </p:blipFill>
        <p:spPr>
          <a:xfrm>
            <a:off x="683568" y="692696"/>
            <a:ext cx="7632848" cy="58106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424" y="2686046"/>
            <a:ext cx="8952381" cy="3571429"/>
          </a:xfrm>
          <a:prstGeom prst="rect">
            <a:avLst/>
          </a:prstGeom>
        </p:spPr>
      </p:pic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流程节点</a:t>
            </a:r>
            <a:r>
              <a:rPr lang="zh-CN" altLang="en-US" dirty="0" smtClean="0">
                <a:solidFill>
                  <a:schemeClr val="tx1"/>
                </a:solidFill>
              </a:rPr>
              <a:t>配置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产业园节假日管理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" y="764704"/>
            <a:ext cx="9084341" cy="4608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12" y="2492896"/>
            <a:ext cx="3619048" cy="2057143"/>
          </a:xfrm>
          <a:prstGeom prst="rect">
            <a:avLst/>
          </a:prstGeom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流程节点配置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流程处理时限配置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2771"/>
          <a:stretch/>
        </p:blipFill>
        <p:spPr>
          <a:xfrm>
            <a:off x="1043608" y="692696"/>
            <a:ext cx="6903671" cy="5688632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流程节点配置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流程授权管理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891200" cy="3276454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流程节点配置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可设置各节点任务提醒模板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709765"/>
            <a:ext cx="6767666" cy="391261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为流程预警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超时提醒、任务到达配置短息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邮件模板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3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70" y="116632"/>
            <a:ext cx="8712994" cy="3491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流程执行（平台）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任务</a:t>
            </a:r>
            <a:r>
              <a:rPr lang="zh-CN" altLang="en-US" dirty="0">
                <a:solidFill>
                  <a:schemeClr val="tx1"/>
                </a:solidFill>
              </a:rPr>
              <a:t>处理（自由流转、驳回、转办</a:t>
            </a:r>
            <a:r>
              <a:rPr lang="zh-CN" altLang="en-US" dirty="0" smtClean="0">
                <a:solidFill>
                  <a:schemeClr val="tx1"/>
                </a:solidFill>
              </a:rPr>
              <a:t>、并行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串行会签等）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43" y="692696"/>
            <a:ext cx="8962212" cy="5269859"/>
            <a:chOff x="36891" y="764704"/>
            <a:chExt cx="8962212" cy="526985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91" y="764704"/>
              <a:ext cx="8962212" cy="175893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3" y="2636912"/>
              <a:ext cx="8951800" cy="339765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5" y="908720"/>
            <a:ext cx="9098796" cy="57249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8" y="1286941"/>
            <a:ext cx="911305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流程执行（业务）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启动流程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" y="692696"/>
            <a:ext cx="8681891" cy="570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7" y="692696"/>
            <a:ext cx="8723870" cy="570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 bwMode="gray">
          <a:xfrm>
            <a:off x="1691680" y="1700808"/>
            <a:ext cx="4099261" cy="576064"/>
          </a:xfrm>
          <a:prstGeom prst="wedgeRoundRectCallout">
            <a:avLst>
              <a:gd name="adj1" fmla="val -43245"/>
              <a:gd name="adj2" fmla="val -158941"/>
              <a:gd name="adj3" fmla="val 16667"/>
            </a:avLst>
          </a:prstGeom>
          <a:ln>
            <a:headEnd/>
            <a:tailEnd type="stealth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由平台提供了通用启动流程配置界面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6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工作流平台介绍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4" y="642692"/>
            <a:ext cx="8064896" cy="574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6" y="631655"/>
            <a:ext cx="8136904" cy="579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流程执行（业务）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/>
              <a:t>处理流程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 bwMode="gray">
          <a:xfrm>
            <a:off x="2339752" y="1772816"/>
            <a:ext cx="5112568" cy="648072"/>
          </a:xfrm>
          <a:prstGeom prst="wedgeRoundRectCallout">
            <a:avLst>
              <a:gd name="adj1" fmla="val -43245"/>
              <a:gd name="adj2" fmla="val -158941"/>
              <a:gd name="adj3" fmla="val 16667"/>
            </a:avLst>
          </a:prstGeom>
          <a:ln>
            <a:headEnd/>
            <a:tailEnd type="stealth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审批流程界面根据流程配置和执行节点信息自动生成，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所有业务通用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123728" y="1844824"/>
            <a:ext cx="4680520" cy="3456384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工作流</a:t>
            </a:r>
            <a:r>
              <a:rPr lang="zh-CN" altLang="en-US" sz="2400" dirty="0" smtClean="0">
                <a:solidFill>
                  <a:srgbClr val="FF0000"/>
                </a:solidFill>
              </a:rPr>
              <a:t>平台整体方案简介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工作流平台已具备的功能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zh-CN" altLang="en-US" sz="2400" dirty="0" smtClean="0"/>
              <a:t>系统如何引入工作</a:t>
            </a:r>
            <a:r>
              <a:rPr lang="zh-CN" altLang="en-US" sz="2400" dirty="0"/>
              <a:t>流</a:t>
            </a:r>
            <a:r>
              <a:rPr lang="zh-CN" altLang="en-US" sz="2400" dirty="0" smtClean="0"/>
              <a:t>平台方法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4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工作流平台介绍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" y="836712"/>
            <a:ext cx="9225497" cy="4752528"/>
          </a:xfrm>
          <a:prstGeom prst="rect">
            <a:avLst/>
          </a:prstGeom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9675" y="125633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流程</a:t>
            </a:r>
            <a:r>
              <a:rPr lang="zh-CN" altLang="en-US" dirty="0" smtClean="0">
                <a:solidFill>
                  <a:schemeClr val="tx1"/>
                </a:solidFill>
              </a:rPr>
              <a:t>监控和预警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9675" y="5661248"/>
            <a:ext cx="8800797" cy="724846"/>
          </a:xfrm>
          <a:prstGeom prst="roundRect">
            <a:avLst>
              <a:gd name="adj" fmla="val 6204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  <a:round/>
            <a:headEnd/>
            <a:tailEnd/>
          </a:ln>
        </p:spPr>
        <p:txBody>
          <a:bodyPr wrap="none" anchor="t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到达预警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超时时间点还未处理的任务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，个人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任务列表中预警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超时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时间点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会自动发送短信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邮件通知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当前任务的处理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6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工作流平台介绍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4" y="836712"/>
            <a:ext cx="8936726" cy="4968552"/>
          </a:xfrm>
          <a:prstGeom prst="rect">
            <a:avLst/>
          </a:prstGeom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9675" y="125633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流程</a:t>
            </a:r>
            <a:r>
              <a:rPr lang="zh-CN" altLang="en-US" dirty="0" smtClean="0">
                <a:solidFill>
                  <a:schemeClr val="tx1"/>
                </a:solidFill>
              </a:rPr>
              <a:t>监控报表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123728" y="1844824"/>
            <a:ext cx="4680520" cy="3456384"/>
          </a:xfrm>
        </p:spPr>
        <p:txBody>
          <a:bodyPr/>
          <a:lstStyle/>
          <a:p>
            <a:r>
              <a:rPr lang="zh-CN" altLang="en-US" sz="2400" dirty="0"/>
              <a:t>工作流平台整体方案简介</a:t>
            </a:r>
            <a:endParaRPr lang="en-US" altLang="zh-CN" sz="2400" dirty="0"/>
          </a:p>
          <a:p>
            <a:r>
              <a:rPr lang="zh-CN" altLang="en-US" sz="2400" dirty="0"/>
              <a:t>工作流平台已具备的功能简介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系统如何引入工作流平台方法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56376" y="6624886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ltGray">
          <a:xfrm rot="5400000">
            <a:off x="-2285651" y="1429668"/>
            <a:ext cx="4824412" cy="4646613"/>
          </a:xfrm>
          <a:custGeom>
            <a:avLst/>
            <a:gdLst>
              <a:gd name="G0" fmla="+- 10594 0 0"/>
              <a:gd name="G1" fmla="+- -10553582 0 0"/>
              <a:gd name="G2" fmla="+- 0 0 -10553582"/>
              <a:gd name="T0" fmla="*/ 0 256 1"/>
              <a:gd name="T1" fmla="*/ 180 256 1"/>
              <a:gd name="G3" fmla="+- -10553582 T0 T1"/>
              <a:gd name="T2" fmla="*/ 0 256 1"/>
              <a:gd name="T3" fmla="*/ 90 256 1"/>
              <a:gd name="G4" fmla="+- -10553582 T2 T3"/>
              <a:gd name="G5" fmla="*/ G4 2 1"/>
              <a:gd name="T4" fmla="*/ 90 256 1"/>
              <a:gd name="T5" fmla="*/ 0 256 1"/>
              <a:gd name="G6" fmla="+- -10553582 T4 T5"/>
              <a:gd name="G7" fmla="*/ G6 2 1"/>
              <a:gd name="G8" fmla="abs -1055358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594"/>
              <a:gd name="G18" fmla="*/ 10594 1 2"/>
              <a:gd name="G19" fmla="+- G18 5400 0"/>
              <a:gd name="G20" fmla="cos G19 -10553582"/>
              <a:gd name="G21" fmla="sin G19 -10553582"/>
              <a:gd name="G22" fmla="+- G20 10800 0"/>
              <a:gd name="G23" fmla="+- G21 10800 0"/>
              <a:gd name="G24" fmla="+- 10800 0 G20"/>
              <a:gd name="G25" fmla="+- 10594 10800 0"/>
              <a:gd name="G26" fmla="?: G9 G17 G25"/>
              <a:gd name="G27" fmla="?: G9 0 21600"/>
              <a:gd name="G28" fmla="cos 10800 -10553582"/>
              <a:gd name="G29" fmla="sin 10800 -10553582"/>
              <a:gd name="G30" fmla="sin 10594 -10553582"/>
              <a:gd name="G31" fmla="+- G28 10800 0"/>
              <a:gd name="G32" fmla="+- G29 10800 0"/>
              <a:gd name="G33" fmla="+- G30 10800 0"/>
              <a:gd name="G34" fmla="?: G4 0 G31"/>
              <a:gd name="G35" fmla="?: -10553582 G34 0"/>
              <a:gd name="G36" fmla="?: G6 G35 G31"/>
              <a:gd name="G37" fmla="+- 21600 0 G36"/>
              <a:gd name="G38" fmla="?: G4 0 G33"/>
              <a:gd name="G39" fmla="?: -1055358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83 w 21600"/>
              <a:gd name="T15" fmla="*/ 7323 h 21600"/>
              <a:gd name="T16" fmla="*/ 10800 w 21600"/>
              <a:gd name="T17" fmla="*/ 206 h 21600"/>
              <a:gd name="T18" fmla="*/ 20917 w 21600"/>
              <a:gd name="T19" fmla="*/ 7323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81" y="7357"/>
                </a:moveTo>
                <a:cubicBezTo>
                  <a:pt x="2251" y="3078"/>
                  <a:pt x="6276" y="205"/>
                  <a:pt x="10800" y="206"/>
                </a:cubicBezTo>
                <a:cubicBezTo>
                  <a:pt x="15323" y="206"/>
                  <a:pt x="19348" y="3078"/>
                  <a:pt x="20818" y="7357"/>
                </a:cubicBezTo>
                <a:lnTo>
                  <a:pt x="21013" y="7290"/>
                </a:lnTo>
                <a:cubicBezTo>
                  <a:pt x="19514" y="2928"/>
                  <a:pt x="15411" y="-1"/>
                  <a:pt x="10799" y="0"/>
                </a:cubicBezTo>
                <a:cubicBezTo>
                  <a:pt x="6188" y="0"/>
                  <a:pt x="2085" y="2928"/>
                  <a:pt x="586" y="7290"/>
                </a:cubicBezTo>
                <a:close/>
              </a:path>
            </a:pathLst>
          </a:cu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512492" y="1772816"/>
            <a:ext cx="5472013" cy="508000"/>
            <a:chOff x="1692275" y="1931988"/>
            <a:chExt cx="5472013" cy="508000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692275" y="1931988"/>
              <a:ext cx="5181600" cy="508000"/>
              <a:chOff x="1419" y="1480"/>
              <a:chExt cx="3575" cy="363"/>
            </a:xfrm>
          </p:grpSpPr>
          <p:grpSp>
            <p:nvGrpSpPr>
              <p:cNvPr id="10" name="Group 5"/>
              <p:cNvGrpSpPr>
                <a:grpSpLocks/>
              </p:cNvGrpSpPr>
              <p:nvPr/>
            </p:nvGrpSpPr>
            <p:grpSpPr bwMode="auto">
              <a:xfrm>
                <a:off x="1419" y="1480"/>
                <a:ext cx="3575" cy="363"/>
                <a:chOff x="1419" y="1480"/>
                <a:chExt cx="3575" cy="363"/>
              </a:xfrm>
            </p:grpSpPr>
            <p:sp>
              <p:nvSpPr>
                <p:cNvPr id="12" name="Oval 6"/>
                <p:cNvSpPr>
                  <a:spLocks noChangeArrowheads="1"/>
                </p:cNvSpPr>
                <p:nvPr/>
              </p:nvSpPr>
              <p:spPr bwMode="gray">
                <a:xfrm>
                  <a:off x="1419" y="1491"/>
                  <a:ext cx="344" cy="3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AutoShape 7"/>
                <p:cNvSpPr>
                  <a:spLocks noChangeArrowheads="1"/>
                </p:cNvSpPr>
                <p:nvPr/>
              </p:nvSpPr>
              <p:spPr bwMode="gray">
                <a:xfrm>
                  <a:off x="1683" y="1480"/>
                  <a:ext cx="3311" cy="36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Oval 8"/>
              <p:cNvSpPr>
                <a:spLocks noChangeArrowheads="1"/>
              </p:cNvSpPr>
              <p:nvPr/>
            </p:nvSpPr>
            <p:spPr bwMode="gray">
              <a:xfrm>
                <a:off x="1451" y="1515"/>
                <a:ext cx="268" cy="269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9525" algn="ctr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AutoShape 38"/>
            <p:cNvSpPr>
              <a:spLocks noChangeArrowheads="1"/>
            </p:cNvSpPr>
            <p:nvPr/>
          </p:nvSpPr>
          <p:spPr bwMode="gray">
            <a:xfrm>
              <a:off x="2267744" y="2041509"/>
              <a:ext cx="4896544" cy="315912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>
              <a:prstShdw prst="shdw17" dist="127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vl="0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定义流程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9746" y="2777456"/>
            <a:ext cx="5472013" cy="508000"/>
            <a:chOff x="2124323" y="2921000"/>
            <a:chExt cx="5472013" cy="508000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2124323" y="2921000"/>
              <a:ext cx="5181600" cy="508000"/>
              <a:chOff x="1419" y="1480"/>
              <a:chExt cx="3575" cy="363"/>
            </a:xfrm>
          </p:grpSpPr>
          <p:grpSp>
            <p:nvGrpSpPr>
              <p:cNvPr id="17" name="Group 5"/>
              <p:cNvGrpSpPr>
                <a:grpSpLocks/>
              </p:cNvGrpSpPr>
              <p:nvPr/>
            </p:nvGrpSpPr>
            <p:grpSpPr bwMode="auto">
              <a:xfrm>
                <a:off x="1419" y="1480"/>
                <a:ext cx="3575" cy="363"/>
                <a:chOff x="1419" y="1480"/>
                <a:chExt cx="3575" cy="363"/>
              </a:xfrm>
            </p:grpSpPr>
            <p:sp>
              <p:nvSpPr>
                <p:cNvPr id="19" name="Oval 6"/>
                <p:cNvSpPr>
                  <a:spLocks noChangeArrowheads="1"/>
                </p:cNvSpPr>
                <p:nvPr/>
              </p:nvSpPr>
              <p:spPr bwMode="gray">
                <a:xfrm>
                  <a:off x="1419" y="1491"/>
                  <a:ext cx="344" cy="3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AutoShape 7"/>
                <p:cNvSpPr>
                  <a:spLocks noChangeArrowheads="1"/>
                </p:cNvSpPr>
                <p:nvPr/>
              </p:nvSpPr>
              <p:spPr bwMode="gray">
                <a:xfrm>
                  <a:off x="1683" y="1480"/>
                  <a:ext cx="3311" cy="36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Oval 8"/>
              <p:cNvSpPr>
                <a:spLocks noChangeArrowheads="1"/>
              </p:cNvSpPr>
              <p:nvPr/>
            </p:nvSpPr>
            <p:spPr bwMode="gray">
              <a:xfrm>
                <a:off x="1451" y="1515"/>
                <a:ext cx="268" cy="269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9525" algn="ctr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AutoShape 38"/>
            <p:cNvSpPr>
              <a:spLocks noChangeArrowheads="1"/>
            </p:cNvSpPr>
            <p:nvPr/>
          </p:nvSpPr>
          <p:spPr bwMode="gray">
            <a:xfrm>
              <a:off x="2699792" y="3030521"/>
              <a:ext cx="4896544" cy="315912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>
              <a:prstShdw prst="shdw17" dist="127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部署流程</a:t>
              </a:r>
              <a:endParaRPr lang="en-US" altLang="zh-CN" sz="2000" dirty="0">
                <a:latin typeface="Georgi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33167" y="3811329"/>
            <a:ext cx="5472013" cy="508000"/>
            <a:chOff x="2124323" y="2921000"/>
            <a:chExt cx="5472013" cy="508000"/>
          </a:xfrm>
        </p:grpSpPr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2124323" y="2921000"/>
              <a:ext cx="5181600" cy="508000"/>
              <a:chOff x="1419" y="1480"/>
              <a:chExt cx="3575" cy="363"/>
            </a:xfrm>
          </p:grpSpPr>
          <p:grpSp>
            <p:nvGrpSpPr>
              <p:cNvPr id="24" name="Group 5"/>
              <p:cNvGrpSpPr>
                <a:grpSpLocks/>
              </p:cNvGrpSpPr>
              <p:nvPr/>
            </p:nvGrpSpPr>
            <p:grpSpPr bwMode="auto">
              <a:xfrm>
                <a:off x="1419" y="1480"/>
                <a:ext cx="3575" cy="363"/>
                <a:chOff x="1419" y="1480"/>
                <a:chExt cx="3575" cy="363"/>
              </a:xfrm>
            </p:grpSpPr>
            <p:sp>
              <p:nvSpPr>
                <p:cNvPr id="26" name="Oval 6"/>
                <p:cNvSpPr>
                  <a:spLocks noChangeArrowheads="1"/>
                </p:cNvSpPr>
                <p:nvPr/>
              </p:nvSpPr>
              <p:spPr bwMode="gray">
                <a:xfrm>
                  <a:off x="1419" y="1491"/>
                  <a:ext cx="344" cy="3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AutoShape 7"/>
                <p:cNvSpPr>
                  <a:spLocks noChangeArrowheads="1"/>
                </p:cNvSpPr>
                <p:nvPr/>
              </p:nvSpPr>
              <p:spPr bwMode="gray">
                <a:xfrm>
                  <a:off x="1683" y="1480"/>
                  <a:ext cx="3311" cy="36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Oval 8"/>
              <p:cNvSpPr>
                <a:spLocks noChangeArrowheads="1"/>
              </p:cNvSpPr>
              <p:nvPr/>
            </p:nvSpPr>
            <p:spPr bwMode="gray">
              <a:xfrm>
                <a:off x="1451" y="1515"/>
                <a:ext cx="268" cy="269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9525" algn="ctr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AutoShape 38"/>
            <p:cNvSpPr>
              <a:spLocks noChangeArrowheads="1"/>
            </p:cNvSpPr>
            <p:nvPr/>
          </p:nvSpPr>
          <p:spPr bwMode="gray">
            <a:xfrm>
              <a:off x="2699792" y="3030521"/>
              <a:ext cx="4896544" cy="315912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>
              <a:prstShdw prst="shdw17" dist="127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流程配置</a:t>
              </a:r>
              <a:endParaRPr lang="en-US" altLang="zh-CN" sz="2000" dirty="0">
                <a:latin typeface="Georgi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04079" y="4941640"/>
            <a:ext cx="5472013" cy="508000"/>
            <a:chOff x="2124323" y="2921000"/>
            <a:chExt cx="5472013" cy="508000"/>
          </a:xfrm>
        </p:grpSpPr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2124323" y="2921000"/>
              <a:ext cx="5181600" cy="508000"/>
              <a:chOff x="1419" y="1480"/>
              <a:chExt cx="3575" cy="363"/>
            </a:xfrm>
          </p:grpSpPr>
          <p:grpSp>
            <p:nvGrpSpPr>
              <p:cNvPr id="31" name="Group 5"/>
              <p:cNvGrpSpPr>
                <a:grpSpLocks/>
              </p:cNvGrpSpPr>
              <p:nvPr/>
            </p:nvGrpSpPr>
            <p:grpSpPr bwMode="auto">
              <a:xfrm>
                <a:off x="1419" y="1480"/>
                <a:ext cx="3575" cy="363"/>
                <a:chOff x="1419" y="1480"/>
                <a:chExt cx="3575" cy="363"/>
              </a:xfrm>
            </p:grpSpPr>
            <p:sp>
              <p:nvSpPr>
                <p:cNvPr id="33" name="Oval 6"/>
                <p:cNvSpPr>
                  <a:spLocks noChangeArrowheads="1"/>
                </p:cNvSpPr>
                <p:nvPr/>
              </p:nvSpPr>
              <p:spPr bwMode="gray">
                <a:xfrm>
                  <a:off x="1419" y="1491"/>
                  <a:ext cx="344" cy="3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AutoShape 7"/>
                <p:cNvSpPr>
                  <a:spLocks noChangeArrowheads="1"/>
                </p:cNvSpPr>
                <p:nvPr/>
              </p:nvSpPr>
              <p:spPr bwMode="gray">
                <a:xfrm>
                  <a:off x="1683" y="1480"/>
                  <a:ext cx="3311" cy="36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Oval 8"/>
              <p:cNvSpPr>
                <a:spLocks noChangeArrowheads="1"/>
              </p:cNvSpPr>
              <p:nvPr/>
            </p:nvSpPr>
            <p:spPr bwMode="gray">
              <a:xfrm>
                <a:off x="1451" y="1515"/>
                <a:ext cx="268" cy="269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9525" algn="ctr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4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AutoShape 38"/>
            <p:cNvSpPr>
              <a:spLocks noChangeArrowheads="1"/>
            </p:cNvSpPr>
            <p:nvPr/>
          </p:nvSpPr>
          <p:spPr bwMode="gray">
            <a:xfrm>
              <a:off x="2699792" y="3030521"/>
              <a:ext cx="4896544" cy="315912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>
              <a:prstShdw prst="shdw17" dist="127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vl="0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开发业务功能</a:t>
              </a:r>
              <a:endParaRPr lang="en-US" altLang="zh-CN" sz="2000" dirty="0">
                <a:latin typeface="Georgi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-110914" y="2993330"/>
            <a:ext cx="2447677" cy="80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9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工作流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ts val="29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开发步骤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4"/>
          <p:cNvSpPr>
            <a:spLocks noGrp="1"/>
          </p:cNvSpPr>
          <p:nvPr>
            <p:ph type="title"/>
          </p:nvPr>
        </p:nvSpPr>
        <p:spPr>
          <a:xfrm>
            <a:off x="51644" y="105436"/>
            <a:ext cx="7653536" cy="490066"/>
          </a:xfrm>
        </p:spPr>
        <p:txBody>
          <a:bodyPr/>
          <a:lstStyle/>
          <a:p>
            <a:r>
              <a:rPr lang="zh-CN" altLang="en-US" dirty="0" smtClean="0"/>
              <a:t>基于工作流开发业务模块的步骤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6265020" y="2010023"/>
            <a:ext cx="288032" cy="213905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03847" y="2717738"/>
            <a:ext cx="211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在工作流平台完成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右箭头 39"/>
          <p:cNvSpPr/>
          <p:nvPr/>
        </p:nvSpPr>
        <p:spPr bwMode="gray">
          <a:xfrm>
            <a:off x="6145138" y="5003833"/>
            <a:ext cx="396876" cy="410566"/>
          </a:xfrm>
          <a:prstGeom prst="rightArrow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733334" y="4815355"/>
            <a:ext cx="1826141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视业务复杂程度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35227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816" y="85094"/>
            <a:ext cx="6501408" cy="391578"/>
          </a:xfrm>
        </p:spPr>
        <p:txBody>
          <a:bodyPr/>
          <a:lstStyle/>
          <a:p>
            <a:r>
              <a:rPr lang="zh-CN" altLang="en-US" dirty="0" smtClean="0"/>
              <a:t>系统如何引入工作流平台</a:t>
            </a:r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35147" y="2095238"/>
            <a:ext cx="7878632" cy="738664"/>
            <a:chOff x="395536" y="5590845"/>
            <a:chExt cx="7696296" cy="738664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95536" y="5590845"/>
              <a:ext cx="1564970" cy="738664"/>
            </a:xfrm>
            <a:prstGeom prst="homePlate">
              <a:avLst>
                <a:gd name="adj" fmla="val 14233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情景一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267744" y="5590845"/>
              <a:ext cx="5824088" cy="73866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C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自主研发重构或新建业务系统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PDP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软件开发平台，采用流程引擎内嵌，流程库集中模式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5147" y="3441774"/>
            <a:ext cx="7878632" cy="1107996"/>
            <a:chOff x="395536" y="5406179"/>
            <a:chExt cx="7696296" cy="1107996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395536" y="5590845"/>
              <a:ext cx="1564970" cy="738664"/>
            </a:xfrm>
            <a:prstGeom prst="homePlate">
              <a:avLst>
                <a:gd name="adj" fmla="val 14233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情景二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2267744" y="5406179"/>
              <a:ext cx="5824088" cy="110799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C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自主研发在线活跃业务系统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引入工作流软件包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，采用流程引擎内嵌，流程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库部署至业务库中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流程库集中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模式，直接调用工作流平台接口服务集成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5147" y="5066600"/>
            <a:ext cx="7878632" cy="738664"/>
            <a:chOff x="395536" y="5590845"/>
            <a:chExt cx="7696296" cy="738664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95536" y="5590845"/>
              <a:ext cx="1564970" cy="738664"/>
            </a:xfrm>
            <a:prstGeom prst="homePlate">
              <a:avLst>
                <a:gd name="adj" fmla="val 14233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情景三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2267744" y="5590845"/>
              <a:ext cx="5824088" cy="73866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C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外购系统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集成统一待办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35147" y="807545"/>
            <a:ext cx="787863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工作流平台基础功能已完成，已推广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系统使用，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其他自主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研发重构或新建业务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系统可以引入使用。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6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工作流接口服务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7776864" cy="561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0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500430" y="1643050"/>
            <a:ext cx="5214974" cy="4018768"/>
          </a:xfrm>
          <a:prstGeom prst="roundRect">
            <a:avLst>
              <a:gd name="adj" fmla="val 6204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  <a:round/>
            <a:headEnd/>
            <a:tailEnd/>
          </a:ln>
        </p:spPr>
        <p:txBody>
          <a:bodyPr wrap="none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需求由业务系统提出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按照接口规范准备待办接口，和系统相关信息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审核接口和系统信息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5.GW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封装接口并测试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统一待办调用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封装的待办接口并做单点测试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按业务系统，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，统一待办的顺序依次上线部署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接口规范：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929190" y="4429132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文档" showAsIcon="1" r:id="rId6" imgW="914400" imgH="685800" progId="Word.Document.12">
                  <p:embed/>
                </p:oleObj>
              </mc:Choice>
              <mc:Fallback>
                <p:oleObj name="文档" showAsIcon="1" r:id="rId6" imgW="914400" imgH="6858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4429132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67544" y="692696"/>
            <a:ext cx="2319076" cy="5688632"/>
            <a:chOff x="642910" y="1333928"/>
            <a:chExt cx="2071702" cy="4666840"/>
          </a:xfrm>
        </p:grpSpPr>
        <p:sp>
          <p:nvSpPr>
            <p:cNvPr id="10" name="椭圆 9"/>
            <p:cNvSpPr/>
            <p:nvPr/>
          </p:nvSpPr>
          <p:spPr bwMode="gray">
            <a:xfrm>
              <a:off x="1214414" y="1333928"/>
              <a:ext cx="928694" cy="285752"/>
            </a:xfrm>
            <a:prstGeom prst="ellipse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 bwMode="gray">
            <a:xfrm>
              <a:off x="928662" y="1857364"/>
              <a:ext cx="1428760" cy="357190"/>
            </a:xfrm>
            <a:prstGeom prst="roundRect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提出接入申请</a:t>
              </a:r>
            </a:p>
          </p:txBody>
        </p:sp>
        <p:sp>
          <p:nvSpPr>
            <p:cNvPr id="13" name="圆角矩形 12"/>
            <p:cNvSpPr/>
            <p:nvPr/>
          </p:nvSpPr>
          <p:spPr bwMode="gray">
            <a:xfrm>
              <a:off x="642910" y="2428868"/>
              <a:ext cx="2071702" cy="428628"/>
            </a:xfrm>
            <a:prstGeom prst="roundRect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准备接入材料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（测试接口，系统资料）</a:t>
              </a:r>
            </a:p>
          </p:txBody>
        </p:sp>
        <p:sp>
          <p:nvSpPr>
            <p:cNvPr id="14" name="圆角矩形 13"/>
            <p:cNvSpPr/>
            <p:nvPr/>
          </p:nvSpPr>
          <p:spPr bwMode="gray">
            <a:xfrm>
              <a:off x="928662" y="3071810"/>
              <a:ext cx="1428760" cy="428628"/>
            </a:xfrm>
            <a:prstGeom prst="roundRect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接口规范审核</a:t>
              </a:r>
            </a:p>
          </p:txBody>
        </p:sp>
        <p:sp>
          <p:nvSpPr>
            <p:cNvPr id="15" name="圆角矩形 14"/>
            <p:cNvSpPr/>
            <p:nvPr/>
          </p:nvSpPr>
          <p:spPr bwMode="gray">
            <a:xfrm>
              <a:off x="1000100" y="3714752"/>
              <a:ext cx="1357322" cy="428628"/>
            </a:xfrm>
            <a:prstGeom prst="roundRect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5.GW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封装测试</a:t>
              </a:r>
            </a:p>
          </p:txBody>
        </p:sp>
        <p:sp>
          <p:nvSpPr>
            <p:cNvPr id="16" name="圆角矩形 15"/>
            <p:cNvSpPr/>
            <p:nvPr/>
          </p:nvSpPr>
          <p:spPr bwMode="gray">
            <a:xfrm>
              <a:off x="785786" y="4357694"/>
              <a:ext cx="1785950" cy="428628"/>
            </a:xfrm>
            <a:prstGeom prst="roundRect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统一待办接入测试</a:t>
              </a:r>
            </a:p>
          </p:txBody>
        </p:sp>
        <p:sp>
          <p:nvSpPr>
            <p:cNvPr id="17" name="圆角矩形 16"/>
            <p:cNvSpPr/>
            <p:nvPr/>
          </p:nvSpPr>
          <p:spPr bwMode="gray">
            <a:xfrm>
              <a:off x="1071538" y="5000636"/>
              <a:ext cx="1214446" cy="428628"/>
            </a:xfrm>
            <a:prstGeom prst="roundRect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上线部署</a:t>
              </a:r>
            </a:p>
          </p:txBody>
        </p:sp>
        <p:sp>
          <p:nvSpPr>
            <p:cNvPr id="18" name="椭圆 17"/>
            <p:cNvSpPr/>
            <p:nvPr/>
          </p:nvSpPr>
          <p:spPr bwMode="gray">
            <a:xfrm>
              <a:off x="1357290" y="5715016"/>
              <a:ext cx="642942" cy="285752"/>
            </a:xfrm>
            <a:prstGeom prst="ellipse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/>
                <a:t>8.</a:t>
              </a:r>
              <a:r>
                <a:rPr lang="zh-CN" altLang="en-US" sz="1400" dirty="0" smtClean="0"/>
                <a:t>结束</a:t>
              </a:r>
              <a:endParaRPr lang="zh-CN" altLang="en-US" sz="1400" dirty="0"/>
            </a:p>
          </p:txBody>
        </p:sp>
        <p:sp>
          <p:nvSpPr>
            <p:cNvPr id="19" name="下箭头 18"/>
            <p:cNvSpPr/>
            <p:nvPr/>
          </p:nvSpPr>
          <p:spPr bwMode="gray">
            <a:xfrm>
              <a:off x="1500166" y="4143380"/>
              <a:ext cx="285752" cy="214314"/>
            </a:xfrm>
            <a:prstGeom prst="downArrow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 bwMode="gray">
            <a:xfrm>
              <a:off x="1500166" y="4786322"/>
              <a:ext cx="357190" cy="214314"/>
            </a:xfrm>
            <a:prstGeom prst="downArrow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 bwMode="gray">
            <a:xfrm>
              <a:off x="1500166" y="5429264"/>
              <a:ext cx="357190" cy="285752"/>
            </a:xfrm>
            <a:prstGeom prst="downArrow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下箭头 21"/>
            <p:cNvSpPr/>
            <p:nvPr/>
          </p:nvSpPr>
          <p:spPr bwMode="gray">
            <a:xfrm>
              <a:off x="1500166" y="1643050"/>
              <a:ext cx="285752" cy="214314"/>
            </a:xfrm>
            <a:prstGeom prst="downArrow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下箭头 22"/>
            <p:cNvSpPr/>
            <p:nvPr/>
          </p:nvSpPr>
          <p:spPr bwMode="gray">
            <a:xfrm>
              <a:off x="1500166" y="2214554"/>
              <a:ext cx="285752" cy="214314"/>
            </a:xfrm>
            <a:prstGeom prst="downArrow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下箭头 23"/>
            <p:cNvSpPr/>
            <p:nvPr/>
          </p:nvSpPr>
          <p:spPr bwMode="gray">
            <a:xfrm>
              <a:off x="1500166" y="2857496"/>
              <a:ext cx="285752" cy="214314"/>
            </a:xfrm>
            <a:prstGeom prst="downArrow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下箭头 24"/>
            <p:cNvSpPr/>
            <p:nvPr/>
          </p:nvSpPr>
          <p:spPr bwMode="gray">
            <a:xfrm>
              <a:off x="1500166" y="3500438"/>
              <a:ext cx="285752" cy="214314"/>
            </a:xfrm>
            <a:prstGeom prst="downArrow">
              <a:avLst/>
            </a:prstGeom>
            <a:ln>
              <a:headEnd/>
              <a:tailEnd type="stealth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6816" y="85094"/>
            <a:ext cx="6501408" cy="391578"/>
          </a:xfrm>
        </p:spPr>
        <p:txBody>
          <a:bodyPr/>
          <a:lstStyle/>
          <a:p>
            <a:r>
              <a:rPr dirty="0" smtClean="0"/>
              <a:t>统一待办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接入流程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816" y="85094"/>
            <a:ext cx="6501408" cy="391578"/>
          </a:xfrm>
        </p:spPr>
        <p:txBody>
          <a:bodyPr/>
          <a:lstStyle/>
          <a:p>
            <a:r>
              <a:rPr dirty="0" smtClean="0"/>
              <a:t>统一待办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首页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6" y="1340768"/>
            <a:ext cx="8562119" cy="38741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</p:pic>
      <p:sp>
        <p:nvSpPr>
          <p:cNvPr id="7" name="矩形 6"/>
          <p:cNvSpPr/>
          <p:nvPr/>
        </p:nvSpPr>
        <p:spPr bwMode="gray">
          <a:xfrm>
            <a:off x="1312626" y="2857496"/>
            <a:ext cx="428628" cy="35719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745310" y="2518442"/>
            <a:ext cx="1285884" cy="4379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1194" y="2370780"/>
            <a:ext cx="1428760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待办数</a:t>
            </a:r>
          </a:p>
        </p:txBody>
      </p:sp>
      <p:sp>
        <p:nvSpPr>
          <p:cNvPr id="13" name="矩形 12"/>
          <p:cNvSpPr/>
          <p:nvPr/>
        </p:nvSpPr>
        <p:spPr bwMode="gray">
          <a:xfrm>
            <a:off x="7643834" y="4500570"/>
            <a:ext cx="428628" cy="35719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3" idx="0"/>
            <a:endCxn id="15" idx="2"/>
          </p:cNvCxnSpPr>
          <p:nvPr/>
        </p:nvCxnSpPr>
        <p:spPr>
          <a:xfrm rot="5400000" flipH="1" flipV="1">
            <a:off x="7579032" y="4078578"/>
            <a:ext cx="701109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86644" y="3214686"/>
            <a:ext cx="1428760" cy="58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处理跳转至该条待办</a:t>
            </a:r>
          </a:p>
        </p:txBody>
      </p:sp>
      <p:sp>
        <p:nvSpPr>
          <p:cNvPr id="19" name="矩形 18"/>
          <p:cNvSpPr/>
          <p:nvPr/>
        </p:nvSpPr>
        <p:spPr bwMode="gray">
          <a:xfrm>
            <a:off x="714348" y="4572008"/>
            <a:ext cx="6643734" cy="571504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2"/>
            <a:endCxn id="21" idx="0"/>
          </p:cNvCxnSpPr>
          <p:nvPr/>
        </p:nvCxnSpPr>
        <p:spPr>
          <a:xfrm rot="5400000">
            <a:off x="3661166" y="5482843"/>
            <a:ext cx="714380" cy="357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86116" y="5857892"/>
            <a:ext cx="1428760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待办详细信息</a:t>
            </a:r>
          </a:p>
        </p:txBody>
      </p:sp>
      <p:sp>
        <p:nvSpPr>
          <p:cNvPr id="29" name="矩形 28"/>
          <p:cNvSpPr/>
          <p:nvPr/>
        </p:nvSpPr>
        <p:spPr bwMode="gray">
          <a:xfrm>
            <a:off x="7858148" y="1271089"/>
            <a:ext cx="714380" cy="35719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9" idx="0"/>
            <a:endCxn id="31" idx="2"/>
          </p:cNvCxnSpPr>
          <p:nvPr/>
        </p:nvCxnSpPr>
        <p:spPr>
          <a:xfrm flipH="1" flipV="1">
            <a:off x="7858148" y="1054108"/>
            <a:ext cx="357190" cy="2169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22297" y="715554"/>
            <a:ext cx="2071702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跳转至待办订阅页面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816" y="85094"/>
            <a:ext cx="6501408" cy="391578"/>
          </a:xfrm>
        </p:spPr>
        <p:txBody>
          <a:bodyPr/>
          <a:lstStyle/>
          <a:p>
            <a:r>
              <a:rPr dirty="0" smtClean="0"/>
              <a:t>统一待办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订阅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052736"/>
            <a:ext cx="7920880" cy="505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 bwMode="gray">
          <a:xfrm>
            <a:off x="5868144" y="4149080"/>
            <a:ext cx="428628" cy="35719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" idx="0"/>
            <a:endCxn id="13" idx="2"/>
          </p:cNvCxnSpPr>
          <p:nvPr/>
        </p:nvCxnSpPr>
        <p:spPr>
          <a:xfrm flipV="1">
            <a:off x="6082458" y="2595014"/>
            <a:ext cx="404983" cy="1554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0554" y="2287237"/>
            <a:ext cx="2073774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勾选后保存即完成订阅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0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816" y="85094"/>
            <a:ext cx="6501408" cy="391578"/>
          </a:xfrm>
        </p:spPr>
        <p:txBody>
          <a:bodyPr/>
          <a:lstStyle/>
          <a:p>
            <a:r>
              <a:rPr lang="zh-CN" altLang="en-US" dirty="0" smtClean="0"/>
              <a:t>工作</a:t>
            </a:r>
            <a:r>
              <a:rPr lang="zh-CN" altLang="en-US" smtClean="0"/>
              <a:t>流平台技术支持对口联系人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03851"/>
            <a:ext cx="857143" cy="10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374935"/>
            <a:ext cx="866667" cy="10476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71800" y="88345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0052" y="86242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6374" y="88345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31640" y="1412776"/>
            <a:ext cx="74168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44008" y="620688"/>
            <a:ext cx="0" cy="43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741676" y="618718"/>
            <a:ext cx="0" cy="43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32464" y="3284984"/>
            <a:ext cx="741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9752" y="620688"/>
            <a:ext cx="0" cy="43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83160" y="187129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83160" y="374553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技术经理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9564" y="1871296"/>
            <a:ext cx="16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15116368346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969564" y="3745530"/>
            <a:ext cx="16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18807409059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930012" y="1871296"/>
            <a:ext cx="21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marc@sany.com.cn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30012" y="3745530"/>
            <a:ext cx="21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yinbp@sany.com.cn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3570" y="116013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工作流平台问题与挑战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ltGray">
          <a:xfrm>
            <a:off x="742950" y="1578323"/>
            <a:ext cx="2184400" cy="3303587"/>
          </a:xfrm>
          <a:prstGeom prst="flowChartOffpageConnector">
            <a:avLst/>
          </a:prstGeom>
          <a:gradFill rotWithShape="1">
            <a:gsLst>
              <a:gs pos="0">
                <a:srgbClr val="33CCCC"/>
              </a:gs>
              <a:gs pos="100000">
                <a:srgbClr val="33CCCC">
                  <a:gamma/>
                  <a:tint val="43922"/>
                  <a:invGamma/>
                </a:srgb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gray">
          <a:xfrm>
            <a:off x="911225" y="1268760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1021496" y="1392932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kern="0" noProof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快速、高质量开发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ltGray">
          <a:xfrm>
            <a:off x="3359150" y="1571973"/>
            <a:ext cx="2364978" cy="3284537"/>
          </a:xfrm>
          <a:prstGeom prst="flowChartOffpage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gray">
          <a:xfrm>
            <a:off x="3530600" y="1268760"/>
            <a:ext cx="1831975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3642461" y="1392932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kern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国内特色流程场景</a:t>
            </a:r>
            <a:endParaRPr lang="en-US" altLang="zh-CN" sz="14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ltGray">
          <a:xfrm>
            <a:off x="5991225" y="1571973"/>
            <a:ext cx="2247900" cy="3303587"/>
          </a:xfrm>
          <a:prstGeom prst="flowChartOffpageConnector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gray">
          <a:xfrm>
            <a:off x="6153150" y="1268760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gray">
          <a:xfrm>
            <a:off x="6260248" y="1392932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kern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监控、变更、分析</a:t>
            </a:r>
            <a:endParaRPr lang="en-US" altLang="zh-CN" sz="14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black">
          <a:xfrm>
            <a:off x="899592" y="1844824"/>
            <a:ext cx="21034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与第三方框架整合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可复用流程服务接口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重用原有功能</a:t>
            </a: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并发性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业务流程事务一致性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black">
          <a:xfrm>
            <a:off x="3322156" y="1844635"/>
            <a:ext cx="25922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委托、转办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、协办</a:t>
            </a: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会签 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、加签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自由流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流程多版本及版本升级管理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多级子流程嵌套</a:t>
            </a: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回退及业务补偿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black">
          <a:xfrm>
            <a:off x="6138862" y="1833910"/>
            <a:ext cx="210026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图形化监控和管理</a:t>
            </a:r>
          </a:p>
          <a:p>
            <a:pPr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业务化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流程优化变更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gray">
          <a:xfrm>
            <a:off x="857250" y="5102001"/>
            <a:ext cx="7277100" cy="7032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535906" y="5291916"/>
            <a:ext cx="591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统一工作流平台，快速开发实施与敏捷响应流程变更</a:t>
            </a:r>
            <a:endParaRPr lang="zh-CN" altLang="en-US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2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406896"/>
          </a:xfrm>
        </p:spPr>
        <p:txBody>
          <a:bodyPr>
            <a:noAutofit/>
          </a:bodyPr>
          <a:lstStyle/>
          <a:p>
            <a:r>
              <a:rPr kumimoji="1" lang="zh-CN" altLang="en-US" sz="3200" b="1" dirty="0" smtClean="0">
                <a:cs typeface="Arial Unicode MS" pitchFamily="34" charset="-122"/>
              </a:rPr>
              <a:t>谢    谢</a:t>
            </a:r>
            <a:endParaRPr kumimoji="1" lang="en-US" altLang="zh-CN" sz="3200" b="1" dirty="0">
              <a:cs typeface="Arial Unicode MS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5340037"/>
            <a:ext cx="464769" cy="49504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5536" y="1196751"/>
            <a:ext cx="8233397" cy="1277187"/>
          </a:xfrm>
          <a:prstGeom prst="roundRect">
            <a:avLst>
              <a:gd name="adj" fmla="val 6204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  <a:round/>
            <a:headEnd/>
            <a:tailEnd/>
          </a:ln>
        </p:spPr>
        <p:txBody>
          <a:bodyPr wrap="none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实现工作流模块的三个主要功能：流程设计、流程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、流程集中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部署和管理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满足国内特色业务流程场景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功能需求：委托、转办、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协办、自油流等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实现符合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规范的流程服务体系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95536" y="836712"/>
            <a:ext cx="6145165" cy="396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目标一：实现工作流平台基本功能，能集中部署和管理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95536" y="3284984"/>
            <a:ext cx="8208912" cy="1152128"/>
          </a:xfrm>
          <a:prstGeom prst="roundRect">
            <a:avLst>
              <a:gd name="adj" fmla="val 6204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  <a:round/>
            <a:headEnd/>
            <a:tailEnd/>
          </a:ln>
        </p:spPr>
        <p:txBody>
          <a:bodyPr wrap="none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各应用系统将的</a:t>
            </a:r>
            <a:r>
              <a:rPr lang="zh-CN" altLang="en-US" sz="16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流程任务按照统一</a:t>
            </a: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的规范进行改造，提供待办任务视图</a:t>
            </a:r>
            <a:endParaRPr lang="en-US" altLang="zh-CN" sz="16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统一数据访问平台提供各应用的待办任务数据接口服务</a:t>
            </a:r>
            <a:endParaRPr lang="en-US" altLang="zh-CN" sz="16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移动平台待办中心或集团门户集中展示和任务处理</a:t>
            </a:r>
            <a:endParaRPr lang="zh-CN" altLang="en-US" sz="16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95536" y="2924944"/>
            <a:ext cx="6145165" cy="396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目标二：制定统一待办技术规范，集成各系统待办任务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816" y="85094"/>
            <a:ext cx="6501408" cy="391578"/>
          </a:xfrm>
        </p:spPr>
        <p:txBody>
          <a:bodyPr/>
          <a:lstStyle/>
          <a:p>
            <a:r>
              <a:rPr lang="zh-CN" altLang="en-US" dirty="0" smtClean="0"/>
              <a:t>工作流平台建设目标</a:t>
            </a:r>
            <a:endParaRPr lang="en-US" dirty="0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95536" y="5319144"/>
            <a:ext cx="8208912" cy="810112"/>
          </a:xfrm>
          <a:prstGeom prst="roundRect">
            <a:avLst>
              <a:gd name="adj" fmla="val 6204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  <a:round/>
            <a:headEnd/>
            <a:tailEnd/>
          </a:ln>
        </p:spPr>
        <p:txBody>
          <a:bodyPr wrap="none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提供流程</a:t>
            </a:r>
            <a:r>
              <a:rPr lang="en-US" altLang="zh-CN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KPI</a:t>
            </a: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统计</a:t>
            </a:r>
            <a:r>
              <a:rPr lang="zh-CN" altLang="en-US" sz="16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功能，为流程优化提供</a:t>
            </a: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依据</a:t>
            </a:r>
            <a:endParaRPr lang="en-US" altLang="zh-CN" sz="16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提供</a:t>
            </a: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对页面内容和业务规则配置，支持业务需求灵活多变</a:t>
            </a:r>
            <a:endParaRPr lang="zh-CN" altLang="en-US" sz="16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395536" y="4923144"/>
            <a:ext cx="6145165" cy="396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、监控和分析，业务化流程表单定制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701705"/>
            <a:ext cx="464769" cy="49504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80" y="2858400"/>
            <a:ext cx="464769" cy="4950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4328" y="4893900"/>
            <a:ext cx="108012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 bwMode="gray">
          <a:xfrm>
            <a:off x="6794372" y="4923144"/>
            <a:ext cx="535564" cy="339183"/>
          </a:xfrm>
          <a:prstGeom prst="rightArrow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直接连接符 165"/>
          <p:cNvCxnSpPr/>
          <p:nvPr/>
        </p:nvCxnSpPr>
        <p:spPr bwMode="auto">
          <a:xfrm>
            <a:off x="111125" y="5887169"/>
            <a:ext cx="9034463" cy="0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107" name="Rectangle 10"/>
          <p:cNvSpPr>
            <a:spLocks noChangeArrowheads="1"/>
          </p:cNvSpPr>
          <p:nvPr/>
        </p:nvSpPr>
        <p:spPr bwMode="auto">
          <a:xfrm>
            <a:off x="1319213" y="4244106"/>
            <a:ext cx="4749800" cy="1547813"/>
          </a:xfrm>
          <a:prstGeom prst="roundRect">
            <a:avLst>
              <a:gd name="adj" fmla="val 6509"/>
            </a:avLst>
          </a:prstGeom>
          <a:solidFill>
            <a:srgbClr val="EBF7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120" name="Rectangle 10"/>
          <p:cNvSpPr>
            <a:spLocks noChangeArrowheads="1"/>
          </p:cNvSpPr>
          <p:nvPr/>
        </p:nvSpPr>
        <p:spPr bwMode="auto">
          <a:xfrm>
            <a:off x="6243638" y="4593356"/>
            <a:ext cx="2843212" cy="1150938"/>
          </a:xfrm>
          <a:prstGeom prst="roundRect">
            <a:avLst>
              <a:gd name="adj" fmla="val 9140"/>
            </a:avLst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1387475" y="1546944"/>
            <a:ext cx="7704138" cy="7921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defTabSz="779463"/>
            <a:endParaRPr kumimoji="1"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1504950" y="1612031"/>
            <a:ext cx="1663700" cy="333375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500" b="1">
                <a:solidFill>
                  <a:schemeClr val="bg1"/>
                </a:solidFill>
                <a:latin typeface="宋体" pitchFamily="2" charset="-122"/>
              </a:rPr>
              <a:t>流程门户</a:t>
            </a:r>
          </a:p>
        </p:txBody>
      </p:sp>
      <p:sp>
        <p:nvSpPr>
          <p:cNvPr id="47112" name="Text Box 29"/>
          <p:cNvSpPr txBox="1">
            <a:spLocks noChangeArrowheads="1"/>
          </p:cNvSpPr>
          <p:nvPr/>
        </p:nvSpPr>
        <p:spPr bwMode="auto">
          <a:xfrm>
            <a:off x="4733925" y="5972894"/>
            <a:ext cx="995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8" tIns="38939" rIns="77878" bIns="38939">
            <a:spAutoFit/>
          </a:bodyPr>
          <a:lstStyle>
            <a:lvl1pPr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>
                <a:latin typeface="Times New Roman" pitchFamily="18" charset="0"/>
                <a:ea typeface="华文中宋" pitchFamily="2" charset="-122"/>
              </a:rPr>
              <a:t>供应商</a:t>
            </a:r>
          </a:p>
        </p:txBody>
      </p:sp>
      <p:sp>
        <p:nvSpPr>
          <p:cNvPr id="47113" name="Text Box 30"/>
          <p:cNvSpPr txBox="1">
            <a:spLocks noChangeArrowheads="1"/>
          </p:cNvSpPr>
          <p:nvPr/>
        </p:nvSpPr>
        <p:spPr bwMode="auto">
          <a:xfrm>
            <a:off x="6048375" y="5972894"/>
            <a:ext cx="995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8" tIns="38939" rIns="77878" bIns="38939">
            <a:spAutoFit/>
          </a:bodyPr>
          <a:lstStyle>
            <a:lvl1pPr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>
                <a:latin typeface="Times New Roman" pitchFamily="18" charset="0"/>
                <a:ea typeface="华文中宋" pitchFamily="2" charset="-122"/>
              </a:rPr>
              <a:t>客户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292225" y="5964956"/>
            <a:ext cx="7851775" cy="560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1358900" y="6114181"/>
            <a:ext cx="1296988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lang="zh-CN" altLang="en-US" sz="1500" dirty="0">
                <a:latin typeface="宋体" pitchFamily="2" charset="-122"/>
              </a:rPr>
              <a:t>集团组织架构</a:t>
            </a:r>
            <a:endParaRPr kumimoji="1" lang="zh-CN" altLang="en-US" sz="1500" dirty="0">
              <a:latin typeface="宋体" pitchFamily="2" charset="-122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698750" y="6114181"/>
            <a:ext cx="1260475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分级权限体系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4041775" y="6114181"/>
            <a:ext cx="1079500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algn="ctr"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流程引擎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7766050" y="6098306"/>
            <a:ext cx="1258888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系统集成工具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6415088" y="6098306"/>
            <a:ext cx="1260475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报表设计工具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5229225" y="6114181"/>
            <a:ext cx="1079500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algn="ctr"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文档引擎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47121" name="Rectangle 10"/>
          <p:cNvSpPr>
            <a:spLocks noChangeArrowheads="1"/>
          </p:cNvSpPr>
          <p:nvPr/>
        </p:nvSpPr>
        <p:spPr bwMode="auto">
          <a:xfrm>
            <a:off x="1927225" y="4301256"/>
            <a:ext cx="1320800" cy="1458913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47122" name="Rectangle 11"/>
          <p:cNvSpPr>
            <a:spLocks noChangeArrowheads="1"/>
          </p:cNvSpPr>
          <p:nvPr/>
        </p:nvSpPr>
        <p:spPr bwMode="auto">
          <a:xfrm>
            <a:off x="2055813" y="4656856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字段定义</a:t>
            </a:r>
          </a:p>
        </p:txBody>
      </p:sp>
      <p:sp>
        <p:nvSpPr>
          <p:cNvPr id="78" name="AutoShape 39"/>
          <p:cNvSpPr>
            <a:spLocks noChangeArrowheads="1"/>
          </p:cNvSpPr>
          <p:nvPr/>
        </p:nvSpPr>
        <p:spPr bwMode="auto">
          <a:xfrm>
            <a:off x="1565275" y="1348506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" name="AutoShape 39"/>
          <p:cNvSpPr>
            <a:spLocks noChangeArrowheads="1"/>
          </p:cNvSpPr>
          <p:nvPr/>
        </p:nvSpPr>
        <p:spPr bwMode="auto">
          <a:xfrm>
            <a:off x="2708275" y="1348506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7125" name="组合 154"/>
          <p:cNvGrpSpPr>
            <a:grpSpLocks/>
          </p:cNvGrpSpPr>
          <p:nvPr/>
        </p:nvGrpSpPr>
        <p:grpSpPr bwMode="auto">
          <a:xfrm>
            <a:off x="3775075" y="1348506"/>
            <a:ext cx="3522663" cy="190500"/>
            <a:chOff x="3774402" y="1642395"/>
            <a:chExt cx="3522662" cy="190500"/>
          </a:xfrm>
        </p:grpSpPr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3774402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AutoShape 39"/>
            <p:cNvSpPr>
              <a:spLocks noChangeArrowheads="1"/>
            </p:cNvSpPr>
            <p:nvPr/>
          </p:nvSpPr>
          <p:spPr bwMode="auto">
            <a:xfrm>
              <a:off x="4892002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AutoShape 39"/>
            <p:cNvSpPr>
              <a:spLocks noChangeArrowheads="1"/>
            </p:cNvSpPr>
            <p:nvPr/>
          </p:nvSpPr>
          <p:spPr bwMode="auto">
            <a:xfrm>
              <a:off x="5920701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AutoShape 39"/>
            <p:cNvSpPr>
              <a:spLocks noChangeArrowheads="1"/>
            </p:cNvSpPr>
            <p:nvPr/>
          </p:nvSpPr>
          <p:spPr bwMode="auto">
            <a:xfrm>
              <a:off x="6949401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4" name="AutoShape 39"/>
          <p:cNvSpPr>
            <a:spLocks noChangeArrowheads="1"/>
          </p:cNvSpPr>
          <p:nvPr/>
        </p:nvSpPr>
        <p:spPr bwMode="auto">
          <a:xfrm>
            <a:off x="7966075" y="1348506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" name="Rectangle 10"/>
          <p:cNvSpPr>
            <a:spLocks noChangeArrowheads="1"/>
          </p:cNvSpPr>
          <p:nvPr/>
        </p:nvSpPr>
        <p:spPr bwMode="auto">
          <a:xfrm>
            <a:off x="3321050" y="4293319"/>
            <a:ext cx="1331913" cy="1466850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47128" name="TextBox 130"/>
          <p:cNvSpPr txBox="1">
            <a:spLocks noChangeArrowheads="1"/>
          </p:cNvSpPr>
          <p:nvPr/>
        </p:nvSpPr>
        <p:spPr bwMode="auto">
          <a:xfrm>
            <a:off x="1924050" y="4298081"/>
            <a:ext cx="11874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表单定义</a:t>
            </a:r>
          </a:p>
        </p:txBody>
      </p:sp>
      <p:sp>
        <p:nvSpPr>
          <p:cNvPr id="47129" name="Rectangle 11"/>
          <p:cNvSpPr>
            <a:spLocks noChangeArrowheads="1"/>
          </p:cNvSpPr>
          <p:nvPr/>
        </p:nvSpPr>
        <p:spPr bwMode="auto">
          <a:xfrm>
            <a:off x="2051050" y="5014044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布局定义</a:t>
            </a:r>
          </a:p>
        </p:txBody>
      </p:sp>
      <p:sp>
        <p:nvSpPr>
          <p:cNvPr id="47130" name="Rectangle 11"/>
          <p:cNvSpPr>
            <a:spLocks noChangeArrowheads="1"/>
          </p:cNvSpPr>
          <p:nvPr/>
        </p:nvSpPr>
        <p:spPr bwMode="auto">
          <a:xfrm>
            <a:off x="2044700" y="5371231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节点布局</a:t>
            </a:r>
          </a:p>
        </p:txBody>
      </p:sp>
      <p:sp>
        <p:nvSpPr>
          <p:cNvPr id="47131" name="Rectangle 11"/>
          <p:cNvSpPr>
            <a:spLocks noChangeArrowheads="1"/>
          </p:cNvSpPr>
          <p:nvPr/>
        </p:nvSpPr>
        <p:spPr bwMode="auto">
          <a:xfrm>
            <a:off x="3454400" y="4636219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流程节点</a:t>
            </a:r>
          </a:p>
        </p:txBody>
      </p:sp>
      <p:sp>
        <p:nvSpPr>
          <p:cNvPr id="47132" name="Rectangle 11"/>
          <p:cNvSpPr>
            <a:spLocks noChangeArrowheads="1"/>
          </p:cNvSpPr>
          <p:nvPr/>
        </p:nvSpPr>
        <p:spPr bwMode="auto">
          <a:xfrm>
            <a:off x="3448050" y="4993406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责任授权矩阵</a:t>
            </a:r>
          </a:p>
        </p:txBody>
      </p:sp>
      <p:sp>
        <p:nvSpPr>
          <p:cNvPr id="47133" name="Rectangle 11"/>
          <p:cNvSpPr>
            <a:spLocks noChangeArrowheads="1"/>
          </p:cNvSpPr>
          <p:nvPr/>
        </p:nvSpPr>
        <p:spPr bwMode="auto">
          <a:xfrm>
            <a:off x="3443288" y="5350594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事务定义</a:t>
            </a:r>
          </a:p>
        </p:txBody>
      </p:sp>
      <p:sp>
        <p:nvSpPr>
          <p:cNvPr id="47134" name="TextBox 130"/>
          <p:cNvSpPr txBox="1">
            <a:spLocks noChangeArrowheads="1"/>
          </p:cNvSpPr>
          <p:nvPr/>
        </p:nvSpPr>
        <p:spPr bwMode="auto">
          <a:xfrm>
            <a:off x="3321050" y="4291731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流程定义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4719638" y="4302844"/>
            <a:ext cx="1331912" cy="1468437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47136" name="Rectangle 11"/>
          <p:cNvSpPr>
            <a:spLocks noChangeArrowheads="1"/>
          </p:cNvSpPr>
          <p:nvPr/>
        </p:nvSpPr>
        <p:spPr bwMode="auto">
          <a:xfrm>
            <a:off x="4851400" y="4645744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规则模板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7" name="Rectangle 11"/>
          <p:cNvSpPr>
            <a:spLocks noChangeArrowheads="1"/>
          </p:cNvSpPr>
          <p:nvPr/>
        </p:nvSpPr>
        <p:spPr bwMode="auto">
          <a:xfrm>
            <a:off x="4846638" y="5002931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逻辑运算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8" name="Rectangle 11"/>
          <p:cNvSpPr>
            <a:spLocks noChangeArrowheads="1"/>
          </p:cNvSpPr>
          <p:nvPr/>
        </p:nvSpPr>
        <p:spPr bwMode="auto">
          <a:xfrm>
            <a:off x="4840288" y="5361706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合法性检查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9" name="TextBox 130"/>
          <p:cNvSpPr txBox="1">
            <a:spLocks noChangeArrowheads="1"/>
          </p:cNvSpPr>
          <p:nvPr/>
        </p:nvSpPr>
        <p:spPr bwMode="auto">
          <a:xfrm>
            <a:off x="4719638" y="4302844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规则定义</a:t>
            </a:r>
            <a:endParaRPr lang="zh-CN" altLang="en-US" sz="1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圆柱形 105"/>
          <p:cNvSpPr/>
          <p:nvPr/>
        </p:nvSpPr>
        <p:spPr bwMode="auto">
          <a:xfrm>
            <a:off x="7778750" y="4745756"/>
            <a:ext cx="1055688" cy="46672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/>
              <a:t>流程库</a:t>
            </a:r>
          </a:p>
        </p:txBody>
      </p:sp>
      <p:sp>
        <p:nvSpPr>
          <p:cNvPr id="110" name="圆柱形 109"/>
          <p:cNvSpPr/>
          <p:nvPr/>
        </p:nvSpPr>
        <p:spPr bwMode="auto">
          <a:xfrm>
            <a:off x="6559550" y="5244231"/>
            <a:ext cx="1055688" cy="468313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/>
              <a:t>表单库</a:t>
            </a:r>
          </a:p>
        </p:txBody>
      </p:sp>
      <p:sp>
        <p:nvSpPr>
          <p:cNvPr id="112" name="圆柱形 111"/>
          <p:cNvSpPr/>
          <p:nvPr/>
        </p:nvSpPr>
        <p:spPr bwMode="auto">
          <a:xfrm>
            <a:off x="6570663" y="4747344"/>
            <a:ext cx="1054100" cy="468312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/>
              <a:t>字段库</a:t>
            </a:r>
          </a:p>
        </p:txBody>
      </p:sp>
      <p:sp>
        <p:nvSpPr>
          <p:cNvPr id="47143" name="Rectangle 10"/>
          <p:cNvSpPr>
            <a:spLocks noChangeArrowheads="1"/>
          </p:cNvSpPr>
          <p:nvPr/>
        </p:nvSpPr>
        <p:spPr bwMode="auto">
          <a:xfrm>
            <a:off x="1371600" y="3586881"/>
            <a:ext cx="4635500" cy="503238"/>
          </a:xfrm>
          <a:prstGeom prst="roundRect">
            <a:avLst>
              <a:gd name="adj" fmla="val 6509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47144" name="Rectangle 16"/>
          <p:cNvSpPr>
            <a:spLocks noChangeArrowheads="1"/>
          </p:cNvSpPr>
          <p:nvPr/>
        </p:nvSpPr>
        <p:spPr bwMode="auto">
          <a:xfrm>
            <a:off x="1579563" y="3653556"/>
            <a:ext cx="1260475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en-US" altLang="zh-CN" sz="1400" dirty="0" err="1">
                <a:latin typeface="黑体" pitchFamily="49" charset="-122"/>
                <a:ea typeface="黑体" pitchFamily="49" charset="-122"/>
              </a:rPr>
              <a:t>WfMC</a:t>
            </a: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规范定义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5" name="Rectangle 16"/>
          <p:cNvSpPr>
            <a:spLocks noChangeArrowheads="1"/>
          </p:cNvSpPr>
          <p:nvPr/>
        </p:nvSpPr>
        <p:spPr bwMode="auto">
          <a:xfrm>
            <a:off x="3087688" y="3664669"/>
            <a:ext cx="1260475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业务规则引擎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6" name="Rectangle 16"/>
          <p:cNvSpPr>
            <a:spLocks noChangeArrowheads="1"/>
          </p:cNvSpPr>
          <p:nvPr/>
        </p:nvSpPr>
        <p:spPr bwMode="auto">
          <a:xfrm>
            <a:off x="4579938" y="3658319"/>
            <a:ext cx="1260475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协同引擎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" name="AutoShape 39"/>
          <p:cNvSpPr>
            <a:spLocks noChangeArrowheads="1"/>
          </p:cNvSpPr>
          <p:nvPr/>
        </p:nvSpPr>
        <p:spPr bwMode="auto">
          <a:xfrm>
            <a:off x="2444750" y="4102819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1" name="AutoShape 39"/>
          <p:cNvSpPr>
            <a:spLocks noChangeArrowheads="1"/>
          </p:cNvSpPr>
          <p:nvPr/>
        </p:nvSpPr>
        <p:spPr bwMode="auto">
          <a:xfrm>
            <a:off x="3875088" y="4098056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2" name="AutoShape 39"/>
          <p:cNvSpPr>
            <a:spLocks noChangeArrowheads="1"/>
          </p:cNvSpPr>
          <p:nvPr/>
        </p:nvSpPr>
        <p:spPr bwMode="auto">
          <a:xfrm>
            <a:off x="5167313" y="40821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50" name="Rectangle 10"/>
          <p:cNvSpPr>
            <a:spLocks noChangeArrowheads="1"/>
          </p:cNvSpPr>
          <p:nvPr/>
        </p:nvSpPr>
        <p:spPr bwMode="auto">
          <a:xfrm>
            <a:off x="1370013" y="4326656"/>
            <a:ext cx="474662" cy="1403350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algn="ctr" defTabSz="779463"/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流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程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分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类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4" name="圆柱形 133"/>
          <p:cNvSpPr/>
          <p:nvPr/>
        </p:nvSpPr>
        <p:spPr bwMode="auto">
          <a:xfrm>
            <a:off x="7773988" y="5218539"/>
            <a:ext cx="1054100" cy="514936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 smtClean="0"/>
              <a:t>规则库</a:t>
            </a:r>
            <a:endParaRPr lang="zh-CN" altLang="en-US" sz="1200" dirty="0"/>
          </a:p>
        </p:txBody>
      </p:sp>
      <p:cxnSp>
        <p:nvCxnSpPr>
          <p:cNvPr id="47152" name="直接箭头连接符 137"/>
          <p:cNvCxnSpPr>
            <a:cxnSpLocks noChangeShapeType="1"/>
          </p:cNvCxnSpPr>
          <p:nvPr/>
        </p:nvCxnSpPr>
        <p:spPr bwMode="auto">
          <a:xfrm>
            <a:off x="6164263" y="5082306"/>
            <a:ext cx="3317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3" name="直接箭头连接符 141"/>
          <p:cNvCxnSpPr>
            <a:cxnSpLocks noChangeShapeType="1"/>
          </p:cNvCxnSpPr>
          <p:nvPr/>
        </p:nvCxnSpPr>
        <p:spPr bwMode="auto">
          <a:xfrm rot="10800000">
            <a:off x="6116638" y="5225181"/>
            <a:ext cx="3317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54" name="TextBox 142"/>
          <p:cNvSpPr txBox="1">
            <a:spLocks noChangeArrowheads="1"/>
          </p:cNvSpPr>
          <p:nvPr/>
        </p:nvSpPr>
        <p:spPr bwMode="auto">
          <a:xfrm>
            <a:off x="6069013" y="4783856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导入</a:t>
            </a:r>
          </a:p>
        </p:txBody>
      </p:sp>
      <p:sp>
        <p:nvSpPr>
          <p:cNvPr id="47155" name="TextBox 143"/>
          <p:cNvSpPr txBox="1">
            <a:spLocks noChangeArrowheads="1"/>
          </p:cNvSpPr>
          <p:nvPr/>
        </p:nvSpPr>
        <p:spPr bwMode="auto">
          <a:xfrm>
            <a:off x="6080125" y="5250581"/>
            <a:ext cx="504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导出</a:t>
            </a:r>
          </a:p>
        </p:txBody>
      </p:sp>
      <p:sp>
        <p:nvSpPr>
          <p:cNvPr id="146" name="Rectangle 10"/>
          <p:cNvSpPr>
            <a:spLocks noChangeArrowheads="1"/>
          </p:cNvSpPr>
          <p:nvPr/>
        </p:nvSpPr>
        <p:spPr bwMode="auto">
          <a:xfrm>
            <a:off x="6243638" y="3532906"/>
            <a:ext cx="2843212" cy="1014413"/>
          </a:xfrm>
          <a:prstGeom prst="roundRect">
            <a:avLst>
              <a:gd name="adj" fmla="val 9140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147" name="Rectangle 11"/>
          <p:cNvSpPr>
            <a:spLocks noChangeArrowheads="1"/>
          </p:cNvSpPr>
          <p:nvPr/>
        </p:nvSpPr>
        <p:spPr bwMode="auto">
          <a:xfrm>
            <a:off x="6296025" y="3663081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销售管理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" name="Rectangle 11"/>
          <p:cNvSpPr>
            <a:spLocks noChangeArrowheads="1"/>
          </p:cNvSpPr>
          <p:nvPr/>
        </p:nvSpPr>
        <p:spPr bwMode="auto">
          <a:xfrm>
            <a:off x="7216775" y="3669431"/>
            <a:ext cx="86360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人力资源</a:t>
            </a:r>
          </a:p>
        </p:txBody>
      </p:sp>
      <p:sp>
        <p:nvSpPr>
          <p:cNvPr id="150" name="Rectangle 11"/>
          <p:cNvSpPr>
            <a:spLocks noChangeArrowheads="1"/>
          </p:cNvSpPr>
          <p:nvPr/>
        </p:nvSpPr>
        <p:spPr bwMode="auto">
          <a:xfrm>
            <a:off x="6302375" y="4052018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客户管理</a:t>
            </a:r>
          </a:p>
        </p:txBody>
      </p:sp>
      <p:sp>
        <p:nvSpPr>
          <p:cNvPr id="151" name="Rectangle 11"/>
          <p:cNvSpPr>
            <a:spLocks noChangeArrowheads="1"/>
          </p:cNvSpPr>
          <p:nvPr/>
        </p:nvSpPr>
        <p:spPr bwMode="auto">
          <a:xfrm>
            <a:off x="8143875" y="3663081"/>
            <a:ext cx="86360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资产管理</a:t>
            </a:r>
          </a:p>
        </p:txBody>
      </p:sp>
      <p:sp>
        <p:nvSpPr>
          <p:cNvPr id="152" name="Rectangle 11"/>
          <p:cNvSpPr>
            <a:spLocks noChangeArrowheads="1"/>
          </p:cNvSpPr>
          <p:nvPr/>
        </p:nvSpPr>
        <p:spPr bwMode="auto">
          <a:xfrm>
            <a:off x="7232650" y="4049976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财务管理</a:t>
            </a:r>
          </a:p>
        </p:txBody>
      </p:sp>
      <p:sp>
        <p:nvSpPr>
          <p:cNvPr id="153" name="左右箭头 152"/>
          <p:cNvSpPr/>
          <p:nvPr/>
        </p:nvSpPr>
        <p:spPr bwMode="auto">
          <a:xfrm>
            <a:off x="5991225" y="3837706"/>
            <a:ext cx="284163" cy="204788"/>
          </a:xfrm>
          <a:prstGeom prst="leftRightArrow">
            <a:avLst/>
          </a:prstGeom>
          <a:solidFill>
            <a:srgbClr val="E5E5FF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164" name="矩形 153"/>
          <p:cNvSpPr>
            <a:spLocks noChangeArrowheads="1"/>
          </p:cNvSpPr>
          <p:nvPr/>
        </p:nvSpPr>
        <p:spPr bwMode="auto">
          <a:xfrm>
            <a:off x="47625" y="6022106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779463"/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基础组件</a:t>
            </a:r>
          </a:p>
        </p:txBody>
      </p:sp>
      <p:sp>
        <p:nvSpPr>
          <p:cNvPr id="157" name="AutoShape 39"/>
          <p:cNvSpPr>
            <a:spLocks noChangeArrowheads="1"/>
          </p:cNvSpPr>
          <p:nvPr/>
        </p:nvSpPr>
        <p:spPr bwMode="auto">
          <a:xfrm rot="10800000">
            <a:off x="54625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" name="AutoShape 39"/>
          <p:cNvSpPr>
            <a:spLocks noChangeArrowheads="1"/>
          </p:cNvSpPr>
          <p:nvPr/>
        </p:nvSpPr>
        <p:spPr bwMode="auto">
          <a:xfrm rot="10800000">
            <a:off x="43449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9" name="AutoShape 39"/>
          <p:cNvSpPr>
            <a:spLocks noChangeArrowheads="1"/>
          </p:cNvSpPr>
          <p:nvPr/>
        </p:nvSpPr>
        <p:spPr bwMode="auto">
          <a:xfrm rot="10800000">
            <a:off x="33162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" name="AutoShape 39"/>
          <p:cNvSpPr>
            <a:spLocks noChangeArrowheads="1"/>
          </p:cNvSpPr>
          <p:nvPr/>
        </p:nvSpPr>
        <p:spPr bwMode="auto">
          <a:xfrm rot="10800000">
            <a:off x="22875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69" name="矩形 161"/>
          <p:cNvSpPr>
            <a:spLocks noChangeArrowheads="1"/>
          </p:cNvSpPr>
          <p:nvPr/>
        </p:nvSpPr>
        <p:spPr bwMode="auto">
          <a:xfrm>
            <a:off x="79375" y="4440956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779463"/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流程配置</a:t>
            </a:r>
          </a:p>
        </p:txBody>
      </p:sp>
      <p:cxnSp>
        <p:nvCxnSpPr>
          <p:cNvPr id="167" name="直接连接符 166"/>
          <p:cNvCxnSpPr/>
          <p:nvPr/>
        </p:nvCxnSpPr>
        <p:spPr bwMode="auto">
          <a:xfrm>
            <a:off x="120650" y="3517031"/>
            <a:ext cx="9036050" cy="0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171" name="矩形 167"/>
          <p:cNvSpPr>
            <a:spLocks noChangeArrowheads="1"/>
          </p:cNvSpPr>
          <p:nvPr/>
        </p:nvSpPr>
        <p:spPr bwMode="auto">
          <a:xfrm>
            <a:off x="95250" y="1975569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779463"/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流程应用</a:t>
            </a:r>
          </a:p>
        </p:txBody>
      </p:sp>
      <p:sp>
        <p:nvSpPr>
          <p:cNvPr id="47172" name="五边形 92"/>
          <p:cNvSpPr>
            <a:spLocks noChangeArrowheads="1"/>
          </p:cNvSpPr>
          <p:nvPr/>
        </p:nvSpPr>
        <p:spPr bwMode="auto">
          <a:xfrm>
            <a:off x="1370013" y="2970931"/>
            <a:ext cx="1368425" cy="504825"/>
          </a:xfrm>
          <a:prstGeom prst="homePlate">
            <a:avLst>
              <a:gd name="adj" fmla="val 33005"/>
            </a:avLst>
          </a:prstGeom>
          <a:solidFill>
            <a:srgbClr val="C9E4FF"/>
          </a:solidFill>
          <a:ln w="9525" algn="ctr">
            <a:solidFill>
              <a:srgbClr val="FFFFCC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自由流程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73" name="燕尾形 93"/>
          <p:cNvSpPr>
            <a:spLocks noChangeArrowheads="1"/>
          </p:cNvSpPr>
          <p:nvPr/>
        </p:nvSpPr>
        <p:spPr bwMode="auto">
          <a:xfrm>
            <a:off x="3875088" y="2974106"/>
            <a:ext cx="1368425" cy="504825"/>
          </a:xfrm>
          <a:prstGeom prst="chevron">
            <a:avLst>
              <a:gd name="adj" fmla="val 31650"/>
            </a:avLst>
          </a:prstGeom>
          <a:solidFill>
            <a:srgbClr val="C9E4FF"/>
          </a:solidFill>
          <a:ln w="9525" algn="ctr">
            <a:solidFill>
              <a:srgbClr val="FFFFCC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管控流</a:t>
            </a:r>
          </a:p>
        </p:txBody>
      </p:sp>
      <p:sp>
        <p:nvSpPr>
          <p:cNvPr id="47174" name="燕尾形 93"/>
          <p:cNvSpPr>
            <a:spLocks noChangeArrowheads="1"/>
          </p:cNvSpPr>
          <p:nvPr/>
        </p:nvSpPr>
        <p:spPr bwMode="auto">
          <a:xfrm>
            <a:off x="6438900" y="2969344"/>
            <a:ext cx="1368425" cy="504825"/>
          </a:xfrm>
          <a:prstGeom prst="chevron">
            <a:avLst>
              <a:gd name="adj" fmla="val 31650"/>
            </a:avLst>
          </a:prstGeom>
          <a:solidFill>
            <a:srgbClr val="C9E4FF"/>
          </a:solidFill>
          <a:ln w="9525" algn="ctr">
            <a:solidFill>
              <a:srgbClr val="FFFFCC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权限流</a:t>
            </a:r>
          </a:p>
        </p:txBody>
      </p:sp>
      <p:sp>
        <p:nvSpPr>
          <p:cNvPr id="47175" name="燕尾形 93"/>
          <p:cNvSpPr>
            <a:spLocks noChangeArrowheads="1"/>
          </p:cNvSpPr>
          <p:nvPr/>
        </p:nvSpPr>
        <p:spPr bwMode="auto">
          <a:xfrm>
            <a:off x="5133975" y="2964581"/>
            <a:ext cx="1403350" cy="503238"/>
          </a:xfrm>
          <a:prstGeom prst="chevron">
            <a:avLst>
              <a:gd name="adj" fmla="val 31721"/>
            </a:avLst>
          </a:prstGeom>
          <a:solidFill>
            <a:srgbClr val="C9E4FF"/>
          </a:solidFill>
          <a:ln w="9525" algn="ctr">
            <a:solidFill>
              <a:srgbClr val="FFFFCC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协同信息流</a:t>
            </a:r>
          </a:p>
        </p:txBody>
      </p:sp>
      <p:sp>
        <p:nvSpPr>
          <p:cNvPr id="47176" name="燕尾形 93"/>
          <p:cNvSpPr>
            <a:spLocks noChangeArrowheads="1"/>
          </p:cNvSpPr>
          <p:nvPr/>
        </p:nvSpPr>
        <p:spPr bwMode="auto">
          <a:xfrm>
            <a:off x="2624138" y="2969344"/>
            <a:ext cx="1368425" cy="504825"/>
          </a:xfrm>
          <a:prstGeom prst="chevron">
            <a:avLst>
              <a:gd name="adj" fmla="val 31650"/>
            </a:avLst>
          </a:prstGeom>
          <a:solidFill>
            <a:srgbClr val="C9E4FF"/>
          </a:solidFill>
          <a:ln w="9525" algn="ctr">
            <a:solidFill>
              <a:srgbClr val="FFFFCC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审批流</a:t>
            </a:r>
          </a:p>
        </p:txBody>
      </p:sp>
      <p:sp>
        <p:nvSpPr>
          <p:cNvPr id="47177" name="Rectangle 10"/>
          <p:cNvSpPr>
            <a:spLocks noChangeArrowheads="1"/>
          </p:cNvSpPr>
          <p:nvPr/>
        </p:nvSpPr>
        <p:spPr bwMode="auto">
          <a:xfrm>
            <a:off x="1382713" y="2386731"/>
            <a:ext cx="7704137" cy="530225"/>
          </a:xfrm>
          <a:prstGeom prst="roundRect">
            <a:avLst>
              <a:gd name="adj" fmla="val 6509"/>
            </a:avLst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47178" name="Rectangle 4"/>
          <p:cNvSpPr>
            <a:spLocks noChangeArrowheads="1"/>
          </p:cNvSpPr>
          <p:nvPr/>
        </p:nvSpPr>
        <p:spPr bwMode="auto">
          <a:xfrm>
            <a:off x="5241925" y="1607269"/>
            <a:ext cx="1655763" cy="334962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500" b="1" dirty="0" smtClean="0">
                <a:solidFill>
                  <a:schemeClr val="bg1"/>
                </a:solidFill>
                <a:latin typeface="宋体" pitchFamily="2" charset="-122"/>
              </a:rPr>
              <a:t>流程服务</a:t>
            </a:r>
            <a:endParaRPr kumimoji="1" lang="zh-CN" altLang="en-US" sz="15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47179" name="Rectangle 4"/>
          <p:cNvSpPr>
            <a:spLocks noChangeArrowheads="1"/>
          </p:cNvSpPr>
          <p:nvPr/>
        </p:nvSpPr>
        <p:spPr bwMode="auto">
          <a:xfrm>
            <a:off x="7048500" y="1602506"/>
            <a:ext cx="1655763" cy="333375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500" b="1" dirty="0">
                <a:solidFill>
                  <a:schemeClr val="bg1"/>
                </a:solidFill>
                <a:latin typeface="宋体" pitchFamily="2" charset="-122"/>
              </a:rPr>
              <a:t>流程</a:t>
            </a:r>
            <a:r>
              <a:rPr kumimoji="1" lang="zh-CN" altLang="en-US" sz="1500" b="1" dirty="0" smtClean="0">
                <a:solidFill>
                  <a:schemeClr val="bg1"/>
                </a:solidFill>
                <a:latin typeface="宋体" pitchFamily="2" charset="-122"/>
              </a:rPr>
              <a:t>统计</a:t>
            </a:r>
            <a:endParaRPr kumimoji="1" lang="zh-CN" altLang="en-US" sz="15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47180" name="Rectangle 16"/>
          <p:cNvSpPr>
            <a:spLocks noChangeArrowheads="1"/>
          </p:cNvSpPr>
          <p:nvPr/>
        </p:nvSpPr>
        <p:spPr bwMode="auto">
          <a:xfrm>
            <a:off x="1479550" y="2459756"/>
            <a:ext cx="1260475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流程制度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1" name="Rectangle 16"/>
          <p:cNvSpPr>
            <a:spLocks noChangeArrowheads="1"/>
          </p:cNvSpPr>
          <p:nvPr/>
        </p:nvSpPr>
        <p:spPr bwMode="auto">
          <a:xfrm>
            <a:off x="3458890" y="2459756"/>
            <a:ext cx="1260475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流程监控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2" name="Rectangle 16"/>
          <p:cNvSpPr>
            <a:spLocks noChangeArrowheads="1"/>
          </p:cNvSpPr>
          <p:nvPr/>
        </p:nvSpPr>
        <p:spPr bwMode="auto">
          <a:xfrm>
            <a:off x="7417569" y="2459756"/>
            <a:ext cx="1258887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流程绩效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3" name="燕尾形 93"/>
          <p:cNvSpPr>
            <a:spLocks noChangeArrowheads="1"/>
          </p:cNvSpPr>
          <p:nvPr/>
        </p:nvSpPr>
        <p:spPr bwMode="auto">
          <a:xfrm>
            <a:off x="7689850" y="2974106"/>
            <a:ext cx="1368425" cy="504825"/>
          </a:xfrm>
          <a:prstGeom prst="chevron">
            <a:avLst>
              <a:gd name="adj" fmla="val 31650"/>
            </a:avLst>
          </a:prstGeom>
          <a:solidFill>
            <a:srgbClr val="C9E4FF"/>
          </a:solidFill>
          <a:ln w="9525" algn="ctr">
            <a:solidFill>
              <a:srgbClr val="FFFFCC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变更流</a:t>
            </a:r>
          </a:p>
        </p:txBody>
      </p:sp>
      <p:sp>
        <p:nvSpPr>
          <p:cNvPr id="47185" name="Rectangle 16"/>
          <p:cNvSpPr>
            <a:spLocks noChangeArrowheads="1"/>
          </p:cNvSpPr>
          <p:nvPr/>
        </p:nvSpPr>
        <p:spPr bwMode="auto">
          <a:xfrm>
            <a:off x="5438230" y="2459756"/>
            <a:ext cx="1260475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授权代理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6" name="Rectangle 3"/>
          <p:cNvSpPr>
            <a:spLocks noChangeArrowheads="1"/>
          </p:cNvSpPr>
          <p:nvPr/>
        </p:nvSpPr>
        <p:spPr bwMode="auto">
          <a:xfrm>
            <a:off x="1484313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>
                <a:latin typeface="宋体" pitchFamily="2" charset="-122"/>
              </a:rPr>
              <a:t>待办</a:t>
            </a:r>
          </a:p>
        </p:txBody>
      </p:sp>
      <p:sp>
        <p:nvSpPr>
          <p:cNvPr id="47187" name="Rectangle 3"/>
          <p:cNvSpPr>
            <a:spLocks noChangeArrowheads="1"/>
          </p:cNvSpPr>
          <p:nvPr/>
        </p:nvSpPr>
        <p:spPr bwMode="auto">
          <a:xfrm>
            <a:off x="2330450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>
                <a:latin typeface="宋体" pitchFamily="2" charset="-122"/>
              </a:rPr>
              <a:t>已办</a:t>
            </a:r>
          </a:p>
        </p:txBody>
      </p:sp>
      <p:sp>
        <p:nvSpPr>
          <p:cNvPr id="47188" name="Rectangle 3"/>
          <p:cNvSpPr>
            <a:spLocks noChangeArrowheads="1"/>
          </p:cNvSpPr>
          <p:nvPr/>
        </p:nvSpPr>
        <p:spPr bwMode="auto">
          <a:xfrm>
            <a:off x="3176588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>
                <a:latin typeface="宋体" pitchFamily="2" charset="-122"/>
              </a:rPr>
              <a:t>办结</a:t>
            </a:r>
          </a:p>
        </p:txBody>
      </p:sp>
      <p:sp>
        <p:nvSpPr>
          <p:cNvPr id="47189" name="Rectangle 3"/>
          <p:cNvSpPr>
            <a:spLocks noChangeArrowheads="1"/>
          </p:cNvSpPr>
          <p:nvPr/>
        </p:nvSpPr>
        <p:spPr bwMode="auto">
          <a:xfrm>
            <a:off x="4022725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>
                <a:latin typeface="宋体" pitchFamily="2" charset="-122"/>
              </a:rPr>
              <a:t>督办</a:t>
            </a:r>
          </a:p>
        </p:txBody>
      </p:sp>
      <p:sp>
        <p:nvSpPr>
          <p:cNvPr id="47190" name="Rectangle 3"/>
          <p:cNvSpPr>
            <a:spLocks noChangeArrowheads="1"/>
          </p:cNvSpPr>
          <p:nvPr/>
        </p:nvSpPr>
        <p:spPr bwMode="auto">
          <a:xfrm>
            <a:off x="4852988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>
                <a:latin typeface="宋体" pitchFamily="2" charset="-122"/>
              </a:rPr>
              <a:t>抄送</a:t>
            </a:r>
          </a:p>
        </p:txBody>
      </p:sp>
      <p:sp>
        <p:nvSpPr>
          <p:cNvPr id="47191" name="Rectangle 3"/>
          <p:cNvSpPr>
            <a:spLocks noChangeArrowheads="1"/>
          </p:cNvSpPr>
          <p:nvPr/>
        </p:nvSpPr>
        <p:spPr bwMode="auto">
          <a:xfrm>
            <a:off x="6502400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>
                <a:latin typeface="宋体" pitchFamily="2" charset="-122"/>
              </a:rPr>
              <a:t>查询</a:t>
            </a:r>
          </a:p>
        </p:txBody>
      </p:sp>
      <p:sp>
        <p:nvSpPr>
          <p:cNvPr id="47192" name="Rectangle 3"/>
          <p:cNvSpPr>
            <a:spLocks noChangeArrowheads="1"/>
          </p:cNvSpPr>
          <p:nvPr/>
        </p:nvSpPr>
        <p:spPr bwMode="auto">
          <a:xfrm>
            <a:off x="7334250" y="2016844"/>
            <a:ext cx="719138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>
                <a:latin typeface="宋体" pitchFamily="2" charset="-122"/>
              </a:rPr>
              <a:t>统计</a:t>
            </a:r>
          </a:p>
        </p:txBody>
      </p:sp>
      <p:sp>
        <p:nvSpPr>
          <p:cNvPr id="47193" name="Rectangle 3"/>
          <p:cNvSpPr>
            <a:spLocks noChangeArrowheads="1"/>
          </p:cNvSpPr>
          <p:nvPr/>
        </p:nvSpPr>
        <p:spPr bwMode="auto">
          <a:xfrm>
            <a:off x="8194675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>
                <a:latin typeface="宋体" pitchFamily="2" charset="-122"/>
              </a:rPr>
              <a:t>效率分析</a:t>
            </a:r>
          </a:p>
        </p:txBody>
      </p:sp>
      <p:sp>
        <p:nvSpPr>
          <p:cNvPr id="47194" name="Rectangle 3"/>
          <p:cNvSpPr>
            <a:spLocks noChangeArrowheads="1"/>
          </p:cNvSpPr>
          <p:nvPr/>
        </p:nvSpPr>
        <p:spPr bwMode="auto">
          <a:xfrm>
            <a:off x="5667375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>
                <a:latin typeface="宋体" pitchFamily="2" charset="-122"/>
              </a:rPr>
              <a:t>代理</a:t>
            </a:r>
          </a:p>
        </p:txBody>
      </p:sp>
      <p:grpSp>
        <p:nvGrpSpPr>
          <p:cNvPr id="196" name="Group 93"/>
          <p:cNvGrpSpPr>
            <a:grpSpLocks/>
          </p:cNvGrpSpPr>
          <p:nvPr/>
        </p:nvGrpSpPr>
        <p:grpSpPr bwMode="auto">
          <a:xfrm>
            <a:off x="1449592" y="1049237"/>
            <a:ext cx="7596000" cy="301625"/>
            <a:chOff x="1342" y="1388"/>
            <a:chExt cx="3704" cy="190"/>
          </a:xfrm>
          <a:solidFill>
            <a:srgbClr val="FFFFCC"/>
          </a:solidFill>
        </p:grpSpPr>
        <p:sp>
          <p:nvSpPr>
            <p:cNvPr id="197" name="Rectangle 35"/>
            <p:cNvSpPr>
              <a:spLocks noChangeArrowheads="1"/>
            </p:cNvSpPr>
            <p:nvPr/>
          </p:nvSpPr>
          <p:spPr bwMode="ltGray">
            <a:xfrm>
              <a:off x="1342" y="1388"/>
              <a:ext cx="1899" cy="1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内部用户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领导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员工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…)</a:t>
              </a:r>
            </a:p>
          </p:txBody>
        </p:sp>
        <p:sp>
          <p:nvSpPr>
            <p:cNvPr id="198" name="Rectangle 36"/>
            <p:cNvSpPr>
              <a:spLocks noChangeArrowheads="1"/>
            </p:cNvSpPr>
            <p:nvPr/>
          </p:nvSpPr>
          <p:spPr bwMode="ltGray">
            <a:xfrm>
              <a:off x="3336" y="1388"/>
              <a:ext cx="1710" cy="1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外部用户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合作伙伴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…)</a:t>
              </a:r>
            </a:p>
          </p:txBody>
        </p:sp>
      </p:grpSp>
      <p:sp>
        <p:nvSpPr>
          <p:cNvPr id="200" name="Rectangle 112"/>
          <p:cNvSpPr>
            <a:spLocks noChangeArrowheads="1"/>
          </p:cNvSpPr>
          <p:nvPr/>
        </p:nvSpPr>
        <p:spPr bwMode="ltGray">
          <a:xfrm>
            <a:off x="1833563" y="613494"/>
            <a:ext cx="1741487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76422" tIns="38212" rIns="76422" bIns="382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ea typeface="微软雅黑" pitchFamily="34" charset="-122"/>
                <a:cs typeface="Arial" pitchFamily="34" charset="0"/>
              </a:rPr>
              <a:t>PC’ IE</a:t>
            </a:r>
            <a:r>
              <a:rPr lang="zh-CN" altLang="en-US" sz="1400" dirty="0">
                <a:ea typeface="微软雅黑" pitchFamily="34" charset="-122"/>
                <a:cs typeface="Arial" pitchFamily="34" charset="0"/>
              </a:rPr>
              <a:t>浏览器</a:t>
            </a:r>
          </a:p>
        </p:txBody>
      </p:sp>
      <p:sp>
        <p:nvSpPr>
          <p:cNvPr id="201" name="Rectangle 113"/>
          <p:cNvSpPr>
            <a:spLocks noChangeArrowheads="1"/>
          </p:cNvSpPr>
          <p:nvPr/>
        </p:nvSpPr>
        <p:spPr bwMode="ltGray">
          <a:xfrm>
            <a:off x="4475163" y="613494"/>
            <a:ext cx="1741487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76422" tIns="38212" rIns="76422" bIns="382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err="1">
                <a:ea typeface="微软雅黑" pitchFamily="34" charset="-122"/>
                <a:cs typeface="Arial" pitchFamily="34" charset="0"/>
              </a:rPr>
              <a:t>IPad</a:t>
            </a:r>
            <a:endParaRPr lang="en-US" altLang="zh-CN" sz="140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2" name="Rectangle 114"/>
          <p:cNvSpPr>
            <a:spLocks noChangeArrowheads="1"/>
          </p:cNvSpPr>
          <p:nvPr/>
        </p:nvSpPr>
        <p:spPr bwMode="ltGray">
          <a:xfrm>
            <a:off x="7167563" y="613494"/>
            <a:ext cx="1741487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76422" tIns="38212" rIns="76422" bIns="382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ea typeface="微软雅黑" pitchFamily="34" charset="-122"/>
                <a:cs typeface="Arial" pitchFamily="34" charset="0"/>
              </a:rPr>
              <a:t>Mobile</a:t>
            </a:r>
            <a:r>
              <a:rPr lang="zh-CN" altLang="en-US" sz="1400" dirty="0">
                <a:ea typeface="微软雅黑" pitchFamily="34" charset="-122"/>
                <a:cs typeface="Arial" pitchFamily="34" charset="0"/>
              </a:rPr>
              <a:t> 客户端</a:t>
            </a:r>
          </a:p>
        </p:txBody>
      </p:sp>
      <p:sp>
        <p:nvSpPr>
          <p:cNvPr id="47199" name="标题 51"/>
          <p:cNvSpPr>
            <a:spLocks noGrp="1"/>
          </p:cNvSpPr>
          <p:nvPr>
            <p:ph type="title"/>
          </p:nvPr>
        </p:nvSpPr>
        <p:spPr bwMode="auto">
          <a:xfrm>
            <a:off x="-6350" y="72156"/>
            <a:ext cx="7086600" cy="40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工作流平台功能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框架图</a:t>
            </a:r>
            <a:endParaRPr lang="zh-CN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4" name="直接连接符 203"/>
          <p:cNvCxnSpPr/>
          <p:nvPr/>
        </p:nvCxnSpPr>
        <p:spPr bwMode="auto">
          <a:xfrm>
            <a:off x="115888" y="957981"/>
            <a:ext cx="9036050" cy="0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Rectangle 11"/>
          <p:cNvSpPr>
            <a:spLocks noChangeArrowheads="1"/>
          </p:cNvSpPr>
          <p:nvPr/>
        </p:nvSpPr>
        <p:spPr bwMode="auto">
          <a:xfrm>
            <a:off x="8156575" y="4043310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>
              <a:defRPr/>
            </a:pPr>
            <a:r>
              <a:rPr kumimoji="1" lang="en-US" altLang="zh-CN" sz="1400" dirty="0" smtClean="0">
                <a:latin typeface="黑体" pitchFamily="49" charset="-122"/>
                <a:ea typeface="黑体" pitchFamily="49" charset="-122"/>
              </a:rPr>
              <a:t>……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3308350" y="1596157"/>
            <a:ext cx="1663700" cy="333375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500" b="1" dirty="0" smtClean="0">
                <a:solidFill>
                  <a:schemeClr val="bg1"/>
                </a:solidFill>
                <a:latin typeface="宋体" pitchFamily="2" charset="-122"/>
              </a:rPr>
              <a:t>流程整合</a:t>
            </a:r>
            <a:endParaRPr kumimoji="1" lang="zh-CN" altLang="en-US" sz="15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9887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gray">
          <a:xfrm>
            <a:off x="395536" y="3181905"/>
            <a:ext cx="2160240" cy="2016224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3331" y="3358550"/>
            <a:ext cx="461665" cy="16259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gray">
          <a:xfrm>
            <a:off x="924997" y="3258060"/>
            <a:ext cx="840590" cy="657938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待办任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gray">
          <a:xfrm>
            <a:off x="924997" y="4093664"/>
            <a:ext cx="840590" cy="863971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流程可视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gray">
          <a:xfrm>
            <a:off x="1833076" y="3299405"/>
            <a:ext cx="420295" cy="1588517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擎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gray">
          <a:xfrm>
            <a:off x="2808974" y="3030519"/>
            <a:ext cx="1086355" cy="1853476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 bwMode="gray">
          <a:xfrm>
            <a:off x="2941365" y="3162910"/>
            <a:ext cx="858488" cy="1588517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无工作流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gray">
          <a:xfrm>
            <a:off x="4304246" y="3030519"/>
            <a:ext cx="1406374" cy="1853476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 bwMode="gray">
          <a:xfrm>
            <a:off x="4397667" y="3162910"/>
            <a:ext cx="1228437" cy="1588693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activiti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gray">
          <a:xfrm>
            <a:off x="6223917" y="3030519"/>
            <a:ext cx="1615920" cy="1853476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 bwMode="gray">
          <a:xfrm>
            <a:off x="6317339" y="3162910"/>
            <a:ext cx="1351005" cy="1588693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嵌异构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柱形 19"/>
          <p:cNvSpPr/>
          <p:nvPr/>
        </p:nvSpPr>
        <p:spPr bwMode="gray">
          <a:xfrm>
            <a:off x="549856" y="5519555"/>
            <a:ext cx="1590871" cy="754546"/>
          </a:xfrm>
          <a:prstGeom prst="can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柱形 20"/>
          <p:cNvSpPr/>
          <p:nvPr/>
        </p:nvSpPr>
        <p:spPr bwMode="gray">
          <a:xfrm>
            <a:off x="4304246" y="5556920"/>
            <a:ext cx="1591200" cy="752400"/>
          </a:xfrm>
          <a:prstGeom prst="can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柱形 21"/>
          <p:cNvSpPr/>
          <p:nvPr/>
        </p:nvSpPr>
        <p:spPr bwMode="gray">
          <a:xfrm>
            <a:off x="6317339" y="5519555"/>
            <a:ext cx="1590871" cy="753268"/>
          </a:xfrm>
          <a:prstGeom prst="can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286476" y="5092502"/>
            <a:ext cx="0" cy="684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04048" y="4883994"/>
            <a:ext cx="0" cy="728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031876" y="4883994"/>
            <a:ext cx="0" cy="728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0"/>
            <a:endCxn id="10" idx="0"/>
          </p:cNvCxnSpPr>
          <p:nvPr/>
        </p:nvCxnSpPr>
        <p:spPr>
          <a:xfrm rot="5400000" flipH="1" flipV="1">
            <a:off x="2638669" y="2567466"/>
            <a:ext cx="136495" cy="1327385"/>
          </a:xfrm>
          <a:prstGeom prst="bentConnector3">
            <a:avLst>
              <a:gd name="adj1" fmla="val 267479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69590" y="2338786"/>
            <a:ext cx="163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引擎和业务组件完全独立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3297" y="5870795"/>
            <a:ext cx="186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内嵌工作流引擎，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享一个流程数据库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5400000" flipH="1" flipV="1">
            <a:off x="3944729" y="588183"/>
            <a:ext cx="11675" cy="5063398"/>
          </a:xfrm>
          <a:prstGeom prst="bentConnector3">
            <a:avLst>
              <a:gd name="adj1" fmla="val 9209679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82266" y="2219016"/>
            <a:ext cx="219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遗留系统的工作流整合仅仅集成待办任务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肘形连接符 25"/>
          <p:cNvCxnSpPr/>
          <p:nvPr/>
        </p:nvCxnSpPr>
        <p:spPr>
          <a:xfrm rot="10800000" flipV="1">
            <a:off x="2242172" y="4680385"/>
            <a:ext cx="2171727" cy="1145226"/>
          </a:xfrm>
          <a:prstGeom prst="bentConnector3">
            <a:avLst>
              <a:gd name="adj1" fmla="val 185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标题 2"/>
          <p:cNvSpPr>
            <a:spLocks noGrp="1"/>
          </p:cNvSpPr>
          <p:nvPr>
            <p:ph type="title"/>
          </p:nvPr>
        </p:nvSpPr>
        <p:spPr>
          <a:xfrm>
            <a:off x="82455" y="107348"/>
            <a:ext cx="6491160" cy="349136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工作流与业务系统的集成模式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3331" y="659144"/>
            <a:ext cx="8424936" cy="1200329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第一种方式是完全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松耦合的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，采用调用流程服务来集成流程相关的功能；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第二种直接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调用流程引擎的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来集成流程相关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功能，易于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性能好（建议使用）；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集成各种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流待办任务，适合于遗留系统（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7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123728" y="1844824"/>
            <a:ext cx="4680520" cy="3456384"/>
          </a:xfrm>
        </p:spPr>
        <p:txBody>
          <a:bodyPr/>
          <a:lstStyle/>
          <a:p>
            <a:r>
              <a:rPr lang="zh-CN" altLang="en-US" sz="2400" dirty="0"/>
              <a:t>工作流平台整体方案简介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工作流平台已具备的功能简介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系统如何引入工作</a:t>
            </a:r>
            <a:r>
              <a:rPr lang="zh-CN" altLang="en-US" sz="2400" dirty="0"/>
              <a:t>流</a:t>
            </a:r>
            <a:r>
              <a:rPr lang="zh-CN" altLang="en-US" sz="2400" dirty="0" smtClean="0"/>
              <a:t>平台方法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7156326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8113" y="65631"/>
            <a:ext cx="7653536" cy="490066"/>
          </a:xfrm>
        </p:spPr>
        <p:txBody>
          <a:bodyPr/>
          <a:lstStyle/>
          <a:p>
            <a:r>
              <a:rPr lang="zh-CN" altLang="en-US" dirty="0"/>
              <a:t>工作流平台现具备的功能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C000"/>
                </a:solidFill>
              </a:rPr>
              <a:t>已达到了业务流程基础应用的要求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5146" y="1518901"/>
            <a:ext cx="9152250" cy="4327610"/>
            <a:chOff x="1766856" y="1645503"/>
            <a:chExt cx="10237403" cy="4840721"/>
          </a:xfrm>
        </p:grpSpPr>
        <p:grpSp>
          <p:nvGrpSpPr>
            <p:cNvPr id="8" name="组合 7"/>
            <p:cNvGrpSpPr/>
            <p:nvPr/>
          </p:nvGrpSpPr>
          <p:grpSpPr>
            <a:xfrm>
              <a:off x="3721323" y="1733695"/>
              <a:ext cx="5728431" cy="4752529"/>
              <a:chOff x="1916113" y="1340768"/>
              <a:chExt cx="4600103" cy="3816424"/>
            </a:xfrm>
          </p:grpSpPr>
          <p:sp>
            <p:nvSpPr>
              <p:cNvPr id="19" name="椭圆 44"/>
              <p:cNvSpPr/>
              <p:nvPr/>
            </p:nvSpPr>
            <p:spPr>
              <a:xfrm>
                <a:off x="2411760" y="1700808"/>
                <a:ext cx="3744416" cy="187220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1872208">
                    <a:moveTo>
                      <a:pt x="1872208" y="0"/>
                    </a:moveTo>
                    <a:cubicBezTo>
                      <a:pt x="2906200" y="0"/>
                      <a:pt x="3744416" y="838216"/>
                      <a:pt x="3744416" y="1872208"/>
                    </a:cubicBezTo>
                    <a:lnTo>
                      <a:pt x="0" y="1872208"/>
                    </a:lnTo>
                    <a:cubicBezTo>
                      <a:pt x="0" y="838216"/>
                      <a:pt x="838216" y="0"/>
                      <a:pt x="1872208" y="0"/>
                    </a:cubicBezTo>
                    <a:close/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 flipV="1">
                <a:off x="1916113" y="1340768"/>
                <a:ext cx="2447925" cy="93503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99792" y="1988840"/>
                <a:ext cx="3168352" cy="316835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051720" y="2996952"/>
                <a:ext cx="1152128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ADADAD"/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364088" y="2996952"/>
                <a:ext cx="1152128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ADADAD"/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707904" y="1340768"/>
                <a:ext cx="1152128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ADADAD"/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上箭头 8"/>
            <p:cNvSpPr/>
            <p:nvPr/>
          </p:nvSpPr>
          <p:spPr>
            <a:xfrm>
              <a:off x="6407892" y="3234884"/>
              <a:ext cx="543738" cy="2531259"/>
            </a:xfrm>
            <a:prstGeom prst="upArrow">
              <a:avLst/>
            </a:prstGeom>
            <a:gradFill flip="none" rotWithShape="1">
              <a:gsLst>
                <a:gs pos="0">
                  <a:srgbClr val="ADADAD"/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圆角右箭头 9"/>
            <p:cNvSpPr/>
            <p:nvPr/>
          </p:nvSpPr>
          <p:spPr>
            <a:xfrm>
              <a:off x="6867899" y="4234380"/>
              <a:ext cx="1008112" cy="1531763"/>
            </a:xfrm>
            <a:prstGeom prst="bentArrow">
              <a:avLst>
                <a:gd name="adj1" fmla="val 25000"/>
                <a:gd name="adj2" fmla="val 25000"/>
                <a:gd name="adj3" fmla="val 34946"/>
                <a:gd name="adj4" fmla="val 43750"/>
              </a:avLst>
            </a:prstGeom>
            <a:gradFill flip="none" rotWithShape="1">
              <a:gsLst>
                <a:gs pos="0">
                  <a:srgbClr val="ADADAD"/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圆角右箭头 10"/>
            <p:cNvSpPr/>
            <p:nvPr/>
          </p:nvSpPr>
          <p:spPr>
            <a:xfrm flipH="1">
              <a:off x="5476301" y="4234380"/>
              <a:ext cx="1008112" cy="1531763"/>
            </a:xfrm>
            <a:prstGeom prst="bentArrow">
              <a:avLst>
                <a:gd name="adj1" fmla="val 25000"/>
                <a:gd name="adj2" fmla="val 25000"/>
                <a:gd name="adj3" fmla="val 34946"/>
                <a:gd name="adj4" fmla="val 43750"/>
              </a:avLst>
            </a:prstGeom>
            <a:gradFill flip="none" rotWithShape="1">
              <a:gsLst>
                <a:gs pos="0">
                  <a:srgbClr val="ADADAD"/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5737547" y="5862909"/>
              <a:ext cx="1907908" cy="51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smtClean="0">
                  <a:solidFill>
                    <a:prstClr val="white"/>
                  </a:solidFill>
                  <a:ea typeface="微软雅黑" pitchFamily="34" charset="-122"/>
                </a:rPr>
                <a:t>工作流平台</a:t>
              </a:r>
              <a:endParaRPr lang="en-US" altLang="zh-CN" sz="2200" b="1" dirty="0" smtClean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3" name="TextBox 31"/>
            <p:cNvSpPr txBox="1"/>
            <p:nvPr/>
          </p:nvSpPr>
          <p:spPr>
            <a:xfrm>
              <a:off x="3989182" y="4278667"/>
              <a:ext cx="1355309" cy="443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流程设计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32"/>
            <p:cNvSpPr txBox="1"/>
            <p:nvPr/>
          </p:nvSpPr>
          <p:spPr>
            <a:xfrm>
              <a:off x="5980356" y="2094085"/>
              <a:ext cx="1419345" cy="443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流程执行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33"/>
            <p:cNvSpPr txBox="1"/>
            <p:nvPr/>
          </p:nvSpPr>
          <p:spPr>
            <a:xfrm>
              <a:off x="8180733" y="4293239"/>
              <a:ext cx="1241064" cy="475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34"/>
            <p:cNvSpPr txBox="1"/>
            <p:nvPr/>
          </p:nvSpPr>
          <p:spPr>
            <a:xfrm>
              <a:off x="1766856" y="2980671"/>
              <a:ext cx="2974464" cy="78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ea typeface="微软雅黑" pitchFamily="34" charset="-122"/>
                </a:rPr>
                <a:t>模板设计、版本管理，现只支持</a:t>
              </a:r>
              <a:r>
                <a:rPr lang="en-US" altLang="zh-CN" sz="1600" dirty="0">
                  <a:ea typeface="微软雅黑" pitchFamily="34" charset="-122"/>
                </a:rPr>
                <a:t>Eclipse</a:t>
              </a:r>
              <a:r>
                <a:rPr lang="zh-CN" altLang="en-US" sz="1600" dirty="0">
                  <a:ea typeface="微软雅黑" pitchFamily="34" charset="-122"/>
                </a:rPr>
                <a:t>插件可视化</a:t>
              </a:r>
              <a:r>
                <a:rPr lang="zh-CN" altLang="en-US" sz="1600" dirty="0" smtClean="0">
                  <a:ea typeface="微软雅黑" pitchFamily="34" charset="-122"/>
                </a:rPr>
                <a:t>建模</a:t>
              </a:r>
              <a:endParaRPr lang="en-US" altLang="zh-CN" sz="1600" dirty="0">
                <a:ea typeface="微软雅黑" pitchFamily="34" charset="-122"/>
              </a:endParaRP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8446374" y="5274209"/>
              <a:ext cx="3557885" cy="78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ea typeface="微软雅黑" pitchFamily="34" charset="-122"/>
                </a:rPr>
                <a:t>包括流程实例监控管理、事件告警、统计分析等。</a:t>
              </a:r>
              <a:endParaRPr lang="en-US" altLang="zh-CN" sz="1600" dirty="0">
                <a:ea typeface="微软雅黑" pitchFamily="34" charset="-122"/>
              </a:endParaRPr>
            </a:p>
          </p:txBody>
        </p:sp>
        <p:sp>
          <p:nvSpPr>
            <p:cNvPr id="18" name="TextBox 36"/>
            <p:cNvSpPr txBox="1"/>
            <p:nvPr/>
          </p:nvSpPr>
          <p:spPr>
            <a:xfrm>
              <a:off x="7524148" y="1645503"/>
              <a:ext cx="4315975" cy="81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ea typeface="微软雅黑" pitchFamily="34" charset="-122"/>
                </a:rPr>
                <a:t>包括流程实例创建</a:t>
              </a:r>
              <a:r>
                <a:rPr lang="zh-CN" altLang="en-US" sz="1600" dirty="0" smtClean="0">
                  <a:ea typeface="微软雅黑" pitchFamily="34" charset="-122"/>
                </a:rPr>
                <a:t>、执行、任务</a:t>
              </a:r>
              <a:r>
                <a:rPr lang="zh-CN" altLang="en-US" sz="1600" dirty="0">
                  <a:ea typeface="微软雅黑" pitchFamily="34" charset="-122"/>
                </a:rPr>
                <a:t>提醒、跟踪</a:t>
              </a:r>
              <a:r>
                <a:rPr lang="zh-CN" altLang="en-US" sz="1600" dirty="0" smtClean="0">
                  <a:ea typeface="微软雅黑" pitchFamily="34" charset="-122"/>
                </a:rPr>
                <a:t>等。</a:t>
              </a:r>
              <a:endParaRPr lang="en-US" altLang="zh-CN" sz="1600" dirty="0" smtClean="0">
                <a:ea typeface="微软雅黑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3256012" y="5661248"/>
            <a:ext cx="1535406" cy="16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7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5471" y="116632"/>
            <a:ext cx="6491160" cy="3491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Eclipse</a:t>
            </a:r>
            <a:r>
              <a:rPr lang="zh-CN" altLang="en-US" dirty="0">
                <a:solidFill>
                  <a:schemeClr val="tx1"/>
                </a:solidFill>
              </a:rPr>
              <a:t>插件可视化建模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064896" cy="467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椭圆形标注 17"/>
          <p:cNvSpPr/>
          <p:nvPr/>
        </p:nvSpPr>
        <p:spPr bwMode="gray">
          <a:xfrm>
            <a:off x="3923928" y="3789040"/>
            <a:ext cx="2232248" cy="1152128"/>
          </a:xfrm>
          <a:prstGeom prst="wedgeEllipseCallout">
            <a:avLst>
              <a:gd name="adj1" fmla="val 68554"/>
              <a:gd name="adj2" fmla="val -66773"/>
            </a:avLst>
          </a:prstGeom>
          <a:ln>
            <a:headEnd/>
            <a:tailEnd type="stealth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从右侧拖拽相应节点任务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或事件等到左侧面板上，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进行建模。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5510627"/>
            <a:ext cx="676875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在线建模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流程的设计与定义依赖于开发人员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2DEkQUjqEy2oqo3GAAC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2DEkQUjqEy2oqo3GAAC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2DEkQUjqEy2oqo3GAAC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2DEkQUjqEy2oqo3GAAC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2DEkQUjqEy2oqo3GAAC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2DEkQUjqEy2oqo3GAACV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solidFill>
            <a:srgbClr val="1C1C1C"/>
          </a:solidFill>
          <a:prstDash val="lgDash"/>
          <a:round/>
          <a:headEnd/>
          <a:tailEnd type="stealth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wrap="none" anchor="ctr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11413</TotalTime>
  <Words>1270</Words>
  <Application>Microsoft Office PowerPoint</Application>
  <PresentationFormat>全屏显示(4:3)</PresentationFormat>
  <Paragraphs>268</Paragraphs>
  <Slides>30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 Unicode MS</vt:lpstr>
      <vt:lpstr>黑体</vt:lpstr>
      <vt:lpstr>华文中宋</vt:lpstr>
      <vt:lpstr>宋体</vt:lpstr>
      <vt:lpstr>微软雅黑</vt:lpstr>
      <vt:lpstr>Arial</vt:lpstr>
      <vt:lpstr>Calibri</vt:lpstr>
      <vt:lpstr>Georgia</vt:lpstr>
      <vt:lpstr>Times New Roman</vt:lpstr>
      <vt:lpstr>Wingdings</vt:lpstr>
      <vt:lpstr>Office 主题</vt:lpstr>
      <vt:lpstr>文档</vt:lpstr>
      <vt:lpstr>工作流平台介绍 技术交流</vt:lpstr>
      <vt:lpstr>目录</vt:lpstr>
      <vt:lpstr>工作流平台问题与挑战</vt:lpstr>
      <vt:lpstr>工作流平台建设目标</vt:lpstr>
      <vt:lpstr>工作流平台功能框架图</vt:lpstr>
      <vt:lpstr>工作流与业务系统的集成模式</vt:lpstr>
      <vt:lpstr>目录</vt:lpstr>
      <vt:lpstr>工作流平台现具备的功能，已达到了业务流程基础应用的要求</vt:lpstr>
      <vt:lpstr>基于Eclipse插件可视化建模 </vt:lpstr>
      <vt:lpstr>流程部署和版本管理 </vt:lpstr>
      <vt:lpstr>流程节点配置——可根据机构设置各节点处理人</vt:lpstr>
      <vt:lpstr>流程节点配置——变量配置</vt:lpstr>
      <vt:lpstr>流程节点配置——产业园节假日管理 </vt:lpstr>
      <vt:lpstr>流程节点配置——流程处理时限配置 </vt:lpstr>
      <vt:lpstr>流程节点配置——流程授权管理</vt:lpstr>
      <vt:lpstr>流程节点配置——可设置各节点任务提醒模板</vt:lpstr>
      <vt:lpstr>流程执行（平台）—任务处理（自由流转、驳回、转办、并行/串行会签等） </vt:lpstr>
      <vt:lpstr>流程执行（业务）—启动流程 </vt:lpstr>
      <vt:lpstr>流程执行（业务）—处理流程 </vt:lpstr>
      <vt:lpstr>流程监控和预警</vt:lpstr>
      <vt:lpstr>流程监控报表</vt:lpstr>
      <vt:lpstr>目录</vt:lpstr>
      <vt:lpstr>基于工作流开发业务模块的步骤</vt:lpstr>
      <vt:lpstr>系统如何引入工作流平台</vt:lpstr>
      <vt:lpstr>工作流接口服务API </vt:lpstr>
      <vt:lpstr>统一待办—接入流程</vt:lpstr>
      <vt:lpstr>统一待办—首页</vt:lpstr>
      <vt:lpstr>统一待办—订阅</vt:lpstr>
      <vt:lpstr>工作流平台技术支持对口联系人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马荣昌</cp:lastModifiedBy>
  <cp:revision>1369</cp:revision>
  <dcterms:created xsi:type="dcterms:W3CDTF">2013-06-19T00:44:05Z</dcterms:created>
  <dcterms:modified xsi:type="dcterms:W3CDTF">2014-09-16T00:24:39Z</dcterms:modified>
</cp:coreProperties>
</file>