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478" r:id="rId3"/>
    <p:sldId id="555" r:id="rId4"/>
    <p:sldId id="549" r:id="rId5"/>
    <p:sldId id="613" r:id="rId6"/>
    <p:sldId id="611" r:id="rId7"/>
    <p:sldId id="644" r:id="rId8"/>
    <p:sldId id="650" r:id="rId9"/>
    <p:sldId id="612" r:id="rId10"/>
    <p:sldId id="643" r:id="rId11"/>
    <p:sldId id="649" r:id="rId12"/>
    <p:sldId id="648" r:id="rId13"/>
    <p:sldId id="641" r:id="rId14"/>
    <p:sldId id="651" r:id="rId15"/>
    <p:sldId id="645" r:id="rId16"/>
    <p:sldId id="646" r:id="rId17"/>
    <p:sldId id="647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CD"/>
    <a:srgbClr val="FFFF99"/>
    <a:srgbClr val="85A7D1"/>
    <a:srgbClr val="CDCBBD"/>
    <a:srgbClr val="BAB4A6"/>
    <a:srgbClr val="57B1EF"/>
    <a:srgbClr val="A6BFDE"/>
    <a:srgbClr val="1865C2"/>
    <a:srgbClr val="A3C9EB"/>
    <a:srgbClr val="4C9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90" autoAdjust="0"/>
  </p:normalViewPr>
  <p:slideViewPr>
    <p:cSldViewPr>
      <p:cViewPr varScale="1">
        <p:scale>
          <a:sx n="96" d="100"/>
          <a:sy n="96" d="100"/>
        </p:scale>
        <p:origin x="1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2DBA-B416-4AC9-BF7D-AA01520C06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3F46D3-DBD7-428C-86FA-F1E0AD0A7AF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7597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3F46D3-DBD7-428C-86FA-F1E0AD0A7AFA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163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7772400" cy="1154559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zh-CN" altLang="en-US" sz="2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/>
            </a:lvl1pPr>
            <a:lvl2pPr>
              <a:lnSpc>
                <a:spcPts val="2300"/>
              </a:lnSpc>
              <a:defRPr/>
            </a:lvl2pPr>
            <a:lvl3pPr>
              <a:lnSpc>
                <a:spcPts val="2300"/>
              </a:lnSpc>
              <a:defRPr/>
            </a:lvl3pPr>
            <a:lvl4pPr>
              <a:lnSpc>
                <a:spcPts val="2300"/>
              </a:lnSpc>
              <a:defRPr/>
            </a:lvl4pPr>
            <a:lvl5pPr>
              <a:lnSpc>
                <a:spcPts val="23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8698-0C35-408F-96F3-5AF32CEC4E89}" type="datetime1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DB1B-E0CE-4270-9558-98B87FDCFA30}" type="datetime1">
              <a:rPr lang="zh-CN" altLang="en-US" smtClean="0"/>
              <a:t>2014/10/28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3635896" y="6594778"/>
            <a:ext cx="2133600" cy="208304"/>
          </a:xfrm>
        </p:spPr>
        <p:txBody>
          <a:bodyPr/>
          <a:lstStyle/>
          <a:p>
            <a:fld id="{F1A93824-2EE5-43FB-A98F-DE1975EA8FC5}" type="datetime1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949280"/>
            <a:ext cx="9144000" cy="908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9F9F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916832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5436096" y="433313"/>
            <a:ext cx="337646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0" dirty="0" smtClean="0">
                <a:latin typeface="+mn-ea"/>
                <a:ea typeface="+mn-ea"/>
              </a:rPr>
              <a:t>等级：</a:t>
            </a:r>
            <a:r>
              <a:rPr lang="zh-CN" altLang="en-US" sz="16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16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7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7" y="5949280"/>
            <a:ext cx="9166188" cy="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347864" y="2625515"/>
            <a:ext cx="27699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i="0" kern="0" cap="none" spc="140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6600" b="0" i="0" kern="0" cap="none" spc="140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" y="367402"/>
            <a:ext cx="2160240" cy="6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88" y="0"/>
            <a:ext cx="1785875" cy="124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995B"/>
              </a:gs>
              <a:gs pos="52000">
                <a:srgbClr val="FF3300"/>
              </a:gs>
              <a:gs pos="100000">
                <a:srgbClr val="D6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Picture 2" descr="C:\Documents and Settings\dinggr\桌面\未标题-1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04664"/>
            <a:ext cx="1803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3491880" y="2334759"/>
            <a:ext cx="272382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81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4"/>
          <p:cNvSpPr>
            <a:spLocks/>
          </p:cNvSpPr>
          <p:nvPr userDrawn="1"/>
        </p:nvSpPr>
        <p:spPr bwMode="auto">
          <a:xfrm>
            <a:off x="8580456" y="6524627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D308B5-02D6-4042-9DBF-67811437DDB1}" type="slidenum">
              <a:rPr lang="zh-CN" altLang="en-US" sz="12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>
                <a:defRPr/>
              </a:pPr>
              <a:t>‹#›</a:t>
            </a:fld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343560"/>
            <a:ext cx="8229600" cy="349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一级分类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31800" y="1125538"/>
            <a:ext cx="7048500" cy="40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B30B0-EA53-4912-A797-237A9F8E3CEB}" type="datetimeFigureOut">
              <a:rPr lang="zh-CN" altLang="en-US"/>
              <a:pPr>
                <a:defRPr/>
              </a:pPr>
              <a:t>2014/10/28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609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763933" y="548680"/>
            <a:ext cx="1380066" cy="8058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806385" y="51070"/>
            <a:ext cx="1273539" cy="512418"/>
            <a:chOff x="7808007" y="151040"/>
            <a:chExt cx="1350723" cy="543474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323060" cy="24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-1509" y="628893"/>
            <a:ext cx="9143127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6525344"/>
            <a:ext cx="9144000" cy="3439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816" y="85094"/>
            <a:ext cx="6501408" cy="391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35896" y="6594778"/>
            <a:ext cx="2133600" cy="208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5D36E57-A279-4412-9446-BE7058778330}" type="datetime1">
              <a:rPr lang="zh-CN" altLang="en-US" smtClean="0"/>
              <a:t>2014/10/28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10247" y="6580262"/>
            <a:ext cx="1080120" cy="233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5" r:id="rId5"/>
    <p:sldLayoutId id="2147483654" r:id="rId6"/>
    <p:sldLayoutId id="2147483663" r:id="rId7"/>
    <p:sldLayoutId id="214748366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lang="zh-CN" altLang="en-US" sz="20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7772400" cy="230425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统一工作流平台第一期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验收汇报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27035"/>
              </p:ext>
            </p:extLst>
          </p:nvPr>
        </p:nvGraphicFramePr>
        <p:xfrm>
          <a:off x="179511" y="836712"/>
          <a:ext cx="8810855" cy="505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34"/>
                <a:gridCol w="1797617"/>
                <a:gridCol w="1468476"/>
                <a:gridCol w="1468476"/>
                <a:gridCol w="1468476"/>
                <a:gridCol w="1468476"/>
              </a:tblGrid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实际达标情况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用户方验收人员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审查结论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业务流程准确率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100%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盛启文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流程流转过程出现的问题恢复率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需求满足度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≥90%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符代康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系统界面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(UI)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GB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页面响应时间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个并发平均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1.494</a:t>
                      </a: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每秒能够并发启动的流程实例数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所能支持的流程模板数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每秒能够调度的流程环节总数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r>
                        <a:rPr lang="en-US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安全指标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莫凌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2224" y="116632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项目完成情况</a:t>
            </a:r>
          </a:p>
        </p:txBody>
      </p:sp>
    </p:spTree>
    <p:extLst>
      <p:ext uri="{BB962C8B-B14F-4D97-AF65-F5344CB8AC3E}">
        <p14:creationId xmlns:p14="http://schemas.microsoft.com/office/powerpoint/2010/main" val="139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7372350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15146" y="1734925"/>
            <a:ext cx="9152250" cy="4327610"/>
            <a:chOff x="1766856" y="1645503"/>
            <a:chExt cx="10237403" cy="4840721"/>
          </a:xfrm>
        </p:grpSpPr>
        <p:grpSp>
          <p:nvGrpSpPr>
            <p:cNvPr id="8" name="组合 7"/>
            <p:cNvGrpSpPr/>
            <p:nvPr/>
          </p:nvGrpSpPr>
          <p:grpSpPr>
            <a:xfrm>
              <a:off x="3721323" y="1733695"/>
              <a:ext cx="5728431" cy="4752529"/>
              <a:chOff x="1916113" y="1340768"/>
              <a:chExt cx="4600103" cy="3816424"/>
            </a:xfrm>
          </p:grpSpPr>
          <p:sp>
            <p:nvSpPr>
              <p:cNvPr id="19" name="椭圆 44"/>
              <p:cNvSpPr/>
              <p:nvPr/>
            </p:nvSpPr>
            <p:spPr>
              <a:xfrm>
                <a:off x="2411760" y="1700808"/>
                <a:ext cx="3744416" cy="187220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1872208">
                    <a:moveTo>
                      <a:pt x="1872208" y="0"/>
                    </a:moveTo>
                    <a:cubicBezTo>
                      <a:pt x="2906200" y="0"/>
                      <a:pt x="3744416" y="838216"/>
                      <a:pt x="3744416" y="1872208"/>
                    </a:cubicBezTo>
                    <a:lnTo>
                      <a:pt x="0" y="1872208"/>
                    </a:lnTo>
                    <a:cubicBezTo>
                      <a:pt x="0" y="838216"/>
                      <a:pt x="838216" y="0"/>
                      <a:pt x="1872208" y="0"/>
                    </a:cubicBezTo>
                    <a:close/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V="1">
                <a:off x="1916113" y="1340768"/>
                <a:ext cx="2447925" cy="93503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99792" y="1988840"/>
                <a:ext cx="3168352" cy="316835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051720" y="2996952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5364088" y="2996952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707904" y="1340768"/>
                <a:ext cx="1152128" cy="1152128"/>
              </a:xfrm>
              <a:prstGeom prst="ellipse">
                <a:avLst/>
              </a:prstGeom>
              <a:gradFill flip="none" rotWithShape="1">
                <a:gsLst>
                  <a:gs pos="0">
                    <a:srgbClr val="ADADAD"/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上箭头 8"/>
            <p:cNvSpPr/>
            <p:nvPr/>
          </p:nvSpPr>
          <p:spPr>
            <a:xfrm>
              <a:off x="6407892" y="3234884"/>
              <a:ext cx="543738" cy="2531259"/>
            </a:xfrm>
            <a:prstGeom prst="upArrow">
              <a:avLst/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圆角右箭头 9"/>
            <p:cNvSpPr/>
            <p:nvPr/>
          </p:nvSpPr>
          <p:spPr>
            <a:xfrm>
              <a:off x="6867899" y="4234380"/>
              <a:ext cx="1008112" cy="1531763"/>
            </a:xfrm>
            <a:prstGeom prst="bentArrow">
              <a:avLst>
                <a:gd name="adj1" fmla="val 25000"/>
                <a:gd name="adj2" fmla="val 25000"/>
                <a:gd name="adj3" fmla="val 34946"/>
                <a:gd name="adj4" fmla="val 43750"/>
              </a:avLst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右箭头 10"/>
            <p:cNvSpPr/>
            <p:nvPr/>
          </p:nvSpPr>
          <p:spPr>
            <a:xfrm flipH="1">
              <a:off x="5476301" y="4234380"/>
              <a:ext cx="1008112" cy="1531763"/>
            </a:xfrm>
            <a:prstGeom prst="bentArrow">
              <a:avLst>
                <a:gd name="adj1" fmla="val 25000"/>
                <a:gd name="adj2" fmla="val 25000"/>
                <a:gd name="adj3" fmla="val 34946"/>
                <a:gd name="adj4" fmla="val 43750"/>
              </a:avLst>
            </a:prstGeom>
            <a:gradFill flip="none" rotWithShape="1">
              <a:gsLst>
                <a:gs pos="0">
                  <a:srgbClr val="ADADAD"/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30"/>
            <p:cNvSpPr txBox="1"/>
            <p:nvPr/>
          </p:nvSpPr>
          <p:spPr>
            <a:xfrm>
              <a:off x="5737547" y="5862909"/>
              <a:ext cx="1907908" cy="519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prstClr val="white"/>
                  </a:solidFill>
                  <a:ea typeface="微软雅黑" pitchFamily="34" charset="-122"/>
                </a:rPr>
                <a:t>工作流平台</a:t>
              </a:r>
              <a:endParaRPr lang="en-US" altLang="zh-CN" sz="2200" b="1" dirty="0" smtClean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  <p:sp>
          <p:nvSpPr>
            <p:cNvPr id="13" name="TextBox 31"/>
            <p:cNvSpPr txBox="1"/>
            <p:nvPr/>
          </p:nvSpPr>
          <p:spPr>
            <a:xfrm>
              <a:off x="3989182" y="4278667"/>
              <a:ext cx="1355309" cy="44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流程设计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2"/>
            <p:cNvSpPr txBox="1"/>
            <p:nvPr/>
          </p:nvSpPr>
          <p:spPr>
            <a:xfrm>
              <a:off x="5980356" y="2094085"/>
              <a:ext cx="1419345" cy="443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流程执行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3"/>
            <p:cNvSpPr txBox="1"/>
            <p:nvPr/>
          </p:nvSpPr>
          <p:spPr>
            <a:xfrm>
              <a:off x="8180733" y="4293239"/>
              <a:ext cx="1241064" cy="475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4"/>
            <p:cNvSpPr txBox="1"/>
            <p:nvPr/>
          </p:nvSpPr>
          <p:spPr>
            <a:xfrm>
              <a:off x="1766856" y="2980671"/>
              <a:ext cx="2974464" cy="78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ea typeface="微软雅黑" pitchFamily="34" charset="-122"/>
                </a:rPr>
                <a:t>模板设计、版本管理，现只支持</a:t>
              </a:r>
              <a:r>
                <a:rPr lang="en-US" altLang="zh-CN" sz="1600" dirty="0">
                  <a:ea typeface="微软雅黑" pitchFamily="34" charset="-122"/>
                </a:rPr>
                <a:t>Eclipse</a:t>
              </a:r>
              <a:r>
                <a:rPr lang="zh-CN" altLang="en-US" sz="1600" dirty="0">
                  <a:ea typeface="微软雅黑" pitchFamily="34" charset="-122"/>
                </a:rPr>
                <a:t>插件可视化</a:t>
              </a:r>
              <a:r>
                <a:rPr lang="zh-CN" altLang="en-US" sz="1600" dirty="0" smtClean="0">
                  <a:ea typeface="微软雅黑" pitchFamily="34" charset="-122"/>
                </a:rPr>
                <a:t>建模</a:t>
              </a:r>
              <a:endParaRPr lang="en-US" altLang="zh-CN" sz="1600" dirty="0">
                <a:ea typeface="微软雅黑" pitchFamily="34" charset="-122"/>
              </a:endParaRP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8446374" y="5274209"/>
              <a:ext cx="3557885" cy="789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ea typeface="微软雅黑" pitchFamily="34" charset="-122"/>
                </a:rPr>
                <a:t>包括流程实例监控管理、事件告警、统计分析等。</a:t>
              </a:r>
              <a:endParaRPr lang="en-US" altLang="zh-CN" sz="1600" dirty="0">
                <a:ea typeface="微软雅黑" pitchFamily="34" charset="-122"/>
              </a:endParaRPr>
            </a:p>
          </p:txBody>
        </p:sp>
        <p:sp>
          <p:nvSpPr>
            <p:cNvPr id="18" name="TextBox 36"/>
            <p:cNvSpPr txBox="1"/>
            <p:nvPr/>
          </p:nvSpPr>
          <p:spPr>
            <a:xfrm>
              <a:off x="7524148" y="1645503"/>
              <a:ext cx="4315975" cy="81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ea typeface="微软雅黑" pitchFamily="34" charset="-122"/>
                </a:rPr>
                <a:t>包括流程实例创建</a:t>
              </a:r>
              <a:r>
                <a:rPr lang="zh-CN" altLang="en-US" sz="1600" dirty="0" smtClean="0">
                  <a:ea typeface="微软雅黑" pitchFamily="34" charset="-122"/>
                </a:rPr>
                <a:t>、执行、任务</a:t>
              </a:r>
              <a:r>
                <a:rPr lang="zh-CN" altLang="en-US" sz="1600" dirty="0">
                  <a:ea typeface="微软雅黑" pitchFamily="34" charset="-122"/>
                </a:rPr>
                <a:t>提醒、跟踪</a:t>
              </a:r>
              <a:r>
                <a:rPr lang="zh-CN" altLang="en-US" sz="1600" dirty="0" smtClean="0">
                  <a:ea typeface="微软雅黑" pitchFamily="34" charset="-122"/>
                </a:rPr>
                <a:t>等。</a:t>
              </a:r>
              <a:endParaRPr lang="en-US" altLang="zh-CN" sz="1600" dirty="0" smtClean="0"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3256012" y="5877272"/>
            <a:ext cx="1535406" cy="16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标题 4"/>
          <p:cNvSpPr txBox="1">
            <a:spLocks/>
          </p:cNvSpPr>
          <p:nvPr/>
        </p:nvSpPr>
        <p:spPr>
          <a:xfrm>
            <a:off x="263311" y="612609"/>
            <a:ext cx="8563761" cy="915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 smtClean="0"/>
              <a:t>第一期开发的功能，</a:t>
            </a:r>
            <a:r>
              <a:rPr lang="zh-CN" altLang="en-US" sz="1800" b="1" dirty="0" smtClean="0">
                <a:solidFill>
                  <a:srgbClr val="FFC000"/>
                </a:solidFill>
              </a:rPr>
              <a:t>可满足业务流程开发的需要，并已推广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HRM</a:t>
            </a:r>
            <a:r>
              <a:rPr lang="zh-CN" altLang="en-US" sz="1800" b="1" dirty="0" smtClean="0">
                <a:solidFill>
                  <a:srgbClr val="FFC000"/>
                </a:solidFill>
              </a:rPr>
              <a:t>等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5</a:t>
            </a:r>
            <a:r>
              <a:rPr lang="zh-CN" altLang="en-US" sz="1800" b="1" dirty="0" smtClean="0">
                <a:solidFill>
                  <a:srgbClr val="FFC000"/>
                </a:solidFill>
              </a:rPr>
              <a:t>个系统</a:t>
            </a:r>
            <a:endParaRPr lang="en-US" altLang="zh-CN" sz="1800" b="1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kern="100" dirty="0" smtClean="0">
                <a:cs typeface="Times New Roman" panose="02020603050405020304" pitchFamily="18" charset="0"/>
              </a:rPr>
              <a:t>基于</a:t>
            </a:r>
            <a:r>
              <a:rPr lang="zh-CN" altLang="en-US" sz="1800" kern="100" dirty="0">
                <a:cs typeface="Times New Roman" panose="02020603050405020304" pitchFamily="18" charset="0"/>
              </a:rPr>
              <a:t>统一工作流平台开发的</a:t>
            </a:r>
            <a:r>
              <a:rPr lang="zh-CN" altLang="en-US" sz="1800" b="1" dirty="0">
                <a:solidFill>
                  <a:srgbClr val="FFC000"/>
                </a:solidFill>
              </a:rPr>
              <a:t>每个项目可缩短整体项目研发周期</a:t>
            </a:r>
            <a:r>
              <a:rPr lang="en-US" altLang="zh-CN" sz="1800" b="1" dirty="0">
                <a:solidFill>
                  <a:srgbClr val="FFC000"/>
                </a:solidFill>
              </a:rPr>
              <a:t>&gt;20%</a:t>
            </a:r>
          </a:p>
          <a:p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130905" y="82070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 smtClean="0"/>
              <a:t>项目收益</a:t>
            </a:r>
            <a:r>
              <a:rPr lang="zh-CN" altLang="en-US" dirty="0" smtClean="0"/>
              <a:t>（一）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3365661"/>
            <a:ext cx="8245052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统一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工作流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平台开发的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每个项目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节省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研发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成本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7.26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万元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已推广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HRM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RMS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MAM 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等五个系统，节约总研发成本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29.04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与采购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等产品相比，节约成本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156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2224" y="116632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 smtClean="0"/>
              <a:t>项目收益</a:t>
            </a:r>
            <a:r>
              <a:rPr lang="zh-CN" altLang="en-US" dirty="0" smtClean="0"/>
              <a:t>（二）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115616" y="1484784"/>
            <a:ext cx="16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04" y="14847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7272" y="198884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39416" y="1854116"/>
            <a:ext cx="122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79776" y="200923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779776" y="1854116"/>
            <a:ext cx="16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15512" y="1398258"/>
            <a:ext cx="784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0000"/>
                </a:solidFill>
              </a:rPr>
              <a:t>*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6298" y="1192396"/>
            <a:ext cx="784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FF0000"/>
                </a:solidFill>
              </a:rPr>
              <a:t>=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36514" y="1665675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7.26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</a:p>
        </p:txBody>
      </p:sp>
      <p:sp>
        <p:nvSpPr>
          <p:cNvPr id="20" name="矩形 19"/>
          <p:cNvSpPr/>
          <p:nvPr/>
        </p:nvSpPr>
        <p:spPr bwMode="gray">
          <a:xfrm>
            <a:off x="611560" y="1192396"/>
            <a:ext cx="8208912" cy="1529301"/>
          </a:xfrm>
          <a:prstGeom prst="rect">
            <a:avLst/>
          </a:prstGeom>
          <a:noFill/>
          <a:ln w="9525">
            <a:solidFill>
              <a:srgbClr val="155FCD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 bwMode="gray">
          <a:xfrm>
            <a:off x="611560" y="840820"/>
            <a:ext cx="3168216" cy="3515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核心基础功能开发成本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5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224" y="116632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用户满意度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75112"/>
              </p:ext>
            </p:extLst>
          </p:nvPr>
        </p:nvGraphicFramePr>
        <p:xfrm>
          <a:off x="179512" y="764704"/>
          <a:ext cx="8712969" cy="252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012"/>
                <a:gridCol w="2133175"/>
                <a:gridCol w="1742594"/>
                <a:gridCol w="1742594"/>
                <a:gridCol w="1742594"/>
              </a:tblGrid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评分项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用户方验收人员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性能效率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友好易用性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</a:t>
                      </a: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稳定可靠性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用户组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9512" y="4293096"/>
            <a:ext cx="8712968" cy="1384995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、旧版本需要通过部分适应性修改才能升级到新版本；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、版本的发布与更新太快，更新手册不全，需要专业人员指导完成，可能引起更新后的稳定性问题；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、与业务集成需求不明确，需求多种多样，现有的一些功能满足不了业务的需要，使统一工作流平台做出很多易用性或完善性的修改（共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个），这些需求处理不好就成为软件稳定性的一种隐患。</a:t>
            </a:r>
          </a:p>
        </p:txBody>
      </p:sp>
      <p:sp>
        <p:nvSpPr>
          <p:cNvPr id="11" name="圆角矩形 10"/>
          <p:cNvSpPr/>
          <p:nvPr/>
        </p:nvSpPr>
        <p:spPr bwMode="gray">
          <a:xfrm>
            <a:off x="179512" y="3933056"/>
            <a:ext cx="1944216" cy="360040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影响稳定可靠性因素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816" y="85094"/>
            <a:ext cx="6501408" cy="391578"/>
          </a:xfrm>
        </p:spPr>
        <p:txBody>
          <a:bodyPr/>
          <a:lstStyle/>
          <a:p>
            <a:r>
              <a:rPr lang="zh-CN" altLang="en-US" dirty="0" smtClean="0"/>
              <a:t>工作流平台运维团队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03851"/>
            <a:ext cx="857143" cy="1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74935"/>
            <a:ext cx="866667" cy="10476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71800" y="8834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0052" y="86242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6374" y="88345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31640" y="1412776"/>
            <a:ext cx="74168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44008" y="620688"/>
            <a:ext cx="0" cy="568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41676" y="618718"/>
            <a:ext cx="0" cy="57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32464" y="3284984"/>
            <a:ext cx="74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752" y="620688"/>
            <a:ext cx="0" cy="56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83160" y="18712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83160" y="374553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9564" y="1871296"/>
            <a:ext cx="1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15116368346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969564" y="3745530"/>
            <a:ext cx="1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18807409059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930012" y="1871296"/>
            <a:ext cx="21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marc@sany.com.cn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30012" y="3745530"/>
            <a:ext cx="21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yinbp@sany.com.cn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405048" y="4725144"/>
            <a:ext cx="741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11298" y="53141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系统经理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0012" y="5250432"/>
            <a:ext cx="216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likq@sany.com.cn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105" y="5027735"/>
            <a:ext cx="904762" cy="105714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933559" y="5283371"/>
            <a:ext cx="16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13787060439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9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224" y="116632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下一步计划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467544" y="1196752"/>
            <a:ext cx="8208912" cy="1338828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网多个应用系统之间流程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自主研发的工作流平台与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 BPM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系统之间流程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流程引擎级联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gray">
          <a:xfrm>
            <a:off x="467544" y="764704"/>
            <a:ext cx="2952328" cy="432048"/>
          </a:xfrm>
          <a:prstGeom prst="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技术验证，计划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月完成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212976"/>
            <a:ext cx="8208912" cy="1338828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集团自主研发重构或新建业务系统，采用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软件开发平台整体解决方案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自主研发在线活跃业务系统内嵌工作流流引擎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提供服务方式与外购系统（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）集成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467544" y="2780928"/>
            <a:ext cx="2952328" cy="432048"/>
          </a:xfrm>
          <a:prstGeom prst="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平台推广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5229200"/>
            <a:ext cx="8208912" cy="92333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系统档案建设（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月份完成）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常见问题及解决方案整理（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日前完成初稿，后续持续积累）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467544" y="4797152"/>
            <a:ext cx="2952328" cy="432048"/>
          </a:xfrm>
          <a:prstGeom prst="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文档整理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6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接连接符 165"/>
          <p:cNvCxnSpPr/>
          <p:nvPr/>
        </p:nvCxnSpPr>
        <p:spPr bwMode="auto">
          <a:xfrm>
            <a:off x="111125" y="5887169"/>
            <a:ext cx="9034463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07" name="Rectangle 10"/>
          <p:cNvSpPr>
            <a:spLocks noChangeArrowheads="1"/>
          </p:cNvSpPr>
          <p:nvPr/>
        </p:nvSpPr>
        <p:spPr bwMode="auto">
          <a:xfrm>
            <a:off x="1319213" y="4244106"/>
            <a:ext cx="4749800" cy="1547813"/>
          </a:xfrm>
          <a:prstGeom prst="roundRect">
            <a:avLst>
              <a:gd name="adj" fmla="val 6509"/>
            </a:avLst>
          </a:prstGeom>
          <a:solidFill>
            <a:srgbClr val="EBF7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6243638" y="4593356"/>
            <a:ext cx="2843212" cy="1150938"/>
          </a:xfrm>
          <a:prstGeom prst="roundRect">
            <a:avLst>
              <a:gd name="adj" fmla="val 9140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1387475" y="1546944"/>
            <a:ext cx="7704138" cy="7921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1504950" y="1612031"/>
            <a:ext cx="1663700" cy="333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>
                <a:solidFill>
                  <a:schemeClr val="tx1"/>
                </a:solidFill>
                <a:latin typeface="宋体" pitchFamily="2" charset="-122"/>
              </a:rPr>
              <a:t>流程门户</a:t>
            </a:r>
          </a:p>
        </p:txBody>
      </p:sp>
      <p:sp>
        <p:nvSpPr>
          <p:cNvPr id="47112" name="Text Box 29"/>
          <p:cNvSpPr txBox="1">
            <a:spLocks noChangeArrowheads="1"/>
          </p:cNvSpPr>
          <p:nvPr/>
        </p:nvSpPr>
        <p:spPr bwMode="auto">
          <a:xfrm>
            <a:off x="473392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供应商</a:t>
            </a:r>
          </a:p>
        </p:txBody>
      </p:sp>
      <p:sp>
        <p:nvSpPr>
          <p:cNvPr id="47113" name="Text Box 30"/>
          <p:cNvSpPr txBox="1">
            <a:spLocks noChangeArrowheads="1"/>
          </p:cNvSpPr>
          <p:nvPr/>
        </p:nvSpPr>
        <p:spPr bwMode="auto">
          <a:xfrm>
            <a:off x="604837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客户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292225" y="5964956"/>
            <a:ext cx="7851775" cy="560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358900" y="6114181"/>
            <a:ext cx="12969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lang="zh-CN" altLang="en-US" sz="1500" dirty="0">
                <a:latin typeface="宋体" pitchFamily="2" charset="-122"/>
              </a:rPr>
              <a:t>集团组织架构</a:t>
            </a:r>
            <a:endParaRPr kumimoji="1" lang="zh-CN" altLang="en-US" sz="1500" dirty="0">
              <a:latin typeface="宋体" pitchFamily="2" charset="-122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698750" y="6114181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分级权限体系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4041775" y="6114181"/>
            <a:ext cx="1079500" cy="306388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7766050" y="6098306"/>
            <a:ext cx="12588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系统集成工具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415088" y="6098306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报表设计工具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5229225" y="6114181"/>
            <a:ext cx="1079500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文档引擎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47121" name="Rectangle 10"/>
          <p:cNvSpPr>
            <a:spLocks noChangeArrowheads="1"/>
          </p:cNvSpPr>
          <p:nvPr/>
        </p:nvSpPr>
        <p:spPr bwMode="auto">
          <a:xfrm>
            <a:off x="1927225" y="4301256"/>
            <a:ext cx="1320800" cy="1458913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22" name="Rectangle 11"/>
          <p:cNvSpPr>
            <a:spLocks noChangeArrowheads="1"/>
          </p:cNvSpPr>
          <p:nvPr/>
        </p:nvSpPr>
        <p:spPr bwMode="auto">
          <a:xfrm>
            <a:off x="2055813" y="465685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字段定义</a:t>
            </a:r>
          </a:p>
        </p:txBody>
      </p:sp>
      <p:sp>
        <p:nvSpPr>
          <p:cNvPr id="78" name="AutoShape 39"/>
          <p:cNvSpPr>
            <a:spLocks noChangeArrowheads="1"/>
          </p:cNvSpPr>
          <p:nvPr/>
        </p:nvSpPr>
        <p:spPr bwMode="auto">
          <a:xfrm>
            <a:off x="1565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AutoShape 39"/>
          <p:cNvSpPr>
            <a:spLocks noChangeArrowheads="1"/>
          </p:cNvSpPr>
          <p:nvPr/>
        </p:nvSpPr>
        <p:spPr bwMode="auto">
          <a:xfrm>
            <a:off x="2708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7125" name="组合 154"/>
          <p:cNvGrpSpPr>
            <a:grpSpLocks/>
          </p:cNvGrpSpPr>
          <p:nvPr/>
        </p:nvGrpSpPr>
        <p:grpSpPr bwMode="auto">
          <a:xfrm>
            <a:off x="3775075" y="1348506"/>
            <a:ext cx="3522663" cy="190500"/>
            <a:chOff x="3774402" y="1642395"/>
            <a:chExt cx="3522662" cy="190500"/>
          </a:xfrm>
        </p:grpSpPr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37744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AutoShape 39"/>
            <p:cNvSpPr>
              <a:spLocks noChangeArrowheads="1"/>
            </p:cNvSpPr>
            <p:nvPr/>
          </p:nvSpPr>
          <p:spPr bwMode="auto">
            <a:xfrm>
              <a:off x="48920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utoShape 39"/>
            <p:cNvSpPr>
              <a:spLocks noChangeArrowheads="1"/>
            </p:cNvSpPr>
            <p:nvPr/>
          </p:nvSpPr>
          <p:spPr bwMode="auto">
            <a:xfrm>
              <a:off x="59207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AutoShape 39"/>
            <p:cNvSpPr>
              <a:spLocks noChangeArrowheads="1"/>
            </p:cNvSpPr>
            <p:nvPr/>
          </p:nvSpPr>
          <p:spPr bwMode="auto">
            <a:xfrm>
              <a:off x="69494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4" name="AutoShape 39"/>
          <p:cNvSpPr>
            <a:spLocks noChangeArrowheads="1"/>
          </p:cNvSpPr>
          <p:nvPr/>
        </p:nvSpPr>
        <p:spPr bwMode="auto">
          <a:xfrm>
            <a:off x="79660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" name="Rectangle 10"/>
          <p:cNvSpPr>
            <a:spLocks noChangeArrowheads="1"/>
          </p:cNvSpPr>
          <p:nvPr/>
        </p:nvSpPr>
        <p:spPr bwMode="auto">
          <a:xfrm>
            <a:off x="3321050" y="4293319"/>
            <a:ext cx="1331913" cy="14668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28" name="TextBox 130"/>
          <p:cNvSpPr txBox="1">
            <a:spLocks noChangeArrowheads="1"/>
          </p:cNvSpPr>
          <p:nvPr/>
        </p:nvSpPr>
        <p:spPr bwMode="auto">
          <a:xfrm>
            <a:off x="1924050" y="4298081"/>
            <a:ext cx="11874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表单定义</a:t>
            </a:r>
          </a:p>
        </p:txBody>
      </p:sp>
      <p:sp>
        <p:nvSpPr>
          <p:cNvPr id="47129" name="Rectangle 11"/>
          <p:cNvSpPr>
            <a:spLocks noChangeArrowheads="1"/>
          </p:cNvSpPr>
          <p:nvPr/>
        </p:nvSpPr>
        <p:spPr bwMode="auto">
          <a:xfrm>
            <a:off x="2051050" y="50140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布局定义</a:t>
            </a:r>
          </a:p>
        </p:txBody>
      </p:sp>
      <p:sp>
        <p:nvSpPr>
          <p:cNvPr id="47130" name="Rectangle 11"/>
          <p:cNvSpPr>
            <a:spLocks noChangeArrowheads="1"/>
          </p:cNvSpPr>
          <p:nvPr/>
        </p:nvSpPr>
        <p:spPr bwMode="auto">
          <a:xfrm>
            <a:off x="2044700" y="5371231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节点布局</a:t>
            </a:r>
          </a:p>
        </p:txBody>
      </p:sp>
      <p:sp>
        <p:nvSpPr>
          <p:cNvPr id="47131" name="Rectangle 11"/>
          <p:cNvSpPr>
            <a:spLocks noChangeArrowheads="1"/>
          </p:cNvSpPr>
          <p:nvPr/>
        </p:nvSpPr>
        <p:spPr bwMode="auto">
          <a:xfrm>
            <a:off x="3454400" y="4636219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流程节点</a:t>
            </a:r>
          </a:p>
        </p:txBody>
      </p:sp>
      <p:sp>
        <p:nvSpPr>
          <p:cNvPr id="47132" name="Rectangle 11"/>
          <p:cNvSpPr>
            <a:spLocks noChangeArrowheads="1"/>
          </p:cNvSpPr>
          <p:nvPr/>
        </p:nvSpPr>
        <p:spPr bwMode="auto">
          <a:xfrm>
            <a:off x="3448050" y="4993406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责任</a:t>
            </a:r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授权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3" name="Rectangle 11"/>
          <p:cNvSpPr>
            <a:spLocks noChangeArrowheads="1"/>
          </p:cNvSpPr>
          <p:nvPr/>
        </p:nvSpPr>
        <p:spPr bwMode="auto">
          <a:xfrm>
            <a:off x="3443288" y="5350594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事务定义</a:t>
            </a:r>
          </a:p>
        </p:txBody>
      </p:sp>
      <p:sp>
        <p:nvSpPr>
          <p:cNvPr id="47134" name="TextBox 130"/>
          <p:cNvSpPr txBox="1">
            <a:spLocks noChangeArrowheads="1"/>
          </p:cNvSpPr>
          <p:nvPr/>
        </p:nvSpPr>
        <p:spPr bwMode="auto">
          <a:xfrm>
            <a:off x="3321050" y="4291731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流程定义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4719638" y="4302844"/>
            <a:ext cx="1331912" cy="1468437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36" name="Rectangle 11"/>
          <p:cNvSpPr>
            <a:spLocks noChangeArrowheads="1"/>
          </p:cNvSpPr>
          <p:nvPr/>
        </p:nvSpPr>
        <p:spPr bwMode="auto">
          <a:xfrm>
            <a:off x="4851400" y="46457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规则模板</a:t>
            </a:r>
          </a:p>
        </p:txBody>
      </p:sp>
      <p:sp>
        <p:nvSpPr>
          <p:cNvPr id="47137" name="Rectangle 11"/>
          <p:cNvSpPr>
            <a:spLocks noChangeArrowheads="1"/>
          </p:cNvSpPr>
          <p:nvPr/>
        </p:nvSpPr>
        <p:spPr bwMode="auto">
          <a:xfrm>
            <a:off x="4846638" y="5002931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逻辑运算</a:t>
            </a:r>
          </a:p>
        </p:txBody>
      </p:sp>
      <p:sp>
        <p:nvSpPr>
          <p:cNvPr id="47138" name="Rectangle 11"/>
          <p:cNvSpPr>
            <a:spLocks noChangeArrowheads="1"/>
          </p:cNvSpPr>
          <p:nvPr/>
        </p:nvSpPr>
        <p:spPr bwMode="auto">
          <a:xfrm>
            <a:off x="4840288" y="536170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合法性检查</a:t>
            </a:r>
          </a:p>
        </p:txBody>
      </p:sp>
      <p:sp>
        <p:nvSpPr>
          <p:cNvPr id="47139" name="TextBox 130"/>
          <p:cNvSpPr txBox="1">
            <a:spLocks noChangeArrowheads="1"/>
          </p:cNvSpPr>
          <p:nvPr/>
        </p:nvSpPr>
        <p:spPr bwMode="auto">
          <a:xfrm>
            <a:off x="4719638" y="4302844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规则定义</a:t>
            </a:r>
            <a:endParaRPr lang="zh-CN" altLang="en-US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圆柱形 105"/>
          <p:cNvSpPr/>
          <p:nvPr/>
        </p:nvSpPr>
        <p:spPr bwMode="auto">
          <a:xfrm>
            <a:off x="7778750" y="4745756"/>
            <a:ext cx="1055688" cy="46672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流程库</a:t>
            </a:r>
          </a:p>
        </p:txBody>
      </p:sp>
      <p:sp>
        <p:nvSpPr>
          <p:cNvPr id="110" name="圆柱形 109"/>
          <p:cNvSpPr/>
          <p:nvPr/>
        </p:nvSpPr>
        <p:spPr bwMode="auto">
          <a:xfrm>
            <a:off x="6559550" y="5244231"/>
            <a:ext cx="1055688" cy="468313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表单库</a:t>
            </a:r>
          </a:p>
        </p:txBody>
      </p:sp>
      <p:sp>
        <p:nvSpPr>
          <p:cNvPr id="112" name="圆柱形 111"/>
          <p:cNvSpPr/>
          <p:nvPr/>
        </p:nvSpPr>
        <p:spPr bwMode="auto">
          <a:xfrm>
            <a:off x="6570663" y="4747344"/>
            <a:ext cx="1054100" cy="468312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字段库</a:t>
            </a:r>
          </a:p>
        </p:txBody>
      </p:sp>
      <p:sp>
        <p:nvSpPr>
          <p:cNvPr id="47143" name="Rectangle 10"/>
          <p:cNvSpPr>
            <a:spLocks noChangeArrowheads="1"/>
          </p:cNvSpPr>
          <p:nvPr/>
        </p:nvSpPr>
        <p:spPr bwMode="auto">
          <a:xfrm>
            <a:off x="1371600" y="3586881"/>
            <a:ext cx="4635500" cy="503238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44" name="Rectangle 16"/>
          <p:cNvSpPr>
            <a:spLocks noChangeArrowheads="1"/>
          </p:cNvSpPr>
          <p:nvPr/>
        </p:nvSpPr>
        <p:spPr bwMode="auto">
          <a:xfrm>
            <a:off x="1579563" y="36535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 err="1">
                <a:latin typeface="黑体" pitchFamily="49" charset="-122"/>
                <a:ea typeface="黑体" pitchFamily="49" charset="-122"/>
              </a:rPr>
              <a:t>WfMC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规范定义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5" name="Rectangle 16"/>
          <p:cNvSpPr>
            <a:spLocks noChangeArrowheads="1"/>
          </p:cNvSpPr>
          <p:nvPr/>
        </p:nvSpPr>
        <p:spPr bwMode="auto">
          <a:xfrm>
            <a:off x="3087688" y="3664669"/>
            <a:ext cx="126047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业务规则引擎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6" name="Rectangle 16"/>
          <p:cNvSpPr>
            <a:spLocks noChangeArrowheads="1"/>
          </p:cNvSpPr>
          <p:nvPr/>
        </p:nvSpPr>
        <p:spPr bwMode="auto">
          <a:xfrm>
            <a:off x="4579938" y="3658319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协同引擎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AutoShape 39"/>
          <p:cNvSpPr>
            <a:spLocks noChangeArrowheads="1"/>
          </p:cNvSpPr>
          <p:nvPr/>
        </p:nvSpPr>
        <p:spPr bwMode="auto">
          <a:xfrm>
            <a:off x="2444750" y="4102819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" name="AutoShape 39"/>
          <p:cNvSpPr>
            <a:spLocks noChangeArrowheads="1"/>
          </p:cNvSpPr>
          <p:nvPr/>
        </p:nvSpPr>
        <p:spPr bwMode="auto">
          <a:xfrm>
            <a:off x="3875088" y="4098056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167313" y="40821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50" name="Rectangle 10"/>
          <p:cNvSpPr>
            <a:spLocks noChangeArrowheads="1"/>
          </p:cNvSpPr>
          <p:nvPr/>
        </p:nvSpPr>
        <p:spPr bwMode="auto">
          <a:xfrm>
            <a:off x="1370013" y="4326656"/>
            <a:ext cx="474662" cy="14033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algn="ctr" defTabSz="779463"/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分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类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圆柱形 133"/>
          <p:cNvSpPr/>
          <p:nvPr/>
        </p:nvSpPr>
        <p:spPr bwMode="auto">
          <a:xfrm>
            <a:off x="7773988" y="5218539"/>
            <a:ext cx="1054100" cy="514936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 smtClean="0"/>
              <a:t>规则库</a:t>
            </a:r>
            <a:endParaRPr lang="zh-CN" altLang="en-US" sz="1200" dirty="0"/>
          </a:p>
        </p:txBody>
      </p:sp>
      <p:cxnSp>
        <p:nvCxnSpPr>
          <p:cNvPr id="47152" name="直接箭头连接符 137"/>
          <p:cNvCxnSpPr>
            <a:cxnSpLocks noChangeShapeType="1"/>
          </p:cNvCxnSpPr>
          <p:nvPr/>
        </p:nvCxnSpPr>
        <p:spPr bwMode="auto">
          <a:xfrm>
            <a:off x="6164263" y="5082306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3" name="直接箭头连接符 141"/>
          <p:cNvCxnSpPr>
            <a:cxnSpLocks noChangeShapeType="1"/>
          </p:cNvCxnSpPr>
          <p:nvPr/>
        </p:nvCxnSpPr>
        <p:spPr bwMode="auto">
          <a:xfrm rot="10800000">
            <a:off x="6116638" y="5225181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54" name="TextBox 142"/>
          <p:cNvSpPr txBox="1">
            <a:spLocks noChangeArrowheads="1"/>
          </p:cNvSpPr>
          <p:nvPr/>
        </p:nvSpPr>
        <p:spPr bwMode="auto">
          <a:xfrm>
            <a:off x="6069013" y="4783856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导入</a:t>
            </a:r>
          </a:p>
        </p:txBody>
      </p:sp>
      <p:sp>
        <p:nvSpPr>
          <p:cNvPr id="47155" name="TextBox 143"/>
          <p:cNvSpPr txBox="1">
            <a:spLocks noChangeArrowheads="1"/>
          </p:cNvSpPr>
          <p:nvPr/>
        </p:nvSpPr>
        <p:spPr bwMode="auto">
          <a:xfrm>
            <a:off x="6080125" y="5250581"/>
            <a:ext cx="504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导出</a:t>
            </a:r>
          </a:p>
        </p:txBody>
      </p:sp>
      <p:sp>
        <p:nvSpPr>
          <p:cNvPr id="146" name="Rectangle 10"/>
          <p:cNvSpPr>
            <a:spLocks noChangeArrowheads="1"/>
          </p:cNvSpPr>
          <p:nvPr/>
        </p:nvSpPr>
        <p:spPr bwMode="auto">
          <a:xfrm>
            <a:off x="6243638" y="3532906"/>
            <a:ext cx="2843212" cy="1014413"/>
          </a:xfrm>
          <a:prstGeom prst="roundRect">
            <a:avLst>
              <a:gd name="adj" fmla="val 914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147" name="Rectangle 11"/>
          <p:cNvSpPr>
            <a:spLocks noChangeArrowheads="1"/>
          </p:cNvSpPr>
          <p:nvPr/>
        </p:nvSpPr>
        <p:spPr bwMode="auto">
          <a:xfrm>
            <a:off x="6296025" y="3663081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销售管理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" name="Rectangle 11"/>
          <p:cNvSpPr>
            <a:spLocks noChangeArrowheads="1"/>
          </p:cNvSpPr>
          <p:nvPr/>
        </p:nvSpPr>
        <p:spPr bwMode="auto">
          <a:xfrm>
            <a:off x="7216775" y="366943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人力资源</a:t>
            </a:r>
          </a:p>
        </p:txBody>
      </p:sp>
      <p:sp>
        <p:nvSpPr>
          <p:cNvPr id="150" name="Rectangle 11"/>
          <p:cNvSpPr>
            <a:spLocks noChangeArrowheads="1"/>
          </p:cNvSpPr>
          <p:nvPr/>
        </p:nvSpPr>
        <p:spPr bwMode="auto">
          <a:xfrm>
            <a:off x="6302375" y="4052018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客户管理</a:t>
            </a:r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>
            <a:off x="8143875" y="366308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资产管理</a:t>
            </a:r>
          </a:p>
        </p:txBody>
      </p:sp>
      <p:sp>
        <p:nvSpPr>
          <p:cNvPr id="152" name="Rectangle 11"/>
          <p:cNvSpPr>
            <a:spLocks noChangeArrowheads="1"/>
          </p:cNvSpPr>
          <p:nvPr/>
        </p:nvSpPr>
        <p:spPr bwMode="auto">
          <a:xfrm>
            <a:off x="7232650" y="4049976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财务管理</a:t>
            </a:r>
          </a:p>
        </p:txBody>
      </p:sp>
      <p:sp>
        <p:nvSpPr>
          <p:cNvPr id="153" name="左右箭头 152"/>
          <p:cNvSpPr/>
          <p:nvPr/>
        </p:nvSpPr>
        <p:spPr bwMode="auto">
          <a:xfrm>
            <a:off x="5991225" y="3837706"/>
            <a:ext cx="284163" cy="204788"/>
          </a:xfrm>
          <a:prstGeom prst="leftRightArrow">
            <a:avLst/>
          </a:prstGeom>
          <a:solidFill>
            <a:srgbClr val="E5E5FF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64" name="矩形 153"/>
          <p:cNvSpPr>
            <a:spLocks noChangeArrowheads="1"/>
          </p:cNvSpPr>
          <p:nvPr/>
        </p:nvSpPr>
        <p:spPr bwMode="auto">
          <a:xfrm>
            <a:off x="47625" y="602210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基础组件</a:t>
            </a:r>
          </a:p>
        </p:txBody>
      </p:sp>
      <p:sp>
        <p:nvSpPr>
          <p:cNvPr id="157" name="AutoShape 39"/>
          <p:cNvSpPr>
            <a:spLocks noChangeArrowheads="1"/>
          </p:cNvSpPr>
          <p:nvPr/>
        </p:nvSpPr>
        <p:spPr bwMode="auto">
          <a:xfrm rot="10800000">
            <a:off x="5462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" name="AutoShape 39"/>
          <p:cNvSpPr>
            <a:spLocks noChangeArrowheads="1"/>
          </p:cNvSpPr>
          <p:nvPr/>
        </p:nvSpPr>
        <p:spPr bwMode="auto">
          <a:xfrm rot="10800000">
            <a:off x="43449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" name="AutoShape 39"/>
          <p:cNvSpPr>
            <a:spLocks noChangeArrowheads="1"/>
          </p:cNvSpPr>
          <p:nvPr/>
        </p:nvSpPr>
        <p:spPr bwMode="auto">
          <a:xfrm rot="10800000">
            <a:off x="33162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" name="AutoShape 39"/>
          <p:cNvSpPr>
            <a:spLocks noChangeArrowheads="1"/>
          </p:cNvSpPr>
          <p:nvPr/>
        </p:nvSpPr>
        <p:spPr bwMode="auto">
          <a:xfrm rot="10800000">
            <a:off x="2287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69" name="矩形 161"/>
          <p:cNvSpPr>
            <a:spLocks noChangeArrowheads="1"/>
          </p:cNvSpPr>
          <p:nvPr/>
        </p:nvSpPr>
        <p:spPr bwMode="auto">
          <a:xfrm>
            <a:off x="79375" y="444095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流程配置</a:t>
            </a:r>
          </a:p>
        </p:txBody>
      </p:sp>
      <p:cxnSp>
        <p:nvCxnSpPr>
          <p:cNvPr id="167" name="直接连接符 166"/>
          <p:cNvCxnSpPr/>
          <p:nvPr/>
        </p:nvCxnSpPr>
        <p:spPr bwMode="auto">
          <a:xfrm>
            <a:off x="120650" y="351703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71" name="矩形 167"/>
          <p:cNvSpPr>
            <a:spLocks noChangeArrowheads="1"/>
          </p:cNvSpPr>
          <p:nvPr/>
        </p:nvSpPr>
        <p:spPr bwMode="auto">
          <a:xfrm>
            <a:off x="95250" y="1975569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流程应用</a:t>
            </a:r>
          </a:p>
        </p:txBody>
      </p:sp>
      <p:sp>
        <p:nvSpPr>
          <p:cNvPr id="47172" name="五边形 92"/>
          <p:cNvSpPr>
            <a:spLocks noChangeArrowheads="1"/>
          </p:cNvSpPr>
          <p:nvPr/>
        </p:nvSpPr>
        <p:spPr bwMode="auto">
          <a:xfrm>
            <a:off x="1370013" y="2970931"/>
            <a:ext cx="1368425" cy="504825"/>
          </a:xfrm>
          <a:prstGeom prst="homePlate">
            <a:avLst>
              <a:gd name="adj" fmla="val 330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自由流程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73" name="燕尾形 93"/>
          <p:cNvSpPr>
            <a:spLocks noChangeArrowheads="1"/>
          </p:cNvSpPr>
          <p:nvPr/>
        </p:nvSpPr>
        <p:spPr bwMode="auto">
          <a:xfrm>
            <a:off x="3875088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管控流</a:t>
            </a:r>
          </a:p>
        </p:txBody>
      </p:sp>
      <p:sp>
        <p:nvSpPr>
          <p:cNvPr id="47174" name="燕尾形 93"/>
          <p:cNvSpPr>
            <a:spLocks noChangeArrowheads="1"/>
          </p:cNvSpPr>
          <p:nvPr/>
        </p:nvSpPr>
        <p:spPr bwMode="auto">
          <a:xfrm>
            <a:off x="6438900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权限流</a:t>
            </a:r>
          </a:p>
        </p:txBody>
      </p:sp>
      <p:sp>
        <p:nvSpPr>
          <p:cNvPr id="47175" name="燕尾形 93"/>
          <p:cNvSpPr>
            <a:spLocks noChangeArrowheads="1"/>
          </p:cNvSpPr>
          <p:nvPr/>
        </p:nvSpPr>
        <p:spPr bwMode="auto">
          <a:xfrm>
            <a:off x="5133975" y="2964581"/>
            <a:ext cx="1403350" cy="503238"/>
          </a:xfrm>
          <a:prstGeom prst="chevron">
            <a:avLst>
              <a:gd name="adj" fmla="val 3172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协同信息流</a:t>
            </a:r>
          </a:p>
        </p:txBody>
      </p:sp>
      <p:sp>
        <p:nvSpPr>
          <p:cNvPr id="47176" name="燕尾形 93"/>
          <p:cNvSpPr>
            <a:spLocks noChangeArrowheads="1"/>
          </p:cNvSpPr>
          <p:nvPr/>
        </p:nvSpPr>
        <p:spPr bwMode="auto">
          <a:xfrm>
            <a:off x="2624138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审批流</a:t>
            </a:r>
          </a:p>
        </p:txBody>
      </p:sp>
      <p:sp>
        <p:nvSpPr>
          <p:cNvPr id="47177" name="Rectangle 10"/>
          <p:cNvSpPr>
            <a:spLocks noChangeArrowheads="1"/>
          </p:cNvSpPr>
          <p:nvPr/>
        </p:nvSpPr>
        <p:spPr bwMode="auto">
          <a:xfrm>
            <a:off x="1382713" y="2386731"/>
            <a:ext cx="7704137" cy="530225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78" name="Rectangle 4"/>
          <p:cNvSpPr>
            <a:spLocks noChangeArrowheads="1"/>
          </p:cNvSpPr>
          <p:nvPr/>
        </p:nvSpPr>
        <p:spPr bwMode="auto">
          <a:xfrm>
            <a:off x="5241925" y="1607269"/>
            <a:ext cx="1655763" cy="3349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流程服务</a:t>
            </a:r>
          </a:p>
        </p:txBody>
      </p:sp>
      <p:sp>
        <p:nvSpPr>
          <p:cNvPr id="47179" name="Rectangle 4"/>
          <p:cNvSpPr>
            <a:spLocks noChangeArrowheads="1"/>
          </p:cNvSpPr>
          <p:nvPr/>
        </p:nvSpPr>
        <p:spPr bwMode="auto">
          <a:xfrm>
            <a:off x="7048500" y="1602506"/>
            <a:ext cx="1655763" cy="333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流程统计</a:t>
            </a:r>
          </a:p>
        </p:txBody>
      </p:sp>
      <p:sp>
        <p:nvSpPr>
          <p:cNvPr id="47180" name="Rectangle 16"/>
          <p:cNvSpPr>
            <a:spLocks noChangeArrowheads="1"/>
          </p:cNvSpPr>
          <p:nvPr/>
        </p:nvSpPr>
        <p:spPr bwMode="auto">
          <a:xfrm>
            <a:off x="147955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流程制度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1" name="Rectangle 16"/>
          <p:cNvSpPr>
            <a:spLocks noChangeArrowheads="1"/>
          </p:cNvSpPr>
          <p:nvPr/>
        </p:nvSpPr>
        <p:spPr bwMode="auto">
          <a:xfrm>
            <a:off x="345889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流程监控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2" name="Rectangle 16"/>
          <p:cNvSpPr>
            <a:spLocks noChangeArrowheads="1"/>
          </p:cNvSpPr>
          <p:nvPr/>
        </p:nvSpPr>
        <p:spPr bwMode="auto">
          <a:xfrm>
            <a:off x="7417569" y="2459756"/>
            <a:ext cx="1258887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流程绩效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83" name="燕尾形 93"/>
          <p:cNvSpPr>
            <a:spLocks noChangeArrowheads="1"/>
          </p:cNvSpPr>
          <p:nvPr/>
        </p:nvSpPr>
        <p:spPr bwMode="auto">
          <a:xfrm>
            <a:off x="7689850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变更流</a:t>
            </a:r>
          </a:p>
        </p:txBody>
      </p:sp>
      <p:sp>
        <p:nvSpPr>
          <p:cNvPr id="47185" name="Rectangle 16"/>
          <p:cNvSpPr>
            <a:spLocks noChangeArrowheads="1"/>
          </p:cNvSpPr>
          <p:nvPr/>
        </p:nvSpPr>
        <p:spPr bwMode="auto">
          <a:xfrm>
            <a:off x="5438230" y="2459756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授权代理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6" name="Rectangle 3"/>
          <p:cNvSpPr>
            <a:spLocks noChangeArrowheads="1"/>
          </p:cNvSpPr>
          <p:nvPr/>
        </p:nvSpPr>
        <p:spPr bwMode="auto">
          <a:xfrm>
            <a:off x="1484313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待办</a:t>
            </a:r>
          </a:p>
        </p:txBody>
      </p:sp>
      <p:sp>
        <p:nvSpPr>
          <p:cNvPr id="47187" name="Rectangle 3"/>
          <p:cNvSpPr>
            <a:spLocks noChangeArrowheads="1"/>
          </p:cNvSpPr>
          <p:nvPr/>
        </p:nvSpPr>
        <p:spPr bwMode="auto">
          <a:xfrm>
            <a:off x="233045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已办</a:t>
            </a:r>
          </a:p>
        </p:txBody>
      </p:sp>
      <p:sp>
        <p:nvSpPr>
          <p:cNvPr id="47188" name="Rectangle 3"/>
          <p:cNvSpPr>
            <a:spLocks noChangeArrowheads="1"/>
          </p:cNvSpPr>
          <p:nvPr/>
        </p:nvSpPr>
        <p:spPr bwMode="auto">
          <a:xfrm>
            <a:off x="31765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办结</a:t>
            </a:r>
          </a:p>
        </p:txBody>
      </p:sp>
      <p:sp>
        <p:nvSpPr>
          <p:cNvPr id="47189" name="Rectangle 3"/>
          <p:cNvSpPr>
            <a:spLocks noChangeArrowheads="1"/>
          </p:cNvSpPr>
          <p:nvPr/>
        </p:nvSpPr>
        <p:spPr bwMode="auto">
          <a:xfrm>
            <a:off x="402272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 dirty="0">
                <a:latin typeface="宋体" pitchFamily="2" charset="-122"/>
              </a:rPr>
              <a:t>督办</a:t>
            </a:r>
          </a:p>
        </p:txBody>
      </p:sp>
      <p:sp>
        <p:nvSpPr>
          <p:cNvPr id="47190" name="Rectangle 3"/>
          <p:cNvSpPr>
            <a:spLocks noChangeArrowheads="1"/>
          </p:cNvSpPr>
          <p:nvPr/>
        </p:nvSpPr>
        <p:spPr bwMode="auto">
          <a:xfrm>
            <a:off x="48529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抄送</a:t>
            </a:r>
          </a:p>
        </p:txBody>
      </p:sp>
      <p:sp>
        <p:nvSpPr>
          <p:cNvPr id="47191" name="Rectangle 3"/>
          <p:cNvSpPr>
            <a:spLocks noChangeArrowheads="1"/>
          </p:cNvSpPr>
          <p:nvPr/>
        </p:nvSpPr>
        <p:spPr bwMode="auto">
          <a:xfrm>
            <a:off x="650240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查询</a:t>
            </a:r>
          </a:p>
        </p:txBody>
      </p:sp>
      <p:sp>
        <p:nvSpPr>
          <p:cNvPr id="47192" name="Rectangle 3"/>
          <p:cNvSpPr>
            <a:spLocks noChangeArrowheads="1"/>
          </p:cNvSpPr>
          <p:nvPr/>
        </p:nvSpPr>
        <p:spPr bwMode="auto">
          <a:xfrm>
            <a:off x="7334250" y="2016844"/>
            <a:ext cx="719138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统计</a:t>
            </a:r>
          </a:p>
        </p:txBody>
      </p:sp>
      <p:sp>
        <p:nvSpPr>
          <p:cNvPr id="47193" name="Rectangle 3"/>
          <p:cNvSpPr>
            <a:spLocks noChangeArrowheads="1"/>
          </p:cNvSpPr>
          <p:nvPr/>
        </p:nvSpPr>
        <p:spPr bwMode="auto">
          <a:xfrm>
            <a:off x="81946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 dirty="0">
                <a:latin typeface="宋体" pitchFamily="2" charset="-122"/>
              </a:rPr>
              <a:t>效率分析</a:t>
            </a:r>
          </a:p>
        </p:txBody>
      </p:sp>
      <p:sp>
        <p:nvSpPr>
          <p:cNvPr id="47194" name="Rectangle 3"/>
          <p:cNvSpPr>
            <a:spLocks noChangeArrowheads="1"/>
          </p:cNvSpPr>
          <p:nvPr/>
        </p:nvSpPr>
        <p:spPr bwMode="auto">
          <a:xfrm>
            <a:off x="56673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代理</a:t>
            </a:r>
          </a:p>
        </p:txBody>
      </p:sp>
      <p:grpSp>
        <p:nvGrpSpPr>
          <p:cNvPr id="196" name="Group 93"/>
          <p:cNvGrpSpPr>
            <a:grpSpLocks/>
          </p:cNvGrpSpPr>
          <p:nvPr/>
        </p:nvGrpSpPr>
        <p:grpSpPr bwMode="auto">
          <a:xfrm>
            <a:off x="1449592" y="1049237"/>
            <a:ext cx="7596000" cy="301625"/>
            <a:chOff x="1342" y="1388"/>
            <a:chExt cx="3704" cy="190"/>
          </a:xfrm>
          <a:solidFill>
            <a:srgbClr val="FFFFCC"/>
          </a:solidFill>
        </p:grpSpPr>
        <p:sp>
          <p:nvSpPr>
            <p:cNvPr id="197" name="Rectangle 35"/>
            <p:cNvSpPr>
              <a:spLocks noChangeArrowheads="1"/>
            </p:cNvSpPr>
            <p:nvPr/>
          </p:nvSpPr>
          <p:spPr bwMode="ltGray">
            <a:xfrm>
              <a:off x="1342" y="1388"/>
              <a:ext cx="1899" cy="19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内部用户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领导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员工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  <p:sp>
          <p:nvSpPr>
            <p:cNvPr id="198" name="Rectangle 36"/>
            <p:cNvSpPr>
              <a:spLocks noChangeArrowheads="1"/>
            </p:cNvSpPr>
            <p:nvPr/>
          </p:nvSpPr>
          <p:spPr bwMode="ltGray">
            <a:xfrm>
              <a:off x="3336" y="1388"/>
              <a:ext cx="1710" cy="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外部用户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合作伙伴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</p:grpSp>
      <p:sp>
        <p:nvSpPr>
          <p:cNvPr id="200" name="Rectangle 112"/>
          <p:cNvSpPr>
            <a:spLocks noChangeArrowheads="1"/>
          </p:cNvSpPr>
          <p:nvPr/>
        </p:nvSpPr>
        <p:spPr bwMode="ltGray">
          <a:xfrm>
            <a:off x="1833563" y="613494"/>
            <a:ext cx="1741487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>
                <a:latin typeface="黑体" pitchFamily="49" charset="-122"/>
                <a:ea typeface="黑体" pitchFamily="49" charset="-122"/>
              </a:rPr>
              <a:t>PC’ IE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浏览器</a:t>
            </a:r>
          </a:p>
        </p:txBody>
      </p:sp>
      <p:sp>
        <p:nvSpPr>
          <p:cNvPr id="201" name="Rectangle 113"/>
          <p:cNvSpPr>
            <a:spLocks noChangeArrowheads="1"/>
          </p:cNvSpPr>
          <p:nvPr/>
        </p:nvSpPr>
        <p:spPr bwMode="ltGray">
          <a:xfrm>
            <a:off x="4475163" y="613494"/>
            <a:ext cx="1741487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76422" tIns="38212" rIns="76422" bIns="382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ea typeface="微软雅黑" pitchFamily="34" charset="-122"/>
                <a:cs typeface="Arial" pitchFamily="34" charset="0"/>
              </a:rPr>
              <a:t>IPad</a:t>
            </a:r>
            <a:endParaRPr lang="en-US" altLang="zh-CN" sz="14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2" name="Rectangle 114"/>
          <p:cNvSpPr>
            <a:spLocks noChangeArrowheads="1"/>
          </p:cNvSpPr>
          <p:nvPr/>
        </p:nvSpPr>
        <p:spPr bwMode="ltGray">
          <a:xfrm>
            <a:off x="7167563" y="613494"/>
            <a:ext cx="1741487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>
                <a:latin typeface="黑体" pitchFamily="49" charset="-122"/>
                <a:ea typeface="黑体" pitchFamily="49" charset="-122"/>
              </a:rPr>
              <a:t>Mobile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 客户端</a:t>
            </a:r>
          </a:p>
        </p:txBody>
      </p:sp>
      <p:cxnSp>
        <p:nvCxnSpPr>
          <p:cNvPr id="204" name="直接连接符 203"/>
          <p:cNvCxnSpPr/>
          <p:nvPr/>
        </p:nvCxnSpPr>
        <p:spPr bwMode="auto">
          <a:xfrm>
            <a:off x="115888" y="95798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8156575" y="4043310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en-US" altLang="zh-CN" sz="1400" dirty="0" smtClean="0">
                <a:latin typeface="黑体" pitchFamily="49" charset="-122"/>
                <a:ea typeface="黑体" pitchFamily="49" charset="-122"/>
              </a:rPr>
              <a:t>……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3308350" y="1596157"/>
            <a:ext cx="1663700" cy="333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>
                <a:latin typeface="宋体" pitchFamily="2" charset="-122"/>
              </a:rPr>
              <a:t>流程整合</a:t>
            </a:r>
          </a:p>
        </p:txBody>
      </p:sp>
      <p:sp>
        <p:nvSpPr>
          <p:cNvPr id="104" name="标题 1"/>
          <p:cNvSpPr>
            <a:spLocks noGrp="1"/>
          </p:cNvSpPr>
          <p:nvPr>
            <p:ph type="title"/>
          </p:nvPr>
        </p:nvSpPr>
        <p:spPr>
          <a:xfrm>
            <a:off x="63500" y="83653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700"/>
              </a:lnSpc>
            </a:pPr>
            <a:r>
              <a:rPr lang="zh-CN" altLang="en-US" dirty="0" smtClean="0"/>
              <a:t>统一工作流平台二期功能规划</a:t>
            </a:r>
            <a:endParaRPr dirty="0"/>
          </a:p>
        </p:txBody>
      </p:sp>
      <p:sp>
        <p:nvSpPr>
          <p:cNvPr id="107" name="Rectangle 16"/>
          <p:cNvSpPr>
            <a:spLocks noChangeArrowheads="1"/>
          </p:cNvSpPr>
          <p:nvPr/>
        </p:nvSpPr>
        <p:spPr bwMode="auto">
          <a:xfrm>
            <a:off x="6143911" y="117401"/>
            <a:ext cx="1258887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二期规划内容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8413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2224" y="116632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 smtClean="0"/>
              <a:t>领导决策</a:t>
            </a:r>
            <a:endParaRPr dirty="0"/>
          </a:p>
        </p:txBody>
      </p:sp>
      <p:sp>
        <p:nvSpPr>
          <p:cNvPr id="5" name="圆角矩形 4"/>
          <p:cNvSpPr/>
          <p:nvPr/>
        </p:nvSpPr>
        <p:spPr bwMode="gray">
          <a:xfrm>
            <a:off x="1043608" y="1772816"/>
            <a:ext cx="5552256" cy="2592288"/>
          </a:xfrm>
          <a:prstGeom prst="roundRect">
            <a:avLst/>
          </a:prstGeom>
          <a:noFill/>
          <a:ln w="9525">
            <a:noFill/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 anchor="ctr"/>
          <a:lstStyle/>
          <a:p>
            <a:pPr>
              <a:lnSpc>
                <a:spcPct val="50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是否同意统一工作流平台第一期项目验收？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124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406896"/>
          </a:xfrm>
        </p:spPr>
        <p:txBody>
          <a:bodyPr>
            <a:noAutofit/>
          </a:bodyPr>
          <a:lstStyle/>
          <a:p>
            <a:r>
              <a:rPr kumimoji="1" lang="zh-CN" altLang="en-US" sz="3200" b="1" dirty="0" smtClean="0">
                <a:cs typeface="Arial Unicode MS" pitchFamily="34" charset="-122"/>
              </a:rPr>
              <a:t>谢    谢</a:t>
            </a:r>
            <a:endParaRPr kumimoji="1" lang="en-US" altLang="zh-CN" sz="3200" b="1" dirty="0">
              <a:cs typeface="Arial Unicode MS" pitchFamily="34" charset="-12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123728" y="1340768"/>
            <a:ext cx="4680520" cy="3456384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项目来源与背景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项目需求简介、目标与范围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项目成果及应用情况介绍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项目完成情况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领导决策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4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ltGray">
          <a:xfrm>
            <a:off x="539552" y="1578323"/>
            <a:ext cx="2184400" cy="3303587"/>
          </a:xfrm>
          <a:prstGeom prst="flowChartOffpageConnector">
            <a:avLst/>
          </a:prstGeom>
          <a:gradFill rotWithShape="1">
            <a:gsLst>
              <a:gs pos="0">
                <a:srgbClr val="33CCCC"/>
              </a:gs>
              <a:gs pos="100000">
                <a:srgbClr val="33CCCC">
                  <a:gamma/>
                  <a:tint val="43922"/>
                  <a:invGamma/>
                </a:srgbClr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  <a:effectLst>
            <a:prstShdw prst="shdw13" dist="45791" dir="3378596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gray">
          <a:xfrm>
            <a:off x="707827" y="1268760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818098" y="1392932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noProof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快速、高质量开发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ltGray">
          <a:xfrm>
            <a:off x="3155752" y="1571973"/>
            <a:ext cx="2364978" cy="3284537"/>
          </a:xfrm>
          <a:prstGeom prst="flowChartOffpageConnector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gray">
          <a:xfrm>
            <a:off x="3327202" y="1268760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3259527" y="1392932"/>
            <a:ext cx="1980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支撑国内特色流程场景</a:t>
            </a:r>
            <a:endParaRPr lang="en-US" altLang="zh-CN" sz="14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ltGray">
          <a:xfrm>
            <a:off x="5787827" y="1571973"/>
            <a:ext cx="2247900" cy="3303587"/>
          </a:xfrm>
          <a:prstGeom prst="flowChartOffpageConnector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gray">
          <a:xfrm>
            <a:off x="5949752" y="1268760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gray">
          <a:xfrm>
            <a:off x="6056850" y="1392932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kern="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监控、变更、分析</a:t>
            </a:r>
            <a:endParaRPr lang="en-US" altLang="zh-CN" sz="1400" b="1" kern="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black">
          <a:xfrm>
            <a:off x="696194" y="1844824"/>
            <a:ext cx="21034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与第三方框架整合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可复用流程服务接口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重用原有功能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业务流程事务一致性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体系不统一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black">
          <a:xfrm>
            <a:off x="3118758" y="1844635"/>
            <a:ext cx="2592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委托、转办</a:t>
            </a: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、协办</a:t>
            </a: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会签 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、加签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自由流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流程多版本及版本升级管理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多级子流程嵌套</a:t>
            </a:r>
          </a:p>
          <a:p>
            <a:pPr lv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回退及业务补偿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black">
          <a:xfrm>
            <a:off x="5935464" y="1833910"/>
            <a:ext cx="21002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图形化监控和管理</a:t>
            </a:r>
          </a:p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业务化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流程优化变更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gray">
          <a:xfrm>
            <a:off x="857250" y="5102001"/>
            <a:ext cx="7277100" cy="7032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535906" y="5291916"/>
            <a:ext cx="5919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建立统一工作流平台，快速开发实施与敏捷响应流程变更</a:t>
            </a:r>
            <a:endParaRPr lang="zh-CN" altLang="en-US" b="1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045069" cy="398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项目来源与背景</a:t>
            </a:r>
          </a:p>
        </p:txBody>
      </p:sp>
      <p:sp>
        <p:nvSpPr>
          <p:cNvPr id="22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2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340037"/>
            <a:ext cx="464769" cy="49504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5536" y="1196751"/>
            <a:ext cx="8233397" cy="1277187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实现工作流模块的三个主要功能：流程设计、流程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、流程集中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部署和管理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满足国内特色业务流程场景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功能需求：委托、转办、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协办、自油流等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实现符合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规范的流程服务体系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95536" y="836712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目标一：实现工作流平台基本功能，能集中部署和管理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95536" y="3284984"/>
            <a:ext cx="8208912" cy="1152128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各应用系统将的</a:t>
            </a: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流程任务按照统一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的规范进行改造，提供待办任务视图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统一数据访问平台提供各应用的待办任务数据接口服务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移动平台待办中心或集团门户集中展示和任务处理</a:t>
            </a:r>
            <a:endParaRPr lang="zh-CN" altLang="en-US" sz="16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95536" y="2924944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目标二：制定统一待办技术规范，集成各系统待办任务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5536" y="5319144"/>
            <a:ext cx="8208912" cy="810112"/>
          </a:xfrm>
          <a:prstGeom prst="roundRect">
            <a:avLst>
              <a:gd name="adj" fmla="val 6204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  <a:round/>
            <a:headEnd/>
            <a:tailEnd/>
          </a:ln>
        </p:spPr>
        <p:txBody>
          <a:bodyPr wrap="none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提供流程</a:t>
            </a:r>
            <a:r>
              <a:rPr lang="en-US" altLang="zh-CN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KPI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统计</a:t>
            </a: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功能，为流程优化提供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依据</a:t>
            </a:r>
            <a:endParaRPr lang="en-US" altLang="zh-CN" sz="1600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提供</a:t>
            </a:r>
            <a:r>
              <a:rPr lang="zh-CN" altLang="en-US" sz="16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对页面内容和业务规则配置，支持业务需求灵活多变</a:t>
            </a:r>
            <a:endParaRPr lang="zh-CN" altLang="en-US" sz="16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395536" y="4923144"/>
            <a:ext cx="6145165" cy="3960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、监控和分析，业务化流程表单定制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701705"/>
            <a:ext cx="464769" cy="4950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80" y="2858400"/>
            <a:ext cx="464769" cy="4950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4328" y="4893900"/>
            <a:ext cx="108012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 bwMode="gray">
          <a:xfrm>
            <a:off x="6794372" y="4923144"/>
            <a:ext cx="535564" cy="339183"/>
          </a:xfrm>
          <a:prstGeom prst="rightArrow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0" y="98819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项目需求简介、目标</a:t>
            </a:r>
          </a:p>
        </p:txBody>
      </p:sp>
      <p:sp>
        <p:nvSpPr>
          <p:cNvPr id="19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8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接连接符 165"/>
          <p:cNvCxnSpPr/>
          <p:nvPr/>
        </p:nvCxnSpPr>
        <p:spPr bwMode="auto">
          <a:xfrm>
            <a:off x="111125" y="5887169"/>
            <a:ext cx="9034463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07" name="Rectangle 10"/>
          <p:cNvSpPr>
            <a:spLocks noChangeArrowheads="1"/>
          </p:cNvSpPr>
          <p:nvPr/>
        </p:nvSpPr>
        <p:spPr bwMode="auto">
          <a:xfrm>
            <a:off x="1319213" y="4244106"/>
            <a:ext cx="4749800" cy="1547813"/>
          </a:xfrm>
          <a:prstGeom prst="roundRect">
            <a:avLst>
              <a:gd name="adj" fmla="val 6509"/>
            </a:avLst>
          </a:prstGeom>
          <a:solidFill>
            <a:srgbClr val="EBF7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6243638" y="4593356"/>
            <a:ext cx="2843212" cy="1150938"/>
          </a:xfrm>
          <a:prstGeom prst="roundRect">
            <a:avLst>
              <a:gd name="adj" fmla="val 9140"/>
            </a:avLst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1387475" y="1546944"/>
            <a:ext cx="7704138" cy="7921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1504950" y="1612031"/>
            <a:ext cx="1663700" cy="333375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>
                <a:solidFill>
                  <a:schemeClr val="bg1"/>
                </a:solidFill>
                <a:latin typeface="宋体" pitchFamily="2" charset="-122"/>
              </a:rPr>
              <a:t>流程门户</a:t>
            </a:r>
          </a:p>
        </p:txBody>
      </p:sp>
      <p:sp>
        <p:nvSpPr>
          <p:cNvPr id="47112" name="Text Box 29"/>
          <p:cNvSpPr txBox="1">
            <a:spLocks noChangeArrowheads="1"/>
          </p:cNvSpPr>
          <p:nvPr/>
        </p:nvSpPr>
        <p:spPr bwMode="auto">
          <a:xfrm>
            <a:off x="473392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供应商</a:t>
            </a:r>
          </a:p>
        </p:txBody>
      </p:sp>
      <p:sp>
        <p:nvSpPr>
          <p:cNvPr id="47113" name="Text Box 30"/>
          <p:cNvSpPr txBox="1">
            <a:spLocks noChangeArrowheads="1"/>
          </p:cNvSpPr>
          <p:nvPr/>
        </p:nvSpPr>
        <p:spPr bwMode="auto">
          <a:xfrm>
            <a:off x="6048375" y="5972894"/>
            <a:ext cx="995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878" tIns="38939" rIns="77878" bIns="38939">
            <a:spAutoFit/>
          </a:bodyPr>
          <a:lstStyle>
            <a:lvl1pPr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defTabSz="779463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500">
                <a:latin typeface="Times New Roman" pitchFamily="18" charset="0"/>
                <a:ea typeface="华文中宋" pitchFamily="2" charset="-122"/>
              </a:rPr>
              <a:t>客户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292225" y="5964956"/>
            <a:ext cx="7851775" cy="560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358900" y="6114181"/>
            <a:ext cx="12969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lang="zh-CN" altLang="en-US" sz="1500" dirty="0">
                <a:latin typeface="宋体" pitchFamily="2" charset="-122"/>
              </a:rPr>
              <a:t>集团组织架构</a:t>
            </a:r>
            <a:endParaRPr kumimoji="1" lang="zh-CN" altLang="en-US" sz="1500" dirty="0">
              <a:latin typeface="宋体" pitchFamily="2" charset="-122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2698750" y="6114181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分级权限体系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4041775" y="6114181"/>
            <a:ext cx="1079500" cy="306388"/>
          </a:xfrm>
          <a:prstGeom prst="round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7766050" y="6098306"/>
            <a:ext cx="1258888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系统集成工具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6415088" y="6098306"/>
            <a:ext cx="1260475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报表设计工具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5229225" y="6114181"/>
            <a:ext cx="1079500" cy="3063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zh-CN" altLang="en-US" sz="1500" dirty="0">
                <a:latin typeface="宋体" pitchFamily="2" charset="-122"/>
              </a:rPr>
              <a:t>文档引擎</a:t>
            </a:r>
            <a:endParaRPr kumimoji="1" lang="en-US" altLang="zh-CN" sz="1500" dirty="0">
              <a:latin typeface="宋体" pitchFamily="2" charset="-122"/>
            </a:endParaRPr>
          </a:p>
        </p:txBody>
      </p:sp>
      <p:sp>
        <p:nvSpPr>
          <p:cNvPr id="47121" name="Rectangle 10"/>
          <p:cNvSpPr>
            <a:spLocks noChangeArrowheads="1"/>
          </p:cNvSpPr>
          <p:nvPr/>
        </p:nvSpPr>
        <p:spPr bwMode="auto">
          <a:xfrm>
            <a:off x="1927225" y="4301256"/>
            <a:ext cx="1320800" cy="1458913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22" name="Rectangle 11"/>
          <p:cNvSpPr>
            <a:spLocks noChangeArrowheads="1"/>
          </p:cNvSpPr>
          <p:nvPr/>
        </p:nvSpPr>
        <p:spPr bwMode="auto">
          <a:xfrm>
            <a:off x="2055813" y="465685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字段定义</a:t>
            </a:r>
          </a:p>
        </p:txBody>
      </p:sp>
      <p:sp>
        <p:nvSpPr>
          <p:cNvPr id="78" name="AutoShape 39"/>
          <p:cNvSpPr>
            <a:spLocks noChangeArrowheads="1"/>
          </p:cNvSpPr>
          <p:nvPr/>
        </p:nvSpPr>
        <p:spPr bwMode="auto">
          <a:xfrm>
            <a:off x="1565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AutoShape 39"/>
          <p:cNvSpPr>
            <a:spLocks noChangeArrowheads="1"/>
          </p:cNvSpPr>
          <p:nvPr/>
        </p:nvSpPr>
        <p:spPr bwMode="auto">
          <a:xfrm>
            <a:off x="27082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7125" name="组合 154"/>
          <p:cNvGrpSpPr>
            <a:grpSpLocks/>
          </p:cNvGrpSpPr>
          <p:nvPr/>
        </p:nvGrpSpPr>
        <p:grpSpPr bwMode="auto">
          <a:xfrm>
            <a:off x="3775075" y="1348506"/>
            <a:ext cx="3522663" cy="190500"/>
            <a:chOff x="3774402" y="1642395"/>
            <a:chExt cx="3522662" cy="190500"/>
          </a:xfrm>
        </p:grpSpPr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37744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AutoShape 39"/>
            <p:cNvSpPr>
              <a:spLocks noChangeArrowheads="1"/>
            </p:cNvSpPr>
            <p:nvPr/>
          </p:nvSpPr>
          <p:spPr bwMode="auto">
            <a:xfrm>
              <a:off x="4892002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utoShape 39"/>
            <p:cNvSpPr>
              <a:spLocks noChangeArrowheads="1"/>
            </p:cNvSpPr>
            <p:nvPr/>
          </p:nvSpPr>
          <p:spPr bwMode="auto">
            <a:xfrm>
              <a:off x="59207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AutoShape 39"/>
            <p:cNvSpPr>
              <a:spLocks noChangeArrowheads="1"/>
            </p:cNvSpPr>
            <p:nvPr/>
          </p:nvSpPr>
          <p:spPr bwMode="auto">
            <a:xfrm>
              <a:off x="6949401" y="1642395"/>
              <a:ext cx="347663" cy="190500"/>
            </a:xfrm>
            <a:prstGeom prst="downArrow">
              <a:avLst>
                <a:gd name="adj1" fmla="val 50000"/>
                <a:gd name="adj2" fmla="val 7249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4" name="AutoShape 39"/>
          <p:cNvSpPr>
            <a:spLocks noChangeArrowheads="1"/>
          </p:cNvSpPr>
          <p:nvPr/>
        </p:nvSpPr>
        <p:spPr bwMode="auto">
          <a:xfrm>
            <a:off x="7966075" y="1348506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" name="Rectangle 10"/>
          <p:cNvSpPr>
            <a:spLocks noChangeArrowheads="1"/>
          </p:cNvSpPr>
          <p:nvPr/>
        </p:nvSpPr>
        <p:spPr bwMode="auto">
          <a:xfrm>
            <a:off x="3321050" y="4293319"/>
            <a:ext cx="1331913" cy="14668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28" name="TextBox 130"/>
          <p:cNvSpPr txBox="1">
            <a:spLocks noChangeArrowheads="1"/>
          </p:cNvSpPr>
          <p:nvPr/>
        </p:nvSpPr>
        <p:spPr bwMode="auto">
          <a:xfrm>
            <a:off x="1924050" y="4298081"/>
            <a:ext cx="11874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表单定义</a:t>
            </a:r>
          </a:p>
        </p:txBody>
      </p:sp>
      <p:sp>
        <p:nvSpPr>
          <p:cNvPr id="47129" name="Rectangle 11"/>
          <p:cNvSpPr>
            <a:spLocks noChangeArrowheads="1"/>
          </p:cNvSpPr>
          <p:nvPr/>
        </p:nvSpPr>
        <p:spPr bwMode="auto">
          <a:xfrm>
            <a:off x="2051050" y="50140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布局定义</a:t>
            </a:r>
          </a:p>
        </p:txBody>
      </p:sp>
      <p:sp>
        <p:nvSpPr>
          <p:cNvPr id="47130" name="Rectangle 11"/>
          <p:cNvSpPr>
            <a:spLocks noChangeArrowheads="1"/>
          </p:cNvSpPr>
          <p:nvPr/>
        </p:nvSpPr>
        <p:spPr bwMode="auto">
          <a:xfrm>
            <a:off x="2044700" y="5371231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节点布局</a:t>
            </a:r>
          </a:p>
        </p:txBody>
      </p:sp>
      <p:sp>
        <p:nvSpPr>
          <p:cNvPr id="47131" name="Rectangle 11"/>
          <p:cNvSpPr>
            <a:spLocks noChangeArrowheads="1"/>
          </p:cNvSpPr>
          <p:nvPr/>
        </p:nvSpPr>
        <p:spPr bwMode="auto">
          <a:xfrm>
            <a:off x="3454400" y="4636219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流程节点</a:t>
            </a:r>
          </a:p>
        </p:txBody>
      </p:sp>
      <p:sp>
        <p:nvSpPr>
          <p:cNvPr id="47132" name="Rectangle 11"/>
          <p:cNvSpPr>
            <a:spLocks noChangeArrowheads="1"/>
          </p:cNvSpPr>
          <p:nvPr/>
        </p:nvSpPr>
        <p:spPr bwMode="auto">
          <a:xfrm>
            <a:off x="3448050" y="4993406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责任</a:t>
            </a:r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授权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3" name="Rectangle 11"/>
          <p:cNvSpPr>
            <a:spLocks noChangeArrowheads="1"/>
          </p:cNvSpPr>
          <p:nvPr/>
        </p:nvSpPr>
        <p:spPr bwMode="auto">
          <a:xfrm>
            <a:off x="3443288" y="5350594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事务定义</a:t>
            </a:r>
          </a:p>
        </p:txBody>
      </p:sp>
      <p:sp>
        <p:nvSpPr>
          <p:cNvPr id="47134" name="TextBox 130"/>
          <p:cNvSpPr txBox="1">
            <a:spLocks noChangeArrowheads="1"/>
          </p:cNvSpPr>
          <p:nvPr/>
        </p:nvSpPr>
        <p:spPr bwMode="auto">
          <a:xfrm>
            <a:off x="3321050" y="4291731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流程定义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4719638" y="4302844"/>
            <a:ext cx="1331912" cy="1468437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47136" name="Rectangle 11"/>
          <p:cNvSpPr>
            <a:spLocks noChangeArrowheads="1"/>
          </p:cNvSpPr>
          <p:nvPr/>
        </p:nvSpPr>
        <p:spPr bwMode="auto">
          <a:xfrm>
            <a:off x="4851400" y="4645744"/>
            <a:ext cx="1084263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规则模板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7" name="Rectangle 11"/>
          <p:cNvSpPr>
            <a:spLocks noChangeArrowheads="1"/>
          </p:cNvSpPr>
          <p:nvPr/>
        </p:nvSpPr>
        <p:spPr bwMode="auto">
          <a:xfrm>
            <a:off x="4846638" y="5002931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逻辑运算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8" name="Rectangle 11"/>
          <p:cNvSpPr>
            <a:spLocks noChangeArrowheads="1"/>
          </p:cNvSpPr>
          <p:nvPr/>
        </p:nvSpPr>
        <p:spPr bwMode="auto">
          <a:xfrm>
            <a:off x="4840288" y="5361706"/>
            <a:ext cx="1084262" cy="2889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合法性检查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9" name="TextBox 130"/>
          <p:cNvSpPr txBox="1">
            <a:spLocks noChangeArrowheads="1"/>
          </p:cNvSpPr>
          <p:nvPr/>
        </p:nvSpPr>
        <p:spPr bwMode="auto">
          <a:xfrm>
            <a:off x="4719638" y="4302844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规则定义</a:t>
            </a:r>
            <a:endParaRPr lang="zh-CN" altLang="en-US" sz="1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圆柱形 105"/>
          <p:cNvSpPr/>
          <p:nvPr/>
        </p:nvSpPr>
        <p:spPr bwMode="auto">
          <a:xfrm>
            <a:off x="7778750" y="4745756"/>
            <a:ext cx="1055688" cy="46672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流程库</a:t>
            </a:r>
          </a:p>
        </p:txBody>
      </p:sp>
      <p:sp>
        <p:nvSpPr>
          <p:cNvPr id="110" name="圆柱形 109"/>
          <p:cNvSpPr/>
          <p:nvPr/>
        </p:nvSpPr>
        <p:spPr bwMode="auto">
          <a:xfrm>
            <a:off x="6559550" y="5244231"/>
            <a:ext cx="1055688" cy="468313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表单库</a:t>
            </a:r>
          </a:p>
        </p:txBody>
      </p:sp>
      <p:sp>
        <p:nvSpPr>
          <p:cNvPr id="112" name="圆柱形 111"/>
          <p:cNvSpPr/>
          <p:nvPr/>
        </p:nvSpPr>
        <p:spPr bwMode="auto">
          <a:xfrm>
            <a:off x="6570663" y="4747344"/>
            <a:ext cx="1054100" cy="468312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/>
              <a:t>字段库</a:t>
            </a:r>
          </a:p>
        </p:txBody>
      </p:sp>
      <p:sp>
        <p:nvSpPr>
          <p:cNvPr id="47143" name="Rectangle 10"/>
          <p:cNvSpPr>
            <a:spLocks noChangeArrowheads="1"/>
          </p:cNvSpPr>
          <p:nvPr/>
        </p:nvSpPr>
        <p:spPr bwMode="auto">
          <a:xfrm>
            <a:off x="1371600" y="3586881"/>
            <a:ext cx="4635500" cy="503238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44" name="Rectangle 16"/>
          <p:cNvSpPr>
            <a:spLocks noChangeArrowheads="1"/>
          </p:cNvSpPr>
          <p:nvPr/>
        </p:nvSpPr>
        <p:spPr bwMode="auto">
          <a:xfrm>
            <a:off x="1579563" y="36535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 err="1">
                <a:latin typeface="黑体" pitchFamily="49" charset="-122"/>
                <a:ea typeface="黑体" pitchFamily="49" charset="-122"/>
              </a:rPr>
              <a:t>WfMC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规范定义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5" name="Rectangle 16"/>
          <p:cNvSpPr>
            <a:spLocks noChangeArrowheads="1"/>
          </p:cNvSpPr>
          <p:nvPr/>
        </p:nvSpPr>
        <p:spPr bwMode="auto">
          <a:xfrm>
            <a:off x="3087688" y="3664669"/>
            <a:ext cx="1260475" cy="3587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业务规则引擎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6" name="Rectangle 16"/>
          <p:cNvSpPr>
            <a:spLocks noChangeArrowheads="1"/>
          </p:cNvSpPr>
          <p:nvPr/>
        </p:nvSpPr>
        <p:spPr bwMode="auto">
          <a:xfrm>
            <a:off x="4579938" y="3658319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协同引擎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" name="AutoShape 39"/>
          <p:cNvSpPr>
            <a:spLocks noChangeArrowheads="1"/>
          </p:cNvSpPr>
          <p:nvPr/>
        </p:nvSpPr>
        <p:spPr bwMode="auto">
          <a:xfrm>
            <a:off x="2444750" y="4102819"/>
            <a:ext cx="347663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" name="AutoShape 39"/>
          <p:cNvSpPr>
            <a:spLocks noChangeArrowheads="1"/>
          </p:cNvSpPr>
          <p:nvPr/>
        </p:nvSpPr>
        <p:spPr bwMode="auto">
          <a:xfrm>
            <a:off x="3875088" y="4098056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167313" y="40821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50" name="Rectangle 10"/>
          <p:cNvSpPr>
            <a:spLocks noChangeArrowheads="1"/>
          </p:cNvSpPr>
          <p:nvPr/>
        </p:nvSpPr>
        <p:spPr bwMode="auto">
          <a:xfrm>
            <a:off x="1370013" y="4326656"/>
            <a:ext cx="474662" cy="1403350"/>
          </a:xfrm>
          <a:prstGeom prst="roundRect">
            <a:avLst>
              <a:gd name="adj" fmla="val 6509"/>
            </a:avLst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algn="ctr" defTabSz="779463"/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分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类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" name="圆柱形 133"/>
          <p:cNvSpPr/>
          <p:nvPr/>
        </p:nvSpPr>
        <p:spPr bwMode="auto">
          <a:xfrm>
            <a:off x="7773988" y="5218539"/>
            <a:ext cx="1054100" cy="514936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1200" dirty="0" smtClean="0"/>
              <a:t>规则库</a:t>
            </a:r>
            <a:endParaRPr lang="zh-CN" altLang="en-US" sz="1200" dirty="0"/>
          </a:p>
        </p:txBody>
      </p:sp>
      <p:cxnSp>
        <p:nvCxnSpPr>
          <p:cNvPr id="47152" name="直接箭头连接符 137"/>
          <p:cNvCxnSpPr>
            <a:cxnSpLocks noChangeShapeType="1"/>
          </p:cNvCxnSpPr>
          <p:nvPr/>
        </p:nvCxnSpPr>
        <p:spPr bwMode="auto">
          <a:xfrm>
            <a:off x="6164263" y="5082306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3" name="直接箭头连接符 141"/>
          <p:cNvCxnSpPr>
            <a:cxnSpLocks noChangeShapeType="1"/>
          </p:cNvCxnSpPr>
          <p:nvPr/>
        </p:nvCxnSpPr>
        <p:spPr bwMode="auto">
          <a:xfrm rot="10800000">
            <a:off x="6116638" y="5225181"/>
            <a:ext cx="331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54" name="TextBox 142"/>
          <p:cNvSpPr txBox="1">
            <a:spLocks noChangeArrowheads="1"/>
          </p:cNvSpPr>
          <p:nvPr/>
        </p:nvSpPr>
        <p:spPr bwMode="auto">
          <a:xfrm>
            <a:off x="6069013" y="4783856"/>
            <a:ext cx="504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导入</a:t>
            </a:r>
          </a:p>
        </p:txBody>
      </p:sp>
      <p:sp>
        <p:nvSpPr>
          <p:cNvPr id="47155" name="TextBox 143"/>
          <p:cNvSpPr txBox="1">
            <a:spLocks noChangeArrowheads="1"/>
          </p:cNvSpPr>
          <p:nvPr/>
        </p:nvSpPr>
        <p:spPr bwMode="auto">
          <a:xfrm>
            <a:off x="6080125" y="5250581"/>
            <a:ext cx="504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导出</a:t>
            </a:r>
          </a:p>
        </p:txBody>
      </p:sp>
      <p:sp>
        <p:nvSpPr>
          <p:cNvPr id="146" name="Rectangle 10"/>
          <p:cNvSpPr>
            <a:spLocks noChangeArrowheads="1"/>
          </p:cNvSpPr>
          <p:nvPr/>
        </p:nvSpPr>
        <p:spPr bwMode="auto">
          <a:xfrm>
            <a:off x="6243638" y="3532906"/>
            <a:ext cx="2843212" cy="1014413"/>
          </a:xfrm>
          <a:prstGeom prst="roundRect">
            <a:avLst>
              <a:gd name="adj" fmla="val 9140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7878" tIns="38939" rIns="77878" bIns="38939"/>
          <a:lstStyle/>
          <a:p>
            <a:pPr defTabSz="779463">
              <a:defRPr/>
            </a:pPr>
            <a:endParaRPr kumimoji="1" lang="en-US" altLang="zh-CN" sz="1700" b="1" dirty="0">
              <a:latin typeface="+mn-lt"/>
            </a:endParaRPr>
          </a:p>
        </p:txBody>
      </p:sp>
      <p:sp>
        <p:nvSpPr>
          <p:cNvPr id="147" name="Rectangle 11"/>
          <p:cNvSpPr>
            <a:spLocks noChangeArrowheads="1"/>
          </p:cNvSpPr>
          <p:nvPr/>
        </p:nvSpPr>
        <p:spPr bwMode="auto">
          <a:xfrm>
            <a:off x="6296025" y="3663081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销售管理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" name="Rectangle 11"/>
          <p:cNvSpPr>
            <a:spLocks noChangeArrowheads="1"/>
          </p:cNvSpPr>
          <p:nvPr/>
        </p:nvSpPr>
        <p:spPr bwMode="auto">
          <a:xfrm>
            <a:off x="7216775" y="366943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人力资源</a:t>
            </a:r>
          </a:p>
        </p:txBody>
      </p:sp>
      <p:sp>
        <p:nvSpPr>
          <p:cNvPr id="150" name="Rectangle 11"/>
          <p:cNvSpPr>
            <a:spLocks noChangeArrowheads="1"/>
          </p:cNvSpPr>
          <p:nvPr/>
        </p:nvSpPr>
        <p:spPr bwMode="auto">
          <a:xfrm>
            <a:off x="6302375" y="4052018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客户管理</a:t>
            </a:r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>
            <a:off x="8143875" y="3663081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资产管理</a:t>
            </a:r>
          </a:p>
        </p:txBody>
      </p:sp>
      <p:sp>
        <p:nvSpPr>
          <p:cNvPr id="152" name="Rectangle 11"/>
          <p:cNvSpPr>
            <a:spLocks noChangeArrowheads="1"/>
          </p:cNvSpPr>
          <p:nvPr/>
        </p:nvSpPr>
        <p:spPr bwMode="auto">
          <a:xfrm>
            <a:off x="7232650" y="4049976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defTabSz="779463">
              <a:defRPr/>
            </a:pP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财务管理</a:t>
            </a:r>
          </a:p>
        </p:txBody>
      </p:sp>
      <p:sp>
        <p:nvSpPr>
          <p:cNvPr id="153" name="左右箭头 152"/>
          <p:cNvSpPr/>
          <p:nvPr/>
        </p:nvSpPr>
        <p:spPr bwMode="auto">
          <a:xfrm>
            <a:off x="5991225" y="3837706"/>
            <a:ext cx="284163" cy="204788"/>
          </a:xfrm>
          <a:prstGeom prst="leftRightArrow">
            <a:avLst/>
          </a:prstGeom>
          <a:solidFill>
            <a:srgbClr val="E5E5FF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buClr>
                <a:srgbClr val="000044"/>
              </a:buClr>
              <a:buSzPct val="75000"/>
              <a:buFont typeface="Wingdings" pitchFamily="2" charset="2"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64" name="矩形 153"/>
          <p:cNvSpPr>
            <a:spLocks noChangeArrowheads="1"/>
          </p:cNvSpPr>
          <p:nvPr/>
        </p:nvSpPr>
        <p:spPr bwMode="auto">
          <a:xfrm>
            <a:off x="47625" y="602210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基础组件</a:t>
            </a:r>
          </a:p>
        </p:txBody>
      </p:sp>
      <p:sp>
        <p:nvSpPr>
          <p:cNvPr id="157" name="AutoShape 39"/>
          <p:cNvSpPr>
            <a:spLocks noChangeArrowheads="1"/>
          </p:cNvSpPr>
          <p:nvPr/>
        </p:nvSpPr>
        <p:spPr bwMode="auto">
          <a:xfrm rot="10800000">
            <a:off x="5462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" name="AutoShape 39"/>
          <p:cNvSpPr>
            <a:spLocks noChangeArrowheads="1"/>
          </p:cNvSpPr>
          <p:nvPr/>
        </p:nvSpPr>
        <p:spPr bwMode="auto">
          <a:xfrm rot="10800000">
            <a:off x="43449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" name="AutoShape 39"/>
          <p:cNvSpPr>
            <a:spLocks noChangeArrowheads="1"/>
          </p:cNvSpPr>
          <p:nvPr/>
        </p:nvSpPr>
        <p:spPr bwMode="auto">
          <a:xfrm rot="10800000">
            <a:off x="33162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" name="AutoShape 39"/>
          <p:cNvSpPr>
            <a:spLocks noChangeArrowheads="1"/>
          </p:cNvSpPr>
          <p:nvPr/>
        </p:nvSpPr>
        <p:spPr bwMode="auto">
          <a:xfrm rot="10800000">
            <a:off x="2287588" y="5758581"/>
            <a:ext cx="347662" cy="190500"/>
          </a:xfrm>
          <a:prstGeom prst="downArrow">
            <a:avLst>
              <a:gd name="adj1" fmla="val 50000"/>
              <a:gd name="adj2" fmla="val 724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69" name="矩形 161"/>
          <p:cNvSpPr>
            <a:spLocks noChangeArrowheads="1"/>
          </p:cNvSpPr>
          <p:nvPr/>
        </p:nvSpPr>
        <p:spPr bwMode="auto">
          <a:xfrm>
            <a:off x="79375" y="4440956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流程配置</a:t>
            </a:r>
          </a:p>
        </p:txBody>
      </p:sp>
      <p:cxnSp>
        <p:nvCxnSpPr>
          <p:cNvPr id="167" name="直接连接符 166"/>
          <p:cNvCxnSpPr/>
          <p:nvPr/>
        </p:nvCxnSpPr>
        <p:spPr bwMode="auto">
          <a:xfrm>
            <a:off x="120650" y="351703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171" name="矩形 167"/>
          <p:cNvSpPr>
            <a:spLocks noChangeArrowheads="1"/>
          </p:cNvSpPr>
          <p:nvPr/>
        </p:nvSpPr>
        <p:spPr bwMode="auto">
          <a:xfrm>
            <a:off x="95250" y="1975569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779463"/>
            <a:r>
              <a:rPr kumimoji="1" lang="zh-CN" altLang="en-US" sz="1800">
                <a:latin typeface="黑体" pitchFamily="49" charset="-122"/>
                <a:ea typeface="黑体" pitchFamily="49" charset="-122"/>
              </a:rPr>
              <a:t>流程应用</a:t>
            </a:r>
          </a:p>
        </p:txBody>
      </p:sp>
      <p:sp>
        <p:nvSpPr>
          <p:cNvPr id="47172" name="五边形 92"/>
          <p:cNvSpPr>
            <a:spLocks noChangeArrowheads="1"/>
          </p:cNvSpPr>
          <p:nvPr/>
        </p:nvSpPr>
        <p:spPr bwMode="auto">
          <a:xfrm>
            <a:off x="1370013" y="2970931"/>
            <a:ext cx="1368425" cy="504825"/>
          </a:xfrm>
          <a:prstGeom prst="homePlate">
            <a:avLst>
              <a:gd name="adj" fmla="val 3300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自由流程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73" name="燕尾形 93"/>
          <p:cNvSpPr>
            <a:spLocks noChangeArrowheads="1"/>
          </p:cNvSpPr>
          <p:nvPr/>
        </p:nvSpPr>
        <p:spPr bwMode="auto">
          <a:xfrm>
            <a:off x="3875088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管控流</a:t>
            </a:r>
          </a:p>
        </p:txBody>
      </p:sp>
      <p:sp>
        <p:nvSpPr>
          <p:cNvPr id="47174" name="燕尾形 93"/>
          <p:cNvSpPr>
            <a:spLocks noChangeArrowheads="1"/>
          </p:cNvSpPr>
          <p:nvPr/>
        </p:nvSpPr>
        <p:spPr bwMode="auto">
          <a:xfrm>
            <a:off x="6438900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权限流</a:t>
            </a:r>
          </a:p>
        </p:txBody>
      </p:sp>
      <p:sp>
        <p:nvSpPr>
          <p:cNvPr id="47175" name="燕尾形 93"/>
          <p:cNvSpPr>
            <a:spLocks noChangeArrowheads="1"/>
          </p:cNvSpPr>
          <p:nvPr/>
        </p:nvSpPr>
        <p:spPr bwMode="auto">
          <a:xfrm>
            <a:off x="5133975" y="2964581"/>
            <a:ext cx="1403350" cy="503238"/>
          </a:xfrm>
          <a:prstGeom prst="chevron">
            <a:avLst>
              <a:gd name="adj" fmla="val 3172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协同信息流</a:t>
            </a:r>
          </a:p>
        </p:txBody>
      </p:sp>
      <p:sp>
        <p:nvSpPr>
          <p:cNvPr id="47176" name="燕尾形 93"/>
          <p:cNvSpPr>
            <a:spLocks noChangeArrowheads="1"/>
          </p:cNvSpPr>
          <p:nvPr/>
        </p:nvSpPr>
        <p:spPr bwMode="auto">
          <a:xfrm>
            <a:off x="2624138" y="2969344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审批流</a:t>
            </a:r>
          </a:p>
        </p:txBody>
      </p:sp>
      <p:sp>
        <p:nvSpPr>
          <p:cNvPr id="47177" name="Rectangle 10"/>
          <p:cNvSpPr>
            <a:spLocks noChangeArrowheads="1"/>
          </p:cNvSpPr>
          <p:nvPr/>
        </p:nvSpPr>
        <p:spPr bwMode="auto">
          <a:xfrm>
            <a:off x="1382713" y="2386731"/>
            <a:ext cx="7704137" cy="530225"/>
          </a:xfrm>
          <a:prstGeom prst="roundRect">
            <a:avLst>
              <a:gd name="adj" fmla="val 6509"/>
            </a:avLst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878" tIns="38939" rIns="77878" bIns="38939"/>
          <a:lstStyle/>
          <a:p>
            <a:pPr defTabSz="779463"/>
            <a:endParaRPr kumimoji="1" lang="en-US" altLang="zh-CN" sz="1700" b="1">
              <a:latin typeface="宋体" pitchFamily="2" charset="-122"/>
            </a:endParaRPr>
          </a:p>
        </p:txBody>
      </p:sp>
      <p:sp>
        <p:nvSpPr>
          <p:cNvPr id="47178" name="Rectangle 4"/>
          <p:cNvSpPr>
            <a:spLocks noChangeArrowheads="1"/>
          </p:cNvSpPr>
          <p:nvPr/>
        </p:nvSpPr>
        <p:spPr bwMode="auto">
          <a:xfrm>
            <a:off x="5241925" y="1607269"/>
            <a:ext cx="1655763" cy="3349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流程服务</a:t>
            </a:r>
          </a:p>
        </p:txBody>
      </p:sp>
      <p:sp>
        <p:nvSpPr>
          <p:cNvPr id="47179" name="Rectangle 4"/>
          <p:cNvSpPr>
            <a:spLocks noChangeArrowheads="1"/>
          </p:cNvSpPr>
          <p:nvPr/>
        </p:nvSpPr>
        <p:spPr bwMode="auto">
          <a:xfrm>
            <a:off x="7048500" y="1602506"/>
            <a:ext cx="1655763" cy="3333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流程统计</a:t>
            </a:r>
          </a:p>
        </p:txBody>
      </p:sp>
      <p:sp>
        <p:nvSpPr>
          <p:cNvPr id="47180" name="Rectangle 16"/>
          <p:cNvSpPr>
            <a:spLocks noChangeArrowheads="1"/>
          </p:cNvSpPr>
          <p:nvPr/>
        </p:nvSpPr>
        <p:spPr bwMode="auto">
          <a:xfrm>
            <a:off x="147955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流程制度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1" name="Rectangle 16"/>
          <p:cNvSpPr>
            <a:spLocks noChangeArrowheads="1"/>
          </p:cNvSpPr>
          <p:nvPr/>
        </p:nvSpPr>
        <p:spPr bwMode="auto">
          <a:xfrm>
            <a:off x="3458890" y="2459756"/>
            <a:ext cx="1260475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流程监控</a:t>
            </a:r>
            <a:endParaRPr kumimoji="1" lang="en-US" altLang="zh-CN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2" name="Rectangle 16"/>
          <p:cNvSpPr>
            <a:spLocks noChangeArrowheads="1"/>
          </p:cNvSpPr>
          <p:nvPr/>
        </p:nvSpPr>
        <p:spPr bwMode="auto">
          <a:xfrm>
            <a:off x="7417569" y="2459756"/>
            <a:ext cx="1258887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流程绩效</a:t>
            </a:r>
            <a:endParaRPr kumimoji="1"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83" name="燕尾形 93"/>
          <p:cNvSpPr>
            <a:spLocks noChangeArrowheads="1"/>
          </p:cNvSpPr>
          <p:nvPr/>
        </p:nvSpPr>
        <p:spPr bwMode="auto">
          <a:xfrm>
            <a:off x="7689850" y="2974106"/>
            <a:ext cx="1368425" cy="504825"/>
          </a:xfrm>
          <a:prstGeom prst="chevron">
            <a:avLst>
              <a:gd name="adj" fmla="val 3165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变更流</a:t>
            </a:r>
          </a:p>
        </p:txBody>
      </p:sp>
      <p:sp>
        <p:nvSpPr>
          <p:cNvPr id="47185" name="Rectangle 16"/>
          <p:cNvSpPr>
            <a:spLocks noChangeArrowheads="1"/>
          </p:cNvSpPr>
          <p:nvPr/>
        </p:nvSpPr>
        <p:spPr bwMode="auto">
          <a:xfrm>
            <a:off x="5438230" y="2459756"/>
            <a:ext cx="1260475" cy="360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授权代理</a:t>
            </a:r>
            <a:endParaRPr kumimoji="1"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86" name="Rectangle 3"/>
          <p:cNvSpPr>
            <a:spLocks noChangeArrowheads="1"/>
          </p:cNvSpPr>
          <p:nvPr/>
        </p:nvSpPr>
        <p:spPr bwMode="auto">
          <a:xfrm>
            <a:off x="1484313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待办</a:t>
            </a:r>
          </a:p>
        </p:txBody>
      </p:sp>
      <p:sp>
        <p:nvSpPr>
          <p:cNvPr id="47187" name="Rectangle 3"/>
          <p:cNvSpPr>
            <a:spLocks noChangeArrowheads="1"/>
          </p:cNvSpPr>
          <p:nvPr/>
        </p:nvSpPr>
        <p:spPr bwMode="auto">
          <a:xfrm>
            <a:off x="233045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已办</a:t>
            </a:r>
          </a:p>
        </p:txBody>
      </p:sp>
      <p:sp>
        <p:nvSpPr>
          <p:cNvPr id="47188" name="Rectangle 3"/>
          <p:cNvSpPr>
            <a:spLocks noChangeArrowheads="1"/>
          </p:cNvSpPr>
          <p:nvPr/>
        </p:nvSpPr>
        <p:spPr bwMode="auto">
          <a:xfrm>
            <a:off x="31765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办结</a:t>
            </a:r>
          </a:p>
        </p:txBody>
      </p:sp>
      <p:sp>
        <p:nvSpPr>
          <p:cNvPr id="47189" name="Rectangle 3"/>
          <p:cNvSpPr>
            <a:spLocks noChangeArrowheads="1"/>
          </p:cNvSpPr>
          <p:nvPr/>
        </p:nvSpPr>
        <p:spPr bwMode="auto">
          <a:xfrm>
            <a:off x="402272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 dirty="0">
                <a:latin typeface="宋体" pitchFamily="2" charset="-122"/>
              </a:rPr>
              <a:t>督办</a:t>
            </a:r>
          </a:p>
        </p:txBody>
      </p:sp>
      <p:sp>
        <p:nvSpPr>
          <p:cNvPr id="47190" name="Rectangle 3"/>
          <p:cNvSpPr>
            <a:spLocks noChangeArrowheads="1"/>
          </p:cNvSpPr>
          <p:nvPr/>
        </p:nvSpPr>
        <p:spPr bwMode="auto">
          <a:xfrm>
            <a:off x="4852988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抄送</a:t>
            </a:r>
          </a:p>
        </p:txBody>
      </p:sp>
      <p:sp>
        <p:nvSpPr>
          <p:cNvPr id="47191" name="Rectangle 3"/>
          <p:cNvSpPr>
            <a:spLocks noChangeArrowheads="1"/>
          </p:cNvSpPr>
          <p:nvPr/>
        </p:nvSpPr>
        <p:spPr bwMode="auto">
          <a:xfrm>
            <a:off x="6502400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查询</a:t>
            </a:r>
          </a:p>
        </p:txBody>
      </p:sp>
      <p:sp>
        <p:nvSpPr>
          <p:cNvPr id="47192" name="Rectangle 3"/>
          <p:cNvSpPr>
            <a:spLocks noChangeArrowheads="1"/>
          </p:cNvSpPr>
          <p:nvPr/>
        </p:nvSpPr>
        <p:spPr bwMode="auto">
          <a:xfrm>
            <a:off x="7334250" y="2016844"/>
            <a:ext cx="719138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统计</a:t>
            </a:r>
          </a:p>
        </p:txBody>
      </p:sp>
      <p:sp>
        <p:nvSpPr>
          <p:cNvPr id="47193" name="Rectangle 3"/>
          <p:cNvSpPr>
            <a:spLocks noChangeArrowheads="1"/>
          </p:cNvSpPr>
          <p:nvPr/>
        </p:nvSpPr>
        <p:spPr bwMode="auto">
          <a:xfrm>
            <a:off x="81946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200" dirty="0">
                <a:latin typeface="宋体" pitchFamily="2" charset="-122"/>
              </a:rPr>
              <a:t>效率分析</a:t>
            </a:r>
          </a:p>
        </p:txBody>
      </p:sp>
      <p:sp>
        <p:nvSpPr>
          <p:cNvPr id="47194" name="Rectangle 3"/>
          <p:cNvSpPr>
            <a:spLocks noChangeArrowheads="1"/>
          </p:cNvSpPr>
          <p:nvPr/>
        </p:nvSpPr>
        <p:spPr bwMode="auto">
          <a:xfrm>
            <a:off x="5667375" y="2016844"/>
            <a:ext cx="720725" cy="2524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>
                <a:latin typeface="黑体" pitchFamily="49" charset="-122"/>
                <a:ea typeface="黑体" pitchFamily="49" charset="-122"/>
              </a:rPr>
              <a:t>代理</a:t>
            </a:r>
          </a:p>
        </p:txBody>
      </p:sp>
      <p:grpSp>
        <p:nvGrpSpPr>
          <p:cNvPr id="196" name="Group 93"/>
          <p:cNvGrpSpPr>
            <a:grpSpLocks/>
          </p:cNvGrpSpPr>
          <p:nvPr/>
        </p:nvGrpSpPr>
        <p:grpSpPr bwMode="auto">
          <a:xfrm>
            <a:off x="1449592" y="1049237"/>
            <a:ext cx="7596000" cy="301625"/>
            <a:chOff x="1342" y="1388"/>
            <a:chExt cx="3704" cy="190"/>
          </a:xfrm>
          <a:solidFill>
            <a:srgbClr val="FFFFCC"/>
          </a:solidFill>
        </p:grpSpPr>
        <p:sp>
          <p:nvSpPr>
            <p:cNvPr id="197" name="Rectangle 35"/>
            <p:cNvSpPr>
              <a:spLocks noChangeArrowheads="1"/>
            </p:cNvSpPr>
            <p:nvPr/>
          </p:nvSpPr>
          <p:spPr bwMode="ltGray">
            <a:xfrm>
              <a:off x="1342" y="1388"/>
              <a:ext cx="1899" cy="19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内部用户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领导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员工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  <p:sp>
          <p:nvSpPr>
            <p:cNvPr id="198" name="Rectangle 36"/>
            <p:cNvSpPr>
              <a:spLocks noChangeArrowheads="1"/>
            </p:cNvSpPr>
            <p:nvPr/>
          </p:nvSpPr>
          <p:spPr bwMode="ltGray">
            <a:xfrm>
              <a:off x="3336" y="1388"/>
              <a:ext cx="1710" cy="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外部用户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合作伙伴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…)</a:t>
              </a:r>
            </a:p>
          </p:txBody>
        </p:sp>
      </p:grpSp>
      <p:sp>
        <p:nvSpPr>
          <p:cNvPr id="200" name="Rectangle 112"/>
          <p:cNvSpPr>
            <a:spLocks noChangeArrowheads="1"/>
          </p:cNvSpPr>
          <p:nvPr/>
        </p:nvSpPr>
        <p:spPr bwMode="ltGray">
          <a:xfrm>
            <a:off x="1833563" y="613494"/>
            <a:ext cx="1741487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>
                <a:latin typeface="黑体" pitchFamily="49" charset="-122"/>
                <a:ea typeface="黑体" pitchFamily="49" charset="-122"/>
              </a:rPr>
              <a:t>PC’ IE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浏览器</a:t>
            </a:r>
          </a:p>
        </p:txBody>
      </p:sp>
      <p:sp>
        <p:nvSpPr>
          <p:cNvPr id="201" name="Rectangle 113"/>
          <p:cNvSpPr>
            <a:spLocks noChangeArrowheads="1"/>
          </p:cNvSpPr>
          <p:nvPr/>
        </p:nvSpPr>
        <p:spPr bwMode="ltGray">
          <a:xfrm>
            <a:off x="4475163" y="613494"/>
            <a:ext cx="1741487" cy="2873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76422" tIns="38212" rIns="76422" bIns="382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ea typeface="微软雅黑" pitchFamily="34" charset="-122"/>
                <a:cs typeface="Arial" pitchFamily="34" charset="0"/>
              </a:rPr>
              <a:t>IPad</a:t>
            </a:r>
            <a:endParaRPr lang="en-US" altLang="zh-CN" sz="1400" dirty="0"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2" name="Rectangle 114"/>
          <p:cNvSpPr>
            <a:spLocks noChangeArrowheads="1"/>
          </p:cNvSpPr>
          <p:nvPr/>
        </p:nvSpPr>
        <p:spPr bwMode="ltGray">
          <a:xfrm>
            <a:off x="7167563" y="613494"/>
            <a:ext cx="1741487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en-US" altLang="zh-CN" sz="1400" dirty="0">
                <a:latin typeface="黑体" pitchFamily="49" charset="-122"/>
                <a:ea typeface="黑体" pitchFamily="49" charset="-122"/>
              </a:rPr>
              <a:t>Mobile</a:t>
            </a:r>
            <a:r>
              <a:rPr kumimoji="1" lang="zh-CN" altLang="en-US" sz="1400" dirty="0">
                <a:latin typeface="黑体" pitchFamily="49" charset="-122"/>
                <a:ea typeface="黑体" pitchFamily="49" charset="-122"/>
              </a:rPr>
              <a:t> 客户端</a:t>
            </a:r>
          </a:p>
        </p:txBody>
      </p:sp>
      <p:cxnSp>
        <p:nvCxnSpPr>
          <p:cNvPr id="204" name="直接连接符 203"/>
          <p:cNvCxnSpPr/>
          <p:nvPr/>
        </p:nvCxnSpPr>
        <p:spPr bwMode="auto">
          <a:xfrm>
            <a:off x="115888" y="957981"/>
            <a:ext cx="9036050" cy="0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8156575" y="4043310"/>
            <a:ext cx="865188" cy="2889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>
              <a:defRPr/>
            </a:pPr>
            <a:r>
              <a:rPr kumimoji="1" lang="en-US" altLang="zh-CN" sz="1400" dirty="0" smtClean="0">
                <a:latin typeface="黑体" pitchFamily="49" charset="-122"/>
                <a:ea typeface="黑体" pitchFamily="49" charset="-122"/>
              </a:rPr>
              <a:t>……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3308350" y="1596157"/>
            <a:ext cx="1663700" cy="333375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500" b="1" dirty="0" smtClean="0">
                <a:solidFill>
                  <a:schemeClr val="bg1"/>
                </a:solidFill>
                <a:latin typeface="宋体" pitchFamily="2" charset="-122"/>
              </a:rPr>
              <a:t>流程整合</a:t>
            </a:r>
            <a:endParaRPr kumimoji="1" lang="zh-CN" altLang="en-US" sz="15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104" name="标题 1"/>
          <p:cNvSpPr>
            <a:spLocks noGrp="1"/>
          </p:cNvSpPr>
          <p:nvPr>
            <p:ph type="title"/>
          </p:nvPr>
        </p:nvSpPr>
        <p:spPr>
          <a:xfrm>
            <a:off x="63500" y="83653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700"/>
              </a:lnSpc>
            </a:pPr>
            <a:r>
              <a:rPr dirty="0"/>
              <a:t>项目架构以及目标说明</a:t>
            </a:r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ltGray">
          <a:xfrm>
            <a:off x="5804975" y="134864"/>
            <a:ext cx="1741487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7878" tIns="38939" rIns="77878" bIns="38939" anchor="ctr"/>
          <a:lstStyle/>
          <a:p>
            <a:pPr algn="ctr" defTabSz="779463"/>
            <a:r>
              <a:rPr kumimoji="1" lang="zh-CN" altLang="en-US" sz="1400" dirty="0" smtClean="0">
                <a:latin typeface="黑体" pitchFamily="49" charset="-122"/>
                <a:ea typeface="黑体" pitchFamily="49" charset="-122"/>
              </a:rPr>
              <a:t>已实现，已应用</a:t>
            </a:r>
            <a:endParaRPr kumimoji="1"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988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gray">
          <a:xfrm>
            <a:off x="395536" y="3181905"/>
            <a:ext cx="2160240" cy="2016224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3331" y="3358550"/>
            <a:ext cx="461665" cy="16259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gray">
          <a:xfrm>
            <a:off x="924997" y="3258060"/>
            <a:ext cx="840590" cy="657938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待办任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gray">
          <a:xfrm>
            <a:off x="924997" y="4093664"/>
            <a:ext cx="840590" cy="863971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流程可视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gray">
          <a:xfrm>
            <a:off x="1833076" y="3299405"/>
            <a:ext cx="420295" cy="1588517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2808974" y="3030519"/>
            <a:ext cx="1086355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gray">
          <a:xfrm>
            <a:off x="2941365" y="3162910"/>
            <a:ext cx="858488" cy="1588517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gray">
          <a:xfrm>
            <a:off x="4304246" y="3030519"/>
            <a:ext cx="1406374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gray">
          <a:xfrm>
            <a:off x="4397667" y="3162910"/>
            <a:ext cx="1228437" cy="1588693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gray">
          <a:xfrm>
            <a:off x="6223917" y="3030519"/>
            <a:ext cx="1615920" cy="1853476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 bwMode="gray">
          <a:xfrm>
            <a:off x="6317339" y="3162910"/>
            <a:ext cx="1351005" cy="1588693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嵌异构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柱形 19"/>
          <p:cNvSpPr/>
          <p:nvPr/>
        </p:nvSpPr>
        <p:spPr bwMode="gray">
          <a:xfrm>
            <a:off x="549856" y="5519555"/>
            <a:ext cx="1590871" cy="754546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柱形 20"/>
          <p:cNvSpPr/>
          <p:nvPr/>
        </p:nvSpPr>
        <p:spPr bwMode="gray">
          <a:xfrm>
            <a:off x="4304246" y="5556920"/>
            <a:ext cx="1591200" cy="752400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柱形 21"/>
          <p:cNvSpPr/>
          <p:nvPr/>
        </p:nvSpPr>
        <p:spPr bwMode="gray">
          <a:xfrm>
            <a:off x="6317339" y="5519555"/>
            <a:ext cx="1590871" cy="753268"/>
          </a:xfrm>
          <a:prstGeom prst="can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86476" y="5092502"/>
            <a:ext cx="0" cy="684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04048" y="4883994"/>
            <a:ext cx="0" cy="728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31876" y="4883994"/>
            <a:ext cx="0" cy="728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0"/>
            <a:endCxn id="10" idx="0"/>
          </p:cNvCxnSpPr>
          <p:nvPr/>
        </p:nvCxnSpPr>
        <p:spPr>
          <a:xfrm rot="5400000" flipH="1" flipV="1">
            <a:off x="2638669" y="2567466"/>
            <a:ext cx="136495" cy="1327385"/>
          </a:xfrm>
          <a:prstGeom prst="bentConnector3">
            <a:avLst>
              <a:gd name="adj1" fmla="val 267479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69590" y="2338786"/>
            <a:ext cx="1633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引擎和业务组件完全独立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3297" y="5870795"/>
            <a:ext cx="186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内嵌工作流引擎，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享一个流程数据库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5400000" flipH="1" flipV="1">
            <a:off x="3944729" y="588183"/>
            <a:ext cx="11675" cy="5063398"/>
          </a:xfrm>
          <a:prstGeom prst="bentConnector3">
            <a:avLst>
              <a:gd name="adj1" fmla="val 9209679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82266" y="2219016"/>
            <a:ext cx="219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遗留系统的工作流整合仅仅集成待办任务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肘形连接符 25"/>
          <p:cNvCxnSpPr/>
          <p:nvPr/>
        </p:nvCxnSpPr>
        <p:spPr>
          <a:xfrm rot="10800000" flipV="1">
            <a:off x="2242172" y="4680385"/>
            <a:ext cx="2171727" cy="1145226"/>
          </a:xfrm>
          <a:prstGeom prst="bentConnector3">
            <a:avLst>
              <a:gd name="adj1" fmla="val 185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63331" y="659144"/>
            <a:ext cx="8424936" cy="1200329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第一种方式是完全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，采用调用流程服务来集成流程相关的功能；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第二种直接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调用流程引擎的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来集成流程相关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功能，易于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性能好（建议使用）；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集成各种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流待办任务，适合于遗留系统（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21053" y="101325"/>
            <a:ext cx="5927725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700"/>
              </a:lnSpc>
            </a:pPr>
            <a:r>
              <a:rPr dirty="0" smtClean="0">
                <a:solidFill>
                  <a:schemeClr val="tx1"/>
                </a:solidFill>
              </a:rPr>
              <a:t>项目成果及应用情况介绍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支持三种应用模式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9" name="页脚占位符 1"/>
          <p:cNvSpPr txBox="1">
            <a:spLocks/>
          </p:cNvSpPr>
          <p:nvPr/>
        </p:nvSpPr>
        <p:spPr>
          <a:xfrm>
            <a:off x="92224" y="6597352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7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85416"/>
              </p:ext>
            </p:extLst>
          </p:nvPr>
        </p:nvGraphicFramePr>
        <p:xfrm>
          <a:off x="179511" y="836712"/>
          <a:ext cx="8352929" cy="303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7"/>
                <a:gridCol w="3624402"/>
                <a:gridCol w="2784310"/>
              </a:tblGrid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技术经理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接待管理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王琴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新领料系统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许石玉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人力资源管理系统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盛启文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新物资出门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刘郸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0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新商旅系统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符代康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418" y="116632"/>
            <a:ext cx="5471746" cy="398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 smtClean="0"/>
              <a:t>项目成果及应用情况介绍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系统推广情况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79512" y="4636293"/>
            <a:ext cx="8712968" cy="1061829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日在月度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会议向各业事部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日对集团软件开发人员（共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个外围事业部参加）进行了业务流程开发培训；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、日常通过代码走查和一对一指导，规范依赖工作流对业务流程的开发。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179512" y="4276253"/>
            <a:ext cx="1944216" cy="360040"/>
          </a:xfrm>
          <a:prstGeom prst="roundRect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培训情况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2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统一工作流平台第一期项目验收材料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4" y="620688"/>
            <a:ext cx="7426004" cy="5423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8" y="675663"/>
            <a:ext cx="847355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2336"/>
            <a:ext cx="8279622" cy="536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24" y="675663"/>
            <a:ext cx="6171573" cy="5816263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18" y="116632"/>
            <a:ext cx="5471746" cy="398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 smtClean="0"/>
              <a:t>项目成果及应用情况介绍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推广项目应用截图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66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56376" y="6624886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ltGray">
          <a:xfrm rot="5400000">
            <a:off x="-2933723" y="1429668"/>
            <a:ext cx="4824412" cy="4646613"/>
          </a:xfrm>
          <a:custGeom>
            <a:avLst/>
            <a:gdLst>
              <a:gd name="G0" fmla="+- 10594 0 0"/>
              <a:gd name="G1" fmla="+- -10553582 0 0"/>
              <a:gd name="G2" fmla="+- 0 0 -10553582"/>
              <a:gd name="T0" fmla="*/ 0 256 1"/>
              <a:gd name="T1" fmla="*/ 180 256 1"/>
              <a:gd name="G3" fmla="+- -10553582 T0 T1"/>
              <a:gd name="T2" fmla="*/ 0 256 1"/>
              <a:gd name="T3" fmla="*/ 90 256 1"/>
              <a:gd name="G4" fmla="+- -10553582 T2 T3"/>
              <a:gd name="G5" fmla="*/ G4 2 1"/>
              <a:gd name="T4" fmla="*/ 90 256 1"/>
              <a:gd name="T5" fmla="*/ 0 256 1"/>
              <a:gd name="G6" fmla="+- -10553582 T4 T5"/>
              <a:gd name="G7" fmla="*/ G6 2 1"/>
              <a:gd name="G8" fmla="abs -1055358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94"/>
              <a:gd name="G18" fmla="*/ 10594 1 2"/>
              <a:gd name="G19" fmla="+- G18 5400 0"/>
              <a:gd name="G20" fmla="cos G19 -10553582"/>
              <a:gd name="G21" fmla="sin G19 -10553582"/>
              <a:gd name="G22" fmla="+- G20 10800 0"/>
              <a:gd name="G23" fmla="+- G21 10800 0"/>
              <a:gd name="G24" fmla="+- 10800 0 G20"/>
              <a:gd name="G25" fmla="+- 10594 10800 0"/>
              <a:gd name="G26" fmla="?: G9 G17 G25"/>
              <a:gd name="G27" fmla="?: G9 0 21600"/>
              <a:gd name="G28" fmla="cos 10800 -10553582"/>
              <a:gd name="G29" fmla="sin 10800 -10553582"/>
              <a:gd name="G30" fmla="sin 10594 -10553582"/>
              <a:gd name="G31" fmla="+- G28 10800 0"/>
              <a:gd name="G32" fmla="+- G29 10800 0"/>
              <a:gd name="G33" fmla="+- G30 10800 0"/>
              <a:gd name="G34" fmla="?: G4 0 G31"/>
              <a:gd name="G35" fmla="?: -10553582 G34 0"/>
              <a:gd name="G36" fmla="?: G6 G35 G31"/>
              <a:gd name="G37" fmla="+- 21600 0 G36"/>
              <a:gd name="G38" fmla="?: G4 0 G33"/>
              <a:gd name="G39" fmla="?: -1055358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683 w 21600"/>
              <a:gd name="T15" fmla="*/ 7323 h 21600"/>
              <a:gd name="T16" fmla="*/ 10800 w 21600"/>
              <a:gd name="T17" fmla="*/ 206 h 21600"/>
              <a:gd name="T18" fmla="*/ 20917 w 21600"/>
              <a:gd name="T19" fmla="*/ 732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81" y="7357"/>
                </a:moveTo>
                <a:cubicBezTo>
                  <a:pt x="2251" y="3078"/>
                  <a:pt x="6276" y="205"/>
                  <a:pt x="10800" y="206"/>
                </a:cubicBezTo>
                <a:cubicBezTo>
                  <a:pt x="15323" y="206"/>
                  <a:pt x="19348" y="3078"/>
                  <a:pt x="20818" y="7357"/>
                </a:cubicBezTo>
                <a:lnTo>
                  <a:pt x="21013" y="7290"/>
                </a:lnTo>
                <a:cubicBezTo>
                  <a:pt x="19514" y="2928"/>
                  <a:pt x="15411" y="-1"/>
                  <a:pt x="10799" y="0"/>
                </a:cubicBezTo>
                <a:cubicBezTo>
                  <a:pt x="6188" y="0"/>
                  <a:pt x="2085" y="2928"/>
                  <a:pt x="586" y="7290"/>
                </a:cubicBezTo>
                <a:close/>
              </a:path>
            </a:pathLst>
          </a:cu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7584" y="1772816"/>
            <a:ext cx="5472013" cy="508000"/>
            <a:chOff x="1692275" y="1931988"/>
            <a:chExt cx="5472013" cy="508000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692275" y="1931988"/>
              <a:ext cx="5181600" cy="508000"/>
              <a:chOff x="1419" y="1480"/>
              <a:chExt cx="3575" cy="363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AutoShape 38"/>
            <p:cNvSpPr>
              <a:spLocks noChangeArrowheads="1"/>
            </p:cNvSpPr>
            <p:nvPr/>
          </p:nvSpPr>
          <p:spPr bwMode="gray">
            <a:xfrm>
              <a:off x="2267744" y="2041509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定义流程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04838" y="2777456"/>
            <a:ext cx="5472013" cy="508000"/>
            <a:chOff x="2124323" y="2921000"/>
            <a:chExt cx="5472013" cy="5080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17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19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部署流程</a:t>
              </a:r>
              <a:endParaRPr lang="en-US" altLang="zh-CN" sz="2000" dirty="0">
                <a:latin typeface="Georgi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48259" y="3811329"/>
            <a:ext cx="5472013" cy="508000"/>
            <a:chOff x="2124323" y="2921000"/>
            <a:chExt cx="5472013" cy="508000"/>
          </a:xfrm>
        </p:grpSpPr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24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26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流程配置</a:t>
              </a:r>
              <a:endParaRPr lang="en-US" altLang="zh-CN" sz="2000" dirty="0">
                <a:latin typeface="Georgi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8184" y="4954723"/>
            <a:ext cx="5472013" cy="508000"/>
            <a:chOff x="2124323" y="2921000"/>
            <a:chExt cx="5472013" cy="508000"/>
          </a:xfrm>
        </p:grpSpPr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2124323" y="2921000"/>
              <a:ext cx="5181600" cy="508000"/>
              <a:chOff x="1419" y="1480"/>
              <a:chExt cx="3575" cy="363"/>
            </a:xfrm>
          </p:grpSpPr>
          <p:grpSp>
            <p:nvGrpSpPr>
              <p:cNvPr id="31" name="Group 5"/>
              <p:cNvGrpSpPr>
                <a:grpSpLocks/>
              </p:cNvGrpSpPr>
              <p:nvPr/>
            </p:nvGrpSpPr>
            <p:grpSpPr bwMode="auto">
              <a:xfrm>
                <a:off x="1419" y="1480"/>
                <a:ext cx="3575" cy="363"/>
                <a:chOff x="1419" y="1480"/>
                <a:chExt cx="3575" cy="363"/>
              </a:xfrm>
            </p:grpSpPr>
            <p:sp>
              <p:nvSpPr>
                <p:cNvPr id="33" name="Oval 6"/>
                <p:cNvSpPr>
                  <a:spLocks noChangeArrowheads="1"/>
                </p:cNvSpPr>
                <p:nvPr/>
              </p:nvSpPr>
              <p:spPr bwMode="gray">
                <a:xfrm>
                  <a:off x="1419" y="1491"/>
                  <a:ext cx="344" cy="34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AutoShape 7"/>
                <p:cNvSpPr>
                  <a:spLocks noChangeArrowheads="1"/>
                </p:cNvSpPr>
                <p:nvPr/>
              </p:nvSpPr>
              <p:spPr bwMode="gray">
                <a:xfrm>
                  <a:off x="1683" y="1480"/>
                  <a:ext cx="3311" cy="36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accent2">
                        <a:gamma/>
                        <a:tint val="0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8"/>
              <p:cNvSpPr>
                <a:spLocks noChangeArrowheads="1"/>
              </p:cNvSpPr>
              <p:nvPr/>
            </p:nvSpPr>
            <p:spPr bwMode="gray">
              <a:xfrm>
                <a:off x="1451" y="1515"/>
                <a:ext cx="268" cy="269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9525" algn="ctr">
                <a:solidFill>
                  <a:schemeClr val="bg1">
                    <a:lumMod val="9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AutoShape 38"/>
            <p:cNvSpPr>
              <a:spLocks noChangeArrowheads="1"/>
            </p:cNvSpPr>
            <p:nvPr/>
          </p:nvSpPr>
          <p:spPr bwMode="gray">
            <a:xfrm>
              <a:off x="2699792" y="3030521"/>
              <a:ext cx="4896544" cy="315912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>
              <a:prstShdw prst="shdw17" dist="127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vl="0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开发业务功能</a:t>
              </a:r>
              <a:endParaRPr lang="en-US" altLang="zh-CN" sz="2000" dirty="0">
                <a:latin typeface="Georgi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-449796" y="3077023"/>
            <a:ext cx="2447677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9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工作流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ts val="29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开发步骤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标题 4"/>
          <p:cNvSpPr>
            <a:spLocks noGrp="1"/>
          </p:cNvSpPr>
          <p:nvPr>
            <p:ph type="title"/>
          </p:nvPr>
        </p:nvSpPr>
        <p:spPr>
          <a:xfrm>
            <a:off x="360190" y="756877"/>
            <a:ext cx="8676306" cy="4900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 smtClean="0"/>
              <a:t>提供工作流开发业务流程的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，提供图文并茂的工作流开发说明书</a:t>
            </a:r>
            <a:endParaRPr lang="zh-CN" altLang="en-US" dirty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25418" y="116632"/>
            <a:ext cx="5471746" cy="398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项目成果及应用情况介绍（三）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70" y="1609901"/>
            <a:ext cx="2390476" cy="2809524"/>
          </a:xfrm>
          <a:prstGeom prst="rect">
            <a:avLst/>
          </a:prstGeom>
        </p:spPr>
      </p:pic>
      <p:sp>
        <p:nvSpPr>
          <p:cNvPr id="42" name="右大括号 41"/>
          <p:cNvSpPr/>
          <p:nvPr/>
        </p:nvSpPr>
        <p:spPr>
          <a:xfrm>
            <a:off x="5346253" y="1899810"/>
            <a:ext cx="648072" cy="23544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74" y="4782383"/>
            <a:ext cx="1980952" cy="1504762"/>
          </a:xfrm>
          <a:prstGeom prst="rect">
            <a:avLst/>
          </a:prstGeom>
        </p:spPr>
      </p:pic>
      <p:sp>
        <p:nvSpPr>
          <p:cNvPr id="44" name="右箭头 43"/>
          <p:cNvSpPr/>
          <p:nvPr/>
        </p:nvSpPr>
        <p:spPr bwMode="gray">
          <a:xfrm>
            <a:off x="5346253" y="4927769"/>
            <a:ext cx="418147" cy="521871"/>
          </a:xfrm>
          <a:prstGeom prst="rightArrow">
            <a:avLst/>
          </a:prstGeom>
          <a:ln>
            <a:headEnd/>
            <a:tailEnd type="stealth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2DEkQUjqEy2oqo3GAACV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solidFill>
            <a:srgbClr val="1C1C1C"/>
          </a:solidFill>
          <a:prstDash val="lgDash"/>
          <a:round/>
          <a:headEnd/>
          <a:tailEnd type="stealth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wrap="none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11734</TotalTime>
  <Words>1608</Words>
  <Application>Microsoft Office PowerPoint</Application>
  <PresentationFormat>全屏显示(4:3)</PresentationFormat>
  <Paragraphs>423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黑体</vt:lpstr>
      <vt:lpstr>华文中宋</vt:lpstr>
      <vt:lpstr>宋体</vt:lpstr>
      <vt:lpstr>微软雅黑</vt:lpstr>
      <vt:lpstr>Arial</vt:lpstr>
      <vt:lpstr>Calibri</vt:lpstr>
      <vt:lpstr>Georgia</vt:lpstr>
      <vt:lpstr>Times New Roman</vt:lpstr>
      <vt:lpstr>Wingdings</vt:lpstr>
      <vt:lpstr>Office 主题</vt:lpstr>
      <vt:lpstr>统一工作流平台第一期 验收汇报</vt:lpstr>
      <vt:lpstr>目录</vt:lpstr>
      <vt:lpstr>项目来源与背景</vt:lpstr>
      <vt:lpstr>项目需求简介、目标</vt:lpstr>
      <vt:lpstr>项目架构以及目标说明</vt:lpstr>
      <vt:lpstr>项目成果及应用情况介绍—支持三种应用模式</vt:lpstr>
      <vt:lpstr>项目成果及应用情况介绍—系统推广情况</vt:lpstr>
      <vt:lpstr>项目成果及应用情况介绍—推广项目应用截图</vt:lpstr>
      <vt:lpstr>提供工作流开发业务流程的DEMO，提供图文并茂的工作流开发说明书</vt:lpstr>
      <vt:lpstr>项目完成情况</vt:lpstr>
      <vt:lpstr>项目收益（一）</vt:lpstr>
      <vt:lpstr>项目收益（二）</vt:lpstr>
      <vt:lpstr>用户满意度</vt:lpstr>
      <vt:lpstr>工作流平台运维团队</vt:lpstr>
      <vt:lpstr>下一步计划</vt:lpstr>
      <vt:lpstr>统一工作流平台二期功能规划</vt:lpstr>
      <vt:lpstr>领导决策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马荣昌</cp:lastModifiedBy>
  <cp:revision>1410</cp:revision>
  <dcterms:created xsi:type="dcterms:W3CDTF">2013-06-19T00:44:05Z</dcterms:created>
  <dcterms:modified xsi:type="dcterms:W3CDTF">2014-10-28T09:24:20Z</dcterms:modified>
</cp:coreProperties>
</file>