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0" r:id="rId3"/>
    <p:sldId id="274" r:id="rId4"/>
    <p:sldId id="278" r:id="rId5"/>
    <p:sldId id="279" r:id="rId6"/>
    <p:sldId id="280" r:id="rId7"/>
    <p:sldId id="281" r:id="rId8"/>
    <p:sldId id="275" r:id="rId9"/>
    <p:sldId id="276" r:id="rId10"/>
    <p:sldId id="282" r:id="rId11"/>
    <p:sldId id="283" r:id="rId12"/>
    <p:sldId id="284" r:id="rId13"/>
    <p:sldId id="277" r:id="rId14"/>
    <p:sldId id="285" r:id="rId15"/>
    <p:sldId id="286" r:id="rId16"/>
    <p:sldId id="27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EB4B03"/>
    <a:srgbClr val="FF3D01"/>
    <a:srgbClr val="EE0000"/>
    <a:srgbClr val="AF1B1B"/>
    <a:srgbClr val="EAEAEA"/>
    <a:srgbClr val="E2E2E2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28" autoAdjust="0"/>
    <p:restoredTop sz="94660"/>
  </p:normalViewPr>
  <p:slideViewPr>
    <p:cSldViewPr>
      <p:cViewPr>
        <p:scale>
          <a:sx n="100" d="100"/>
          <a:sy n="100" d="100"/>
        </p:scale>
        <p:origin x="-534" y="7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322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50289A-E43C-488E-BAED-98BA52CFF86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C41FFB-6406-4FC6-BB4A-D20A2469B266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一、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框架概述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</dgm:t>
    </dgm:pt>
    <dgm:pt modelId="{445BD8ED-C26D-4E70-ABA2-412F4F25257F}" type="parTrans" cxnId="{2EB8F4A4-DC7E-494F-A139-95D1256D7EE7}">
      <dgm:prSet/>
      <dgm:spPr/>
      <dgm:t>
        <a:bodyPr/>
        <a:lstStyle/>
        <a:p>
          <a:endParaRPr lang="zh-CN" altLang="en-US"/>
        </a:p>
      </dgm:t>
    </dgm:pt>
    <dgm:pt modelId="{D4C81255-1BC2-42BC-82CE-0B42938B37CB}" type="sibTrans" cxnId="{2EB8F4A4-DC7E-494F-A139-95D1256D7EE7}">
      <dgm:prSet/>
      <dgm:spPr/>
      <dgm:t>
        <a:bodyPr/>
        <a:lstStyle/>
        <a:p>
          <a:endParaRPr lang="zh-CN" altLang="en-US"/>
        </a:p>
      </dgm:t>
    </dgm:pt>
    <dgm:pt modelId="{C25223F1-BE96-450E-A50F-A6C1715253E6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二、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架构设计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57244253-EE2D-4A67-A134-0EAB38D1EDDC}" type="parTrans" cxnId="{E5CE81CF-9040-4E2B-8545-F974A46AC47C}">
      <dgm:prSet/>
      <dgm:spPr/>
      <dgm:t>
        <a:bodyPr/>
        <a:lstStyle/>
        <a:p>
          <a:endParaRPr lang="zh-CN" altLang="en-US"/>
        </a:p>
      </dgm:t>
    </dgm:pt>
    <dgm:pt modelId="{B0067F24-2B6F-477E-A095-8917E1208E4F}" type="sibTrans" cxnId="{E5CE81CF-9040-4E2B-8545-F974A46AC47C}">
      <dgm:prSet/>
      <dgm:spPr/>
      <dgm:t>
        <a:bodyPr/>
        <a:lstStyle/>
        <a:p>
          <a:endParaRPr lang="zh-CN" altLang="en-US"/>
        </a:p>
      </dgm:t>
    </dgm:pt>
    <dgm:pt modelId="{6712EC22-443A-429F-B8B9-8F4F78B2EA5C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三</a:t>
          </a:r>
          <a:r>
            <a:rPr lang="zh-CN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应用集成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9D0DB45B-70AD-4518-BD39-B2852CBDCB84}" type="parTrans" cxnId="{E7A78B0E-CCBE-48D9-BC2E-9F81E2F08A42}">
      <dgm:prSet/>
      <dgm:spPr/>
      <dgm:t>
        <a:bodyPr/>
        <a:lstStyle/>
        <a:p>
          <a:endParaRPr lang="zh-CN" altLang="en-US"/>
        </a:p>
      </dgm:t>
    </dgm:pt>
    <dgm:pt modelId="{D235914C-F1BC-4765-B4FD-765B4CD5E27A}" type="sibTrans" cxnId="{E7A78B0E-CCBE-48D9-BC2E-9F81E2F08A42}">
      <dgm:prSet/>
      <dgm:spPr/>
      <dgm:t>
        <a:bodyPr/>
        <a:lstStyle/>
        <a:p>
          <a:endParaRPr lang="zh-CN" altLang="en-US"/>
        </a:p>
      </dgm:t>
    </dgm:pt>
    <dgm:pt modelId="{613018C8-F35B-4B84-BBE7-D1726E3B5B42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四</a:t>
          </a:r>
          <a:r>
            <a:rPr lang="zh-CN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应用部署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FD4F0035-153B-4D4F-B4E3-47C212BEAF1C}" type="parTrans" cxnId="{37D25905-782A-42B5-AD1F-9652945C7F49}">
      <dgm:prSet/>
      <dgm:spPr/>
      <dgm:t>
        <a:bodyPr/>
        <a:lstStyle/>
        <a:p>
          <a:endParaRPr lang="zh-CN" altLang="en-US"/>
        </a:p>
      </dgm:t>
    </dgm:pt>
    <dgm:pt modelId="{EB7FE703-8518-4529-AE21-5B4D16EDF477}" type="sibTrans" cxnId="{37D25905-782A-42B5-AD1F-9652945C7F49}">
      <dgm:prSet/>
      <dgm:spPr/>
      <dgm:t>
        <a:bodyPr/>
        <a:lstStyle/>
        <a:p>
          <a:endParaRPr lang="zh-CN" altLang="en-US"/>
        </a:p>
      </dgm:t>
    </dgm:pt>
    <dgm:pt modelId="{565F9B00-D13A-45E2-A2AC-2C25BE35C446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五、场景演示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2B415032-A6F1-4B8E-A608-8AAEFE076B84}" type="parTrans" cxnId="{38D2CF0C-870E-4637-A872-960CFDBF9B35}">
      <dgm:prSet/>
      <dgm:spPr/>
      <dgm:t>
        <a:bodyPr/>
        <a:lstStyle/>
        <a:p>
          <a:endParaRPr lang="zh-CN" altLang="en-US"/>
        </a:p>
      </dgm:t>
    </dgm:pt>
    <dgm:pt modelId="{4BB213F0-DEE7-4263-91E6-14EED3DC18B6}" type="sibTrans" cxnId="{38D2CF0C-870E-4637-A872-960CFDBF9B35}">
      <dgm:prSet/>
      <dgm:spPr/>
      <dgm:t>
        <a:bodyPr/>
        <a:lstStyle/>
        <a:p>
          <a:endParaRPr lang="zh-CN" altLang="en-US"/>
        </a:p>
      </dgm:t>
    </dgm:pt>
    <dgm:pt modelId="{774971AE-ADD5-45AE-8603-FE7CC10BFC67}" type="pres">
      <dgm:prSet presAssocID="{5550289A-E43C-488E-BAED-98BA52CFF86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C619FD-25F5-45D1-85AB-482A8B32E0EB}" type="pres">
      <dgm:prSet presAssocID="{19C41FFB-6406-4FC6-BB4A-D20A2469B26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F72819-F8B5-407D-9AA0-31297C876413}" type="pres">
      <dgm:prSet presAssocID="{D4C81255-1BC2-42BC-82CE-0B42938B37CB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5E3DFE37-0C8C-4F8F-B849-21DD35BFD90A}" type="pres">
      <dgm:prSet presAssocID="{D4C81255-1BC2-42BC-82CE-0B42938B37CB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AFAC7779-C776-49B8-AE13-EE522201DFD3}" type="pres">
      <dgm:prSet presAssocID="{C25223F1-BE96-450E-A50F-A6C1715253E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2B3B9-C078-4FBD-BD53-63D21DADFF33}" type="pres">
      <dgm:prSet presAssocID="{B0067F24-2B6F-477E-A095-8917E1208E4F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C3D823D2-35D1-46DC-BFC7-F1046A413977}" type="pres">
      <dgm:prSet presAssocID="{B0067F24-2B6F-477E-A095-8917E1208E4F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5D7F0F87-A54C-45D5-94CB-EEFFBE19E8D0}" type="pres">
      <dgm:prSet presAssocID="{6712EC22-443A-429F-B8B9-8F4F78B2EA5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CCEF99-4247-4044-AF64-8B6CA8806184}" type="pres">
      <dgm:prSet presAssocID="{D235914C-F1BC-4765-B4FD-765B4CD5E27A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365D448A-177F-4A9A-A71E-1D3BF7793E55}" type="pres">
      <dgm:prSet presAssocID="{D235914C-F1BC-4765-B4FD-765B4CD5E27A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2AE2A15C-DC33-42AE-8434-508B5DF42518}" type="pres">
      <dgm:prSet presAssocID="{613018C8-F35B-4B84-BBE7-D1726E3B5B4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38F814-2274-424B-9C41-8ABA7DFCC809}" type="pres">
      <dgm:prSet presAssocID="{EB7FE703-8518-4529-AE21-5B4D16EDF477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E89DF330-3013-4A1A-8F57-0C3D797DB65B}" type="pres">
      <dgm:prSet presAssocID="{EB7FE703-8518-4529-AE21-5B4D16EDF477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F066602C-C662-4BDE-817C-879DB19230F1}" type="pres">
      <dgm:prSet presAssocID="{565F9B00-D13A-45E2-A2AC-2C25BE35C44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9EA086-971E-43E9-AC48-E427A532F7D0}" type="pres">
      <dgm:prSet presAssocID="{4BB213F0-DEE7-4263-91E6-14EED3DC18B6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F5ECB40E-0905-4F2A-A99C-A43ECAF9C362}" type="pres">
      <dgm:prSet presAssocID="{4BB213F0-DEE7-4263-91E6-14EED3DC18B6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2EB8F4A4-DC7E-494F-A139-95D1256D7EE7}" srcId="{5550289A-E43C-488E-BAED-98BA52CFF863}" destId="{19C41FFB-6406-4FC6-BB4A-D20A2469B266}" srcOrd="0" destOrd="0" parTransId="{445BD8ED-C26D-4E70-ABA2-412F4F25257F}" sibTransId="{D4C81255-1BC2-42BC-82CE-0B42938B37CB}"/>
    <dgm:cxn modelId="{3B532456-F984-40E0-8DD4-7155B60CC629}" type="presOf" srcId="{EB7FE703-8518-4529-AE21-5B4D16EDF477}" destId="{E89DF330-3013-4A1A-8F57-0C3D797DB65B}" srcOrd="1" destOrd="0" presId="urn:microsoft.com/office/officeart/2005/8/layout/cycle2"/>
    <dgm:cxn modelId="{06A0A022-F1FF-458B-A135-ADAA08326F3B}" type="presOf" srcId="{6712EC22-443A-429F-B8B9-8F4F78B2EA5C}" destId="{5D7F0F87-A54C-45D5-94CB-EEFFBE19E8D0}" srcOrd="0" destOrd="0" presId="urn:microsoft.com/office/officeart/2005/8/layout/cycle2"/>
    <dgm:cxn modelId="{552481F2-7054-4DA8-A07C-AE8439EBC597}" type="presOf" srcId="{D4C81255-1BC2-42BC-82CE-0B42938B37CB}" destId="{8EF72819-F8B5-407D-9AA0-31297C876413}" srcOrd="0" destOrd="0" presId="urn:microsoft.com/office/officeart/2005/8/layout/cycle2"/>
    <dgm:cxn modelId="{0C460EC3-F694-401C-AEEA-7A70F25AAAA8}" type="presOf" srcId="{D235914C-F1BC-4765-B4FD-765B4CD5E27A}" destId="{85CCEF99-4247-4044-AF64-8B6CA8806184}" srcOrd="0" destOrd="0" presId="urn:microsoft.com/office/officeart/2005/8/layout/cycle2"/>
    <dgm:cxn modelId="{55F9E23D-0819-4148-9822-51E9C75ACF33}" type="presOf" srcId="{B0067F24-2B6F-477E-A095-8917E1208E4F}" destId="{C3D823D2-35D1-46DC-BFC7-F1046A413977}" srcOrd="1" destOrd="0" presId="urn:microsoft.com/office/officeart/2005/8/layout/cycle2"/>
    <dgm:cxn modelId="{98803606-E98B-4875-AFE3-5BC57D2B2AFA}" type="presOf" srcId="{4BB213F0-DEE7-4263-91E6-14EED3DC18B6}" destId="{F5ECB40E-0905-4F2A-A99C-A43ECAF9C362}" srcOrd="1" destOrd="0" presId="urn:microsoft.com/office/officeart/2005/8/layout/cycle2"/>
    <dgm:cxn modelId="{37D25905-782A-42B5-AD1F-9652945C7F49}" srcId="{5550289A-E43C-488E-BAED-98BA52CFF863}" destId="{613018C8-F35B-4B84-BBE7-D1726E3B5B42}" srcOrd="3" destOrd="0" parTransId="{FD4F0035-153B-4D4F-B4E3-47C212BEAF1C}" sibTransId="{EB7FE703-8518-4529-AE21-5B4D16EDF477}"/>
    <dgm:cxn modelId="{11282B75-B144-4B3F-A533-3E9B2E685F3D}" type="presOf" srcId="{EB7FE703-8518-4529-AE21-5B4D16EDF477}" destId="{1338F814-2274-424B-9C41-8ABA7DFCC809}" srcOrd="0" destOrd="0" presId="urn:microsoft.com/office/officeart/2005/8/layout/cycle2"/>
    <dgm:cxn modelId="{E5CE81CF-9040-4E2B-8545-F974A46AC47C}" srcId="{5550289A-E43C-488E-BAED-98BA52CFF863}" destId="{C25223F1-BE96-450E-A50F-A6C1715253E6}" srcOrd="1" destOrd="0" parTransId="{57244253-EE2D-4A67-A134-0EAB38D1EDDC}" sibTransId="{B0067F24-2B6F-477E-A095-8917E1208E4F}"/>
    <dgm:cxn modelId="{D136C20C-C8AF-4E5C-91C8-2B3E6C0FD37C}" type="presOf" srcId="{5550289A-E43C-488E-BAED-98BA52CFF863}" destId="{774971AE-ADD5-45AE-8603-FE7CC10BFC67}" srcOrd="0" destOrd="0" presId="urn:microsoft.com/office/officeart/2005/8/layout/cycle2"/>
    <dgm:cxn modelId="{04854601-428A-4B95-BAAB-297834B0A3D7}" type="presOf" srcId="{565F9B00-D13A-45E2-A2AC-2C25BE35C446}" destId="{F066602C-C662-4BDE-817C-879DB19230F1}" srcOrd="0" destOrd="0" presId="urn:microsoft.com/office/officeart/2005/8/layout/cycle2"/>
    <dgm:cxn modelId="{E7A78B0E-CCBE-48D9-BC2E-9F81E2F08A42}" srcId="{5550289A-E43C-488E-BAED-98BA52CFF863}" destId="{6712EC22-443A-429F-B8B9-8F4F78B2EA5C}" srcOrd="2" destOrd="0" parTransId="{9D0DB45B-70AD-4518-BD39-B2852CBDCB84}" sibTransId="{D235914C-F1BC-4765-B4FD-765B4CD5E27A}"/>
    <dgm:cxn modelId="{DFA68D2D-2F96-4885-B99F-E45B297F9147}" type="presOf" srcId="{D235914C-F1BC-4765-B4FD-765B4CD5E27A}" destId="{365D448A-177F-4A9A-A71E-1D3BF7793E55}" srcOrd="1" destOrd="0" presId="urn:microsoft.com/office/officeart/2005/8/layout/cycle2"/>
    <dgm:cxn modelId="{21F2AE33-8F60-4D3D-8AF8-EA5C04CF7F8C}" type="presOf" srcId="{B0067F24-2B6F-477E-A095-8917E1208E4F}" destId="{8432B3B9-C078-4FBD-BD53-63D21DADFF33}" srcOrd="0" destOrd="0" presId="urn:microsoft.com/office/officeart/2005/8/layout/cycle2"/>
    <dgm:cxn modelId="{A2BB2E66-0CD3-492B-9235-7719351B0AFA}" type="presOf" srcId="{C25223F1-BE96-450E-A50F-A6C1715253E6}" destId="{AFAC7779-C776-49B8-AE13-EE522201DFD3}" srcOrd="0" destOrd="0" presId="urn:microsoft.com/office/officeart/2005/8/layout/cycle2"/>
    <dgm:cxn modelId="{B67A23A0-CB43-432E-BB94-37F9BF297EAC}" type="presOf" srcId="{D4C81255-1BC2-42BC-82CE-0B42938B37CB}" destId="{5E3DFE37-0C8C-4F8F-B849-21DD35BFD90A}" srcOrd="1" destOrd="0" presId="urn:microsoft.com/office/officeart/2005/8/layout/cycle2"/>
    <dgm:cxn modelId="{570B5197-92C8-40A6-A5C9-5732B2D83B6E}" type="presOf" srcId="{19C41FFB-6406-4FC6-BB4A-D20A2469B266}" destId="{01C619FD-25F5-45D1-85AB-482A8B32E0EB}" srcOrd="0" destOrd="0" presId="urn:microsoft.com/office/officeart/2005/8/layout/cycle2"/>
    <dgm:cxn modelId="{D547E769-AE7E-4FFB-8228-F212E99093B0}" type="presOf" srcId="{613018C8-F35B-4B84-BBE7-D1726E3B5B42}" destId="{2AE2A15C-DC33-42AE-8434-508B5DF42518}" srcOrd="0" destOrd="0" presId="urn:microsoft.com/office/officeart/2005/8/layout/cycle2"/>
    <dgm:cxn modelId="{38D2CF0C-870E-4637-A872-960CFDBF9B35}" srcId="{5550289A-E43C-488E-BAED-98BA52CFF863}" destId="{565F9B00-D13A-45E2-A2AC-2C25BE35C446}" srcOrd="4" destOrd="0" parTransId="{2B415032-A6F1-4B8E-A608-8AAEFE076B84}" sibTransId="{4BB213F0-DEE7-4263-91E6-14EED3DC18B6}"/>
    <dgm:cxn modelId="{68D1CB0E-F2C0-41F0-BEB1-C5C261047BEC}" type="presOf" srcId="{4BB213F0-DEE7-4263-91E6-14EED3DC18B6}" destId="{7C9EA086-971E-43E9-AC48-E427A532F7D0}" srcOrd="0" destOrd="0" presId="urn:microsoft.com/office/officeart/2005/8/layout/cycle2"/>
    <dgm:cxn modelId="{DD693035-A855-49C3-A4BE-5C95DDCD99D3}" type="presParOf" srcId="{774971AE-ADD5-45AE-8603-FE7CC10BFC67}" destId="{01C619FD-25F5-45D1-85AB-482A8B32E0EB}" srcOrd="0" destOrd="0" presId="urn:microsoft.com/office/officeart/2005/8/layout/cycle2"/>
    <dgm:cxn modelId="{25C890B5-BE6E-447A-91CA-C6AC26E1F81E}" type="presParOf" srcId="{774971AE-ADD5-45AE-8603-FE7CC10BFC67}" destId="{8EF72819-F8B5-407D-9AA0-31297C876413}" srcOrd="1" destOrd="0" presId="urn:microsoft.com/office/officeart/2005/8/layout/cycle2"/>
    <dgm:cxn modelId="{A0AD54E9-7F49-47C9-8E31-00DE0BD877B1}" type="presParOf" srcId="{8EF72819-F8B5-407D-9AA0-31297C876413}" destId="{5E3DFE37-0C8C-4F8F-B849-21DD35BFD90A}" srcOrd="0" destOrd="0" presId="urn:microsoft.com/office/officeart/2005/8/layout/cycle2"/>
    <dgm:cxn modelId="{DC4A8E50-DA78-458B-9345-C7775702AD70}" type="presParOf" srcId="{774971AE-ADD5-45AE-8603-FE7CC10BFC67}" destId="{AFAC7779-C776-49B8-AE13-EE522201DFD3}" srcOrd="2" destOrd="0" presId="urn:microsoft.com/office/officeart/2005/8/layout/cycle2"/>
    <dgm:cxn modelId="{448E2B48-C4D8-48BD-AD4A-F66CB7F42277}" type="presParOf" srcId="{774971AE-ADD5-45AE-8603-FE7CC10BFC67}" destId="{8432B3B9-C078-4FBD-BD53-63D21DADFF33}" srcOrd="3" destOrd="0" presId="urn:microsoft.com/office/officeart/2005/8/layout/cycle2"/>
    <dgm:cxn modelId="{BD8B60E8-72E2-49F1-94DC-AB6A107BE571}" type="presParOf" srcId="{8432B3B9-C078-4FBD-BD53-63D21DADFF33}" destId="{C3D823D2-35D1-46DC-BFC7-F1046A413977}" srcOrd="0" destOrd="0" presId="urn:microsoft.com/office/officeart/2005/8/layout/cycle2"/>
    <dgm:cxn modelId="{44714B16-F195-4F5E-ADA9-4BACA2802959}" type="presParOf" srcId="{774971AE-ADD5-45AE-8603-FE7CC10BFC67}" destId="{5D7F0F87-A54C-45D5-94CB-EEFFBE19E8D0}" srcOrd="4" destOrd="0" presId="urn:microsoft.com/office/officeart/2005/8/layout/cycle2"/>
    <dgm:cxn modelId="{CBAA6949-C16D-4F42-8936-4F6B1B89E012}" type="presParOf" srcId="{774971AE-ADD5-45AE-8603-FE7CC10BFC67}" destId="{85CCEF99-4247-4044-AF64-8B6CA8806184}" srcOrd="5" destOrd="0" presId="urn:microsoft.com/office/officeart/2005/8/layout/cycle2"/>
    <dgm:cxn modelId="{2797E0D2-2756-477E-92B9-0F0E061D85CF}" type="presParOf" srcId="{85CCEF99-4247-4044-AF64-8B6CA8806184}" destId="{365D448A-177F-4A9A-A71E-1D3BF7793E55}" srcOrd="0" destOrd="0" presId="urn:microsoft.com/office/officeart/2005/8/layout/cycle2"/>
    <dgm:cxn modelId="{45B90187-F191-4E11-8DB2-506A38B0573E}" type="presParOf" srcId="{774971AE-ADD5-45AE-8603-FE7CC10BFC67}" destId="{2AE2A15C-DC33-42AE-8434-508B5DF42518}" srcOrd="6" destOrd="0" presId="urn:microsoft.com/office/officeart/2005/8/layout/cycle2"/>
    <dgm:cxn modelId="{366EA3CE-13A5-42D2-9844-15D84EE8EEAA}" type="presParOf" srcId="{774971AE-ADD5-45AE-8603-FE7CC10BFC67}" destId="{1338F814-2274-424B-9C41-8ABA7DFCC809}" srcOrd="7" destOrd="0" presId="urn:microsoft.com/office/officeart/2005/8/layout/cycle2"/>
    <dgm:cxn modelId="{8460FBB8-07F3-4B40-8A95-54F53A59C7C8}" type="presParOf" srcId="{1338F814-2274-424B-9C41-8ABA7DFCC809}" destId="{E89DF330-3013-4A1A-8F57-0C3D797DB65B}" srcOrd="0" destOrd="0" presId="urn:microsoft.com/office/officeart/2005/8/layout/cycle2"/>
    <dgm:cxn modelId="{DC87EDFD-8742-431F-9B50-DADAFDC47680}" type="presParOf" srcId="{774971AE-ADD5-45AE-8603-FE7CC10BFC67}" destId="{F066602C-C662-4BDE-817C-879DB19230F1}" srcOrd="8" destOrd="0" presId="urn:microsoft.com/office/officeart/2005/8/layout/cycle2"/>
    <dgm:cxn modelId="{717B488C-F415-4652-B9B6-8225FB2A21BD}" type="presParOf" srcId="{774971AE-ADD5-45AE-8603-FE7CC10BFC67}" destId="{7C9EA086-971E-43E9-AC48-E427A532F7D0}" srcOrd="9" destOrd="0" presId="urn:microsoft.com/office/officeart/2005/8/layout/cycle2"/>
    <dgm:cxn modelId="{9FF5CC4B-DF10-489D-B3BB-681545BA5C84}" type="presParOf" srcId="{7C9EA086-971E-43E9-AC48-E427A532F7D0}" destId="{F5ECB40E-0905-4F2A-A99C-A43ECAF9C36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619FD-25F5-45D1-85AB-482A8B32E0EB}">
      <dsp:nvSpPr>
        <dsp:cNvPr id="0" name=""/>
        <dsp:cNvSpPr/>
      </dsp:nvSpPr>
      <dsp:spPr>
        <a:xfrm>
          <a:off x="1841260" y="1487"/>
          <a:ext cx="1392716" cy="1392716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>
              <a:latin typeface="微软雅黑" pitchFamily="34" charset="-122"/>
              <a:ea typeface="微软雅黑" pitchFamily="34" charset="-122"/>
            </a:rPr>
            <a:t>一、</a:t>
          </a: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框架概述</a:t>
          </a:r>
          <a:endParaRPr lang="en-US" altLang="zh-CN" sz="23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2045219" y="205446"/>
        <a:ext cx="984798" cy="984798"/>
      </dsp:txXfrm>
    </dsp:sp>
    <dsp:sp modelId="{8EF72819-F8B5-407D-9AA0-31297C876413}">
      <dsp:nvSpPr>
        <dsp:cNvPr id="0" name=""/>
        <dsp:cNvSpPr/>
      </dsp:nvSpPr>
      <dsp:spPr>
        <a:xfrm rot="2160000">
          <a:off x="3190195" y="1071797"/>
          <a:ext cx="371205" cy="470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200829" y="1133077"/>
        <a:ext cx="259844" cy="282025"/>
      </dsp:txXfrm>
    </dsp:sp>
    <dsp:sp modelId="{AFAC7779-C776-49B8-AE13-EE522201DFD3}">
      <dsp:nvSpPr>
        <dsp:cNvPr id="0" name=""/>
        <dsp:cNvSpPr/>
      </dsp:nvSpPr>
      <dsp:spPr>
        <a:xfrm>
          <a:off x="3534617" y="1231783"/>
          <a:ext cx="1392716" cy="1392716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>
              <a:latin typeface="微软雅黑" pitchFamily="34" charset="-122"/>
              <a:ea typeface="微软雅黑" pitchFamily="34" charset="-122"/>
            </a:rPr>
            <a:t>二、</a:t>
          </a: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架构设计</a:t>
          </a:r>
          <a:endParaRPr lang="en-US" sz="2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38576" y="1435742"/>
        <a:ext cx="984798" cy="984798"/>
      </dsp:txXfrm>
    </dsp:sp>
    <dsp:sp modelId="{8432B3B9-C078-4FBD-BD53-63D21DADFF33}">
      <dsp:nvSpPr>
        <dsp:cNvPr id="0" name=""/>
        <dsp:cNvSpPr/>
      </dsp:nvSpPr>
      <dsp:spPr>
        <a:xfrm rot="6480000">
          <a:off x="3725217" y="2678459"/>
          <a:ext cx="371205" cy="470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 rot="10800000">
        <a:off x="3798104" y="2719512"/>
        <a:ext cx="259844" cy="282025"/>
      </dsp:txXfrm>
    </dsp:sp>
    <dsp:sp modelId="{5D7F0F87-A54C-45D5-94CB-EEFFBE19E8D0}">
      <dsp:nvSpPr>
        <dsp:cNvPr id="0" name=""/>
        <dsp:cNvSpPr/>
      </dsp:nvSpPr>
      <dsp:spPr>
        <a:xfrm>
          <a:off x="2887812" y="3222443"/>
          <a:ext cx="1392716" cy="1392716"/>
        </a:xfrm>
        <a:prstGeom prst="ellips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三</a:t>
          </a:r>
          <a:r>
            <a:rPr lang="zh-CN" sz="2300" kern="120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应用集成</a:t>
          </a:r>
          <a:endParaRPr lang="en-US" sz="2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91771" y="3426402"/>
        <a:ext cx="984798" cy="984798"/>
      </dsp:txXfrm>
    </dsp:sp>
    <dsp:sp modelId="{85CCEF99-4247-4044-AF64-8B6CA8806184}">
      <dsp:nvSpPr>
        <dsp:cNvPr id="0" name=""/>
        <dsp:cNvSpPr/>
      </dsp:nvSpPr>
      <dsp:spPr>
        <a:xfrm rot="10800000">
          <a:off x="2362522" y="3683781"/>
          <a:ext cx="371205" cy="470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 rot="10800000">
        <a:off x="2473883" y="3777789"/>
        <a:ext cx="259844" cy="282025"/>
      </dsp:txXfrm>
    </dsp:sp>
    <dsp:sp modelId="{2AE2A15C-DC33-42AE-8434-508B5DF42518}">
      <dsp:nvSpPr>
        <dsp:cNvPr id="0" name=""/>
        <dsp:cNvSpPr/>
      </dsp:nvSpPr>
      <dsp:spPr>
        <a:xfrm>
          <a:off x="794708" y="3222443"/>
          <a:ext cx="1392716" cy="1392716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四</a:t>
          </a:r>
          <a:r>
            <a:rPr lang="zh-CN" sz="2300" kern="120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应用部署</a:t>
          </a:r>
          <a:endParaRPr lang="en-US" sz="2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998667" y="3426402"/>
        <a:ext cx="984798" cy="984798"/>
      </dsp:txXfrm>
    </dsp:sp>
    <dsp:sp modelId="{1338F814-2274-424B-9C41-8ABA7DFCC809}">
      <dsp:nvSpPr>
        <dsp:cNvPr id="0" name=""/>
        <dsp:cNvSpPr/>
      </dsp:nvSpPr>
      <dsp:spPr>
        <a:xfrm rot="15120000">
          <a:off x="985308" y="2698442"/>
          <a:ext cx="371205" cy="470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 rot="10800000">
        <a:off x="1058195" y="2845405"/>
        <a:ext cx="259844" cy="282025"/>
      </dsp:txXfrm>
    </dsp:sp>
    <dsp:sp modelId="{F066602C-C662-4BDE-817C-879DB19230F1}">
      <dsp:nvSpPr>
        <dsp:cNvPr id="0" name=""/>
        <dsp:cNvSpPr/>
      </dsp:nvSpPr>
      <dsp:spPr>
        <a:xfrm>
          <a:off x="147903" y="1231783"/>
          <a:ext cx="1392716" cy="1392716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五、场景演示</a:t>
          </a:r>
          <a:endParaRPr lang="en-US" sz="2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1862" y="1435742"/>
        <a:ext cx="984798" cy="984798"/>
      </dsp:txXfrm>
    </dsp:sp>
    <dsp:sp modelId="{7C9EA086-971E-43E9-AC48-E427A532F7D0}">
      <dsp:nvSpPr>
        <dsp:cNvPr id="0" name=""/>
        <dsp:cNvSpPr/>
      </dsp:nvSpPr>
      <dsp:spPr>
        <a:xfrm rot="19440000">
          <a:off x="1496838" y="1084147"/>
          <a:ext cx="371205" cy="470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1507472" y="1210883"/>
        <a:ext cx="259844" cy="282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84A90-E904-45C9-8029-9EC010CE5385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617A5-F7A4-4935-9221-51EE8EF95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82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33E92-6E11-4012-9FFD-C518C7720CE5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72DBA-B416-4AC9-BF7D-AA01520C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9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——三一产品风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4941168"/>
            <a:ext cx="9144000" cy="19168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02433"/>
            <a:ext cx="7772400" cy="11545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56992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zh-CN" altLang="en-US" sz="2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1026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8" y="0"/>
            <a:ext cx="1785875" cy="12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94" y="6683824"/>
            <a:ext cx="9166188" cy="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9" y="367402"/>
            <a:ext cx="2160240" cy="6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:\PPT\产品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4797152"/>
            <a:ext cx="7992888" cy="143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副标题 2"/>
          <p:cNvSpPr txBox="1">
            <a:spLocks/>
          </p:cNvSpPr>
          <p:nvPr userDrawn="1"/>
        </p:nvSpPr>
        <p:spPr>
          <a:xfrm>
            <a:off x="5436096" y="433313"/>
            <a:ext cx="337646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 smtClean="0">
                <a:latin typeface="+mn-ea"/>
                <a:ea typeface="+mn-ea"/>
              </a:rPr>
              <a:t>等级：</a:t>
            </a:r>
            <a:r>
              <a:rPr lang="zh-CN" altLang="en-US" sz="1600" b="0" dirty="0" smtClean="0">
                <a:solidFill>
                  <a:srgbClr val="FF0000"/>
                </a:solidFill>
                <a:latin typeface="+mn-ea"/>
                <a:ea typeface="+mn-ea"/>
              </a:rPr>
              <a:t>普通</a:t>
            </a:r>
            <a:endParaRPr lang="zh-CN" altLang="en-US" sz="16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空白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7361" y="130622"/>
            <a:ext cx="7653536" cy="490066"/>
          </a:xfrm>
          <a:prstGeom prst="rect">
            <a:avLst/>
          </a:prstGeom>
        </p:spPr>
        <p:txBody>
          <a:bodyPr anchor="t"/>
          <a:lstStyle>
            <a:lvl1pPr>
              <a:lnSpc>
                <a:spcPts val="2700"/>
              </a:lnSpc>
              <a:defRPr sz="2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EF20-78E2-44F4-9691-E11D24E0EE72}" type="datetime1">
              <a:rPr lang="zh-CN" altLang="en-US" smtClean="0"/>
              <a:t>2014/6/11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模板样式（二）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83B1-1446-4F80-A9EB-F57E382195D1}" type="datetime1">
              <a:rPr lang="zh-CN" altLang="en-US" smtClean="0"/>
              <a:t>2014/6/11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2555776" y="1772816"/>
            <a:ext cx="3929063" cy="2500312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buClr>
                <a:srgbClr val="C00000"/>
              </a:buClr>
              <a:buSzPct val="180000"/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 </a:t>
            </a:r>
            <a:r>
              <a:rPr lang="zh-CN" altLang="en-US" dirty="0" smtClean="0"/>
              <a:t>目录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7361" y="130622"/>
            <a:ext cx="7653536" cy="490066"/>
          </a:xfrm>
          <a:prstGeom prst="rect">
            <a:avLst/>
          </a:prstGeom>
        </p:spPr>
        <p:txBody>
          <a:bodyPr anchor="t"/>
          <a:lstStyle>
            <a:lvl1pPr>
              <a:lnSpc>
                <a:spcPts val="2700"/>
              </a:lnSpc>
              <a:defRPr sz="2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952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——IT风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661248"/>
            <a:ext cx="9144000" cy="111728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8" y="0"/>
            <a:ext cx="1785875" cy="12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9" y="367402"/>
            <a:ext cx="2160240" cy="6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56992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zh-CN" altLang="en-US" sz="2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02433"/>
            <a:ext cx="7772400" cy="11545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051" name="Picture 3" descr="C:\Users\wangw3\Desktop\素材天下 sucaitianxia.com-16267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644408"/>
            <a:ext cx="9155095" cy="222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94" y="6683824"/>
            <a:ext cx="9166188" cy="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wangw3\Desktop\电脑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142751"/>
            <a:ext cx="3282038" cy="238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822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——移动设备风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6472719"/>
            <a:ext cx="9144000" cy="30581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8" y="0"/>
            <a:ext cx="1785875" cy="12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94" y="6683824"/>
            <a:ext cx="9166188" cy="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9" y="367402"/>
            <a:ext cx="2160240" cy="6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E:\2013移动平台\ru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9" r="4106"/>
          <a:stretch/>
        </p:blipFill>
        <p:spPr bwMode="auto">
          <a:xfrm>
            <a:off x="564166" y="3656941"/>
            <a:ext cx="2399042" cy="284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56992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zh-CN" altLang="en-US" sz="2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02433"/>
            <a:ext cx="7772400" cy="11545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634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——三一风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8" y="0"/>
            <a:ext cx="1785875" cy="12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9" y="367402"/>
            <a:ext cx="2160240" cy="6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zh-CN" altLang="en-US" sz="2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02433"/>
            <a:ext cx="7772400" cy="11545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wangw3\Desktop\未标题-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873121"/>
            <a:ext cx="6732240" cy="283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94" y="6683824"/>
            <a:ext cx="9166188" cy="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841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61" y="130622"/>
            <a:ext cx="7653536" cy="490066"/>
          </a:xfrm>
          <a:prstGeom prst="rect">
            <a:avLst/>
          </a:prstGeom>
        </p:spPr>
        <p:txBody>
          <a:bodyPr anchor="t"/>
          <a:lstStyle>
            <a:lvl1pPr>
              <a:lnSpc>
                <a:spcPts val="2700"/>
              </a:lnSpc>
              <a:defRPr sz="2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184576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/>
            </a:lvl1pPr>
            <a:lvl2pPr>
              <a:lnSpc>
                <a:spcPts val="2300"/>
              </a:lnSpc>
              <a:defRPr/>
            </a:lvl2pPr>
            <a:lvl3pPr>
              <a:lnSpc>
                <a:spcPts val="2300"/>
              </a:lnSpc>
              <a:defRPr/>
            </a:lvl3pPr>
            <a:lvl4pPr>
              <a:lnSpc>
                <a:spcPts val="2300"/>
              </a:lnSpc>
              <a:defRPr/>
            </a:lvl4pPr>
            <a:lvl5pPr>
              <a:lnSpc>
                <a:spcPts val="23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6321-B1DD-42DC-A054-BA47414388AD}" type="datetime1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0"/>
            <a:ext cx="9144000" cy="1916832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副标题 2"/>
          <p:cNvSpPr txBox="1">
            <a:spLocks/>
          </p:cNvSpPr>
          <p:nvPr userDrawn="1"/>
        </p:nvSpPr>
        <p:spPr>
          <a:xfrm>
            <a:off x="5436096" y="433313"/>
            <a:ext cx="337646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 smtClean="0">
                <a:latin typeface="+mn-ea"/>
                <a:ea typeface="+mn-ea"/>
              </a:rPr>
              <a:t>等级：</a:t>
            </a:r>
            <a:r>
              <a:rPr lang="zh-CN" altLang="en-US" sz="1600" b="0" dirty="0" smtClean="0">
                <a:solidFill>
                  <a:srgbClr val="FF0000"/>
                </a:solidFill>
                <a:latin typeface="+mn-ea"/>
                <a:ea typeface="+mn-ea"/>
              </a:rPr>
              <a:t>机密</a:t>
            </a:r>
            <a:endParaRPr lang="zh-CN" altLang="en-US" sz="16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347864" y="2625515"/>
            <a:ext cx="276998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0" i="0" kern="0" cap="none" spc="140" baseline="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谢谢！</a:t>
            </a:r>
            <a:endParaRPr lang="zh-CN" altLang="en-US" sz="6600" b="0" i="0" kern="0" cap="none" spc="140" baseline="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1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9" y="367402"/>
            <a:ext cx="2160240" cy="6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8" y="0"/>
            <a:ext cx="1785875" cy="12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4941168"/>
            <a:ext cx="9144000" cy="19168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94" y="6683824"/>
            <a:ext cx="9166188" cy="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F:\PPT\产品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4797152"/>
            <a:ext cx="7992888" cy="143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194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7763933" y="548680"/>
            <a:ext cx="1380066" cy="80582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EE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7806385" y="51070"/>
            <a:ext cx="1273539" cy="512418"/>
            <a:chOff x="7808007" y="151040"/>
            <a:chExt cx="1350723" cy="543474"/>
          </a:xfrm>
        </p:grpSpPr>
        <p:pic>
          <p:nvPicPr>
            <p:cNvPr id="26" name="Picture 2" descr="H:\VI\SanyVI\PNG\964 x 314 - 副本.png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1684" y="151040"/>
              <a:ext cx="1257046" cy="355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 userDrawn="1"/>
          </p:nvSpPr>
          <p:spPr>
            <a:xfrm>
              <a:off x="7808007" y="449692"/>
              <a:ext cx="1323060" cy="244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品  质  改  变  世   界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0" name="直接连接符 29"/>
          <p:cNvCxnSpPr/>
          <p:nvPr userDrawn="1"/>
        </p:nvCxnSpPr>
        <p:spPr>
          <a:xfrm>
            <a:off x="-1509" y="628893"/>
            <a:ext cx="9143127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EE0000"/>
                </a:gs>
                <a:gs pos="100000">
                  <a:srgbClr val="C00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0" y="6525344"/>
            <a:ext cx="9144000" cy="34395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5000">
                <a:schemeClr val="bg1">
                  <a:lumMod val="95000"/>
                </a:schemeClr>
              </a:gs>
              <a:gs pos="100000">
                <a:srgbClr val="DCDCD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635896" y="6594778"/>
            <a:ext cx="2133600" cy="208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27A6EF20-78E2-44F4-9691-E11D24E0EE72}" type="datetime1">
              <a:rPr lang="zh-CN" altLang="en-US" smtClean="0"/>
              <a:t>2014/6/11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224" y="6597352"/>
            <a:ext cx="2895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10247" y="6580262"/>
            <a:ext cx="1080120" cy="233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0000"/>
                </a:gs>
                <a:gs pos="50000">
                  <a:srgbClr val="C00000"/>
                </a:gs>
                <a:gs pos="100000">
                  <a:srgbClr val="FF0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7" r:id="rId4"/>
    <p:sldLayoutId id="2147483656" r:id="rId5"/>
    <p:sldLayoutId id="2147483658" r:id="rId6"/>
    <p:sldLayoutId id="2147483650" r:id="rId7"/>
    <p:sldLayoutId id="2147483655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lang="zh-CN" altLang="en-US" sz="2000" b="0" kern="1200" dirty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20000"/>
        <a:buFont typeface="Arial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p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u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10.0.15.222:81/SanyPDP/login.j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dirty="0" err="1">
                <a:cs typeface="方正大黑简体"/>
              </a:rPr>
              <a:t>SanyPDP</a:t>
            </a:r>
            <a:r>
              <a:rPr lang="zh-CN" altLang="en-US" dirty="0">
                <a:cs typeface="方正大黑简体"/>
              </a:rPr>
              <a:t>会话共享介绍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cs typeface="Arial Unicode MS" pitchFamily="34" charset="-122"/>
              </a:rPr>
              <a:t>三一</a:t>
            </a:r>
            <a:r>
              <a:rPr lang="zh-CN" altLang="en-US" dirty="0" smtClean="0">
                <a:cs typeface="Arial Unicode MS" pitchFamily="34" charset="-122"/>
              </a:rPr>
              <a:t>集团</a:t>
            </a:r>
            <a:endParaRPr lang="en-US" altLang="zh-CN" dirty="0">
              <a:cs typeface="Arial Unicode MS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940152" y="6207407"/>
            <a:ext cx="3008313" cy="392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400" b="0" dirty="0">
                <a:latin typeface="微软雅黑" pitchFamily="34" charset="-122"/>
                <a:ea typeface="微软雅黑" pitchFamily="34" charset="-122"/>
                <a:cs typeface="+mn-cs"/>
              </a:rPr>
              <a:t>2013  </a:t>
            </a:r>
            <a:r>
              <a:rPr lang="zh-CN" altLang="en-US" sz="1400" b="0" dirty="0">
                <a:latin typeface="微软雅黑" pitchFamily="34" charset="-122"/>
                <a:ea typeface="微软雅黑" pitchFamily="34" charset="-122"/>
                <a:cs typeface="+mn-cs"/>
              </a:rPr>
              <a:t>中国</a:t>
            </a:r>
            <a:r>
              <a:rPr lang="zh-CN" altLang="zh-CN" sz="1400" b="0" dirty="0">
                <a:latin typeface="微软雅黑" pitchFamily="34" charset="-122"/>
                <a:ea typeface="微软雅黑" pitchFamily="34" charset="-122"/>
                <a:cs typeface="+mn-cs"/>
              </a:rPr>
              <a:t>·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+mn-cs"/>
              </a:rPr>
              <a:t>长沙</a:t>
            </a:r>
            <a:endParaRPr lang="zh-CN" altLang="en-US" sz="1400" b="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8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 smtClean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 smtClean="0">
                <a:solidFill>
                  <a:srgbClr val="000066"/>
                </a:solidFill>
                <a:cs typeface="Arial Unicode MS" pitchFamily="34" charset="-122"/>
              </a:rPr>
              <a:t>应用构建部署</a:t>
            </a:r>
            <a:endParaRPr lang="zh-CN" altLang="en-US" dirty="0">
              <a:solidFill>
                <a:srgbClr val="000066"/>
              </a:solidFill>
              <a:cs typeface="Arial Unicode MS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305300" y="2781300"/>
            <a:ext cx="2087563" cy="3148013"/>
          </a:xfrm>
          <a:prstGeom prst="rect">
            <a:avLst/>
          </a:prstGeom>
          <a:ln w="28575">
            <a:solidFill>
              <a:srgbClr val="FFC000"/>
            </a:solidFill>
            <a:prstDash val="lgDashDot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2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0850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圆角矩形 32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4" name="五边形 33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燕尾形 34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36" name="燕尾形 35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应用部署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7" name="燕尾形 36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8" name="TextBox 1"/>
          <p:cNvSpPr txBox="1">
            <a:spLocks noChangeArrowheads="1"/>
          </p:cNvSpPr>
          <p:nvPr/>
        </p:nvSpPr>
        <p:spPr bwMode="auto">
          <a:xfrm>
            <a:off x="463550" y="1612900"/>
            <a:ext cx="831691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采用会话共享的应用系统一般都会采用集群模式进行部署，商业的应用服务器部署集群应用非常麻烦，代价也非常高昂（采购商业套件，部署成本高，难度大），我们经过实践摸索，形成了一套高效廉价部署模式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Hudson+svn+ant+tomcat+ssh+scp</a:t>
            </a:r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（多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服务器）的持续集成自动构建部署模式</a:t>
            </a:r>
          </a:p>
        </p:txBody>
      </p:sp>
      <p:sp>
        <p:nvSpPr>
          <p:cNvPr id="39" name="矩形 38"/>
          <p:cNvSpPr/>
          <p:nvPr/>
        </p:nvSpPr>
        <p:spPr>
          <a:xfrm>
            <a:off x="2000250" y="3263900"/>
            <a:ext cx="1582738" cy="5048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配置库</a:t>
            </a:r>
          </a:p>
        </p:txBody>
      </p:sp>
      <p:sp>
        <p:nvSpPr>
          <p:cNvPr id="40" name="矩形 39"/>
          <p:cNvSpPr/>
          <p:nvPr/>
        </p:nvSpPr>
        <p:spPr>
          <a:xfrm>
            <a:off x="2000250" y="4560888"/>
            <a:ext cx="1582738" cy="503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Hudson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持续集成服务器</a:t>
            </a:r>
          </a:p>
        </p:txBody>
      </p:sp>
      <p:sp>
        <p:nvSpPr>
          <p:cNvPr id="41" name="矩形 40"/>
          <p:cNvSpPr/>
          <p:nvPr/>
        </p:nvSpPr>
        <p:spPr>
          <a:xfrm>
            <a:off x="6910388" y="3716338"/>
            <a:ext cx="1581150" cy="5048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应用服务器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10388" y="4465638"/>
            <a:ext cx="1581150" cy="5048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应用服务器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910388" y="5156200"/>
            <a:ext cx="1581150" cy="5048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应用服务器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28588" y="4365625"/>
            <a:ext cx="1079500" cy="4318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定时任务</a:t>
            </a:r>
          </a:p>
        </p:txBody>
      </p:sp>
      <p:sp>
        <p:nvSpPr>
          <p:cNvPr id="45" name="椭圆 44"/>
          <p:cNvSpPr/>
          <p:nvPr/>
        </p:nvSpPr>
        <p:spPr>
          <a:xfrm>
            <a:off x="128588" y="4978400"/>
            <a:ext cx="1079500" cy="4318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手动构建</a:t>
            </a:r>
          </a:p>
        </p:txBody>
      </p:sp>
      <p:sp>
        <p:nvSpPr>
          <p:cNvPr id="46" name="下箭头 45"/>
          <p:cNvSpPr/>
          <p:nvPr/>
        </p:nvSpPr>
        <p:spPr>
          <a:xfrm>
            <a:off x="2289175" y="3835400"/>
            <a:ext cx="522288" cy="690563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下箭头 46"/>
          <p:cNvSpPr/>
          <p:nvPr/>
        </p:nvSpPr>
        <p:spPr>
          <a:xfrm>
            <a:off x="2819400" y="3813175"/>
            <a:ext cx="522288" cy="690563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横卷形 47"/>
          <p:cNvSpPr/>
          <p:nvPr/>
        </p:nvSpPr>
        <p:spPr>
          <a:xfrm>
            <a:off x="1308100" y="3819525"/>
            <a:ext cx="1081088" cy="361950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增量获取源码代码和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ant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构建脚本</a:t>
            </a:r>
          </a:p>
        </p:txBody>
      </p:sp>
      <p:sp>
        <p:nvSpPr>
          <p:cNvPr id="49" name="矩形 48"/>
          <p:cNvSpPr/>
          <p:nvPr/>
        </p:nvSpPr>
        <p:spPr>
          <a:xfrm>
            <a:off x="2028825" y="5424488"/>
            <a:ext cx="1582738" cy="5048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Sonar</a:t>
            </a:r>
          </a:p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代码质量检测服务器</a:t>
            </a:r>
          </a:p>
        </p:txBody>
      </p:sp>
      <p:sp>
        <p:nvSpPr>
          <p:cNvPr id="50" name="下箭头 49"/>
          <p:cNvSpPr/>
          <p:nvPr/>
        </p:nvSpPr>
        <p:spPr>
          <a:xfrm>
            <a:off x="2559050" y="5118100"/>
            <a:ext cx="520700" cy="34607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 rot="795373">
            <a:off x="1254125" y="4532313"/>
            <a:ext cx="736600" cy="28575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右箭头 51"/>
          <p:cNvSpPr/>
          <p:nvPr/>
        </p:nvSpPr>
        <p:spPr>
          <a:xfrm rot="21113505">
            <a:off x="1276350" y="4945063"/>
            <a:ext cx="671513" cy="28575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521200" y="3117850"/>
            <a:ext cx="1581150" cy="50323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构建应用</a:t>
            </a:r>
          </a:p>
        </p:txBody>
      </p:sp>
      <p:sp>
        <p:nvSpPr>
          <p:cNvPr id="54" name="矩形 53"/>
          <p:cNvSpPr/>
          <p:nvPr/>
        </p:nvSpPr>
        <p:spPr>
          <a:xfrm>
            <a:off x="4521200" y="3852863"/>
            <a:ext cx="1582738" cy="4476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远程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Stop Tomcat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SSH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5" name="矩形 54"/>
          <p:cNvSpPr/>
          <p:nvPr/>
        </p:nvSpPr>
        <p:spPr>
          <a:xfrm>
            <a:off x="4521200" y="4300538"/>
            <a:ext cx="1582738" cy="4492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远程清除临时文件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(SSH)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521200" y="4767263"/>
            <a:ext cx="1582738" cy="4492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远程上传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war</a:t>
            </a:r>
          </a:p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(SCP)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521200" y="5202238"/>
            <a:ext cx="1582738" cy="4492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远程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Start Tomcat</a:t>
            </a:r>
          </a:p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(SSH)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6392863" y="4076700"/>
            <a:ext cx="5175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6392863" y="4675188"/>
            <a:ext cx="5175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6392863" y="5426075"/>
            <a:ext cx="5175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3" idx="1"/>
          </p:cNvCxnSpPr>
          <p:nvPr/>
        </p:nvCxnSpPr>
        <p:spPr>
          <a:xfrm flipV="1">
            <a:off x="3582988" y="3370263"/>
            <a:ext cx="938212" cy="1443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0" idx="3"/>
          </p:cNvCxnSpPr>
          <p:nvPr/>
        </p:nvCxnSpPr>
        <p:spPr>
          <a:xfrm>
            <a:off x="3582988" y="4813300"/>
            <a:ext cx="9382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八角星 62"/>
          <p:cNvSpPr/>
          <p:nvPr/>
        </p:nvSpPr>
        <p:spPr>
          <a:xfrm>
            <a:off x="6557963" y="3852863"/>
            <a:ext cx="103187" cy="147637"/>
          </a:xfrm>
          <a:prstGeom prst="star8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八角星 63"/>
          <p:cNvSpPr/>
          <p:nvPr/>
        </p:nvSpPr>
        <p:spPr>
          <a:xfrm>
            <a:off x="6557963" y="4486275"/>
            <a:ext cx="103187" cy="147638"/>
          </a:xfrm>
          <a:prstGeom prst="star8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八角星 64"/>
          <p:cNvSpPr/>
          <p:nvPr/>
        </p:nvSpPr>
        <p:spPr>
          <a:xfrm>
            <a:off x="6534150" y="5218113"/>
            <a:ext cx="101600" cy="147637"/>
          </a:xfrm>
          <a:prstGeom prst="star8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1163" y="6021388"/>
            <a:ext cx="8286750" cy="4000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说明：按先后顺序将应用部署到应用服务器，只停用正在部署应用的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服务器，部署完毕后立即启动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，完成后再依次将应用部署其他应用服务器，这样保证部署过程中其他服务器仍然保持工作状态，达到无停机部署和升级应用的目标。</a:t>
            </a:r>
          </a:p>
        </p:txBody>
      </p:sp>
      <p:sp>
        <p:nvSpPr>
          <p:cNvPr id="67" name="下箭头 66"/>
          <p:cNvSpPr/>
          <p:nvPr/>
        </p:nvSpPr>
        <p:spPr>
          <a:xfrm>
            <a:off x="5022850" y="3590925"/>
            <a:ext cx="522288" cy="34607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燕尾形 67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1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场景演示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模板样式（二）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9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圆角矩形 19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1" name="五边形 20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燕尾形 21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3" name="燕尾形 22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燕尾形 23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5" name="燕尾形 24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6" name="TextBox 1"/>
          <p:cNvSpPr txBox="1">
            <a:spLocks noChangeArrowheads="1"/>
          </p:cNvSpPr>
          <p:nvPr/>
        </p:nvSpPr>
        <p:spPr bwMode="auto">
          <a:xfrm>
            <a:off x="7938" y="1557338"/>
            <a:ext cx="456406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管理测试环境访问地址：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2"/>
              </a:rPr>
              <a:t>http://10.0.15.222:81/SanyPDP/login.jsp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访问账号口令：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admin/123456</a:t>
            </a: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登录后进入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系统管理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-session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菜单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即可查看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切记：不要随意操作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建议：在火狐或者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中查看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详细信息</a:t>
            </a:r>
          </a:p>
        </p:txBody>
      </p:sp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060575"/>
            <a:ext cx="4320481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9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场景演示</a:t>
            </a:r>
            <a:endParaRPr lang="zh-CN" altLang="en-US" dirty="0">
              <a:solidFill>
                <a:srgbClr val="000066"/>
              </a:solidFill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模板样式（二）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4" name="五边形 13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燕尾形 14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6" name="燕尾形 15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844675"/>
            <a:ext cx="8951788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128588" y="1489075"/>
            <a:ext cx="321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统计监控管理</a:t>
            </a:r>
          </a:p>
        </p:txBody>
      </p:sp>
    </p:spTree>
    <p:extLst>
      <p:ext uri="{BB962C8B-B14F-4D97-AF65-F5344CB8AC3E}">
        <p14:creationId xmlns:p14="http://schemas.microsoft.com/office/powerpoint/2010/main" val="26605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场景演示</a:t>
            </a:r>
            <a:endParaRPr lang="zh-CN" altLang="en-US" dirty="0">
              <a:solidFill>
                <a:srgbClr val="000066"/>
              </a:solidFill>
              <a:cs typeface="Arial Unicode MS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70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0850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圆角矩形 70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72" name="五边形 71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燕尾形 72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74" name="燕尾形 73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燕尾形 74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76" name="燕尾形 75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7" name="TextBox 1"/>
          <p:cNvSpPr txBox="1">
            <a:spLocks noChangeArrowheads="1"/>
          </p:cNvSpPr>
          <p:nvPr/>
        </p:nvSpPr>
        <p:spPr bwMode="auto">
          <a:xfrm>
            <a:off x="128588" y="1489075"/>
            <a:ext cx="321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统计监控管理</a:t>
            </a:r>
          </a:p>
        </p:txBody>
      </p:sp>
      <p:pic>
        <p:nvPicPr>
          <p:cNvPr id="7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1892300"/>
            <a:ext cx="8881938" cy="406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98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场景演示</a:t>
            </a:r>
            <a:endParaRPr lang="zh-CN" altLang="en-US" dirty="0">
              <a:solidFill>
                <a:srgbClr val="000066"/>
              </a:solidFill>
              <a:cs typeface="Arial Unicode MS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6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0850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圆角矩形 16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8" name="五边形 17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燕尾形 18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燕尾形 20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2" name="燕尾形 21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128588" y="1489075"/>
            <a:ext cx="89079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正常切换集群节点演示，用户访问请求均衡负载到各集群节点，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admin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用户登录系统，先后访问两次系统主页，对比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监控会话统计结果，可以看出在线用户请求被平均分发到各集群节点，没有发生因切换节点而导致用户退出系统，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共享机制工作正常。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3663"/>
            <a:ext cx="9108504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65625"/>
            <a:ext cx="91440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0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场景演示</a:t>
            </a:r>
            <a:endParaRPr lang="zh-CN" altLang="en-US" dirty="0">
              <a:solidFill>
                <a:srgbClr val="000066"/>
              </a:solidFill>
              <a:cs typeface="Arial Unicode MS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7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0850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圆角矩形 27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9" name="五边形 28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燕尾形 29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31" name="燕尾形 30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燕尾形 31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3" name="燕尾形 32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4" name="TextBox 1"/>
          <p:cNvSpPr txBox="1">
            <a:spLocks noChangeArrowheads="1"/>
          </p:cNvSpPr>
          <p:nvPr/>
        </p:nvSpPr>
        <p:spPr bwMode="auto">
          <a:xfrm>
            <a:off x="128588" y="1489075"/>
            <a:ext cx="897991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：故障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切换集群节点演示，用户访问请求均衡负载到各有效集群节点，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admin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用户登录系统，先后访问两次系统主页，第一次三台服务都正常，第二次停用其中一台，对比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监控会话统计结果，可以看出在线用户请求被平均分发到有效集群节点，没有发生因故障切换节点而导致用户退出系统，宕机情况下，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共享机制工作正常。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3019"/>
            <a:ext cx="9108504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41887"/>
            <a:ext cx="9108504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154559"/>
          </a:xfrm>
        </p:spPr>
        <p:txBody>
          <a:bodyPr>
            <a:normAutofit/>
          </a:bodyPr>
          <a:lstStyle/>
          <a:p>
            <a:r>
              <a:rPr kumimoji="1" lang="en-US" altLang="zh-CN" sz="3200" dirty="0">
                <a:latin typeface="Arial Black" pitchFamily="34" charset="0"/>
                <a:ea typeface="Arial Unicode MS" pitchFamily="34" charset="-122"/>
                <a:cs typeface="Arial Unicode MS" pitchFamily="34" charset="-122"/>
              </a:rPr>
              <a:t>Thanks for your attention!</a:t>
            </a:r>
            <a:br>
              <a:rPr kumimoji="1" lang="en-US" altLang="zh-CN" sz="3200" dirty="0">
                <a:latin typeface="Arial Black" pitchFamily="34" charset="0"/>
                <a:ea typeface="Arial Unicode MS" pitchFamily="34" charset="-122"/>
                <a:cs typeface="Arial Unicode MS" pitchFamily="34" charset="-122"/>
              </a:rPr>
            </a:br>
            <a:endParaRPr lang="zh-CN" altLang="en-US" sz="3200" dirty="0">
              <a:latin typeface="Arial Black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940152" y="6207407"/>
            <a:ext cx="3008313" cy="392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400" b="0" dirty="0">
                <a:latin typeface="微软雅黑" pitchFamily="34" charset="-122"/>
                <a:ea typeface="微软雅黑" pitchFamily="34" charset="-122"/>
                <a:cs typeface="+mn-cs"/>
              </a:rPr>
              <a:t>2013  </a:t>
            </a:r>
            <a:r>
              <a:rPr lang="zh-CN" altLang="en-US" sz="1400" b="0" dirty="0">
                <a:latin typeface="微软雅黑" pitchFamily="34" charset="-122"/>
                <a:ea typeface="微软雅黑" pitchFamily="34" charset="-122"/>
                <a:cs typeface="+mn-cs"/>
              </a:rPr>
              <a:t>中国</a:t>
            </a:r>
            <a:r>
              <a:rPr lang="zh-CN" altLang="zh-CN" sz="1400" b="0" dirty="0">
                <a:latin typeface="微软雅黑" pitchFamily="34" charset="-122"/>
                <a:ea typeface="微软雅黑" pitchFamily="34" charset="-122"/>
                <a:cs typeface="+mn-cs"/>
              </a:rPr>
              <a:t>·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+mn-cs"/>
              </a:rPr>
              <a:t>长沙</a:t>
            </a:r>
            <a:endParaRPr lang="zh-CN" altLang="en-US" sz="1400" b="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723900" y="3933056"/>
            <a:ext cx="8420100" cy="1327149"/>
          </a:xfrm>
          <a:prstGeom prst="rect">
            <a:avLst/>
          </a:prstGeom>
          <a:ln>
            <a:miter lim="800000"/>
            <a:headEnd/>
            <a:tailEnd/>
          </a:ln>
          <a:extLst/>
        </p:spPr>
        <p:txBody>
          <a:bodyPr rtlCol="0" anchor="ctr" anchorCtr="0">
            <a:noAutofit/>
          </a:bodyPr>
          <a:lstStyle>
            <a:lvl1pPr algn="ctr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zh-CN" altLang="en-US" sz="4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zh-CN" altLang="en-US" sz="8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谢 谢！</a:t>
            </a:r>
            <a:endParaRPr lang="zh-CN" altLang="en-US" sz="8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9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信息化创造价值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38320654"/>
              </p:ext>
            </p:extLst>
          </p:nvPr>
        </p:nvGraphicFramePr>
        <p:xfrm>
          <a:off x="2095500" y="1071563"/>
          <a:ext cx="5075238" cy="4616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标题 1"/>
          <p:cNvSpPr txBox="1">
            <a:spLocks/>
          </p:cNvSpPr>
          <p:nvPr/>
        </p:nvSpPr>
        <p:spPr>
          <a:xfrm>
            <a:off x="1282700" y="0"/>
            <a:ext cx="8513763" cy="5715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zh-CN" altLang="en-US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2923" y="269032"/>
            <a:ext cx="7653536" cy="490066"/>
          </a:xfrm>
        </p:spPr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2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会话共享概述</a:t>
            </a:r>
            <a:endParaRPr lang="zh-CN" altLang="en-US" dirty="0">
              <a:solidFill>
                <a:srgbClr val="000066"/>
              </a:solidFill>
              <a:cs typeface="Arial Unicode MS" pitchFamily="34" charset="-122"/>
            </a:endParaRPr>
          </a:p>
        </p:txBody>
      </p:sp>
      <p:sp>
        <p:nvSpPr>
          <p:cNvPr id="10" name="灯片编号占位符 2"/>
          <p:cNvSpPr txBox="1">
            <a:spLocks/>
          </p:cNvSpPr>
          <p:nvPr/>
        </p:nvSpPr>
        <p:spPr>
          <a:xfrm>
            <a:off x="3881438" y="642143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01FC112-2E99-46E8-A5F4-6769E899F8EF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285750" y="1512888"/>
            <a:ext cx="8572500" cy="404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作    用：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为应用提供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统一会话管理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功能，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避免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集群部署场景下负载切换</a:t>
            </a:r>
            <a:r>
              <a:rPr lang="en-US" altLang="zh-CN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丢失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存    储：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2400" b="1" dirty="0" err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存储会话数据，采用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增量模式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修改会话属性，简单高效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序列化：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采用自主研发的序列化机制，序列化存储会话数据，提供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序列化插件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，扩展性强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规    范：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遵循</a:t>
            </a:r>
            <a:r>
              <a:rPr lang="en-US" altLang="zh-CN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servlet 2/3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r>
              <a:rPr lang="zh-CN" altLang="en-US" sz="15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兼容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遗留系统会话数据的管理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可无缝与现有应用系统集成，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无需修改应用代码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兼容性：</a:t>
            </a:r>
            <a:r>
              <a:rPr lang="zh-CN" altLang="en-US" sz="16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跨容器，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兼容业界主流的应用服务器（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tomcat,weblogic,webspere,jetty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约    束：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无约束，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无需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session sticking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，访问请求可以平均分派给各集群节点，支持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lvs,haproxy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ngix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4,7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层负载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安全性：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客户端基于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机制存储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，通过设置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cookie </a:t>
            </a:r>
            <a:r>
              <a:rPr lang="en-US" altLang="zh-CN" sz="2400" b="1" dirty="0" err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属性阻止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XSS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窃取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，通过设置</a:t>
            </a:r>
            <a:r>
              <a:rPr lang="en-US" altLang="zh-CN" sz="24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secure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属性并结合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阻止传输过程中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被窃取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监    管：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信息统计查询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 应用在线用户数统计查询，应用会话管理功能（包括删除会话、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查看会话属性数据）</a:t>
            </a:r>
          </a:p>
        </p:txBody>
      </p:sp>
      <p:cxnSp>
        <p:nvCxnSpPr>
          <p:cNvPr id="15" name="直接连接符 55"/>
          <p:cNvCxnSpPr>
            <a:cxnSpLocks noChangeShapeType="1"/>
          </p:cNvCxnSpPr>
          <p:nvPr/>
        </p:nvCxnSpPr>
        <p:spPr bwMode="auto">
          <a:xfrm>
            <a:off x="0" y="5468938"/>
            <a:ext cx="9036496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五边形 15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概述</a:t>
            </a:r>
            <a:endParaRPr lang="zh-CN" altLang="en-US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7" name="燕尾形 16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5084763" y="709613"/>
            <a:ext cx="1739900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燕尾形 18"/>
          <p:cNvSpPr/>
          <p:nvPr/>
        </p:nvSpPr>
        <p:spPr bwMode="auto">
          <a:xfrm>
            <a:off x="3582988" y="709613"/>
            <a:ext cx="1730375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逻辑架构</a:t>
            </a:r>
            <a:endParaRPr lang="zh-CN" altLang="en-US" dirty="0">
              <a:solidFill>
                <a:srgbClr val="000066"/>
              </a:solidFill>
              <a:cs typeface="Arial Unicode MS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60700" y="4924662"/>
            <a:ext cx="5651698" cy="118450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94300" y="2486025"/>
            <a:ext cx="2517775" cy="22225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0575" y="2486025"/>
            <a:ext cx="2825750" cy="22225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1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0850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圆角矩形 21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3" name="矩形 22"/>
          <p:cNvSpPr/>
          <p:nvPr/>
        </p:nvSpPr>
        <p:spPr>
          <a:xfrm>
            <a:off x="2430463" y="2706688"/>
            <a:ext cx="1514475" cy="4524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管理</a:t>
            </a:r>
          </a:p>
        </p:txBody>
      </p:sp>
      <p:sp>
        <p:nvSpPr>
          <p:cNvPr id="24" name="矩形 23"/>
          <p:cNvSpPr/>
          <p:nvPr/>
        </p:nvSpPr>
        <p:spPr>
          <a:xfrm>
            <a:off x="5313363" y="2959100"/>
            <a:ext cx="1084262" cy="50482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统计监控</a:t>
            </a:r>
          </a:p>
        </p:txBody>
      </p:sp>
      <p:sp>
        <p:nvSpPr>
          <p:cNvPr id="25" name="矩形 24"/>
          <p:cNvSpPr/>
          <p:nvPr/>
        </p:nvSpPr>
        <p:spPr>
          <a:xfrm>
            <a:off x="2492375" y="4016375"/>
            <a:ext cx="1531938" cy="5032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存储</a:t>
            </a:r>
          </a:p>
        </p:txBody>
      </p:sp>
      <p:sp>
        <p:nvSpPr>
          <p:cNvPr id="26" name="矩形 25"/>
          <p:cNvSpPr/>
          <p:nvPr/>
        </p:nvSpPr>
        <p:spPr>
          <a:xfrm>
            <a:off x="5702300" y="3844925"/>
            <a:ext cx="1476375" cy="5032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存储</a:t>
            </a:r>
          </a:p>
        </p:txBody>
      </p:sp>
      <p:sp>
        <p:nvSpPr>
          <p:cNvPr id="27" name="圆柱形 26"/>
          <p:cNvSpPr/>
          <p:nvPr/>
        </p:nvSpPr>
        <p:spPr>
          <a:xfrm>
            <a:off x="3414713" y="5265738"/>
            <a:ext cx="1219200" cy="43180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MongoDB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柱形 27"/>
          <p:cNvSpPr/>
          <p:nvPr/>
        </p:nvSpPr>
        <p:spPr>
          <a:xfrm>
            <a:off x="4908550" y="5265738"/>
            <a:ext cx="819150" cy="431800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DB</a:t>
            </a:r>
          </a:p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（未实现）</a:t>
            </a:r>
          </a:p>
        </p:txBody>
      </p:sp>
      <p:sp>
        <p:nvSpPr>
          <p:cNvPr id="29" name="圆柱形 28"/>
          <p:cNvSpPr/>
          <p:nvPr/>
        </p:nvSpPr>
        <p:spPr>
          <a:xfrm>
            <a:off x="5948363" y="5219700"/>
            <a:ext cx="1658937" cy="476250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（未实现）</a:t>
            </a:r>
          </a:p>
        </p:txBody>
      </p:sp>
      <p:sp>
        <p:nvSpPr>
          <p:cNvPr id="30" name="矩形 29"/>
          <p:cNvSpPr/>
          <p:nvPr/>
        </p:nvSpPr>
        <p:spPr>
          <a:xfrm>
            <a:off x="2708275" y="3448050"/>
            <a:ext cx="1093788" cy="32861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序列化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反序列化</a:t>
            </a:r>
          </a:p>
        </p:txBody>
      </p:sp>
      <p:sp>
        <p:nvSpPr>
          <p:cNvPr id="31" name="横卷形 30"/>
          <p:cNvSpPr/>
          <p:nvPr/>
        </p:nvSpPr>
        <p:spPr>
          <a:xfrm>
            <a:off x="1641475" y="2003425"/>
            <a:ext cx="1174750" cy="468313"/>
          </a:xfrm>
          <a:prstGeom prst="horizont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遵循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Servlet 2/3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规范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47725" y="2703513"/>
            <a:ext cx="1009650" cy="431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事件管理</a:t>
            </a:r>
          </a:p>
        </p:txBody>
      </p:sp>
      <p:sp>
        <p:nvSpPr>
          <p:cNvPr id="33" name="圆柱形 32"/>
          <p:cNvSpPr/>
          <p:nvPr/>
        </p:nvSpPr>
        <p:spPr>
          <a:xfrm>
            <a:off x="2205038" y="5203825"/>
            <a:ext cx="1008062" cy="638175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App Server/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Mem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>
            <a:endCxn id="35" idx="4"/>
          </p:cNvCxnSpPr>
          <p:nvPr/>
        </p:nvCxnSpPr>
        <p:spPr>
          <a:xfrm flipV="1">
            <a:off x="3000375" y="2060575"/>
            <a:ext cx="0" cy="64293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2955925" y="1962150"/>
            <a:ext cx="90488" cy="9842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>
            <a:stCxn id="32" idx="0"/>
            <a:endCxn id="37" idx="4"/>
          </p:cNvCxnSpPr>
          <p:nvPr/>
        </p:nvCxnSpPr>
        <p:spPr>
          <a:xfrm flipV="1">
            <a:off x="1352550" y="2060575"/>
            <a:ext cx="0" cy="64293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306513" y="1962150"/>
            <a:ext cx="92075" cy="9842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箭头连接符 37"/>
          <p:cNvCxnSpPr>
            <a:stCxn id="23" idx="1"/>
          </p:cNvCxnSpPr>
          <p:nvPr/>
        </p:nvCxnSpPr>
        <p:spPr>
          <a:xfrm flipH="1">
            <a:off x="1857375" y="2933700"/>
            <a:ext cx="573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TextBox 17408"/>
          <p:cNvSpPr txBox="1">
            <a:spLocks noChangeArrowheads="1"/>
          </p:cNvSpPr>
          <p:nvPr/>
        </p:nvSpPr>
        <p:spPr bwMode="auto">
          <a:xfrm>
            <a:off x="3116263" y="1897063"/>
            <a:ext cx="21154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HttpSession</a:t>
            </a:r>
          </a:p>
          <a:p>
            <a:pPr eaLnBrk="1" hangingPunct="1"/>
            <a:r>
              <a:rPr lang="en-US" altLang="zh-CN" sz="1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request.getSession()</a:t>
            </a:r>
          </a:p>
          <a:p>
            <a:pPr eaLnBrk="1" hangingPunct="1"/>
            <a:r>
              <a:rPr lang="en-US" altLang="zh-CN" sz="1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request.getSession(create)</a:t>
            </a:r>
            <a:endParaRPr lang="zh-CN" altLang="en-US" sz="120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92188" y="1484313"/>
            <a:ext cx="6719887" cy="4778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Application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上下箭头 40"/>
          <p:cNvSpPr/>
          <p:nvPr/>
        </p:nvSpPr>
        <p:spPr>
          <a:xfrm>
            <a:off x="6321425" y="4348163"/>
            <a:ext cx="215900" cy="561975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上下箭头 41"/>
          <p:cNvSpPr/>
          <p:nvPr/>
        </p:nvSpPr>
        <p:spPr>
          <a:xfrm>
            <a:off x="3316288" y="4519613"/>
            <a:ext cx="196850" cy="404812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2708275" y="3159125"/>
            <a:ext cx="0" cy="857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3914775" y="3159125"/>
            <a:ext cx="0" cy="857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46" idx="4"/>
          </p:cNvCxnSpPr>
          <p:nvPr/>
        </p:nvCxnSpPr>
        <p:spPr>
          <a:xfrm flipV="1">
            <a:off x="6007100" y="2060575"/>
            <a:ext cx="0" cy="898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961063" y="1962150"/>
            <a:ext cx="90487" cy="9842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465888" y="2963863"/>
            <a:ext cx="1174750" cy="5032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失效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扫描销毁进程</a:t>
            </a:r>
          </a:p>
        </p:txBody>
      </p:sp>
      <p:sp>
        <p:nvSpPr>
          <p:cNvPr id="48" name="五边形 47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燕尾形 48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  <a:endParaRPr lang="zh-CN" altLang="en-US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0" name="燕尾形 49"/>
          <p:cNvSpPr/>
          <p:nvPr/>
        </p:nvSpPr>
        <p:spPr bwMode="auto">
          <a:xfrm>
            <a:off x="5135563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燕尾形 50"/>
          <p:cNvSpPr/>
          <p:nvPr/>
        </p:nvSpPr>
        <p:spPr bwMode="auto">
          <a:xfrm>
            <a:off x="3582988" y="709613"/>
            <a:ext cx="1730375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52" name="燕尾形 51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024313" y="2706688"/>
            <a:ext cx="784225" cy="4524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</a:p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过滤器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63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-session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存储结构</a:t>
            </a:r>
            <a:endParaRPr lang="zh-CN" altLang="en-US" dirty="0">
              <a:solidFill>
                <a:srgbClr val="000066"/>
              </a:solidFill>
              <a:cs typeface="Arial Unicode MS" pitchFamily="34" charset="-122"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8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2951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圆角矩形 28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0" name="五边形 29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燕尾形 30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32" name="燕尾形 31"/>
          <p:cNvSpPr/>
          <p:nvPr/>
        </p:nvSpPr>
        <p:spPr bwMode="auto">
          <a:xfrm>
            <a:off x="5084763" y="709613"/>
            <a:ext cx="1739900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燕尾形 32"/>
          <p:cNvSpPr/>
          <p:nvPr/>
        </p:nvSpPr>
        <p:spPr bwMode="auto">
          <a:xfrm>
            <a:off x="3582988" y="709613"/>
            <a:ext cx="1730375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4" name="燕尾形 33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252788" y="2846388"/>
            <a:ext cx="4652962" cy="503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52788" y="2846388"/>
            <a:ext cx="261937" cy="5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13138" y="2846388"/>
            <a:ext cx="261937" cy="5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783013" y="2846388"/>
            <a:ext cx="261937" cy="5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019550" y="2846388"/>
            <a:ext cx="260350" cy="5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279900" y="2846388"/>
            <a:ext cx="261938" cy="5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45013" y="2846388"/>
            <a:ext cx="261937" cy="5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右大括号 41"/>
          <p:cNvSpPr/>
          <p:nvPr/>
        </p:nvSpPr>
        <p:spPr>
          <a:xfrm rot="16200000">
            <a:off x="3975100" y="1974850"/>
            <a:ext cx="114300" cy="1549400"/>
          </a:xfrm>
          <a:prstGeom prst="rightBrace">
            <a:avLst>
              <a:gd name="adj1" fmla="val 3823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6"/>
          <p:cNvSpPr txBox="1">
            <a:spLocks noChangeArrowheads="1"/>
          </p:cNvSpPr>
          <p:nvPr/>
        </p:nvSpPr>
        <p:spPr bwMode="auto">
          <a:xfrm>
            <a:off x="3406775" y="2443163"/>
            <a:ext cx="1498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基本信息区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3330575" y="3349625"/>
            <a:ext cx="1108075" cy="13858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Sessionid</a:t>
            </a:r>
          </a:p>
          <a:p>
            <a:pPr eaLnBrk="1" hangingPunct="1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创建时间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最近访问时间</a:t>
            </a:r>
            <a:endParaRPr lang="en-US" altLang="zh-CN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ip</a:t>
            </a:r>
          </a:p>
          <a:p>
            <a:pPr eaLnBrk="1" hangingPunct="1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服务端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ip</a:t>
            </a:r>
          </a:p>
          <a:p>
            <a:pPr eaLnBrk="1" hangingPunct="1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有效期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有效状态位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5862638" y="2851150"/>
            <a:ext cx="7841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.……...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右大括号 45"/>
          <p:cNvSpPr/>
          <p:nvPr/>
        </p:nvSpPr>
        <p:spPr>
          <a:xfrm rot="16200000">
            <a:off x="6294438" y="1235075"/>
            <a:ext cx="153988" cy="3068637"/>
          </a:xfrm>
          <a:prstGeom prst="rightBrace">
            <a:avLst>
              <a:gd name="adj1" fmla="val 3823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5627688" y="2443163"/>
            <a:ext cx="15001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属性数据区</a:t>
            </a:r>
          </a:p>
        </p:txBody>
      </p:sp>
      <p:sp>
        <p:nvSpPr>
          <p:cNvPr id="48" name="TextBox 10"/>
          <p:cNvSpPr txBox="1">
            <a:spLocks noChangeArrowheads="1"/>
          </p:cNvSpPr>
          <p:nvPr/>
        </p:nvSpPr>
        <p:spPr bwMode="auto">
          <a:xfrm>
            <a:off x="452438" y="1773238"/>
            <a:ext cx="9109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对象在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中的存储结构示意图：</a:t>
            </a:r>
          </a:p>
        </p:txBody>
      </p:sp>
      <p:sp>
        <p:nvSpPr>
          <p:cNvPr id="49" name="矩形 48"/>
          <p:cNvSpPr/>
          <p:nvPr/>
        </p:nvSpPr>
        <p:spPr>
          <a:xfrm>
            <a:off x="4806950" y="2846388"/>
            <a:ext cx="431800" cy="2524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06950" y="3098800"/>
            <a:ext cx="431800" cy="2508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38750" y="2846388"/>
            <a:ext cx="431800" cy="2524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38750" y="3098800"/>
            <a:ext cx="431800" cy="2508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668963" y="2846388"/>
            <a:ext cx="431800" cy="2524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668963" y="3098800"/>
            <a:ext cx="431800" cy="2508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619875" y="2846388"/>
            <a:ext cx="433388" cy="2524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619875" y="3098800"/>
            <a:ext cx="433388" cy="2508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040563" y="2846388"/>
            <a:ext cx="433387" cy="2524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040563" y="3098800"/>
            <a:ext cx="433387" cy="2508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473950" y="2846388"/>
            <a:ext cx="431800" cy="2524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473950" y="3098800"/>
            <a:ext cx="431800" cy="2508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12"/>
          <p:cNvSpPr>
            <a:spLocks noChangeArrowheads="1"/>
          </p:cNvSpPr>
          <p:nvPr/>
        </p:nvSpPr>
        <p:spPr bwMode="auto">
          <a:xfrm>
            <a:off x="539552" y="4868863"/>
            <a:ext cx="858996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对应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mongodb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表的一条记录，每个应用都有自己的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表记录数据分为两部分：基本信息区（固化）和属性数据区（可动态扩张属性，属性个数不限，也只有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能做到这点，因为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的表结构是动态的，每条记录包含的字段都可以不一样）</a:t>
            </a:r>
          </a:p>
        </p:txBody>
      </p:sp>
      <p:sp>
        <p:nvSpPr>
          <p:cNvPr id="62" name="矩形 61"/>
          <p:cNvSpPr/>
          <p:nvPr/>
        </p:nvSpPr>
        <p:spPr>
          <a:xfrm>
            <a:off x="1968500" y="2233613"/>
            <a:ext cx="1079500" cy="376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AppSession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表</a:t>
            </a:r>
          </a:p>
        </p:txBody>
      </p:sp>
      <p:cxnSp>
        <p:nvCxnSpPr>
          <p:cNvPr id="63" name="肘形连接符 62"/>
          <p:cNvCxnSpPr>
            <a:stCxn id="62" idx="2"/>
          </p:cNvCxnSpPr>
          <p:nvPr/>
        </p:nvCxnSpPr>
        <p:spPr>
          <a:xfrm rot="16200000" flipH="1">
            <a:off x="2636044" y="2482056"/>
            <a:ext cx="488950" cy="74453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" name="TextBox 47"/>
          <p:cNvSpPr txBox="1">
            <a:spLocks noChangeArrowheads="1"/>
          </p:cNvSpPr>
          <p:nvPr/>
        </p:nvSpPr>
        <p:spPr bwMode="auto">
          <a:xfrm>
            <a:off x="2616200" y="2728913"/>
            <a:ext cx="633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0…*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双括号 64"/>
          <p:cNvSpPr/>
          <p:nvPr/>
        </p:nvSpPr>
        <p:spPr>
          <a:xfrm>
            <a:off x="277813" y="3425825"/>
            <a:ext cx="2660650" cy="86995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171450" indent="-171450">
              <a:buFont typeface="Wingdings" pitchFamily="2" charset="2"/>
              <a:buChar char="l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访问时间会动态变化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itchFamily="2" charset="2"/>
              <a:buChar char="l"/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失效条件：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最近访问时间</a:t>
            </a:r>
            <a:r>
              <a:rPr lang="en-US" altLang="zh-CN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有效期</a:t>
            </a:r>
            <a:r>
              <a:rPr lang="en-US" altLang="zh-CN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当前时间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或者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有效状态位 </a:t>
            </a:r>
            <a:r>
              <a:rPr lang="en-US" altLang="zh-CN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== false</a:t>
            </a:r>
            <a:endParaRPr lang="zh-CN" altLang="en-US" sz="12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6" name="直接箭头连接符 65"/>
          <p:cNvCxnSpPr>
            <a:endCxn id="65" idx="3"/>
          </p:cNvCxnSpPr>
          <p:nvPr/>
        </p:nvCxnSpPr>
        <p:spPr>
          <a:xfrm flipH="1">
            <a:off x="2938463" y="3860800"/>
            <a:ext cx="4730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双括号 66"/>
          <p:cNvSpPr/>
          <p:nvPr/>
        </p:nvSpPr>
        <p:spPr>
          <a:xfrm>
            <a:off x="4676775" y="3716338"/>
            <a:ext cx="2660650" cy="871537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171450" indent="-171450">
              <a:buFont typeface="Wingdings" pitchFamily="2" charset="2"/>
              <a:buChar char="l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属性以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key/value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方式保存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itchFamily="2" charset="2"/>
              <a:buChar char="l"/>
              <a:defRPr/>
            </a:pP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每个属性单独维护（读取</a:t>
            </a:r>
            <a:r>
              <a:rPr lang="en-US" altLang="zh-CN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删除）</a:t>
            </a:r>
            <a:r>
              <a:rPr lang="en-US" altLang="zh-CN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,IO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效率高</a:t>
            </a:r>
            <a:endParaRPr lang="en-US" altLang="zh-CN" sz="12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itchFamily="2" charset="2"/>
              <a:buChar char="l"/>
              <a:defRPr/>
            </a:pP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请求级缓存</a:t>
            </a:r>
            <a:r>
              <a:rPr lang="en-US" altLang="zh-CN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属性数据</a:t>
            </a:r>
            <a:r>
              <a:rPr lang="en-US" altLang="zh-CN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访问速度快</a:t>
            </a: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5862638" y="3349625"/>
            <a:ext cx="0" cy="366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8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典型部署架构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双主备模式</a:t>
            </a:r>
            <a:endParaRPr lang="zh-CN" altLang="en-US" dirty="0">
              <a:solidFill>
                <a:srgbClr val="000066"/>
              </a:solidFill>
              <a:cs typeface="Arial Unicode MS" pitchFamily="34" charset="-122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7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058275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圆角矩形 27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9" name="矩形 28"/>
          <p:cNvSpPr/>
          <p:nvPr/>
        </p:nvSpPr>
        <p:spPr>
          <a:xfrm>
            <a:off x="128588" y="1484313"/>
            <a:ext cx="2808287" cy="17541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Shared VIP=10.0.15.222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10.0.15.137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（主）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-10.0.15.138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（备）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-------+------------+-------------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|            |           |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+--+--+      +--+--+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| LB1 |      | LB2 |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+-----+      +-----+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haproxy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keepalived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36875" y="1484313"/>
            <a:ext cx="2447925" cy="17541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10.0.15.141-144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-----+-----+-----+--------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|     |     |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+-+-+ +-+-+ +-+-+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| A | | B | | C | | D |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+---+ +---+ +---+ +---+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4 cheap web servers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共享组件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84800" y="1484313"/>
            <a:ext cx="3673475" cy="17541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10.0.15.38/39/134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测试环境）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---------------------------------------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     _|_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（读写分离）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10.0.15.38:27017(PRIMARY)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10.0.15.134:27017(SECONDARY)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10.0.15.134:27018(SECONDARY)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10.0.15.39:27017(SECONDARY)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10.0.15.39:3000(ARBITER)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563" y="3789363"/>
            <a:ext cx="2808287" cy="17541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Shared VIP=10.0.15.223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10.0.15.137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（备）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-10.0.15.138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（主）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-------+------------+-------------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|            |           |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+--+--+      +--+--+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| LB1 |      | LB2 |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+-----+      +-----+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haproxy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keepalived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63850" y="3789363"/>
            <a:ext cx="2447925" cy="17541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10.0.15.141-144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-----+-----+-----+--------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|     |     |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+-+-+ +-+-+ +-+-+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| A | | B | | C | | D |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+---+ +---+ +---+ +---+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4 cheap web servers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共享组件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11775" y="3789363"/>
            <a:ext cx="3673475" cy="17541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10.0.15.38/39/134/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---------------------------------------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     _|_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（读写分离）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10.0.15.38:27017(PRIMARY)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10.0.15.134:27017(SECONDARY)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10.0.15.134:27018(SECONDARY)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10.0.15.39:27017(SECONDARY)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10.0.15.39:3000(ARBITER)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五边形 34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燕尾形 35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37" name="燕尾形 36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9" name="TextBox 11"/>
          <p:cNvSpPr txBox="1">
            <a:spLocks noChangeArrowheads="1"/>
          </p:cNvSpPr>
          <p:nvPr/>
        </p:nvSpPr>
        <p:spPr bwMode="auto">
          <a:xfrm>
            <a:off x="57150" y="3317875"/>
            <a:ext cx="90868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说明：目前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测试环境采用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台虚机搭建，拟采用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台服务器搭建高可用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生产环境</a:t>
            </a:r>
          </a:p>
        </p:txBody>
      </p:sp>
      <p:sp>
        <p:nvSpPr>
          <p:cNvPr id="40" name="燕尾形 39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2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  <a:endParaRPr lang="zh-CN" altLang="en-US" dirty="0">
              <a:solidFill>
                <a:srgbClr val="000066"/>
              </a:solidFill>
              <a:cs typeface="Arial Unicode MS" pitchFamily="34" charset="-122"/>
            </a:endParaRP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5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圆角矩形 35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7" name="五边形 36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39" name="燕尾形 38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-108520" y="1903413"/>
            <a:ext cx="119538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&lt;properties&gt;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latin typeface="微软雅黑" pitchFamily="34" charset="-122"/>
                <a:ea typeface="微软雅黑" pitchFamily="34" charset="-122"/>
              </a:rPr>
              <a:t>sessionManager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class="</a:t>
            </a:r>
            <a:r>
              <a:rPr lang="en-US" altLang="zh-CN" sz="1200" i="1" dirty="0" err="1">
                <a:latin typeface="微软雅黑" pitchFamily="34" charset="-122"/>
                <a:ea typeface="微软雅黑" pitchFamily="34" charset="-122"/>
              </a:rPr>
              <a:t>org.frameworkset.security.session.impl.SessionManager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</a:p>
          <a:p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-method=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destroy-method="destroy"&gt;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sessionTimeout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value="3600000"/&gt;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sessionstore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1200" i="1" dirty="0" err="1">
                <a:latin typeface="微软雅黑" pitchFamily="34" charset="-122"/>
                <a:ea typeface="微软雅黑" pitchFamily="34" charset="-122"/>
              </a:rPr>
              <a:t>refid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12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attr:sessionstore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"/&gt; 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&lt;!-- &lt;property name="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sessionstore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 value="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"/&gt;--&gt;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cookiename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value="</a:t>
            </a:r>
            <a:r>
              <a:rPr lang="en-US" altLang="zh-CN" sz="1200" i="1" dirty="0" err="1">
                <a:latin typeface="微软雅黑" pitchFamily="34" charset="-122"/>
                <a:ea typeface="微软雅黑" pitchFamily="34" charset="-122"/>
              </a:rPr>
              <a:t>b_sessionid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value="true"/&gt;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sessionlisteners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value="</a:t>
            </a:r>
            <a:r>
              <a:rPr lang="en-US" altLang="zh-CN" sz="1200" i="1" dirty="0" err="1">
                <a:latin typeface="微软雅黑" pitchFamily="34" charset="-122"/>
                <a:ea typeface="微软雅黑" pitchFamily="34" charset="-122"/>
              </a:rPr>
              <a:t>org.frameworkset.security.session.impl.NullSessionListener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&lt;/property&gt;</a:t>
            </a:r>
          </a:p>
          <a:p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sessionStaticManager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class="org.frameworkset.security.session.statics.MongoSessionStaticManagerImpl"/&gt;</a:t>
            </a:r>
          </a:p>
          <a:p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sessionstore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class="</a:t>
            </a:r>
            <a:r>
              <a:rPr lang="en-US" altLang="zh-CN" sz="1200" i="1" dirty="0" err="1">
                <a:latin typeface="微软雅黑" pitchFamily="34" charset="-122"/>
                <a:ea typeface="微软雅黑" pitchFamily="34" charset="-122"/>
              </a:rPr>
              <a:t>org.frameworkset.security.session.impl.MongDBSessionStore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&lt;/properties&gt;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3"/>
          <p:cNvSpPr txBox="1">
            <a:spLocks noChangeArrowheads="1"/>
          </p:cNvSpPr>
          <p:nvPr/>
        </p:nvSpPr>
        <p:spPr bwMode="auto">
          <a:xfrm>
            <a:off x="608013" y="1484313"/>
            <a:ext cx="8593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集成会话共享组件到应用程序只需修改配置文件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resources/sessionconf.xml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即可：</a:t>
            </a:r>
          </a:p>
        </p:txBody>
      </p:sp>
      <p:sp>
        <p:nvSpPr>
          <p:cNvPr id="43" name="TextBox 17"/>
          <p:cNvSpPr txBox="1">
            <a:spLocks noChangeArrowheads="1"/>
          </p:cNvSpPr>
          <p:nvPr/>
        </p:nvSpPr>
        <p:spPr bwMode="auto">
          <a:xfrm>
            <a:off x="344488" y="4778375"/>
            <a:ext cx="85931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sessionManager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配置说明： </a:t>
            </a:r>
            <a:br>
              <a:rPr lang="zh-CN" altLang="en-US" sz="12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org.frameworkset.security.session.impl.SessionManager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提供的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会话管理组件。 </a:t>
            </a:r>
            <a:br>
              <a:rPr lang="zh-CN" altLang="en-US" sz="12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sessionTimeout-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属性指定会话超时时间，单位：毫秒，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标识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永不超时。 </a:t>
            </a:r>
            <a:br>
              <a:rPr lang="zh-CN" altLang="en-US" sz="12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sessionstore-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的存储机制，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表示会话使用容器默认的会话管理机制，配置为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MongDBSessionStore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时则启用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的会话管理机制 </a:t>
            </a:r>
            <a:br>
              <a:rPr lang="zh-CN" altLang="en-US" sz="12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cookiename-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指定会话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名称 </a:t>
            </a:r>
            <a:br>
              <a:rPr lang="zh-CN" altLang="en-US" sz="12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httpOnly-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指定会话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是否使用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模式，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两个值，默认为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true </a:t>
            </a:r>
            <a:br>
              <a:rPr lang="en-US" altLang="zh-CN" sz="1200">
                <a:latin typeface="微软雅黑" pitchFamily="34" charset="-122"/>
                <a:ea typeface="微软雅黑" pitchFamily="34" charset="-122"/>
              </a:rPr>
            </a:b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燕尾形 43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43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</a:t>
            </a:r>
            <a:r>
              <a:rPr lang="zh-CN" altLang="en-US" dirty="0" smtClean="0">
                <a:solidFill>
                  <a:srgbClr val="000066"/>
                </a:solidFill>
                <a:cs typeface="Arial Unicode MS" pitchFamily="34" charset="-122"/>
              </a:rPr>
              <a:t>集成</a:t>
            </a:r>
            <a:endParaRPr lang="zh-CN" altLang="en-US" dirty="0"/>
          </a:p>
        </p:txBody>
      </p:sp>
      <p:sp>
        <p:nvSpPr>
          <p:cNvPr id="77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78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圆角矩形 78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80" name="五边形 79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燕尾形 80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82" name="燕尾形 81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燕尾形 82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84" name="矩形 4"/>
          <p:cNvSpPr>
            <a:spLocks noChangeArrowheads="1"/>
          </p:cNvSpPr>
          <p:nvPr/>
        </p:nvSpPr>
        <p:spPr bwMode="auto">
          <a:xfrm>
            <a:off x="560388" y="1916113"/>
            <a:ext cx="8785225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sessionlisteners-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监听器，多个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可以按照顺序以逗号分隔填入即可，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只有在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管理会话的时候才有用，每一个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必须实现接口： 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package org.frameworkset.security.session;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public interface SessionListener {	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public void createSession(SessionEvent event);	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public void destroySession(SessionEvent event);	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public void addAttribute(SessionEvent event);	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public void removeAttribute(SessionEvent event);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燕尾形 84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186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  <a:endParaRPr lang="zh-CN" altLang="en-US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2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圆角矩形 22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4" name="五边形 23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燕尾形 24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28" name="矩形 4"/>
          <p:cNvSpPr>
            <a:spLocks noChangeArrowheads="1"/>
          </p:cNvSpPr>
          <p:nvPr/>
        </p:nvSpPr>
        <p:spPr bwMode="auto">
          <a:xfrm>
            <a:off x="560388" y="1476375"/>
            <a:ext cx="87852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过滤器配置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-web.xml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： 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燕尾形 28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87450" y="1844675"/>
            <a:ext cx="7704138" cy="46624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&lt;filter&gt;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    &lt;filter-name&gt;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sessionFilter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    &lt;filter-</a:t>
            </a:r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org.frameworkset.security.session.impl.SessionFilter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</a:t>
            </a:r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&lt;/filter&gt;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-pattern&gt;*.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-pattern&gt;*.</a:t>
            </a:r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do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-pattern&gt;*.frame&lt;/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-pattern&gt;*.page&lt;/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-pattern&gt;*.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freepage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cxfservices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/*&lt;/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jasperreport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/*&lt;/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endParaRPr lang="en-US" altLang="zh-CN" sz="9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009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2050</TotalTime>
  <Words>1369</Words>
  <Application>Microsoft Office PowerPoint</Application>
  <PresentationFormat>全屏显示(4:3)</PresentationFormat>
  <Paragraphs>339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SanyPDP会话共享介绍</vt:lpstr>
      <vt:lpstr>大纲</vt:lpstr>
      <vt:lpstr>会话共享概述</vt:lpstr>
      <vt:lpstr>会话共享-逻辑架构</vt:lpstr>
      <vt:lpstr>会话共享-session存储结构</vt:lpstr>
      <vt:lpstr>会话共享-典型部署架构-双主备模式</vt:lpstr>
      <vt:lpstr>会话共享-应用集成</vt:lpstr>
      <vt:lpstr>会话共享-应用集成</vt:lpstr>
      <vt:lpstr>会话共享-应用集成</vt:lpstr>
      <vt:lpstr>会话共享-应用构建部署</vt:lpstr>
      <vt:lpstr>会话共享-场景演示</vt:lpstr>
      <vt:lpstr>会话共享-场景演示</vt:lpstr>
      <vt:lpstr>会话共享-场景演示</vt:lpstr>
      <vt:lpstr>会话共享-场景演示</vt:lpstr>
      <vt:lpstr>会话共享-场景演示</vt:lpstr>
      <vt:lpstr>Thanks for your attention!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汪薇</dc:creator>
  <cp:lastModifiedBy>sany</cp:lastModifiedBy>
  <cp:revision>287</cp:revision>
  <dcterms:created xsi:type="dcterms:W3CDTF">2013-06-19T00:44:05Z</dcterms:created>
  <dcterms:modified xsi:type="dcterms:W3CDTF">2014-06-11T04:17:43Z</dcterms:modified>
</cp:coreProperties>
</file>