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692" y="-4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2014/9/25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6691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7584" y="1124744"/>
            <a:ext cx="1872208" cy="9361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单实例任务节点</a:t>
            </a:r>
            <a:endParaRPr lang="en-US" altLang="zh-CN" dirty="0" smtClean="0">
              <a:latin typeface="微软雅黑" pitchFamily="34" charset="-122"/>
              <a:ea typeface="微软雅黑" pitchFamily="34" charset="-122"/>
            </a:endParaRPr>
          </a:p>
          <a:p>
            <a:pPr algn="ct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UseTaskActivity</a:t>
            </a:r>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5" name="TextBox 4"/>
          <p:cNvSpPr txBox="1"/>
          <p:nvPr/>
        </p:nvSpPr>
        <p:spPr>
          <a:xfrm>
            <a:off x="3275856" y="404664"/>
            <a:ext cx="3185487"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zh-CN" altLang="en-US" dirty="0">
                <a:latin typeface="微软雅黑" pitchFamily="34" charset="-122"/>
                <a:ea typeface="微软雅黑" pitchFamily="34" charset="-122"/>
              </a:rPr>
              <a:t>单</a:t>
            </a:r>
            <a:r>
              <a:rPr lang="zh-CN" altLang="en-US" dirty="0" smtClean="0">
                <a:latin typeface="微软雅黑" pitchFamily="34" charset="-122"/>
                <a:ea typeface="微软雅黑" pitchFamily="34" charset="-122"/>
              </a:rPr>
              <a:t>实例多实例切换原理示意图</a:t>
            </a:r>
            <a:endParaRPr lang="zh-CN" altLang="en-US" dirty="0">
              <a:latin typeface="微软雅黑" pitchFamily="34" charset="-122"/>
              <a:ea typeface="微软雅黑" pitchFamily="34" charset="-122"/>
            </a:endParaRPr>
          </a:p>
        </p:txBody>
      </p:sp>
      <p:sp>
        <p:nvSpPr>
          <p:cNvPr id="6" name="矩形 5"/>
          <p:cNvSpPr/>
          <p:nvPr/>
        </p:nvSpPr>
        <p:spPr>
          <a:xfrm>
            <a:off x="5364088" y="1124744"/>
            <a:ext cx="2592288" cy="93610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dirty="0">
                <a:latin typeface="微软雅黑" pitchFamily="34" charset="-122"/>
                <a:ea typeface="微软雅黑" pitchFamily="34" charset="-122"/>
              </a:rPr>
              <a:t>按</a:t>
            </a:r>
            <a:r>
              <a:rPr lang="zh-CN" altLang="en-US" dirty="0" smtClean="0">
                <a:latin typeface="微软雅黑" pitchFamily="34" charset="-122"/>
                <a:ea typeface="微软雅黑" pitchFamily="34" charset="-122"/>
              </a:rPr>
              <a:t>单实例任务处理，只产生一个任务，直接分派给处理人，无需签收</a:t>
            </a:r>
            <a:endParaRPr lang="zh-CN" altLang="en-US" dirty="0">
              <a:latin typeface="微软雅黑" pitchFamily="34" charset="-122"/>
              <a:ea typeface="微软雅黑" pitchFamily="34" charset="-122"/>
            </a:endParaRPr>
          </a:p>
        </p:txBody>
      </p:sp>
      <p:cxnSp>
        <p:nvCxnSpPr>
          <p:cNvPr id="8" name="直接箭头连接符 7"/>
          <p:cNvCxnSpPr>
            <a:stCxn id="4" idx="3"/>
            <a:endCxn id="6" idx="1"/>
          </p:cNvCxnSpPr>
          <p:nvPr/>
        </p:nvCxnSpPr>
        <p:spPr>
          <a:xfrm>
            <a:off x="2699792" y="1592796"/>
            <a:ext cx="2664296"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9" name="TextBox 8"/>
          <p:cNvSpPr txBox="1"/>
          <p:nvPr/>
        </p:nvSpPr>
        <p:spPr>
          <a:xfrm>
            <a:off x="3209327" y="1124744"/>
            <a:ext cx="1338828" cy="369332"/>
          </a:xfrm>
          <a:prstGeom prst="rect">
            <a:avLst/>
          </a:prstGeom>
          <a:noFill/>
        </p:spPr>
        <p:txBody>
          <a:bodyPr wrap="none" rtlCol="0">
            <a:spAutoFit/>
          </a:bodyPr>
          <a:lstStyle/>
          <a:p>
            <a:r>
              <a:rPr lang="zh-CN" altLang="en-US" dirty="0">
                <a:latin typeface="微软雅黑" pitchFamily="34" charset="-122"/>
                <a:ea typeface="微软雅黑" pitchFamily="34" charset="-122"/>
              </a:rPr>
              <a:t>一</a:t>
            </a:r>
            <a:r>
              <a:rPr lang="zh-CN" altLang="en-US" dirty="0" smtClean="0">
                <a:latin typeface="微软雅黑" pitchFamily="34" charset="-122"/>
                <a:ea typeface="微软雅黑" pitchFamily="34" charset="-122"/>
              </a:rPr>
              <a:t>个处理人</a:t>
            </a:r>
            <a:endParaRPr lang="zh-CN" altLang="en-US" dirty="0">
              <a:latin typeface="微软雅黑" pitchFamily="34" charset="-122"/>
              <a:ea typeface="微软雅黑" pitchFamily="34" charset="-122"/>
            </a:endParaRPr>
          </a:p>
        </p:txBody>
      </p:sp>
      <p:sp>
        <p:nvSpPr>
          <p:cNvPr id="11" name="矩形 10"/>
          <p:cNvSpPr/>
          <p:nvPr/>
        </p:nvSpPr>
        <p:spPr>
          <a:xfrm>
            <a:off x="5364088" y="2358882"/>
            <a:ext cx="2808312" cy="129614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dirty="0">
                <a:latin typeface="微软雅黑" pitchFamily="34" charset="-122"/>
                <a:ea typeface="微软雅黑" pitchFamily="34" charset="-122"/>
              </a:rPr>
              <a:t>按</a:t>
            </a:r>
            <a:r>
              <a:rPr lang="zh-CN" altLang="en-US" dirty="0" smtClean="0">
                <a:latin typeface="微软雅黑" pitchFamily="34" charset="-122"/>
                <a:ea typeface="微软雅黑" pitchFamily="34" charset="-122"/>
              </a:rPr>
              <a:t>单实例任务处理，产生一个任务，每个人都可以抢先处理，只有其中的一个人最终处理这个任务</a:t>
            </a:r>
            <a:endParaRPr lang="zh-CN" altLang="en-US" dirty="0">
              <a:latin typeface="微软雅黑" pitchFamily="34" charset="-122"/>
              <a:ea typeface="微软雅黑" pitchFamily="34" charset="-122"/>
            </a:endParaRPr>
          </a:p>
        </p:txBody>
      </p:sp>
      <p:cxnSp>
        <p:nvCxnSpPr>
          <p:cNvPr id="13" name="直接连接符 12"/>
          <p:cNvCxnSpPr/>
          <p:nvPr/>
        </p:nvCxnSpPr>
        <p:spPr>
          <a:xfrm>
            <a:off x="1704669" y="2072172"/>
            <a:ext cx="0" cy="457200"/>
          </a:xfrm>
          <a:prstGeom prst="line">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15" name="TextBox 14"/>
          <p:cNvSpPr txBox="1"/>
          <p:nvPr/>
        </p:nvSpPr>
        <p:spPr>
          <a:xfrm>
            <a:off x="1791745" y="2164214"/>
            <a:ext cx="1338828"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多个处理人</a:t>
            </a:r>
            <a:endParaRPr lang="zh-CN" altLang="en-US" dirty="0">
              <a:latin typeface="微软雅黑" pitchFamily="34" charset="-122"/>
              <a:ea typeface="微软雅黑" pitchFamily="34" charset="-122"/>
            </a:endParaRPr>
          </a:p>
        </p:txBody>
      </p:sp>
      <p:sp>
        <p:nvSpPr>
          <p:cNvPr id="18" name="流程图: 决策 17"/>
          <p:cNvSpPr/>
          <p:nvPr/>
        </p:nvSpPr>
        <p:spPr>
          <a:xfrm>
            <a:off x="373154" y="2561520"/>
            <a:ext cx="2663029" cy="867480"/>
          </a:xfrm>
          <a:prstGeom prst="flowChartDecisi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是否多实例（</a:t>
            </a:r>
            <a:r>
              <a:rPr lang="zh-CN" altLang="en-US" dirty="0" smtClean="0">
                <a:solidFill>
                  <a:srgbClr val="FF0000"/>
                </a:solidFill>
                <a:latin typeface="微软雅黑" pitchFamily="34" charset="-122"/>
                <a:ea typeface="微软雅黑" pitchFamily="34" charset="-122"/>
              </a:rPr>
              <a:t>控制变量</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cxnSp>
        <p:nvCxnSpPr>
          <p:cNvPr id="19" name="直接箭头连接符 18"/>
          <p:cNvCxnSpPr>
            <a:stCxn id="18" idx="3"/>
          </p:cNvCxnSpPr>
          <p:nvPr/>
        </p:nvCxnSpPr>
        <p:spPr>
          <a:xfrm>
            <a:off x="3036183" y="2995260"/>
            <a:ext cx="2327905"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0" name="TextBox 19"/>
          <p:cNvSpPr txBox="1"/>
          <p:nvPr/>
        </p:nvSpPr>
        <p:spPr>
          <a:xfrm>
            <a:off x="3425351" y="2527208"/>
            <a:ext cx="877163" cy="369332"/>
          </a:xfrm>
          <a:prstGeom prst="rect">
            <a:avLst/>
          </a:prstGeom>
          <a:noFill/>
        </p:spPr>
        <p:txBody>
          <a:bodyPr wrap="none" rtlCol="0">
            <a:spAutoFit/>
          </a:bodyPr>
          <a:lstStyle/>
          <a:p>
            <a:r>
              <a:rPr lang="zh-CN" altLang="en-US" dirty="0">
                <a:latin typeface="微软雅黑" pitchFamily="34" charset="-122"/>
                <a:ea typeface="微软雅黑" pitchFamily="34" charset="-122"/>
              </a:rPr>
              <a:t>单实例</a:t>
            </a:r>
          </a:p>
        </p:txBody>
      </p:sp>
      <p:cxnSp>
        <p:nvCxnSpPr>
          <p:cNvPr id="24" name="直接箭头连接符 23"/>
          <p:cNvCxnSpPr>
            <a:stCxn id="18" idx="2"/>
            <a:endCxn id="27" idx="0"/>
          </p:cNvCxnSpPr>
          <p:nvPr/>
        </p:nvCxnSpPr>
        <p:spPr>
          <a:xfrm>
            <a:off x="1704669" y="3429000"/>
            <a:ext cx="0" cy="47897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5" name="TextBox 24"/>
          <p:cNvSpPr txBox="1"/>
          <p:nvPr/>
        </p:nvSpPr>
        <p:spPr>
          <a:xfrm>
            <a:off x="1776092" y="3520222"/>
            <a:ext cx="877163" cy="369332"/>
          </a:xfrm>
          <a:prstGeom prst="rect">
            <a:avLst/>
          </a:prstGeom>
          <a:noFill/>
        </p:spPr>
        <p:txBody>
          <a:bodyPr wrap="none" rtlCol="0">
            <a:spAutoFit/>
          </a:bodyPr>
          <a:lstStyle/>
          <a:p>
            <a:r>
              <a:rPr lang="zh-CN" altLang="en-US" dirty="0">
                <a:latin typeface="微软雅黑" pitchFamily="34" charset="-122"/>
                <a:ea typeface="微软雅黑" pitchFamily="34" charset="-122"/>
              </a:rPr>
              <a:t>多</a:t>
            </a:r>
            <a:r>
              <a:rPr lang="zh-CN" altLang="en-US" dirty="0" smtClean="0">
                <a:latin typeface="微软雅黑" pitchFamily="34" charset="-122"/>
                <a:ea typeface="微软雅黑" pitchFamily="34" charset="-122"/>
              </a:rPr>
              <a:t>实例</a:t>
            </a:r>
            <a:endParaRPr lang="zh-CN" altLang="en-US" dirty="0">
              <a:latin typeface="微软雅黑" pitchFamily="34" charset="-122"/>
              <a:ea typeface="微软雅黑" pitchFamily="34" charset="-122"/>
            </a:endParaRPr>
          </a:p>
        </p:txBody>
      </p:sp>
      <p:sp>
        <p:nvSpPr>
          <p:cNvPr id="27" name="流程图: 决策 26"/>
          <p:cNvSpPr/>
          <p:nvPr/>
        </p:nvSpPr>
        <p:spPr>
          <a:xfrm>
            <a:off x="120493" y="3907970"/>
            <a:ext cx="3168352" cy="867480"/>
          </a:xfrm>
          <a:prstGeom prst="flowChartDecisi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是否并行多实例（</a:t>
            </a:r>
            <a:r>
              <a:rPr lang="zh-CN" altLang="en-US" dirty="0" smtClean="0">
                <a:solidFill>
                  <a:srgbClr val="FF0000"/>
                </a:solidFill>
                <a:latin typeface="微软雅黑" pitchFamily="34" charset="-122"/>
                <a:ea typeface="微软雅黑" pitchFamily="34" charset="-122"/>
              </a:rPr>
              <a:t>控制变量</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cxnSp>
        <p:nvCxnSpPr>
          <p:cNvPr id="28" name="直接箭头连接符 27"/>
          <p:cNvCxnSpPr>
            <a:stCxn id="27" idx="3"/>
          </p:cNvCxnSpPr>
          <p:nvPr/>
        </p:nvCxnSpPr>
        <p:spPr>
          <a:xfrm>
            <a:off x="3288845" y="4341710"/>
            <a:ext cx="2248387"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9" name="TextBox 28"/>
          <p:cNvSpPr txBox="1"/>
          <p:nvPr/>
        </p:nvSpPr>
        <p:spPr>
          <a:xfrm>
            <a:off x="3598495" y="4402800"/>
            <a:ext cx="646331" cy="369332"/>
          </a:xfrm>
          <a:prstGeom prst="rect">
            <a:avLst/>
          </a:prstGeom>
          <a:noFill/>
        </p:spPr>
        <p:txBody>
          <a:bodyPr wrap="none" rtlCol="0">
            <a:spAutoFit/>
          </a:bodyPr>
          <a:lstStyle/>
          <a:p>
            <a:r>
              <a:rPr lang="zh-CN" altLang="en-US" dirty="0">
                <a:latin typeface="微软雅黑" pitchFamily="34" charset="-122"/>
                <a:ea typeface="微软雅黑" pitchFamily="34" charset="-122"/>
              </a:rPr>
              <a:t>串行</a:t>
            </a:r>
          </a:p>
        </p:txBody>
      </p:sp>
      <p:cxnSp>
        <p:nvCxnSpPr>
          <p:cNvPr id="30" name="直接箭头连接符 29"/>
          <p:cNvCxnSpPr>
            <a:stCxn id="27" idx="2"/>
          </p:cNvCxnSpPr>
          <p:nvPr/>
        </p:nvCxnSpPr>
        <p:spPr>
          <a:xfrm>
            <a:off x="1704669" y="4775450"/>
            <a:ext cx="634" cy="471495"/>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1" name="TextBox 30"/>
          <p:cNvSpPr txBox="1"/>
          <p:nvPr/>
        </p:nvSpPr>
        <p:spPr>
          <a:xfrm>
            <a:off x="1822628" y="4779430"/>
            <a:ext cx="646331"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并行</a:t>
            </a:r>
            <a:endParaRPr lang="zh-CN" altLang="en-US" dirty="0">
              <a:latin typeface="微软雅黑" pitchFamily="34" charset="-122"/>
              <a:ea typeface="微软雅黑" pitchFamily="34" charset="-122"/>
            </a:endParaRPr>
          </a:p>
        </p:txBody>
      </p:sp>
      <p:sp>
        <p:nvSpPr>
          <p:cNvPr id="33" name="矩形 32"/>
          <p:cNvSpPr/>
          <p:nvPr/>
        </p:nvSpPr>
        <p:spPr>
          <a:xfrm>
            <a:off x="119664" y="5246945"/>
            <a:ext cx="4884384" cy="149442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dirty="0" smtClean="0">
                <a:latin typeface="微软雅黑" pitchFamily="34" charset="-122"/>
                <a:ea typeface="微软雅黑" pitchFamily="34" charset="-122"/>
              </a:rPr>
              <a:t>同时产生所有人的任务，并且处理任务</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顺序不分先后，直到所有的任务都处理完毕或者符合任务结束条件才会跳转到下一环节</a:t>
            </a:r>
            <a:r>
              <a:rPr lang="zh-CN" altLang="en-US" dirty="0">
                <a:latin typeface="微软雅黑" pitchFamily="34" charset="-122"/>
                <a:ea typeface="微软雅黑" pitchFamily="34" charset="-122"/>
              </a:rPr>
              <a:t>。在整个处理的过程中，可以进行</a:t>
            </a:r>
            <a:r>
              <a:rPr lang="zh-CN" altLang="en-US" dirty="0" smtClean="0">
                <a:latin typeface="微软雅黑" pitchFamily="34" charset="-122"/>
                <a:ea typeface="微软雅黑" pitchFamily="34" charset="-122"/>
              </a:rPr>
              <a:t>流程任务的</a:t>
            </a:r>
            <a:r>
              <a:rPr lang="zh-CN" altLang="en-US" dirty="0">
                <a:latin typeface="微软雅黑" pitchFamily="34" charset="-122"/>
                <a:ea typeface="微软雅黑" pitchFamily="34" charset="-122"/>
              </a:rPr>
              <a:t>驳回、撤销、转办和废弃功能</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5" name="矩形 34"/>
          <p:cNvSpPr/>
          <p:nvPr/>
        </p:nvSpPr>
        <p:spPr>
          <a:xfrm>
            <a:off x="5537232" y="4013127"/>
            <a:ext cx="3499264" cy="229619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dirty="0" smtClean="0">
                <a:latin typeface="微软雅黑" pitchFamily="34" charset="-122"/>
                <a:ea typeface="微软雅黑" pitchFamily="34" charset="-122"/>
              </a:rPr>
              <a:t>按设置的处理人的先后顺序逐个生成任务，只有前面的任务处理完成后，才会生成下一个处理人的任务，直到所有任务都生成和处理完毕或者符合任务结束条件</a:t>
            </a:r>
            <a:r>
              <a:rPr lang="zh-CN" altLang="en-US" dirty="0">
                <a:latin typeface="微软雅黑" pitchFamily="34" charset="-122"/>
                <a:ea typeface="微软雅黑" pitchFamily="34" charset="-122"/>
              </a:rPr>
              <a:t>才会跳转到下一</a:t>
            </a:r>
            <a:r>
              <a:rPr lang="zh-CN" altLang="en-US" dirty="0" smtClean="0">
                <a:latin typeface="微软雅黑" pitchFamily="34" charset="-122"/>
                <a:ea typeface="微软雅黑" pitchFamily="34" charset="-122"/>
              </a:rPr>
              <a:t>环节。在整个处理的过程中，可以进行流程</a:t>
            </a:r>
            <a:r>
              <a:rPr lang="zh-CN" altLang="en-US" dirty="0">
                <a:latin typeface="微软雅黑" pitchFamily="34" charset="-122"/>
                <a:ea typeface="微软雅黑" pitchFamily="34" charset="-122"/>
              </a:rPr>
              <a:t>任务</a:t>
            </a:r>
            <a:r>
              <a:rPr lang="zh-CN" altLang="en-US" dirty="0" smtClean="0">
                <a:latin typeface="微软雅黑" pitchFamily="34" charset="-122"/>
                <a:ea typeface="微软雅黑" pitchFamily="34" charset="-122"/>
              </a:rPr>
              <a:t>的驳回、撤销、转办和废弃功能。</a:t>
            </a:r>
            <a:endParaRPr lang="zh-CN" altLang="en-US" dirty="0">
              <a:latin typeface="微软雅黑" pitchFamily="34" charset="-122"/>
              <a:ea typeface="微软雅黑" pitchFamily="34" charset="-122"/>
            </a:endParaRPr>
          </a:p>
        </p:txBody>
      </p:sp>
      <p:sp>
        <p:nvSpPr>
          <p:cNvPr id="41" name="TextBox 40"/>
          <p:cNvSpPr txBox="1"/>
          <p:nvPr/>
        </p:nvSpPr>
        <p:spPr>
          <a:xfrm>
            <a:off x="363613" y="384394"/>
            <a:ext cx="252028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zh-CN" altLang="en-US" dirty="0" smtClean="0"/>
              <a:t>说明：</a:t>
            </a:r>
            <a:r>
              <a:rPr lang="zh-CN" altLang="en-US" dirty="0" smtClean="0">
                <a:solidFill>
                  <a:srgbClr val="FF0000"/>
                </a:solidFill>
              </a:rPr>
              <a:t>控制变量</a:t>
            </a:r>
            <a:r>
              <a:rPr lang="zh-CN" altLang="en-US" dirty="0" smtClean="0"/>
              <a:t>由管理系统根据节点进行配置</a:t>
            </a:r>
            <a:endParaRPr lang="zh-CN" altLang="en-US" dirty="0"/>
          </a:p>
        </p:txBody>
      </p:sp>
    </p:spTree>
    <p:extLst>
      <p:ext uri="{BB962C8B-B14F-4D97-AF65-F5344CB8AC3E}">
        <p14:creationId xmlns:p14="http://schemas.microsoft.com/office/powerpoint/2010/main" val="21319250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227</Words>
  <Application>Microsoft Office PowerPoint</Application>
  <PresentationFormat>全屏显示(4:3)</PresentationFormat>
  <Paragraphs>16</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尹标平</dc:creator>
  <cp:lastModifiedBy>sany</cp:lastModifiedBy>
  <cp:revision>8</cp:revision>
  <dcterms:created xsi:type="dcterms:W3CDTF">2014-09-25T03:44:23Z</dcterms:created>
  <dcterms:modified xsi:type="dcterms:W3CDTF">2014-09-25T11:39:31Z</dcterms:modified>
</cp:coreProperties>
</file>