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0" r:id="rId3"/>
    <p:sldId id="300" r:id="rId4"/>
    <p:sldId id="301" r:id="rId5"/>
    <p:sldId id="274" r:id="rId6"/>
    <p:sldId id="294" r:id="rId7"/>
    <p:sldId id="298" r:id="rId8"/>
    <p:sldId id="278" r:id="rId9"/>
    <p:sldId id="279" r:id="rId10"/>
    <p:sldId id="295" r:id="rId11"/>
    <p:sldId id="291" r:id="rId12"/>
    <p:sldId id="280" r:id="rId13"/>
    <p:sldId id="287" r:id="rId14"/>
    <p:sldId id="281" r:id="rId15"/>
    <p:sldId id="299" r:id="rId16"/>
    <p:sldId id="292" r:id="rId17"/>
    <p:sldId id="302" r:id="rId18"/>
    <p:sldId id="296" r:id="rId19"/>
    <p:sldId id="297" r:id="rId20"/>
    <p:sldId id="275" r:id="rId21"/>
    <p:sldId id="276" r:id="rId22"/>
    <p:sldId id="293" r:id="rId23"/>
    <p:sldId id="288" r:id="rId24"/>
    <p:sldId id="282" r:id="rId25"/>
    <p:sldId id="283" r:id="rId26"/>
    <p:sldId id="284" r:id="rId27"/>
    <p:sldId id="303" r:id="rId28"/>
    <p:sldId id="277" r:id="rId29"/>
    <p:sldId id="285" r:id="rId30"/>
    <p:sldId id="286" r:id="rId31"/>
    <p:sldId id="273" r:id="rId32"/>
    <p:sldId id="304" r:id="rId33"/>
  </p:sldIdLst>
  <p:sldSz cx="12190413" cy="8694738"/>
  <p:notesSz cx="6858000" cy="9144000"/>
  <p:defaultTextStyle>
    <a:defPPr>
      <a:defRPr lang="zh-CN"/>
    </a:defPPr>
    <a:lvl1pPr marL="0" algn="l" defTabSz="11522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6118" algn="l" defTabSz="11522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2235" algn="l" defTabSz="11522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8353" algn="l" defTabSz="11522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4471" algn="l" defTabSz="11522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0589" algn="l" defTabSz="11522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56706" algn="l" defTabSz="11522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2824" algn="l" defTabSz="11522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08942" algn="l" defTabSz="11522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AF1B1B"/>
    <a:srgbClr val="EE0000"/>
    <a:srgbClr val="C00000"/>
    <a:srgbClr val="EB4B03"/>
    <a:srgbClr val="FF3D01"/>
    <a:srgbClr val="EAEAEA"/>
    <a:srgbClr val="E2E2E2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28" autoAdjust="0"/>
    <p:restoredTop sz="94660"/>
  </p:normalViewPr>
  <p:slideViewPr>
    <p:cSldViewPr>
      <p:cViewPr>
        <p:scale>
          <a:sx n="75" d="100"/>
          <a:sy n="75" d="100"/>
        </p:scale>
        <p:origin x="-360" y="79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32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0289A-E43C-488E-BAED-98BA52CFF86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C41FFB-6406-4FC6-BB4A-D20A2469B266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一、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框架概述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</dgm:t>
    </dgm:pt>
    <dgm:pt modelId="{445BD8ED-C26D-4E70-ABA2-412F4F25257F}" type="par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D4C81255-1BC2-42BC-82CE-0B42938B37CB}" type="sib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C25223F1-BE96-450E-A50F-A6C1715253E6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二、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架构设计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57244253-EE2D-4A67-A134-0EAB38D1EDDC}" type="par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B0067F24-2B6F-477E-A095-8917E1208E4F}" type="sib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6712EC22-443A-429F-B8B9-8F4F78B2EA5C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三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应用集成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9D0DB45B-70AD-4518-BD39-B2852CBDCB84}" type="par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D235914C-F1BC-4765-B4FD-765B4CD5E27A}" type="sib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565F9B00-D13A-45E2-A2AC-2C25BE35C44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五、场景演示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2B415032-A6F1-4B8E-A608-8AAEFE076B84}" type="parTrans" cxnId="{38D2CF0C-870E-4637-A872-960CFDBF9B35}">
      <dgm:prSet/>
      <dgm:spPr/>
      <dgm:t>
        <a:bodyPr/>
        <a:lstStyle/>
        <a:p>
          <a:endParaRPr lang="zh-CN" altLang="en-US"/>
        </a:p>
      </dgm:t>
    </dgm:pt>
    <dgm:pt modelId="{4BB213F0-DEE7-4263-91E6-14EED3DC18B6}" type="sibTrans" cxnId="{38D2CF0C-870E-4637-A872-960CFDBF9B35}">
      <dgm:prSet/>
      <dgm:spPr/>
      <dgm:t>
        <a:bodyPr/>
        <a:lstStyle/>
        <a:p>
          <a:endParaRPr lang="zh-CN" altLang="en-US"/>
        </a:p>
      </dgm:t>
    </dgm:pt>
    <dgm:pt modelId="{613018C8-F35B-4B84-BBE7-D1726E3B5B42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四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应用部署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EB7FE703-8518-4529-AE21-5B4D16EDF477}" type="sibTrans" cxnId="{37D25905-782A-42B5-AD1F-9652945C7F49}">
      <dgm:prSet/>
      <dgm:spPr/>
      <dgm:t>
        <a:bodyPr/>
        <a:lstStyle/>
        <a:p>
          <a:endParaRPr lang="zh-CN" altLang="en-US"/>
        </a:p>
      </dgm:t>
    </dgm:pt>
    <dgm:pt modelId="{FD4F0035-153B-4D4F-B4E3-47C212BEAF1C}" type="parTrans" cxnId="{37D25905-782A-42B5-AD1F-9652945C7F49}">
      <dgm:prSet/>
      <dgm:spPr/>
      <dgm:t>
        <a:bodyPr/>
        <a:lstStyle/>
        <a:p>
          <a:endParaRPr lang="zh-CN" altLang="en-US"/>
        </a:p>
      </dgm:t>
    </dgm:pt>
    <dgm:pt modelId="{210FF3B4-87A1-4B83-97C3-2BCCDAC35A7E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三、性能测试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981F7FF1-AE94-44D2-91C7-D614834E52BB}" type="sibTrans" cxnId="{6C09A128-45AE-4621-8301-680C7EB2966E}">
      <dgm:prSet/>
      <dgm:spPr/>
      <dgm:t>
        <a:bodyPr/>
        <a:lstStyle/>
        <a:p>
          <a:endParaRPr lang="zh-CN" altLang="en-US"/>
        </a:p>
      </dgm:t>
    </dgm:pt>
    <dgm:pt modelId="{6EB925B0-B77B-46D1-9488-2ADCCF0524B8}" type="parTrans" cxnId="{6C09A128-45AE-4621-8301-680C7EB2966E}">
      <dgm:prSet/>
      <dgm:spPr/>
      <dgm:t>
        <a:bodyPr/>
        <a:lstStyle/>
        <a:p>
          <a:endParaRPr lang="zh-CN" altLang="en-US"/>
        </a:p>
      </dgm:t>
    </dgm:pt>
    <dgm:pt modelId="{774971AE-ADD5-45AE-8603-FE7CC10BFC67}" type="pres">
      <dgm:prSet presAssocID="{5550289A-E43C-488E-BAED-98BA52CFF86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C619FD-25F5-45D1-85AB-482A8B32E0EB}" type="pres">
      <dgm:prSet presAssocID="{19C41FFB-6406-4FC6-BB4A-D20A2469B26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72819-F8B5-407D-9AA0-31297C876413}" type="pres">
      <dgm:prSet presAssocID="{D4C81255-1BC2-42BC-82CE-0B42938B37CB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5E3DFE37-0C8C-4F8F-B849-21DD35BFD90A}" type="pres">
      <dgm:prSet presAssocID="{D4C81255-1BC2-42BC-82CE-0B42938B37CB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AFAC7779-C776-49B8-AE13-EE522201DFD3}" type="pres">
      <dgm:prSet presAssocID="{C25223F1-BE96-450E-A50F-A6C1715253E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2B3B9-C078-4FBD-BD53-63D21DADFF33}" type="pres">
      <dgm:prSet presAssocID="{B0067F24-2B6F-477E-A095-8917E1208E4F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C3D823D2-35D1-46DC-BFC7-F1046A413977}" type="pres">
      <dgm:prSet presAssocID="{B0067F24-2B6F-477E-A095-8917E1208E4F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474C88CD-C82F-46A5-93A9-1DDD1BE827AA}" type="pres">
      <dgm:prSet presAssocID="{210FF3B4-87A1-4B83-97C3-2BCCDAC35A7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55798E-FFE6-4A7E-8AC5-526C13F78187}" type="pres">
      <dgm:prSet presAssocID="{981F7FF1-AE94-44D2-91C7-D614834E52BB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BFF98B7F-87E7-4FAA-86D7-92BE6615224B}" type="pres">
      <dgm:prSet presAssocID="{981F7FF1-AE94-44D2-91C7-D614834E52BB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5D7F0F87-A54C-45D5-94CB-EEFFBE19E8D0}" type="pres">
      <dgm:prSet presAssocID="{6712EC22-443A-429F-B8B9-8F4F78B2EA5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CCEF99-4247-4044-AF64-8B6CA8806184}" type="pres">
      <dgm:prSet presAssocID="{D235914C-F1BC-4765-B4FD-765B4CD5E27A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365D448A-177F-4A9A-A71E-1D3BF7793E55}" type="pres">
      <dgm:prSet presAssocID="{D235914C-F1BC-4765-B4FD-765B4CD5E27A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2AE2A15C-DC33-42AE-8434-508B5DF42518}" type="pres">
      <dgm:prSet presAssocID="{613018C8-F35B-4B84-BBE7-D1726E3B5B4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38F814-2274-424B-9C41-8ABA7DFCC809}" type="pres">
      <dgm:prSet presAssocID="{EB7FE703-8518-4529-AE21-5B4D16EDF477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E89DF330-3013-4A1A-8F57-0C3D797DB65B}" type="pres">
      <dgm:prSet presAssocID="{EB7FE703-8518-4529-AE21-5B4D16EDF477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F066602C-C662-4BDE-817C-879DB19230F1}" type="pres">
      <dgm:prSet presAssocID="{565F9B00-D13A-45E2-A2AC-2C25BE35C44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EA086-971E-43E9-AC48-E427A532F7D0}" type="pres">
      <dgm:prSet presAssocID="{4BB213F0-DEE7-4263-91E6-14EED3DC18B6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F5ECB40E-0905-4F2A-A99C-A43ECAF9C362}" type="pres">
      <dgm:prSet presAssocID="{4BB213F0-DEE7-4263-91E6-14EED3DC18B6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E5CE81CF-9040-4E2B-8545-F974A46AC47C}" srcId="{5550289A-E43C-488E-BAED-98BA52CFF863}" destId="{C25223F1-BE96-450E-A50F-A6C1715253E6}" srcOrd="1" destOrd="0" parTransId="{57244253-EE2D-4A67-A134-0EAB38D1EDDC}" sibTransId="{B0067F24-2B6F-477E-A095-8917E1208E4F}"/>
    <dgm:cxn modelId="{D136C20C-C8AF-4E5C-91C8-2B3E6C0FD37C}" type="presOf" srcId="{5550289A-E43C-488E-BAED-98BA52CFF863}" destId="{774971AE-ADD5-45AE-8603-FE7CC10BFC67}" srcOrd="0" destOrd="0" presId="urn:microsoft.com/office/officeart/2005/8/layout/cycle2"/>
    <dgm:cxn modelId="{2EB8F4A4-DC7E-494F-A139-95D1256D7EE7}" srcId="{5550289A-E43C-488E-BAED-98BA52CFF863}" destId="{19C41FFB-6406-4FC6-BB4A-D20A2469B266}" srcOrd="0" destOrd="0" parTransId="{445BD8ED-C26D-4E70-ABA2-412F4F25257F}" sibTransId="{D4C81255-1BC2-42BC-82CE-0B42938B37CB}"/>
    <dgm:cxn modelId="{B67A23A0-CB43-432E-BB94-37F9BF297EAC}" type="presOf" srcId="{D4C81255-1BC2-42BC-82CE-0B42938B37CB}" destId="{5E3DFE37-0C8C-4F8F-B849-21DD35BFD90A}" srcOrd="1" destOrd="0" presId="urn:microsoft.com/office/officeart/2005/8/layout/cycle2"/>
    <dgm:cxn modelId="{55F9E23D-0819-4148-9822-51E9C75ACF33}" type="presOf" srcId="{B0067F24-2B6F-477E-A095-8917E1208E4F}" destId="{C3D823D2-35D1-46DC-BFC7-F1046A413977}" srcOrd="1" destOrd="0" presId="urn:microsoft.com/office/officeart/2005/8/layout/cycle2"/>
    <dgm:cxn modelId="{C14C33B3-1243-4476-A2E8-C3F42C1210E3}" type="presOf" srcId="{981F7FF1-AE94-44D2-91C7-D614834E52BB}" destId="{2A55798E-FFE6-4A7E-8AC5-526C13F78187}" srcOrd="0" destOrd="0" presId="urn:microsoft.com/office/officeart/2005/8/layout/cycle2"/>
    <dgm:cxn modelId="{11282B75-B144-4B3F-A533-3E9B2E685F3D}" type="presOf" srcId="{EB7FE703-8518-4529-AE21-5B4D16EDF477}" destId="{1338F814-2274-424B-9C41-8ABA7DFCC809}" srcOrd="0" destOrd="0" presId="urn:microsoft.com/office/officeart/2005/8/layout/cycle2"/>
    <dgm:cxn modelId="{0C460EC3-F694-401C-AEEA-7A70F25AAAA8}" type="presOf" srcId="{D235914C-F1BC-4765-B4FD-765B4CD5E27A}" destId="{85CCEF99-4247-4044-AF64-8B6CA8806184}" srcOrd="0" destOrd="0" presId="urn:microsoft.com/office/officeart/2005/8/layout/cycle2"/>
    <dgm:cxn modelId="{570B5197-92C8-40A6-A5C9-5732B2D83B6E}" type="presOf" srcId="{19C41FFB-6406-4FC6-BB4A-D20A2469B266}" destId="{01C619FD-25F5-45D1-85AB-482A8B32E0EB}" srcOrd="0" destOrd="0" presId="urn:microsoft.com/office/officeart/2005/8/layout/cycle2"/>
    <dgm:cxn modelId="{DFA68D2D-2F96-4885-B99F-E45B297F9147}" type="presOf" srcId="{D235914C-F1BC-4765-B4FD-765B4CD5E27A}" destId="{365D448A-177F-4A9A-A71E-1D3BF7793E55}" srcOrd="1" destOrd="0" presId="urn:microsoft.com/office/officeart/2005/8/layout/cycle2"/>
    <dgm:cxn modelId="{91E59B06-4D1A-4850-AF11-68342A0C65A1}" type="presOf" srcId="{981F7FF1-AE94-44D2-91C7-D614834E52BB}" destId="{BFF98B7F-87E7-4FAA-86D7-92BE6615224B}" srcOrd="1" destOrd="0" presId="urn:microsoft.com/office/officeart/2005/8/layout/cycle2"/>
    <dgm:cxn modelId="{21F2AE33-8F60-4D3D-8AF8-EA5C04CF7F8C}" type="presOf" srcId="{B0067F24-2B6F-477E-A095-8917E1208E4F}" destId="{8432B3B9-C078-4FBD-BD53-63D21DADFF33}" srcOrd="0" destOrd="0" presId="urn:microsoft.com/office/officeart/2005/8/layout/cycle2"/>
    <dgm:cxn modelId="{04854601-428A-4B95-BAAB-297834B0A3D7}" type="presOf" srcId="{565F9B00-D13A-45E2-A2AC-2C25BE35C446}" destId="{F066602C-C662-4BDE-817C-879DB19230F1}" srcOrd="0" destOrd="0" presId="urn:microsoft.com/office/officeart/2005/8/layout/cycle2"/>
    <dgm:cxn modelId="{37D25905-782A-42B5-AD1F-9652945C7F49}" srcId="{5550289A-E43C-488E-BAED-98BA52CFF863}" destId="{613018C8-F35B-4B84-BBE7-D1726E3B5B42}" srcOrd="4" destOrd="0" parTransId="{FD4F0035-153B-4D4F-B4E3-47C212BEAF1C}" sibTransId="{EB7FE703-8518-4529-AE21-5B4D16EDF477}"/>
    <dgm:cxn modelId="{06A0A022-F1FF-458B-A135-ADAA08326F3B}" type="presOf" srcId="{6712EC22-443A-429F-B8B9-8F4F78B2EA5C}" destId="{5D7F0F87-A54C-45D5-94CB-EEFFBE19E8D0}" srcOrd="0" destOrd="0" presId="urn:microsoft.com/office/officeart/2005/8/layout/cycle2"/>
    <dgm:cxn modelId="{D547E769-AE7E-4FFB-8228-F212E99093B0}" type="presOf" srcId="{613018C8-F35B-4B84-BBE7-D1726E3B5B42}" destId="{2AE2A15C-DC33-42AE-8434-508B5DF42518}" srcOrd="0" destOrd="0" presId="urn:microsoft.com/office/officeart/2005/8/layout/cycle2"/>
    <dgm:cxn modelId="{552481F2-7054-4DA8-A07C-AE8439EBC597}" type="presOf" srcId="{D4C81255-1BC2-42BC-82CE-0B42938B37CB}" destId="{8EF72819-F8B5-407D-9AA0-31297C876413}" srcOrd="0" destOrd="0" presId="urn:microsoft.com/office/officeart/2005/8/layout/cycle2"/>
    <dgm:cxn modelId="{E7A78B0E-CCBE-48D9-BC2E-9F81E2F08A42}" srcId="{5550289A-E43C-488E-BAED-98BA52CFF863}" destId="{6712EC22-443A-429F-B8B9-8F4F78B2EA5C}" srcOrd="3" destOrd="0" parTransId="{9D0DB45B-70AD-4518-BD39-B2852CBDCB84}" sibTransId="{D235914C-F1BC-4765-B4FD-765B4CD5E27A}"/>
    <dgm:cxn modelId="{50FFBE50-B5C8-4E33-AC32-9BE1842B4A77}" type="presOf" srcId="{210FF3B4-87A1-4B83-97C3-2BCCDAC35A7E}" destId="{474C88CD-C82F-46A5-93A9-1DDD1BE827AA}" srcOrd="0" destOrd="0" presId="urn:microsoft.com/office/officeart/2005/8/layout/cycle2"/>
    <dgm:cxn modelId="{A2BB2E66-0CD3-492B-9235-7719351B0AFA}" type="presOf" srcId="{C25223F1-BE96-450E-A50F-A6C1715253E6}" destId="{AFAC7779-C776-49B8-AE13-EE522201DFD3}" srcOrd="0" destOrd="0" presId="urn:microsoft.com/office/officeart/2005/8/layout/cycle2"/>
    <dgm:cxn modelId="{6C09A128-45AE-4621-8301-680C7EB2966E}" srcId="{5550289A-E43C-488E-BAED-98BA52CFF863}" destId="{210FF3B4-87A1-4B83-97C3-2BCCDAC35A7E}" srcOrd="2" destOrd="0" parTransId="{6EB925B0-B77B-46D1-9488-2ADCCF0524B8}" sibTransId="{981F7FF1-AE94-44D2-91C7-D614834E52BB}"/>
    <dgm:cxn modelId="{68D1CB0E-F2C0-41F0-BEB1-C5C261047BEC}" type="presOf" srcId="{4BB213F0-DEE7-4263-91E6-14EED3DC18B6}" destId="{7C9EA086-971E-43E9-AC48-E427A532F7D0}" srcOrd="0" destOrd="0" presId="urn:microsoft.com/office/officeart/2005/8/layout/cycle2"/>
    <dgm:cxn modelId="{38D2CF0C-870E-4637-A872-960CFDBF9B35}" srcId="{5550289A-E43C-488E-BAED-98BA52CFF863}" destId="{565F9B00-D13A-45E2-A2AC-2C25BE35C446}" srcOrd="5" destOrd="0" parTransId="{2B415032-A6F1-4B8E-A608-8AAEFE076B84}" sibTransId="{4BB213F0-DEE7-4263-91E6-14EED3DC18B6}"/>
    <dgm:cxn modelId="{3B532456-F984-40E0-8DD4-7155B60CC629}" type="presOf" srcId="{EB7FE703-8518-4529-AE21-5B4D16EDF477}" destId="{E89DF330-3013-4A1A-8F57-0C3D797DB65B}" srcOrd="1" destOrd="0" presId="urn:microsoft.com/office/officeart/2005/8/layout/cycle2"/>
    <dgm:cxn modelId="{98803606-E98B-4875-AFE3-5BC57D2B2AFA}" type="presOf" srcId="{4BB213F0-DEE7-4263-91E6-14EED3DC18B6}" destId="{F5ECB40E-0905-4F2A-A99C-A43ECAF9C362}" srcOrd="1" destOrd="0" presId="urn:microsoft.com/office/officeart/2005/8/layout/cycle2"/>
    <dgm:cxn modelId="{DD693035-A855-49C3-A4BE-5C95DDCD99D3}" type="presParOf" srcId="{774971AE-ADD5-45AE-8603-FE7CC10BFC67}" destId="{01C619FD-25F5-45D1-85AB-482A8B32E0EB}" srcOrd="0" destOrd="0" presId="urn:microsoft.com/office/officeart/2005/8/layout/cycle2"/>
    <dgm:cxn modelId="{25C890B5-BE6E-447A-91CA-C6AC26E1F81E}" type="presParOf" srcId="{774971AE-ADD5-45AE-8603-FE7CC10BFC67}" destId="{8EF72819-F8B5-407D-9AA0-31297C876413}" srcOrd="1" destOrd="0" presId="urn:microsoft.com/office/officeart/2005/8/layout/cycle2"/>
    <dgm:cxn modelId="{A0AD54E9-7F49-47C9-8E31-00DE0BD877B1}" type="presParOf" srcId="{8EF72819-F8B5-407D-9AA0-31297C876413}" destId="{5E3DFE37-0C8C-4F8F-B849-21DD35BFD90A}" srcOrd="0" destOrd="0" presId="urn:microsoft.com/office/officeart/2005/8/layout/cycle2"/>
    <dgm:cxn modelId="{DC4A8E50-DA78-458B-9345-C7775702AD70}" type="presParOf" srcId="{774971AE-ADD5-45AE-8603-FE7CC10BFC67}" destId="{AFAC7779-C776-49B8-AE13-EE522201DFD3}" srcOrd="2" destOrd="0" presId="urn:microsoft.com/office/officeart/2005/8/layout/cycle2"/>
    <dgm:cxn modelId="{448E2B48-C4D8-48BD-AD4A-F66CB7F42277}" type="presParOf" srcId="{774971AE-ADD5-45AE-8603-FE7CC10BFC67}" destId="{8432B3B9-C078-4FBD-BD53-63D21DADFF33}" srcOrd="3" destOrd="0" presId="urn:microsoft.com/office/officeart/2005/8/layout/cycle2"/>
    <dgm:cxn modelId="{BD8B60E8-72E2-49F1-94DC-AB6A107BE571}" type="presParOf" srcId="{8432B3B9-C078-4FBD-BD53-63D21DADFF33}" destId="{C3D823D2-35D1-46DC-BFC7-F1046A413977}" srcOrd="0" destOrd="0" presId="urn:microsoft.com/office/officeart/2005/8/layout/cycle2"/>
    <dgm:cxn modelId="{05F6246A-CF54-4E67-AD35-EC7CFB82AD66}" type="presParOf" srcId="{774971AE-ADD5-45AE-8603-FE7CC10BFC67}" destId="{474C88CD-C82F-46A5-93A9-1DDD1BE827AA}" srcOrd="4" destOrd="0" presId="urn:microsoft.com/office/officeart/2005/8/layout/cycle2"/>
    <dgm:cxn modelId="{F770E748-B706-41B4-9D8C-5C0374BC0230}" type="presParOf" srcId="{774971AE-ADD5-45AE-8603-FE7CC10BFC67}" destId="{2A55798E-FFE6-4A7E-8AC5-526C13F78187}" srcOrd="5" destOrd="0" presId="urn:microsoft.com/office/officeart/2005/8/layout/cycle2"/>
    <dgm:cxn modelId="{AED5865B-B624-4BEC-985B-F243CCC0E500}" type="presParOf" srcId="{2A55798E-FFE6-4A7E-8AC5-526C13F78187}" destId="{BFF98B7F-87E7-4FAA-86D7-92BE6615224B}" srcOrd="0" destOrd="0" presId="urn:microsoft.com/office/officeart/2005/8/layout/cycle2"/>
    <dgm:cxn modelId="{44714B16-F195-4F5E-ADA9-4BACA2802959}" type="presParOf" srcId="{774971AE-ADD5-45AE-8603-FE7CC10BFC67}" destId="{5D7F0F87-A54C-45D5-94CB-EEFFBE19E8D0}" srcOrd="6" destOrd="0" presId="urn:microsoft.com/office/officeart/2005/8/layout/cycle2"/>
    <dgm:cxn modelId="{CBAA6949-C16D-4F42-8936-4F6B1B89E012}" type="presParOf" srcId="{774971AE-ADD5-45AE-8603-FE7CC10BFC67}" destId="{85CCEF99-4247-4044-AF64-8B6CA8806184}" srcOrd="7" destOrd="0" presId="urn:microsoft.com/office/officeart/2005/8/layout/cycle2"/>
    <dgm:cxn modelId="{2797E0D2-2756-477E-92B9-0F0E061D85CF}" type="presParOf" srcId="{85CCEF99-4247-4044-AF64-8B6CA8806184}" destId="{365D448A-177F-4A9A-A71E-1D3BF7793E55}" srcOrd="0" destOrd="0" presId="urn:microsoft.com/office/officeart/2005/8/layout/cycle2"/>
    <dgm:cxn modelId="{45B90187-F191-4E11-8DB2-506A38B0573E}" type="presParOf" srcId="{774971AE-ADD5-45AE-8603-FE7CC10BFC67}" destId="{2AE2A15C-DC33-42AE-8434-508B5DF42518}" srcOrd="8" destOrd="0" presId="urn:microsoft.com/office/officeart/2005/8/layout/cycle2"/>
    <dgm:cxn modelId="{366EA3CE-13A5-42D2-9844-15D84EE8EEAA}" type="presParOf" srcId="{774971AE-ADD5-45AE-8603-FE7CC10BFC67}" destId="{1338F814-2274-424B-9C41-8ABA7DFCC809}" srcOrd="9" destOrd="0" presId="urn:microsoft.com/office/officeart/2005/8/layout/cycle2"/>
    <dgm:cxn modelId="{8460FBB8-07F3-4B40-8A95-54F53A59C7C8}" type="presParOf" srcId="{1338F814-2274-424B-9C41-8ABA7DFCC809}" destId="{E89DF330-3013-4A1A-8F57-0C3D797DB65B}" srcOrd="0" destOrd="0" presId="urn:microsoft.com/office/officeart/2005/8/layout/cycle2"/>
    <dgm:cxn modelId="{DC87EDFD-8742-431F-9B50-DADAFDC47680}" type="presParOf" srcId="{774971AE-ADD5-45AE-8603-FE7CC10BFC67}" destId="{F066602C-C662-4BDE-817C-879DB19230F1}" srcOrd="10" destOrd="0" presId="urn:microsoft.com/office/officeart/2005/8/layout/cycle2"/>
    <dgm:cxn modelId="{717B488C-F415-4652-B9B6-8225FB2A21BD}" type="presParOf" srcId="{774971AE-ADD5-45AE-8603-FE7CC10BFC67}" destId="{7C9EA086-971E-43E9-AC48-E427A532F7D0}" srcOrd="11" destOrd="0" presId="urn:microsoft.com/office/officeart/2005/8/layout/cycle2"/>
    <dgm:cxn modelId="{9FF5CC4B-DF10-489D-B3BB-681545BA5C84}" type="presParOf" srcId="{7C9EA086-971E-43E9-AC48-E427A532F7D0}" destId="{F5ECB40E-0905-4F2A-A99C-A43ECAF9C36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619FD-25F5-45D1-85AB-482A8B32E0EB}">
      <dsp:nvSpPr>
        <dsp:cNvPr id="0" name=""/>
        <dsp:cNvSpPr/>
      </dsp:nvSpPr>
      <dsp:spPr>
        <a:xfrm>
          <a:off x="2652094" y="1880"/>
          <a:ext cx="1461914" cy="1461914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>
              <a:latin typeface="微软雅黑" pitchFamily="34" charset="-122"/>
              <a:ea typeface="微软雅黑" pitchFamily="34" charset="-122"/>
            </a:rPr>
            <a:t>一、</a:t>
          </a: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框架概述</a:t>
          </a:r>
          <a:endParaRPr lang="en-US" altLang="zh-CN" sz="24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2866186" y="215972"/>
        <a:ext cx="1033730" cy="1033730"/>
      </dsp:txXfrm>
    </dsp:sp>
    <dsp:sp modelId="{8EF72819-F8B5-407D-9AA0-31297C876413}">
      <dsp:nvSpPr>
        <dsp:cNvPr id="0" name=""/>
        <dsp:cNvSpPr/>
      </dsp:nvSpPr>
      <dsp:spPr>
        <a:xfrm rot="1800000">
          <a:off x="4129523" y="1029079"/>
          <a:ext cx="387851" cy="4933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4137317" y="1098669"/>
        <a:ext cx="271496" cy="296038"/>
      </dsp:txXfrm>
    </dsp:sp>
    <dsp:sp modelId="{AFAC7779-C776-49B8-AE13-EE522201DFD3}">
      <dsp:nvSpPr>
        <dsp:cNvPr id="0" name=""/>
        <dsp:cNvSpPr/>
      </dsp:nvSpPr>
      <dsp:spPr>
        <a:xfrm>
          <a:off x="4551903" y="1098736"/>
          <a:ext cx="1461914" cy="1461914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>
              <a:latin typeface="微软雅黑" pitchFamily="34" charset="-122"/>
              <a:ea typeface="微软雅黑" pitchFamily="34" charset="-122"/>
            </a:rPr>
            <a:t>二、</a:t>
          </a: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架构设计</a:t>
          </a:r>
          <a:endParaRPr 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765995" y="1312828"/>
        <a:ext cx="1033730" cy="1033730"/>
      </dsp:txXfrm>
    </dsp:sp>
    <dsp:sp modelId="{8432B3B9-C078-4FBD-BD53-63D21DADFF33}">
      <dsp:nvSpPr>
        <dsp:cNvPr id="0" name=""/>
        <dsp:cNvSpPr/>
      </dsp:nvSpPr>
      <dsp:spPr>
        <a:xfrm rot="5400000">
          <a:off x="5088934" y="2668873"/>
          <a:ext cx="387851" cy="4933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5147112" y="2709375"/>
        <a:ext cx="271496" cy="296038"/>
      </dsp:txXfrm>
    </dsp:sp>
    <dsp:sp modelId="{474C88CD-C82F-46A5-93A9-1DDD1BE827AA}">
      <dsp:nvSpPr>
        <dsp:cNvPr id="0" name=""/>
        <dsp:cNvSpPr/>
      </dsp:nvSpPr>
      <dsp:spPr>
        <a:xfrm>
          <a:off x="4551903" y="3292446"/>
          <a:ext cx="1461914" cy="1461914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三、性能测试</a:t>
          </a:r>
          <a:endParaRPr 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765995" y="3506538"/>
        <a:ext cx="1033730" cy="1033730"/>
      </dsp:txXfrm>
    </dsp:sp>
    <dsp:sp modelId="{2A55798E-FFE6-4A7E-8AC5-526C13F78187}">
      <dsp:nvSpPr>
        <dsp:cNvPr id="0" name=""/>
        <dsp:cNvSpPr/>
      </dsp:nvSpPr>
      <dsp:spPr>
        <a:xfrm rot="9000000">
          <a:off x="4148536" y="4319644"/>
          <a:ext cx="387851" cy="4933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4257097" y="4389234"/>
        <a:ext cx="271496" cy="296038"/>
      </dsp:txXfrm>
    </dsp:sp>
    <dsp:sp modelId="{5D7F0F87-A54C-45D5-94CB-EEFFBE19E8D0}">
      <dsp:nvSpPr>
        <dsp:cNvPr id="0" name=""/>
        <dsp:cNvSpPr/>
      </dsp:nvSpPr>
      <dsp:spPr>
        <a:xfrm>
          <a:off x="2652094" y="4389301"/>
          <a:ext cx="1461914" cy="1461914"/>
        </a:xfrm>
        <a:prstGeom prst="ellips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三</a:t>
          </a:r>
          <a:r>
            <a:rPr lang="zh-CN" sz="240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应用集成</a:t>
          </a:r>
          <a:endParaRPr 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866186" y="4603393"/>
        <a:ext cx="1033730" cy="1033730"/>
      </dsp:txXfrm>
    </dsp:sp>
    <dsp:sp modelId="{85CCEF99-4247-4044-AF64-8B6CA8806184}">
      <dsp:nvSpPr>
        <dsp:cNvPr id="0" name=""/>
        <dsp:cNvSpPr/>
      </dsp:nvSpPr>
      <dsp:spPr>
        <a:xfrm rot="12600000">
          <a:off x="2248727" y="4330621"/>
          <a:ext cx="387851" cy="4933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2357288" y="4458389"/>
        <a:ext cx="271496" cy="296038"/>
      </dsp:txXfrm>
    </dsp:sp>
    <dsp:sp modelId="{2AE2A15C-DC33-42AE-8434-508B5DF42518}">
      <dsp:nvSpPr>
        <dsp:cNvPr id="0" name=""/>
        <dsp:cNvSpPr/>
      </dsp:nvSpPr>
      <dsp:spPr>
        <a:xfrm>
          <a:off x="752285" y="3292446"/>
          <a:ext cx="1461914" cy="1461914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四</a:t>
          </a:r>
          <a:r>
            <a:rPr lang="zh-CN" sz="240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应用部署</a:t>
          </a:r>
          <a:endParaRPr 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966377" y="3506538"/>
        <a:ext cx="1033730" cy="1033730"/>
      </dsp:txXfrm>
    </dsp:sp>
    <dsp:sp modelId="{1338F814-2274-424B-9C41-8ABA7DFCC809}">
      <dsp:nvSpPr>
        <dsp:cNvPr id="0" name=""/>
        <dsp:cNvSpPr/>
      </dsp:nvSpPr>
      <dsp:spPr>
        <a:xfrm rot="16200000">
          <a:off x="1289316" y="2690827"/>
          <a:ext cx="387851" cy="4933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1347494" y="2847684"/>
        <a:ext cx="271496" cy="296038"/>
      </dsp:txXfrm>
    </dsp:sp>
    <dsp:sp modelId="{F066602C-C662-4BDE-817C-879DB19230F1}">
      <dsp:nvSpPr>
        <dsp:cNvPr id="0" name=""/>
        <dsp:cNvSpPr/>
      </dsp:nvSpPr>
      <dsp:spPr>
        <a:xfrm>
          <a:off x="752285" y="1098736"/>
          <a:ext cx="1461914" cy="1461914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五、场景演示</a:t>
          </a:r>
          <a:endParaRPr 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966377" y="1312828"/>
        <a:ext cx="1033730" cy="1033730"/>
      </dsp:txXfrm>
    </dsp:sp>
    <dsp:sp modelId="{7C9EA086-971E-43E9-AC48-E427A532F7D0}">
      <dsp:nvSpPr>
        <dsp:cNvPr id="0" name=""/>
        <dsp:cNvSpPr/>
      </dsp:nvSpPr>
      <dsp:spPr>
        <a:xfrm rot="19800000">
          <a:off x="2229714" y="1040056"/>
          <a:ext cx="387851" cy="4933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237508" y="1167824"/>
        <a:ext cx="271496" cy="296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84A90-E904-45C9-8029-9EC010CE5385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617A5-F7A4-4935-9221-51EE8EF95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2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33E92-6E11-4012-9FFD-C518C7720CE5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25525" y="685800"/>
            <a:ext cx="4806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72DBA-B416-4AC9-BF7D-AA01520C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2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118" algn="l" defTabSz="11522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235" algn="l" defTabSz="11522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353" algn="l" defTabSz="11522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471" algn="l" defTabSz="11522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589" algn="l" defTabSz="11522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706" algn="l" defTabSz="11522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824" algn="l" defTabSz="11522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942" algn="l" defTabSz="11522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——三一产品风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1" y="1"/>
            <a:ext cx="12190413" cy="8694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" y="6264533"/>
            <a:ext cx="12190413" cy="243020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2792298"/>
            <a:ext cx="10361851" cy="1463778"/>
          </a:xfrm>
          <a:prstGeom prst="rect">
            <a:avLst/>
          </a:prstGeom>
        </p:spPr>
        <p:txBody>
          <a:bodyPr lIns="115224" tIns="57612" rIns="115224" bIns="57612" anchor="ctr" anchorCtr="0">
            <a:normAutofit/>
          </a:bodyPr>
          <a:lstStyle>
            <a:lvl1pPr algn="ctr" defTabSz="1152235" rtl="0" eaLnBrk="1" latinLnBrk="0" hangingPunct="1">
              <a:spcBef>
                <a:spcPct val="0"/>
              </a:spcBef>
              <a:buNone/>
              <a:defRPr lang="zh-CN" altLang="en-US" sz="5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3" y="4256075"/>
            <a:ext cx="8533289" cy="515873"/>
          </a:xfrm>
          <a:prstGeom prst="rect">
            <a:avLst/>
          </a:prstGeom>
        </p:spPr>
        <p:txBody>
          <a:bodyPr lIns="115224" tIns="57612" rIns="115224" bIns="57612">
            <a:normAutofit/>
          </a:bodyPr>
          <a:lstStyle>
            <a:lvl1pPr marL="0" indent="0" algn="ctr">
              <a:buNone/>
              <a:defRPr lang="zh-CN" altLang="en-US" sz="25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576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80" y="0"/>
            <a:ext cx="2380857" cy="15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90" y="8473914"/>
            <a:ext cx="12219993" cy="24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4" y="465802"/>
            <a:ext cx="2879945" cy="77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:\PPT\产品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9" y="6081947"/>
            <a:ext cx="10655797" cy="182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副标题 2"/>
          <p:cNvSpPr txBox="1">
            <a:spLocks/>
          </p:cNvSpPr>
          <p:nvPr userDrawn="1"/>
        </p:nvSpPr>
        <p:spPr>
          <a:xfrm>
            <a:off x="7247185" y="549365"/>
            <a:ext cx="4501366" cy="639055"/>
          </a:xfrm>
          <a:prstGeom prst="rect">
            <a:avLst/>
          </a:prstGeom>
        </p:spPr>
        <p:txBody>
          <a:bodyPr vert="horz" lIns="115224" tIns="57612" rIns="115224" bIns="57612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 smtClean="0">
                <a:latin typeface="+mn-ea"/>
                <a:ea typeface="+mn-ea"/>
              </a:rPr>
              <a:t>等级：</a:t>
            </a:r>
            <a:r>
              <a:rPr lang="zh-CN" altLang="en-US" sz="2000" b="0" dirty="0" smtClean="0">
                <a:solidFill>
                  <a:srgbClr val="FF0000"/>
                </a:solidFill>
                <a:latin typeface="+mn-ea"/>
                <a:ea typeface="+mn-ea"/>
              </a:rPr>
              <a:t>普通</a:t>
            </a:r>
            <a:endParaRPr lang="zh-CN" altLang="en-US" sz="20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全空白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9803" y="165606"/>
            <a:ext cx="10203386" cy="621317"/>
          </a:xfrm>
          <a:prstGeom prst="rect">
            <a:avLst/>
          </a:prstGeom>
        </p:spPr>
        <p:txBody>
          <a:bodyPr lIns="115224" tIns="57612" rIns="115224" bIns="57612" anchor="t"/>
          <a:lstStyle>
            <a:lvl1pPr>
              <a:lnSpc>
                <a:spcPts val="3402"/>
              </a:lnSpc>
              <a:defRPr sz="25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EF20-78E2-44F4-9691-E11D24E0EE72}" type="datetime1">
              <a:rPr lang="zh-CN" altLang="en-US" smtClean="0"/>
              <a:t>2016/3/3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模板样式（二）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83B1-1446-4F80-A9EB-F57E382195D1}" type="datetime1">
              <a:rPr lang="zh-CN" altLang="en-US" smtClean="0"/>
              <a:t>2016/3/3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3407259" y="2247619"/>
            <a:ext cx="5238069" cy="3169956"/>
          </a:xfrm>
          <a:prstGeom prst="rect">
            <a:avLst/>
          </a:prstGeom>
        </p:spPr>
        <p:txBody>
          <a:bodyPr lIns="115224" tIns="57612" rIns="115224" bIns="57612"/>
          <a:lstStyle>
            <a:lvl1pPr>
              <a:lnSpc>
                <a:spcPct val="200000"/>
              </a:lnSpc>
              <a:buClr>
                <a:srgbClr val="C00000"/>
              </a:buClr>
              <a:buSzPct val="180000"/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1008206" indent="-432088">
              <a:buFont typeface="+mj-lt"/>
              <a:buAutoNum type="arabicPeriod"/>
              <a:defRPr/>
            </a:lvl2pPr>
            <a:lvl3pPr marL="1584324" indent="-432088"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 </a:t>
            </a:r>
            <a:r>
              <a:rPr lang="zh-CN" altLang="en-US" dirty="0" smtClean="0"/>
              <a:t>目录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9803" y="165606"/>
            <a:ext cx="10203386" cy="621317"/>
          </a:xfrm>
          <a:prstGeom prst="rect">
            <a:avLst/>
          </a:prstGeom>
        </p:spPr>
        <p:txBody>
          <a:bodyPr lIns="115224" tIns="57612" rIns="115224" bIns="57612" anchor="t"/>
          <a:lstStyle>
            <a:lvl1pPr>
              <a:lnSpc>
                <a:spcPts val="3402"/>
              </a:lnSpc>
              <a:defRPr sz="25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952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——IT风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1" y="1"/>
            <a:ext cx="12190413" cy="8694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" y="7177467"/>
            <a:ext cx="12190413" cy="141651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80" y="0"/>
            <a:ext cx="2380857" cy="15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4" y="465802"/>
            <a:ext cx="2879945" cy="77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3" y="4256075"/>
            <a:ext cx="8533289" cy="515873"/>
          </a:xfrm>
          <a:prstGeom prst="rect">
            <a:avLst/>
          </a:prstGeom>
        </p:spPr>
        <p:txBody>
          <a:bodyPr lIns="115224" tIns="57612" rIns="115224" bIns="57612">
            <a:normAutofit/>
          </a:bodyPr>
          <a:lstStyle>
            <a:lvl1pPr marL="0" indent="0" algn="ctr">
              <a:buNone/>
              <a:defRPr lang="zh-CN" altLang="en-US" sz="25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576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2792298"/>
            <a:ext cx="10361851" cy="1463778"/>
          </a:xfrm>
          <a:prstGeom prst="rect">
            <a:avLst/>
          </a:prstGeom>
        </p:spPr>
        <p:txBody>
          <a:bodyPr lIns="115224" tIns="57612" rIns="115224" bIns="57612" anchor="ctr" anchorCtr="0">
            <a:normAutofit/>
          </a:bodyPr>
          <a:lstStyle>
            <a:lvl1pPr algn="ctr" defTabSz="1152235" rtl="0" eaLnBrk="1" latinLnBrk="0" hangingPunct="1">
              <a:spcBef>
                <a:spcPct val="0"/>
              </a:spcBef>
              <a:buNone/>
              <a:defRPr lang="zh-CN" altLang="en-US" sz="5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051" name="Picture 3" descr="C:\Users\wangw3\Desktop\素材天下 sucaitianxia.com-16267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8293"/>
            <a:ext cx="12205204" cy="282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90" y="8473914"/>
            <a:ext cx="12219993" cy="24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wangw3\Desktop\电脑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78" y="5252281"/>
            <a:ext cx="4375481" cy="30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822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——移动设备风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1" y="1"/>
            <a:ext cx="12190413" cy="8694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" y="8206270"/>
            <a:ext cx="12190413" cy="38771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80" y="0"/>
            <a:ext cx="2380857" cy="15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90" y="8473914"/>
            <a:ext cx="12219993" cy="24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4" y="465802"/>
            <a:ext cx="2879945" cy="77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E:\2013移动平台\ru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9" r="4106"/>
          <a:stretch/>
        </p:blipFill>
        <p:spPr bwMode="auto">
          <a:xfrm>
            <a:off x="752124" y="4636359"/>
            <a:ext cx="3198306" cy="360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3" y="4256075"/>
            <a:ext cx="8533289" cy="515873"/>
          </a:xfrm>
          <a:prstGeom prst="rect">
            <a:avLst/>
          </a:prstGeom>
        </p:spPr>
        <p:txBody>
          <a:bodyPr lIns="115224" tIns="57612" rIns="115224" bIns="57612">
            <a:normAutofit/>
          </a:bodyPr>
          <a:lstStyle>
            <a:lvl1pPr marL="0" indent="0" algn="ctr">
              <a:buNone/>
              <a:defRPr lang="zh-CN" altLang="en-US" sz="25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576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2792298"/>
            <a:ext cx="10361851" cy="1463778"/>
          </a:xfrm>
          <a:prstGeom prst="rect">
            <a:avLst/>
          </a:prstGeom>
        </p:spPr>
        <p:txBody>
          <a:bodyPr lIns="115224" tIns="57612" rIns="115224" bIns="57612" anchor="ctr" anchorCtr="0">
            <a:normAutofit/>
          </a:bodyPr>
          <a:lstStyle>
            <a:lvl1pPr algn="ctr" defTabSz="1152235" rtl="0" eaLnBrk="1" latinLnBrk="0" hangingPunct="1">
              <a:spcBef>
                <a:spcPct val="0"/>
              </a:spcBef>
              <a:buNone/>
              <a:defRPr lang="zh-CN" altLang="en-US" sz="5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634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——三一风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1" y="1"/>
            <a:ext cx="12190413" cy="8694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80" y="0"/>
            <a:ext cx="2380857" cy="15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4" y="465802"/>
            <a:ext cx="2879945" cy="77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3" y="4347369"/>
            <a:ext cx="8533289" cy="515873"/>
          </a:xfrm>
          <a:prstGeom prst="rect">
            <a:avLst/>
          </a:prstGeom>
        </p:spPr>
        <p:txBody>
          <a:bodyPr lIns="115224" tIns="57612" rIns="115224" bIns="57612">
            <a:normAutofit/>
          </a:bodyPr>
          <a:lstStyle>
            <a:lvl1pPr marL="0" indent="0" algn="ctr">
              <a:buNone/>
              <a:defRPr lang="zh-CN" altLang="en-US" sz="25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576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2792298"/>
            <a:ext cx="10361851" cy="1463778"/>
          </a:xfrm>
          <a:prstGeom prst="rect">
            <a:avLst/>
          </a:prstGeom>
        </p:spPr>
        <p:txBody>
          <a:bodyPr lIns="115224" tIns="57612" rIns="115224" bIns="57612" anchor="ctr" anchorCtr="0">
            <a:normAutofit/>
          </a:bodyPr>
          <a:lstStyle>
            <a:lvl1pPr algn="ctr" defTabSz="1152235" rtl="0" eaLnBrk="1" latinLnBrk="0" hangingPunct="1">
              <a:spcBef>
                <a:spcPct val="0"/>
              </a:spcBef>
              <a:buNone/>
              <a:defRPr lang="zh-CN" altLang="en-US" sz="5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wangw3\Desktop\未标题-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261" y="4910438"/>
            <a:ext cx="8975152" cy="359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90" y="8473914"/>
            <a:ext cx="12219993" cy="24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841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803" y="165606"/>
            <a:ext cx="10203386" cy="621317"/>
          </a:xfrm>
          <a:prstGeom prst="rect">
            <a:avLst/>
          </a:prstGeom>
        </p:spPr>
        <p:txBody>
          <a:bodyPr lIns="115224" tIns="57612" rIns="115224" bIns="57612" anchor="t"/>
          <a:lstStyle>
            <a:lvl1pPr>
              <a:lnSpc>
                <a:spcPts val="3402"/>
              </a:lnSpc>
              <a:defRPr sz="25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19" y="1243390"/>
            <a:ext cx="11711777" cy="6573131"/>
          </a:xfrm>
          <a:prstGeom prst="rect">
            <a:avLst/>
          </a:prstGeom>
        </p:spPr>
        <p:txBody>
          <a:bodyPr lIns="115224" tIns="57612" rIns="115224" bIns="57612"/>
          <a:lstStyle>
            <a:lvl1pPr>
              <a:lnSpc>
                <a:spcPts val="2898"/>
              </a:lnSpc>
              <a:defRPr/>
            </a:lvl1pPr>
            <a:lvl2pPr>
              <a:lnSpc>
                <a:spcPts val="2898"/>
              </a:lnSpc>
              <a:defRPr/>
            </a:lvl2pPr>
            <a:lvl3pPr>
              <a:lnSpc>
                <a:spcPts val="2898"/>
              </a:lnSpc>
              <a:defRPr/>
            </a:lvl3pPr>
            <a:lvl4pPr>
              <a:lnSpc>
                <a:spcPts val="2898"/>
              </a:lnSpc>
              <a:defRPr/>
            </a:lvl4pPr>
            <a:lvl5pPr>
              <a:lnSpc>
                <a:spcPts val="2898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321-B1DD-42DC-A054-BA47414388AD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1" y="0"/>
            <a:ext cx="12190413" cy="2430206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sp>
        <p:nvSpPr>
          <p:cNvPr id="16" name="副标题 2"/>
          <p:cNvSpPr txBox="1">
            <a:spLocks/>
          </p:cNvSpPr>
          <p:nvPr userDrawn="1"/>
        </p:nvSpPr>
        <p:spPr>
          <a:xfrm>
            <a:off x="7247185" y="549365"/>
            <a:ext cx="4501366" cy="639055"/>
          </a:xfrm>
          <a:prstGeom prst="rect">
            <a:avLst/>
          </a:prstGeom>
        </p:spPr>
        <p:txBody>
          <a:bodyPr vert="horz" lIns="115224" tIns="57612" rIns="115224" bIns="57612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 smtClean="0">
                <a:latin typeface="+mn-ea"/>
                <a:ea typeface="+mn-ea"/>
              </a:rPr>
              <a:t>等级：</a:t>
            </a:r>
            <a:r>
              <a:rPr lang="zh-CN" altLang="en-US" sz="2000" b="0" dirty="0" smtClean="0">
                <a:solidFill>
                  <a:srgbClr val="FF0000"/>
                </a:solidFill>
                <a:latin typeface="+mn-ea"/>
                <a:ea typeface="+mn-ea"/>
              </a:rPr>
              <a:t>机密</a:t>
            </a:r>
            <a:endParaRPr lang="zh-CN" altLang="en-US" sz="20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562862" y="3328691"/>
            <a:ext cx="3493591" cy="1393622"/>
          </a:xfrm>
          <a:prstGeom prst="rect">
            <a:avLst/>
          </a:prstGeom>
          <a:noFill/>
        </p:spPr>
        <p:txBody>
          <a:bodyPr wrap="none" lIns="115224" tIns="57612" rIns="115224" bIns="57612">
            <a:spAutoFit/>
          </a:bodyPr>
          <a:lstStyle/>
          <a:p>
            <a:pPr algn="ctr"/>
            <a:r>
              <a:rPr lang="zh-CN" altLang="en-US" sz="8300" b="0" i="0" kern="0" cap="none" spc="176" baseline="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谢谢！</a:t>
            </a:r>
            <a:endParaRPr lang="zh-CN" altLang="en-US" sz="8300" b="0" i="0" kern="0" cap="none" spc="176" baseline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1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4" y="465802"/>
            <a:ext cx="2879945" cy="77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80" y="0"/>
            <a:ext cx="2380857" cy="15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" y="6264533"/>
            <a:ext cx="12190413" cy="243020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90" y="8473914"/>
            <a:ext cx="12219993" cy="24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:\PPT\产品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9" y="6081947"/>
            <a:ext cx="10655797" cy="182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194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10350563" y="695631"/>
            <a:ext cx="1839848" cy="102164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EE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407160" y="64748"/>
            <a:ext cx="1697831" cy="618611"/>
            <a:chOff x="7808007" y="151040"/>
            <a:chExt cx="1350723" cy="517503"/>
          </a:xfrm>
        </p:grpSpPr>
        <p:pic>
          <p:nvPicPr>
            <p:cNvPr id="26" name="Picture 2" descr="H:\VI\SanyVI\PNG\964 x 314 - 副本.png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1684" y="151040"/>
              <a:ext cx="1257046" cy="355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 userDrawn="1"/>
          </p:nvSpPr>
          <p:spPr>
            <a:xfrm>
              <a:off x="7808007" y="449692"/>
              <a:ext cx="1184992" cy="218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品  质  改  变  世   界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0" name="直接连接符 29"/>
          <p:cNvCxnSpPr/>
          <p:nvPr userDrawn="1"/>
        </p:nvCxnSpPr>
        <p:spPr>
          <a:xfrm>
            <a:off x="-2011" y="797326"/>
            <a:ext cx="12189249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EE0000"/>
                </a:gs>
                <a:gs pos="100000">
                  <a:srgbClr val="C0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1" y="8272990"/>
            <a:ext cx="12190413" cy="4360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5000">
                <a:schemeClr val="bg1">
                  <a:lumMod val="95000"/>
                </a:schemeClr>
              </a:gs>
              <a:gs pos="100000">
                <a:srgbClr val="DCDCD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847230" y="8361018"/>
            <a:ext cx="2844430" cy="264093"/>
          </a:xfrm>
          <a:prstGeom prst="rect">
            <a:avLst/>
          </a:prstGeom>
        </p:spPr>
        <p:txBody>
          <a:bodyPr vert="horz" lIns="115224" tIns="57612" rIns="115224" bIns="57612" rtlCol="0" anchor="ctr"/>
          <a:lstStyle>
            <a:lvl1pPr algn="ctr"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27A6EF20-78E2-44F4-9691-E11D24E0EE72}" type="datetime1">
              <a:rPr lang="zh-CN" altLang="en-US" smtClean="0"/>
              <a:t>2016/3/3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2951" y="8364283"/>
            <a:ext cx="3860297" cy="248660"/>
          </a:xfrm>
          <a:prstGeom prst="rect">
            <a:avLst/>
          </a:prstGeom>
        </p:spPr>
        <p:txBody>
          <a:bodyPr vert="horz" lIns="115224" tIns="57612" rIns="115224" bIns="57612" rtlCol="0" anchor="ctr"/>
          <a:lstStyle>
            <a:lvl1pPr algn="l"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45624" y="8342615"/>
            <a:ext cx="1439973" cy="295548"/>
          </a:xfrm>
          <a:prstGeom prst="rect">
            <a:avLst/>
          </a:prstGeom>
        </p:spPr>
        <p:txBody>
          <a:bodyPr vert="horz" lIns="115224" tIns="57612" rIns="115224" bIns="57612" rtlCol="0" anchor="ctr"/>
          <a:lstStyle>
            <a:lvl1pPr algn="r"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" y="8272988"/>
            <a:ext cx="12190413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0000"/>
                </a:gs>
                <a:gs pos="50000">
                  <a:srgbClr val="C00000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7" r:id="rId4"/>
    <p:sldLayoutId id="2147483656" r:id="rId5"/>
    <p:sldLayoutId id="2147483658" r:id="rId6"/>
    <p:sldLayoutId id="2147483650" r:id="rId7"/>
    <p:sldLayoutId id="2147483655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152235" rtl="0" eaLnBrk="1" latinLnBrk="0" hangingPunct="1">
        <a:lnSpc>
          <a:spcPts val="3150"/>
        </a:lnSpc>
        <a:spcBef>
          <a:spcPct val="0"/>
        </a:spcBef>
        <a:buNone/>
        <a:defRPr lang="zh-CN" altLang="en-US" sz="2500" b="0" kern="1200" dirty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432088" indent="-432088" algn="l" defTabSz="1152235" rtl="0" eaLnBrk="1" latinLnBrk="0" hangingPunct="1">
        <a:spcBef>
          <a:spcPct val="20000"/>
        </a:spcBef>
        <a:buSzPct val="120000"/>
        <a:buFont typeface="Arial" pitchFamily="34" charset="0"/>
        <a:buChar char="•"/>
        <a:defRPr sz="23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36191" indent="-360074" algn="l" defTabSz="1152235" rtl="0" eaLnBrk="1" latinLnBrk="0" hangingPunct="1">
        <a:spcBef>
          <a:spcPct val="20000"/>
        </a:spcBef>
        <a:buSzPct val="60000"/>
        <a:buFont typeface="Wingdings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294" indent="-288059" algn="l" defTabSz="1152235" rtl="0" eaLnBrk="1" latinLnBrk="0" hangingPunct="1">
        <a:spcBef>
          <a:spcPct val="20000"/>
        </a:spcBef>
        <a:buSzPct val="60000"/>
        <a:buFont typeface="Wingdings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412" indent="-288059" algn="l" defTabSz="115223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530" indent="-288059" algn="l" defTabSz="115223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647" indent="-288059" algn="l" defTabSz="115223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765" indent="-288059" algn="l" defTabSz="115223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883" indent="-288059" algn="l" defTabSz="115223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7001" indent="-288059" algn="l" defTabSz="115223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2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118" algn="l" defTabSz="11522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235" algn="l" defTabSz="11522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353" algn="l" defTabSz="11522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471" algn="l" defTabSz="11522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589" algn="l" defTabSz="11522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706" algn="l" defTabSz="11522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824" algn="l" defTabSz="11522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942" algn="l" defTabSz="11522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sessionmonitor.bbossgroups.com/session/sessionManager/sessionManager.pag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yin-bp.iteye.com/blog/1026261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bbossgroups/bestpractice" TargetMode="External"/><Relationship Id="rId5" Type="http://schemas.openxmlformats.org/officeDocument/2006/relationships/hyperlink" Target="http://yin-bp.iteye.com/blog/2256948" TargetMode="External"/><Relationship Id="rId4" Type="http://schemas.openxmlformats.org/officeDocument/2006/relationships/hyperlink" Target="http://yin-bp.iteye.com/blog/2230399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dirty="0" err="1" smtClean="0">
                <a:cs typeface="方正大黑简体"/>
              </a:rPr>
              <a:t>SanyPDP</a:t>
            </a:r>
            <a:r>
              <a:rPr lang="zh-CN" altLang="en-US" dirty="0" smtClean="0">
                <a:cs typeface="方正大黑简体"/>
              </a:rPr>
              <a:t>会话共享介绍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cs typeface="Arial Unicode MS" pitchFamily="34" charset="-122"/>
              </a:rPr>
              <a:t>三一集团</a:t>
            </a:r>
            <a:endParaRPr lang="en-US" altLang="zh-CN" dirty="0">
              <a:cs typeface="Arial Unicode MS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919172" y="7869901"/>
            <a:ext cx="4010562" cy="497578"/>
          </a:xfrm>
          <a:prstGeom prst="rect">
            <a:avLst/>
          </a:prstGeom>
        </p:spPr>
        <p:txBody>
          <a:bodyPr vert="horz" lIns="115224" tIns="57612" rIns="115224" bIns="57612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n-cs"/>
              </a:rPr>
              <a:t>2014  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n-cs"/>
              </a:rPr>
              <a:t>中国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n-cs"/>
              </a:rPr>
              <a:t>·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n-cs"/>
              </a:rPr>
              <a:t>长沙</a:t>
            </a:r>
          </a:p>
        </p:txBody>
      </p:sp>
    </p:spTree>
    <p:extLst>
      <p:ext uri="{BB962C8B-B14F-4D97-AF65-F5344CB8AC3E}">
        <p14:creationId xmlns:p14="http://schemas.microsoft.com/office/powerpoint/2010/main" val="39968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-session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存储结构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8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7110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圆角矩形 28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5" name="矩形 34"/>
          <p:cNvSpPr/>
          <p:nvPr/>
        </p:nvSpPr>
        <p:spPr>
          <a:xfrm>
            <a:off x="3730305" y="3124012"/>
            <a:ext cx="6203142" cy="63801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30306" y="3124012"/>
            <a:ext cx="349204" cy="63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077394" y="3124012"/>
            <a:ext cx="349204" cy="63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437180" y="3124012"/>
            <a:ext cx="349204" cy="63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52521" y="3124012"/>
            <a:ext cx="347088" cy="63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099611" y="3124012"/>
            <a:ext cx="349205" cy="63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453048" y="3124012"/>
            <a:ext cx="349204" cy="63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右大括号 41"/>
          <p:cNvSpPr/>
          <p:nvPr/>
        </p:nvSpPr>
        <p:spPr>
          <a:xfrm rot="16200000">
            <a:off x="4696996" y="1968439"/>
            <a:ext cx="144912" cy="2065598"/>
          </a:xfrm>
          <a:prstGeom prst="rightBrace">
            <a:avLst>
              <a:gd name="adj1" fmla="val 38230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3935595" y="2612793"/>
            <a:ext cx="1885395" cy="34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基本信息区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3856909" y="3790206"/>
            <a:ext cx="1858951" cy="21476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Sessionid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创建时间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1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最近访问时间</a:t>
            </a:r>
            <a:endParaRPr lang="en-US" altLang="zh-CN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ip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服务端</a:t>
            </a: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ip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有效期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有效状态位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url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最后访问地址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最后访问主机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</a:t>
            </a:r>
          </a:p>
          <a:p>
            <a:pPr eaLnBrk="1" hangingPunct="1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Secure</a:t>
            </a:r>
          </a:p>
          <a:p>
            <a:pPr eaLnBrk="1" hangingPunct="1"/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httponly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6928999" y="3130048"/>
            <a:ext cx="713599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右大括号 45"/>
          <p:cNvSpPr/>
          <p:nvPr/>
        </p:nvSpPr>
        <p:spPr>
          <a:xfrm rot="16200000">
            <a:off x="6686408" y="2084839"/>
            <a:ext cx="144912" cy="1832797"/>
          </a:xfrm>
          <a:prstGeom prst="rightBrace">
            <a:avLst>
              <a:gd name="adj1" fmla="val 38230"/>
              <a:gd name="adj2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5802252" y="2612793"/>
            <a:ext cx="1885395" cy="34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共享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数据区</a:t>
            </a:r>
          </a:p>
        </p:txBody>
      </p:sp>
      <p:sp>
        <p:nvSpPr>
          <p:cNvPr id="48" name="TextBox 10"/>
          <p:cNvSpPr txBox="1">
            <a:spLocks noChangeArrowheads="1"/>
          </p:cNvSpPr>
          <p:nvPr/>
        </p:nvSpPr>
        <p:spPr bwMode="auto">
          <a:xfrm>
            <a:off x="27249" y="2014684"/>
            <a:ext cx="12143852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中的存储结构示意图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：跨域不同应用之间共享会话存储结构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802252" y="3124012"/>
            <a:ext cx="575658" cy="320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3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802252" y="3444025"/>
            <a:ext cx="575658" cy="31800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377910" y="3124012"/>
            <a:ext cx="575658" cy="320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3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77910" y="3444025"/>
            <a:ext cx="575658" cy="31800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600985" y="3124012"/>
            <a:ext cx="577775" cy="320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3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00985" y="3444025"/>
            <a:ext cx="577775" cy="31800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780015" y="3124012"/>
            <a:ext cx="577774" cy="320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3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780015" y="3444025"/>
            <a:ext cx="577774" cy="3180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57789" y="3124012"/>
            <a:ext cx="575658" cy="320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3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357789" y="3444025"/>
            <a:ext cx="575658" cy="3180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12"/>
          <p:cNvSpPr>
            <a:spLocks noChangeArrowheads="1"/>
          </p:cNvSpPr>
          <p:nvPr/>
        </p:nvSpPr>
        <p:spPr bwMode="auto">
          <a:xfrm>
            <a:off x="359656" y="6176792"/>
            <a:ext cx="11600951" cy="188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/>
          <a:p>
            <a:pPr marL="360074" indent="-360074">
              <a:buFont typeface="Wingdings" pitchFamily="2" charset="2"/>
              <a:buChar char="p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表的一条记录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，跨域各应用公用一个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表，表名为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appcode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+_sessions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appcode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sessionconf.xml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文件中指定）</a:t>
            </a:r>
            <a:endParaRPr lang="en-US" altLang="zh-CN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0074" indent="-360074">
              <a:buFont typeface="Wingdings" pitchFamily="2" charset="2"/>
              <a:buChar char="p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记录分为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：基本信息区（固化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）、共享属性数据区和私有属性区（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可动态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扩张共享属性和私有属性，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属性个数不限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能够很好地支持这个特性，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的表结构是动态的，每条记录包含的字段都可以不一样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2" name="矩形 61"/>
          <p:cNvSpPr/>
          <p:nvPr/>
        </p:nvSpPr>
        <p:spPr>
          <a:xfrm>
            <a:off x="1635672" y="2451778"/>
            <a:ext cx="1439146" cy="4770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AppSession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表</a:t>
            </a:r>
          </a:p>
        </p:txBody>
      </p:sp>
      <p:cxnSp>
        <p:nvCxnSpPr>
          <p:cNvPr id="63" name="肘形连接符 62"/>
          <p:cNvCxnSpPr>
            <a:endCxn id="35" idx="1"/>
          </p:cNvCxnSpPr>
          <p:nvPr/>
        </p:nvCxnSpPr>
        <p:spPr>
          <a:xfrm>
            <a:off x="2367648" y="2951264"/>
            <a:ext cx="1362659" cy="491758"/>
          </a:xfrm>
          <a:prstGeom prst="bentConnector3">
            <a:avLst>
              <a:gd name="adj1" fmla="val 3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TextBox 47"/>
          <p:cNvSpPr txBox="1">
            <a:spLocks noChangeArrowheads="1"/>
          </p:cNvSpPr>
          <p:nvPr/>
        </p:nvSpPr>
        <p:spPr bwMode="auto">
          <a:xfrm>
            <a:off x="2626756" y="3017338"/>
            <a:ext cx="780925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0…*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双括号 64"/>
          <p:cNvSpPr/>
          <p:nvPr/>
        </p:nvSpPr>
        <p:spPr>
          <a:xfrm>
            <a:off x="1" y="3850206"/>
            <a:ext cx="3841251" cy="2085505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15224" tIns="57612" rIns="115224" bIns="57612" anchor="ctr"/>
          <a:lstStyle/>
          <a:p>
            <a:pPr marL="216044" indent="-216044">
              <a:buFont typeface="Wingdings" pitchFamily="2" charset="2"/>
              <a:buChar char="l"/>
              <a:defRPr/>
            </a:pP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访问时间会动态变化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marL="216044" indent="-216044">
              <a:buFont typeface="Wingdings" pitchFamily="2" charset="2"/>
              <a:buChar char="l"/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失效条件：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最近访问时间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有效期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当前时间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 或者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有效状态位 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== false</a:t>
            </a:r>
          </a:p>
          <a:p>
            <a:pPr marL="216044" indent="-216044">
              <a:buFont typeface="Wingdings" pitchFamily="2" charset="2"/>
              <a:buChar char="l"/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如果有效期小于等于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则一直有效，除非系统手工删除</a:t>
            </a: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16044" indent="-216044">
              <a:buFont typeface="Wingdings" pitchFamily="2" charset="2"/>
              <a:buChar char="l"/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en-US" altLang="zh-CN" sz="15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属性支持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servlet 3.0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tomcat 7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及以上版本都支持</a:t>
            </a:r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3599692" y="4256078"/>
            <a:ext cx="335903" cy="374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双括号 66"/>
          <p:cNvSpPr/>
          <p:nvPr/>
        </p:nvSpPr>
        <p:spPr>
          <a:xfrm>
            <a:off x="6186031" y="4086067"/>
            <a:ext cx="5019978" cy="1876625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15224" tIns="57612" rIns="115224" bIns="57612" anchor="ctr"/>
          <a:lstStyle/>
          <a:p>
            <a:pPr marL="216044" indent="-216044">
              <a:buFont typeface="Wingdings" pitchFamily="2" charset="2"/>
              <a:buChar char="l"/>
              <a:defRPr/>
            </a:pP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属性以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key/value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方式保存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marL="216044" indent="-216044">
              <a:buFont typeface="Wingdings" pitchFamily="2" charset="2"/>
              <a:buChar char="l"/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每个属性单独维护（读取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删除）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,IO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效率高</a:t>
            </a: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16044" indent="-216044">
              <a:buFont typeface="Wingdings" pitchFamily="2" charset="2"/>
              <a:buChar char="l"/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请求级缓存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属性数据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访问速度快</a:t>
            </a: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16044" indent="-216044">
              <a:buFont typeface="Wingdings" pitchFamily="2" charset="2"/>
              <a:buChar char="l"/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如果程序修改了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对象的属性和状态，需要调用</a:t>
            </a:r>
            <a:r>
              <a:rPr lang="en-US" altLang="zh-CN" sz="15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session.setAttribute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重新保存这个对象到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中，否则无法共享这个最新对象</a:t>
            </a: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16044" indent="-216044">
              <a:buFont typeface="Wingdings" pitchFamily="2" charset="2"/>
              <a:buChar char="l"/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共享数据写到共享区，应用私有数据写到私有区</a:t>
            </a: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7209654" y="3762029"/>
            <a:ext cx="465607" cy="324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9933448" y="3284018"/>
            <a:ext cx="4960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9933448" y="3674476"/>
            <a:ext cx="496033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TextBox 6"/>
          <p:cNvSpPr txBox="1">
            <a:spLocks noChangeArrowheads="1"/>
          </p:cNvSpPr>
          <p:nvPr/>
        </p:nvSpPr>
        <p:spPr bwMode="auto">
          <a:xfrm>
            <a:off x="10429481" y="3176718"/>
            <a:ext cx="1360123" cy="578014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setAttribute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getAttribute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五边形 71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73" name="燕尾形 72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74" name="燕尾形 73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燕尾形 74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76" name="燕尾形 75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燕尾形 76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78" name="右大括号 77"/>
          <p:cNvSpPr/>
          <p:nvPr/>
        </p:nvSpPr>
        <p:spPr>
          <a:xfrm rot="16200000">
            <a:off x="8868007" y="2064305"/>
            <a:ext cx="144912" cy="1832797"/>
          </a:xfrm>
          <a:prstGeom prst="rightBrace">
            <a:avLst>
              <a:gd name="adj1" fmla="val 38230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35"/>
          <p:cNvSpPr txBox="1">
            <a:spLocks noChangeArrowheads="1"/>
          </p:cNvSpPr>
          <p:nvPr/>
        </p:nvSpPr>
        <p:spPr bwMode="auto">
          <a:xfrm>
            <a:off x="7903796" y="2545331"/>
            <a:ext cx="1885395" cy="34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私有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数据区</a:t>
            </a: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203515" y="2703287"/>
            <a:ext cx="1652959" cy="34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session API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8126168" y="3117564"/>
            <a:ext cx="713599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9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-session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存储结构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8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7110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圆角矩形 28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48" name="TextBox 10"/>
          <p:cNvSpPr txBox="1">
            <a:spLocks noChangeArrowheads="1"/>
          </p:cNvSpPr>
          <p:nvPr/>
        </p:nvSpPr>
        <p:spPr bwMode="auto">
          <a:xfrm>
            <a:off x="624336" y="2014684"/>
            <a:ext cx="12143852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主从复制架构：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五边形 71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73" name="燕尾形 72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74" name="燕尾形 73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燕尾形 74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76" name="燕尾形 75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燕尾形 76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06225" y="2723159"/>
            <a:ext cx="9285956" cy="5131511"/>
            <a:chOff x="981194" y="2481624"/>
            <a:chExt cx="9285956" cy="5131511"/>
          </a:xfrm>
        </p:grpSpPr>
        <p:sp>
          <p:nvSpPr>
            <p:cNvPr id="6" name="矩形 5"/>
            <p:cNvSpPr/>
            <p:nvPr/>
          </p:nvSpPr>
          <p:spPr>
            <a:xfrm>
              <a:off x="1954580" y="2481624"/>
              <a:ext cx="7679852" cy="405049"/>
            </a:xfrm>
            <a:prstGeom prst="rect">
              <a:avLst/>
            </a:pr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63500"/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15224" tIns="57612" rIns="115224" bIns="57612" rtlCol="0" anchor="ctr"/>
            <a:lstStyle/>
            <a:p>
              <a:pPr algn="ctr"/>
              <a:r>
                <a:rPr lang="en-US" altLang="zh-CN" dirty="0" err="1" smtClean="0">
                  <a:latin typeface="微软雅黑" pitchFamily="34" charset="-122"/>
                  <a:ea typeface="微软雅黑" pitchFamily="34" charset="-122"/>
                </a:rPr>
                <a:t>ClientApplication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54580" y="2886673"/>
              <a:ext cx="7679852" cy="365174"/>
            </a:xfrm>
            <a:prstGeom prst="rect">
              <a:avLst/>
            </a:pr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63500"/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15224" tIns="57612" rIns="115224" bIns="57612" rtlCol="0" anchor="ctr"/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Driver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4257362" y="3251847"/>
              <a:ext cx="0" cy="82164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890505" y="3251847"/>
              <a:ext cx="0" cy="821642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3586550" y="4073488"/>
              <a:ext cx="3158284" cy="73034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24" tIns="57612" rIns="115224" bIns="57612" rtlCol="0" anchor="ctr"/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Primary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81194" y="6882787"/>
              <a:ext cx="2111958" cy="730348"/>
            </a:xfrm>
            <a:prstGeom prst="rect">
              <a:avLst/>
            </a:pr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6350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rtlCol="0" anchor="ctr"/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Secondary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8011626" y="6710218"/>
              <a:ext cx="2111958" cy="730348"/>
            </a:xfrm>
            <a:prstGeom prst="rect">
              <a:avLst/>
            </a:pr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6350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rtlCol="0" anchor="ctr"/>
            <a:lstStyle/>
            <a:p>
              <a:pPr algn="ctr"/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Secondary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124536" y="5773993"/>
              <a:ext cx="2111958" cy="730348"/>
            </a:xfrm>
            <a:prstGeom prst="rect">
              <a:avLst/>
            </a:pr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63500"/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15224" tIns="57612" rIns="115224" bIns="57612" rtlCol="0" anchor="ctr"/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Arbiter</a:t>
              </a:r>
            </a:p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(Vote only)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2626518" y="4803836"/>
              <a:ext cx="1344025" cy="2023576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349464" y="4803836"/>
              <a:ext cx="1844997" cy="1889727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2242576" y="3251848"/>
              <a:ext cx="0" cy="357556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endCxn id="78" idx="0"/>
            </p:cNvCxnSpPr>
            <p:nvPr/>
          </p:nvCxnSpPr>
          <p:spPr>
            <a:xfrm>
              <a:off x="9067605" y="3251848"/>
              <a:ext cx="0" cy="3458371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093153" y="3371117"/>
              <a:ext cx="1134356" cy="470292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none" lIns="115224" tIns="57612" rIns="115224" bIns="57612" rtlCol="0">
              <a:spAutoFit/>
            </a:bodyPr>
            <a:lstStyle/>
            <a:p>
              <a:r>
                <a:rPr lang="en-US" altLang="zh-CN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Writes</a:t>
              </a:r>
              <a:endParaRPr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53926" y="6593290"/>
              <a:ext cx="1652574" cy="470292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none" lIns="115224" tIns="57612" rIns="115224" bIns="57612" rtlCol="0">
              <a:spAutoFit/>
            </a:bodyPr>
            <a:lstStyle/>
            <a:p>
              <a:r>
                <a:rPr lang="en-US" altLang="zh-CN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Heartbeat</a:t>
              </a:r>
              <a:endPara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195376" y="3662511"/>
              <a:ext cx="1071774" cy="470292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none" lIns="115224" tIns="57612" rIns="115224" bIns="57612" rtlCol="0">
              <a:spAutoFit/>
            </a:bodyPr>
            <a:lstStyle/>
            <a:p>
              <a:r>
                <a:rPr lang="en-US" altLang="zh-CN" dirty="0">
                  <a:solidFill>
                    <a:srgbClr val="92D050"/>
                  </a:solidFill>
                  <a:latin typeface="微软雅黑" pitchFamily="34" charset="-122"/>
                  <a:ea typeface="微软雅黑" pitchFamily="34" charset="-122"/>
                </a:rPr>
                <a:t>Reads</a:t>
              </a:r>
              <a:endParaRPr lang="zh-CN" altLang="en-US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62349" y="3428387"/>
              <a:ext cx="1071774" cy="470292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none" lIns="115224" tIns="57612" rIns="115224" bIns="57612" rtlCol="0">
              <a:spAutoFit/>
            </a:bodyPr>
            <a:lstStyle/>
            <a:p>
              <a:r>
                <a:rPr lang="en-US" altLang="zh-CN" dirty="0" smtClean="0">
                  <a:solidFill>
                    <a:srgbClr val="92D050"/>
                  </a:solidFill>
                  <a:latin typeface="微软雅黑" pitchFamily="34" charset="-122"/>
                  <a:ea typeface="微软雅黑" pitchFamily="34" charset="-122"/>
                </a:rPr>
                <a:t>Reads</a:t>
              </a:r>
              <a:endParaRPr lang="zh-CN" altLang="en-US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5" name="直接箭头连接符 24"/>
            <p:cNvCxnSpPr>
              <a:stCxn id="79" idx="0"/>
              <a:endCxn id="14" idx="2"/>
            </p:cNvCxnSpPr>
            <p:nvPr/>
          </p:nvCxnSpPr>
          <p:spPr>
            <a:xfrm flipH="1" flipV="1">
              <a:off x="5165693" y="4803837"/>
              <a:ext cx="14823" cy="97015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79" idx="1"/>
              <a:endCxn id="15" idx="3"/>
            </p:cNvCxnSpPr>
            <p:nvPr/>
          </p:nvCxnSpPr>
          <p:spPr>
            <a:xfrm flipH="1">
              <a:off x="3093153" y="6139168"/>
              <a:ext cx="1031383" cy="110879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79" idx="3"/>
            </p:cNvCxnSpPr>
            <p:nvPr/>
          </p:nvCxnSpPr>
          <p:spPr>
            <a:xfrm>
              <a:off x="6236493" y="6139168"/>
              <a:ext cx="1775132" cy="110879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 rot="18213876">
              <a:off x="1939133" y="5385514"/>
              <a:ext cx="2107314" cy="470292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none" lIns="115224" tIns="57612" rIns="115224" bIns="57612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rgbClr val="00B0F0"/>
                  </a:solidFill>
                </a:defRPr>
              </a:lvl1pPr>
            </a:lstStyle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Rep0lications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2843783">
              <a:off x="6386545" y="5264262"/>
              <a:ext cx="2107314" cy="470292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none" lIns="115224" tIns="57612" rIns="115224" bIns="57612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rgbClr val="00B0F0"/>
                  </a:solidFill>
                </a:defRPr>
              </a:lvl1pPr>
            </a:lstStyle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Rep0lications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683195" y="6693563"/>
              <a:ext cx="1652574" cy="470292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none" lIns="115224" tIns="57612" rIns="115224" bIns="57612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Heartbeat</a:t>
              </a:r>
              <a:endPara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114658" y="5225629"/>
              <a:ext cx="1652574" cy="470292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none" lIns="115224" tIns="57612" rIns="115224" bIns="57612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rgbClr val="C00000"/>
                  </a:solidFill>
                </a:defRPr>
              </a:lvl1pPr>
            </a:lstStyle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Heartbeat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055440" y="3370959"/>
              <a:ext cx="1071774" cy="470292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none" lIns="115224" tIns="57612" rIns="115224" bIns="57612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rgbClr val="92D050"/>
                  </a:solidFill>
                </a:defRPr>
              </a:lvl1pPr>
            </a:lstStyle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Reads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18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典型部署架构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双主备模式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7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076128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圆角矩形 27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9" name="矩形 28"/>
          <p:cNvSpPr/>
          <p:nvPr/>
        </p:nvSpPr>
        <p:spPr>
          <a:xfrm>
            <a:off x="171429" y="1881849"/>
            <a:ext cx="3743895" cy="219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5224" tIns="57612" rIns="115224" bIns="57612">
            <a:spAutoFit/>
          </a:bodyPr>
          <a:lstStyle/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Shared VIP=10.0.15.222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10.0.15.137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（主）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-10.0.15.138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 （备）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-------+------------+-------------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|            |           |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+--+--+      +--+--+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| LB1 |      | LB2 |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+-----+      +-----+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haproxy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keepalived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15325" y="1881849"/>
            <a:ext cx="3263475" cy="219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5224" tIns="57612" rIns="115224" bIns="57612">
            <a:spAutoFit/>
          </a:bodyPr>
          <a:lstStyle/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10.0.15.141-144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-----+-----+-----+--------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|     |     |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+-+-+ +-+-+ +-+-+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| A | | B | | C | | D |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+---+ +---+ +---+ +---+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4 cheap web servers</a:t>
            </a:r>
          </a:p>
          <a:p>
            <a:pPr>
              <a:defRPr/>
            </a:pPr>
            <a:r>
              <a:rPr lang="en-US" altLang="zh-CN" sz="15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共享组件</a:t>
            </a:r>
            <a:endParaRPr lang="en-US" altLang="zh-CN" sz="15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78800" y="1881849"/>
            <a:ext cx="4897329" cy="219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5224" tIns="57612" rIns="115224" bIns="57612">
            <a:spAutoFit/>
          </a:bodyPr>
          <a:lstStyle/>
          <a:p>
            <a:pPr>
              <a:defRPr/>
            </a:pP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10.0.15.38/39/134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测试环境）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---------------------------------------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     _|_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（读写分离）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10.0.15.38:27017(PRIMARY)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10.0.15.134:27017(SECONDARY)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10.0.15.134:27018(SECONDARY)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10.0.15.39:27017(SECONDARY)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10.0.15.39:3000(ARBITER)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076" y="4804246"/>
            <a:ext cx="3743895" cy="219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5224" tIns="57612" rIns="115224" bIns="57612">
            <a:spAutoFit/>
          </a:bodyPr>
          <a:lstStyle/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Shared VIP=10.0.15.223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10.0.15.137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（备）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-10.0.15.138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 （主）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-------+------------+-------------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|            |           |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+--+--+      +--+--+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| LB1 |      | LB2 |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+-----+      +-----+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haproxy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keepalived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17971" y="4804246"/>
            <a:ext cx="3263475" cy="219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5224" tIns="57612" rIns="115224" bIns="57612">
            <a:spAutoFit/>
          </a:bodyPr>
          <a:lstStyle/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10.0.15.141-144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-----+-----+-----+--------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|     |     |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+-+-+ +-+-+ +-+-+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| A | | B | | C | | D |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+---+ +---+ +---+ +---+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4 cheap web servers</a:t>
            </a:r>
          </a:p>
          <a:p>
            <a:pPr>
              <a:defRPr/>
            </a:pPr>
            <a:r>
              <a:rPr lang="en-US" altLang="zh-CN" sz="1500" u="sng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u="sng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共享组件</a:t>
            </a:r>
            <a:endParaRPr lang="en-US" altLang="zh-CN" sz="1500" u="sng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081446" y="4804246"/>
            <a:ext cx="4897329" cy="219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5224" tIns="57612" rIns="115224" bIns="57612">
            <a:spAutoFit/>
          </a:bodyPr>
          <a:lstStyle/>
          <a:p>
            <a:pPr>
              <a:defRPr/>
            </a:pP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10.0.15.38/39/134/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---------------------------------------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     _|_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（读写分离）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10.0.15.38:27017(PRIMARY)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10.0.15.134:27017(SECONDARY)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10.0.15.134:27018(SECONDARY)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10.0.15.39:27017(SECONDARY)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10.0.15.39:3000(ARBITER)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11"/>
          <p:cNvSpPr txBox="1">
            <a:spLocks noChangeArrowheads="1"/>
          </p:cNvSpPr>
          <p:nvPr/>
        </p:nvSpPr>
        <p:spPr bwMode="auto">
          <a:xfrm>
            <a:off x="76191" y="4206482"/>
            <a:ext cx="12114223" cy="42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说明：目前采用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台虚机搭建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测试环境，拟采用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台服务器搭建高可用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生产环境</a:t>
            </a:r>
          </a:p>
        </p:txBody>
      </p:sp>
      <p:sp>
        <p:nvSpPr>
          <p:cNvPr id="20" name="五边形 19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1" name="燕尾形 20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22" name="燕尾形 21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燕尾形 22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4" name="燕尾形 23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燕尾形 24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32812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 smtClean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 smtClean="0">
                <a:solidFill>
                  <a:srgbClr val="000066"/>
                </a:solidFill>
                <a:cs typeface="Arial Unicode MS" pitchFamily="34" charset="-122"/>
              </a:rPr>
              <a:t>性能测试</a:t>
            </a:r>
            <a:endParaRPr lang="zh-CN" altLang="en-US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7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076128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圆角矩形 27"/>
          <p:cNvSpPr/>
          <p:nvPr/>
        </p:nvSpPr>
        <p:spPr bwMode="auto">
          <a:xfrm>
            <a:off x="1" y="760791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5" name="五边形 34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6" name="燕尾形 35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37" name="燕尾形 36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40" name="燕尾形 39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燕尾形 19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性能测试</a:t>
            </a:r>
            <a:endParaRPr lang="zh-CN" altLang="en-US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5308" y="2181723"/>
            <a:ext cx="10655797" cy="2240008"/>
          </a:xfrm>
          <a:prstGeom prst="rect">
            <a:avLst/>
          </a:prstGeom>
        </p:spPr>
        <p:txBody>
          <a:bodyPr wrap="square" lIns="115224" tIns="57612" rIns="115224" bIns="57612">
            <a:spAutoFit/>
          </a:bodyPr>
          <a:lstStyle/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针对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测试环境登录和登出场景进行测试，分别测试不同并发下的性能情况，各场景均达到性能标准，简述如下，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参考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各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场景的详细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报告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并发登录的平均响应时间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1.35s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登出的平均响应时间：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0.177s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并发登录的平均响应时间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2.29s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，登出的平均响应时间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0.295s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并发登录的平均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响应时间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3.9s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，登出的平均响应时间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0.358s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并发登录的平均响应时间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4.28s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，登出的平均响应时间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0.473s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双括号 21"/>
          <p:cNvSpPr/>
          <p:nvPr/>
        </p:nvSpPr>
        <p:spPr>
          <a:xfrm>
            <a:off x="1391296" y="5260304"/>
            <a:ext cx="10079808" cy="237363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15224" tIns="57612" rIns="115224" bIns="57612" anchor="ctr"/>
          <a:lstStyle/>
          <a:p>
            <a:pPr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随着并发量的增加登录响应时间呈线性增长，主要的影响因素为</a:t>
            </a:r>
            <a:r>
              <a:rPr lang="en-US" altLang="zh-CN" sz="15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loadrunner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服务器资源受限，在各个级别并发场景下各个应用服务器的</a:t>
            </a:r>
            <a:r>
              <a:rPr lang="en-US" altLang="zh-CN" sz="15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使用率保持在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20%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左右，各个</a:t>
            </a:r>
            <a:r>
              <a:rPr lang="en-US" altLang="zh-CN" sz="15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服务的</a:t>
            </a:r>
            <a:r>
              <a:rPr lang="en-US" altLang="zh-CN" sz="15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使用率保持在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20%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左右</a:t>
            </a: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在执行压力测试的同时，不断人工登录，通过监控工具检测的人工登录时间基本为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500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毫秒到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800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毫秒之间，少于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秒，登出时间为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毫秒到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毫秒之间，没有因为压力的加大而出现响应时间的波动</a:t>
            </a: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5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的会话共享机制，对登录，登出的影响不大，可以在实际项目中推广使用。</a:t>
            </a:r>
          </a:p>
        </p:txBody>
      </p:sp>
    </p:spTree>
    <p:extLst>
      <p:ext uri="{BB962C8B-B14F-4D97-AF65-F5344CB8AC3E}">
        <p14:creationId xmlns:p14="http://schemas.microsoft.com/office/powerpoint/2010/main" val="279946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5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圆角矩形 35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42" name="TextBox 3"/>
          <p:cNvSpPr txBox="1">
            <a:spLocks noChangeArrowheads="1"/>
          </p:cNvSpPr>
          <p:nvPr/>
        </p:nvSpPr>
        <p:spPr bwMode="auto">
          <a:xfrm>
            <a:off x="367195" y="1881848"/>
            <a:ext cx="11456025" cy="436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平台集成：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会话共享功能内置在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PDP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平台中，所以基于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PDP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平台新开发的项目只需开启会话共享机制并修改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的配置即可；基于老版本的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PDP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开发的项目只需升级平台框架即可集成会话共享功能。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第三方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J2ee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项目集成：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J2ee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项目集成会话共享，只需要将会话共享的相关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和配置文件整合到项目工程中，然后进行相应的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验证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，可能需要编写序列化插件。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集成准备工作：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目前已经整理好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会话共享最小依赖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和资源文件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工程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会话共享及监控最小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依赖</a:t>
            </a:r>
            <a:r>
              <a:rPr lang="en-US" altLang="zh-CN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和资源文件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工程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五边形 15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177543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5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圆角矩形 35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6" name="五边形 15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2520" y="2247619"/>
            <a:ext cx="11737895" cy="5779438"/>
          </a:xfrm>
          <a:prstGeom prst="rect">
            <a:avLst/>
          </a:prstGeom>
          <a:noFill/>
        </p:spPr>
        <p:txBody>
          <a:bodyPr wrap="square" lIns="115224" tIns="57612" rIns="115224" bIns="57612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遗留系统集成会话共享组件哪些情况下需要进行程序调整：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a).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遗留系统修改存储在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中数据对象的属性和状态，但是没有重新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修改：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session.setAttribute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方法将修改后的对象再次存储到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表中，以便将修改共享给其他域应用或者集群应用节点。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b).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遗留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系统存储在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中的对象数据无法采用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进行序列化或者反序列化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修改：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调整对象定义或者为对象编写序列化插件，采取哪种方式视实际情况来定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c).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遗留系统定义并使用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 Event Listener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特有的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监听器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：需要将原来的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监听器迁移到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规范的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监听器</a:t>
            </a:r>
            <a:endParaRPr lang="en-US" altLang="zh-CN" b="1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d.)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遗留系统使用了重量级的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数据对象（对象中引用了很多大对象，这些大对象彼此没有关联，如果只需要获取或者修改其中的一部分数据，每次都要完整地将从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中获取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写入这个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完整的大对象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，导致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和性能低下）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修改：将这些彼此独立的数据从大对象中剥离出来，作为独立属性存储到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中，从而避免不必要的开销。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5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圆角矩形 35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239319" y="2456234"/>
            <a:ext cx="10367802" cy="5909310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dk1"/>
                </a:solidFill>
              </a:rPr>
              <a:t>&lt;properties&gt;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sessionManager</a:t>
            </a:r>
            <a:r>
              <a:rPr lang="en-US" altLang="zh-CN" sz="1800" dirty="0">
                <a:solidFill>
                  <a:schemeClr val="dk1"/>
                </a:solidFill>
              </a:rPr>
              <a:t>" class="</a:t>
            </a:r>
            <a:r>
              <a:rPr lang="en-US" altLang="zh-CN" sz="1800" dirty="0" err="1">
                <a:solidFill>
                  <a:schemeClr val="dk1"/>
                </a:solidFill>
              </a:rPr>
              <a:t>org.frameworkset.security.session.impl.SessionManager</a:t>
            </a:r>
            <a:r>
              <a:rPr lang="en-US" altLang="zh-CN" sz="1800" dirty="0">
                <a:solidFill>
                  <a:schemeClr val="dk1"/>
                </a:solidFill>
              </a:rPr>
              <a:t>"</a:t>
            </a:r>
          </a:p>
          <a:p>
            <a:r>
              <a:rPr lang="en-US" altLang="zh-CN" sz="1800" dirty="0" err="1">
                <a:solidFill>
                  <a:schemeClr val="dk1"/>
                </a:solidFill>
              </a:rPr>
              <a:t>init</a:t>
            </a:r>
            <a:r>
              <a:rPr lang="en-US" altLang="zh-CN" sz="1800" dirty="0">
                <a:solidFill>
                  <a:schemeClr val="dk1"/>
                </a:solidFill>
              </a:rPr>
              <a:t>-method="</a:t>
            </a:r>
            <a:r>
              <a:rPr lang="en-US" altLang="zh-CN" sz="1800" dirty="0" err="1">
                <a:solidFill>
                  <a:schemeClr val="dk1"/>
                </a:solidFill>
              </a:rPr>
              <a:t>init</a:t>
            </a:r>
            <a:r>
              <a:rPr lang="en-US" altLang="zh-CN" sz="1800" dirty="0">
                <a:solidFill>
                  <a:schemeClr val="dk1"/>
                </a:solidFill>
              </a:rPr>
              <a:t>" destroy-method="destroy"&gt;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sessionTimeout</a:t>
            </a:r>
            <a:r>
              <a:rPr lang="en-US" altLang="zh-CN" sz="1800" dirty="0">
                <a:solidFill>
                  <a:schemeClr val="dk1"/>
                </a:solidFill>
              </a:rPr>
              <a:t>" value="3600000"/&gt;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sessionstore</a:t>
            </a:r>
            <a:r>
              <a:rPr lang="en-US" altLang="zh-CN" sz="1800" dirty="0">
                <a:solidFill>
                  <a:schemeClr val="dk1"/>
                </a:solidFill>
              </a:rPr>
              <a:t>" </a:t>
            </a:r>
            <a:r>
              <a:rPr lang="en-US" altLang="zh-CN" sz="1800" dirty="0" err="1">
                <a:solidFill>
                  <a:schemeClr val="dk1"/>
                </a:solidFill>
              </a:rPr>
              <a:t>refid</a:t>
            </a:r>
            <a:r>
              <a:rPr lang="en-US" altLang="zh-CN" sz="1800" dirty="0">
                <a:solidFill>
                  <a:schemeClr val="dk1"/>
                </a:solidFill>
              </a:rPr>
              <a:t>="</a:t>
            </a:r>
            <a:r>
              <a:rPr lang="en-US" altLang="zh-CN" sz="1800" dirty="0" err="1">
                <a:solidFill>
                  <a:schemeClr val="dk1"/>
                </a:solidFill>
              </a:rPr>
              <a:t>attr:sessionstore</a:t>
            </a:r>
            <a:r>
              <a:rPr lang="en-US" altLang="zh-CN" sz="1800" dirty="0">
                <a:solidFill>
                  <a:schemeClr val="dk1"/>
                </a:solidFill>
              </a:rPr>
              <a:t>"/&gt; 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&lt;!-- &lt;property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sessionstore</a:t>
            </a:r>
            <a:r>
              <a:rPr lang="en-US" altLang="zh-CN" sz="1800" dirty="0">
                <a:solidFill>
                  <a:schemeClr val="dk1"/>
                </a:solidFill>
              </a:rPr>
              <a:t>" value="session"/&gt;--&gt;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cookiename</a:t>
            </a:r>
            <a:r>
              <a:rPr lang="en-US" altLang="zh-CN" sz="1800" dirty="0">
                <a:solidFill>
                  <a:schemeClr val="dk1"/>
                </a:solidFill>
              </a:rPr>
              <a:t>" value="</a:t>
            </a:r>
            <a:r>
              <a:rPr lang="en-US" altLang="zh-CN" sz="1800" dirty="0" err="1">
                <a:solidFill>
                  <a:schemeClr val="dk1"/>
                </a:solidFill>
              </a:rPr>
              <a:t>b_sessionid</a:t>
            </a:r>
            <a:r>
              <a:rPr lang="en-US" altLang="zh-CN" sz="1800" dirty="0">
                <a:solidFill>
                  <a:schemeClr val="dk1"/>
                </a:solidFill>
              </a:rPr>
              <a:t>"/&gt;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httpOnly</a:t>
            </a:r>
            <a:r>
              <a:rPr lang="en-US" altLang="zh-CN" sz="1800" dirty="0">
                <a:solidFill>
                  <a:schemeClr val="dk1"/>
                </a:solidFill>
              </a:rPr>
              <a:t>" value="true"/&gt;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&lt;property name="secure" value="false"/&gt;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sessionlisteners</a:t>
            </a:r>
            <a:r>
              <a:rPr lang="en-US" altLang="zh-CN" sz="1800" dirty="0">
                <a:solidFill>
                  <a:schemeClr val="dk1"/>
                </a:solidFill>
              </a:rPr>
              <a:t>" value="</a:t>
            </a:r>
            <a:r>
              <a:rPr lang="en-US" altLang="zh-CN" sz="1800" dirty="0" err="1">
                <a:solidFill>
                  <a:schemeClr val="dk1"/>
                </a:solidFill>
              </a:rPr>
              <a:t>org.frameworkset.security.session.impl.NullSessionListener</a:t>
            </a:r>
            <a:r>
              <a:rPr lang="en-US" altLang="zh-CN" sz="1800" dirty="0">
                <a:solidFill>
                  <a:schemeClr val="dk1"/>
                </a:solidFill>
              </a:rPr>
              <a:t>"/&gt;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&lt;!--&lt;property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appcode</a:t>
            </a:r>
            <a:r>
              <a:rPr lang="en-US" altLang="zh-CN" sz="1800" dirty="0">
                <a:solidFill>
                  <a:schemeClr val="dk1"/>
                </a:solidFill>
              </a:rPr>
              <a:t>" value="10_25_192_142_pdp"/&gt;--&gt;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&lt;property name="</a:t>
            </a:r>
            <a:r>
              <a:rPr lang="en-US" altLang="zh-CN" sz="1800" dirty="0" err="1">
                <a:solidFill>
                  <a:schemeClr val="dk1"/>
                </a:solidFill>
              </a:rPr>
              <a:t>startLifeScan</a:t>
            </a:r>
            <a:r>
              <a:rPr lang="en-US" altLang="zh-CN" sz="1800" dirty="0">
                <a:solidFill>
                  <a:schemeClr val="dk1"/>
                </a:solidFill>
              </a:rPr>
              <a:t>" value="false"/&gt;  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&lt;/property&gt;</a:t>
            </a:r>
          </a:p>
          <a:p>
            <a:endParaRPr lang="en-US" altLang="zh-CN" sz="1800" dirty="0">
              <a:solidFill>
                <a:schemeClr val="dk1"/>
              </a:solidFill>
            </a:endParaRPr>
          </a:p>
          <a:p>
            <a:endParaRPr lang="en-US" altLang="zh-CN" sz="1800" dirty="0">
              <a:solidFill>
                <a:schemeClr val="dk1"/>
              </a:solidFill>
            </a:endParaRPr>
          </a:p>
          <a:p>
            <a:endParaRPr lang="en-US" altLang="zh-CN" sz="1800" dirty="0">
              <a:solidFill>
                <a:schemeClr val="dk1"/>
              </a:solidFill>
            </a:endParaRPr>
          </a:p>
          <a:p>
            <a:r>
              <a:rPr lang="en-US" altLang="zh-CN" sz="1800" dirty="0" smtClean="0">
                <a:solidFill>
                  <a:schemeClr val="dk1"/>
                </a:solidFill>
              </a:rPr>
              <a:t>&lt;</a:t>
            </a:r>
            <a:r>
              <a:rPr lang="en-US" altLang="zh-CN" sz="1800" dirty="0">
                <a:solidFill>
                  <a:schemeClr val="dk1"/>
                </a:solidFill>
              </a:rPr>
              <a:t>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sessionStaticManager</a:t>
            </a:r>
            <a:r>
              <a:rPr lang="en-US" altLang="zh-CN" sz="1800" dirty="0">
                <a:solidFill>
                  <a:schemeClr val="dk1"/>
                </a:solidFill>
              </a:rPr>
              <a:t>"  f:monitorScope="all" class="org.frameworkset.security.session.statics.MongoSessionStaticManagerImpl"/&gt;</a:t>
            </a:r>
          </a:p>
          <a:p>
            <a:endParaRPr lang="zh-CN" altLang="en-US" sz="1800" dirty="0">
              <a:solidFill>
                <a:schemeClr val="dk1"/>
              </a:solidFill>
            </a:endParaRPr>
          </a:p>
          <a:p>
            <a:r>
              <a:rPr lang="en-US" altLang="zh-CN" sz="1800" dirty="0">
                <a:solidFill>
                  <a:schemeClr val="dk1"/>
                </a:solidFill>
              </a:rPr>
              <a:t>&lt;property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sessionstore</a:t>
            </a:r>
            <a:r>
              <a:rPr lang="en-US" altLang="zh-CN" sz="1800" dirty="0">
                <a:solidFill>
                  <a:schemeClr val="dk1"/>
                </a:solidFill>
              </a:rPr>
              <a:t>" class="</a:t>
            </a:r>
            <a:r>
              <a:rPr lang="en-US" altLang="zh-CN" sz="1800" dirty="0" err="1">
                <a:solidFill>
                  <a:schemeClr val="dk1"/>
                </a:solidFill>
              </a:rPr>
              <a:t>org.frameworkset.security.session.impl.MongDBSessionStore</a:t>
            </a:r>
            <a:r>
              <a:rPr lang="en-US" altLang="zh-CN" sz="1800" dirty="0">
                <a:solidFill>
                  <a:schemeClr val="dk1"/>
                </a:solidFill>
              </a:rPr>
              <a:t>"/&gt;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&lt;/properties&gt;</a:t>
            </a:r>
            <a:endParaRPr lang="zh-CN" altLang="en-US" sz="1800" dirty="0">
              <a:solidFill>
                <a:schemeClr val="dk1"/>
              </a:solidFill>
            </a:endParaRPr>
          </a:p>
        </p:txBody>
      </p:sp>
      <p:sp>
        <p:nvSpPr>
          <p:cNvPr id="42" name="TextBox 3"/>
          <p:cNvSpPr txBox="1">
            <a:spLocks noChangeArrowheads="1"/>
          </p:cNvSpPr>
          <p:nvPr/>
        </p:nvSpPr>
        <p:spPr bwMode="auto">
          <a:xfrm>
            <a:off x="431316" y="1881848"/>
            <a:ext cx="11835289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组件集成到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应用程序只需修改配置文件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resources/sessionconf.xml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17"/>
          <p:cNvSpPr txBox="1">
            <a:spLocks noChangeArrowheads="1"/>
          </p:cNvSpPr>
          <p:nvPr/>
        </p:nvSpPr>
        <p:spPr bwMode="auto">
          <a:xfrm>
            <a:off x="6748906" y="3123233"/>
            <a:ext cx="5327221" cy="4040500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sessionManager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配置说明： </a:t>
            </a:r>
            <a:b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org.frameworkset.security.session.impl.SessionManager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会话管理组件。 </a:t>
            </a:r>
            <a:b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sessionTimeout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属性指定会话超时时间，单位：毫秒，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标识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永不超时。 </a:t>
            </a:r>
            <a:b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的存储机制，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表示会话使用容器默认的会话管理机制，配置为</a:t>
            </a: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MongDBSessionStore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时则启用</a:t>
            </a: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的会话管理机制 </a:t>
            </a:r>
            <a:b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cookiename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指定会话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名称 </a:t>
            </a:r>
            <a:b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指定会话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是否使用</a:t>
            </a: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模式，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两个值，默认为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</a:p>
          <a:p>
            <a:pPr eaLnBrk="1" hangingPunct="1"/>
            <a:r>
              <a:rPr lang="en-US" altLang="zh-CN" sz="1500" i="1" dirty="0">
                <a:solidFill>
                  <a:schemeClr val="bg1"/>
                </a:solidFill>
              </a:rPr>
              <a:t>secure –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结合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阻止传输过程中</a:t>
            </a: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被窃取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</a:t>
            </a:r>
          </a:p>
          <a:p>
            <a:r>
              <a:rPr lang="en-US" altLang="zh-CN" sz="1500" dirty="0" err="1">
                <a:solidFill>
                  <a:schemeClr val="bg1"/>
                </a:solidFill>
              </a:rPr>
              <a:t>Appcode</a:t>
            </a:r>
            <a:r>
              <a:rPr lang="en-US" altLang="zh-CN" sz="1500" dirty="0">
                <a:solidFill>
                  <a:schemeClr val="bg1"/>
                </a:solidFill>
              </a:rPr>
              <a:t>-</a:t>
            </a:r>
            <a:r>
              <a:rPr lang="zh-CN" altLang="en-US" sz="1500" dirty="0">
                <a:solidFill>
                  <a:schemeClr val="bg1"/>
                </a:solidFill>
              </a:rPr>
              <a:t>应用编码，如果没有指定</a:t>
            </a:r>
            <a:r>
              <a:rPr lang="en-US" altLang="zh-CN" sz="1500" dirty="0" err="1">
                <a:solidFill>
                  <a:schemeClr val="bg1"/>
                </a:solidFill>
              </a:rPr>
              <a:t>appcode</a:t>
            </a:r>
            <a:r>
              <a:rPr lang="zh-CN" altLang="en-US" sz="1500" dirty="0">
                <a:solidFill>
                  <a:schemeClr val="bg1"/>
                </a:solidFill>
              </a:rPr>
              <a:t>值默认为应用上下文</a:t>
            </a:r>
          </a:p>
          <a:p>
            <a:r>
              <a:rPr lang="zh-CN" altLang="en-US" sz="1500" dirty="0">
                <a:solidFill>
                  <a:schemeClr val="bg1"/>
                </a:solidFill>
              </a:rPr>
              <a:t>  </a:t>
            </a:r>
            <a:r>
              <a:rPr lang="en-US" altLang="zh-CN" sz="1500" dirty="0" err="1">
                <a:solidFill>
                  <a:schemeClr val="bg1"/>
                </a:solidFill>
              </a:rPr>
              <a:t>appcode</a:t>
            </a:r>
            <a:r>
              <a:rPr lang="zh-CN" altLang="en-US" sz="1500" dirty="0">
                <a:solidFill>
                  <a:schemeClr val="bg1"/>
                </a:solidFill>
              </a:rPr>
              <a:t>的作用：当所有的应用上下文为“</a:t>
            </a:r>
            <a:r>
              <a:rPr lang="en-US" altLang="zh-CN" sz="1500" dirty="0">
                <a:solidFill>
                  <a:schemeClr val="bg1"/>
                </a:solidFill>
              </a:rPr>
              <a:t>/”</a:t>
            </a:r>
            <a:r>
              <a:rPr lang="zh-CN" altLang="en-US" sz="1500" dirty="0">
                <a:solidFill>
                  <a:schemeClr val="bg1"/>
                </a:solidFill>
              </a:rPr>
              <a:t>时，</a:t>
            </a:r>
            <a:endParaRPr lang="en-US" altLang="zh-CN" sz="1500" dirty="0">
              <a:solidFill>
                <a:schemeClr val="bg1"/>
              </a:solidFill>
            </a:endParaRPr>
          </a:p>
          <a:p>
            <a:r>
              <a:rPr lang="zh-CN" altLang="en-US" sz="1500" dirty="0">
                <a:solidFill>
                  <a:schemeClr val="bg1"/>
                </a:solidFill>
              </a:rPr>
              <a:t>用来区分后台统计的会话信息</a:t>
            </a:r>
          </a:p>
          <a:p>
            <a:r>
              <a:rPr lang="zh-CN" altLang="en-US" sz="1500" dirty="0">
                <a:solidFill>
                  <a:schemeClr val="bg1"/>
                </a:solidFill>
              </a:rPr>
              <a:t>  如果应用上下文为“</a:t>
            </a:r>
            <a:r>
              <a:rPr lang="en-US" altLang="zh-CN" sz="1500" dirty="0">
                <a:solidFill>
                  <a:schemeClr val="bg1"/>
                </a:solidFill>
              </a:rPr>
              <a:t>/”</a:t>
            </a:r>
            <a:r>
              <a:rPr lang="zh-CN" altLang="en-US" sz="1500" dirty="0">
                <a:solidFill>
                  <a:schemeClr val="bg1"/>
                </a:solidFill>
              </a:rPr>
              <a:t>时</a:t>
            </a:r>
            <a:r>
              <a:rPr lang="en-US" altLang="zh-CN" sz="1500" dirty="0">
                <a:solidFill>
                  <a:schemeClr val="bg1"/>
                </a:solidFill>
              </a:rPr>
              <a:t>,</a:t>
            </a:r>
            <a:r>
              <a:rPr lang="en-US" altLang="zh-CN" sz="1500" dirty="0" err="1">
                <a:solidFill>
                  <a:schemeClr val="bg1"/>
                </a:solidFill>
              </a:rPr>
              <a:t>appcode</a:t>
            </a:r>
            <a:r>
              <a:rPr lang="zh-CN" altLang="en-US" sz="1500" dirty="0">
                <a:solidFill>
                  <a:schemeClr val="bg1"/>
                </a:solidFill>
              </a:rPr>
              <a:t>为</a:t>
            </a:r>
            <a:r>
              <a:rPr lang="en-US" altLang="zh-CN" sz="1500" dirty="0">
                <a:solidFill>
                  <a:schemeClr val="bg1"/>
                </a:solidFill>
              </a:rPr>
              <a:t>ROOT</a:t>
            </a:r>
            <a:endParaRPr lang="zh-CN" altLang="en-US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五边形 15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5" name="矩形 4"/>
          <p:cNvSpPr/>
          <p:nvPr/>
        </p:nvSpPr>
        <p:spPr>
          <a:xfrm rot="19276404">
            <a:off x="3425813" y="5162850"/>
            <a:ext cx="2687947" cy="885331"/>
          </a:xfrm>
          <a:prstGeom prst="rect">
            <a:avLst/>
          </a:prstGeom>
          <a:noFill/>
          <a:ln>
            <a:solidFill>
              <a:srgbClr val="EE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zh-CN" altLang="en-US" b="1" dirty="0" smtClean="0">
                <a:solidFill>
                  <a:srgbClr val="EE0000"/>
                </a:solidFill>
              </a:rPr>
              <a:t>集群应用会话共享模式</a:t>
            </a:r>
            <a:endParaRPr lang="zh-CN" altLang="en-US" b="1" dirty="0">
              <a:solidFill>
                <a:srgbClr val="E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5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圆角矩形 35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42" name="TextBox 3"/>
          <p:cNvSpPr txBox="1">
            <a:spLocks noChangeArrowheads="1"/>
          </p:cNvSpPr>
          <p:nvPr/>
        </p:nvSpPr>
        <p:spPr bwMode="auto">
          <a:xfrm>
            <a:off x="431316" y="1881848"/>
            <a:ext cx="11835289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会话管理自定义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查询条件：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五边形 15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5" name="矩形 4"/>
          <p:cNvSpPr/>
          <p:nvPr/>
        </p:nvSpPr>
        <p:spPr>
          <a:xfrm rot="19276404">
            <a:off x="3425813" y="5162850"/>
            <a:ext cx="2687947" cy="885331"/>
          </a:xfrm>
          <a:prstGeom prst="rect">
            <a:avLst/>
          </a:prstGeom>
          <a:noFill/>
          <a:ln>
            <a:solidFill>
              <a:srgbClr val="EE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zh-CN" altLang="en-US" b="1" dirty="0" smtClean="0">
                <a:solidFill>
                  <a:srgbClr val="EE0000"/>
                </a:solidFill>
              </a:rPr>
              <a:t>集群应用会话共享模式</a:t>
            </a:r>
            <a:endParaRPr lang="zh-CN" altLang="en-US" b="1" dirty="0">
              <a:solidFill>
                <a:srgbClr val="EE0000"/>
              </a:solidFill>
            </a:endParaRPr>
          </a:p>
        </p:txBody>
      </p:sp>
      <p:pic>
        <p:nvPicPr>
          <p:cNvPr id="1026" name="Picture 2" descr="http://dl2.iteye.com/upload/attachment/0113/9989/0a9b57d8-19df-3ce4-ab50-db80e201aaa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9" y="2547169"/>
            <a:ext cx="11885579" cy="54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22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5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圆角矩形 35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425195" y="3123233"/>
            <a:ext cx="11650931" cy="452431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dirty="0"/>
              <a:t>&lt;property name="</a:t>
            </a:r>
            <a:r>
              <a:rPr lang="en-US" altLang="zh-CN" sz="1800" dirty="0" err="1"/>
              <a:t>appcode</a:t>
            </a:r>
            <a:r>
              <a:rPr lang="en-US" altLang="zh-CN" sz="1800" dirty="0"/>
              <a:t>" value="</a:t>
            </a:r>
            <a:r>
              <a:rPr lang="en-US" altLang="zh-CN" sz="1800" dirty="0" err="1"/>
              <a:t>pdp</a:t>
            </a:r>
            <a:r>
              <a:rPr lang="en-US" altLang="zh-CN" sz="1800" dirty="0"/>
              <a:t>"/&gt;</a:t>
            </a:r>
          </a:p>
          <a:p>
            <a:r>
              <a:rPr lang="en-US" altLang="zh-CN" sz="1800" dirty="0"/>
              <a:t>&lt;property name="</a:t>
            </a:r>
            <a:r>
              <a:rPr lang="en-US" altLang="zh-CN" sz="1800" dirty="0" err="1"/>
              <a:t>crossDomain</a:t>
            </a:r>
            <a:r>
              <a:rPr lang="en-US" altLang="zh-CN" sz="1800" dirty="0"/>
              <a:t>" class="</a:t>
            </a:r>
            <a:r>
              <a:rPr lang="en-US" altLang="zh-CN" sz="1800" dirty="0" err="1"/>
              <a:t>org.frameworkset.security.session.domain.CrossDomain</a:t>
            </a:r>
            <a:r>
              <a:rPr lang="en-US" altLang="zh-CN" sz="1800" dirty="0"/>
              <a:t>" </a:t>
            </a:r>
          </a:p>
          <a:p>
            <a:r>
              <a:rPr lang="en-US" altLang="zh-CN" sz="1800" dirty="0"/>
              <a:t>    f:domain="sany.com.cn"  </a:t>
            </a:r>
          </a:p>
          <a:p>
            <a:r>
              <a:rPr lang="en-US" altLang="zh-CN" sz="1800" dirty="0"/>
              <a:t>    f:shareSessionAttrs="CREDENTIAL_INDEXS,PRINCIPAL_INDEXS"    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-method="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"&gt;</a:t>
            </a:r>
          </a:p>
          <a:p>
            <a:r>
              <a:rPr lang="en-US" altLang="zh-CN" sz="1800" dirty="0"/>
              <a:t>    &lt;property name="</a:t>
            </a:r>
            <a:r>
              <a:rPr lang="en-US" altLang="zh-CN" sz="1800" dirty="0" err="1"/>
              <a:t>domainApps</a:t>
            </a:r>
            <a:r>
              <a:rPr lang="en-US" altLang="zh-CN" sz="1800" dirty="0"/>
              <a:t>"&gt;</a:t>
            </a:r>
          </a:p>
          <a:p>
            <a:pPr lvl="1"/>
            <a:r>
              <a:rPr lang="en-US" altLang="zh-CN" sz="1800" dirty="0"/>
              <a:t>    &lt;list </a:t>
            </a:r>
            <a:r>
              <a:rPr lang="en-US" altLang="zh-CN" sz="1800" dirty="0" err="1"/>
              <a:t>componentType</a:t>
            </a:r>
            <a:r>
              <a:rPr lang="en-US" altLang="zh-CN" sz="1800" dirty="0"/>
              <a:t>="bean"&gt;</a:t>
            </a:r>
          </a:p>
          <a:p>
            <a:pPr lvl="1"/>
            <a:r>
              <a:rPr lang="en-US" altLang="zh-CN" sz="1800" dirty="0"/>
              <a:t>        &lt;property class="</a:t>
            </a:r>
            <a:r>
              <a:rPr lang="en-US" altLang="zh-CN" sz="1800" dirty="0" err="1"/>
              <a:t>org.frameworkset.security.session.domain.App</a:t>
            </a:r>
            <a:r>
              <a:rPr lang="en-US" altLang="zh-CN" sz="1800" dirty="0"/>
              <a:t>"</a:t>
            </a:r>
          </a:p>
          <a:p>
            <a:pPr lvl="1"/>
            <a:r>
              <a:rPr lang="en-US" altLang="zh-CN" sz="1800" dirty="0"/>
              <a:t>            f:path="/SanyPDP"   f:attributeNamespace="pdp_sany_com_cn"  </a:t>
            </a:r>
          </a:p>
          <a:p>
            <a:pPr lvl="1"/>
            <a:r>
              <a:rPr lang="en-US" altLang="zh-CN" sz="1800" dirty="0"/>
              <a:t>           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-method="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"</a:t>
            </a:r>
            <a:r>
              <a:rPr lang="zh-CN" altLang="en-US" sz="1800" dirty="0"/>
              <a:t> </a:t>
            </a:r>
            <a:r>
              <a:rPr lang="en-US" altLang="zh-CN" sz="1800" dirty="0"/>
              <a:t>/&gt;</a:t>
            </a:r>
            <a:r>
              <a:rPr lang="zh-CN" altLang="en-US" sz="1800" dirty="0"/>
              <a:t>        </a:t>
            </a:r>
          </a:p>
          <a:p>
            <a:pPr lvl="1"/>
            <a:r>
              <a:rPr lang="en-US" altLang="zh-CN" sz="1800" dirty="0"/>
              <a:t>        &lt;property class="</a:t>
            </a:r>
            <a:r>
              <a:rPr lang="en-US" altLang="zh-CN" sz="1800" dirty="0" err="1"/>
              <a:t>org.frameworkset.security.session.domain.App</a:t>
            </a:r>
            <a:r>
              <a:rPr lang="en-US" altLang="zh-CN" sz="1800" dirty="0"/>
              <a:t>"            </a:t>
            </a:r>
          </a:p>
          <a:p>
            <a:pPr lvl="1"/>
            <a:r>
              <a:rPr lang="en-US" altLang="zh-CN" sz="1800" dirty="0"/>
              <a:t>            f:path="/g4studio"    f:attributeNamespace="g4_sany_com_cn"  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-method="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"</a:t>
            </a:r>
            <a:r>
              <a:rPr lang="zh-CN" altLang="en-US" sz="1800" dirty="0"/>
              <a:t> </a:t>
            </a:r>
            <a:r>
              <a:rPr lang="en-US" altLang="zh-CN" sz="1800" dirty="0"/>
              <a:t>/&gt;</a:t>
            </a:r>
            <a:r>
              <a:rPr lang="zh-CN" altLang="en-US" sz="1800" dirty="0"/>
              <a:t>        </a:t>
            </a:r>
          </a:p>
          <a:p>
            <a:pPr lvl="1"/>
            <a:r>
              <a:rPr lang="en-US" altLang="zh-CN" sz="1800" dirty="0"/>
              <a:t>        &lt;property class="</a:t>
            </a:r>
            <a:r>
              <a:rPr lang="en-US" altLang="zh-CN" sz="1800" dirty="0" err="1"/>
              <a:t>org.frameworkset.security.session.domain.App</a:t>
            </a:r>
            <a:r>
              <a:rPr lang="en-US" altLang="zh-CN" sz="1800" dirty="0"/>
              <a:t>"            </a:t>
            </a:r>
          </a:p>
          <a:p>
            <a:pPr lvl="1"/>
            <a:r>
              <a:rPr lang="en-US" altLang="zh-CN" sz="1800" dirty="0"/>
              <a:t>            f:path="/WebRoot"      f:attributeNamespace="testpdp_sany_com_cn"  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-method="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"</a:t>
            </a:r>
            <a:r>
              <a:rPr lang="zh-CN" altLang="en-US" sz="1800" dirty="0"/>
              <a:t> </a:t>
            </a:r>
            <a:r>
              <a:rPr lang="en-US" altLang="zh-CN" sz="1800" dirty="0"/>
              <a:t>/&gt;</a:t>
            </a:r>
          </a:p>
          <a:p>
            <a:pPr lvl="1"/>
            <a:r>
              <a:rPr lang="en-US" altLang="zh-CN" sz="1800" dirty="0"/>
              <a:t>    &lt;/list&gt;</a:t>
            </a:r>
          </a:p>
          <a:p>
            <a:r>
              <a:rPr lang="en-US" altLang="zh-CN" sz="1800" dirty="0"/>
              <a:t>    &lt;/property&gt;</a:t>
            </a:r>
          </a:p>
          <a:p>
            <a:r>
              <a:rPr lang="en-US" altLang="zh-CN" sz="1800" dirty="0"/>
              <a:t>&lt;/property&gt;</a:t>
            </a:r>
          </a:p>
        </p:txBody>
      </p:sp>
      <p:sp>
        <p:nvSpPr>
          <p:cNvPr id="42" name="TextBox 3"/>
          <p:cNvSpPr txBox="1">
            <a:spLocks noChangeArrowheads="1"/>
          </p:cNvSpPr>
          <p:nvPr/>
        </p:nvSpPr>
        <p:spPr bwMode="auto">
          <a:xfrm>
            <a:off x="283596" y="1791277"/>
            <a:ext cx="11835289" cy="117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组件集成到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跨域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应用时，只需在之前的基础上为组件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org.frameworkset.security.session.impl.SessionManager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“ </a:t>
            </a:r>
            <a:r>
              <a:rPr lang="zh-CN" altLang="en-US" i="1" dirty="0" smtClean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i="1" dirty="0" err="1">
                <a:solidFill>
                  <a:srgbClr val="0066FF"/>
                </a:solidFill>
              </a:rPr>
              <a:t>appcode</a:t>
            </a:r>
            <a:r>
              <a:rPr lang="en-US" altLang="zh-CN" i="1" dirty="0">
                <a:solidFill>
                  <a:srgbClr val="0066FF"/>
                </a:solidFill>
              </a:rPr>
              <a:t> </a:t>
            </a:r>
            <a:r>
              <a:rPr lang="zh-CN" altLang="en-US" i="1" dirty="0" smtClean="0">
                <a:solidFill>
                  <a:srgbClr val="0066FF"/>
                </a:solidFill>
              </a:rPr>
              <a:t>和</a:t>
            </a:r>
            <a:r>
              <a:rPr lang="en-US" altLang="zh-CN" i="1" dirty="0" err="1">
                <a:solidFill>
                  <a:srgbClr val="0066FF"/>
                </a:solidFill>
              </a:rPr>
              <a:t>crossDomain</a:t>
            </a:r>
            <a:r>
              <a:rPr lang="en-US" altLang="zh-CN" i="1" dirty="0">
                <a:solidFill>
                  <a:srgbClr val="0066FF"/>
                </a:solidFill>
              </a:rPr>
              <a:t> </a:t>
            </a:r>
            <a:r>
              <a:rPr lang="zh-CN" altLang="en-US" i="1" dirty="0" smtClean="0">
                <a:solidFill>
                  <a:srgbClr val="0066FF"/>
                </a:solidFill>
              </a:rPr>
              <a:t>两个属性即可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五边形 15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5" name="矩形 4"/>
          <p:cNvSpPr/>
          <p:nvPr/>
        </p:nvSpPr>
        <p:spPr>
          <a:xfrm>
            <a:off x="9359146" y="3499167"/>
            <a:ext cx="2687947" cy="885331"/>
          </a:xfrm>
          <a:prstGeom prst="rect">
            <a:avLst/>
          </a:prstGeom>
          <a:noFill/>
          <a:ln>
            <a:solidFill>
              <a:srgbClr val="EE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zh-CN" altLang="en-US" b="1" dirty="0" smtClean="0">
                <a:solidFill>
                  <a:srgbClr val="EE0000"/>
                </a:solidFill>
              </a:rPr>
              <a:t>跨域不同应用间会话共享模式</a:t>
            </a:r>
            <a:endParaRPr lang="zh-CN" altLang="en-US" b="1" dirty="0">
              <a:solidFill>
                <a:srgbClr val="E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1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5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圆角矩形 35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42" name="TextBox 3"/>
          <p:cNvSpPr txBox="1">
            <a:spLocks noChangeArrowheads="1"/>
          </p:cNvSpPr>
          <p:nvPr/>
        </p:nvSpPr>
        <p:spPr bwMode="auto">
          <a:xfrm>
            <a:off x="283596" y="1791277"/>
            <a:ext cx="11835289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组件集成到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跨域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应用相关属性说明：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五边形 15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5" name="矩形 4"/>
          <p:cNvSpPr/>
          <p:nvPr/>
        </p:nvSpPr>
        <p:spPr>
          <a:xfrm>
            <a:off x="9322836" y="1791278"/>
            <a:ext cx="2687947" cy="885331"/>
          </a:xfrm>
          <a:prstGeom prst="rect">
            <a:avLst/>
          </a:prstGeom>
          <a:noFill/>
          <a:ln>
            <a:solidFill>
              <a:srgbClr val="EE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zh-CN" altLang="en-US" b="1" dirty="0" smtClean="0">
                <a:solidFill>
                  <a:srgbClr val="EE0000"/>
                </a:solidFill>
              </a:rPr>
              <a:t>跨域不同应用间会话共享模式</a:t>
            </a:r>
            <a:endParaRPr lang="zh-CN" altLang="en-US" b="1" dirty="0">
              <a:solidFill>
                <a:srgbClr val="EE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416" y="2338913"/>
            <a:ext cx="11091511" cy="5379328"/>
          </a:xfrm>
          <a:prstGeom prst="rect">
            <a:avLst/>
          </a:prstGeom>
          <a:noFill/>
        </p:spPr>
        <p:txBody>
          <a:bodyPr wrap="square" lIns="115224" tIns="57612" rIns="115224" bIns="57612" rtlCol="0">
            <a:spAutoFit/>
          </a:bodyPr>
          <a:lstStyle/>
          <a:p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domain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指定跨域共享的根域，基于该域名的子域名都可以共享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session</a:t>
            </a:r>
          </a:p>
          <a:p>
            <a:r>
              <a:rPr lang="en-US" altLang="zh-CN" sz="1800" b="1" dirty="0" err="1">
                <a:latin typeface="微软雅黑" pitchFamily="34" charset="-122"/>
                <a:ea typeface="微软雅黑" pitchFamily="34" charset="-122"/>
              </a:rPr>
              <a:t>shareSessionAttrs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配置需要在应用间共享的会话数据属性名称，以逗号分隔；如果没有配置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shareSessionAttrs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属性，则所有的属性都是共享数据 </a:t>
            </a:r>
          </a:p>
          <a:p>
            <a:r>
              <a:rPr lang="en-US" altLang="zh-CN" sz="1800" b="1" dirty="0" err="1">
                <a:latin typeface="微软雅黑" pitchFamily="34" charset="-122"/>
                <a:ea typeface="微软雅黑" pitchFamily="34" charset="-122"/>
              </a:rPr>
              <a:t>domainApps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：指定需要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共享的应用列表，每个应用必须指定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属性（对应应用上下文路径），如果应用指定了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attributeNamespace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属性，则用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attributeNamespace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对应的值来限定应用私有的会话数据名称，每个</a:t>
            </a:r>
            <a:r>
              <a:rPr lang="en-US" altLang="zh-CN" sz="1800" u="sng" dirty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800" u="sng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800" u="sng" dirty="0" err="1">
                <a:latin typeface="微软雅黑" pitchFamily="34" charset="-122"/>
                <a:ea typeface="微软雅黑" pitchFamily="34" charset="-122"/>
              </a:rPr>
              <a:t>attributeNamespace</a:t>
            </a:r>
            <a:r>
              <a:rPr lang="zh-CN" altLang="en-US" sz="1800" u="sng" dirty="0">
                <a:latin typeface="微软雅黑" pitchFamily="34" charset="-122"/>
                <a:ea typeface="微软雅黑" pitchFamily="34" charset="-122"/>
              </a:rPr>
              <a:t>属性只有在</a:t>
            </a:r>
            <a:r>
              <a:rPr lang="en-US" altLang="zh-CN" sz="1800" u="sng" dirty="0" err="1">
                <a:latin typeface="微软雅黑" pitchFamily="34" charset="-122"/>
                <a:ea typeface="微软雅黑" pitchFamily="34" charset="-122"/>
              </a:rPr>
              <a:t>CrossDomain</a:t>
            </a:r>
            <a:r>
              <a:rPr lang="zh-CN" altLang="en-US" sz="1800" u="sng" dirty="0">
                <a:latin typeface="微软雅黑" pitchFamily="34" charset="-122"/>
                <a:ea typeface="微软雅黑" pitchFamily="34" charset="-122"/>
              </a:rPr>
              <a:t>上指定了</a:t>
            </a:r>
            <a:r>
              <a:rPr lang="en-US" altLang="zh-CN" sz="1800" u="sng" dirty="0" err="1">
                <a:latin typeface="微软雅黑" pitchFamily="34" charset="-122"/>
                <a:ea typeface="微软雅黑" pitchFamily="34" charset="-122"/>
              </a:rPr>
              <a:t>shareSessionAttrs</a:t>
            </a:r>
            <a:r>
              <a:rPr lang="zh-CN" altLang="en-US" sz="1800" u="sng" dirty="0">
                <a:latin typeface="微软雅黑" pitchFamily="34" charset="-122"/>
                <a:ea typeface="微软雅黑" pitchFamily="34" charset="-122"/>
              </a:rPr>
              <a:t>属性才有意义</a:t>
            </a:r>
          </a:p>
          <a:p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共享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的应用上下文名称</a:t>
            </a:r>
          </a:p>
          <a:p>
            <a:r>
              <a:rPr lang="en-US" altLang="zh-CN" sz="1800" b="1" dirty="0" err="1">
                <a:latin typeface="微软雅黑" pitchFamily="34" charset="-122"/>
                <a:ea typeface="微软雅黑" pitchFamily="34" charset="-122"/>
              </a:rPr>
              <a:t>attributeNamespace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应用私有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属性名称命名空间，用来限定应用私有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数据的存储空间  ，如果指定了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shareSessionAttrs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则必须指定每个应用的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attributeNamespace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样例配置说明：假设有以下三个应用，访问地址分别为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http://pdp.sany.com.cn:8080/SanyPDP</a:t>
            </a:r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http://g4.sany.com.cn:169/g4studio</a:t>
            </a:r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http://test.sany.com.cn:8080/WebRoot</a:t>
            </a:r>
          </a:p>
          <a:p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通过样例配置，三个应用的用户会话信息存储在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CREDENTIAL_INDEXS,PRINCIPAL_INDEXS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两个共享属性中，可以实现三个应用之间的会话共享和单点登录功能。如果需要共享更多的会话数据，可以将对应的属性追加到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shareSessionAttrs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中（以逗号分割），没有出现在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shareSessionAttrs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中的属性都是私有会话数据（对其他应用不可见）。如果没有指定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shareSessionAttrs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，则会话数据全部在三个应用间共享。</a:t>
            </a:r>
          </a:p>
        </p:txBody>
      </p:sp>
    </p:spTree>
    <p:extLst>
      <p:ext uri="{BB962C8B-B14F-4D97-AF65-F5344CB8AC3E}">
        <p14:creationId xmlns:p14="http://schemas.microsoft.com/office/powerpoint/2010/main" val="140964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信息化创造价值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659997341"/>
              </p:ext>
            </p:extLst>
          </p:nvPr>
        </p:nvGraphicFramePr>
        <p:xfrm>
          <a:off x="2793637" y="1358554"/>
          <a:ext cx="6766103" cy="5853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>
          <a:xfrm>
            <a:off x="1710045" y="1"/>
            <a:ext cx="11350206" cy="724561"/>
          </a:xfrm>
          <a:prstGeom prst="rect">
            <a:avLst/>
          </a:prstGeom>
        </p:spPr>
        <p:txBody>
          <a:bodyPr lIns="115224" tIns="57612" rIns="115224" bIns="57612" anchor="t"/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zh-CN" altLang="en-US" sz="4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7228" y="341086"/>
            <a:ext cx="10203386" cy="621317"/>
          </a:xfrm>
        </p:spPr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2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</a:t>
            </a:r>
            <a:r>
              <a:rPr lang="zh-CN" altLang="en-US" dirty="0" smtClean="0">
                <a:solidFill>
                  <a:srgbClr val="000066"/>
                </a:solidFill>
                <a:cs typeface="Arial Unicode MS" pitchFamily="34" charset="-122"/>
              </a:rPr>
              <a:t>集成</a:t>
            </a:r>
            <a:endParaRPr lang="zh-CN" altLang="en-US" dirty="0"/>
          </a:p>
        </p:txBody>
      </p: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78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圆角矩形 78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84" name="矩形 4"/>
          <p:cNvSpPr>
            <a:spLocks noChangeArrowheads="1"/>
          </p:cNvSpPr>
          <p:nvPr/>
        </p:nvSpPr>
        <p:spPr bwMode="auto">
          <a:xfrm>
            <a:off x="617888" y="4073490"/>
            <a:ext cx="11712109" cy="2316952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dk1"/>
                </a:solidFill>
              </a:rPr>
              <a:t>package </a:t>
            </a:r>
            <a:r>
              <a:rPr lang="en-US" altLang="zh-CN" sz="2000" dirty="0" err="1">
                <a:solidFill>
                  <a:schemeClr val="dk1"/>
                </a:solidFill>
              </a:rPr>
              <a:t>org.frameworkset.security.session</a:t>
            </a:r>
            <a:r>
              <a:rPr lang="en-US" altLang="zh-CN" sz="2000" dirty="0">
                <a:solidFill>
                  <a:schemeClr val="dk1"/>
                </a:solidFill>
              </a:rPr>
              <a:t>;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public interface </a:t>
            </a:r>
            <a:r>
              <a:rPr lang="en-US" altLang="zh-CN" sz="2000" dirty="0" err="1">
                <a:solidFill>
                  <a:schemeClr val="dk1"/>
                </a:solidFill>
              </a:rPr>
              <a:t>SessionListener</a:t>
            </a:r>
            <a:r>
              <a:rPr lang="en-US" altLang="zh-CN" sz="2000" dirty="0">
                <a:solidFill>
                  <a:schemeClr val="dk1"/>
                </a:solidFill>
              </a:rPr>
              <a:t> {	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	public void </a:t>
            </a:r>
            <a:r>
              <a:rPr lang="en-US" altLang="zh-CN" sz="2000" dirty="0" err="1">
                <a:solidFill>
                  <a:schemeClr val="dk1"/>
                </a:solidFill>
              </a:rPr>
              <a:t>createSession</a:t>
            </a:r>
            <a:r>
              <a:rPr lang="en-US" altLang="zh-CN" sz="2000" dirty="0">
                <a:solidFill>
                  <a:schemeClr val="dk1"/>
                </a:solidFill>
              </a:rPr>
              <a:t>(</a:t>
            </a:r>
            <a:r>
              <a:rPr lang="en-US" altLang="zh-CN" sz="2000" dirty="0" err="1">
                <a:solidFill>
                  <a:schemeClr val="dk1"/>
                </a:solidFill>
              </a:rPr>
              <a:t>SessionEvent</a:t>
            </a:r>
            <a:r>
              <a:rPr lang="en-US" altLang="zh-CN" sz="2000" dirty="0">
                <a:solidFill>
                  <a:schemeClr val="dk1"/>
                </a:solidFill>
              </a:rPr>
              <a:t> event);	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	public void </a:t>
            </a:r>
            <a:r>
              <a:rPr lang="en-US" altLang="zh-CN" sz="2000" dirty="0" err="1">
                <a:solidFill>
                  <a:schemeClr val="dk1"/>
                </a:solidFill>
              </a:rPr>
              <a:t>destroySession</a:t>
            </a:r>
            <a:r>
              <a:rPr lang="en-US" altLang="zh-CN" sz="2000" dirty="0">
                <a:solidFill>
                  <a:schemeClr val="dk1"/>
                </a:solidFill>
              </a:rPr>
              <a:t>(</a:t>
            </a:r>
            <a:r>
              <a:rPr lang="en-US" altLang="zh-CN" sz="2000" dirty="0" err="1">
                <a:solidFill>
                  <a:schemeClr val="dk1"/>
                </a:solidFill>
              </a:rPr>
              <a:t>SessionEvent</a:t>
            </a:r>
            <a:r>
              <a:rPr lang="en-US" altLang="zh-CN" sz="2000" dirty="0">
                <a:solidFill>
                  <a:schemeClr val="dk1"/>
                </a:solidFill>
              </a:rPr>
              <a:t> event);	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	public void </a:t>
            </a:r>
            <a:r>
              <a:rPr lang="en-US" altLang="zh-CN" sz="2000" dirty="0" err="1">
                <a:solidFill>
                  <a:schemeClr val="dk1"/>
                </a:solidFill>
              </a:rPr>
              <a:t>addAttribute</a:t>
            </a:r>
            <a:r>
              <a:rPr lang="en-US" altLang="zh-CN" sz="2000" dirty="0">
                <a:solidFill>
                  <a:schemeClr val="dk1"/>
                </a:solidFill>
              </a:rPr>
              <a:t>(</a:t>
            </a:r>
            <a:r>
              <a:rPr lang="en-US" altLang="zh-CN" sz="2000" dirty="0" err="1">
                <a:solidFill>
                  <a:schemeClr val="dk1"/>
                </a:solidFill>
              </a:rPr>
              <a:t>SessionEvent</a:t>
            </a:r>
            <a:r>
              <a:rPr lang="en-US" altLang="zh-CN" sz="2000" dirty="0">
                <a:solidFill>
                  <a:schemeClr val="dk1"/>
                </a:solidFill>
              </a:rPr>
              <a:t> event);	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	public void </a:t>
            </a:r>
            <a:r>
              <a:rPr lang="en-US" altLang="zh-CN" sz="2000" dirty="0" err="1">
                <a:solidFill>
                  <a:schemeClr val="dk1"/>
                </a:solidFill>
              </a:rPr>
              <a:t>removeAttribute</a:t>
            </a:r>
            <a:r>
              <a:rPr lang="en-US" altLang="zh-CN" sz="2000" dirty="0">
                <a:solidFill>
                  <a:schemeClr val="dk1"/>
                </a:solidFill>
              </a:rPr>
              <a:t>(</a:t>
            </a:r>
            <a:r>
              <a:rPr lang="en-US" altLang="zh-CN" sz="2000" dirty="0" err="1">
                <a:solidFill>
                  <a:schemeClr val="dk1"/>
                </a:solidFill>
              </a:rPr>
              <a:t>SessionEvent</a:t>
            </a:r>
            <a:r>
              <a:rPr lang="en-US" altLang="zh-CN" sz="2000" dirty="0">
                <a:solidFill>
                  <a:schemeClr val="dk1"/>
                </a:solidFill>
              </a:rPr>
              <a:t> event);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}</a:t>
            </a:r>
            <a:endParaRPr lang="zh-CN" altLang="en-US" sz="2000" dirty="0">
              <a:solidFill>
                <a:schemeClr val="dk1"/>
              </a:solidFill>
            </a:endParaRPr>
          </a:p>
        </p:txBody>
      </p:sp>
      <p:sp>
        <p:nvSpPr>
          <p:cNvPr id="14" name="五边形 13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5" name="燕尾形 14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281" y="1864489"/>
            <a:ext cx="11175817" cy="1886064"/>
          </a:xfrm>
          <a:prstGeom prst="rect">
            <a:avLst/>
          </a:prstGeom>
          <a:noFill/>
        </p:spPr>
        <p:txBody>
          <a:bodyPr wrap="square" lIns="115224" tIns="57612" rIns="115224" bIns="57612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监听器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监听器用来监听并处理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创建和销毁事件，会话属性创建和删除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SessionManager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sessionlisteners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属性来指定多个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监听器，多个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按照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顺序以逗号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分隔，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只有在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PDP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会话共享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管理会话的时候才有用，每一个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必须实现接口： 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9774" y="7411396"/>
            <a:ext cx="9906893" cy="470292"/>
          </a:xfrm>
          <a:prstGeom prst="rect">
            <a:avLst/>
          </a:prstGeom>
        </p:spPr>
        <p:txBody>
          <a:bodyPr wrap="square" lIns="115224" tIns="57612" rIns="115224" bIns="57612">
            <a:spAutoFit/>
          </a:bodyPr>
          <a:lstStyle/>
          <a:p>
            <a:r>
              <a:rPr lang="en-US" altLang="zh-CN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监听器是可选配置项，可以不配置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8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2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圆角矩形 22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8" name="矩形 4"/>
          <p:cNvSpPr>
            <a:spLocks noChangeArrowheads="1"/>
          </p:cNvSpPr>
          <p:nvPr/>
        </p:nvSpPr>
        <p:spPr bwMode="auto">
          <a:xfrm>
            <a:off x="747088" y="1871785"/>
            <a:ext cx="11712109" cy="82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过滤器配置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-web.xml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： 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230" y="2324351"/>
            <a:ext cx="11106821" cy="6247864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dk1"/>
                </a:solidFill>
              </a:rPr>
              <a:t>&lt;filter&gt;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    &lt;filter-name&gt;</a:t>
            </a:r>
            <a:r>
              <a:rPr lang="en-US" altLang="zh-CN" sz="2000" dirty="0" err="1">
                <a:solidFill>
                  <a:schemeClr val="dk1"/>
                </a:solidFill>
              </a:rPr>
              <a:t>sessionFilter</a:t>
            </a:r>
            <a:r>
              <a:rPr lang="en-US" altLang="zh-CN" sz="2000" dirty="0">
                <a:solidFill>
                  <a:schemeClr val="dk1"/>
                </a:solidFill>
              </a:rPr>
              <a:t>&lt;/filter-name&gt;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    &lt;filter-class&gt;</a:t>
            </a:r>
            <a:r>
              <a:rPr lang="en-US" altLang="zh-CN" sz="2000" dirty="0" err="1">
                <a:solidFill>
                  <a:schemeClr val="dk1"/>
                </a:solidFill>
              </a:rPr>
              <a:t>org.frameworkset.security.session.impl.SessionFilter</a:t>
            </a:r>
            <a:r>
              <a:rPr lang="en-US" altLang="zh-CN" sz="2000" dirty="0">
                <a:solidFill>
                  <a:schemeClr val="dk1"/>
                </a:solidFill>
              </a:rPr>
              <a:t>&lt;/filter-class&gt;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&lt;/filter&gt;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&lt;filter-mapping&gt;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&lt;filter-name&gt;</a:t>
            </a:r>
            <a:r>
              <a:rPr lang="en-US" altLang="zh-CN" sz="2000" dirty="0" err="1">
                <a:solidFill>
                  <a:schemeClr val="dk1"/>
                </a:solidFill>
              </a:rPr>
              <a:t>CharsetEncoding</a:t>
            </a:r>
            <a:r>
              <a:rPr lang="en-US" altLang="zh-CN" sz="2000" dirty="0">
                <a:solidFill>
                  <a:schemeClr val="dk1"/>
                </a:solidFill>
              </a:rPr>
              <a:t>&lt;/filter-name&gt;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&lt;</a:t>
            </a:r>
            <a:r>
              <a:rPr lang="en-US" altLang="zh-CN" sz="2000" dirty="0" err="1">
                <a:solidFill>
                  <a:schemeClr val="dk1"/>
                </a:solidFill>
              </a:rPr>
              <a:t>url</a:t>
            </a:r>
            <a:r>
              <a:rPr lang="en-US" altLang="zh-CN" sz="2000" dirty="0">
                <a:solidFill>
                  <a:schemeClr val="dk1"/>
                </a:solidFill>
              </a:rPr>
              <a:t>-pattern&gt;*.</a:t>
            </a:r>
            <a:r>
              <a:rPr lang="en-US" altLang="zh-CN" sz="2000" dirty="0" err="1">
                <a:solidFill>
                  <a:schemeClr val="dk1"/>
                </a:solidFill>
              </a:rPr>
              <a:t>jsp</a:t>
            </a:r>
            <a:r>
              <a:rPr lang="en-US" altLang="zh-CN" sz="2000" dirty="0">
                <a:solidFill>
                  <a:schemeClr val="dk1"/>
                </a:solidFill>
              </a:rPr>
              <a:t>&lt;/</a:t>
            </a:r>
            <a:r>
              <a:rPr lang="en-US" altLang="zh-CN" sz="2000" dirty="0" err="1">
                <a:solidFill>
                  <a:schemeClr val="dk1"/>
                </a:solidFill>
              </a:rPr>
              <a:t>url</a:t>
            </a:r>
            <a:r>
              <a:rPr lang="en-US" altLang="zh-CN" sz="2000" dirty="0">
                <a:solidFill>
                  <a:schemeClr val="dk1"/>
                </a:solidFill>
              </a:rPr>
              <a:t>-pattern&gt;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&lt;/filter-mapping&gt;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&lt;filter-mapping&gt;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&lt;filter-name&gt;</a:t>
            </a:r>
            <a:r>
              <a:rPr lang="en-US" altLang="zh-CN" sz="2000" dirty="0" err="1">
                <a:solidFill>
                  <a:schemeClr val="dk1"/>
                </a:solidFill>
              </a:rPr>
              <a:t>CharsetEncoding</a:t>
            </a:r>
            <a:r>
              <a:rPr lang="en-US" altLang="zh-CN" sz="2000" dirty="0">
                <a:solidFill>
                  <a:schemeClr val="dk1"/>
                </a:solidFill>
              </a:rPr>
              <a:t>&lt;/filter-name&gt;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&lt;</a:t>
            </a:r>
            <a:r>
              <a:rPr lang="en-US" altLang="zh-CN" sz="2000" dirty="0" err="1">
                <a:solidFill>
                  <a:schemeClr val="dk1"/>
                </a:solidFill>
              </a:rPr>
              <a:t>url</a:t>
            </a:r>
            <a:r>
              <a:rPr lang="en-US" altLang="zh-CN" sz="2000" dirty="0">
                <a:solidFill>
                  <a:schemeClr val="dk1"/>
                </a:solidFill>
              </a:rPr>
              <a:t>-pattern&gt;*.do&lt;/</a:t>
            </a:r>
            <a:r>
              <a:rPr lang="en-US" altLang="zh-CN" sz="2000" dirty="0" err="1">
                <a:solidFill>
                  <a:schemeClr val="dk1"/>
                </a:solidFill>
              </a:rPr>
              <a:t>url</a:t>
            </a:r>
            <a:r>
              <a:rPr lang="en-US" altLang="zh-CN" sz="2000" dirty="0">
                <a:solidFill>
                  <a:schemeClr val="dk1"/>
                </a:solidFill>
              </a:rPr>
              <a:t>-pattern&gt;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&lt;/filter-mapping&gt;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&lt;filter-name&gt;</a:t>
            </a:r>
            <a:r>
              <a:rPr lang="en-US" altLang="zh-CN" sz="2000" dirty="0" err="1">
                <a:solidFill>
                  <a:schemeClr val="dk1"/>
                </a:solidFill>
              </a:rPr>
              <a:t>CharsetEncoding</a:t>
            </a:r>
            <a:r>
              <a:rPr lang="en-US" altLang="zh-CN" sz="2000" dirty="0">
                <a:solidFill>
                  <a:schemeClr val="dk1"/>
                </a:solidFill>
              </a:rPr>
              <a:t>&lt;/filter-name&gt;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&lt;</a:t>
            </a:r>
            <a:r>
              <a:rPr lang="en-US" altLang="zh-CN" sz="2000" dirty="0" err="1">
                <a:solidFill>
                  <a:schemeClr val="dk1"/>
                </a:solidFill>
              </a:rPr>
              <a:t>url</a:t>
            </a:r>
            <a:r>
              <a:rPr lang="en-US" altLang="zh-CN" sz="2000" dirty="0">
                <a:solidFill>
                  <a:schemeClr val="dk1"/>
                </a:solidFill>
              </a:rPr>
              <a:t>-pattern&gt;*.page&lt;/</a:t>
            </a:r>
            <a:r>
              <a:rPr lang="en-US" altLang="zh-CN" sz="2000" dirty="0" err="1">
                <a:solidFill>
                  <a:schemeClr val="dk1"/>
                </a:solidFill>
              </a:rPr>
              <a:t>url</a:t>
            </a:r>
            <a:r>
              <a:rPr lang="en-US" altLang="zh-CN" sz="2000" dirty="0">
                <a:solidFill>
                  <a:schemeClr val="dk1"/>
                </a:solidFill>
              </a:rPr>
              <a:t>-pattern&gt;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&lt;/filter-mapping&gt;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&lt;filter-mapping&gt;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&lt;filter-name&gt;</a:t>
            </a:r>
            <a:r>
              <a:rPr lang="en-US" altLang="zh-CN" sz="2000" dirty="0" err="1">
                <a:solidFill>
                  <a:schemeClr val="dk1"/>
                </a:solidFill>
              </a:rPr>
              <a:t>CharsetEncoding</a:t>
            </a:r>
            <a:r>
              <a:rPr lang="en-US" altLang="zh-CN" sz="2000" dirty="0">
                <a:solidFill>
                  <a:schemeClr val="dk1"/>
                </a:solidFill>
              </a:rPr>
              <a:t>&lt;/filter-name&gt;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&lt;</a:t>
            </a:r>
            <a:r>
              <a:rPr lang="en-US" altLang="zh-CN" sz="2000" dirty="0" err="1">
                <a:solidFill>
                  <a:schemeClr val="dk1"/>
                </a:solidFill>
              </a:rPr>
              <a:t>url</a:t>
            </a:r>
            <a:r>
              <a:rPr lang="en-US" altLang="zh-CN" sz="2000" dirty="0">
                <a:solidFill>
                  <a:schemeClr val="dk1"/>
                </a:solidFill>
              </a:rPr>
              <a:t>-pattern&gt;*.</a:t>
            </a:r>
            <a:r>
              <a:rPr lang="en-US" altLang="zh-CN" sz="2000" dirty="0" err="1">
                <a:solidFill>
                  <a:schemeClr val="dk1"/>
                </a:solidFill>
              </a:rPr>
              <a:t>freepage</a:t>
            </a:r>
            <a:r>
              <a:rPr lang="en-US" altLang="zh-CN" sz="2000" dirty="0">
                <a:solidFill>
                  <a:schemeClr val="dk1"/>
                </a:solidFill>
              </a:rPr>
              <a:t>&lt;/</a:t>
            </a:r>
            <a:r>
              <a:rPr lang="en-US" altLang="zh-CN" sz="2000" dirty="0" err="1">
                <a:solidFill>
                  <a:schemeClr val="dk1"/>
                </a:solidFill>
              </a:rPr>
              <a:t>url</a:t>
            </a:r>
            <a:r>
              <a:rPr lang="en-US" altLang="zh-CN" sz="2000" dirty="0">
                <a:solidFill>
                  <a:schemeClr val="dk1"/>
                </a:solidFill>
              </a:rPr>
              <a:t>-pattern&gt;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&lt;/filter-mapping&gt;   </a:t>
            </a:r>
          </a:p>
        </p:txBody>
      </p:sp>
      <p:sp>
        <p:nvSpPr>
          <p:cNvPr id="15" name="五边形 14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燕尾形 17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19" name="燕尾形 18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燕尾形 19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24" name="矩形 23"/>
          <p:cNvSpPr/>
          <p:nvPr/>
        </p:nvSpPr>
        <p:spPr>
          <a:xfrm rot="19276404">
            <a:off x="4938950" y="4136700"/>
            <a:ext cx="2687947" cy="885331"/>
          </a:xfrm>
          <a:prstGeom prst="rect">
            <a:avLst/>
          </a:prstGeom>
          <a:noFill/>
          <a:ln>
            <a:solidFill>
              <a:srgbClr val="EE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zh-CN" altLang="en-US" b="1" dirty="0" smtClean="0">
                <a:solidFill>
                  <a:srgbClr val="EE0000"/>
                </a:solidFill>
              </a:rPr>
              <a:t>样例配置</a:t>
            </a:r>
            <a:endParaRPr lang="zh-CN" altLang="en-US" b="1" dirty="0">
              <a:solidFill>
                <a:srgbClr val="E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09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  <a:endParaRPr lang="zh-CN" altLang="en-US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2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圆角矩形 22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8" name="矩形 4"/>
          <p:cNvSpPr>
            <a:spLocks noChangeArrowheads="1"/>
          </p:cNvSpPr>
          <p:nvPr/>
        </p:nvSpPr>
        <p:spPr bwMode="auto">
          <a:xfrm>
            <a:off x="747088" y="1871785"/>
            <a:ext cx="11712109" cy="82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序列化插件配置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 /resources/org/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frameworkset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soa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/serialconf.xml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0331" y="2709939"/>
            <a:ext cx="11975796" cy="2246769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dk1"/>
                </a:solidFill>
              </a:rPr>
              <a:t> &lt;property name="</a:t>
            </a:r>
            <a:r>
              <a:rPr lang="en-US" altLang="zh-CN" sz="2000" dirty="0" err="1">
                <a:solidFill>
                  <a:schemeClr val="dk1"/>
                </a:solidFill>
              </a:rPr>
              <a:t>java.util.Locale</a:t>
            </a:r>
            <a:r>
              <a:rPr lang="en-US" altLang="zh-CN" sz="2000" dirty="0">
                <a:solidFill>
                  <a:schemeClr val="dk1"/>
                </a:solidFill>
              </a:rPr>
              <a:t>" magic="1" serial="</a:t>
            </a:r>
            <a:r>
              <a:rPr lang="en-US" altLang="zh-CN" sz="2000" dirty="0" err="1">
                <a:solidFill>
                  <a:schemeClr val="dk1"/>
                </a:solidFill>
              </a:rPr>
              <a:t>org.frameworkset.soa.LocaleSerial</a:t>
            </a:r>
            <a:r>
              <a:rPr lang="en-US" altLang="zh-CN" sz="2000" dirty="0">
                <a:solidFill>
                  <a:schemeClr val="dk1"/>
                </a:solidFill>
              </a:rPr>
              <a:t>"/&gt;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  &lt;property name="</a:t>
            </a:r>
            <a:r>
              <a:rPr lang="en-US" altLang="zh-CN" sz="2000" dirty="0" err="1">
                <a:solidFill>
                  <a:schemeClr val="dk1"/>
                </a:solidFill>
              </a:rPr>
              <a:t>net.sf.jasperreports.engine.JasperPrint</a:t>
            </a:r>
            <a:r>
              <a:rPr lang="en-US" altLang="zh-CN" sz="2000" dirty="0">
                <a:solidFill>
                  <a:schemeClr val="dk1"/>
                </a:solidFill>
              </a:rPr>
              <a:t>" magic="2" serial="</a:t>
            </a:r>
            <a:r>
              <a:rPr lang="en-US" altLang="zh-CN" sz="2000" dirty="0" err="1">
                <a:solidFill>
                  <a:schemeClr val="dk1"/>
                </a:solidFill>
              </a:rPr>
              <a:t>org.frameworkset.soa.JDKSerial</a:t>
            </a:r>
            <a:r>
              <a:rPr lang="en-US" altLang="zh-CN" sz="2000" dirty="0">
                <a:solidFill>
                  <a:schemeClr val="dk1"/>
                </a:solidFill>
              </a:rPr>
              <a:t>"/&gt;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  &lt;property name="com.frameworkset.platform.security.authentication.CheckCallBack$Attribute" magic="3"/&gt; 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  &lt;property name="com.frameworkset.platform.security.authentication.CheckCallBack" magic="4"/&gt; 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  &lt;property name="</a:t>
            </a:r>
            <a:r>
              <a:rPr lang="en-US" altLang="zh-CN" sz="2000" dirty="0" err="1">
                <a:solidFill>
                  <a:schemeClr val="dk1"/>
                </a:solidFill>
              </a:rPr>
              <a:t>com.frameworkset.platform.security.authentication.Credential</a:t>
            </a:r>
            <a:r>
              <a:rPr lang="en-US" altLang="zh-CN" sz="2000" dirty="0">
                <a:solidFill>
                  <a:schemeClr val="dk1"/>
                </a:solidFill>
              </a:rPr>
              <a:t>" magic="5"/&gt; 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  &lt;property name="com.frameworkset.platform.security.authorization.AuthPrincipal" magic="6"/&gt;   </a:t>
            </a:r>
          </a:p>
          <a:p>
            <a:endParaRPr lang="en-US" altLang="zh-CN" sz="2000" dirty="0">
              <a:solidFill>
                <a:schemeClr val="dk1"/>
              </a:solidFill>
            </a:endParaRPr>
          </a:p>
        </p:txBody>
      </p:sp>
      <p:sp>
        <p:nvSpPr>
          <p:cNvPr id="15" name="五边形 14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燕尾形 17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19" name="燕尾形 18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燕尾形 19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24" name="双括号 23"/>
          <p:cNvSpPr/>
          <p:nvPr/>
        </p:nvSpPr>
        <p:spPr>
          <a:xfrm>
            <a:off x="1391296" y="5899358"/>
            <a:ext cx="10079808" cy="1734577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15224" tIns="57612" rIns="115224" bIns="57612" anchor="ctr"/>
          <a:lstStyle/>
          <a:p>
            <a:pPr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序列化插件机制是序列化功能的一个辅助功能，通过序列化插件机制，可以达到以下目标：</a:t>
            </a: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自定义对象的序列化和反序列化行为</a:t>
            </a: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对序列化对象进行预处理</a:t>
            </a: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为类路径定义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magic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数字别名，降低序列化报文大小</a:t>
            </a:r>
          </a:p>
        </p:txBody>
      </p:sp>
    </p:spTree>
    <p:extLst>
      <p:ext uri="{BB962C8B-B14F-4D97-AF65-F5344CB8AC3E}">
        <p14:creationId xmlns:p14="http://schemas.microsoft.com/office/powerpoint/2010/main" val="19955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  <a:endParaRPr lang="zh-CN" altLang="en-US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2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圆角矩形 22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8" name="矩形 4"/>
          <p:cNvSpPr>
            <a:spLocks noChangeArrowheads="1"/>
          </p:cNvSpPr>
          <p:nvPr/>
        </p:nvSpPr>
        <p:spPr bwMode="auto">
          <a:xfrm>
            <a:off x="239153" y="2156326"/>
            <a:ext cx="11712109" cy="82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五边形 14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燕尾形 17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19" name="燕尾形 18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燕尾形 19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5" name="矩形 4"/>
          <p:cNvSpPr/>
          <p:nvPr/>
        </p:nvSpPr>
        <p:spPr>
          <a:xfrm>
            <a:off x="1132271" y="2960122"/>
            <a:ext cx="9240559" cy="4708981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/>
              <a:t>HttpSession</a:t>
            </a:r>
            <a:r>
              <a:rPr lang="en-US" altLang="zh-CN" sz="2000" dirty="0"/>
              <a:t> session = </a:t>
            </a:r>
            <a:r>
              <a:rPr lang="en-US" altLang="zh-CN" sz="2000" dirty="0" err="1"/>
              <a:t>request.getSession</a:t>
            </a:r>
            <a:r>
              <a:rPr lang="en-US" altLang="zh-CN" sz="2000" dirty="0"/>
              <a:t>();//</a:t>
            </a:r>
            <a:r>
              <a:rPr lang="en-US" altLang="zh-CN" sz="2000" dirty="0" err="1"/>
              <a:t>request.getSession</a:t>
            </a:r>
            <a:r>
              <a:rPr lang="en-US" altLang="zh-CN" sz="2000" dirty="0"/>
              <a:t>(true)</a:t>
            </a:r>
          </a:p>
          <a:p>
            <a:r>
              <a:rPr lang="en-US" altLang="zh-CN" sz="2000" dirty="0" err="1"/>
              <a:t>session.setMaxInactiveInterval</a:t>
            </a:r>
            <a:r>
              <a:rPr lang="en-US" altLang="zh-CN" sz="2000" dirty="0"/>
              <a:t>(180000);//</a:t>
            </a:r>
            <a:r>
              <a:rPr lang="zh-CN" altLang="en-US" sz="2000" dirty="0"/>
              <a:t>修改</a:t>
            </a:r>
            <a:r>
              <a:rPr lang="en-US" altLang="zh-CN" sz="2000" dirty="0"/>
              <a:t>session</a:t>
            </a:r>
            <a:r>
              <a:rPr lang="zh-CN" altLang="en-US" sz="2000" dirty="0"/>
              <a:t>有效期</a:t>
            </a:r>
            <a:endParaRPr lang="en-US" altLang="zh-CN" sz="2000" dirty="0"/>
          </a:p>
          <a:p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isnew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session.isNew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 err="1"/>
              <a:t>TestVO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 err="1"/>
              <a:t>testVO.setId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sessionmoitor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testvoid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TestVO1 </a:t>
            </a:r>
            <a:r>
              <a:rPr lang="en-US" altLang="zh-CN" sz="2000" dirty="0" err="1"/>
              <a:t>testVO1</a:t>
            </a:r>
            <a:r>
              <a:rPr lang="en-US" altLang="zh-CN" sz="2000" dirty="0"/>
              <a:t> = new TestVO1();</a:t>
            </a:r>
          </a:p>
          <a:p>
            <a:r>
              <a:rPr lang="en-US" altLang="zh-CN" sz="2000" dirty="0"/>
              <a:t>testVO1.setName("</a:t>
            </a:r>
            <a:r>
              <a:rPr lang="en-US" altLang="zh-CN" sz="2000" dirty="0" err="1"/>
              <a:t>hello,sessionmoitor</a:t>
            </a:r>
            <a:r>
              <a:rPr lang="en-US" altLang="zh-CN" sz="2000" dirty="0"/>
              <a:t> test vo1");</a:t>
            </a:r>
          </a:p>
          <a:p>
            <a:r>
              <a:rPr lang="en-US" altLang="zh-CN" sz="2000" dirty="0"/>
              <a:t>testVO.setTestVO1(testVO1);</a:t>
            </a:r>
          </a:p>
          <a:p>
            <a:r>
              <a:rPr lang="en-US" altLang="zh-CN" sz="2000" dirty="0" err="1"/>
              <a:t>session.setAttribute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", 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testVO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)</a:t>
            </a:r>
            <a:r>
              <a:rPr lang="en-US" altLang="zh-CN" sz="2000" dirty="0" err="1"/>
              <a:t>session.getAttribute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");//</a:t>
            </a:r>
            <a:r>
              <a:rPr lang="zh-CN" altLang="en-US" sz="2000" dirty="0"/>
              <a:t>修改</a:t>
            </a:r>
            <a:r>
              <a:rPr lang="en-US" altLang="zh-CN" sz="2000" dirty="0" err="1"/>
              <a:t>testVO</a:t>
            </a:r>
            <a:r>
              <a:rPr lang="zh-CN" altLang="en-US" sz="2000" dirty="0"/>
              <a:t>中属性的值</a:t>
            </a:r>
            <a:r>
              <a:rPr lang="en-US" altLang="zh-CN" sz="2000" dirty="0" err="1"/>
              <a:t>testVO.setId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testvoidaaaaa,sessionmonitor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modifiy</a:t>
            </a:r>
            <a:r>
              <a:rPr lang="en-US" altLang="zh-CN" sz="2000" dirty="0"/>
              <a:t> id");//</a:t>
            </a:r>
            <a:r>
              <a:rPr lang="zh-CN" altLang="en-US" sz="2000" dirty="0"/>
              <a:t>需要将修改后的对象重新设置到</a:t>
            </a:r>
            <a:r>
              <a:rPr lang="en-US" altLang="zh-CN" sz="2000" dirty="0"/>
              <a:t>session</a:t>
            </a:r>
            <a:r>
              <a:rPr lang="zh-CN" altLang="en-US" sz="2000" dirty="0"/>
              <a:t>中否则无法存储最新的</a:t>
            </a:r>
            <a:r>
              <a:rPr lang="en-US" altLang="zh-CN" sz="2000" dirty="0" err="1"/>
              <a:t>testVO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mongodb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r>
              <a:rPr lang="en-US" altLang="zh-CN" sz="2000" dirty="0" err="1"/>
              <a:t>session.setAttribute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", 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testVO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)</a:t>
            </a:r>
            <a:r>
              <a:rPr lang="en-US" altLang="zh-CN" sz="2000" dirty="0" err="1"/>
              <a:t>session.getAttribute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 err="1"/>
              <a:t>request.getSession</a:t>
            </a:r>
            <a:r>
              <a:rPr lang="en-US" altLang="zh-CN" sz="2000" dirty="0"/>
              <a:t>().invalidate();//</a:t>
            </a:r>
            <a:r>
              <a:rPr lang="zh-CN" altLang="en-US" sz="2000" dirty="0"/>
              <a:t>使</a:t>
            </a:r>
            <a:r>
              <a:rPr lang="en-US" altLang="zh-CN" sz="2000" dirty="0"/>
              <a:t>session</a:t>
            </a:r>
            <a:r>
              <a:rPr lang="zh-CN" altLang="en-US" sz="2000" dirty="0"/>
              <a:t>失效 </a:t>
            </a:r>
          </a:p>
        </p:txBody>
      </p:sp>
    </p:spTree>
    <p:extLst>
      <p:ext uri="{BB962C8B-B14F-4D97-AF65-F5344CB8AC3E}">
        <p14:creationId xmlns:p14="http://schemas.microsoft.com/office/powerpoint/2010/main" val="18572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 smtClean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 smtClean="0">
                <a:solidFill>
                  <a:srgbClr val="000066"/>
                </a:solidFill>
                <a:cs typeface="Arial Unicode MS" pitchFamily="34" charset="-122"/>
              </a:rPr>
              <a:t>应用构建部署</a:t>
            </a:r>
            <a:endParaRPr lang="zh-CN" altLang="en-US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2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圆角矩形 32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8" name="TextBox 1"/>
          <p:cNvSpPr txBox="1">
            <a:spLocks noChangeArrowheads="1"/>
          </p:cNvSpPr>
          <p:nvPr/>
        </p:nvSpPr>
        <p:spPr bwMode="auto">
          <a:xfrm>
            <a:off x="617987" y="2044874"/>
            <a:ext cx="11087774" cy="188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采用会话共享的应用系统一般都会采用集群模式进行部署，商业的应用服务器部署集群应用非常麻烦，代价也非常高昂（采购商业套件，部署成本高，难度大），我们经过实践摸索，形成了一套高效廉价部署模式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Hudson+svn+ant+tomcat+ssh+scp</a:t>
            </a: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（多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服务器）的持续集成自动构建部署模式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48146" y="7634062"/>
            <a:ext cx="11047562" cy="516459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15224" tIns="57612" rIns="115224" bIns="57612">
            <a:spAutoFit/>
          </a:bodyPr>
          <a:lstStyle/>
          <a:p>
            <a:pPr>
              <a:defRPr/>
            </a:pP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说明：按先后顺序将应用部署到应用服务器，只停用正在部署应用的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服务器，部署完毕后立即启动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，完成后再依次将应用部署其他应用服务器，这样保证部署过程中其他服务器仍然保持工作状态，达到无停机部署和升级应用的目标。</a:t>
            </a:r>
          </a:p>
        </p:txBody>
      </p:sp>
      <p:sp>
        <p:nvSpPr>
          <p:cNvPr id="69" name="五边形 68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70" name="燕尾形 69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71" name="燕尾形 70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应用部署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2" name="燕尾形 71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73" name="燕尾形 72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燕尾形 73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1428" y="3526200"/>
            <a:ext cx="11149149" cy="3991127"/>
            <a:chOff x="171428" y="3526200"/>
            <a:chExt cx="11149149" cy="3991127"/>
          </a:xfrm>
        </p:grpSpPr>
        <p:sp>
          <p:nvSpPr>
            <p:cNvPr id="29" name="矩形 28"/>
            <p:cNvSpPr/>
            <p:nvPr/>
          </p:nvSpPr>
          <p:spPr>
            <a:xfrm>
              <a:off x="5739653" y="3526200"/>
              <a:ext cx="2783055" cy="39911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666654" y="4138052"/>
              <a:ext cx="2110043" cy="640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</a:rPr>
                <a:t>Svn</a:t>
              </a:r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配置库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666654" y="5782404"/>
              <a:ext cx="2110043" cy="6380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Hudson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持续集成服务器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9212651" y="4711664"/>
              <a:ext cx="2107926" cy="640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应用服务器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212651" y="5661645"/>
              <a:ext cx="2107926" cy="640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应用服务器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212651" y="6537156"/>
              <a:ext cx="2107926" cy="640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应用服务器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71428" y="5534845"/>
              <a:ext cx="1439146" cy="5474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/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定时任务</a:t>
              </a:r>
            </a:p>
          </p:txBody>
        </p:sp>
        <p:sp>
          <p:nvSpPr>
            <p:cNvPr id="45" name="椭圆 44"/>
            <p:cNvSpPr/>
            <p:nvPr/>
          </p:nvSpPr>
          <p:spPr>
            <a:xfrm>
              <a:off x="171428" y="6311736"/>
              <a:ext cx="1439146" cy="5474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手动构建</a:t>
              </a:r>
            </a:p>
          </p:txBody>
        </p:sp>
        <p:sp>
          <p:nvSpPr>
            <p:cNvPr id="46" name="下箭头 45"/>
            <p:cNvSpPr/>
            <p:nvPr/>
          </p:nvSpPr>
          <p:spPr>
            <a:xfrm rot="10800000">
              <a:off x="3051837" y="4862614"/>
              <a:ext cx="696293" cy="87551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下箭头 46"/>
            <p:cNvSpPr/>
            <p:nvPr/>
          </p:nvSpPr>
          <p:spPr>
            <a:xfrm>
              <a:off x="3758712" y="4834437"/>
              <a:ext cx="696293" cy="87551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704748" y="6877298"/>
              <a:ext cx="2110043" cy="640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Sonar</a:t>
              </a:r>
            </a:p>
            <a:p>
              <a:pPr algn="ctr"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代码质量检测服务器</a:t>
              </a:r>
            </a:p>
          </p:txBody>
        </p:sp>
        <p:sp>
          <p:nvSpPr>
            <p:cNvPr id="50" name="下箭头 49"/>
            <p:cNvSpPr/>
            <p:nvPr/>
          </p:nvSpPr>
          <p:spPr>
            <a:xfrm>
              <a:off x="3411623" y="6488851"/>
              <a:ext cx="694176" cy="43876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右箭头 50"/>
            <p:cNvSpPr/>
            <p:nvPr/>
          </p:nvSpPr>
          <p:spPr>
            <a:xfrm rot="795373">
              <a:off x="1671950" y="5746176"/>
              <a:ext cx="982005" cy="36228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右箭头 51"/>
            <p:cNvSpPr/>
            <p:nvPr/>
          </p:nvSpPr>
          <p:spPr>
            <a:xfrm rot="21113505">
              <a:off x="1701579" y="6269471"/>
              <a:ext cx="895234" cy="36228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027482" y="3952885"/>
              <a:ext cx="2107926" cy="6380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微软雅黑" pitchFamily="34" charset="-122"/>
                  <a:ea typeface="微软雅黑" pitchFamily="34" charset="-122"/>
                </a:rPr>
                <a:t>Ant</a:t>
              </a:r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发布</a:t>
              </a:r>
              <a:r>
                <a:rPr lang="zh-CN" altLang="en-US" sz="1800" dirty="0" smtClean="0">
                  <a:latin typeface="微软雅黑" pitchFamily="34" charset="-122"/>
                  <a:ea typeface="微软雅黑" pitchFamily="34" charset="-122"/>
                </a:rPr>
                <a:t>应用版本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027483" y="4884754"/>
              <a:ext cx="2110043" cy="567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远程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Stop Tomcat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SSH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6027483" y="5452326"/>
              <a:ext cx="2110043" cy="5695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远程清除临时文件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(SSH)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027483" y="6044052"/>
              <a:ext cx="2110043" cy="5695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远程上传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war</a:t>
              </a:r>
            </a:p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(SCP)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027483" y="6595523"/>
              <a:ext cx="2110043" cy="5695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远程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Start Tomcat</a:t>
              </a:r>
            </a:p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(SSH)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8522708" y="5168539"/>
              <a:ext cx="6899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8522708" y="5927317"/>
              <a:ext cx="6899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8522708" y="6879309"/>
              <a:ext cx="6899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直接箭头连接符 60"/>
            <p:cNvCxnSpPr>
              <a:endCxn id="53" idx="1"/>
            </p:cNvCxnSpPr>
            <p:nvPr/>
          </p:nvCxnSpPr>
          <p:spPr>
            <a:xfrm flipV="1">
              <a:off x="4776696" y="4272902"/>
              <a:ext cx="1250787" cy="18295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直接箭头连接符 61"/>
            <p:cNvCxnSpPr>
              <a:stCxn id="40" idx="3"/>
            </p:cNvCxnSpPr>
            <p:nvPr/>
          </p:nvCxnSpPr>
          <p:spPr>
            <a:xfrm>
              <a:off x="4776696" y="6102418"/>
              <a:ext cx="1250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3" name="八角星 62"/>
            <p:cNvSpPr/>
            <p:nvPr/>
          </p:nvSpPr>
          <p:spPr>
            <a:xfrm>
              <a:off x="8742814" y="4884753"/>
              <a:ext cx="304720" cy="302908"/>
            </a:xfrm>
            <a:prstGeom prst="star8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八角星 63"/>
            <p:cNvSpPr/>
            <p:nvPr/>
          </p:nvSpPr>
          <p:spPr>
            <a:xfrm>
              <a:off x="8742814" y="5687809"/>
              <a:ext cx="304720" cy="239508"/>
            </a:xfrm>
            <a:prstGeom prst="star8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八角星 64"/>
            <p:cNvSpPr/>
            <p:nvPr/>
          </p:nvSpPr>
          <p:spPr>
            <a:xfrm>
              <a:off x="8711067" y="6615649"/>
              <a:ext cx="336467" cy="264665"/>
            </a:xfrm>
            <a:prstGeom prst="star8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下箭头 66"/>
            <p:cNvSpPr/>
            <p:nvPr/>
          </p:nvSpPr>
          <p:spPr>
            <a:xfrm>
              <a:off x="6696263" y="4552663"/>
              <a:ext cx="696293" cy="43876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85119" y="4870567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增量获取源码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代码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ant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构建脚本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92556" y="458467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自动部署</a:t>
            </a:r>
          </a:p>
        </p:txBody>
      </p:sp>
    </p:spTree>
    <p:extLst>
      <p:ext uri="{BB962C8B-B14F-4D97-AF65-F5344CB8AC3E}">
        <p14:creationId xmlns:p14="http://schemas.microsoft.com/office/powerpoint/2010/main" val="24411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9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圆角矩形 19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6" name="TextBox 1"/>
          <p:cNvSpPr txBox="1">
            <a:spLocks noChangeArrowheads="1"/>
          </p:cNvSpPr>
          <p:nvPr/>
        </p:nvSpPr>
        <p:spPr bwMode="auto">
          <a:xfrm>
            <a:off x="10583" y="1974431"/>
            <a:ext cx="6084624" cy="542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监控管理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测试环境访问地址：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2"/>
              </a:rPr>
              <a:t>http://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sessionmonitor.bbossgroups.com/session/sessionManager/sessionManager.page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平台访问地址：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http://bboss.bbossgroups.com/</a:t>
            </a: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账号口令：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admin/123456</a:t>
            </a: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登录后进入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系统管理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-session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菜单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即可查看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。也可以监控管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理中查看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切记：不要随意操作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建议：在火狐或者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中查看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详细信息</a:t>
            </a:r>
          </a:p>
        </p:txBody>
      </p:sp>
      <p:sp>
        <p:nvSpPr>
          <p:cNvPr id="15" name="五边形 14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燕尾形 27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9" name="燕尾形 28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0" name="燕尾形 29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03" y="3987329"/>
            <a:ext cx="6917026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9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171428" y="1887886"/>
            <a:ext cx="4124790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统计监控管理</a:t>
            </a:r>
          </a:p>
        </p:txBody>
      </p:sp>
      <p:sp>
        <p:nvSpPr>
          <p:cNvPr id="21" name="五边形 20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2" name="燕尾形 21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3" name="燕尾形 22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燕尾形 23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5" name="燕尾形 24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6" name="燕尾形 25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29" y="1874800"/>
            <a:ext cx="11180362" cy="582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5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171428" y="1887886"/>
            <a:ext cx="4124790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统计监控管理</a:t>
            </a:r>
          </a:p>
        </p:txBody>
      </p:sp>
      <p:sp>
        <p:nvSpPr>
          <p:cNvPr id="21" name="五边形 20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2" name="燕尾形 21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3" name="燕尾形 22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燕尾形 23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5" name="燕尾形 24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6" name="燕尾形 25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66" y="2123032"/>
            <a:ext cx="11521280" cy="563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9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70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圆角矩形 70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77" name="TextBox 1"/>
          <p:cNvSpPr txBox="1">
            <a:spLocks noChangeArrowheads="1"/>
          </p:cNvSpPr>
          <p:nvPr/>
        </p:nvSpPr>
        <p:spPr bwMode="auto">
          <a:xfrm>
            <a:off x="171428" y="1887886"/>
            <a:ext cx="4124790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统计监控管理</a:t>
            </a:r>
          </a:p>
        </p:txBody>
      </p:sp>
      <p:pic>
        <p:nvPicPr>
          <p:cNvPr id="7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3" y="2399105"/>
            <a:ext cx="11841042" cy="515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五边形 14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燕尾形 17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19" name="燕尾形 18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0" name="燕尾形 19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117898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6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圆角矩形 16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171428" y="1887886"/>
            <a:ext cx="11875665" cy="153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正常切换集群节点演示，用户访问请求均衡负载到各集群节点，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用户登录系统，先后访问两次系统主页，对比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监控会话统计结果，可以看出在线用户请求被平均分发到各集群节点，没有发生因切换节点而导致用户退出系统，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共享机制工作正常。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339023"/>
            <a:ext cx="12143091" cy="2016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34845"/>
            <a:ext cx="12190413" cy="19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五边形 25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7" name="燕尾形 26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8" name="燕尾形 27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燕尾形 28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0" name="燕尾形 29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1" name="燕尾形 30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12820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9291695" y="8113120"/>
            <a:ext cx="3860297" cy="462914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84535" y="8058736"/>
            <a:ext cx="2844430" cy="4629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3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25"/>
          <p:cNvSpPr txBox="1">
            <a:spLocks noChangeArrowheads="1"/>
          </p:cNvSpPr>
          <p:nvPr/>
        </p:nvSpPr>
        <p:spPr bwMode="auto">
          <a:xfrm>
            <a:off x="4447931" y="458937"/>
            <a:ext cx="4170403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3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集群环境</a:t>
            </a:r>
            <a:r>
              <a:rPr lang="en-US" altLang="zh-CN" sz="23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3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管理进化史</a:t>
            </a:r>
            <a:endParaRPr lang="zh-CN" altLang="en-US" sz="23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86725" y="890985"/>
            <a:ext cx="10953325" cy="7599774"/>
            <a:chOff x="272709" y="125632"/>
            <a:chExt cx="10980199" cy="7271030"/>
          </a:xfrm>
        </p:grpSpPr>
        <p:sp>
          <p:nvSpPr>
            <p:cNvPr id="106" name="矩形 105"/>
            <p:cNvSpPr/>
            <p:nvPr/>
          </p:nvSpPr>
          <p:spPr>
            <a:xfrm>
              <a:off x="710650" y="226680"/>
              <a:ext cx="1984887" cy="38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传统企业</a:t>
              </a:r>
              <a:r>
                <a:rPr lang="zh-CN" altLang="en-US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级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应用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9131914" y="226680"/>
              <a:ext cx="1470667" cy="38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互联网应用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471966" y="5589782"/>
              <a:ext cx="956448" cy="38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第一代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5064049" y="5078930"/>
              <a:ext cx="956448" cy="38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第二代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6413630" y="4028102"/>
              <a:ext cx="956448" cy="38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第三代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7800652" y="3070447"/>
              <a:ext cx="956448" cy="38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第四代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9569093" y="2765767"/>
              <a:ext cx="956448" cy="38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第五代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098388" y="6024121"/>
              <a:ext cx="3231869" cy="1118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依赖容器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数据受限（大小、序列化）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规模受限（集群节点数）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负荷过重（所有节点都需要复制）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无法确保正确复制</a:t>
              </a:r>
              <a:endPara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459820" y="6183713"/>
              <a:ext cx="1206414" cy="2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2816203" y="5364094"/>
              <a:ext cx="727517" cy="826801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3947038" y="4763763"/>
              <a:ext cx="1297475" cy="477279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9388775" y="1777008"/>
              <a:ext cx="749292" cy="72551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KSO_Shape"/>
            <p:cNvSpPr>
              <a:spLocks/>
            </p:cNvSpPr>
            <p:nvPr/>
          </p:nvSpPr>
          <p:spPr bwMode="auto">
            <a:xfrm>
              <a:off x="9467642" y="1987594"/>
              <a:ext cx="594680" cy="351580"/>
            </a:xfrm>
            <a:custGeom>
              <a:avLst/>
              <a:gdLst>
                <a:gd name="T0" fmla="*/ 1733867 w 2074863"/>
                <a:gd name="T1" fmla="*/ 579834 h 1449388"/>
                <a:gd name="T2" fmla="*/ 1791884 w 2074863"/>
                <a:gd name="T3" fmla="*/ 600246 h 1449388"/>
                <a:gd name="T4" fmla="*/ 1794804 w 2074863"/>
                <a:gd name="T5" fmla="*/ 538648 h 1449388"/>
                <a:gd name="T6" fmla="*/ 510830 w 2074863"/>
                <a:gd name="T7" fmla="*/ 162256 h 1449388"/>
                <a:gd name="T8" fmla="*/ 492893 w 2074863"/>
                <a:gd name="T9" fmla="*/ 222976 h 1449388"/>
                <a:gd name="T10" fmla="*/ 438718 w 2074863"/>
                <a:gd name="T11" fmla="*/ 188484 h 1449388"/>
                <a:gd name="T12" fmla="*/ 1598128 w 2074863"/>
                <a:gd name="T13" fmla="*/ 142089 h 1449388"/>
                <a:gd name="T14" fmla="*/ 1885296 w 2074863"/>
                <a:gd name="T15" fmla="*/ 549583 h 1449388"/>
                <a:gd name="T16" fmla="*/ 1586087 w 2074863"/>
                <a:gd name="T17" fmla="*/ 450078 h 1449388"/>
                <a:gd name="T18" fmla="*/ 486453 w 2074863"/>
                <a:gd name="T19" fmla="*/ 72185 h 1449388"/>
                <a:gd name="T20" fmla="*/ 151219 w 2074863"/>
                <a:gd name="T21" fmla="*/ 357281 h 1449388"/>
                <a:gd name="T22" fmla="*/ 295879 w 2074863"/>
                <a:gd name="T23" fmla="*/ 407592 h 1449388"/>
                <a:gd name="T24" fmla="*/ 486453 w 2074863"/>
                <a:gd name="T25" fmla="*/ 72185 h 1449388"/>
                <a:gd name="T26" fmla="*/ 681762 w 2074863"/>
                <a:gd name="T27" fmla="*/ 209994 h 1449388"/>
                <a:gd name="T28" fmla="*/ 910960 w 2074863"/>
                <a:gd name="T29" fmla="*/ 275617 h 1449388"/>
                <a:gd name="T30" fmla="*/ 1184248 w 2074863"/>
                <a:gd name="T31" fmla="*/ 351448 h 1449388"/>
                <a:gd name="T32" fmla="*/ 1396319 w 2074863"/>
                <a:gd name="T33" fmla="*/ 332855 h 1449388"/>
                <a:gd name="T34" fmla="*/ 1606205 w 2074863"/>
                <a:gd name="T35" fmla="*/ 562536 h 1449388"/>
                <a:gd name="T36" fmla="*/ 1640821 w 2074863"/>
                <a:gd name="T37" fmla="*/ 739718 h 1449388"/>
                <a:gd name="T38" fmla="*/ 1379558 w 2074863"/>
                <a:gd name="T39" fmla="*/ 843985 h 1449388"/>
                <a:gd name="T40" fmla="*/ 1124853 w 2074863"/>
                <a:gd name="T41" fmla="*/ 641283 h 1449388"/>
                <a:gd name="T42" fmla="*/ 720387 w 2074863"/>
                <a:gd name="T43" fmla="*/ 519516 h 1449388"/>
                <a:gd name="T44" fmla="*/ 653705 w 2074863"/>
                <a:gd name="T45" fmla="*/ 311345 h 1449388"/>
                <a:gd name="T46" fmla="*/ 325395 w 2074863"/>
                <a:gd name="T47" fmla="*/ 480871 h 1449388"/>
                <a:gd name="T48" fmla="*/ 435438 w 2074863"/>
                <a:gd name="T49" fmla="*/ 683574 h 1449388"/>
                <a:gd name="T50" fmla="*/ 530543 w 2074863"/>
                <a:gd name="T51" fmla="*/ 794768 h 1449388"/>
                <a:gd name="T52" fmla="*/ 611436 w 2074863"/>
                <a:gd name="T53" fmla="*/ 890286 h 1449388"/>
                <a:gd name="T54" fmla="*/ 688686 w 2074863"/>
                <a:gd name="T55" fmla="*/ 1001480 h 1449388"/>
                <a:gd name="T56" fmla="*/ 800188 w 2074863"/>
                <a:gd name="T57" fmla="*/ 1230068 h 1449388"/>
                <a:gd name="T58" fmla="*/ 913511 w 2074863"/>
                <a:gd name="T59" fmla="*/ 1255588 h 1449388"/>
                <a:gd name="T60" fmla="*/ 768486 w 2074863"/>
                <a:gd name="T61" fmla="*/ 1063458 h 1449388"/>
                <a:gd name="T62" fmla="*/ 798730 w 2074863"/>
                <a:gd name="T63" fmla="*/ 1022261 h 1449388"/>
                <a:gd name="T64" fmla="*/ 1047604 w 2074863"/>
                <a:gd name="T65" fmla="*/ 1245015 h 1449388"/>
                <a:gd name="T66" fmla="*/ 1112465 w 2074863"/>
                <a:gd name="T67" fmla="*/ 1184496 h 1449388"/>
                <a:gd name="T68" fmla="*/ 841727 w 2074863"/>
                <a:gd name="T69" fmla="*/ 896119 h 1449388"/>
                <a:gd name="T70" fmla="*/ 886182 w 2074863"/>
                <a:gd name="T71" fmla="*/ 868047 h 1449388"/>
                <a:gd name="T72" fmla="*/ 1205383 w 2074863"/>
                <a:gd name="T73" fmla="*/ 1138195 h 1449388"/>
                <a:gd name="T74" fmla="*/ 1202468 w 2074863"/>
                <a:gd name="T75" fmla="*/ 1026636 h 1449388"/>
                <a:gd name="T76" fmla="*/ 955779 w 2074863"/>
                <a:gd name="T77" fmla="*/ 749197 h 1449388"/>
                <a:gd name="T78" fmla="*/ 1006793 w 2074863"/>
                <a:gd name="T79" fmla="*/ 736437 h 1449388"/>
                <a:gd name="T80" fmla="*/ 1311053 w 2074863"/>
                <a:gd name="T81" fmla="*/ 1001480 h 1449388"/>
                <a:gd name="T82" fmla="*/ 1303037 w 2074863"/>
                <a:gd name="T83" fmla="*/ 890286 h 1449388"/>
                <a:gd name="T84" fmla="*/ 1310325 w 2074863"/>
                <a:gd name="T85" fmla="*/ 838516 h 1449388"/>
                <a:gd name="T86" fmla="*/ 1409802 w 2074863"/>
                <a:gd name="T87" fmla="*/ 919087 h 1449388"/>
                <a:gd name="T88" fmla="*/ 1378829 w 2074863"/>
                <a:gd name="T89" fmla="*/ 1028094 h 1449388"/>
                <a:gd name="T90" fmla="*/ 1306317 w 2074863"/>
                <a:gd name="T91" fmla="*/ 1123248 h 1449388"/>
                <a:gd name="T92" fmla="*/ 1210119 w 2074863"/>
                <a:gd name="T93" fmla="*/ 1205641 h 1449388"/>
                <a:gd name="T94" fmla="*/ 1113922 w 2074863"/>
                <a:gd name="T95" fmla="*/ 1290222 h 1449388"/>
                <a:gd name="T96" fmla="*/ 1016631 w 2074863"/>
                <a:gd name="T97" fmla="*/ 1300795 h 1449388"/>
                <a:gd name="T98" fmla="*/ 897478 w 2074863"/>
                <a:gd name="T99" fmla="*/ 1327044 h 1449388"/>
                <a:gd name="T100" fmla="*/ 625648 w 2074863"/>
                <a:gd name="T101" fmla="*/ 1160798 h 1449388"/>
                <a:gd name="T102" fmla="*/ 491918 w 2074863"/>
                <a:gd name="T103" fmla="*/ 1202360 h 1449388"/>
                <a:gd name="T104" fmla="*/ 458760 w 2074863"/>
                <a:gd name="T105" fmla="*/ 1134550 h 1449388"/>
                <a:gd name="T106" fmla="*/ 365477 w 2074863"/>
                <a:gd name="T107" fmla="*/ 1057260 h 1449388"/>
                <a:gd name="T108" fmla="*/ 317378 w 2074863"/>
                <a:gd name="T109" fmla="*/ 969763 h 1449388"/>
                <a:gd name="T110" fmla="*/ 233206 w 2074863"/>
                <a:gd name="T111" fmla="*/ 865131 h 1449388"/>
                <a:gd name="T112" fmla="*/ 268916 w 2074863"/>
                <a:gd name="T113" fmla="*/ 733520 h 1449388"/>
                <a:gd name="T114" fmla="*/ 186565 w 2074863"/>
                <a:gd name="T115" fmla="*/ 647845 h 1449388"/>
                <a:gd name="T116" fmla="*/ 1822 w 2074863"/>
                <a:gd name="T117" fmla="*/ 438580 h 1449388"/>
                <a:gd name="T118" fmla="*/ 272923 w 2074863"/>
                <a:gd name="T119" fmla="*/ 139996 h 144938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074863" h="1449388">
                  <a:moveTo>
                    <a:pt x="1923841" y="577723"/>
                  </a:moveTo>
                  <a:lnTo>
                    <a:pt x="1919867" y="578517"/>
                  </a:lnTo>
                  <a:lnTo>
                    <a:pt x="1915893" y="579312"/>
                  </a:lnTo>
                  <a:lnTo>
                    <a:pt x="1911919" y="580503"/>
                  </a:lnTo>
                  <a:lnTo>
                    <a:pt x="1907944" y="582488"/>
                  </a:lnTo>
                  <a:lnTo>
                    <a:pt x="1904765" y="584871"/>
                  </a:lnTo>
                  <a:lnTo>
                    <a:pt x="1901983" y="586857"/>
                  </a:lnTo>
                  <a:lnTo>
                    <a:pt x="1898804" y="589636"/>
                  </a:lnTo>
                  <a:lnTo>
                    <a:pt x="1896022" y="592813"/>
                  </a:lnTo>
                  <a:lnTo>
                    <a:pt x="1893240" y="595593"/>
                  </a:lnTo>
                  <a:lnTo>
                    <a:pt x="1891253" y="599167"/>
                  </a:lnTo>
                  <a:lnTo>
                    <a:pt x="1889663" y="602741"/>
                  </a:lnTo>
                  <a:lnTo>
                    <a:pt x="1888471" y="606712"/>
                  </a:lnTo>
                  <a:lnTo>
                    <a:pt x="1887278" y="610683"/>
                  </a:lnTo>
                  <a:lnTo>
                    <a:pt x="1886483" y="615051"/>
                  </a:lnTo>
                  <a:lnTo>
                    <a:pt x="1886483" y="619419"/>
                  </a:lnTo>
                  <a:lnTo>
                    <a:pt x="1886483" y="623390"/>
                  </a:lnTo>
                  <a:lnTo>
                    <a:pt x="1887278" y="627758"/>
                  </a:lnTo>
                  <a:lnTo>
                    <a:pt x="1888471" y="631729"/>
                  </a:lnTo>
                  <a:lnTo>
                    <a:pt x="1889663" y="635303"/>
                  </a:lnTo>
                  <a:lnTo>
                    <a:pt x="1891253" y="639274"/>
                  </a:lnTo>
                  <a:lnTo>
                    <a:pt x="1893240" y="642451"/>
                  </a:lnTo>
                  <a:lnTo>
                    <a:pt x="1896022" y="646025"/>
                  </a:lnTo>
                  <a:lnTo>
                    <a:pt x="1898804" y="648805"/>
                  </a:lnTo>
                  <a:lnTo>
                    <a:pt x="1901983" y="651188"/>
                  </a:lnTo>
                  <a:lnTo>
                    <a:pt x="1904765" y="653967"/>
                  </a:lnTo>
                  <a:lnTo>
                    <a:pt x="1907944" y="655953"/>
                  </a:lnTo>
                  <a:lnTo>
                    <a:pt x="1911919" y="657541"/>
                  </a:lnTo>
                  <a:lnTo>
                    <a:pt x="1915893" y="659130"/>
                  </a:lnTo>
                  <a:lnTo>
                    <a:pt x="1919867" y="660321"/>
                  </a:lnTo>
                  <a:lnTo>
                    <a:pt x="1923841" y="660718"/>
                  </a:lnTo>
                  <a:lnTo>
                    <a:pt x="1928213" y="661115"/>
                  </a:lnTo>
                  <a:lnTo>
                    <a:pt x="1932585" y="660718"/>
                  </a:lnTo>
                  <a:lnTo>
                    <a:pt x="1936956" y="660321"/>
                  </a:lnTo>
                  <a:lnTo>
                    <a:pt x="1940533" y="659130"/>
                  </a:lnTo>
                  <a:lnTo>
                    <a:pt x="1944508" y="657541"/>
                  </a:lnTo>
                  <a:lnTo>
                    <a:pt x="1948084" y="655953"/>
                  </a:lnTo>
                  <a:lnTo>
                    <a:pt x="1951661" y="653967"/>
                  </a:lnTo>
                  <a:lnTo>
                    <a:pt x="1954841" y="651188"/>
                  </a:lnTo>
                  <a:lnTo>
                    <a:pt x="1958020" y="648805"/>
                  </a:lnTo>
                  <a:lnTo>
                    <a:pt x="1960405" y="646025"/>
                  </a:lnTo>
                  <a:lnTo>
                    <a:pt x="1963187" y="642451"/>
                  </a:lnTo>
                  <a:lnTo>
                    <a:pt x="1965174" y="639274"/>
                  </a:lnTo>
                  <a:lnTo>
                    <a:pt x="1966763" y="635303"/>
                  </a:lnTo>
                  <a:lnTo>
                    <a:pt x="1967956" y="631729"/>
                  </a:lnTo>
                  <a:lnTo>
                    <a:pt x="1969148" y="627758"/>
                  </a:lnTo>
                  <a:lnTo>
                    <a:pt x="1969943" y="623390"/>
                  </a:lnTo>
                  <a:lnTo>
                    <a:pt x="1970340" y="619419"/>
                  </a:lnTo>
                  <a:lnTo>
                    <a:pt x="1969943" y="615051"/>
                  </a:lnTo>
                  <a:lnTo>
                    <a:pt x="1969148" y="610683"/>
                  </a:lnTo>
                  <a:lnTo>
                    <a:pt x="1967956" y="606712"/>
                  </a:lnTo>
                  <a:lnTo>
                    <a:pt x="1966763" y="602741"/>
                  </a:lnTo>
                  <a:lnTo>
                    <a:pt x="1965174" y="599167"/>
                  </a:lnTo>
                  <a:lnTo>
                    <a:pt x="1963187" y="595593"/>
                  </a:lnTo>
                  <a:lnTo>
                    <a:pt x="1960405" y="592813"/>
                  </a:lnTo>
                  <a:lnTo>
                    <a:pt x="1958020" y="589636"/>
                  </a:lnTo>
                  <a:lnTo>
                    <a:pt x="1954841" y="586857"/>
                  </a:lnTo>
                  <a:lnTo>
                    <a:pt x="1951661" y="584871"/>
                  </a:lnTo>
                  <a:lnTo>
                    <a:pt x="1948084" y="582488"/>
                  </a:lnTo>
                  <a:lnTo>
                    <a:pt x="1944508" y="580503"/>
                  </a:lnTo>
                  <a:lnTo>
                    <a:pt x="1940533" y="579312"/>
                  </a:lnTo>
                  <a:lnTo>
                    <a:pt x="1936956" y="578517"/>
                  </a:lnTo>
                  <a:lnTo>
                    <a:pt x="1932585" y="577723"/>
                  </a:lnTo>
                  <a:lnTo>
                    <a:pt x="1928213" y="577723"/>
                  </a:lnTo>
                  <a:lnTo>
                    <a:pt x="1923841" y="577723"/>
                  </a:lnTo>
                  <a:close/>
                  <a:moveTo>
                    <a:pt x="519301" y="160338"/>
                  </a:moveTo>
                  <a:lnTo>
                    <a:pt x="523687" y="160338"/>
                  </a:lnTo>
                  <a:lnTo>
                    <a:pt x="528072" y="160729"/>
                  </a:lnTo>
                  <a:lnTo>
                    <a:pt x="532059" y="161512"/>
                  </a:lnTo>
                  <a:lnTo>
                    <a:pt x="536445" y="162687"/>
                  </a:lnTo>
                  <a:lnTo>
                    <a:pt x="540033" y="163861"/>
                  </a:lnTo>
                  <a:lnTo>
                    <a:pt x="544020" y="166210"/>
                  </a:lnTo>
                  <a:lnTo>
                    <a:pt x="547209" y="168558"/>
                  </a:lnTo>
                  <a:lnTo>
                    <a:pt x="550399" y="170907"/>
                  </a:lnTo>
                  <a:lnTo>
                    <a:pt x="553588" y="174038"/>
                  </a:lnTo>
                  <a:lnTo>
                    <a:pt x="556379" y="176778"/>
                  </a:lnTo>
                  <a:lnTo>
                    <a:pt x="558771" y="180693"/>
                  </a:lnTo>
                  <a:lnTo>
                    <a:pt x="560366" y="183824"/>
                  </a:lnTo>
                  <a:lnTo>
                    <a:pt x="562359" y="188130"/>
                  </a:lnTo>
                  <a:lnTo>
                    <a:pt x="563954" y="192436"/>
                  </a:lnTo>
                  <a:lnTo>
                    <a:pt x="564752" y="196350"/>
                  </a:lnTo>
                  <a:lnTo>
                    <a:pt x="565150" y="201048"/>
                  </a:lnTo>
                  <a:lnTo>
                    <a:pt x="565150" y="205353"/>
                  </a:lnTo>
                  <a:lnTo>
                    <a:pt x="564752" y="209268"/>
                  </a:lnTo>
                  <a:lnTo>
                    <a:pt x="563954" y="213574"/>
                  </a:lnTo>
                  <a:lnTo>
                    <a:pt x="562758" y="217488"/>
                  </a:lnTo>
                  <a:lnTo>
                    <a:pt x="560765" y="221402"/>
                  </a:lnTo>
                  <a:lnTo>
                    <a:pt x="558771" y="224925"/>
                  </a:lnTo>
                  <a:lnTo>
                    <a:pt x="556778" y="228448"/>
                  </a:lnTo>
                  <a:lnTo>
                    <a:pt x="553987" y="231188"/>
                  </a:lnTo>
                  <a:lnTo>
                    <a:pt x="551196" y="234711"/>
                  </a:lnTo>
                  <a:lnTo>
                    <a:pt x="547608" y="237060"/>
                  </a:lnTo>
                  <a:lnTo>
                    <a:pt x="544418" y="239800"/>
                  </a:lnTo>
                  <a:lnTo>
                    <a:pt x="540431" y="241366"/>
                  </a:lnTo>
                  <a:lnTo>
                    <a:pt x="536843" y="242932"/>
                  </a:lnTo>
                  <a:lnTo>
                    <a:pt x="532458" y="244497"/>
                  </a:lnTo>
                  <a:lnTo>
                    <a:pt x="528072" y="245672"/>
                  </a:lnTo>
                  <a:lnTo>
                    <a:pt x="523687" y="246063"/>
                  </a:lnTo>
                  <a:lnTo>
                    <a:pt x="518902" y="246063"/>
                  </a:lnTo>
                  <a:lnTo>
                    <a:pt x="514915" y="245672"/>
                  </a:lnTo>
                  <a:lnTo>
                    <a:pt x="510530" y="244497"/>
                  </a:lnTo>
                  <a:lnTo>
                    <a:pt x="506543" y="243323"/>
                  </a:lnTo>
                  <a:lnTo>
                    <a:pt x="502955" y="241757"/>
                  </a:lnTo>
                  <a:lnTo>
                    <a:pt x="498968" y="239800"/>
                  </a:lnTo>
                  <a:lnTo>
                    <a:pt x="495778" y="237451"/>
                  </a:lnTo>
                  <a:lnTo>
                    <a:pt x="492190" y="235103"/>
                  </a:lnTo>
                  <a:lnTo>
                    <a:pt x="489399" y="232363"/>
                  </a:lnTo>
                  <a:lnTo>
                    <a:pt x="486210" y="228840"/>
                  </a:lnTo>
                  <a:lnTo>
                    <a:pt x="484216" y="225708"/>
                  </a:lnTo>
                  <a:lnTo>
                    <a:pt x="482223" y="221794"/>
                  </a:lnTo>
                  <a:lnTo>
                    <a:pt x="480628" y="217879"/>
                  </a:lnTo>
                  <a:lnTo>
                    <a:pt x="479033" y="213965"/>
                  </a:lnTo>
                  <a:lnTo>
                    <a:pt x="478236" y="209268"/>
                  </a:lnTo>
                  <a:lnTo>
                    <a:pt x="477837" y="205353"/>
                  </a:lnTo>
                  <a:lnTo>
                    <a:pt x="477837" y="200656"/>
                  </a:lnTo>
                  <a:lnTo>
                    <a:pt x="478236" y="196350"/>
                  </a:lnTo>
                  <a:lnTo>
                    <a:pt x="479033" y="192436"/>
                  </a:lnTo>
                  <a:lnTo>
                    <a:pt x="480628" y="188522"/>
                  </a:lnTo>
                  <a:lnTo>
                    <a:pt x="481824" y="184607"/>
                  </a:lnTo>
                  <a:lnTo>
                    <a:pt x="483818" y="181084"/>
                  </a:lnTo>
                  <a:lnTo>
                    <a:pt x="486210" y="177561"/>
                  </a:lnTo>
                  <a:lnTo>
                    <a:pt x="489001" y="174430"/>
                  </a:lnTo>
                  <a:lnTo>
                    <a:pt x="491791" y="171298"/>
                  </a:lnTo>
                  <a:lnTo>
                    <a:pt x="494981" y="168558"/>
                  </a:lnTo>
                  <a:lnTo>
                    <a:pt x="498569" y="166601"/>
                  </a:lnTo>
                  <a:lnTo>
                    <a:pt x="502157" y="164252"/>
                  </a:lnTo>
                  <a:lnTo>
                    <a:pt x="506144" y="162687"/>
                  </a:lnTo>
                  <a:lnTo>
                    <a:pt x="510530" y="161512"/>
                  </a:lnTo>
                  <a:lnTo>
                    <a:pt x="514915" y="160729"/>
                  </a:lnTo>
                  <a:lnTo>
                    <a:pt x="519301" y="160338"/>
                  </a:lnTo>
                  <a:close/>
                  <a:moveTo>
                    <a:pt x="1699693" y="111125"/>
                  </a:moveTo>
                  <a:lnTo>
                    <a:pt x="1718770" y="131377"/>
                  </a:lnTo>
                  <a:lnTo>
                    <a:pt x="1740628" y="154806"/>
                  </a:lnTo>
                  <a:lnTo>
                    <a:pt x="1768448" y="186178"/>
                  </a:lnTo>
                  <a:lnTo>
                    <a:pt x="1784345" y="204842"/>
                  </a:lnTo>
                  <a:lnTo>
                    <a:pt x="1801832" y="224697"/>
                  </a:lnTo>
                  <a:lnTo>
                    <a:pt x="1819318" y="246538"/>
                  </a:lnTo>
                  <a:lnTo>
                    <a:pt x="1838395" y="269173"/>
                  </a:lnTo>
                  <a:lnTo>
                    <a:pt x="1857471" y="293793"/>
                  </a:lnTo>
                  <a:lnTo>
                    <a:pt x="1877343" y="318811"/>
                  </a:lnTo>
                  <a:lnTo>
                    <a:pt x="1897611" y="345417"/>
                  </a:lnTo>
                  <a:lnTo>
                    <a:pt x="1917483" y="372420"/>
                  </a:lnTo>
                  <a:lnTo>
                    <a:pt x="1936956" y="400217"/>
                  </a:lnTo>
                  <a:lnTo>
                    <a:pt x="1954841" y="426823"/>
                  </a:lnTo>
                  <a:lnTo>
                    <a:pt x="1971930" y="453032"/>
                  </a:lnTo>
                  <a:lnTo>
                    <a:pt x="1987032" y="478050"/>
                  </a:lnTo>
                  <a:lnTo>
                    <a:pt x="2001339" y="501479"/>
                  </a:lnTo>
                  <a:lnTo>
                    <a:pt x="2014057" y="524511"/>
                  </a:lnTo>
                  <a:lnTo>
                    <a:pt x="2025980" y="545558"/>
                  </a:lnTo>
                  <a:lnTo>
                    <a:pt x="2036313" y="565016"/>
                  </a:lnTo>
                  <a:lnTo>
                    <a:pt x="2045454" y="582488"/>
                  </a:lnTo>
                  <a:lnTo>
                    <a:pt x="2053402" y="598770"/>
                  </a:lnTo>
                  <a:lnTo>
                    <a:pt x="2065325" y="623787"/>
                  </a:lnTo>
                  <a:lnTo>
                    <a:pt x="2072479" y="640069"/>
                  </a:lnTo>
                  <a:lnTo>
                    <a:pt x="2074863" y="646025"/>
                  </a:lnTo>
                  <a:lnTo>
                    <a:pt x="1870189" y="796925"/>
                  </a:lnTo>
                  <a:lnTo>
                    <a:pt x="1867407" y="789380"/>
                  </a:lnTo>
                  <a:lnTo>
                    <a:pt x="1859856" y="767142"/>
                  </a:lnTo>
                  <a:lnTo>
                    <a:pt x="1854689" y="751258"/>
                  </a:lnTo>
                  <a:lnTo>
                    <a:pt x="1847933" y="733388"/>
                  </a:lnTo>
                  <a:lnTo>
                    <a:pt x="1839985" y="712342"/>
                  </a:lnTo>
                  <a:lnTo>
                    <a:pt x="1830844" y="690104"/>
                  </a:lnTo>
                  <a:lnTo>
                    <a:pt x="1820908" y="666278"/>
                  </a:lnTo>
                  <a:lnTo>
                    <a:pt x="1809383" y="640466"/>
                  </a:lnTo>
                  <a:lnTo>
                    <a:pt x="1797063" y="614257"/>
                  </a:lnTo>
                  <a:lnTo>
                    <a:pt x="1783550" y="586857"/>
                  </a:lnTo>
                  <a:lnTo>
                    <a:pt x="1768845" y="559059"/>
                  </a:lnTo>
                  <a:lnTo>
                    <a:pt x="1753346" y="531262"/>
                  </a:lnTo>
                  <a:lnTo>
                    <a:pt x="1744602" y="517363"/>
                  </a:lnTo>
                  <a:lnTo>
                    <a:pt x="1736256" y="503862"/>
                  </a:lnTo>
                  <a:lnTo>
                    <a:pt x="1727513" y="490360"/>
                  </a:lnTo>
                  <a:lnTo>
                    <a:pt x="1718770" y="476859"/>
                  </a:lnTo>
                  <a:lnTo>
                    <a:pt x="1709232" y="463357"/>
                  </a:lnTo>
                  <a:lnTo>
                    <a:pt x="1700091" y="450650"/>
                  </a:lnTo>
                  <a:lnTo>
                    <a:pt x="1690552" y="438339"/>
                  </a:lnTo>
                  <a:lnTo>
                    <a:pt x="1681014" y="426029"/>
                  </a:lnTo>
                  <a:lnTo>
                    <a:pt x="1661938" y="403394"/>
                  </a:lnTo>
                  <a:lnTo>
                    <a:pt x="1643259" y="381951"/>
                  </a:lnTo>
                  <a:lnTo>
                    <a:pt x="1624977" y="362095"/>
                  </a:lnTo>
                  <a:lnTo>
                    <a:pt x="1606696" y="343431"/>
                  </a:lnTo>
                  <a:lnTo>
                    <a:pt x="1590004" y="327150"/>
                  </a:lnTo>
                  <a:lnTo>
                    <a:pt x="1573312" y="311663"/>
                  </a:lnTo>
                  <a:lnTo>
                    <a:pt x="1558210" y="298559"/>
                  </a:lnTo>
                  <a:lnTo>
                    <a:pt x="1544697" y="287042"/>
                  </a:lnTo>
                  <a:lnTo>
                    <a:pt x="1532377" y="276718"/>
                  </a:lnTo>
                  <a:lnTo>
                    <a:pt x="1522044" y="268776"/>
                  </a:lnTo>
                  <a:lnTo>
                    <a:pt x="1506942" y="257657"/>
                  </a:lnTo>
                  <a:lnTo>
                    <a:pt x="1501775" y="254083"/>
                  </a:lnTo>
                  <a:lnTo>
                    <a:pt x="1699693" y="111125"/>
                  </a:lnTo>
                  <a:close/>
                  <a:moveTo>
                    <a:pt x="529828" y="78646"/>
                  </a:moveTo>
                  <a:lnTo>
                    <a:pt x="511572" y="88179"/>
                  </a:lnTo>
                  <a:lnTo>
                    <a:pt x="489347" y="100889"/>
                  </a:lnTo>
                  <a:lnTo>
                    <a:pt x="476647" y="108436"/>
                  </a:lnTo>
                  <a:lnTo>
                    <a:pt x="463153" y="116777"/>
                  </a:lnTo>
                  <a:lnTo>
                    <a:pt x="448865" y="126310"/>
                  </a:lnTo>
                  <a:lnTo>
                    <a:pt x="433784" y="136240"/>
                  </a:lnTo>
                  <a:lnTo>
                    <a:pt x="417512" y="147759"/>
                  </a:lnTo>
                  <a:lnTo>
                    <a:pt x="401637" y="159675"/>
                  </a:lnTo>
                  <a:lnTo>
                    <a:pt x="384175" y="172783"/>
                  </a:lnTo>
                  <a:lnTo>
                    <a:pt x="367109" y="186288"/>
                  </a:lnTo>
                  <a:lnTo>
                    <a:pt x="349250" y="200984"/>
                  </a:lnTo>
                  <a:lnTo>
                    <a:pt x="331787" y="216475"/>
                  </a:lnTo>
                  <a:lnTo>
                    <a:pt x="313531" y="233157"/>
                  </a:lnTo>
                  <a:lnTo>
                    <a:pt x="294878" y="250634"/>
                  </a:lnTo>
                  <a:lnTo>
                    <a:pt x="277019" y="268905"/>
                  </a:lnTo>
                  <a:lnTo>
                    <a:pt x="259159" y="287177"/>
                  </a:lnTo>
                  <a:lnTo>
                    <a:pt x="225028" y="322528"/>
                  </a:lnTo>
                  <a:lnTo>
                    <a:pt x="193278" y="356687"/>
                  </a:lnTo>
                  <a:lnTo>
                    <a:pt x="164703" y="389257"/>
                  </a:lnTo>
                  <a:lnTo>
                    <a:pt x="138906" y="419445"/>
                  </a:lnTo>
                  <a:lnTo>
                    <a:pt x="116284" y="446057"/>
                  </a:lnTo>
                  <a:lnTo>
                    <a:pt x="97234" y="469095"/>
                  </a:lnTo>
                  <a:lnTo>
                    <a:pt x="82550" y="488161"/>
                  </a:lnTo>
                  <a:lnTo>
                    <a:pt x="205184" y="612882"/>
                  </a:lnTo>
                  <a:lnTo>
                    <a:pt x="213915" y="597391"/>
                  </a:lnTo>
                  <a:lnTo>
                    <a:pt x="224631" y="581106"/>
                  </a:lnTo>
                  <a:lnTo>
                    <a:pt x="236934" y="562437"/>
                  </a:lnTo>
                  <a:lnTo>
                    <a:pt x="250428" y="542974"/>
                  </a:lnTo>
                  <a:lnTo>
                    <a:pt x="256381" y="531456"/>
                  </a:lnTo>
                  <a:lnTo>
                    <a:pt x="260350" y="524306"/>
                  </a:lnTo>
                  <a:lnTo>
                    <a:pt x="265112" y="515965"/>
                  </a:lnTo>
                  <a:lnTo>
                    <a:pt x="270669" y="507623"/>
                  </a:lnTo>
                  <a:lnTo>
                    <a:pt x="277019" y="498885"/>
                  </a:lnTo>
                  <a:lnTo>
                    <a:pt x="284162" y="488558"/>
                  </a:lnTo>
                  <a:lnTo>
                    <a:pt x="292100" y="478628"/>
                  </a:lnTo>
                  <a:lnTo>
                    <a:pt x="301228" y="467506"/>
                  </a:lnTo>
                  <a:lnTo>
                    <a:pt x="311547" y="456385"/>
                  </a:lnTo>
                  <a:lnTo>
                    <a:pt x="322262" y="444071"/>
                  </a:lnTo>
                  <a:lnTo>
                    <a:pt x="334565" y="431758"/>
                  </a:lnTo>
                  <a:lnTo>
                    <a:pt x="348059" y="418650"/>
                  </a:lnTo>
                  <a:lnTo>
                    <a:pt x="362347" y="405543"/>
                  </a:lnTo>
                  <a:lnTo>
                    <a:pt x="378619" y="391641"/>
                  </a:lnTo>
                  <a:lnTo>
                    <a:pt x="395684" y="377739"/>
                  </a:lnTo>
                  <a:lnTo>
                    <a:pt x="413147" y="362248"/>
                  </a:lnTo>
                  <a:lnTo>
                    <a:pt x="430609" y="347154"/>
                  </a:lnTo>
                  <a:lnTo>
                    <a:pt x="448469" y="332855"/>
                  </a:lnTo>
                  <a:lnTo>
                    <a:pt x="466328" y="318953"/>
                  </a:lnTo>
                  <a:lnTo>
                    <a:pt x="484188" y="305448"/>
                  </a:lnTo>
                  <a:lnTo>
                    <a:pt x="502047" y="292737"/>
                  </a:lnTo>
                  <a:lnTo>
                    <a:pt x="519510" y="280821"/>
                  </a:lnTo>
                  <a:lnTo>
                    <a:pt x="536972" y="268905"/>
                  </a:lnTo>
                  <a:lnTo>
                    <a:pt x="553641" y="257784"/>
                  </a:lnTo>
                  <a:lnTo>
                    <a:pt x="570310" y="247457"/>
                  </a:lnTo>
                  <a:lnTo>
                    <a:pt x="601663" y="228391"/>
                  </a:lnTo>
                  <a:lnTo>
                    <a:pt x="629841" y="212106"/>
                  </a:lnTo>
                  <a:lnTo>
                    <a:pt x="654050" y="198601"/>
                  </a:lnTo>
                  <a:lnTo>
                    <a:pt x="529828" y="78646"/>
                  </a:lnTo>
                  <a:close/>
                  <a:moveTo>
                    <a:pt x="537766" y="0"/>
                  </a:moveTo>
                  <a:lnTo>
                    <a:pt x="542925" y="794"/>
                  </a:lnTo>
                  <a:lnTo>
                    <a:pt x="548085" y="2383"/>
                  </a:lnTo>
                  <a:lnTo>
                    <a:pt x="552450" y="4369"/>
                  </a:lnTo>
                  <a:lnTo>
                    <a:pt x="557213" y="6752"/>
                  </a:lnTo>
                  <a:lnTo>
                    <a:pt x="561181" y="10327"/>
                  </a:lnTo>
                  <a:lnTo>
                    <a:pt x="738981" y="181521"/>
                  </a:lnTo>
                  <a:lnTo>
                    <a:pt x="741760" y="185096"/>
                  </a:lnTo>
                  <a:lnTo>
                    <a:pt x="744538" y="188274"/>
                  </a:lnTo>
                  <a:lnTo>
                    <a:pt x="746522" y="192246"/>
                  </a:lnTo>
                  <a:lnTo>
                    <a:pt x="748110" y="195820"/>
                  </a:lnTo>
                  <a:lnTo>
                    <a:pt x="748903" y="200190"/>
                  </a:lnTo>
                  <a:lnTo>
                    <a:pt x="749697" y="204162"/>
                  </a:lnTo>
                  <a:lnTo>
                    <a:pt x="749697" y="208531"/>
                  </a:lnTo>
                  <a:lnTo>
                    <a:pt x="749300" y="213297"/>
                  </a:lnTo>
                  <a:lnTo>
                    <a:pt x="748506" y="217269"/>
                  </a:lnTo>
                  <a:lnTo>
                    <a:pt x="746919" y="221241"/>
                  </a:lnTo>
                  <a:lnTo>
                    <a:pt x="745331" y="224816"/>
                  </a:lnTo>
                  <a:lnTo>
                    <a:pt x="742553" y="228788"/>
                  </a:lnTo>
                  <a:lnTo>
                    <a:pt x="740172" y="231568"/>
                  </a:lnTo>
                  <a:lnTo>
                    <a:pt x="736600" y="234746"/>
                  </a:lnTo>
                  <a:lnTo>
                    <a:pt x="733425" y="237129"/>
                  </a:lnTo>
                  <a:lnTo>
                    <a:pt x="729456" y="239512"/>
                  </a:lnTo>
                  <a:lnTo>
                    <a:pt x="722710" y="242690"/>
                  </a:lnTo>
                  <a:lnTo>
                    <a:pt x="705247" y="251429"/>
                  </a:lnTo>
                  <a:lnTo>
                    <a:pt x="776685" y="295915"/>
                  </a:lnTo>
                  <a:lnTo>
                    <a:pt x="813594" y="318953"/>
                  </a:lnTo>
                  <a:lnTo>
                    <a:pt x="843756" y="338416"/>
                  </a:lnTo>
                  <a:lnTo>
                    <a:pt x="855266" y="332458"/>
                  </a:lnTo>
                  <a:lnTo>
                    <a:pt x="867569" y="326500"/>
                  </a:lnTo>
                  <a:lnTo>
                    <a:pt x="879872" y="321733"/>
                  </a:lnTo>
                  <a:lnTo>
                    <a:pt x="892175" y="317364"/>
                  </a:lnTo>
                  <a:lnTo>
                    <a:pt x="905669" y="312995"/>
                  </a:lnTo>
                  <a:lnTo>
                    <a:pt x="919163" y="309817"/>
                  </a:lnTo>
                  <a:lnTo>
                    <a:pt x="933847" y="307037"/>
                  </a:lnTo>
                  <a:lnTo>
                    <a:pt x="948135" y="304256"/>
                  </a:lnTo>
                  <a:lnTo>
                    <a:pt x="970756" y="301873"/>
                  </a:lnTo>
                  <a:lnTo>
                    <a:pt x="992188" y="300284"/>
                  </a:lnTo>
                  <a:lnTo>
                    <a:pt x="1013222" y="299093"/>
                  </a:lnTo>
                  <a:lnTo>
                    <a:pt x="1033066" y="298696"/>
                  </a:lnTo>
                  <a:lnTo>
                    <a:pt x="1052513" y="299490"/>
                  </a:lnTo>
                  <a:lnTo>
                    <a:pt x="1070769" y="301079"/>
                  </a:lnTo>
                  <a:lnTo>
                    <a:pt x="1088231" y="302668"/>
                  </a:lnTo>
                  <a:lnTo>
                    <a:pt x="1105297" y="305051"/>
                  </a:lnTo>
                  <a:lnTo>
                    <a:pt x="1121172" y="308228"/>
                  </a:lnTo>
                  <a:lnTo>
                    <a:pt x="1137047" y="311803"/>
                  </a:lnTo>
                  <a:lnTo>
                    <a:pt x="1151731" y="315775"/>
                  </a:lnTo>
                  <a:lnTo>
                    <a:pt x="1165622" y="320542"/>
                  </a:lnTo>
                  <a:lnTo>
                    <a:pt x="1179116" y="324911"/>
                  </a:lnTo>
                  <a:lnTo>
                    <a:pt x="1191816" y="329677"/>
                  </a:lnTo>
                  <a:lnTo>
                    <a:pt x="1203722" y="335238"/>
                  </a:lnTo>
                  <a:lnTo>
                    <a:pt x="1215231" y="340004"/>
                  </a:lnTo>
                  <a:lnTo>
                    <a:pt x="1226741" y="345565"/>
                  </a:lnTo>
                  <a:lnTo>
                    <a:pt x="1237060" y="351126"/>
                  </a:lnTo>
                  <a:lnTo>
                    <a:pt x="1256506" y="362645"/>
                  </a:lnTo>
                  <a:lnTo>
                    <a:pt x="1274366" y="372972"/>
                  </a:lnTo>
                  <a:lnTo>
                    <a:pt x="1289844" y="382902"/>
                  </a:lnTo>
                  <a:lnTo>
                    <a:pt x="1304131" y="391641"/>
                  </a:lnTo>
                  <a:lnTo>
                    <a:pt x="1310878" y="395613"/>
                  </a:lnTo>
                  <a:lnTo>
                    <a:pt x="1317228" y="398790"/>
                  </a:lnTo>
                  <a:lnTo>
                    <a:pt x="1323578" y="401968"/>
                  </a:lnTo>
                  <a:lnTo>
                    <a:pt x="1329135" y="403954"/>
                  </a:lnTo>
                  <a:lnTo>
                    <a:pt x="1334691" y="405543"/>
                  </a:lnTo>
                  <a:lnTo>
                    <a:pt x="1340247" y="406337"/>
                  </a:lnTo>
                  <a:lnTo>
                    <a:pt x="1345406" y="407132"/>
                  </a:lnTo>
                  <a:lnTo>
                    <a:pt x="1351360" y="407132"/>
                  </a:lnTo>
                  <a:lnTo>
                    <a:pt x="1358106" y="406734"/>
                  </a:lnTo>
                  <a:lnTo>
                    <a:pt x="1364853" y="406337"/>
                  </a:lnTo>
                  <a:lnTo>
                    <a:pt x="1379538" y="404351"/>
                  </a:lnTo>
                  <a:lnTo>
                    <a:pt x="1395810" y="401173"/>
                  </a:lnTo>
                  <a:lnTo>
                    <a:pt x="1412081" y="397201"/>
                  </a:lnTo>
                  <a:lnTo>
                    <a:pt x="1429544" y="392832"/>
                  </a:lnTo>
                  <a:lnTo>
                    <a:pt x="1446610" y="387669"/>
                  </a:lnTo>
                  <a:lnTo>
                    <a:pt x="1463675" y="382505"/>
                  </a:lnTo>
                  <a:lnTo>
                    <a:pt x="1494631" y="371781"/>
                  </a:lnTo>
                  <a:lnTo>
                    <a:pt x="1520825" y="362645"/>
                  </a:lnTo>
                  <a:lnTo>
                    <a:pt x="1545035" y="353112"/>
                  </a:lnTo>
                  <a:lnTo>
                    <a:pt x="1550988" y="357481"/>
                  </a:lnTo>
                  <a:lnTo>
                    <a:pt x="1557338" y="363439"/>
                  </a:lnTo>
                  <a:lnTo>
                    <a:pt x="1566069" y="371383"/>
                  </a:lnTo>
                  <a:lnTo>
                    <a:pt x="1577578" y="382108"/>
                  </a:lnTo>
                  <a:lnTo>
                    <a:pt x="1589881" y="395215"/>
                  </a:lnTo>
                  <a:lnTo>
                    <a:pt x="1604963" y="410309"/>
                  </a:lnTo>
                  <a:lnTo>
                    <a:pt x="1620838" y="428183"/>
                  </a:lnTo>
                  <a:lnTo>
                    <a:pt x="1638697" y="449235"/>
                  </a:lnTo>
                  <a:lnTo>
                    <a:pt x="1656953" y="472670"/>
                  </a:lnTo>
                  <a:lnTo>
                    <a:pt x="1666875" y="485380"/>
                  </a:lnTo>
                  <a:lnTo>
                    <a:pt x="1676400" y="498885"/>
                  </a:lnTo>
                  <a:lnTo>
                    <a:pt x="1686719" y="512787"/>
                  </a:lnTo>
                  <a:lnTo>
                    <a:pt x="1696641" y="527881"/>
                  </a:lnTo>
                  <a:lnTo>
                    <a:pt x="1707356" y="542974"/>
                  </a:lnTo>
                  <a:lnTo>
                    <a:pt x="1717675" y="559657"/>
                  </a:lnTo>
                  <a:lnTo>
                    <a:pt x="1727994" y="576339"/>
                  </a:lnTo>
                  <a:lnTo>
                    <a:pt x="1738710" y="594213"/>
                  </a:lnTo>
                  <a:lnTo>
                    <a:pt x="1749425" y="612882"/>
                  </a:lnTo>
                  <a:lnTo>
                    <a:pt x="1760141" y="632345"/>
                  </a:lnTo>
                  <a:lnTo>
                    <a:pt x="1770460" y="651808"/>
                  </a:lnTo>
                  <a:lnTo>
                    <a:pt x="1781175" y="672859"/>
                  </a:lnTo>
                  <a:lnTo>
                    <a:pt x="1802606" y="715360"/>
                  </a:lnTo>
                  <a:lnTo>
                    <a:pt x="1810544" y="731645"/>
                  </a:lnTo>
                  <a:lnTo>
                    <a:pt x="1813322" y="739192"/>
                  </a:lnTo>
                  <a:lnTo>
                    <a:pt x="1816100" y="745944"/>
                  </a:lnTo>
                  <a:lnTo>
                    <a:pt x="1817688" y="752300"/>
                  </a:lnTo>
                  <a:lnTo>
                    <a:pt x="1818878" y="758258"/>
                  </a:lnTo>
                  <a:lnTo>
                    <a:pt x="1819275" y="764216"/>
                  </a:lnTo>
                  <a:lnTo>
                    <a:pt x="1819275" y="769379"/>
                  </a:lnTo>
                  <a:lnTo>
                    <a:pt x="1818481" y="774543"/>
                  </a:lnTo>
                  <a:lnTo>
                    <a:pt x="1816497" y="778912"/>
                  </a:lnTo>
                  <a:lnTo>
                    <a:pt x="1814116" y="783679"/>
                  </a:lnTo>
                  <a:lnTo>
                    <a:pt x="1810544" y="788445"/>
                  </a:lnTo>
                  <a:lnTo>
                    <a:pt x="1805781" y="792417"/>
                  </a:lnTo>
                  <a:lnTo>
                    <a:pt x="1801019" y="796786"/>
                  </a:lnTo>
                  <a:lnTo>
                    <a:pt x="1794272" y="801155"/>
                  </a:lnTo>
                  <a:lnTo>
                    <a:pt x="1787128" y="805922"/>
                  </a:lnTo>
                  <a:lnTo>
                    <a:pt x="1778397" y="810688"/>
                  </a:lnTo>
                  <a:lnTo>
                    <a:pt x="1769269" y="815852"/>
                  </a:lnTo>
                  <a:lnTo>
                    <a:pt x="1747044" y="826179"/>
                  </a:lnTo>
                  <a:lnTo>
                    <a:pt x="1720056" y="838492"/>
                  </a:lnTo>
                  <a:lnTo>
                    <a:pt x="1687910" y="852394"/>
                  </a:lnTo>
                  <a:lnTo>
                    <a:pt x="1650206" y="868680"/>
                  </a:lnTo>
                  <a:lnTo>
                    <a:pt x="1607741" y="888142"/>
                  </a:lnTo>
                  <a:lnTo>
                    <a:pt x="1568450" y="905619"/>
                  </a:lnTo>
                  <a:lnTo>
                    <a:pt x="1553766" y="911975"/>
                  </a:lnTo>
                  <a:lnTo>
                    <a:pt x="1541463" y="916344"/>
                  </a:lnTo>
                  <a:lnTo>
                    <a:pt x="1531144" y="919521"/>
                  </a:lnTo>
                  <a:lnTo>
                    <a:pt x="1526778" y="920713"/>
                  </a:lnTo>
                  <a:lnTo>
                    <a:pt x="1522810" y="921507"/>
                  </a:lnTo>
                  <a:lnTo>
                    <a:pt x="1518841" y="921905"/>
                  </a:lnTo>
                  <a:lnTo>
                    <a:pt x="1514872" y="921905"/>
                  </a:lnTo>
                  <a:lnTo>
                    <a:pt x="1511697" y="921507"/>
                  </a:lnTo>
                  <a:lnTo>
                    <a:pt x="1508522" y="921110"/>
                  </a:lnTo>
                  <a:lnTo>
                    <a:pt x="1505347" y="920316"/>
                  </a:lnTo>
                  <a:lnTo>
                    <a:pt x="1502569" y="919521"/>
                  </a:lnTo>
                  <a:lnTo>
                    <a:pt x="1496219" y="916344"/>
                  </a:lnTo>
                  <a:lnTo>
                    <a:pt x="1489869" y="912769"/>
                  </a:lnTo>
                  <a:lnTo>
                    <a:pt x="1482328" y="907605"/>
                  </a:lnTo>
                  <a:lnTo>
                    <a:pt x="1472803" y="902045"/>
                  </a:lnTo>
                  <a:lnTo>
                    <a:pt x="1462485" y="895689"/>
                  </a:lnTo>
                  <a:lnTo>
                    <a:pt x="1449785" y="888540"/>
                  </a:lnTo>
                  <a:lnTo>
                    <a:pt x="1433910" y="880993"/>
                  </a:lnTo>
                  <a:lnTo>
                    <a:pt x="1425178" y="876624"/>
                  </a:lnTo>
                  <a:lnTo>
                    <a:pt x="1415653" y="870666"/>
                  </a:lnTo>
                  <a:lnTo>
                    <a:pt x="1404541" y="863516"/>
                  </a:lnTo>
                  <a:lnTo>
                    <a:pt x="1393428" y="854778"/>
                  </a:lnTo>
                  <a:lnTo>
                    <a:pt x="1381522" y="845642"/>
                  </a:lnTo>
                  <a:lnTo>
                    <a:pt x="1368822" y="834917"/>
                  </a:lnTo>
                  <a:lnTo>
                    <a:pt x="1355725" y="823796"/>
                  </a:lnTo>
                  <a:lnTo>
                    <a:pt x="1342231" y="811483"/>
                  </a:lnTo>
                  <a:lnTo>
                    <a:pt x="1314053" y="785267"/>
                  </a:lnTo>
                  <a:lnTo>
                    <a:pt x="1284288" y="757463"/>
                  </a:lnTo>
                  <a:lnTo>
                    <a:pt x="1254522" y="728468"/>
                  </a:lnTo>
                  <a:lnTo>
                    <a:pt x="1225153" y="698677"/>
                  </a:lnTo>
                  <a:lnTo>
                    <a:pt x="1167606" y="642275"/>
                  </a:lnTo>
                  <a:lnTo>
                    <a:pt x="1141016" y="616457"/>
                  </a:lnTo>
                  <a:lnTo>
                    <a:pt x="1116806" y="593816"/>
                  </a:lnTo>
                  <a:lnTo>
                    <a:pt x="1105694" y="583886"/>
                  </a:lnTo>
                  <a:lnTo>
                    <a:pt x="1094978" y="574751"/>
                  </a:lnTo>
                  <a:lnTo>
                    <a:pt x="1085453" y="567204"/>
                  </a:lnTo>
                  <a:lnTo>
                    <a:pt x="1077119" y="560451"/>
                  </a:lnTo>
                  <a:lnTo>
                    <a:pt x="1069181" y="554890"/>
                  </a:lnTo>
                  <a:lnTo>
                    <a:pt x="1062435" y="551316"/>
                  </a:lnTo>
                  <a:lnTo>
                    <a:pt x="1056878" y="548535"/>
                  </a:lnTo>
                  <a:lnTo>
                    <a:pt x="1054100" y="547741"/>
                  </a:lnTo>
                  <a:lnTo>
                    <a:pt x="1052116" y="547741"/>
                  </a:lnTo>
                  <a:lnTo>
                    <a:pt x="1042591" y="547741"/>
                  </a:lnTo>
                  <a:lnTo>
                    <a:pt x="1028700" y="548535"/>
                  </a:lnTo>
                  <a:lnTo>
                    <a:pt x="992585" y="550918"/>
                  </a:lnTo>
                  <a:lnTo>
                    <a:pt x="949325" y="553302"/>
                  </a:lnTo>
                  <a:lnTo>
                    <a:pt x="902494" y="556479"/>
                  </a:lnTo>
                  <a:lnTo>
                    <a:pt x="820341" y="562835"/>
                  </a:lnTo>
                  <a:lnTo>
                    <a:pt x="784622" y="566012"/>
                  </a:lnTo>
                  <a:lnTo>
                    <a:pt x="760810" y="542180"/>
                  </a:lnTo>
                  <a:lnTo>
                    <a:pt x="755650" y="532250"/>
                  </a:lnTo>
                  <a:lnTo>
                    <a:pt x="752078" y="521526"/>
                  </a:lnTo>
                  <a:lnTo>
                    <a:pt x="748506" y="511596"/>
                  </a:lnTo>
                  <a:lnTo>
                    <a:pt x="746522" y="500871"/>
                  </a:lnTo>
                  <a:lnTo>
                    <a:pt x="745331" y="490544"/>
                  </a:lnTo>
                  <a:lnTo>
                    <a:pt x="744935" y="480217"/>
                  </a:lnTo>
                  <a:lnTo>
                    <a:pt x="745728" y="470287"/>
                  </a:lnTo>
                  <a:lnTo>
                    <a:pt x="746919" y="459959"/>
                  </a:lnTo>
                  <a:lnTo>
                    <a:pt x="748903" y="450029"/>
                  </a:lnTo>
                  <a:lnTo>
                    <a:pt x="752078" y="440099"/>
                  </a:lnTo>
                  <a:lnTo>
                    <a:pt x="755650" y="430566"/>
                  </a:lnTo>
                  <a:lnTo>
                    <a:pt x="760016" y="420636"/>
                  </a:lnTo>
                  <a:lnTo>
                    <a:pt x="765175" y="411501"/>
                  </a:lnTo>
                  <a:lnTo>
                    <a:pt x="771128" y="402365"/>
                  </a:lnTo>
                  <a:lnTo>
                    <a:pt x="777875" y="393229"/>
                  </a:lnTo>
                  <a:lnTo>
                    <a:pt x="785019" y="384888"/>
                  </a:lnTo>
                  <a:lnTo>
                    <a:pt x="749697" y="362645"/>
                  </a:lnTo>
                  <a:lnTo>
                    <a:pt x="711994" y="339210"/>
                  </a:lnTo>
                  <a:lnTo>
                    <a:pt x="648494" y="300682"/>
                  </a:lnTo>
                  <a:lnTo>
                    <a:pt x="635000" y="307037"/>
                  </a:lnTo>
                  <a:lnTo>
                    <a:pt x="617538" y="316172"/>
                  </a:lnTo>
                  <a:lnTo>
                    <a:pt x="596503" y="327691"/>
                  </a:lnTo>
                  <a:lnTo>
                    <a:pt x="572294" y="341593"/>
                  </a:lnTo>
                  <a:lnTo>
                    <a:pt x="545306" y="357879"/>
                  </a:lnTo>
                  <a:lnTo>
                    <a:pt x="531019" y="367014"/>
                  </a:lnTo>
                  <a:lnTo>
                    <a:pt x="516335" y="377341"/>
                  </a:lnTo>
                  <a:lnTo>
                    <a:pt x="500856" y="387669"/>
                  </a:lnTo>
                  <a:lnTo>
                    <a:pt x="484585" y="399187"/>
                  </a:lnTo>
                  <a:lnTo>
                    <a:pt x="467915" y="411501"/>
                  </a:lnTo>
                  <a:lnTo>
                    <a:pt x="450850" y="424211"/>
                  </a:lnTo>
                  <a:lnTo>
                    <a:pt x="438150" y="434141"/>
                  </a:lnTo>
                  <a:lnTo>
                    <a:pt x="432990" y="439702"/>
                  </a:lnTo>
                  <a:lnTo>
                    <a:pt x="415131" y="456782"/>
                  </a:lnTo>
                  <a:lnTo>
                    <a:pt x="398859" y="473464"/>
                  </a:lnTo>
                  <a:lnTo>
                    <a:pt x="382984" y="490544"/>
                  </a:lnTo>
                  <a:lnTo>
                    <a:pt x="368300" y="506829"/>
                  </a:lnTo>
                  <a:lnTo>
                    <a:pt x="354409" y="523909"/>
                  </a:lnTo>
                  <a:lnTo>
                    <a:pt x="341312" y="539797"/>
                  </a:lnTo>
                  <a:lnTo>
                    <a:pt x="329009" y="555685"/>
                  </a:lnTo>
                  <a:lnTo>
                    <a:pt x="317500" y="570779"/>
                  </a:lnTo>
                  <a:lnTo>
                    <a:pt x="387350" y="732042"/>
                  </a:lnTo>
                  <a:lnTo>
                    <a:pt x="401240" y="724098"/>
                  </a:lnTo>
                  <a:lnTo>
                    <a:pt x="406400" y="721318"/>
                  </a:lnTo>
                  <a:lnTo>
                    <a:pt x="413147" y="720523"/>
                  </a:lnTo>
                  <a:lnTo>
                    <a:pt x="419497" y="719729"/>
                  </a:lnTo>
                  <a:lnTo>
                    <a:pt x="425053" y="719729"/>
                  </a:lnTo>
                  <a:lnTo>
                    <a:pt x="430609" y="720523"/>
                  </a:lnTo>
                  <a:lnTo>
                    <a:pt x="436165" y="721715"/>
                  </a:lnTo>
                  <a:lnTo>
                    <a:pt x="441325" y="722907"/>
                  </a:lnTo>
                  <a:lnTo>
                    <a:pt x="446484" y="724495"/>
                  </a:lnTo>
                  <a:lnTo>
                    <a:pt x="450850" y="726482"/>
                  </a:lnTo>
                  <a:lnTo>
                    <a:pt x="455215" y="729262"/>
                  </a:lnTo>
                  <a:lnTo>
                    <a:pt x="459581" y="731645"/>
                  </a:lnTo>
                  <a:lnTo>
                    <a:pt x="463550" y="734823"/>
                  </a:lnTo>
                  <a:lnTo>
                    <a:pt x="467519" y="738000"/>
                  </a:lnTo>
                  <a:lnTo>
                    <a:pt x="474265" y="744753"/>
                  </a:lnTo>
                  <a:lnTo>
                    <a:pt x="481013" y="752300"/>
                  </a:lnTo>
                  <a:lnTo>
                    <a:pt x="486966" y="759846"/>
                  </a:lnTo>
                  <a:lnTo>
                    <a:pt x="492125" y="768188"/>
                  </a:lnTo>
                  <a:lnTo>
                    <a:pt x="502047" y="783281"/>
                  </a:lnTo>
                  <a:lnTo>
                    <a:pt x="506413" y="790034"/>
                  </a:lnTo>
                  <a:lnTo>
                    <a:pt x="510778" y="795992"/>
                  </a:lnTo>
                  <a:lnTo>
                    <a:pt x="515541" y="800361"/>
                  </a:lnTo>
                  <a:lnTo>
                    <a:pt x="517525" y="802744"/>
                  </a:lnTo>
                  <a:lnTo>
                    <a:pt x="519510" y="803936"/>
                  </a:lnTo>
                  <a:lnTo>
                    <a:pt x="525860" y="807511"/>
                  </a:lnTo>
                  <a:lnTo>
                    <a:pt x="531416" y="811483"/>
                  </a:lnTo>
                  <a:lnTo>
                    <a:pt x="536972" y="815852"/>
                  </a:lnTo>
                  <a:lnTo>
                    <a:pt x="541735" y="819427"/>
                  </a:lnTo>
                  <a:lnTo>
                    <a:pt x="550466" y="827371"/>
                  </a:lnTo>
                  <a:lnTo>
                    <a:pt x="558006" y="834917"/>
                  </a:lnTo>
                  <a:lnTo>
                    <a:pt x="564356" y="843259"/>
                  </a:lnTo>
                  <a:lnTo>
                    <a:pt x="569516" y="850806"/>
                  </a:lnTo>
                  <a:lnTo>
                    <a:pt x="573881" y="858352"/>
                  </a:lnTo>
                  <a:lnTo>
                    <a:pt x="577850" y="865899"/>
                  </a:lnTo>
                  <a:lnTo>
                    <a:pt x="584597" y="879404"/>
                  </a:lnTo>
                  <a:lnTo>
                    <a:pt x="587375" y="885759"/>
                  </a:lnTo>
                  <a:lnTo>
                    <a:pt x="590550" y="891717"/>
                  </a:lnTo>
                  <a:lnTo>
                    <a:pt x="594122" y="896881"/>
                  </a:lnTo>
                  <a:lnTo>
                    <a:pt x="598091" y="901250"/>
                  </a:lnTo>
                  <a:lnTo>
                    <a:pt x="602456" y="905619"/>
                  </a:lnTo>
                  <a:lnTo>
                    <a:pt x="604838" y="907208"/>
                  </a:lnTo>
                  <a:lnTo>
                    <a:pt x="607616" y="908797"/>
                  </a:lnTo>
                  <a:lnTo>
                    <a:pt x="613569" y="912372"/>
                  </a:lnTo>
                  <a:lnTo>
                    <a:pt x="618728" y="915549"/>
                  </a:lnTo>
                  <a:lnTo>
                    <a:pt x="624285" y="919124"/>
                  </a:lnTo>
                  <a:lnTo>
                    <a:pt x="629047" y="922699"/>
                  </a:lnTo>
                  <a:lnTo>
                    <a:pt x="633413" y="926274"/>
                  </a:lnTo>
                  <a:lnTo>
                    <a:pt x="637778" y="929849"/>
                  </a:lnTo>
                  <a:lnTo>
                    <a:pt x="645319" y="938190"/>
                  </a:lnTo>
                  <a:lnTo>
                    <a:pt x="651669" y="946134"/>
                  </a:lnTo>
                  <a:lnTo>
                    <a:pt x="657622" y="954078"/>
                  </a:lnTo>
                  <a:lnTo>
                    <a:pt x="661988" y="962022"/>
                  </a:lnTo>
                  <a:lnTo>
                    <a:pt x="665956" y="969966"/>
                  </a:lnTo>
                  <a:lnTo>
                    <a:pt x="669528" y="977116"/>
                  </a:lnTo>
                  <a:lnTo>
                    <a:pt x="671910" y="983868"/>
                  </a:lnTo>
                  <a:lnTo>
                    <a:pt x="673894" y="990223"/>
                  </a:lnTo>
                  <a:lnTo>
                    <a:pt x="675085" y="995784"/>
                  </a:lnTo>
                  <a:lnTo>
                    <a:pt x="677069" y="1003331"/>
                  </a:lnTo>
                  <a:lnTo>
                    <a:pt x="677466" y="1006509"/>
                  </a:lnTo>
                  <a:lnTo>
                    <a:pt x="681038" y="1008892"/>
                  </a:lnTo>
                  <a:lnTo>
                    <a:pt x="691356" y="1016439"/>
                  </a:lnTo>
                  <a:lnTo>
                    <a:pt x="698103" y="1021999"/>
                  </a:lnTo>
                  <a:lnTo>
                    <a:pt x="705644" y="1028752"/>
                  </a:lnTo>
                  <a:lnTo>
                    <a:pt x="713185" y="1036299"/>
                  </a:lnTo>
                  <a:lnTo>
                    <a:pt x="721519" y="1045037"/>
                  </a:lnTo>
                  <a:lnTo>
                    <a:pt x="729456" y="1055364"/>
                  </a:lnTo>
                  <a:lnTo>
                    <a:pt x="733425" y="1060925"/>
                  </a:lnTo>
                  <a:lnTo>
                    <a:pt x="737394" y="1066486"/>
                  </a:lnTo>
                  <a:lnTo>
                    <a:pt x="740966" y="1072047"/>
                  </a:lnTo>
                  <a:lnTo>
                    <a:pt x="744538" y="1078005"/>
                  </a:lnTo>
                  <a:lnTo>
                    <a:pt x="747316" y="1084757"/>
                  </a:lnTo>
                  <a:lnTo>
                    <a:pt x="750094" y="1091112"/>
                  </a:lnTo>
                  <a:lnTo>
                    <a:pt x="753269" y="1097865"/>
                  </a:lnTo>
                  <a:lnTo>
                    <a:pt x="755253" y="1105014"/>
                  </a:lnTo>
                  <a:lnTo>
                    <a:pt x="757635" y="1112164"/>
                  </a:lnTo>
                  <a:lnTo>
                    <a:pt x="759222" y="1120108"/>
                  </a:lnTo>
                  <a:lnTo>
                    <a:pt x="760016" y="1128052"/>
                  </a:lnTo>
                  <a:lnTo>
                    <a:pt x="760810" y="1135599"/>
                  </a:lnTo>
                  <a:lnTo>
                    <a:pt x="760810" y="1143940"/>
                  </a:lnTo>
                  <a:lnTo>
                    <a:pt x="760413" y="1152281"/>
                  </a:lnTo>
                  <a:lnTo>
                    <a:pt x="760016" y="1157048"/>
                  </a:lnTo>
                  <a:lnTo>
                    <a:pt x="759222" y="1162211"/>
                  </a:lnTo>
                  <a:lnTo>
                    <a:pt x="756841" y="1171347"/>
                  </a:lnTo>
                  <a:lnTo>
                    <a:pt x="753666" y="1181277"/>
                  </a:lnTo>
                  <a:lnTo>
                    <a:pt x="749697" y="1190016"/>
                  </a:lnTo>
                  <a:lnTo>
                    <a:pt x="744935" y="1199151"/>
                  </a:lnTo>
                  <a:lnTo>
                    <a:pt x="739378" y="1207492"/>
                  </a:lnTo>
                  <a:lnTo>
                    <a:pt x="733028" y="1216628"/>
                  </a:lnTo>
                  <a:lnTo>
                    <a:pt x="726281" y="1224572"/>
                  </a:lnTo>
                  <a:lnTo>
                    <a:pt x="864394" y="1334200"/>
                  </a:lnTo>
                  <a:lnTo>
                    <a:pt x="871538" y="1340158"/>
                  </a:lnTo>
                  <a:lnTo>
                    <a:pt x="871935" y="1340555"/>
                  </a:lnTo>
                  <a:lnTo>
                    <a:pt x="872728" y="1340555"/>
                  </a:lnTo>
                  <a:lnTo>
                    <a:pt x="891381" y="1356046"/>
                  </a:lnTo>
                  <a:lnTo>
                    <a:pt x="908050" y="1369153"/>
                  </a:lnTo>
                  <a:lnTo>
                    <a:pt x="915194" y="1374317"/>
                  </a:lnTo>
                  <a:lnTo>
                    <a:pt x="921941" y="1379083"/>
                  </a:lnTo>
                  <a:lnTo>
                    <a:pt x="927894" y="1382658"/>
                  </a:lnTo>
                  <a:lnTo>
                    <a:pt x="933847" y="1386233"/>
                  </a:lnTo>
                  <a:lnTo>
                    <a:pt x="939006" y="1388219"/>
                  </a:lnTo>
                  <a:lnTo>
                    <a:pt x="944563" y="1389808"/>
                  </a:lnTo>
                  <a:lnTo>
                    <a:pt x="949722" y="1390205"/>
                  </a:lnTo>
                  <a:lnTo>
                    <a:pt x="954881" y="1390205"/>
                  </a:lnTo>
                  <a:lnTo>
                    <a:pt x="960041" y="1389411"/>
                  </a:lnTo>
                  <a:lnTo>
                    <a:pt x="965200" y="1387822"/>
                  </a:lnTo>
                  <a:lnTo>
                    <a:pt x="971153" y="1385041"/>
                  </a:lnTo>
                  <a:lnTo>
                    <a:pt x="977106" y="1381467"/>
                  </a:lnTo>
                  <a:lnTo>
                    <a:pt x="983456" y="1376700"/>
                  </a:lnTo>
                  <a:lnTo>
                    <a:pt x="990203" y="1371934"/>
                  </a:lnTo>
                  <a:lnTo>
                    <a:pt x="994966" y="1367962"/>
                  </a:lnTo>
                  <a:lnTo>
                    <a:pt x="998538" y="1364387"/>
                  </a:lnTo>
                  <a:lnTo>
                    <a:pt x="1002506" y="1360415"/>
                  </a:lnTo>
                  <a:lnTo>
                    <a:pt x="1005285" y="1356443"/>
                  </a:lnTo>
                  <a:lnTo>
                    <a:pt x="1008063" y="1353265"/>
                  </a:lnTo>
                  <a:lnTo>
                    <a:pt x="1009650" y="1349691"/>
                  </a:lnTo>
                  <a:lnTo>
                    <a:pt x="1010841" y="1346513"/>
                  </a:lnTo>
                  <a:lnTo>
                    <a:pt x="1011238" y="1343732"/>
                  </a:lnTo>
                  <a:lnTo>
                    <a:pt x="1011238" y="1341746"/>
                  </a:lnTo>
                  <a:lnTo>
                    <a:pt x="1010841" y="1339760"/>
                  </a:lnTo>
                  <a:lnTo>
                    <a:pt x="1009650" y="1336980"/>
                  </a:lnTo>
                  <a:lnTo>
                    <a:pt x="1008460" y="1334994"/>
                  </a:lnTo>
                  <a:lnTo>
                    <a:pt x="1007269" y="1334200"/>
                  </a:lnTo>
                  <a:lnTo>
                    <a:pt x="972344" y="1296466"/>
                  </a:lnTo>
                  <a:lnTo>
                    <a:pt x="846138" y="1173333"/>
                  </a:lnTo>
                  <a:lnTo>
                    <a:pt x="843756" y="1170950"/>
                  </a:lnTo>
                  <a:lnTo>
                    <a:pt x="841772" y="1168169"/>
                  </a:lnTo>
                  <a:lnTo>
                    <a:pt x="839788" y="1164992"/>
                  </a:lnTo>
                  <a:lnTo>
                    <a:pt x="838200" y="1162211"/>
                  </a:lnTo>
                  <a:lnTo>
                    <a:pt x="837010" y="1158637"/>
                  </a:lnTo>
                  <a:lnTo>
                    <a:pt x="836216" y="1155856"/>
                  </a:lnTo>
                  <a:lnTo>
                    <a:pt x="835819" y="1152281"/>
                  </a:lnTo>
                  <a:lnTo>
                    <a:pt x="835422" y="1149104"/>
                  </a:lnTo>
                  <a:lnTo>
                    <a:pt x="835819" y="1145529"/>
                  </a:lnTo>
                  <a:lnTo>
                    <a:pt x="836216" y="1142351"/>
                  </a:lnTo>
                  <a:lnTo>
                    <a:pt x="836613" y="1138777"/>
                  </a:lnTo>
                  <a:lnTo>
                    <a:pt x="837803" y="1135996"/>
                  </a:lnTo>
                  <a:lnTo>
                    <a:pt x="839391" y="1132421"/>
                  </a:lnTo>
                  <a:lnTo>
                    <a:pt x="840978" y="1129641"/>
                  </a:lnTo>
                  <a:lnTo>
                    <a:pt x="842963" y="1126861"/>
                  </a:lnTo>
                  <a:lnTo>
                    <a:pt x="845741" y="1124080"/>
                  </a:lnTo>
                  <a:lnTo>
                    <a:pt x="848122" y="1121697"/>
                  </a:lnTo>
                  <a:lnTo>
                    <a:pt x="850900" y="1119314"/>
                  </a:lnTo>
                  <a:lnTo>
                    <a:pt x="854075" y="1117725"/>
                  </a:lnTo>
                  <a:lnTo>
                    <a:pt x="856853" y="1116136"/>
                  </a:lnTo>
                  <a:lnTo>
                    <a:pt x="860028" y="1115342"/>
                  </a:lnTo>
                  <a:lnTo>
                    <a:pt x="863203" y="1114547"/>
                  </a:lnTo>
                  <a:lnTo>
                    <a:pt x="866775" y="1113753"/>
                  </a:lnTo>
                  <a:lnTo>
                    <a:pt x="869950" y="1113753"/>
                  </a:lnTo>
                  <a:lnTo>
                    <a:pt x="873522" y="1113753"/>
                  </a:lnTo>
                  <a:lnTo>
                    <a:pt x="876697" y="1114150"/>
                  </a:lnTo>
                  <a:lnTo>
                    <a:pt x="879872" y="1114944"/>
                  </a:lnTo>
                  <a:lnTo>
                    <a:pt x="883047" y="1116136"/>
                  </a:lnTo>
                  <a:lnTo>
                    <a:pt x="886222" y="1117328"/>
                  </a:lnTo>
                  <a:lnTo>
                    <a:pt x="889000" y="1118916"/>
                  </a:lnTo>
                  <a:lnTo>
                    <a:pt x="891778" y="1121300"/>
                  </a:lnTo>
                  <a:lnTo>
                    <a:pt x="894953" y="1123286"/>
                  </a:lnTo>
                  <a:lnTo>
                    <a:pt x="1063625" y="1287330"/>
                  </a:lnTo>
                  <a:lnTo>
                    <a:pt x="1063625" y="1286933"/>
                  </a:lnTo>
                  <a:lnTo>
                    <a:pt x="1071563" y="1294877"/>
                  </a:lnTo>
                  <a:lnTo>
                    <a:pt x="1073944" y="1298054"/>
                  </a:lnTo>
                  <a:lnTo>
                    <a:pt x="1092200" y="1315531"/>
                  </a:lnTo>
                  <a:lnTo>
                    <a:pt x="1110060" y="1332611"/>
                  </a:lnTo>
                  <a:lnTo>
                    <a:pt x="1117203" y="1339760"/>
                  </a:lnTo>
                  <a:lnTo>
                    <a:pt x="1123950" y="1345718"/>
                  </a:lnTo>
                  <a:lnTo>
                    <a:pt x="1130300" y="1350485"/>
                  </a:lnTo>
                  <a:lnTo>
                    <a:pt x="1135460" y="1354060"/>
                  </a:lnTo>
                  <a:lnTo>
                    <a:pt x="1141016" y="1356443"/>
                  </a:lnTo>
                  <a:lnTo>
                    <a:pt x="1145778" y="1358429"/>
                  </a:lnTo>
                  <a:lnTo>
                    <a:pt x="1150938" y="1359223"/>
                  </a:lnTo>
                  <a:lnTo>
                    <a:pt x="1155303" y="1358826"/>
                  </a:lnTo>
                  <a:lnTo>
                    <a:pt x="1160066" y="1357635"/>
                  </a:lnTo>
                  <a:lnTo>
                    <a:pt x="1164828" y="1354854"/>
                  </a:lnTo>
                  <a:lnTo>
                    <a:pt x="1169591" y="1351677"/>
                  </a:lnTo>
                  <a:lnTo>
                    <a:pt x="1175147" y="1347307"/>
                  </a:lnTo>
                  <a:lnTo>
                    <a:pt x="1181100" y="1341746"/>
                  </a:lnTo>
                  <a:lnTo>
                    <a:pt x="1187847" y="1335788"/>
                  </a:lnTo>
                  <a:lnTo>
                    <a:pt x="1193403" y="1330228"/>
                  </a:lnTo>
                  <a:lnTo>
                    <a:pt x="1198166" y="1324667"/>
                  </a:lnTo>
                  <a:lnTo>
                    <a:pt x="1201738" y="1319106"/>
                  </a:lnTo>
                  <a:lnTo>
                    <a:pt x="1205310" y="1313942"/>
                  </a:lnTo>
                  <a:lnTo>
                    <a:pt x="1207294" y="1309176"/>
                  </a:lnTo>
                  <a:lnTo>
                    <a:pt x="1209278" y="1304807"/>
                  </a:lnTo>
                  <a:lnTo>
                    <a:pt x="1210469" y="1300835"/>
                  </a:lnTo>
                  <a:lnTo>
                    <a:pt x="1211263" y="1297260"/>
                  </a:lnTo>
                  <a:lnTo>
                    <a:pt x="1211660" y="1293288"/>
                  </a:lnTo>
                  <a:lnTo>
                    <a:pt x="1211660" y="1290507"/>
                  </a:lnTo>
                  <a:lnTo>
                    <a:pt x="1211263" y="1287330"/>
                  </a:lnTo>
                  <a:lnTo>
                    <a:pt x="1210072" y="1284947"/>
                  </a:lnTo>
                  <a:lnTo>
                    <a:pt x="1208485" y="1280180"/>
                  </a:lnTo>
                  <a:lnTo>
                    <a:pt x="1206897" y="1277400"/>
                  </a:lnTo>
                  <a:lnTo>
                    <a:pt x="1161653" y="1233310"/>
                  </a:lnTo>
                  <a:lnTo>
                    <a:pt x="1159272" y="1230530"/>
                  </a:lnTo>
                  <a:lnTo>
                    <a:pt x="1156494" y="1227352"/>
                  </a:lnTo>
                  <a:lnTo>
                    <a:pt x="1154906" y="1224175"/>
                  </a:lnTo>
                  <a:lnTo>
                    <a:pt x="1153319" y="1220600"/>
                  </a:lnTo>
                  <a:lnTo>
                    <a:pt x="927894" y="1004920"/>
                  </a:lnTo>
                  <a:lnTo>
                    <a:pt x="925116" y="1002139"/>
                  </a:lnTo>
                  <a:lnTo>
                    <a:pt x="923131" y="999359"/>
                  </a:lnTo>
                  <a:lnTo>
                    <a:pt x="921544" y="996181"/>
                  </a:lnTo>
                  <a:lnTo>
                    <a:pt x="919560" y="993401"/>
                  </a:lnTo>
                  <a:lnTo>
                    <a:pt x="918369" y="989826"/>
                  </a:lnTo>
                  <a:lnTo>
                    <a:pt x="917575" y="986648"/>
                  </a:lnTo>
                  <a:lnTo>
                    <a:pt x="917178" y="983074"/>
                  </a:lnTo>
                  <a:lnTo>
                    <a:pt x="916781" y="979896"/>
                  </a:lnTo>
                  <a:lnTo>
                    <a:pt x="916781" y="976321"/>
                  </a:lnTo>
                  <a:lnTo>
                    <a:pt x="917178" y="973144"/>
                  </a:lnTo>
                  <a:lnTo>
                    <a:pt x="917972" y="969569"/>
                  </a:lnTo>
                  <a:lnTo>
                    <a:pt x="919163" y="966391"/>
                  </a:lnTo>
                  <a:lnTo>
                    <a:pt x="920750" y="962816"/>
                  </a:lnTo>
                  <a:lnTo>
                    <a:pt x="922338" y="960036"/>
                  </a:lnTo>
                  <a:lnTo>
                    <a:pt x="924322" y="956858"/>
                  </a:lnTo>
                  <a:lnTo>
                    <a:pt x="927100" y="954078"/>
                  </a:lnTo>
                  <a:lnTo>
                    <a:pt x="929481" y="952092"/>
                  </a:lnTo>
                  <a:lnTo>
                    <a:pt x="932260" y="949311"/>
                  </a:lnTo>
                  <a:lnTo>
                    <a:pt x="935435" y="947723"/>
                  </a:lnTo>
                  <a:lnTo>
                    <a:pt x="938213" y="946134"/>
                  </a:lnTo>
                  <a:lnTo>
                    <a:pt x="941785" y="944942"/>
                  </a:lnTo>
                  <a:lnTo>
                    <a:pt x="944960" y="944148"/>
                  </a:lnTo>
                  <a:lnTo>
                    <a:pt x="948531" y="943353"/>
                  </a:lnTo>
                  <a:lnTo>
                    <a:pt x="951706" y="942956"/>
                  </a:lnTo>
                  <a:lnTo>
                    <a:pt x="955278" y="942956"/>
                  </a:lnTo>
                  <a:lnTo>
                    <a:pt x="958453" y="943353"/>
                  </a:lnTo>
                  <a:lnTo>
                    <a:pt x="962025" y="944545"/>
                  </a:lnTo>
                  <a:lnTo>
                    <a:pt x="965200" y="945737"/>
                  </a:lnTo>
                  <a:lnTo>
                    <a:pt x="968772" y="946928"/>
                  </a:lnTo>
                  <a:lnTo>
                    <a:pt x="971550" y="948517"/>
                  </a:lnTo>
                  <a:lnTo>
                    <a:pt x="974725" y="950900"/>
                  </a:lnTo>
                  <a:lnTo>
                    <a:pt x="977503" y="953284"/>
                  </a:lnTo>
                  <a:lnTo>
                    <a:pt x="1214041" y="1179291"/>
                  </a:lnTo>
                  <a:lnTo>
                    <a:pt x="1216819" y="1182469"/>
                  </a:lnTo>
                  <a:lnTo>
                    <a:pt x="1235472" y="1199946"/>
                  </a:lnTo>
                  <a:lnTo>
                    <a:pt x="1254125" y="1217422"/>
                  </a:lnTo>
                  <a:lnTo>
                    <a:pt x="1262063" y="1224572"/>
                  </a:lnTo>
                  <a:lnTo>
                    <a:pt x="1268810" y="1230530"/>
                  </a:lnTo>
                  <a:lnTo>
                    <a:pt x="1275556" y="1235694"/>
                  </a:lnTo>
                  <a:lnTo>
                    <a:pt x="1281510" y="1239269"/>
                  </a:lnTo>
                  <a:lnTo>
                    <a:pt x="1287066" y="1242049"/>
                  </a:lnTo>
                  <a:lnTo>
                    <a:pt x="1292622" y="1244035"/>
                  </a:lnTo>
                  <a:lnTo>
                    <a:pt x="1297385" y="1244432"/>
                  </a:lnTo>
                  <a:lnTo>
                    <a:pt x="1299766" y="1244432"/>
                  </a:lnTo>
                  <a:lnTo>
                    <a:pt x="1302147" y="1244035"/>
                  </a:lnTo>
                  <a:lnTo>
                    <a:pt x="1307306" y="1242843"/>
                  </a:lnTo>
                  <a:lnTo>
                    <a:pt x="1312863" y="1240063"/>
                  </a:lnTo>
                  <a:lnTo>
                    <a:pt x="1317625" y="1236885"/>
                  </a:lnTo>
                  <a:lnTo>
                    <a:pt x="1323578" y="1232516"/>
                  </a:lnTo>
                  <a:lnTo>
                    <a:pt x="1329928" y="1226955"/>
                  </a:lnTo>
                  <a:lnTo>
                    <a:pt x="1336675" y="1220600"/>
                  </a:lnTo>
                  <a:lnTo>
                    <a:pt x="1343422" y="1213848"/>
                  </a:lnTo>
                  <a:lnTo>
                    <a:pt x="1348978" y="1207492"/>
                  </a:lnTo>
                  <a:lnTo>
                    <a:pt x="1352947" y="1201932"/>
                  </a:lnTo>
                  <a:lnTo>
                    <a:pt x="1356122" y="1196371"/>
                  </a:lnTo>
                  <a:lnTo>
                    <a:pt x="1358503" y="1191207"/>
                  </a:lnTo>
                  <a:lnTo>
                    <a:pt x="1360488" y="1186044"/>
                  </a:lnTo>
                  <a:lnTo>
                    <a:pt x="1361281" y="1182072"/>
                  </a:lnTo>
                  <a:lnTo>
                    <a:pt x="1361678" y="1178099"/>
                  </a:lnTo>
                  <a:lnTo>
                    <a:pt x="1361281" y="1174922"/>
                  </a:lnTo>
                  <a:lnTo>
                    <a:pt x="1360885" y="1171744"/>
                  </a:lnTo>
                  <a:lnTo>
                    <a:pt x="1359694" y="1168964"/>
                  </a:lnTo>
                  <a:lnTo>
                    <a:pt x="1359297" y="1166581"/>
                  </a:lnTo>
                  <a:lnTo>
                    <a:pt x="1357710" y="1164197"/>
                  </a:lnTo>
                  <a:lnTo>
                    <a:pt x="1356916" y="1163006"/>
                  </a:lnTo>
                  <a:lnTo>
                    <a:pt x="1309688" y="1118519"/>
                  </a:lnTo>
                  <a:lnTo>
                    <a:pt x="1307703" y="1116533"/>
                  </a:lnTo>
                  <a:lnTo>
                    <a:pt x="1306116" y="1114150"/>
                  </a:lnTo>
                  <a:lnTo>
                    <a:pt x="1302544" y="1108986"/>
                  </a:lnTo>
                  <a:lnTo>
                    <a:pt x="1299369" y="1105412"/>
                  </a:lnTo>
                  <a:lnTo>
                    <a:pt x="1279128" y="1084757"/>
                  </a:lnTo>
                  <a:lnTo>
                    <a:pt x="1278335" y="1084360"/>
                  </a:lnTo>
                  <a:lnTo>
                    <a:pt x="1048941" y="854778"/>
                  </a:lnTo>
                  <a:lnTo>
                    <a:pt x="1046163" y="851997"/>
                  </a:lnTo>
                  <a:lnTo>
                    <a:pt x="1044178" y="849217"/>
                  </a:lnTo>
                  <a:lnTo>
                    <a:pt x="1042591" y="846039"/>
                  </a:lnTo>
                  <a:lnTo>
                    <a:pt x="1041003" y="843259"/>
                  </a:lnTo>
                  <a:lnTo>
                    <a:pt x="1039813" y="839684"/>
                  </a:lnTo>
                  <a:lnTo>
                    <a:pt x="1039019" y="836506"/>
                  </a:lnTo>
                  <a:lnTo>
                    <a:pt x="1038622" y="832931"/>
                  </a:lnTo>
                  <a:lnTo>
                    <a:pt x="1038622" y="829754"/>
                  </a:lnTo>
                  <a:lnTo>
                    <a:pt x="1038622" y="826179"/>
                  </a:lnTo>
                  <a:lnTo>
                    <a:pt x="1039019" y="823001"/>
                  </a:lnTo>
                  <a:lnTo>
                    <a:pt x="1039813" y="819427"/>
                  </a:lnTo>
                  <a:lnTo>
                    <a:pt x="1041003" y="816249"/>
                  </a:lnTo>
                  <a:lnTo>
                    <a:pt x="1042591" y="813071"/>
                  </a:lnTo>
                  <a:lnTo>
                    <a:pt x="1044178" y="810291"/>
                  </a:lnTo>
                  <a:lnTo>
                    <a:pt x="1046163" y="807113"/>
                  </a:lnTo>
                  <a:lnTo>
                    <a:pt x="1048941" y="804730"/>
                  </a:lnTo>
                  <a:lnTo>
                    <a:pt x="1051719" y="802347"/>
                  </a:lnTo>
                  <a:lnTo>
                    <a:pt x="1054100" y="799964"/>
                  </a:lnTo>
                  <a:lnTo>
                    <a:pt x="1057672" y="798375"/>
                  </a:lnTo>
                  <a:lnTo>
                    <a:pt x="1060450" y="796786"/>
                  </a:lnTo>
                  <a:lnTo>
                    <a:pt x="1064022" y="795595"/>
                  </a:lnTo>
                  <a:lnTo>
                    <a:pt x="1067197" y="794800"/>
                  </a:lnTo>
                  <a:lnTo>
                    <a:pt x="1070769" y="794006"/>
                  </a:lnTo>
                  <a:lnTo>
                    <a:pt x="1073944" y="794006"/>
                  </a:lnTo>
                  <a:lnTo>
                    <a:pt x="1077516" y="794006"/>
                  </a:lnTo>
                  <a:lnTo>
                    <a:pt x="1080691" y="794800"/>
                  </a:lnTo>
                  <a:lnTo>
                    <a:pt x="1084263" y="795595"/>
                  </a:lnTo>
                  <a:lnTo>
                    <a:pt x="1087041" y="796786"/>
                  </a:lnTo>
                  <a:lnTo>
                    <a:pt x="1090613" y="798375"/>
                  </a:lnTo>
                  <a:lnTo>
                    <a:pt x="1093391" y="799964"/>
                  </a:lnTo>
                  <a:lnTo>
                    <a:pt x="1096566" y="802347"/>
                  </a:lnTo>
                  <a:lnTo>
                    <a:pt x="1098947" y="804730"/>
                  </a:lnTo>
                  <a:lnTo>
                    <a:pt x="1328738" y="1034313"/>
                  </a:lnTo>
                  <a:lnTo>
                    <a:pt x="1331119" y="1037093"/>
                  </a:lnTo>
                  <a:lnTo>
                    <a:pt x="1349375" y="1055364"/>
                  </a:lnTo>
                  <a:lnTo>
                    <a:pt x="1364456" y="1070061"/>
                  </a:lnTo>
                  <a:lnTo>
                    <a:pt x="1371600" y="1076813"/>
                  </a:lnTo>
                  <a:lnTo>
                    <a:pt x="1378347" y="1083168"/>
                  </a:lnTo>
                  <a:lnTo>
                    <a:pt x="1385094" y="1088729"/>
                  </a:lnTo>
                  <a:lnTo>
                    <a:pt x="1391444" y="1093496"/>
                  </a:lnTo>
                  <a:lnTo>
                    <a:pt x="1397397" y="1096673"/>
                  </a:lnTo>
                  <a:lnTo>
                    <a:pt x="1400175" y="1097865"/>
                  </a:lnTo>
                  <a:lnTo>
                    <a:pt x="1402953" y="1098659"/>
                  </a:lnTo>
                  <a:lnTo>
                    <a:pt x="1404541" y="1099056"/>
                  </a:lnTo>
                  <a:lnTo>
                    <a:pt x="1407716" y="1099851"/>
                  </a:lnTo>
                  <a:lnTo>
                    <a:pt x="1410891" y="1099056"/>
                  </a:lnTo>
                  <a:lnTo>
                    <a:pt x="1415653" y="1098262"/>
                  </a:lnTo>
                  <a:lnTo>
                    <a:pt x="1421210" y="1095879"/>
                  </a:lnTo>
                  <a:lnTo>
                    <a:pt x="1424385" y="1093893"/>
                  </a:lnTo>
                  <a:lnTo>
                    <a:pt x="1427956" y="1091112"/>
                  </a:lnTo>
                  <a:lnTo>
                    <a:pt x="1431528" y="1088729"/>
                  </a:lnTo>
                  <a:lnTo>
                    <a:pt x="1435894" y="1084757"/>
                  </a:lnTo>
                  <a:lnTo>
                    <a:pt x="1440260" y="1081182"/>
                  </a:lnTo>
                  <a:lnTo>
                    <a:pt x="1445419" y="1076019"/>
                  </a:lnTo>
                  <a:lnTo>
                    <a:pt x="1452166" y="1068869"/>
                  </a:lnTo>
                  <a:lnTo>
                    <a:pt x="1457325" y="1062514"/>
                  </a:lnTo>
                  <a:lnTo>
                    <a:pt x="1461294" y="1056159"/>
                  </a:lnTo>
                  <a:lnTo>
                    <a:pt x="1464866" y="1050201"/>
                  </a:lnTo>
                  <a:lnTo>
                    <a:pt x="1466850" y="1044640"/>
                  </a:lnTo>
                  <a:lnTo>
                    <a:pt x="1468835" y="1039873"/>
                  </a:lnTo>
                  <a:lnTo>
                    <a:pt x="1469628" y="1035504"/>
                  </a:lnTo>
                  <a:lnTo>
                    <a:pt x="1470025" y="1031135"/>
                  </a:lnTo>
                  <a:lnTo>
                    <a:pt x="1469628" y="1027560"/>
                  </a:lnTo>
                  <a:lnTo>
                    <a:pt x="1469231" y="1024383"/>
                  </a:lnTo>
                  <a:lnTo>
                    <a:pt x="1468041" y="1021602"/>
                  </a:lnTo>
                  <a:lnTo>
                    <a:pt x="1467247" y="1019616"/>
                  </a:lnTo>
                  <a:lnTo>
                    <a:pt x="1465660" y="1016041"/>
                  </a:lnTo>
                  <a:lnTo>
                    <a:pt x="1464866" y="1015247"/>
                  </a:lnTo>
                  <a:lnTo>
                    <a:pt x="1419225" y="969966"/>
                  </a:lnTo>
                  <a:lnTo>
                    <a:pt x="1416844" y="967583"/>
                  </a:lnTo>
                  <a:lnTo>
                    <a:pt x="1414860" y="964802"/>
                  </a:lnTo>
                  <a:lnTo>
                    <a:pt x="1412478" y="961625"/>
                  </a:lnTo>
                  <a:lnTo>
                    <a:pt x="1411288" y="958447"/>
                  </a:lnTo>
                  <a:lnTo>
                    <a:pt x="1410097" y="955270"/>
                  </a:lnTo>
                  <a:lnTo>
                    <a:pt x="1409303" y="952092"/>
                  </a:lnTo>
                  <a:lnTo>
                    <a:pt x="1408906" y="948517"/>
                  </a:lnTo>
                  <a:lnTo>
                    <a:pt x="1408510" y="945339"/>
                  </a:lnTo>
                  <a:lnTo>
                    <a:pt x="1408906" y="941765"/>
                  </a:lnTo>
                  <a:lnTo>
                    <a:pt x="1409303" y="938587"/>
                  </a:lnTo>
                  <a:lnTo>
                    <a:pt x="1410097" y="935012"/>
                  </a:lnTo>
                  <a:lnTo>
                    <a:pt x="1410891" y="931835"/>
                  </a:lnTo>
                  <a:lnTo>
                    <a:pt x="1412478" y="928657"/>
                  </a:lnTo>
                  <a:lnTo>
                    <a:pt x="1414463" y="925479"/>
                  </a:lnTo>
                  <a:lnTo>
                    <a:pt x="1416447" y="922302"/>
                  </a:lnTo>
                  <a:lnTo>
                    <a:pt x="1418828" y="919919"/>
                  </a:lnTo>
                  <a:lnTo>
                    <a:pt x="1421606" y="917535"/>
                  </a:lnTo>
                  <a:lnTo>
                    <a:pt x="1424385" y="915152"/>
                  </a:lnTo>
                  <a:lnTo>
                    <a:pt x="1427163" y="913563"/>
                  </a:lnTo>
                  <a:lnTo>
                    <a:pt x="1430338" y="911975"/>
                  </a:lnTo>
                  <a:lnTo>
                    <a:pt x="1433513" y="910783"/>
                  </a:lnTo>
                  <a:lnTo>
                    <a:pt x="1437085" y="909989"/>
                  </a:lnTo>
                  <a:lnTo>
                    <a:pt x="1440260" y="909194"/>
                  </a:lnTo>
                  <a:lnTo>
                    <a:pt x="1443831" y="909194"/>
                  </a:lnTo>
                  <a:lnTo>
                    <a:pt x="1447006" y="909194"/>
                  </a:lnTo>
                  <a:lnTo>
                    <a:pt x="1450578" y="909989"/>
                  </a:lnTo>
                  <a:lnTo>
                    <a:pt x="1453753" y="910783"/>
                  </a:lnTo>
                  <a:lnTo>
                    <a:pt x="1457325" y="911975"/>
                  </a:lnTo>
                  <a:lnTo>
                    <a:pt x="1460103" y="913166"/>
                  </a:lnTo>
                  <a:lnTo>
                    <a:pt x="1463278" y="914755"/>
                  </a:lnTo>
                  <a:lnTo>
                    <a:pt x="1466056" y="917138"/>
                  </a:lnTo>
                  <a:lnTo>
                    <a:pt x="1469231" y="919521"/>
                  </a:lnTo>
                  <a:lnTo>
                    <a:pt x="1516460" y="966391"/>
                  </a:lnTo>
                  <a:lnTo>
                    <a:pt x="1520825" y="971952"/>
                  </a:lnTo>
                  <a:lnTo>
                    <a:pt x="1525191" y="978307"/>
                  </a:lnTo>
                  <a:lnTo>
                    <a:pt x="1528763" y="985060"/>
                  </a:lnTo>
                  <a:lnTo>
                    <a:pt x="1532731" y="993004"/>
                  </a:lnTo>
                  <a:lnTo>
                    <a:pt x="1535510" y="1001345"/>
                  </a:lnTo>
                  <a:lnTo>
                    <a:pt x="1538288" y="1010481"/>
                  </a:lnTo>
                  <a:lnTo>
                    <a:pt x="1539875" y="1020411"/>
                  </a:lnTo>
                  <a:lnTo>
                    <a:pt x="1540272" y="1025574"/>
                  </a:lnTo>
                  <a:lnTo>
                    <a:pt x="1540272" y="1030738"/>
                  </a:lnTo>
                  <a:lnTo>
                    <a:pt x="1540272" y="1035901"/>
                  </a:lnTo>
                  <a:lnTo>
                    <a:pt x="1539875" y="1041462"/>
                  </a:lnTo>
                  <a:lnTo>
                    <a:pt x="1539478" y="1047023"/>
                  </a:lnTo>
                  <a:lnTo>
                    <a:pt x="1538685" y="1052981"/>
                  </a:lnTo>
                  <a:lnTo>
                    <a:pt x="1537494" y="1058145"/>
                  </a:lnTo>
                  <a:lnTo>
                    <a:pt x="1535510" y="1064103"/>
                  </a:lnTo>
                  <a:lnTo>
                    <a:pt x="1533525" y="1070061"/>
                  </a:lnTo>
                  <a:lnTo>
                    <a:pt x="1531144" y="1076416"/>
                  </a:lnTo>
                  <a:lnTo>
                    <a:pt x="1527969" y="1082374"/>
                  </a:lnTo>
                  <a:lnTo>
                    <a:pt x="1525191" y="1088729"/>
                  </a:lnTo>
                  <a:lnTo>
                    <a:pt x="1521222" y="1094687"/>
                  </a:lnTo>
                  <a:lnTo>
                    <a:pt x="1517253" y="1101042"/>
                  </a:lnTo>
                  <a:lnTo>
                    <a:pt x="1512491" y="1107398"/>
                  </a:lnTo>
                  <a:lnTo>
                    <a:pt x="1507331" y="1113753"/>
                  </a:lnTo>
                  <a:lnTo>
                    <a:pt x="1501775" y="1120108"/>
                  </a:lnTo>
                  <a:lnTo>
                    <a:pt x="1495822" y="1126066"/>
                  </a:lnTo>
                  <a:lnTo>
                    <a:pt x="1485900" y="1135599"/>
                  </a:lnTo>
                  <a:lnTo>
                    <a:pt x="1479550" y="1141160"/>
                  </a:lnTo>
                  <a:lnTo>
                    <a:pt x="1472010" y="1147118"/>
                  </a:lnTo>
                  <a:lnTo>
                    <a:pt x="1463675" y="1152679"/>
                  </a:lnTo>
                  <a:lnTo>
                    <a:pt x="1453753" y="1158239"/>
                  </a:lnTo>
                  <a:lnTo>
                    <a:pt x="1448991" y="1161020"/>
                  </a:lnTo>
                  <a:lnTo>
                    <a:pt x="1443435" y="1163403"/>
                  </a:lnTo>
                  <a:lnTo>
                    <a:pt x="1437878" y="1165389"/>
                  </a:lnTo>
                  <a:lnTo>
                    <a:pt x="1432322" y="1166978"/>
                  </a:lnTo>
                  <a:lnTo>
                    <a:pt x="1432719" y="1172539"/>
                  </a:lnTo>
                  <a:lnTo>
                    <a:pt x="1432719" y="1178497"/>
                  </a:lnTo>
                  <a:lnTo>
                    <a:pt x="1432719" y="1184852"/>
                  </a:lnTo>
                  <a:lnTo>
                    <a:pt x="1432322" y="1190810"/>
                  </a:lnTo>
                  <a:lnTo>
                    <a:pt x="1431131" y="1197165"/>
                  </a:lnTo>
                  <a:lnTo>
                    <a:pt x="1429941" y="1203520"/>
                  </a:lnTo>
                  <a:lnTo>
                    <a:pt x="1427956" y="1210273"/>
                  </a:lnTo>
                  <a:lnTo>
                    <a:pt x="1425575" y="1217025"/>
                  </a:lnTo>
                  <a:lnTo>
                    <a:pt x="1422797" y="1223778"/>
                  </a:lnTo>
                  <a:lnTo>
                    <a:pt x="1419225" y="1230530"/>
                  </a:lnTo>
                  <a:lnTo>
                    <a:pt x="1415653" y="1237283"/>
                  </a:lnTo>
                  <a:lnTo>
                    <a:pt x="1410891" y="1244432"/>
                  </a:lnTo>
                  <a:lnTo>
                    <a:pt x="1405731" y="1251185"/>
                  </a:lnTo>
                  <a:lnTo>
                    <a:pt x="1399778" y="1258334"/>
                  </a:lnTo>
                  <a:lnTo>
                    <a:pt x="1393428" y="1265484"/>
                  </a:lnTo>
                  <a:lnTo>
                    <a:pt x="1386285" y="1272633"/>
                  </a:lnTo>
                  <a:lnTo>
                    <a:pt x="1379935" y="1278194"/>
                  </a:lnTo>
                  <a:lnTo>
                    <a:pt x="1374378" y="1283755"/>
                  </a:lnTo>
                  <a:lnTo>
                    <a:pt x="1368028" y="1288124"/>
                  </a:lnTo>
                  <a:lnTo>
                    <a:pt x="1362075" y="1292891"/>
                  </a:lnTo>
                  <a:lnTo>
                    <a:pt x="1356519" y="1296863"/>
                  </a:lnTo>
                  <a:lnTo>
                    <a:pt x="1350566" y="1300040"/>
                  </a:lnTo>
                  <a:lnTo>
                    <a:pt x="1345010" y="1303615"/>
                  </a:lnTo>
                  <a:lnTo>
                    <a:pt x="1339453" y="1305998"/>
                  </a:lnTo>
                  <a:lnTo>
                    <a:pt x="1334294" y="1308382"/>
                  </a:lnTo>
                  <a:lnTo>
                    <a:pt x="1328738" y="1310765"/>
                  </a:lnTo>
                  <a:lnTo>
                    <a:pt x="1323181" y="1312354"/>
                  </a:lnTo>
                  <a:lnTo>
                    <a:pt x="1318022" y="1313545"/>
                  </a:lnTo>
                  <a:lnTo>
                    <a:pt x="1312863" y="1314737"/>
                  </a:lnTo>
                  <a:lnTo>
                    <a:pt x="1307703" y="1315134"/>
                  </a:lnTo>
                  <a:lnTo>
                    <a:pt x="1302544" y="1315531"/>
                  </a:lnTo>
                  <a:lnTo>
                    <a:pt x="1297781" y="1315928"/>
                  </a:lnTo>
                  <a:lnTo>
                    <a:pt x="1293019" y="1315531"/>
                  </a:lnTo>
                  <a:lnTo>
                    <a:pt x="1288256" y="1315134"/>
                  </a:lnTo>
                  <a:lnTo>
                    <a:pt x="1279128" y="1313545"/>
                  </a:lnTo>
                  <a:lnTo>
                    <a:pt x="1276747" y="1322284"/>
                  </a:lnTo>
                  <a:lnTo>
                    <a:pt x="1273969" y="1331022"/>
                  </a:lnTo>
                  <a:lnTo>
                    <a:pt x="1270000" y="1339760"/>
                  </a:lnTo>
                  <a:lnTo>
                    <a:pt x="1265635" y="1348499"/>
                  </a:lnTo>
                  <a:lnTo>
                    <a:pt x="1260078" y="1358032"/>
                  </a:lnTo>
                  <a:lnTo>
                    <a:pt x="1253331" y="1366770"/>
                  </a:lnTo>
                  <a:lnTo>
                    <a:pt x="1245394" y="1375906"/>
                  </a:lnTo>
                  <a:lnTo>
                    <a:pt x="1236266" y="1385439"/>
                  </a:lnTo>
                  <a:lnTo>
                    <a:pt x="1230313" y="1391397"/>
                  </a:lnTo>
                  <a:lnTo>
                    <a:pt x="1224756" y="1396163"/>
                  </a:lnTo>
                  <a:lnTo>
                    <a:pt x="1219200" y="1401327"/>
                  </a:lnTo>
                  <a:lnTo>
                    <a:pt x="1213247" y="1405696"/>
                  </a:lnTo>
                  <a:lnTo>
                    <a:pt x="1207691" y="1409271"/>
                  </a:lnTo>
                  <a:lnTo>
                    <a:pt x="1202135" y="1413243"/>
                  </a:lnTo>
                  <a:lnTo>
                    <a:pt x="1196578" y="1416023"/>
                  </a:lnTo>
                  <a:lnTo>
                    <a:pt x="1191419" y="1419201"/>
                  </a:lnTo>
                  <a:lnTo>
                    <a:pt x="1185863" y="1421584"/>
                  </a:lnTo>
                  <a:lnTo>
                    <a:pt x="1180703" y="1423173"/>
                  </a:lnTo>
                  <a:lnTo>
                    <a:pt x="1175544" y="1425159"/>
                  </a:lnTo>
                  <a:lnTo>
                    <a:pt x="1170781" y="1426748"/>
                  </a:lnTo>
                  <a:lnTo>
                    <a:pt x="1165622" y="1427542"/>
                  </a:lnTo>
                  <a:lnTo>
                    <a:pt x="1160463" y="1428336"/>
                  </a:lnTo>
                  <a:lnTo>
                    <a:pt x="1155700" y="1428734"/>
                  </a:lnTo>
                  <a:lnTo>
                    <a:pt x="1150938" y="1428734"/>
                  </a:lnTo>
                  <a:lnTo>
                    <a:pt x="1144588" y="1428734"/>
                  </a:lnTo>
                  <a:lnTo>
                    <a:pt x="1137841" y="1427939"/>
                  </a:lnTo>
                  <a:lnTo>
                    <a:pt x="1131491" y="1426748"/>
                  </a:lnTo>
                  <a:lnTo>
                    <a:pt x="1125538" y="1425159"/>
                  </a:lnTo>
                  <a:lnTo>
                    <a:pt x="1119188" y="1422776"/>
                  </a:lnTo>
                  <a:lnTo>
                    <a:pt x="1113235" y="1420392"/>
                  </a:lnTo>
                  <a:lnTo>
                    <a:pt x="1107281" y="1417215"/>
                  </a:lnTo>
                  <a:lnTo>
                    <a:pt x="1101725" y="1414037"/>
                  </a:lnTo>
                  <a:lnTo>
                    <a:pt x="1096566" y="1410462"/>
                  </a:lnTo>
                  <a:lnTo>
                    <a:pt x="1090613" y="1406888"/>
                  </a:lnTo>
                  <a:lnTo>
                    <a:pt x="1079897" y="1398943"/>
                  </a:lnTo>
                  <a:lnTo>
                    <a:pt x="1069975" y="1390205"/>
                  </a:lnTo>
                  <a:lnTo>
                    <a:pt x="1059656" y="1381069"/>
                  </a:lnTo>
                  <a:lnTo>
                    <a:pt x="1056878" y="1385836"/>
                  </a:lnTo>
                  <a:lnTo>
                    <a:pt x="1053703" y="1390205"/>
                  </a:lnTo>
                  <a:lnTo>
                    <a:pt x="1050131" y="1394971"/>
                  </a:lnTo>
                  <a:lnTo>
                    <a:pt x="1046163" y="1399738"/>
                  </a:lnTo>
                  <a:lnTo>
                    <a:pt x="1042194" y="1404107"/>
                  </a:lnTo>
                  <a:lnTo>
                    <a:pt x="1037431" y="1408874"/>
                  </a:lnTo>
                  <a:lnTo>
                    <a:pt x="1032669" y="1413640"/>
                  </a:lnTo>
                  <a:lnTo>
                    <a:pt x="1027113" y="1417612"/>
                  </a:lnTo>
                  <a:lnTo>
                    <a:pt x="1016794" y="1425953"/>
                  </a:lnTo>
                  <a:lnTo>
                    <a:pt x="1006475" y="1432706"/>
                  </a:lnTo>
                  <a:lnTo>
                    <a:pt x="996553" y="1437869"/>
                  </a:lnTo>
                  <a:lnTo>
                    <a:pt x="986631" y="1442238"/>
                  </a:lnTo>
                  <a:lnTo>
                    <a:pt x="977503" y="1445813"/>
                  </a:lnTo>
                  <a:lnTo>
                    <a:pt x="968772" y="1447799"/>
                  </a:lnTo>
                  <a:lnTo>
                    <a:pt x="959644" y="1448991"/>
                  </a:lnTo>
                  <a:lnTo>
                    <a:pt x="950913" y="1449388"/>
                  </a:lnTo>
                  <a:lnTo>
                    <a:pt x="944166" y="1449388"/>
                  </a:lnTo>
                  <a:lnTo>
                    <a:pt x="937419" y="1448594"/>
                  </a:lnTo>
                  <a:lnTo>
                    <a:pt x="930672" y="1447402"/>
                  </a:lnTo>
                  <a:lnTo>
                    <a:pt x="923925" y="1445416"/>
                  </a:lnTo>
                  <a:lnTo>
                    <a:pt x="917575" y="1443033"/>
                  </a:lnTo>
                  <a:lnTo>
                    <a:pt x="911225" y="1440650"/>
                  </a:lnTo>
                  <a:lnTo>
                    <a:pt x="905272" y="1437472"/>
                  </a:lnTo>
                  <a:lnTo>
                    <a:pt x="898922" y="1434294"/>
                  </a:lnTo>
                  <a:lnTo>
                    <a:pt x="893366" y="1430720"/>
                  </a:lnTo>
                  <a:lnTo>
                    <a:pt x="887810" y="1427145"/>
                  </a:lnTo>
                  <a:lnTo>
                    <a:pt x="876300" y="1419201"/>
                  </a:lnTo>
                  <a:lnTo>
                    <a:pt x="865188" y="1410462"/>
                  </a:lnTo>
                  <a:lnTo>
                    <a:pt x="854472" y="1402121"/>
                  </a:lnTo>
                  <a:lnTo>
                    <a:pt x="837803" y="1388616"/>
                  </a:lnTo>
                  <a:lnTo>
                    <a:pt x="835422" y="1386630"/>
                  </a:lnTo>
                  <a:lnTo>
                    <a:pt x="681435" y="1264689"/>
                  </a:lnTo>
                  <a:lnTo>
                    <a:pt x="673497" y="1270647"/>
                  </a:lnTo>
                  <a:lnTo>
                    <a:pt x="665560" y="1275414"/>
                  </a:lnTo>
                  <a:lnTo>
                    <a:pt x="649685" y="1285741"/>
                  </a:lnTo>
                  <a:lnTo>
                    <a:pt x="633016" y="1294480"/>
                  </a:lnTo>
                  <a:lnTo>
                    <a:pt x="617538" y="1302026"/>
                  </a:lnTo>
                  <a:lnTo>
                    <a:pt x="602456" y="1308382"/>
                  </a:lnTo>
                  <a:lnTo>
                    <a:pt x="588963" y="1313148"/>
                  </a:lnTo>
                  <a:lnTo>
                    <a:pt x="576660" y="1317120"/>
                  </a:lnTo>
                  <a:lnTo>
                    <a:pt x="571103" y="1318312"/>
                  </a:lnTo>
                  <a:lnTo>
                    <a:pt x="565944" y="1319106"/>
                  </a:lnTo>
                  <a:lnTo>
                    <a:pt x="561975" y="1319503"/>
                  </a:lnTo>
                  <a:lnTo>
                    <a:pt x="557610" y="1319503"/>
                  </a:lnTo>
                  <a:lnTo>
                    <a:pt x="553641" y="1319106"/>
                  </a:lnTo>
                  <a:lnTo>
                    <a:pt x="550069" y="1318312"/>
                  </a:lnTo>
                  <a:lnTo>
                    <a:pt x="546497" y="1317517"/>
                  </a:lnTo>
                  <a:lnTo>
                    <a:pt x="543719" y="1315531"/>
                  </a:lnTo>
                  <a:lnTo>
                    <a:pt x="540941" y="1313942"/>
                  </a:lnTo>
                  <a:lnTo>
                    <a:pt x="538163" y="1312354"/>
                  </a:lnTo>
                  <a:lnTo>
                    <a:pt x="535781" y="1309970"/>
                  </a:lnTo>
                  <a:lnTo>
                    <a:pt x="533003" y="1307587"/>
                  </a:lnTo>
                  <a:lnTo>
                    <a:pt x="529431" y="1302026"/>
                  </a:lnTo>
                  <a:lnTo>
                    <a:pt x="525860" y="1296466"/>
                  </a:lnTo>
                  <a:lnTo>
                    <a:pt x="523478" y="1290507"/>
                  </a:lnTo>
                  <a:lnTo>
                    <a:pt x="521891" y="1284152"/>
                  </a:lnTo>
                  <a:lnTo>
                    <a:pt x="519906" y="1278194"/>
                  </a:lnTo>
                  <a:lnTo>
                    <a:pt x="518716" y="1272236"/>
                  </a:lnTo>
                  <a:lnTo>
                    <a:pt x="518319" y="1267073"/>
                  </a:lnTo>
                  <a:lnTo>
                    <a:pt x="517525" y="1259526"/>
                  </a:lnTo>
                  <a:lnTo>
                    <a:pt x="517525" y="1256745"/>
                  </a:lnTo>
                  <a:lnTo>
                    <a:pt x="517525" y="1255554"/>
                  </a:lnTo>
                  <a:lnTo>
                    <a:pt x="516731" y="1252376"/>
                  </a:lnTo>
                  <a:lnTo>
                    <a:pt x="515541" y="1248007"/>
                  </a:lnTo>
                  <a:lnTo>
                    <a:pt x="514350" y="1245624"/>
                  </a:lnTo>
                  <a:lnTo>
                    <a:pt x="512366" y="1243638"/>
                  </a:lnTo>
                  <a:lnTo>
                    <a:pt x="509985" y="1240857"/>
                  </a:lnTo>
                  <a:lnTo>
                    <a:pt x="507603" y="1239269"/>
                  </a:lnTo>
                  <a:lnTo>
                    <a:pt x="504031" y="1237283"/>
                  </a:lnTo>
                  <a:lnTo>
                    <a:pt x="499666" y="1236091"/>
                  </a:lnTo>
                  <a:lnTo>
                    <a:pt x="495300" y="1235296"/>
                  </a:lnTo>
                  <a:lnTo>
                    <a:pt x="489744" y="1234502"/>
                  </a:lnTo>
                  <a:lnTo>
                    <a:pt x="483394" y="1234502"/>
                  </a:lnTo>
                  <a:lnTo>
                    <a:pt x="475853" y="1235694"/>
                  </a:lnTo>
                  <a:lnTo>
                    <a:pt x="471884" y="1236091"/>
                  </a:lnTo>
                  <a:lnTo>
                    <a:pt x="467915" y="1235694"/>
                  </a:lnTo>
                  <a:lnTo>
                    <a:pt x="463947" y="1234105"/>
                  </a:lnTo>
                  <a:lnTo>
                    <a:pt x="459978" y="1232119"/>
                  </a:lnTo>
                  <a:lnTo>
                    <a:pt x="455612" y="1229736"/>
                  </a:lnTo>
                  <a:lnTo>
                    <a:pt x="451247" y="1226558"/>
                  </a:lnTo>
                  <a:lnTo>
                    <a:pt x="447278" y="1222983"/>
                  </a:lnTo>
                  <a:lnTo>
                    <a:pt x="442912" y="1219011"/>
                  </a:lnTo>
                  <a:lnTo>
                    <a:pt x="439340" y="1214245"/>
                  </a:lnTo>
                  <a:lnTo>
                    <a:pt x="434975" y="1209876"/>
                  </a:lnTo>
                  <a:lnTo>
                    <a:pt x="427037" y="1199151"/>
                  </a:lnTo>
                  <a:lnTo>
                    <a:pt x="419100" y="1187235"/>
                  </a:lnTo>
                  <a:lnTo>
                    <a:pt x="411559" y="1175716"/>
                  </a:lnTo>
                  <a:lnTo>
                    <a:pt x="404415" y="1163800"/>
                  </a:lnTo>
                  <a:lnTo>
                    <a:pt x="398065" y="1151884"/>
                  </a:lnTo>
                  <a:lnTo>
                    <a:pt x="388144" y="1130833"/>
                  </a:lnTo>
                  <a:lnTo>
                    <a:pt x="381000" y="1116136"/>
                  </a:lnTo>
                  <a:lnTo>
                    <a:pt x="379015" y="1110575"/>
                  </a:lnTo>
                  <a:lnTo>
                    <a:pt x="379015" y="1108589"/>
                  </a:lnTo>
                  <a:lnTo>
                    <a:pt x="379015" y="1102631"/>
                  </a:lnTo>
                  <a:lnTo>
                    <a:pt x="379015" y="1099056"/>
                  </a:lnTo>
                  <a:lnTo>
                    <a:pt x="378619" y="1094687"/>
                  </a:lnTo>
                  <a:lnTo>
                    <a:pt x="377428" y="1089921"/>
                  </a:lnTo>
                  <a:lnTo>
                    <a:pt x="375840" y="1085154"/>
                  </a:lnTo>
                  <a:lnTo>
                    <a:pt x="374253" y="1080388"/>
                  </a:lnTo>
                  <a:lnTo>
                    <a:pt x="371872" y="1075622"/>
                  </a:lnTo>
                  <a:lnTo>
                    <a:pt x="368300" y="1070855"/>
                  </a:lnTo>
                  <a:lnTo>
                    <a:pt x="363934" y="1066883"/>
                  </a:lnTo>
                  <a:lnTo>
                    <a:pt x="361553" y="1064500"/>
                  </a:lnTo>
                  <a:lnTo>
                    <a:pt x="359172" y="1062514"/>
                  </a:lnTo>
                  <a:lnTo>
                    <a:pt x="355997" y="1060925"/>
                  </a:lnTo>
                  <a:lnTo>
                    <a:pt x="352822" y="1059336"/>
                  </a:lnTo>
                  <a:lnTo>
                    <a:pt x="349250" y="1057747"/>
                  </a:lnTo>
                  <a:lnTo>
                    <a:pt x="345678" y="1056556"/>
                  </a:lnTo>
                  <a:lnTo>
                    <a:pt x="341312" y="1055761"/>
                  </a:lnTo>
                  <a:lnTo>
                    <a:pt x="336947" y="1054967"/>
                  </a:lnTo>
                  <a:lnTo>
                    <a:pt x="332581" y="1054173"/>
                  </a:lnTo>
                  <a:lnTo>
                    <a:pt x="328215" y="1052981"/>
                  </a:lnTo>
                  <a:lnTo>
                    <a:pt x="323453" y="1050598"/>
                  </a:lnTo>
                  <a:lnTo>
                    <a:pt x="319484" y="1048612"/>
                  </a:lnTo>
                  <a:lnTo>
                    <a:pt x="315119" y="1046229"/>
                  </a:lnTo>
                  <a:lnTo>
                    <a:pt x="311150" y="1043051"/>
                  </a:lnTo>
                  <a:lnTo>
                    <a:pt x="307181" y="1039476"/>
                  </a:lnTo>
                  <a:lnTo>
                    <a:pt x="303212" y="1035504"/>
                  </a:lnTo>
                  <a:lnTo>
                    <a:pt x="299640" y="1031532"/>
                  </a:lnTo>
                  <a:lnTo>
                    <a:pt x="295672" y="1027163"/>
                  </a:lnTo>
                  <a:lnTo>
                    <a:pt x="288528" y="1017233"/>
                  </a:lnTo>
                  <a:lnTo>
                    <a:pt x="281781" y="1006906"/>
                  </a:lnTo>
                  <a:lnTo>
                    <a:pt x="275431" y="994990"/>
                  </a:lnTo>
                  <a:lnTo>
                    <a:pt x="269081" y="982676"/>
                  </a:lnTo>
                  <a:lnTo>
                    <a:pt x="263922" y="969569"/>
                  </a:lnTo>
                  <a:lnTo>
                    <a:pt x="258762" y="956064"/>
                  </a:lnTo>
                  <a:lnTo>
                    <a:pt x="254000" y="942559"/>
                  </a:lnTo>
                  <a:lnTo>
                    <a:pt x="250031" y="928657"/>
                  </a:lnTo>
                  <a:lnTo>
                    <a:pt x="246062" y="914755"/>
                  </a:lnTo>
                  <a:lnTo>
                    <a:pt x="242887" y="901250"/>
                  </a:lnTo>
                  <a:lnTo>
                    <a:pt x="239712" y="888142"/>
                  </a:lnTo>
                  <a:lnTo>
                    <a:pt x="239315" y="884568"/>
                  </a:lnTo>
                  <a:lnTo>
                    <a:pt x="238919" y="880993"/>
                  </a:lnTo>
                  <a:lnTo>
                    <a:pt x="239315" y="877418"/>
                  </a:lnTo>
                  <a:lnTo>
                    <a:pt x="239712" y="873843"/>
                  </a:lnTo>
                  <a:lnTo>
                    <a:pt x="240109" y="870268"/>
                  </a:lnTo>
                  <a:lnTo>
                    <a:pt x="240903" y="866296"/>
                  </a:lnTo>
                  <a:lnTo>
                    <a:pt x="244078" y="859147"/>
                  </a:lnTo>
                  <a:lnTo>
                    <a:pt x="247253" y="851600"/>
                  </a:lnTo>
                  <a:lnTo>
                    <a:pt x="252015" y="844053"/>
                  </a:lnTo>
                  <a:lnTo>
                    <a:pt x="257572" y="836506"/>
                  </a:lnTo>
                  <a:lnTo>
                    <a:pt x="263525" y="828959"/>
                  </a:lnTo>
                  <a:lnTo>
                    <a:pt x="270272" y="821015"/>
                  </a:lnTo>
                  <a:lnTo>
                    <a:pt x="277415" y="813469"/>
                  </a:lnTo>
                  <a:lnTo>
                    <a:pt x="284956" y="806319"/>
                  </a:lnTo>
                  <a:lnTo>
                    <a:pt x="292894" y="799169"/>
                  </a:lnTo>
                  <a:lnTo>
                    <a:pt x="301228" y="792020"/>
                  </a:lnTo>
                  <a:lnTo>
                    <a:pt x="309562" y="784870"/>
                  </a:lnTo>
                  <a:lnTo>
                    <a:pt x="327422" y="771762"/>
                  </a:lnTo>
                  <a:lnTo>
                    <a:pt x="271065" y="641480"/>
                  </a:lnTo>
                  <a:lnTo>
                    <a:pt x="259953" y="660546"/>
                  </a:lnTo>
                  <a:lnTo>
                    <a:pt x="252015" y="674448"/>
                  </a:lnTo>
                  <a:lnTo>
                    <a:pt x="245665" y="687159"/>
                  </a:lnTo>
                  <a:lnTo>
                    <a:pt x="243681" y="690733"/>
                  </a:lnTo>
                  <a:lnTo>
                    <a:pt x="240903" y="694308"/>
                  </a:lnTo>
                  <a:lnTo>
                    <a:pt x="238125" y="697486"/>
                  </a:lnTo>
                  <a:lnTo>
                    <a:pt x="234950" y="700266"/>
                  </a:lnTo>
                  <a:lnTo>
                    <a:pt x="231378" y="702649"/>
                  </a:lnTo>
                  <a:lnTo>
                    <a:pt x="227409" y="704635"/>
                  </a:lnTo>
                  <a:lnTo>
                    <a:pt x="223837" y="705827"/>
                  </a:lnTo>
                  <a:lnTo>
                    <a:pt x="219472" y="707019"/>
                  </a:lnTo>
                  <a:lnTo>
                    <a:pt x="213519" y="707416"/>
                  </a:lnTo>
                  <a:lnTo>
                    <a:pt x="209947" y="707416"/>
                  </a:lnTo>
                  <a:lnTo>
                    <a:pt x="206375" y="707019"/>
                  </a:lnTo>
                  <a:lnTo>
                    <a:pt x="203200" y="705827"/>
                  </a:lnTo>
                  <a:lnTo>
                    <a:pt x="199628" y="704635"/>
                  </a:lnTo>
                  <a:lnTo>
                    <a:pt x="196850" y="703047"/>
                  </a:lnTo>
                  <a:lnTo>
                    <a:pt x="193675" y="701458"/>
                  </a:lnTo>
                  <a:lnTo>
                    <a:pt x="190897" y="699075"/>
                  </a:lnTo>
                  <a:lnTo>
                    <a:pt x="188119" y="696691"/>
                  </a:lnTo>
                  <a:lnTo>
                    <a:pt x="9922" y="515568"/>
                  </a:lnTo>
                  <a:lnTo>
                    <a:pt x="7937" y="513184"/>
                  </a:lnTo>
                  <a:lnTo>
                    <a:pt x="5953" y="510801"/>
                  </a:lnTo>
                  <a:lnTo>
                    <a:pt x="3969" y="508021"/>
                  </a:lnTo>
                  <a:lnTo>
                    <a:pt x="2778" y="505240"/>
                  </a:lnTo>
                  <a:lnTo>
                    <a:pt x="1587" y="502063"/>
                  </a:lnTo>
                  <a:lnTo>
                    <a:pt x="794" y="499282"/>
                  </a:lnTo>
                  <a:lnTo>
                    <a:pt x="397" y="496105"/>
                  </a:lnTo>
                  <a:lnTo>
                    <a:pt x="0" y="493324"/>
                  </a:lnTo>
                  <a:lnTo>
                    <a:pt x="0" y="490147"/>
                  </a:lnTo>
                  <a:lnTo>
                    <a:pt x="0" y="486969"/>
                  </a:lnTo>
                  <a:lnTo>
                    <a:pt x="397" y="484189"/>
                  </a:lnTo>
                  <a:lnTo>
                    <a:pt x="1190" y="481011"/>
                  </a:lnTo>
                  <a:lnTo>
                    <a:pt x="1984" y="477833"/>
                  </a:lnTo>
                  <a:lnTo>
                    <a:pt x="3175" y="475053"/>
                  </a:lnTo>
                  <a:lnTo>
                    <a:pt x="4762" y="472273"/>
                  </a:lnTo>
                  <a:lnTo>
                    <a:pt x="7144" y="469889"/>
                  </a:lnTo>
                  <a:lnTo>
                    <a:pt x="12700" y="461548"/>
                  </a:lnTo>
                  <a:lnTo>
                    <a:pt x="26987" y="444071"/>
                  </a:lnTo>
                  <a:lnTo>
                    <a:pt x="48419" y="417062"/>
                  </a:lnTo>
                  <a:lnTo>
                    <a:pt x="76597" y="382902"/>
                  </a:lnTo>
                  <a:lnTo>
                    <a:pt x="92869" y="363439"/>
                  </a:lnTo>
                  <a:lnTo>
                    <a:pt x="111125" y="342785"/>
                  </a:lnTo>
                  <a:lnTo>
                    <a:pt x="130572" y="320939"/>
                  </a:lnTo>
                  <a:lnTo>
                    <a:pt x="151209" y="297901"/>
                  </a:lnTo>
                  <a:lnTo>
                    <a:pt x="173037" y="274069"/>
                  </a:lnTo>
                  <a:lnTo>
                    <a:pt x="196453" y="249840"/>
                  </a:lnTo>
                  <a:lnTo>
                    <a:pt x="220265" y="224816"/>
                  </a:lnTo>
                  <a:lnTo>
                    <a:pt x="245269" y="200190"/>
                  </a:lnTo>
                  <a:lnTo>
                    <a:pt x="258365" y="187479"/>
                  </a:lnTo>
                  <a:lnTo>
                    <a:pt x="271462" y="175166"/>
                  </a:lnTo>
                  <a:lnTo>
                    <a:pt x="284162" y="163647"/>
                  </a:lnTo>
                  <a:lnTo>
                    <a:pt x="297259" y="152525"/>
                  </a:lnTo>
                  <a:lnTo>
                    <a:pt x="321865" y="131474"/>
                  </a:lnTo>
                  <a:lnTo>
                    <a:pt x="346472" y="112011"/>
                  </a:lnTo>
                  <a:lnTo>
                    <a:pt x="369887" y="94137"/>
                  </a:lnTo>
                  <a:lnTo>
                    <a:pt x="392906" y="78646"/>
                  </a:lnTo>
                  <a:lnTo>
                    <a:pt x="413940" y="64347"/>
                  </a:lnTo>
                  <a:lnTo>
                    <a:pt x="434181" y="51239"/>
                  </a:lnTo>
                  <a:lnTo>
                    <a:pt x="452040" y="40117"/>
                  </a:lnTo>
                  <a:lnTo>
                    <a:pt x="469106" y="30584"/>
                  </a:lnTo>
                  <a:lnTo>
                    <a:pt x="483791" y="22640"/>
                  </a:lnTo>
                  <a:lnTo>
                    <a:pt x="496491" y="15888"/>
                  </a:lnTo>
                  <a:lnTo>
                    <a:pt x="514747" y="6752"/>
                  </a:lnTo>
                  <a:lnTo>
                    <a:pt x="522685" y="3178"/>
                  </a:lnTo>
                  <a:lnTo>
                    <a:pt x="527447" y="1192"/>
                  </a:lnTo>
                  <a:lnTo>
                    <a:pt x="532606" y="397"/>
                  </a:lnTo>
                  <a:lnTo>
                    <a:pt x="53776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488889" y="5891724"/>
              <a:ext cx="565017" cy="5839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KSO_Shape"/>
            <p:cNvSpPr/>
            <p:nvPr/>
          </p:nvSpPr>
          <p:spPr>
            <a:xfrm>
              <a:off x="2591094" y="6127569"/>
              <a:ext cx="360604" cy="142249"/>
            </a:xfrm>
            <a:custGeom>
              <a:avLst/>
              <a:gdLst>
                <a:gd name="connsiteX0" fmla="*/ 545178 w 812503"/>
                <a:gd name="connsiteY0" fmla="*/ 0 h 310097"/>
                <a:gd name="connsiteX1" fmla="*/ 812503 w 812503"/>
                <a:gd name="connsiteY1" fmla="*/ 155049 h 310097"/>
                <a:gd name="connsiteX2" fmla="*/ 545178 w 812503"/>
                <a:gd name="connsiteY2" fmla="*/ 310097 h 310097"/>
                <a:gd name="connsiteX3" fmla="*/ 545178 w 812503"/>
                <a:gd name="connsiteY3" fmla="*/ 212220 h 310097"/>
                <a:gd name="connsiteX4" fmla="*/ 0 w 812503"/>
                <a:gd name="connsiteY4" fmla="*/ 259590 h 310097"/>
                <a:gd name="connsiteX5" fmla="*/ 160832 w 812503"/>
                <a:gd name="connsiteY5" fmla="*/ 155049 h 310097"/>
                <a:gd name="connsiteX6" fmla="*/ 0 w 812503"/>
                <a:gd name="connsiteY6" fmla="*/ 50507 h 310097"/>
                <a:gd name="connsiteX7" fmla="*/ 545178 w 812503"/>
                <a:gd name="connsiteY7" fmla="*/ 97878 h 3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503" h="310097">
                  <a:moveTo>
                    <a:pt x="545178" y="0"/>
                  </a:moveTo>
                  <a:lnTo>
                    <a:pt x="812503" y="155049"/>
                  </a:lnTo>
                  <a:lnTo>
                    <a:pt x="545178" y="310097"/>
                  </a:lnTo>
                  <a:lnTo>
                    <a:pt x="545178" y="212220"/>
                  </a:lnTo>
                  <a:lnTo>
                    <a:pt x="0" y="259590"/>
                  </a:lnTo>
                  <a:lnTo>
                    <a:pt x="160832" y="155049"/>
                  </a:lnTo>
                  <a:lnTo>
                    <a:pt x="0" y="50507"/>
                  </a:lnTo>
                  <a:lnTo>
                    <a:pt x="545178" y="978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74331" y="3941745"/>
              <a:ext cx="2357952" cy="411651"/>
            </a:xfrm>
            <a:prstGeom prst="rect">
              <a:avLst/>
            </a:prstGeom>
            <a:noFill/>
          </p:spPr>
          <p:txBody>
            <a:bodyPr wrap="square" lIns="106061" tIns="53031" rIns="106061" bIns="53031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25"/>
            <p:cNvSpPr txBox="1">
              <a:spLocks noChangeArrowheads="1"/>
            </p:cNvSpPr>
            <p:nvPr/>
          </p:nvSpPr>
          <p:spPr bwMode="auto">
            <a:xfrm>
              <a:off x="1062804" y="6196855"/>
              <a:ext cx="1426085" cy="426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3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23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23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代</a:t>
              </a:r>
              <a:endParaRPr lang="zh-CN" altLang="en-US" sz="23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624184" y="3085378"/>
              <a:ext cx="2357952" cy="397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1153300" y="5628204"/>
              <a:ext cx="1245092" cy="465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容器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管理</a:t>
              </a:r>
            </a:p>
          </p:txBody>
        </p:sp>
        <p:sp>
          <p:nvSpPr>
            <p:cNvPr id="62" name="椭圆 61"/>
            <p:cNvSpPr/>
            <p:nvPr/>
          </p:nvSpPr>
          <p:spPr>
            <a:xfrm>
              <a:off x="3484230" y="4934068"/>
              <a:ext cx="565017" cy="5839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KSO_Shape"/>
            <p:cNvSpPr/>
            <p:nvPr/>
          </p:nvSpPr>
          <p:spPr>
            <a:xfrm>
              <a:off x="3586435" y="5169913"/>
              <a:ext cx="360604" cy="142249"/>
            </a:xfrm>
            <a:custGeom>
              <a:avLst/>
              <a:gdLst>
                <a:gd name="connsiteX0" fmla="*/ 545178 w 812503"/>
                <a:gd name="connsiteY0" fmla="*/ 0 h 310097"/>
                <a:gd name="connsiteX1" fmla="*/ 812503 w 812503"/>
                <a:gd name="connsiteY1" fmla="*/ 155049 h 310097"/>
                <a:gd name="connsiteX2" fmla="*/ 545178 w 812503"/>
                <a:gd name="connsiteY2" fmla="*/ 310097 h 310097"/>
                <a:gd name="connsiteX3" fmla="*/ 545178 w 812503"/>
                <a:gd name="connsiteY3" fmla="*/ 212220 h 310097"/>
                <a:gd name="connsiteX4" fmla="*/ 0 w 812503"/>
                <a:gd name="connsiteY4" fmla="*/ 259590 h 310097"/>
                <a:gd name="connsiteX5" fmla="*/ 160832 w 812503"/>
                <a:gd name="connsiteY5" fmla="*/ 155049 h 310097"/>
                <a:gd name="connsiteX6" fmla="*/ 0 w 812503"/>
                <a:gd name="connsiteY6" fmla="*/ 50507 h 310097"/>
                <a:gd name="connsiteX7" fmla="*/ 545178 w 812503"/>
                <a:gd name="connsiteY7" fmla="*/ 97878 h 3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503" h="310097">
                  <a:moveTo>
                    <a:pt x="545178" y="0"/>
                  </a:moveTo>
                  <a:lnTo>
                    <a:pt x="812503" y="155049"/>
                  </a:lnTo>
                  <a:lnTo>
                    <a:pt x="545178" y="310097"/>
                  </a:lnTo>
                  <a:lnTo>
                    <a:pt x="545178" y="212220"/>
                  </a:lnTo>
                  <a:lnTo>
                    <a:pt x="0" y="259590"/>
                  </a:lnTo>
                  <a:lnTo>
                    <a:pt x="160832" y="155049"/>
                  </a:lnTo>
                  <a:lnTo>
                    <a:pt x="0" y="50507"/>
                  </a:lnTo>
                  <a:lnTo>
                    <a:pt x="545178" y="978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5238143" y="4354941"/>
              <a:ext cx="565017" cy="5839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KSO_Shape"/>
            <p:cNvSpPr/>
            <p:nvPr/>
          </p:nvSpPr>
          <p:spPr>
            <a:xfrm>
              <a:off x="5340348" y="4590786"/>
              <a:ext cx="360604" cy="142249"/>
            </a:xfrm>
            <a:custGeom>
              <a:avLst/>
              <a:gdLst>
                <a:gd name="connsiteX0" fmla="*/ 545178 w 812503"/>
                <a:gd name="connsiteY0" fmla="*/ 0 h 310097"/>
                <a:gd name="connsiteX1" fmla="*/ 812503 w 812503"/>
                <a:gd name="connsiteY1" fmla="*/ 155049 h 310097"/>
                <a:gd name="connsiteX2" fmla="*/ 545178 w 812503"/>
                <a:gd name="connsiteY2" fmla="*/ 310097 h 310097"/>
                <a:gd name="connsiteX3" fmla="*/ 545178 w 812503"/>
                <a:gd name="connsiteY3" fmla="*/ 212220 h 310097"/>
                <a:gd name="connsiteX4" fmla="*/ 0 w 812503"/>
                <a:gd name="connsiteY4" fmla="*/ 259590 h 310097"/>
                <a:gd name="connsiteX5" fmla="*/ 160832 w 812503"/>
                <a:gd name="connsiteY5" fmla="*/ 155049 h 310097"/>
                <a:gd name="connsiteX6" fmla="*/ 0 w 812503"/>
                <a:gd name="connsiteY6" fmla="*/ 50507 h 310097"/>
                <a:gd name="connsiteX7" fmla="*/ 545178 w 812503"/>
                <a:gd name="connsiteY7" fmla="*/ 97878 h 3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503" h="310097">
                  <a:moveTo>
                    <a:pt x="545178" y="0"/>
                  </a:moveTo>
                  <a:lnTo>
                    <a:pt x="812503" y="155049"/>
                  </a:lnTo>
                  <a:lnTo>
                    <a:pt x="545178" y="310097"/>
                  </a:lnTo>
                  <a:lnTo>
                    <a:pt x="545178" y="212220"/>
                  </a:lnTo>
                  <a:lnTo>
                    <a:pt x="0" y="259590"/>
                  </a:lnTo>
                  <a:lnTo>
                    <a:pt x="160832" y="155049"/>
                  </a:lnTo>
                  <a:lnTo>
                    <a:pt x="0" y="50507"/>
                  </a:lnTo>
                  <a:lnTo>
                    <a:pt x="545178" y="978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3053906" y="4549293"/>
              <a:ext cx="1732735" cy="465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复制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555886" y="3683880"/>
              <a:ext cx="1732735" cy="685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基于容器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</a:p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共享插件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 flipV="1">
              <a:off x="5774498" y="3675586"/>
              <a:ext cx="786758" cy="886101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/>
            <p:cNvSpPr/>
            <p:nvPr/>
          </p:nvSpPr>
          <p:spPr>
            <a:xfrm>
              <a:off x="6519287" y="3313978"/>
              <a:ext cx="565017" cy="5839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KSO_Shape"/>
            <p:cNvSpPr/>
            <p:nvPr/>
          </p:nvSpPr>
          <p:spPr>
            <a:xfrm>
              <a:off x="6621492" y="3549823"/>
              <a:ext cx="360604" cy="142249"/>
            </a:xfrm>
            <a:custGeom>
              <a:avLst/>
              <a:gdLst>
                <a:gd name="connsiteX0" fmla="*/ 545178 w 812503"/>
                <a:gd name="connsiteY0" fmla="*/ 0 h 310097"/>
                <a:gd name="connsiteX1" fmla="*/ 812503 w 812503"/>
                <a:gd name="connsiteY1" fmla="*/ 155049 h 310097"/>
                <a:gd name="connsiteX2" fmla="*/ 545178 w 812503"/>
                <a:gd name="connsiteY2" fmla="*/ 310097 h 310097"/>
                <a:gd name="connsiteX3" fmla="*/ 545178 w 812503"/>
                <a:gd name="connsiteY3" fmla="*/ 212220 h 310097"/>
                <a:gd name="connsiteX4" fmla="*/ 0 w 812503"/>
                <a:gd name="connsiteY4" fmla="*/ 259590 h 310097"/>
                <a:gd name="connsiteX5" fmla="*/ 160832 w 812503"/>
                <a:gd name="connsiteY5" fmla="*/ 155049 h 310097"/>
                <a:gd name="connsiteX6" fmla="*/ 0 w 812503"/>
                <a:gd name="connsiteY6" fmla="*/ 50507 h 310097"/>
                <a:gd name="connsiteX7" fmla="*/ 545178 w 812503"/>
                <a:gd name="connsiteY7" fmla="*/ 97878 h 3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503" h="310097">
                  <a:moveTo>
                    <a:pt x="545178" y="0"/>
                  </a:moveTo>
                  <a:lnTo>
                    <a:pt x="812503" y="155049"/>
                  </a:lnTo>
                  <a:lnTo>
                    <a:pt x="545178" y="310097"/>
                  </a:lnTo>
                  <a:lnTo>
                    <a:pt x="545178" y="212220"/>
                  </a:lnTo>
                  <a:lnTo>
                    <a:pt x="0" y="259590"/>
                  </a:lnTo>
                  <a:lnTo>
                    <a:pt x="160832" y="155049"/>
                  </a:lnTo>
                  <a:lnTo>
                    <a:pt x="0" y="50507"/>
                  </a:lnTo>
                  <a:lnTo>
                    <a:pt x="545178" y="978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5935428" y="2788873"/>
              <a:ext cx="1732735" cy="465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通用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共享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>
            <a:xfrm flipV="1">
              <a:off x="7030157" y="2663721"/>
              <a:ext cx="786758" cy="886101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椭圆 93"/>
            <p:cNvSpPr/>
            <p:nvPr/>
          </p:nvSpPr>
          <p:spPr>
            <a:xfrm>
              <a:off x="7774946" y="2302113"/>
              <a:ext cx="565017" cy="5839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KSO_Shape"/>
            <p:cNvSpPr/>
            <p:nvPr/>
          </p:nvSpPr>
          <p:spPr>
            <a:xfrm>
              <a:off x="7877151" y="2537958"/>
              <a:ext cx="360604" cy="142249"/>
            </a:xfrm>
            <a:custGeom>
              <a:avLst/>
              <a:gdLst>
                <a:gd name="connsiteX0" fmla="*/ 545178 w 812503"/>
                <a:gd name="connsiteY0" fmla="*/ 0 h 310097"/>
                <a:gd name="connsiteX1" fmla="*/ 812503 w 812503"/>
                <a:gd name="connsiteY1" fmla="*/ 155049 h 310097"/>
                <a:gd name="connsiteX2" fmla="*/ 545178 w 812503"/>
                <a:gd name="connsiteY2" fmla="*/ 310097 h 310097"/>
                <a:gd name="connsiteX3" fmla="*/ 545178 w 812503"/>
                <a:gd name="connsiteY3" fmla="*/ 212220 h 310097"/>
                <a:gd name="connsiteX4" fmla="*/ 0 w 812503"/>
                <a:gd name="connsiteY4" fmla="*/ 259590 h 310097"/>
                <a:gd name="connsiteX5" fmla="*/ 160832 w 812503"/>
                <a:gd name="connsiteY5" fmla="*/ 155049 h 310097"/>
                <a:gd name="connsiteX6" fmla="*/ 0 w 812503"/>
                <a:gd name="connsiteY6" fmla="*/ 50507 h 310097"/>
                <a:gd name="connsiteX7" fmla="*/ 545178 w 812503"/>
                <a:gd name="connsiteY7" fmla="*/ 97878 h 3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503" h="310097">
                  <a:moveTo>
                    <a:pt x="545178" y="0"/>
                  </a:moveTo>
                  <a:lnTo>
                    <a:pt x="812503" y="155049"/>
                  </a:lnTo>
                  <a:lnTo>
                    <a:pt x="545178" y="310097"/>
                  </a:lnTo>
                  <a:lnTo>
                    <a:pt x="545178" y="212220"/>
                  </a:lnTo>
                  <a:lnTo>
                    <a:pt x="0" y="259590"/>
                  </a:lnTo>
                  <a:lnTo>
                    <a:pt x="160832" y="155049"/>
                  </a:lnTo>
                  <a:lnTo>
                    <a:pt x="0" y="50507"/>
                  </a:lnTo>
                  <a:lnTo>
                    <a:pt x="545178" y="978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6840025" y="1865948"/>
              <a:ext cx="2134336" cy="465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</a:p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管理平台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2" name="直接连接符 101"/>
            <p:cNvCxnSpPr/>
            <p:nvPr/>
          </p:nvCxnSpPr>
          <p:spPr>
            <a:xfrm flipV="1">
              <a:off x="8340928" y="2315556"/>
              <a:ext cx="1047847" cy="299677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圆角矩形 103"/>
            <p:cNvSpPr/>
            <p:nvPr/>
          </p:nvSpPr>
          <p:spPr>
            <a:xfrm>
              <a:off x="9154073" y="1165658"/>
              <a:ext cx="1732735" cy="465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无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</a:p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会话管理方案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9169684" y="125633"/>
              <a:ext cx="2083224" cy="72710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72709" y="125632"/>
              <a:ext cx="8701653" cy="727103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359158" y="2985653"/>
              <a:ext cx="1792055" cy="706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342900" indent="-342900" algn="r">
                <a:buFont typeface="Wingdings" pitchFamily="2" charset="2"/>
                <a:buChar char="u"/>
                <a:defRPr sz="140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l"/>
              <a:r>
                <a:rPr lang="zh-CN" altLang="en-US" dirty="0"/>
                <a:t>依赖容器版本</a:t>
              </a:r>
              <a:endParaRPr lang="en-US" altLang="zh-CN" dirty="0"/>
            </a:p>
            <a:p>
              <a:pPr algn="l"/>
              <a:r>
                <a:rPr lang="zh-CN" altLang="en-US" dirty="0"/>
                <a:t>不能跨容器</a:t>
              </a:r>
              <a:endParaRPr lang="en-US" altLang="zh-CN" dirty="0"/>
            </a:p>
            <a:p>
              <a:pPr algn="l"/>
              <a:r>
                <a:rPr lang="zh-CN" altLang="en-US" dirty="0"/>
                <a:t>基于分布式缓存</a:t>
              </a:r>
              <a:endParaRPr lang="en-US" altLang="zh-CN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322346" y="4427700"/>
              <a:ext cx="2511962" cy="1118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跨容器：容器无关性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可定制序列化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基于分布式缓存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无法跨应用跨域共享会话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无会话统计监管功能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336536" y="198390"/>
              <a:ext cx="2717650" cy="1531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跨容器：容器无关性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灵活可扩展序列化机制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基于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NOSQL</a:t>
              </a: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跨应用跨域共享会话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会话监管功能（</a:t>
              </a:r>
              <a:r>
                <a:rPr lang="en-US" altLang="zh-CN" sz="1400" dirty="0" err="1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Del</a:t>
              </a:r>
              <a:r>
                <a:rPr lang="en-US" altLang="zh-CN" sz="1400" dirty="0" err="1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en-US" altLang="zh-CN" sz="1400" dirty="0" err="1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View</a:t>
              </a: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可</a:t>
              </a: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定制的会话统计查询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遗留系统可集成性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94967" y="3675533"/>
              <a:ext cx="3771799" cy="912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just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依赖容器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algn="just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依赖负载软件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cookie</a:t>
              </a: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粘连机制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algn="just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无法实现均衡负载（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RR</a:t>
              </a: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algn="just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无法容灾：节点切换将导致用户退出系统</a:t>
              </a:r>
              <a:endPara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37" name="直接箭头连接符 136"/>
            <p:cNvCxnSpPr/>
            <p:nvPr/>
          </p:nvCxnSpPr>
          <p:spPr>
            <a:xfrm flipV="1">
              <a:off x="1802720" y="4634446"/>
              <a:ext cx="0" cy="8842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18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7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圆角矩形 27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171429" y="1887885"/>
            <a:ext cx="11971663" cy="153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：故障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切换集群节点演示，用户访问请求均衡负载到各有效集群节点，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用户登录系统，先后访问两次系统主页，第一次三台服务都正常，第二次停用其中一台，对比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监控会话统计结果，可以看出在线用户请求被平均分发到有效集群节点，没有发生因故障切换节点而导致用户退出系统，宕机情况下，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共享机制工作正常。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756588"/>
            <a:ext cx="12143091" cy="223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011879"/>
            <a:ext cx="12143091" cy="189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五边形 16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9" name="燕尾形 18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燕尾形 19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1" name="燕尾形 20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2" name="燕尾形 21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424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7919172" y="7869901"/>
            <a:ext cx="4010562" cy="497578"/>
          </a:xfrm>
          <a:prstGeom prst="rect">
            <a:avLst/>
          </a:prstGeom>
        </p:spPr>
        <p:txBody>
          <a:bodyPr vert="horz" lIns="115224" tIns="57612" rIns="115224" bIns="57612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n-cs"/>
              </a:rPr>
              <a:t>2013  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n-cs"/>
              </a:rPr>
              <a:t>中国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n-cs"/>
              </a:rPr>
              <a:t>·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n-cs"/>
              </a:rPr>
              <a:t>长沙</a:t>
            </a:r>
          </a:p>
        </p:txBody>
      </p:sp>
      <p:sp>
        <p:nvSpPr>
          <p:cNvPr id="2" name="矩形 1"/>
          <p:cNvSpPr/>
          <p:nvPr/>
        </p:nvSpPr>
        <p:spPr>
          <a:xfrm>
            <a:off x="550590" y="1317442"/>
            <a:ext cx="6092825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bboss</a:t>
            </a:r>
            <a:r>
              <a:rPr lang="zh-CN" altLang="en-US" dirty="0"/>
              <a:t>交流群：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21220580 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166471282 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166471103 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154752521 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3625720 </a:t>
            </a:r>
            <a:endParaRPr lang="zh-CN" altLang="en-US" dirty="0"/>
          </a:p>
        </p:txBody>
      </p:sp>
      <p:pic>
        <p:nvPicPr>
          <p:cNvPr id="1026" name="Picture 2" descr="http://www.iteye.com/upload/logo/user/921327/9353678a-1c6f-3dfe-af0f-af38a282d5b6.jpg?13869435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859" y="1753866"/>
            <a:ext cx="1483112" cy="14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718644" y="1317442"/>
            <a:ext cx="3483646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bboss</a:t>
            </a:r>
            <a:r>
              <a:rPr lang="zh-CN" altLang="en-US" dirty="0"/>
              <a:t>微信公众号： </a:t>
            </a:r>
            <a:r>
              <a:rPr lang="en-US" altLang="zh-CN" dirty="0" err="1"/>
              <a:t>bboss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09465" y="3658498"/>
            <a:ext cx="901818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基于</a:t>
            </a:r>
            <a:r>
              <a:rPr lang="en-US" altLang="zh-CN" sz="2000" b="1" dirty="0" err="1"/>
              <a:t>bboss</a:t>
            </a:r>
            <a:r>
              <a:rPr lang="zh-CN" altLang="en-US" sz="2000" b="1" dirty="0"/>
              <a:t>开发项目说明</a:t>
            </a:r>
            <a:r>
              <a:rPr lang="zh-CN" altLang="en-US" sz="2000" dirty="0"/>
              <a:t> 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要做简单的</a:t>
            </a:r>
            <a:r>
              <a:rPr lang="en-US" altLang="zh-CN" sz="2000" dirty="0"/>
              <a:t>demo</a:t>
            </a:r>
            <a:r>
              <a:rPr lang="zh-CN" altLang="en-US" sz="2000" dirty="0"/>
              <a:t>，请参考文档 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u="sng" dirty="0">
                <a:hlinkClick r:id="rId3"/>
              </a:rPr>
              <a:t>http://yin-bp.iteye.com/blog/1026261</a:t>
            </a:r>
            <a:r>
              <a:rPr lang="en-US" altLang="zh-CN" sz="2000" dirty="0"/>
              <a:t> 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en-US" sz="2000" dirty="0"/>
              <a:t>正儿八经的做项目，参考文档搭</a:t>
            </a:r>
            <a:r>
              <a:rPr lang="en-US" altLang="zh-CN" sz="2000" dirty="0" err="1"/>
              <a:t>bboss</a:t>
            </a:r>
            <a:r>
              <a:rPr lang="zh-CN" altLang="en-US" sz="2000" dirty="0"/>
              <a:t>平台开发环境： 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u="sng" dirty="0">
                <a:hlinkClick r:id="rId4"/>
              </a:rPr>
              <a:t>http://yin-bp.iteye.com/blog/2230399</a:t>
            </a:r>
            <a:r>
              <a:rPr lang="en-US" altLang="zh-CN" sz="2000" dirty="0"/>
              <a:t> 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err="1"/>
              <a:t>bboss</a:t>
            </a:r>
            <a:r>
              <a:rPr lang="zh-CN" altLang="en-US" sz="2000" dirty="0"/>
              <a:t>自动代码生成工具使用指南： 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u="sng" dirty="0">
                <a:hlinkClick r:id="rId5"/>
              </a:rPr>
              <a:t>http://yin-bp.iteye.com/blog/2256948</a:t>
            </a:r>
            <a:r>
              <a:rPr lang="en-US" altLang="zh-CN" sz="2000" dirty="0"/>
              <a:t> 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 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en-US" sz="2000" dirty="0"/>
              <a:t>如需使用</a:t>
            </a:r>
            <a:r>
              <a:rPr lang="en-US" altLang="zh-CN" sz="2000" dirty="0" err="1"/>
              <a:t>bboss</a:t>
            </a:r>
            <a:r>
              <a:rPr lang="zh-CN" altLang="en-US" sz="2000" dirty="0"/>
              <a:t>中某个模块，那么这个地方可以找到各模块最小依赖</a:t>
            </a:r>
            <a:r>
              <a:rPr lang="en-US" altLang="zh-CN" sz="2000" dirty="0"/>
              <a:t>eclipse</a:t>
            </a:r>
            <a:r>
              <a:rPr lang="zh-CN" altLang="en-US" sz="2000" dirty="0"/>
              <a:t>工程，你可以直接在此基础上开启</a:t>
            </a:r>
            <a:r>
              <a:rPr lang="en-US" altLang="zh-CN" sz="2000" dirty="0" err="1"/>
              <a:t>bboss</a:t>
            </a:r>
            <a:r>
              <a:rPr lang="zh-CN" altLang="en-US" sz="2000" dirty="0"/>
              <a:t>框架开发之旅： 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u="sng" dirty="0">
                <a:hlinkClick r:id="rId6"/>
              </a:rPr>
              <a:t>https://</a:t>
            </a:r>
            <a:r>
              <a:rPr lang="en-US" altLang="zh-CN" sz="2000" u="sng" dirty="0" smtClean="0">
                <a:hlinkClick r:id="rId6"/>
              </a:rPr>
              <a:t>github.com/bbossgroups/bestpractice</a:t>
            </a:r>
            <a:endParaRPr lang="en-US" altLang="zh-CN" sz="2000" u="sng" dirty="0" smtClean="0"/>
          </a:p>
          <a:p>
            <a:endParaRPr lang="en-US" altLang="zh-CN" sz="2000" u="sng" dirty="0"/>
          </a:p>
          <a:p>
            <a:r>
              <a:rPr lang="en-US" altLang="zh-CN" sz="2000" u="sng" dirty="0" err="1" smtClean="0"/>
              <a:t>Bboss</a:t>
            </a:r>
            <a:r>
              <a:rPr lang="zh-CN" altLang="en-US" sz="2000" u="sng" dirty="0" smtClean="0"/>
              <a:t>核心模块：</a:t>
            </a:r>
            <a:endParaRPr lang="en-US" altLang="zh-CN" sz="2000" u="sng" dirty="0" smtClean="0"/>
          </a:p>
          <a:p>
            <a:r>
              <a:rPr lang="en-US" altLang="zh-CN" sz="2000" u="sng" dirty="0">
                <a:hlinkClick r:id="rId6"/>
              </a:rPr>
              <a:t>https</a:t>
            </a:r>
            <a:r>
              <a:rPr lang="en-US" altLang="zh-CN" sz="2000" u="sng">
                <a:hlinkClick r:id="rId6"/>
              </a:rPr>
              <a:t>://</a:t>
            </a:r>
            <a:r>
              <a:rPr lang="en-US" altLang="zh-CN" sz="2000" u="sng" smtClean="0">
                <a:hlinkClick r:id="rId6"/>
              </a:rPr>
              <a:t>github.com/bbossgroups/</a:t>
            </a:r>
            <a:r>
              <a:rPr lang="en-US" altLang="zh-CN" sz="2000" u="sng" smtClean="0"/>
              <a:t>bboss</a:t>
            </a:r>
            <a:endParaRPr lang="en-US" altLang="zh-CN" sz="2000" u="sng" dirty="0" smtClean="0"/>
          </a:p>
          <a:p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5814349" y="3503970"/>
            <a:ext cx="514557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Bboss</a:t>
            </a:r>
            <a:r>
              <a:rPr lang="en-US" altLang="zh-CN" dirty="0" smtClean="0"/>
              <a:t> session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地址：</a:t>
            </a:r>
            <a:endParaRPr lang="en-US" altLang="zh-CN" dirty="0" smtClean="0"/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://github.com/bbossgroups/security</a:t>
            </a:r>
            <a:endParaRPr lang="zh-CN" altLang="en-US" dirty="0"/>
          </a:p>
        </p:txBody>
      </p:sp>
      <p:sp>
        <p:nvSpPr>
          <p:cNvPr id="12" name="标题 3"/>
          <p:cNvSpPr txBox="1">
            <a:spLocks/>
          </p:cNvSpPr>
          <p:nvPr/>
        </p:nvSpPr>
        <p:spPr>
          <a:xfrm>
            <a:off x="124262" y="476264"/>
            <a:ext cx="10203386" cy="621317"/>
          </a:xfrm>
          <a:prstGeom prst="rect">
            <a:avLst/>
          </a:prstGeom>
        </p:spPr>
        <p:txBody>
          <a:bodyPr lIns="115224" tIns="57612" rIns="115224" bIns="57612" anchor="ctr" anchorCtr="0">
            <a:normAutofit/>
          </a:bodyPr>
          <a:lstStyle>
            <a:lvl1pPr algn="ctr" defTabSz="1152235" rtl="0" eaLnBrk="1" latinLnBrk="0" hangingPunct="1">
              <a:lnSpc>
                <a:spcPts val="3150"/>
              </a:lnSpc>
              <a:spcBef>
                <a:spcPct val="0"/>
              </a:spcBef>
              <a:buNone/>
              <a:defRPr lang="zh-CN" altLang="en-US" sz="5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eaLnBrk="0" hangingPunct="0">
              <a:spcBef>
                <a:spcPct val="25000"/>
              </a:spcBef>
            </a:pPr>
            <a:r>
              <a:rPr lang="zh-CN" altLang="en-US" dirty="0" smtClean="0">
                <a:solidFill>
                  <a:srgbClr val="000066"/>
                </a:solidFill>
                <a:cs typeface="Arial Unicode MS" pitchFamily="34" charset="-122"/>
              </a:rPr>
              <a:t>联系我们</a:t>
            </a:r>
            <a:endParaRPr lang="zh-CN" altLang="en-US" dirty="0">
              <a:solidFill>
                <a:srgbClr val="000066"/>
              </a:solidFill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911306" y="3069261"/>
            <a:ext cx="10361851" cy="1463778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latin typeface="Arial Black" pitchFamily="34" charset="0"/>
                <a:ea typeface="Arial Unicode MS" pitchFamily="34" charset="-122"/>
                <a:cs typeface="Arial Unicode MS" pitchFamily="34" charset="-122"/>
              </a:rPr>
              <a:t>Thanks for your attention!</a:t>
            </a:r>
            <a:br>
              <a:rPr kumimoji="1" lang="en-US" altLang="zh-CN" sz="4000" dirty="0">
                <a:latin typeface="Arial Black" pitchFamily="34" charset="0"/>
                <a:ea typeface="Arial Unicode MS" pitchFamily="34" charset="-122"/>
                <a:cs typeface="Arial Unicode MS" pitchFamily="34" charset="-122"/>
              </a:rPr>
            </a:br>
            <a:endParaRPr lang="zh-CN" altLang="en-US" sz="4000" dirty="0">
              <a:latin typeface="Arial Black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919172" y="7869901"/>
            <a:ext cx="4010562" cy="497578"/>
          </a:xfrm>
          <a:prstGeom prst="rect">
            <a:avLst/>
          </a:prstGeom>
        </p:spPr>
        <p:txBody>
          <a:bodyPr vert="horz" lIns="115224" tIns="57612" rIns="115224" bIns="57612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n-cs"/>
              </a:rPr>
              <a:t>2013  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n-cs"/>
              </a:rPr>
              <a:t>中国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n-cs"/>
              </a:rPr>
              <a:t>·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n-cs"/>
              </a:rPr>
              <a:t>长沙</a:t>
            </a: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965075" y="4986424"/>
            <a:ext cx="11225339" cy="1682592"/>
          </a:xfrm>
          <a:prstGeom prst="rect">
            <a:avLst/>
          </a:prstGeom>
          <a:ln>
            <a:miter lim="800000"/>
            <a:headEnd/>
            <a:tailEnd/>
          </a:ln>
          <a:extLst/>
        </p:spPr>
        <p:txBody>
          <a:bodyPr lIns="115224" tIns="57612" rIns="115224" bIns="57612" rtlCol="0" anchor="ctr" anchorCtr="0">
            <a:noAutofit/>
          </a:bodyPr>
          <a:lstStyle>
            <a:lvl1pPr algn="ctr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zh-CN" altLang="en-US" sz="4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zh-CN" altLang="en-US" sz="111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228075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8364285"/>
            <a:ext cx="3860297" cy="24866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5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4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集群</a:t>
            </a:r>
            <a:r>
              <a:rPr lang="en-US" altLang="zh-CN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session</a:t>
            </a:r>
            <a:r>
              <a:rPr lang="zh-CN" altLang="en-US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管理框架所处位置</a:t>
            </a:r>
            <a:endParaRPr lang="zh-CN" altLang="en-US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803165" y="3"/>
            <a:ext cx="11098356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1741" y="1437781"/>
            <a:ext cx="11503737" cy="6110277"/>
            <a:chOff x="47322" y="1802980"/>
            <a:chExt cx="11503737" cy="5603784"/>
          </a:xfrm>
        </p:grpSpPr>
        <p:sp>
          <p:nvSpPr>
            <p:cNvPr id="10" name="矩形 9"/>
            <p:cNvSpPr/>
            <p:nvPr/>
          </p:nvSpPr>
          <p:spPr>
            <a:xfrm>
              <a:off x="2639274" y="4963148"/>
              <a:ext cx="3535615" cy="1970426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spcCol="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7322" y="3953202"/>
              <a:ext cx="8946912" cy="697009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22392" y="4073791"/>
              <a:ext cx="2575415" cy="408969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Tomcat/</a:t>
              </a:r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weblogic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/jetty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 flipV="1">
              <a:off x="4511851" y="2358576"/>
              <a:ext cx="1" cy="533389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3135668" y="1802980"/>
              <a:ext cx="2752365" cy="555597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客户端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1610098" y="3791577"/>
              <a:ext cx="5712437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3250880" y="4086551"/>
              <a:ext cx="2575415" cy="396209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Tomcat/</a:t>
              </a:r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weblogic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/jetty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034827" y="4073791"/>
              <a:ext cx="2575415" cy="408969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Tomcat/</a:t>
              </a:r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weblogic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/jetty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041288" y="2891966"/>
              <a:ext cx="2977002" cy="408968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apache/</a:t>
              </a:r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lvs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haproxy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 flipH="1" flipV="1">
              <a:off x="1610096" y="3807097"/>
              <a:ext cx="2" cy="266695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6" idx="0"/>
              <a:endCxn id="58" idx="2"/>
            </p:cNvCxnSpPr>
            <p:nvPr/>
          </p:nvCxnSpPr>
          <p:spPr>
            <a:xfrm flipH="1" flipV="1">
              <a:off x="4529790" y="3300934"/>
              <a:ext cx="8798" cy="785616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7320217" y="3819857"/>
              <a:ext cx="2316" cy="266695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27" idx="2"/>
            </p:cNvCxnSpPr>
            <p:nvPr/>
          </p:nvCxnSpPr>
          <p:spPr>
            <a:xfrm flipH="1" flipV="1">
              <a:off x="5953198" y="5646006"/>
              <a:ext cx="1900882" cy="3473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0" name="圆柱形 69"/>
            <p:cNvSpPr/>
            <p:nvPr/>
          </p:nvSpPr>
          <p:spPr>
            <a:xfrm>
              <a:off x="7699759" y="5839854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MongoDB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圆柱形 70"/>
            <p:cNvSpPr/>
            <p:nvPr/>
          </p:nvSpPr>
          <p:spPr>
            <a:xfrm>
              <a:off x="7719108" y="4970950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MongoDB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圆柱形 26"/>
            <p:cNvSpPr/>
            <p:nvPr/>
          </p:nvSpPr>
          <p:spPr>
            <a:xfrm>
              <a:off x="7854079" y="5398445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MongoDB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301342" y="5556994"/>
              <a:ext cx="2586691" cy="1216988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app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325481" y="5111832"/>
              <a:ext cx="2575415" cy="396209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共享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6283" y="5589151"/>
              <a:ext cx="729198" cy="422824"/>
            </a:xfrm>
            <a:prstGeom prst="rect">
              <a:avLst/>
            </a:prstGeom>
            <a:noFill/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106061" tIns="53031" rIns="106061" bIns="53031" rtlCol="0">
              <a:spAutoFit/>
            </a:bodyPr>
            <a:lstStyle/>
            <a:p>
              <a:r>
                <a:rPr lang="en-US" altLang="zh-CN" dirty="0" smtClean="0"/>
                <a:t>war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71546" y="5615519"/>
              <a:ext cx="1267046" cy="1086146"/>
            </a:xfrm>
            <a:prstGeom prst="rect">
              <a:avLst/>
            </a:prstGeom>
            <a:noFill/>
          </p:spPr>
          <p:txBody>
            <a:bodyPr wrap="none" lIns="106061" tIns="53031" rIns="106061" bIns="53031" rtlCol="0">
              <a:spAutoFit/>
            </a:bodyPr>
            <a:lstStyle/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创建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修改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销毁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查询统计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/>
                <a:t>监控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078341" y="5251543"/>
              <a:ext cx="1267046" cy="888560"/>
            </a:xfrm>
            <a:prstGeom prst="rect">
              <a:avLst/>
            </a:prstGeom>
            <a:noFill/>
          </p:spPr>
          <p:txBody>
            <a:bodyPr wrap="none" lIns="106061" tIns="53031" rIns="106061" bIns="53031" rtlCol="0">
              <a:spAutoFit/>
            </a:bodyPr>
            <a:lstStyle/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负载容错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读写分离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分片分区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endParaRPr lang="en-US" altLang="zh-CN" sz="1400" dirty="0" smtClean="0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559235" y="4573089"/>
              <a:ext cx="0" cy="50419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1552911" y="5133581"/>
              <a:ext cx="954107" cy="366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第三代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606509" y="5177483"/>
              <a:ext cx="954107" cy="366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第四代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581562" y="7039820"/>
              <a:ext cx="1980029" cy="366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第五代。。。。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476144" y="3820924"/>
              <a:ext cx="954107" cy="366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第一代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110017" y="4005023"/>
              <a:ext cx="954107" cy="366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第二代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39385" y="3821551"/>
              <a:ext cx="856325" cy="366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圆柱形 43"/>
            <p:cNvSpPr/>
            <p:nvPr/>
          </p:nvSpPr>
          <p:spPr>
            <a:xfrm>
              <a:off x="85065" y="5765282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圆柱形 45"/>
            <p:cNvSpPr/>
            <p:nvPr/>
          </p:nvSpPr>
          <p:spPr>
            <a:xfrm>
              <a:off x="104414" y="4896378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 smtClean="0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圆柱形 52"/>
            <p:cNvSpPr/>
            <p:nvPr/>
          </p:nvSpPr>
          <p:spPr>
            <a:xfrm>
              <a:off x="239385" y="5323873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 flipH="1">
              <a:off x="1463647" y="5553521"/>
              <a:ext cx="1132636" cy="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2" name="圆柱形 61"/>
            <p:cNvSpPr/>
            <p:nvPr/>
          </p:nvSpPr>
          <p:spPr>
            <a:xfrm>
              <a:off x="10172477" y="4446432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圆柱形 62"/>
            <p:cNvSpPr/>
            <p:nvPr/>
          </p:nvSpPr>
          <p:spPr>
            <a:xfrm>
              <a:off x="10191826" y="3577528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 smtClean="0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圆柱形 63"/>
            <p:cNvSpPr/>
            <p:nvPr/>
          </p:nvSpPr>
          <p:spPr>
            <a:xfrm>
              <a:off x="10326797" y="4005023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9020753" y="4507089"/>
              <a:ext cx="1132636" cy="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742475" y="5473017"/>
              <a:ext cx="907973" cy="888560"/>
            </a:xfrm>
            <a:prstGeom prst="rect">
              <a:avLst/>
            </a:prstGeom>
            <a:noFill/>
          </p:spPr>
          <p:txBody>
            <a:bodyPr wrap="none" lIns="106061" tIns="53031" rIns="106061" bIns="53031" rtlCol="0">
              <a:spAutoFit/>
            </a:bodyPr>
            <a:lstStyle/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创建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修改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销毁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/>
                <a:t>查询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7320217" y="5553521"/>
              <a:ext cx="0" cy="12204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979519" y="6779685"/>
              <a:ext cx="2271776" cy="28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典型代表：</a:t>
              </a:r>
              <a:r>
                <a:rPr lang="en-US" altLang="zh-CN" sz="1400" dirty="0" err="1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bboss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 session</a:t>
              </a:r>
              <a:endPara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1804591" y="5553521"/>
              <a:ext cx="0" cy="12204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89186" y="6742844"/>
              <a:ext cx="2302233" cy="28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典型代表：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spring session</a:t>
              </a:r>
              <a:endPara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028769" y="2471381"/>
              <a:ext cx="3434723" cy="28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典型代表：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tomcat </a:t>
              </a:r>
              <a:r>
                <a:rPr lang="en-US" altLang="zh-CN" sz="1400" dirty="0" err="1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redis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 session plugin</a:t>
              </a:r>
              <a:endPara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9587071" y="2779158"/>
              <a:ext cx="0" cy="11612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118567" y="2771846"/>
              <a:ext cx="2690160" cy="649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代一般与负载层的</a:t>
              </a:r>
              <a:endParaRPr lang="en-US" altLang="zh-CN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粘连机制结合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8" name="直接箭头连接符 7"/>
          <p:cNvCxnSpPr>
            <a:stCxn id="58" idx="1"/>
          </p:cNvCxnSpPr>
          <p:nvPr/>
        </p:nvCxnSpPr>
        <p:spPr>
          <a:xfrm flipH="1">
            <a:off x="3060702" y="2848160"/>
            <a:ext cx="445005" cy="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3" idx="0"/>
          </p:cNvCxnSpPr>
          <p:nvPr/>
        </p:nvCxnSpPr>
        <p:spPr>
          <a:xfrm flipH="1" flipV="1">
            <a:off x="1131966" y="3071126"/>
            <a:ext cx="1" cy="567673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9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会话共享概述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1" y="1699858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380951" y="1739636"/>
            <a:ext cx="11428512" cy="622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作    用：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为应用提供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统一会话管理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功能，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避免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集群部署场景下负载切换</a:t>
            </a:r>
            <a:r>
              <a:rPr lang="en-US" altLang="zh-CN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丢失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问题；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跨域跨应用共享会话并实现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SSO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解决了会话共享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大技术难题：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数据序列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化问题，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session sticking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问题，跨域跨应用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共享问题，跨容器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	(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tomcat,jetty,weblogic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共享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sso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单点登入单点登出一致性问题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14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存  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储：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3000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存储会话数据，采用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增量模式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修改会话属性，简单高效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序列化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序列化机制以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格式序列化会话数据，可读性好，易于监控，提供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序列化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，扩展性强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规    范：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遵循</a:t>
            </a:r>
            <a:r>
              <a:rPr lang="en-US" altLang="zh-CN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servlet 2/3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r>
              <a:rPr lang="zh-CN" altLang="en-US" sz="19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无缝与现有应用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系统集成，</a:t>
            </a:r>
            <a:r>
              <a:rPr lang="zh-CN" altLang="zh-CN" dirty="0"/>
              <a:t> </a:t>
            </a:r>
            <a:r>
              <a:rPr lang="zh-CN" altLang="zh-CN" dirty="0" smtClean="0"/>
              <a:t>无需</a:t>
            </a:r>
            <a:r>
              <a:rPr lang="zh-CN" altLang="zh-CN" dirty="0"/>
              <a:t>或者少量</a:t>
            </a:r>
            <a:r>
              <a:rPr lang="zh-CN" altLang="zh-CN" dirty="0" smtClean="0"/>
              <a:t>修改</a:t>
            </a:r>
            <a:r>
              <a:rPr lang="en-US" altLang="zh-CN" dirty="0" smtClean="0"/>
              <a:t>	</a:t>
            </a:r>
            <a:r>
              <a:rPr lang="zh-CN" altLang="zh-CN" dirty="0" smtClean="0"/>
              <a:t>应用</a:t>
            </a:r>
            <a:r>
              <a:rPr lang="zh-CN" altLang="zh-CN" dirty="0"/>
              <a:t>代码。</a:t>
            </a:r>
            <a:r>
              <a:rPr lang="en-US" altLang="zh-CN" dirty="0"/>
              <a:t>Session</a:t>
            </a:r>
            <a:r>
              <a:rPr lang="zh-CN" altLang="zh-CN" dirty="0"/>
              <a:t>监听器需遵循</a:t>
            </a:r>
            <a:r>
              <a:rPr lang="en-US" altLang="zh-CN" dirty="0" err="1"/>
              <a:t>bboss</a:t>
            </a:r>
            <a:r>
              <a:rPr lang="zh-CN" altLang="zh-CN" dirty="0"/>
              <a:t>会话</a:t>
            </a:r>
            <a:r>
              <a:rPr lang="zh-CN" altLang="zh-CN" dirty="0" smtClean="0"/>
              <a:t>共享规范</a:t>
            </a:r>
            <a:r>
              <a:rPr lang="zh-CN" altLang="zh-CN" dirty="0"/>
              <a:t>，</a:t>
            </a:r>
            <a:r>
              <a:rPr lang="zh-CN" altLang="zh-CN" dirty="0" smtClean="0"/>
              <a:t>需将</a:t>
            </a:r>
            <a:r>
              <a:rPr lang="zh-CN" altLang="zh-CN" dirty="0"/>
              <a:t>原来</a:t>
            </a:r>
            <a:r>
              <a:rPr lang="zh-CN" altLang="zh-CN" dirty="0" smtClean="0"/>
              <a:t>容器</a:t>
            </a:r>
            <a:r>
              <a:rPr lang="en-US" altLang="zh-CN" dirty="0" smtClean="0"/>
              <a:t>	session</a:t>
            </a:r>
            <a:r>
              <a:rPr lang="zh-CN" altLang="zh-CN" dirty="0"/>
              <a:t>监听器迁移到</a:t>
            </a:r>
            <a:r>
              <a:rPr lang="en-US" altLang="zh-CN" dirty="0" err="1"/>
              <a:t>bboss</a:t>
            </a:r>
            <a:r>
              <a:rPr lang="zh-CN" altLang="zh-CN" dirty="0"/>
              <a:t>会话共享实现。如</a:t>
            </a:r>
            <a:r>
              <a:rPr lang="zh-CN" altLang="zh-CN" dirty="0" smtClean="0"/>
              <a:t>修改</a:t>
            </a:r>
            <a:r>
              <a:rPr lang="en-US" altLang="zh-CN" dirty="0" smtClean="0"/>
              <a:t>session</a:t>
            </a:r>
            <a:r>
              <a:rPr lang="zh-CN" altLang="zh-CN" dirty="0"/>
              <a:t>中对象数据</a:t>
            </a:r>
            <a:r>
              <a:rPr lang="zh-CN" altLang="zh-CN" dirty="0" smtClean="0"/>
              <a:t>，</a:t>
            </a:r>
            <a:r>
              <a:rPr lang="en-US" altLang="zh-CN" dirty="0" smtClean="0"/>
              <a:t>	</a:t>
            </a:r>
            <a:r>
              <a:rPr lang="zh-CN" altLang="zh-CN" dirty="0" smtClean="0"/>
              <a:t>必须</a:t>
            </a:r>
            <a:r>
              <a:rPr lang="zh-CN" altLang="zh-CN" dirty="0"/>
              <a:t>调用</a:t>
            </a:r>
            <a:r>
              <a:rPr lang="en-US" altLang="zh-CN" dirty="0" err="1"/>
              <a:t>session.setAttribute</a:t>
            </a:r>
            <a:r>
              <a:rPr lang="zh-CN" altLang="zh-CN" dirty="0"/>
              <a:t>方法将对象</a:t>
            </a:r>
            <a:r>
              <a:rPr lang="zh-CN" altLang="zh-CN" dirty="0" smtClean="0"/>
              <a:t>数据更新到</a:t>
            </a:r>
            <a:r>
              <a:rPr lang="en-US" altLang="zh-CN" dirty="0" err="1" smtClean="0"/>
              <a:t>mongodb</a:t>
            </a:r>
            <a:r>
              <a:rPr lang="zh-CN" altLang="zh-CN" dirty="0"/>
              <a:t>中，以便</a:t>
            </a:r>
            <a:r>
              <a:rPr lang="zh-CN" altLang="zh-CN" dirty="0" smtClean="0"/>
              <a:t>将</a:t>
            </a:r>
            <a:r>
              <a:rPr lang="en-US" altLang="zh-CN" dirty="0" smtClean="0"/>
              <a:t>	</a:t>
            </a:r>
            <a:r>
              <a:rPr lang="zh-CN" altLang="en-US" dirty="0" smtClean="0"/>
              <a:t>更新后的</a:t>
            </a:r>
            <a:r>
              <a:rPr lang="zh-CN" altLang="zh-CN" dirty="0" smtClean="0"/>
              <a:t>数据共享</a:t>
            </a:r>
            <a:r>
              <a:rPr lang="zh-CN" altLang="zh-CN" dirty="0"/>
              <a:t>给其他应用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兼容性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跨容器，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兼容业界主流的应用服务器（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tomcat,weblogic,webspere,jetty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），支持容器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会话管理和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会话管理两种机制，可根据实际需要自由切换应用会话管理机制。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约    束：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无约束，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无需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session sticking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，客户端请求可以平均分派给各集群节点，支持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lvs,haproxy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ngix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 4,7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层负载。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五边形 26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概述</a:t>
            </a:r>
          </a:p>
        </p:txBody>
      </p:sp>
      <p:sp>
        <p:nvSpPr>
          <p:cNvPr id="28" name="燕尾形 27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9" name="燕尾形 28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燕尾形 29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1" name="燕尾形 30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燕尾形 31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3650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会话共享概述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380951" y="1791152"/>
            <a:ext cx="11428512" cy="667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安全性：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客户端基于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机制存储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，通过设置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cookie 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属性阻止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XSS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窃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取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，通过设置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secure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属性并结合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阻止传输过程中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被窃取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监  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管：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信息统计查询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 应用在线用户数统计查询，应用会话管理功能（包括删除会话、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查看会话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属性数据，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应用可以自定义会话属性查询条件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每个应用只能管理本应用的会话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数</a:t>
            </a: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          据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，监控中心可以管理所有的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会话数据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高  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阶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提供两种会话共享模式 </a:t>
            </a:r>
            <a:br>
              <a:rPr lang="zh-CN" altLang="en-US" sz="19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9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模式一 集群间会话共享模式，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实现同一个应用集群各节点之间的会话共享 ，通过这种模式可以避免因故障导致访问请求切换服务器时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丢失问题，同时也可以让用户请求无差别地平均分派到各个服务器上，达到真正的负载均衡。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sz="19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模式二 跨域跨应用模式，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实现同一域名或者同一根域（不同的子域名）下不同应用之间的会话共享 ，实现他们之间的单点登录功能（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SSO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9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第一种模式相对简单；第二种模式在配置方面比模式一稍微复杂一些，通过模式二可以灵活定义哪些会话数据需要在应用之间进行共享，哪些数据作为应用私有会话数据不对其他应用共享（这个在实际情况下很有用），默认情况下共享应用间的所有会话数据。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实际的应用环境中，模式一和模式二经常组合一起使用，每个应用本身采用集群部署模式（开启集群间会话共享模式），同时利用</a:t>
            </a:r>
            <a:r>
              <a:rPr lang="zh-CN" altLang="en-US" sz="19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跨域跨应用模式实现不同应用间的单点登录功能（前提是这些应用必须使用同一个域名或者都拥有相同的根域名）。</a:t>
            </a:r>
            <a:endParaRPr lang="zh-CN" altLang="en-US" sz="1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五边形 26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概述</a:t>
            </a:r>
          </a:p>
        </p:txBody>
      </p:sp>
      <p:sp>
        <p:nvSpPr>
          <p:cNvPr id="28" name="燕尾形 27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9" name="燕尾形 28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燕尾形 29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1" name="燕尾形 30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燕尾形 31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36518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会话共享概述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380950" y="1699859"/>
            <a:ext cx="11695176" cy="87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高    阶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两种会话共享模式一起使用示意图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sz="2000" b="1" dirty="0"/>
              <a:t>前提</a:t>
            </a:r>
            <a:r>
              <a:rPr lang="en-US" altLang="zh-CN" sz="2000" b="1" dirty="0"/>
              <a:t>:</a:t>
            </a:r>
            <a:r>
              <a:rPr lang="zh-CN" altLang="zh-CN" sz="2000" b="1" dirty="0"/>
              <a:t>应用必须使用同一个域名或者都拥有相同的根域名，根域名不同的话可以使用</a:t>
            </a:r>
            <a:r>
              <a:rPr lang="en-US" altLang="zh-CN" sz="2000" b="1" dirty="0" err="1"/>
              <a:t>bboss</a:t>
            </a:r>
            <a:r>
              <a:rPr lang="zh-CN" altLang="zh-CN" sz="2000" b="1" dirty="0"/>
              <a:t>统一令牌系统实现跨根域系统之间的</a:t>
            </a:r>
            <a:r>
              <a:rPr lang="en-US" altLang="zh-CN" sz="2000" b="1" dirty="0"/>
              <a:t>SSO)</a:t>
            </a:r>
            <a:endParaRPr lang="zh-CN" altLang="en-US" sz="1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五边形 26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概述</a:t>
            </a:r>
          </a:p>
        </p:txBody>
      </p:sp>
      <p:sp>
        <p:nvSpPr>
          <p:cNvPr id="28" name="燕尾形 27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9" name="燕尾形 28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燕尾形 29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1" name="燕尾形 30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燕尾形 31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49" name="矩形 48"/>
          <p:cNvSpPr/>
          <p:nvPr/>
        </p:nvSpPr>
        <p:spPr>
          <a:xfrm>
            <a:off x="1472561" y="6046703"/>
            <a:ext cx="3447155" cy="1867224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499837" y="5991644"/>
            <a:ext cx="3233922" cy="2007465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71899" y="3294885"/>
            <a:ext cx="3247832" cy="1893220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30190" y="3958487"/>
            <a:ext cx="874401" cy="532897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dirty="0"/>
              <a:t>PDP</a:t>
            </a:r>
          </a:p>
          <a:p>
            <a:pPr algn="ctr"/>
            <a:r>
              <a:rPr lang="en-US" altLang="zh-CN" sz="1500" dirty="0"/>
              <a:t>Node1</a:t>
            </a:r>
            <a:endParaRPr lang="zh-CN" altLang="en-US" sz="1500" dirty="0"/>
          </a:p>
        </p:txBody>
      </p:sp>
      <p:sp>
        <p:nvSpPr>
          <p:cNvPr id="33" name="矩形 32"/>
          <p:cNvSpPr/>
          <p:nvPr/>
        </p:nvSpPr>
        <p:spPr>
          <a:xfrm>
            <a:off x="7046938" y="3638042"/>
            <a:ext cx="874401" cy="533399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dirty="0"/>
              <a:t>PDP</a:t>
            </a:r>
          </a:p>
          <a:p>
            <a:pPr algn="ctr"/>
            <a:r>
              <a:rPr lang="en-US" altLang="zh-CN" sz="1500" dirty="0"/>
              <a:t>Node2</a:t>
            </a:r>
            <a:endParaRPr lang="zh-CN" altLang="en-US" sz="1500" dirty="0"/>
          </a:p>
        </p:txBody>
      </p:sp>
      <p:sp>
        <p:nvSpPr>
          <p:cNvPr id="34" name="矩形 33"/>
          <p:cNvSpPr/>
          <p:nvPr/>
        </p:nvSpPr>
        <p:spPr>
          <a:xfrm>
            <a:off x="7020957" y="4171441"/>
            <a:ext cx="874401" cy="444775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dirty="0"/>
              <a:t>PDP</a:t>
            </a:r>
          </a:p>
          <a:p>
            <a:pPr algn="ctr"/>
            <a:r>
              <a:rPr lang="en-US" altLang="zh-CN" sz="1500" dirty="0"/>
              <a:t>Node3</a:t>
            </a:r>
            <a:endParaRPr lang="zh-CN" altLang="en-US" sz="1500" dirty="0"/>
          </a:p>
        </p:txBody>
      </p:sp>
      <p:sp>
        <p:nvSpPr>
          <p:cNvPr id="35" name="矩形 34"/>
          <p:cNvSpPr/>
          <p:nvPr/>
        </p:nvSpPr>
        <p:spPr>
          <a:xfrm>
            <a:off x="9003353" y="6678031"/>
            <a:ext cx="874401" cy="560292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dirty="0"/>
              <a:t>G4 Node1</a:t>
            </a:r>
            <a:endParaRPr lang="zh-CN" altLang="en-US" sz="1500" dirty="0"/>
          </a:p>
        </p:txBody>
      </p:sp>
      <p:sp>
        <p:nvSpPr>
          <p:cNvPr id="36" name="矩形 35"/>
          <p:cNvSpPr/>
          <p:nvPr/>
        </p:nvSpPr>
        <p:spPr>
          <a:xfrm>
            <a:off x="9647656" y="6370693"/>
            <a:ext cx="874401" cy="520291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dirty="0"/>
              <a:t>G4 Node2</a:t>
            </a:r>
            <a:endParaRPr lang="zh-CN" altLang="en-US" sz="1500" dirty="0"/>
          </a:p>
        </p:txBody>
      </p:sp>
      <p:sp>
        <p:nvSpPr>
          <p:cNvPr id="37" name="矩形 36"/>
          <p:cNvSpPr/>
          <p:nvPr/>
        </p:nvSpPr>
        <p:spPr>
          <a:xfrm>
            <a:off x="9794121" y="6890985"/>
            <a:ext cx="874401" cy="561997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dirty="0"/>
              <a:t>G4 Node3</a:t>
            </a:r>
            <a:endParaRPr lang="zh-CN" altLang="en-US" sz="1500" dirty="0"/>
          </a:p>
        </p:txBody>
      </p:sp>
      <p:sp>
        <p:nvSpPr>
          <p:cNvPr id="38" name="矩形 37"/>
          <p:cNvSpPr/>
          <p:nvPr/>
        </p:nvSpPr>
        <p:spPr>
          <a:xfrm>
            <a:off x="1909350" y="6599459"/>
            <a:ext cx="874401" cy="638864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dirty="0"/>
              <a:t>Test</a:t>
            </a:r>
          </a:p>
          <a:p>
            <a:pPr algn="ctr"/>
            <a:r>
              <a:rPr lang="en-US" altLang="zh-CN" sz="1500" dirty="0"/>
              <a:t> Node1</a:t>
            </a:r>
            <a:endParaRPr lang="zh-CN" altLang="en-US" sz="1500" dirty="0"/>
          </a:p>
        </p:txBody>
      </p:sp>
      <p:sp>
        <p:nvSpPr>
          <p:cNvPr id="39" name="矩形 38"/>
          <p:cNvSpPr/>
          <p:nvPr/>
        </p:nvSpPr>
        <p:spPr>
          <a:xfrm>
            <a:off x="2553652" y="6238799"/>
            <a:ext cx="874401" cy="479235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dirty="0"/>
              <a:t>Test</a:t>
            </a:r>
          </a:p>
          <a:p>
            <a:pPr algn="ctr"/>
            <a:r>
              <a:rPr lang="en-US" altLang="zh-CN" sz="1500" dirty="0"/>
              <a:t>Node2</a:t>
            </a:r>
            <a:endParaRPr lang="zh-CN" altLang="en-US" sz="1500" dirty="0"/>
          </a:p>
        </p:txBody>
      </p:sp>
      <p:sp>
        <p:nvSpPr>
          <p:cNvPr id="40" name="矩形 39"/>
          <p:cNvSpPr/>
          <p:nvPr/>
        </p:nvSpPr>
        <p:spPr>
          <a:xfrm>
            <a:off x="2700117" y="6812412"/>
            <a:ext cx="1234849" cy="504483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dirty="0"/>
              <a:t>Test</a:t>
            </a:r>
          </a:p>
          <a:p>
            <a:pPr algn="ctr"/>
            <a:r>
              <a:rPr lang="en-US" altLang="zh-CN" sz="1500" dirty="0"/>
              <a:t> Node3</a:t>
            </a:r>
            <a:endParaRPr lang="zh-CN" altLang="en-US" sz="1500" dirty="0"/>
          </a:p>
        </p:txBody>
      </p:sp>
      <p:sp>
        <p:nvSpPr>
          <p:cNvPr id="6" name="矩形 5"/>
          <p:cNvSpPr/>
          <p:nvPr/>
        </p:nvSpPr>
        <p:spPr>
          <a:xfrm>
            <a:off x="5044756" y="3314102"/>
            <a:ext cx="3455081" cy="323940"/>
          </a:xfrm>
          <a:prstGeom prst="rect">
            <a:avLst/>
          </a:prstGeom>
          <a:ln>
            <a:noFill/>
          </a:ln>
          <a:effectLst>
            <a:softEdge rad="63500"/>
          </a:effectLst>
        </p:spPr>
        <p:txBody>
          <a:bodyPr wrap="square" lIns="115224" tIns="57612" rIns="115224" bIns="57612">
            <a:spAutoFit/>
          </a:bodyPr>
          <a:lstStyle/>
          <a:p>
            <a:r>
              <a:rPr lang="en-US" altLang="zh-CN" sz="15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http://pdp.sany.com.cn/SanyPDP</a:t>
            </a:r>
          </a:p>
        </p:txBody>
      </p:sp>
      <p:sp>
        <p:nvSpPr>
          <p:cNvPr id="41" name="矩形 40"/>
          <p:cNvSpPr/>
          <p:nvPr/>
        </p:nvSpPr>
        <p:spPr>
          <a:xfrm>
            <a:off x="8597631" y="6076829"/>
            <a:ext cx="3136128" cy="323940"/>
          </a:xfrm>
          <a:prstGeom prst="rect">
            <a:avLst/>
          </a:prstGeom>
          <a:ln>
            <a:noFill/>
          </a:ln>
          <a:effectLst>
            <a:softEdge rad="63500"/>
          </a:effectLst>
        </p:spPr>
        <p:txBody>
          <a:bodyPr wrap="square" lIns="115224" tIns="57612" rIns="115224" bIns="57612">
            <a:spAutoFit/>
          </a:bodyPr>
          <a:lstStyle/>
          <a:p>
            <a:r>
              <a:rPr lang="en-US" altLang="zh-CN" sz="15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http://g4.sany.com.cn/g4studio</a:t>
            </a:r>
          </a:p>
        </p:txBody>
      </p:sp>
      <p:sp>
        <p:nvSpPr>
          <p:cNvPr id="42" name="矩形 41"/>
          <p:cNvSpPr/>
          <p:nvPr/>
        </p:nvSpPr>
        <p:spPr>
          <a:xfrm>
            <a:off x="1639726" y="5983972"/>
            <a:ext cx="3112829" cy="323940"/>
          </a:xfrm>
          <a:prstGeom prst="rect">
            <a:avLst/>
          </a:prstGeom>
          <a:ln>
            <a:noFill/>
          </a:ln>
          <a:effectLst>
            <a:softEdge rad="63500"/>
          </a:effectLst>
        </p:spPr>
        <p:txBody>
          <a:bodyPr wrap="square" lIns="115224" tIns="57612" rIns="115224" bIns="57612">
            <a:spAutoFit/>
          </a:bodyPr>
          <a:lstStyle/>
          <a:p>
            <a:r>
              <a:rPr lang="en-US" altLang="zh-CN" sz="15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http://test.sany.com.cn/WebRoot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64688" y="4616217"/>
            <a:ext cx="3055043" cy="453168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txBody>
          <a:bodyPr wrap="square" lIns="115224" tIns="57612" rIns="115224" bIns="57612" rtlCol="0">
            <a:spAutoFit/>
          </a:bodyPr>
          <a:lstStyle>
            <a:defPPr>
              <a:defRPr lang="zh-CN"/>
            </a:defPPr>
            <a:lvl1pPr algn="ctr">
              <a:defRPr sz="1200">
                <a:solidFill>
                  <a:srgbClr val="00B050"/>
                </a:solidFill>
              </a:defRPr>
            </a:lvl1pPr>
          </a:lstStyle>
          <a:p>
            <a:pPr algn="l"/>
            <a:r>
              <a:rPr lang="zh-CN" altLang="en-US" dirty="0" smtClean="0"/>
              <a:t>应用内部开启集群</a:t>
            </a:r>
            <a:r>
              <a:rPr lang="en-US" altLang="zh-CN" dirty="0"/>
              <a:t>session</a:t>
            </a:r>
            <a:r>
              <a:rPr lang="zh-CN" altLang="en-US" dirty="0"/>
              <a:t>共享模式，各节点间</a:t>
            </a:r>
            <a:r>
              <a:rPr lang="en-US" altLang="zh-CN" dirty="0"/>
              <a:t>session</a:t>
            </a:r>
            <a:r>
              <a:rPr lang="zh-CN" altLang="en-US" dirty="0"/>
              <a:t>数据完全共享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27982" y="7452983"/>
            <a:ext cx="3105778" cy="453168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txBody>
          <a:bodyPr wrap="square" lIns="115224" tIns="57612" rIns="115224" bIns="57612" rtlCol="0">
            <a:spAutoFit/>
          </a:bodyPr>
          <a:lstStyle>
            <a:defPPr>
              <a:defRPr lang="zh-CN"/>
            </a:defPPr>
            <a:lvl1pPr algn="ctr">
              <a:defRPr sz="1200">
                <a:solidFill>
                  <a:srgbClr val="00B050"/>
                </a:solidFill>
              </a:defRPr>
            </a:lvl1pPr>
          </a:lstStyle>
          <a:p>
            <a:pPr algn="l"/>
            <a:r>
              <a:rPr lang="zh-CN" altLang="en-US" dirty="0"/>
              <a:t>应用内部开启</a:t>
            </a:r>
            <a:r>
              <a:rPr lang="zh-CN" altLang="en-US" dirty="0" smtClean="0"/>
              <a:t>集群</a:t>
            </a:r>
            <a:r>
              <a:rPr lang="en-US" altLang="zh-CN" dirty="0"/>
              <a:t>session</a:t>
            </a:r>
            <a:r>
              <a:rPr lang="zh-CN" altLang="en-US" dirty="0"/>
              <a:t>共享模式，各节点间</a:t>
            </a:r>
            <a:r>
              <a:rPr lang="en-US" altLang="zh-CN" dirty="0"/>
              <a:t>session</a:t>
            </a:r>
            <a:r>
              <a:rPr lang="zh-CN" altLang="en-US" dirty="0"/>
              <a:t>数据完全共享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472562" y="7367800"/>
            <a:ext cx="3114926" cy="453168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txBody>
          <a:bodyPr wrap="square" lIns="115224" tIns="57612" rIns="115224" bIns="57612" rtlCol="0">
            <a:spAutoFit/>
          </a:bodyPr>
          <a:lstStyle>
            <a:defPPr>
              <a:defRPr lang="zh-CN"/>
            </a:defPPr>
            <a:lvl1pPr algn="ctr">
              <a:defRPr sz="1200">
                <a:solidFill>
                  <a:srgbClr val="00B050"/>
                </a:solidFill>
              </a:defRPr>
            </a:lvl1pPr>
          </a:lstStyle>
          <a:p>
            <a:pPr algn="l"/>
            <a:r>
              <a:rPr lang="zh-CN" altLang="en-US" dirty="0"/>
              <a:t>应用内部开启</a:t>
            </a:r>
            <a:r>
              <a:rPr lang="zh-CN" altLang="en-US" dirty="0" smtClean="0"/>
              <a:t>集群</a:t>
            </a:r>
            <a:r>
              <a:rPr lang="en-US" altLang="zh-CN" dirty="0"/>
              <a:t>session</a:t>
            </a:r>
            <a:r>
              <a:rPr lang="zh-CN" altLang="en-US" dirty="0"/>
              <a:t>共享模式，各节点间</a:t>
            </a:r>
            <a:r>
              <a:rPr lang="en-US" altLang="zh-CN" dirty="0"/>
              <a:t>session</a:t>
            </a:r>
            <a:r>
              <a:rPr lang="zh-CN" altLang="en-US" dirty="0"/>
              <a:t>数据完全共享</a:t>
            </a:r>
          </a:p>
        </p:txBody>
      </p:sp>
      <p:sp>
        <p:nvSpPr>
          <p:cNvPr id="15" name="等腰三角形 14"/>
          <p:cNvSpPr/>
          <p:nvPr/>
        </p:nvSpPr>
        <p:spPr>
          <a:xfrm>
            <a:off x="4470960" y="5102921"/>
            <a:ext cx="4238379" cy="2515729"/>
          </a:xfrm>
          <a:prstGeom prst="triangle">
            <a:avLst>
              <a:gd name="adj" fmla="val 47644"/>
            </a:avLst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endParaRPr lang="zh-CN" altLang="en-US" sz="1500" dirty="0"/>
          </a:p>
        </p:txBody>
      </p:sp>
      <p:sp>
        <p:nvSpPr>
          <p:cNvPr id="52" name="TextBox 51"/>
          <p:cNvSpPr txBox="1"/>
          <p:nvPr/>
        </p:nvSpPr>
        <p:spPr>
          <a:xfrm>
            <a:off x="5087022" y="2957372"/>
            <a:ext cx="1141516" cy="470292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115224" tIns="57612" rIns="115224" bIns="57612" rtlCol="0">
            <a:spAutoFit/>
          </a:bodyPr>
          <a:lstStyle/>
          <a:p>
            <a:r>
              <a:rPr lang="zh-CN" altLang="en-US" dirty="0" smtClean="0"/>
              <a:t>应用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50339" y="5609801"/>
            <a:ext cx="1333412" cy="470292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115224" tIns="57612" rIns="115224" bIns="57612" rtlCol="0">
            <a:spAutoFit/>
          </a:bodyPr>
          <a:lstStyle/>
          <a:p>
            <a:r>
              <a:rPr lang="zh-CN" altLang="en-US" dirty="0" smtClean="0"/>
              <a:t>应用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499838" y="5538667"/>
            <a:ext cx="1483800" cy="470292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115224" tIns="57612" rIns="115224" bIns="57612" rtlCol="0">
            <a:spAutoFit/>
          </a:bodyPr>
          <a:lstStyle/>
          <a:p>
            <a:r>
              <a:rPr lang="zh-CN" altLang="en-US" dirty="0" smtClean="0"/>
              <a:t>应用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031967" y="5507854"/>
            <a:ext cx="988990" cy="446889"/>
          </a:xfrm>
          <a:prstGeom prst="rect">
            <a:avLst/>
          </a:prstGeom>
          <a:ln/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b="1" dirty="0">
                <a:solidFill>
                  <a:srgbClr val="EE0000"/>
                </a:solidFill>
              </a:rPr>
              <a:t>SSO</a:t>
            </a:r>
            <a:endParaRPr lang="zh-CN" altLang="en-US" sz="1500" b="1" dirty="0">
              <a:solidFill>
                <a:srgbClr val="EE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0390" y="5954743"/>
            <a:ext cx="2394967" cy="1501344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15224" tIns="57612" rIns="115224" bIns="57612" rtlCol="0">
            <a:spAutoFit/>
          </a:bodyPr>
          <a:lstStyle/>
          <a:p>
            <a:r>
              <a:rPr lang="zh-CN" altLang="en-US" sz="1500" dirty="0"/>
              <a:t>跨应用跨域</a:t>
            </a:r>
            <a:r>
              <a:rPr lang="en-US" altLang="zh-CN" sz="1500" dirty="0"/>
              <a:t>session</a:t>
            </a:r>
            <a:r>
              <a:rPr lang="zh-CN" altLang="en-US" sz="1500" dirty="0"/>
              <a:t>共享模式</a:t>
            </a:r>
            <a:r>
              <a:rPr lang="en-US" altLang="zh-CN" sz="1500" dirty="0"/>
              <a:t>,</a:t>
            </a:r>
            <a:r>
              <a:rPr lang="zh-CN" altLang="en-US" sz="1500" dirty="0"/>
              <a:t>通过存储在</a:t>
            </a:r>
            <a:r>
              <a:rPr lang="en-US" altLang="zh-CN" sz="1500" dirty="0"/>
              <a:t>session</a:t>
            </a:r>
            <a:r>
              <a:rPr lang="zh-CN" altLang="en-US" sz="1500" dirty="0"/>
              <a:t>共享区的用户会话信息实现</a:t>
            </a:r>
            <a:r>
              <a:rPr lang="en-US" altLang="zh-CN" sz="1500" dirty="0"/>
              <a:t>SSO</a:t>
            </a:r>
            <a:r>
              <a:rPr lang="zh-CN" altLang="en-US" sz="1500" dirty="0"/>
              <a:t>，私有区数据只对应用自己可见，可有效避免应用间会话数据冲突问题</a:t>
            </a:r>
          </a:p>
        </p:txBody>
      </p:sp>
    </p:spTree>
    <p:extLst>
      <p:ext uri="{BB962C8B-B14F-4D97-AF65-F5344CB8AC3E}">
        <p14:creationId xmlns:p14="http://schemas.microsoft.com/office/powerpoint/2010/main" val="256414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440451" y="8308354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逻辑架构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1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圆角矩形 21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54" name="五边形 53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55" name="燕尾形 54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56" name="燕尾形 55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燕尾形 56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58" name="燕尾形 57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燕尾形 58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95397" y="2191692"/>
            <a:ext cx="9521647" cy="6116662"/>
            <a:chOff x="760212" y="1973739"/>
            <a:chExt cx="9521647" cy="6116662"/>
          </a:xfrm>
        </p:grpSpPr>
        <p:sp>
          <p:nvSpPr>
            <p:cNvPr id="13" name="矩形 12"/>
            <p:cNvSpPr/>
            <p:nvPr/>
          </p:nvSpPr>
          <p:spPr>
            <a:xfrm>
              <a:off x="2639189" y="6588661"/>
              <a:ext cx="7642670" cy="150174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24833" y="3496899"/>
              <a:ext cx="3356596" cy="28177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07306" y="3496899"/>
              <a:ext cx="5506947" cy="281773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240197" y="3776662"/>
              <a:ext cx="2019037" cy="5736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管理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7083562" y="4096675"/>
              <a:ext cx="1445494" cy="64002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统计监控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3322734" y="5437113"/>
              <a:ext cx="2042318" cy="6380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存储服务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602078" y="5219745"/>
              <a:ext cx="1968244" cy="6380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监控管理服务</a:t>
              </a:r>
            </a:p>
          </p:txBody>
        </p:sp>
        <p:sp>
          <p:nvSpPr>
            <p:cNvPr id="27" name="圆柱形 26"/>
            <p:cNvSpPr/>
            <p:nvPr/>
          </p:nvSpPr>
          <p:spPr>
            <a:xfrm>
              <a:off x="2735271" y="6990896"/>
              <a:ext cx="1625388" cy="54744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 err="1">
                  <a:latin typeface="微软雅黑" pitchFamily="34" charset="-122"/>
                  <a:ea typeface="微软雅黑" pitchFamily="34" charset="-122"/>
                </a:rPr>
                <a:t>MongoDB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610563" y="4716578"/>
              <a:ext cx="1458194" cy="4166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序列化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反序列化</a:t>
              </a:r>
            </a:p>
          </p:txBody>
        </p:sp>
        <p:sp>
          <p:nvSpPr>
            <p:cNvPr id="31" name="横卷形 30"/>
            <p:cNvSpPr/>
            <p:nvPr/>
          </p:nvSpPr>
          <p:spPr>
            <a:xfrm>
              <a:off x="2188350" y="2885048"/>
              <a:ext cx="1566129" cy="593738"/>
            </a:xfrm>
            <a:prstGeom prst="horizontalScroll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遵循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Servlet 2/3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规范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API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30154" y="3799609"/>
              <a:ext cx="1346025" cy="5474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事件管理</a:t>
              </a:r>
            </a:p>
          </p:txBody>
        </p:sp>
        <p:sp>
          <p:nvSpPr>
            <p:cNvPr id="33" name="圆柱形 32"/>
            <p:cNvSpPr/>
            <p:nvPr/>
          </p:nvSpPr>
          <p:spPr>
            <a:xfrm>
              <a:off x="1007305" y="6893163"/>
              <a:ext cx="1343908" cy="809093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容器会话管理</a:t>
              </a:r>
            </a:p>
          </p:txBody>
        </p:sp>
        <p:cxnSp>
          <p:nvCxnSpPr>
            <p:cNvPr id="34" name="直接连接符 33"/>
            <p:cNvCxnSpPr>
              <a:endCxn id="35" idx="4"/>
            </p:cNvCxnSpPr>
            <p:nvPr/>
          </p:nvCxnSpPr>
          <p:spPr>
            <a:xfrm flipV="1">
              <a:off x="3999979" y="2957503"/>
              <a:ext cx="0" cy="81513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3940721" y="2832718"/>
              <a:ext cx="120635" cy="12478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6" name="直接连接符 35"/>
            <p:cNvCxnSpPr>
              <a:stCxn id="32" idx="0"/>
              <a:endCxn id="37" idx="4"/>
            </p:cNvCxnSpPr>
            <p:nvPr/>
          </p:nvCxnSpPr>
          <p:spPr>
            <a:xfrm flipV="1">
              <a:off x="1803167" y="2957504"/>
              <a:ext cx="1" cy="842105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1741792" y="2832718"/>
              <a:ext cx="122751" cy="12478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8" name="直接箭头连接符 37"/>
            <p:cNvCxnSpPr>
              <a:endCxn id="33" idx="1"/>
            </p:cNvCxnSpPr>
            <p:nvPr/>
          </p:nvCxnSpPr>
          <p:spPr>
            <a:xfrm>
              <a:off x="1679259" y="5169010"/>
              <a:ext cx="0" cy="172415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TextBox 17408"/>
            <p:cNvSpPr txBox="1">
              <a:spLocks noChangeArrowheads="1"/>
            </p:cNvSpPr>
            <p:nvPr/>
          </p:nvSpPr>
          <p:spPr bwMode="auto">
            <a:xfrm>
              <a:off x="4154478" y="2750199"/>
              <a:ext cx="2657465" cy="808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5224" tIns="57612" rIns="115224" bIns="576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500" dirty="0" err="1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HttpSession</a:t>
              </a:r>
              <a:endParaRPr lang="en-US" altLang="zh-CN" sz="15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en-US" altLang="zh-CN" sz="1500" dirty="0" err="1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request.getSession</a:t>
              </a:r>
              <a:r>
                <a:rPr lang="en-US" altLang="zh-CN" sz="15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</a:p>
            <a:p>
              <a:pPr eaLnBrk="1" hangingPunct="1"/>
              <a:r>
                <a:rPr lang="en-US" altLang="zh-CN" sz="1500" dirty="0" err="1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request.getSession</a:t>
              </a:r>
              <a:r>
                <a:rPr lang="en-US" altLang="zh-CN" sz="15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(create)</a:t>
              </a:r>
              <a:endParaRPr lang="zh-CN" altLang="en-US" sz="15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07309" y="1973739"/>
              <a:ext cx="5064239" cy="8589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上下箭头 40"/>
            <p:cNvSpPr/>
            <p:nvPr/>
          </p:nvSpPr>
          <p:spPr>
            <a:xfrm>
              <a:off x="8427471" y="5857763"/>
              <a:ext cx="287829" cy="712485"/>
            </a:xfrm>
            <a:prstGeom prst="up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上下箭头 41"/>
            <p:cNvSpPr/>
            <p:nvPr/>
          </p:nvSpPr>
          <p:spPr>
            <a:xfrm>
              <a:off x="4421143" y="6075130"/>
              <a:ext cx="262433" cy="513231"/>
            </a:xfrm>
            <a:prstGeom prst="up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>
              <a:off x="3610563" y="4350271"/>
              <a:ext cx="0" cy="10868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5219021" y="4350271"/>
              <a:ext cx="0" cy="10868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8008424" y="2957504"/>
              <a:ext cx="0" cy="52128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7947050" y="2832718"/>
              <a:ext cx="120634" cy="12478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620063" y="4102713"/>
              <a:ext cx="1566129" cy="6380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失效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扫描销毁进程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5365054" y="3776662"/>
              <a:ext cx="1045497" cy="5736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</a:p>
            <a:p>
              <a:pPr algn="ctr"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过滤器</a:t>
              </a:r>
            </a:p>
          </p:txBody>
        </p:sp>
        <p:sp>
          <p:nvSpPr>
            <p:cNvPr id="48" name="圆柱形 47"/>
            <p:cNvSpPr/>
            <p:nvPr/>
          </p:nvSpPr>
          <p:spPr>
            <a:xfrm>
              <a:off x="3391352" y="6750264"/>
              <a:ext cx="1625388" cy="54744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 err="1">
                  <a:latin typeface="微软雅黑" pitchFamily="34" charset="-122"/>
                  <a:ea typeface="微软雅黑" pitchFamily="34" charset="-122"/>
                </a:rPr>
                <a:t>MongoDB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圆柱形 48"/>
            <p:cNvSpPr/>
            <p:nvPr/>
          </p:nvSpPr>
          <p:spPr>
            <a:xfrm>
              <a:off x="6676818" y="6990896"/>
              <a:ext cx="1625388" cy="54744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 err="1">
                  <a:latin typeface="微软雅黑" pitchFamily="34" charset="-122"/>
                  <a:ea typeface="微软雅黑" pitchFamily="34" charset="-122"/>
                </a:rPr>
                <a:t>MongoDB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圆柱形 49"/>
            <p:cNvSpPr/>
            <p:nvPr/>
          </p:nvSpPr>
          <p:spPr>
            <a:xfrm>
              <a:off x="5523616" y="6707554"/>
              <a:ext cx="1625388" cy="54744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 err="1">
                  <a:latin typeface="微软雅黑" pitchFamily="34" charset="-122"/>
                  <a:ea typeface="微软雅黑" pitchFamily="34" charset="-122"/>
                </a:rPr>
                <a:t>MongoDB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98804" y="7538342"/>
              <a:ext cx="2335390" cy="470292"/>
            </a:xfrm>
            <a:prstGeom prst="rect">
              <a:avLst/>
            </a:prstGeom>
            <a:noFill/>
          </p:spPr>
          <p:txBody>
            <a:bodyPr wrap="none" lIns="115224" tIns="57612" rIns="115224" bIns="57612" rtlCol="0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</a:rPr>
                <a:t>MongoDB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 Cluster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924833" y="1973740"/>
              <a:ext cx="3356596" cy="84477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/>
              <a:r>
                <a:rPr lang="en-US" altLang="zh-CN" dirty="0" err="1">
                  <a:latin typeface="微软雅黑" pitchFamily="34" charset="-122"/>
                  <a:ea typeface="微软雅黑" pitchFamily="34" charset="-122"/>
                </a:rPr>
                <a:t>SessionMonitor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 Application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flipV="1">
              <a:off x="9167148" y="2957504"/>
              <a:ext cx="0" cy="52128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0" name="椭圆 59"/>
            <p:cNvSpPr/>
            <p:nvPr/>
          </p:nvSpPr>
          <p:spPr>
            <a:xfrm>
              <a:off x="9105774" y="2832718"/>
              <a:ext cx="120634" cy="12478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1696191" y="5169010"/>
              <a:ext cx="1626544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3288872" y="4389402"/>
              <a:ext cx="0" cy="77960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132271" y="2338914"/>
              <a:ext cx="1603001" cy="3916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Application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647302" y="2320250"/>
              <a:ext cx="1810115" cy="4299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Application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509461" y="2092011"/>
              <a:ext cx="1490518" cy="4294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Application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6" name="直接箭头连接符 65"/>
            <p:cNvCxnSpPr>
              <a:stCxn id="23" idx="1"/>
              <a:endCxn id="32" idx="3"/>
            </p:cNvCxnSpPr>
            <p:nvPr/>
          </p:nvCxnSpPr>
          <p:spPr>
            <a:xfrm flipH="1">
              <a:off x="2476178" y="4063468"/>
              <a:ext cx="764018" cy="986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60212" y="4665248"/>
              <a:ext cx="23471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 smtClean="0"/>
                <a:t>容器</a:t>
              </a:r>
              <a:r>
                <a:rPr lang="en-US" altLang="zh-CN" sz="1600" dirty="0" smtClean="0"/>
                <a:t>session</a:t>
              </a:r>
            </a:p>
            <a:p>
              <a:pPr algn="ctr"/>
              <a:r>
                <a:rPr lang="zh-CN" altLang="en-US" sz="1600" dirty="0" smtClean="0"/>
                <a:t>与</a:t>
              </a:r>
              <a:r>
                <a:rPr lang="en-US" altLang="zh-CN" sz="1600" dirty="0" err="1" smtClean="0"/>
                <a:t>bboss</a:t>
              </a:r>
              <a:r>
                <a:rPr lang="en-US" altLang="zh-CN" sz="1600" dirty="0" smtClean="0"/>
                <a:t> session</a:t>
              </a:r>
              <a:r>
                <a:rPr lang="zh-CN" altLang="en-US" sz="1600" dirty="0" smtClean="0"/>
                <a:t>自由切换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63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-session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存储结构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8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7110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圆角矩形 28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48" name="TextBox 10"/>
          <p:cNvSpPr txBox="1">
            <a:spLocks noChangeArrowheads="1"/>
          </p:cNvSpPr>
          <p:nvPr/>
        </p:nvSpPr>
        <p:spPr bwMode="auto">
          <a:xfrm>
            <a:off x="27249" y="2014684"/>
            <a:ext cx="12143852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中的存储结构示意图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：单应用集群节点之间共享会话存储结构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12"/>
          <p:cNvSpPr>
            <a:spLocks noChangeArrowheads="1"/>
          </p:cNvSpPr>
          <p:nvPr/>
        </p:nvSpPr>
        <p:spPr bwMode="auto">
          <a:xfrm>
            <a:off x="719309" y="6490486"/>
            <a:ext cx="11451792" cy="188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/>
          <a:p>
            <a:pPr marL="360074" indent="-360074">
              <a:buFont typeface="Wingdings" pitchFamily="2" charset="2"/>
              <a:buChar char="p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表的一条记录，每个应用都有自己的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60074" indent="-360074">
              <a:buFont typeface="Wingdings" pitchFamily="2" charset="2"/>
              <a:buChar char="p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表记录数据分为两部分：基本信息区（固化）和属性数据区（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可动态扩张属性，属性个数不限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能够很好地支持这个特性，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的表结构是动态的，每条记录包含的字段都可以不一样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04231" y="2914422"/>
            <a:ext cx="10675552" cy="3514444"/>
            <a:chOff x="76192" y="2747297"/>
            <a:chExt cx="11682906" cy="3681569"/>
          </a:xfrm>
        </p:grpSpPr>
        <p:sp>
          <p:nvSpPr>
            <p:cNvPr id="35" name="矩形 34"/>
            <p:cNvSpPr/>
            <p:nvPr/>
          </p:nvSpPr>
          <p:spPr>
            <a:xfrm>
              <a:off x="4336486" y="3608719"/>
              <a:ext cx="6203142" cy="638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336487" y="3608719"/>
              <a:ext cx="349204" cy="6380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83575" y="3608719"/>
              <a:ext cx="349204" cy="6380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043361" y="3608719"/>
              <a:ext cx="349204" cy="6380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358702" y="3608719"/>
              <a:ext cx="347088" cy="6380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705792" y="3608719"/>
              <a:ext cx="349205" cy="6380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059229" y="3608719"/>
              <a:ext cx="349204" cy="6380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右大括号 41"/>
            <p:cNvSpPr/>
            <p:nvPr/>
          </p:nvSpPr>
          <p:spPr>
            <a:xfrm rot="16200000">
              <a:off x="5303178" y="2453147"/>
              <a:ext cx="144912" cy="2065598"/>
            </a:xfrm>
            <a:prstGeom prst="rightBrace">
              <a:avLst>
                <a:gd name="adj1" fmla="val 3823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6"/>
            <p:cNvSpPr txBox="1">
              <a:spLocks noChangeArrowheads="1"/>
            </p:cNvSpPr>
            <p:nvPr/>
          </p:nvSpPr>
          <p:spPr bwMode="auto">
            <a:xfrm>
              <a:off x="4541777" y="3097501"/>
              <a:ext cx="1885395" cy="347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5224" tIns="57612" rIns="115224" bIns="576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>
                  <a:latin typeface="微软雅黑" pitchFamily="34" charset="-122"/>
                  <a:ea typeface="微软雅黑" pitchFamily="34" charset="-122"/>
                </a:rPr>
                <a:t>基本信息区</a:t>
              </a:r>
            </a:p>
          </p:txBody>
        </p:sp>
        <p:sp>
          <p:nvSpPr>
            <p:cNvPr id="44" name="TextBox 7"/>
            <p:cNvSpPr txBox="1">
              <a:spLocks noChangeArrowheads="1"/>
            </p:cNvSpPr>
            <p:nvPr/>
          </p:nvSpPr>
          <p:spPr bwMode="auto">
            <a:xfrm>
              <a:off x="4332253" y="4246736"/>
              <a:ext cx="2318082" cy="21476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15224" tIns="57612" rIns="115224" bIns="576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100" dirty="0" err="1">
                  <a:latin typeface="微软雅黑" pitchFamily="34" charset="-122"/>
                  <a:ea typeface="微软雅黑" pitchFamily="34" charset="-122"/>
                </a:rPr>
                <a:t>Sessionid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创建时间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11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最近访问时间</a:t>
              </a:r>
              <a:endParaRPr lang="en-US" altLang="zh-CN" sz="11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客户端</a:t>
              </a:r>
              <a:r>
                <a:rPr lang="en-US" altLang="zh-CN" sz="1100" dirty="0" err="1">
                  <a:latin typeface="微软雅黑" pitchFamily="34" charset="-122"/>
                  <a:ea typeface="微软雅黑" pitchFamily="34" charset="-122"/>
                </a:rPr>
                <a:t>ip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服务端</a:t>
              </a:r>
              <a:r>
                <a:rPr lang="en-US" altLang="zh-CN" sz="1100" dirty="0" err="1">
                  <a:latin typeface="微软雅黑" pitchFamily="34" charset="-122"/>
                  <a:ea typeface="微软雅黑" pitchFamily="34" charset="-122"/>
                </a:rPr>
                <a:t>ip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有效期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有效状态位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创建</a:t>
              </a:r>
              <a:r>
                <a:rPr lang="en-US" altLang="zh-CN" sz="1100" dirty="0" err="1">
                  <a:latin typeface="微软雅黑" pitchFamily="34" charset="-122"/>
                  <a:ea typeface="微软雅黑" pitchFamily="34" charset="-122"/>
                </a:rPr>
                <a:t>url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最后访问地址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最后访问主机</a:t>
              </a:r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IP</a:t>
              </a:r>
            </a:p>
            <a:p>
              <a:pPr eaLnBrk="1" hangingPunct="1"/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Secure</a:t>
              </a:r>
            </a:p>
            <a:p>
              <a:pPr eaLnBrk="1" hangingPunct="1"/>
              <a:r>
                <a:rPr lang="en-US" altLang="zh-CN" sz="1100" dirty="0" err="1">
                  <a:latin typeface="微软雅黑" pitchFamily="34" charset="-122"/>
                  <a:ea typeface="微软雅黑" pitchFamily="34" charset="-122"/>
                </a:rPr>
                <a:t>httponly</a:t>
              </a:r>
              <a:endParaRPr lang="zh-CN" altLang="en-US" sz="11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8"/>
            <p:cNvSpPr txBox="1">
              <a:spLocks noChangeArrowheads="1"/>
            </p:cNvSpPr>
            <p:nvPr/>
          </p:nvSpPr>
          <p:spPr bwMode="auto">
            <a:xfrm>
              <a:off x="7815834" y="3614757"/>
              <a:ext cx="995728" cy="470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5224" tIns="57612" rIns="115224" bIns="576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.……...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右大括号 45"/>
            <p:cNvSpPr/>
            <p:nvPr/>
          </p:nvSpPr>
          <p:spPr>
            <a:xfrm rot="16200000">
              <a:off x="8396522" y="1465613"/>
              <a:ext cx="195230" cy="4090983"/>
            </a:xfrm>
            <a:prstGeom prst="rightBrace">
              <a:avLst>
                <a:gd name="adj1" fmla="val 3823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35"/>
            <p:cNvSpPr txBox="1">
              <a:spLocks noChangeArrowheads="1"/>
            </p:cNvSpPr>
            <p:nvPr/>
          </p:nvSpPr>
          <p:spPr bwMode="auto">
            <a:xfrm>
              <a:off x="7502609" y="3097501"/>
              <a:ext cx="1885395" cy="347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5224" tIns="57612" rIns="115224" bIns="576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属性数据区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6408433" y="3608720"/>
              <a:ext cx="575658" cy="3200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300" dirty="0">
                  <a:latin typeface="微软雅黑" pitchFamily="34" charset="-122"/>
                  <a:ea typeface="微软雅黑" pitchFamily="34" charset="-122"/>
                </a:rPr>
                <a:t>key</a:t>
              </a:r>
              <a:endParaRPr lang="zh-CN" altLang="en-US" sz="1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408433" y="3928734"/>
              <a:ext cx="575658" cy="3180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000" dirty="0">
                  <a:latin typeface="微软雅黑" pitchFamily="34" charset="-122"/>
                  <a:ea typeface="微软雅黑" pitchFamily="34" charset="-122"/>
                </a:rPr>
                <a:t>value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984091" y="3608720"/>
              <a:ext cx="575658" cy="3200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300" dirty="0">
                  <a:latin typeface="微软雅黑" pitchFamily="34" charset="-122"/>
                  <a:ea typeface="微软雅黑" pitchFamily="34" charset="-122"/>
                </a:rPr>
                <a:t>key</a:t>
              </a:r>
              <a:endParaRPr lang="zh-CN" altLang="en-US" sz="1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984091" y="3928734"/>
              <a:ext cx="575658" cy="3180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000" dirty="0">
                  <a:latin typeface="微软雅黑" pitchFamily="34" charset="-122"/>
                  <a:ea typeface="微软雅黑" pitchFamily="34" charset="-122"/>
                </a:rPr>
                <a:t>value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7557634" y="3608720"/>
              <a:ext cx="575658" cy="3200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300" dirty="0">
                  <a:latin typeface="微软雅黑" pitchFamily="34" charset="-122"/>
                  <a:ea typeface="微软雅黑" pitchFamily="34" charset="-122"/>
                </a:rPr>
                <a:t>key</a:t>
              </a:r>
              <a:endParaRPr lang="zh-CN" altLang="en-US" sz="1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7557634" y="3928734"/>
              <a:ext cx="575658" cy="3180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000" dirty="0">
                  <a:latin typeface="微软雅黑" pitchFamily="34" charset="-122"/>
                  <a:ea typeface="微软雅黑" pitchFamily="34" charset="-122"/>
                </a:rPr>
                <a:t>value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825352" y="3608720"/>
              <a:ext cx="577775" cy="3200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300" dirty="0">
                  <a:latin typeface="微软雅黑" pitchFamily="34" charset="-122"/>
                  <a:ea typeface="微软雅黑" pitchFamily="34" charset="-122"/>
                </a:rPr>
                <a:t>key</a:t>
              </a:r>
              <a:endParaRPr lang="zh-CN" altLang="en-US" sz="1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825352" y="3928734"/>
              <a:ext cx="577775" cy="3180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000" dirty="0">
                  <a:latin typeface="微软雅黑" pitchFamily="34" charset="-122"/>
                  <a:ea typeface="微软雅黑" pitchFamily="34" charset="-122"/>
                </a:rPr>
                <a:t>value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9386196" y="3608720"/>
              <a:ext cx="577774" cy="3200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300" dirty="0">
                  <a:latin typeface="微软雅黑" pitchFamily="34" charset="-122"/>
                  <a:ea typeface="微软雅黑" pitchFamily="34" charset="-122"/>
                </a:rPr>
                <a:t>key</a:t>
              </a:r>
              <a:endParaRPr lang="zh-CN" altLang="en-US" sz="1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9386196" y="3928734"/>
              <a:ext cx="577774" cy="3180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000" dirty="0">
                  <a:latin typeface="微软雅黑" pitchFamily="34" charset="-122"/>
                  <a:ea typeface="微软雅黑" pitchFamily="34" charset="-122"/>
                </a:rPr>
                <a:t>value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9963970" y="3608720"/>
              <a:ext cx="575658" cy="3200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300" dirty="0">
                  <a:latin typeface="微软雅黑" pitchFamily="34" charset="-122"/>
                  <a:ea typeface="微软雅黑" pitchFamily="34" charset="-122"/>
                </a:rPr>
                <a:t>key</a:t>
              </a:r>
              <a:endParaRPr lang="zh-CN" altLang="en-US" sz="1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963970" y="3928734"/>
              <a:ext cx="575658" cy="3180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000" dirty="0">
                  <a:latin typeface="微软雅黑" pitchFamily="34" charset="-122"/>
                  <a:ea typeface="微软雅黑" pitchFamily="34" charset="-122"/>
                </a:rPr>
                <a:t>value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624325" y="2831830"/>
              <a:ext cx="1439146" cy="47700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 err="1">
                  <a:latin typeface="微软雅黑" pitchFamily="34" charset="-122"/>
                  <a:ea typeface="微软雅黑" pitchFamily="34" charset="-122"/>
                </a:rPr>
                <a:t>AppSession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表</a:t>
              </a:r>
            </a:p>
          </p:txBody>
        </p:sp>
        <p:cxnSp>
          <p:nvCxnSpPr>
            <p:cNvPr id="63" name="肘形连接符 62"/>
            <p:cNvCxnSpPr>
              <a:stCxn id="62" idx="2"/>
            </p:cNvCxnSpPr>
            <p:nvPr/>
          </p:nvCxnSpPr>
          <p:spPr>
            <a:xfrm rot="16200000" flipH="1">
              <a:off x="3530241" y="3122488"/>
              <a:ext cx="619903" cy="99258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4" name="TextBox 47"/>
            <p:cNvSpPr txBox="1">
              <a:spLocks noChangeArrowheads="1"/>
            </p:cNvSpPr>
            <p:nvPr/>
          </p:nvSpPr>
          <p:spPr bwMode="auto">
            <a:xfrm>
              <a:off x="3487814" y="3459783"/>
              <a:ext cx="780925" cy="470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5224" tIns="57612" rIns="115224" bIns="576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0…*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双括号 64"/>
            <p:cNvSpPr/>
            <p:nvPr/>
          </p:nvSpPr>
          <p:spPr>
            <a:xfrm>
              <a:off x="76192" y="4087734"/>
              <a:ext cx="3841251" cy="2085505"/>
            </a:xfrm>
            <a:prstGeom prst="bracket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115224" tIns="57612" rIns="115224" bIns="57612" anchor="ctr"/>
            <a:lstStyle/>
            <a:p>
              <a:pPr marL="216044" indent="-216044">
                <a:buFont typeface="Wingdings" pitchFamily="2" charset="2"/>
                <a:buChar char="l"/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访问时间会动态变化</a:t>
              </a:r>
              <a:endParaRPr lang="en-US" altLang="zh-CN" sz="1500" dirty="0">
                <a:latin typeface="微软雅黑" pitchFamily="34" charset="-122"/>
                <a:ea typeface="微软雅黑" pitchFamily="34" charset="-122"/>
              </a:endParaRPr>
            </a:p>
            <a:p>
              <a:pPr marL="216044" indent="-216044">
                <a:buFont typeface="Wingdings" pitchFamily="2" charset="2"/>
                <a:buChar char="l"/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失效条件：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最近访问时间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有效期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当前时间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 或者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有效状态位 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== false</a:t>
              </a:r>
            </a:p>
            <a:p>
              <a:pPr marL="216044" indent="-216044">
                <a:buFont typeface="Wingdings" pitchFamily="2" charset="2"/>
                <a:buChar char="l"/>
                <a:defRPr/>
              </a:pP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如果有效期小于等于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则一直有效，除非系统手工删除</a:t>
              </a:r>
              <a:endPara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16044" indent="-216044">
                <a:buFont typeface="Wingdings" pitchFamily="2" charset="2"/>
                <a:buChar char="l"/>
                <a:defRPr/>
              </a:pP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目前</a:t>
              </a:r>
              <a:r>
                <a:rPr lang="en-US" altLang="zh-CN" sz="1500" b="1" dirty="0" err="1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httpOnly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属性支持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servlet 3.0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tomcat 7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及以上版本都支持</a:t>
              </a:r>
            </a:p>
          </p:txBody>
        </p:sp>
        <p:cxnSp>
          <p:nvCxnSpPr>
            <p:cNvPr id="66" name="直接箭头连接符 65"/>
            <p:cNvCxnSpPr>
              <a:endCxn id="65" idx="3"/>
            </p:cNvCxnSpPr>
            <p:nvPr/>
          </p:nvCxnSpPr>
          <p:spPr>
            <a:xfrm flipH="1">
              <a:off x="3917442" y="4894816"/>
              <a:ext cx="414813" cy="2356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7" name="双括号 66"/>
            <p:cNvSpPr/>
            <p:nvPr/>
          </p:nvSpPr>
          <p:spPr>
            <a:xfrm>
              <a:off x="6739120" y="4552241"/>
              <a:ext cx="5019978" cy="1876625"/>
            </a:xfrm>
            <a:prstGeom prst="bracket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115224" tIns="57612" rIns="115224" bIns="57612" anchor="ctr"/>
            <a:lstStyle/>
            <a:p>
              <a:pPr marL="216044" indent="-216044">
                <a:buFont typeface="Wingdings" pitchFamily="2" charset="2"/>
                <a:buChar char="l"/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属性以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key/value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方式保存</a:t>
              </a:r>
              <a:endParaRPr lang="en-US" altLang="zh-CN" sz="1500" dirty="0">
                <a:latin typeface="微软雅黑" pitchFamily="34" charset="-122"/>
                <a:ea typeface="微软雅黑" pitchFamily="34" charset="-122"/>
              </a:endParaRPr>
            </a:p>
            <a:p>
              <a:pPr marL="216044" indent="-216044">
                <a:buFont typeface="Wingdings" pitchFamily="2" charset="2"/>
                <a:buChar char="l"/>
                <a:defRPr/>
              </a:pP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每个属性单独维护（读取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删除）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,IO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效率高</a:t>
              </a:r>
              <a:endPara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16044" indent="-216044">
                <a:buFont typeface="Wingdings" pitchFamily="2" charset="2"/>
                <a:buChar char="l"/>
                <a:defRPr/>
              </a:pP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请求级缓存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属性数据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访问速度快</a:t>
              </a:r>
              <a:endPara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16044" indent="-216044">
                <a:buFont typeface="Wingdings" pitchFamily="2" charset="2"/>
                <a:buChar char="l"/>
                <a:defRPr/>
              </a:pP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如果程序修改了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value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对象的属性和状态，需要调用</a:t>
              </a:r>
              <a:r>
                <a:rPr lang="en-US" altLang="zh-CN" sz="1500" b="1" dirty="0" err="1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session.setAttribute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重新保存这个对象到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b="1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中，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否则无法共享这个最新对象</a:t>
              </a: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7815835" y="4246736"/>
              <a:ext cx="29629" cy="2324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7083562" y="3149830"/>
              <a:ext cx="0" cy="4649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7352343" y="3149830"/>
              <a:ext cx="0" cy="464928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71" name="TextBox 6"/>
            <p:cNvSpPr txBox="1">
              <a:spLocks noChangeArrowheads="1"/>
            </p:cNvSpPr>
            <p:nvPr/>
          </p:nvSpPr>
          <p:spPr bwMode="auto">
            <a:xfrm>
              <a:off x="6045340" y="2747297"/>
              <a:ext cx="2535637" cy="347182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lIns="115224" tIns="57612" rIns="115224" bIns="576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500" dirty="0" err="1">
                  <a:latin typeface="微软雅黑" pitchFamily="34" charset="-122"/>
                  <a:ea typeface="微软雅黑" pitchFamily="34" charset="-122"/>
                </a:rPr>
                <a:t>setAttribute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500" dirty="0" err="1">
                  <a:latin typeface="微软雅黑" pitchFamily="34" charset="-122"/>
                  <a:ea typeface="微软雅黑" pitchFamily="34" charset="-122"/>
                </a:rPr>
                <a:t>getAttribute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2" name="五边形 71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73" name="燕尾形 72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74" name="燕尾形 73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燕尾形 74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76" name="燕尾形 75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燕尾形 76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42358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5409</TotalTime>
  <Words>3824</Words>
  <Application>Microsoft Office PowerPoint</Application>
  <PresentationFormat>自定义</PresentationFormat>
  <Paragraphs>789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SanyPDP会话共享介绍</vt:lpstr>
      <vt:lpstr>大纲</vt:lpstr>
      <vt:lpstr>PowerPoint 演示文稿</vt:lpstr>
      <vt:lpstr>集群session管理框架所处位置</vt:lpstr>
      <vt:lpstr>会话共享概述</vt:lpstr>
      <vt:lpstr>会话共享概述</vt:lpstr>
      <vt:lpstr>会话共享概述</vt:lpstr>
      <vt:lpstr>会话共享-逻辑架构</vt:lpstr>
      <vt:lpstr>会话共享-session存储结构</vt:lpstr>
      <vt:lpstr>会话共享-session存储结构</vt:lpstr>
      <vt:lpstr>会话共享-session存储结构</vt:lpstr>
      <vt:lpstr>会话共享-典型部署架构-双主备模式</vt:lpstr>
      <vt:lpstr>会话共享-性能测试</vt:lpstr>
      <vt:lpstr>会话共享-应用集成</vt:lpstr>
      <vt:lpstr>会话共享-应用集成</vt:lpstr>
      <vt:lpstr>会话共享-应用集成</vt:lpstr>
      <vt:lpstr>会话共享-应用集成</vt:lpstr>
      <vt:lpstr>会话共享-应用集成</vt:lpstr>
      <vt:lpstr>会话共享-应用集成</vt:lpstr>
      <vt:lpstr>会话共享-应用集成</vt:lpstr>
      <vt:lpstr>会话共享-应用集成</vt:lpstr>
      <vt:lpstr>会话共享-应用集成</vt:lpstr>
      <vt:lpstr>会话共享-应用集成</vt:lpstr>
      <vt:lpstr>会话共享-应用构建部署</vt:lpstr>
      <vt:lpstr>会话共享-场景演示</vt:lpstr>
      <vt:lpstr>会话共享-场景演示</vt:lpstr>
      <vt:lpstr>会话共享-场景演示</vt:lpstr>
      <vt:lpstr>会话共享-场景演示</vt:lpstr>
      <vt:lpstr>会话共享-场景演示</vt:lpstr>
      <vt:lpstr>会话共享-场景演示</vt:lpstr>
      <vt:lpstr>PowerPoint 演示文稿</vt:lpstr>
      <vt:lpstr>Thanks for your attention!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汪薇</dc:creator>
  <cp:lastModifiedBy>home-zjy</cp:lastModifiedBy>
  <cp:revision>459</cp:revision>
  <dcterms:created xsi:type="dcterms:W3CDTF">2013-06-19T00:44:05Z</dcterms:created>
  <dcterms:modified xsi:type="dcterms:W3CDTF">2016-03-03T14:30:22Z</dcterms:modified>
</cp:coreProperties>
</file>