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256" r:id="rId2"/>
    <p:sldId id="270" r:id="rId3"/>
    <p:sldId id="274" r:id="rId4"/>
    <p:sldId id="300" r:id="rId5"/>
    <p:sldId id="301" r:id="rId6"/>
    <p:sldId id="309" r:id="rId7"/>
    <p:sldId id="302" r:id="rId8"/>
    <p:sldId id="303" r:id="rId9"/>
    <p:sldId id="304" r:id="rId10"/>
    <p:sldId id="305" r:id="rId11"/>
    <p:sldId id="306" r:id="rId12"/>
    <p:sldId id="307" r:id="rId13"/>
    <p:sldId id="310" r:id="rId14"/>
    <p:sldId id="308" r:id="rId15"/>
    <p:sldId id="273"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0000"/>
    <a:srgbClr val="0066FF"/>
    <a:srgbClr val="AF1B1B"/>
    <a:srgbClr val="C00000"/>
    <a:srgbClr val="EB4B03"/>
    <a:srgbClr val="FF3D01"/>
    <a:srgbClr val="EAEAEA"/>
    <a:srgbClr val="E2E2E2"/>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28" autoAdjust="0"/>
    <p:restoredTop sz="94660"/>
  </p:normalViewPr>
  <p:slideViewPr>
    <p:cSldViewPr>
      <p:cViewPr>
        <p:scale>
          <a:sx n="75" d="100"/>
          <a:sy n="75" d="100"/>
        </p:scale>
        <p:origin x="-1254" y="-402"/>
      </p:cViewPr>
      <p:guideLst>
        <p:guide orient="horz"/>
        <p:guide/>
      </p:guideLst>
    </p:cSldViewPr>
  </p:slideViewPr>
  <p:notesTextViewPr>
    <p:cViewPr>
      <p:scale>
        <a:sx n="100" d="100"/>
        <a:sy n="100" d="100"/>
      </p:scale>
      <p:origin x="0" y="0"/>
    </p:cViewPr>
  </p:notesTextViewPr>
  <p:notesViewPr>
    <p:cSldViewPr>
      <p:cViewPr varScale="1">
        <p:scale>
          <a:sx n="80" d="100"/>
          <a:sy n="80" d="100"/>
        </p:scale>
        <p:origin x="-322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50289A-E43C-488E-BAED-98BA52CFF863}"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19C41FFB-6406-4FC6-BB4A-D20A2469B266}">
      <dgm:prSet>
        <dgm:style>
          <a:lnRef idx="1">
            <a:schemeClr val="accent2"/>
          </a:lnRef>
          <a:fillRef idx="3">
            <a:schemeClr val="accent2"/>
          </a:fillRef>
          <a:effectRef idx="2">
            <a:schemeClr val="accent2"/>
          </a:effectRef>
          <a:fontRef idx="minor">
            <a:schemeClr val="lt1"/>
          </a:fontRef>
        </dgm:style>
      </dgm:prSet>
      <dgm:spPr/>
      <dgm:t>
        <a:bodyPr/>
        <a:lstStyle/>
        <a:p>
          <a:pPr rtl="0"/>
          <a:r>
            <a:rPr lang="zh-CN" altLang="en-US" dirty="0" smtClean="0">
              <a:latin typeface="微软雅黑" pitchFamily="34" charset="-122"/>
              <a:ea typeface="微软雅黑" pitchFamily="34" charset="-122"/>
            </a:rPr>
            <a:t>一</a:t>
          </a:r>
          <a:r>
            <a:rPr 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框架概述</a:t>
          </a:r>
          <a:endParaRPr lang="en-US" altLang="zh-CN" dirty="0" smtClean="0">
            <a:latin typeface="微软雅黑" pitchFamily="34" charset="-122"/>
            <a:ea typeface="微软雅黑" pitchFamily="34" charset="-122"/>
          </a:endParaRPr>
        </a:p>
      </dgm:t>
    </dgm:pt>
    <dgm:pt modelId="{445BD8ED-C26D-4E70-ABA2-412F4F25257F}" type="parTrans" cxnId="{2EB8F4A4-DC7E-494F-A139-95D1256D7EE7}">
      <dgm:prSet/>
      <dgm:spPr/>
      <dgm:t>
        <a:bodyPr/>
        <a:lstStyle/>
        <a:p>
          <a:endParaRPr lang="zh-CN" altLang="en-US"/>
        </a:p>
      </dgm:t>
    </dgm:pt>
    <dgm:pt modelId="{D4C81255-1BC2-42BC-82CE-0B42938B37CB}" type="sibTrans" cxnId="{2EB8F4A4-DC7E-494F-A139-95D1256D7EE7}">
      <dgm:prSet/>
      <dgm:spPr/>
      <dgm:t>
        <a:bodyPr/>
        <a:lstStyle/>
        <a:p>
          <a:endParaRPr lang="zh-CN" altLang="en-US"/>
        </a:p>
      </dgm:t>
    </dgm:pt>
    <dgm:pt modelId="{C25223F1-BE96-450E-A50F-A6C1715253E6}">
      <dgm:prSet>
        <dgm:style>
          <a:lnRef idx="1">
            <a:schemeClr val="accent3"/>
          </a:lnRef>
          <a:fillRef idx="3">
            <a:schemeClr val="accent3"/>
          </a:fillRef>
          <a:effectRef idx="2">
            <a:schemeClr val="accent3"/>
          </a:effectRef>
          <a:fontRef idx="minor">
            <a:schemeClr val="lt1"/>
          </a:fontRef>
        </dgm:style>
      </dgm:prSet>
      <dgm:spPr/>
      <dgm:t>
        <a:bodyPr/>
        <a:lstStyle/>
        <a:p>
          <a:pPr rtl="0"/>
          <a:r>
            <a:rPr lang="zh-CN" altLang="en-US" dirty="0" smtClean="0">
              <a:latin typeface="微软雅黑" pitchFamily="34" charset="-122"/>
              <a:ea typeface="微软雅黑" pitchFamily="34" charset="-122"/>
            </a:rPr>
            <a:t>二</a:t>
          </a:r>
          <a:r>
            <a:rPr 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架构设计</a:t>
          </a:r>
          <a:endParaRPr lang="en-US" dirty="0">
            <a:latin typeface="微软雅黑" pitchFamily="34" charset="-122"/>
            <a:ea typeface="微软雅黑" pitchFamily="34" charset="-122"/>
          </a:endParaRPr>
        </a:p>
      </dgm:t>
    </dgm:pt>
    <dgm:pt modelId="{57244253-EE2D-4A67-A134-0EAB38D1EDDC}" type="parTrans" cxnId="{E5CE81CF-9040-4E2B-8545-F974A46AC47C}">
      <dgm:prSet/>
      <dgm:spPr/>
      <dgm:t>
        <a:bodyPr/>
        <a:lstStyle/>
        <a:p>
          <a:endParaRPr lang="zh-CN" altLang="en-US"/>
        </a:p>
      </dgm:t>
    </dgm:pt>
    <dgm:pt modelId="{B0067F24-2B6F-477E-A095-8917E1208E4F}" type="sibTrans" cxnId="{E5CE81CF-9040-4E2B-8545-F974A46AC47C}">
      <dgm:prSet/>
      <dgm:spPr/>
      <dgm:t>
        <a:bodyPr/>
        <a:lstStyle/>
        <a:p>
          <a:endParaRPr lang="zh-CN" altLang="en-US"/>
        </a:p>
      </dgm:t>
    </dgm:pt>
    <dgm:pt modelId="{6712EC22-443A-429F-B8B9-8F4F78B2EA5C}">
      <dgm:prSet>
        <dgm:style>
          <a:lnRef idx="1">
            <a:schemeClr val="accent1"/>
          </a:lnRef>
          <a:fillRef idx="3">
            <a:schemeClr val="accent1"/>
          </a:fillRef>
          <a:effectRef idx="2">
            <a:schemeClr val="accent1"/>
          </a:effectRef>
          <a:fontRef idx="minor">
            <a:schemeClr val="lt1"/>
          </a:fontRef>
        </dgm:style>
      </dgm:prSet>
      <dgm:spPr/>
      <dgm:t>
        <a:bodyPr/>
        <a:lstStyle/>
        <a:p>
          <a:pPr rtl="0"/>
          <a:r>
            <a:rPr lang="zh-CN" altLang="en-US" dirty="0" smtClean="0">
              <a:latin typeface="微软雅黑" pitchFamily="34" charset="-122"/>
              <a:ea typeface="微软雅黑" pitchFamily="34" charset="-122"/>
            </a:rPr>
            <a:t>三</a:t>
          </a:r>
          <a:r>
            <a:rPr 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应用集成</a:t>
          </a:r>
          <a:endParaRPr lang="en-US" dirty="0">
            <a:latin typeface="微软雅黑" pitchFamily="34" charset="-122"/>
            <a:ea typeface="微软雅黑" pitchFamily="34" charset="-122"/>
          </a:endParaRPr>
        </a:p>
      </dgm:t>
    </dgm:pt>
    <dgm:pt modelId="{9D0DB45B-70AD-4518-BD39-B2852CBDCB84}" type="parTrans" cxnId="{E7A78B0E-CCBE-48D9-BC2E-9F81E2F08A42}">
      <dgm:prSet/>
      <dgm:spPr/>
      <dgm:t>
        <a:bodyPr/>
        <a:lstStyle/>
        <a:p>
          <a:endParaRPr lang="zh-CN" altLang="en-US"/>
        </a:p>
      </dgm:t>
    </dgm:pt>
    <dgm:pt modelId="{D235914C-F1BC-4765-B4FD-765B4CD5E27A}" type="sibTrans" cxnId="{E7A78B0E-CCBE-48D9-BC2E-9F81E2F08A42}">
      <dgm:prSet/>
      <dgm:spPr/>
      <dgm:t>
        <a:bodyPr/>
        <a:lstStyle/>
        <a:p>
          <a:endParaRPr lang="zh-CN" altLang="en-US"/>
        </a:p>
      </dgm:t>
    </dgm:pt>
    <dgm:pt modelId="{565F9B00-D13A-45E2-A2AC-2C25BE35C446}">
      <dgm:prSet>
        <dgm:style>
          <a:lnRef idx="1">
            <a:schemeClr val="accent4"/>
          </a:lnRef>
          <a:fillRef idx="2">
            <a:schemeClr val="accent4"/>
          </a:fillRef>
          <a:effectRef idx="1">
            <a:schemeClr val="accent4"/>
          </a:effectRef>
          <a:fontRef idx="minor">
            <a:schemeClr val="dk1"/>
          </a:fontRef>
        </dgm:style>
      </dgm:prSet>
      <dgm:spPr/>
      <dgm:t>
        <a:bodyPr/>
        <a:lstStyle/>
        <a:p>
          <a:pPr rtl="0"/>
          <a:r>
            <a:rPr lang="zh-CN" altLang="en-US" dirty="0" smtClean="0">
              <a:latin typeface="微软雅黑" pitchFamily="34" charset="-122"/>
              <a:ea typeface="微软雅黑" pitchFamily="34" charset="-122"/>
            </a:rPr>
            <a:t>四、开发</a:t>
          </a:r>
          <a:r>
            <a:rPr lang="en-US" altLang="zh-CN" dirty="0" smtClean="0">
              <a:latin typeface="微软雅黑" pitchFamily="34" charset="-122"/>
              <a:ea typeface="微软雅黑" pitchFamily="34" charset="-122"/>
            </a:rPr>
            <a:t>API</a:t>
          </a:r>
          <a:endParaRPr lang="en-US" dirty="0">
            <a:latin typeface="微软雅黑" pitchFamily="34" charset="-122"/>
            <a:ea typeface="微软雅黑" pitchFamily="34" charset="-122"/>
          </a:endParaRPr>
        </a:p>
      </dgm:t>
    </dgm:pt>
    <dgm:pt modelId="{2B415032-A6F1-4B8E-A608-8AAEFE076B84}" type="parTrans" cxnId="{38D2CF0C-870E-4637-A872-960CFDBF9B35}">
      <dgm:prSet/>
      <dgm:spPr/>
      <dgm:t>
        <a:bodyPr/>
        <a:lstStyle/>
        <a:p>
          <a:endParaRPr lang="zh-CN" altLang="en-US"/>
        </a:p>
      </dgm:t>
    </dgm:pt>
    <dgm:pt modelId="{4BB213F0-DEE7-4263-91E6-14EED3DC18B6}" type="sibTrans" cxnId="{38D2CF0C-870E-4637-A872-960CFDBF9B35}">
      <dgm:prSet/>
      <dgm:spPr/>
      <dgm:t>
        <a:bodyPr/>
        <a:lstStyle/>
        <a:p>
          <a:endParaRPr lang="zh-CN" altLang="en-US"/>
        </a:p>
      </dgm:t>
    </dgm:pt>
    <dgm:pt modelId="{774971AE-ADD5-45AE-8603-FE7CC10BFC67}" type="pres">
      <dgm:prSet presAssocID="{5550289A-E43C-488E-BAED-98BA52CFF863}" presName="cycle" presStyleCnt="0">
        <dgm:presLayoutVars>
          <dgm:dir/>
          <dgm:resizeHandles val="exact"/>
        </dgm:presLayoutVars>
      </dgm:prSet>
      <dgm:spPr/>
      <dgm:t>
        <a:bodyPr/>
        <a:lstStyle/>
        <a:p>
          <a:endParaRPr lang="zh-CN" altLang="en-US"/>
        </a:p>
      </dgm:t>
    </dgm:pt>
    <dgm:pt modelId="{01C619FD-25F5-45D1-85AB-482A8B32E0EB}" type="pres">
      <dgm:prSet presAssocID="{19C41FFB-6406-4FC6-BB4A-D20A2469B266}" presName="node" presStyleLbl="node1" presStyleIdx="0" presStyleCnt="4">
        <dgm:presLayoutVars>
          <dgm:bulletEnabled val="1"/>
        </dgm:presLayoutVars>
      </dgm:prSet>
      <dgm:spPr/>
      <dgm:t>
        <a:bodyPr/>
        <a:lstStyle/>
        <a:p>
          <a:endParaRPr lang="zh-CN" altLang="en-US"/>
        </a:p>
      </dgm:t>
    </dgm:pt>
    <dgm:pt modelId="{8EF72819-F8B5-407D-9AA0-31297C876413}" type="pres">
      <dgm:prSet presAssocID="{D4C81255-1BC2-42BC-82CE-0B42938B37CB}" presName="sibTrans" presStyleLbl="sibTrans2D1" presStyleIdx="0" presStyleCnt="4"/>
      <dgm:spPr/>
      <dgm:t>
        <a:bodyPr/>
        <a:lstStyle/>
        <a:p>
          <a:endParaRPr lang="zh-CN" altLang="en-US"/>
        </a:p>
      </dgm:t>
    </dgm:pt>
    <dgm:pt modelId="{5E3DFE37-0C8C-4F8F-B849-21DD35BFD90A}" type="pres">
      <dgm:prSet presAssocID="{D4C81255-1BC2-42BC-82CE-0B42938B37CB}" presName="connectorText" presStyleLbl="sibTrans2D1" presStyleIdx="0" presStyleCnt="4"/>
      <dgm:spPr/>
      <dgm:t>
        <a:bodyPr/>
        <a:lstStyle/>
        <a:p>
          <a:endParaRPr lang="zh-CN" altLang="en-US"/>
        </a:p>
      </dgm:t>
    </dgm:pt>
    <dgm:pt modelId="{AFAC7779-C776-49B8-AE13-EE522201DFD3}" type="pres">
      <dgm:prSet presAssocID="{C25223F1-BE96-450E-A50F-A6C1715253E6}" presName="node" presStyleLbl="node1" presStyleIdx="1" presStyleCnt="4">
        <dgm:presLayoutVars>
          <dgm:bulletEnabled val="1"/>
        </dgm:presLayoutVars>
      </dgm:prSet>
      <dgm:spPr/>
      <dgm:t>
        <a:bodyPr/>
        <a:lstStyle/>
        <a:p>
          <a:endParaRPr lang="zh-CN" altLang="en-US"/>
        </a:p>
      </dgm:t>
    </dgm:pt>
    <dgm:pt modelId="{8432B3B9-C078-4FBD-BD53-63D21DADFF33}" type="pres">
      <dgm:prSet presAssocID="{B0067F24-2B6F-477E-A095-8917E1208E4F}" presName="sibTrans" presStyleLbl="sibTrans2D1" presStyleIdx="1" presStyleCnt="4"/>
      <dgm:spPr/>
      <dgm:t>
        <a:bodyPr/>
        <a:lstStyle/>
        <a:p>
          <a:endParaRPr lang="zh-CN" altLang="en-US"/>
        </a:p>
      </dgm:t>
    </dgm:pt>
    <dgm:pt modelId="{C3D823D2-35D1-46DC-BFC7-F1046A413977}" type="pres">
      <dgm:prSet presAssocID="{B0067F24-2B6F-477E-A095-8917E1208E4F}" presName="connectorText" presStyleLbl="sibTrans2D1" presStyleIdx="1" presStyleCnt="4"/>
      <dgm:spPr/>
      <dgm:t>
        <a:bodyPr/>
        <a:lstStyle/>
        <a:p>
          <a:endParaRPr lang="zh-CN" altLang="en-US"/>
        </a:p>
      </dgm:t>
    </dgm:pt>
    <dgm:pt modelId="{5D7F0F87-A54C-45D5-94CB-EEFFBE19E8D0}" type="pres">
      <dgm:prSet presAssocID="{6712EC22-443A-429F-B8B9-8F4F78B2EA5C}" presName="node" presStyleLbl="node1" presStyleIdx="2" presStyleCnt="4">
        <dgm:presLayoutVars>
          <dgm:bulletEnabled val="1"/>
        </dgm:presLayoutVars>
      </dgm:prSet>
      <dgm:spPr/>
      <dgm:t>
        <a:bodyPr/>
        <a:lstStyle/>
        <a:p>
          <a:endParaRPr lang="zh-CN" altLang="en-US"/>
        </a:p>
      </dgm:t>
    </dgm:pt>
    <dgm:pt modelId="{85CCEF99-4247-4044-AF64-8B6CA8806184}" type="pres">
      <dgm:prSet presAssocID="{D235914C-F1BC-4765-B4FD-765B4CD5E27A}" presName="sibTrans" presStyleLbl="sibTrans2D1" presStyleIdx="2" presStyleCnt="4"/>
      <dgm:spPr/>
      <dgm:t>
        <a:bodyPr/>
        <a:lstStyle/>
        <a:p>
          <a:endParaRPr lang="zh-CN" altLang="en-US"/>
        </a:p>
      </dgm:t>
    </dgm:pt>
    <dgm:pt modelId="{365D448A-177F-4A9A-A71E-1D3BF7793E55}" type="pres">
      <dgm:prSet presAssocID="{D235914C-F1BC-4765-B4FD-765B4CD5E27A}" presName="connectorText" presStyleLbl="sibTrans2D1" presStyleIdx="2" presStyleCnt="4"/>
      <dgm:spPr/>
      <dgm:t>
        <a:bodyPr/>
        <a:lstStyle/>
        <a:p>
          <a:endParaRPr lang="zh-CN" altLang="en-US"/>
        </a:p>
      </dgm:t>
    </dgm:pt>
    <dgm:pt modelId="{F066602C-C662-4BDE-817C-879DB19230F1}" type="pres">
      <dgm:prSet presAssocID="{565F9B00-D13A-45E2-A2AC-2C25BE35C446}" presName="node" presStyleLbl="node1" presStyleIdx="3" presStyleCnt="4">
        <dgm:presLayoutVars>
          <dgm:bulletEnabled val="1"/>
        </dgm:presLayoutVars>
      </dgm:prSet>
      <dgm:spPr/>
      <dgm:t>
        <a:bodyPr/>
        <a:lstStyle/>
        <a:p>
          <a:endParaRPr lang="zh-CN" altLang="en-US"/>
        </a:p>
      </dgm:t>
    </dgm:pt>
    <dgm:pt modelId="{7C9EA086-971E-43E9-AC48-E427A532F7D0}" type="pres">
      <dgm:prSet presAssocID="{4BB213F0-DEE7-4263-91E6-14EED3DC18B6}" presName="sibTrans" presStyleLbl="sibTrans2D1" presStyleIdx="3" presStyleCnt="4"/>
      <dgm:spPr/>
      <dgm:t>
        <a:bodyPr/>
        <a:lstStyle/>
        <a:p>
          <a:endParaRPr lang="zh-CN" altLang="en-US"/>
        </a:p>
      </dgm:t>
    </dgm:pt>
    <dgm:pt modelId="{F5ECB40E-0905-4F2A-A99C-A43ECAF9C362}" type="pres">
      <dgm:prSet presAssocID="{4BB213F0-DEE7-4263-91E6-14EED3DC18B6}" presName="connectorText" presStyleLbl="sibTrans2D1" presStyleIdx="3" presStyleCnt="4"/>
      <dgm:spPr/>
      <dgm:t>
        <a:bodyPr/>
        <a:lstStyle/>
        <a:p>
          <a:endParaRPr lang="zh-CN" altLang="en-US"/>
        </a:p>
      </dgm:t>
    </dgm:pt>
  </dgm:ptLst>
  <dgm:cxnLst>
    <dgm:cxn modelId="{E5CE81CF-9040-4E2B-8545-F974A46AC47C}" srcId="{5550289A-E43C-488E-BAED-98BA52CFF863}" destId="{C25223F1-BE96-450E-A50F-A6C1715253E6}" srcOrd="1" destOrd="0" parTransId="{57244253-EE2D-4A67-A134-0EAB38D1EDDC}" sibTransId="{B0067F24-2B6F-477E-A095-8917E1208E4F}"/>
    <dgm:cxn modelId="{D136C20C-C8AF-4E5C-91C8-2B3E6C0FD37C}" type="presOf" srcId="{5550289A-E43C-488E-BAED-98BA52CFF863}" destId="{774971AE-ADD5-45AE-8603-FE7CC10BFC67}" srcOrd="0" destOrd="0" presId="urn:microsoft.com/office/officeart/2005/8/layout/cycle2"/>
    <dgm:cxn modelId="{2EB8F4A4-DC7E-494F-A139-95D1256D7EE7}" srcId="{5550289A-E43C-488E-BAED-98BA52CFF863}" destId="{19C41FFB-6406-4FC6-BB4A-D20A2469B266}" srcOrd="0" destOrd="0" parTransId="{445BD8ED-C26D-4E70-ABA2-412F4F25257F}" sibTransId="{D4C81255-1BC2-42BC-82CE-0B42938B37CB}"/>
    <dgm:cxn modelId="{B67A23A0-CB43-432E-BB94-37F9BF297EAC}" type="presOf" srcId="{D4C81255-1BC2-42BC-82CE-0B42938B37CB}" destId="{5E3DFE37-0C8C-4F8F-B849-21DD35BFD90A}" srcOrd="1" destOrd="0" presId="urn:microsoft.com/office/officeart/2005/8/layout/cycle2"/>
    <dgm:cxn modelId="{55F9E23D-0819-4148-9822-51E9C75ACF33}" type="presOf" srcId="{B0067F24-2B6F-477E-A095-8917E1208E4F}" destId="{C3D823D2-35D1-46DC-BFC7-F1046A413977}" srcOrd="1" destOrd="0" presId="urn:microsoft.com/office/officeart/2005/8/layout/cycle2"/>
    <dgm:cxn modelId="{0C460EC3-F694-401C-AEEA-7A70F25AAAA8}" type="presOf" srcId="{D235914C-F1BC-4765-B4FD-765B4CD5E27A}" destId="{85CCEF99-4247-4044-AF64-8B6CA8806184}" srcOrd="0" destOrd="0" presId="urn:microsoft.com/office/officeart/2005/8/layout/cycle2"/>
    <dgm:cxn modelId="{570B5197-92C8-40A6-A5C9-5732B2D83B6E}" type="presOf" srcId="{19C41FFB-6406-4FC6-BB4A-D20A2469B266}" destId="{01C619FD-25F5-45D1-85AB-482A8B32E0EB}" srcOrd="0" destOrd="0" presId="urn:microsoft.com/office/officeart/2005/8/layout/cycle2"/>
    <dgm:cxn modelId="{DFA68D2D-2F96-4885-B99F-E45B297F9147}" type="presOf" srcId="{D235914C-F1BC-4765-B4FD-765B4CD5E27A}" destId="{365D448A-177F-4A9A-A71E-1D3BF7793E55}" srcOrd="1" destOrd="0" presId="urn:microsoft.com/office/officeart/2005/8/layout/cycle2"/>
    <dgm:cxn modelId="{21F2AE33-8F60-4D3D-8AF8-EA5C04CF7F8C}" type="presOf" srcId="{B0067F24-2B6F-477E-A095-8917E1208E4F}" destId="{8432B3B9-C078-4FBD-BD53-63D21DADFF33}" srcOrd="0" destOrd="0" presId="urn:microsoft.com/office/officeart/2005/8/layout/cycle2"/>
    <dgm:cxn modelId="{04854601-428A-4B95-BAAB-297834B0A3D7}" type="presOf" srcId="{565F9B00-D13A-45E2-A2AC-2C25BE35C446}" destId="{F066602C-C662-4BDE-817C-879DB19230F1}" srcOrd="0" destOrd="0" presId="urn:microsoft.com/office/officeart/2005/8/layout/cycle2"/>
    <dgm:cxn modelId="{06A0A022-F1FF-458B-A135-ADAA08326F3B}" type="presOf" srcId="{6712EC22-443A-429F-B8B9-8F4F78B2EA5C}" destId="{5D7F0F87-A54C-45D5-94CB-EEFFBE19E8D0}" srcOrd="0" destOrd="0" presId="urn:microsoft.com/office/officeart/2005/8/layout/cycle2"/>
    <dgm:cxn modelId="{552481F2-7054-4DA8-A07C-AE8439EBC597}" type="presOf" srcId="{D4C81255-1BC2-42BC-82CE-0B42938B37CB}" destId="{8EF72819-F8B5-407D-9AA0-31297C876413}" srcOrd="0" destOrd="0" presId="urn:microsoft.com/office/officeart/2005/8/layout/cycle2"/>
    <dgm:cxn modelId="{E7A78B0E-CCBE-48D9-BC2E-9F81E2F08A42}" srcId="{5550289A-E43C-488E-BAED-98BA52CFF863}" destId="{6712EC22-443A-429F-B8B9-8F4F78B2EA5C}" srcOrd="2" destOrd="0" parTransId="{9D0DB45B-70AD-4518-BD39-B2852CBDCB84}" sibTransId="{D235914C-F1BC-4765-B4FD-765B4CD5E27A}"/>
    <dgm:cxn modelId="{A2BB2E66-0CD3-492B-9235-7719351B0AFA}" type="presOf" srcId="{C25223F1-BE96-450E-A50F-A6C1715253E6}" destId="{AFAC7779-C776-49B8-AE13-EE522201DFD3}" srcOrd="0" destOrd="0" presId="urn:microsoft.com/office/officeart/2005/8/layout/cycle2"/>
    <dgm:cxn modelId="{68D1CB0E-F2C0-41F0-BEB1-C5C261047BEC}" type="presOf" srcId="{4BB213F0-DEE7-4263-91E6-14EED3DC18B6}" destId="{7C9EA086-971E-43E9-AC48-E427A532F7D0}" srcOrd="0" destOrd="0" presId="urn:microsoft.com/office/officeart/2005/8/layout/cycle2"/>
    <dgm:cxn modelId="{38D2CF0C-870E-4637-A872-960CFDBF9B35}" srcId="{5550289A-E43C-488E-BAED-98BA52CFF863}" destId="{565F9B00-D13A-45E2-A2AC-2C25BE35C446}" srcOrd="3" destOrd="0" parTransId="{2B415032-A6F1-4B8E-A608-8AAEFE076B84}" sibTransId="{4BB213F0-DEE7-4263-91E6-14EED3DC18B6}"/>
    <dgm:cxn modelId="{98803606-E98B-4875-AFE3-5BC57D2B2AFA}" type="presOf" srcId="{4BB213F0-DEE7-4263-91E6-14EED3DC18B6}" destId="{F5ECB40E-0905-4F2A-A99C-A43ECAF9C362}" srcOrd="1" destOrd="0" presId="urn:microsoft.com/office/officeart/2005/8/layout/cycle2"/>
    <dgm:cxn modelId="{DD693035-A855-49C3-A4BE-5C95DDCD99D3}" type="presParOf" srcId="{774971AE-ADD5-45AE-8603-FE7CC10BFC67}" destId="{01C619FD-25F5-45D1-85AB-482A8B32E0EB}" srcOrd="0" destOrd="0" presId="urn:microsoft.com/office/officeart/2005/8/layout/cycle2"/>
    <dgm:cxn modelId="{25C890B5-BE6E-447A-91CA-C6AC26E1F81E}" type="presParOf" srcId="{774971AE-ADD5-45AE-8603-FE7CC10BFC67}" destId="{8EF72819-F8B5-407D-9AA0-31297C876413}" srcOrd="1" destOrd="0" presId="urn:microsoft.com/office/officeart/2005/8/layout/cycle2"/>
    <dgm:cxn modelId="{A0AD54E9-7F49-47C9-8E31-00DE0BD877B1}" type="presParOf" srcId="{8EF72819-F8B5-407D-9AA0-31297C876413}" destId="{5E3DFE37-0C8C-4F8F-B849-21DD35BFD90A}" srcOrd="0" destOrd="0" presId="urn:microsoft.com/office/officeart/2005/8/layout/cycle2"/>
    <dgm:cxn modelId="{DC4A8E50-DA78-458B-9345-C7775702AD70}" type="presParOf" srcId="{774971AE-ADD5-45AE-8603-FE7CC10BFC67}" destId="{AFAC7779-C776-49B8-AE13-EE522201DFD3}" srcOrd="2" destOrd="0" presId="urn:microsoft.com/office/officeart/2005/8/layout/cycle2"/>
    <dgm:cxn modelId="{448E2B48-C4D8-48BD-AD4A-F66CB7F42277}" type="presParOf" srcId="{774971AE-ADD5-45AE-8603-FE7CC10BFC67}" destId="{8432B3B9-C078-4FBD-BD53-63D21DADFF33}" srcOrd="3" destOrd="0" presId="urn:microsoft.com/office/officeart/2005/8/layout/cycle2"/>
    <dgm:cxn modelId="{BD8B60E8-72E2-49F1-94DC-AB6A107BE571}" type="presParOf" srcId="{8432B3B9-C078-4FBD-BD53-63D21DADFF33}" destId="{C3D823D2-35D1-46DC-BFC7-F1046A413977}" srcOrd="0" destOrd="0" presId="urn:microsoft.com/office/officeart/2005/8/layout/cycle2"/>
    <dgm:cxn modelId="{44714B16-F195-4F5E-ADA9-4BACA2802959}" type="presParOf" srcId="{774971AE-ADD5-45AE-8603-FE7CC10BFC67}" destId="{5D7F0F87-A54C-45D5-94CB-EEFFBE19E8D0}" srcOrd="4" destOrd="0" presId="urn:microsoft.com/office/officeart/2005/8/layout/cycle2"/>
    <dgm:cxn modelId="{CBAA6949-C16D-4F42-8936-4F6B1B89E012}" type="presParOf" srcId="{774971AE-ADD5-45AE-8603-FE7CC10BFC67}" destId="{85CCEF99-4247-4044-AF64-8B6CA8806184}" srcOrd="5" destOrd="0" presId="urn:microsoft.com/office/officeart/2005/8/layout/cycle2"/>
    <dgm:cxn modelId="{2797E0D2-2756-477E-92B9-0F0E061D85CF}" type="presParOf" srcId="{85CCEF99-4247-4044-AF64-8B6CA8806184}" destId="{365D448A-177F-4A9A-A71E-1D3BF7793E55}" srcOrd="0" destOrd="0" presId="urn:microsoft.com/office/officeart/2005/8/layout/cycle2"/>
    <dgm:cxn modelId="{DC87EDFD-8742-431F-9B50-DADAFDC47680}" type="presParOf" srcId="{774971AE-ADD5-45AE-8603-FE7CC10BFC67}" destId="{F066602C-C662-4BDE-817C-879DB19230F1}" srcOrd="6" destOrd="0" presId="urn:microsoft.com/office/officeart/2005/8/layout/cycle2"/>
    <dgm:cxn modelId="{717B488C-F415-4652-B9B6-8225FB2A21BD}" type="presParOf" srcId="{774971AE-ADD5-45AE-8603-FE7CC10BFC67}" destId="{7C9EA086-971E-43E9-AC48-E427A532F7D0}" srcOrd="7" destOrd="0" presId="urn:microsoft.com/office/officeart/2005/8/layout/cycle2"/>
    <dgm:cxn modelId="{9FF5CC4B-DF10-489D-B3BB-681545BA5C84}" type="presParOf" srcId="{7C9EA086-971E-43E9-AC48-E427A532F7D0}" destId="{F5ECB40E-0905-4F2A-A99C-A43ECAF9C362}"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619FD-25F5-45D1-85AB-482A8B32E0EB}">
      <dsp:nvSpPr>
        <dsp:cNvPr id="0" name=""/>
        <dsp:cNvSpPr/>
      </dsp:nvSpPr>
      <dsp:spPr>
        <a:xfrm>
          <a:off x="1799132" y="459"/>
          <a:ext cx="1476973" cy="1476973"/>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zh-CN" altLang="en-US" sz="2400" kern="1200" dirty="0" smtClean="0">
              <a:latin typeface="微软雅黑" pitchFamily="34" charset="-122"/>
              <a:ea typeface="微软雅黑" pitchFamily="34" charset="-122"/>
            </a:rPr>
            <a:t>一</a:t>
          </a:r>
          <a:r>
            <a:rPr lang="zh-CN" sz="2400" kern="1200" dirty="0" smtClean="0">
              <a:latin typeface="微软雅黑" pitchFamily="34" charset="-122"/>
              <a:ea typeface="微软雅黑" pitchFamily="34" charset="-122"/>
            </a:rPr>
            <a:t>、</a:t>
          </a:r>
          <a:r>
            <a:rPr lang="zh-CN" altLang="en-US" sz="2400" kern="1200" dirty="0" smtClean="0">
              <a:latin typeface="微软雅黑" pitchFamily="34" charset="-122"/>
              <a:ea typeface="微软雅黑" pitchFamily="34" charset="-122"/>
            </a:rPr>
            <a:t>框架概述</a:t>
          </a:r>
          <a:endParaRPr lang="en-US" altLang="zh-CN" sz="2400" kern="1200" dirty="0" smtClean="0">
            <a:latin typeface="微软雅黑" pitchFamily="34" charset="-122"/>
            <a:ea typeface="微软雅黑" pitchFamily="34" charset="-122"/>
          </a:endParaRPr>
        </a:p>
      </dsp:txBody>
      <dsp:txXfrm>
        <a:off x="2015430" y="216757"/>
        <a:ext cx="1044377" cy="1044377"/>
      </dsp:txXfrm>
    </dsp:sp>
    <dsp:sp modelId="{8EF72819-F8B5-407D-9AA0-31297C876413}">
      <dsp:nvSpPr>
        <dsp:cNvPr id="0" name=""/>
        <dsp:cNvSpPr/>
      </dsp:nvSpPr>
      <dsp:spPr>
        <a:xfrm rot="2700000">
          <a:off x="3117680" y="1266520"/>
          <a:ext cx="393504" cy="4984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3134968" y="1324479"/>
        <a:ext cx="275453" cy="299086"/>
      </dsp:txXfrm>
    </dsp:sp>
    <dsp:sp modelId="{AFAC7779-C776-49B8-AE13-EE522201DFD3}">
      <dsp:nvSpPr>
        <dsp:cNvPr id="0" name=""/>
        <dsp:cNvSpPr/>
      </dsp:nvSpPr>
      <dsp:spPr>
        <a:xfrm>
          <a:off x="3368510" y="1569837"/>
          <a:ext cx="1476973" cy="1476973"/>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zh-CN" altLang="en-US" sz="2400" kern="1200" dirty="0" smtClean="0">
              <a:latin typeface="微软雅黑" pitchFamily="34" charset="-122"/>
              <a:ea typeface="微软雅黑" pitchFamily="34" charset="-122"/>
            </a:rPr>
            <a:t>二</a:t>
          </a:r>
          <a:r>
            <a:rPr lang="zh-CN" sz="2400" kern="1200" dirty="0" smtClean="0">
              <a:latin typeface="微软雅黑" pitchFamily="34" charset="-122"/>
              <a:ea typeface="微软雅黑" pitchFamily="34" charset="-122"/>
            </a:rPr>
            <a:t>、</a:t>
          </a:r>
          <a:r>
            <a:rPr lang="zh-CN" altLang="en-US" sz="2400" kern="1200" dirty="0" smtClean="0">
              <a:latin typeface="微软雅黑" pitchFamily="34" charset="-122"/>
              <a:ea typeface="微软雅黑" pitchFamily="34" charset="-122"/>
            </a:rPr>
            <a:t>架构设计</a:t>
          </a:r>
          <a:endParaRPr lang="en-US" sz="2400" kern="1200" dirty="0">
            <a:latin typeface="微软雅黑" pitchFamily="34" charset="-122"/>
            <a:ea typeface="微软雅黑" pitchFamily="34" charset="-122"/>
          </a:endParaRPr>
        </a:p>
      </dsp:txBody>
      <dsp:txXfrm>
        <a:off x="3584808" y="1786135"/>
        <a:ext cx="1044377" cy="1044377"/>
      </dsp:txXfrm>
    </dsp:sp>
    <dsp:sp modelId="{8432B3B9-C078-4FBD-BD53-63D21DADFF33}">
      <dsp:nvSpPr>
        <dsp:cNvPr id="0" name=""/>
        <dsp:cNvSpPr/>
      </dsp:nvSpPr>
      <dsp:spPr>
        <a:xfrm rot="8100000">
          <a:off x="3133430" y="2835898"/>
          <a:ext cx="393504" cy="4984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rot="10800000">
        <a:off x="3234193" y="2893857"/>
        <a:ext cx="275453" cy="299086"/>
      </dsp:txXfrm>
    </dsp:sp>
    <dsp:sp modelId="{5D7F0F87-A54C-45D5-94CB-EEFFBE19E8D0}">
      <dsp:nvSpPr>
        <dsp:cNvPr id="0" name=""/>
        <dsp:cNvSpPr/>
      </dsp:nvSpPr>
      <dsp:spPr>
        <a:xfrm>
          <a:off x="1799132" y="3139215"/>
          <a:ext cx="1476973" cy="1476973"/>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zh-CN" altLang="en-US" sz="2400" kern="1200" dirty="0" smtClean="0">
              <a:latin typeface="微软雅黑" pitchFamily="34" charset="-122"/>
              <a:ea typeface="微软雅黑" pitchFamily="34" charset="-122"/>
            </a:rPr>
            <a:t>三</a:t>
          </a:r>
          <a:r>
            <a:rPr lang="zh-CN" sz="2400" kern="1200" dirty="0" smtClean="0">
              <a:latin typeface="微软雅黑" pitchFamily="34" charset="-122"/>
              <a:ea typeface="微软雅黑" pitchFamily="34" charset="-122"/>
            </a:rPr>
            <a:t>、</a:t>
          </a:r>
          <a:r>
            <a:rPr lang="zh-CN" altLang="en-US" sz="2400" kern="1200" dirty="0" smtClean="0">
              <a:latin typeface="微软雅黑" pitchFamily="34" charset="-122"/>
              <a:ea typeface="微软雅黑" pitchFamily="34" charset="-122"/>
            </a:rPr>
            <a:t>应用集成</a:t>
          </a:r>
          <a:endParaRPr lang="en-US" sz="2400" kern="1200" dirty="0">
            <a:latin typeface="微软雅黑" pitchFamily="34" charset="-122"/>
            <a:ea typeface="微软雅黑" pitchFamily="34" charset="-122"/>
          </a:endParaRPr>
        </a:p>
      </dsp:txBody>
      <dsp:txXfrm>
        <a:off x="2015430" y="3355513"/>
        <a:ext cx="1044377" cy="1044377"/>
      </dsp:txXfrm>
    </dsp:sp>
    <dsp:sp modelId="{85CCEF99-4247-4044-AF64-8B6CA8806184}">
      <dsp:nvSpPr>
        <dsp:cNvPr id="0" name=""/>
        <dsp:cNvSpPr/>
      </dsp:nvSpPr>
      <dsp:spPr>
        <a:xfrm rot="13500000">
          <a:off x="1564052" y="2851648"/>
          <a:ext cx="393504" cy="4984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rot="10800000">
        <a:off x="1664815" y="2993081"/>
        <a:ext cx="275453" cy="299086"/>
      </dsp:txXfrm>
    </dsp:sp>
    <dsp:sp modelId="{F066602C-C662-4BDE-817C-879DB19230F1}">
      <dsp:nvSpPr>
        <dsp:cNvPr id="0" name=""/>
        <dsp:cNvSpPr/>
      </dsp:nvSpPr>
      <dsp:spPr>
        <a:xfrm>
          <a:off x="229754" y="1569837"/>
          <a:ext cx="1476973" cy="1476973"/>
        </a:xfrm>
        <a:prstGeom prst="ellipse">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zh-CN" altLang="en-US" sz="2400" kern="1200" dirty="0" smtClean="0">
              <a:latin typeface="微软雅黑" pitchFamily="34" charset="-122"/>
              <a:ea typeface="微软雅黑" pitchFamily="34" charset="-122"/>
            </a:rPr>
            <a:t>四、开发</a:t>
          </a:r>
          <a:r>
            <a:rPr lang="en-US" altLang="zh-CN" sz="2400" kern="1200" dirty="0" smtClean="0">
              <a:latin typeface="微软雅黑" pitchFamily="34" charset="-122"/>
              <a:ea typeface="微软雅黑" pitchFamily="34" charset="-122"/>
            </a:rPr>
            <a:t>API</a:t>
          </a:r>
          <a:endParaRPr lang="en-US" sz="2400" kern="1200" dirty="0">
            <a:latin typeface="微软雅黑" pitchFamily="34" charset="-122"/>
            <a:ea typeface="微软雅黑" pitchFamily="34" charset="-122"/>
          </a:endParaRPr>
        </a:p>
      </dsp:txBody>
      <dsp:txXfrm>
        <a:off x="446052" y="1786135"/>
        <a:ext cx="1044377" cy="1044377"/>
      </dsp:txXfrm>
    </dsp:sp>
    <dsp:sp modelId="{7C9EA086-971E-43E9-AC48-E427A532F7D0}">
      <dsp:nvSpPr>
        <dsp:cNvPr id="0" name=""/>
        <dsp:cNvSpPr/>
      </dsp:nvSpPr>
      <dsp:spPr>
        <a:xfrm rot="18900000">
          <a:off x="1548302" y="1282270"/>
          <a:ext cx="393504" cy="4984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1565590" y="1423703"/>
        <a:ext cx="275453" cy="29908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3884A90-E904-45C9-8029-9EC010CE5385}" type="datetimeFigureOut">
              <a:rPr lang="zh-CN" altLang="en-US" smtClean="0"/>
              <a:t>2014/12/30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0617A5-F7A4-4935-9221-51EE8EF952AC}" type="slidenum">
              <a:rPr lang="zh-CN" altLang="en-US" smtClean="0"/>
              <a:t>‹#›</a:t>
            </a:fld>
            <a:endParaRPr lang="zh-CN" altLang="en-US"/>
          </a:p>
        </p:txBody>
      </p:sp>
    </p:spTree>
    <p:extLst>
      <p:ext uri="{BB962C8B-B14F-4D97-AF65-F5344CB8AC3E}">
        <p14:creationId xmlns:p14="http://schemas.microsoft.com/office/powerpoint/2010/main" val="260482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33E92-6E11-4012-9FFD-C518C7720CE5}" type="datetimeFigureOut">
              <a:rPr lang="zh-CN" altLang="en-US" smtClean="0"/>
              <a:t>2014/12/30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672DBA-B416-4AC9-BF7D-AA01520C0652}" type="slidenum">
              <a:rPr lang="zh-CN" altLang="en-US" smtClean="0"/>
              <a:t>‹#›</a:t>
            </a:fld>
            <a:endParaRPr lang="zh-CN" altLang="en-US"/>
          </a:p>
        </p:txBody>
      </p:sp>
    </p:spTree>
    <p:extLst>
      <p:ext uri="{BB962C8B-B14F-4D97-AF65-F5344CB8AC3E}">
        <p14:creationId xmlns:p14="http://schemas.microsoft.com/office/powerpoint/2010/main" val="2060197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3.png"/><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三一产品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4941168"/>
            <a:ext cx="9144000" cy="191683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PPT\产品.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75556" y="4797152"/>
            <a:ext cx="7992888" cy="1438899"/>
          </a:xfrm>
          <a:prstGeom prst="rect">
            <a:avLst/>
          </a:prstGeom>
          <a:noFill/>
          <a:extLst>
            <a:ext uri="{909E8E84-426E-40DD-AFC4-6F175D3DCCD1}">
              <a14:hiddenFill xmlns:a14="http://schemas.microsoft.com/office/drawing/2010/main">
                <a:solidFill>
                  <a:srgbClr val="FFFFFF"/>
                </a:solidFill>
              </a14:hiddenFill>
            </a:ext>
          </a:extLst>
        </p:spPr>
      </p:pic>
      <p:sp>
        <p:nvSpPr>
          <p:cNvPr id="10" name="副标题 2"/>
          <p:cNvSpPr txBox="1">
            <a:spLocks/>
          </p:cNvSpPr>
          <p:nvPr userDrawn="1"/>
        </p:nvSpPr>
        <p:spPr>
          <a:xfrm>
            <a:off x="5436096" y="433313"/>
            <a:ext cx="3376464" cy="504056"/>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1800" kern="1200">
                <a:solidFill>
                  <a:schemeClr val="tx2">
                    <a:lumMod val="50000"/>
                  </a:schemeClr>
                </a:solidFill>
                <a:latin typeface="微软雅黑" pitchFamily="34" charset="-122"/>
                <a:ea typeface="微软雅黑"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1600" b="0" dirty="0" smtClean="0">
                <a:latin typeface="+mn-ea"/>
                <a:ea typeface="+mn-ea"/>
              </a:rPr>
              <a:t>等级：</a:t>
            </a:r>
            <a:r>
              <a:rPr lang="zh-CN" altLang="en-US" sz="1600" b="0" dirty="0" smtClean="0">
                <a:solidFill>
                  <a:srgbClr val="FF0000"/>
                </a:solidFill>
                <a:latin typeface="+mn-ea"/>
                <a:ea typeface="+mn-ea"/>
              </a:rPr>
              <a:t>普通</a:t>
            </a:r>
            <a:endParaRPr lang="zh-CN" altLang="en-US" sz="1600" b="0" dirty="0">
              <a:solidFill>
                <a:srgbClr val="FF0000"/>
              </a:solidFill>
              <a:latin typeface="+mn-ea"/>
              <a:ea typeface="+mn-ea"/>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全空白页面">
    <p:spTree>
      <p:nvGrpSpPr>
        <p:cNvPr id="1" name=""/>
        <p:cNvGrpSpPr/>
        <p:nvPr/>
      </p:nvGrpSpPr>
      <p:grpSpPr>
        <a:xfrm>
          <a:off x="0" y="0"/>
          <a:ext cx="0" cy="0"/>
          <a:chOff x="0" y="0"/>
          <a:chExt cx="0" cy="0"/>
        </a:xfrm>
      </p:grpSpPr>
      <p:sp>
        <p:nvSpPr>
          <p:cNvPr id="7"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
        <p:nvSpPr>
          <p:cNvPr id="13" name="日期占位符 12"/>
          <p:cNvSpPr>
            <a:spLocks noGrp="1"/>
          </p:cNvSpPr>
          <p:nvPr>
            <p:ph type="dt" sz="half" idx="10"/>
          </p:nvPr>
        </p:nvSpPr>
        <p:spPr/>
        <p:txBody>
          <a:bodyPr/>
          <a:lstStyle/>
          <a:p>
            <a:fld id="{27A6EF20-78E2-44F4-9691-E11D24E0EE72}" type="datetime1">
              <a:rPr lang="zh-CN" altLang="en-US" smtClean="0"/>
              <a:t>2014/12/30</a:t>
            </a:fld>
            <a:endParaRPr lang="zh-CN" altLang="en-US" dirty="0"/>
          </a:p>
        </p:txBody>
      </p:sp>
      <p:sp>
        <p:nvSpPr>
          <p:cNvPr id="14" name="页脚占位符 13"/>
          <p:cNvSpPr>
            <a:spLocks noGrp="1"/>
          </p:cNvSpPr>
          <p:nvPr>
            <p:ph type="ftr" sz="quarter" idx="11"/>
          </p:nvPr>
        </p:nvSpPr>
        <p:spPr/>
        <p:txBody>
          <a:bodyPr/>
          <a:lstStyle/>
          <a:p>
            <a:r>
              <a:rPr lang="en-US" altLang="zh-CN" smtClean="0"/>
              <a:t>PPT</a:t>
            </a:r>
            <a:r>
              <a:rPr lang="zh-CN" altLang="en-US" smtClean="0"/>
              <a:t>模板样式（二）</a:t>
            </a:r>
            <a:endParaRPr lang="zh-CN" altLang="en-US" dirty="0"/>
          </a:p>
        </p:txBody>
      </p:sp>
      <p:sp>
        <p:nvSpPr>
          <p:cNvPr id="15" name="灯片编号占位符 1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13283B1-1446-4F80-A9EB-F57E382195D1}" type="datetime1">
              <a:rPr lang="zh-CN" altLang="en-US" smtClean="0"/>
              <a:t>2014/12/30</a:t>
            </a:fld>
            <a:endParaRPr lang="zh-CN" altLang="en-US" dirty="0"/>
          </a:p>
        </p:txBody>
      </p:sp>
      <p:sp>
        <p:nvSpPr>
          <p:cNvPr id="4" name="页脚占位符 3"/>
          <p:cNvSpPr>
            <a:spLocks noGrp="1"/>
          </p:cNvSpPr>
          <p:nvPr>
            <p:ph type="ftr" sz="quarter" idx="11"/>
          </p:nvPr>
        </p:nvSpPr>
        <p:spPr/>
        <p:txBody>
          <a:bodyPr/>
          <a:lstStyle/>
          <a:p>
            <a:r>
              <a:rPr lang="en-US" altLang="zh-CN" dirty="0" smtClean="0"/>
              <a:t>PPT</a:t>
            </a:r>
            <a:r>
              <a:rPr lang="zh-CN" altLang="en-US" dirty="0" smtClean="0"/>
              <a:t>模板样式（二）</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文本占位符 13"/>
          <p:cNvSpPr>
            <a:spLocks noGrp="1"/>
          </p:cNvSpPr>
          <p:nvPr>
            <p:ph type="body" sz="quarter" idx="13" hasCustomPrompt="1"/>
          </p:nvPr>
        </p:nvSpPr>
        <p:spPr>
          <a:xfrm>
            <a:off x="2555776" y="1772816"/>
            <a:ext cx="3929063" cy="2500312"/>
          </a:xfrm>
          <a:prstGeom prst="rect">
            <a:avLst/>
          </a:prstGeom>
        </p:spPr>
        <p:txBody>
          <a:bodyPr/>
          <a:lstStyle>
            <a:lvl1pPr>
              <a:lnSpc>
                <a:spcPct val="200000"/>
              </a:lnSpc>
              <a:buClr>
                <a:srgbClr val="C00000"/>
              </a:buClr>
              <a:buSzPct val="180000"/>
              <a:buFont typeface="+mj-lt"/>
              <a:buAutoNum type="arabicPeriod"/>
              <a:defRPr>
                <a:solidFill>
                  <a:schemeClr val="tx1">
                    <a:lumMod val="50000"/>
                    <a:lumOff val="50000"/>
                  </a:schemeClr>
                </a:solidFill>
                <a:latin typeface="微软雅黑" pitchFamily="34" charset="-122"/>
                <a:ea typeface="微软雅黑" pitchFamily="34" charset="-122"/>
              </a:defRPr>
            </a:lvl1pPr>
            <a:lvl2pPr marL="800100" indent="-342900">
              <a:buFont typeface="+mj-lt"/>
              <a:buAutoNum type="arabicPeriod"/>
              <a:defRPr/>
            </a:lvl2pPr>
            <a:lvl3pPr marL="1257300" indent="-342900">
              <a:buFont typeface="+mj-lt"/>
              <a:buAutoNum type="arabicPeriod"/>
              <a:defRPr/>
            </a:lvl3pPr>
            <a:lvl4pPr>
              <a:buFont typeface="+mj-lt"/>
              <a:buAutoNum type="arabicPeriod"/>
              <a:defRPr/>
            </a:lvl4pPr>
            <a:lvl5pPr>
              <a:buFont typeface="+mj-lt"/>
              <a:buAutoNum type="arabicPeriod"/>
              <a:defRPr/>
            </a:lvl5pPr>
          </a:lstStyle>
          <a:p>
            <a:pPr lvl="0"/>
            <a:r>
              <a:rPr lang="zh-CN" altLang="en-US" dirty="0" smtClean="0"/>
              <a:t> 单击此处编辑母版文本样式</a:t>
            </a:r>
            <a:endParaRPr lang="en-US" altLang="zh-CN" dirty="0" smtClean="0"/>
          </a:p>
          <a:p>
            <a:pPr lvl="0"/>
            <a:r>
              <a:rPr lang="en-US" altLang="zh-CN" dirty="0" smtClean="0"/>
              <a:t> </a:t>
            </a:r>
            <a:r>
              <a:rPr lang="zh-CN" altLang="en-US" dirty="0" smtClean="0"/>
              <a:t>目录</a:t>
            </a:r>
          </a:p>
        </p:txBody>
      </p:sp>
      <p:sp>
        <p:nvSpPr>
          <p:cNvPr id="8"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8309528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封面——IT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5661248"/>
            <a:ext cx="9144000" cy="1117283"/>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pic>
        <p:nvPicPr>
          <p:cNvPr id="2051" name="Picture 3" descr="C:\Users\wangw3\Desktop\素材天下 sucaitianxia.com-16267.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 y="4644408"/>
            <a:ext cx="9155095" cy="222882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wangw3\Desktop\电脑.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5724128" y="4142751"/>
            <a:ext cx="3282038" cy="2385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8226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封面——移动设备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6472719"/>
            <a:ext cx="9144000" cy="30581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E:\2013移动平台\ru.jpg"/>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t="2849" r="4106"/>
          <a:stretch/>
        </p:blipFill>
        <p:spPr bwMode="auto">
          <a:xfrm>
            <a:off x="564166" y="3656941"/>
            <a:ext cx="2399042" cy="2846555"/>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2036346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封面——三一风景">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429000"/>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pic>
        <p:nvPicPr>
          <p:cNvPr id="3074" name="Picture 2" descr="C:\Users\wangw3\Desktop\未标题-1.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11760" y="3873121"/>
            <a:ext cx="6732240" cy="283315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8418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79512" y="980728"/>
            <a:ext cx="8784976" cy="5184576"/>
          </a:xfrm>
          <a:prstGeom prst="rect">
            <a:avLst/>
          </a:prstGeom>
        </p:spPr>
        <p:txBody>
          <a:bodyPr/>
          <a:lstStyle>
            <a:lvl1pPr>
              <a:lnSpc>
                <a:spcPts val="2300"/>
              </a:lnSpc>
              <a:defRPr/>
            </a:lvl1pPr>
            <a:lvl2pPr>
              <a:lnSpc>
                <a:spcPts val="2300"/>
              </a:lnSpc>
              <a:defRPr/>
            </a:lvl2pPr>
            <a:lvl3pPr>
              <a:lnSpc>
                <a:spcPts val="2300"/>
              </a:lnSpc>
              <a:defRPr/>
            </a:lvl3pPr>
            <a:lvl4pPr>
              <a:lnSpc>
                <a:spcPts val="2300"/>
              </a:lnSpc>
              <a:defRPr/>
            </a:lvl4pPr>
            <a:lvl5pPr>
              <a:lnSpc>
                <a:spcPts val="23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7646321-B1DD-42DC-A054-BA47414388AD}" type="datetime1">
              <a:rPr lang="zh-CN" altLang="en-US" smtClean="0"/>
              <a:t>2014/12/30</a:t>
            </a:fld>
            <a:endParaRPr lang="zh-CN" altLang="en-US"/>
          </a:p>
        </p:txBody>
      </p:sp>
      <p:sp>
        <p:nvSpPr>
          <p:cNvPr id="5" name="页脚占位符 4"/>
          <p:cNvSpPr>
            <a:spLocks noGrp="1"/>
          </p:cNvSpPr>
          <p:nvPr>
            <p:ph type="ftr" sz="quarter" idx="11"/>
          </p:nvPr>
        </p:nvSpPr>
        <p:spPr/>
        <p:txBody>
          <a:bodyPr/>
          <a:lstStyle>
            <a:lvl1pPr>
              <a:defRPr>
                <a:solidFill>
                  <a:schemeClr val="tx1">
                    <a:lumMod val="65000"/>
                    <a:lumOff val="35000"/>
                  </a:schemeClr>
                </a:solidFill>
              </a:defRPr>
            </a:lvl1pPr>
          </a:lstStyle>
          <a:p>
            <a:r>
              <a:rPr lang="en-US" altLang="zh-CN" dirty="0" smtClean="0"/>
              <a:t>PPT</a:t>
            </a:r>
            <a:r>
              <a:rPr lang="zh-CN" altLang="en-US" dirty="0" smtClean="0"/>
              <a:t>模板样式（二）</a:t>
            </a:r>
            <a:endParaRPr lang="zh-CN" altLang="en-US" dirty="0"/>
          </a:p>
        </p:txBody>
      </p:sp>
      <p:sp>
        <p:nvSpPr>
          <p:cNvPr id="6" name="灯片编号占位符 5"/>
          <p:cNvSpPr>
            <a:spLocks noGrp="1"/>
          </p:cNvSpPr>
          <p:nvPr>
            <p:ph type="sldNum" sz="quarter" idx="12"/>
          </p:nvPr>
        </p:nvSpPr>
        <p:spPr/>
        <p:txBody>
          <a:bodyPr/>
          <a:lstStyle>
            <a:lvl1pPr>
              <a:defRPr>
                <a:solidFill>
                  <a:schemeClr val="tx1">
                    <a:lumMod val="65000"/>
                    <a:lumOff val="35000"/>
                  </a:schemeClr>
                </a:solidFill>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11" name="矩形 10"/>
          <p:cNvSpPr/>
          <p:nvPr userDrawn="1"/>
        </p:nvSpPr>
        <p:spPr>
          <a:xfrm>
            <a:off x="0" y="0"/>
            <a:ext cx="9144000" cy="1916832"/>
          </a:xfrm>
          <a:prstGeom prst="rect">
            <a:avLst/>
          </a:prstGeom>
          <a:gradFill flip="none" rotWithShape="1">
            <a:gsLst>
              <a:gs pos="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副标题 2"/>
          <p:cNvSpPr txBox="1">
            <a:spLocks/>
          </p:cNvSpPr>
          <p:nvPr userDrawn="1"/>
        </p:nvSpPr>
        <p:spPr>
          <a:xfrm>
            <a:off x="5436096" y="433313"/>
            <a:ext cx="3376464" cy="504056"/>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1800" kern="1200">
                <a:solidFill>
                  <a:schemeClr val="tx2">
                    <a:lumMod val="50000"/>
                  </a:schemeClr>
                </a:solidFill>
                <a:latin typeface="微软雅黑" pitchFamily="34" charset="-122"/>
                <a:ea typeface="微软雅黑"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1600" b="0" dirty="0" smtClean="0">
                <a:latin typeface="+mn-ea"/>
                <a:ea typeface="+mn-ea"/>
              </a:rPr>
              <a:t>等级：</a:t>
            </a:r>
            <a:r>
              <a:rPr lang="zh-CN" altLang="en-US" sz="1600" b="0" dirty="0" smtClean="0">
                <a:solidFill>
                  <a:srgbClr val="FF0000"/>
                </a:solidFill>
                <a:latin typeface="+mn-ea"/>
                <a:ea typeface="+mn-ea"/>
              </a:rPr>
              <a:t>机密</a:t>
            </a:r>
            <a:endParaRPr lang="zh-CN" altLang="en-US" sz="1600" b="0" dirty="0">
              <a:solidFill>
                <a:srgbClr val="FF0000"/>
              </a:solidFill>
              <a:latin typeface="+mn-ea"/>
              <a:ea typeface="+mn-ea"/>
            </a:endParaRPr>
          </a:p>
        </p:txBody>
      </p:sp>
      <p:sp>
        <p:nvSpPr>
          <p:cNvPr id="3" name="矩形 2"/>
          <p:cNvSpPr/>
          <p:nvPr userDrawn="1"/>
        </p:nvSpPr>
        <p:spPr>
          <a:xfrm>
            <a:off x="3347864" y="2625515"/>
            <a:ext cx="2769989" cy="1107996"/>
          </a:xfrm>
          <a:prstGeom prst="rect">
            <a:avLst/>
          </a:prstGeom>
          <a:noFill/>
        </p:spPr>
        <p:txBody>
          <a:bodyPr wrap="none" lIns="91440" tIns="45720" rIns="91440" bIns="45720">
            <a:spAutoFit/>
          </a:bodyPr>
          <a:lstStyle/>
          <a:p>
            <a:pPr algn="ctr"/>
            <a:r>
              <a:rPr lang="zh-CN" altLang="en-US" sz="6600" b="0" i="0" kern="0" cap="none" spc="140" baseline="0" dirty="0" smtClean="0">
                <a:ln w="1905"/>
                <a:solidFill>
                  <a:schemeClr val="tx1"/>
                </a:solidFill>
                <a:effectLst>
                  <a:innerShdw blurRad="69850" dist="43180" dir="5400000">
                    <a:srgbClr val="000000">
                      <a:alpha val="65000"/>
                    </a:srgbClr>
                  </a:innerShdw>
                </a:effectLst>
                <a:latin typeface="微软雅黑" pitchFamily="34" charset="-122"/>
                <a:ea typeface="微软雅黑" pitchFamily="34" charset="-122"/>
                <a:cs typeface="+mn-cs"/>
              </a:rPr>
              <a:t>谢谢！</a:t>
            </a:r>
            <a:endParaRPr lang="zh-CN" altLang="en-US" sz="6600" b="0" i="0" kern="0" cap="none" spc="140" baseline="0" dirty="0">
              <a:ln w="1905"/>
              <a:solidFill>
                <a:schemeClr val="tx1"/>
              </a:solidFill>
              <a:effectLst>
                <a:innerShdw blurRad="69850" dist="43180" dir="5400000">
                  <a:srgbClr val="000000">
                    <a:alpha val="65000"/>
                  </a:srgbClr>
                </a:innerShdw>
              </a:effectLst>
              <a:latin typeface="微软雅黑" pitchFamily="34" charset="-122"/>
              <a:ea typeface="微软雅黑" pitchFamily="34" charset="-122"/>
              <a:cs typeface="+mn-cs"/>
            </a:endParaRPr>
          </a:p>
        </p:txBody>
      </p:sp>
      <p:pic>
        <p:nvPicPr>
          <p:cNvPr id="21" name="Picture 2" descr="H:\VI\SanyVI\PNG\964 x 314 - 副本.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wangw3\Desktop\images\未标题-1_02.png"/>
          <p:cNvPicPr>
            <a:picLocks noChangeAspect="1" noChangeArrowheads="1"/>
          </p:cNvPicPr>
          <p:nvPr userDrawn="1"/>
        </p:nvPicPr>
        <p:blipFill>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userDrawn="1"/>
        </p:nvSpPr>
        <p:spPr>
          <a:xfrm>
            <a:off x="0" y="4941168"/>
            <a:ext cx="9144000" cy="191683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5" descr="C:\Users\wangw3\Desktop\images\未标题-1_06.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PPT\产品.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75556" y="4797152"/>
            <a:ext cx="7992888" cy="1438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1947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矩形 24"/>
          <p:cNvSpPr/>
          <p:nvPr userDrawn="1"/>
        </p:nvSpPr>
        <p:spPr>
          <a:xfrm>
            <a:off x="7763933" y="548680"/>
            <a:ext cx="1380066" cy="80582"/>
          </a:xfrm>
          <a:prstGeom prst="rect">
            <a:avLst/>
          </a:prstGeom>
          <a:gradFill>
            <a:gsLst>
              <a:gs pos="0">
                <a:srgbClr val="C00000"/>
              </a:gs>
              <a:gs pos="100000">
                <a:srgbClr val="EE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userDrawn="1"/>
        </p:nvGrpSpPr>
        <p:grpSpPr>
          <a:xfrm>
            <a:off x="7806385" y="51070"/>
            <a:ext cx="1273539" cy="512418"/>
            <a:chOff x="7808007" y="151040"/>
            <a:chExt cx="1350723" cy="543474"/>
          </a:xfrm>
        </p:grpSpPr>
        <p:pic>
          <p:nvPicPr>
            <p:cNvPr id="26" name="Picture 2" descr="H:\VI\SanyVI\PNG\964 x 314 - 副本.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7901684" y="151040"/>
              <a:ext cx="1257046" cy="35527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userDrawn="1"/>
          </p:nvSpPr>
          <p:spPr>
            <a:xfrm>
              <a:off x="7808007" y="449692"/>
              <a:ext cx="1323060" cy="244822"/>
            </a:xfrm>
            <a:prstGeom prst="rect">
              <a:avLst/>
            </a:prstGeom>
            <a:noFill/>
          </p:spPr>
          <p:txBody>
            <a:bodyPr wrap="none" rtlCol="0">
              <a:spAutoFit/>
            </a:bodyPr>
            <a:lstStyle/>
            <a:p>
              <a:r>
                <a:rPr lang="zh-CN" altLang="en-US" sz="900" dirty="0" smtClean="0">
                  <a:solidFill>
                    <a:schemeClr val="tx1">
                      <a:lumMod val="50000"/>
                      <a:lumOff val="50000"/>
                    </a:schemeClr>
                  </a:solidFill>
                  <a:latin typeface="微软雅黑" pitchFamily="34" charset="-122"/>
                  <a:ea typeface="微软雅黑" pitchFamily="34" charset="-122"/>
                </a:rPr>
                <a:t>品  质  改  变  世   界</a:t>
              </a:r>
              <a:endParaRPr lang="zh-CN" altLang="en-US" sz="900" dirty="0">
                <a:solidFill>
                  <a:schemeClr val="tx1">
                    <a:lumMod val="50000"/>
                    <a:lumOff val="50000"/>
                  </a:schemeClr>
                </a:solidFill>
                <a:latin typeface="微软雅黑" pitchFamily="34" charset="-122"/>
                <a:ea typeface="微软雅黑" pitchFamily="34" charset="-122"/>
              </a:endParaRPr>
            </a:p>
          </p:txBody>
        </p:sp>
      </p:grpSp>
      <p:cxnSp>
        <p:nvCxnSpPr>
          <p:cNvPr id="30" name="直接连接符 29"/>
          <p:cNvCxnSpPr/>
          <p:nvPr userDrawn="1"/>
        </p:nvCxnSpPr>
        <p:spPr>
          <a:xfrm>
            <a:off x="-1509" y="628893"/>
            <a:ext cx="9143127" cy="0"/>
          </a:xfrm>
          <a:prstGeom prst="line">
            <a:avLst/>
          </a:prstGeom>
          <a:ln w="19050">
            <a:gradFill flip="none" rotWithShape="1">
              <a:gsLst>
                <a:gs pos="0">
                  <a:srgbClr val="EE0000"/>
                </a:gs>
                <a:gs pos="100000">
                  <a:srgbClr val="C00000"/>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3" name="矩形 12"/>
          <p:cNvSpPr/>
          <p:nvPr userDrawn="1"/>
        </p:nvSpPr>
        <p:spPr>
          <a:xfrm>
            <a:off x="0" y="6525344"/>
            <a:ext cx="9144000" cy="343953"/>
          </a:xfrm>
          <a:prstGeom prst="rect">
            <a:avLst/>
          </a:prstGeom>
          <a:gradFill flip="none" rotWithShape="1">
            <a:gsLst>
              <a:gs pos="0">
                <a:schemeClr val="bg1"/>
              </a:gs>
              <a:gs pos="75000">
                <a:schemeClr val="bg1">
                  <a:lumMod val="95000"/>
                </a:schemeClr>
              </a:gs>
              <a:gs pos="100000">
                <a:srgbClr val="DCDCDC"/>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日期占位符 3"/>
          <p:cNvSpPr>
            <a:spLocks noGrp="1"/>
          </p:cNvSpPr>
          <p:nvPr>
            <p:ph type="dt" sz="half" idx="2"/>
          </p:nvPr>
        </p:nvSpPr>
        <p:spPr>
          <a:xfrm>
            <a:off x="3635896" y="6594778"/>
            <a:ext cx="2133600" cy="208304"/>
          </a:xfrm>
          <a:prstGeom prst="rect">
            <a:avLst/>
          </a:prstGeom>
        </p:spPr>
        <p:txBody>
          <a:bodyPr vert="horz" lIns="91440" tIns="45720" rIns="91440" bIns="45720" rtlCol="0" anchor="ctr"/>
          <a:lstStyle>
            <a:lvl1pPr algn="ctr">
              <a:defRPr sz="1000">
                <a:solidFill>
                  <a:schemeClr val="tx1">
                    <a:lumMod val="65000"/>
                    <a:lumOff val="35000"/>
                  </a:schemeClr>
                </a:solidFill>
                <a:latin typeface="微软雅黑" pitchFamily="34" charset="-122"/>
                <a:ea typeface="微软雅黑" pitchFamily="34" charset="-122"/>
              </a:defRPr>
            </a:lvl1pPr>
          </a:lstStyle>
          <a:p>
            <a:fld id="{27A6EF20-78E2-44F4-9691-E11D24E0EE72}" type="datetime1">
              <a:rPr lang="zh-CN" altLang="en-US" smtClean="0"/>
              <a:t>2014/12/30</a:t>
            </a:fld>
            <a:endParaRPr lang="zh-CN" altLang="en-US" dirty="0"/>
          </a:p>
        </p:txBody>
      </p:sp>
      <p:sp>
        <p:nvSpPr>
          <p:cNvPr id="5" name="页脚占位符 4"/>
          <p:cNvSpPr>
            <a:spLocks noGrp="1"/>
          </p:cNvSpPr>
          <p:nvPr>
            <p:ph type="ftr" sz="quarter" idx="3"/>
          </p:nvPr>
        </p:nvSpPr>
        <p:spPr>
          <a:xfrm>
            <a:off x="92224" y="6597352"/>
            <a:ext cx="2895600" cy="196131"/>
          </a:xfrm>
          <a:prstGeom prst="rect">
            <a:avLst/>
          </a:prstGeom>
        </p:spPr>
        <p:txBody>
          <a:bodyPr vert="horz" lIns="91440" tIns="45720" rIns="91440" bIns="45720" rtlCol="0" anchor="ctr"/>
          <a:lstStyle>
            <a:lvl1pPr algn="l">
              <a:defRPr sz="1000">
                <a:solidFill>
                  <a:schemeClr val="tx1">
                    <a:lumMod val="65000"/>
                    <a:lumOff val="35000"/>
                  </a:schemeClr>
                </a:solidFill>
                <a:latin typeface="微软雅黑" pitchFamily="34" charset="-122"/>
                <a:ea typeface="微软雅黑" pitchFamily="34" charset="-122"/>
              </a:defRPr>
            </a:lvl1pPr>
          </a:lstStyle>
          <a:p>
            <a:r>
              <a:rPr lang="en-US" altLang="zh-CN" dirty="0" smtClean="0"/>
              <a:t>PPT</a:t>
            </a:r>
            <a:r>
              <a:rPr lang="zh-CN" altLang="en-US" dirty="0" smtClean="0"/>
              <a:t>模板样式（二）</a:t>
            </a:r>
            <a:endParaRPr lang="zh-CN" altLang="en-US" dirty="0"/>
          </a:p>
        </p:txBody>
      </p:sp>
      <p:sp>
        <p:nvSpPr>
          <p:cNvPr id="6" name="灯片编号占位符 5"/>
          <p:cNvSpPr>
            <a:spLocks noGrp="1"/>
          </p:cNvSpPr>
          <p:nvPr>
            <p:ph type="sldNum" sz="quarter" idx="4"/>
          </p:nvPr>
        </p:nvSpPr>
        <p:spPr>
          <a:xfrm>
            <a:off x="7910247" y="6580262"/>
            <a:ext cx="1080120" cy="233114"/>
          </a:xfrm>
          <a:prstGeom prst="rect">
            <a:avLst/>
          </a:prstGeom>
        </p:spPr>
        <p:txBody>
          <a:bodyPr vert="horz" lIns="91440" tIns="45720" rIns="91440" bIns="45720" rtlCol="0" anchor="ctr"/>
          <a:lstStyle>
            <a:lvl1pPr algn="r">
              <a:defRPr sz="1000">
                <a:solidFill>
                  <a:schemeClr val="tx1">
                    <a:lumMod val="65000"/>
                    <a:lumOff val="35000"/>
                  </a:schemeClr>
                </a:solidFill>
                <a:latin typeface="微软雅黑" pitchFamily="34" charset="-122"/>
                <a:ea typeface="微软雅黑" pitchFamily="34" charset="-122"/>
              </a:defRPr>
            </a:lvl1pPr>
          </a:lstStyle>
          <a:p>
            <a:fld id="{0C913308-F349-4B6D-A68A-DD1791B4A57B}" type="slidenum">
              <a:rPr lang="zh-CN" altLang="en-US" smtClean="0"/>
              <a:pPr/>
              <a:t>‹#›</a:t>
            </a:fld>
            <a:endParaRPr lang="zh-CN" altLang="en-US" dirty="0"/>
          </a:p>
        </p:txBody>
      </p:sp>
      <p:cxnSp>
        <p:nvCxnSpPr>
          <p:cNvPr id="7" name="直接连接符 6"/>
          <p:cNvCxnSpPr/>
          <p:nvPr userDrawn="1"/>
        </p:nvCxnSpPr>
        <p:spPr>
          <a:xfrm>
            <a:off x="0" y="6525344"/>
            <a:ext cx="9144000" cy="0"/>
          </a:xfrm>
          <a:prstGeom prst="line">
            <a:avLst/>
          </a:prstGeom>
          <a:ln w="12700" cmpd="sng">
            <a:gradFill flip="none" rotWithShape="1">
              <a:gsLst>
                <a:gs pos="0">
                  <a:srgbClr val="FF0000"/>
                </a:gs>
                <a:gs pos="50000">
                  <a:srgbClr val="C00000"/>
                </a:gs>
                <a:gs pos="100000">
                  <a:srgbClr val="FF0000"/>
                </a:gs>
              </a:gsLst>
              <a:lin ang="0" scaled="1"/>
              <a:tileRect/>
            </a:gra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7" r:id="rId4"/>
    <p:sldLayoutId id="2147483656" r:id="rId5"/>
    <p:sldLayoutId id="2147483658" r:id="rId6"/>
    <p:sldLayoutId id="2147483650" r:id="rId7"/>
    <p:sldLayoutId id="2147483655" r:id="rId8"/>
  </p:sldLayoutIdLst>
  <p:timing>
    <p:tnLst>
      <p:par>
        <p:cTn id="1" dur="indefinite" restart="never" nodeType="tmRoot"/>
      </p:par>
    </p:tnLst>
  </p:timing>
  <p:hf hdr="0" dt="0"/>
  <p:txStyles>
    <p:titleStyle>
      <a:lvl1pPr algn="l" defTabSz="914400" rtl="0" eaLnBrk="1" latinLnBrk="0" hangingPunct="1">
        <a:lnSpc>
          <a:spcPts val="2500"/>
        </a:lnSpc>
        <a:spcBef>
          <a:spcPct val="0"/>
        </a:spcBef>
        <a:buNone/>
        <a:defRPr lang="zh-CN" altLang="en-US" sz="2000" b="0" kern="1200" dirty="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SzPct val="120000"/>
        <a:buFont typeface="Arial" pitchFamily="34" charset="0"/>
        <a:buChar char="•"/>
        <a:defRPr sz="1800" b="0" kern="1200">
          <a:solidFill>
            <a:schemeClr val="tx1"/>
          </a:solidFill>
          <a:latin typeface="+mn-lt"/>
          <a:ea typeface="+mn-ea"/>
          <a:cs typeface="+mn-cs"/>
        </a:defRPr>
      </a:lvl1pPr>
      <a:lvl2pPr marL="742950" indent="-285750" algn="l" defTabSz="914400" rtl="0" eaLnBrk="1" latinLnBrk="0" hangingPunct="1">
        <a:spcBef>
          <a:spcPct val="20000"/>
        </a:spcBef>
        <a:buSzPct val="60000"/>
        <a:buFont typeface="Wingdings" pitchFamily="2" charset="2"/>
        <a:buChar char="p"/>
        <a:defRPr sz="1600" kern="1200">
          <a:solidFill>
            <a:schemeClr val="tx1"/>
          </a:solidFill>
          <a:latin typeface="+mn-lt"/>
          <a:ea typeface="+mn-ea"/>
          <a:cs typeface="+mn-cs"/>
        </a:defRPr>
      </a:lvl2pPr>
      <a:lvl3pPr marL="1143000" indent="-228600" algn="l" defTabSz="914400" rtl="0" eaLnBrk="1" latinLnBrk="0" hangingPunct="1">
        <a:spcBef>
          <a:spcPct val="20000"/>
        </a:spcBef>
        <a:buSzPct val="60000"/>
        <a:buFont typeface="Wingdings" pitchFamily="2" charset="2"/>
        <a:buChar char="u"/>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bbossgroups/bbossgroups-3.5/tree/master/bbosseven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lstStyle/>
          <a:p>
            <a:r>
              <a:rPr lang="zh-CN" altLang="en-US" dirty="0">
                <a:cs typeface="方正大黑简体"/>
              </a:rPr>
              <a:t>平台分布式事件框架介绍</a:t>
            </a:r>
            <a:endParaRPr lang="zh-CN" altLang="en-US" dirty="0"/>
          </a:p>
        </p:txBody>
      </p:sp>
      <p:sp>
        <p:nvSpPr>
          <p:cNvPr id="3" name="副标题 2"/>
          <p:cNvSpPr>
            <a:spLocks noGrp="1"/>
          </p:cNvSpPr>
          <p:nvPr>
            <p:ph type="subTitle" idx="1"/>
          </p:nvPr>
        </p:nvSpPr>
        <p:spPr/>
        <p:txBody>
          <a:bodyPr anchor="ctr" anchorCtr="0">
            <a:noAutofit/>
          </a:bodyPr>
          <a:lstStyle/>
          <a:p>
            <a:pPr>
              <a:lnSpc>
                <a:spcPct val="200000"/>
              </a:lnSpc>
            </a:pPr>
            <a:r>
              <a:rPr lang="zh-CN" altLang="en-US" dirty="0" smtClean="0">
                <a:cs typeface="Arial Unicode MS" pitchFamily="34" charset="-122"/>
              </a:rPr>
              <a:t>三一集团</a:t>
            </a:r>
            <a:endParaRPr lang="en-US" altLang="zh-CN" dirty="0">
              <a:cs typeface="Arial Unicode MS" pitchFamily="34" charset="-122"/>
            </a:endParaRPr>
          </a:p>
        </p:txBody>
      </p:sp>
      <p:sp>
        <p:nvSpPr>
          <p:cNvPr id="4" name="标题 1"/>
          <p:cNvSpPr txBox="1">
            <a:spLocks/>
          </p:cNvSpPr>
          <p:nvPr/>
        </p:nvSpPr>
        <p:spPr>
          <a:xfrm>
            <a:off x="5940152" y="6207407"/>
            <a:ext cx="3008313" cy="392466"/>
          </a:xfrm>
          <a:prstGeom prst="rect">
            <a:avLst/>
          </a:prstGeom>
        </p:spPr>
        <p:txBody>
          <a:bodyPr vert="horz" lIns="91440" tIns="45720" rIns="91440" bIns="45720" rtlCol="0" anchor="b">
            <a:norm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r"/>
            <a:r>
              <a:rPr lang="en-US" altLang="zh-CN" sz="1400" b="0" dirty="0" smtClean="0">
                <a:latin typeface="微软雅黑" pitchFamily="34" charset="-122"/>
                <a:ea typeface="微软雅黑" pitchFamily="34" charset="-122"/>
                <a:cs typeface="+mn-cs"/>
              </a:rPr>
              <a:t>2014  </a:t>
            </a:r>
            <a:r>
              <a:rPr lang="zh-CN" altLang="en-US" sz="1400" b="0" dirty="0">
                <a:latin typeface="微软雅黑" pitchFamily="34" charset="-122"/>
                <a:ea typeface="微软雅黑" pitchFamily="34" charset="-122"/>
                <a:cs typeface="+mn-cs"/>
              </a:rPr>
              <a:t>中国</a:t>
            </a:r>
            <a:r>
              <a:rPr lang="zh-CN" altLang="zh-CN" sz="1400" b="0" dirty="0">
                <a:latin typeface="微软雅黑" pitchFamily="34" charset="-122"/>
                <a:ea typeface="微软雅黑" pitchFamily="34" charset="-122"/>
                <a:cs typeface="+mn-cs"/>
              </a:rPr>
              <a:t>·</a:t>
            </a:r>
            <a:r>
              <a:rPr lang="zh-CN" altLang="en-US" sz="1400" b="0" dirty="0" smtClean="0">
                <a:latin typeface="微软雅黑" pitchFamily="34" charset="-122"/>
                <a:ea typeface="微软雅黑" pitchFamily="34" charset="-122"/>
                <a:cs typeface="+mn-cs"/>
              </a:rPr>
              <a:t>长沙</a:t>
            </a:r>
            <a:endParaRPr lang="zh-CN" altLang="en-US" sz="1400" b="0" dirty="0">
              <a:latin typeface="微软雅黑" pitchFamily="34" charset="-122"/>
              <a:ea typeface="微软雅黑" pitchFamily="34" charset="-122"/>
              <a:cs typeface="+mn-cs"/>
            </a:endParaRPr>
          </a:p>
        </p:txBody>
      </p:sp>
    </p:spTree>
    <p:extLst>
      <p:ext uri="{BB962C8B-B14F-4D97-AF65-F5344CB8AC3E}">
        <p14:creationId xmlns:p14="http://schemas.microsoft.com/office/powerpoint/2010/main" val="3996830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10</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412776"/>
            <a:ext cx="8595146" cy="4955203"/>
          </a:xfrm>
          <a:prstGeom prst="rect">
            <a:avLst/>
          </a:prstGeom>
          <a:noFill/>
        </p:spPr>
        <p:txBody>
          <a:bodyPr wrap="square" rtlCol="0">
            <a:spAutoFit/>
          </a:bodyPr>
          <a:lstStyle/>
          <a:p>
            <a:r>
              <a:rPr lang="zh-CN" altLang="en-US" sz="2400" b="1" dirty="0" smtClean="0"/>
              <a:t>配置</a:t>
            </a:r>
            <a:r>
              <a:rPr lang="en-US" altLang="zh-CN" sz="2400" b="1" dirty="0" err="1" smtClean="0"/>
              <a:t>Jgroups</a:t>
            </a:r>
            <a:r>
              <a:rPr lang="zh-CN" altLang="en-US" sz="2400" b="1" dirty="0" smtClean="0"/>
              <a:t>多播协议二</a:t>
            </a:r>
          </a:p>
          <a:p>
            <a:r>
              <a:rPr lang="en-US" altLang="zh-CN" sz="2000" b="1" dirty="0" err="1" smtClean="0"/>
              <a:t>Jgroups</a:t>
            </a:r>
            <a:r>
              <a:rPr lang="en-US" altLang="zh-CN" sz="2000" b="1" dirty="0" smtClean="0"/>
              <a:t> </a:t>
            </a:r>
            <a:r>
              <a:rPr lang="en-US" altLang="zh-CN" sz="2000" b="1" dirty="0" err="1" smtClean="0"/>
              <a:t>udp</a:t>
            </a:r>
            <a:r>
              <a:rPr lang="zh-CN" altLang="en-US" sz="2000" b="1" dirty="0" smtClean="0"/>
              <a:t>协议配置：</a:t>
            </a:r>
            <a:endParaRPr lang="en-US" altLang="zh-CN" sz="2000" b="1" dirty="0" smtClean="0"/>
          </a:p>
          <a:p>
            <a:r>
              <a:rPr lang="zh-CN" altLang="en-US" dirty="0"/>
              <a:t>修改</a:t>
            </a:r>
            <a:r>
              <a:rPr lang="en-US" altLang="zh-CN" i="1" dirty="0" smtClean="0"/>
              <a:t>org/</a:t>
            </a:r>
            <a:r>
              <a:rPr lang="en-US" altLang="zh-CN" i="1" dirty="0" err="1" smtClean="0"/>
              <a:t>frameworkset</a:t>
            </a:r>
            <a:r>
              <a:rPr lang="en-US" altLang="zh-CN" i="1" dirty="0" smtClean="0"/>
              <a:t>/</a:t>
            </a:r>
            <a:r>
              <a:rPr lang="en-US" altLang="zh-CN" i="1" dirty="0" err="1" smtClean="0"/>
              <a:t>spi</a:t>
            </a:r>
            <a:r>
              <a:rPr lang="en-US" altLang="zh-CN" i="1" dirty="0" smtClean="0"/>
              <a:t>/</a:t>
            </a:r>
            <a:r>
              <a:rPr lang="en-US" altLang="zh-CN" i="1" dirty="0" err="1" smtClean="0"/>
              <a:t>jgroups</a:t>
            </a:r>
            <a:r>
              <a:rPr lang="en-US" altLang="zh-CN" i="1" dirty="0" smtClean="0"/>
              <a:t>/udp.xml</a:t>
            </a:r>
            <a:r>
              <a:rPr lang="zh-CN" altLang="en-US" dirty="0" smtClean="0"/>
              <a:t>中的两个属性</a:t>
            </a:r>
            <a:r>
              <a:rPr lang="en-US" altLang="zh-CN" dirty="0" err="1"/>
              <a:t>mcast_addr</a:t>
            </a:r>
            <a:r>
              <a:rPr lang="en-US" altLang="zh-CN" dirty="0"/>
              <a:t> </a:t>
            </a:r>
            <a:r>
              <a:rPr lang="zh-CN" altLang="en-US" dirty="0" smtClean="0"/>
              <a:t>和</a:t>
            </a:r>
            <a:r>
              <a:rPr lang="en-US" altLang="zh-CN" dirty="0" err="1"/>
              <a:t>mcast_port</a:t>
            </a:r>
            <a:r>
              <a:rPr lang="en-US" altLang="zh-CN" dirty="0"/>
              <a:t> </a:t>
            </a:r>
            <a:r>
              <a:rPr lang="zh-CN" altLang="en-US" dirty="0" smtClean="0"/>
              <a:t>即可：</a:t>
            </a:r>
            <a:endParaRPr lang="en-US" altLang="zh-CN" dirty="0" smtClean="0"/>
          </a:p>
          <a:p>
            <a:r>
              <a:rPr lang="en-US" altLang="zh-CN" dirty="0" err="1"/>
              <a:t>mcast_addr</a:t>
            </a:r>
            <a:r>
              <a:rPr lang="en-US" altLang="zh-CN" dirty="0"/>
              <a:t>=</a:t>
            </a:r>
            <a:r>
              <a:rPr lang="en-US" altLang="zh-CN" i="1" dirty="0"/>
              <a:t>"239.9.9.9"</a:t>
            </a:r>
          </a:p>
          <a:p>
            <a:r>
              <a:rPr lang="en-US" altLang="zh-CN" dirty="0" err="1" smtClean="0"/>
              <a:t>mcast_port</a:t>
            </a:r>
            <a:r>
              <a:rPr lang="en-US" altLang="zh-CN" dirty="0"/>
              <a:t>=</a:t>
            </a:r>
            <a:r>
              <a:rPr lang="en-US" altLang="zh-CN" i="1" dirty="0"/>
              <a:t>"</a:t>
            </a:r>
            <a:r>
              <a:rPr lang="en-US" altLang="zh-CN" i="1" dirty="0" smtClean="0"/>
              <a:t>45588“</a:t>
            </a:r>
          </a:p>
          <a:p>
            <a:endParaRPr lang="en-US" altLang="zh-CN" i="1" dirty="0"/>
          </a:p>
          <a:p>
            <a:r>
              <a:rPr lang="en-US" altLang="zh-CN" sz="2000" b="1" dirty="0" err="1"/>
              <a:t>Jgroups</a:t>
            </a:r>
            <a:r>
              <a:rPr lang="en-US" altLang="zh-CN" sz="2000" b="1" dirty="0"/>
              <a:t> </a:t>
            </a:r>
            <a:r>
              <a:rPr lang="en-US" altLang="zh-CN" sz="2000" b="1" dirty="0" err="1" smtClean="0"/>
              <a:t>tcp</a:t>
            </a:r>
            <a:r>
              <a:rPr lang="zh-CN" altLang="en-US" sz="2000" b="1" dirty="0" smtClean="0"/>
              <a:t>协议</a:t>
            </a:r>
            <a:r>
              <a:rPr lang="zh-CN" altLang="en-US" sz="2000" b="1" dirty="0"/>
              <a:t>配置：</a:t>
            </a:r>
            <a:endParaRPr lang="en-US" altLang="zh-CN" sz="2000" b="1" dirty="0"/>
          </a:p>
          <a:p>
            <a:r>
              <a:rPr lang="zh-CN" altLang="en-US" dirty="0"/>
              <a:t>修改</a:t>
            </a:r>
            <a:r>
              <a:rPr lang="en-US" altLang="zh-CN" i="1" dirty="0" smtClean="0"/>
              <a:t>org/</a:t>
            </a:r>
            <a:r>
              <a:rPr lang="en-US" altLang="zh-CN" i="1" dirty="0" err="1" smtClean="0"/>
              <a:t>frameworkset</a:t>
            </a:r>
            <a:r>
              <a:rPr lang="en-US" altLang="zh-CN" i="1" dirty="0" smtClean="0"/>
              <a:t>/</a:t>
            </a:r>
            <a:r>
              <a:rPr lang="en-US" altLang="zh-CN" i="1" dirty="0" err="1" smtClean="0"/>
              <a:t>spi</a:t>
            </a:r>
            <a:r>
              <a:rPr lang="en-US" altLang="zh-CN" i="1" dirty="0" smtClean="0"/>
              <a:t>/</a:t>
            </a:r>
            <a:r>
              <a:rPr lang="en-US" altLang="zh-CN" i="1" dirty="0" err="1" smtClean="0"/>
              <a:t>jgroups</a:t>
            </a:r>
            <a:r>
              <a:rPr lang="en-US" altLang="zh-CN" i="1" dirty="0" smtClean="0"/>
              <a:t>/tcp.xml</a:t>
            </a:r>
            <a:r>
              <a:rPr lang="zh-CN" altLang="en-US" dirty="0"/>
              <a:t>中</a:t>
            </a:r>
            <a:r>
              <a:rPr lang="zh-CN" altLang="en-US" dirty="0" smtClean="0"/>
              <a:t>的属性</a:t>
            </a:r>
            <a:r>
              <a:rPr lang="en-US" altLang="zh-CN" dirty="0" err="1" smtClean="0"/>
              <a:t>bind_port</a:t>
            </a:r>
            <a:r>
              <a:rPr lang="zh-CN" altLang="en-US" dirty="0" smtClean="0"/>
              <a:t>：</a:t>
            </a:r>
            <a:endParaRPr lang="en-US" altLang="zh-CN" dirty="0"/>
          </a:p>
          <a:p>
            <a:r>
              <a:rPr lang="en-US" altLang="zh-CN" dirty="0"/>
              <a:t>&lt;TCP </a:t>
            </a:r>
            <a:r>
              <a:rPr lang="en-US" altLang="zh-CN" dirty="0" err="1"/>
              <a:t>bind_port</a:t>
            </a:r>
            <a:r>
              <a:rPr lang="en-US" altLang="zh-CN" dirty="0" smtClean="0"/>
              <a:t>=</a:t>
            </a:r>
            <a:r>
              <a:rPr lang="en-US" altLang="zh-CN" i="1" dirty="0" smtClean="0"/>
              <a:t>“7800“ …./&gt;</a:t>
            </a:r>
          </a:p>
          <a:p>
            <a:r>
              <a:rPr lang="zh-CN" altLang="en-US" i="1" dirty="0" smtClean="0"/>
              <a:t>指定</a:t>
            </a:r>
            <a:r>
              <a:rPr lang="en-US" altLang="zh-CN" dirty="0" err="1" smtClean="0"/>
              <a:t>initial_hosts</a:t>
            </a:r>
            <a:r>
              <a:rPr lang="zh-CN" altLang="en-US" dirty="0" smtClean="0"/>
              <a:t>属性和</a:t>
            </a:r>
            <a:r>
              <a:rPr lang="en-US" altLang="zh-CN" dirty="0" err="1" smtClean="0"/>
              <a:t>port_range</a:t>
            </a:r>
            <a:r>
              <a:rPr lang="zh-CN" altLang="en-US" dirty="0" smtClean="0"/>
              <a:t>属性：</a:t>
            </a:r>
            <a:endParaRPr lang="en-US" altLang="zh-CN" dirty="0" smtClean="0"/>
          </a:p>
          <a:p>
            <a:r>
              <a:rPr lang="en-US" altLang="zh-CN" dirty="0"/>
              <a:t>&lt;TCPPING </a:t>
            </a:r>
            <a:r>
              <a:rPr lang="en-US" altLang="zh-CN" dirty="0" err="1"/>
              <a:t>async_discovery</a:t>
            </a:r>
            <a:r>
              <a:rPr lang="en-US" altLang="zh-CN" dirty="0"/>
              <a:t>=</a:t>
            </a:r>
            <a:r>
              <a:rPr lang="en-US" altLang="zh-CN" i="1" dirty="0"/>
              <a:t>"true"</a:t>
            </a:r>
          </a:p>
          <a:p>
            <a:r>
              <a:rPr lang="en-US" altLang="zh-CN" dirty="0"/>
              <a:t>             </a:t>
            </a:r>
            <a:r>
              <a:rPr lang="en-US" altLang="zh-CN" dirty="0" err="1"/>
              <a:t>initial_hosts</a:t>
            </a:r>
            <a:r>
              <a:rPr lang="en-US" altLang="zh-CN" dirty="0"/>
              <a:t>=</a:t>
            </a:r>
            <a:r>
              <a:rPr lang="en-US" altLang="zh-CN" i="1" dirty="0"/>
              <a:t>"10.25.192.142[7800],10.25.192.142[7801]"</a:t>
            </a:r>
          </a:p>
          <a:p>
            <a:r>
              <a:rPr lang="en-US" altLang="zh-CN" dirty="0"/>
              <a:t>             </a:t>
            </a:r>
            <a:r>
              <a:rPr lang="en-US" altLang="zh-CN" dirty="0" err="1"/>
              <a:t>port_range</a:t>
            </a:r>
            <a:r>
              <a:rPr lang="en-US" altLang="zh-CN" dirty="0"/>
              <a:t>=</a:t>
            </a:r>
            <a:r>
              <a:rPr lang="en-US" altLang="zh-CN" i="1" dirty="0"/>
              <a:t>"2"/&gt;</a:t>
            </a:r>
            <a:endParaRPr lang="en-US" altLang="zh-CN" i="1" dirty="0"/>
          </a:p>
          <a:p>
            <a:r>
              <a:rPr lang="en-US" altLang="zh-CN" dirty="0" err="1" smtClean="0"/>
              <a:t>port_range</a:t>
            </a:r>
            <a:r>
              <a:rPr lang="zh-CN" altLang="en-US" dirty="0" smtClean="0"/>
              <a:t>属性指定扫描的端口范围，如果</a:t>
            </a:r>
            <a:r>
              <a:rPr lang="en-US" altLang="zh-CN" dirty="0" smtClean="0"/>
              <a:t>7800</a:t>
            </a:r>
            <a:r>
              <a:rPr lang="zh-CN" altLang="en-US" dirty="0" smtClean="0"/>
              <a:t>被占用，则会扫描</a:t>
            </a:r>
            <a:r>
              <a:rPr lang="en-US" altLang="zh-CN" dirty="0" smtClean="0"/>
              <a:t>7801</a:t>
            </a:r>
            <a:r>
              <a:rPr lang="zh-CN" altLang="en-US" dirty="0" smtClean="0"/>
              <a:t>和</a:t>
            </a:r>
            <a:r>
              <a:rPr lang="en-US" altLang="zh-CN" dirty="0" smtClean="0"/>
              <a:t>7802</a:t>
            </a:r>
            <a:r>
              <a:rPr lang="zh-CN" altLang="en-US" dirty="0" smtClean="0"/>
              <a:t>两个端口。</a:t>
            </a:r>
            <a:endParaRPr lang="en-US" altLang="zh-CN" dirty="0" smtClean="0"/>
          </a:p>
          <a:p>
            <a:r>
              <a:rPr lang="en-US" altLang="zh-CN" dirty="0" err="1" smtClean="0"/>
              <a:t>initial_hosts</a:t>
            </a:r>
            <a:r>
              <a:rPr lang="zh-CN" altLang="en-US" dirty="0" smtClean="0"/>
              <a:t>指定了集群中的地址</a:t>
            </a:r>
            <a:r>
              <a:rPr lang="en-US" altLang="zh-CN" dirty="0" err="1" smtClean="0"/>
              <a:t>ip</a:t>
            </a:r>
            <a:r>
              <a:rPr lang="zh-CN" altLang="en-US" dirty="0" smtClean="0"/>
              <a:t>列表和每个节点对应的端口。</a:t>
            </a:r>
            <a:endParaRPr lang="en-US" altLang="zh-CN" dirty="0" smtClean="0"/>
          </a:p>
        </p:txBody>
      </p:sp>
    </p:spTree>
    <p:extLst>
      <p:ext uri="{BB962C8B-B14F-4D97-AF65-F5344CB8AC3E}">
        <p14:creationId xmlns:p14="http://schemas.microsoft.com/office/powerpoint/2010/main" val="37944590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11</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412776"/>
            <a:ext cx="8595146" cy="1938992"/>
          </a:xfrm>
          <a:prstGeom prst="rect">
            <a:avLst/>
          </a:prstGeom>
          <a:noFill/>
        </p:spPr>
        <p:txBody>
          <a:bodyPr wrap="square" rtlCol="0">
            <a:spAutoFit/>
          </a:bodyPr>
          <a:lstStyle/>
          <a:p>
            <a:r>
              <a:rPr lang="zh-CN" altLang="en-US" sz="2400" b="1" dirty="0" smtClean="0"/>
              <a:t>配置</a:t>
            </a:r>
            <a:r>
              <a:rPr lang="en-US" altLang="zh-CN" sz="2400" b="1" dirty="0" err="1" smtClean="0"/>
              <a:t>Jgroups</a:t>
            </a:r>
            <a:r>
              <a:rPr lang="zh-CN" altLang="en-US" sz="2400" b="1" dirty="0" smtClean="0"/>
              <a:t>多播协议三 禁用</a:t>
            </a:r>
            <a:r>
              <a:rPr lang="en-US" altLang="zh-CN" sz="2400" b="1" dirty="0" smtClean="0"/>
              <a:t>IPV6</a:t>
            </a:r>
            <a:r>
              <a:rPr lang="zh-CN" altLang="en-US" sz="2400" b="1" dirty="0" smtClean="0"/>
              <a:t>和指定绑定</a:t>
            </a:r>
            <a:r>
              <a:rPr lang="en-US" altLang="zh-CN" sz="2400" b="1" dirty="0" err="1" smtClean="0"/>
              <a:t>ip</a:t>
            </a:r>
            <a:r>
              <a:rPr lang="zh-CN" altLang="en-US" sz="2400" b="1" dirty="0" smtClean="0"/>
              <a:t>（</a:t>
            </a:r>
            <a:r>
              <a:rPr lang="en-US" altLang="zh-CN" sz="2400" b="1" dirty="0" err="1" smtClean="0"/>
              <a:t>tcp</a:t>
            </a:r>
            <a:r>
              <a:rPr lang="zh-CN" altLang="en-US" sz="2400" b="1" dirty="0" smtClean="0"/>
              <a:t>和</a:t>
            </a:r>
            <a:r>
              <a:rPr lang="en-US" altLang="zh-CN" sz="2400" b="1" dirty="0" err="1" smtClean="0"/>
              <a:t>udp</a:t>
            </a:r>
            <a:r>
              <a:rPr lang="zh-CN" altLang="en-US" sz="2400" b="1" dirty="0" smtClean="0"/>
              <a:t>都适用）</a:t>
            </a:r>
          </a:p>
          <a:p>
            <a:r>
              <a:rPr lang="zh-CN" altLang="en-US" dirty="0" smtClean="0"/>
              <a:t>有些情况下需要指定绑定的</a:t>
            </a:r>
            <a:r>
              <a:rPr lang="en-US" altLang="zh-CN" dirty="0" err="1" smtClean="0"/>
              <a:t>ip</a:t>
            </a:r>
            <a:r>
              <a:rPr lang="zh-CN" altLang="en-US" dirty="0" smtClean="0"/>
              <a:t>地址，例如在配置了虚拟</a:t>
            </a:r>
            <a:r>
              <a:rPr lang="en-US" altLang="zh-CN" dirty="0" err="1" smtClean="0"/>
              <a:t>ip</a:t>
            </a:r>
            <a:r>
              <a:rPr lang="zh-CN" altLang="en-US" dirty="0" smtClean="0"/>
              <a:t>或者多网卡的主机上需要指定</a:t>
            </a:r>
            <a:r>
              <a:rPr lang="en-US" altLang="zh-CN" dirty="0" err="1" smtClean="0"/>
              <a:t>ip</a:t>
            </a:r>
            <a:r>
              <a:rPr lang="zh-CN" altLang="en-US" dirty="0" smtClean="0"/>
              <a:t>，有的情况下还需强制使用</a:t>
            </a:r>
            <a:r>
              <a:rPr lang="en-US" altLang="zh-CN" dirty="0" smtClean="0"/>
              <a:t>ipv4</a:t>
            </a:r>
            <a:r>
              <a:rPr lang="zh-CN" altLang="en-US" dirty="0" smtClean="0"/>
              <a:t>协议，只需要在</a:t>
            </a:r>
            <a:r>
              <a:rPr lang="en-US" altLang="zh-CN" dirty="0" err="1" smtClean="0"/>
              <a:t>jvm</a:t>
            </a:r>
            <a:r>
              <a:rPr lang="zh-CN" altLang="en-US" dirty="0" smtClean="0"/>
              <a:t>启动</a:t>
            </a:r>
            <a:r>
              <a:rPr lang="zh-CN" altLang="en-US" smtClean="0"/>
              <a:t>参数中配置两个属性即可，指定</a:t>
            </a:r>
            <a:r>
              <a:rPr lang="en-US" altLang="zh-CN" dirty="0" smtClean="0"/>
              <a:t>ipv4</a:t>
            </a:r>
            <a:r>
              <a:rPr lang="zh-CN" altLang="en-US" dirty="0" smtClean="0"/>
              <a:t>协议和指定绑定</a:t>
            </a:r>
            <a:r>
              <a:rPr lang="en-US" altLang="zh-CN" dirty="0" err="1" smtClean="0"/>
              <a:t>ip</a:t>
            </a:r>
            <a:r>
              <a:rPr lang="zh-CN" altLang="en-US" dirty="0" smtClean="0"/>
              <a:t>：</a:t>
            </a:r>
            <a:endParaRPr lang="en-US" altLang="zh-CN" dirty="0" smtClean="0"/>
          </a:p>
          <a:p>
            <a:r>
              <a:rPr lang="en-US" altLang="zh-CN" b="1" dirty="0">
                <a:solidFill>
                  <a:srgbClr val="00B050"/>
                </a:solidFill>
              </a:rPr>
              <a:t>-Djava.net.preferIPv4Stack=true  -</a:t>
            </a:r>
            <a:r>
              <a:rPr lang="en-US" altLang="zh-CN" b="1" dirty="0" err="1">
                <a:solidFill>
                  <a:srgbClr val="00B050"/>
                </a:solidFill>
              </a:rPr>
              <a:t>Djgroups.bind_addr</a:t>
            </a:r>
            <a:r>
              <a:rPr lang="en-US" altLang="zh-CN" b="1" dirty="0">
                <a:solidFill>
                  <a:srgbClr val="00B050"/>
                </a:solidFill>
              </a:rPr>
              <a:t>=10.25.192.142</a:t>
            </a:r>
            <a:endParaRPr lang="en-US" altLang="zh-CN" b="1" dirty="0" smtClean="0">
              <a:solidFill>
                <a:srgbClr val="00B050"/>
              </a:solidFill>
            </a:endParaRPr>
          </a:p>
        </p:txBody>
      </p:sp>
      <p:sp>
        <p:nvSpPr>
          <p:cNvPr id="4" name="TextBox 3"/>
          <p:cNvSpPr txBox="1"/>
          <p:nvPr/>
        </p:nvSpPr>
        <p:spPr>
          <a:xfrm>
            <a:off x="81311" y="3501008"/>
            <a:ext cx="8739162" cy="2585323"/>
          </a:xfrm>
          <a:prstGeom prst="rect">
            <a:avLst/>
          </a:prstGeom>
          <a:noFill/>
        </p:spPr>
        <p:txBody>
          <a:bodyPr wrap="square" rtlCol="0">
            <a:spAutoFit/>
          </a:bodyPr>
          <a:lstStyle/>
          <a:p>
            <a:r>
              <a:rPr lang="en-US" altLang="zh-CN" dirty="0" smtClean="0"/>
              <a:t>While </a:t>
            </a:r>
            <a:r>
              <a:rPr lang="en-US" altLang="zh-CN" dirty="0"/>
              <a:t>UDP sends </a:t>
            </a:r>
            <a:r>
              <a:rPr lang="en-US" altLang="zh-CN" b="1" dirty="0">
                <a:solidFill>
                  <a:srgbClr val="00B050"/>
                </a:solidFill>
              </a:rPr>
              <a:t>1 IP multicast packet </a:t>
            </a:r>
            <a:r>
              <a:rPr lang="en-US" altLang="zh-CN" dirty="0"/>
              <a:t>when sending a message to </a:t>
            </a:r>
            <a:r>
              <a:rPr lang="en-US" altLang="zh-CN" b="1" dirty="0">
                <a:solidFill>
                  <a:srgbClr val="00B050"/>
                </a:solidFill>
              </a:rPr>
              <a:t>a cluster of 10 members</a:t>
            </a:r>
            <a:r>
              <a:rPr lang="en-US" altLang="zh-CN" dirty="0"/>
              <a:t>,</a:t>
            </a:r>
            <a:br>
              <a:rPr lang="en-US" altLang="zh-CN" dirty="0"/>
            </a:br>
            <a:r>
              <a:rPr lang="en-US" altLang="zh-CN" dirty="0"/>
              <a:t>TCP needs to send </a:t>
            </a:r>
            <a:r>
              <a:rPr lang="en-US" altLang="zh-CN" b="1" dirty="0">
                <a:solidFill>
                  <a:srgbClr val="00B050"/>
                </a:solidFill>
              </a:rPr>
              <a:t>the message 9 times</a:t>
            </a:r>
            <a:r>
              <a:rPr lang="en-US" altLang="zh-CN" dirty="0"/>
              <a:t>. It sends the same message to the first member, to the </a:t>
            </a:r>
            <a:r>
              <a:rPr lang="en-US" altLang="zh-CN" dirty="0" smtClean="0"/>
              <a:t>second member</a:t>
            </a:r>
            <a:r>
              <a:rPr lang="en-US" altLang="zh-CN" dirty="0"/>
              <a:t>, and so on (excluding itself as the message is </a:t>
            </a:r>
            <a:r>
              <a:rPr lang="en-US" altLang="zh-CN" b="1" dirty="0">
                <a:solidFill>
                  <a:srgbClr val="00B050"/>
                </a:solidFill>
              </a:rPr>
              <a:t>looped back </a:t>
            </a:r>
            <a:r>
              <a:rPr lang="en-US" altLang="zh-CN" dirty="0"/>
              <a:t>internally</a:t>
            </a:r>
            <a:r>
              <a:rPr lang="en-US" altLang="zh-CN" dirty="0" smtClean="0"/>
              <a:t>).</a:t>
            </a:r>
            <a:r>
              <a:rPr lang="en-US" altLang="zh-CN" dirty="0"/>
              <a:t/>
            </a:r>
            <a:br>
              <a:rPr lang="en-US" altLang="zh-CN" dirty="0"/>
            </a:br>
            <a:r>
              <a:rPr lang="en-US" altLang="zh-CN" dirty="0"/>
              <a:t>This is slow, as the cost of sending a group message is O(n) with TCP, where it is O(1) with UDP. As </a:t>
            </a:r>
            <a:r>
              <a:rPr lang="en-US" altLang="zh-CN" dirty="0" smtClean="0"/>
              <a:t>the cost </a:t>
            </a:r>
            <a:r>
              <a:rPr lang="en-US" altLang="zh-CN" dirty="0"/>
              <a:t>of sending a group message with TCP is a function of the cluster size, it becomes higher </a:t>
            </a:r>
            <a:r>
              <a:rPr lang="en-US" altLang="zh-CN" dirty="0" smtClean="0"/>
              <a:t>with larger </a:t>
            </a:r>
            <a:r>
              <a:rPr lang="en-US" altLang="zh-CN" dirty="0"/>
              <a:t>clusters</a:t>
            </a:r>
            <a:r>
              <a:rPr lang="en-US" altLang="zh-CN" dirty="0" smtClean="0"/>
              <a:t>.      </a:t>
            </a:r>
            <a:r>
              <a:rPr lang="en-US" altLang="zh-CN" dirty="0"/>
              <a:t/>
            </a:r>
            <a:br>
              <a:rPr lang="en-US" altLang="zh-CN" dirty="0"/>
            </a:br>
            <a:r>
              <a:rPr lang="en-US" altLang="zh-CN" dirty="0"/>
              <a:t/>
            </a:r>
            <a:br>
              <a:rPr lang="en-US" altLang="zh-CN" dirty="0"/>
            </a:br>
            <a:r>
              <a:rPr lang="en-US" altLang="zh-CN" b="1" dirty="0">
                <a:solidFill>
                  <a:srgbClr val="00B050"/>
                </a:solidFill>
              </a:rPr>
              <a:t>NOTE: We recommend to use UDP for larger clusters, whenever </a:t>
            </a:r>
            <a:r>
              <a:rPr lang="en-US" altLang="zh-CN" b="1" dirty="0" smtClean="0">
                <a:solidFill>
                  <a:srgbClr val="00B050"/>
                </a:solidFill>
              </a:rPr>
              <a:t>possible.</a:t>
            </a:r>
            <a:endParaRPr lang="zh-CN" altLang="zh-CN" b="1" dirty="0">
              <a:solidFill>
                <a:srgbClr val="00B050"/>
              </a:solidFill>
            </a:endParaRPr>
          </a:p>
          <a:p>
            <a:endParaRPr lang="zh-CN" altLang="en-US" dirty="0"/>
          </a:p>
        </p:txBody>
      </p:sp>
    </p:spTree>
    <p:extLst>
      <p:ext uri="{BB962C8B-B14F-4D97-AF65-F5344CB8AC3E}">
        <p14:creationId xmlns:p14="http://schemas.microsoft.com/office/powerpoint/2010/main" val="26029341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12</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开发</a:t>
            </a:r>
            <a:r>
              <a:rPr lang="en-US" altLang="zh-CN" b="1" dirty="0">
                <a:solidFill>
                  <a:srgbClr val="0066FF"/>
                </a:solidFill>
                <a:latin typeface="微软雅黑" pitchFamily="34" charset="-122"/>
                <a:ea typeface="微软雅黑" pitchFamily="34" charset="-122"/>
              </a:rPr>
              <a:t>API</a:t>
            </a:r>
            <a:endParaRPr lang="zh-CN" altLang="en-US" b="1" dirty="0">
              <a:solidFill>
                <a:srgbClr val="0066FF"/>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412776"/>
            <a:ext cx="8595146" cy="5170646"/>
          </a:xfrm>
          <a:prstGeom prst="rect">
            <a:avLst/>
          </a:prstGeom>
          <a:noFill/>
        </p:spPr>
        <p:txBody>
          <a:bodyPr wrap="square" rtlCol="0">
            <a:spAutoFit/>
          </a:bodyPr>
          <a:lstStyle/>
          <a:p>
            <a:r>
              <a:rPr lang="zh-CN" altLang="en-US" sz="2000" b="1" dirty="0" smtClean="0"/>
              <a:t>本章介绍事件编程</a:t>
            </a:r>
            <a:r>
              <a:rPr lang="en-US" altLang="zh-CN" sz="2000" b="1" dirty="0" err="1" smtClean="0"/>
              <a:t>api</a:t>
            </a:r>
            <a:endParaRPr lang="en-US" altLang="zh-CN" sz="2000" b="1" dirty="0" smtClean="0"/>
          </a:p>
          <a:p>
            <a:r>
              <a:rPr lang="zh-CN" altLang="en-US" sz="2000" b="1" dirty="0" smtClean="0"/>
              <a:t>启动</a:t>
            </a:r>
            <a:r>
              <a:rPr lang="zh-CN" altLang="en-US" sz="2000" b="1" dirty="0"/>
              <a:t>分布式事件服务</a:t>
            </a:r>
            <a:r>
              <a:rPr lang="en-US" altLang="zh-CN" sz="2000" b="1" dirty="0"/>
              <a:t>API</a:t>
            </a:r>
            <a:r>
              <a:rPr lang="zh-CN" altLang="en-US" sz="2000" b="1" dirty="0"/>
              <a:t>：</a:t>
            </a:r>
            <a:endParaRPr lang="en-US" altLang="zh-CN" sz="2000" b="1" dirty="0"/>
          </a:p>
          <a:p>
            <a:r>
              <a:rPr lang="en-US" altLang="zh-CN" b="1" dirty="0" err="1">
                <a:solidFill>
                  <a:srgbClr val="00B050"/>
                </a:solidFill>
              </a:rPr>
              <a:t>org.frameworkset.remote.EventUtils.init</a:t>
            </a:r>
            <a:r>
              <a:rPr lang="en-US" altLang="zh-CN" b="1" dirty="0">
                <a:solidFill>
                  <a:srgbClr val="00B050"/>
                </a:solidFill>
              </a:rPr>
              <a:t>()</a:t>
            </a:r>
          </a:p>
          <a:p>
            <a:r>
              <a:rPr lang="en-US" altLang="zh-CN" i="1" dirty="0" err="1" smtClean="0"/>
              <a:t>Init</a:t>
            </a:r>
            <a:r>
              <a:rPr lang="zh-CN" altLang="en-US" i="1" dirty="0" smtClean="0"/>
              <a:t>方法是一个静态方法，直接调用即可，如果</a:t>
            </a:r>
            <a:r>
              <a:rPr lang="zh-CN" altLang="en-US" i="1" dirty="0"/>
              <a:t>远程事件是关闭的，那么执行</a:t>
            </a:r>
            <a:r>
              <a:rPr lang="en-US" altLang="zh-CN" dirty="0" err="1"/>
              <a:t>EventUtils.</a:t>
            </a:r>
            <a:r>
              <a:rPr lang="en-US" altLang="zh-CN" i="1" dirty="0" err="1"/>
              <a:t>init</a:t>
            </a:r>
            <a:r>
              <a:rPr lang="en-US" altLang="zh-CN" i="1" dirty="0"/>
              <a:t>()</a:t>
            </a:r>
            <a:r>
              <a:rPr lang="zh-CN" altLang="en-US" i="1" dirty="0"/>
              <a:t>不会启动分布式事件发送和接收服务</a:t>
            </a:r>
            <a:r>
              <a:rPr lang="zh-CN" altLang="en-US" i="1" dirty="0" smtClean="0"/>
              <a:t>。</a:t>
            </a:r>
            <a:endParaRPr lang="en-US" altLang="zh-CN" i="1" dirty="0" smtClean="0"/>
          </a:p>
          <a:p>
            <a:endParaRPr lang="en-US" altLang="zh-CN" i="1" dirty="0"/>
          </a:p>
          <a:p>
            <a:r>
              <a:rPr lang="zh-CN" altLang="en-US" sz="2000" b="1" i="1" dirty="0" smtClean="0"/>
              <a:t>创建和发布事件方法：</a:t>
            </a:r>
            <a:endParaRPr lang="en-US" altLang="zh-CN" sz="2000" b="1" i="1" dirty="0"/>
          </a:p>
          <a:p>
            <a:r>
              <a:rPr lang="en-US" altLang="zh-CN" i="1" dirty="0" smtClean="0"/>
              <a:t>//</a:t>
            </a:r>
            <a:r>
              <a:rPr lang="zh-CN" altLang="en-US" i="1" dirty="0" smtClean="0"/>
              <a:t>定义一个事件类型</a:t>
            </a:r>
            <a:endParaRPr lang="en-US" altLang="zh-CN" i="1" dirty="0" smtClean="0"/>
          </a:p>
          <a:p>
            <a:r>
              <a:rPr lang="en-US" altLang="zh-CN" b="1" dirty="0" err="1" smtClean="0"/>
              <a:t>EventType</a:t>
            </a:r>
            <a:r>
              <a:rPr lang="en-US" altLang="zh-CN" b="1" dirty="0" smtClean="0"/>
              <a:t> </a:t>
            </a:r>
            <a:r>
              <a:rPr lang="en-US" altLang="zh-CN" dirty="0" err="1" smtClean="0"/>
              <a:t>eventtype</a:t>
            </a:r>
            <a:r>
              <a:rPr lang="en-US" altLang="zh-CN" dirty="0" smtClean="0"/>
              <a:t> </a:t>
            </a:r>
            <a:r>
              <a:rPr lang="en-US" altLang="zh-CN" dirty="0"/>
              <a:t>= </a:t>
            </a:r>
            <a:r>
              <a:rPr lang="en-US" altLang="zh-CN" b="1" dirty="0"/>
              <a:t>new </a:t>
            </a:r>
            <a:r>
              <a:rPr lang="en-US" altLang="zh-CN" b="1" dirty="0" err="1"/>
              <a:t>SimpleEventType</a:t>
            </a:r>
            <a:r>
              <a:rPr lang="en-US" altLang="zh-CN" b="1" dirty="0"/>
              <a:t>("</a:t>
            </a:r>
            <a:r>
              <a:rPr lang="en-US" altLang="zh-CN" b="1" dirty="0" err="1" smtClean="0"/>
              <a:t>org_frameworkset_util_testtype</a:t>
            </a:r>
            <a:r>
              <a:rPr lang="en-US" altLang="zh-CN" b="1" dirty="0" smtClean="0"/>
              <a:t>");</a:t>
            </a:r>
          </a:p>
          <a:p>
            <a:r>
              <a:rPr lang="en-US" altLang="zh-CN" b="1" i="1" dirty="0" smtClean="0"/>
              <a:t>//</a:t>
            </a:r>
            <a:r>
              <a:rPr lang="zh-CN" altLang="en-US" b="1" i="1" dirty="0" smtClean="0"/>
              <a:t>创建一个事件（默认为本地和远程事件）</a:t>
            </a:r>
            <a:endParaRPr lang="en-US" altLang="zh-CN" i="1" dirty="0"/>
          </a:p>
          <a:p>
            <a:r>
              <a:rPr lang="en-US" altLang="zh-CN" b="1" dirty="0" smtClean="0"/>
              <a:t>Event </a:t>
            </a:r>
            <a:r>
              <a:rPr lang="en-US" altLang="zh-CN" b="1" dirty="0" err="1" smtClean="0"/>
              <a:t>event</a:t>
            </a:r>
            <a:r>
              <a:rPr lang="en-US" altLang="zh-CN" b="1" dirty="0" smtClean="0"/>
              <a:t> = new </a:t>
            </a:r>
            <a:r>
              <a:rPr lang="en-US" altLang="zh-CN" b="1" dirty="0" err="1" smtClean="0"/>
              <a:t>EventImpl</a:t>
            </a:r>
            <a:r>
              <a:rPr lang="en-US" altLang="zh-CN" b="1" dirty="0" smtClean="0"/>
              <a:t> (</a:t>
            </a:r>
            <a:r>
              <a:rPr lang="en-US" altLang="zh-CN" b="1" dirty="0" err="1" smtClean="0"/>
              <a:t>trace,eventtype</a:t>
            </a:r>
            <a:r>
              <a:rPr lang="en-US" altLang="zh-CN" b="1" dirty="0" smtClean="0"/>
              <a:t>);</a:t>
            </a:r>
          </a:p>
          <a:p>
            <a:r>
              <a:rPr lang="en-US" altLang="zh-CN" b="1" dirty="0" smtClean="0"/>
              <a:t>//</a:t>
            </a:r>
            <a:r>
              <a:rPr lang="en-US" altLang="zh-CN" u="sng" dirty="0"/>
              <a:t> </a:t>
            </a:r>
            <a:r>
              <a:rPr lang="en-US" altLang="zh-CN" b="1" dirty="0"/>
              <a:t>Event </a:t>
            </a:r>
            <a:r>
              <a:rPr lang="en-US" altLang="zh-CN" b="1" dirty="0" err="1"/>
              <a:t>event</a:t>
            </a:r>
            <a:r>
              <a:rPr lang="en-US" altLang="zh-CN" b="1" dirty="0"/>
              <a:t> = new </a:t>
            </a:r>
            <a:r>
              <a:rPr lang="en-US" altLang="zh-CN" b="1" dirty="0" err="1"/>
              <a:t>EventImpl</a:t>
            </a:r>
            <a:r>
              <a:rPr lang="en-US" altLang="zh-CN" b="1" dirty="0"/>
              <a:t> (</a:t>
            </a:r>
            <a:r>
              <a:rPr lang="en-US" altLang="zh-CN" b="1" dirty="0" err="1" smtClean="0"/>
              <a:t>trace,eventtype</a:t>
            </a:r>
            <a:r>
              <a:rPr lang="en-US" altLang="zh-CN" u="sng" dirty="0" err="1" smtClean="0"/>
              <a:t>,Event.</a:t>
            </a:r>
            <a:r>
              <a:rPr lang="en-US" altLang="zh-CN" i="1" u="sng" dirty="0" err="1" smtClean="0"/>
              <a:t>LOCAL</a:t>
            </a:r>
            <a:r>
              <a:rPr lang="en-US" altLang="zh-CN" i="1" u="sng" dirty="0" smtClean="0"/>
              <a:t>);</a:t>
            </a:r>
            <a:r>
              <a:rPr lang="zh-CN" altLang="en-US" i="1" u="sng" dirty="0" smtClean="0"/>
              <a:t>本地事件</a:t>
            </a:r>
            <a:endParaRPr lang="en-US" altLang="zh-CN" i="1" u="sng" dirty="0" smtClean="0"/>
          </a:p>
          <a:p>
            <a:r>
              <a:rPr lang="en-US" altLang="zh-CN" b="1" dirty="0"/>
              <a:t>//</a:t>
            </a:r>
            <a:r>
              <a:rPr lang="en-US" altLang="zh-CN" u="sng" dirty="0"/>
              <a:t> </a:t>
            </a:r>
            <a:r>
              <a:rPr lang="en-US" altLang="zh-CN" b="1" dirty="0"/>
              <a:t>Event </a:t>
            </a:r>
            <a:r>
              <a:rPr lang="en-US" altLang="zh-CN" b="1" dirty="0" err="1"/>
              <a:t>event</a:t>
            </a:r>
            <a:r>
              <a:rPr lang="en-US" altLang="zh-CN" b="1" dirty="0"/>
              <a:t> = new </a:t>
            </a:r>
            <a:r>
              <a:rPr lang="en-US" altLang="zh-CN" b="1" dirty="0" err="1"/>
              <a:t>EventImpl</a:t>
            </a:r>
            <a:r>
              <a:rPr lang="en-US" altLang="zh-CN" b="1" dirty="0"/>
              <a:t> (</a:t>
            </a:r>
            <a:r>
              <a:rPr lang="en-US" altLang="zh-CN" b="1" dirty="0" err="1" smtClean="0"/>
              <a:t>trace,eventtype</a:t>
            </a:r>
            <a:r>
              <a:rPr lang="en-US" altLang="zh-CN" u="sng" dirty="0"/>
              <a:t>, </a:t>
            </a:r>
            <a:r>
              <a:rPr lang="en-US" altLang="zh-CN" u="sng" dirty="0" err="1"/>
              <a:t>Event.</a:t>
            </a:r>
            <a:r>
              <a:rPr lang="en-US" altLang="zh-CN" i="1" u="sng" dirty="0" err="1"/>
              <a:t>REMOTE</a:t>
            </a:r>
            <a:r>
              <a:rPr lang="en-US" altLang="zh-CN" i="1" u="sng" dirty="0" smtClean="0"/>
              <a:t>);</a:t>
            </a:r>
            <a:r>
              <a:rPr lang="zh-CN" altLang="en-US" i="1" u="sng" dirty="0" smtClean="0"/>
              <a:t>远程事件</a:t>
            </a:r>
            <a:r>
              <a:rPr lang="en-US" altLang="zh-CN" i="1" u="sng" dirty="0" smtClean="0"/>
              <a:t>(</a:t>
            </a:r>
            <a:r>
              <a:rPr lang="zh-CN" altLang="en-US" i="1" u="sng" dirty="0" smtClean="0"/>
              <a:t>如果没有开启远程事件，远程事件将被丢弃</a:t>
            </a:r>
            <a:r>
              <a:rPr lang="en-US" altLang="zh-CN" i="1" u="sng" dirty="0" smtClean="0"/>
              <a:t>)</a:t>
            </a:r>
          </a:p>
          <a:p>
            <a:r>
              <a:rPr lang="en-US" altLang="zh-CN" b="1" dirty="0"/>
              <a:t>//</a:t>
            </a:r>
            <a:r>
              <a:rPr lang="en-US" altLang="zh-CN" u="sng" dirty="0"/>
              <a:t> </a:t>
            </a:r>
            <a:r>
              <a:rPr lang="en-US" altLang="zh-CN" b="1" dirty="0"/>
              <a:t>Event </a:t>
            </a:r>
            <a:r>
              <a:rPr lang="en-US" altLang="zh-CN" b="1" dirty="0" err="1"/>
              <a:t>event</a:t>
            </a:r>
            <a:r>
              <a:rPr lang="en-US" altLang="zh-CN" b="1" dirty="0"/>
              <a:t> = new </a:t>
            </a:r>
            <a:r>
              <a:rPr lang="en-US" altLang="zh-CN" b="1" dirty="0" err="1"/>
              <a:t>EventImpl</a:t>
            </a:r>
            <a:r>
              <a:rPr lang="en-US" altLang="zh-CN" b="1" dirty="0"/>
              <a:t> (</a:t>
            </a:r>
            <a:r>
              <a:rPr lang="en-US" altLang="zh-CN" b="1" dirty="0" err="1" smtClean="0"/>
              <a:t>trace,eventtype</a:t>
            </a:r>
            <a:r>
              <a:rPr lang="en-US" altLang="zh-CN" u="sng" dirty="0"/>
              <a:t>, </a:t>
            </a:r>
            <a:r>
              <a:rPr lang="en-US" altLang="zh-CN" u="sng" dirty="0" err="1"/>
              <a:t>Event.</a:t>
            </a:r>
            <a:r>
              <a:rPr lang="en-US" altLang="zh-CN" i="1" u="sng" dirty="0" err="1"/>
              <a:t>REMOTELOCAL</a:t>
            </a:r>
            <a:r>
              <a:rPr lang="en-US" altLang="zh-CN" i="1" u="sng" dirty="0" smtClean="0"/>
              <a:t>);</a:t>
            </a:r>
            <a:r>
              <a:rPr lang="zh-CN" altLang="en-US" i="1" u="sng" dirty="0" smtClean="0"/>
              <a:t>本地远程事件</a:t>
            </a:r>
            <a:r>
              <a:rPr lang="en-US" altLang="zh-CN" i="1" u="sng" dirty="0"/>
              <a:t>(</a:t>
            </a:r>
            <a:r>
              <a:rPr lang="zh-CN" altLang="en-US" i="1" u="sng" dirty="0"/>
              <a:t>如果没有开启远程事件</a:t>
            </a:r>
            <a:r>
              <a:rPr lang="zh-CN" altLang="en-US" i="1" u="sng" dirty="0" smtClean="0"/>
              <a:t>，只会发送到本地，不发发送远程事件</a:t>
            </a:r>
            <a:r>
              <a:rPr lang="en-US" altLang="zh-CN" i="1" u="sng" dirty="0" smtClean="0"/>
              <a:t>)</a:t>
            </a:r>
            <a:endParaRPr lang="en-US" altLang="zh-CN" b="1" dirty="0" smtClean="0"/>
          </a:p>
          <a:p>
            <a:r>
              <a:rPr lang="en-US" altLang="zh-CN" b="1" i="1" dirty="0" smtClean="0"/>
              <a:t>//</a:t>
            </a:r>
            <a:r>
              <a:rPr lang="zh-CN" altLang="en-US" b="1" i="1" dirty="0" smtClean="0"/>
              <a:t>发送事件</a:t>
            </a:r>
            <a:endParaRPr lang="en-US" altLang="zh-CN" i="1" dirty="0"/>
          </a:p>
          <a:p>
            <a:r>
              <a:rPr lang="en-US" altLang="zh-CN" dirty="0" err="1" smtClean="0"/>
              <a:t>EventHandle.</a:t>
            </a:r>
            <a:r>
              <a:rPr lang="en-US" altLang="zh-CN" i="1" dirty="0" err="1" smtClean="0"/>
              <a:t>sendEvent</a:t>
            </a:r>
            <a:r>
              <a:rPr lang="en-US" altLang="zh-CN" i="1" dirty="0" smtClean="0"/>
              <a:t>(</a:t>
            </a:r>
            <a:r>
              <a:rPr lang="en-US" altLang="zh-CN" b="1" dirty="0"/>
              <a:t>event </a:t>
            </a:r>
            <a:r>
              <a:rPr lang="en-US" altLang="zh-CN" b="1" i="1" dirty="0" smtClean="0"/>
              <a:t>);</a:t>
            </a:r>
            <a:endParaRPr lang="en-US" altLang="zh-CN" b="1" dirty="0" smtClean="0"/>
          </a:p>
        </p:txBody>
      </p:sp>
    </p:spTree>
    <p:extLst>
      <p:ext uri="{BB962C8B-B14F-4D97-AF65-F5344CB8AC3E}">
        <p14:creationId xmlns:p14="http://schemas.microsoft.com/office/powerpoint/2010/main" val="989879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13</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开发</a:t>
            </a:r>
            <a:r>
              <a:rPr lang="en-US" altLang="zh-CN" b="1" dirty="0">
                <a:solidFill>
                  <a:srgbClr val="0066FF"/>
                </a:solidFill>
                <a:latin typeface="微软雅黑" pitchFamily="34" charset="-122"/>
                <a:ea typeface="微软雅黑" pitchFamily="34" charset="-122"/>
              </a:rPr>
              <a:t>API</a:t>
            </a:r>
            <a:endParaRPr lang="zh-CN" altLang="en-US" b="1" dirty="0">
              <a:solidFill>
                <a:srgbClr val="0066FF"/>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412776"/>
            <a:ext cx="8595146" cy="677108"/>
          </a:xfrm>
          <a:prstGeom prst="rect">
            <a:avLst/>
          </a:prstGeom>
          <a:noFill/>
        </p:spPr>
        <p:txBody>
          <a:bodyPr wrap="square" rtlCol="0">
            <a:spAutoFit/>
          </a:bodyPr>
          <a:lstStyle/>
          <a:p>
            <a:endParaRPr lang="en-US" altLang="zh-CN" i="1" dirty="0"/>
          </a:p>
          <a:p>
            <a:r>
              <a:rPr lang="zh-CN" altLang="en-US" sz="2000" b="1" i="1" dirty="0" smtClean="0"/>
              <a:t>指定目标地址发送消息：</a:t>
            </a:r>
            <a:endParaRPr lang="en-US" altLang="zh-CN" sz="2000" b="1" i="1" dirty="0"/>
          </a:p>
        </p:txBody>
      </p:sp>
      <p:sp>
        <p:nvSpPr>
          <p:cNvPr id="4" name="TextBox 3"/>
          <p:cNvSpPr txBox="1"/>
          <p:nvPr/>
        </p:nvSpPr>
        <p:spPr>
          <a:xfrm>
            <a:off x="261868" y="2276872"/>
            <a:ext cx="5750292" cy="3985706"/>
          </a:xfrm>
          <a:prstGeom prst="rect">
            <a:avLst/>
          </a:prstGeom>
          <a:noFill/>
        </p:spPr>
        <p:txBody>
          <a:bodyPr wrap="none" rtlCol="0">
            <a:spAutoFit/>
          </a:bodyPr>
          <a:lstStyle/>
          <a:p>
            <a:r>
              <a:rPr lang="en-US" altLang="zh-CN" sz="1100" u="sng" dirty="0"/>
              <a:t>Event </a:t>
            </a:r>
            <a:r>
              <a:rPr lang="en-US" altLang="zh-CN" sz="1100" u="sng" dirty="0" err="1"/>
              <a:t>event</a:t>
            </a:r>
            <a:r>
              <a:rPr lang="en-US" altLang="zh-CN" sz="1100" u="sng" dirty="0"/>
              <a:t> = </a:t>
            </a:r>
            <a:r>
              <a:rPr lang="en-US" altLang="zh-CN" sz="1100" b="1" u="sng" dirty="0"/>
              <a:t>null;</a:t>
            </a:r>
          </a:p>
          <a:p>
            <a:r>
              <a:rPr lang="en-US" altLang="zh-CN" sz="1100" dirty="0"/>
              <a:t>List&lt;Address&gt; addresses = </a:t>
            </a:r>
            <a:r>
              <a:rPr lang="en-US" altLang="zh-CN" sz="1100" dirty="0" err="1"/>
              <a:t>EventUtils.</a:t>
            </a:r>
            <a:r>
              <a:rPr lang="en-US" altLang="zh-CN" sz="1100" i="1" dirty="0" err="1"/>
              <a:t>getRPCAddresses</a:t>
            </a:r>
            <a:r>
              <a:rPr lang="en-US" altLang="zh-CN" sz="1100" i="1" dirty="0"/>
              <a:t>();</a:t>
            </a:r>
          </a:p>
          <a:p>
            <a:r>
              <a:rPr lang="en-US" altLang="zh-CN" sz="1100" b="1" dirty="0"/>
              <a:t>if(</a:t>
            </a:r>
            <a:r>
              <a:rPr lang="en-US" altLang="zh-CN" sz="1100" b="1" dirty="0" err="1"/>
              <a:t>addresses.size</a:t>
            </a:r>
            <a:r>
              <a:rPr lang="en-US" altLang="zh-CN" sz="1100" b="1" dirty="0"/>
              <a:t>() &gt; 0)//</a:t>
            </a:r>
            <a:r>
              <a:rPr lang="zh-CN" altLang="en-US" sz="1100" b="1" dirty="0"/>
              <a:t>往一个节点发送数据</a:t>
            </a:r>
          </a:p>
          <a:p>
            <a:r>
              <a:rPr lang="en-US" altLang="zh-CN" sz="1100" dirty="0"/>
              <a:t>{</a:t>
            </a:r>
          </a:p>
          <a:p>
            <a:r>
              <a:rPr lang="en-US" altLang="zh-CN" sz="1100" dirty="0" err="1"/>
              <a:t>defualtprotocoltarget</a:t>
            </a:r>
            <a:r>
              <a:rPr lang="en-US" altLang="zh-CN" sz="1100" dirty="0"/>
              <a:t> = </a:t>
            </a:r>
            <a:r>
              <a:rPr lang="en-US" altLang="zh-CN" sz="1100" b="1" dirty="0"/>
              <a:t>new </a:t>
            </a:r>
            <a:r>
              <a:rPr lang="en-US" altLang="zh-CN" sz="1100" b="1" dirty="0" err="1"/>
              <a:t>EventTarget</a:t>
            </a:r>
            <a:r>
              <a:rPr lang="en-US" altLang="zh-CN" sz="1100" b="1" dirty="0"/>
              <a:t>( </a:t>
            </a:r>
            <a:r>
              <a:rPr lang="en-US" altLang="zh-CN" sz="1100" b="1" dirty="0" err="1"/>
              <a:t>addresses.get</a:t>
            </a:r>
            <a:r>
              <a:rPr lang="en-US" altLang="zh-CN" sz="1100" b="1" dirty="0"/>
              <a:t>(0));</a:t>
            </a:r>
          </a:p>
          <a:p>
            <a:endParaRPr lang="zh-CN" altLang="en-US" sz="1100" dirty="0"/>
          </a:p>
          <a:p>
            <a:endParaRPr lang="zh-CN" altLang="en-US" sz="1100" dirty="0"/>
          </a:p>
          <a:p>
            <a:r>
              <a:rPr lang="en-US" altLang="zh-CN" sz="1100" dirty="0"/>
              <a:t>    event = </a:t>
            </a:r>
            <a:r>
              <a:rPr lang="en-US" altLang="zh-CN" sz="1100" b="1" u="sng" dirty="0"/>
              <a:t>new </a:t>
            </a:r>
            <a:r>
              <a:rPr lang="en-US" altLang="zh-CN" sz="1100" b="1" u="sng" dirty="0" err="1"/>
              <a:t>EventImpl</a:t>
            </a:r>
            <a:r>
              <a:rPr lang="en-US" altLang="zh-CN" sz="1100" b="1" u="sng" dirty="0"/>
              <a:t>("hello world type2 with </a:t>
            </a:r>
            <a:r>
              <a:rPr lang="en-US" altLang="zh-CN" sz="1100" b="1" u="sng" dirty="0" err="1"/>
              <a:t>jgroup</a:t>
            </a:r>
            <a:r>
              <a:rPr lang="en-US" altLang="zh-CN" sz="1100" b="1" u="sng" dirty="0"/>
              <a:t> target[" + </a:t>
            </a:r>
            <a:r>
              <a:rPr lang="en-US" altLang="zh-CN" sz="1100" b="1" u="sng" dirty="0" err="1"/>
              <a:t>defualtprotocoltarget</a:t>
            </a:r>
            <a:r>
              <a:rPr lang="en-US" altLang="zh-CN" sz="1100" b="1" u="sng" dirty="0"/>
              <a:t> +"].",</a:t>
            </a:r>
          </a:p>
          <a:p>
            <a:r>
              <a:rPr lang="en-US" altLang="zh-CN" sz="1100" u="sng" dirty="0"/>
              <a:t>ExampleEventType.</a:t>
            </a:r>
            <a:r>
              <a:rPr lang="en-US" altLang="zh-CN" sz="1100" i="1" u="sng" dirty="0"/>
              <a:t>type2withtarget,</a:t>
            </a:r>
          </a:p>
          <a:p>
            <a:r>
              <a:rPr lang="en-US" altLang="zh-CN" sz="1100" u="sng" dirty="0" err="1"/>
              <a:t>defualtprotocoltarget</a:t>
            </a:r>
            <a:r>
              <a:rPr lang="en-US" altLang="zh-CN" sz="1100" u="sng" dirty="0"/>
              <a:t>);</a:t>
            </a:r>
          </a:p>
          <a:p>
            <a:endParaRPr lang="zh-CN" altLang="en-US" sz="1100" dirty="0"/>
          </a:p>
          <a:p>
            <a:r>
              <a:rPr lang="en-US" altLang="zh-CN" sz="1100" dirty="0" err="1"/>
              <a:t>EventHandle.</a:t>
            </a:r>
            <a:r>
              <a:rPr lang="en-US" altLang="zh-CN" sz="1100" i="1" dirty="0" err="1"/>
              <a:t>getInstance</a:t>
            </a:r>
            <a:r>
              <a:rPr lang="en-US" altLang="zh-CN" sz="1100" i="1" dirty="0"/>
              <a:t>().change(event);</a:t>
            </a:r>
          </a:p>
          <a:p>
            <a:r>
              <a:rPr lang="en-US" altLang="zh-CN" sz="1100" dirty="0"/>
              <a:t>}</a:t>
            </a:r>
          </a:p>
          <a:p>
            <a:r>
              <a:rPr lang="en-US" altLang="zh-CN" sz="1100" b="1" dirty="0"/>
              <a:t>if(</a:t>
            </a:r>
            <a:r>
              <a:rPr lang="en-US" altLang="zh-CN" sz="1100" b="1" dirty="0" err="1"/>
              <a:t>addresses.size</a:t>
            </a:r>
            <a:r>
              <a:rPr lang="en-US" altLang="zh-CN" sz="1100" b="1" dirty="0"/>
              <a:t>() &gt; 2)//</a:t>
            </a:r>
            <a:r>
              <a:rPr lang="zh-CN" altLang="en-US" sz="1100" b="1" dirty="0"/>
              <a:t>往前两个节点发送数据</a:t>
            </a:r>
          </a:p>
          <a:p>
            <a:r>
              <a:rPr lang="en-US" altLang="zh-CN" sz="1100" dirty="0"/>
              <a:t>{</a:t>
            </a:r>
          </a:p>
          <a:p>
            <a:endParaRPr lang="zh-CN" altLang="en-US" sz="1100" dirty="0"/>
          </a:p>
          <a:p>
            <a:r>
              <a:rPr lang="en-US" altLang="zh-CN" sz="1100" dirty="0" err="1"/>
              <a:t>defualtprotocoltarget</a:t>
            </a:r>
            <a:r>
              <a:rPr lang="en-US" altLang="zh-CN" sz="1100" dirty="0"/>
              <a:t> = </a:t>
            </a:r>
            <a:r>
              <a:rPr lang="en-US" altLang="zh-CN" sz="1100" b="1" dirty="0"/>
              <a:t>new </a:t>
            </a:r>
            <a:r>
              <a:rPr lang="en-US" altLang="zh-CN" sz="1100" b="1" dirty="0" err="1"/>
              <a:t>EventTarget</a:t>
            </a:r>
            <a:r>
              <a:rPr lang="en-US" altLang="zh-CN" sz="1100" b="1" dirty="0"/>
              <a:t>(</a:t>
            </a:r>
            <a:r>
              <a:rPr lang="en-US" altLang="zh-CN" sz="1100" b="1" dirty="0" err="1"/>
              <a:t>addresses.subList</a:t>
            </a:r>
            <a:r>
              <a:rPr lang="en-US" altLang="zh-CN" sz="1100" b="1" dirty="0"/>
              <a:t>(0, 2));</a:t>
            </a:r>
          </a:p>
          <a:p>
            <a:r>
              <a:rPr lang="en-US" altLang="zh-CN" sz="1100" dirty="0"/>
              <a:t>event = </a:t>
            </a:r>
            <a:r>
              <a:rPr lang="en-US" altLang="zh-CN" sz="1100" b="1" u="sng" dirty="0"/>
              <a:t>new </a:t>
            </a:r>
            <a:r>
              <a:rPr lang="en-US" altLang="zh-CN" sz="1100" b="1" u="sng" dirty="0" err="1"/>
              <a:t>EventImpl</a:t>
            </a:r>
            <a:r>
              <a:rPr lang="en-US" altLang="zh-CN" sz="1100" b="1" u="sng" dirty="0"/>
              <a:t>("hello world type2 with </a:t>
            </a:r>
            <a:r>
              <a:rPr lang="en-US" altLang="zh-CN" sz="1100" b="1" u="sng" dirty="0" err="1"/>
              <a:t>jgroups</a:t>
            </a:r>
            <a:r>
              <a:rPr lang="en-US" altLang="zh-CN" sz="1100" b="1" u="sng" dirty="0"/>
              <a:t> target[" + </a:t>
            </a:r>
            <a:r>
              <a:rPr lang="en-US" altLang="zh-CN" sz="1100" b="1" u="sng" dirty="0" err="1"/>
              <a:t>defualtprotocoltarget</a:t>
            </a:r>
            <a:r>
              <a:rPr lang="en-US" altLang="zh-CN" sz="1100" b="1" u="sng" dirty="0"/>
              <a:t> +"].",</a:t>
            </a:r>
          </a:p>
          <a:p>
            <a:r>
              <a:rPr lang="en-US" altLang="zh-CN" sz="1100" u="sng" dirty="0"/>
              <a:t>ExampleEventType.</a:t>
            </a:r>
            <a:r>
              <a:rPr lang="en-US" altLang="zh-CN" sz="1100" i="1" u="sng" dirty="0"/>
              <a:t>type2withtarget,</a:t>
            </a:r>
          </a:p>
          <a:p>
            <a:r>
              <a:rPr lang="en-US" altLang="zh-CN" sz="1100" u="sng" dirty="0" err="1"/>
              <a:t>defualtprotocoltarget</a:t>
            </a:r>
            <a:r>
              <a:rPr lang="en-US" altLang="zh-CN" sz="1100" u="sng" dirty="0"/>
              <a:t>);</a:t>
            </a:r>
          </a:p>
          <a:p>
            <a:endParaRPr lang="zh-CN" altLang="en-US" sz="1100" dirty="0"/>
          </a:p>
          <a:p>
            <a:r>
              <a:rPr lang="en-US" altLang="zh-CN" sz="1100" dirty="0" err="1"/>
              <a:t>EventHandle.</a:t>
            </a:r>
            <a:r>
              <a:rPr lang="en-US" altLang="zh-CN" sz="1100" i="1" dirty="0" err="1"/>
              <a:t>getInstance</a:t>
            </a:r>
            <a:r>
              <a:rPr lang="en-US" altLang="zh-CN" sz="1100" i="1" dirty="0"/>
              <a:t>().change(event);</a:t>
            </a:r>
          </a:p>
          <a:p>
            <a:r>
              <a:rPr lang="en-US" altLang="zh-CN" sz="1100" dirty="0"/>
              <a:t>}</a:t>
            </a:r>
            <a:endParaRPr lang="zh-CN" altLang="en-US" sz="1100" dirty="0"/>
          </a:p>
        </p:txBody>
      </p:sp>
    </p:spTree>
    <p:extLst>
      <p:ext uri="{BB962C8B-B14F-4D97-AF65-F5344CB8AC3E}">
        <p14:creationId xmlns:p14="http://schemas.microsoft.com/office/powerpoint/2010/main" val="3237091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14</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开发</a:t>
            </a:r>
            <a:r>
              <a:rPr lang="en-US" altLang="zh-CN" b="1" dirty="0">
                <a:solidFill>
                  <a:srgbClr val="0066FF"/>
                </a:solidFill>
                <a:latin typeface="微软雅黑" pitchFamily="34" charset="-122"/>
                <a:ea typeface="微软雅黑" pitchFamily="34" charset="-122"/>
              </a:rPr>
              <a:t>API</a:t>
            </a:r>
            <a:endParaRPr lang="zh-CN" altLang="en-US" b="1" dirty="0">
              <a:solidFill>
                <a:srgbClr val="0066FF"/>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412776"/>
            <a:ext cx="8595146" cy="369332"/>
          </a:xfrm>
          <a:prstGeom prst="rect">
            <a:avLst/>
          </a:prstGeom>
          <a:noFill/>
        </p:spPr>
        <p:txBody>
          <a:bodyPr wrap="square" rtlCol="0">
            <a:spAutoFit/>
          </a:bodyPr>
          <a:lstStyle/>
          <a:p>
            <a:r>
              <a:rPr lang="zh-CN" altLang="en-US" b="1" dirty="0" smtClean="0"/>
              <a:t>定义事件监听器</a:t>
            </a:r>
            <a:endParaRPr lang="en-US" altLang="zh-CN" b="1" dirty="0" smtClean="0"/>
          </a:p>
        </p:txBody>
      </p:sp>
      <p:sp>
        <p:nvSpPr>
          <p:cNvPr id="6" name="TextBox 5"/>
          <p:cNvSpPr txBox="1"/>
          <p:nvPr/>
        </p:nvSpPr>
        <p:spPr>
          <a:xfrm>
            <a:off x="453231" y="1800861"/>
            <a:ext cx="7776864" cy="2462213"/>
          </a:xfrm>
          <a:prstGeom prst="rect">
            <a:avLst/>
          </a:prstGeom>
          <a:noFill/>
        </p:spPr>
        <p:txBody>
          <a:bodyPr wrap="square" rtlCol="0">
            <a:spAutoFit/>
          </a:bodyPr>
          <a:lstStyle/>
          <a:p>
            <a:r>
              <a:rPr lang="en-US" altLang="zh-CN" sz="1400" b="1" dirty="0">
                <a:solidFill>
                  <a:srgbClr val="00B050"/>
                </a:solidFill>
              </a:rPr>
              <a:t>public class </a:t>
            </a:r>
            <a:r>
              <a:rPr lang="en-US" altLang="zh-CN" sz="1400" b="1" dirty="0" err="1">
                <a:solidFill>
                  <a:srgbClr val="00B050"/>
                </a:solidFill>
              </a:rPr>
              <a:t>ExampleListener</a:t>
            </a:r>
            <a:r>
              <a:rPr lang="en-US" altLang="zh-CN" sz="1400" b="1" dirty="0">
                <a:solidFill>
                  <a:srgbClr val="00B050"/>
                </a:solidFill>
              </a:rPr>
              <a:t> implements Listener&lt;String</a:t>
            </a:r>
            <a:r>
              <a:rPr lang="en-US" altLang="zh-CN" sz="1400" b="1" dirty="0" smtClean="0">
                <a:solidFill>
                  <a:srgbClr val="00B050"/>
                </a:solidFill>
              </a:rPr>
              <a:t>&gt;{</a:t>
            </a:r>
            <a:endParaRPr lang="en-US" altLang="zh-CN" sz="1400" dirty="0">
              <a:solidFill>
                <a:srgbClr val="00B050"/>
              </a:solidFill>
            </a:endParaRPr>
          </a:p>
          <a:p>
            <a:r>
              <a:rPr lang="en-US" altLang="zh-CN" sz="1400" dirty="0">
                <a:solidFill>
                  <a:srgbClr val="00B050"/>
                </a:solidFill>
              </a:rPr>
              <a:t>/**</a:t>
            </a:r>
          </a:p>
          <a:p>
            <a:r>
              <a:rPr lang="zh-CN" altLang="en-US" sz="1400" dirty="0">
                <a:solidFill>
                  <a:srgbClr val="00B050"/>
                </a:solidFill>
              </a:rPr>
              <a:t> * 处理监听到的消息</a:t>
            </a:r>
          </a:p>
          <a:p>
            <a:r>
              <a:rPr lang="zh-CN" altLang="en-US" sz="1400" dirty="0">
                <a:solidFill>
                  <a:srgbClr val="00B050"/>
                </a:solidFill>
              </a:rPr>
              <a:t> *</a:t>
            </a:r>
            <a:r>
              <a:rPr lang="en-US" altLang="zh-CN" sz="1400" dirty="0">
                <a:solidFill>
                  <a:srgbClr val="00B050"/>
                </a:solidFill>
              </a:rPr>
              <a:t>/</a:t>
            </a:r>
          </a:p>
          <a:p>
            <a:r>
              <a:rPr lang="en-US" altLang="zh-CN" sz="1400" b="1" dirty="0">
                <a:solidFill>
                  <a:srgbClr val="00B050"/>
                </a:solidFill>
              </a:rPr>
              <a:t>public void handle(Event&lt;String&gt; e) </a:t>
            </a:r>
            <a:r>
              <a:rPr lang="en-US" altLang="zh-CN" sz="1400" b="1" dirty="0" smtClean="0">
                <a:solidFill>
                  <a:srgbClr val="00B050"/>
                </a:solidFill>
              </a:rPr>
              <a:t>{</a:t>
            </a:r>
            <a:endParaRPr lang="en-US" altLang="zh-CN" sz="1400" i="1" dirty="0">
              <a:solidFill>
                <a:srgbClr val="00B050"/>
              </a:solidFill>
            </a:endParaRPr>
          </a:p>
          <a:p>
            <a:r>
              <a:rPr lang="en-US" altLang="zh-CN" sz="1400" dirty="0" smtClean="0">
                <a:solidFill>
                  <a:srgbClr val="00B050"/>
                </a:solidFill>
              </a:rPr>
              <a:t>String </a:t>
            </a:r>
            <a:r>
              <a:rPr lang="en-US" altLang="zh-CN" sz="1400" u="sng" dirty="0" err="1">
                <a:solidFill>
                  <a:srgbClr val="00B050"/>
                </a:solidFill>
              </a:rPr>
              <a:t>oj</a:t>
            </a:r>
            <a:r>
              <a:rPr lang="en-US" altLang="zh-CN" sz="1400" u="sng" dirty="0">
                <a:solidFill>
                  <a:srgbClr val="00B050"/>
                </a:solidFill>
              </a:rPr>
              <a:t> = </a:t>
            </a:r>
            <a:r>
              <a:rPr lang="en-US" altLang="zh-CN" sz="1400" u="sng" dirty="0" err="1">
                <a:solidFill>
                  <a:srgbClr val="00B050"/>
                </a:solidFill>
              </a:rPr>
              <a:t>e.getSource</a:t>
            </a:r>
            <a:r>
              <a:rPr lang="en-US" altLang="zh-CN" sz="1400" u="sng" dirty="0" smtClean="0">
                <a:solidFill>
                  <a:srgbClr val="00B050"/>
                </a:solidFill>
              </a:rPr>
              <a:t>();//</a:t>
            </a:r>
            <a:r>
              <a:rPr lang="zh-CN" altLang="en-US" sz="1400" u="sng" dirty="0" smtClean="0">
                <a:solidFill>
                  <a:srgbClr val="00B050"/>
                </a:solidFill>
              </a:rPr>
              <a:t>事件中包含的数据</a:t>
            </a:r>
            <a:endParaRPr lang="en-US" altLang="zh-CN" sz="1400" u="sng" dirty="0" smtClean="0">
              <a:solidFill>
                <a:srgbClr val="00B050"/>
              </a:solidFill>
            </a:endParaRPr>
          </a:p>
          <a:p>
            <a:r>
              <a:rPr lang="en-US" altLang="zh-CN" sz="1400" b="1" dirty="0" err="1">
                <a:solidFill>
                  <a:srgbClr val="00B050"/>
                </a:solidFill>
              </a:rPr>
              <a:t>EventType</a:t>
            </a:r>
            <a:r>
              <a:rPr lang="en-US" altLang="zh-CN" sz="1400" b="1" dirty="0">
                <a:solidFill>
                  <a:srgbClr val="00B050"/>
                </a:solidFill>
              </a:rPr>
              <a:t> </a:t>
            </a:r>
            <a:r>
              <a:rPr lang="en-US" altLang="zh-CN" sz="1400" dirty="0" err="1">
                <a:solidFill>
                  <a:srgbClr val="00B050"/>
                </a:solidFill>
              </a:rPr>
              <a:t>eventtype</a:t>
            </a:r>
            <a:r>
              <a:rPr lang="en-US" altLang="zh-CN" sz="1400" dirty="0">
                <a:solidFill>
                  <a:srgbClr val="00B050"/>
                </a:solidFill>
              </a:rPr>
              <a:t> </a:t>
            </a:r>
            <a:r>
              <a:rPr lang="en-US" altLang="zh-CN" sz="1400" dirty="0" smtClean="0">
                <a:solidFill>
                  <a:srgbClr val="00B050"/>
                </a:solidFill>
              </a:rPr>
              <a:t> = </a:t>
            </a:r>
            <a:r>
              <a:rPr lang="en-US" altLang="zh-CN" sz="1400" dirty="0" err="1" smtClean="0">
                <a:solidFill>
                  <a:srgbClr val="00B050"/>
                </a:solidFill>
              </a:rPr>
              <a:t>e.getType</a:t>
            </a:r>
            <a:r>
              <a:rPr lang="en-US" altLang="zh-CN" sz="1400" dirty="0" smtClean="0">
                <a:solidFill>
                  <a:srgbClr val="00B050"/>
                </a:solidFill>
              </a:rPr>
              <a:t>();</a:t>
            </a:r>
          </a:p>
          <a:p>
            <a:r>
              <a:rPr lang="en-US" altLang="zh-CN" sz="1400" dirty="0" smtClean="0">
                <a:solidFill>
                  <a:srgbClr val="00B050"/>
                </a:solidFill>
              </a:rPr>
              <a:t>//do something</a:t>
            </a:r>
            <a:endParaRPr lang="zh-CN" altLang="en-US" sz="1400" dirty="0">
              <a:solidFill>
                <a:srgbClr val="00B050"/>
              </a:solidFill>
            </a:endParaRPr>
          </a:p>
          <a:p>
            <a:r>
              <a:rPr lang="en-US" altLang="zh-CN" sz="1400" dirty="0" smtClean="0">
                <a:solidFill>
                  <a:srgbClr val="00B050"/>
                </a:solidFill>
              </a:rPr>
              <a:t>}</a:t>
            </a:r>
            <a:endParaRPr lang="zh-CN" altLang="en-US" sz="1400" dirty="0">
              <a:solidFill>
                <a:srgbClr val="00B050"/>
              </a:solidFill>
            </a:endParaRPr>
          </a:p>
          <a:p>
            <a:r>
              <a:rPr lang="en-US" altLang="zh-CN" sz="1400" dirty="0">
                <a:solidFill>
                  <a:srgbClr val="00B050"/>
                </a:solidFill>
              </a:rPr>
              <a:t>}</a:t>
            </a:r>
            <a:endParaRPr lang="zh-CN" altLang="en-US" sz="1400" dirty="0">
              <a:solidFill>
                <a:srgbClr val="00B050"/>
              </a:solidFill>
            </a:endParaRPr>
          </a:p>
          <a:p>
            <a:endParaRPr lang="zh-CN" altLang="en-US" sz="1400" dirty="0">
              <a:solidFill>
                <a:srgbClr val="00B050"/>
              </a:solidFill>
            </a:endParaRPr>
          </a:p>
        </p:txBody>
      </p:sp>
      <p:sp>
        <p:nvSpPr>
          <p:cNvPr id="16" name="TextBox 15"/>
          <p:cNvSpPr txBox="1"/>
          <p:nvPr/>
        </p:nvSpPr>
        <p:spPr>
          <a:xfrm>
            <a:off x="35074" y="4078408"/>
            <a:ext cx="8595146" cy="369332"/>
          </a:xfrm>
          <a:prstGeom prst="rect">
            <a:avLst/>
          </a:prstGeom>
          <a:noFill/>
        </p:spPr>
        <p:txBody>
          <a:bodyPr wrap="square" rtlCol="0">
            <a:spAutoFit/>
          </a:bodyPr>
          <a:lstStyle/>
          <a:p>
            <a:r>
              <a:rPr lang="zh-CN" altLang="en-US" b="1" dirty="0" smtClean="0"/>
              <a:t>注册事件监听器</a:t>
            </a:r>
            <a:endParaRPr lang="en-US" altLang="zh-CN" b="1" dirty="0" smtClean="0"/>
          </a:p>
        </p:txBody>
      </p:sp>
      <p:sp>
        <p:nvSpPr>
          <p:cNvPr id="7" name="TextBox 6"/>
          <p:cNvSpPr txBox="1"/>
          <p:nvPr/>
        </p:nvSpPr>
        <p:spPr>
          <a:xfrm>
            <a:off x="81311" y="4576454"/>
            <a:ext cx="8955186" cy="1477328"/>
          </a:xfrm>
          <a:prstGeom prst="rect">
            <a:avLst/>
          </a:prstGeom>
          <a:noFill/>
        </p:spPr>
        <p:txBody>
          <a:bodyPr wrap="square" rtlCol="0">
            <a:spAutoFit/>
          </a:bodyPr>
          <a:lstStyle/>
          <a:p>
            <a:r>
              <a:rPr lang="zh-CN" altLang="en-US" dirty="0" smtClean="0"/>
              <a:t>定义需要监听的事件类型，特定类型的事件才会交给监听器来处理</a:t>
            </a:r>
            <a:endParaRPr lang="en-US" altLang="zh-CN" dirty="0" smtClean="0"/>
          </a:p>
          <a:p>
            <a:r>
              <a:rPr lang="en-US" altLang="zh-CN" dirty="0" err="1" smtClean="0"/>
              <a:t>EventType</a:t>
            </a:r>
            <a:r>
              <a:rPr lang="en-US" altLang="zh-CN" dirty="0" smtClean="0"/>
              <a:t> </a:t>
            </a:r>
            <a:r>
              <a:rPr lang="en-US" altLang="zh-CN" dirty="0" err="1" smtClean="0"/>
              <a:t>eventtype</a:t>
            </a:r>
            <a:r>
              <a:rPr lang="en-US" altLang="zh-CN" dirty="0" smtClean="0"/>
              <a:t> </a:t>
            </a:r>
            <a:r>
              <a:rPr lang="en-US" altLang="zh-CN" dirty="0"/>
              <a:t>= </a:t>
            </a:r>
            <a:r>
              <a:rPr lang="en-US" altLang="zh-CN" b="1" dirty="0"/>
              <a:t>new </a:t>
            </a:r>
            <a:r>
              <a:rPr lang="en-US" altLang="zh-CN" b="1" dirty="0" err="1"/>
              <a:t>SimpleEventType</a:t>
            </a:r>
            <a:r>
              <a:rPr lang="en-US" altLang="zh-CN" b="1" dirty="0" smtClean="0"/>
              <a:t>("</a:t>
            </a:r>
            <a:r>
              <a:rPr lang="en-US" altLang="zh-CN" b="1" dirty="0"/>
              <a:t> </a:t>
            </a:r>
            <a:r>
              <a:rPr lang="en-US" altLang="zh-CN" b="1" dirty="0" err="1" smtClean="0"/>
              <a:t>org_frameworkset_util_testtype</a:t>
            </a:r>
            <a:r>
              <a:rPr lang="en-US" altLang="zh-CN" b="1" dirty="0" smtClean="0"/>
              <a:t>");</a:t>
            </a:r>
            <a:endParaRPr lang="en-US" altLang="zh-CN" b="1" dirty="0"/>
          </a:p>
          <a:p>
            <a:r>
              <a:rPr lang="en-US" altLang="zh-CN" dirty="0" err="1" smtClean="0"/>
              <a:t>NotifiableFactory.</a:t>
            </a:r>
            <a:r>
              <a:rPr lang="en-US" altLang="zh-CN" i="1" dirty="0" err="1" smtClean="0"/>
              <a:t>addListener</a:t>
            </a:r>
            <a:r>
              <a:rPr lang="en-US" altLang="zh-CN" i="1" dirty="0" smtClean="0"/>
              <a:t>(new </a:t>
            </a:r>
            <a:r>
              <a:rPr lang="en-US" altLang="zh-CN" b="1" dirty="0" err="1">
                <a:solidFill>
                  <a:srgbClr val="00B050"/>
                </a:solidFill>
              </a:rPr>
              <a:t>ExampleListener</a:t>
            </a:r>
            <a:r>
              <a:rPr lang="en-US" altLang="zh-CN" b="1" dirty="0">
                <a:solidFill>
                  <a:srgbClr val="00B050"/>
                </a:solidFill>
              </a:rPr>
              <a:t> </a:t>
            </a:r>
            <a:r>
              <a:rPr lang="en-US" altLang="zh-CN" b="1" dirty="0" smtClean="0">
                <a:solidFill>
                  <a:srgbClr val="00B050"/>
                </a:solidFill>
              </a:rPr>
              <a:t>()</a:t>
            </a:r>
            <a:r>
              <a:rPr lang="en-US" altLang="zh-CN" b="1" i="1" dirty="0" smtClean="0"/>
              <a:t>, </a:t>
            </a:r>
            <a:r>
              <a:rPr lang="en-US" altLang="zh-CN" b="1" i="1" dirty="0" err="1"/>
              <a:t>eventtype</a:t>
            </a:r>
            <a:r>
              <a:rPr lang="en-US" altLang="zh-CN" b="1" i="1" dirty="0" smtClean="0"/>
              <a:t>);</a:t>
            </a:r>
            <a:r>
              <a:rPr lang="zh-CN" altLang="en-US" b="1" i="1" dirty="0" smtClean="0"/>
              <a:t>注册并指定监听器需要监听的事件类型，这列只指定了一个类型，还可以指定多个事件类型（</a:t>
            </a:r>
            <a:r>
              <a:rPr lang="en-US" altLang="zh-CN" b="1" i="1" dirty="0" smtClean="0"/>
              <a:t>List</a:t>
            </a:r>
            <a:r>
              <a:rPr lang="zh-CN" altLang="en-US" b="1" i="1" dirty="0" smtClean="0"/>
              <a:t>列表），例如：</a:t>
            </a:r>
            <a:endParaRPr lang="en-US" altLang="zh-CN" b="1" i="1" dirty="0" smtClean="0"/>
          </a:p>
          <a:p>
            <a:r>
              <a:rPr lang="en-US" altLang="zh-CN" dirty="0" err="1"/>
              <a:t>NotifiableFactory.</a:t>
            </a:r>
            <a:r>
              <a:rPr lang="en-US" altLang="zh-CN" i="1" dirty="0" err="1"/>
              <a:t>addListener</a:t>
            </a:r>
            <a:r>
              <a:rPr lang="en-US" altLang="zh-CN" i="1" dirty="0"/>
              <a:t>(new </a:t>
            </a:r>
            <a:r>
              <a:rPr lang="en-US" altLang="zh-CN" b="1" dirty="0" err="1">
                <a:solidFill>
                  <a:srgbClr val="00B050"/>
                </a:solidFill>
              </a:rPr>
              <a:t>ExampleListener</a:t>
            </a:r>
            <a:r>
              <a:rPr lang="en-US" altLang="zh-CN" b="1" dirty="0">
                <a:solidFill>
                  <a:srgbClr val="00B050"/>
                </a:solidFill>
              </a:rPr>
              <a:t> ()</a:t>
            </a:r>
            <a:r>
              <a:rPr lang="en-US" altLang="zh-CN" b="1" i="1" dirty="0"/>
              <a:t>, </a:t>
            </a:r>
            <a:r>
              <a:rPr lang="en-US" altLang="zh-CN" b="1" i="1" dirty="0" smtClean="0"/>
              <a:t>List&lt;</a:t>
            </a:r>
            <a:r>
              <a:rPr lang="en-US" altLang="zh-CN" b="1" i="1" dirty="0" err="1" smtClean="0"/>
              <a:t>Eventtype</a:t>
            </a:r>
            <a:r>
              <a:rPr lang="en-US" altLang="zh-CN" b="1" i="1" dirty="0" smtClean="0"/>
              <a:t>&gt; </a:t>
            </a:r>
            <a:r>
              <a:rPr lang="en-US" altLang="zh-CN" b="1" i="1" dirty="0" err="1" smtClean="0"/>
              <a:t>eventTypes</a:t>
            </a:r>
            <a:r>
              <a:rPr lang="en-US" altLang="zh-CN" b="1" i="1" dirty="0" smtClean="0"/>
              <a:t>);</a:t>
            </a:r>
            <a:endParaRPr lang="zh-CN" altLang="en-US" dirty="0"/>
          </a:p>
        </p:txBody>
      </p:sp>
    </p:spTree>
    <p:extLst>
      <p:ext uri="{BB962C8B-B14F-4D97-AF65-F5344CB8AC3E}">
        <p14:creationId xmlns:p14="http://schemas.microsoft.com/office/powerpoint/2010/main" val="2111148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3568" y="2420888"/>
            <a:ext cx="7772400" cy="1154559"/>
          </a:xfrm>
        </p:spPr>
        <p:txBody>
          <a:bodyPr>
            <a:normAutofit/>
          </a:bodyPr>
          <a:lstStyle/>
          <a:p>
            <a:r>
              <a:rPr kumimoji="1" lang="en-US" altLang="zh-CN" sz="3200" dirty="0">
                <a:latin typeface="Arial Black" pitchFamily="34" charset="0"/>
                <a:ea typeface="Arial Unicode MS" pitchFamily="34" charset="-122"/>
                <a:cs typeface="Arial Unicode MS" pitchFamily="34" charset="-122"/>
              </a:rPr>
              <a:t>Thanks for your attention!</a:t>
            </a:r>
            <a:br>
              <a:rPr kumimoji="1" lang="en-US" altLang="zh-CN" sz="3200" dirty="0">
                <a:latin typeface="Arial Black" pitchFamily="34" charset="0"/>
                <a:ea typeface="Arial Unicode MS" pitchFamily="34" charset="-122"/>
                <a:cs typeface="Arial Unicode MS" pitchFamily="34" charset="-122"/>
              </a:rPr>
            </a:br>
            <a:endParaRPr lang="zh-CN" altLang="en-US" sz="3200" dirty="0">
              <a:latin typeface="Arial Black" pitchFamily="34" charset="0"/>
            </a:endParaRPr>
          </a:p>
        </p:txBody>
      </p:sp>
      <p:sp>
        <p:nvSpPr>
          <p:cNvPr id="5" name="标题 1"/>
          <p:cNvSpPr txBox="1">
            <a:spLocks/>
          </p:cNvSpPr>
          <p:nvPr/>
        </p:nvSpPr>
        <p:spPr>
          <a:xfrm>
            <a:off x="5940152" y="6207407"/>
            <a:ext cx="3008313" cy="392466"/>
          </a:xfrm>
          <a:prstGeom prst="rect">
            <a:avLst/>
          </a:prstGeom>
        </p:spPr>
        <p:txBody>
          <a:bodyPr vert="horz" lIns="91440" tIns="45720" rIns="91440" bIns="45720" rtlCol="0" anchor="b">
            <a:norm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r"/>
            <a:r>
              <a:rPr lang="en-US" altLang="zh-CN" sz="1400" b="0" dirty="0">
                <a:latin typeface="微软雅黑" pitchFamily="34" charset="-122"/>
                <a:ea typeface="微软雅黑" pitchFamily="34" charset="-122"/>
                <a:cs typeface="+mn-cs"/>
              </a:rPr>
              <a:t>2013  </a:t>
            </a:r>
            <a:r>
              <a:rPr lang="zh-CN" altLang="en-US" sz="1400" b="0" dirty="0">
                <a:latin typeface="微软雅黑" pitchFamily="34" charset="-122"/>
                <a:ea typeface="微软雅黑" pitchFamily="34" charset="-122"/>
                <a:cs typeface="+mn-cs"/>
              </a:rPr>
              <a:t>中国</a:t>
            </a:r>
            <a:r>
              <a:rPr lang="zh-CN" altLang="zh-CN" sz="1400" b="0" dirty="0">
                <a:latin typeface="微软雅黑" pitchFamily="34" charset="-122"/>
                <a:ea typeface="微软雅黑" pitchFamily="34" charset="-122"/>
                <a:cs typeface="+mn-cs"/>
              </a:rPr>
              <a:t>·</a:t>
            </a:r>
            <a:r>
              <a:rPr lang="zh-CN" altLang="en-US" sz="1400" b="0" dirty="0" smtClean="0">
                <a:latin typeface="微软雅黑" pitchFamily="34" charset="-122"/>
                <a:ea typeface="微软雅黑" pitchFamily="34" charset="-122"/>
                <a:cs typeface="+mn-cs"/>
              </a:rPr>
              <a:t>长沙</a:t>
            </a:r>
            <a:endParaRPr lang="zh-CN" altLang="en-US" sz="1400" b="0" dirty="0">
              <a:latin typeface="微软雅黑" pitchFamily="34" charset="-122"/>
              <a:ea typeface="微软雅黑" pitchFamily="34" charset="-122"/>
              <a:cs typeface="+mn-cs"/>
            </a:endParaRPr>
          </a:p>
        </p:txBody>
      </p:sp>
      <p:sp>
        <p:nvSpPr>
          <p:cNvPr id="7" name="标题 3"/>
          <p:cNvSpPr txBox="1">
            <a:spLocks/>
          </p:cNvSpPr>
          <p:nvPr/>
        </p:nvSpPr>
        <p:spPr>
          <a:xfrm>
            <a:off x="723900" y="3933056"/>
            <a:ext cx="8420100" cy="1327149"/>
          </a:xfrm>
          <a:prstGeom prst="rect">
            <a:avLst/>
          </a:prstGeom>
          <a:ln>
            <a:miter lim="800000"/>
            <a:headEnd/>
            <a:tailEnd/>
          </a:ln>
          <a:extLst/>
        </p:spPr>
        <p:txBody>
          <a:bodyPr rtlCol="0" anchor="ctr" anchorCtr="0">
            <a:noAutofit/>
          </a:bodyPr>
          <a:lstStyle>
            <a:lvl1pPr algn="ctr" defTabSz="914400" rtl="0" eaLnBrk="1" latinLnBrk="0" hangingPunct="1">
              <a:lnSpc>
                <a:spcPts val="2500"/>
              </a:lnSpc>
              <a:spcBef>
                <a:spcPct val="0"/>
              </a:spcBef>
              <a:buNone/>
              <a:defRPr lang="zh-CN" altLang="en-US" sz="4000" b="0" kern="1200" dirty="0">
                <a:solidFill>
                  <a:schemeClr val="tx1"/>
                </a:solidFill>
                <a:latin typeface="微软雅黑" pitchFamily="34" charset="-122"/>
                <a:ea typeface="微软雅黑" pitchFamily="34" charset="-122"/>
                <a:cs typeface="+mj-cs"/>
              </a:defRPr>
            </a:lvl1pPr>
          </a:lstStyle>
          <a:p>
            <a:pPr>
              <a:defRPr/>
            </a:pPr>
            <a:r>
              <a:rPr lang="zh-CN" altLang="en-US"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谢 谢！</a:t>
            </a:r>
            <a:endParaRPr lang="zh-CN" altLang="en-US" sz="8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401949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信息化创造价值</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graphicFrame>
        <p:nvGraphicFramePr>
          <p:cNvPr id="8" name="图示 7"/>
          <p:cNvGraphicFramePr/>
          <p:nvPr>
            <p:extLst>
              <p:ext uri="{D42A27DB-BD31-4B8C-83A1-F6EECF244321}">
                <p14:modId xmlns:p14="http://schemas.microsoft.com/office/powerpoint/2010/main" val="3737925535"/>
              </p:ext>
            </p:extLst>
          </p:nvPr>
        </p:nvGraphicFramePr>
        <p:xfrm>
          <a:off x="2095500" y="1071563"/>
          <a:ext cx="5075238" cy="4616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标题 1"/>
          <p:cNvSpPr txBox="1">
            <a:spLocks/>
          </p:cNvSpPr>
          <p:nvPr/>
        </p:nvSpPr>
        <p:spPr>
          <a:xfrm>
            <a:off x="1282700" y="0"/>
            <a:ext cx="8513763" cy="571500"/>
          </a:xfrm>
          <a:prstGeom prst="rect">
            <a:avLst/>
          </a:prstGeom>
        </p:spPr>
        <p:txBody>
          <a:bodyPr anchor="t"/>
          <a:lstStyle>
            <a:lvl1pPr algn="l" defTabSz="914400" rtl="0" eaLnBrk="1" latinLnBrk="0" hangingPunct="1">
              <a:lnSpc>
                <a:spcPts val="2700"/>
              </a:lnSpc>
              <a:spcBef>
                <a:spcPct val="0"/>
              </a:spcBef>
              <a:buNone/>
              <a:defRPr lang="zh-CN" altLang="en-US" sz="2000" b="0" kern="1200">
                <a:solidFill>
                  <a:schemeClr val="tx1"/>
                </a:solidFill>
                <a:latin typeface="微软雅黑" pitchFamily="34" charset="-122"/>
                <a:ea typeface="微软雅黑" pitchFamily="34" charset="-122"/>
                <a:cs typeface="+mj-cs"/>
              </a:defRPr>
            </a:lvl1pPr>
          </a:lstStyle>
          <a:p>
            <a:endParaRPr lang="zh-CN" altLang="en-US" sz="3200" dirty="0" smtClean="0"/>
          </a:p>
        </p:txBody>
      </p:sp>
      <p:sp>
        <p:nvSpPr>
          <p:cNvPr id="3" name="标题 2"/>
          <p:cNvSpPr>
            <a:spLocks noGrp="1"/>
          </p:cNvSpPr>
          <p:nvPr>
            <p:ph type="title"/>
          </p:nvPr>
        </p:nvSpPr>
        <p:spPr>
          <a:xfrm>
            <a:off x="-12923" y="269032"/>
            <a:ext cx="7653536" cy="490066"/>
          </a:xfrm>
        </p:spPr>
        <p:txBody>
          <a:bodyPr/>
          <a:lstStyle/>
          <a:p>
            <a:r>
              <a:rPr lang="zh-CN" altLang="en-US" dirty="0" smtClean="0"/>
              <a:t>大纲</a:t>
            </a:r>
            <a:endParaRPr lang="zh-CN" altLang="en-US" dirty="0"/>
          </a:p>
        </p:txBody>
      </p:sp>
    </p:spTree>
    <p:extLst>
      <p:ext uri="{BB962C8B-B14F-4D97-AF65-F5344CB8AC3E}">
        <p14:creationId xmlns:p14="http://schemas.microsoft.com/office/powerpoint/2010/main" val="2371293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3</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事件框架引入背景</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285750" y="1372143"/>
            <a:ext cx="8572500" cy="2285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sz="2000" b="1" dirty="0" smtClean="0">
                <a:latin typeface="微软雅黑" pitchFamily="34" charset="-122"/>
                <a:ea typeface="微软雅黑" pitchFamily="34" charset="-122"/>
              </a:rPr>
              <a:t>背景：</a:t>
            </a:r>
            <a:r>
              <a:rPr lang="zh-CN" altLang="en-US" sz="1500" dirty="0" smtClean="0">
                <a:latin typeface="微软雅黑" pitchFamily="34" charset="-122"/>
                <a:ea typeface="微软雅黑" pitchFamily="34" charset="-122"/>
              </a:rPr>
              <a:t>在</a:t>
            </a:r>
            <a:r>
              <a:rPr lang="en-US" altLang="zh-CN" sz="1500" dirty="0" smtClean="0">
                <a:latin typeface="微软雅黑" pitchFamily="34" charset="-122"/>
                <a:ea typeface="微软雅黑" pitchFamily="34" charset="-122"/>
              </a:rPr>
              <a:t>PDP</a:t>
            </a:r>
            <a:r>
              <a:rPr lang="zh-CN" altLang="en-US" sz="1500" dirty="0" smtClean="0">
                <a:latin typeface="微软雅黑" pitchFamily="34" charset="-122"/>
                <a:ea typeface="微软雅黑" pitchFamily="34" charset="-122"/>
              </a:rPr>
              <a:t>开发平台中缓存被广泛使用，但是并没有引入第三方的缓存框架，因此在集群部署环境下，缓存实时刷新就成为一个问题。</a:t>
            </a:r>
            <a:endParaRPr lang="en-US" altLang="zh-CN" sz="1500" dirty="0" smtClean="0">
              <a:latin typeface="微软雅黑" pitchFamily="34" charset="-122"/>
              <a:ea typeface="微软雅黑" pitchFamily="34" charset="-122"/>
            </a:endParaRPr>
          </a:p>
          <a:p>
            <a:pPr eaLnBrk="1" hangingPunct="1">
              <a:lnSpc>
                <a:spcPct val="114000"/>
              </a:lnSpc>
            </a:pPr>
            <a:r>
              <a:rPr lang="en-US" altLang="zh-CN" sz="1500" dirty="0">
                <a:latin typeface="微软雅黑" pitchFamily="34" charset="-122"/>
                <a:ea typeface="微软雅黑" pitchFamily="34" charset="-122"/>
              </a:rPr>
              <a:t>	</a:t>
            </a:r>
            <a:r>
              <a:rPr lang="zh-CN" altLang="en-US" sz="1500" dirty="0" smtClean="0">
                <a:latin typeface="微软雅黑" pitchFamily="34" charset="-122"/>
                <a:ea typeface="微软雅黑" pitchFamily="34" charset="-122"/>
              </a:rPr>
              <a:t>为了解决这个问题，我们引入了</a:t>
            </a:r>
            <a:r>
              <a:rPr lang="en-US" altLang="zh-CN" sz="1500" dirty="0" err="1" smtClean="0">
                <a:latin typeface="微软雅黑" pitchFamily="34" charset="-122"/>
                <a:ea typeface="微软雅黑" pitchFamily="34" charset="-122"/>
              </a:rPr>
              <a:t>bboss</a:t>
            </a:r>
            <a:r>
              <a:rPr lang="zh-CN" altLang="en-US" sz="1500" dirty="0" smtClean="0">
                <a:latin typeface="微软雅黑" pitchFamily="34" charset="-122"/>
                <a:ea typeface="微软雅黑" pitchFamily="34" charset="-122"/>
              </a:rPr>
              <a:t>分布式事件框架</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当编辑数据库中的原始数据时，借助分布式事件框架来刷新分布在所有节点上的缓存数据</a:t>
            </a:r>
            <a:r>
              <a:rPr lang="zh-CN" altLang="en-US" sz="1500" dirty="0" smtClean="0">
                <a:latin typeface="微软雅黑" pitchFamily="34" charset="-122"/>
                <a:ea typeface="微软雅黑" pitchFamily="34" charset="-122"/>
              </a:rPr>
              <a:t>。</a:t>
            </a:r>
            <a:r>
              <a:rPr lang="en-US" altLang="zh-CN" sz="1500" dirty="0" err="1" smtClean="0">
                <a:latin typeface="微软雅黑" pitchFamily="34" charset="-122"/>
                <a:ea typeface="微软雅黑" pitchFamily="34" charset="-122"/>
              </a:rPr>
              <a:t>Bboss</a:t>
            </a:r>
            <a:r>
              <a:rPr lang="zh-CN" altLang="en-US" sz="1500" dirty="0" smtClean="0">
                <a:latin typeface="微软雅黑" pitchFamily="34" charset="-122"/>
                <a:ea typeface="微软雅黑" pitchFamily="34" charset="-122"/>
              </a:rPr>
              <a:t>分布式事件框架可以被应用于集群成员节点之间发送和接收事件，也可以应用于非集群环境应用之间发送和接收事件。</a:t>
            </a:r>
            <a:endParaRPr lang="en-US" altLang="zh-CN" sz="1500" dirty="0">
              <a:latin typeface="微软雅黑" pitchFamily="34" charset="-122"/>
              <a:ea typeface="微软雅黑" pitchFamily="34" charset="-122"/>
            </a:endParaRPr>
          </a:p>
          <a:p>
            <a:pPr eaLnBrk="1" hangingPunct="1">
              <a:lnSpc>
                <a:spcPct val="114000"/>
              </a:lnSpc>
            </a:pPr>
            <a:r>
              <a:rPr lang="en-US" altLang="zh-CN" sz="1500" dirty="0" smtClean="0">
                <a:latin typeface="微软雅黑" pitchFamily="34" charset="-122"/>
                <a:ea typeface="微软雅黑" pitchFamily="34" charset="-122"/>
              </a:rPr>
              <a:t>PDP</a:t>
            </a:r>
            <a:r>
              <a:rPr lang="zh-CN" altLang="en-US" sz="1500" dirty="0" smtClean="0">
                <a:latin typeface="微软雅黑" pitchFamily="34" charset="-122"/>
                <a:ea typeface="微软雅黑" pitchFamily="34" charset="-122"/>
              </a:rPr>
              <a:t>平台使用缓存现状：</a:t>
            </a:r>
            <a:endParaRPr lang="en-US" altLang="zh-CN" sz="1500" dirty="0" smtClean="0">
              <a:latin typeface="微软雅黑" pitchFamily="34" charset="-122"/>
              <a:ea typeface="微软雅黑" pitchFamily="34" charset="-122"/>
            </a:endParaRPr>
          </a:p>
          <a:p>
            <a:pPr eaLnBrk="1" hangingPunct="1">
              <a:lnSpc>
                <a:spcPct val="114000"/>
              </a:lnSpc>
            </a:pPr>
            <a:endParaRPr lang="en-US" altLang="zh-CN" sz="1500" dirty="0">
              <a:latin typeface="微软雅黑" pitchFamily="34" charset="-122"/>
              <a:ea typeface="微软雅黑" pitchFamily="34" charset="-122"/>
            </a:endParaRPr>
          </a:p>
          <a:p>
            <a:pPr eaLnBrk="1" hangingPunct="1">
              <a:lnSpc>
                <a:spcPct val="114000"/>
              </a:lnSpc>
            </a:pPr>
            <a:endParaRPr lang="en-US" altLang="zh-CN" sz="1500" dirty="0" smtClean="0">
              <a:latin typeface="微软雅黑" pitchFamily="34" charset="-122"/>
              <a:ea typeface="微软雅黑" pitchFamily="34" charset="-122"/>
            </a:endParaRP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概述</a:t>
            </a:r>
          </a:p>
        </p:txBody>
      </p:sp>
      <p:sp>
        <p:nvSpPr>
          <p:cNvPr id="4" name="矩形 3"/>
          <p:cNvSpPr/>
          <p:nvPr/>
        </p:nvSpPr>
        <p:spPr>
          <a:xfrm>
            <a:off x="611560" y="3140968"/>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t>权限缓存</a:t>
            </a:r>
            <a:endParaRPr lang="zh-CN" altLang="en-US" dirty="0"/>
          </a:p>
        </p:txBody>
      </p:sp>
      <p:sp>
        <p:nvSpPr>
          <p:cNvPr id="17" name="矩形 16"/>
          <p:cNvSpPr/>
          <p:nvPr/>
        </p:nvSpPr>
        <p:spPr>
          <a:xfrm>
            <a:off x="2613349" y="3140968"/>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字典缓存</a:t>
            </a:r>
          </a:p>
        </p:txBody>
      </p:sp>
      <p:sp>
        <p:nvSpPr>
          <p:cNvPr id="18" name="矩形 17"/>
          <p:cNvSpPr/>
          <p:nvPr/>
        </p:nvSpPr>
        <p:spPr>
          <a:xfrm>
            <a:off x="4234483" y="3128392"/>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组织数据缓存</a:t>
            </a:r>
          </a:p>
        </p:txBody>
      </p:sp>
      <p:sp>
        <p:nvSpPr>
          <p:cNvPr id="19" name="矩形 18"/>
          <p:cNvSpPr/>
          <p:nvPr/>
        </p:nvSpPr>
        <p:spPr>
          <a:xfrm>
            <a:off x="5868144" y="3128392"/>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角色数据缓存</a:t>
            </a:r>
          </a:p>
        </p:txBody>
      </p:sp>
      <p:sp>
        <p:nvSpPr>
          <p:cNvPr id="20" name="矩形 19"/>
          <p:cNvSpPr/>
          <p:nvPr/>
        </p:nvSpPr>
        <p:spPr>
          <a:xfrm>
            <a:off x="575916" y="4149080"/>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用户数据缓存</a:t>
            </a:r>
          </a:p>
        </p:txBody>
      </p:sp>
      <p:sp>
        <p:nvSpPr>
          <p:cNvPr id="22" name="矩形 21"/>
          <p:cNvSpPr/>
          <p:nvPr/>
        </p:nvSpPr>
        <p:spPr>
          <a:xfrm>
            <a:off x="2186608" y="4149080"/>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用户组数据缓存</a:t>
            </a:r>
          </a:p>
        </p:txBody>
      </p:sp>
      <p:sp>
        <p:nvSpPr>
          <p:cNvPr id="23" name="矩形 22"/>
          <p:cNvSpPr/>
          <p:nvPr/>
        </p:nvSpPr>
        <p:spPr>
          <a:xfrm>
            <a:off x="3923928" y="4149080"/>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用户组数据缓存</a:t>
            </a:r>
          </a:p>
        </p:txBody>
      </p:sp>
      <p:sp>
        <p:nvSpPr>
          <p:cNvPr id="24" name="矩形 23"/>
          <p:cNvSpPr/>
          <p:nvPr/>
        </p:nvSpPr>
        <p:spPr>
          <a:xfrm>
            <a:off x="5652120" y="4149080"/>
            <a:ext cx="1800200"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部门管理员数据缓存</a:t>
            </a:r>
          </a:p>
        </p:txBody>
      </p:sp>
      <p:sp>
        <p:nvSpPr>
          <p:cNvPr id="25" name="矩形 24"/>
          <p:cNvSpPr/>
          <p:nvPr/>
        </p:nvSpPr>
        <p:spPr>
          <a:xfrm>
            <a:off x="6516216" y="5794188"/>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CMS</a:t>
            </a:r>
            <a:r>
              <a:rPr lang="zh-CN" altLang="en-US" dirty="0"/>
              <a:t>站点数据缓存</a:t>
            </a:r>
          </a:p>
        </p:txBody>
      </p:sp>
      <p:sp>
        <p:nvSpPr>
          <p:cNvPr id="26" name="矩形 25"/>
          <p:cNvSpPr/>
          <p:nvPr/>
        </p:nvSpPr>
        <p:spPr>
          <a:xfrm>
            <a:off x="2627784" y="5782468"/>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CMS</a:t>
            </a:r>
            <a:r>
              <a:rPr lang="zh-CN" altLang="en-US" dirty="0"/>
              <a:t>频道数据缓存</a:t>
            </a:r>
          </a:p>
        </p:txBody>
      </p:sp>
      <p:sp>
        <p:nvSpPr>
          <p:cNvPr id="33" name="矩形 32"/>
          <p:cNvSpPr/>
          <p:nvPr/>
        </p:nvSpPr>
        <p:spPr>
          <a:xfrm>
            <a:off x="4374964" y="5782468"/>
            <a:ext cx="1997236"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CMS</a:t>
            </a:r>
            <a:r>
              <a:rPr lang="zh-CN" altLang="en-US" dirty="0"/>
              <a:t>内容发布数据缓存</a:t>
            </a:r>
          </a:p>
        </p:txBody>
      </p:sp>
      <p:sp>
        <p:nvSpPr>
          <p:cNvPr id="34" name="矩形 33"/>
          <p:cNvSpPr/>
          <p:nvPr/>
        </p:nvSpPr>
        <p:spPr>
          <a:xfrm>
            <a:off x="575916" y="4941168"/>
            <a:ext cx="1997236"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通用参数缓存</a:t>
            </a:r>
          </a:p>
        </p:txBody>
      </p:sp>
      <p:sp>
        <p:nvSpPr>
          <p:cNvPr id="35" name="矩形 34"/>
          <p:cNvSpPr/>
          <p:nvPr/>
        </p:nvSpPr>
        <p:spPr>
          <a:xfrm>
            <a:off x="2699277" y="4941168"/>
            <a:ext cx="1997236"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数据库元数据缓存</a:t>
            </a:r>
          </a:p>
        </p:txBody>
      </p:sp>
    </p:spTree>
    <p:extLst>
      <p:ext uri="{BB962C8B-B14F-4D97-AF65-F5344CB8AC3E}">
        <p14:creationId xmlns:p14="http://schemas.microsoft.com/office/powerpoint/2010/main" val="365081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4</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285750" y="1372143"/>
            <a:ext cx="8572500" cy="5232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sz="1500" dirty="0">
                <a:latin typeface="微软雅黑" pitchFamily="34" charset="-122"/>
                <a:ea typeface="微软雅黑" pitchFamily="34" charset="-122"/>
              </a:rPr>
              <a:t>平台分布式</a:t>
            </a:r>
            <a:r>
              <a:rPr lang="zh-CN" altLang="en-US" sz="1500" dirty="0" smtClean="0">
                <a:latin typeface="微软雅黑" pitchFamily="34" charset="-122"/>
                <a:ea typeface="微软雅黑" pitchFamily="34" charset="-122"/>
              </a:rPr>
              <a:t>事件框架特点：典型的事件驱动模型</a:t>
            </a:r>
            <a:endParaRPr lang="en-US" altLang="zh-CN" sz="1500" dirty="0" smtClean="0">
              <a:latin typeface="微软雅黑" pitchFamily="34" charset="-122"/>
              <a:ea typeface="微软雅黑" pitchFamily="34" charset="-122"/>
            </a:endParaRPr>
          </a:p>
          <a:p>
            <a:pPr eaLnBrk="1" hangingPunct="1">
              <a:lnSpc>
                <a:spcPct val="114000"/>
              </a:lnSpc>
            </a:pPr>
            <a:r>
              <a:rPr lang="zh-CN" altLang="en-US" sz="2000" b="1" dirty="0" smtClean="0">
                <a:latin typeface="微软雅黑" pitchFamily="34" charset="-122"/>
                <a:ea typeface="微软雅黑" pitchFamily="34" charset="-122"/>
              </a:rPr>
              <a:t>包含</a:t>
            </a:r>
            <a:r>
              <a:rPr lang="en-US" altLang="zh-CN" sz="2000" b="1" dirty="0" smtClean="0">
                <a:latin typeface="微软雅黑" pitchFamily="34" charset="-122"/>
                <a:ea typeface="微软雅黑" pitchFamily="34" charset="-122"/>
              </a:rPr>
              <a:t>6</a:t>
            </a:r>
            <a:r>
              <a:rPr lang="zh-CN" altLang="en-US" sz="2000" b="1" dirty="0" smtClean="0">
                <a:latin typeface="微软雅黑" pitchFamily="34" charset="-122"/>
                <a:ea typeface="微软雅黑" pitchFamily="34" charset="-122"/>
              </a:rPr>
              <a:t>个主要组件：</a:t>
            </a:r>
            <a:endParaRPr lang="en-US" altLang="zh-CN" sz="2000" b="1" dirty="0" smtClean="0">
              <a:latin typeface="微软雅黑" pitchFamily="34" charset="-122"/>
              <a:ea typeface="微软雅黑" pitchFamily="34" charset="-122"/>
            </a:endParaRPr>
          </a:p>
          <a:p>
            <a:pPr eaLnBrk="1" hangingPunct="1">
              <a:lnSpc>
                <a:spcPct val="114000"/>
              </a:lnSpc>
            </a:pPr>
            <a:r>
              <a:rPr lang="zh-CN" altLang="en-US" b="1" dirty="0" smtClean="0">
                <a:latin typeface="微软雅黑" pitchFamily="34" charset="-122"/>
                <a:ea typeface="微软雅黑" pitchFamily="34" charset="-122"/>
              </a:rPr>
              <a:t>事件</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基本要素，包含事件消息（需要广播的信息数据）、事件类型（特定的事件监听器接收特定的类型的事件）、事件传输类型（分为本地事件</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只发送给本地节点，本地远程事件</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既发送给本地又发送给所有其他节点，远程事件</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发给除本地外的所有节点）、远程事件</a:t>
            </a:r>
            <a:r>
              <a:rPr lang="en-US" altLang="zh-CN" sz="1500" dirty="0" smtClean="0">
                <a:latin typeface="微软雅黑" pitchFamily="34" charset="-122"/>
                <a:ea typeface="微软雅黑" pitchFamily="34" charset="-122"/>
              </a:rPr>
              <a:t>target</a:t>
            </a:r>
            <a:r>
              <a:rPr lang="zh-CN" altLang="en-US" sz="1500" dirty="0" smtClean="0">
                <a:latin typeface="微软雅黑" pitchFamily="34" charset="-122"/>
                <a:ea typeface="微软雅黑" pitchFamily="34" charset="-122"/>
              </a:rPr>
              <a:t>地址列表</a:t>
            </a:r>
            <a:r>
              <a:rPr lang="en-US" altLang="zh-CN" sz="1500" dirty="0" smtClean="0">
                <a:latin typeface="微软雅黑" pitchFamily="34" charset="-122"/>
                <a:ea typeface="微软雅黑" pitchFamily="34" charset="-122"/>
              </a:rPr>
              <a:t>4</a:t>
            </a:r>
            <a:r>
              <a:rPr lang="zh-CN" altLang="en-US" sz="1500" dirty="0" smtClean="0">
                <a:latin typeface="微软雅黑" pitchFamily="34" charset="-122"/>
                <a:ea typeface="微软雅黑" pitchFamily="34" charset="-122"/>
              </a:rPr>
              <a:t>个</a:t>
            </a:r>
            <a:r>
              <a:rPr lang="zh-CN" altLang="en-US" sz="1500" dirty="0">
                <a:latin typeface="微软雅黑" pitchFamily="34" charset="-122"/>
                <a:ea typeface="微软雅黑" pitchFamily="34" charset="-122"/>
              </a:rPr>
              <a:t>属性</a:t>
            </a:r>
            <a:r>
              <a:rPr lang="zh-CN" altLang="en-US" sz="1500" dirty="0" smtClean="0">
                <a:latin typeface="微软雅黑" pitchFamily="34" charset="-122"/>
                <a:ea typeface="微软雅黑" pitchFamily="34" charset="-122"/>
              </a:rPr>
              <a:t>；如果事件</a:t>
            </a:r>
            <a:r>
              <a:rPr lang="zh-CN" altLang="en-US" sz="1500" dirty="0">
                <a:latin typeface="微软雅黑" pitchFamily="34" charset="-122"/>
                <a:ea typeface="微软雅黑" pitchFamily="34" charset="-122"/>
              </a:rPr>
              <a:t>中设定了远程事件</a:t>
            </a:r>
            <a:r>
              <a:rPr lang="en-US" altLang="zh-CN" sz="1500" dirty="0" smtClean="0">
                <a:latin typeface="微软雅黑" pitchFamily="34" charset="-122"/>
                <a:ea typeface="微软雅黑" pitchFamily="34" charset="-122"/>
              </a:rPr>
              <a:t>target</a:t>
            </a:r>
            <a:r>
              <a:rPr lang="zh-CN" altLang="en-US" sz="1500" dirty="0" smtClean="0">
                <a:latin typeface="微软雅黑" pitchFamily="34" charset="-122"/>
                <a:ea typeface="微软雅黑" pitchFamily="34" charset="-122"/>
              </a:rPr>
              <a:t>地址列表，事件一律作为远程事件发送，否则结合事件的传输类型进行相应处理。      </a:t>
            </a:r>
            <a:endParaRPr lang="en-US" altLang="zh-CN" sz="1500" dirty="0" smtClean="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事件监听器</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顾名思义，</a:t>
            </a:r>
            <a:r>
              <a:rPr lang="zh-CN" altLang="en-US" sz="1500" dirty="0">
                <a:latin typeface="微软雅黑" pitchFamily="34" charset="-122"/>
                <a:ea typeface="微软雅黑" pitchFamily="34" charset="-122"/>
              </a:rPr>
              <a:t>负责监听接收</a:t>
            </a:r>
            <a:r>
              <a:rPr lang="zh-CN" altLang="en-US" sz="1500" b="1" dirty="0" smtClean="0">
                <a:latin typeface="微软雅黑" pitchFamily="34" charset="-122"/>
                <a:ea typeface="微软雅黑" pitchFamily="34" charset="-122"/>
              </a:rPr>
              <a:t>事件</a:t>
            </a:r>
            <a:r>
              <a:rPr lang="zh-CN" altLang="en-US" sz="1500" b="1" dirty="0">
                <a:latin typeface="微软雅黑" pitchFamily="34" charset="-122"/>
                <a:ea typeface="微软雅黑" pitchFamily="34" charset="-122"/>
              </a:rPr>
              <a:t>路由</a:t>
            </a:r>
            <a:r>
              <a:rPr lang="zh-CN" altLang="en-US" sz="1500" b="1" dirty="0" smtClean="0">
                <a:latin typeface="微软雅黑" pitchFamily="34" charset="-122"/>
                <a:ea typeface="微软雅黑" pitchFamily="34" charset="-122"/>
              </a:rPr>
              <a:t>处理器</a:t>
            </a:r>
            <a:r>
              <a:rPr lang="zh-CN" altLang="en-US" sz="1500" dirty="0" smtClean="0">
                <a:latin typeface="微软雅黑" pitchFamily="34" charset="-122"/>
                <a:ea typeface="微软雅黑" pitchFamily="34" charset="-122"/>
              </a:rPr>
              <a:t>发送过来的事件消息，并最终处理事件，一个事件监听器可以监听多种类型的事件，也可以只监听一种类型的事件，事件监听器必须注册到事件监听器注册表中并在注册的时候指定监听的事件类型。</a:t>
            </a:r>
            <a:endParaRPr lang="en-US" altLang="zh-CN" sz="1500" dirty="0" smtClean="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事件监听器注册表</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事件监听器注册表用来存放事件监听器，根据事件类型在注册表中检索相关事件的监听器列表；</a:t>
            </a:r>
            <a:r>
              <a:rPr lang="zh-CN" altLang="en-US" sz="1500" b="1" dirty="0">
                <a:latin typeface="微软雅黑" pitchFamily="34" charset="-122"/>
                <a:ea typeface="微软雅黑" pitchFamily="34" charset="-122"/>
              </a:rPr>
              <a:t>事件监听器</a:t>
            </a:r>
            <a:r>
              <a:rPr lang="zh-CN" altLang="en-US" sz="1500" b="1" dirty="0" smtClean="0">
                <a:latin typeface="微软雅黑" pitchFamily="34" charset="-122"/>
                <a:ea typeface="微软雅黑" pitchFamily="34" charset="-122"/>
              </a:rPr>
              <a:t>注册表</a:t>
            </a:r>
            <a:r>
              <a:rPr lang="zh-CN" altLang="en-US" sz="1500" dirty="0" smtClean="0">
                <a:latin typeface="微软雅黑" pitchFamily="34" charset="-122"/>
                <a:ea typeface="微软雅黑" pitchFamily="34" charset="-122"/>
              </a:rPr>
              <a:t>驻留在</a:t>
            </a:r>
            <a:r>
              <a:rPr lang="zh-CN" altLang="en-US" sz="1500" b="1" dirty="0">
                <a:latin typeface="微软雅黑" pitchFamily="34" charset="-122"/>
                <a:ea typeface="微软雅黑" pitchFamily="34" charset="-122"/>
              </a:rPr>
              <a:t>事件路由</a:t>
            </a:r>
            <a:r>
              <a:rPr lang="zh-CN" altLang="en-US" sz="1500" b="1" dirty="0" smtClean="0">
                <a:latin typeface="微软雅黑" pitchFamily="34" charset="-122"/>
                <a:ea typeface="微软雅黑" pitchFamily="34" charset="-122"/>
              </a:rPr>
              <a:t>处理器</a:t>
            </a:r>
            <a:r>
              <a:rPr lang="zh-CN" altLang="en-US" sz="1500" dirty="0" smtClean="0">
                <a:latin typeface="微软雅黑" pitchFamily="34" charset="-122"/>
                <a:ea typeface="微软雅黑" pitchFamily="34" charset="-122"/>
              </a:rPr>
              <a:t>中。</a:t>
            </a:r>
            <a:endParaRPr lang="en-US" altLang="zh-CN" sz="1500" dirty="0" smtClean="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事件路由处理器</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接收</a:t>
            </a:r>
            <a:r>
              <a:rPr lang="zh-CN" altLang="en-US" sz="1500" b="1" dirty="0">
                <a:latin typeface="微软雅黑" pitchFamily="34" charset="-122"/>
                <a:ea typeface="微软雅黑" pitchFamily="34" charset="-122"/>
              </a:rPr>
              <a:t>事件激发组件</a:t>
            </a:r>
            <a:r>
              <a:rPr lang="zh-CN" altLang="en-US" sz="1500" dirty="0" smtClean="0">
                <a:latin typeface="微软雅黑" pitchFamily="34" charset="-122"/>
                <a:ea typeface="微软雅黑" pitchFamily="34" charset="-122"/>
              </a:rPr>
              <a:t>发出来的事件，然后根据事件类型将事件路由给特定的事件监听器；如果激发的事件是一个分布式远程事件，那么需要通过</a:t>
            </a:r>
            <a:r>
              <a:rPr lang="zh-CN" altLang="en-US" sz="1500" b="1" dirty="0">
                <a:latin typeface="微软雅黑" pitchFamily="34" charset="-122"/>
                <a:ea typeface="微软雅黑" pitchFamily="34" charset="-122"/>
              </a:rPr>
              <a:t>分布式事件分发</a:t>
            </a:r>
            <a:r>
              <a:rPr lang="zh-CN" altLang="en-US" sz="1500" b="1" dirty="0" smtClean="0">
                <a:latin typeface="微软雅黑" pitchFamily="34" charset="-122"/>
                <a:ea typeface="微软雅黑" pitchFamily="34" charset="-122"/>
              </a:rPr>
              <a:t>组件</a:t>
            </a:r>
            <a:r>
              <a:rPr lang="zh-CN" altLang="en-US" sz="1500" dirty="0" smtClean="0">
                <a:latin typeface="微软雅黑" pitchFamily="34" charset="-122"/>
                <a:ea typeface="微软雅黑" pitchFamily="34" charset="-122"/>
              </a:rPr>
              <a:t>来发送事件到目标节点。</a:t>
            </a:r>
            <a:endParaRPr lang="en-US" altLang="zh-CN" sz="1500" b="1" dirty="0" smtClean="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事件激发组件</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触发事件的源，系统中特定的操作会触发特定的事件，这时会构建一个特定类型的事件消息并交给</a:t>
            </a:r>
            <a:r>
              <a:rPr lang="zh-CN" altLang="en-US" sz="1500" b="1" dirty="0">
                <a:latin typeface="微软雅黑" pitchFamily="34" charset="-122"/>
                <a:ea typeface="微软雅黑" pitchFamily="34" charset="-122"/>
              </a:rPr>
              <a:t>事件路由</a:t>
            </a:r>
            <a:r>
              <a:rPr lang="zh-CN" altLang="en-US" sz="1500" b="1" dirty="0" smtClean="0">
                <a:latin typeface="微软雅黑" pitchFamily="34" charset="-122"/>
                <a:ea typeface="微软雅黑" pitchFamily="34" charset="-122"/>
              </a:rPr>
              <a:t>处理器</a:t>
            </a:r>
            <a:r>
              <a:rPr lang="zh-CN" altLang="en-US" sz="1500" dirty="0" smtClean="0">
                <a:latin typeface="微软雅黑" pitchFamily="34" charset="-122"/>
                <a:ea typeface="微软雅黑" pitchFamily="34" charset="-122"/>
              </a:rPr>
              <a:t>分发这个事件。</a:t>
            </a:r>
            <a:endParaRPr lang="en-US" altLang="zh-CN" sz="1500" dirty="0" smtClean="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分布式事件分发组件</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用来发送分布式远程事件，基于</a:t>
            </a:r>
            <a:r>
              <a:rPr lang="en-US" altLang="zh-CN" sz="1500" dirty="0" err="1" smtClean="0">
                <a:latin typeface="微软雅黑" pitchFamily="34" charset="-122"/>
                <a:ea typeface="微软雅黑" pitchFamily="34" charset="-122"/>
              </a:rPr>
              <a:t>Jgroups</a:t>
            </a:r>
            <a:r>
              <a:rPr lang="zh-CN" altLang="en-US" sz="1500" dirty="0" smtClean="0">
                <a:latin typeface="微软雅黑" pitchFamily="34" charset="-122"/>
                <a:ea typeface="微软雅黑" pitchFamily="34" charset="-122"/>
              </a:rPr>
              <a:t>多播协议来发送事件。</a:t>
            </a:r>
            <a:endParaRPr lang="en-US" altLang="zh-CN" sz="1500" b="1" dirty="0" smtClean="0">
              <a:latin typeface="微软雅黑" pitchFamily="34" charset="-122"/>
              <a:ea typeface="微软雅黑" pitchFamily="34" charset="-122"/>
            </a:endParaRP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概述</a:t>
            </a:r>
          </a:p>
        </p:txBody>
      </p:sp>
    </p:spTree>
    <p:extLst>
      <p:ext uri="{BB962C8B-B14F-4D97-AF65-F5344CB8AC3E}">
        <p14:creationId xmlns:p14="http://schemas.microsoft.com/office/powerpoint/2010/main" val="4241072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5</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285750" y="1372143"/>
            <a:ext cx="8572500" cy="355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sz="1500" dirty="0" smtClean="0">
                <a:latin typeface="微软雅黑" pitchFamily="34" charset="-122"/>
                <a:ea typeface="微软雅黑" pitchFamily="34" charset="-122"/>
              </a:rPr>
              <a:t>平台分布式</a:t>
            </a:r>
            <a:r>
              <a:rPr lang="zh-CN" altLang="en-US" sz="1500" dirty="0" smtClean="0">
                <a:latin typeface="微软雅黑" pitchFamily="34" charset="-122"/>
                <a:ea typeface="微软雅黑" pitchFamily="34" charset="-122"/>
              </a:rPr>
              <a:t>事件框架特点：典型的事件驱动模型</a:t>
            </a:r>
            <a:endParaRPr lang="en-US" altLang="zh-CN" sz="1500" dirty="0" smtClean="0">
              <a:latin typeface="微软雅黑" pitchFamily="34" charset="-122"/>
              <a:ea typeface="微软雅黑" pitchFamily="34" charset="-122"/>
            </a:endParaRPr>
          </a:p>
        </p:txBody>
      </p:sp>
      <p:sp>
        <p:nvSpPr>
          <p:cNvPr id="28" name="燕尾形 27"/>
          <p:cNvSpPr/>
          <p:nvPr/>
        </p:nvSpPr>
        <p:spPr bwMode="auto">
          <a:xfrm>
            <a:off x="1610506" y="692497"/>
            <a:ext cx="1223293"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4" name="矩形 3"/>
          <p:cNvSpPr/>
          <p:nvPr/>
        </p:nvSpPr>
        <p:spPr>
          <a:xfrm>
            <a:off x="896647" y="2705307"/>
            <a:ext cx="1360153" cy="108838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1200" dirty="0">
              <a:latin typeface="微软雅黑" pitchFamily="34" charset="-122"/>
              <a:ea typeface="微软雅黑" pitchFamily="34" charset="-122"/>
            </a:endParaRPr>
          </a:p>
        </p:txBody>
      </p:sp>
      <p:sp>
        <p:nvSpPr>
          <p:cNvPr id="16" name="矩形 15"/>
          <p:cNvSpPr/>
          <p:nvPr/>
        </p:nvSpPr>
        <p:spPr>
          <a:xfrm>
            <a:off x="1128280" y="3139283"/>
            <a:ext cx="968697" cy="47112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200" dirty="0">
                <a:latin typeface="微软雅黑" pitchFamily="34" charset="-122"/>
                <a:ea typeface="微软雅黑" pitchFamily="34" charset="-122"/>
              </a:rPr>
              <a:t>事件监听器注册表</a:t>
            </a:r>
          </a:p>
        </p:txBody>
      </p:sp>
      <p:sp>
        <p:nvSpPr>
          <p:cNvPr id="17" name="矩形 16"/>
          <p:cNvSpPr/>
          <p:nvPr/>
        </p:nvSpPr>
        <p:spPr>
          <a:xfrm>
            <a:off x="872223" y="4153727"/>
            <a:ext cx="136015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200" dirty="0">
                <a:latin typeface="微软雅黑" pitchFamily="34" charset="-122"/>
                <a:ea typeface="微软雅黑" pitchFamily="34" charset="-122"/>
              </a:rPr>
              <a:t>分布式事件</a:t>
            </a:r>
            <a:r>
              <a:rPr lang="zh-CN" altLang="en-US" sz="1200" dirty="0" smtClean="0">
                <a:latin typeface="微软雅黑" pitchFamily="34" charset="-122"/>
                <a:ea typeface="微软雅黑" pitchFamily="34" charset="-122"/>
              </a:rPr>
              <a:t>分发和接收组件</a:t>
            </a:r>
            <a:endParaRPr lang="zh-CN" altLang="en-US" sz="1200" dirty="0">
              <a:latin typeface="微软雅黑" pitchFamily="34" charset="-122"/>
              <a:ea typeface="微软雅黑" pitchFamily="34" charset="-122"/>
            </a:endParaRPr>
          </a:p>
        </p:txBody>
      </p:sp>
      <p:sp>
        <p:nvSpPr>
          <p:cNvPr id="6" name="椭圆 5"/>
          <p:cNvSpPr/>
          <p:nvPr/>
        </p:nvSpPr>
        <p:spPr>
          <a:xfrm>
            <a:off x="1018531" y="1772816"/>
            <a:ext cx="1213845" cy="55276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7" name="TextBox 6"/>
          <p:cNvSpPr txBox="1"/>
          <p:nvPr/>
        </p:nvSpPr>
        <p:spPr>
          <a:xfrm>
            <a:off x="1222005" y="1879919"/>
            <a:ext cx="739305" cy="338554"/>
          </a:xfrm>
          <a:prstGeom prst="rect">
            <a:avLst/>
          </a:prstGeom>
          <a:noFill/>
        </p:spPr>
        <p:txBody>
          <a:bodyPr wrap="none" rtlCol="0">
            <a:spAutoFit/>
          </a:bodyPr>
          <a:lstStyle/>
          <a:p>
            <a:r>
              <a:rPr lang="zh-CN" altLang="en-US" sz="1600" dirty="0" smtClean="0">
                <a:solidFill>
                  <a:schemeClr val="bg1"/>
                </a:solidFill>
                <a:latin typeface="微软雅黑" pitchFamily="34" charset="-122"/>
                <a:ea typeface="微软雅黑" pitchFamily="34" charset="-122"/>
              </a:rPr>
              <a:t>应用</a:t>
            </a:r>
            <a:r>
              <a:rPr lang="en-US" altLang="zh-CN" sz="1600" dirty="0" smtClean="0">
                <a:solidFill>
                  <a:schemeClr val="bg1"/>
                </a:solidFill>
                <a:latin typeface="微软雅黑" pitchFamily="34" charset="-122"/>
                <a:ea typeface="微软雅黑" pitchFamily="34" charset="-122"/>
              </a:rPr>
              <a:t>A</a:t>
            </a:r>
            <a:endParaRPr lang="zh-CN" altLang="en-US" sz="1600" dirty="0">
              <a:solidFill>
                <a:schemeClr val="bg1"/>
              </a:solidFill>
              <a:latin typeface="微软雅黑" pitchFamily="34" charset="-122"/>
              <a:ea typeface="微软雅黑" pitchFamily="34" charset="-122"/>
            </a:endParaRPr>
          </a:p>
        </p:txBody>
      </p:sp>
      <p:sp>
        <p:nvSpPr>
          <p:cNvPr id="8" name="圆角矩形 7"/>
          <p:cNvSpPr/>
          <p:nvPr/>
        </p:nvSpPr>
        <p:spPr>
          <a:xfrm>
            <a:off x="179513" y="2096377"/>
            <a:ext cx="1069176" cy="45840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smtClean="0">
                <a:latin typeface="微软雅黑" pitchFamily="34" charset="-122"/>
                <a:ea typeface="微软雅黑" pitchFamily="34" charset="-122"/>
              </a:rPr>
              <a:t>业务组件</a:t>
            </a:r>
            <a:endParaRPr lang="en-US" altLang="zh-CN" sz="1200" dirty="0" smtClean="0">
              <a:latin typeface="微软雅黑" pitchFamily="34" charset="-122"/>
              <a:ea typeface="微软雅黑" pitchFamily="34" charset="-122"/>
            </a:endParaRPr>
          </a:p>
          <a:p>
            <a:pPr algn="ctr"/>
            <a:r>
              <a:rPr lang="zh-CN" altLang="en-US" sz="1200" dirty="0" smtClean="0">
                <a:latin typeface="微软雅黑" pitchFamily="34" charset="-122"/>
                <a:ea typeface="微软雅黑" pitchFamily="34" charset="-122"/>
              </a:rPr>
              <a:t>（</a:t>
            </a:r>
            <a:r>
              <a:rPr lang="en-US" altLang="zh-CN" sz="1200" dirty="0" err="1" smtClean="0">
                <a:latin typeface="微软雅黑" pitchFamily="34" charset="-122"/>
                <a:ea typeface="微软雅黑" pitchFamily="34" charset="-122"/>
              </a:rPr>
              <a:t>Notofier</a:t>
            </a:r>
            <a:r>
              <a:rPr lang="zh-CN" altLang="en-US" sz="1200" dirty="0" smtClean="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p:txBody>
      </p:sp>
      <p:sp>
        <p:nvSpPr>
          <p:cNvPr id="31" name="圆角矩形 30"/>
          <p:cNvSpPr/>
          <p:nvPr/>
        </p:nvSpPr>
        <p:spPr>
          <a:xfrm>
            <a:off x="2129813" y="2050134"/>
            <a:ext cx="871471" cy="4889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smtClean="0">
                <a:latin typeface="微软雅黑" pitchFamily="34" charset="-122"/>
                <a:ea typeface="微软雅黑" pitchFamily="34" charset="-122"/>
              </a:rPr>
              <a:t>业务组件</a:t>
            </a:r>
            <a:endParaRPr lang="en-US" altLang="zh-CN" sz="1200" dirty="0" smtClean="0">
              <a:latin typeface="微软雅黑" pitchFamily="34" charset="-122"/>
              <a:ea typeface="微软雅黑" pitchFamily="34" charset="-122"/>
            </a:endParaRPr>
          </a:p>
          <a:p>
            <a:pPr algn="ctr"/>
            <a:r>
              <a:rPr lang="zh-CN" altLang="en-US" sz="1200" dirty="0" smtClean="0">
                <a:latin typeface="微软雅黑" pitchFamily="34" charset="-122"/>
                <a:ea typeface="微软雅黑" pitchFamily="34" charset="-122"/>
              </a:rPr>
              <a:t>（</a:t>
            </a:r>
            <a:r>
              <a:rPr lang="en-US" altLang="zh-CN" sz="1200" dirty="0" smtClean="0">
                <a:latin typeface="微软雅黑" pitchFamily="34" charset="-122"/>
                <a:ea typeface="微软雅黑" pitchFamily="34" charset="-122"/>
              </a:rPr>
              <a:t>Lister</a:t>
            </a:r>
            <a:r>
              <a:rPr lang="zh-CN" altLang="en-US" sz="1200" dirty="0" smtClean="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p:txBody>
      </p:sp>
      <p:sp>
        <p:nvSpPr>
          <p:cNvPr id="9" name="矩形 8"/>
          <p:cNvSpPr/>
          <p:nvPr/>
        </p:nvSpPr>
        <p:spPr>
          <a:xfrm>
            <a:off x="896647" y="2811195"/>
            <a:ext cx="1261884" cy="276999"/>
          </a:xfrm>
          <a:prstGeom prst="rect">
            <a:avLst/>
          </a:prstGeom>
        </p:spPr>
        <p:txBody>
          <a:bodyPr wrap="none">
            <a:spAutoFit/>
          </a:bodyPr>
          <a:lstStyle/>
          <a:p>
            <a:pPr algn="ctr"/>
            <a:r>
              <a:rPr lang="zh-CN" altLang="en-US" sz="1200" dirty="0">
                <a:latin typeface="微软雅黑" pitchFamily="34" charset="-122"/>
                <a:ea typeface="微软雅黑" pitchFamily="34" charset="-122"/>
              </a:rPr>
              <a:t>事件路由处理器</a:t>
            </a:r>
          </a:p>
        </p:txBody>
      </p:sp>
      <p:sp>
        <p:nvSpPr>
          <p:cNvPr id="41" name="矩形 40"/>
          <p:cNvSpPr/>
          <p:nvPr/>
        </p:nvSpPr>
        <p:spPr>
          <a:xfrm>
            <a:off x="872223" y="5046918"/>
            <a:ext cx="136015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200" dirty="0" err="1" smtClean="0">
                <a:latin typeface="微软雅黑" pitchFamily="34" charset="-122"/>
                <a:ea typeface="微软雅黑" pitchFamily="34" charset="-122"/>
              </a:rPr>
              <a:t>Jgroups</a:t>
            </a:r>
            <a:r>
              <a:rPr lang="zh-CN" altLang="en-US" sz="1200" dirty="0" smtClean="0">
                <a:latin typeface="微软雅黑" pitchFamily="34" charset="-122"/>
                <a:ea typeface="微软雅黑" pitchFamily="34" charset="-122"/>
              </a:rPr>
              <a:t>多播协议</a:t>
            </a:r>
            <a:endParaRPr lang="zh-CN" altLang="en-US" sz="1200" dirty="0">
              <a:latin typeface="微软雅黑" pitchFamily="34" charset="-122"/>
              <a:ea typeface="微软雅黑" pitchFamily="34" charset="-122"/>
            </a:endParaRPr>
          </a:p>
        </p:txBody>
      </p:sp>
      <p:sp>
        <p:nvSpPr>
          <p:cNvPr id="10" name="矩形 9"/>
          <p:cNvSpPr/>
          <p:nvPr/>
        </p:nvSpPr>
        <p:spPr>
          <a:xfrm>
            <a:off x="863856" y="5550974"/>
            <a:ext cx="488694" cy="276999"/>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Tcp</a:t>
            </a:r>
            <a:endParaRPr lang="zh-CN" altLang="en-US" sz="1200" dirty="0">
              <a:latin typeface="微软雅黑" pitchFamily="34" charset="-122"/>
              <a:ea typeface="微软雅黑" pitchFamily="34" charset="-122"/>
            </a:endParaRPr>
          </a:p>
        </p:txBody>
      </p:sp>
      <p:sp>
        <p:nvSpPr>
          <p:cNvPr id="43" name="矩形 42"/>
          <p:cNvSpPr/>
          <p:nvPr/>
        </p:nvSpPr>
        <p:spPr>
          <a:xfrm>
            <a:off x="1259632" y="5550974"/>
            <a:ext cx="554425" cy="276999"/>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udp</a:t>
            </a:r>
            <a:endParaRPr lang="zh-CN" altLang="en-US" sz="1200" dirty="0">
              <a:latin typeface="微软雅黑" pitchFamily="34" charset="-122"/>
              <a:ea typeface="微软雅黑" pitchFamily="34" charset="-122"/>
            </a:endParaRPr>
          </a:p>
        </p:txBody>
      </p:sp>
      <p:sp>
        <p:nvSpPr>
          <p:cNvPr id="44" name="矩形 43"/>
          <p:cNvSpPr/>
          <p:nvPr/>
        </p:nvSpPr>
        <p:spPr>
          <a:xfrm>
            <a:off x="1824752" y="5550972"/>
            <a:ext cx="455980" cy="461665"/>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Tcp</a:t>
            </a:r>
            <a:endParaRPr lang="en-US" altLang="zh-CN" sz="1200" dirty="0" smtClean="0">
              <a:latin typeface="微软雅黑" pitchFamily="34" charset="-122"/>
              <a:ea typeface="微软雅黑" pitchFamily="34" charset="-122"/>
            </a:endParaRPr>
          </a:p>
          <a:p>
            <a:pPr algn="ctr"/>
            <a:r>
              <a:rPr lang="en-US" altLang="zh-CN" sz="1200" dirty="0" err="1" smtClean="0">
                <a:latin typeface="微软雅黑" pitchFamily="34" charset="-122"/>
                <a:ea typeface="微软雅黑" pitchFamily="34" charset="-122"/>
              </a:rPr>
              <a:t>nio</a:t>
            </a:r>
            <a:endParaRPr lang="zh-CN" altLang="en-US" sz="1200" dirty="0">
              <a:latin typeface="微软雅黑" pitchFamily="34" charset="-122"/>
              <a:ea typeface="微软雅黑" pitchFamily="34" charset="-122"/>
            </a:endParaRPr>
          </a:p>
        </p:txBody>
      </p:sp>
      <p:cxnSp>
        <p:nvCxnSpPr>
          <p:cNvPr id="46" name="直接箭头连接符 45"/>
          <p:cNvCxnSpPr/>
          <p:nvPr/>
        </p:nvCxnSpPr>
        <p:spPr>
          <a:xfrm>
            <a:off x="562671" y="2569551"/>
            <a:ext cx="301185" cy="37879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8" name="直接箭头连接符 47"/>
          <p:cNvCxnSpPr/>
          <p:nvPr/>
        </p:nvCxnSpPr>
        <p:spPr>
          <a:xfrm flipV="1">
            <a:off x="2248750" y="2569551"/>
            <a:ext cx="171054" cy="30115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0" name="直接箭头连接符 49"/>
          <p:cNvCxnSpPr>
            <a:stCxn id="4" idx="2"/>
            <a:endCxn id="17" idx="0"/>
          </p:cNvCxnSpPr>
          <p:nvPr/>
        </p:nvCxnSpPr>
        <p:spPr>
          <a:xfrm flipH="1">
            <a:off x="1552300" y="3793687"/>
            <a:ext cx="24424" cy="3600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3" name="TextBox 52"/>
          <p:cNvSpPr txBox="1"/>
          <p:nvPr/>
        </p:nvSpPr>
        <p:spPr>
          <a:xfrm>
            <a:off x="251520" y="2582196"/>
            <a:ext cx="697627" cy="246221"/>
          </a:xfrm>
          <a:prstGeom prst="rect">
            <a:avLst/>
          </a:prstGeom>
          <a:noFill/>
        </p:spPr>
        <p:txBody>
          <a:bodyPr wrap="none" rtlCol="0">
            <a:spAutoFit/>
          </a:bodyPr>
          <a:lstStyle/>
          <a:p>
            <a:r>
              <a:rPr lang="zh-CN" altLang="en-US" sz="1000" dirty="0" smtClean="0">
                <a:solidFill>
                  <a:srgbClr val="0066FF"/>
                </a:solidFill>
                <a:latin typeface="微软雅黑" pitchFamily="34" charset="-122"/>
                <a:ea typeface="微软雅黑" pitchFamily="34" charset="-122"/>
              </a:rPr>
              <a:t>创建事件</a:t>
            </a:r>
            <a:endParaRPr lang="zh-CN" altLang="en-US" sz="1000" dirty="0">
              <a:solidFill>
                <a:srgbClr val="0066FF"/>
              </a:solidFill>
              <a:latin typeface="微软雅黑" pitchFamily="34" charset="-122"/>
              <a:ea typeface="微软雅黑" pitchFamily="34" charset="-122"/>
            </a:endParaRPr>
          </a:p>
        </p:txBody>
      </p:sp>
      <p:sp>
        <p:nvSpPr>
          <p:cNvPr id="54" name="TextBox 53"/>
          <p:cNvSpPr txBox="1"/>
          <p:nvPr/>
        </p:nvSpPr>
        <p:spPr>
          <a:xfrm>
            <a:off x="2280732" y="2635836"/>
            <a:ext cx="697627" cy="246221"/>
          </a:xfrm>
          <a:prstGeom prst="rect">
            <a:avLst/>
          </a:prstGeom>
          <a:noFill/>
        </p:spPr>
        <p:txBody>
          <a:bodyPr wrap="none" rtlCol="0">
            <a:spAutoFit/>
          </a:bodyPr>
          <a:lstStyle/>
          <a:p>
            <a:r>
              <a:rPr lang="zh-CN" altLang="en-US" sz="1000" dirty="0" smtClean="0">
                <a:solidFill>
                  <a:srgbClr val="00B050"/>
                </a:solidFill>
                <a:latin typeface="微软雅黑" pitchFamily="34" charset="-122"/>
                <a:ea typeface="微软雅黑" pitchFamily="34" charset="-122"/>
              </a:rPr>
              <a:t>接收事件</a:t>
            </a:r>
            <a:endParaRPr lang="zh-CN" altLang="en-US" sz="1000" dirty="0">
              <a:solidFill>
                <a:srgbClr val="00B050"/>
              </a:solidFill>
              <a:latin typeface="微软雅黑" pitchFamily="34" charset="-122"/>
              <a:ea typeface="微软雅黑" pitchFamily="34" charset="-122"/>
            </a:endParaRPr>
          </a:p>
        </p:txBody>
      </p:sp>
      <p:sp>
        <p:nvSpPr>
          <p:cNvPr id="55" name="TextBox 54"/>
          <p:cNvSpPr txBox="1"/>
          <p:nvPr/>
        </p:nvSpPr>
        <p:spPr>
          <a:xfrm>
            <a:off x="412812" y="3850596"/>
            <a:ext cx="1082348"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路由分布式事件</a:t>
            </a:r>
            <a:endParaRPr lang="zh-CN" altLang="en-US" dirty="0"/>
          </a:p>
        </p:txBody>
      </p:sp>
      <p:cxnSp>
        <p:nvCxnSpPr>
          <p:cNvPr id="56" name="直接箭头连接符 55"/>
          <p:cNvCxnSpPr/>
          <p:nvPr/>
        </p:nvCxnSpPr>
        <p:spPr>
          <a:xfrm flipH="1" flipV="1">
            <a:off x="1824752" y="3749671"/>
            <a:ext cx="96434" cy="4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9" name="TextBox 58"/>
          <p:cNvSpPr txBox="1"/>
          <p:nvPr/>
        </p:nvSpPr>
        <p:spPr>
          <a:xfrm>
            <a:off x="1981572" y="3850596"/>
            <a:ext cx="1082348"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接收分布式事件</a:t>
            </a:r>
            <a:endParaRPr lang="zh-CN" altLang="en-US" dirty="0"/>
          </a:p>
        </p:txBody>
      </p:sp>
      <p:cxnSp>
        <p:nvCxnSpPr>
          <p:cNvPr id="60" name="直接箭头连接符 59"/>
          <p:cNvCxnSpPr/>
          <p:nvPr/>
        </p:nvCxnSpPr>
        <p:spPr>
          <a:xfrm flipH="1">
            <a:off x="1422066" y="4686180"/>
            <a:ext cx="24424" cy="3600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1" name="TextBox 60"/>
          <p:cNvSpPr txBox="1"/>
          <p:nvPr/>
        </p:nvSpPr>
        <p:spPr>
          <a:xfrm>
            <a:off x="272613" y="4700586"/>
            <a:ext cx="1082348"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发送分布式事件</a:t>
            </a:r>
            <a:endParaRPr lang="zh-CN" altLang="en-US" dirty="0"/>
          </a:p>
        </p:txBody>
      </p:sp>
      <p:cxnSp>
        <p:nvCxnSpPr>
          <p:cNvPr id="62" name="直接箭头连接符 61"/>
          <p:cNvCxnSpPr/>
          <p:nvPr/>
        </p:nvCxnSpPr>
        <p:spPr>
          <a:xfrm flipH="1" flipV="1">
            <a:off x="1694518" y="4642164"/>
            <a:ext cx="96434" cy="4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3" name="TextBox 62"/>
          <p:cNvSpPr txBox="1"/>
          <p:nvPr/>
        </p:nvSpPr>
        <p:spPr>
          <a:xfrm>
            <a:off x="1851338" y="4721081"/>
            <a:ext cx="1082348"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接收分布式事件</a:t>
            </a:r>
            <a:endParaRPr lang="zh-CN" altLang="en-US" dirty="0"/>
          </a:p>
        </p:txBody>
      </p:sp>
      <p:sp>
        <p:nvSpPr>
          <p:cNvPr id="64" name="矩形 63"/>
          <p:cNvSpPr/>
          <p:nvPr/>
        </p:nvSpPr>
        <p:spPr>
          <a:xfrm>
            <a:off x="4075943" y="2635836"/>
            <a:ext cx="1360153" cy="108838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1200" dirty="0">
              <a:latin typeface="微软雅黑" pitchFamily="34" charset="-122"/>
              <a:ea typeface="微软雅黑" pitchFamily="34" charset="-122"/>
            </a:endParaRPr>
          </a:p>
        </p:txBody>
      </p:sp>
      <p:sp>
        <p:nvSpPr>
          <p:cNvPr id="65" name="矩形 64"/>
          <p:cNvSpPr/>
          <p:nvPr/>
        </p:nvSpPr>
        <p:spPr>
          <a:xfrm>
            <a:off x="4307576" y="3069812"/>
            <a:ext cx="968697" cy="47112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200" dirty="0">
                <a:latin typeface="微软雅黑" pitchFamily="34" charset="-122"/>
                <a:ea typeface="微软雅黑" pitchFamily="34" charset="-122"/>
              </a:rPr>
              <a:t>事件监听器注册表</a:t>
            </a:r>
          </a:p>
        </p:txBody>
      </p:sp>
      <p:sp>
        <p:nvSpPr>
          <p:cNvPr id="66" name="矩形 65"/>
          <p:cNvSpPr/>
          <p:nvPr/>
        </p:nvSpPr>
        <p:spPr>
          <a:xfrm>
            <a:off x="4051519" y="4084256"/>
            <a:ext cx="136015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200" dirty="0">
                <a:latin typeface="微软雅黑" pitchFamily="34" charset="-122"/>
                <a:ea typeface="微软雅黑" pitchFamily="34" charset="-122"/>
              </a:rPr>
              <a:t>分布式事件</a:t>
            </a:r>
            <a:r>
              <a:rPr lang="zh-CN" altLang="en-US" sz="1200" dirty="0" smtClean="0">
                <a:latin typeface="微软雅黑" pitchFamily="34" charset="-122"/>
                <a:ea typeface="微软雅黑" pitchFamily="34" charset="-122"/>
              </a:rPr>
              <a:t>分发和接收组件</a:t>
            </a:r>
            <a:endParaRPr lang="zh-CN" altLang="en-US" sz="1200" dirty="0">
              <a:latin typeface="微软雅黑" pitchFamily="34" charset="-122"/>
              <a:ea typeface="微软雅黑" pitchFamily="34" charset="-122"/>
            </a:endParaRPr>
          </a:p>
        </p:txBody>
      </p:sp>
      <p:sp>
        <p:nvSpPr>
          <p:cNvPr id="67" name="TextBox 66"/>
          <p:cNvSpPr txBox="1"/>
          <p:nvPr/>
        </p:nvSpPr>
        <p:spPr>
          <a:xfrm>
            <a:off x="4401301" y="1810448"/>
            <a:ext cx="739305" cy="338554"/>
          </a:xfrm>
          <a:prstGeom prst="rect">
            <a:avLst/>
          </a:prstGeom>
          <a:noFill/>
        </p:spPr>
        <p:txBody>
          <a:bodyPr wrap="none" rtlCol="0">
            <a:spAutoFit/>
          </a:bodyPr>
          <a:lstStyle/>
          <a:p>
            <a:r>
              <a:rPr lang="zh-CN" altLang="en-US" sz="1600" dirty="0" smtClean="0">
                <a:solidFill>
                  <a:schemeClr val="bg1"/>
                </a:solidFill>
                <a:latin typeface="微软雅黑" pitchFamily="34" charset="-122"/>
                <a:ea typeface="微软雅黑" pitchFamily="34" charset="-122"/>
              </a:rPr>
              <a:t>应用</a:t>
            </a:r>
            <a:r>
              <a:rPr lang="en-US" altLang="zh-CN" sz="1600" dirty="0" smtClean="0">
                <a:solidFill>
                  <a:schemeClr val="bg1"/>
                </a:solidFill>
                <a:latin typeface="微软雅黑" pitchFamily="34" charset="-122"/>
                <a:ea typeface="微软雅黑" pitchFamily="34" charset="-122"/>
              </a:rPr>
              <a:t>A</a:t>
            </a:r>
            <a:endParaRPr lang="zh-CN" altLang="en-US" sz="1600" dirty="0">
              <a:solidFill>
                <a:schemeClr val="bg1"/>
              </a:solidFill>
              <a:latin typeface="微软雅黑" pitchFamily="34" charset="-122"/>
              <a:ea typeface="微软雅黑" pitchFamily="34" charset="-122"/>
            </a:endParaRPr>
          </a:p>
        </p:txBody>
      </p:sp>
      <p:sp>
        <p:nvSpPr>
          <p:cNvPr id="68" name="圆角矩形 67"/>
          <p:cNvSpPr/>
          <p:nvPr/>
        </p:nvSpPr>
        <p:spPr>
          <a:xfrm>
            <a:off x="3275857" y="2026906"/>
            <a:ext cx="1152128" cy="45840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latin typeface="微软雅黑" pitchFamily="34" charset="-122"/>
                <a:ea typeface="微软雅黑" pitchFamily="34" charset="-122"/>
              </a:rPr>
              <a:t>业务组件</a:t>
            </a:r>
            <a:endParaRPr lang="en-US" altLang="zh-CN" sz="1200" dirty="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a:t>
            </a:r>
            <a:r>
              <a:rPr lang="en-US" altLang="zh-CN" sz="1200" dirty="0" err="1">
                <a:latin typeface="微软雅黑" pitchFamily="34" charset="-122"/>
                <a:ea typeface="微软雅黑" pitchFamily="34" charset="-122"/>
              </a:rPr>
              <a:t>Notofier</a:t>
            </a:r>
            <a:r>
              <a:rPr lang="zh-CN" altLang="en-US" sz="1200" dirty="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p:txBody>
      </p:sp>
      <p:sp>
        <p:nvSpPr>
          <p:cNvPr id="69" name="圆角矩形 68"/>
          <p:cNvSpPr/>
          <p:nvPr/>
        </p:nvSpPr>
        <p:spPr>
          <a:xfrm>
            <a:off x="5309109" y="1980663"/>
            <a:ext cx="871471" cy="4889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latin typeface="微软雅黑" pitchFamily="34" charset="-122"/>
                <a:ea typeface="微软雅黑" pitchFamily="34" charset="-122"/>
              </a:rPr>
              <a:t>业务组件</a:t>
            </a:r>
            <a:endParaRPr lang="en-US" altLang="zh-CN" sz="1200" dirty="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a:t>
            </a:r>
            <a:r>
              <a:rPr lang="en-US" altLang="zh-CN" sz="1200" dirty="0">
                <a:latin typeface="微软雅黑" pitchFamily="34" charset="-122"/>
                <a:ea typeface="微软雅黑" pitchFamily="34" charset="-122"/>
              </a:rPr>
              <a:t>Lister</a:t>
            </a:r>
            <a:r>
              <a:rPr lang="zh-CN" altLang="en-US" sz="1200" dirty="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p:txBody>
      </p:sp>
      <p:sp>
        <p:nvSpPr>
          <p:cNvPr id="70" name="矩形 69"/>
          <p:cNvSpPr/>
          <p:nvPr/>
        </p:nvSpPr>
        <p:spPr>
          <a:xfrm>
            <a:off x="4075943" y="2741724"/>
            <a:ext cx="1261884" cy="276999"/>
          </a:xfrm>
          <a:prstGeom prst="rect">
            <a:avLst/>
          </a:prstGeom>
        </p:spPr>
        <p:txBody>
          <a:bodyPr wrap="none">
            <a:spAutoFit/>
          </a:bodyPr>
          <a:lstStyle/>
          <a:p>
            <a:pPr algn="ctr"/>
            <a:r>
              <a:rPr lang="zh-CN" altLang="en-US" sz="1200" dirty="0">
                <a:latin typeface="微软雅黑" pitchFamily="34" charset="-122"/>
                <a:ea typeface="微软雅黑" pitchFamily="34" charset="-122"/>
              </a:rPr>
              <a:t>事件路由处理器</a:t>
            </a:r>
          </a:p>
        </p:txBody>
      </p:sp>
      <p:sp>
        <p:nvSpPr>
          <p:cNvPr id="71" name="矩形 70"/>
          <p:cNvSpPr/>
          <p:nvPr/>
        </p:nvSpPr>
        <p:spPr>
          <a:xfrm>
            <a:off x="4051519" y="4977447"/>
            <a:ext cx="136015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200" dirty="0" err="1" smtClean="0">
                <a:latin typeface="微软雅黑" pitchFamily="34" charset="-122"/>
                <a:ea typeface="微软雅黑" pitchFamily="34" charset="-122"/>
              </a:rPr>
              <a:t>Jgroups</a:t>
            </a:r>
            <a:r>
              <a:rPr lang="zh-CN" altLang="en-US" sz="1200" dirty="0" smtClean="0">
                <a:latin typeface="微软雅黑" pitchFamily="34" charset="-122"/>
                <a:ea typeface="微软雅黑" pitchFamily="34" charset="-122"/>
              </a:rPr>
              <a:t>多播协议</a:t>
            </a:r>
            <a:endParaRPr lang="zh-CN" altLang="en-US" sz="1200" dirty="0">
              <a:latin typeface="微软雅黑" pitchFamily="34" charset="-122"/>
              <a:ea typeface="微软雅黑" pitchFamily="34" charset="-122"/>
            </a:endParaRPr>
          </a:p>
        </p:txBody>
      </p:sp>
      <p:sp>
        <p:nvSpPr>
          <p:cNvPr id="72" name="矩形 71"/>
          <p:cNvSpPr/>
          <p:nvPr/>
        </p:nvSpPr>
        <p:spPr>
          <a:xfrm>
            <a:off x="4043152" y="5481503"/>
            <a:ext cx="444886" cy="276999"/>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Tcp</a:t>
            </a:r>
            <a:endParaRPr lang="zh-CN" altLang="en-US" sz="1200" dirty="0">
              <a:latin typeface="微软雅黑" pitchFamily="34" charset="-122"/>
              <a:ea typeface="微软雅黑" pitchFamily="34" charset="-122"/>
            </a:endParaRPr>
          </a:p>
        </p:txBody>
      </p:sp>
      <p:sp>
        <p:nvSpPr>
          <p:cNvPr id="73" name="矩形 72"/>
          <p:cNvSpPr/>
          <p:nvPr/>
        </p:nvSpPr>
        <p:spPr>
          <a:xfrm>
            <a:off x="4427985" y="5481503"/>
            <a:ext cx="565367" cy="276999"/>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udp</a:t>
            </a:r>
            <a:endParaRPr lang="zh-CN" altLang="en-US" sz="1200" dirty="0">
              <a:latin typeface="微软雅黑" pitchFamily="34" charset="-122"/>
              <a:ea typeface="微软雅黑" pitchFamily="34" charset="-122"/>
            </a:endParaRPr>
          </a:p>
        </p:txBody>
      </p:sp>
      <p:sp>
        <p:nvSpPr>
          <p:cNvPr id="74" name="矩形 73"/>
          <p:cNvSpPr/>
          <p:nvPr/>
        </p:nvSpPr>
        <p:spPr>
          <a:xfrm>
            <a:off x="5004048" y="5481501"/>
            <a:ext cx="455980" cy="461665"/>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Tcp</a:t>
            </a:r>
            <a:endParaRPr lang="en-US" altLang="zh-CN" sz="1200" dirty="0" smtClean="0">
              <a:latin typeface="微软雅黑" pitchFamily="34" charset="-122"/>
              <a:ea typeface="微软雅黑" pitchFamily="34" charset="-122"/>
            </a:endParaRPr>
          </a:p>
          <a:p>
            <a:pPr algn="ctr"/>
            <a:r>
              <a:rPr lang="en-US" altLang="zh-CN" sz="1200" dirty="0" err="1" smtClean="0">
                <a:latin typeface="微软雅黑" pitchFamily="34" charset="-122"/>
                <a:ea typeface="微软雅黑" pitchFamily="34" charset="-122"/>
              </a:rPr>
              <a:t>nio</a:t>
            </a:r>
            <a:endParaRPr lang="zh-CN" altLang="en-US" sz="1200" dirty="0">
              <a:latin typeface="微软雅黑" pitchFamily="34" charset="-122"/>
              <a:ea typeface="微软雅黑" pitchFamily="34" charset="-122"/>
            </a:endParaRPr>
          </a:p>
        </p:txBody>
      </p:sp>
      <p:cxnSp>
        <p:nvCxnSpPr>
          <p:cNvPr id="75" name="直接箭头连接符 74"/>
          <p:cNvCxnSpPr/>
          <p:nvPr/>
        </p:nvCxnSpPr>
        <p:spPr>
          <a:xfrm>
            <a:off x="3741967" y="2500080"/>
            <a:ext cx="301185" cy="37879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6" name="直接箭头连接符 75"/>
          <p:cNvCxnSpPr/>
          <p:nvPr/>
        </p:nvCxnSpPr>
        <p:spPr>
          <a:xfrm flipV="1">
            <a:off x="5428046" y="2500080"/>
            <a:ext cx="171054" cy="30115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7" name="直接箭头连接符 76"/>
          <p:cNvCxnSpPr>
            <a:stCxn id="64" idx="2"/>
            <a:endCxn id="66" idx="0"/>
          </p:cNvCxnSpPr>
          <p:nvPr/>
        </p:nvCxnSpPr>
        <p:spPr>
          <a:xfrm flipH="1">
            <a:off x="4731596" y="3724216"/>
            <a:ext cx="24424" cy="3600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8" name="TextBox 77"/>
          <p:cNvSpPr txBox="1"/>
          <p:nvPr/>
        </p:nvSpPr>
        <p:spPr>
          <a:xfrm>
            <a:off x="3300476" y="2527546"/>
            <a:ext cx="697627"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创建事件</a:t>
            </a:r>
            <a:endParaRPr lang="zh-CN" altLang="en-US" dirty="0"/>
          </a:p>
        </p:txBody>
      </p:sp>
      <p:sp>
        <p:nvSpPr>
          <p:cNvPr id="79" name="TextBox 78"/>
          <p:cNvSpPr txBox="1"/>
          <p:nvPr/>
        </p:nvSpPr>
        <p:spPr>
          <a:xfrm>
            <a:off x="5460028" y="2566365"/>
            <a:ext cx="697627"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接收事件</a:t>
            </a:r>
            <a:endParaRPr lang="zh-CN" altLang="en-US" dirty="0"/>
          </a:p>
        </p:txBody>
      </p:sp>
      <p:sp>
        <p:nvSpPr>
          <p:cNvPr id="80" name="TextBox 79"/>
          <p:cNvSpPr txBox="1"/>
          <p:nvPr/>
        </p:nvSpPr>
        <p:spPr>
          <a:xfrm>
            <a:off x="3592108" y="3781125"/>
            <a:ext cx="1082348"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路由分布式事件</a:t>
            </a:r>
            <a:endParaRPr lang="zh-CN" altLang="en-US" dirty="0"/>
          </a:p>
        </p:txBody>
      </p:sp>
      <p:cxnSp>
        <p:nvCxnSpPr>
          <p:cNvPr id="81" name="直接箭头连接符 80"/>
          <p:cNvCxnSpPr/>
          <p:nvPr/>
        </p:nvCxnSpPr>
        <p:spPr>
          <a:xfrm flipH="1" flipV="1">
            <a:off x="5004048" y="3680200"/>
            <a:ext cx="96434" cy="4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2" name="TextBox 81"/>
          <p:cNvSpPr txBox="1"/>
          <p:nvPr/>
        </p:nvSpPr>
        <p:spPr>
          <a:xfrm>
            <a:off x="5160868" y="3781125"/>
            <a:ext cx="1082348"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接收分布式事件</a:t>
            </a:r>
            <a:endParaRPr lang="zh-CN" altLang="en-US" dirty="0"/>
          </a:p>
        </p:txBody>
      </p:sp>
      <p:cxnSp>
        <p:nvCxnSpPr>
          <p:cNvPr id="83" name="直接箭头连接符 82"/>
          <p:cNvCxnSpPr/>
          <p:nvPr/>
        </p:nvCxnSpPr>
        <p:spPr>
          <a:xfrm flipH="1">
            <a:off x="4601362" y="4616709"/>
            <a:ext cx="24424" cy="3600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4" name="TextBox 83"/>
          <p:cNvSpPr txBox="1"/>
          <p:nvPr/>
        </p:nvSpPr>
        <p:spPr>
          <a:xfrm>
            <a:off x="3451909" y="4631115"/>
            <a:ext cx="1082348"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发送分布式事件</a:t>
            </a:r>
            <a:endParaRPr lang="zh-CN" altLang="en-US" dirty="0"/>
          </a:p>
        </p:txBody>
      </p:sp>
      <p:cxnSp>
        <p:nvCxnSpPr>
          <p:cNvPr id="85" name="直接箭头连接符 84"/>
          <p:cNvCxnSpPr/>
          <p:nvPr/>
        </p:nvCxnSpPr>
        <p:spPr>
          <a:xfrm flipH="1" flipV="1">
            <a:off x="4873814" y="4572693"/>
            <a:ext cx="96434" cy="4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6" name="TextBox 85"/>
          <p:cNvSpPr txBox="1"/>
          <p:nvPr/>
        </p:nvSpPr>
        <p:spPr>
          <a:xfrm>
            <a:off x="5030634" y="4651610"/>
            <a:ext cx="1082348"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接收分布式事件</a:t>
            </a:r>
            <a:endParaRPr lang="zh-CN" altLang="en-US" dirty="0"/>
          </a:p>
        </p:txBody>
      </p:sp>
      <p:sp>
        <p:nvSpPr>
          <p:cNvPr id="87" name="矩形 86"/>
          <p:cNvSpPr/>
          <p:nvPr/>
        </p:nvSpPr>
        <p:spPr>
          <a:xfrm>
            <a:off x="6931073" y="2598204"/>
            <a:ext cx="1360153" cy="108838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1200" dirty="0">
              <a:latin typeface="微软雅黑" pitchFamily="34" charset="-122"/>
              <a:ea typeface="微软雅黑" pitchFamily="34" charset="-122"/>
            </a:endParaRPr>
          </a:p>
        </p:txBody>
      </p:sp>
      <p:sp>
        <p:nvSpPr>
          <p:cNvPr id="88" name="矩形 87"/>
          <p:cNvSpPr/>
          <p:nvPr/>
        </p:nvSpPr>
        <p:spPr>
          <a:xfrm>
            <a:off x="7162706" y="3032180"/>
            <a:ext cx="968697" cy="47112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200" dirty="0">
                <a:latin typeface="微软雅黑" pitchFamily="34" charset="-122"/>
                <a:ea typeface="微软雅黑" pitchFamily="34" charset="-122"/>
              </a:rPr>
              <a:t>事件监听器注册表</a:t>
            </a:r>
          </a:p>
        </p:txBody>
      </p:sp>
      <p:sp>
        <p:nvSpPr>
          <p:cNvPr id="89" name="矩形 88"/>
          <p:cNvSpPr/>
          <p:nvPr/>
        </p:nvSpPr>
        <p:spPr>
          <a:xfrm>
            <a:off x="6906649" y="4046624"/>
            <a:ext cx="136015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200" dirty="0">
                <a:latin typeface="微软雅黑" pitchFamily="34" charset="-122"/>
                <a:ea typeface="微软雅黑" pitchFamily="34" charset="-122"/>
              </a:rPr>
              <a:t>分布式事件</a:t>
            </a:r>
            <a:r>
              <a:rPr lang="zh-CN" altLang="en-US" sz="1200" dirty="0" smtClean="0">
                <a:latin typeface="微软雅黑" pitchFamily="34" charset="-122"/>
                <a:ea typeface="微软雅黑" pitchFamily="34" charset="-122"/>
              </a:rPr>
              <a:t>分发和接收组件</a:t>
            </a:r>
            <a:endParaRPr lang="zh-CN" altLang="en-US" sz="1200" dirty="0">
              <a:latin typeface="微软雅黑" pitchFamily="34" charset="-122"/>
              <a:ea typeface="微软雅黑" pitchFamily="34" charset="-122"/>
            </a:endParaRPr>
          </a:p>
        </p:txBody>
      </p:sp>
      <p:sp>
        <p:nvSpPr>
          <p:cNvPr id="90" name="TextBox 89"/>
          <p:cNvSpPr txBox="1"/>
          <p:nvPr/>
        </p:nvSpPr>
        <p:spPr>
          <a:xfrm>
            <a:off x="7256431" y="1772816"/>
            <a:ext cx="739305" cy="338554"/>
          </a:xfrm>
          <a:prstGeom prst="rect">
            <a:avLst/>
          </a:prstGeom>
          <a:noFill/>
        </p:spPr>
        <p:txBody>
          <a:bodyPr wrap="none" rtlCol="0">
            <a:spAutoFit/>
          </a:bodyPr>
          <a:lstStyle/>
          <a:p>
            <a:r>
              <a:rPr lang="zh-CN" altLang="en-US" sz="1600" dirty="0" smtClean="0">
                <a:solidFill>
                  <a:schemeClr val="bg1"/>
                </a:solidFill>
                <a:latin typeface="微软雅黑" pitchFamily="34" charset="-122"/>
                <a:ea typeface="微软雅黑" pitchFamily="34" charset="-122"/>
              </a:rPr>
              <a:t>应用</a:t>
            </a:r>
            <a:r>
              <a:rPr lang="en-US" altLang="zh-CN" sz="1600" dirty="0" smtClean="0">
                <a:solidFill>
                  <a:schemeClr val="bg1"/>
                </a:solidFill>
                <a:latin typeface="微软雅黑" pitchFamily="34" charset="-122"/>
                <a:ea typeface="微软雅黑" pitchFamily="34" charset="-122"/>
              </a:rPr>
              <a:t>A</a:t>
            </a:r>
            <a:endParaRPr lang="zh-CN" altLang="en-US" sz="1600" dirty="0">
              <a:solidFill>
                <a:schemeClr val="bg1"/>
              </a:solidFill>
              <a:latin typeface="微软雅黑" pitchFamily="34" charset="-122"/>
              <a:ea typeface="微软雅黑" pitchFamily="34" charset="-122"/>
            </a:endParaRPr>
          </a:p>
        </p:txBody>
      </p:sp>
      <p:sp>
        <p:nvSpPr>
          <p:cNvPr id="91" name="圆角矩形 90"/>
          <p:cNvSpPr/>
          <p:nvPr/>
        </p:nvSpPr>
        <p:spPr>
          <a:xfrm>
            <a:off x="6295911" y="1989274"/>
            <a:ext cx="1131219" cy="45840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latin typeface="微软雅黑" pitchFamily="34" charset="-122"/>
                <a:ea typeface="微软雅黑" pitchFamily="34" charset="-122"/>
              </a:rPr>
              <a:t>业务组件</a:t>
            </a:r>
            <a:endParaRPr lang="en-US" altLang="zh-CN" sz="1200" dirty="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a:t>
            </a:r>
            <a:r>
              <a:rPr lang="en-US" altLang="zh-CN" sz="1200" dirty="0" err="1">
                <a:latin typeface="微软雅黑" pitchFamily="34" charset="-122"/>
                <a:ea typeface="微软雅黑" pitchFamily="34" charset="-122"/>
              </a:rPr>
              <a:t>Notofier</a:t>
            </a:r>
            <a:r>
              <a:rPr lang="zh-CN" altLang="en-US" sz="1200" dirty="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p:txBody>
      </p:sp>
      <p:sp>
        <p:nvSpPr>
          <p:cNvPr id="92" name="圆角矩形 91"/>
          <p:cNvSpPr/>
          <p:nvPr/>
        </p:nvSpPr>
        <p:spPr>
          <a:xfrm>
            <a:off x="8100392" y="1943031"/>
            <a:ext cx="871471" cy="4889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latin typeface="微软雅黑" pitchFamily="34" charset="-122"/>
                <a:ea typeface="微软雅黑" pitchFamily="34" charset="-122"/>
              </a:rPr>
              <a:t>业务组件</a:t>
            </a:r>
            <a:endParaRPr lang="en-US" altLang="zh-CN" sz="1200" dirty="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a:t>
            </a:r>
            <a:r>
              <a:rPr lang="en-US" altLang="zh-CN" sz="1200" dirty="0">
                <a:latin typeface="微软雅黑" pitchFamily="34" charset="-122"/>
                <a:ea typeface="微软雅黑" pitchFamily="34" charset="-122"/>
              </a:rPr>
              <a:t>Lister</a:t>
            </a:r>
            <a:r>
              <a:rPr lang="zh-CN" altLang="en-US" sz="1200" dirty="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p:txBody>
      </p:sp>
      <p:sp>
        <p:nvSpPr>
          <p:cNvPr id="93" name="矩形 92"/>
          <p:cNvSpPr/>
          <p:nvPr/>
        </p:nvSpPr>
        <p:spPr>
          <a:xfrm>
            <a:off x="6931073" y="2704092"/>
            <a:ext cx="1261884" cy="276999"/>
          </a:xfrm>
          <a:prstGeom prst="rect">
            <a:avLst/>
          </a:prstGeom>
        </p:spPr>
        <p:txBody>
          <a:bodyPr wrap="none">
            <a:spAutoFit/>
          </a:bodyPr>
          <a:lstStyle/>
          <a:p>
            <a:pPr algn="ctr"/>
            <a:r>
              <a:rPr lang="zh-CN" altLang="en-US" sz="1200" dirty="0">
                <a:latin typeface="微软雅黑" pitchFamily="34" charset="-122"/>
                <a:ea typeface="微软雅黑" pitchFamily="34" charset="-122"/>
              </a:rPr>
              <a:t>事件路由处理器</a:t>
            </a:r>
          </a:p>
        </p:txBody>
      </p:sp>
      <p:sp>
        <p:nvSpPr>
          <p:cNvPr id="94" name="矩形 93"/>
          <p:cNvSpPr/>
          <p:nvPr/>
        </p:nvSpPr>
        <p:spPr>
          <a:xfrm>
            <a:off x="6906649" y="4939815"/>
            <a:ext cx="136015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200" dirty="0" err="1" smtClean="0">
                <a:latin typeface="微软雅黑" pitchFamily="34" charset="-122"/>
                <a:ea typeface="微软雅黑" pitchFamily="34" charset="-122"/>
              </a:rPr>
              <a:t>Jgroups</a:t>
            </a:r>
            <a:r>
              <a:rPr lang="zh-CN" altLang="en-US" sz="1200" dirty="0" smtClean="0">
                <a:latin typeface="微软雅黑" pitchFamily="34" charset="-122"/>
                <a:ea typeface="微软雅黑" pitchFamily="34" charset="-122"/>
              </a:rPr>
              <a:t>多播协议</a:t>
            </a:r>
            <a:endParaRPr lang="zh-CN" altLang="en-US" sz="1200" dirty="0">
              <a:latin typeface="微软雅黑" pitchFamily="34" charset="-122"/>
              <a:ea typeface="微软雅黑" pitchFamily="34" charset="-122"/>
            </a:endParaRPr>
          </a:p>
        </p:txBody>
      </p:sp>
      <p:sp>
        <p:nvSpPr>
          <p:cNvPr id="95" name="矩形 94"/>
          <p:cNvSpPr/>
          <p:nvPr/>
        </p:nvSpPr>
        <p:spPr>
          <a:xfrm>
            <a:off x="6747689" y="5443872"/>
            <a:ext cx="508743" cy="276999"/>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Tcp</a:t>
            </a:r>
            <a:endParaRPr lang="zh-CN" altLang="en-US" sz="1200" dirty="0">
              <a:latin typeface="微软雅黑" pitchFamily="34" charset="-122"/>
              <a:ea typeface="微软雅黑" pitchFamily="34" charset="-122"/>
            </a:endParaRPr>
          </a:p>
        </p:txBody>
      </p:sp>
      <p:sp>
        <p:nvSpPr>
          <p:cNvPr id="96" name="矩形 95"/>
          <p:cNvSpPr/>
          <p:nvPr/>
        </p:nvSpPr>
        <p:spPr>
          <a:xfrm>
            <a:off x="7256432" y="5443871"/>
            <a:ext cx="592050" cy="276999"/>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udp</a:t>
            </a:r>
            <a:endParaRPr lang="zh-CN" altLang="en-US" sz="1200" dirty="0">
              <a:latin typeface="微软雅黑" pitchFamily="34" charset="-122"/>
              <a:ea typeface="微软雅黑" pitchFamily="34" charset="-122"/>
            </a:endParaRPr>
          </a:p>
        </p:txBody>
      </p:sp>
      <p:sp>
        <p:nvSpPr>
          <p:cNvPr id="97" name="矩形 96"/>
          <p:cNvSpPr/>
          <p:nvPr/>
        </p:nvSpPr>
        <p:spPr>
          <a:xfrm>
            <a:off x="7859178" y="5443869"/>
            <a:ext cx="455980" cy="461665"/>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Tcp</a:t>
            </a:r>
            <a:endParaRPr lang="en-US" altLang="zh-CN" sz="1200" dirty="0" smtClean="0">
              <a:latin typeface="微软雅黑" pitchFamily="34" charset="-122"/>
              <a:ea typeface="微软雅黑" pitchFamily="34" charset="-122"/>
            </a:endParaRPr>
          </a:p>
          <a:p>
            <a:pPr algn="ctr"/>
            <a:r>
              <a:rPr lang="en-US" altLang="zh-CN" sz="1200" dirty="0" err="1" smtClean="0">
                <a:latin typeface="微软雅黑" pitchFamily="34" charset="-122"/>
                <a:ea typeface="微软雅黑" pitchFamily="34" charset="-122"/>
              </a:rPr>
              <a:t>nio</a:t>
            </a:r>
            <a:endParaRPr lang="zh-CN" altLang="en-US" sz="1200" dirty="0">
              <a:latin typeface="微软雅黑" pitchFamily="34" charset="-122"/>
              <a:ea typeface="微软雅黑" pitchFamily="34" charset="-122"/>
            </a:endParaRPr>
          </a:p>
        </p:txBody>
      </p:sp>
      <p:cxnSp>
        <p:nvCxnSpPr>
          <p:cNvPr id="98" name="直接箭头连接符 97"/>
          <p:cNvCxnSpPr/>
          <p:nvPr/>
        </p:nvCxnSpPr>
        <p:spPr>
          <a:xfrm>
            <a:off x="6597097" y="2462448"/>
            <a:ext cx="301185" cy="37879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9" name="直接箭头连接符 98"/>
          <p:cNvCxnSpPr/>
          <p:nvPr/>
        </p:nvCxnSpPr>
        <p:spPr>
          <a:xfrm flipV="1">
            <a:off x="8283176" y="2462448"/>
            <a:ext cx="171054" cy="30115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00" name="直接箭头连接符 99"/>
          <p:cNvCxnSpPr>
            <a:stCxn id="87" idx="2"/>
            <a:endCxn id="89" idx="0"/>
          </p:cNvCxnSpPr>
          <p:nvPr/>
        </p:nvCxnSpPr>
        <p:spPr>
          <a:xfrm flipH="1">
            <a:off x="7586726" y="3686584"/>
            <a:ext cx="24424" cy="3600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1" name="TextBox 100"/>
          <p:cNvSpPr txBox="1"/>
          <p:nvPr/>
        </p:nvSpPr>
        <p:spPr>
          <a:xfrm>
            <a:off x="6285946" y="2475093"/>
            <a:ext cx="697627"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创建事件</a:t>
            </a:r>
            <a:endParaRPr lang="zh-CN" altLang="en-US" dirty="0"/>
          </a:p>
        </p:txBody>
      </p:sp>
      <p:sp>
        <p:nvSpPr>
          <p:cNvPr id="102" name="TextBox 101"/>
          <p:cNvSpPr txBox="1"/>
          <p:nvPr/>
        </p:nvSpPr>
        <p:spPr>
          <a:xfrm>
            <a:off x="8315158" y="2528733"/>
            <a:ext cx="697627"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接收事件</a:t>
            </a:r>
            <a:endParaRPr lang="zh-CN" altLang="en-US" dirty="0"/>
          </a:p>
        </p:txBody>
      </p:sp>
      <p:sp>
        <p:nvSpPr>
          <p:cNvPr id="103" name="TextBox 102"/>
          <p:cNvSpPr txBox="1"/>
          <p:nvPr/>
        </p:nvSpPr>
        <p:spPr>
          <a:xfrm>
            <a:off x="6447238" y="3743493"/>
            <a:ext cx="1082348"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路由分布式事件</a:t>
            </a:r>
            <a:endParaRPr lang="zh-CN" altLang="en-US" dirty="0"/>
          </a:p>
        </p:txBody>
      </p:sp>
      <p:cxnSp>
        <p:nvCxnSpPr>
          <p:cNvPr id="104" name="直接箭头连接符 103"/>
          <p:cNvCxnSpPr/>
          <p:nvPr/>
        </p:nvCxnSpPr>
        <p:spPr>
          <a:xfrm flipH="1" flipV="1">
            <a:off x="7859178" y="3642568"/>
            <a:ext cx="96434" cy="4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5" name="TextBox 104"/>
          <p:cNvSpPr txBox="1"/>
          <p:nvPr/>
        </p:nvSpPr>
        <p:spPr>
          <a:xfrm>
            <a:off x="8015998" y="3743493"/>
            <a:ext cx="1082348"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接收分布式事件</a:t>
            </a:r>
            <a:endParaRPr lang="zh-CN" altLang="en-US" dirty="0"/>
          </a:p>
        </p:txBody>
      </p:sp>
      <p:cxnSp>
        <p:nvCxnSpPr>
          <p:cNvPr id="106" name="直接箭头连接符 105"/>
          <p:cNvCxnSpPr/>
          <p:nvPr/>
        </p:nvCxnSpPr>
        <p:spPr>
          <a:xfrm flipH="1">
            <a:off x="7456492" y="4579077"/>
            <a:ext cx="24424" cy="3600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7" name="TextBox 106"/>
          <p:cNvSpPr txBox="1"/>
          <p:nvPr/>
        </p:nvSpPr>
        <p:spPr>
          <a:xfrm>
            <a:off x="6307039" y="4593483"/>
            <a:ext cx="1082348"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发送分布式事件</a:t>
            </a:r>
            <a:endParaRPr lang="zh-CN" altLang="en-US" dirty="0"/>
          </a:p>
        </p:txBody>
      </p:sp>
      <p:cxnSp>
        <p:nvCxnSpPr>
          <p:cNvPr id="108" name="直接箭头连接符 107"/>
          <p:cNvCxnSpPr/>
          <p:nvPr/>
        </p:nvCxnSpPr>
        <p:spPr>
          <a:xfrm flipH="1" flipV="1">
            <a:off x="7728944" y="4535061"/>
            <a:ext cx="96434" cy="4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9" name="TextBox 108"/>
          <p:cNvSpPr txBox="1"/>
          <p:nvPr/>
        </p:nvSpPr>
        <p:spPr>
          <a:xfrm>
            <a:off x="7885764" y="4613978"/>
            <a:ext cx="1082348"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接收分布式事件</a:t>
            </a:r>
            <a:endParaRPr lang="zh-CN" altLang="en-US" dirty="0"/>
          </a:p>
        </p:txBody>
      </p:sp>
      <p:sp>
        <p:nvSpPr>
          <p:cNvPr id="110" name="椭圆 109"/>
          <p:cNvSpPr/>
          <p:nvPr/>
        </p:nvSpPr>
        <p:spPr>
          <a:xfrm>
            <a:off x="4266891" y="1661596"/>
            <a:ext cx="1213845" cy="55276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11" name="椭圆 110"/>
          <p:cNvSpPr/>
          <p:nvPr/>
        </p:nvSpPr>
        <p:spPr>
          <a:xfrm>
            <a:off x="7094611" y="1596241"/>
            <a:ext cx="1213845" cy="55276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2" name="TextBox 111"/>
          <p:cNvSpPr txBox="1"/>
          <p:nvPr/>
        </p:nvSpPr>
        <p:spPr>
          <a:xfrm>
            <a:off x="4582082" y="1768699"/>
            <a:ext cx="723275" cy="338554"/>
          </a:xfrm>
          <a:prstGeom prst="rect">
            <a:avLst/>
          </a:prstGeom>
          <a:noFill/>
        </p:spPr>
        <p:txBody>
          <a:bodyPr wrap="none" rtlCol="0">
            <a:spAutoFit/>
          </a:bodyPr>
          <a:lstStyle/>
          <a:p>
            <a:r>
              <a:rPr lang="zh-CN" altLang="en-US" sz="1600" dirty="0" smtClean="0">
                <a:solidFill>
                  <a:schemeClr val="bg1"/>
                </a:solidFill>
                <a:latin typeface="微软雅黑" pitchFamily="34" charset="-122"/>
                <a:ea typeface="微软雅黑" pitchFamily="34" charset="-122"/>
              </a:rPr>
              <a:t>应用</a:t>
            </a:r>
            <a:r>
              <a:rPr lang="en-US" altLang="zh-CN" sz="1600" dirty="0" smtClean="0">
                <a:solidFill>
                  <a:schemeClr val="bg1"/>
                </a:solidFill>
                <a:latin typeface="微软雅黑" pitchFamily="34" charset="-122"/>
                <a:ea typeface="微软雅黑" pitchFamily="34" charset="-122"/>
              </a:rPr>
              <a:t>B</a:t>
            </a:r>
            <a:endParaRPr lang="zh-CN" altLang="en-US" sz="1600" dirty="0">
              <a:solidFill>
                <a:schemeClr val="bg1"/>
              </a:solidFill>
              <a:latin typeface="微软雅黑" pitchFamily="34" charset="-122"/>
              <a:ea typeface="微软雅黑" pitchFamily="34" charset="-122"/>
            </a:endParaRPr>
          </a:p>
        </p:txBody>
      </p:sp>
      <p:sp>
        <p:nvSpPr>
          <p:cNvPr id="113" name="TextBox 112"/>
          <p:cNvSpPr txBox="1"/>
          <p:nvPr/>
        </p:nvSpPr>
        <p:spPr>
          <a:xfrm>
            <a:off x="7427130" y="1666819"/>
            <a:ext cx="732893" cy="338554"/>
          </a:xfrm>
          <a:prstGeom prst="rect">
            <a:avLst/>
          </a:prstGeom>
          <a:noFill/>
        </p:spPr>
        <p:txBody>
          <a:bodyPr wrap="none" rtlCol="0">
            <a:spAutoFit/>
          </a:bodyPr>
          <a:lstStyle/>
          <a:p>
            <a:r>
              <a:rPr lang="zh-CN" altLang="en-US" sz="1600" dirty="0" smtClean="0">
                <a:solidFill>
                  <a:schemeClr val="bg1"/>
                </a:solidFill>
                <a:latin typeface="微软雅黑" pitchFamily="34" charset="-122"/>
                <a:ea typeface="微软雅黑" pitchFamily="34" charset="-122"/>
              </a:rPr>
              <a:t>应用</a:t>
            </a:r>
            <a:r>
              <a:rPr lang="en-US" altLang="zh-CN" sz="1600" dirty="0" smtClean="0">
                <a:solidFill>
                  <a:schemeClr val="bg1"/>
                </a:solidFill>
                <a:latin typeface="微软雅黑" pitchFamily="34" charset="-122"/>
                <a:ea typeface="微软雅黑" pitchFamily="34" charset="-122"/>
              </a:rPr>
              <a:t>C</a:t>
            </a:r>
            <a:endParaRPr lang="zh-CN" altLang="en-US" sz="1600" dirty="0">
              <a:solidFill>
                <a:schemeClr val="bg1"/>
              </a:solidFill>
              <a:latin typeface="微软雅黑" pitchFamily="34" charset="-122"/>
              <a:ea typeface="微软雅黑" pitchFamily="34" charset="-122"/>
            </a:endParaRPr>
          </a:p>
        </p:txBody>
      </p:sp>
      <p:sp>
        <p:nvSpPr>
          <p:cNvPr id="119" name="TextBox 118"/>
          <p:cNvSpPr txBox="1"/>
          <p:nvPr/>
        </p:nvSpPr>
        <p:spPr>
          <a:xfrm>
            <a:off x="2618656" y="5138170"/>
            <a:ext cx="1082348" cy="246221"/>
          </a:xfrm>
          <a:prstGeom prst="rect">
            <a:avLst/>
          </a:prstGeom>
          <a:noFill/>
        </p:spPr>
        <p:txBody>
          <a:bodyPr wrap="none" rtlCol="0">
            <a:spAutoFit/>
          </a:bodyPr>
          <a:lstStyle/>
          <a:p>
            <a:r>
              <a:rPr lang="zh-CN" altLang="en-US" sz="1000" dirty="0">
                <a:solidFill>
                  <a:srgbClr val="7030A0"/>
                </a:solidFill>
                <a:latin typeface="微软雅黑" pitchFamily="34" charset="-122"/>
                <a:ea typeface="微软雅黑" pitchFamily="34" charset="-122"/>
              </a:rPr>
              <a:t>传输</a:t>
            </a:r>
            <a:r>
              <a:rPr lang="zh-CN" altLang="en-US" sz="1000" dirty="0" smtClean="0">
                <a:solidFill>
                  <a:srgbClr val="7030A0"/>
                </a:solidFill>
                <a:latin typeface="微软雅黑" pitchFamily="34" charset="-122"/>
                <a:ea typeface="微软雅黑" pitchFamily="34" charset="-122"/>
              </a:rPr>
              <a:t>分布式事件</a:t>
            </a:r>
            <a:endParaRPr lang="zh-CN" altLang="en-US" sz="1000" dirty="0">
              <a:solidFill>
                <a:srgbClr val="7030A0"/>
              </a:solidFill>
              <a:latin typeface="微软雅黑" pitchFamily="34" charset="-122"/>
              <a:ea typeface="微软雅黑" pitchFamily="34" charset="-122"/>
            </a:endParaRPr>
          </a:p>
        </p:txBody>
      </p:sp>
      <p:cxnSp>
        <p:nvCxnSpPr>
          <p:cNvPr id="19" name="直接箭头连接符 18"/>
          <p:cNvCxnSpPr/>
          <p:nvPr/>
        </p:nvCxnSpPr>
        <p:spPr>
          <a:xfrm>
            <a:off x="2232376" y="5375146"/>
            <a:ext cx="181077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直接箭头连接符 20"/>
          <p:cNvCxnSpPr/>
          <p:nvPr/>
        </p:nvCxnSpPr>
        <p:spPr>
          <a:xfrm flipH="1">
            <a:off x="2258913" y="5157192"/>
            <a:ext cx="177093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6" name="直接箭头连接符 115"/>
          <p:cNvCxnSpPr/>
          <p:nvPr/>
        </p:nvCxnSpPr>
        <p:spPr>
          <a:xfrm>
            <a:off x="5411672" y="5314692"/>
            <a:ext cx="151940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7" name="直接箭头连接符 116"/>
          <p:cNvCxnSpPr/>
          <p:nvPr/>
        </p:nvCxnSpPr>
        <p:spPr>
          <a:xfrm flipH="1">
            <a:off x="5438211" y="5068471"/>
            <a:ext cx="1468438" cy="28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8" name="TextBox 117"/>
          <p:cNvSpPr txBox="1"/>
          <p:nvPr/>
        </p:nvSpPr>
        <p:spPr>
          <a:xfrm>
            <a:off x="5571808" y="5068471"/>
            <a:ext cx="1082348" cy="246221"/>
          </a:xfrm>
          <a:prstGeom prst="rect">
            <a:avLst/>
          </a:prstGeom>
          <a:noFill/>
        </p:spPr>
        <p:txBody>
          <a:bodyPr wrap="none" rtlCol="0">
            <a:spAutoFit/>
          </a:bodyPr>
          <a:lstStyle>
            <a:defPPr>
              <a:defRPr lang="zh-CN"/>
            </a:defPPr>
            <a:lvl1pPr>
              <a:defRPr sz="1000">
                <a:solidFill>
                  <a:srgbClr val="7030A0"/>
                </a:solidFill>
                <a:latin typeface="微软雅黑" pitchFamily="34" charset="-122"/>
                <a:ea typeface="微软雅黑" pitchFamily="34" charset="-122"/>
              </a:defRPr>
            </a:lvl1pPr>
          </a:lstStyle>
          <a:p>
            <a:r>
              <a:rPr lang="zh-CN" altLang="en-US" dirty="0"/>
              <a:t>传输</a:t>
            </a:r>
            <a:r>
              <a:rPr lang="zh-CN" altLang="en-US" dirty="0"/>
              <a:t>分布式事件</a:t>
            </a:r>
            <a:endParaRPr lang="zh-CN" altLang="en-US" dirty="0"/>
          </a:p>
        </p:txBody>
      </p:sp>
      <p:cxnSp>
        <p:nvCxnSpPr>
          <p:cNvPr id="29" name="直接连接符 28"/>
          <p:cNvCxnSpPr/>
          <p:nvPr/>
        </p:nvCxnSpPr>
        <p:spPr>
          <a:xfrm>
            <a:off x="1446490" y="5905534"/>
            <a:ext cx="0" cy="259770"/>
          </a:xfrm>
          <a:prstGeom prst="line">
            <a:avLst/>
          </a:prstGeom>
        </p:spPr>
        <p:style>
          <a:lnRef idx="2">
            <a:schemeClr val="accent2"/>
          </a:lnRef>
          <a:fillRef idx="0">
            <a:schemeClr val="accent2"/>
          </a:fillRef>
          <a:effectRef idx="1">
            <a:schemeClr val="accent2"/>
          </a:effectRef>
          <a:fontRef idx="minor">
            <a:schemeClr val="tx1"/>
          </a:fontRef>
        </p:style>
      </p:cxnSp>
      <p:cxnSp>
        <p:nvCxnSpPr>
          <p:cNvPr id="34" name="直接连接符 33"/>
          <p:cNvCxnSpPr/>
          <p:nvPr/>
        </p:nvCxnSpPr>
        <p:spPr>
          <a:xfrm>
            <a:off x="1446490" y="6165304"/>
            <a:ext cx="6083096"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6" name="直接箭头连接符 35"/>
          <p:cNvCxnSpPr/>
          <p:nvPr/>
        </p:nvCxnSpPr>
        <p:spPr>
          <a:xfrm flipV="1">
            <a:off x="7529586" y="5758502"/>
            <a:ext cx="0" cy="4068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8" name="直接箭头连接符 37"/>
          <p:cNvCxnSpPr>
            <a:endCxn id="10" idx="2"/>
          </p:cNvCxnSpPr>
          <p:nvPr/>
        </p:nvCxnSpPr>
        <p:spPr>
          <a:xfrm flipH="1" flipV="1">
            <a:off x="1108203" y="5827973"/>
            <a:ext cx="20078" cy="5533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2" name="直接连接符 41"/>
          <p:cNvCxnSpPr/>
          <p:nvPr/>
        </p:nvCxnSpPr>
        <p:spPr>
          <a:xfrm>
            <a:off x="1128280" y="6381328"/>
            <a:ext cx="651877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22" name="直接连接符 121"/>
          <p:cNvCxnSpPr/>
          <p:nvPr/>
        </p:nvCxnSpPr>
        <p:spPr>
          <a:xfrm>
            <a:off x="7647054" y="5758502"/>
            <a:ext cx="0" cy="622826"/>
          </a:xfrm>
          <a:prstGeom prst="line">
            <a:avLst/>
          </a:prstGeom>
        </p:spPr>
        <p:style>
          <a:lnRef idx="2">
            <a:schemeClr val="accent2"/>
          </a:lnRef>
          <a:fillRef idx="0">
            <a:schemeClr val="accent2"/>
          </a:fillRef>
          <a:effectRef idx="1">
            <a:schemeClr val="accent2"/>
          </a:effectRef>
          <a:fontRef idx="minor">
            <a:schemeClr val="tx1"/>
          </a:fontRef>
        </p:style>
      </p:cxnSp>
      <p:sp>
        <p:nvSpPr>
          <p:cNvPr id="123" name="TextBox 122"/>
          <p:cNvSpPr txBox="1"/>
          <p:nvPr/>
        </p:nvSpPr>
        <p:spPr>
          <a:xfrm>
            <a:off x="3063920" y="6135107"/>
            <a:ext cx="1082348" cy="246221"/>
          </a:xfrm>
          <a:prstGeom prst="rect">
            <a:avLst/>
          </a:prstGeom>
          <a:noFill/>
        </p:spPr>
        <p:txBody>
          <a:bodyPr wrap="none" rtlCol="0">
            <a:spAutoFit/>
          </a:bodyPr>
          <a:lstStyle>
            <a:defPPr>
              <a:defRPr lang="zh-CN"/>
            </a:defPPr>
            <a:lvl1pPr>
              <a:defRPr sz="1000">
                <a:solidFill>
                  <a:srgbClr val="7030A0"/>
                </a:solidFill>
                <a:latin typeface="微软雅黑" pitchFamily="34" charset="-122"/>
                <a:ea typeface="微软雅黑" pitchFamily="34" charset="-122"/>
              </a:defRPr>
            </a:lvl1pPr>
          </a:lstStyle>
          <a:p>
            <a:r>
              <a:rPr lang="zh-CN" altLang="en-US" dirty="0"/>
              <a:t>传输</a:t>
            </a:r>
            <a:r>
              <a:rPr lang="zh-CN" altLang="en-US" dirty="0"/>
              <a:t>分布式事件</a:t>
            </a:r>
            <a:endParaRPr lang="zh-CN" altLang="en-US" dirty="0"/>
          </a:p>
        </p:txBody>
      </p:sp>
      <p:cxnSp>
        <p:nvCxnSpPr>
          <p:cNvPr id="126" name="肘形连接符 125"/>
          <p:cNvCxnSpPr>
            <a:stCxn id="31" idx="3"/>
            <a:endCxn id="16" idx="3"/>
          </p:cNvCxnSpPr>
          <p:nvPr/>
        </p:nvCxnSpPr>
        <p:spPr>
          <a:xfrm flipH="1">
            <a:off x="2096977" y="2294584"/>
            <a:ext cx="904307" cy="1080263"/>
          </a:xfrm>
          <a:prstGeom prst="bentConnector3">
            <a:avLst>
              <a:gd name="adj1" fmla="val -25279"/>
            </a:avLst>
          </a:prstGeom>
          <a:ln>
            <a:tailEnd type="arrow"/>
          </a:ln>
        </p:spPr>
        <p:style>
          <a:lnRef idx="3">
            <a:schemeClr val="accent6"/>
          </a:lnRef>
          <a:fillRef idx="0">
            <a:schemeClr val="accent6"/>
          </a:fillRef>
          <a:effectRef idx="2">
            <a:schemeClr val="accent6"/>
          </a:effectRef>
          <a:fontRef idx="minor">
            <a:schemeClr val="tx1"/>
          </a:fontRef>
        </p:style>
      </p:cxnSp>
      <p:sp>
        <p:nvSpPr>
          <p:cNvPr id="127" name="TextBox 126"/>
          <p:cNvSpPr txBox="1"/>
          <p:nvPr/>
        </p:nvSpPr>
        <p:spPr>
          <a:xfrm>
            <a:off x="2806781" y="2949694"/>
            <a:ext cx="1082348" cy="246221"/>
          </a:xfrm>
          <a:prstGeom prst="rect">
            <a:avLst/>
          </a:prstGeom>
          <a:noFill/>
        </p:spPr>
        <p:txBody>
          <a:bodyPr wrap="none" rtlCol="0">
            <a:spAutoFit/>
          </a:bodyPr>
          <a:lstStyle/>
          <a:p>
            <a:r>
              <a:rPr lang="zh-CN" altLang="en-US" sz="1000" dirty="0" smtClean="0">
                <a:solidFill>
                  <a:srgbClr val="00B050"/>
                </a:solidFill>
                <a:latin typeface="微软雅黑" pitchFamily="34" charset="-122"/>
                <a:ea typeface="微软雅黑" pitchFamily="34" charset="-122"/>
              </a:rPr>
              <a:t>注册事件监听器</a:t>
            </a:r>
            <a:endParaRPr lang="zh-CN" altLang="en-US" sz="1000" dirty="0">
              <a:solidFill>
                <a:srgbClr val="00B050"/>
              </a:solidFill>
              <a:latin typeface="微软雅黑" pitchFamily="34" charset="-122"/>
              <a:ea typeface="微软雅黑" pitchFamily="34" charset="-122"/>
            </a:endParaRPr>
          </a:p>
        </p:txBody>
      </p:sp>
      <p:cxnSp>
        <p:nvCxnSpPr>
          <p:cNvPr id="128" name="肘形连接符 127"/>
          <p:cNvCxnSpPr>
            <a:endCxn id="65" idx="3"/>
          </p:cNvCxnSpPr>
          <p:nvPr/>
        </p:nvCxnSpPr>
        <p:spPr>
          <a:xfrm rot="10800000" flipV="1">
            <a:off x="5276274" y="2462448"/>
            <a:ext cx="848075" cy="842928"/>
          </a:xfrm>
          <a:prstGeom prst="bentConnector3">
            <a:avLst>
              <a:gd name="adj1" fmla="val -14393"/>
            </a:avLst>
          </a:prstGeom>
          <a:ln>
            <a:tailEnd type="arrow"/>
          </a:ln>
        </p:spPr>
        <p:style>
          <a:lnRef idx="3">
            <a:schemeClr val="accent6"/>
          </a:lnRef>
          <a:fillRef idx="0">
            <a:schemeClr val="accent6"/>
          </a:fillRef>
          <a:effectRef idx="2">
            <a:schemeClr val="accent6"/>
          </a:effectRef>
          <a:fontRef idx="minor">
            <a:schemeClr val="tx1"/>
          </a:fontRef>
        </p:style>
      </p:cxnSp>
      <p:sp>
        <p:nvSpPr>
          <p:cNvPr id="129" name="TextBox 128"/>
          <p:cNvSpPr txBox="1"/>
          <p:nvPr/>
        </p:nvSpPr>
        <p:spPr>
          <a:xfrm>
            <a:off x="5929845" y="3117558"/>
            <a:ext cx="1082348" cy="246221"/>
          </a:xfrm>
          <a:prstGeom prst="rect">
            <a:avLst/>
          </a:prstGeom>
          <a:noFill/>
        </p:spPr>
        <p:txBody>
          <a:bodyPr wrap="none" rtlCol="0">
            <a:spAutoFit/>
          </a:bodyPr>
          <a:lstStyle/>
          <a:p>
            <a:r>
              <a:rPr lang="zh-CN" altLang="en-US" sz="1000" dirty="0" smtClean="0">
                <a:solidFill>
                  <a:srgbClr val="00B050"/>
                </a:solidFill>
                <a:latin typeface="微软雅黑" pitchFamily="34" charset="-122"/>
                <a:ea typeface="微软雅黑" pitchFamily="34" charset="-122"/>
              </a:rPr>
              <a:t>注册事件监听器</a:t>
            </a:r>
            <a:endParaRPr lang="zh-CN" altLang="en-US" sz="1000" dirty="0">
              <a:solidFill>
                <a:srgbClr val="00B050"/>
              </a:solidFill>
              <a:latin typeface="微软雅黑" pitchFamily="34" charset="-122"/>
              <a:ea typeface="微软雅黑" pitchFamily="34" charset="-122"/>
            </a:endParaRPr>
          </a:p>
        </p:txBody>
      </p:sp>
      <p:cxnSp>
        <p:nvCxnSpPr>
          <p:cNvPr id="130" name="肘形连接符 129"/>
          <p:cNvCxnSpPr>
            <a:stCxn id="92" idx="3"/>
            <a:endCxn id="88" idx="3"/>
          </p:cNvCxnSpPr>
          <p:nvPr/>
        </p:nvCxnSpPr>
        <p:spPr>
          <a:xfrm flipH="1">
            <a:off x="8131403" y="2187481"/>
            <a:ext cx="840460" cy="1080263"/>
          </a:xfrm>
          <a:prstGeom prst="bentConnector3">
            <a:avLst>
              <a:gd name="adj1" fmla="val -15110"/>
            </a:avLst>
          </a:prstGeom>
          <a:ln>
            <a:tailEnd type="arrow"/>
          </a:ln>
        </p:spPr>
        <p:style>
          <a:lnRef idx="3">
            <a:schemeClr val="accent6"/>
          </a:lnRef>
          <a:fillRef idx="0">
            <a:schemeClr val="accent6"/>
          </a:fillRef>
          <a:effectRef idx="2">
            <a:schemeClr val="accent6"/>
          </a:effectRef>
          <a:fontRef idx="minor">
            <a:schemeClr val="tx1"/>
          </a:fontRef>
        </p:style>
      </p:cxnSp>
      <p:sp>
        <p:nvSpPr>
          <p:cNvPr id="131" name="TextBox 130"/>
          <p:cNvSpPr txBox="1"/>
          <p:nvPr/>
        </p:nvSpPr>
        <p:spPr>
          <a:xfrm>
            <a:off x="8446373" y="2872749"/>
            <a:ext cx="697627" cy="400110"/>
          </a:xfrm>
          <a:prstGeom prst="rect">
            <a:avLst/>
          </a:prstGeom>
          <a:noFill/>
        </p:spPr>
        <p:txBody>
          <a:bodyPr wrap="none" rtlCol="0">
            <a:spAutoFit/>
          </a:bodyPr>
          <a:lstStyle/>
          <a:p>
            <a:r>
              <a:rPr lang="zh-CN" altLang="en-US" sz="1000" dirty="0" smtClean="0">
                <a:solidFill>
                  <a:srgbClr val="00B050"/>
                </a:solidFill>
                <a:latin typeface="微软雅黑" pitchFamily="34" charset="-122"/>
                <a:ea typeface="微软雅黑" pitchFamily="34" charset="-122"/>
              </a:rPr>
              <a:t>注册事件</a:t>
            </a:r>
            <a:endParaRPr lang="en-US" altLang="zh-CN" sz="1000" dirty="0" smtClean="0">
              <a:solidFill>
                <a:srgbClr val="00B050"/>
              </a:solidFill>
              <a:latin typeface="微软雅黑" pitchFamily="34" charset="-122"/>
              <a:ea typeface="微软雅黑" pitchFamily="34" charset="-122"/>
            </a:endParaRPr>
          </a:p>
          <a:p>
            <a:r>
              <a:rPr lang="zh-CN" altLang="en-US" sz="1000" dirty="0" smtClean="0">
                <a:solidFill>
                  <a:srgbClr val="00B050"/>
                </a:solidFill>
                <a:latin typeface="微软雅黑" pitchFamily="34" charset="-122"/>
                <a:ea typeface="微软雅黑" pitchFamily="34" charset="-122"/>
              </a:rPr>
              <a:t>监听器</a:t>
            </a:r>
            <a:endParaRPr lang="zh-CN" altLang="en-US" sz="1000" dirty="0">
              <a:solidFill>
                <a:srgbClr val="00B050"/>
              </a:solidFill>
              <a:latin typeface="微软雅黑" pitchFamily="34" charset="-122"/>
              <a:ea typeface="微软雅黑" pitchFamily="34" charset="-122"/>
            </a:endParaRPr>
          </a:p>
        </p:txBody>
      </p:sp>
      <p:cxnSp>
        <p:nvCxnSpPr>
          <p:cNvPr id="144" name="直接连接符 143"/>
          <p:cNvCxnSpPr/>
          <p:nvPr/>
        </p:nvCxnSpPr>
        <p:spPr>
          <a:xfrm>
            <a:off x="3131840" y="1810448"/>
            <a:ext cx="0" cy="4642888"/>
          </a:xfrm>
          <a:prstGeom prst="line">
            <a:avLst/>
          </a:prstGeom>
        </p:spPr>
        <p:style>
          <a:lnRef idx="3">
            <a:schemeClr val="dk1"/>
          </a:lnRef>
          <a:fillRef idx="0">
            <a:schemeClr val="dk1"/>
          </a:fillRef>
          <a:effectRef idx="2">
            <a:schemeClr val="dk1"/>
          </a:effectRef>
          <a:fontRef idx="minor">
            <a:schemeClr val="tx1"/>
          </a:fontRef>
        </p:style>
      </p:cxnSp>
      <p:cxnSp>
        <p:nvCxnSpPr>
          <p:cNvPr id="145" name="直接连接符 144"/>
          <p:cNvCxnSpPr/>
          <p:nvPr/>
        </p:nvCxnSpPr>
        <p:spPr>
          <a:xfrm>
            <a:off x="6225456" y="1762812"/>
            <a:ext cx="0" cy="4642888"/>
          </a:xfrm>
          <a:prstGeom prst="line">
            <a:avLst/>
          </a:prstGeom>
        </p:spPr>
        <p:style>
          <a:lnRef idx="3">
            <a:schemeClr val="dk1"/>
          </a:lnRef>
          <a:fillRef idx="0">
            <a:schemeClr val="dk1"/>
          </a:fillRef>
          <a:effectRef idx="2">
            <a:schemeClr val="dk1"/>
          </a:effectRef>
          <a:fontRef idx="minor">
            <a:schemeClr val="tx1"/>
          </a:fontRef>
        </p:style>
      </p:cxnSp>
      <p:cxnSp>
        <p:nvCxnSpPr>
          <p:cNvPr id="147" name="直接连接符 146"/>
          <p:cNvCxnSpPr/>
          <p:nvPr/>
        </p:nvCxnSpPr>
        <p:spPr>
          <a:xfrm flipV="1">
            <a:off x="57150" y="2566365"/>
            <a:ext cx="9041196" cy="5971"/>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36728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6</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285750" y="1372143"/>
            <a:ext cx="8572500" cy="202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sz="1500" dirty="0" smtClean="0">
                <a:latin typeface="微软雅黑" pitchFamily="34" charset="-122"/>
                <a:ea typeface="微软雅黑" pitchFamily="34" charset="-122"/>
              </a:rPr>
              <a:t>平台分布式</a:t>
            </a:r>
            <a:r>
              <a:rPr lang="zh-CN" altLang="en-US" sz="1500" dirty="0" smtClean="0">
                <a:latin typeface="微软雅黑" pitchFamily="34" charset="-122"/>
                <a:ea typeface="微软雅黑" pitchFamily="34" charset="-122"/>
              </a:rPr>
              <a:t>事件框架特点</a:t>
            </a:r>
            <a:r>
              <a:rPr lang="zh-CN" altLang="en-US" sz="1500" dirty="0" smtClean="0">
                <a:latin typeface="微软雅黑" pitchFamily="34" charset="-122"/>
                <a:ea typeface="微软雅黑" pitchFamily="34" charset="-122"/>
              </a:rPr>
              <a:t>：每个事件应用节点在本地都保持和维护了一个</a:t>
            </a:r>
            <a:r>
              <a:rPr lang="zh-CN" altLang="en-US" sz="2000" b="1" dirty="0" smtClean="0">
                <a:latin typeface="微软雅黑" pitchFamily="34" charset="-122"/>
                <a:ea typeface="微软雅黑" pitchFamily="34" charset="-122"/>
              </a:rPr>
              <a:t>远程事件目标地址薄</a:t>
            </a:r>
            <a:r>
              <a:rPr lang="zh-CN" altLang="en-US"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应用节点</a:t>
            </a:r>
            <a:r>
              <a:rPr lang="en-US" altLang="zh-CN" sz="1500" dirty="0" smtClean="0">
                <a:latin typeface="微软雅黑" pitchFamily="34" charset="-122"/>
                <a:ea typeface="微软雅黑" pitchFamily="34" charset="-122"/>
              </a:rPr>
              <a:t>Node</a:t>
            </a:r>
            <a:r>
              <a:rPr lang="zh-CN" altLang="en-US" sz="1500" dirty="0" smtClean="0">
                <a:latin typeface="微软雅黑" pitchFamily="34" charset="-122"/>
                <a:ea typeface="微软雅黑" pitchFamily="34" charset="-122"/>
              </a:rPr>
              <a:t>地址薄），地址薄是动态更新的。</a:t>
            </a:r>
            <a:r>
              <a:rPr lang="zh-CN" altLang="en-US" sz="1500" dirty="0">
                <a:latin typeface="微软雅黑" pitchFamily="34" charset="-122"/>
                <a:ea typeface="微软雅黑" pitchFamily="34" charset="-122"/>
              </a:rPr>
              <a:t>基于</a:t>
            </a:r>
            <a:r>
              <a:rPr lang="en-US" altLang="zh-CN" sz="1500" dirty="0" err="1">
                <a:latin typeface="微软雅黑" pitchFamily="34" charset="-122"/>
                <a:ea typeface="微软雅黑" pitchFamily="34" charset="-122"/>
              </a:rPr>
              <a:t>Jgroups</a:t>
            </a:r>
            <a:r>
              <a:rPr lang="zh-CN" altLang="en-US" sz="1500" dirty="0">
                <a:latin typeface="微软雅黑" pitchFamily="34" charset="-122"/>
                <a:ea typeface="微软雅黑" pitchFamily="34" charset="-122"/>
              </a:rPr>
              <a:t>多播协议</a:t>
            </a:r>
            <a:r>
              <a:rPr lang="zh-CN" altLang="en-US" sz="1500" dirty="0" smtClean="0">
                <a:latin typeface="微软雅黑" pitchFamily="34" charset="-122"/>
                <a:ea typeface="微软雅黑" pitchFamily="34" charset="-122"/>
              </a:rPr>
              <a:t>，当新节点加入集群时，新节点会保持一个包含自己的最新地址薄，同时它的地址也会自动添加到其他节点的地址薄中；当节点关闭或者因为网络原因脱离当前网络时，它的地址将从其他节点的地址薄中剔除。成员自动发现、自动更新</a:t>
            </a:r>
            <a:r>
              <a:rPr lang="en-US" altLang="zh-CN" sz="1500" dirty="0" smtClean="0">
                <a:latin typeface="微软雅黑" pitchFamily="34" charset="-122"/>
                <a:ea typeface="微软雅黑" pitchFamily="34" charset="-122"/>
              </a:rPr>
              <a:t>,</a:t>
            </a:r>
            <a:r>
              <a:rPr lang="en-US" altLang="zh-CN" sz="1500" dirty="0" err="1" smtClean="0">
                <a:latin typeface="微软雅黑" pitchFamily="34" charset="-122"/>
                <a:ea typeface="微软雅黑" pitchFamily="34" charset="-122"/>
              </a:rPr>
              <a:t>bboss</a:t>
            </a:r>
            <a:r>
              <a:rPr lang="zh-CN" altLang="en-US" sz="1500" dirty="0" smtClean="0">
                <a:latin typeface="微软雅黑" pitchFamily="34" charset="-122"/>
                <a:ea typeface="微软雅黑" pitchFamily="34" charset="-122"/>
              </a:rPr>
              <a:t>分布式事件框架无形中契合了</a:t>
            </a:r>
            <a:r>
              <a:rPr lang="en-US" altLang="zh-CN" sz="1500" dirty="0" smtClean="0">
                <a:latin typeface="微软雅黑" pitchFamily="34" charset="-122"/>
                <a:ea typeface="微软雅黑" pitchFamily="34" charset="-122"/>
              </a:rPr>
              <a:t>cluster members</a:t>
            </a:r>
            <a:r>
              <a:rPr lang="zh-CN" altLang="en-US" sz="1500" dirty="0" smtClean="0">
                <a:latin typeface="微软雅黑" pitchFamily="34" charset="-122"/>
                <a:ea typeface="微软雅黑" pitchFamily="34" charset="-122"/>
              </a:rPr>
              <a:t>管理的机制。因此可以在应用层面，以一种非常简洁高效的方式实现</a:t>
            </a:r>
            <a:r>
              <a:rPr lang="en-US" altLang="zh-CN" sz="1500" dirty="0" smtClean="0">
                <a:latin typeface="微软雅黑" pitchFamily="34" charset="-122"/>
                <a:ea typeface="微软雅黑" pitchFamily="34" charset="-122"/>
              </a:rPr>
              <a:t>cluster member</a:t>
            </a:r>
            <a:r>
              <a:rPr lang="zh-CN" altLang="en-US" sz="1500" dirty="0" smtClean="0">
                <a:latin typeface="微软雅黑" pitchFamily="34" charset="-122"/>
                <a:ea typeface="微软雅黑" pitchFamily="34" charset="-122"/>
              </a:rPr>
              <a:t>之间的消息广播和接收处理，譬如实现缓存的同步一致刷新，实现系统数据状态的同步更新等等。地址薄动态管理示意图（以集群环境为示例）：</a:t>
            </a:r>
            <a:endParaRPr lang="en-US" altLang="zh-CN" sz="1500" dirty="0" smtClean="0">
              <a:latin typeface="微软雅黑" pitchFamily="34" charset="-122"/>
              <a:ea typeface="微软雅黑" pitchFamily="34" charset="-122"/>
            </a:endParaRPr>
          </a:p>
        </p:txBody>
      </p:sp>
      <p:sp>
        <p:nvSpPr>
          <p:cNvPr id="28" name="燕尾形 27"/>
          <p:cNvSpPr/>
          <p:nvPr/>
        </p:nvSpPr>
        <p:spPr bwMode="auto">
          <a:xfrm>
            <a:off x="1610506" y="692497"/>
            <a:ext cx="1223293"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矩形 17"/>
          <p:cNvSpPr/>
          <p:nvPr/>
        </p:nvSpPr>
        <p:spPr>
          <a:xfrm>
            <a:off x="971600" y="3820978"/>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p:cNvSpPr/>
          <p:nvPr/>
        </p:nvSpPr>
        <p:spPr>
          <a:xfrm>
            <a:off x="2113719" y="3820978"/>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3199247" y="3820978"/>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79512" y="3820978"/>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smtClean="0"/>
              <a:t>1</a:t>
            </a:r>
            <a:endParaRPr lang="zh-CN" altLang="en-US" dirty="0"/>
          </a:p>
        </p:txBody>
      </p:sp>
      <p:sp>
        <p:nvSpPr>
          <p:cNvPr id="22" name="TextBox 21"/>
          <p:cNvSpPr txBox="1"/>
          <p:nvPr/>
        </p:nvSpPr>
        <p:spPr>
          <a:xfrm>
            <a:off x="103981" y="3560824"/>
            <a:ext cx="530915" cy="230832"/>
          </a:xfrm>
          <a:prstGeom prst="rect">
            <a:avLst/>
          </a:prstGeom>
          <a:noFill/>
        </p:spPr>
        <p:txBody>
          <a:bodyPr wrap="none" rtlCol="0">
            <a:spAutoFit/>
          </a:bodyPr>
          <a:lstStyle/>
          <a:p>
            <a:r>
              <a:rPr lang="zh-CN" altLang="en-US" sz="900" dirty="0" smtClean="0"/>
              <a:t>时间点</a:t>
            </a:r>
            <a:endParaRPr lang="zh-CN" altLang="en-US" sz="900" dirty="0"/>
          </a:p>
        </p:txBody>
      </p:sp>
      <p:sp>
        <p:nvSpPr>
          <p:cNvPr id="121" name="TextBox 120"/>
          <p:cNvSpPr txBox="1"/>
          <p:nvPr/>
        </p:nvSpPr>
        <p:spPr>
          <a:xfrm>
            <a:off x="1037522" y="3560824"/>
            <a:ext cx="482824" cy="230832"/>
          </a:xfrm>
          <a:prstGeom prst="rect">
            <a:avLst/>
          </a:prstGeom>
          <a:noFill/>
        </p:spPr>
        <p:txBody>
          <a:bodyPr wrap="none" rtlCol="0">
            <a:spAutoFit/>
          </a:bodyPr>
          <a:lstStyle/>
          <a:p>
            <a:r>
              <a:rPr lang="zh-CN" altLang="en-US" sz="900" dirty="0" smtClean="0"/>
              <a:t>节点</a:t>
            </a:r>
            <a:r>
              <a:rPr lang="en-US" altLang="zh-CN" sz="900" dirty="0" smtClean="0"/>
              <a:t>A</a:t>
            </a:r>
            <a:endParaRPr lang="zh-CN" altLang="en-US" sz="900" dirty="0"/>
          </a:p>
        </p:txBody>
      </p:sp>
      <p:sp>
        <p:nvSpPr>
          <p:cNvPr id="124" name="TextBox 123"/>
          <p:cNvSpPr txBox="1"/>
          <p:nvPr/>
        </p:nvSpPr>
        <p:spPr>
          <a:xfrm>
            <a:off x="2218498" y="3555910"/>
            <a:ext cx="482824" cy="230832"/>
          </a:xfrm>
          <a:prstGeom prst="rect">
            <a:avLst/>
          </a:prstGeom>
          <a:noFill/>
        </p:spPr>
        <p:txBody>
          <a:bodyPr wrap="none" rtlCol="0">
            <a:spAutoFit/>
          </a:bodyPr>
          <a:lstStyle/>
          <a:p>
            <a:r>
              <a:rPr lang="zh-CN" altLang="en-US" sz="900" dirty="0" smtClean="0"/>
              <a:t>节点</a:t>
            </a:r>
            <a:r>
              <a:rPr lang="en-US" altLang="zh-CN" sz="900" dirty="0" smtClean="0"/>
              <a:t>B</a:t>
            </a:r>
            <a:endParaRPr lang="zh-CN" altLang="en-US" sz="900" dirty="0"/>
          </a:p>
        </p:txBody>
      </p:sp>
      <p:sp>
        <p:nvSpPr>
          <p:cNvPr id="125" name="TextBox 124"/>
          <p:cNvSpPr txBox="1"/>
          <p:nvPr/>
        </p:nvSpPr>
        <p:spPr>
          <a:xfrm>
            <a:off x="3317875" y="3555910"/>
            <a:ext cx="482824" cy="230832"/>
          </a:xfrm>
          <a:prstGeom prst="rect">
            <a:avLst/>
          </a:prstGeom>
          <a:noFill/>
        </p:spPr>
        <p:txBody>
          <a:bodyPr wrap="none" rtlCol="0">
            <a:spAutoFit/>
          </a:bodyPr>
          <a:lstStyle/>
          <a:p>
            <a:r>
              <a:rPr lang="zh-CN" altLang="en-US" sz="900" dirty="0" smtClean="0"/>
              <a:t>节点</a:t>
            </a:r>
            <a:r>
              <a:rPr lang="en-US" altLang="zh-CN" sz="900" dirty="0" smtClean="0"/>
              <a:t>C</a:t>
            </a:r>
            <a:endParaRPr lang="zh-CN" altLang="en-US" sz="900" dirty="0"/>
          </a:p>
        </p:txBody>
      </p:sp>
      <p:sp>
        <p:nvSpPr>
          <p:cNvPr id="23" name="TextBox 22"/>
          <p:cNvSpPr txBox="1"/>
          <p:nvPr/>
        </p:nvSpPr>
        <p:spPr>
          <a:xfrm>
            <a:off x="939616" y="4181018"/>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solidFill>
                  <a:srgbClr val="EE0000"/>
                </a:solidFill>
              </a:rPr>
              <a:t>A</a:t>
            </a:r>
            <a:r>
              <a:rPr lang="en-US" altLang="zh-CN" sz="1000" dirty="0" smtClean="0"/>
              <a:t>,B,C</a:t>
            </a:r>
            <a:endParaRPr lang="zh-CN" altLang="en-US" sz="1000" dirty="0"/>
          </a:p>
        </p:txBody>
      </p:sp>
      <p:sp>
        <p:nvSpPr>
          <p:cNvPr id="133" name="TextBox 132"/>
          <p:cNvSpPr txBox="1"/>
          <p:nvPr/>
        </p:nvSpPr>
        <p:spPr>
          <a:xfrm>
            <a:off x="2060825" y="4181018"/>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a:t>
            </a:r>
            <a:r>
              <a:rPr lang="en-US" altLang="zh-CN" sz="1000" dirty="0" smtClean="0">
                <a:solidFill>
                  <a:srgbClr val="EE0000"/>
                </a:solidFill>
              </a:rPr>
              <a:t>B</a:t>
            </a:r>
            <a:r>
              <a:rPr lang="en-US" altLang="zh-CN" sz="1000" dirty="0" smtClean="0"/>
              <a:t>,C</a:t>
            </a:r>
            <a:endParaRPr lang="zh-CN" altLang="en-US" sz="1000" dirty="0"/>
          </a:p>
        </p:txBody>
      </p:sp>
      <p:sp>
        <p:nvSpPr>
          <p:cNvPr id="134" name="TextBox 133"/>
          <p:cNvSpPr txBox="1"/>
          <p:nvPr/>
        </p:nvSpPr>
        <p:spPr>
          <a:xfrm>
            <a:off x="3170069" y="4181018"/>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A,B,</a:t>
            </a:r>
            <a:r>
              <a:rPr lang="en-US" altLang="zh-CN" sz="1000" dirty="0" smtClean="0">
                <a:solidFill>
                  <a:srgbClr val="EE0000"/>
                </a:solidFill>
              </a:rPr>
              <a:t>C</a:t>
            </a:r>
            <a:endParaRPr lang="zh-CN" altLang="en-US" sz="1000" dirty="0">
              <a:solidFill>
                <a:srgbClr val="EE0000"/>
              </a:solidFill>
            </a:endParaRPr>
          </a:p>
        </p:txBody>
      </p:sp>
      <p:sp>
        <p:nvSpPr>
          <p:cNvPr id="135" name="矩形 134"/>
          <p:cNvSpPr/>
          <p:nvPr/>
        </p:nvSpPr>
        <p:spPr>
          <a:xfrm>
            <a:off x="715552" y="5477162"/>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矩形 135"/>
          <p:cNvSpPr/>
          <p:nvPr/>
        </p:nvSpPr>
        <p:spPr>
          <a:xfrm>
            <a:off x="1857671" y="5477162"/>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p:nvSpPr>
        <p:spPr>
          <a:xfrm>
            <a:off x="2829439" y="5477162"/>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a:off x="183035" y="5477162"/>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2</a:t>
            </a:r>
            <a:endParaRPr lang="zh-CN" altLang="en-US" dirty="0"/>
          </a:p>
        </p:txBody>
      </p:sp>
      <p:sp>
        <p:nvSpPr>
          <p:cNvPr id="139" name="TextBox 138"/>
          <p:cNvSpPr txBox="1"/>
          <p:nvPr/>
        </p:nvSpPr>
        <p:spPr>
          <a:xfrm>
            <a:off x="107504" y="5217008"/>
            <a:ext cx="530915" cy="230832"/>
          </a:xfrm>
          <a:prstGeom prst="rect">
            <a:avLst/>
          </a:prstGeom>
          <a:noFill/>
        </p:spPr>
        <p:txBody>
          <a:bodyPr wrap="none" rtlCol="0">
            <a:spAutoFit/>
          </a:bodyPr>
          <a:lstStyle/>
          <a:p>
            <a:r>
              <a:rPr lang="zh-CN" altLang="en-US" sz="900" dirty="0" smtClean="0"/>
              <a:t>时间点</a:t>
            </a:r>
            <a:endParaRPr lang="zh-CN" altLang="en-US" sz="900" dirty="0"/>
          </a:p>
        </p:txBody>
      </p:sp>
      <p:sp>
        <p:nvSpPr>
          <p:cNvPr id="140" name="TextBox 139"/>
          <p:cNvSpPr txBox="1"/>
          <p:nvPr/>
        </p:nvSpPr>
        <p:spPr>
          <a:xfrm>
            <a:off x="781474" y="5217008"/>
            <a:ext cx="482824" cy="230832"/>
          </a:xfrm>
          <a:prstGeom prst="rect">
            <a:avLst/>
          </a:prstGeom>
          <a:noFill/>
        </p:spPr>
        <p:txBody>
          <a:bodyPr wrap="none" rtlCol="0">
            <a:spAutoFit/>
          </a:bodyPr>
          <a:lstStyle/>
          <a:p>
            <a:r>
              <a:rPr lang="zh-CN" altLang="en-US" sz="900" dirty="0" smtClean="0"/>
              <a:t>节点</a:t>
            </a:r>
            <a:r>
              <a:rPr lang="en-US" altLang="zh-CN" sz="900" dirty="0" smtClean="0"/>
              <a:t>A</a:t>
            </a:r>
            <a:endParaRPr lang="zh-CN" altLang="en-US" sz="900" dirty="0"/>
          </a:p>
        </p:txBody>
      </p:sp>
      <p:sp>
        <p:nvSpPr>
          <p:cNvPr id="141" name="TextBox 140"/>
          <p:cNvSpPr txBox="1"/>
          <p:nvPr/>
        </p:nvSpPr>
        <p:spPr>
          <a:xfrm>
            <a:off x="1962450" y="5212094"/>
            <a:ext cx="482824" cy="230832"/>
          </a:xfrm>
          <a:prstGeom prst="rect">
            <a:avLst/>
          </a:prstGeom>
          <a:noFill/>
        </p:spPr>
        <p:txBody>
          <a:bodyPr wrap="none" rtlCol="0">
            <a:spAutoFit/>
          </a:bodyPr>
          <a:lstStyle/>
          <a:p>
            <a:r>
              <a:rPr lang="zh-CN" altLang="en-US" sz="900" dirty="0" smtClean="0"/>
              <a:t>节点</a:t>
            </a:r>
            <a:r>
              <a:rPr lang="en-US" altLang="zh-CN" sz="900" dirty="0" smtClean="0"/>
              <a:t>B</a:t>
            </a:r>
            <a:endParaRPr lang="zh-CN" altLang="en-US" sz="900" dirty="0"/>
          </a:p>
        </p:txBody>
      </p:sp>
      <p:sp>
        <p:nvSpPr>
          <p:cNvPr id="142" name="TextBox 141"/>
          <p:cNvSpPr txBox="1"/>
          <p:nvPr/>
        </p:nvSpPr>
        <p:spPr>
          <a:xfrm>
            <a:off x="2948067" y="5212094"/>
            <a:ext cx="482824" cy="230832"/>
          </a:xfrm>
          <a:prstGeom prst="rect">
            <a:avLst/>
          </a:prstGeom>
          <a:noFill/>
        </p:spPr>
        <p:txBody>
          <a:bodyPr wrap="none" rtlCol="0">
            <a:spAutoFit/>
          </a:bodyPr>
          <a:lstStyle/>
          <a:p>
            <a:r>
              <a:rPr lang="zh-CN" altLang="en-US" sz="900" dirty="0" smtClean="0"/>
              <a:t>节点</a:t>
            </a:r>
            <a:r>
              <a:rPr lang="en-US" altLang="zh-CN" sz="900" dirty="0" smtClean="0"/>
              <a:t>C</a:t>
            </a:r>
            <a:endParaRPr lang="zh-CN" altLang="en-US" sz="900" dirty="0"/>
          </a:p>
        </p:txBody>
      </p:sp>
      <p:sp>
        <p:nvSpPr>
          <p:cNvPr id="143" name="TextBox 142"/>
          <p:cNvSpPr txBox="1"/>
          <p:nvPr/>
        </p:nvSpPr>
        <p:spPr>
          <a:xfrm>
            <a:off x="683568" y="5837202"/>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solidFill>
                  <a:srgbClr val="EE0000"/>
                </a:solidFill>
              </a:rPr>
              <a:t>A</a:t>
            </a:r>
            <a:r>
              <a:rPr lang="en-US" altLang="zh-CN" sz="1000" dirty="0" smtClean="0"/>
              <a:t>,B,C,D</a:t>
            </a:r>
            <a:endParaRPr lang="zh-CN" altLang="en-US" sz="1000" dirty="0"/>
          </a:p>
        </p:txBody>
      </p:sp>
      <p:sp>
        <p:nvSpPr>
          <p:cNvPr id="146" name="TextBox 145"/>
          <p:cNvSpPr txBox="1"/>
          <p:nvPr/>
        </p:nvSpPr>
        <p:spPr>
          <a:xfrm>
            <a:off x="1804777" y="5837202"/>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a:t>
            </a:r>
            <a:r>
              <a:rPr lang="en-US" altLang="zh-CN" sz="1000" dirty="0" smtClean="0">
                <a:solidFill>
                  <a:srgbClr val="EE0000"/>
                </a:solidFill>
              </a:rPr>
              <a:t>B</a:t>
            </a:r>
            <a:r>
              <a:rPr lang="en-US" altLang="zh-CN" sz="1000" dirty="0" smtClean="0"/>
              <a:t>,C</a:t>
            </a:r>
            <a:r>
              <a:rPr lang="en-US" altLang="zh-CN" sz="1000" dirty="0"/>
              <a:t>,D</a:t>
            </a:r>
            <a:endParaRPr lang="zh-CN" altLang="en-US" sz="1000" dirty="0"/>
          </a:p>
        </p:txBody>
      </p:sp>
      <p:sp>
        <p:nvSpPr>
          <p:cNvPr id="148" name="TextBox 147"/>
          <p:cNvSpPr txBox="1"/>
          <p:nvPr/>
        </p:nvSpPr>
        <p:spPr>
          <a:xfrm>
            <a:off x="2800261" y="5837202"/>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A,B,</a:t>
            </a:r>
            <a:r>
              <a:rPr lang="en-US" altLang="zh-CN" sz="1000" dirty="0" smtClean="0">
                <a:solidFill>
                  <a:srgbClr val="EE0000"/>
                </a:solidFill>
              </a:rPr>
              <a:t>C</a:t>
            </a:r>
            <a:r>
              <a:rPr lang="en-US" altLang="zh-CN" sz="1000" dirty="0"/>
              <a:t>,D</a:t>
            </a:r>
            <a:endParaRPr lang="zh-CN" altLang="en-US" sz="1000" dirty="0">
              <a:solidFill>
                <a:srgbClr val="EE0000"/>
              </a:solidFill>
            </a:endParaRPr>
          </a:p>
        </p:txBody>
      </p:sp>
      <p:sp>
        <p:nvSpPr>
          <p:cNvPr id="24" name="下箭头 23"/>
          <p:cNvSpPr/>
          <p:nvPr/>
        </p:nvSpPr>
        <p:spPr>
          <a:xfrm>
            <a:off x="2222152" y="4581128"/>
            <a:ext cx="765672" cy="6309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1097606" y="4588239"/>
            <a:ext cx="3445174" cy="369332"/>
          </a:xfrm>
          <a:prstGeom prst="rect">
            <a:avLst/>
          </a:prstGeom>
          <a:noFill/>
        </p:spPr>
        <p:txBody>
          <a:bodyPr wrap="none" rtlCol="0">
            <a:spAutoFit/>
          </a:bodyPr>
          <a:lstStyle/>
          <a:p>
            <a:r>
              <a:rPr lang="zh-CN" altLang="en-US" dirty="0" smtClean="0">
                <a:solidFill>
                  <a:srgbClr val="00B050"/>
                </a:solidFill>
              </a:rPr>
              <a:t>在时间点</a:t>
            </a:r>
            <a:r>
              <a:rPr lang="en-US" altLang="zh-CN" dirty="0" smtClean="0">
                <a:solidFill>
                  <a:srgbClr val="00B050"/>
                </a:solidFill>
              </a:rPr>
              <a:t>2</a:t>
            </a:r>
            <a:r>
              <a:rPr lang="zh-CN" altLang="en-US" dirty="0" smtClean="0">
                <a:solidFill>
                  <a:srgbClr val="00B050"/>
                </a:solidFill>
              </a:rPr>
              <a:t>，节点</a:t>
            </a:r>
            <a:r>
              <a:rPr lang="en-US" altLang="zh-CN" dirty="0" smtClean="0">
                <a:solidFill>
                  <a:srgbClr val="00B050"/>
                </a:solidFill>
              </a:rPr>
              <a:t>D</a:t>
            </a:r>
            <a:r>
              <a:rPr lang="zh-CN" altLang="en-US" dirty="0" smtClean="0">
                <a:solidFill>
                  <a:srgbClr val="00B050"/>
                </a:solidFill>
              </a:rPr>
              <a:t>加入集群环境</a:t>
            </a:r>
            <a:endParaRPr lang="zh-CN" altLang="en-US" dirty="0">
              <a:solidFill>
                <a:srgbClr val="00B050"/>
              </a:solidFill>
            </a:endParaRPr>
          </a:p>
        </p:txBody>
      </p:sp>
      <p:sp>
        <p:nvSpPr>
          <p:cNvPr id="149" name="矩形 148"/>
          <p:cNvSpPr/>
          <p:nvPr/>
        </p:nvSpPr>
        <p:spPr>
          <a:xfrm>
            <a:off x="3721410" y="5477162"/>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TextBox 149"/>
          <p:cNvSpPr txBox="1"/>
          <p:nvPr/>
        </p:nvSpPr>
        <p:spPr>
          <a:xfrm>
            <a:off x="3840038" y="5212094"/>
            <a:ext cx="486030" cy="230832"/>
          </a:xfrm>
          <a:prstGeom prst="rect">
            <a:avLst/>
          </a:prstGeom>
          <a:noFill/>
        </p:spPr>
        <p:txBody>
          <a:bodyPr wrap="none" rtlCol="0">
            <a:spAutoFit/>
          </a:bodyPr>
          <a:lstStyle/>
          <a:p>
            <a:r>
              <a:rPr lang="zh-CN" altLang="en-US" sz="900" dirty="0" smtClean="0"/>
              <a:t>节点</a:t>
            </a:r>
            <a:r>
              <a:rPr lang="en-US" altLang="zh-CN" sz="900" dirty="0" smtClean="0"/>
              <a:t>D</a:t>
            </a:r>
            <a:endParaRPr lang="zh-CN" altLang="en-US" sz="900" dirty="0"/>
          </a:p>
        </p:txBody>
      </p:sp>
      <p:sp>
        <p:nvSpPr>
          <p:cNvPr id="151" name="TextBox 150"/>
          <p:cNvSpPr txBox="1"/>
          <p:nvPr/>
        </p:nvSpPr>
        <p:spPr>
          <a:xfrm>
            <a:off x="3692232" y="5837202"/>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A,B,C</a:t>
            </a:r>
            <a:r>
              <a:rPr lang="en-US" altLang="zh-CN" sz="1000" dirty="0"/>
              <a:t>,</a:t>
            </a:r>
            <a:r>
              <a:rPr lang="en-US" altLang="zh-CN" sz="1000" dirty="0">
                <a:solidFill>
                  <a:srgbClr val="EE0000"/>
                </a:solidFill>
              </a:rPr>
              <a:t>D</a:t>
            </a:r>
            <a:endParaRPr lang="zh-CN" altLang="en-US" sz="1000" dirty="0">
              <a:solidFill>
                <a:srgbClr val="EE0000"/>
              </a:solidFill>
            </a:endParaRPr>
          </a:p>
        </p:txBody>
      </p:sp>
      <p:sp>
        <p:nvSpPr>
          <p:cNvPr id="26" name="矩形 25"/>
          <p:cNvSpPr/>
          <p:nvPr/>
        </p:nvSpPr>
        <p:spPr>
          <a:xfrm>
            <a:off x="30068" y="3316784"/>
            <a:ext cx="1415772" cy="302840"/>
          </a:xfrm>
          <a:prstGeom prst="rect">
            <a:avLst/>
          </a:prstGeom>
        </p:spPr>
        <p:txBody>
          <a:bodyPr wrap="none">
            <a:spAutoFit/>
          </a:bodyPr>
          <a:lstStyle/>
          <a:p>
            <a:pPr>
              <a:lnSpc>
                <a:spcPct val="114000"/>
              </a:lnSpc>
            </a:pPr>
            <a:r>
              <a:rPr lang="zh-CN" altLang="en-US" sz="1200" b="1" dirty="0">
                <a:latin typeface="微软雅黑" pitchFamily="34" charset="-122"/>
                <a:ea typeface="微软雅黑" pitchFamily="34" charset="-122"/>
              </a:rPr>
              <a:t>节点加入示意图：</a:t>
            </a:r>
            <a:endParaRPr lang="en-US" altLang="zh-CN" sz="1200" b="1" dirty="0">
              <a:latin typeface="微软雅黑" pitchFamily="34" charset="-122"/>
              <a:ea typeface="微软雅黑" pitchFamily="34" charset="-122"/>
            </a:endParaRPr>
          </a:p>
        </p:txBody>
      </p:sp>
      <p:sp>
        <p:nvSpPr>
          <p:cNvPr id="152" name="矩形 151"/>
          <p:cNvSpPr/>
          <p:nvPr/>
        </p:nvSpPr>
        <p:spPr>
          <a:xfrm>
            <a:off x="5330814" y="3890160"/>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矩形 152"/>
          <p:cNvSpPr/>
          <p:nvPr/>
        </p:nvSpPr>
        <p:spPr>
          <a:xfrm>
            <a:off x="6472933" y="3890160"/>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p:cNvSpPr/>
          <p:nvPr/>
        </p:nvSpPr>
        <p:spPr>
          <a:xfrm>
            <a:off x="7444701" y="3890160"/>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4764688" y="3890160"/>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3</a:t>
            </a:r>
            <a:endParaRPr lang="zh-CN" altLang="en-US" dirty="0"/>
          </a:p>
        </p:txBody>
      </p:sp>
      <p:sp>
        <p:nvSpPr>
          <p:cNvPr id="156" name="TextBox 155"/>
          <p:cNvSpPr txBox="1"/>
          <p:nvPr/>
        </p:nvSpPr>
        <p:spPr>
          <a:xfrm>
            <a:off x="4689157" y="3630006"/>
            <a:ext cx="530915" cy="230832"/>
          </a:xfrm>
          <a:prstGeom prst="rect">
            <a:avLst/>
          </a:prstGeom>
          <a:noFill/>
        </p:spPr>
        <p:txBody>
          <a:bodyPr wrap="none" rtlCol="0">
            <a:spAutoFit/>
          </a:bodyPr>
          <a:lstStyle/>
          <a:p>
            <a:r>
              <a:rPr lang="zh-CN" altLang="en-US" sz="900" dirty="0" smtClean="0"/>
              <a:t>时间点</a:t>
            </a:r>
            <a:endParaRPr lang="zh-CN" altLang="en-US" sz="900" dirty="0"/>
          </a:p>
        </p:txBody>
      </p:sp>
      <p:sp>
        <p:nvSpPr>
          <p:cNvPr id="157" name="TextBox 156"/>
          <p:cNvSpPr txBox="1"/>
          <p:nvPr/>
        </p:nvSpPr>
        <p:spPr>
          <a:xfrm>
            <a:off x="5396736" y="3630006"/>
            <a:ext cx="482824" cy="230832"/>
          </a:xfrm>
          <a:prstGeom prst="rect">
            <a:avLst/>
          </a:prstGeom>
          <a:noFill/>
        </p:spPr>
        <p:txBody>
          <a:bodyPr wrap="none" rtlCol="0">
            <a:spAutoFit/>
          </a:bodyPr>
          <a:lstStyle/>
          <a:p>
            <a:r>
              <a:rPr lang="zh-CN" altLang="en-US" sz="900" dirty="0" smtClean="0"/>
              <a:t>节点</a:t>
            </a:r>
            <a:r>
              <a:rPr lang="en-US" altLang="zh-CN" sz="900" dirty="0" smtClean="0"/>
              <a:t>A</a:t>
            </a:r>
            <a:endParaRPr lang="zh-CN" altLang="en-US" sz="900" dirty="0"/>
          </a:p>
        </p:txBody>
      </p:sp>
      <p:sp>
        <p:nvSpPr>
          <p:cNvPr id="158" name="TextBox 157"/>
          <p:cNvSpPr txBox="1"/>
          <p:nvPr/>
        </p:nvSpPr>
        <p:spPr>
          <a:xfrm>
            <a:off x="6577712" y="3625092"/>
            <a:ext cx="482824" cy="230832"/>
          </a:xfrm>
          <a:prstGeom prst="rect">
            <a:avLst/>
          </a:prstGeom>
          <a:noFill/>
        </p:spPr>
        <p:txBody>
          <a:bodyPr wrap="none" rtlCol="0">
            <a:spAutoFit/>
          </a:bodyPr>
          <a:lstStyle/>
          <a:p>
            <a:r>
              <a:rPr lang="zh-CN" altLang="en-US" sz="900" dirty="0" smtClean="0"/>
              <a:t>节点</a:t>
            </a:r>
            <a:r>
              <a:rPr lang="en-US" altLang="zh-CN" sz="900" dirty="0" smtClean="0"/>
              <a:t>B</a:t>
            </a:r>
            <a:endParaRPr lang="zh-CN" altLang="en-US" sz="900" dirty="0"/>
          </a:p>
        </p:txBody>
      </p:sp>
      <p:sp>
        <p:nvSpPr>
          <p:cNvPr id="159" name="TextBox 158"/>
          <p:cNvSpPr txBox="1"/>
          <p:nvPr/>
        </p:nvSpPr>
        <p:spPr>
          <a:xfrm>
            <a:off x="7563329" y="3625092"/>
            <a:ext cx="482824" cy="230832"/>
          </a:xfrm>
          <a:prstGeom prst="rect">
            <a:avLst/>
          </a:prstGeom>
          <a:noFill/>
        </p:spPr>
        <p:txBody>
          <a:bodyPr wrap="none" rtlCol="0">
            <a:spAutoFit/>
          </a:bodyPr>
          <a:lstStyle/>
          <a:p>
            <a:r>
              <a:rPr lang="zh-CN" altLang="en-US" sz="900" dirty="0" smtClean="0"/>
              <a:t>节点</a:t>
            </a:r>
            <a:r>
              <a:rPr lang="en-US" altLang="zh-CN" sz="900" dirty="0" smtClean="0"/>
              <a:t>C</a:t>
            </a:r>
            <a:endParaRPr lang="zh-CN" altLang="en-US" sz="900" dirty="0"/>
          </a:p>
        </p:txBody>
      </p:sp>
      <p:sp>
        <p:nvSpPr>
          <p:cNvPr id="160" name="TextBox 159"/>
          <p:cNvSpPr txBox="1"/>
          <p:nvPr/>
        </p:nvSpPr>
        <p:spPr>
          <a:xfrm>
            <a:off x="5298830" y="4250200"/>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solidFill>
                  <a:srgbClr val="EE0000"/>
                </a:solidFill>
              </a:rPr>
              <a:t>A</a:t>
            </a:r>
            <a:r>
              <a:rPr lang="en-US" altLang="zh-CN" sz="1000" dirty="0" smtClean="0"/>
              <a:t>,B,C,D</a:t>
            </a:r>
            <a:endParaRPr lang="zh-CN" altLang="en-US" sz="1000" dirty="0"/>
          </a:p>
        </p:txBody>
      </p:sp>
      <p:sp>
        <p:nvSpPr>
          <p:cNvPr id="161" name="TextBox 160"/>
          <p:cNvSpPr txBox="1"/>
          <p:nvPr/>
        </p:nvSpPr>
        <p:spPr>
          <a:xfrm>
            <a:off x="6420039" y="4250200"/>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a:t>
            </a:r>
            <a:r>
              <a:rPr lang="en-US" altLang="zh-CN" sz="1000" dirty="0" smtClean="0">
                <a:solidFill>
                  <a:srgbClr val="EE0000"/>
                </a:solidFill>
              </a:rPr>
              <a:t>B</a:t>
            </a:r>
            <a:r>
              <a:rPr lang="en-US" altLang="zh-CN" sz="1000" dirty="0" smtClean="0"/>
              <a:t>,C</a:t>
            </a:r>
            <a:r>
              <a:rPr lang="en-US" altLang="zh-CN" sz="1000" dirty="0"/>
              <a:t>,D</a:t>
            </a:r>
            <a:endParaRPr lang="zh-CN" altLang="en-US" sz="1000" dirty="0"/>
          </a:p>
        </p:txBody>
      </p:sp>
      <p:sp>
        <p:nvSpPr>
          <p:cNvPr id="162" name="TextBox 161"/>
          <p:cNvSpPr txBox="1"/>
          <p:nvPr/>
        </p:nvSpPr>
        <p:spPr>
          <a:xfrm>
            <a:off x="7415523" y="4250200"/>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A,B,</a:t>
            </a:r>
            <a:r>
              <a:rPr lang="en-US" altLang="zh-CN" sz="1000" dirty="0" smtClean="0">
                <a:solidFill>
                  <a:srgbClr val="EE0000"/>
                </a:solidFill>
              </a:rPr>
              <a:t>C</a:t>
            </a:r>
            <a:r>
              <a:rPr lang="en-US" altLang="zh-CN" sz="1000" dirty="0"/>
              <a:t>,D</a:t>
            </a:r>
            <a:endParaRPr lang="zh-CN" altLang="en-US" sz="1000" dirty="0">
              <a:solidFill>
                <a:srgbClr val="EE0000"/>
              </a:solidFill>
            </a:endParaRPr>
          </a:p>
        </p:txBody>
      </p:sp>
      <p:sp>
        <p:nvSpPr>
          <p:cNvPr id="163" name="矩形 162"/>
          <p:cNvSpPr/>
          <p:nvPr/>
        </p:nvSpPr>
        <p:spPr>
          <a:xfrm>
            <a:off x="8336672" y="3890160"/>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TextBox 163"/>
          <p:cNvSpPr txBox="1"/>
          <p:nvPr/>
        </p:nvSpPr>
        <p:spPr>
          <a:xfrm>
            <a:off x="8455300" y="3625092"/>
            <a:ext cx="486030" cy="230832"/>
          </a:xfrm>
          <a:prstGeom prst="rect">
            <a:avLst/>
          </a:prstGeom>
          <a:noFill/>
        </p:spPr>
        <p:txBody>
          <a:bodyPr wrap="none" rtlCol="0">
            <a:spAutoFit/>
          </a:bodyPr>
          <a:lstStyle/>
          <a:p>
            <a:r>
              <a:rPr lang="zh-CN" altLang="en-US" sz="900" dirty="0" smtClean="0"/>
              <a:t>节点</a:t>
            </a:r>
            <a:r>
              <a:rPr lang="en-US" altLang="zh-CN" sz="900" dirty="0" smtClean="0"/>
              <a:t>D</a:t>
            </a:r>
            <a:endParaRPr lang="zh-CN" altLang="en-US" sz="900" dirty="0"/>
          </a:p>
        </p:txBody>
      </p:sp>
      <p:sp>
        <p:nvSpPr>
          <p:cNvPr id="165" name="TextBox 164"/>
          <p:cNvSpPr txBox="1"/>
          <p:nvPr/>
        </p:nvSpPr>
        <p:spPr>
          <a:xfrm>
            <a:off x="8307494" y="4250200"/>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A,B,C</a:t>
            </a:r>
            <a:r>
              <a:rPr lang="en-US" altLang="zh-CN" sz="1000" dirty="0"/>
              <a:t>,</a:t>
            </a:r>
            <a:r>
              <a:rPr lang="en-US" altLang="zh-CN" sz="1000" dirty="0">
                <a:solidFill>
                  <a:srgbClr val="EE0000"/>
                </a:solidFill>
              </a:rPr>
              <a:t>D</a:t>
            </a:r>
            <a:endParaRPr lang="zh-CN" altLang="en-US" sz="1000" dirty="0">
              <a:solidFill>
                <a:srgbClr val="EE0000"/>
              </a:solidFill>
            </a:endParaRPr>
          </a:p>
        </p:txBody>
      </p:sp>
      <p:sp>
        <p:nvSpPr>
          <p:cNvPr id="166" name="矩形 165"/>
          <p:cNvSpPr/>
          <p:nvPr/>
        </p:nvSpPr>
        <p:spPr>
          <a:xfrm>
            <a:off x="5330814" y="5484186"/>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p:cNvSpPr/>
          <p:nvPr/>
        </p:nvSpPr>
        <p:spPr>
          <a:xfrm>
            <a:off x="7444701" y="5484186"/>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4764688" y="5484186"/>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4</a:t>
            </a:r>
            <a:endParaRPr lang="zh-CN" altLang="en-US" dirty="0"/>
          </a:p>
        </p:txBody>
      </p:sp>
      <p:sp>
        <p:nvSpPr>
          <p:cNvPr id="170" name="TextBox 169"/>
          <p:cNvSpPr txBox="1"/>
          <p:nvPr/>
        </p:nvSpPr>
        <p:spPr>
          <a:xfrm>
            <a:off x="4689157" y="5224032"/>
            <a:ext cx="530915" cy="230832"/>
          </a:xfrm>
          <a:prstGeom prst="rect">
            <a:avLst/>
          </a:prstGeom>
          <a:noFill/>
        </p:spPr>
        <p:txBody>
          <a:bodyPr wrap="none" rtlCol="0">
            <a:spAutoFit/>
          </a:bodyPr>
          <a:lstStyle/>
          <a:p>
            <a:r>
              <a:rPr lang="zh-CN" altLang="en-US" sz="900" dirty="0" smtClean="0"/>
              <a:t>时间点</a:t>
            </a:r>
            <a:endParaRPr lang="zh-CN" altLang="en-US" sz="900" dirty="0"/>
          </a:p>
        </p:txBody>
      </p:sp>
      <p:sp>
        <p:nvSpPr>
          <p:cNvPr id="171" name="TextBox 170"/>
          <p:cNvSpPr txBox="1"/>
          <p:nvPr/>
        </p:nvSpPr>
        <p:spPr>
          <a:xfrm>
            <a:off x="5396736" y="5224032"/>
            <a:ext cx="482824" cy="230832"/>
          </a:xfrm>
          <a:prstGeom prst="rect">
            <a:avLst/>
          </a:prstGeom>
          <a:noFill/>
        </p:spPr>
        <p:txBody>
          <a:bodyPr wrap="none" rtlCol="0">
            <a:spAutoFit/>
          </a:bodyPr>
          <a:lstStyle/>
          <a:p>
            <a:r>
              <a:rPr lang="zh-CN" altLang="en-US" sz="900" dirty="0" smtClean="0"/>
              <a:t>节点</a:t>
            </a:r>
            <a:r>
              <a:rPr lang="en-US" altLang="zh-CN" sz="900" dirty="0" smtClean="0"/>
              <a:t>A</a:t>
            </a:r>
            <a:endParaRPr lang="zh-CN" altLang="en-US" sz="900" dirty="0"/>
          </a:p>
        </p:txBody>
      </p:sp>
      <p:sp>
        <p:nvSpPr>
          <p:cNvPr id="173" name="TextBox 172"/>
          <p:cNvSpPr txBox="1"/>
          <p:nvPr/>
        </p:nvSpPr>
        <p:spPr>
          <a:xfrm>
            <a:off x="7563329" y="5219118"/>
            <a:ext cx="482824" cy="230832"/>
          </a:xfrm>
          <a:prstGeom prst="rect">
            <a:avLst/>
          </a:prstGeom>
          <a:noFill/>
        </p:spPr>
        <p:txBody>
          <a:bodyPr wrap="none" rtlCol="0">
            <a:spAutoFit/>
          </a:bodyPr>
          <a:lstStyle/>
          <a:p>
            <a:r>
              <a:rPr lang="zh-CN" altLang="en-US" sz="900" dirty="0" smtClean="0"/>
              <a:t>节点</a:t>
            </a:r>
            <a:r>
              <a:rPr lang="en-US" altLang="zh-CN" sz="900" dirty="0" smtClean="0"/>
              <a:t>C</a:t>
            </a:r>
            <a:endParaRPr lang="zh-CN" altLang="en-US" sz="900" dirty="0"/>
          </a:p>
        </p:txBody>
      </p:sp>
      <p:sp>
        <p:nvSpPr>
          <p:cNvPr id="174" name="TextBox 173"/>
          <p:cNvSpPr txBox="1"/>
          <p:nvPr/>
        </p:nvSpPr>
        <p:spPr>
          <a:xfrm>
            <a:off x="5298830" y="5844226"/>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solidFill>
                  <a:srgbClr val="EE0000"/>
                </a:solidFill>
              </a:rPr>
              <a:t>A</a:t>
            </a:r>
            <a:r>
              <a:rPr lang="en-US" altLang="zh-CN" sz="1000" dirty="0" smtClean="0"/>
              <a:t>,,C,D</a:t>
            </a:r>
            <a:endParaRPr lang="zh-CN" altLang="en-US" sz="1000" dirty="0"/>
          </a:p>
        </p:txBody>
      </p:sp>
      <p:sp>
        <p:nvSpPr>
          <p:cNvPr id="176" name="TextBox 175"/>
          <p:cNvSpPr txBox="1"/>
          <p:nvPr/>
        </p:nvSpPr>
        <p:spPr>
          <a:xfrm>
            <a:off x="7415523" y="5844226"/>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 </a:t>
            </a:r>
            <a:r>
              <a:rPr lang="en-US" altLang="zh-CN" sz="1000" dirty="0" smtClean="0">
                <a:solidFill>
                  <a:srgbClr val="EE0000"/>
                </a:solidFill>
              </a:rPr>
              <a:t>C</a:t>
            </a:r>
            <a:r>
              <a:rPr lang="en-US" altLang="zh-CN" sz="1000" dirty="0" smtClean="0"/>
              <a:t>,D</a:t>
            </a:r>
            <a:endParaRPr lang="zh-CN" altLang="en-US" sz="1000" dirty="0">
              <a:solidFill>
                <a:srgbClr val="EE0000"/>
              </a:solidFill>
            </a:endParaRPr>
          </a:p>
        </p:txBody>
      </p:sp>
      <p:sp>
        <p:nvSpPr>
          <p:cNvPr id="177" name="矩形 176"/>
          <p:cNvSpPr/>
          <p:nvPr/>
        </p:nvSpPr>
        <p:spPr>
          <a:xfrm>
            <a:off x="8336672" y="5484186"/>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TextBox 177"/>
          <p:cNvSpPr txBox="1"/>
          <p:nvPr/>
        </p:nvSpPr>
        <p:spPr>
          <a:xfrm>
            <a:off x="8455300" y="5219118"/>
            <a:ext cx="486030" cy="230832"/>
          </a:xfrm>
          <a:prstGeom prst="rect">
            <a:avLst/>
          </a:prstGeom>
          <a:noFill/>
        </p:spPr>
        <p:txBody>
          <a:bodyPr wrap="none" rtlCol="0">
            <a:spAutoFit/>
          </a:bodyPr>
          <a:lstStyle/>
          <a:p>
            <a:r>
              <a:rPr lang="zh-CN" altLang="en-US" sz="900" dirty="0" smtClean="0"/>
              <a:t>节点</a:t>
            </a:r>
            <a:r>
              <a:rPr lang="en-US" altLang="zh-CN" sz="900" dirty="0" smtClean="0"/>
              <a:t>D</a:t>
            </a:r>
            <a:endParaRPr lang="zh-CN" altLang="en-US" sz="900" dirty="0"/>
          </a:p>
        </p:txBody>
      </p:sp>
      <p:sp>
        <p:nvSpPr>
          <p:cNvPr id="179" name="TextBox 178"/>
          <p:cNvSpPr txBox="1"/>
          <p:nvPr/>
        </p:nvSpPr>
        <p:spPr>
          <a:xfrm>
            <a:off x="8307494" y="5844226"/>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 C,</a:t>
            </a:r>
            <a:r>
              <a:rPr lang="en-US" altLang="zh-CN" sz="1000" dirty="0" smtClean="0">
                <a:solidFill>
                  <a:srgbClr val="EE0000"/>
                </a:solidFill>
              </a:rPr>
              <a:t>D</a:t>
            </a:r>
            <a:endParaRPr lang="zh-CN" altLang="en-US" sz="1000" dirty="0">
              <a:solidFill>
                <a:srgbClr val="EE0000"/>
              </a:solidFill>
            </a:endParaRPr>
          </a:p>
        </p:txBody>
      </p:sp>
      <p:sp>
        <p:nvSpPr>
          <p:cNvPr id="180" name="矩形 179"/>
          <p:cNvSpPr/>
          <p:nvPr/>
        </p:nvSpPr>
        <p:spPr>
          <a:xfrm>
            <a:off x="4719665" y="3316784"/>
            <a:ext cx="1415772" cy="302840"/>
          </a:xfrm>
          <a:prstGeom prst="rect">
            <a:avLst/>
          </a:prstGeom>
        </p:spPr>
        <p:txBody>
          <a:bodyPr wrap="none">
            <a:spAutoFit/>
          </a:bodyPr>
          <a:lstStyle/>
          <a:p>
            <a:pPr>
              <a:lnSpc>
                <a:spcPct val="114000"/>
              </a:lnSpc>
            </a:pPr>
            <a:r>
              <a:rPr lang="zh-CN" altLang="en-US" sz="1200" b="1" dirty="0" smtClean="0">
                <a:latin typeface="微软雅黑" pitchFamily="34" charset="-122"/>
                <a:ea typeface="微软雅黑" pitchFamily="34" charset="-122"/>
              </a:rPr>
              <a:t>节点</a:t>
            </a:r>
            <a:r>
              <a:rPr lang="zh-CN" altLang="en-US" sz="1200" b="1" dirty="0">
                <a:latin typeface="微软雅黑" pitchFamily="34" charset="-122"/>
                <a:ea typeface="微软雅黑" pitchFamily="34" charset="-122"/>
              </a:rPr>
              <a:t>离开</a:t>
            </a:r>
            <a:r>
              <a:rPr lang="zh-CN" altLang="en-US" sz="1200" b="1" dirty="0" smtClean="0">
                <a:latin typeface="微软雅黑" pitchFamily="34" charset="-122"/>
                <a:ea typeface="微软雅黑" pitchFamily="34" charset="-122"/>
              </a:rPr>
              <a:t>示意图</a:t>
            </a:r>
            <a:r>
              <a:rPr lang="zh-CN" altLang="en-US" sz="1200" b="1" dirty="0">
                <a:latin typeface="微软雅黑" pitchFamily="34" charset="-122"/>
                <a:ea typeface="微软雅黑" pitchFamily="34" charset="-122"/>
              </a:rPr>
              <a:t>：</a:t>
            </a:r>
            <a:endParaRPr lang="en-US" altLang="zh-CN" sz="1200" b="1" dirty="0">
              <a:latin typeface="微软雅黑" pitchFamily="34" charset="-122"/>
              <a:ea typeface="微软雅黑" pitchFamily="34" charset="-122"/>
            </a:endParaRPr>
          </a:p>
        </p:txBody>
      </p:sp>
      <p:cxnSp>
        <p:nvCxnSpPr>
          <p:cNvPr id="33" name="直接连接符 32"/>
          <p:cNvCxnSpPr/>
          <p:nvPr/>
        </p:nvCxnSpPr>
        <p:spPr>
          <a:xfrm>
            <a:off x="4572000" y="3468204"/>
            <a:ext cx="0" cy="2776132"/>
          </a:xfrm>
          <a:prstGeom prst="line">
            <a:avLst/>
          </a:prstGeom>
          <a:ln w="76200"/>
        </p:spPr>
        <p:style>
          <a:lnRef idx="3">
            <a:schemeClr val="accent2"/>
          </a:lnRef>
          <a:fillRef idx="0">
            <a:schemeClr val="accent2"/>
          </a:fillRef>
          <a:effectRef idx="2">
            <a:schemeClr val="accent2"/>
          </a:effectRef>
          <a:fontRef idx="minor">
            <a:schemeClr val="tx1"/>
          </a:fontRef>
        </p:style>
      </p:cxnSp>
      <p:sp>
        <p:nvSpPr>
          <p:cNvPr id="35" name="TextBox 34"/>
          <p:cNvSpPr txBox="1"/>
          <p:nvPr/>
        </p:nvSpPr>
        <p:spPr>
          <a:xfrm>
            <a:off x="6593965" y="3698600"/>
            <a:ext cx="478016" cy="769441"/>
          </a:xfrm>
          <a:prstGeom prst="rect">
            <a:avLst/>
          </a:prstGeom>
          <a:noFill/>
        </p:spPr>
        <p:txBody>
          <a:bodyPr wrap="none" rtlCol="0">
            <a:spAutoFit/>
          </a:bodyPr>
          <a:lstStyle/>
          <a:p>
            <a:r>
              <a:rPr lang="en-US" altLang="zh-CN" sz="4400" dirty="0" smtClean="0">
                <a:solidFill>
                  <a:srgbClr val="EE0000"/>
                </a:solidFill>
              </a:rPr>
              <a:t>X</a:t>
            </a:r>
            <a:endParaRPr lang="zh-CN" altLang="en-US" sz="4400" dirty="0">
              <a:solidFill>
                <a:srgbClr val="EE0000"/>
              </a:solidFill>
            </a:endParaRPr>
          </a:p>
        </p:txBody>
      </p:sp>
      <p:sp>
        <p:nvSpPr>
          <p:cNvPr id="181" name="下箭头 180"/>
          <p:cNvSpPr/>
          <p:nvPr/>
        </p:nvSpPr>
        <p:spPr>
          <a:xfrm>
            <a:off x="6746216" y="4650310"/>
            <a:ext cx="765672" cy="6309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TextBox 181"/>
          <p:cNvSpPr txBox="1"/>
          <p:nvPr/>
        </p:nvSpPr>
        <p:spPr>
          <a:xfrm>
            <a:off x="5254794" y="4650310"/>
            <a:ext cx="3889206" cy="369332"/>
          </a:xfrm>
          <a:prstGeom prst="rect">
            <a:avLst/>
          </a:prstGeom>
          <a:noFill/>
        </p:spPr>
        <p:txBody>
          <a:bodyPr wrap="none" rtlCol="0">
            <a:spAutoFit/>
          </a:bodyPr>
          <a:lstStyle/>
          <a:p>
            <a:r>
              <a:rPr lang="zh-CN" altLang="en-US" dirty="0" smtClean="0">
                <a:solidFill>
                  <a:srgbClr val="00B050"/>
                </a:solidFill>
              </a:rPr>
              <a:t>在时间点</a:t>
            </a:r>
            <a:r>
              <a:rPr lang="en-US" altLang="zh-CN" dirty="0" smtClean="0">
                <a:solidFill>
                  <a:srgbClr val="00B050"/>
                </a:solidFill>
              </a:rPr>
              <a:t>3</a:t>
            </a:r>
            <a:r>
              <a:rPr lang="zh-CN" altLang="en-US" dirty="0" smtClean="0">
                <a:solidFill>
                  <a:srgbClr val="00B050"/>
                </a:solidFill>
              </a:rPr>
              <a:t>，节点</a:t>
            </a:r>
            <a:r>
              <a:rPr lang="en-US" altLang="zh-CN" dirty="0" smtClean="0">
                <a:solidFill>
                  <a:srgbClr val="00B050"/>
                </a:solidFill>
              </a:rPr>
              <a:t>B</a:t>
            </a:r>
            <a:r>
              <a:rPr lang="zh-CN" altLang="en-US" dirty="0" smtClean="0">
                <a:solidFill>
                  <a:srgbClr val="00B050"/>
                </a:solidFill>
              </a:rPr>
              <a:t>关闭离开集群环境</a:t>
            </a:r>
            <a:endParaRPr lang="zh-CN" altLang="en-US" dirty="0">
              <a:solidFill>
                <a:srgbClr val="00B050"/>
              </a:solidFill>
            </a:endParaRPr>
          </a:p>
        </p:txBody>
      </p:sp>
    </p:spTree>
    <p:extLst>
      <p:ext uri="{BB962C8B-B14F-4D97-AF65-F5344CB8AC3E}">
        <p14:creationId xmlns:p14="http://schemas.microsoft.com/office/powerpoint/2010/main" val="1334241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7</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565821"/>
            <a:ext cx="8981882" cy="4308872"/>
          </a:xfrm>
          <a:prstGeom prst="rect">
            <a:avLst/>
          </a:prstGeom>
          <a:noFill/>
        </p:spPr>
        <p:txBody>
          <a:bodyPr wrap="none" rtlCol="0">
            <a:spAutoFit/>
          </a:bodyPr>
          <a:lstStyle/>
          <a:p>
            <a:r>
              <a:rPr lang="zh-CN" altLang="en-US" sz="2000" b="1" dirty="0"/>
              <a:t>下载事件框架源码：</a:t>
            </a:r>
            <a:endParaRPr lang="en-US" altLang="zh-CN" sz="2000" b="1" dirty="0"/>
          </a:p>
          <a:p>
            <a:r>
              <a:rPr lang="en-US" altLang="zh-CN" dirty="0" smtClean="0">
                <a:hlinkClick r:id="rId2"/>
              </a:rPr>
              <a:t>https</a:t>
            </a:r>
            <a:r>
              <a:rPr lang="en-US" altLang="zh-CN" dirty="0">
                <a:hlinkClick r:id="rId2"/>
              </a:rPr>
              <a:t>://</a:t>
            </a:r>
            <a:r>
              <a:rPr lang="en-US" altLang="zh-CN" dirty="0" smtClean="0">
                <a:hlinkClick r:id="rId2"/>
              </a:rPr>
              <a:t>github.com/bbossgroups/bbossgroups-3.5/tree/master/bbossevent</a:t>
            </a:r>
            <a:endParaRPr lang="en-US" altLang="zh-CN" dirty="0" smtClean="0"/>
          </a:p>
          <a:p>
            <a:endParaRPr lang="en-US" altLang="zh-CN" dirty="0"/>
          </a:p>
          <a:p>
            <a:r>
              <a:rPr lang="zh-CN" altLang="en-US" sz="2000" b="1" dirty="0" smtClean="0"/>
              <a:t>采用</a:t>
            </a:r>
            <a:r>
              <a:rPr lang="en-US" altLang="zh-CN" sz="2000" b="1" dirty="0"/>
              <a:t>ant</a:t>
            </a:r>
            <a:r>
              <a:rPr lang="zh-CN" altLang="en-US" sz="2000" b="1" dirty="0" smtClean="0"/>
              <a:t>构建</a:t>
            </a:r>
            <a:r>
              <a:rPr lang="zh-CN" altLang="en-US" dirty="0" smtClean="0"/>
              <a:t>：</a:t>
            </a:r>
            <a:endParaRPr lang="en-US" altLang="zh-CN" dirty="0" smtClean="0"/>
          </a:p>
          <a:p>
            <a:r>
              <a:rPr lang="zh-CN" altLang="en-US" dirty="0" smtClean="0"/>
              <a:t>配置</a:t>
            </a:r>
            <a:r>
              <a:rPr lang="en-US" altLang="zh-CN" dirty="0" smtClean="0"/>
              <a:t>ant</a:t>
            </a:r>
            <a:r>
              <a:rPr lang="zh-CN" altLang="en-US" dirty="0" smtClean="0"/>
              <a:t>构建环境，执行</a:t>
            </a:r>
            <a:r>
              <a:rPr lang="en-US" altLang="zh-CN" dirty="0" err="1" smtClean="0"/>
              <a:t>bbossevent</a:t>
            </a:r>
            <a:r>
              <a:rPr lang="en-US" altLang="zh-CN" dirty="0" smtClean="0"/>
              <a:t>/run.bat</a:t>
            </a:r>
            <a:r>
              <a:rPr lang="zh-CN" altLang="en-US" dirty="0" smtClean="0"/>
              <a:t>指令即可</a:t>
            </a:r>
            <a:endParaRPr lang="en-US" altLang="zh-CN" dirty="0" smtClean="0"/>
          </a:p>
          <a:p>
            <a:endParaRPr lang="en-US" altLang="zh-CN" dirty="0"/>
          </a:p>
          <a:p>
            <a:r>
              <a:rPr lang="zh-CN" altLang="en-US" sz="2000" b="1" dirty="0"/>
              <a:t>集成</a:t>
            </a:r>
            <a:r>
              <a:rPr lang="en-US" altLang="zh-CN" sz="2000" b="1" dirty="0"/>
              <a:t>jar</a:t>
            </a:r>
            <a:r>
              <a:rPr lang="zh-CN" altLang="en-US" sz="2000" b="1" dirty="0"/>
              <a:t>包和依赖</a:t>
            </a:r>
            <a:r>
              <a:rPr lang="en-US" altLang="zh-CN" sz="2000" b="1" dirty="0"/>
              <a:t>jar</a:t>
            </a:r>
            <a:r>
              <a:rPr lang="zh-CN" altLang="en-US" sz="2000" b="1" dirty="0" smtClean="0"/>
              <a:t>包，资源配置文件</a:t>
            </a:r>
            <a:endParaRPr lang="en-US" altLang="zh-CN" sz="2000" b="1" dirty="0"/>
          </a:p>
          <a:p>
            <a:r>
              <a:rPr lang="zh-CN" altLang="en-US" dirty="0" smtClean="0"/>
              <a:t>构建完毕后，拷贝下面目录中的</a:t>
            </a:r>
            <a:r>
              <a:rPr lang="en-US" altLang="zh-CN" dirty="0" smtClean="0"/>
              <a:t>jar</a:t>
            </a:r>
            <a:r>
              <a:rPr lang="zh-CN" altLang="en-US" dirty="0" smtClean="0"/>
              <a:t>和</a:t>
            </a:r>
            <a:r>
              <a:rPr lang="en-US" altLang="zh-CN" dirty="0" smtClean="0"/>
              <a:t>bboss-event.jar</a:t>
            </a:r>
            <a:r>
              <a:rPr lang="zh-CN" altLang="en-US" dirty="0" smtClean="0"/>
              <a:t>到自己项目的</a:t>
            </a:r>
            <a:r>
              <a:rPr lang="en-US" altLang="zh-CN" dirty="0" smtClean="0"/>
              <a:t>lib</a:t>
            </a:r>
            <a:r>
              <a:rPr lang="zh-CN" altLang="en-US" dirty="0" smtClean="0"/>
              <a:t>目录中：</a:t>
            </a:r>
            <a:endParaRPr lang="en-US" altLang="zh-CN" dirty="0" smtClean="0"/>
          </a:p>
          <a:p>
            <a:r>
              <a:rPr lang="en-US" altLang="zh-CN" dirty="0" err="1" smtClean="0"/>
              <a:t>bbossevent</a:t>
            </a:r>
            <a:r>
              <a:rPr lang="en-US" altLang="zh-CN" dirty="0" smtClean="0"/>
              <a:t>/</a:t>
            </a:r>
            <a:r>
              <a:rPr lang="en-US" altLang="zh-CN" dirty="0" err="1" smtClean="0"/>
              <a:t>distrib</a:t>
            </a:r>
            <a:r>
              <a:rPr lang="en-US" altLang="zh-CN" dirty="0" smtClean="0"/>
              <a:t>/</a:t>
            </a:r>
            <a:r>
              <a:rPr lang="en-US" altLang="zh-CN" dirty="0" err="1" smtClean="0"/>
              <a:t>dependlibs</a:t>
            </a:r>
            <a:endParaRPr lang="en-US" altLang="zh-CN" dirty="0" smtClean="0"/>
          </a:p>
          <a:p>
            <a:r>
              <a:rPr lang="en-US" altLang="zh-CN" dirty="0" err="1" smtClean="0"/>
              <a:t>Bbossevent</a:t>
            </a:r>
            <a:r>
              <a:rPr lang="en-US" altLang="zh-CN" dirty="0" smtClean="0"/>
              <a:t>/</a:t>
            </a:r>
            <a:r>
              <a:rPr lang="en-US" altLang="zh-CN" dirty="0" err="1" smtClean="0"/>
              <a:t>distrib</a:t>
            </a:r>
            <a:r>
              <a:rPr lang="en-US" altLang="zh-CN" dirty="0" smtClean="0"/>
              <a:t>/bboss-event.jar</a:t>
            </a:r>
          </a:p>
          <a:p>
            <a:endParaRPr lang="en-US" altLang="zh-CN" dirty="0"/>
          </a:p>
          <a:p>
            <a:r>
              <a:rPr lang="zh-CN" altLang="en-US" dirty="0" smtClean="0"/>
              <a:t>将</a:t>
            </a:r>
            <a:r>
              <a:rPr lang="en-US" altLang="zh-CN" dirty="0"/>
              <a:t>/</a:t>
            </a:r>
            <a:r>
              <a:rPr lang="en-US" altLang="zh-CN" dirty="0" err="1" smtClean="0"/>
              <a:t>bbossevent</a:t>
            </a:r>
            <a:r>
              <a:rPr lang="en-US" altLang="zh-CN" dirty="0" smtClean="0"/>
              <a:t>/</a:t>
            </a:r>
            <a:r>
              <a:rPr lang="en-US" altLang="zh-CN" dirty="0" err="1" smtClean="0"/>
              <a:t>distrib</a:t>
            </a:r>
            <a:r>
              <a:rPr lang="en-US" altLang="zh-CN" dirty="0" smtClean="0"/>
              <a:t>/resources</a:t>
            </a:r>
            <a:r>
              <a:rPr lang="zh-CN" altLang="en-US" dirty="0" smtClean="0"/>
              <a:t>下的文件和目录拷贝到工程的源码目录或者</a:t>
            </a:r>
            <a:r>
              <a:rPr lang="en-US" altLang="zh-CN" dirty="0" smtClean="0"/>
              <a:t>classes</a:t>
            </a:r>
            <a:r>
              <a:rPr lang="zh-CN" altLang="en-US" dirty="0" smtClean="0"/>
              <a:t>目录中</a:t>
            </a:r>
            <a:endParaRPr lang="en-US" altLang="zh-CN" dirty="0" smtClean="0"/>
          </a:p>
          <a:p>
            <a:endParaRPr lang="en-US" altLang="zh-CN" dirty="0" smtClean="0"/>
          </a:p>
          <a:p>
            <a:r>
              <a:rPr lang="zh-CN" altLang="en-US" dirty="0" smtClean="0"/>
              <a:t>这样分布式事件框架就集成到你的应用里面了。</a:t>
            </a:r>
            <a:endParaRPr lang="en-US" altLang="zh-CN" dirty="0" smtClean="0"/>
          </a:p>
          <a:p>
            <a:endParaRPr lang="zh-CN" altLang="en-US" dirty="0"/>
          </a:p>
        </p:txBody>
      </p:sp>
    </p:spTree>
    <p:extLst>
      <p:ext uri="{BB962C8B-B14F-4D97-AF65-F5344CB8AC3E}">
        <p14:creationId xmlns:p14="http://schemas.microsoft.com/office/powerpoint/2010/main" val="2746724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8</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565821"/>
            <a:ext cx="8595146" cy="4062651"/>
          </a:xfrm>
          <a:prstGeom prst="rect">
            <a:avLst/>
          </a:prstGeom>
          <a:noFill/>
        </p:spPr>
        <p:txBody>
          <a:bodyPr wrap="square" rtlCol="0">
            <a:spAutoFit/>
          </a:bodyPr>
          <a:lstStyle/>
          <a:p>
            <a:r>
              <a:rPr lang="zh-CN" altLang="en-US" sz="2400" b="1" dirty="0" smtClean="0"/>
              <a:t>配置和运行事件框架</a:t>
            </a:r>
            <a:endParaRPr lang="en-US" altLang="zh-CN" sz="2400" b="1" dirty="0" smtClean="0"/>
          </a:p>
          <a:p>
            <a:r>
              <a:rPr lang="zh-CN" altLang="en-US" dirty="0" smtClean="0"/>
              <a:t>开启和关闭远程事件：</a:t>
            </a:r>
            <a:endParaRPr lang="en-US" altLang="zh-CN" dirty="0" smtClean="0"/>
          </a:p>
          <a:p>
            <a:r>
              <a:rPr lang="zh-CN" altLang="en-US" dirty="0" smtClean="0"/>
              <a:t>如果不需要远程事件，可以关闭，</a:t>
            </a:r>
            <a:endParaRPr lang="en-US" altLang="zh-CN" dirty="0" smtClean="0"/>
          </a:p>
          <a:p>
            <a:r>
              <a:rPr lang="zh-CN" altLang="en-US" dirty="0" smtClean="0"/>
              <a:t>关闭远程事件，修改</a:t>
            </a:r>
            <a:r>
              <a:rPr lang="en-US" altLang="zh-CN" dirty="0" smtClean="0"/>
              <a:t>eventconf.xml</a:t>
            </a:r>
            <a:r>
              <a:rPr lang="zh-CN" altLang="en-US" dirty="0" smtClean="0"/>
              <a:t>文件中的</a:t>
            </a:r>
            <a:r>
              <a:rPr lang="en-US" altLang="zh-CN" i="1" dirty="0" err="1" smtClean="0"/>
              <a:t>remoteevent.enabled</a:t>
            </a:r>
            <a:r>
              <a:rPr lang="zh-CN" altLang="en-US" i="1" dirty="0" smtClean="0"/>
              <a:t>参数：</a:t>
            </a:r>
            <a:endParaRPr lang="en-US" altLang="zh-CN" i="1" dirty="0" smtClean="0"/>
          </a:p>
          <a:p>
            <a:r>
              <a:rPr lang="en-US" altLang="zh-CN" dirty="0"/>
              <a:t>&lt;property name=</a:t>
            </a:r>
            <a:r>
              <a:rPr lang="en-US" altLang="zh-CN" i="1" dirty="0"/>
              <a:t>"</a:t>
            </a:r>
            <a:r>
              <a:rPr lang="en-US" altLang="zh-CN" i="1" dirty="0" err="1"/>
              <a:t>remoteevent.enabled</a:t>
            </a:r>
            <a:r>
              <a:rPr lang="en-US" altLang="zh-CN" i="1" dirty="0"/>
              <a:t>" value</a:t>
            </a:r>
            <a:r>
              <a:rPr lang="en-US" altLang="zh-CN" i="1" dirty="0" smtClean="0"/>
              <a:t>=“false"/&gt;</a:t>
            </a:r>
          </a:p>
          <a:p>
            <a:endParaRPr lang="en-US" altLang="zh-CN" i="1" dirty="0"/>
          </a:p>
          <a:p>
            <a:r>
              <a:rPr lang="zh-CN" altLang="en-US" i="1" dirty="0" smtClean="0"/>
              <a:t>开启远程事件，</a:t>
            </a:r>
            <a:r>
              <a:rPr lang="zh-CN" altLang="en-US" dirty="0"/>
              <a:t>修改</a:t>
            </a:r>
            <a:r>
              <a:rPr lang="en-US" altLang="zh-CN" dirty="0"/>
              <a:t>eventconf.xml</a:t>
            </a:r>
            <a:r>
              <a:rPr lang="zh-CN" altLang="en-US" dirty="0"/>
              <a:t>文件中</a:t>
            </a:r>
            <a:r>
              <a:rPr lang="zh-CN" altLang="en-US" dirty="0" smtClean="0"/>
              <a:t>的</a:t>
            </a:r>
            <a:r>
              <a:rPr lang="en-US" altLang="zh-CN" i="1" dirty="0" err="1" smtClean="0"/>
              <a:t>remoteevent.enabled</a:t>
            </a:r>
            <a:r>
              <a:rPr lang="zh-CN" altLang="en-US" i="1" dirty="0"/>
              <a:t>参数：</a:t>
            </a:r>
            <a:endParaRPr lang="en-US" altLang="zh-CN" i="1" dirty="0"/>
          </a:p>
          <a:p>
            <a:r>
              <a:rPr lang="en-US" altLang="zh-CN" dirty="0"/>
              <a:t>&lt;property name=</a:t>
            </a:r>
            <a:r>
              <a:rPr lang="en-US" altLang="zh-CN" i="1" dirty="0"/>
              <a:t>"</a:t>
            </a:r>
            <a:r>
              <a:rPr lang="en-US" altLang="zh-CN" i="1" dirty="0" err="1"/>
              <a:t>remoteevent.enabled</a:t>
            </a:r>
            <a:r>
              <a:rPr lang="en-US" altLang="zh-CN" i="1" dirty="0"/>
              <a:t>" value</a:t>
            </a:r>
            <a:r>
              <a:rPr lang="en-US" altLang="zh-CN" i="1" dirty="0" smtClean="0"/>
              <a:t>=“true"/&gt;</a:t>
            </a:r>
          </a:p>
          <a:p>
            <a:endParaRPr lang="en-US" altLang="zh-CN" i="1" dirty="0"/>
          </a:p>
          <a:p>
            <a:r>
              <a:rPr lang="zh-CN" altLang="en-US" i="1" dirty="0" smtClean="0"/>
              <a:t>开启远程事件后，需要在应用启动时开启分布式事件发送和接收服务：</a:t>
            </a:r>
            <a:endParaRPr lang="en-US" altLang="zh-CN" i="1" dirty="0" smtClean="0"/>
          </a:p>
          <a:p>
            <a:r>
              <a:rPr lang="en-US" altLang="zh-CN" dirty="0" err="1"/>
              <a:t>org.frameworkset.remote</a:t>
            </a:r>
            <a:r>
              <a:rPr lang="en-US" altLang="zh-CN" dirty="0" err="1" smtClean="0"/>
              <a:t>.EventUtils.</a:t>
            </a:r>
            <a:r>
              <a:rPr lang="en-US" altLang="zh-CN" i="1" dirty="0" err="1" smtClean="0"/>
              <a:t>init</a:t>
            </a:r>
            <a:r>
              <a:rPr lang="en-US" altLang="zh-CN" i="1" dirty="0" smtClean="0"/>
              <a:t>()</a:t>
            </a:r>
          </a:p>
          <a:p>
            <a:r>
              <a:rPr lang="zh-CN" altLang="en-US" i="1" dirty="0" smtClean="0"/>
              <a:t>如果远程事件是关闭的，那么执行</a:t>
            </a:r>
            <a:r>
              <a:rPr lang="en-US" altLang="zh-CN" dirty="0" err="1" smtClean="0"/>
              <a:t>EventUtils.</a:t>
            </a:r>
            <a:r>
              <a:rPr lang="en-US" altLang="zh-CN" i="1" dirty="0" err="1" smtClean="0"/>
              <a:t>init</a:t>
            </a:r>
            <a:r>
              <a:rPr lang="en-US" altLang="zh-CN" i="1" dirty="0" smtClean="0"/>
              <a:t>()</a:t>
            </a:r>
            <a:r>
              <a:rPr lang="zh-CN" altLang="en-US" i="1" dirty="0" smtClean="0"/>
              <a:t>不会启动</a:t>
            </a:r>
            <a:r>
              <a:rPr lang="zh-CN" altLang="en-US" i="1" dirty="0"/>
              <a:t>分布式事件发送和接收</a:t>
            </a:r>
            <a:r>
              <a:rPr lang="zh-CN" altLang="en-US" i="1" dirty="0" smtClean="0"/>
              <a:t>服务。</a:t>
            </a:r>
            <a:endParaRPr lang="en-US" altLang="zh-CN" i="1" dirty="0"/>
          </a:p>
          <a:p>
            <a:endParaRPr lang="zh-CN" altLang="en-US" dirty="0"/>
          </a:p>
        </p:txBody>
      </p:sp>
    </p:spTree>
    <p:extLst>
      <p:ext uri="{BB962C8B-B14F-4D97-AF65-F5344CB8AC3E}">
        <p14:creationId xmlns:p14="http://schemas.microsoft.com/office/powerpoint/2010/main" val="1610191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9</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412776"/>
            <a:ext cx="8595146" cy="4893647"/>
          </a:xfrm>
          <a:prstGeom prst="rect">
            <a:avLst/>
          </a:prstGeom>
          <a:noFill/>
        </p:spPr>
        <p:txBody>
          <a:bodyPr wrap="square" rtlCol="0">
            <a:spAutoFit/>
          </a:bodyPr>
          <a:lstStyle/>
          <a:p>
            <a:r>
              <a:rPr lang="zh-CN" altLang="en-US" sz="2400" b="1" dirty="0" smtClean="0"/>
              <a:t>配置</a:t>
            </a:r>
            <a:r>
              <a:rPr lang="en-US" altLang="zh-CN" sz="2400" b="1" dirty="0" err="1" smtClean="0"/>
              <a:t>Jgroups</a:t>
            </a:r>
            <a:r>
              <a:rPr lang="zh-CN" altLang="en-US" sz="2400" b="1" dirty="0" smtClean="0"/>
              <a:t>多播协议一</a:t>
            </a:r>
          </a:p>
          <a:p>
            <a:r>
              <a:rPr lang="zh-CN" altLang="en-US" dirty="0" smtClean="0"/>
              <a:t>目前</a:t>
            </a:r>
            <a:r>
              <a:rPr lang="zh-CN" altLang="en-US" dirty="0">
                <a:latin typeface="微软雅黑" pitchFamily="34" charset="-122"/>
                <a:ea typeface="微软雅黑" pitchFamily="34" charset="-122"/>
              </a:rPr>
              <a:t>平台</a:t>
            </a:r>
            <a:r>
              <a:rPr lang="zh-CN" altLang="en-US" dirty="0" smtClean="0"/>
              <a:t>事件框架支持</a:t>
            </a:r>
            <a:r>
              <a:rPr lang="en-US" altLang="zh-CN" dirty="0" err="1" smtClean="0"/>
              <a:t>tcp,udp,tcpnio</a:t>
            </a:r>
            <a:r>
              <a:rPr lang="zh-CN" altLang="en-US" dirty="0" smtClean="0"/>
              <a:t>三种</a:t>
            </a:r>
            <a:r>
              <a:rPr lang="en-US" altLang="zh-CN" dirty="0" err="1" smtClean="0"/>
              <a:t>Jgroups</a:t>
            </a:r>
            <a:r>
              <a:rPr lang="zh-CN" altLang="en-US" dirty="0" smtClean="0"/>
              <a:t>通讯协议，可以根据实际情况自行扩展。可以在</a:t>
            </a:r>
            <a:r>
              <a:rPr lang="en-US" altLang="zh-CN" dirty="0" smtClean="0"/>
              <a:t>eventconf.xml</a:t>
            </a:r>
            <a:r>
              <a:rPr lang="zh-CN" altLang="en-US" dirty="0" smtClean="0"/>
              <a:t>中指定具体使用哪种协议：</a:t>
            </a:r>
            <a:endParaRPr lang="en-US" altLang="zh-CN" dirty="0" smtClean="0"/>
          </a:p>
          <a:p>
            <a:r>
              <a:rPr lang="en-US" altLang="zh-CN" dirty="0"/>
              <a:t>&lt;property name=</a:t>
            </a:r>
            <a:r>
              <a:rPr lang="en-US" altLang="zh-CN" i="1" dirty="0"/>
              <a:t>"</a:t>
            </a:r>
            <a:r>
              <a:rPr lang="en-US" altLang="zh-CN" i="1" dirty="0" err="1"/>
              <a:t>jgroup_protocols</a:t>
            </a:r>
            <a:r>
              <a:rPr lang="en-US" altLang="zh-CN" b="1" i="1" dirty="0"/>
              <a:t>"</a:t>
            </a:r>
            <a:r>
              <a:rPr lang="en-US" altLang="zh-CN" b="1" i="1" dirty="0">
                <a:solidFill>
                  <a:srgbClr val="EE0000"/>
                </a:solidFill>
              </a:rPr>
              <a:t> use="</a:t>
            </a:r>
            <a:r>
              <a:rPr lang="en-US" altLang="zh-CN" b="1" i="1" dirty="0" err="1">
                <a:solidFill>
                  <a:srgbClr val="EE0000"/>
                </a:solidFill>
              </a:rPr>
              <a:t>tcp</a:t>
            </a:r>
            <a:r>
              <a:rPr lang="en-US" altLang="zh-CN" b="1" i="1" dirty="0">
                <a:solidFill>
                  <a:srgbClr val="EE0000"/>
                </a:solidFill>
              </a:rPr>
              <a:t>"&gt;</a:t>
            </a:r>
          </a:p>
          <a:p>
            <a:r>
              <a:rPr lang="en-US" altLang="zh-CN" dirty="0"/>
              <a:t>    &lt;map </a:t>
            </a:r>
            <a:r>
              <a:rPr lang="en-US" altLang="zh-CN" dirty="0" err="1"/>
              <a:t>componentType</a:t>
            </a:r>
            <a:r>
              <a:rPr lang="en-US" altLang="zh-CN" dirty="0"/>
              <a:t>=</a:t>
            </a:r>
            <a:r>
              <a:rPr lang="en-US" altLang="zh-CN" i="1" dirty="0"/>
              <a:t>"bean"&gt; </a:t>
            </a:r>
          </a:p>
          <a:p>
            <a:r>
              <a:rPr lang="en-US" altLang="zh-CN" dirty="0"/>
              <a:t>&lt;property name=</a:t>
            </a:r>
            <a:r>
              <a:rPr lang="en-US" altLang="zh-CN" b="1" i="1" dirty="0">
                <a:solidFill>
                  <a:srgbClr val="EE0000"/>
                </a:solidFill>
              </a:rPr>
              <a:t>"</a:t>
            </a:r>
            <a:r>
              <a:rPr lang="en-US" altLang="zh-CN" b="1" i="1" dirty="0" err="1">
                <a:solidFill>
                  <a:srgbClr val="EE0000"/>
                </a:solidFill>
              </a:rPr>
              <a:t>udp</a:t>
            </a:r>
            <a:r>
              <a:rPr lang="en-US" altLang="zh-CN" b="1" i="1" dirty="0">
                <a:solidFill>
                  <a:srgbClr val="EE0000"/>
                </a:solidFill>
              </a:rPr>
              <a:t>"</a:t>
            </a:r>
            <a:r>
              <a:rPr lang="en-US" altLang="zh-CN" i="1" dirty="0"/>
              <a:t> value="org/</a:t>
            </a:r>
            <a:r>
              <a:rPr lang="en-US" altLang="zh-CN" i="1" dirty="0" err="1"/>
              <a:t>frameworkset</a:t>
            </a:r>
            <a:r>
              <a:rPr lang="en-US" altLang="zh-CN" i="1" dirty="0"/>
              <a:t>/</a:t>
            </a:r>
            <a:r>
              <a:rPr lang="en-US" altLang="zh-CN" i="1" dirty="0" err="1"/>
              <a:t>spi</a:t>
            </a:r>
            <a:r>
              <a:rPr lang="en-US" altLang="zh-CN" i="1" dirty="0"/>
              <a:t>/</a:t>
            </a:r>
            <a:r>
              <a:rPr lang="en-US" altLang="zh-CN" i="1" dirty="0" err="1"/>
              <a:t>jgroups</a:t>
            </a:r>
            <a:r>
              <a:rPr lang="en-US" altLang="zh-CN" i="1" dirty="0"/>
              <a:t>/udp.xml"/&gt; </a:t>
            </a:r>
          </a:p>
          <a:p>
            <a:r>
              <a:rPr lang="en-US" altLang="zh-CN" dirty="0"/>
              <a:t>&lt;property name=</a:t>
            </a:r>
            <a:r>
              <a:rPr lang="en-US" altLang="zh-CN" b="1" i="1" dirty="0">
                <a:solidFill>
                  <a:srgbClr val="EE0000"/>
                </a:solidFill>
              </a:rPr>
              <a:t>"</a:t>
            </a:r>
            <a:r>
              <a:rPr lang="en-US" altLang="zh-CN" b="1" i="1" dirty="0" err="1">
                <a:solidFill>
                  <a:srgbClr val="EE0000"/>
                </a:solidFill>
              </a:rPr>
              <a:t>tcp</a:t>
            </a:r>
            <a:r>
              <a:rPr lang="en-US" altLang="zh-CN" b="1" i="1" dirty="0">
                <a:solidFill>
                  <a:srgbClr val="EE0000"/>
                </a:solidFill>
              </a:rPr>
              <a:t>"</a:t>
            </a:r>
            <a:r>
              <a:rPr lang="en-US" altLang="zh-CN" i="1" dirty="0"/>
              <a:t> value="org/</a:t>
            </a:r>
            <a:r>
              <a:rPr lang="en-US" altLang="zh-CN" i="1" dirty="0" err="1"/>
              <a:t>frameworkset</a:t>
            </a:r>
            <a:r>
              <a:rPr lang="en-US" altLang="zh-CN" i="1" dirty="0"/>
              <a:t>/</a:t>
            </a:r>
            <a:r>
              <a:rPr lang="en-US" altLang="zh-CN" i="1" dirty="0" err="1"/>
              <a:t>spi</a:t>
            </a:r>
            <a:r>
              <a:rPr lang="en-US" altLang="zh-CN" i="1" dirty="0"/>
              <a:t>/</a:t>
            </a:r>
            <a:r>
              <a:rPr lang="en-US" altLang="zh-CN" i="1" dirty="0" err="1"/>
              <a:t>jgroups</a:t>
            </a:r>
            <a:r>
              <a:rPr lang="en-US" altLang="zh-CN" i="1" dirty="0"/>
              <a:t>/tcp.xml"/&gt;</a:t>
            </a:r>
          </a:p>
          <a:p>
            <a:r>
              <a:rPr lang="en-US" altLang="zh-CN" dirty="0"/>
              <a:t>&lt;property name=</a:t>
            </a:r>
            <a:r>
              <a:rPr lang="en-US" altLang="zh-CN" b="1" i="1" dirty="0">
                <a:solidFill>
                  <a:srgbClr val="EE0000"/>
                </a:solidFill>
              </a:rPr>
              <a:t>"</a:t>
            </a:r>
            <a:r>
              <a:rPr lang="en-US" altLang="zh-CN" b="1" i="1" dirty="0" err="1">
                <a:solidFill>
                  <a:srgbClr val="EE0000"/>
                </a:solidFill>
              </a:rPr>
              <a:t>tcpnio</a:t>
            </a:r>
            <a:r>
              <a:rPr lang="en-US" altLang="zh-CN" b="1" i="1" dirty="0">
                <a:solidFill>
                  <a:srgbClr val="EE0000"/>
                </a:solidFill>
              </a:rPr>
              <a:t>"</a:t>
            </a:r>
            <a:r>
              <a:rPr lang="en-US" altLang="zh-CN" i="1" dirty="0"/>
              <a:t> value="org/</a:t>
            </a:r>
            <a:r>
              <a:rPr lang="en-US" altLang="zh-CN" i="1" dirty="0" err="1"/>
              <a:t>frameworkset</a:t>
            </a:r>
            <a:r>
              <a:rPr lang="en-US" altLang="zh-CN" i="1" dirty="0"/>
              <a:t>/</a:t>
            </a:r>
            <a:r>
              <a:rPr lang="en-US" altLang="zh-CN" i="1" dirty="0" err="1"/>
              <a:t>spi</a:t>
            </a:r>
            <a:r>
              <a:rPr lang="en-US" altLang="zh-CN" i="1" dirty="0"/>
              <a:t>/</a:t>
            </a:r>
            <a:r>
              <a:rPr lang="en-US" altLang="zh-CN" i="1" dirty="0" err="1"/>
              <a:t>jgroups</a:t>
            </a:r>
            <a:r>
              <a:rPr lang="en-US" altLang="zh-CN" i="1" dirty="0"/>
              <a:t>/tcp-nio.xml</a:t>
            </a:r>
            <a:r>
              <a:rPr lang="en-US" altLang="zh-CN" i="1" dirty="0" smtClean="0"/>
              <a:t>"/&gt;</a:t>
            </a:r>
            <a:r>
              <a:rPr lang="zh-CN" altLang="en-US" dirty="0" smtClean="0"/>
              <a:t> </a:t>
            </a:r>
            <a:endParaRPr lang="zh-CN" altLang="en-US" dirty="0"/>
          </a:p>
          <a:p>
            <a:r>
              <a:rPr lang="en-US" altLang="zh-CN" dirty="0"/>
              <a:t>&lt;/map&gt; </a:t>
            </a:r>
          </a:p>
          <a:p>
            <a:r>
              <a:rPr lang="en-US" altLang="zh-CN" dirty="0"/>
              <a:t>&lt;/property</a:t>
            </a:r>
            <a:r>
              <a:rPr lang="en-US" altLang="zh-CN" dirty="0" smtClean="0"/>
              <a:t>&gt;</a:t>
            </a:r>
          </a:p>
          <a:p>
            <a:r>
              <a:rPr lang="zh-CN" altLang="en-US" dirty="0" smtClean="0"/>
              <a:t>通过</a:t>
            </a:r>
            <a:r>
              <a:rPr lang="en-US" altLang="zh-CN" dirty="0" smtClean="0"/>
              <a:t>use</a:t>
            </a:r>
            <a:r>
              <a:rPr lang="zh-CN" altLang="en-US" dirty="0" smtClean="0"/>
              <a:t>属性指定了具体的</a:t>
            </a:r>
            <a:r>
              <a:rPr lang="en-US" altLang="zh-CN" dirty="0" err="1" smtClean="0"/>
              <a:t>jgroups</a:t>
            </a:r>
            <a:r>
              <a:rPr lang="zh-CN" altLang="en-US" dirty="0" smtClean="0"/>
              <a:t>协议，比如</a:t>
            </a:r>
            <a:r>
              <a:rPr lang="en-US" altLang="zh-CN" dirty="0" err="1" smtClean="0"/>
              <a:t>tcp</a:t>
            </a:r>
            <a:r>
              <a:rPr lang="zh-CN" altLang="en-US" dirty="0" smtClean="0"/>
              <a:t>，具体协议对应的</a:t>
            </a:r>
            <a:r>
              <a:rPr lang="en-US" altLang="zh-CN" dirty="0" err="1" smtClean="0"/>
              <a:t>jgroups</a:t>
            </a:r>
            <a:r>
              <a:rPr lang="zh-CN" altLang="en-US" dirty="0" smtClean="0"/>
              <a:t>配置文件通过</a:t>
            </a:r>
            <a:r>
              <a:rPr lang="en-US" altLang="zh-CN" dirty="0" smtClean="0"/>
              <a:t>key/value</a:t>
            </a:r>
            <a:r>
              <a:rPr lang="zh-CN" altLang="en-US" dirty="0" smtClean="0"/>
              <a:t>方式在</a:t>
            </a:r>
            <a:r>
              <a:rPr lang="en-US" altLang="zh-CN" dirty="0" smtClean="0"/>
              <a:t>map</a:t>
            </a:r>
            <a:r>
              <a:rPr lang="zh-CN" altLang="en-US" dirty="0" smtClean="0"/>
              <a:t>元素中指定，例如：</a:t>
            </a:r>
            <a:endParaRPr lang="en-US" altLang="zh-CN" dirty="0" smtClean="0"/>
          </a:p>
          <a:p>
            <a:r>
              <a:rPr lang="en-US" altLang="zh-CN" dirty="0"/>
              <a:t>&lt;property name=</a:t>
            </a:r>
            <a:r>
              <a:rPr lang="en-US" altLang="zh-CN" b="1" i="1" dirty="0">
                <a:solidFill>
                  <a:srgbClr val="EE0000"/>
                </a:solidFill>
              </a:rPr>
              <a:t>"</a:t>
            </a:r>
            <a:r>
              <a:rPr lang="en-US" altLang="zh-CN" b="1" i="1" dirty="0" err="1">
                <a:solidFill>
                  <a:srgbClr val="EE0000"/>
                </a:solidFill>
              </a:rPr>
              <a:t>udp</a:t>
            </a:r>
            <a:r>
              <a:rPr lang="en-US" altLang="zh-CN" b="1" i="1" dirty="0">
                <a:solidFill>
                  <a:srgbClr val="EE0000"/>
                </a:solidFill>
              </a:rPr>
              <a:t>"</a:t>
            </a:r>
            <a:r>
              <a:rPr lang="en-US" altLang="zh-CN" i="1" dirty="0"/>
              <a:t> value="org/</a:t>
            </a:r>
            <a:r>
              <a:rPr lang="en-US" altLang="zh-CN" i="1" dirty="0" err="1"/>
              <a:t>frameworkset</a:t>
            </a:r>
            <a:r>
              <a:rPr lang="en-US" altLang="zh-CN" i="1" dirty="0"/>
              <a:t>/</a:t>
            </a:r>
            <a:r>
              <a:rPr lang="en-US" altLang="zh-CN" i="1" dirty="0" err="1"/>
              <a:t>spi</a:t>
            </a:r>
            <a:r>
              <a:rPr lang="en-US" altLang="zh-CN" i="1" dirty="0"/>
              <a:t>/</a:t>
            </a:r>
            <a:r>
              <a:rPr lang="en-US" altLang="zh-CN" i="1" dirty="0" err="1"/>
              <a:t>jgroups</a:t>
            </a:r>
            <a:r>
              <a:rPr lang="en-US" altLang="zh-CN" i="1" dirty="0"/>
              <a:t>/udp.xml"/&gt; </a:t>
            </a:r>
            <a:endParaRPr lang="en-US" altLang="zh-CN" dirty="0" smtClean="0"/>
          </a:p>
          <a:p>
            <a:r>
              <a:rPr lang="zh-CN" altLang="en-US" dirty="0" smtClean="0"/>
              <a:t>如果是局域网，并且局域网开启了</a:t>
            </a:r>
            <a:r>
              <a:rPr lang="en-US" altLang="zh-CN" dirty="0" err="1" smtClean="0"/>
              <a:t>ip</a:t>
            </a:r>
            <a:r>
              <a:rPr lang="en-US" altLang="zh-CN" dirty="0" smtClean="0"/>
              <a:t> multicast</a:t>
            </a:r>
            <a:r>
              <a:rPr lang="zh-CN" altLang="en-US" dirty="0" smtClean="0"/>
              <a:t>组播机制，则可以使用</a:t>
            </a:r>
            <a:r>
              <a:rPr lang="en-US" altLang="zh-CN" dirty="0" err="1" smtClean="0"/>
              <a:t>udp</a:t>
            </a:r>
            <a:r>
              <a:rPr lang="zh-CN" altLang="en-US" dirty="0" smtClean="0"/>
              <a:t>协议，</a:t>
            </a:r>
            <a:endParaRPr lang="en-US" altLang="zh-CN" dirty="0" smtClean="0"/>
          </a:p>
          <a:p>
            <a:r>
              <a:rPr lang="zh-CN" altLang="en-US" dirty="0" smtClean="0"/>
              <a:t>如果是广域网，或者局域网不支持</a:t>
            </a:r>
            <a:r>
              <a:rPr lang="en-US" altLang="zh-CN" dirty="0" err="1"/>
              <a:t>ip</a:t>
            </a:r>
            <a:r>
              <a:rPr lang="en-US" altLang="zh-CN" dirty="0"/>
              <a:t> multicast</a:t>
            </a:r>
            <a:r>
              <a:rPr lang="zh-CN" altLang="en-US" dirty="0"/>
              <a:t>组播</a:t>
            </a:r>
            <a:r>
              <a:rPr lang="zh-CN" altLang="en-US" dirty="0" smtClean="0"/>
              <a:t>机制</a:t>
            </a:r>
            <a:r>
              <a:rPr lang="en-US" altLang="zh-CN" dirty="0" smtClean="0"/>
              <a:t>,</a:t>
            </a:r>
            <a:r>
              <a:rPr lang="zh-CN" altLang="en-US" dirty="0" smtClean="0"/>
              <a:t>则可以使用</a:t>
            </a:r>
            <a:r>
              <a:rPr lang="en-US" altLang="zh-CN" dirty="0" err="1" smtClean="0"/>
              <a:t>tcp</a:t>
            </a:r>
            <a:r>
              <a:rPr lang="zh-CN" altLang="en-US" dirty="0" smtClean="0"/>
              <a:t>或者</a:t>
            </a:r>
            <a:r>
              <a:rPr lang="en-US" altLang="zh-CN" dirty="0" err="1" smtClean="0"/>
              <a:t>tcp</a:t>
            </a:r>
            <a:r>
              <a:rPr lang="en-US" altLang="zh-CN" dirty="0" smtClean="0"/>
              <a:t> </a:t>
            </a:r>
            <a:r>
              <a:rPr lang="en-US" altLang="zh-CN" dirty="0" err="1" smtClean="0"/>
              <a:t>nio</a:t>
            </a:r>
            <a:r>
              <a:rPr lang="zh-CN" altLang="en-US" dirty="0" smtClean="0"/>
              <a:t>协议，如果需要使用</a:t>
            </a:r>
            <a:r>
              <a:rPr lang="en-US" altLang="zh-CN" dirty="0" err="1" smtClean="0"/>
              <a:t>jgroups</a:t>
            </a:r>
            <a:r>
              <a:rPr lang="zh-CN" altLang="en-US" dirty="0" smtClean="0"/>
              <a:t>提供的其他协议，可以自己去</a:t>
            </a:r>
            <a:r>
              <a:rPr lang="en-US" altLang="zh-CN" dirty="0" err="1" smtClean="0"/>
              <a:t>jgroups</a:t>
            </a:r>
            <a:r>
              <a:rPr lang="zh-CN" altLang="en-US" dirty="0" smtClean="0"/>
              <a:t>官网下载相应的配置文件，然后配置到</a:t>
            </a:r>
            <a:r>
              <a:rPr lang="en-US" altLang="zh-CN" i="1" dirty="0" err="1"/>
              <a:t>jgroup_protocols</a:t>
            </a:r>
            <a:r>
              <a:rPr lang="en-US" altLang="zh-CN" i="1" dirty="0"/>
              <a:t> </a:t>
            </a:r>
            <a:r>
              <a:rPr lang="en-US" altLang="zh-CN" i="1" dirty="0" smtClean="0"/>
              <a:t> </a:t>
            </a:r>
            <a:r>
              <a:rPr lang="en-US" altLang="zh-CN" dirty="0" smtClean="0"/>
              <a:t>map</a:t>
            </a:r>
            <a:r>
              <a:rPr lang="zh-CN" altLang="en-US" dirty="0" smtClean="0"/>
              <a:t>中即可。</a:t>
            </a:r>
            <a:endParaRPr lang="en-US" altLang="zh-CN" dirty="0"/>
          </a:p>
        </p:txBody>
      </p:sp>
    </p:spTree>
    <p:extLst>
      <p:ext uri="{BB962C8B-B14F-4D97-AF65-F5344CB8AC3E}">
        <p14:creationId xmlns:p14="http://schemas.microsoft.com/office/powerpoint/2010/main" val="1915093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5847</TotalTime>
  <Words>2099</Words>
  <Application>Microsoft Office PowerPoint</Application>
  <PresentationFormat>全屏显示(4:3)</PresentationFormat>
  <Paragraphs>370</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平台分布式事件框架介绍</vt:lpstr>
      <vt:lpstr>大纲</vt:lpstr>
      <vt:lpstr>事件框架引入背景</vt:lpstr>
      <vt:lpstr>事件框架架构</vt:lpstr>
      <vt:lpstr>事件框架架构</vt:lpstr>
      <vt:lpstr>事件框架架构</vt:lpstr>
      <vt:lpstr>事件框架架构</vt:lpstr>
      <vt:lpstr>事件框架架构</vt:lpstr>
      <vt:lpstr>事件框架架构</vt:lpstr>
      <vt:lpstr>事件框架架构</vt:lpstr>
      <vt:lpstr>事件框架架构</vt:lpstr>
      <vt:lpstr>事件框架架构</vt:lpstr>
      <vt:lpstr>事件框架架构</vt:lpstr>
      <vt:lpstr>事件框架架构</vt:lpstr>
      <vt:lpstr>Thanks for your attention!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汪薇</dc:creator>
  <cp:lastModifiedBy>sany</cp:lastModifiedBy>
  <cp:revision>496</cp:revision>
  <dcterms:created xsi:type="dcterms:W3CDTF">2013-06-19T00:44:05Z</dcterms:created>
  <dcterms:modified xsi:type="dcterms:W3CDTF">2014-12-30T07:32:48Z</dcterms:modified>
</cp:coreProperties>
</file>