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-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9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02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21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78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02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0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23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26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9FB6-2430-4B33-9E6E-0924488CE26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5208-10C2-4A00-B062-40F061F28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90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"/>
          <p:cNvSpPr/>
          <p:nvPr/>
        </p:nvSpPr>
        <p:spPr>
          <a:xfrm>
            <a:off x="4444630" y="135147"/>
            <a:ext cx="4455210" cy="6480864"/>
          </a:xfrm>
          <a:prstGeom prst="roundRect">
            <a:avLst>
              <a:gd name="adj" fmla="val 9818"/>
            </a:avLst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lgDashDot"/>
          </a:ln>
          <a:effectLst/>
        </p:spPr>
        <p:txBody>
          <a:bodyPr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918314" y="5349854"/>
            <a:ext cx="3732841" cy="552681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918314" y="4678406"/>
            <a:ext cx="3732841" cy="552681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6686135" y="6016201"/>
            <a:ext cx="197198" cy="185598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686135" y="6334404"/>
            <a:ext cx="197198" cy="185598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42" name="カギ線コネクタ 41"/>
          <p:cNvCxnSpPr/>
          <p:nvPr/>
        </p:nvCxnSpPr>
        <p:spPr>
          <a:xfrm flipV="1">
            <a:off x="3126988" y="1485056"/>
            <a:ext cx="1791326" cy="524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カギ線コネクタ 42"/>
          <p:cNvCxnSpPr>
            <a:endCxn id="39" idx="1"/>
          </p:cNvCxnSpPr>
          <p:nvPr/>
        </p:nvCxnSpPr>
        <p:spPr>
          <a:xfrm>
            <a:off x="3126988" y="1490302"/>
            <a:ext cx="1791326" cy="3464445"/>
          </a:xfrm>
          <a:prstGeom prst="bentConnector3">
            <a:avLst>
              <a:gd name="adj1" fmla="val 30573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カギ線コネクタ 43"/>
          <p:cNvCxnSpPr>
            <a:endCxn id="38" idx="1"/>
          </p:cNvCxnSpPr>
          <p:nvPr/>
        </p:nvCxnSpPr>
        <p:spPr>
          <a:xfrm>
            <a:off x="3126988" y="1490302"/>
            <a:ext cx="1791326" cy="4135893"/>
          </a:xfrm>
          <a:prstGeom prst="bentConnector3">
            <a:avLst>
              <a:gd name="adj1" fmla="val 29926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カギ線コネクタ 47"/>
          <p:cNvCxnSpPr>
            <a:stCxn id="92" idx="3"/>
            <a:endCxn id="90" idx="1"/>
          </p:cNvCxnSpPr>
          <p:nvPr/>
        </p:nvCxnSpPr>
        <p:spPr>
          <a:xfrm>
            <a:off x="8276012" y="2729356"/>
            <a:ext cx="2255317" cy="619683"/>
          </a:xfrm>
          <a:prstGeom prst="bentConnector3">
            <a:avLst>
              <a:gd name="adj1" fmla="val 58385"/>
            </a:avLst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カギ線コネクタ 48"/>
          <p:cNvCxnSpPr>
            <a:stCxn id="39" idx="3"/>
            <a:endCxn id="90" idx="1"/>
          </p:cNvCxnSpPr>
          <p:nvPr/>
        </p:nvCxnSpPr>
        <p:spPr>
          <a:xfrm flipV="1">
            <a:off x="8651155" y="3349038"/>
            <a:ext cx="1880175" cy="160570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カギ線コネクタ 49"/>
          <p:cNvCxnSpPr>
            <a:stCxn id="38" idx="3"/>
            <a:endCxn id="90" idx="1"/>
          </p:cNvCxnSpPr>
          <p:nvPr/>
        </p:nvCxnSpPr>
        <p:spPr>
          <a:xfrm flipV="1">
            <a:off x="8651155" y="3349038"/>
            <a:ext cx="1880175" cy="227715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正方形/長方形 51"/>
          <p:cNvSpPr/>
          <p:nvPr/>
        </p:nvSpPr>
        <p:spPr>
          <a:xfrm>
            <a:off x="9981889" y="2296731"/>
            <a:ext cx="2113314" cy="419293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File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 Save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53" name="カギ線コネクタ 52"/>
          <p:cNvCxnSpPr/>
          <p:nvPr/>
        </p:nvCxnSpPr>
        <p:spPr>
          <a:xfrm flipV="1">
            <a:off x="3126988" y="3650374"/>
            <a:ext cx="1791326" cy="1"/>
          </a:xfrm>
          <a:prstGeom prst="bentConnector3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カギ線コネクタ 53"/>
          <p:cNvCxnSpPr>
            <a:endCxn id="39" idx="1"/>
          </p:cNvCxnSpPr>
          <p:nvPr/>
        </p:nvCxnSpPr>
        <p:spPr>
          <a:xfrm>
            <a:off x="3126988" y="3650375"/>
            <a:ext cx="1791326" cy="1304372"/>
          </a:xfrm>
          <a:prstGeom prst="bentConnector3">
            <a:avLst>
              <a:gd name="adj1" fmla="val 59066"/>
            </a:avLst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5" name="カギ線コネクタ 54"/>
          <p:cNvCxnSpPr>
            <a:endCxn id="38" idx="1"/>
          </p:cNvCxnSpPr>
          <p:nvPr/>
        </p:nvCxnSpPr>
        <p:spPr>
          <a:xfrm>
            <a:off x="3126988" y="3650375"/>
            <a:ext cx="1791326" cy="1975820"/>
          </a:xfrm>
          <a:prstGeom prst="bentConnector3">
            <a:avLst>
              <a:gd name="adj1" fmla="val 59713"/>
            </a:avLst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正方形/長方形 55"/>
          <p:cNvSpPr/>
          <p:nvPr/>
        </p:nvSpPr>
        <p:spPr>
          <a:xfrm>
            <a:off x="3144414" y="1017362"/>
            <a:ext cx="1769085" cy="319126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Flat Load Balance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144412" y="3068560"/>
            <a:ext cx="1769085" cy="500615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Resource Monitoring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58" name="直線矢印コネクタ 57"/>
          <p:cNvCxnSpPr>
            <a:stCxn id="76" idx="2"/>
            <a:endCxn id="78" idx="0"/>
          </p:cNvCxnSpPr>
          <p:nvPr/>
        </p:nvCxnSpPr>
        <p:spPr>
          <a:xfrm flipH="1">
            <a:off x="2755209" y="4193747"/>
            <a:ext cx="11845" cy="1333853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直線矢印コネクタ 58"/>
          <p:cNvCxnSpPr/>
          <p:nvPr/>
        </p:nvCxnSpPr>
        <p:spPr>
          <a:xfrm>
            <a:off x="4641667" y="4459379"/>
            <a:ext cx="0" cy="22462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直線矢印コネクタ 59"/>
          <p:cNvCxnSpPr/>
          <p:nvPr/>
        </p:nvCxnSpPr>
        <p:spPr>
          <a:xfrm flipV="1">
            <a:off x="3126988" y="5896595"/>
            <a:ext cx="1514679" cy="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正方形/長方形 60"/>
          <p:cNvSpPr/>
          <p:nvPr/>
        </p:nvSpPr>
        <p:spPr>
          <a:xfrm>
            <a:off x="3144412" y="6003258"/>
            <a:ext cx="1445036" cy="473390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Dynamic</a:t>
            </a:r>
          </a:p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Scale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990857" y="845865"/>
            <a:ext cx="3607350" cy="330387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cxnSp>
        <p:nvCxnSpPr>
          <p:cNvPr id="63" name="直線矢印コネクタ 62"/>
          <p:cNvCxnSpPr>
            <a:stCxn id="67" idx="3"/>
            <a:endCxn id="74" idx="1"/>
          </p:cNvCxnSpPr>
          <p:nvPr/>
        </p:nvCxnSpPr>
        <p:spPr>
          <a:xfrm>
            <a:off x="1212814" y="1487542"/>
            <a:ext cx="1216936" cy="3711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直線矢印コネクタ 135"/>
          <p:cNvCxnSpPr>
            <a:stCxn id="69" idx="3"/>
            <a:endCxn id="74" idx="1"/>
          </p:cNvCxnSpPr>
          <p:nvPr/>
        </p:nvCxnSpPr>
        <p:spPr>
          <a:xfrm flipV="1">
            <a:off x="1212814" y="1491252"/>
            <a:ext cx="1216936" cy="215912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直線矢印コネクタ 138"/>
          <p:cNvCxnSpPr>
            <a:stCxn id="71" idx="3"/>
            <a:endCxn id="74" idx="1"/>
          </p:cNvCxnSpPr>
          <p:nvPr/>
        </p:nvCxnSpPr>
        <p:spPr>
          <a:xfrm flipV="1">
            <a:off x="1212814" y="1491252"/>
            <a:ext cx="1216936" cy="454761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二等辺三角形 65"/>
          <p:cNvSpPr/>
          <p:nvPr/>
        </p:nvSpPr>
        <p:spPr>
          <a:xfrm>
            <a:off x="435623" y="1689103"/>
            <a:ext cx="603193" cy="375582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1625" y="1134003"/>
            <a:ext cx="951189" cy="707075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8" name="二等辺三角形 67"/>
          <p:cNvSpPr/>
          <p:nvPr/>
        </p:nvSpPr>
        <p:spPr>
          <a:xfrm>
            <a:off x="435623" y="3851935"/>
            <a:ext cx="603193" cy="375582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61625" y="3296836"/>
            <a:ext cx="951189" cy="707075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0" name="二等辺三角形 69"/>
          <p:cNvSpPr/>
          <p:nvPr/>
        </p:nvSpPr>
        <p:spPr>
          <a:xfrm>
            <a:off x="435623" y="6240428"/>
            <a:ext cx="603193" cy="375582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61625" y="5685328"/>
            <a:ext cx="951189" cy="707075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54409" y="428887"/>
            <a:ext cx="1769085" cy="594591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 Access</a:t>
            </a:r>
          </a:p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solidFill>
                  <a:srgbClr val="000000"/>
                </a:solidFill>
                <a:ea typeface="HGP創英角ｺﾞｼｯｸUB"/>
              </a:rPr>
              <a:t>（</a:t>
            </a:r>
            <a:r>
              <a:rPr lang="en-US" altLang="ja-JP" sz="1200" dirty="0" smtClean="0">
                <a:solidFill>
                  <a:srgbClr val="000000"/>
                </a:solidFill>
                <a:ea typeface="HGP創英角ｺﾞｼｯｸUB"/>
              </a:rPr>
              <a:t>File Upload</a:t>
            </a:r>
            <a:r>
              <a:rPr lang="ja-JP" altLang="en-US" sz="1200" dirty="0" smtClean="0">
                <a:solidFill>
                  <a:srgbClr val="000000"/>
                </a:solidFill>
                <a:ea typeface="HGP創英角ｺﾞｼｯｸUB"/>
              </a:rPr>
              <a:t>）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3" name="TextBox 59"/>
          <p:cNvSpPr txBox="1"/>
          <p:nvPr/>
        </p:nvSpPr>
        <p:spPr>
          <a:xfrm>
            <a:off x="2195291" y="1930146"/>
            <a:ext cx="1149087" cy="1893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Elastic Load 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pic>
        <p:nvPicPr>
          <p:cNvPr id="74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50" y="1093180"/>
            <a:ext cx="663453" cy="796143"/>
          </a:xfrm>
          <a:prstGeom prst="rect">
            <a:avLst/>
          </a:prstGeom>
        </p:spPr>
      </p:pic>
      <p:pic>
        <p:nvPicPr>
          <p:cNvPr id="7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75" y="3213278"/>
            <a:ext cx="639757" cy="726211"/>
          </a:xfrm>
          <a:prstGeom prst="rect">
            <a:avLst/>
          </a:prstGeom>
        </p:spPr>
      </p:pic>
      <p:sp>
        <p:nvSpPr>
          <p:cNvPr id="76" name="TextBox 120"/>
          <p:cNvSpPr txBox="1"/>
          <p:nvPr/>
        </p:nvSpPr>
        <p:spPr>
          <a:xfrm>
            <a:off x="2192510" y="4004437"/>
            <a:ext cx="1149087" cy="1893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Amazon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CloudWatch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2370983" y="6236786"/>
            <a:ext cx="768370" cy="3340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Auto</a:t>
            </a:r>
          </a:p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Scaling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pic>
        <p:nvPicPr>
          <p:cNvPr id="78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82" y="5527600"/>
            <a:ext cx="663454" cy="645024"/>
          </a:xfrm>
          <a:prstGeom prst="rect">
            <a:avLst/>
          </a:prstGeom>
        </p:spPr>
      </p:pic>
      <p:sp>
        <p:nvSpPr>
          <p:cNvPr id="79" name="TextBox 31"/>
          <p:cNvSpPr txBox="1">
            <a:spLocks noChangeArrowheads="1"/>
          </p:cNvSpPr>
          <p:nvPr/>
        </p:nvSpPr>
        <p:spPr bwMode="auto">
          <a:xfrm>
            <a:off x="7084203" y="6300461"/>
            <a:ext cx="1563582" cy="2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 smtClean="0">
                <a:ea typeface="Verdana" pitchFamily="34" charset="0"/>
                <a:cs typeface="Arial"/>
              </a:rPr>
              <a:t>Auto scaling </a:t>
            </a:r>
            <a:r>
              <a:rPr lang="en-US" sz="1000" dirty="0">
                <a:ea typeface="Verdana" pitchFamily="34" charset="0"/>
                <a:cs typeface="Arial"/>
              </a:rPr>
              <a:t>Group</a:t>
            </a:r>
          </a:p>
        </p:txBody>
      </p:sp>
      <p:sp>
        <p:nvSpPr>
          <p:cNvPr id="80" name="Rounded Rectangle 18"/>
          <p:cNvSpPr/>
          <p:nvPr/>
        </p:nvSpPr>
        <p:spPr>
          <a:xfrm>
            <a:off x="4913497" y="428887"/>
            <a:ext cx="3734287" cy="4069926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</a:t>
            </a:r>
            <a:r>
              <a:rPr kumimoji="0" lang="en-US" altLang="ja-JP" sz="11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 </a:t>
            </a: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47" y="4540834"/>
            <a:ext cx="606082" cy="606082"/>
          </a:xfrm>
          <a:prstGeom prst="rect">
            <a:avLst/>
          </a:prstGeom>
        </p:spPr>
      </p:pic>
      <p:sp>
        <p:nvSpPr>
          <p:cNvPr id="82" name="TextBox 36"/>
          <p:cNvSpPr txBox="1">
            <a:spLocks noChangeArrowheads="1"/>
          </p:cNvSpPr>
          <p:nvPr/>
        </p:nvSpPr>
        <p:spPr bwMode="auto">
          <a:xfrm>
            <a:off x="4913365" y="4196833"/>
            <a:ext cx="3695686" cy="2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ea typeface="Verdana" pitchFamily="34" charset="0"/>
                <a:cs typeface="Arial"/>
              </a:rPr>
              <a:t>EC2 </a:t>
            </a:r>
            <a:r>
              <a:rPr lang="en-US" sz="1000" dirty="0" smtClean="0">
                <a:ea typeface="Verdana" pitchFamily="34" charset="0"/>
                <a:cs typeface="Arial"/>
              </a:rPr>
              <a:t>Instance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62" y="239783"/>
            <a:ext cx="606082" cy="606082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57" y="5192376"/>
            <a:ext cx="606082" cy="606082"/>
          </a:xfrm>
          <a:prstGeom prst="rect">
            <a:avLst/>
          </a:prstGeom>
        </p:spPr>
      </p:pic>
      <p:sp>
        <p:nvSpPr>
          <p:cNvPr id="85" name="TextBox 36"/>
          <p:cNvSpPr txBox="1">
            <a:spLocks noChangeArrowheads="1"/>
          </p:cNvSpPr>
          <p:nvPr/>
        </p:nvSpPr>
        <p:spPr bwMode="auto">
          <a:xfrm>
            <a:off x="4913497" y="4884137"/>
            <a:ext cx="3734286" cy="2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ea typeface="Verdana" pitchFamily="34" charset="0"/>
                <a:cs typeface="Arial"/>
              </a:rPr>
              <a:t>EC2 </a:t>
            </a:r>
            <a:r>
              <a:rPr lang="en-US" sz="1000" dirty="0" smtClean="0">
                <a:ea typeface="Verdana" pitchFamily="34" charset="0"/>
                <a:cs typeface="Arial"/>
              </a:rPr>
              <a:t>Instance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86" name="TextBox 36"/>
          <p:cNvSpPr txBox="1">
            <a:spLocks noChangeArrowheads="1"/>
          </p:cNvSpPr>
          <p:nvPr/>
        </p:nvSpPr>
        <p:spPr bwMode="auto">
          <a:xfrm>
            <a:off x="4921684" y="5573027"/>
            <a:ext cx="3734286" cy="2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ea typeface="Verdana" pitchFamily="34" charset="0"/>
                <a:cs typeface="Arial"/>
              </a:rPr>
              <a:t>EC2 </a:t>
            </a:r>
            <a:r>
              <a:rPr lang="en-US" sz="1000" dirty="0" smtClean="0">
                <a:ea typeface="Verdana" pitchFamily="34" charset="0"/>
                <a:cs typeface="Arial"/>
              </a:rPr>
              <a:t>Instance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89" name="TextBox 21"/>
          <p:cNvSpPr txBox="1"/>
          <p:nvPr/>
        </p:nvSpPr>
        <p:spPr>
          <a:xfrm>
            <a:off x="10584277" y="3918692"/>
            <a:ext cx="877566" cy="187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cs typeface="Arial"/>
              </a:rPr>
              <a:t>Amazon S3</a:t>
            </a:r>
            <a:endParaRPr lang="en-US" sz="1000" dirty="0">
              <a:cs typeface="Arial"/>
            </a:endParaRPr>
          </a:p>
        </p:txBody>
      </p:sp>
      <p:pic>
        <p:nvPicPr>
          <p:cNvPr id="90" name="図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29" y="2860988"/>
            <a:ext cx="976100" cy="976100"/>
          </a:xfrm>
          <a:prstGeom prst="rect">
            <a:avLst/>
          </a:prstGeom>
        </p:spPr>
      </p:pic>
      <p:sp>
        <p:nvSpPr>
          <p:cNvPr id="92" name="正方形/長方形 91"/>
          <p:cNvSpPr/>
          <p:nvPr/>
        </p:nvSpPr>
        <p:spPr>
          <a:xfrm>
            <a:off x="5364141" y="1557819"/>
            <a:ext cx="2911871" cy="234307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596938" y="2003682"/>
            <a:ext cx="2441885" cy="58261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Spring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0" lang="en-US" altLang="ja-JP" sz="12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Cloud AWS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9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40" y="2694992"/>
            <a:ext cx="773650" cy="890870"/>
          </a:xfrm>
          <a:prstGeom prst="rect">
            <a:avLst/>
          </a:prstGeom>
        </p:spPr>
      </p:pic>
      <p:sp>
        <p:nvSpPr>
          <p:cNvPr id="100" name="TextBox 21"/>
          <p:cNvSpPr txBox="1"/>
          <p:nvPr/>
        </p:nvSpPr>
        <p:spPr>
          <a:xfrm>
            <a:off x="6031247" y="3610922"/>
            <a:ext cx="1537859" cy="187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Arial"/>
              </a:rPr>
              <a:t>Amazon SDK for Java</a:t>
            </a:r>
            <a:endParaRPr lang="en-US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212742" y="1231189"/>
            <a:ext cx="3234541" cy="278501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u="sng" dirty="0">
                <a:solidFill>
                  <a:schemeClr val="tx1"/>
                </a:solidFill>
              </a:rPr>
              <a:t>Explanation </a:t>
            </a:r>
            <a:r>
              <a:rPr lang="en-US" altLang="ja-JP" sz="1100" u="sng" dirty="0" smtClean="0">
                <a:solidFill>
                  <a:schemeClr val="tx1"/>
                </a:solidFill>
              </a:rPr>
              <a:t>Target</a:t>
            </a:r>
            <a:endParaRPr kumimoji="1" lang="ja-JP" altLang="en-US" sz="1100" u="sng" dirty="0">
              <a:solidFill>
                <a:schemeClr val="tx1"/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1492216" y="1333744"/>
            <a:ext cx="678307" cy="42495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9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79737" y="3678325"/>
            <a:ext cx="1395711" cy="9277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 smtClean="0">
                <a:solidFill>
                  <a:sysClr val="window" lastClr="FFFFFF"/>
                </a:solidFill>
                <a:ea typeface="ＭＳ Ｐゴシック" panose="020B0600070205080204" pitchFamily="50" charset="-128"/>
              </a:rPr>
              <a:t>Business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Application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416300" y="2104088"/>
            <a:ext cx="1395711" cy="9357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ja-JP" sz="1400" dirty="0" smtClean="0">
                <a:solidFill>
                  <a:sysClr val="window" lastClr="FFFFFF"/>
                </a:solidFill>
              </a:rPr>
              <a:t>&lt;Interface&gt;</a:t>
            </a:r>
          </a:p>
          <a:p>
            <a:pPr lvl="0" algn="ctr"/>
            <a:r>
              <a:rPr lang="en-US" altLang="ja-JP" sz="1400" dirty="0" err="1" smtClean="0">
                <a:solidFill>
                  <a:sysClr val="window" lastClr="FFFFFF"/>
                </a:solidFill>
              </a:rPr>
              <a:t>ResourceLoader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68026" y="2104088"/>
            <a:ext cx="1395711" cy="9357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ja-JP" sz="1400" dirty="0" err="1" smtClean="0">
                <a:solidFill>
                  <a:sysClr val="window" lastClr="FFFFFF"/>
                </a:solidFill>
              </a:rPr>
              <a:t>SimpleStorage</a:t>
            </a:r>
            <a:endParaRPr lang="en-US" altLang="ja-JP" sz="1400" dirty="0" smtClean="0">
              <a:solidFill>
                <a:sysClr val="window" lastClr="FFFFFF"/>
              </a:solidFill>
            </a:endParaRPr>
          </a:p>
          <a:p>
            <a:pPr lvl="0" algn="ctr"/>
            <a:r>
              <a:rPr lang="en-US" altLang="ja-JP" sz="1400" dirty="0" err="1" smtClean="0">
                <a:solidFill>
                  <a:sysClr val="window" lastClr="FFFFFF"/>
                </a:solidFill>
              </a:rPr>
              <a:t>ResourceLoader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986114" y="3664973"/>
            <a:ext cx="1395711" cy="9357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ja-JP" sz="1400" dirty="0" err="1" smtClean="0">
                <a:solidFill>
                  <a:sysClr val="window" lastClr="FFFFFF"/>
                </a:solidFill>
              </a:rPr>
              <a:t>PathMatching</a:t>
            </a:r>
            <a:endParaRPr lang="en-US" altLang="ja-JP" sz="1400" dirty="0" smtClean="0">
              <a:solidFill>
                <a:sysClr val="window" lastClr="FFFFFF"/>
              </a:solidFill>
            </a:endParaRPr>
          </a:p>
          <a:p>
            <a:pPr lvl="0" algn="ctr"/>
            <a:r>
              <a:rPr lang="en-US" altLang="ja-JP" sz="1400" dirty="0" err="1" smtClean="0">
                <a:solidFill>
                  <a:sysClr val="window" lastClr="FFFFFF"/>
                </a:solidFill>
              </a:rPr>
              <a:t>SimpleStorage</a:t>
            </a:r>
            <a:endParaRPr lang="en-US" altLang="ja-JP" sz="1400" dirty="0" smtClean="0">
              <a:solidFill>
                <a:sysClr val="window" lastClr="FFFFFF"/>
              </a:solidFill>
            </a:endParaRPr>
          </a:p>
          <a:p>
            <a:pPr lvl="0" algn="ctr"/>
            <a:r>
              <a:rPr lang="en-US" altLang="ja-JP" sz="1400" dirty="0" err="1" smtClean="0">
                <a:solidFill>
                  <a:sysClr val="window" lastClr="FFFFFF"/>
                </a:solidFill>
              </a:rPr>
              <a:t>ResourcePattern</a:t>
            </a:r>
            <a:endParaRPr lang="en-US" altLang="ja-JP" sz="1400" dirty="0" smtClean="0">
              <a:solidFill>
                <a:sysClr val="window" lastClr="FFFFFF"/>
              </a:solidFill>
            </a:endParaRPr>
          </a:p>
          <a:p>
            <a:pPr lvl="0" algn="ctr"/>
            <a:r>
              <a:rPr lang="en-US" altLang="ja-JP" sz="1400" dirty="0" smtClean="0">
                <a:solidFill>
                  <a:sysClr val="window" lastClr="FFFFFF"/>
                </a:solidFill>
              </a:rPr>
              <a:t>Resolver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416300" y="3666569"/>
            <a:ext cx="1395711" cy="9357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ja-JP" sz="1400" dirty="0" smtClean="0">
                <a:solidFill>
                  <a:sysClr val="window" lastClr="FFFFFF"/>
                </a:solidFill>
              </a:rPr>
              <a:t>&lt;Interface&gt;</a:t>
            </a:r>
          </a:p>
          <a:p>
            <a:pPr lvl="0" algn="ctr"/>
            <a:r>
              <a:rPr lang="en-US" altLang="ja-JP" sz="1400" dirty="0" err="1" smtClean="0">
                <a:solidFill>
                  <a:sysClr val="window" lastClr="FFFFFF"/>
                </a:solidFill>
              </a:rPr>
              <a:t>ResourcePattern</a:t>
            </a:r>
            <a:endParaRPr lang="en-US" altLang="ja-JP" sz="1400" dirty="0" smtClean="0">
              <a:solidFill>
                <a:sysClr val="window" lastClr="FFFFFF"/>
              </a:solidFill>
            </a:endParaRPr>
          </a:p>
          <a:p>
            <a:pPr lvl="0" algn="ctr"/>
            <a:r>
              <a:rPr lang="en-US" altLang="ja-JP" sz="1400" dirty="0" smtClean="0">
                <a:solidFill>
                  <a:sysClr val="window" lastClr="FFFFFF"/>
                </a:solidFill>
              </a:rPr>
              <a:t>Resolver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pic>
        <p:nvPicPr>
          <p:cNvPr id="2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522" y="2849339"/>
            <a:ext cx="935559" cy="945344"/>
          </a:xfrm>
          <a:prstGeom prst="rect">
            <a:avLst/>
          </a:prstGeom>
        </p:spPr>
      </p:pic>
      <p:sp>
        <p:nvSpPr>
          <p:cNvPr id="26" name="TextBox 347"/>
          <p:cNvSpPr txBox="1"/>
          <p:nvPr/>
        </p:nvSpPr>
        <p:spPr>
          <a:xfrm>
            <a:off x="10966522" y="3924867"/>
            <a:ext cx="935559" cy="2173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Amazon S3</a:t>
            </a:r>
            <a:endParaRPr lang="en-US" sz="1400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986114" y="5402471"/>
            <a:ext cx="1395711" cy="950237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 smtClean="0">
                <a:solidFill>
                  <a:sysClr val="window" lastClr="FFFFFF"/>
                </a:solidFill>
                <a:ea typeface="ＭＳ Ｐゴシック" panose="020B0600070205080204" pitchFamily="50" charset="-128"/>
              </a:rPr>
              <a:t>&lt;interface&gt;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 smtClean="0">
                <a:solidFill>
                  <a:sysClr val="window" lastClr="FFFFFF"/>
                </a:solidFill>
                <a:ea typeface="ＭＳ Ｐゴシック" panose="020B0600070205080204" pitchFamily="50" charset="-128"/>
              </a:rPr>
              <a:t>AmazonS3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cxnSp>
        <p:nvCxnSpPr>
          <p:cNvPr id="42" name="カギ線コネクタ 41"/>
          <p:cNvCxnSpPr>
            <a:stCxn id="33" idx="3"/>
            <a:endCxn id="25" idx="1"/>
          </p:cNvCxnSpPr>
          <p:nvPr/>
        </p:nvCxnSpPr>
        <p:spPr>
          <a:xfrm>
            <a:off x="9521922" y="3312556"/>
            <a:ext cx="1444600" cy="945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直線矢印コネクタ 50"/>
          <p:cNvCxnSpPr>
            <a:stCxn id="36" idx="3"/>
          </p:cNvCxnSpPr>
          <p:nvPr/>
        </p:nvCxnSpPr>
        <p:spPr>
          <a:xfrm>
            <a:off x="7381825" y="5877590"/>
            <a:ext cx="1168417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直線矢印コネクタ 53"/>
          <p:cNvCxnSpPr>
            <a:stCxn id="23" idx="3"/>
          </p:cNvCxnSpPr>
          <p:nvPr/>
        </p:nvCxnSpPr>
        <p:spPr>
          <a:xfrm flipV="1">
            <a:off x="7381825" y="4129649"/>
            <a:ext cx="1168417" cy="32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直線矢印コネクタ 56"/>
          <p:cNvCxnSpPr>
            <a:stCxn id="22" idx="3"/>
          </p:cNvCxnSpPr>
          <p:nvPr/>
        </p:nvCxnSpPr>
        <p:spPr>
          <a:xfrm>
            <a:off x="7363737" y="2571964"/>
            <a:ext cx="1186506" cy="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カギ線コネクタ 64"/>
          <p:cNvCxnSpPr>
            <a:stCxn id="33" idx="2"/>
            <a:endCxn id="5" idx="2"/>
          </p:cNvCxnSpPr>
          <p:nvPr/>
        </p:nvCxnSpPr>
        <p:spPr>
          <a:xfrm rot="5400000" flipH="1">
            <a:off x="4083524" y="1400150"/>
            <a:ext cx="1746628" cy="8158490"/>
          </a:xfrm>
          <a:prstGeom prst="bentConnector3">
            <a:avLst>
              <a:gd name="adj1" fmla="val -13088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カギ線コネクタ 67"/>
          <p:cNvCxnSpPr>
            <a:stCxn id="23" idx="2"/>
            <a:endCxn id="5" idx="2"/>
          </p:cNvCxnSpPr>
          <p:nvPr/>
        </p:nvCxnSpPr>
        <p:spPr>
          <a:xfrm rot="5400000">
            <a:off x="3778104" y="1700214"/>
            <a:ext cx="5357" cy="5806377"/>
          </a:xfrm>
          <a:prstGeom prst="bentConnector3">
            <a:avLst>
              <a:gd name="adj1" fmla="val 7567799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カギ線コネクタ 70"/>
          <p:cNvCxnSpPr>
            <a:stCxn id="22" idx="2"/>
            <a:endCxn id="5" idx="0"/>
          </p:cNvCxnSpPr>
          <p:nvPr/>
        </p:nvCxnSpPr>
        <p:spPr>
          <a:xfrm rot="5400000">
            <a:off x="3452495" y="464938"/>
            <a:ext cx="638486" cy="578828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4" name="直線矢印コネクタ 73"/>
          <p:cNvCxnSpPr>
            <a:stCxn id="24" idx="3"/>
            <a:endCxn id="23" idx="1"/>
          </p:cNvCxnSpPr>
          <p:nvPr/>
        </p:nvCxnSpPr>
        <p:spPr>
          <a:xfrm flipV="1">
            <a:off x="4812011" y="4132849"/>
            <a:ext cx="1174103" cy="159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直線矢印コネクタ 76"/>
          <p:cNvCxnSpPr>
            <a:stCxn id="21" idx="3"/>
            <a:endCxn id="22" idx="1"/>
          </p:cNvCxnSpPr>
          <p:nvPr/>
        </p:nvCxnSpPr>
        <p:spPr>
          <a:xfrm>
            <a:off x="4812011" y="2571964"/>
            <a:ext cx="1156015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4" name="正方形/長方形 83"/>
          <p:cNvSpPr/>
          <p:nvPr/>
        </p:nvSpPr>
        <p:spPr>
          <a:xfrm>
            <a:off x="2017748" y="462311"/>
            <a:ext cx="1395711" cy="9357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ja-JP" sz="1400" dirty="0" smtClean="0">
                <a:solidFill>
                  <a:sysClr val="window" lastClr="FFFFFF"/>
                </a:solidFill>
              </a:rPr>
              <a:t>&lt;Interface&gt;</a:t>
            </a:r>
          </a:p>
          <a:p>
            <a:pPr lvl="0" algn="ctr"/>
            <a:r>
              <a:rPr lang="en-US" altLang="ja-JP" sz="1400" dirty="0" smtClean="0">
                <a:solidFill>
                  <a:sysClr val="window" lastClr="FFFFFF"/>
                </a:solidFill>
              </a:rPr>
              <a:t>Resource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587561" y="458689"/>
            <a:ext cx="1395711" cy="9357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ja-JP" sz="1400" dirty="0" err="1" smtClean="0">
                <a:solidFill>
                  <a:sysClr val="window" lastClr="FFFFFF"/>
                </a:solidFill>
              </a:rPr>
              <a:t>SimpleStorage</a:t>
            </a:r>
            <a:endParaRPr lang="en-US" altLang="ja-JP" sz="1400" dirty="0" smtClean="0">
              <a:solidFill>
                <a:sysClr val="window" lastClr="FFFFFF"/>
              </a:solidFill>
            </a:endParaRPr>
          </a:p>
          <a:p>
            <a:pPr lvl="0" algn="ctr"/>
            <a:r>
              <a:rPr lang="en-US" altLang="ja-JP" sz="1400" dirty="0" smtClean="0">
                <a:solidFill>
                  <a:sysClr val="window" lastClr="FFFFFF"/>
                </a:solidFill>
              </a:rPr>
              <a:t>Resource</a:t>
            </a:r>
          </a:p>
        </p:txBody>
      </p:sp>
      <p:cxnSp>
        <p:nvCxnSpPr>
          <p:cNvPr id="86" name="直線矢印コネクタ 85"/>
          <p:cNvCxnSpPr>
            <a:stCxn id="84" idx="3"/>
            <a:endCxn id="85" idx="1"/>
          </p:cNvCxnSpPr>
          <p:nvPr/>
        </p:nvCxnSpPr>
        <p:spPr>
          <a:xfrm flipV="1">
            <a:off x="3413459" y="926565"/>
            <a:ext cx="1174102" cy="36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直線矢印コネクタ 108"/>
          <p:cNvCxnSpPr>
            <a:stCxn id="85" idx="3"/>
          </p:cNvCxnSpPr>
          <p:nvPr/>
        </p:nvCxnSpPr>
        <p:spPr>
          <a:xfrm>
            <a:off x="5983272" y="926565"/>
            <a:ext cx="2566970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直線矢印コネクタ 112"/>
          <p:cNvCxnSpPr>
            <a:endCxn id="84" idx="2"/>
          </p:cNvCxnSpPr>
          <p:nvPr/>
        </p:nvCxnSpPr>
        <p:spPr>
          <a:xfrm flipV="1">
            <a:off x="398400" y="1398062"/>
            <a:ext cx="2317204" cy="192471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1" name="正方形/長方形 160"/>
          <p:cNvSpPr/>
          <p:nvPr/>
        </p:nvSpPr>
        <p:spPr>
          <a:xfrm>
            <a:off x="5702300" y="1983283"/>
            <a:ext cx="1912382" cy="281922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162" name="カギ線コネクタ 161"/>
          <p:cNvCxnSpPr>
            <a:stCxn id="161" idx="0"/>
          </p:cNvCxnSpPr>
          <p:nvPr/>
        </p:nvCxnSpPr>
        <p:spPr>
          <a:xfrm rot="16200000" flipH="1" flipV="1">
            <a:off x="2781762" y="-198404"/>
            <a:ext cx="1695042" cy="6058416"/>
          </a:xfrm>
          <a:prstGeom prst="bentConnector4">
            <a:avLst>
              <a:gd name="adj1" fmla="val -8991"/>
              <a:gd name="adj2" fmla="val 99986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テキスト ボックス 78"/>
          <p:cNvSpPr txBox="1"/>
          <p:nvPr/>
        </p:nvSpPr>
        <p:spPr>
          <a:xfrm>
            <a:off x="6128622" y="1259312"/>
            <a:ext cx="1630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(1)</a:t>
            </a:r>
          </a:p>
          <a:p>
            <a:r>
              <a:rPr lang="en-US" altLang="ja-JP" sz="1400" dirty="0" smtClean="0"/>
              <a:t>Get Resource</a:t>
            </a:r>
            <a:endParaRPr kumimoji="1" lang="ja-JP" altLang="en-US" sz="1400" dirty="0"/>
          </a:p>
        </p:txBody>
      </p:sp>
      <p:sp>
        <p:nvSpPr>
          <p:cNvPr id="167" name="テキスト ボックス 78"/>
          <p:cNvSpPr txBox="1"/>
          <p:nvPr/>
        </p:nvSpPr>
        <p:spPr>
          <a:xfrm>
            <a:off x="9775483" y="2724244"/>
            <a:ext cx="121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(5)</a:t>
            </a:r>
          </a:p>
          <a:p>
            <a:r>
              <a:rPr lang="en-US" altLang="ja-JP" sz="1400" dirty="0" smtClean="0"/>
              <a:t>Http Request</a:t>
            </a:r>
            <a:endParaRPr kumimoji="1" lang="ja-JP" altLang="en-US" sz="1400" dirty="0"/>
          </a:p>
        </p:txBody>
      </p:sp>
      <p:sp>
        <p:nvSpPr>
          <p:cNvPr id="170" name="テキスト ボックス 78"/>
          <p:cNvSpPr txBox="1"/>
          <p:nvPr/>
        </p:nvSpPr>
        <p:spPr>
          <a:xfrm>
            <a:off x="2017748" y="3010572"/>
            <a:ext cx="163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Inject</a:t>
            </a:r>
            <a:endParaRPr kumimoji="1" lang="ja-JP" altLang="en-US" sz="1400" dirty="0"/>
          </a:p>
        </p:txBody>
      </p:sp>
      <p:sp>
        <p:nvSpPr>
          <p:cNvPr id="171" name="テキスト ボックス 78"/>
          <p:cNvSpPr txBox="1"/>
          <p:nvPr/>
        </p:nvSpPr>
        <p:spPr>
          <a:xfrm>
            <a:off x="2017748" y="4681642"/>
            <a:ext cx="163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Inject</a:t>
            </a:r>
            <a:endParaRPr kumimoji="1" lang="ja-JP" altLang="en-US" sz="1400" dirty="0"/>
          </a:p>
        </p:txBody>
      </p:sp>
      <p:sp>
        <p:nvSpPr>
          <p:cNvPr id="172" name="テキスト ボックス 78"/>
          <p:cNvSpPr txBox="1"/>
          <p:nvPr/>
        </p:nvSpPr>
        <p:spPr>
          <a:xfrm>
            <a:off x="2017747" y="6244681"/>
            <a:ext cx="163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Inject</a:t>
            </a:r>
            <a:endParaRPr kumimoji="1" lang="ja-JP" altLang="en-US" sz="1400" dirty="0"/>
          </a:p>
        </p:txBody>
      </p:sp>
      <p:cxnSp>
        <p:nvCxnSpPr>
          <p:cNvPr id="182" name="直線矢印コネクタ 181"/>
          <p:cNvCxnSpPr/>
          <p:nvPr/>
        </p:nvCxnSpPr>
        <p:spPr>
          <a:xfrm>
            <a:off x="398400" y="1585770"/>
            <a:ext cx="1" cy="208779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7" name="正方形/長方形 186"/>
          <p:cNvSpPr/>
          <p:nvPr/>
        </p:nvSpPr>
        <p:spPr>
          <a:xfrm>
            <a:off x="1808304" y="103512"/>
            <a:ext cx="7925635" cy="51541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u="sng" dirty="0" smtClean="0">
                <a:solidFill>
                  <a:schemeClr val="tx1"/>
                </a:solidFill>
              </a:rPr>
              <a:t>Use Spring Cloud AWS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1808303" y="5333173"/>
            <a:ext cx="7925635" cy="141492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u="sng" dirty="0" smtClean="0">
                <a:solidFill>
                  <a:schemeClr val="tx1"/>
                </a:solidFill>
              </a:rPr>
              <a:t>Use Amazon SDK for Java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196" name="テキスト ボックス 66"/>
          <p:cNvSpPr txBox="1"/>
          <p:nvPr/>
        </p:nvSpPr>
        <p:spPr>
          <a:xfrm>
            <a:off x="846026" y="113475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(2)</a:t>
            </a:r>
            <a:endParaRPr kumimoji="1" lang="en-US" altLang="ja-JP" dirty="0" smtClean="0"/>
          </a:p>
        </p:txBody>
      </p:sp>
      <p:sp>
        <p:nvSpPr>
          <p:cNvPr id="197" name="テキスト ボックス 66"/>
          <p:cNvSpPr txBox="1"/>
          <p:nvPr/>
        </p:nvSpPr>
        <p:spPr>
          <a:xfrm>
            <a:off x="6123313" y="462311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(3)</a:t>
            </a:r>
            <a:endParaRPr kumimoji="1" lang="en-US" altLang="ja-JP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8550243" y="272403"/>
            <a:ext cx="971679" cy="6080306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smtClean="0">
                <a:solidFill>
                  <a:sysClr val="window" lastClr="FFFFFF"/>
                </a:solidFill>
                <a:ea typeface="ＭＳ Ｐゴシック" panose="020B0600070205080204" pitchFamily="50" charset="-128"/>
              </a:rPr>
              <a:t>AmazonS3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smtClean="0">
                <a:solidFill>
                  <a:sysClr val="window" lastClr="FFFFFF"/>
                </a:solidFill>
                <a:ea typeface="ＭＳ Ｐゴシック" panose="020B0600070205080204" pitchFamily="50" charset="-128"/>
              </a:rPr>
              <a:t>Client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67407" y="7146614"/>
            <a:ext cx="206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 implemented by developers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375680" y="7488516"/>
            <a:ext cx="221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 provided by Spring Cloud AWS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75680" y="7812731"/>
            <a:ext cx="2409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 provided by Amazon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SDK for Java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79737" y="7109308"/>
            <a:ext cx="4887563" cy="1098067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23758" y="7124803"/>
            <a:ext cx="1351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call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23759" y="7446286"/>
            <a:ext cx="151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</a:rPr>
              <a:t>i</a:t>
            </a:r>
            <a:r>
              <a:rPr kumimoji="0" lang="en-US" altLang="ja-JP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njection</a:t>
            </a: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/get object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821296" y="7207434"/>
            <a:ext cx="479735" cy="20813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826056" y="7554203"/>
            <a:ext cx="467355" cy="19533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ja-JP" sz="1400" dirty="0" smtClean="0">
              <a:solidFill>
                <a:sysClr val="window" lastClr="FFFFFF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821296" y="7891323"/>
            <a:ext cx="472115" cy="198407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296834" y="7364579"/>
            <a:ext cx="755137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7" name="カギ線コネクタ 96"/>
          <p:cNvCxnSpPr/>
          <p:nvPr/>
        </p:nvCxnSpPr>
        <p:spPr>
          <a:xfrm flipV="1">
            <a:off x="291090" y="7736544"/>
            <a:ext cx="777386" cy="713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直線矢印コネクタ 99"/>
          <p:cNvCxnSpPr/>
          <p:nvPr/>
        </p:nvCxnSpPr>
        <p:spPr>
          <a:xfrm flipV="1">
            <a:off x="293065" y="8080603"/>
            <a:ext cx="775411" cy="159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2" name="テキスト ボックス 101"/>
          <p:cNvSpPr txBox="1"/>
          <p:nvPr/>
        </p:nvSpPr>
        <p:spPr>
          <a:xfrm>
            <a:off x="223758" y="7810548"/>
            <a:ext cx="151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noProof="0" dirty="0" smtClean="0">
                <a:solidFill>
                  <a:prstClr val="black"/>
                </a:solidFill>
              </a:rPr>
              <a:t>implement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4" name="テキスト ボックス 66"/>
          <p:cNvSpPr txBox="1"/>
          <p:nvPr/>
        </p:nvSpPr>
        <p:spPr>
          <a:xfrm>
            <a:off x="3580497" y="612703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(4)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1052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136</Words>
  <Application>Microsoft Office PowerPoint</Application>
  <PresentationFormat>ワイド画面</PresentationFormat>
  <Paragraphs>67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HGP創英角ｺﾞｼｯｸUB</vt:lpstr>
      <vt:lpstr>ＭＳ Ｐゴシック</vt:lpstr>
      <vt:lpstr>Arial</vt:lpstr>
      <vt:lpstr>Calibri</vt:lpstr>
      <vt:lpstr>Calibri Light</vt:lpstr>
      <vt:lpstr>Verdana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terafw0617</dc:creator>
  <cp:lastModifiedBy>btyamadasun</cp:lastModifiedBy>
  <cp:revision>43</cp:revision>
  <dcterms:created xsi:type="dcterms:W3CDTF">2017-01-05T01:21:10Z</dcterms:created>
  <dcterms:modified xsi:type="dcterms:W3CDTF">2017-02-16T04:05:47Z</dcterms:modified>
</cp:coreProperties>
</file>