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36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34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71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00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30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37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59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55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28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2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0508-9DE1-42E2-9423-FB63569542C6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01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CacheAbstraction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Images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543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explanatory-notes.png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285335" y="2500433"/>
            <a:ext cx="4763773" cy="584412"/>
            <a:chOff x="1285335" y="2500433"/>
            <a:chExt cx="3436144" cy="613138"/>
          </a:xfrm>
        </p:grpSpPr>
        <p:sp>
          <p:nvSpPr>
            <p:cNvPr id="5" name="角丸四角形 4"/>
            <p:cNvSpPr/>
            <p:nvPr/>
          </p:nvSpPr>
          <p:spPr>
            <a:xfrm>
              <a:off x="1285335" y="2500433"/>
              <a:ext cx="1271890" cy="171632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285335" y="2721186"/>
              <a:ext cx="1271890" cy="171632"/>
            </a:xfrm>
            <a:prstGeom prst="roundRect">
              <a:avLst/>
            </a:prstGeom>
            <a:gradFill>
              <a:gsLst>
                <a:gs pos="0">
                  <a:srgbClr val="0070C0">
                    <a:alpha val="30000"/>
                  </a:srgbClr>
                </a:gs>
                <a:gs pos="70000">
                  <a:srgbClr val="0070C0"/>
                </a:gs>
                <a:gs pos="100000">
                  <a:srgbClr val="0070C0"/>
                </a:gs>
              </a:gsLst>
              <a:lin ang="5400000" scaled="1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1285335" y="2941939"/>
              <a:ext cx="1271890" cy="171632"/>
            </a:xfrm>
            <a:prstGeom prst="roundRect">
              <a:avLst/>
            </a:prstGeom>
            <a:gradFill>
              <a:gsLst>
                <a:gs pos="0">
                  <a:schemeClr val="tx1">
                    <a:alpha val="3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2561479" y="2500433"/>
              <a:ext cx="2160000" cy="1716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-- implemented by developers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2561479" y="2721186"/>
              <a:ext cx="2160000" cy="1716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-- provided by Spring Source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2561479" y="2941939"/>
              <a:ext cx="2160000" cy="1716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</a:rPr>
                <a:t>-- MW/HW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61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cache-abstraction.png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106487" y="2019719"/>
            <a:ext cx="7908591" cy="2089671"/>
            <a:chOff x="1106487" y="2019719"/>
            <a:chExt cx="7908591" cy="2089671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1106487" y="2322679"/>
              <a:ext cx="7908591" cy="1786711"/>
              <a:chOff x="1106487" y="2322679"/>
              <a:chExt cx="7908591" cy="1786711"/>
            </a:xfrm>
          </p:grpSpPr>
          <p:grpSp>
            <p:nvGrpSpPr>
              <p:cNvPr id="16" name="グループ化 15"/>
              <p:cNvGrpSpPr/>
              <p:nvPr/>
            </p:nvGrpSpPr>
            <p:grpSpPr>
              <a:xfrm>
                <a:off x="1140533" y="3524978"/>
                <a:ext cx="4763773" cy="584412"/>
                <a:chOff x="1285335" y="2500433"/>
                <a:chExt cx="3436144" cy="613138"/>
              </a:xfrm>
            </p:grpSpPr>
            <p:sp>
              <p:nvSpPr>
                <p:cNvPr id="21" name="角丸四角形 20"/>
                <p:cNvSpPr/>
                <p:nvPr/>
              </p:nvSpPr>
              <p:spPr>
                <a:xfrm>
                  <a:off x="1285335" y="2500433"/>
                  <a:ext cx="1271890" cy="171632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BCFA40"/>
                    </a:gs>
                    <a:gs pos="100000">
                      <a:srgbClr val="C3FB53"/>
                    </a:gs>
                  </a:gsLst>
                  <a:lin ang="5400000" scaled="1"/>
                </a:gradFill>
                <a:ln>
                  <a:solidFill>
                    <a:srgbClr val="C3FB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3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/>
                </a:p>
              </p:txBody>
            </p:sp>
            <p:sp>
              <p:nvSpPr>
                <p:cNvPr id="22" name="角丸四角形 21"/>
                <p:cNvSpPr/>
                <p:nvPr/>
              </p:nvSpPr>
              <p:spPr>
                <a:xfrm>
                  <a:off x="1285335" y="2721186"/>
                  <a:ext cx="1271890" cy="171632"/>
                </a:xfrm>
                <a:prstGeom prst="roundRect">
                  <a:avLst/>
                </a:prstGeom>
                <a:gradFill>
                  <a:gsLst>
                    <a:gs pos="0">
                      <a:srgbClr val="0070C0">
                        <a:alpha val="30000"/>
                      </a:srgbClr>
                    </a:gs>
                    <a:gs pos="70000">
                      <a:srgbClr val="0070C0"/>
                    </a:gs>
                    <a:gs pos="100000">
                      <a:srgbClr val="0070C0"/>
                    </a:gs>
                  </a:gsLst>
                  <a:lin ang="5400000" scaled="1"/>
                </a:gra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3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/>
                </a:p>
              </p:txBody>
            </p:sp>
            <p:sp>
              <p:nvSpPr>
                <p:cNvPr id="23" name="角丸四角形 22"/>
                <p:cNvSpPr/>
                <p:nvPr/>
              </p:nvSpPr>
              <p:spPr>
                <a:xfrm>
                  <a:off x="1285335" y="2941939"/>
                  <a:ext cx="1271890" cy="171632"/>
                </a:xfrm>
                <a:prstGeom prst="roundRect">
                  <a:avLst/>
                </a:prstGeom>
                <a:gradFill>
                  <a:gsLst>
                    <a:gs pos="0">
                      <a:schemeClr val="tx1">
                        <a:alpha val="30000"/>
                      </a:schemeClr>
                    </a:gs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3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/>
                </a:p>
              </p:txBody>
            </p:sp>
            <p:sp>
              <p:nvSpPr>
                <p:cNvPr id="24" name="角丸四角形 23"/>
                <p:cNvSpPr/>
                <p:nvPr/>
              </p:nvSpPr>
              <p:spPr>
                <a:xfrm>
                  <a:off x="2561479" y="2500433"/>
                  <a:ext cx="2160000" cy="1716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3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-- implemented by developers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角丸四角形 24"/>
                <p:cNvSpPr/>
                <p:nvPr/>
              </p:nvSpPr>
              <p:spPr>
                <a:xfrm>
                  <a:off x="2561479" y="2721186"/>
                  <a:ext cx="2160000" cy="1716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3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-- provided by Spring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角丸四角形 26"/>
                <p:cNvSpPr/>
                <p:nvPr/>
              </p:nvSpPr>
              <p:spPr>
                <a:xfrm>
                  <a:off x="2561479" y="2941939"/>
                  <a:ext cx="2160000" cy="1716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3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sz="1200" dirty="0">
                      <a:solidFill>
                        <a:schemeClr val="tx1"/>
                      </a:solidFill>
                    </a:rPr>
                    <a:t>-- MW/HW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グループ化 12"/>
              <p:cNvGrpSpPr/>
              <p:nvPr/>
            </p:nvGrpSpPr>
            <p:grpSpPr>
              <a:xfrm>
                <a:off x="1106487" y="2322679"/>
                <a:ext cx="7908591" cy="1103512"/>
                <a:chOff x="1106487" y="2322679"/>
                <a:chExt cx="7908591" cy="1103512"/>
              </a:xfrm>
            </p:grpSpPr>
            <p:sp>
              <p:nvSpPr>
                <p:cNvPr id="5" name="角丸四角形 4"/>
                <p:cNvSpPr/>
                <p:nvPr/>
              </p:nvSpPr>
              <p:spPr>
                <a:xfrm>
                  <a:off x="1106487" y="2423158"/>
                  <a:ext cx="1369294" cy="912599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BCFA40"/>
                    </a:gs>
                    <a:gs pos="100000">
                      <a:srgbClr val="C3FB53"/>
                    </a:gs>
                  </a:gsLst>
                  <a:lin ang="5400000" scaled="0"/>
                </a:gradFill>
                <a:ln>
                  <a:solidFill>
                    <a:srgbClr val="C3FB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3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Controller</a:t>
                  </a:r>
                </a:p>
                <a:p>
                  <a:pPr algn="ctr"/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OR</a:t>
                  </a:r>
                </a:p>
                <a:p>
                  <a:pPr algn="ctr"/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Service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角丸四角形 5"/>
                <p:cNvSpPr/>
                <p:nvPr/>
              </p:nvSpPr>
              <p:spPr>
                <a:xfrm>
                  <a:off x="4857863" y="2322680"/>
                  <a:ext cx="1271890" cy="551756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BCFA40"/>
                    </a:gs>
                    <a:gs pos="100000">
                      <a:srgbClr val="C3FB53"/>
                    </a:gs>
                  </a:gsLst>
                  <a:lin ang="5400000" scaled="0"/>
                </a:gradFill>
                <a:ln>
                  <a:solidFill>
                    <a:srgbClr val="C3FB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3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Service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円柱 6"/>
                <p:cNvSpPr/>
                <p:nvPr/>
              </p:nvSpPr>
              <p:spPr>
                <a:xfrm>
                  <a:off x="6725274" y="2322679"/>
                  <a:ext cx="1184809" cy="574363"/>
                </a:xfrm>
                <a:prstGeom prst="can">
                  <a:avLst/>
                </a:prstGeom>
                <a:gradFill>
                  <a:gsLst>
                    <a:gs pos="0">
                      <a:schemeClr val="dk1">
                        <a:tint val="93000"/>
                        <a:satMod val="150000"/>
                        <a:shade val="98000"/>
                        <a:alpha val="30000"/>
                        <a:lumMod val="100000"/>
                      </a:schemeClr>
                    </a:gs>
                    <a:gs pos="70000">
                      <a:schemeClr val="dk1">
                        <a:tint val="98000"/>
                        <a:satMod val="130000"/>
                        <a:shade val="90000"/>
                        <a:lumMod val="103000"/>
                      </a:schemeClr>
                    </a:gs>
                    <a:gs pos="100000">
                      <a:schemeClr val="dk1">
                        <a:shade val="63000"/>
                        <a:satMod val="120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3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smtClean="0"/>
                    <a:t>DB</a:t>
                  </a:r>
                  <a:endParaRPr kumimoji="1" lang="ja-JP" altLang="en-US" sz="1200" dirty="0"/>
                </a:p>
              </p:txBody>
            </p:sp>
            <p:cxnSp>
              <p:nvCxnSpPr>
                <p:cNvPr id="10" name="直線矢印コネクタ 9"/>
                <p:cNvCxnSpPr>
                  <a:stCxn id="5" idx="3"/>
                  <a:endCxn id="6" idx="1"/>
                </p:cNvCxnSpPr>
                <p:nvPr/>
              </p:nvCxnSpPr>
              <p:spPr>
                <a:xfrm flipV="1">
                  <a:off x="2475781" y="2598558"/>
                  <a:ext cx="2382082" cy="280900"/>
                </a:xfrm>
                <a:prstGeom prst="straightConnector1">
                  <a:avLst/>
                </a:prstGeom>
                <a:gradFill>
                  <a:gsLst>
                    <a:gs pos="0">
                      <a:schemeClr val="dk1">
                        <a:tint val="93000"/>
                        <a:satMod val="150000"/>
                        <a:shade val="98000"/>
                        <a:alpha val="30000"/>
                        <a:lumMod val="100000"/>
                      </a:schemeClr>
                    </a:gs>
                    <a:gs pos="70000">
                      <a:schemeClr val="dk1">
                        <a:tint val="98000"/>
                        <a:satMod val="130000"/>
                        <a:shade val="90000"/>
                        <a:lumMod val="103000"/>
                      </a:schemeClr>
                    </a:gs>
                    <a:gs pos="100000">
                      <a:schemeClr val="dk1">
                        <a:shade val="63000"/>
                        <a:satMod val="120000"/>
                      </a:schemeClr>
                    </a:gs>
                  </a:gsLst>
                  <a:lin ang="5400000" scaled="0"/>
                </a:gradFill>
                <a:ln>
                  <a:headEnd type="non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/>
                <p:cNvCxnSpPr>
                  <a:stCxn id="6" idx="3"/>
                  <a:endCxn id="7" idx="2"/>
                </p:cNvCxnSpPr>
                <p:nvPr/>
              </p:nvCxnSpPr>
              <p:spPr>
                <a:xfrm>
                  <a:off x="6129753" y="2598558"/>
                  <a:ext cx="595521" cy="11303"/>
                </a:xfrm>
                <a:prstGeom prst="straightConnector1">
                  <a:avLst/>
                </a:prstGeom>
                <a:gradFill>
                  <a:gsLst>
                    <a:gs pos="0">
                      <a:schemeClr val="dk1">
                        <a:tint val="93000"/>
                        <a:satMod val="150000"/>
                        <a:shade val="98000"/>
                        <a:alpha val="30000"/>
                        <a:lumMod val="100000"/>
                      </a:schemeClr>
                    </a:gs>
                    <a:gs pos="70000">
                      <a:schemeClr val="dk1">
                        <a:tint val="98000"/>
                        <a:satMod val="130000"/>
                        <a:shade val="90000"/>
                        <a:lumMod val="103000"/>
                      </a:schemeClr>
                    </a:gs>
                    <a:gs pos="100000">
                      <a:schemeClr val="dk1">
                        <a:shade val="63000"/>
                        <a:satMod val="120000"/>
                      </a:schemeClr>
                    </a:gs>
                  </a:gsLst>
                  <a:lin ang="5400000" scaled="0"/>
                </a:gradFill>
                <a:ln>
                  <a:headEnd type="non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角丸四角形 16"/>
                <p:cNvSpPr/>
                <p:nvPr/>
              </p:nvSpPr>
              <p:spPr>
                <a:xfrm>
                  <a:off x="2990452" y="2322679"/>
                  <a:ext cx="1271890" cy="1103512"/>
                </a:xfrm>
                <a:prstGeom prst="roundRect">
                  <a:avLst/>
                </a:prstGeom>
                <a:gradFill>
                  <a:gsLst>
                    <a:gs pos="0">
                      <a:srgbClr val="0070C0">
                        <a:alpha val="30000"/>
                      </a:srgbClr>
                    </a:gs>
                    <a:gs pos="70000">
                      <a:srgbClr val="0070C0"/>
                    </a:gs>
                    <a:gs pos="100000">
                      <a:srgbClr val="0070C0"/>
                    </a:gs>
                  </a:gsLst>
                  <a:lin ang="5400000" scaled="0"/>
                </a:gra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3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200" dirty="0" smtClean="0"/>
                    <a:t>Cache AOP</a:t>
                  </a:r>
                  <a:endParaRPr kumimoji="1" lang="ja-JP" altLang="en-US" sz="1200" dirty="0"/>
                </a:p>
              </p:txBody>
            </p:sp>
            <p:cxnSp>
              <p:nvCxnSpPr>
                <p:cNvPr id="19" name="直線矢印コネクタ 18"/>
                <p:cNvCxnSpPr>
                  <a:stCxn id="26" idx="3"/>
                  <a:endCxn id="20" idx="1"/>
                </p:cNvCxnSpPr>
                <p:nvPr/>
              </p:nvCxnSpPr>
              <p:spPr>
                <a:xfrm>
                  <a:off x="6504317" y="3209632"/>
                  <a:ext cx="950532" cy="0"/>
                </a:xfrm>
                <a:prstGeom prst="straightConnector1">
                  <a:avLst/>
                </a:prstGeom>
                <a:gradFill>
                  <a:gsLst>
                    <a:gs pos="0">
                      <a:schemeClr val="dk1">
                        <a:tint val="93000"/>
                        <a:satMod val="150000"/>
                        <a:shade val="98000"/>
                        <a:alpha val="30000"/>
                        <a:lumMod val="100000"/>
                      </a:schemeClr>
                    </a:gs>
                    <a:gs pos="70000">
                      <a:schemeClr val="dk1">
                        <a:tint val="98000"/>
                        <a:satMod val="130000"/>
                        <a:shade val="90000"/>
                        <a:lumMod val="103000"/>
                      </a:schemeClr>
                    </a:gs>
                    <a:gs pos="100000">
                      <a:schemeClr val="dk1">
                        <a:shade val="63000"/>
                        <a:satMod val="120000"/>
                      </a:schemeClr>
                    </a:gs>
                  </a:gsLst>
                  <a:lin ang="5400000" scaled="0"/>
                </a:gradFill>
                <a:ln>
                  <a:headEnd type="non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角丸四角形 25"/>
                <p:cNvSpPr/>
                <p:nvPr/>
              </p:nvSpPr>
              <p:spPr>
                <a:xfrm>
                  <a:off x="4857863" y="2993072"/>
                  <a:ext cx="1646454" cy="433119"/>
                </a:xfrm>
                <a:prstGeom prst="roundRect">
                  <a:avLst/>
                </a:prstGeom>
                <a:gradFill>
                  <a:gsLst>
                    <a:gs pos="0">
                      <a:srgbClr val="0070C0">
                        <a:alpha val="30000"/>
                      </a:srgbClr>
                    </a:gs>
                    <a:gs pos="70000">
                      <a:srgbClr val="0070C0"/>
                    </a:gs>
                    <a:gs pos="100000">
                      <a:srgbClr val="0070C0"/>
                    </a:gs>
                  </a:gsLst>
                  <a:lin ang="5400000" scaled="0"/>
                </a:gra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3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200" dirty="0" err="1" smtClean="0"/>
                    <a:t>SimpleCacheManager</a:t>
                  </a:r>
                  <a:endParaRPr kumimoji="1" lang="ja-JP" altLang="en-US" sz="1200" dirty="0"/>
                </a:p>
              </p:txBody>
            </p:sp>
            <p:cxnSp>
              <p:nvCxnSpPr>
                <p:cNvPr id="30" name="直線矢印コネクタ 29"/>
                <p:cNvCxnSpPr>
                  <a:stCxn id="5" idx="3"/>
                </p:cNvCxnSpPr>
                <p:nvPr/>
              </p:nvCxnSpPr>
              <p:spPr>
                <a:xfrm>
                  <a:off x="2475781" y="2879458"/>
                  <a:ext cx="2382082" cy="330173"/>
                </a:xfrm>
                <a:prstGeom prst="straightConnector1">
                  <a:avLst/>
                </a:prstGeom>
                <a:gradFill>
                  <a:gsLst>
                    <a:gs pos="0">
                      <a:schemeClr val="dk1">
                        <a:tint val="93000"/>
                        <a:satMod val="150000"/>
                        <a:shade val="98000"/>
                        <a:alpha val="30000"/>
                        <a:lumMod val="100000"/>
                      </a:schemeClr>
                    </a:gs>
                    <a:gs pos="70000">
                      <a:schemeClr val="dk1">
                        <a:tint val="98000"/>
                        <a:satMod val="130000"/>
                        <a:shade val="90000"/>
                        <a:lumMod val="103000"/>
                      </a:schemeClr>
                    </a:gs>
                    <a:gs pos="100000">
                      <a:schemeClr val="dk1">
                        <a:shade val="63000"/>
                        <a:satMod val="120000"/>
                      </a:schemeClr>
                    </a:gs>
                  </a:gsLst>
                  <a:lin ang="5400000" scaled="0"/>
                </a:gradFill>
                <a:ln>
                  <a:headEnd type="non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角丸四角形 19"/>
                <p:cNvSpPr/>
                <p:nvPr/>
              </p:nvSpPr>
              <p:spPr>
                <a:xfrm>
                  <a:off x="7454849" y="2993072"/>
                  <a:ext cx="1560229" cy="433119"/>
                </a:xfrm>
                <a:prstGeom prst="roundRect">
                  <a:avLst/>
                </a:prstGeom>
                <a:gradFill>
                  <a:gsLst>
                    <a:gs pos="0">
                      <a:srgbClr val="0070C0">
                        <a:alpha val="30000"/>
                      </a:srgbClr>
                    </a:gs>
                    <a:gs pos="70000">
                      <a:srgbClr val="0070C0"/>
                    </a:gs>
                    <a:gs pos="100000">
                      <a:srgbClr val="0070C0"/>
                    </a:gs>
                  </a:gsLst>
                  <a:lin ang="5400000" scaled="0"/>
                </a:gra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3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200" dirty="0" err="1"/>
                    <a:t>ConcurrentHashMap</a:t>
                  </a:r>
                  <a:endParaRPr kumimoji="1" lang="ja-JP" altLang="en-US" sz="1200" dirty="0"/>
                </a:p>
              </p:txBody>
            </p:sp>
            <p:sp>
              <p:nvSpPr>
                <p:cNvPr id="28" name="角丸四角形 27"/>
                <p:cNvSpPr/>
                <p:nvPr/>
              </p:nvSpPr>
              <p:spPr>
                <a:xfrm>
                  <a:off x="4243799" y="2915636"/>
                  <a:ext cx="628100" cy="254618"/>
                </a:xfrm>
                <a:prstGeom prst="roundRect">
                  <a:avLst/>
                </a:prstGeom>
                <a:noFill/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(2)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角丸四角形 28"/>
                <p:cNvSpPr/>
                <p:nvPr/>
              </p:nvSpPr>
              <p:spPr>
                <a:xfrm>
                  <a:off x="4280117" y="2395482"/>
                  <a:ext cx="479120" cy="194225"/>
                </a:xfrm>
                <a:prstGeom prst="roundRect">
                  <a:avLst/>
                </a:prstGeom>
                <a:noFill/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(3)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角丸四角形 30"/>
                <p:cNvSpPr/>
                <p:nvPr/>
              </p:nvSpPr>
              <p:spPr>
                <a:xfrm>
                  <a:off x="2493556" y="2577572"/>
                  <a:ext cx="479120" cy="194225"/>
                </a:xfrm>
                <a:prstGeom prst="roundRect">
                  <a:avLst/>
                </a:prstGeom>
                <a:noFill/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(1)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正方形/長方形 14"/>
            <p:cNvSpPr/>
            <p:nvPr/>
          </p:nvSpPr>
          <p:spPr>
            <a:xfrm>
              <a:off x="4759237" y="2019719"/>
              <a:ext cx="1480789" cy="895917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sz="1200" dirty="0" smtClean="0">
                  <a:solidFill>
                    <a:schemeClr val="accent2"/>
                  </a:solidFill>
                </a:rPr>
                <a:t>Domain Layer</a:t>
              </a:r>
              <a:endParaRPr kumimoji="1" lang="ja-JP" altLang="en-US" sz="1200" dirty="0" smtClean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56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B8FA34">
                <a:alpha val="50000"/>
              </a:srgbClr>
            </a:gs>
            <a:gs pos="70000">
              <a:srgbClr val="BCFA40"/>
            </a:gs>
            <a:gs pos="100000">
              <a:srgbClr val="C3FB53"/>
            </a:gs>
          </a:gsLst>
          <a:lin ang="5400000" scaled="1"/>
        </a:gradFill>
        <a:ln>
          <a:solidFill>
            <a:srgbClr val="C3FB53"/>
          </a:solidFill>
        </a:ln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003">
          <a:schemeClr val="dk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45</Words>
  <Application>Microsoft Office PowerPoint</Application>
  <PresentationFormat>ワイド画面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CacheAbstraction</vt:lpstr>
      <vt:lpstr>explanatory-notes.png</vt:lpstr>
      <vt:lpstr>cache-abstraction.png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DataAccessDetail</dc:title>
  <dc:creator>terafwXXXX</dc:creator>
  <cp:lastModifiedBy>川上徹</cp:lastModifiedBy>
  <cp:revision>46</cp:revision>
  <dcterms:created xsi:type="dcterms:W3CDTF">2016-12-19T08:45:46Z</dcterms:created>
  <dcterms:modified xsi:type="dcterms:W3CDTF">2017-02-20T09:39:06Z</dcterms:modified>
</cp:coreProperties>
</file>