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6" r:id="rId5"/>
    <p:sldId id="257" r:id="rId6"/>
    <p:sldId id="258" r:id="rId7"/>
    <p:sldId id="261" r:id="rId8"/>
    <p:sldId id="269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A34"/>
    <a:srgbClr val="BCFA40"/>
    <a:srgbClr val="C3FB5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36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3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71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00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3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37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55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8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2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0508-9DE1-42E2-9423-FB63569542C6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FD35-D9C8-4CDE-80E0-5E97D998E1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0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PersistenceLayerScalability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Images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43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persistence-single_db_query_access.png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291402" y="2390158"/>
            <a:ext cx="11585750" cy="1126765"/>
            <a:chOff x="1285336" y="2500432"/>
            <a:chExt cx="3616626" cy="1356804"/>
          </a:xfrm>
        </p:grpSpPr>
        <p:sp>
          <p:nvSpPr>
            <p:cNvPr id="17" name="角丸四角形 16"/>
            <p:cNvSpPr/>
            <p:nvPr/>
          </p:nvSpPr>
          <p:spPr>
            <a:xfrm>
              <a:off x="1285336" y="2681923"/>
              <a:ext cx="957532" cy="405441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Write transaction</a:t>
              </a:r>
              <a:endParaRPr lang="ja-JP" altLang="en-US" sz="1200" dirty="0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2690004" y="2500432"/>
              <a:ext cx="957532" cy="1356804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Application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円柱 18"/>
            <p:cNvSpPr/>
            <p:nvPr/>
          </p:nvSpPr>
          <p:spPr>
            <a:xfrm>
              <a:off x="4108332" y="2500432"/>
              <a:ext cx="793630" cy="1356804"/>
            </a:xfrm>
            <a:prstGeom prst="can">
              <a:avLst/>
            </a:prstGeom>
            <a:gradFill>
              <a:gsLst>
                <a:gs pos="0">
                  <a:schemeClr val="dk1">
                    <a:tint val="93000"/>
                    <a:satMod val="150000"/>
                    <a:shade val="98000"/>
                    <a:alpha val="30000"/>
                    <a:lumMod val="100000"/>
                  </a:schemeClr>
                </a:gs>
                <a:gs pos="70000">
                  <a:schemeClr val="dk1">
                    <a:tint val="98000"/>
                    <a:satMod val="130000"/>
                    <a:shade val="90000"/>
                    <a:lumMod val="103000"/>
                    <a:alpha val="90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DB</a:t>
              </a:r>
              <a:endParaRPr kumimoji="1" lang="ja-JP" altLang="en-US" sz="1200" dirty="0"/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1285336" y="3278598"/>
              <a:ext cx="957532" cy="405441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C3FB53"/>
                </a:gs>
                <a:gs pos="100000">
                  <a:srgbClr val="BCFA40"/>
                </a:gs>
              </a:gsLst>
              <a:lin ang="5400000" scaled="1"/>
            </a:gradFill>
            <a:ln>
              <a:solidFill>
                <a:srgbClr val="BCF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Read transaction</a:t>
              </a:r>
              <a:endParaRPr lang="ja-JP" altLang="en-US" sz="1200" dirty="0"/>
            </a:p>
          </p:txBody>
        </p:sp>
        <p:cxnSp>
          <p:nvCxnSpPr>
            <p:cNvPr id="22" name="直線矢印コネクタ 21"/>
            <p:cNvCxnSpPr>
              <a:stCxn id="17" idx="3"/>
            </p:cNvCxnSpPr>
            <p:nvPr/>
          </p:nvCxnSpPr>
          <p:spPr>
            <a:xfrm>
              <a:off x="2242868" y="2884644"/>
              <a:ext cx="447136" cy="5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3647536" y="2908849"/>
              <a:ext cx="447136" cy="5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2242868" y="3488718"/>
              <a:ext cx="447136" cy="5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3647536" y="3391929"/>
              <a:ext cx="447136" cy="55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53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persistence-multiple_db_query_access.png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653143" y="2902535"/>
            <a:ext cx="8862657" cy="1126854"/>
            <a:chOff x="1285336" y="2500432"/>
            <a:chExt cx="2887007" cy="1356804"/>
          </a:xfrm>
          <a:gradFill>
            <a:gsLst>
              <a:gs pos="0">
                <a:srgbClr val="B8FA34">
                  <a:alpha val="50000"/>
                </a:srgbClr>
              </a:gs>
              <a:gs pos="70000">
                <a:srgbClr val="BCFA40"/>
              </a:gs>
              <a:gs pos="100000">
                <a:srgbClr val="C3FB53"/>
              </a:gs>
            </a:gsLst>
            <a:lin ang="5400000" scaled="1"/>
          </a:gradFill>
        </p:grpSpPr>
        <p:sp>
          <p:nvSpPr>
            <p:cNvPr id="19" name="角丸四角形 18"/>
            <p:cNvSpPr/>
            <p:nvPr/>
          </p:nvSpPr>
          <p:spPr>
            <a:xfrm>
              <a:off x="1285336" y="2653346"/>
              <a:ext cx="957532" cy="373511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8FA34"/>
                </a:gs>
                <a:gs pos="100000">
                  <a:srgbClr val="B8FA34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Write transaction</a:t>
              </a:r>
              <a:endParaRPr lang="ja-JP" altLang="en-US" sz="1200" dirty="0"/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2571470" y="2500432"/>
              <a:ext cx="482878" cy="1356804"/>
            </a:xfrm>
            <a:prstGeom prst="roundRect">
              <a:avLst/>
            </a:prstGeom>
            <a:grpFill/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Application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円柱 21"/>
            <p:cNvSpPr/>
            <p:nvPr/>
          </p:nvSpPr>
          <p:spPr>
            <a:xfrm>
              <a:off x="3378713" y="2500434"/>
              <a:ext cx="793630" cy="405442"/>
            </a:xfrm>
            <a:prstGeom prst="can">
              <a:avLst/>
            </a:prstGeom>
            <a:gradFill>
              <a:gsLst>
                <a:gs pos="0">
                  <a:schemeClr val="tx1">
                    <a:alpha val="3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MASTER DB</a:t>
              </a:r>
              <a:endParaRPr kumimoji="1" lang="ja-JP" altLang="en-US" sz="12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1285336" y="3290685"/>
              <a:ext cx="957532" cy="40544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8FA34"/>
                </a:gs>
                <a:gs pos="100000">
                  <a:srgbClr val="B8FA34"/>
                </a:gs>
              </a:gsLst>
              <a:lin ang="5400000" scaled="1"/>
            </a:gradFill>
            <a:ln>
              <a:solidFill>
                <a:srgbClr val="BCF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Read transaction</a:t>
              </a:r>
              <a:endParaRPr lang="ja-JP" altLang="en-US" sz="1200" dirty="0"/>
            </a:p>
          </p:txBody>
        </p:sp>
        <p:cxnSp>
          <p:nvCxnSpPr>
            <p:cNvPr id="25" name="直線矢印コネクタ 24"/>
            <p:cNvCxnSpPr>
              <a:stCxn id="19" idx="3"/>
            </p:cNvCxnSpPr>
            <p:nvPr/>
          </p:nvCxnSpPr>
          <p:spPr>
            <a:xfrm>
              <a:off x="2242868" y="2840102"/>
              <a:ext cx="328602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2242868" y="3500805"/>
              <a:ext cx="314589" cy="554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円柱 30"/>
            <p:cNvSpPr/>
            <p:nvPr/>
          </p:nvSpPr>
          <p:spPr>
            <a:xfrm>
              <a:off x="3378713" y="2976111"/>
              <a:ext cx="793630" cy="405442"/>
            </a:xfrm>
            <a:prstGeom prst="can">
              <a:avLst/>
            </a:prstGeom>
            <a:gradFill>
              <a:gsLst>
                <a:gs pos="0">
                  <a:schemeClr val="tx1">
                    <a:alpha val="3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READ REPLICA DB</a:t>
              </a:r>
              <a:endParaRPr kumimoji="1" lang="ja-JP" altLang="en-US" sz="1200" dirty="0"/>
            </a:p>
          </p:txBody>
        </p:sp>
        <p:sp>
          <p:nvSpPr>
            <p:cNvPr id="32" name="円柱 31"/>
            <p:cNvSpPr/>
            <p:nvPr/>
          </p:nvSpPr>
          <p:spPr>
            <a:xfrm>
              <a:off x="3378713" y="3451251"/>
              <a:ext cx="793630" cy="405442"/>
            </a:xfrm>
            <a:prstGeom prst="can">
              <a:avLst/>
            </a:prstGeom>
            <a:gradFill>
              <a:gsLst>
                <a:gs pos="0">
                  <a:schemeClr val="tx1">
                    <a:alpha val="3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READ REPLICA </a:t>
              </a:r>
              <a:r>
                <a:rPr kumimoji="1" lang="en-US" altLang="ja-JP" sz="1200" dirty="0" smtClean="0"/>
                <a:t>DB</a:t>
              </a:r>
              <a:endParaRPr kumimoji="1" lang="ja-JP" altLang="en-US" sz="1200" dirty="0"/>
            </a:p>
          </p:txBody>
        </p:sp>
        <p:cxnSp>
          <p:nvCxnSpPr>
            <p:cNvPr id="36" name="直線矢印コネクタ 35"/>
            <p:cNvCxnSpPr/>
            <p:nvPr/>
          </p:nvCxnSpPr>
          <p:spPr>
            <a:xfrm>
              <a:off x="3058994" y="2703152"/>
              <a:ext cx="314589" cy="554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V="1">
              <a:off x="3058994" y="3191774"/>
              <a:ext cx="314589" cy="259477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3058994" y="3500797"/>
              <a:ext cx="314589" cy="140269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07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xplanatory-notes.png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285335" y="2500433"/>
            <a:ext cx="4763773" cy="584412"/>
            <a:chOff x="1285335" y="2500433"/>
            <a:chExt cx="3436144" cy="613138"/>
          </a:xfrm>
        </p:grpSpPr>
        <p:sp>
          <p:nvSpPr>
            <p:cNvPr id="4" name="角丸四角形 3"/>
            <p:cNvSpPr/>
            <p:nvPr/>
          </p:nvSpPr>
          <p:spPr>
            <a:xfrm>
              <a:off x="1285335" y="2500433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285335" y="2721186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0070C0">
                    <a:alpha val="30000"/>
                  </a:srgbClr>
                </a:gs>
                <a:gs pos="70000">
                  <a:srgbClr val="0070C0"/>
                </a:gs>
                <a:gs pos="100000">
                  <a:srgbClr val="0070C0"/>
                </a:gs>
              </a:gsLst>
              <a:lin ang="5400000" scaled="1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285335" y="2941939"/>
              <a:ext cx="1271890" cy="171632"/>
            </a:xfrm>
            <a:prstGeom prst="roundRect">
              <a:avLst/>
            </a:prstGeom>
            <a:gradFill>
              <a:gsLst>
                <a:gs pos="0">
                  <a:schemeClr val="tx1">
                    <a:alpha val="3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561479" y="2500433"/>
              <a:ext cx="2160000" cy="1716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</a:rPr>
                <a:t>-- implemented by developers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2561479" y="2721186"/>
              <a:ext cx="2160000" cy="1716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chemeClr val="tx1"/>
                  </a:solidFill>
                </a:rPr>
                <a:t>-- provided by 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Spring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2561479" y="2941939"/>
              <a:ext cx="2160000" cy="1716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-- MW/HW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99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persistence-without-cache.png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7386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1155939" y="2250267"/>
            <a:ext cx="5512280" cy="1131288"/>
            <a:chOff x="1285335" y="2500433"/>
            <a:chExt cx="4803965" cy="1131288"/>
          </a:xfrm>
        </p:grpSpPr>
        <p:sp>
          <p:nvSpPr>
            <p:cNvPr id="4" name="角丸四角形 3"/>
            <p:cNvSpPr/>
            <p:nvPr/>
          </p:nvSpPr>
          <p:spPr>
            <a:xfrm>
              <a:off x="1285335" y="2500433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Client Application 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151156" y="2500433"/>
              <a:ext cx="1271890" cy="574363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Application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円柱 5"/>
            <p:cNvSpPr/>
            <p:nvPr/>
          </p:nvSpPr>
          <p:spPr>
            <a:xfrm>
              <a:off x="5035121" y="2500433"/>
              <a:ext cx="1054179" cy="574363"/>
            </a:xfrm>
            <a:prstGeom prst="can">
              <a:avLst/>
            </a:prstGeom>
            <a:gradFill>
              <a:gsLst>
                <a:gs pos="0">
                  <a:schemeClr val="dk1">
                    <a:tint val="93000"/>
                    <a:satMod val="150000"/>
                    <a:shade val="98000"/>
                    <a:alpha val="30000"/>
                    <a:lumMod val="100000"/>
                  </a:schemeClr>
                </a:gs>
                <a:gs pos="70000">
                  <a:schemeClr val="dk1">
                    <a:tint val="98000"/>
                    <a:satMod val="130000"/>
                    <a:shade val="90000"/>
                    <a:lumMod val="103000"/>
                    <a:alpha val="90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DB</a:t>
              </a:r>
              <a:endParaRPr kumimoji="1" lang="ja-JP" altLang="en-US" sz="1200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1285335" y="2701799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C3FB53"/>
                </a:gs>
                <a:gs pos="100000">
                  <a:srgbClr val="BCFA40"/>
                </a:gs>
              </a:gsLst>
              <a:lin ang="5400000" scaled="1"/>
            </a:gradFill>
            <a:ln>
              <a:solidFill>
                <a:srgbClr val="BCF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Client Application 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285335" y="2903164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C3FB53"/>
                </a:gs>
                <a:gs pos="100000">
                  <a:srgbClr val="BCFA40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Client Application C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stCxn id="4" idx="3"/>
            </p:cNvCxnSpPr>
            <p:nvPr/>
          </p:nvCxnSpPr>
          <p:spPr>
            <a:xfrm>
              <a:off x="2557225" y="2586249"/>
              <a:ext cx="593931" cy="23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4423046" y="2586249"/>
              <a:ext cx="593931" cy="23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2557225" y="2790747"/>
              <a:ext cx="593931" cy="23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4423046" y="2790747"/>
              <a:ext cx="593931" cy="23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>
              <a:off x="2557225" y="2980941"/>
              <a:ext cx="593931" cy="23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4423046" y="2980941"/>
              <a:ext cx="593931" cy="23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グループ化 19"/>
            <p:cNvGrpSpPr/>
            <p:nvPr/>
          </p:nvGrpSpPr>
          <p:grpSpPr>
            <a:xfrm>
              <a:off x="1285336" y="3262644"/>
              <a:ext cx="3355676" cy="369077"/>
              <a:chOff x="1285335" y="2500433"/>
              <a:chExt cx="3436144" cy="613138"/>
            </a:xfrm>
          </p:grpSpPr>
          <p:sp>
            <p:nvSpPr>
              <p:cNvPr id="21" name="角丸四角形 20"/>
              <p:cNvSpPr/>
              <p:nvPr/>
            </p:nvSpPr>
            <p:spPr>
              <a:xfrm>
                <a:off x="1285335" y="2500433"/>
                <a:ext cx="1271890" cy="171632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1285335" y="2721186"/>
                <a:ext cx="1271890" cy="171632"/>
              </a:xfrm>
              <a:prstGeom prst="roundRect">
                <a:avLst/>
              </a:prstGeom>
              <a:gradFill>
                <a:gsLst>
                  <a:gs pos="0">
                    <a:srgbClr val="0070C0">
                      <a:alpha val="30000"/>
                    </a:srgbClr>
                  </a:gs>
                  <a:gs pos="70000">
                    <a:srgbClr val="0070C0"/>
                  </a:gs>
                  <a:gs pos="100000">
                    <a:srgbClr val="0070C0"/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285335" y="2941939"/>
                <a:ext cx="1271890" cy="171632"/>
              </a:xfrm>
              <a:prstGeom prst="roundRect">
                <a:avLst/>
              </a:prstGeom>
              <a:gradFill>
                <a:gsLst>
                  <a:gs pos="0">
                    <a:schemeClr val="tx1">
                      <a:alpha val="30000"/>
                    </a:schemeClr>
                  </a:gs>
                  <a:gs pos="7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  <p:sp>
            <p:nvSpPr>
              <p:cNvPr id="24" name="角丸四角形 23"/>
              <p:cNvSpPr/>
              <p:nvPr/>
            </p:nvSpPr>
            <p:spPr>
              <a:xfrm>
                <a:off x="2561479" y="2500433"/>
                <a:ext cx="2160000" cy="171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-- implemented by developers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2561479" y="2721186"/>
                <a:ext cx="2160000" cy="171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200" dirty="0" smtClean="0">
                    <a:solidFill>
                      <a:schemeClr val="tx1"/>
                    </a:solidFill>
                  </a:rPr>
                  <a:t>-- provided by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Spring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>
              <a:xfrm>
                <a:off x="2561479" y="2941939"/>
                <a:ext cx="2160000" cy="1716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200" dirty="0">
                    <a:solidFill>
                      <a:schemeClr val="tx1"/>
                    </a:solidFill>
                  </a:rPr>
                  <a:t>-- MW/HW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45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persistence-with-cache.png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80587" y="2201826"/>
            <a:ext cx="7592478" cy="1103512"/>
            <a:chOff x="1285335" y="2500433"/>
            <a:chExt cx="6803596" cy="1103512"/>
          </a:xfrm>
        </p:grpSpPr>
        <p:sp>
          <p:nvSpPr>
            <p:cNvPr id="5" name="角丸四角形 4"/>
            <p:cNvSpPr/>
            <p:nvPr/>
          </p:nvSpPr>
          <p:spPr>
            <a:xfrm>
              <a:off x="1285335" y="2600913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0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Client Application 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5036711" y="2500433"/>
              <a:ext cx="1271890" cy="574363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0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Application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円柱 6"/>
            <p:cNvSpPr/>
            <p:nvPr/>
          </p:nvSpPr>
          <p:spPr>
            <a:xfrm>
              <a:off x="6904122" y="2500433"/>
              <a:ext cx="1184809" cy="574363"/>
            </a:xfrm>
            <a:prstGeom prst="can">
              <a:avLst/>
            </a:prstGeom>
            <a:gradFill>
              <a:gsLst>
                <a:gs pos="0">
                  <a:schemeClr val="dk1">
                    <a:tint val="93000"/>
                    <a:satMod val="150000"/>
                    <a:shade val="98000"/>
                    <a:alpha val="30000"/>
                    <a:lumMod val="100000"/>
                  </a:schemeClr>
                </a:gs>
                <a:gs pos="70000">
                  <a:schemeClr val="dk1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DB</a:t>
              </a:r>
              <a:endParaRPr kumimoji="1" lang="ja-JP" altLang="en-US" sz="120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285335" y="2983156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0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Client Application 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285335" y="3355345"/>
              <a:ext cx="1271890" cy="17163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0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Client Application C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stCxn id="5" idx="3"/>
            </p:cNvCxnSpPr>
            <p:nvPr/>
          </p:nvCxnSpPr>
          <p:spPr>
            <a:xfrm>
              <a:off x="2557225" y="2686729"/>
              <a:ext cx="2479486" cy="0"/>
            </a:xfrm>
            <a:prstGeom prst="straightConnector1">
              <a:avLst/>
            </a:prstGeom>
            <a:gradFill>
              <a:gsLst>
                <a:gs pos="0">
                  <a:schemeClr val="dk1">
                    <a:tint val="93000"/>
                    <a:satMod val="150000"/>
                    <a:shade val="98000"/>
                    <a:alpha val="30000"/>
                    <a:lumMod val="100000"/>
                  </a:schemeClr>
                </a:gs>
                <a:gs pos="70000">
                  <a:schemeClr val="dk1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lin ang="5400000" scaled="0"/>
            </a:gradFill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6" idx="3"/>
              <a:endCxn id="7" idx="2"/>
            </p:cNvCxnSpPr>
            <p:nvPr/>
          </p:nvCxnSpPr>
          <p:spPr>
            <a:xfrm>
              <a:off x="6308601" y="2787615"/>
              <a:ext cx="595521" cy="0"/>
            </a:xfrm>
            <a:prstGeom prst="straightConnector1">
              <a:avLst/>
            </a:prstGeom>
            <a:gradFill>
              <a:gsLst>
                <a:gs pos="0">
                  <a:schemeClr val="dk1">
                    <a:tint val="93000"/>
                    <a:satMod val="150000"/>
                    <a:shade val="98000"/>
                    <a:alpha val="30000"/>
                    <a:lumMod val="100000"/>
                  </a:schemeClr>
                </a:gs>
                <a:gs pos="70000">
                  <a:schemeClr val="dk1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lin ang="5400000" scaled="0"/>
            </a:gradFill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>
              <a:endCxn id="16" idx="2"/>
            </p:cNvCxnSpPr>
            <p:nvPr/>
          </p:nvCxnSpPr>
          <p:spPr>
            <a:xfrm>
              <a:off x="2557225" y="3072104"/>
              <a:ext cx="2566567" cy="317292"/>
            </a:xfrm>
            <a:prstGeom prst="straightConnector1">
              <a:avLst/>
            </a:prstGeom>
            <a:gradFill>
              <a:gsLst>
                <a:gs pos="0">
                  <a:schemeClr val="dk1">
                    <a:tint val="93000"/>
                    <a:satMod val="150000"/>
                    <a:shade val="98000"/>
                    <a:alpha val="30000"/>
                    <a:lumMod val="100000"/>
                  </a:schemeClr>
                </a:gs>
                <a:gs pos="70000">
                  <a:schemeClr val="dk1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lin ang="5400000" scaled="0"/>
            </a:gradFill>
            <a:ln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endCxn id="16" idx="2"/>
            </p:cNvCxnSpPr>
            <p:nvPr/>
          </p:nvCxnSpPr>
          <p:spPr>
            <a:xfrm flipV="1">
              <a:off x="2557225" y="3389396"/>
              <a:ext cx="2566567" cy="43726"/>
            </a:xfrm>
            <a:prstGeom prst="straightConnector1">
              <a:avLst/>
            </a:prstGeom>
            <a:gradFill>
              <a:gsLst>
                <a:gs pos="0">
                  <a:schemeClr val="dk1">
                    <a:tint val="93000"/>
                    <a:satMod val="150000"/>
                    <a:shade val="98000"/>
                    <a:alpha val="30000"/>
                    <a:lumMod val="100000"/>
                  </a:schemeClr>
                </a:gs>
                <a:gs pos="70000">
                  <a:schemeClr val="dk1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lin ang="5400000" scaled="0"/>
            </a:gradFill>
            <a:ln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円柱 15"/>
            <p:cNvSpPr/>
            <p:nvPr/>
          </p:nvSpPr>
          <p:spPr>
            <a:xfrm>
              <a:off x="5123792" y="3192091"/>
              <a:ext cx="1184809" cy="394610"/>
            </a:xfrm>
            <a:prstGeom prst="can">
              <a:avLst/>
            </a:prstGeom>
            <a:gradFill>
              <a:gsLst>
                <a:gs pos="0">
                  <a:schemeClr val="dk1">
                    <a:tint val="93000"/>
                    <a:satMod val="150000"/>
                    <a:shade val="98000"/>
                    <a:alpha val="30000"/>
                    <a:lumMod val="100000"/>
                  </a:schemeClr>
                </a:gs>
                <a:gs pos="70000">
                  <a:schemeClr val="dk1">
                    <a:tint val="98000"/>
                    <a:satMod val="130000"/>
                    <a:shade val="90000"/>
                    <a:lumMod val="103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Storage Device</a:t>
              </a:r>
              <a:endParaRPr kumimoji="1" lang="ja-JP" altLang="en-US" sz="1200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3169300" y="2500433"/>
              <a:ext cx="1271890" cy="1103512"/>
            </a:xfrm>
            <a:prstGeom prst="roundRect">
              <a:avLst/>
            </a:prstGeom>
            <a:gradFill>
              <a:gsLst>
                <a:gs pos="0">
                  <a:srgbClr val="0070C0">
                    <a:alpha val="30000"/>
                  </a:srgbClr>
                </a:gs>
                <a:gs pos="70000">
                  <a:srgbClr val="0070C0"/>
                </a:gs>
                <a:gs pos="100000">
                  <a:srgbClr val="0070C0"/>
                </a:gs>
              </a:gsLst>
              <a:lin ang="5400000" scaled="0"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Cache AOP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208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lang="en-US" altLang="ja-JP" dirty="0" smtClean="0"/>
              <a:t>ersistence-single_db_access.png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285335" y="2500433"/>
            <a:ext cx="4803965" cy="574363"/>
            <a:chOff x="1285336" y="2500432"/>
            <a:chExt cx="3616626" cy="1356804"/>
          </a:xfrm>
        </p:grpSpPr>
        <p:sp>
          <p:nvSpPr>
            <p:cNvPr id="17" name="角丸四角形 16"/>
            <p:cNvSpPr/>
            <p:nvPr/>
          </p:nvSpPr>
          <p:spPr>
            <a:xfrm>
              <a:off x="1285336" y="2500432"/>
              <a:ext cx="957532" cy="40544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User 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2690004" y="2500432"/>
              <a:ext cx="957532" cy="1356804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</a:rPr>
                <a:t>Application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円柱 18"/>
            <p:cNvSpPr/>
            <p:nvPr/>
          </p:nvSpPr>
          <p:spPr>
            <a:xfrm>
              <a:off x="4108332" y="2500432"/>
              <a:ext cx="793630" cy="1356804"/>
            </a:xfrm>
            <a:prstGeom prst="can">
              <a:avLst/>
            </a:prstGeom>
            <a:gradFill>
              <a:gsLst>
                <a:gs pos="0">
                  <a:schemeClr val="dk1">
                    <a:tint val="93000"/>
                    <a:satMod val="150000"/>
                    <a:shade val="98000"/>
                    <a:alpha val="30000"/>
                    <a:lumMod val="100000"/>
                  </a:schemeClr>
                </a:gs>
                <a:gs pos="70000">
                  <a:schemeClr val="dk1">
                    <a:tint val="98000"/>
                    <a:satMod val="130000"/>
                    <a:shade val="90000"/>
                    <a:lumMod val="103000"/>
                    <a:alpha val="90000"/>
                  </a:schemeClr>
                </a:gs>
                <a:gs pos="100000">
                  <a:schemeClr val="dk1">
                    <a:shade val="63000"/>
                    <a:satMod val="12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DB</a:t>
              </a:r>
              <a:endParaRPr kumimoji="1" lang="ja-JP" altLang="en-US" sz="1200" dirty="0"/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1285336" y="2976113"/>
              <a:ext cx="957532" cy="40544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C3FB53"/>
                </a:gs>
                <a:gs pos="100000">
                  <a:srgbClr val="BCFA40"/>
                </a:gs>
              </a:gsLst>
              <a:lin ang="5400000" scaled="1"/>
            </a:gradFill>
            <a:ln>
              <a:solidFill>
                <a:srgbClr val="BCF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User B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1285336" y="3451794"/>
              <a:ext cx="957532" cy="40544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C3FB53"/>
                </a:gs>
                <a:gs pos="100000">
                  <a:srgbClr val="BCFA40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User C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矢印コネクタ 21"/>
            <p:cNvCxnSpPr>
              <a:stCxn id="17" idx="3"/>
            </p:cNvCxnSpPr>
            <p:nvPr/>
          </p:nvCxnSpPr>
          <p:spPr>
            <a:xfrm>
              <a:off x="2242868" y="2703153"/>
              <a:ext cx="447136" cy="55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3647536" y="2703153"/>
              <a:ext cx="447136" cy="55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2242868" y="3186233"/>
              <a:ext cx="447136" cy="55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3647536" y="3186233"/>
              <a:ext cx="447136" cy="55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2242868" y="3635525"/>
              <a:ext cx="447136" cy="55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3647536" y="3635525"/>
              <a:ext cx="447136" cy="55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9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persistence-multiple_db_access.png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57" name="グループ化 56"/>
          <p:cNvGrpSpPr/>
          <p:nvPr/>
        </p:nvGrpSpPr>
        <p:grpSpPr>
          <a:xfrm>
            <a:off x="1276166" y="2400772"/>
            <a:ext cx="9262927" cy="1468177"/>
            <a:chOff x="1215876" y="2531401"/>
            <a:chExt cx="9262927" cy="1468177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1215876" y="2531401"/>
              <a:ext cx="9262927" cy="1468177"/>
              <a:chOff x="1538358" y="2500432"/>
              <a:chExt cx="3429975" cy="2250781"/>
            </a:xfrm>
          </p:grpSpPr>
          <p:sp>
            <p:nvSpPr>
              <p:cNvPr id="22" name="角丸四角形 21"/>
              <p:cNvSpPr/>
              <p:nvPr/>
            </p:nvSpPr>
            <p:spPr>
              <a:xfrm>
                <a:off x="1538358" y="2500432"/>
                <a:ext cx="399914" cy="405443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User A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2165371" y="2500432"/>
                <a:ext cx="479538" cy="1356804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err="1" smtClean="0">
                    <a:solidFill>
                      <a:schemeClr val="tx1"/>
                    </a:solidFill>
                  </a:rPr>
                  <a:t>Sharding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 AOP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円柱 23"/>
              <p:cNvSpPr/>
              <p:nvPr/>
            </p:nvSpPr>
            <p:spPr>
              <a:xfrm>
                <a:off x="4301810" y="2500432"/>
                <a:ext cx="666523" cy="405443"/>
              </a:xfrm>
              <a:prstGeom prst="can">
                <a:avLst/>
              </a:prstGeom>
              <a:gradFill>
                <a:gsLst>
                  <a:gs pos="0">
                    <a:schemeClr val="dk1">
                      <a:tint val="93000"/>
                      <a:satMod val="150000"/>
                      <a:shade val="98000"/>
                      <a:alpha val="30000"/>
                      <a:lumMod val="100000"/>
                    </a:schemeClr>
                  </a:gs>
                  <a:gs pos="70000">
                    <a:schemeClr val="dk1">
                      <a:tint val="98000"/>
                      <a:satMod val="130000"/>
                      <a:shade val="90000"/>
                      <a:lumMod val="103000"/>
                      <a:alpha val="90000"/>
                    </a:schemeClr>
                  </a:gs>
                  <a:gs pos="100000">
                    <a:schemeClr val="dk1">
                      <a:shade val="63000"/>
                      <a:satMod val="12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bg1"/>
                    </a:solidFill>
                  </a:rPr>
                  <a:t>Shard </a:t>
                </a:r>
                <a:r>
                  <a:rPr lang="en-US" altLang="ja-JP" sz="1200" dirty="0">
                    <a:solidFill>
                      <a:schemeClr val="bg1"/>
                    </a:solidFill>
                  </a:rPr>
                  <a:t>A DB</a:t>
                </a:r>
                <a:endParaRPr lang="ja-JP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1538358" y="2976113"/>
                <a:ext cx="399914" cy="405443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C3FB53"/>
                  </a:gs>
                  <a:gs pos="100000">
                    <a:srgbClr val="BCFA40"/>
                  </a:gs>
                </a:gsLst>
                <a:lin ang="5400000" scaled="1"/>
              </a:gradFill>
              <a:ln>
                <a:solidFill>
                  <a:srgbClr val="BCFA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User B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>
              <a:xfrm>
                <a:off x="1538358" y="3451793"/>
                <a:ext cx="399914" cy="405443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C3FB53"/>
                  </a:gs>
                  <a:gs pos="100000">
                    <a:srgbClr val="BCFA40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User C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4301810" y="2950302"/>
                <a:ext cx="666523" cy="405443"/>
              </a:xfrm>
              <a:prstGeom prst="can">
                <a:avLst/>
              </a:prstGeom>
              <a:gradFill>
                <a:gsLst>
                  <a:gs pos="0">
                    <a:schemeClr val="dk1">
                      <a:tint val="93000"/>
                      <a:satMod val="150000"/>
                      <a:shade val="98000"/>
                      <a:alpha val="30000"/>
                      <a:lumMod val="100000"/>
                    </a:schemeClr>
                  </a:gs>
                  <a:gs pos="70000">
                    <a:schemeClr val="dk1">
                      <a:tint val="98000"/>
                      <a:satMod val="130000"/>
                      <a:shade val="90000"/>
                      <a:lumMod val="103000"/>
                      <a:alpha val="90000"/>
                    </a:schemeClr>
                  </a:gs>
                  <a:gs pos="100000">
                    <a:schemeClr val="dk1">
                      <a:shade val="63000"/>
                      <a:satMod val="12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bg1"/>
                    </a:solidFill>
                  </a:rPr>
                  <a:t>Shard B </a:t>
                </a:r>
                <a:r>
                  <a:rPr lang="en-US" altLang="ja-JP" sz="1200" dirty="0">
                    <a:solidFill>
                      <a:schemeClr val="bg1"/>
                    </a:solidFill>
                  </a:rPr>
                  <a:t>DB</a:t>
                </a:r>
                <a:endParaRPr lang="ja-JP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円柱 34"/>
              <p:cNvSpPr/>
              <p:nvPr/>
            </p:nvSpPr>
            <p:spPr>
              <a:xfrm>
                <a:off x="4301810" y="3429630"/>
                <a:ext cx="666523" cy="405443"/>
              </a:xfrm>
              <a:prstGeom prst="can">
                <a:avLst/>
              </a:prstGeom>
              <a:gradFill>
                <a:gsLst>
                  <a:gs pos="0">
                    <a:schemeClr val="dk1">
                      <a:tint val="93000"/>
                      <a:satMod val="150000"/>
                      <a:shade val="98000"/>
                      <a:alpha val="30000"/>
                      <a:lumMod val="100000"/>
                    </a:schemeClr>
                  </a:gs>
                  <a:gs pos="70000">
                    <a:schemeClr val="dk1">
                      <a:tint val="98000"/>
                      <a:satMod val="130000"/>
                      <a:shade val="90000"/>
                      <a:lumMod val="103000"/>
                      <a:alpha val="90000"/>
                    </a:schemeClr>
                  </a:gs>
                  <a:gs pos="100000">
                    <a:schemeClr val="dk1">
                      <a:shade val="63000"/>
                      <a:satMod val="12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bg1"/>
                    </a:solidFill>
                  </a:rPr>
                  <a:t>Shard </a:t>
                </a:r>
                <a:r>
                  <a:rPr lang="en-US" altLang="ja-JP" sz="1200" dirty="0">
                    <a:solidFill>
                      <a:schemeClr val="bg1"/>
                    </a:solidFill>
                  </a:rPr>
                  <a:t>C</a:t>
                </a:r>
                <a:r>
                  <a:rPr lang="en-US" altLang="ja-JP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200" dirty="0">
                    <a:solidFill>
                      <a:schemeClr val="bg1"/>
                    </a:solidFill>
                  </a:rPr>
                  <a:t>DB</a:t>
                </a:r>
                <a:endParaRPr lang="ja-JP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>
              <a:xfrm>
                <a:off x="2880417" y="2500432"/>
                <a:ext cx="479538" cy="1356804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</a:rPr>
                  <a:t>Application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直線矢印コネクタ 41"/>
              <p:cNvCxnSpPr/>
              <p:nvPr/>
            </p:nvCxnSpPr>
            <p:spPr>
              <a:xfrm>
                <a:off x="2644910" y="2703154"/>
                <a:ext cx="230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/>
              <p:cNvCxnSpPr/>
              <p:nvPr/>
            </p:nvCxnSpPr>
            <p:spPr>
              <a:xfrm>
                <a:off x="2644910" y="3178835"/>
                <a:ext cx="230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/>
              <p:cNvCxnSpPr/>
              <p:nvPr/>
            </p:nvCxnSpPr>
            <p:spPr>
              <a:xfrm>
                <a:off x="2644910" y="3654515"/>
                <a:ext cx="2301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角丸四角形 44"/>
              <p:cNvSpPr/>
              <p:nvPr/>
            </p:nvSpPr>
            <p:spPr>
              <a:xfrm>
                <a:off x="3585074" y="2500432"/>
                <a:ext cx="479538" cy="1356804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BCFA40"/>
                  </a:gs>
                  <a:gs pos="100000">
                    <a:srgbClr val="C3FB53"/>
                  </a:gs>
                </a:gsLst>
                <a:lin ang="5400000" scaled="1"/>
              </a:gradFill>
              <a:ln>
                <a:solidFill>
                  <a:srgbClr val="C3FB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</a:rPr>
                  <a:t>Data Source Resolver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直線矢印コネクタ 45"/>
              <p:cNvCxnSpPr/>
              <p:nvPr/>
            </p:nvCxnSpPr>
            <p:spPr>
              <a:xfrm>
                <a:off x="3352512" y="2703154"/>
                <a:ext cx="230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/>
              <p:cNvCxnSpPr/>
              <p:nvPr/>
            </p:nvCxnSpPr>
            <p:spPr>
              <a:xfrm>
                <a:off x="3352512" y="3178835"/>
                <a:ext cx="230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/>
              <p:nvPr/>
            </p:nvCxnSpPr>
            <p:spPr>
              <a:xfrm>
                <a:off x="3352512" y="3654515"/>
                <a:ext cx="2301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>
                <a:off x="1935180" y="2703154"/>
                <a:ext cx="230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/>
              <p:cNvCxnSpPr/>
              <p:nvPr/>
            </p:nvCxnSpPr>
            <p:spPr>
              <a:xfrm>
                <a:off x="1935180" y="3178835"/>
                <a:ext cx="230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>
                <a:off x="1935180" y="3654515"/>
                <a:ext cx="2301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矢印コネクタ 51"/>
              <p:cNvCxnSpPr/>
              <p:nvPr/>
            </p:nvCxnSpPr>
            <p:spPr>
              <a:xfrm>
                <a:off x="4064612" y="2703154"/>
                <a:ext cx="230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/>
              <p:cNvCxnSpPr/>
              <p:nvPr/>
            </p:nvCxnSpPr>
            <p:spPr>
              <a:xfrm>
                <a:off x="4064612" y="3178835"/>
                <a:ext cx="23019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/>
              <p:nvPr/>
            </p:nvCxnSpPr>
            <p:spPr>
              <a:xfrm>
                <a:off x="4064612" y="3654515"/>
                <a:ext cx="2301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円柱 27"/>
              <p:cNvSpPr/>
              <p:nvPr/>
            </p:nvSpPr>
            <p:spPr>
              <a:xfrm>
                <a:off x="1978386" y="4345770"/>
                <a:ext cx="666523" cy="405443"/>
              </a:xfrm>
              <a:prstGeom prst="can">
                <a:avLst/>
              </a:prstGeom>
              <a:gradFill>
                <a:gsLst>
                  <a:gs pos="0">
                    <a:schemeClr val="dk1">
                      <a:tint val="93000"/>
                      <a:satMod val="150000"/>
                      <a:shade val="98000"/>
                      <a:alpha val="30000"/>
                      <a:lumMod val="100000"/>
                    </a:schemeClr>
                  </a:gs>
                  <a:gs pos="70000">
                    <a:schemeClr val="dk1">
                      <a:tint val="98000"/>
                      <a:satMod val="130000"/>
                      <a:shade val="90000"/>
                      <a:lumMod val="103000"/>
                      <a:alpha val="90000"/>
                    </a:schemeClr>
                  </a:gs>
                  <a:gs pos="100000">
                    <a:schemeClr val="dk1">
                      <a:shade val="63000"/>
                      <a:satMod val="12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bg1"/>
                    </a:solidFill>
                  </a:rPr>
                  <a:t>Storage Device</a:t>
                </a:r>
                <a:endParaRPr lang="ja-JP" alt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直線矢印コネクタ 28"/>
              <p:cNvCxnSpPr>
                <a:stCxn id="23" idx="2"/>
                <a:endCxn id="28" idx="1"/>
              </p:cNvCxnSpPr>
              <p:nvPr/>
            </p:nvCxnSpPr>
            <p:spPr>
              <a:xfrm flipH="1">
                <a:off x="2311647" y="3857236"/>
                <a:ext cx="93493" cy="4885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カギ線コネクタ 55"/>
            <p:cNvCxnSpPr>
              <a:stCxn id="23" idx="2"/>
              <a:endCxn id="45" idx="2"/>
            </p:cNvCxnSpPr>
            <p:nvPr/>
          </p:nvCxnSpPr>
          <p:spPr>
            <a:xfrm rot="16200000" flipH="1">
              <a:off x="5473703" y="1499428"/>
              <a:ext cx="12700" cy="3834023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400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persistence-access-multiple-shard.png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846139" y="2350080"/>
            <a:ext cx="10317580" cy="3970333"/>
            <a:chOff x="846139" y="2350080"/>
            <a:chExt cx="10317580" cy="3970333"/>
          </a:xfrm>
        </p:grpSpPr>
        <p:sp>
          <p:nvSpPr>
            <p:cNvPr id="9" name="正方形/長方形 8"/>
            <p:cNvSpPr/>
            <p:nvPr/>
          </p:nvSpPr>
          <p:spPr>
            <a:xfrm>
              <a:off x="3928905" y="2554230"/>
              <a:ext cx="7234814" cy="108952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100" dirty="0" smtClean="0">
                  <a:solidFill>
                    <a:schemeClr val="accent2">
                      <a:lumMod val="75000"/>
                    </a:schemeClr>
                  </a:solidFill>
                </a:rPr>
                <a:t>Transaction A</a:t>
              </a:r>
              <a:endParaRPr kumimoji="1" lang="ja-JP" alt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3928905" y="3678835"/>
              <a:ext cx="7234814" cy="1089526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100" dirty="0" smtClean="0">
                  <a:solidFill>
                    <a:schemeClr val="accent2">
                      <a:lumMod val="75000"/>
                    </a:schemeClr>
                  </a:solidFill>
                </a:rPr>
                <a:t>Transaction B</a:t>
              </a:r>
              <a:endParaRPr kumimoji="1" lang="ja-JP" altLang="en-US" sz="11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846139" y="2350080"/>
              <a:ext cx="10065564" cy="3970333"/>
              <a:chOff x="846139" y="2350080"/>
              <a:chExt cx="10065564" cy="3970333"/>
            </a:xfrm>
          </p:grpSpPr>
          <p:grpSp>
            <p:nvGrpSpPr>
              <p:cNvPr id="81" name="グループ化 80"/>
              <p:cNvGrpSpPr/>
              <p:nvPr/>
            </p:nvGrpSpPr>
            <p:grpSpPr>
              <a:xfrm>
                <a:off x="846139" y="2350080"/>
                <a:ext cx="10065564" cy="2875683"/>
                <a:chOff x="946619" y="2022276"/>
                <a:chExt cx="10065564" cy="2875683"/>
              </a:xfrm>
            </p:grpSpPr>
            <p:grpSp>
              <p:nvGrpSpPr>
                <p:cNvPr id="55" name="グループ化 54"/>
                <p:cNvGrpSpPr/>
                <p:nvPr/>
              </p:nvGrpSpPr>
              <p:grpSpPr>
                <a:xfrm>
                  <a:off x="2994409" y="2022276"/>
                  <a:ext cx="2280976" cy="2569817"/>
                  <a:chOff x="3014505" y="1690688"/>
                  <a:chExt cx="2280976" cy="2931554"/>
                </a:xfrm>
              </p:grpSpPr>
              <p:sp>
                <p:nvSpPr>
                  <p:cNvPr id="52" name="角丸四角形 51"/>
                  <p:cNvSpPr/>
                  <p:nvPr/>
                </p:nvSpPr>
                <p:spPr>
                  <a:xfrm>
                    <a:off x="3014505" y="1690688"/>
                    <a:ext cx="2280976" cy="27878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4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Transaction Boundary</a:t>
                    </a:r>
                    <a:endParaRPr kumimoji="1" lang="ja-JP" altLang="en-US" sz="14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54" name="直線コネクタ 53"/>
                  <p:cNvCxnSpPr/>
                  <p:nvPr/>
                </p:nvCxnSpPr>
                <p:spPr>
                  <a:xfrm>
                    <a:off x="4160018" y="1969477"/>
                    <a:ext cx="0" cy="2652765"/>
                  </a:xfrm>
                  <a:prstGeom prst="line">
                    <a:avLst/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フローチャート: 磁気ディスク 9"/>
                <p:cNvSpPr/>
                <p:nvPr/>
              </p:nvSpPr>
              <p:spPr>
                <a:xfrm>
                  <a:off x="9975255" y="2378682"/>
                  <a:ext cx="994398" cy="937269"/>
                </a:xfrm>
                <a:prstGeom prst="flowChartMagneticDisk">
                  <a:avLst/>
                </a:prstGeom>
                <a:gradFill>
                  <a:gsLst>
                    <a:gs pos="0">
                      <a:schemeClr val="tx1">
                        <a:alpha val="30000"/>
                      </a:schemeClr>
                    </a:gs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100" dirty="0" smtClean="0">
                      <a:solidFill>
                        <a:schemeClr val="bg1"/>
                      </a:solidFill>
                    </a:rPr>
                    <a:t>SHARD </a:t>
                  </a:r>
                  <a:r>
                    <a:rPr lang="en-US" altLang="ja-JP" sz="1100" dirty="0" smtClean="0">
                      <a:solidFill>
                        <a:schemeClr val="bg1"/>
                      </a:solidFill>
                    </a:rPr>
                    <a:t>A </a:t>
                  </a:r>
                  <a:r>
                    <a:rPr kumimoji="1" lang="en-US" altLang="ja-JP" sz="1100" dirty="0" smtClean="0">
                      <a:solidFill>
                        <a:schemeClr val="bg1"/>
                      </a:solidFill>
                    </a:rPr>
                    <a:t>DB</a:t>
                  </a:r>
                  <a:endParaRPr kumimoji="1" lang="ja-JP" altLang="en-US" sz="1100" dirty="0" smtClean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2115064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フローチャート: 磁気ディスク 20"/>
                <p:cNvSpPr/>
                <p:nvPr/>
              </p:nvSpPr>
              <p:spPr>
                <a:xfrm>
                  <a:off x="10004953" y="3566312"/>
                  <a:ext cx="1007230" cy="814765"/>
                </a:xfrm>
                <a:prstGeom prst="flowChartMagneticDisk">
                  <a:avLst/>
                </a:prstGeom>
                <a:gradFill>
                  <a:gsLst>
                    <a:gs pos="0">
                      <a:schemeClr val="tx1">
                        <a:alpha val="30000"/>
                        <a:lumMod val="96000"/>
                      </a:schemeClr>
                    </a:gs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100" dirty="0" smtClean="0">
                      <a:solidFill>
                        <a:schemeClr val="bg1"/>
                      </a:solidFill>
                    </a:rPr>
                    <a:t>SHARD B DB</a:t>
                  </a:r>
                  <a:endParaRPr kumimoji="1" lang="ja-JP" altLang="en-US" sz="11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角丸四角形 38"/>
                <p:cNvSpPr/>
                <p:nvPr/>
              </p:nvSpPr>
              <p:spPr>
                <a:xfrm>
                  <a:off x="946619" y="2414194"/>
                  <a:ext cx="1155560" cy="1948836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Controller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角丸四角形 39"/>
                <p:cNvSpPr/>
                <p:nvPr/>
              </p:nvSpPr>
              <p:spPr>
                <a:xfrm>
                  <a:off x="4441887" y="2414639"/>
                  <a:ext cx="1155560" cy="1973680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Service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角丸四角形 40"/>
                <p:cNvSpPr/>
                <p:nvPr/>
              </p:nvSpPr>
              <p:spPr>
                <a:xfrm>
                  <a:off x="6139539" y="2407396"/>
                  <a:ext cx="1486011" cy="908555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Shard A Repository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角丸四角形 41"/>
                <p:cNvSpPr/>
                <p:nvPr/>
              </p:nvSpPr>
              <p:spPr>
                <a:xfrm>
                  <a:off x="6184244" y="3566311"/>
                  <a:ext cx="1441306" cy="814766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Shard B Repository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角丸四角形 42"/>
                <p:cNvSpPr/>
                <p:nvPr/>
              </p:nvSpPr>
              <p:spPr>
                <a:xfrm>
                  <a:off x="2696035" y="2421882"/>
                  <a:ext cx="1155560" cy="1959195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 smtClean="0">
                      <a:solidFill>
                        <a:schemeClr val="tx1"/>
                      </a:solidFill>
                    </a:rPr>
                    <a:t>Sharding</a:t>
                  </a:r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 AOP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直線矢印コネクタ 47"/>
                <p:cNvCxnSpPr/>
                <p:nvPr/>
              </p:nvCxnSpPr>
              <p:spPr>
                <a:xfrm>
                  <a:off x="2115064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矢印コネクタ 48"/>
                <p:cNvCxnSpPr/>
                <p:nvPr/>
              </p:nvCxnSpPr>
              <p:spPr>
                <a:xfrm>
                  <a:off x="2091028" y="3819859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矢印コネクタ 49"/>
                <p:cNvCxnSpPr/>
                <p:nvPr/>
              </p:nvCxnSpPr>
              <p:spPr>
                <a:xfrm>
                  <a:off x="2091028" y="4183898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角丸四角形 50"/>
                <p:cNvSpPr/>
                <p:nvPr/>
              </p:nvSpPr>
              <p:spPr>
                <a:xfrm>
                  <a:off x="8248142" y="2414639"/>
                  <a:ext cx="1155560" cy="1973680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Data Source Resolver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線矢印コネクタ 55"/>
                <p:cNvCxnSpPr/>
                <p:nvPr/>
              </p:nvCxnSpPr>
              <p:spPr>
                <a:xfrm>
                  <a:off x="3859829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矢印コネクタ 56"/>
                <p:cNvCxnSpPr/>
                <p:nvPr/>
              </p:nvCxnSpPr>
              <p:spPr>
                <a:xfrm>
                  <a:off x="3859829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/>
                <p:cNvCxnSpPr/>
                <p:nvPr/>
              </p:nvCxnSpPr>
              <p:spPr>
                <a:xfrm>
                  <a:off x="3835793" y="3819859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/>
                <p:cNvCxnSpPr/>
                <p:nvPr/>
              </p:nvCxnSpPr>
              <p:spPr>
                <a:xfrm>
                  <a:off x="3835793" y="4183898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/>
                <p:cNvCxnSpPr/>
                <p:nvPr/>
              </p:nvCxnSpPr>
              <p:spPr>
                <a:xfrm>
                  <a:off x="5608386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矢印コネクタ 60"/>
                <p:cNvCxnSpPr/>
                <p:nvPr/>
              </p:nvCxnSpPr>
              <p:spPr>
                <a:xfrm>
                  <a:off x="5608386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/>
                <p:cNvCxnSpPr/>
                <p:nvPr/>
              </p:nvCxnSpPr>
              <p:spPr>
                <a:xfrm>
                  <a:off x="5584350" y="3819859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矢印コネクタ 62"/>
                <p:cNvCxnSpPr/>
                <p:nvPr/>
              </p:nvCxnSpPr>
              <p:spPr>
                <a:xfrm>
                  <a:off x="5584350" y="4183898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矢印コネクタ 63"/>
                <p:cNvCxnSpPr/>
                <p:nvPr/>
              </p:nvCxnSpPr>
              <p:spPr>
                <a:xfrm>
                  <a:off x="7652717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矢印コネクタ 64"/>
                <p:cNvCxnSpPr/>
                <p:nvPr/>
              </p:nvCxnSpPr>
              <p:spPr>
                <a:xfrm>
                  <a:off x="7652717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矢印コネクタ 65"/>
                <p:cNvCxnSpPr/>
                <p:nvPr/>
              </p:nvCxnSpPr>
              <p:spPr>
                <a:xfrm>
                  <a:off x="7628681" y="3819859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矢印コネクタ 66"/>
                <p:cNvCxnSpPr/>
                <p:nvPr/>
              </p:nvCxnSpPr>
              <p:spPr>
                <a:xfrm>
                  <a:off x="7628681" y="4183898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矢印コネクタ 67"/>
                <p:cNvCxnSpPr/>
                <p:nvPr/>
              </p:nvCxnSpPr>
              <p:spPr>
                <a:xfrm>
                  <a:off x="9429095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矢印コネクタ 68"/>
                <p:cNvCxnSpPr/>
                <p:nvPr/>
              </p:nvCxnSpPr>
              <p:spPr>
                <a:xfrm>
                  <a:off x="9429095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/>
                <p:cNvCxnSpPr/>
                <p:nvPr/>
              </p:nvCxnSpPr>
              <p:spPr>
                <a:xfrm>
                  <a:off x="9405059" y="3819859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矢印コネクタ 70"/>
                <p:cNvCxnSpPr/>
                <p:nvPr/>
              </p:nvCxnSpPr>
              <p:spPr>
                <a:xfrm>
                  <a:off x="9405059" y="4183898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カギ線コネクタ 72"/>
                <p:cNvCxnSpPr>
                  <a:stCxn id="43" idx="2"/>
                  <a:endCxn id="51" idx="2"/>
                </p:cNvCxnSpPr>
                <p:nvPr/>
              </p:nvCxnSpPr>
              <p:spPr>
                <a:xfrm rot="16200000" flipH="1">
                  <a:off x="6046247" y="1608644"/>
                  <a:ext cx="7242" cy="5552107"/>
                </a:xfrm>
                <a:prstGeom prst="bentConnector3">
                  <a:avLst>
                    <a:gd name="adj1" fmla="val 3256587"/>
                  </a:avLst>
                </a:prstGeom>
                <a:ln w="12700">
                  <a:solidFill>
                    <a:schemeClr val="tx1"/>
                  </a:solidFill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フローチャート: 磁気ディスク 45"/>
                <p:cNvSpPr/>
                <p:nvPr/>
              </p:nvSpPr>
              <p:spPr>
                <a:xfrm>
                  <a:off x="2115064" y="4571998"/>
                  <a:ext cx="1110686" cy="325961"/>
                </a:xfrm>
                <a:prstGeom prst="flowChartMagneticDisk">
                  <a:avLst/>
                </a:prstGeom>
                <a:gradFill>
                  <a:gsLst>
                    <a:gs pos="0">
                      <a:schemeClr val="tx1">
                        <a:alpha val="30000"/>
                        <a:lumMod val="96000"/>
                      </a:schemeClr>
                    </a:gs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dirty="0">
                      <a:solidFill>
                        <a:schemeClr val="bg1"/>
                      </a:solidFill>
                    </a:rPr>
                    <a:t>Storage Device</a:t>
                  </a:r>
                  <a:endParaRPr kumimoji="1" lang="ja-JP" altLang="en-US" sz="1100" dirty="0" smtClean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7" name="直線矢印コネクタ 46"/>
                <p:cNvCxnSpPr>
                  <a:stCxn id="43" idx="2"/>
                  <a:endCxn id="46" idx="1"/>
                </p:cNvCxnSpPr>
                <p:nvPr/>
              </p:nvCxnSpPr>
              <p:spPr>
                <a:xfrm flipH="1">
                  <a:off x="2670407" y="4381077"/>
                  <a:ext cx="603408" cy="1909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グループ化 81"/>
              <p:cNvGrpSpPr/>
              <p:nvPr/>
            </p:nvGrpSpPr>
            <p:grpSpPr>
              <a:xfrm>
                <a:off x="846139" y="5388618"/>
                <a:ext cx="4449342" cy="931795"/>
                <a:chOff x="938680" y="4793064"/>
                <a:chExt cx="4449342" cy="931795"/>
              </a:xfrm>
            </p:grpSpPr>
            <p:sp>
              <p:nvSpPr>
                <p:cNvPr id="77" name="正方形/長方形 76"/>
                <p:cNvSpPr/>
                <p:nvPr/>
              </p:nvSpPr>
              <p:spPr>
                <a:xfrm>
                  <a:off x="938680" y="4793064"/>
                  <a:ext cx="4449342" cy="93179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4" name="直線矢印コネクタ 73"/>
                <p:cNvCxnSpPr/>
                <p:nvPr/>
              </p:nvCxnSpPr>
              <p:spPr>
                <a:xfrm>
                  <a:off x="1160471" y="4961286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線矢印コネクタ 74"/>
                <p:cNvCxnSpPr/>
                <p:nvPr/>
              </p:nvCxnSpPr>
              <p:spPr>
                <a:xfrm>
                  <a:off x="1160471" y="5244663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矢印コネクタ 75"/>
                <p:cNvCxnSpPr/>
                <p:nvPr/>
              </p:nvCxnSpPr>
              <p:spPr>
                <a:xfrm>
                  <a:off x="1160471" y="5514665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Dot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正方形/長方形 77"/>
                <p:cNvSpPr/>
                <p:nvPr/>
              </p:nvSpPr>
              <p:spPr>
                <a:xfrm>
                  <a:off x="1838848" y="4888399"/>
                  <a:ext cx="2575079" cy="1773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-- Call Shard A method in </a:t>
                  </a: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Service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正方形/長方形 78"/>
                <p:cNvSpPr/>
                <p:nvPr/>
              </p:nvSpPr>
              <p:spPr>
                <a:xfrm>
                  <a:off x="1838848" y="5151239"/>
                  <a:ext cx="2575079" cy="1773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-- Call Shard B method</a:t>
                  </a: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 in Service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正方形/長方形 79"/>
                <p:cNvSpPr/>
                <p:nvPr/>
              </p:nvSpPr>
              <p:spPr>
                <a:xfrm>
                  <a:off x="1838848" y="5442154"/>
                  <a:ext cx="3338159" cy="22530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-- Notice Shard DB to Data Source Resolver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791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persistence-access-multiple-shard-with-exception.png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846139" y="1825624"/>
            <a:ext cx="10065564" cy="4826726"/>
            <a:chOff x="846139" y="1825624"/>
            <a:chExt cx="10065564" cy="4826726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846139" y="1825624"/>
              <a:ext cx="10065564" cy="4826726"/>
              <a:chOff x="846139" y="1825624"/>
              <a:chExt cx="10065564" cy="4826726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846139" y="1825624"/>
                <a:ext cx="10065564" cy="3529045"/>
                <a:chOff x="946619" y="2022276"/>
                <a:chExt cx="10065564" cy="3529045"/>
              </a:xfrm>
            </p:grpSpPr>
            <p:grpSp>
              <p:nvGrpSpPr>
                <p:cNvPr id="14" name="グループ化 13"/>
                <p:cNvGrpSpPr/>
                <p:nvPr/>
              </p:nvGrpSpPr>
              <p:grpSpPr>
                <a:xfrm>
                  <a:off x="2994409" y="2022276"/>
                  <a:ext cx="2280976" cy="2961484"/>
                  <a:chOff x="3014505" y="1690688"/>
                  <a:chExt cx="2280976" cy="3378354"/>
                </a:xfrm>
              </p:grpSpPr>
              <p:sp>
                <p:nvSpPr>
                  <p:cNvPr id="44" name="角丸四角形 43"/>
                  <p:cNvSpPr/>
                  <p:nvPr/>
                </p:nvSpPr>
                <p:spPr>
                  <a:xfrm>
                    <a:off x="3014505" y="1690688"/>
                    <a:ext cx="2280976" cy="27878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4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Transaction Boundary</a:t>
                    </a:r>
                    <a:endParaRPr kumimoji="1" lang="ja-JP" altLang="en-US" sz="1400" b="1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45" name="直線コネクタ 44"/>
                  <p:cNvCxnSpPr/>
                  <p:nvPr/>
                </p:nvCxnSpPr>
                <p:spPr>
                  <a:xfrm flipH="1">
                    <a:off x="4160018" y="1969477"/>
                    <a:ext cx="1" cy="3099565"/>
                  </a:xfrm>
                  <a:prstGeom prst="line">
                    <a:avLst/>
                  </a:prstGeom>
                  <a:ln w="25400">
                    <a:solidFill>
                      <a:schemeClr val="accent2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フローチャート: 磁気ディスク 14"/>
                <p:cNvSpPr/>
                <p:nvPr/>
              </p:nvSpPr>
              <p:spPr>
                <a:xfrm>
                  <a:off x="9975255" y="2378682"/>
                  <a:ext cx="994398" cy="937269"/>
                </a:xfrm>
                <a:prstGeom prst="flowChartMagneticDisk">
                  <a:avLst/>
                </a:prstGeom>
                <a:gradFill>
                  <a:gsLst>
                    <a:gs pos="0">
                      <a:schemeClr val="tx1">
                        <a:alpha val="30000"/>
                      </a:schemeClr>
                    </a:gs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100" dirty="0" smtClean="0">
                      <a:solidFill>
                        <a:schemeClr val="bg1"/>
                      </a:solidFill>
                    </a:rPr>
                    <a:t>SHARD </a:t>
                  </a:r>
                  <a:r>
                    <a:rPr lang="en-US" altLang="ja-JP" sz="1100" dirty="0" smtClean="0">
                      <a:solidFill>
                        <a:schemeClr val="bg1"/>
                      </a:solidFill>
                    </a:rPr>
                    <a:t>A </a:t>
                  </a:r>
                  <a:r>
                    <a:rPr kumimoji="1" lang="en-US" altLang="ja-JP" sz="1100" dirty="0" smtClean="0">
                      <a:solidFill>
                        <a:schemeClr val="bg1"/>
                      </a:solidFill>
                    </a:rPr>
                    <a:t>DB</a:t>
                  </a:r>
                  <a:endParaRPr kumimoji="1" lang="ja-JP" altLang="en-US" sz="1100" dirty="0" smtClean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6" name="直線矢印コネクタ 15"/>
                <p:cNvCxnSpPr/>
                <p:nvPr/>
              </p:nvCxnSpPr>
              <p:spPr>
                <a:xfrm>
                  <a:off x="2115064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フローチャート: 磁気ディスク 16"/>
                <p:cNvSpPr/>
                <p:nvPr/>
              </p:nvSpPr>
              <p:spPr>
                <a:xfrm>
                  <a:off x="10004953" y="3375400"/>
                  <a:ext cx="1007230" cy="814765"/>
                </a:xfrm>
                <a:prstGeom prst="flowChartMagneticDisk">
                  <a:avLst/>
                </a:prstGeom>
                <a:gradFill>
                  <a:gsLst>
                    <a:gs pos="0">
                      <a:schemeClr val="tx1">
                        <a:alpha val="30000"/>
                        <a:lumMod val="96000"/>
                      </a:schemeClr>
                    </a:gs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100" dirty="0" smtClean="0">
                      <a:solidFill>
                        <a:schemeClr val="bg1"/>
                      </a:solidFill>
                    </a:rPr>
                    <a:t>SHARD B DB</a:t>
                  </a:r>
                  <a:endParaRPr kumimoji="1" lang="ja-JP" altLang="en-US" sz="11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角丸四角形 17"/>
                <p:cNvSpPr/>
                <p:nvPr/>
              </p:nvSpPr>
              <p:spPr>
                <a:xfrm>
                  <a:off x="946619" y="2414194"/>
                  <a:ext cx="1155560" cy="2463314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Controller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角丸四角形 18"/>
                <p:cNvSpPr/>
                <p:nvPr/>
              </p:nvSpPr>
              <p:spPr>
                <a:xfrm>
                  <a:off x="4441887" y="2414638"/>
                  <a:ext cx="1155560" cy="2462869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Service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角丸四角形 19"/>
                <p:cNvSpPr/>
                <p:nvPr/>
              </p:nvSpPr>
              <p:spPr>
                <a:xfrm>
                  <a:off x="6176960" y="2407396"/>
                  <a:ext cx="1454379" cy="908555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Shard A Repository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角丸四角形 20"/>
                <p:cNvSpPr/>
                <p:nvPr/>
              </p:nvSpPr>
              <p:spPr>
                <a:xfrm>
                  <a:off x="6185211" y="3375399"/>
                  <a:ext cx="1441306" cy="814766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Shard B Repository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角丸四角形 21"/>
                <p:cNvSpPr/>
                <p:nvPr/>
              </p:nvSpPr>
              <p:spPr>
                <a:xfrm>
                  <a:off x="2696035" y="2421882"/>
                  <a:ext cx="1155560" cy="2476408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err="1" smtClean="0">
                      <a:solidFill>
                        <a:schemeClr val="tx1"/>
                      </a:solidFill>
                    </a:rPr>
                    <a:t>Sharding</a:t>
                  </a:r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 AOP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直線矢印コネクタ 22"/>
                <p:cNvCxnSpPr/>
                <p:nvPr/>
              </p:nvCxnSpPr>
              <p:spPr>
                <a:xfrm>
                  <a:off x="2115064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/>
                <p:cNvCxnSpPr/>
                <p:nvPr/>
              </p:nvCxnSpPr>
              <p:spPr>
                <a:xfrm>
                  <a:off x="2091028" y="3628947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/>
                <p:cNvCxnSpPr/>
                <p:nvPr/>
              </p:nvCxnSpPr>
              <p:spPr>
                <a:xfrm>
                  <a:off x="2091028" y="3992986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角丸四角形 25"/>
                <p:cNvSpPr/>
                <p:nvPr/>
              </p:nvSpPr>
              <p:spPr>
                <a:xfrm>
                  <a:off x="8240182" y="2414639"/>
                  <a:ext cx="1155560" cy="2462868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200" dirty="0">
                      <a:solidFill>
                        <a:schemeClr val="tx1"/>
                      </a:solidFill>
                    </a:rPr>
                    <a:t>Data Source Resolver</a:t>
                  </a:r>
                  <a:endParaRPr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直線矢印コネクタ 26"/>
                <p:cNvCxnSpPr/>
                <p:nvPr/>
              </p:nvCxnSpPr>
              <p:spPr>
                <a:xfrm>
                  <a:off x="3859829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/>
                <p:cNvCxnSpPr/>
                <p:nvPr/>
              </p:nvCxnSpPr>
              <p:spPr>
                <a:xfrm>
                  <a:off x="3859829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/>
                <p:cNvCxnSpPr/>
                <p:nvPr/>
              </p:nvCxnSpPr>
              <p:spPr>
                <a:xfrm>
                  <a:off x="3835793" y="3628947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3835793" y="3992986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/>
                <p:cNvCxnSpPr/>
                <p:nvPr/>
              </p:nvCxnSpPr>
              <p:spPr>
                <a:xfrm>
                  <a:off x="5608386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矢印コネクタ 31"/>
                <p:cNvCxnSpPr/>
                <p:nvPr/>
              </p:nvCxnSpPr>
              <p:spPr>
                <a:xfrm>
                  <a:off x="5608386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5584350" y="3628947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/>
                <p:cNvCxnSpPr/>
                <p:nvPr/>
              </p:nvCxnSpPr>
              <p:spPr>
                <a:xfrm>
                  <a:off x="5584350" y="3992986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/>
                <p:nvPr/>
              </p:nvCxnSpPr>
              <p:spPr>
                <a:xfrm>
                  <a:off x="7644081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7644081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矢印コネクタ 36"/>
                <p:cNvCxnSpPr/>
                <p:nvPr/>
              </p:nvCxnSpPr>
              <p:spPr>
                <a:xfrm>
                  <a:off x="7620045" y="3628947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矢印コネクタ 37"/>
                <p:cNvCxnSpPr/>
                <p:nvPr/>
              </p:nvCxnSpPr>
              <p:spPr>
                <a:xfrm>
                  <a:off x="7620045" y="3992986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矢印コネクタ 38"/>
                <p:cNvCxnSpPr/>
                <p:nvPr/>
              </p:nvCxnSpPr>
              <p:spPr>
                <a:xfrm>
                  <a:off x="9429095" y="2734641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矢印コネクタ 39"/>
                <p:cNvCxnSpPr/>
                <p:nvPr/>
              </p:nvCxnSpPr>
              <p:spPr>
                <a:xfrm>
                  <a:off x="9429095" y="309868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/>
                <p:cNvCxnSpPr/>
                <p:nvPr/>
              </p:nvCxnSpPr>
              <p:spPr>
                <a:xfrm>
                  <a:off x="9405059" y="3628947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/>
                <p:cNvCxnSpPr/>
                <p:nvPr/>
              </p:nvCxnSpPr>
              <p:spPr>
                <a:xfrm>
                  <a:off x="9405059" y="3992986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カギ線コネクタ 42"/>
                <p:cNvCxnSpPr>
                  <a:stCxn id="22" idx="2"/>
                  <a:endCxn id="26" idx="2"/>
                </p:cNvCxnSpPr>
                <p:nvPr/>
              </p:nvCxnSpPr>
              <p:spPr>
                <a:xfrm rot="5400000" flipH="1" flipV="1">
                  <a:off x="6035496" y="2115825"/>
                  <a:ext cx="20783" cy="5544147"/>
                </a:xfrm>
                <a:prstGeom prst="bentConnector3">
                  <a:avLst>
                    <a:gd name="adj1" fmla="val -1099937"/>
                  </a:avLst>
                </a:prstGeom>
                <a:ln w="12700">
                  <a:solidFill>
                    <a:schemeClr val="tx1"/>
                  </a:solidFill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矢印コネクタ 50"/>
                <p:cNvCxnSpPr/>
                <p:nvPr/>
              </p:nvCxnSpPr>
              <p:spPr>
                <a:xfrm>
                  <a:off x="3859829" y="435475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矢印コネクタ 51"/>
                <p:cNvCxnSpPr/>
                <p:nvPr/>
              </p:nvCxnSpPr>
              <p:spPr>
                <a:xfrm>
                  <a:off x="3859829" y="4718789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/>
                <p:cNvCxnSpPr/>
                <p:nvPr/>
              </p:nvCxnSpPr>
              <p:spPr>
                <a:xfrm>
                  <a:off x="5607813" y="435475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矢印コネクタ 54"/>
                <p:cNvCxnSpPr/>
                <p:nvPr/>
              </p:nvCxnSpPr>
              <p:spPr>
                <a:xfrm>
                  <a:off x="5607813" y="4718789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矢印コネクタ 55"/>
                <p:cNvCxnSpPr/>
                <p:nvPr/>
              </p:nvCxnSpPr>
              <p:spPr>
                <a:xfrm>
                  <a:off x="2101439" y="435475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矢印コネクタ 56"/>
                <p:cNvCxnSpPr/>
                <p:nvPr/>
              </p:nvCxnSpPr>
              <p:spPr>
                <a:xfrm>
                  <a:off x="2101439" y="4718789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/>
                <p:cNvCxnSpPr>
                  <a:endCxn id="15" idx="2"/>
                </p:cNvCxnSpPr>
                <p:nvPr/>
              </p:nvCxnSpPr>
              <p:spPr>
                <a:xfrm flipV="1">
                  <a:off x="9395742" y="2847317"/>
                  <a:ext cx="579513" cy="155841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/>
                <p:cNvCxnSpPr/>
                <p:nvPr/>
              </p:nvCxnSpPr>
              <p:spPr>
                <a:xfrm flipV="1">
                  <a:off x="9405059" y="3112055"/>
                  <a:ext cx="570196" cy="1545037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角丸四角形 59"/>
                <p:cNvSpPr/>
                <p:nvPr/>
              </p:nvSpPr>
              <p:spPr>
                <a:xfrm>
                  <a:off x="6185211" y="4249709"/>
                  <a:ext cx="1441306" cy="627798"/>
                </a:xfrm>
                <a:prstGeom prst="roundRect">
                  <a:avLst/>
                </a:prstGeom>
                <a:gradFill>
                  <a:gsLst>
                    <a:gs pos="0">
                      <a:srgbClr val="B8FA34">
                        <a:alpha val="50000"/>
                      </a:srgbClr>
                    </a:gs>
                    <a:gs pos="70000">
                      <a:srgbClr val="C3FB53"/>
                    </a:gs>
                    <a:gs pos="100000">
                      <a:srgbClr val="BCFA40"/>
                    </a:gs>
                  </a:gsLst>
                  <a:lin ang="5400000" scaled="1"/>
                </a:gradFill>
                <a:ln>
                  <a:solidFill>
                    <a:srgbClr val="BCFA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Shard </a:t>
                  </a: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A</a:t>
                  </a:r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 Repository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直線矢印コネクタ 60"/>
                <p:cNvCxnSpPr/>
                <p:nvPr/>
              </p:nvCxnSpPr>
              <p:spPr>
                <a:xfrm>
                  <a:off x="7644081" y="4354750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/>
                <p:cNvCxnSpPr/>
                <p:nvPr/>
              </p:nvCxnSpPr>
              <p:spPr>
                <a:xfrm>
                  <a:off x="7644081" y="4718789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フローチャート: 磁気ディスク 62"/>
                <p:cNvSpPr/>
                <p:nvPr/>
              </p:nvSpPr>
              <p:spPr>
                <a:xfrm>
                  <a:off x="2233466" y="5166397"/>
                  <a:ext cx="1310833" cy="384924"/>
                </a:xfrm>
                <a:prstGeom prst="flowChartMagneticDisk">
                  <a:avLst/>
                </a:prstGeom>
                <a:gradFill>
                  <a:gsLst>
                    <a:gs pos="0">
                      <a:schemeClr val="tx1">
                        <a:alpha val="30000"/>
                        <a:lumMod val="96000"/>
                      </a:schemeClr>
                    </a:gs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dirty="0">
                      <a:solidFill>
                        <a:schemeClr val="bg1"/>
                      </a:solidFill>
                    </a:rPr>
                    <a:t>Storage Device</a:t>
                  </a:r>
                  <a:endParaRPr kumimoji="1" lang="ja-JP" altLang="en-US" sz="1100" dirty="0" smtClean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6" name="直線矢印コネクタ 65"/>
                <p:cNvCxnSpPr>
                  <a:stCxn id="22" idx="2"/>
                  <a:endCxn id="63" idx="1"/>
                </p:cNvCxnSpPr>
                <p:nvPr/>
              </p:nvCxnSpPr>
              <p:spPr>
                <a:xfrm flipH="1">
                  <a:off x="2888883" y="4898290"/>
                  <a:ext cx="384932" cy="2681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グループ化 5"/>
              <p:cNvGrpSpPr/>
              <p:nvPr/>
            </p:nvGrpSpPr>
            <p:grpSpPr>
              <a:xfrm>
                <a:off x="846139" y="5509277"/>
                <a:ext cx="4661194" cy="1143073"/>
                <a:chOff x="938680" y="4793063"/>
                <a:chExt cx="4661194" cy="1143073"/>
              </a:xfrm>
            </p:grpSpPr>
            <p:sp>
              <p:nvSpPr>
                <p:cNvPr id="7" name="正方形/長方形 6"/>
                <p:cNvSpPr/>
                <p:nvPr/>
              </p:nvSpPr>
              <p:spPr>
                <a:xfrm>
                  <a:off x="938680" y="4793063"/>
                  <a:ext cx="4661194" cy="114307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" name="直線矢印コネクタ 7"/>
                <p:cNvCxnSpPr/>
                <p:nvPr/>
              </p:nvCxnSpPr>
              <p:spPr>
                <a:xfrm>
                  <a:off x="1160471" y="4961286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/>
                <p:nvPr/>
              </p:nvCxnSpPr>
              <p:spPr>
                <a:xfrm>
                  <a:off x="1160471" y="5244663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/>
                <p:cNvCxnSpPr/>
                <p:nvPr/>
              </p:nvCxnSpPr>
              <p:spPr>
                <a:xfrm>
                  <a:off x="1160471" y="5474473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Dot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正方形/長方形 10"/>
                <p:cNvSpPr/>
                <p:nvPr/>
              </p:nvSpPr>
              <p:spPr>
                <a:xfrm>
                  <a:off x="1838848" y="4888399"/>
                  <a:ext cx="2575079" cy="1773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-- Call Shard A method in </a:t>
                  </a: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Service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正方形/長方形 11"/>
                <p:cNvSpPr/>
                <p:nvPr/>
              </p:nvSpPr>
              <p:spPr>
                <a:xfrm>
                  <a:off x="1838848" y="5151239"/>
                  <a:ext cx="2575079" cy="17737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-- Call Shard B method</a:t>
                  </a: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 in Service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正方形/長方形 12"/>
                <p:cNvSpPr/>
                <p:nvPr/>
              </p:nvSpPr>
              <p:spPr>
                <a:xfrm>
                  <a:off x="1838848" y="5401962"/>
                  <a:ext cx="3237675" cy="2102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-- </a:t>
                  </a: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Notice Shard DB to Data Source Resolver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直線矢印コネクタ 48"/>
                <p:cNvCxnSpPr/>
                <p:nvPr/>
              </p:nvCxnSpPr>
              <p:spPr>
                <a:xfrm>
                  <a:off x="1160471" y="5724657"/>
                  <a:ext cx="578134" cy="1337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正方形/長方形 49"/>
                <p:cNvSpPr/>
                <p:nvPr/>
              </p:nvSpPr>
              <p:spPr>
                <a:xfrm>
                  <a:off x="1838848" y="5652147"/>
                  <a:ext cx="2813539" cy="1898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200" dirty="0" smtClean="0">
                      <a:solidFill>
                        <a:schemeClr val="tx1"/>
                      </a:solidFill>
                    </a:rPr>
                    <a:t>-- </a:t>
                  </a: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Call Shard A </a:t>
                  </a:r>
                  <a:r>
                    <a:rPr lang="en-US" altLang="ja-JP" sz="1200" dirty="0" smtClean="0">
                      <a:solidFill>
                        <a:schemeClr val="tx1"/>
                      </a:solidFill>
                    </a:rPr>
                    <a:t>restore method </a:t>
                  </a:r>
                  <a:r>
                    <a:rPr lang="en-US" altLang="ja-JP" sz="1200" dirty="0">
                      <a:solidFill>
                        <a:schemeClr val="tx1"/>
                      </a:solidFill>
                    </a:rPr>
                    <a:t>in Service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4" name="爆発 1 63"/>
            <p:cNvSpPr/>
            <p:nvPr/>
          </p:nvSpPr>
          <p:spPr>
            <a:xfrm>
              <a:off x="1590644" y="3179746"/>
              <a:ext cx="1454399" cy="907247"/>
            </a:xfrm>
            <a:prstGeom prst="irregularSeal1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rgbClr val="FF0000"/>
                  </a:solidFill>
                </a:rPr>
                <a:t>Exception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3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persistence-access-single-shard.png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46619" y="1825625"/>
            <a:ext cx="10023034" cy="2877938"/>
            <a:chOff x="946619" y="1825625"/>
            <a:chExt cx="10023034" cy="2877938"/>
          </a:xfrm>
        </p:grpSpPr>
        <p:grpSp>
          <p:nvGrpSpPr>
            <p:cNvPr id="49" name="グループ化 48"/>
            <p:cNvGrpSpPr/>
            <p:nvPr/>
          </p:nvGrpSpPr>
          <p:grpSpPr>
            <a:xfrm>
              <a:off x="946619" y="1825625"/>
              <a:ext cx="10023034" cy="1982695"/>
              <a:chOff x="946619" y="2022276"/>
              <a:chExt cx="10023034" cy="1982695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994409" y="2022276"/>
                <a:ext cx="2280976" cy="1349421"/>
                <a:chOff x="3014505" y="1690688"/>
                <a:chExt cx="2280976" cy="2931554"/>
              </a:xfrm>
            </p:grpSpPr>
            <p:sp>
              <p:nvSpPr>
                <p:cNvPr id="45" name="角丸四角形 44"/>
                <p:cNvSpPr/>
                <p:nvPr/>
              </p:nvSpPr>
              <p:spPr>
                <a:xfrm>
                  <a:off x="3014505" y="1690688"/>
                  <a:ext cx="2280976" cy="27878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Transaction Boundary</a:t>
                  </a:r>
                  <a:endParaRPr kumimoji="1" lang="ja-JP" altLang="en-US" sz="1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4160018" y="1969477"/>
                  <a:ext cx="0" cy="2652765"/>
                </a:xfrm>
                <a:prstGeom prst="line">
                  <a:avLst/>
                </a:prstGeom>
                <a:ln w="25400">
                  <a:solidFill>
                    <a:schemeClr val="accent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フローチャート: 磁気ディスク 15"/>
              <p:cNvSpPr/>
              <p:nvPr/>
            </p:nvSpPr>
            <p:spPr>
              <a:xfrm>
                <a:off x="9975255" y="2378682"/>
                <a:ext cx="994398" cy="937269"/>
              </a:xfrm>
              <a:prstGeom prst="flowChartMagneticDisk">
                <a:avLst/>
              </a:prstGeom>
              <a:gradFill>
                <a:gsLst>
                  <a:gs pos="0">
                    <a:schemeClr val="tx1">
                      <a:alpha val="30000"/>
                    </a:schemeClr>
                  </a:gs>
                  <a:gs pos="7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 smtClean="0">
                    <a:solidFill>
                      <a:schemeClr val="bg1"/>
                    </a:solidFill>
                  </a:rPr>
                  <a:t>SHARD </a:t>
                </a:r>
                <a:r>
                  <a:rPr lang="en-US" altLang="ja-JP" sz="1100" dirty="0" smtClean="0">
                    <a:solidFill>
                      <a:schemeClr val="bg1"/>
                    </a:solidFill>
                  </a:rPr>
                  <a:t>A </a:t>
                </a:r>
                <a:r>
                  <a:rPr kumimoji="1" lang="en-US" altLang="ja-JP" sz="1100" dirty="0" smtClean="0">
                    <a:solidFill>
                      <a:schemeClr val="bg1"/>
                    </a:solidFill>
                  </a:rPr>
                  <a:t>DB</a:t>
                </a:r>
                <a:endParaRPr kumimoji="1" lang="ja-JP" altLang="en-US" sz="1100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矢印コネクタ 16"/>
              <p:cNvCxnSpPr/>
              <p:nvPr/>
            </p:nvCxnSpPr>
            <p:spPr>
              <a:xfrm>
                <a:off x="2115064" y="2734641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角丸四角形 18"/>
              <p:cNvSpPr/>
              <p:nvPr/>
            </p:nvSpPr>
            <p:spPr>
              <a:xfrm>
                <a:off x="946619" y="2414194"/>
                <a:ext cx="1155560" cy="889967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C3FB53"/>
                  </a:gs>
                  <a:gs pos="100000">
                    <a:srgbClr val="BCFA40"/>
                  </a:gs>
                </a:gsLst>
                <a:lin ang="5400000" scaled="1"/>
              </a:gradFill>
              <a:ln>
                <a:solidFill>
                  <a:srgbClr val="BCFA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Controller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4441887" y="2414639"/>
                <a:ext cx="1155560" cy="901312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C3FB53"/>
                  </a:gs>
                  <a:gs pos="100000">
                    <a:srgbClr val="BCFA40"/>
                  </a:gs>
                </a:gsLst>
                <a:lin ang="5400000" scaled="1"/>
              </a:gradFill>
              <a:ln>
                <a:solidFill>
                  <a:srgbClr val="BCFA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Service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7963753" y="2407396"/>
                <a:ext cx="1441306" cy="908555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C3FB53"/>
                  </a:gs>
                  <a:gs pos="100000">
                    <a:srgbClr val="BCFA40"/>
                  </a:gs>
                </a:gsLst>
                <a:lin ang="5400000" scaled="1"/>
              </a:gradFill>
              <a:ln>
                <a:solidFill>
                  <a:srgbClr val="BCFA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Shard A Repository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2696035" y="2421882"/>
                <a:ext cx="1155560" cy="894697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C3FB53"/>
                  </a:gs>
                  <a:gs pos="100000">
                    <a:srgbClr val="BCFA40"/>
                  </a:gs>
                </a:gsLst>
                <a:lin ang="5400000" scaled="1"/>
              </a:gradFill>
              <a:ln>
                <a:solidFill>
                  <a:srgbClr val="BCFA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 smtClean="0">
                    <a:solidFill>
                      <a:schemeClr val="tx1"/>
                    </a:solidFill>
                  </a:rPr>
                  <a:t>Sharding</a:t>
                </a:r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 AOP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線矢印コネクタ 23"/>
              <p:cNvCxnSpPr/>
              <p:nvPr/>
            </p:nvCxnSpPr>
            <p:spPr>
              <a:xfrm>
                <a:off x="2115064" y="3098680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角丸四角形 26"/>
              <p:cNvSpPr/>
              <p:nvPr/>
            </p:nvSpPr>
            <p:spPr>
              <a:xfrm>
                <a:off x="6207842" y="2414639"/>
                <a:ext cx="1155560" cy="901312"/>
              </a:xfrm>
              <a:prstGeom prst="roundRect">
                <a:avLst/>
              </a:prstGeom>
              <a:gradFill>
                <a:gsLst>
                  <a:gs pos="0">
                    <a:srgbClr val="B8FA34">
                      <a:alpha val="50000"/>
                    </a:srgbClr>
                  </a:gs>
                  <a:gs pos="70000">
                    <a:srgbClr val="C3FB53"/>
                  </a:gs>
                  <a:gs pos="100000">
                    <a:srgbClr val="BCFA40"/>
                  </a:gs>
                </a:gsLst>
                <a:lin ang="5400000" scaled="1"/>
              </a:gradFill>
              <a:ln>
                <a:solidFill>
                  <a:srgbClr val="BCFA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solidFill>
                      <a:schemeClr val="tx1"/>
                    </a:solidFill>
                  </a:rPr>
                  <a:t>Data Source Resolver</a:t>
                </a:r>
                <a:endParaRPr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矢印コネクタ 27"/>
              <p:cNvCxnSpPr/>
              <p:nvPr/>
            </p:nvCxnSpPr>
            <p:spPr>
              <a:xfrm>
                <a:off x="3859829" y="2734641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/>
              <p:cNvCxnSpPr/>
              <p:nvPr/>
            </p:nvCxnSpPr>
            <p:spPr>
              <a:xfrm>
                <a:off x="3859829" y="3098680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/>
              <p:nvPr/>
            </p:nvCxnSpPr>
            <p:spPr>
              <a:xfrm>
                <a:off x="5608386" y="2734641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>
                <a:off x="5608386" y="3098680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/>
              <p:nvPr/>
            </p:nvCxnSpPr>
            <p:spPr>
              <a:xfrm>
                <a:off x="7385297" y="2734641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/>
              <p:cNvCxnSpPr/>
              <p:nvPr/>
            </p:nvCxnSpPr>
            <p:spPr>
              <a:xfrm>
                <a:off x="7385297" y="3098680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/>
              <p:cNvCxnSpPr/>
              <p:nvPr/>
            </p:nvCxnSpPr>
            <p:spPr>
              <a:xfrm>
                <a:off x="9429095" y="2734641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/>
              <p:cNvCxnSpPr/>
              <p:nvPr/>
            </p:nvCxnSpPr>
            <p:spPr>
              <a:xfrm>
                <a:off x="9429095" y="3098680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カギ線コネクタ 43"/>
              <p:cNvCxnSpPr>
                <a:stCxn id="23" idx="2"/>
                <a:endCxn id="27" idx="2"/>
              </p:cNvCxnSpPr>
              <p:nvPr/>
            </p:nvCxnSpPr>
            <p:spPr>
              <a:xfrm rot="5400000" flipH="1" flipV="1">
                <a:off x="5029404" y="1560361"/>
                <a:ext cx="628" cy="3511807"/>
              </a:xfrm>
              <a:prstGeom prst="bentConnector3">
                <a:avLst>
                  <a:gd name="adj1" fmla="val -36401274"/>
                </a:avLst>
              </a:prstGeom>
              <a:ln w="1270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フローチャート: 磁気ディスク 33"/>
              <p:cNvSpPr/>
              <p:nvPr/>
            </p:nvSpPr>
            <p:spPr>
              <a:xfrm>
                <a:off x="2170699" y="3626762"/>
                <a:ext cx="1436367" cy="378209"/>
              </a:xfrm>
              <a:prstGeom prst="flowChartMagneticDisk">
                <a:avLst/>
              </a:prstGeom>
              <a:gradFill>
                <a:gsLst>
                  <a:gs pos="0">
                    <a:schemeClr val="tx1">
                      <a:alpha val="30000"/>
                    </a:schemeClr>
                  </a:gs>
                  <a:gs pos="7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bg1"/>
                    </a:solidFill>
                  </a:rPr>
                  <a:t>Storage Device</a:t>
                </a:r>
                <a:endParaRPr kumimoji="1" lang="ja-JP" altLang="en-US" sz="1100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5" name="直線矢印コネクタ 34"/>
              <p:cNvCxnSpPr>
                <a:stCxn id="23" idx="2"/>
                <a:endCxn id="34" idx="1"/>
              </p:cNvCxnSpPr>
              <p:nvPr/>
            </p:nvCxnSpPr>
            <p:spPr>
              <a:xfrm flipH="1">
                <a:off x="2888883" y="3316579"/>
                <a:ext cx="384932" cy="3101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グループ化 47"/>
            <p:cNvGrpSpPr/>
            <p:nvPr/>
          </p:nvGrpSpPr>
          <p:grpSpPr>
            <a:xfrm>
              <a:off x="946619" y="4059251"/>
              <a:ext cx="4479491" cy="644312"/>
              <a:chOff x="959368" y="3892730"/>
              <a:chExt cx="4479491" cy="644312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959368" y="3892730"/>
                <a:ext cx="4479491" cy="644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" name="直線矢印コネクタ 8"/>
              <p:cNvCxnSpPr/>
              <p:nvPr/>
            </p:nvCxnSpPr>
            <p:spPr>
              <a:xfrm>
                <a:off x="1181159" y="4060952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>
                <a:off x="1181159" y="4272693"/>
                <a:ext cx="578134" cy="133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/>
              <p:cNvSpPr/>
              <p:nvPr/>
            </p:nvSpPr>
            <p:spPr>
              <a:xfrm>
                <a:off x="1859536" y="3988065"/>
                <a:ext cx="2575079" cy="1773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-- Call Shard A method in </a:t>
                </a:r>
                <a:r>
                  <a:rPr lang="en-US" altLang="ja-JP" sz="1200" dirty="0" smtClean="0">
                    <a:solidFill>
                      <a:schemeClr val="tx1"/>
                    </a:solidFill>
                  </a:rPr>
                  <a:t>Service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859536" y="4200183"/>
                <a:ext cx="3187437" cy="2072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1200" dirty="0" smtClean="0">
                    <a:solidFill>
                      <a:schemeClr val="tx1"/>
                    </a:solidFill>
                  </a:rPr>
                  <a:t>-- </a:t>
                </a:r>
                <a:r>
                  <a:rPr lang="en-US" altLang="ja-JP" sz="1200" dirty="0">
                    <a:solidFill>
                      <a:schemeClr val="tx1"/>
                    </a:solidFill>
                  </a:rPr>
                  <a:t>Notice Shard DB to Data Source Resolver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356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8160</TotalTime>
  <Words>246</Words>
  <Application>Microsoft Office PowerPoint</Application>
  <PresentationFormat>ワイド画面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PersistenceLayerScalability</vt:lpstr>
      <vt:lpstr>explanatory-notes.png</vt:lpstr>
      <vt:lpstr>persistence-without-cache.png</vt:lpstr>
      <vt:lpstr>persistence-with-cache.png</vt:lpstr>
      <vt:lpstr>persistence-single_db_access.png</vt:lpstr>
      <vt:lpstr>persistence-multiple_db_access.png</vt:lpstr>
      <vt:lpstr>persistence-access-multiple-shard.png</vt:lpstr>
      <vt:lpstr>persistence-access-multiple-shard-with-exception.png</vt:lpstr>
      <vt:lpstr>persistence-access-single-shard.png</vt:lpstr>
      <vt:lpstr>persistence-single_db_query_access.png</vt:lpstr>
      <vt:lpstr>persistence-multiple_db_query_access.png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DataAccessDetail</dc:title>
  <dc:creator>terafwXXXX</dc:creator>
  <cp:lastModifiedBy>btyamadasun</cp:lastModifiedBy>
  <cp:revision>85</cp:revision>
  <dcterms:created xsi:type="dcterms:W3CDTF">2016-12-19T08:45:46Z</dcterms:created>
  <dcterms:modified xsi:type="dcterms:W3CDTF">2017-02-16T02:21:03Z</dcterms:modified>
</cp:coreProperties>
</file>