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100" d="100"/>
          <a:sy n="100" d="100"/>
        </p:scale>
        <p:origin x="9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2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2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58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1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78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1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68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5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74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9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84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53F6C-8508-4263-A63B-9E4D9F6384FA}" type="datetimeFigureOut">
              <a:rPr kumimoji="1" lang="ja-JP" altLang="en-US" smtClean="0"/>
              <a:t>2017/2/21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3284-E280-41E2-BE8A-07D769464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5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494431/sticky-and-non-sticky-sess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線コネクタ 68"/>
          <p:cNvCxnSpPr/>
          <p:nvPr/>
        </p:nvCxnSpPr>
        <p:spPr>
          <a:xfrm>
            <a:off x="4844597" y="8177613"/>
            <a:ext cx="268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95401" y="1210509"/>
            <a:ext cx="10539803" cy="5378069"/>
            <a:chOff x="295401" y="1210509"/>
            <a:chExt cx="10539803" cy="5378069"/>
          </a:xfrm>
        </p:grpSpPr>
        <p:sp>
          <p:nvSpPr>
            <p:cNvPr id="42" name="角丸四角形 41"/>
            <p:cNvSpPr/>
            <p:nvPr/>
          </p:nvSpPr>
          <p:spPr>
            <a:xfrm>
              <a:off x="3703879" y="2154134"/>
              <a:ext cx="449580" cy="29101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sz="1050" dirty="0" err="1">
                  <a:solidFill>
                    <a:prstClr val="white"/>
                  </a:solidFill>
                </a:rPr>
                <a:t>SessionRepositoryFilter</a:t>
              </a:r>
              <a:endParaRPr lang="ja-JP" altLang="en-US" sz="1050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3484300" y="1981200"/>
              <a:ext cx="3973140" cy="96774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pic>
          <p:nvPicPr>
            <p:cNvPr id="16" name="Picture 14" descr="User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01" y="3351708"/>
              <a:ext cx="575821" cy="750256"/>
            </a:xfrm>
            <a:prstGeom prst="rect">
              <a:avLst/>
            </a:prstGeom>
          </p:spPr>
        </p:pic>
        <p:sp>
          <p:nvSpPr>
            <p:cNvPr id="20" name="TextBox 49"/>
            <p:cNvSpPr txBox="1"/>
            <p:nvPr/>
          </p:nvSpPr>
          <p:spPr>
            <a:xfrm>
              <a:off x="2337135" y="2008834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dirty="0" smtClean="0">
                  <a:latin typeface="+mj-ea"/>
                  <a:ea typeface="+mj-ea"/>
                </a:rPr>
                <a:t>Application Server1</a:t>
              </a:r>
              <a:endParaRPr lang="en-US" sz="900" dirty="0">
                <a:latin typeface="+mj-ea"/>
                <a:ea typeface="+mj-ea"/>
              </a:endParaRP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484300" y="3125335"/>
              <a:ext cx="3973140" cy="96774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3484300" y="4220913"/>
              <a:ext cx="3973140" cy="96774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30" name="直線矢印コネクタ 29"/>
            <p:cNvCxnSpPr>
              <a:stCxn id="16" idx="3"/>
            </p:cNvCxnSpPr>
            <p:nvPr/>
          </p:nvCxnSpPr>
          <p:spPr>
            <a:xfrm flipV="1">
              <a:off x="871222" y="2547201"/>
              <a:ext cx="2808361" cy="117963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16" idx="3"/>
            </p:cNvCxnSpPr>
            <p:nvPr/>
          </p:nvCxnSpPr>
          <p:spPr>
            <a:xfrm>
              <a:off x="871222" y="3726836"/>
              <a:ext cx="280836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16" idx="3"/>
            </p:cNvCxnSpPr>
            <p:nvPr/>
          </p:nvCxnSpPr>
          <p:spPr>
            <a:xfrm>
              <a:off x="871222" y="3726836"/>
              <a:ext cx="2832657" cy="97470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角丸四角形 10"/>
            <p:cNvSpPr/>
            <p:nvPr/>
          </p:nvSpPr>
          <p:spPr>
            <a:xfrm>
              <a:off x="6653641" y="2135251"/>
              <a:ext cx="449580" cy="29101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sz="1050" dirty="0" smtClean="0"/>
                <a:t>Spring Session with </a:t>
              </a:r>
              <a:r>
                <a:rPr lang="en-US" altLang="ja-JP" sz="1050" dirty="0" err="1" smtClean="0"/>
                <a:t>Redis</a:t>
              </a:r>
              <a:r>
                <a:rPr lang="en-US" altLang="ja-JP" sz="1050" dirty="0" smtClean="0"/>
                <a:t> (wrapped Session)</a:t>
              </a:r>
              <a:endParaRPr kumimoji="1" lang="ja-JP" altLang="en-US" sz="1050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1471031" y="2509100"/>
              <a:ext cx="829295" cy="224578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LB</a:t>
              </a:r>
              <a:endParaRPr kumimoji="1" lang="ja-JP" altLang="en-US" sz="1050" dirty="0"/>
            </a:p>
          </p:txBody>
        </p:sp>
        <p:sp>
          <p:nvSpPr>
            <p:cNvPr id="51" name="TextBox 49"/>
            <p:cNvSpPr txBox="1"/>
            <p:nvPr/>
          </p:nvSpPr>
          <p:spPr>
            <a:xfrm>
              <a:off x="2354126" y="3239723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dirty="0" smtClean="0">
                  <a:latin typeface="+mj-ea"/>
                  <a:ea typeface="+mj-ea"/>
                </a:rPr>
                <a:t>Application Server2</a:t>
              </a:r>
              <a:endParaRPr lang="en-US" sz="900" dirty="0">
                <a:latin typeface="+mj-ea"/>
                <a:ea typeface="+mj-ea"/>
              </a:endParaRPr>
            </a:p>
          </p:txBody>
        </p:sp>
        <p:sp>
          <p:nvSpPr>
            <p:cNvPr id="52" name="TextBox 49"/>
            <p:cNvSpPr txBox="1"/>
            <p:nvPr/>
          </p:nvSpPr>
          <p:spPr>
            <a:xfrm>
              <a:off x="2252158" y="4593589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dirty="0" smtClean="0">
                  <a:latin typeface="+mj-ea"/>
                  <a:ea typeface="+mj-ea"/>
                </a:rPr>
                <a:t>Application Server3</a:t>
              </a:r>
              <a:endParaRPr lang="en-US" sz="900" dirty="0">
                <a:latin typeface="+mj-ea"/>
                <a:ea typeface="+mj-ea"/>
              </a:endParaRPr>
            </a:p>
          </p:txBody>
        </p:sp>
        <p:cxnSp>
          <p:nvCxnSpPr>
            <p:cNvPr id="62" name="直線コネクタ 61"/>
            <p:cNvCxnSpPr/>
            <p:nvPr/>
          </p:nvCxnSpPr>
          <p:spPr>
            <a:xfrm>
              <a:off x="4171667" y="2547201"/>
              <a:ext cx="2689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角丸四角形 78"/>
            <p:cNvSpPr/>
            <p:nvPr/>
          </p:nvSpPr>
          <p:spPr>
            <a:xfrm>
              <a:off x="5102535" y="2126444"/>
              <a:ext cx="480060" cy="29101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1050" dirty="0" err="1" smtClean="0"/>
                <a:t>Concrete</a:t>
              </a:r>
              <a:r>
                <a:rPr kumimoji="1" lang="en-US" altLang="ja-JP" sz="1050" dirty="0" err="1" smtClean="0"/>
                <a:t>Controller</a:t>
              </a:r>
              <a:endParaRPr kumimoji="1" lang="ja-JP" altLang="en-US" sz="1050" dirty="0"/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4411397" y="2154134"/>
              <a:ext cx="433200" cy="29101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ja-JP" sz="1050" dirty="0" err="1" smtClean="0"/>
                <a:t>SessionEnforcerFilter</a:t>
              </a:r>
              <a:endParaRPr lang="ja-JP" altLang="en-US" sz="1050" dirty="0"/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4844597" y="2547201"/>
              <a:ext cx="2689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5577820" y="2547201"/>
              <a:ext cx="10758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4171667" y="3704671"/>
              <a:ext cx="2689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4171667" y="4792981"/>
              <a:ext cx="2689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4844597" y="3699172"/>
              <a:ext cx="2689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4844597" y="4792981"/>
              <a:ext cx="2689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5577820" y="3686053"/>
              <a:ext cx="10758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5577820" y="4792981"/>
              <a:ext cx="10758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メモ 33"/>
            <p:cNvSpPr/>
            <p:nvPr/>
          </p:nvSpPr>
          <p:spPr>
            <a:xfrm>
              <a:off x="2393090" y="2632857"/>
              <a:ext cx="1033274" cy="331039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900" dirty="0" smtClean="0"/>
                <a:t>JSESSIONID :</a:t>
              </a:r>
            </a:p>
            <a:p>
              <a:r>
                <a:rPr kumimoji="1" lang="en-US" altLang="ja-JP" sz="900" dirty="0"/>
                <a:t> </a:t>
              </a:r>
              <a:r>
                <a:rPr kumimoji="1" lang="en-US" altLang="ja-JP" sz="900" dirty="0" smtClean="0"/>
                <a:t>     </a:t>
              </a:r>
              <a:r>
                <a:rPr lang="en-US" altLang="ja-JP" sz="900" dirty="0" smtClean="0"/>
                <a:t>653DAC021</a:t>
              </a:r>
              <a:r>
                <a:rPr lang="ja-JP" altLang="en-US" sz="900" dirty="0" smtClean="0"/>
                <a:t>～</a:t>
              </a:r>
              <a:endParaRPr kumimoji="1" lang="ja-JP" altLang="en-US" sz="900" dirty="0"/>
            </a:p>
          </p:txBody>
        </p:sp>
        <p:sp>
          <p:nvSpPr>
            <p:cNvPr id="72" name="TextBox 49"/>
            <p:cNvSpPr txBox="1"/>
            <p:nvPr/>
          </p:nvSpPr>
          <p:spPr>
            <a:xfrm>
              <a:off x="1276179" y="4813700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altLang="ja-JP" sz="1050" b="1" dirty="0">
                  <a:solidFill>
                    <a:schemeClr val="bg1"/>
                  </a:solidFill>
                  <a:hlinkClick r:id="rId3"/>
                </a:rPr>
                <a:t>NON-Sticky sessions</a:t>
              </a:r>
              <a:endParaRPr lang="en-US" altLang="ja-JP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49"/>
            <p:cNvSpPr txBox="1"/>
            <p:nvPr/>
          </p:nvSpPr>
          <p:spPr>
            <a:xfrm>
              <a:off x="5456550" y="2382683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dirty="0" err="1" smtClean="0">
                  <a:latin typeface="+mj-ea"/>
                  <a:ea typeface="+mj-ea"/>
                </a:rPr>
                <a:t>getSession</a:t>
              </a:r>
              <a:r>
                <a:rPr lang="en-US" sz="900" dirty="0" smtClean="0">
                  <a:latin typeface="+mj-ea"/>
                  <a:ea typeface="+mj-ea"/>
                </a:rPr>
                <a:t>()</a:t>
              </a:r>
              <a:endParaRPr lang="en-US" sz="900" dirty="0">
                <a:latin typeface="+mj-ea"/>
                <a:ea typeface="+mj-ea"/>
              </a:endParaRPr>
            </a:p>
          </p:txBody>
        </p:sp>
        <p:sp>
          <p:nvSpPr>
            <p:cNvPr id="77" name="TextBox 49"/>
            <p:cNvSpPr txBox="1"/>
            <p:nvPr/>
          </p:nvSpPr>
          <p:spPr>
            <a:xfrm>
              <a:off x="5456550" y="3540153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dirty="0" err="1" smtClean="0">
                  <a:latin typeface="+mj-ea"/>
                  <a:ea typeface="+mj-ea"/>
                </a:rPr>
                <a:t>getSession</a:t>
              </a:r>
              <a:r>
                <a:rPr lang="en-US" sz="900" dirty="0" smtClean="0">
                  <a:latin typeface="+mj-ea"/>
                  <a:ea typeface="+mj-ea"/>
                </a:rPr>
                <a:t>()</a:t>
              </a:r>
              <a:endParaRPr lang="en-US" sz="900" dirty="0">
                <a:latin typeface="+mj-ea"/>
                <a:ea typeface="+mj-ea"/>
              </a:endParaRPr>
            </a:p>
          </p:txBody>
        </p:sp>
        <p:sp>
          <p:nvSpPr>
            <p:cNvPr id="78" name="TextBox 49"/>
            <p:cNvSpPr txBox="1"/>
            <p:nvPr/>
          </p:nvSpPr>
          <p:spPr>
            <a:xfrm>
              <a:off x="5456550" y="4638331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dirty="0" err="1" smtClean="0">
                  <a:latin typeface="+mj-ea"/>
                  <a:ea typeface="+mj-ea"/>
                </a:rPr>
                <a:t>getSession</a:t>
              </a:r>
              <a:r>
                <a:rPr lang="en-US" sz="900" dirty="0" smtClean="0">
                  <a:latin typeface="+mj-ea"/>
                  <a:ea typeface="+mj-ea"/>
                </a:rPr>
                <a:t>()</a:t>
              </a:r>
              <a:endParaRPr lang="en-US" sz="900" dirty="0">
                <a:latin typeface="+mj-ea"/>
                <a:ea typeface="+mj-ea"/>
              </a:endParaRPr>
            </a:p>
          </p:txBody>
        </p:sp>
        <p:sp>
          <p:nvSpPr>
            <p:cNvPr id="43" name="強調線吹き出し 2 (枠付き) 42"/>
            <p:cNvSpPr/>
            <p:nvPr/>
          </p:nvSpPr>
          <p:spPr>
            <a:xfrm>
              <a:off x="4509776" y="1210509"/>
              <a:ext cx="1185518" cy="616383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52323"/>
                <a:gd name="adj6" fmla="val -50184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1050" dirty="0" smtClean="0"/>
                <a:t/>
              </a:r>
              <a:br>
                <a:rPr lang="en-US" altLang="ja-JP" sz="1050" dirty="0" smtClean="0"/>
              </a:br>
              <a:r>
                <a:rPr lang="en-US" altLang="ja-JP" sz="1050" dirty="0"/>
                <a:t>Wrap </a:t>
              </a:r>
              <a:r>
                <a:rPr lang="en-US" altLang="ja-JP" sz="1050" dirty="0" err="1"/>
                <a:t>Httpsession</a:t>
              </a:r>
              <a:r>
                <a:rPr lang="en-US" altLang="ja-JP" sz="1050" dirty="0"/>
                <a:t>.</a:t>
              </a:r>
              <a:endParaRPr kumimoji="1" lang="ja-JP" altLang="en-US" sz="1050" dirty="0"/>
            </a:p>
          </p:txBody>
        </p:sp>
        <p:sp>
          <p:nvSpPr>
            <p:cNvPr id="80" name="メモ 79"/>
            <p:cNvSpPr/>
            <p:nvPr/>
          </p:nvSpPr>
          <p:spPr>
            <a:xfrm>
              <a:off x="2414283" y="3574668"/>
              <a:ext cx="1005500" cy="290082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900" dirty="0" smtClean="0"/>
                <a:t>JSESSIONID :</a:t>
              </a:r>
            </a:p>
            <a:p>
              <a:r>
                <a:rPr kumimoji="1" lang="en-US" altLang="ja-JP" sz="900" dirty="0"/>
                <a:t> </a:t>
              </a:r>
              <a:r>
                <a:rPr kumimoji="1" lang="en-US" altLang="ja-JP" sz="900" dirty="0" smtClean="0"/>
                <a:t>     </a:t>
              </a:r>
              <a:r>
                <a:rPr lang="en-US" altLang="ja-JP" sz="900" dirty="0" smtClean="0"/>
                <a:t>653DAC021</a:t>
              </a:r>
              <a:r>
                <a:rPr lang="ja-JP" altLang="en-US" sz="900" dirty="0" smtClean="0"/>
                <a:t>～</a:t>
              </a:r>
              <a:endParaRPr kumimoji="1" lang="ja-JP" altLang="en-US" sz="900" dirty="0"/>
            </a:p>
          </p:txBody>
        </p:sp>
        <p:sp>
          <p:nvSpPr>
            <p:cNvPr id="81" name="メモ 80"/>
            <p:cNvSpPr/>
            <p:nvPr/>
          </p:nvSpPr>
          <p:spPr>
            <a:xfrm>
              <a:off x="2414282" y="4229825"/>
              <a:ext cx="1012081" cy="290082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900" dirty="0" smtClean="0"/>
                <a:t>JSESSIONID :</a:t>
              </a:r>
            </a:p>
            <a:p>
              <a:r>
                <a:rPr kumimoji="1" lang="en-US" altLang="ja-JP" sz="900" dirty="0"/>
                <a:t> </a:t>
              </a:r>
              <a:r>
                <a:rPr kumimoji="1" lang="en-US" altLang="ja-JP" sz="900" dirty="0" smtClean="0"/>
                <a:t>     </a:t>
              </a:r>
              <a:r>
                <a:rPr lang="en-US" altLang="ja-JP" sz="900" dirty="0" smtClean="0"/>
                <a:t>653DAC021</a:t>
              </a:r>
              <a:r>
                <a:rPr lang="ja-JP" altLang="en-US" sz="900" dirty="0" smtClean="0"/>
                <a:t>～</a:t>
              </a:r>
              <a:endParaRPr kumimoji="1" lang="ja-JP" altLang="en-US" sz="900" dirty="0"/>
            </a:p>
          </p:txBody>
        </p:sp>
        <p:sp>
          <p:nvSpPr>
            <p:cNvPr id="91" name="メモ 90"/>
            <p:cNvSpPr/>
            <p:nvPr/>
          </p:nvSpPr>
          <p:spPr>
            <a:xfrm>
              <a:off x="726785" y="2998709"/>
              <a:ext cx="1027362" cy="40653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900" dirty="0" smtClean="0"/>
                <a:t>JSESSIONID :</a:t>
              </a:r>
            </a:p>
            <a:p>
              <a:r>
                <a:rPr kumimoji="1" lang="en-US" altLang="ja-JP" sz="900" dirty="0"/>
                <a:t> </a:t>
              </a:r>
              <a:r>
                <a:rPr kumimoji="1" lang="en-US" altLang="ja-JP" sz="900" dirty="0" smtClean="0"/>
                <a:t>     </a:t>
              </a:r>
              <a:r>
                <a:rPr lang="en-US" altLang="ja-JP" sz="900" dirty="0" smtClean="0"/>
                <a:t>653DAC021</a:t>
              </a:r>
              <a:r>
                <a:rPr lang="ja-JP" altLang="en-US" sz="900" dirty="0" smtClean="0"/>
                <a:t>～</a:t>
              </a:r>
              <a:endParaRPr kumimoji="1" lang="ja-JP" altLang="en-US" sz="900" dirty="0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8264658" y="1500719"/>
              <a:ext cx="2570546" cy="422656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93" name="直線矢印コネクタ 92"/>
            <p:cNvCxnSpPr>
              <a:stCxn id="11" idx="3"/>
              <a:endCxn id="97" idx="2"/>
            </p:cNvCxnSpPr>
            <p:nvPr/>
          </p:nvCxnSpPr>
          <p:spPr>
            <a:xfrm flipV="1">
              <a:off x="7103221" y="2744165"/>
              <a:ext cx="1904398" cy="846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11" idx="3"/>
              <a:endCxn id="101" idx="2"/>
            </p:cNvCxnSpPr>
            <p:nvPr/>
          </p:nvCxnSpPr>
          <p:spPr>
            <a:xfrm>
              <a:off x="7103221" y="3590322"/>
              <a:ext cx="1904398" cy="1021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11" idx="3"/>
              <a:endCxn id="98" idx="2"/>
            </p:cNvCxnSpPr>
            <p:nvPr/>
          </p:nvCxnSpPr>
          <p:spPr>
            <a:xfrm>
              <a:off x="7103221" y="3590322"/>
              <a:ext cx="1904398" cy="9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49"/>
            <p:cNvSpPr txBox="1"/>
            <p:nvPr/>
          </p:nvSpPr>
          <p:spPr>
            <a:xfrm>
              <a:off x="7567229" y="3080006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altLang="ja-JP" sz="900" dirty="0"/>
                <a:t>slots from 0 to 5500.</a:t>
              </a:r>
              <a:endParaRPr lang="en-US" sz="900" dirty="0">
                <a:latin typeface="+mj-ea"/>
                <a:ea typeface="+mj-ea"/>
              </a:endParaRPr>
            </a:p>
          </p:txBody>
        </p:sp>
        <p:sp>
          <p:nvSpPr>
            <p:cNvPr id="97" name="円柱 96"/>
            <p:cNvSpPr/>
            <p:nvPr/>
          </p:nvSpPr>
          <p:spPr>
            <a:xfrm>
              <a:off x="9007619" y="2386025"/>
              <a:ext cx="929640" cy="716280"/>
            </a:xfrm>
            <a:prstGeom prst="ca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 err="1" smtClean="0"/>
                <a:t>Sharded</a:t>
              </a:r>
              <a:endParaRPr lang="en-US" altLang="ja-JP" sz="1050" dirty="0" smtClean="0"/>
            </a:p>
            <a:p>
              <a:pPr algn="ctr"/>
              <a:r>
                <a:rPr lang="en-US" altLang="ja-JP" sz="1050" dirty="0" err="1" smtClean="0"/>
                <a:t>Redis</a:t>
              </a:r>
              <a:r>
                <a:rPr lang="en-US" altLang="ja-JP" sz="1050" dirty="0" smtClean="0"/>
                <a:t> Cluster1</a:t>
              </a:r>
              <a:endParaRPr kumimoji="1" lang="ja-JP" altLang="en-US" sz="1050" dirty="0"/>
            </a:p>
          </p:txBody>
        </p:sp>
        <p:sp>
          <p:nvSpPr>
            <p:cNvPr id="98" name="円柱 97"/>
            <p:cNvSpPr/>
            <p:nvPr/>
          </p:nvSpPr>
          <p:spPr>
            <a:xfrm>
              <a:off x="9007619" y="3326365"/>
              <a:ext cx="929640" cy="716280"/>
            </a:xfrm>
            <a:prstGeom prst="ca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 err="1" smtClean="0"/>
                <a:t>Sharded</a:t>
              </a:r>
              <a:endParaRPr lang="en-US" altLang="ja-JP" sz="1050" dirty="0" smtClean="0"/>
            </a:p>
            <a:p>
              <a:pPr algn="ctr"/>
              <a:r>
                <a:rPr lang="en-US" altLang="ja-JP" sz="1050" dirty="0" err="1" smtClean="0"/>
                <a:t>Redis</a:t>
              </a:r>
              <a:r>
                <a:rPr lang="en-US" altLang="ja-JP" sz="1050" dirty="0" smtClean="0"/>
                <a:t> Cluster2</a:t>
              </a:r>
              <a:endParaRPr kumimoji="1" lang="ja-JP" altLang="en-US" sz="1050" dirty="0"/>
            </a:p>
          </p:txBody>
        </p:sp>
        <p:sp>
          <p:nvSpPr>
            <p:cNvPr id="101" name="円柱 100"/>
            <p:cNvSpPr/>
            <p:nvPr/>
          </p:nvSpPr>
          <p:spPr>
            <a:xfrm>
              <a:off x="9007619" y="4253246"/>
              <a:ext cx="929640" cy="716280"/>
            </a:xfrm>
            <a:prstGeom prst="ca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 err="1" smtClean="0"/>
                <a:t>Sharded</a:t>
              </a:r>
              <a:endParaRPr lang="en-US" altLang="ja-JP" sz="1050" dirty="0" smtClean="0"/>
            </a:p>
            <a:p>
              <a:pPr algn="ctr"/>
              <a:r>
                <a:rPr lang="en-US" altLang="ja-JP" sz="1050" dirty="0" err="1" smtClean="0"/>
                <a:t>Redis</a:t>
              </a:r>
              <a:r>
                <a:rPr lang="en-US" altLang="ja-JP" sz="1050" dirty="0" smtClean="0"/>
                <a:t> Cluster3</a:t>
              </a:r>
              <a:endParaRPr kumimoji="1" lang="ja-JP" altLang="en-US" sz="1050" dirty="0"/>
            </a:p>
          </p:txBody>
        </p:sp>
        <p:sp>
          <p:nvSpPr>
            <p:cNvPr id="102" name="TextBox 49"/>
            <p:cNvSpPr txBox="1"/>
            <p:nvPr/>
          </p:nvSpPr>
          <p:spPr>
            <a:xfrm>
              <a:off x="7647149" y="3642974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altLang="ja-JP" sz="900" dirty="0"/>
                <a:t>slots from 5501 to 11000.</a:t>
              </a:r>
              <a:endParaRPr lang="en-US" sz="900" dirty="0">
                <a:latin typeface="+mj-ea"/>
                <a:ea typeface="+mj-ea"/>
              </a:endParaRPr>
            </a:p>
          </p:txBody>
        </p:sp>
        <p:sp>
          <p:nvSpPr>
            <p:cNvPr id="104" name="TextBox 49"/>
            <p:cNvSpPr txBox="1"/>
            <p:nvPr/>
          </p:nvSpPr>
          <p:spPr>
            <a:xfrm>
              <a:off x="7590946" y="4236747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altLang="ja-JP" sz="900" dirty="0"/>
                <a:t>slots from 11001 to 16383.</a:t>
              </a:r>
              <a:endParaRPr lang="en-US" sz="900" dirty="0">
                <a:latin typeface="+mj-ea"/>
                <a:ea typeface="+mj-ea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8791536" y="1847131"/>
              <a:ext cx="192026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 smtClean="0"/>
                <a:t>Sharding</a:t>
              </a:r>
              <a:r>
                <a:rPr lang="en-US" altLang="ja-JP" sz="1050" dirty="0" smtClean="0"/>
                <a:t> </a:t>
              </a:r>
              <a:r>
                <a:rPr lang="en-US" altLang="ja-JP" sz="1050" dirty="0" err="1" smtClean="0"/>
                <a:t>Redis</a:t>
              </a:r>
              <a:r>
                <a:rPr lang="en-US" altLang="ja-JP" sz="1050" dirty="0" smtClean="0"/>
                <a:t> Cluster</a:t>
              </a:r>
            </a:p>
            <a:p>
              <a:r>
                <a:rPr lang="en-US" altLang="ja-JP" sz="1050" dirty="0" smtClean="0"/>
                <a:t>(There </a:t>
              </a:r>
              <a:r>
                <a:rPr lang="en-US" altLang="ja-JP" sz="1050" dirty="0"/>
                <a:t>are 16384 hash </a:t>
              </a:r>
              <a:r>
                <a:rPr lang="en-US" altLang="ja-JP" sz="1050" dirty="0" smtClean="0"/>
                <a:t>slots)</a:t>
              </a:r>
              <a:endParaRPr kumimoji="1" lang="ja-JP" altLang="en-US" sz="1050" dirty="0"/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813401" y="3423378"/>
              <a:ext cx="3484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b="1" dirty="0" smtClean="0"/>
                <a:t>(1)</a:t>
              </a:r>
              <a:endParaRPr kumimoji="1" lang="ja-JP" altLang="en-US" sz="1050" b="1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852594" y="1568422"/>
              <a:ext cx="3484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b="1" dirty="0" smtClean="0"/>
                <a:t>(2)</a:t>
              </a:r>
              <a:endParaRPr kumimoji="1" lang="ja-JP" altLang="en-US" sz="1050" b="1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5511683" y="2323703"/>
              <a:ext cx="3484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b="1" dirty="0" smtClean="0"/>
                <a:t>(4)</a:t>
              </a:r>
              <a:endParaRPr kumimoji="1" lang="ja-JP" altLang="en-US" sz="1050" b="1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7133309" y="3279234"/>
              <a:ext cx="3484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b="1" dirty="0" smtClean="0"/>
                <a:t>(5)</a:t>
              </a:r>
              <a:endParaRPr kumimoji="1" lang="ja-JP" altLang="en-US" sz="1050" b="1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3625973" y="2515111"/>
              <a:ext cx="3484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b="1" dirty="0" smtClean="0"/>
                <a:t>(6)</a:t>
              </a:r>
              <a:endParaRPr kumimoji="1" lang="ja-JP" altLang="en-US" sz="1050" b="1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444853" y="2322780"/>
              <a:ext cx="3484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b="1" dirty="0" smtClean="0"/>
                <a:t>(3)</a:t>
              </a:r>
              <a:endParaRPr kumimoji="1" lang="ja-JP" altLang="en-US" sz="1050" b="1" dirty="0"/>
            </a:p>
          </p:txBody>
        </p:sp>
        <p:sp>
          <p:nvSpPr>
            <p:cNvPr id="60" name="角丸四角形 59"/>
            <p:cNvSpPr/>
            <p:nvPr/>
          </p:nvSpPr>
          <p:spPr>
            <a:xfrm>
              <a:off x="522797" y="5355057"/>
              <a:ext cx="3451603" cy="1233521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715909" y="5871424"/>
              <a:ext cx="1027362" cy="25559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ja-JP" altLang="en-US" sz="1050" dirty="0"/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726785" y="5483719"/>
              <a:ext cx="1016486" cy="2550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ja-JP" altLang="en-US" sz="1050" dirty="0"/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1879608" y="5556726"/>
              <a:ext cx="2420438" cy="10331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-- implemented by developers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1879608" y="5950821"/>
              <a:ext cx="2420438" cy="10331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-- provided by Spring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1885678" y="6307995"/>
              <a:ext cx="2420438" cy="10331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-- MW/HW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726785" y="6232110"/>
              <a:ext cx="1016486" cy="2550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75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819275" y="1323976"/>
            <a:ext cx="9041765" cy="3756024"/>
            <a:chOff x="1921936" y="1428918"/>
            <a:chExt cx="8939104" cy="3651081"/>
          </a:xfrm>
        </p:grpSpPr>
        <p:sp>
          <p:nvSpPr>
            <p:cNvPr id="5" name="四角形吹き出し 4"/>
            <p:cNvSpPr/>
            <p:nvPr/>
          </p:nvSpPr>
          <p:spPr>
            <a:xfrm>
              <a:off x="5521065" y="3413659"/>
              <a:ext cx="1729276" cy="1176497"/>
            </a:xfrm>
            <a:prstGeom prst="wedgeRectCallout">
              <a:avLst>
                <a:gd name="adj1" fmla="val -181034"/>
                <a:gd name="adj2" fmla="val -63789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四角形吹き出し 5"/>
            <p:cNvSpPr/>
            <p:nvPr/>
          </p:nvSpPr>
          <p:spPr>
            <a:xfrm>
              <a:off x="5521109" y="2930323"/>
              <a:ext cx="1737923" cy="1207664"/>
            </a:xfrm>
            <a:prstGeom prst="wedgeRectCallout">
              <a:avLst>
                <a:gd name="adj1" fmla="val -98073"/>
                <a:gd name="adj2" fmla="val -37260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2"/>
            <p:cNvSpPr/>
            <p:nvPr/>
          </p:nvSpPr>
          <p:spPr>
            <a:xfrm>
              <a:off x="1921936" y="1428918"/>
              <a:ext cx="8939104" cy="365108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Rounded Rectangle 3"/>
            <p:cNvSpPr/>
            <p:nvPr/>
          </p:nvSpPr>
          <p:spPr>
            <a:xfrm>
              <a:off x="2444832" y="2516493"/>
              <a:ext cx="2626472" cy="1556861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31"/>
            <p:cNvSpPr txBox="1">
              <a:spLocks noChangeArrowheads="1"/>
            </p:cNvSpPr>
            <p:nvPr/>
          </p:nvSpPr>
          <p:spPr bwMode="auto">
            <a:xfrm>
              <a:off x="2977984" y="3871137"/>
              <a:ext cx="1555750" cy="186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Arial"/>
                  <a:ea typeface="Verdana" pitchFamily="34" charset="0"/>
                  <a:cs typeface="Arial"/>
                </a:rPr>
                <a:t>Auto scaling </a:t>
              </a:r>
              <a:r>
                <a:rPr lang="en-US" sz="900" b="1" dirty="0">
                  <a:latin typeface="Arial"/>
                  <a:ea typeface="Verdana" pitchFamily="34" charset="0"/>
                  <a:cs typeface="Arial"/>
                </a:rPr>
                <a:t>Group</a:t>
              </a: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 flipH="1">
              <a:off x="3243155" y="2261530"/>
              <a:ext cx="477027" cy="487878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 17"/>
            <p:cNvSpPr/>
            <p:nvPr/>
          </p:nvSpPr>
          <p:spPr>
            <a:xfrm>
              <a:off x="6693842" y="3574998"/>
              <a:ext cx="505931" cy="41262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TextBox 49"/>
            <p:cNvSpPr txBox="1"/>
            <p:nvPr/>
          </p:nvSpPr>
          <p:spPr>
            <a:xfrm>
              <a:off x="6298830" y="4000955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smtClean="0"/>
                <a:t>Spring Session with </a:t>
              </a:r>
              <a:r>
                <a:rPr lang="en-US" sz="1000" dirty="0" err="1" smtClean="0"/>
                <a:t>Redis</a:t>
              </a:r>
              <a:endParaRPr lang="en-US" sz="1000" dirty="0"/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3720182" y="2261530"/>
              <a:ext cx="436942" cy="487878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49"/>
            <p:cNvSpPr txBox="1"/>
            <p:nvPr/>
          </p:nvSpPr>
          <p:spPr>
            <a:xfrm>
              <a:off x="5397889" y="2974072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smtClean="0">
                  <a:latin typeface="+mj-ea"/>
                  <a:ea typeface="+mj-ea"/>
                </a:rPr>
                <a:t>Application</a:t>
              </a:r>
              <a:endParaRPr lang="en-US" sz="1000" dirty="0">
                <a:latin typeface="+mj-ea"/>
                <a:ea typeface="+mj-ea"/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5823946" y="3291657"/>
              <a:ext cx="505931" cy="412622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矢印コネクタ 31"/>
            <p:cNvCxnSpPr>
              <a:stCxn id="31" idx="3"/>
              <a:endCxn id="18" idx="1"/>
            </p:cNvCxnSpPr>
            <p:nvPr/>
          </p:nvCxnSpPr>
          <p:spPr>
            <a:xfrm>
              <a:off x="6329877" y="3497968"/>
              <a:ext cx="363965" cy="283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49"/>
            <p:cNvSpPr txBox="1"/>
            <p:nvPr/>
          </p:nvSpPr>
          <p:spPr>
            <a:xfrm>
              <a:off x="6076911" y="3338758"/>
              <a:ext cx="1295953" cy="126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getSession</a:t>
              </a:r>
              <a:r>
                <a:rPr lang="en-US" sz="1000" dirty="0" smtClean="0">
                  <a:solidFill>
                    <a:srgbClr val="FF0000"/>
                  </a:solidFill>
                </a:rPr>
                <a:t>()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7888757" y="1645920"/>
              <a:ext cx="2633509" cy="3244597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矢印コネクタ 90"/>
            <p:cNvCxnSpPr/>
            <p:nvPr/>
          </p:nvCxnSpPr>
          <p:spPr>
            <a:xfrm flipV="1">
              <a:off x="7219967" y="2699642"/>
              <a:ext cx="1183234" cy="1053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 flipV="1">
              <a:off x="7228505" y="3395259"/>
              <a:ext cx="2067489" cy="368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/>
            <p:nvPr/>
          </p:nvCxnSpPr>
          <p:spPr>
            <a:xfrm>
              <a:off x="7234824" y="3753134"/>
              <a:ext cx="1428158" cy="132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TextBox 49"/>
            <p:cNvSpPr txBox="1"/>
            <p:nvPr/>
          </p:nvSpPr>
          <p:spPr>
            <a:xfrm>
              <a:off x="8600371" y="1747190"/>
              <a:ext cx="1358694" cy="18183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>
                  <a:latin typeface="+mj-ea"/>
                  <a:ea typeface="+mj-ea"/>
                </a:rPr>
                <a:t>Sharding</a:t>
              </a:r>
              <a:r>
                <a:rPr lang="en-US" sz="1000" b="1" dirty="0" smtClean="0">
                  <a:latin typeface="+mj-ea"/>
                  <a:ea typeface="+mj-ea"/>
                </a:rPr>
                <a:t> </a:t>
              </a:r>
              <a:r>
                <a:rPr lang="en-US" sz="1000" b="1" dirty="0" err="1" smtClean="0">
                  <a:latin typeface="+mj-ea"/>
                  <a:ea typeface="+mj-ea"/>
                </a:rPr>
                <a:t>Redis</a:t>
              </a:r>
              <a:r>
                <a:rPr lang="en-US" sz="1000" b="1" dirty="0" smtClean="0">
                  <a:latin typeface="+mj-ea"/>
                  <a:ea typeface="+mj-ea"/>
                </a:rPr>
                <a:t> Cluster</a:t>
              </a:r>
              <a:endParaRPr lang="en-US" sz="1000" b="1" dirty="0">
                <a:latin typeface="+mj-ea"/>
                <a:ea typeface="+mj-ea"/>
              </a:endParaRPr>
            </a:p>
          </p:txBody>
        </p:sp>
        <p:sp>
          <p:nvSpPr>
            <p:cNvPr id="95" name="角丸四角形 94"/>
            <p:cNvSpPr/>
            <p:nvPr/>
          </p:nvSpPr>
          <p:spPr>
            <a:xfrm>
              <a:off x="3455093" y="1914106"/>
              <a:ext cx="519047" cy="33919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LB</a:t>
              </a:r>
              <a:endParaRPr kumimoji="1" lang="ja-JP" altLang="en-US" sz="1200" dirty="0"/>
            </a:p>
          </p:txBody>
        </p:sp>
        <p:sp>
          <p:nvSpPr>
            <p:cNvPr id="96" name="角丸四角形 95"/>
            <p:cNvSpPr/>
            <p:nvPr/>
          </p:nvSpPr>
          <p:spPr>
            <a:xfrm>
              <a:off x="2597755" y="2742527"/>
              <a:ext cx="1011094" cy="52569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Application</a:t>
              </a:r>
            </a:p>
            <a:p>
              <a:pPr algn="ctr"/>
              <a:r>
                <a:rPr kumimoji="1" lang="en-US" altLang="ja-JP" sz="1200" dirty="0" smtClean="0"/>
                <a:t>Sever</a:t>
              </a:r>
            </a:p>
          </p:txBody>
        </p:sp>
        <p:sp>
          <p:nvSpPr>
            <p:cNvPr id="97" name="角丸四角形 96"/>
            <p:cNvSpPr/>
            <p:nvPr/>
          </p:nvSpPr>
          <p:spPr>
            <a:xfrm>
              <a:off x="3729307" y="2723615"/>
              <a:ext cx="1011094" cy="52569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Application</a:t>
              </a:r>
            </a:p>
            <a:p>
              <a:pPr algn="ctr"/>
              <a:r>
                <a:rPr kumimoji="1" lang="en-US" altLang="ja-JP" sz="1200" dirty="0" smtClean="0"/>
                <a:t>Sever</a:t>
              </a:r>
            </a:p>
          </p:txBody>
        </p:sp>
        <p:grpSp>
          <p:nvGrpSpPr>
            <p:cNvPr id="110" name="グループ化 109"/>
            <p:cNvGrpSpPr/>
            <p:nvPr/>
          </p:nvGrpSpPr>
          <p:grpSpPr>
            <a:xfrm>
              <a:off x="8302386" y="2048284"/>
              <a:ext cx="1295953" cy="1082239"/>
              <a:chOff x="8302386" y="2048284"/>
              <a:chExt cx="1295953" cy="1082239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8414882" y="2048284"/>
                <a:ext cx="1082239" cy="10822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" name="直線矢印コネクタ 41"/>
              <p:cNvCxnSpPr>
                <a:stCxn id="98" idx="4"/>
              </p:cNvCxnSpPr>
              <p:nvPr/>
            </p:nvCxnSpPr>
            <p:spPr>
              <a:xfrm flipV="1">
                <a:off x="8684390" y="2329589"/>
                <a:ext cx="310169" cy="2684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46"/>
              <p:cNvCxnSpPr>
                <a:stCxn id="103" idx="2"/>
              </p:cNvCxnSpPr>
              <p:nvPr/>
            </p:nvCxnSpPr>
            <p:spPr>
              <a:xfrm flipH="1" flipV="1">
                <a:off x="8684391" y="2604682"/>
                <a:ext cx="319292" cy="170913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49"/>
              <p:cNvSpPr txBox="1"/>
              <p:nvPr/>
            </p:nvSpPr>
            <p:spPr>
              <a:xfrm>
                <a:off x="8302386" y="2977502"/>
                <a:ext cx="1295953" cy="1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i="1" dirty="0" smtClean="0">
                    <a:solidFill>
                      <a:schemeClr val="accent5"/>
                    </a:solidFill>
                    <a:latin typeface="+mj-ea"/>
                    <a:ea typeface="+mj-ea"/>
                  </a:rPr>
                  <a:t>Shard1</a:t>
                </a:r>
                <a:endParaRPr lang="en-US" sz="1000" b="1" i="1" dirty="0">
                  <a:solidFill>
                    <a:schemeClr val="accent5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8" name="円柱 97"/>
              <p:cNvSpPr/>
              <p:nvPr/>
            </p:nvSpPr>
            <p:spPr>
              <a:xfrm>
                <a:off x="8450342" y="2504613"/>
                <a:ext cx="234048" cy="186813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柱 98"/>
              <p:cNvSpPr/>
              <p:nvPr/>
            </p:nvSpPr>
            <p:spPr>
              <a:xfrm>
                <a:off x="9003453" y="2228628"/>
                <a:ext cx="234048" cy="186813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柱 102"/>
              <p:cNvSpPr/>
              <p:nvPr/>
            </p:nvSpPr>
            <p:spPr>
              <a:xfrm>
                <a:off x="9003683" y="2682188"/>
                <a:ext cx="234048" cy="186813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TextBox 49"/>
              <p:cNvSpPr txBox="1"/>
              <p:nvPr/>
            </p:nvSpPr>
            <p:spPr>
              <a:xfrm>
                <a:off x="8310197" y="2704750"/>
                <a:ext cx="648682" cy="147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err="1" smtClean="0"/>
                  <a:t>MasterA</a:t>
                </a:r>
                <a:endParaRPr lang="en-US" sz="800" b="1" dirty="0"/>
              </a:p>
            </p:txBody>
          </p:sp>
          <p:sp>
            <p:nvSpPr>
              <p:cNvPr id="108" name="TextBox 49"/>
              <p:cNvSpPr txBox="1"/>
              <p:nvPr/>
            </p:nvSpPr>
            <p:spPr>
              <a:xfrm>
                <a:off x="8851230" y="2422381"/>
                <a:ext cx="648682" cy="147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smtClean="0"/>
                  <a:t>SlaveA1</a:t>
                </a:r>
                <a:endParaRPr lang="en-US" sz="800" b="1" dirty="0"/>
              </a:p>
            </p:txBody>
          </p:sp>
          <p:sp>
            <p:nvSpPr>
              <p:cNvPr id="109" name="TextBox 49"/>
              <p:cNvSpPr txBox="1"/>
              <p:nvPr/>
            </p:nvSpPr>
            <p:spPr>
              <a:xfrm>
                <a:off x="8831448" y="2865113"/>
                <a:ext cx="648682" cy="147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smtClean="0"/>
                  <a:t>SlaveA1</a:t>
                </a:r>
                <a:endParaRPr lang="en-US" sz="800" b="1" dirty="0"/>
              </a:p>
            </p:txBody>
          </p:sp>
        </p:grpSp>
        <p:grpSp>
          <p:nvGrpSpPr>
            <p:cNvPr id="111" name="グループ化 110"/>
            <p:cNvGrpSpPr/>
            <p:nvPr/>
          </p:nvGrpSpPr>
          <p:grpSpPr>
            <a:xfrm>
              <a:off x="9160779" y="2899922"/>
              <a:ext cx="1295953" cy="1082239"/>
              <a:chOff x="8302386" y="2048284"/>
              <a:chExt cx="1295953" cy="1082239"/>
            </a:xfrm>
          </p:grpSpPr>
          <p:sp>
            <p:nvSpPr>
              <p:cNvPr id="112" name="円/楕円 111"/>
              <p:cNvSpPr/>
              <p:nvPr/>
            </p:nvSpPr>
            <p:spPr>
              <a:xfrm>
                <a:off x="8414882" y="2048284"/>
                <a:ext cx="1082239" cy="10822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3" name="直線矢印コネクタ 112"/>
              <p:cNvCxnSpPr>
                <a:stCxn id="116" idx="4"/>
              </p:cNvCxnSpPr>
              <p:nvPr/>
            </p:nvCxnSpPr>
            <p:spPr>
              <a:xfrm flipV="1">
                <a:off x="8684390" y="2329589"/>
                <a:ext cx="310169" cy="2684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矢印コネクタ 113"/>
              <p:cNvCxnSpPr>
                <a:stCxn id="118" idx="2"/>
              </p:cNvCxnSpPr>
              <p:nvPr/>
            </p:nvCxnSpPr>
            <p:spPr>
              <a:xfrm flipH="1" flipV="1">
                <a:off x="8684391" y="2604682"/>
                <a:ext cx="319292" cy="170913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49"/>
              <p:cNvSpPr txBox="1"/>
              <p:nvPr/>
            </p:nvSpPr>
            <p:spPr>
              <a:xfrm>
                <a:off x="8302386" y="2977502"/>
                <a:ext cx="1295953" cy="1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i="1" dirty="0" smtClean="0">
                    <a:solidFill>
                      <a:schemeClr val="accent5"/>
                    </a:solidFill>
                    <a:latin typeface="+mj-ea"/>
                    <a:ea typeface="+mj-ea"/>
                  </a:rPr>
                  <a:t>Shard2</a:t>
                </a:r>
                <a:endParaRPr lang="en-US" sz="1000" b="1" i="1" dirty="0">
                  <a:solidFill>
                    <a:schemeClr val="accent5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6" name="円柱 115"/>
              <p:cNvSpPr/>
              <p:nvPr/>
            </p:nvSpPr>
            <p:spPr>
              <a:xfrm>
                <a:off x="8450342" y="2504613"/>
                <a:ext cx="234048" cy="186813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円柱 116"/>
              <p:cNvSpPr/>
              <p:nvPr/>
            </p:nvSpPr>
            <p:spPr>
              <a:xfrm>
                <a:off x="9003453" y="2228628"/>
                <a:ext cx="234048" cy="186813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円柱 117"/>
              <p:cNvSpPr/>
              <p:nvPr/>
            </p:nvSpPr>
            <p:spPr>
              <a:xfrm>
                <a:off x="9003683" y="2682188"/>
                <a:ext cx="234048" cy="186813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8310197" y="2704750"/>
                <a:ext cx="648682" cy="147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err="1" smtClean="0"/>
                  <a:t>MasterB</a:t>
                </a:r>
                <a:endParaRPr lang="en-US" sz="800" b="1" dirty="0"/>
              </a:p>
            </p:txBody>
          </p:sp>
          <p:sp>
            <p:nvSpPr>
              <p:cNvPr id="120" name="TextBox 49"/>
              <p:cNvSpPr txBox="1"/>
              <p:nvPr/>
            </p:nvSpPr>
            <p:spPr>
              <a:xfrm>
                <a:off x="8851230" y="2422381"/>
                <a:ext cx="648682" cy="147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smtClean="0"/>
                  <a:t>SlaveB1</a:t>
                </a:r>
                <a:endParaRPr lang="en-US" sz="800" b="1" dirty="0"/>
              </a:p>
            </p:txBody>
          </p:sp>
          <p:sp>
            <p:nvSpPr>
              <p:cNvPr id="121" name="TextBox 49"/>
              <p:cNvSpPr txBox="1"/>
              <p:nvPr/>
            </p:nvSpPr>
            <p:spPr>
              <a:xfrm>
                <a:off x="8831448" y="2865113"/>
                <a:ext cx="648682" cy="147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smtClean="0"/>
                  <a:t>SlaveB1</a:t>
                </a:r>
                <a:endParaRPr lang="en-US" sz="800" b="1" dirty="0"/>
              </a:p>
            </p:txBody>
          </p:sp>
        </p:grpSp>
        <p:grpSp>
          <p:nvGrpSpPr>
            <p:cNvPr id="122" name="グループ化 121"/>
            <p:cNvGrpSpPr/>
            <p:nvPr/>
          </p:nvGrpSpPr>
          <p:grpSpPr>
            <a:xfrm>
              <a:off x="8414882" y="3756937"/>
              <a:ext cx="1295953" cy="1082239"/>
              <a:chOff x="8302386" y="2048284"/>
              <a:chExt cx="1295953" cy="1082239"/>
            </a:xfrm>
          </p:grpSpPr>
          <p:sp>
            <p:nvSpPr>
              <p:cNvPr id="123" name="円/楕円 122"/>
              <p:cNvSpPr/>
              <p:nvPr/>
            </p:nvSpPr>
            <p:spPr>
              <a:xfrm>
                <a:off x="8414882" y="2048284"/>
                <a:ext cx="1082239" cy="10822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4" name="直線矢印コネクタ 123"/>
              <p:cNvCxnSpPr>
                <a:stCxn id="127" idx="4"/>
              </p:cNvCxnSpPr>
              <p:nvPr/>
            </p:nvCxnSpPr>
            <p:spPr>
              <a:xfrm flipV="1">
                <a:off x="8684390" y="2329589"/>
                <a:ext cx="310169" cy="2684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矢印コネクタ 124"/>
              <p:cNvCxnSpPr>
                <a:stCxn id="129" idx="2"/>
              </p:cNvCxnSpPr>
              <p:nvPr/>
            </p:nvCxnSpPr>
            <p:spPr>
              <a:xfrm flipH="1" flipV="1">
                <a:off x="8684391" y="2604682"/>
                <a:ext cx="319292" cy="170913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49"/>
              <p:cNvSpPr txBox="1"/>
              <p:nvPr/>
            </p:nvSpPr>
            <p:spPr>
              <a:xfrm>
                <a:off x="8302386" y="2977502"/>
                <a:ext cx="1295953" cy="1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i="1" dirty="0" smtClean="0">
                    <a:solidFill>
                      <a:schemeClr val="accent5"/>
                    </a:solidFill>
                    <a:latin typeface="+mj-ea"/>
                    <a:ea typeface="+mj-ea"/>
                  </a:rPr>
                  <a:t>Shard3</a:t>
                </a:r>
                <a:endParaRPr lang="en-US" sz="1000" b="1" i="1" dirty="0">
                  <a:solidFill>
                    <a:schemeClr val="accent5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7" name="円柱 126"/>
              <p:cNvSpPr/>
              <p:nvPr/>
            </p:nvSpPr>
            <p:spPr>
              <a:xfrm>
                <a:off x="8450342" y="2504613"/>
                <a:ext cx="234048" cy="186813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円柱 127"/>
              <p:cNvSpPr/>
              <p:nvPr/>
            </p:nvSpPr>
            <p:spPr>
              <a:xfrm>
                <a:off x="9003453" y="2228628"/>
                <a:ext cx="234048" cy="186813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円柱 128"/>
              <p:cNvSpPr/>
              <p:nvPr/>
            </p:nvSpPr>
            <p:spPr>
              <a:xfrm>
                <a:off x="9003683" y="2682188"/>
                <a:ext cx="234048" cy="186813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TextBox 49"/>
              <p:cNvSpPr txBox="1"/>
              <p:nvPr/>
            </p:nvSpPr>
            <p:spPr>
              <a:xfrm>
                <a:off x="8310197" y="2704750"/>
                <a:ext cx="648682" cy="147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smtClean="0"/>
                  <a:t>MasterC</a:t>
                </a:r>
                <a:endParaRPr lang="en-US" sz="800" b="1" dirty="0"/>
              </a:p>
            </p:txBody>
          </p:sp>
          <p:sp>
            <p:nvSpPr>
              <p:cNvPr id="131" name="TextBox 49"/>
              <p:cNvSpPr txBox="1"/>
              <p:nvPr/>
            </p:nvSpPr>
            <p:spPr>
              <a:xfrm>
                <a:off x="8851230" y="2422381"/>
                <a:ext cx="648682" cy="147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smtClean="0"/>
                  <a:t>SlaveC1</a:t>
                </a:r>
                <a:endParaRPr lang="en-US" sz="800" b="1" dirty="0"/>
              </a:p>
            </p:txBody>
          </p:sp>
          <p:sp>
            <p:nvSpPr>
              <p:cNvPr id="132" name="TextBox 49"/>
              <p:cNvSpPr txBox="1"/>
              <p:nvPr/>
            </p:nvSpPr>
            <p:spPr>
              <a:xfrm>
                <a:off x="8831448" y="2865113"/>
                <a:ext cx="648682" cy="147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 smtClean="0"/>
                  <a:t>SlaveC1</a:t>
                </a:r>
                <a:endParaRPr lang="en-US" sz="800" b="1" dirty="0"/>
              </a:p>
            </p:txBody>
          </p:sp>
        </p:grpSp>
      </p:grpSp>
      <p:sp>
        <p:nvSpPr>
          <p:cNvPr id="57" name="テキスト ボックス 56"/>
          <p:cNvSpPr txBox="1"/>
          <p:nvPr/>
        </p:nvSpPr>
        <p:spPr>
          <a:xfrm>
            <a:off x="7494302" y="4256585"/>
            <a:ext cx="352429" cy="2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 smtClean="0"/>
              <a:t>(3)</a:t>
            </a:r>
            <a:endParaRPr kumimoji="1" lang="ja-JP" altLang="en-US" sz="1050" b="1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07487" y="2597384"/>
            <a:ext cx="352429" cy="2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 smtClean="0"/>
              <a:t>(2)</a:t>
            </a:r>
            <a:endParaRPr kumimoji="1" lang="ja-JP" altLang="en-US" sz="105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62682" y="2144485"/>
            <a:ext cx="352429" cy="2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 smtClean="0"/>
              <a:t>(1)</a:t>
            </a:r>
            <a:endParaRPr kumimoji="1" lang="ja-JP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03214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150</Words>
  <Application>Microsoft Office PowerPoint</Application>
  <PresentationFormat>ワイド画面</PresentationFormat>
  <Paragraphs>66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Verdana</vt:lpstr>
      <vt:lpstr>Office 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terafwXXXX</dc:creator>
  <cp:lastModifiedBy>川上徹</cp:lastModifiedBy>
  <cp:revision>12</cp:revision>
  <dcterms:created xsi:type="dcterms:W3CDTF">2017-01-05T05:43:14Z</dcterms:created>
  <dcterms:modified xsi:type="dcterms:W3CDTF">2017-02-21T04:47:03Z</dcterms:modified>
</cp:coreProperties>
</file>