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8000663" cy="14400213"/>
  <p:notesSz cx="6858000" cy="9144000"/>
  <p:defaultTextStyle>
    <a:defPPr>
      <a:defRPr lang="ja-JP"/>
    </a:defPPr>
    <a:lvl1pPr marL="0" algn="l" defTabSz="1075240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1pPr>
    <a:lvl2pPr marL="537620" algn="l" defTabSz="1075240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2pPr>
    <a:lvl3pPr marL="1075240" algn="l" defTabSz="1075240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3pPr>
    <a:lvl4pPr marL="1612862" algn="l" defTabSz="1075240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4pPr>
    <a:lvl5pPr marL="2150484" algn="l" defTabSz="1075240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5pPr>
    <a:lvl6pPr marL="2688104" algn="l" defTabSz="1075240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6pPr>
    <a:lvl7pPr marL="3225724" algn="l" defTabSz="1075240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7pPr>
    <a:lvl8pPr marL="3763344" algn="l" defTabSz="1075240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8pPr>
    <a:lvl9pPr marL="4300966" algn="l" defTabSz="1075240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2" autoAdjust="0"/>
  </p:normalViewPr>
  <p:slideViewPr>
    <p:cSldViewPr snapToGrid="0">
      <p:cViewPr>
        <p:scale>
          <a:sx n="150" d="100"/>
          <a:sy n="150" d="100"/>
        </p:scale>
        <p:origin x="-2850" y="-3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5" y="7563448"/>
            <a:ext cx="13500497" cy="3476716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78" indent="0" algn="ctr">
              <a:buNone/>
              <a:defRPr sz="3937"/>
            </a:lvl2pPr>
            <a:lvl3pPr marL="1800156" indent="0" algn="ctr">
              <a:buNone/>
              <a:defRPr sz="3543"/>
            </a:lvl3pPr>
            <a:lvl4pPr marL="2700234" indent="0" algn="ctr">
              <a:buNone/>
              <a:defRPr sz="3150"/>
            </a:lvl4pPr>
            <a:lvl5pPr marL="3600311" indent="0" algn="ctr">
              <a:buNone/>
              <a:defRPr sz="3150"/>
            </a:lvl5pPr>
            <a:lvl6pPr marL="4500389" indent="0" algn="ctr">
              <a:buNone/>
              <a:defRPr sz="3150"/>
            </a:lvl6pPr>
            <a:lvl7pPr marL="5400467" indent="0" algn="ctr">
              <a:buNone/>
              <a:defRPr sz="3150"/>
            </a:lvl7pPr>
            <a:lvl8pPr marL="6300544" indent="0" algn="ctr">
              <a:buNone/>
              <a:defRPr sz="3150"/>
            </a:lvl8pPr>
            <a:lvl9pPr marL="7200621" indent="0" algn="ctr">
              <a:buNone/>
              <a:defRPr sz="315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358E-434A-4AEF-A09B-67D404DA77C0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10E3-8BF4-4758-8731-B10658E18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75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358E-434A-4AEF-A09B-67D404DA77C0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10E3-8BF4-4758-8731-B10658E18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90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7" y="766678"/>
            <a:ext cx="3881393" cy="1220351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8" y="766678"/>
            <a:ext cx="11419171" cy="1220351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358E-434A-4AEF-A09B-67D404DA77C0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10E3-8BF4-4758-8731-B10658E18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28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358E-434A-4AEF-A09B-67D404DA77C0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10E3-8BF4-4758-8731-B10658E18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03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8"/>
            <a:ext cx="15525572" cy="5990087"/>
          </a:xfrm>
        </p:spPr>
        <p:txBody>
          <a:bodyPr anchor="b"/>
          <a:lstStyle>
            <a:lvl1pPr>
              <a:defRPr sz="1181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4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78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156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23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31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38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46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54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62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358E-434A-4AEF-A09B-67D404DA77C0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10E3-8BF4-4758-8731-B10658E18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02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1"/>
            <a:ext cx="7650282" cy="913680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1"/>
            <a:ext cx="7650282" cy="913680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358E-434A-4AEF-A09B-67D404DA77C0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10E3-8BF4-4758-8731-B10658E18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21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4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78" indent="0">
              <a:buNone/>
              <a:defRPr sz="3937" b="1"/>
            </a:lvl2pPr>
            <a:lvl3pPr marL="1800156" indent="0">
              <a:buNone/>
              <a:defRPr sz="3543" b="1"/>
            </a:lvl3pPr>
            <a:lvl4pPr marL="2700234" indent="0">
              <a:buNone/>
              <a:defRPr sz="3150" b="1"/>
            </a:lvl4pPr>
            <a:lvl5pPr marL="3600311" indent="0">
              <a:buNone/>
              <a:defRPr sz="3150" b="1"/>
            </a:lvl5pPr>
            <a:lvl6pPr marL="4500389" indent="0">
              <a:buNone/>
              <a:defRPr sz="3150" b="1"/>
            </a:lvl6pPr>
            <a:lvl7pPr marL="5400467" indent="0">
              <a:buNone/>
              <a:defRPr sz="3150" b="1"/>
            </a:lvl7pPr>
            <a:lvl8pPr marL="6300544" indent="0">
              <a:buNone/>
              <a:defRPr sz="3150" b="1"/>
            </a:lvl8pPr>
            <a:lvl9pPr marL="7200621" indent="0">
              <a:buNone/>
              <a:defRPr sz="315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4" y="5260078"/>
            <a:ext cx="7615123" cy="773678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78" indent="0">
              <a:buNone/>
              <a:defRPr sz="3937" b="1"/>
            </a:lvl2pPr>
            <a:lvl3pPr marL="1800156" indent="0">
              <a:buNone/>
              <a:defRPr sz="3543" b="1"/>
            </a:lvl3pPr>
            <a:lvl4pPr marL="2700234" indent="0">
              <a:buNone/>
              <a:defRPr sz="3150" b="1"/>
            </a:lvl4pPr>
            <a:lvl5pPr marL="3600311" indent="0">
              <a:buNone/>
              <a:defRPr sz="3150" b="1"/>
            </a:lvl5pPr>
            <a:lvl6pPr marL="4500389" indent="0">
              <a:buNone/>
              <a:defRPr sz="3150" b="1"/>
            </a:lvl6pPr>
            <a:lvl7pPr marL="5400467" indent="0">
              <a:buNone/>
              <a:defRPr sz="3150" b="1"/>
            </a:lvl7pPr>
            <a:lvl8pPr marL="6300544" indent="0">
              <a:buNone/>
              <a:defRPr sz="3150" b="1"/>
            </a:lvl8pPr>
            <a:lvl9pPr marL="7200621" indent="0">
              <a:buNone/>
              <a:defRPr sz="315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358E-434A-4AEF-A09B-67D404DA77C0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10E3-8BF4-4758-8731-B10658E18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01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358E-434A-4AEF-A09B-67D404DA77C0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10E3-8BF4-4758-8731-B10658E18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3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358E-434A-4AEF-A09B-67D404DA77C0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10E3-8BF4-4758-8731-B10658E18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9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5"/>
            <a:ext cx="5805682" cy="3360049"/>
          </a:xfrm>
        </p:spPr>
        <p:txBody>
          <a:bodyPr anchor="b"/>
          <a:lstStyle>
            <a:lvl1pPr>
              <a:defRPr sz="630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1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5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78" indent="0">
              <a:buNone/>
              <a:defRPr sz="2757"/>
            </a:lvl2pPr>
            <a:lvl3pPr marL="1800156" indent="0">
              <a:buNone/>
              <a:defRPr sz="2362"/>
            </a:lvl3pPr>
            <a:lvl4pPr marL="2700234" indent="0">
              <a:buNone/>
              <a:defRPr sz="1969"/>
            </a:lvl4pPr>
            <a:lvl5pPr marL="3600311" indent="0">
              <a:buNone/>
              <a:defRPr sz="1969"/>
            </a:lvl5pPr>
            <a:lvl6pPr marL="4500389" indent="0">
              <a:buNone/>
              <a:defRPr sz="1969"/>
            </a:lvl6pPr>
            <a:lvl7pPr marL="5400467" indent="0">
              <a:buNone/>
              <a:defRPr sz="1969"/>
            </a:lvl7pPr>
            <a:lvl8pPr marL="6300544" indent="0">
              <a:buNone/>
              <a:defRPr sz="1969"/>
            </a:lvl8pPr>
            <a:lvl9pPr marL="7200621" indent="0">
              <a:buNone/>
              <a:defRPr sz="196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358E-434A-4AEF-A09B-67D404DA77C0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10E3-8BF4-4758-8731-B10658E18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10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5"/>
            <a:ext cx="5805682" cy="3360049"/>
          </a:xfrm>
        </p:spPr>
        <p:txBody>
          <a:bodyPr anchor="b"/>
          <a:lstStyle>
            <a:lvl1pPr>
              <a:defRPr sz="630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1"/>
            </a:lvl1pPr>
            <a:lvl2pPr marL="900078" indent="0">
              <a:buNone/>
              <a:defRPr sz="5512"/>
            </a:lvl2pPr>
            <a:lvl3pPr marL="1800156" indent="0">
              <a:buNone/>
              <a:defRPr sz="4725"/>
            </a:lvl3pPr>
            <a:lvl4pPr marL="2700234" indent="0">
              <a:buNone/>
              <a:defRPr sz="3937"/>
            </a:lvl4pPr>
            <a:lvl5pPr marL="3600311" indent="0">
              <a:buNone/>
              <a:defRPr sz="3937"/>
            </a:lvl5pPr>
            <a:lvl6pPr marL="4500389" indent="0">
              <a:buNone/>
              <a:defRPr sz="3937"/>
            </a:lvl6pPr>
            <a:lvl7pPr marL="5400467" indent="0">
              <a:buNone/>
              <a:defRPr sz="3937"/>
            </a:lvl7pPr>
            <a:lvl8pPr marL="6300544" indent="0">
              <a:buNone/>
              <a:defRPr sz="3937"/>
            </a:lvl8pPr>
            <a:lvl9pPr marL="7200621" indent="0">
              <a:buNone/>
              <a:defRPr sz="3937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5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78" indent="0">
              <a:buNone/>
              <a:defRPr sz="2757"/>
            </a:lvl2pPr>
            <a:lvl3pPr marL="1800156" indent="0">
              <a:buNone/>
              <a:defRPr sz="2362"/>
            </a:lvl3pPr>
            <a:lvl4pPr marL="2700234" indent="0">
              <a:buNone/>
              <a:defRPr sz="1969"/>
            </a:lvl4pPr>
            <a:lvl5pPr marL="3600311" indent="0">
              <a:buNone/>
              <a:defRPr sz="1969"/>
            </a:lvl5pPr>
            <a:lvl6pPr marL="4500389" indent="0">
              <a:buNone/>
              <a:defRPr sz="1969"/>
            </a:lvl6pPr>
            <a:lvl7pPr marL="5400467" indent="0">
              <a:buNone/>
              <a:defRPr sz="1969"/>
            </a:lvl7pPr>
            <a:lvl8pPr marL="6300544" indent="0">
              <a:buNone/>
              <a:defRPr sz="1969"/>
            </a:lvl8pPr>
            <a:lvl9pPr marL="7200621" indent="0">
              <a:buNone/>
              <a:defRPr sz="196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358E-434A-4AEF-A09B-67D404DA77C0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10E3-8BF4-4758-8731-B10658E18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64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1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8" y="13346868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E358E-434A-4AEF-A09B-67D404DA77C0}" type="datetimeFigureOut">
              <a:rPr kumimoji="1" lang="ja-JP" altLang="en-US" smtClean="0"/>
              <a:t>2017/1/13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8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70" y="13346868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10E3-8BF4-4758-8731-B10658E18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00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800156" rtl="0" eaLnBrk="1" latinLnBrk="0" hangingPunct="1">
        <a:lnSpc>
          <a:spcPct val="90000"/>
        </a:lnSpc>
        <a:spcBef>
          <a:spcPct val="0"/>
        </a:spcBef>
        <a:buNone/>
        <a:defRPr kumimoji="1"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39" indent="-450039" algn="l" defTabSz="180015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kumimoji="1"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117" indent="-450039" algn="l" defTabSz="180015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94" indent="-450039" algn="l" defTabSz="180015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272" indent="-450039" algn="l" defTabSz="180015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350" indent="-450039" algn="l" defTabSz="180015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428" indent="-450039" algn="l" defTabSz="180015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504" indent="-450039" algn="l" defTabSz="180015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582" indent="-450039" algn="l" defTabSz="180015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659" indent="-450039" algn="l" defTabSz="1800156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156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78" algn="l" defTabSz="1800156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156" algn="l" defTabSz="1800156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234" algn="l" defTabSz="1800156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311" algn="l" defTabSz="1800156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389" algn="l" defTabSz="1800156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467" algn="l" defTabSz="1800156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544" algn="l" defTabSz="1800156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621" algn="l" defTabSz="1800156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二等辺三角形 9"/>
          <p:cNvSpPr/>
          <p:nvPr/>
        </p:nvSpPr>
        <p:spPr>
          <a:xfrm>
            <a:off x="459339" y="3138559"/>
            <a:ext cx="451006" cy="263370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/>
          <a:p>
            <a:pPr algn="ctr" defTabSz="457094"/>
            <a:endParaRPr kumimoji="0" lang="ja-JP" altLang="en-US" sz="1300" kern="0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6471" y="2682756"/>
            <a:ext cx="711201" cy="495823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/>
          <a:p>
            <a:pPr algn="ctr" defTabSz="457094"/>
            <a:r>
              <a:rPr kumimoji="0" lang="en-US" altLang="ja-JP" sz="1300" kern="0" dirty="0">
                <a:solidFill>
                  <a:srgbClr val="000000"/>
                </a:solidFill>
                <a:latin typeface="HGP創英角ｺﾞｼｯｸUB"/>
                <a:ea typeface="HGP創英角ｺﾞｼｯｸUB"/>
              </a:rPr>
              <a:t>Client</a:t>
            </a:r>
            <a:endParaRPr kumimoji="0" lang="ja-JP" altLang="en-US" sz="1300" kern="0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51571" y="2692276"/>
            <a:ext cx="1425574" cy="47625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17">
              <a:defRPr/>
            </a:pPr>
            <a:r>
              <a:rPr kumimoji="0" lang="en-US" altLang="ja-JP" sz="13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Load Balancer</a:t>
            </a:r>
            <a:endParaRPr kumimoji="0" lang="ja-JP" altLang="en-US" sz="13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3004830" y="12092428"/>
            <a:ext cx="1425574" cy="47625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17">
              <a:defRPr/>
            </a:pPr>
            <a:r>
              <a:rPr kumimoji="0" lang="en-US" altLang="ja-JP" sz="1300" kern="0" dirty="0">
                <a:solidFill>
                  <a:prstClr val="white"/>
                </a:solidFill>
              </a:rPr>
              <a:t>Log Aggregation</a:t>
            </a:r>
          </a:p>
          <a:p>
            <a:pPr algn="ctr" defTabSz="457217">
              <a:defRPr/>
            </a:pPr>
            <a:r>
              <a:rPr kumimoji="0" lang="en-US" altLang="ja-JP" sz="1300" kern="0" dirty="0">
                <a:solidFill>
                  <a:prstClr val="white"/>
                </a:solidFill>
              </a:rPr>
              <a:t>Service</a:t>
            </a:r>
            <a:endParaRPr kumimoji="0" lang="ja-JP" altLang="en-US" sz="13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980922" y="2479043"/>
            <a:ext cx="1425574" cy="47625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17">
              <a:defRPr/>
            </a:pPr>
            <a:r>
              <a:rPr kumimoji="0" lang="en-US" altLang="ja-JP" sz="1300" kern="0" dirty="0">
                <a:solidFill>
                  <a:prstClr val="white"/>
                </a:solidFill>
              </a:rPr>
              <a:t>Cache Service</a:t>
            </a:r>
            <a:endParaRPr kumimoji="0" lang="ja-JP" altLang="en-US" sz="13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980922" y="3500024"/>
            <a:ext cx="1425574" cy="47625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17">
              <a:defRPr/>
            </a:pPr>
            <a:r>
              <a:rPr kumimoji="0" lang="en-US" altLang="ja-JP" sz="1300" kern="0" dirty="0">
                <a:solidFill>
                  <a:prstClr val="white"/>
                </a:solidFill>
              </a:rPr>
              <a:t>Storage Service</a:t>
            </a:r>
            <a:endParaRPr kumimoji="0" lang="ja-JP" altLang="en-US" sz="13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980922" y="5174639"/>
            <a:ext cx="1425574" cy="47625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17">
              <a:defRPr/>
            </a:pPr>
            <a:r>
              <a:rPr kumimoji="0" lang="en-US" altLang="ja-JP" sz="1300" kern="0" dirty="0">
                <a:solidFill>
                  <a:prstClr val="white"/>
                </a:solidFill>
              </a:rPr>
              <a:t>Database Service</a:t>
            </a:r>
            <a:endParaRPr kumimoji="0" lang="ja-JP" altLang="en-US" sz="13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7980917" y="6777381"/>
            <a:ext cx="1425574" cy="47625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17">
              <a:defRPr/>
            </a:pPr>
            <a:r>
              <a:rPr kumimoji="0" lang="en-US" altLang="ja-JP" sz="1300" kern="0" dirty="0">
                <a:solidFill>
                  <a:prstClr val="white"/>
                </a:solidFill>
              </a:rPr>
              <a:t>Message Service</a:t>
            </a:r>
            <a:endParaRPr kumimoji="0" lang="ja-JP" altLang="en-US" sz="13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20" name="直線矢印コネクタ 19"/>
          <p:cNvCxnSpPr>
            <a:stCxn id="11" idx="3"/>
            <a:endCxn id="12" idx="1"/>
          </p:cNvCxnSpPr>
          <p:nvPr/>
        </p:nvCxnSpPr>
        <p:spPr>
          <a:xfrm flipV="1">
            <a:off x="1027672" y="2930408"/>
            <a:ext cx="723899" cy="261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角丸四角形 23"/>
          <p:cNvSpPr/>
          <p:nvPr/>
        </p:nvSpPr>
        <p:spPr>
          <a:xfrm>
            <a:off x="4065073" y="1372240"/>
            <a:ext cx="2766492" cy="9902009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94">
              <a:defRPr/>
            </a:pPr>
            <a:endParaRPr lang="ja-JP" altLang="en-US" sz="1300" dirty="0">
              <a:solidFill>
                <a:srgbClr val="000000"/>
              </a:solidFill>
              <a:ea typeface="HGP創英角ｺﾞｼｯｸUB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4206741" y="1154554"/>
            <a:ext cx="800686" cy="47625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17">
              <a:defRPr/>
            </a:pPr>
            <a:r>
              <a:rPr kumimoji="0" lang="en-US" altLang="ja-JP" sz="1300" kern="0" dirty="0">
                <a:solidFill>
                  <a:prstClr val="white"/>
                </a:solidFill>
              </a:rPr>
              <a:t>Server</a:t>
            </a:r>
            <a:endParaRPr kumimoji="0" lang="en-US" altLang="ja-JP" sz="13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  <a:p>
            <a:pPr algn="ctr" defTabSz="457217">
              <a:defRPr/>
            </a:pPr>
            <a:r>
              <a:rPr kumimoji="0" lang="en-US" altLang="ja-JP" sz="13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Instance</a:t>
            </a:r>
            <a:endParaRPr kumimoji="0" lang="en-US" altLang="ja-JP" sz="1300" kern="0" dirty="0">
              <a:solidFill>
                <a:prstClr val="white"/>
              </a:solidFill>
            </a:endParaRPr>
          </a:p>
        </p:txBody>
      </p:sp>
      <p:sp>
        <p:nvSpPr>
          <p:cNvPr id="25" name="Rounded Rectangle 3"/>
          <p:cNvSpPr/>
          <p:nvPr/>
        </p:nvSpPr>
        <p:spPr>
          <a:xfrm>
            <a:off x="3571648" y="760851"/>
            <a:ext cx="3710771" cy="12204580"/>
          </a:xfrm>
          <a:prstGeom prst="roundRect">
            <a:avLst>
              <a:gd name="adj" fmla="val 3569"/>
            </a:avLst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lgDashDot"/>
          </a:ln>
          <a:effectLst/>
        </p:spPr>
        <p:txBody>
          <a:bodyPr anchor="t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94">
              <a:defRPr/>
            </a:pPr>
            <a:r>
              <a:rPr kumimoji="0" lang="en-US" sz="1300" dirty="0">
                <a:solidFill>
                  <a:srgbClr val="000000"/>
                </a:solidFill>
                <a:ea typeface="HGP創英角ｺﾞｼｯｸUB"/>
                <a:cs typeface="Arial"/>
              </a:rPr>
              <a:t>Front Server Group</a:t>
            </a:r>
            <a:endParaRPr kumimoji="0" lang="en-US" sz="1300" dirty="0">
              <a:solidFill>
                <a:srgbClr val="000000"/>
              </a:solidFill>
              <a:ea typeface="HGP創英角ｺﾞｼｯｸUB"/>
              <a:cs typeface="Arial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065073" y="11812242"/>
            <a:ext cx="2766492" cy="346347"/>
          </a:xfrm>
          <a:prstGeom prst="roundRect">
            <a:avLst>
              <a:gd name="adj" fmla="val 35322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94">
              <a:defRPr/>
            </a:pPr>
            <a:endParaRPr lang="ja-JP" altLang="en-US" sz="1300" dirty="0">
              <a:solidFill>
                <a:srgbClr val="000000"/>
              </a:solidFill>
              <a:ea typeface="HGP創英角ｺﾞｼｯｸUB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232822" y="11659803"/>
            <a:ext cx="301633" cy="304864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17">
              <a:defRPr/>
            </a:pPr>
            <a:endParaRPr kumimoji="0" lang="en-US" altLang="ja-JP" sz="1300" kern="0" dirty="0">
              <a:solidFill>
                <a:prstClr val="white"/>
              </a:solidFill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5332956" y="12286981"/>
            <a:ext cx="171031" cy="173864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94">
              <a:defRPr/>
            </a:pPr>
            <a:endParaRPr lang="ja-JP" altLang="en-US" sz="1300" dirty="0">
              <a:solidFill>
                <a:srgbClr val="000000"/>
              </a:solidFill>
              <a:ea typeface="HGP創英角ｺﾞｼｯｸUB"/>
            </a:endParaRPr>
          </a:p>
        </p:txBody>
      </p:sp>
      <p:sp>
        <p:nvSpPr>
          <p:cNvPr id="31" name="円/楕円 30"/>
          <p:cNvSpPr/>
          <p:nvPr/>
        </p:nvSpPr>
        <p:spPr>
          <a:xfrm>
            <a:off x="5332956" y="12626806"/>
            <a:ext cx="171031" cy="173864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94">
              <a:defRPr/>
            </a:pPr>
            <a:endParaRPr lang="ja-JP" altLang="en-US" sz="1300" dirty="0">
              <a:solidFill>
                <a:srgbClr val="000000"/>
              </a:solidFill>
              <a:ea typeface="HGP創英角ｺﾞｼｯｸUB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4287756" y="1809016"/>
            <a:ext cx="2357754" cy="9291369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94">
              <a:defRPr/>
            </a:pPr>
            <a:r>
              <a:rPr lang="en-US" altLang="ja-JP" sz="1300" dirty="0">
                <a:solidFill>
                  <a:srgbClr val="000000"/>
                </a:solidFill>
                <a:ea typeface="HGP創英角ｺﾞｼｯｸUB"/>
              </a:rPr>
              <a:t>Application</a:t>
            </a:r>
            <a:endParaRPr lang="ja-JP" altLang="en-US" sz="1300" dirty="0">
              <a:solidFill>
                <a:srgbClr val="000000"/>
              </a:solidFill>
              <a:ea typeface="HGP創英角ｺﾞｼｯｸUB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699242" y="2479050"/>
            <a:ext cx="1447801" cy="47625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3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Spring Session</a:t>
            </a:r>
            <a:endParaRPr lang="ja-JP" altLang="en-US" sz="1300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4699240" y="3499576"/>
            <a:ext cx="1447801" cy="47625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3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Spring Cloud</a:t>
            </a:r>
            <a:endParaRPr lang="ja-JP" altLang="en-US" sz="1300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699240" y="4154032"/>
            <a:ext cx="1447801" cy="47625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3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Cloud Vender SDK</a:t>
            </a:r>
            <a:endParaRPr lang="ja-JP" altLang="en-US" sz="1300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4675519" y="5174646"/>
            <a:ext cx="1447801" cy="47625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300" dirty="0" err="1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MyBatis</a:t>
            </a:r>
            <a:endParaRPr lang="ja-JP" altLang="en-US" sz="1300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4675519" y="5803329"/>
            <a:ext cx="1447801" cy="47625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ja-JP" sz="1300" dirty="0">
                <a:solidFill>
                  <a:sysClr val="window" lastClr="FFFFFF"/>
                </a:solidFill>
              </a:rPr>
              <a:t>Spring Data</a:t>
            </a:r>
          </a:p>
          <a:p>
            <a:pPr lvl="0" algn="ctr"/>
            <a:r>
              <a:rPr lang="en-US" altLang="ja-JP" sz="1300" dirty="0" err="1">
                <a:solidFill>
                  <a:sysClr val="window" lastClr="FFFFFF"/>
                </a:solidFill>
              </a:rPr>
              <a:t>DynamoDB</a:t>
            </a:r>
            <a:endParaRPr lang="ja-JP" altLang="en-US" sz="1300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4675516" y="6777383"/>
            <a:ext cx="1447801" cy="47625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3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Spring JMS</a:t>
            </a:r>
            <a:endParaRPr lang="ja-JP" altLang="en-US" sz="1300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cxnSp>
        <p:nvCxnSpPr>
          <p:cNvPr id="39" name="直線矢印コネクタ 38"/>
          <p:cNvCxnSpPr>
            <a:stCxn id="33" idx="3"/>
            <a:endCxn id="15" idx="1"/>
          </p:cNvCxnSpPr>
          <p:nvPr/>
        </p:nvCxnSpPr>
        <p:spPr>
          <a:xfrm>
            <a:off x="6147043" y="2717168"/>
            <a:ext cx="1833879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角丸四角形 42"/>
          <p:cNvSpPr/>
          <p:nvPr/>
        </p:nvSpPr>
        <p:spPr>
          <a:xfrm>
            <a:off x="4515398" y="2123104"/>
            <a:ext cx="5106358" cy="992230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94">
              <a:defRPr/>
            </a:pPr>
            <a:r>
              <a:rPr lang="ja-JP" altLang="en-US" sz="1300" dirty="0">
                <a:solidFill>
                  <a:srgbClr val="000000"/>
                </a:solidFill>
                <a:ea typeface="HGP創英角ｺﾞｼｯｸUB"/>
              </a:rPr>
              <a:t>①</a:t>
            </a:r>
            <a:r>
              <a:rPr lang="en-US" altLang="ja-JP" sz="1300" dirty="0">
                <a:solidFill>
                  <a:srgbClr val="000000"/>
                </a:solidFill>
                <a:ea typeface="HGP創英角ｺﾞｼｯｸUB"/>
              </a:rPr>
              <a:t>Session Management</a:t>
            </a:r>
            <a:endParaRPr lang="ja-JP" altLang="en-US" sz="1300" dirty="0">
              <a:solidFill>
                <a:srgbClr val="000000"/>
              </a:solidFill>
              <a:ea typeface="HGP創英角ｺﾞｼｯｸUB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4515398" y="3191263"/>
            <a:ext cx="5106358" cy="1539500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94">
              <a:defRPr/>
            </a:pPr>
            <a:r>
              <a:rPr lang="ja-JP" altLang="en-US" sz="1300" dirty="0">
                <a:solidFill>
                  <a:srgbClr val="000000"/>
                </a:solidFill>
                <a:ea typeface="HGP創英角ｺﾞｼｯｸUB"/>
              </a:rPr>
              <a:t>②</a:t>
            </a:r>
            <a:r>
              <a:rPr lang="en-US" altLang="ja-JP" sz="1300" dirty="0">
                <a:solidFill>
                  <a:srgbClr val="000000"/>
                </a:solidFill>
                <a:ea typeface="HGP創英角ｺﾞｼｯｸUB"/>
              </a:rPr>
              <a:t>Upload File Management</a:t>
            </a:r>
            <a:endParaRPr lang="ja-JP" altLang="en-US" sz="1300" dirty="0">
              <a:solidFill>
                <a:srgbClr val="000000"/>
              </a:solidFill>
              <a:ea typeface="HGP創英角ｺﾞｼｯｸUB"/>
            </a:endParaRPr>
          </a:p>
        </p:txBody>
      </p:sp>
      <p:cxnSp>
        <p:nvCxnSpPr>
          <p:cNvPr id="48" name="直線矢印コネクタ 47"/>
          <p:cNvCxnSpPr>
            <a:stCxn id="35" idx="3"/>
            <a:endCxn id="16" idx="1"/>
          </p:cNvCxnSpPr>
          <p:nvPr/>
        </p:nvCxnSpPr>
        <p:spPr>
          <a:xfrm flipV="1">
            <a:off x="6147035" y="3738150"/>
            <a:ext cx="1833880" cy="65400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直線矢印コネクタ 44"/>
          <p:cNvCxnSpPr>
            <a:stCxn id="34" idx="3"/>
            <a:endCxn id="16" idx="1"/>
          </p:cNvCxnSpPr>
          <p:nvPr/>
        </p:nvCxnSpPr>
        <p:spPr>
          <a:xfrm>
            <a:off x="6147035" y="3737696"/>
            <a:ext cx="1833880" cy="45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角丸四角形 50"/>
          <p:cNvSpPr/>
          <p:nvPr/>
        </p:nvSpPr>
        <p:spPr>
          <a:xfrm>
            <a:off x="4515398" y="4823486"/>
            <a:ext cx="5106358" cy="1539500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94">
              <a:defRPr/>
            </a:pPr>
            <a:r>
              <a:rPr lang="ja-JP" altLang="en-US" sz="1300" dirty="0" smtClean="0">
                <a:solidFill>
                  <a:srgbClr val="000000"/>
                </a:solidFill>
                <a:ea typeface="HGP創英角ｺﾞｼｯｸUB"/>
              </a:rPr>
              <a:t>③</a:t>
            </a:r>
            <a:r>
              <a:rPr lang="en-US" altLang="ja-JP" sz="1200" dirty="0" smtClean="0">
                <a:solidFill>
                  <a:srgbClr val="000000"/>
                </a:solidFill>
                <a:ea typeface="HGP創英角ｺﾞｼｯｸUB"/>
              </a:rPr>
              <a:t>Scale </a:t>
            </a:r>
            <a:r>
              <a:rPr lang="en-US" altLang="ja-JP" sz="1200" dirty="0">
                <a:solidFill>
                  <a:srgbClr val="000000"/>
                </a:solidFill>
                <a:ea typeface="HGP創英角ｺﾞｼｯｸUB"/>
              </a:rPr>
              <a:t>D</a:t>
            </a:r>
            <a:r>
              <a:rPr lang="en-US" altLang="ja-JP" sz="1200" dirty="0" smtClean="0">
                <a:solidFill>
                  <a:srgbClr val="000000"/>
                </a:solidFill>
                <a:ea typeface="HGP創英角ｺﾞｼｯｸUB"/>
              </a:rPr>
              <a:t>ata Persistence Layer</a:t>
            </a:r>
            <a:endParaRPr lang="ja-JP" altLang="en-US" sz="1200" dirty="0">
              <a:solidFill>
                <a:srgbClr val="000000"/>
              </a:solidFill>
              <a:ea typeface="HGP創英角ｺﾞｼｯｸUB"/>
            </a:endParaRPr>
          </a:p>
        </p:txBody>
      </p:sp>
      <p:cxnSp>
        <p:nvCxnSpPr>
          <p:cNvPr id="52" name="直線矢印コネクタ 51"/>
          <p:cNvCxnSpPr>
            <a:stCxn id="36" idx="3"/>
            <a:endCxn id="17" idx="1"/>
          </p:cNvCxnSpPr>
          <p:nvPr/>
        </p:nvCxnSpPr>
        <p:spPr>
          <a:xfrm flipV="1">
            <a:off x="6123322" y="5412771"/>
            <a:ext cx="1857601" cy="1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5" name="正方形/長方形 54"/>
          <p:cNvSpPr/>
          <p:nvPr/>
        </p:nvSpPr>
        <p:spPr>
          <a:xfrm>
            <a:off x="7980921" y="5797545"/>
            <a:ext cx="1425574" cy="47625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17">
              <a:defRPr/>
            </a:pPr>
            <a:r>
              <a:rPr kumimoji="0" lang="en-US" altLang="ja-JP" sz="1300" kern="0" dirty="0">
                <a:solidFill>
                  <a:prstClr val="white"/>
                </a:solidFill>
              </a:rPr>
              <a:t>No SQL Database</a:t>
            </a:r>
          </a:p>
          <a:p>
            <a:pPr algn="ctr" defTabSz="457217">
              <a:defRPr/>
            </a:pPr>
            <a:r>
              <a:rPr kumimoji="0" lang="en-US" altLang="ja-JP" sz="1300" kern="0" dirty="0">
                <a:solidFill>
                  <a:prstClr val="white"/>
                </a:solidFill>
              </a:rPr>
              <a:t>Service</a:t>
            </a:r>
            <a:endParaRPr kumimoji="0" lang="ja-JP" altLang="en-US" sz="13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56" name="直線矢印コネクタ 55"/>
          <p:cNvCxnSpPr>
            <a:stCxn id="37" idx="3"/>
            <a:endCxn id="55" idx="1"/>
          </p:cNvCxnSpPr>
          <p:nvPr/>
        </p:nvCxnSpPr>
        <p:spPr>
          <a:xfrm flipV="1">
            <a:off x="6123314" y="6035676"/>
            <a:ext cx="1857600" cy="578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9" name="角丸四角形 58"/>
          <p:cNvSpPr/>
          <p:nvPr/>
        </p:nvSpPr>
        <p:spPr>
          <a:xfrm>
            <a:off x="4510796" y="6478228"/>
            <a:ext cx="8206200" cy="1630681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94">
              <a:defRPr/>
            </a:pPr>
            <a:r>
              <a:rPr lang="ja-JP" altLang="en-US" sz="1300" dirty="0">
                <a:solidFill>
                  <a:srgbClr val="000000"/>
                </a:solidFill>
                <a:ea typeface="HGP創英角ｺﾞｼｯｸUB"/>
              </a:rPr>
              <a:t>④</a:t>
            </a:r>
            <a:r>
              <a:rPr lang="en-US" altLang="ja-JP" sz="1300" dirty="0">
                <a:solidFill>
                  <a:srgbClr val="000000"/>
                </a:solidFill>
                <a:ea typeface="HGP創英角ｺﾞｼｯｸUB"/>
              </a:rPr>
              <a:t>Asynchronous Processing</a:t>
            </a:r>
            <a:endParaRPr lang="ja-JP" altLang="en-US" sz="1300" dirty="0">
              <a:solidFill>
                <a:srgbClr val="000000"/>
              </a:solidFill>
              <a:ea typeface="HGP創英角ｺﾞｼｯｸUB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10396143" y="5508194"/>
            <a:ext cx="2766492" cy="4505757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94">
              <a:defRPr/>
            </a:pPr>
            <a:endParaRPr lang="ja-JP" altLang="en-US" sz="1300" dirty="0">
              <a:solidFill>
                <a:srgbClr val="000000"/>
              </a:solidFill>
              <a:ea typeface="HGP創英角ｺﾞｼｯｸUB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10552325" y="5290511"/>
            <a:ext cx="797845" cy="47625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17">
              <a:defRPr/>
            </a:pPr>
            <a:r>
              <a:rPr kumimoji="0" lang="en-US" altLang="ja-JP" sz="1300" kern="0" dirty="0">
                <a:solidFill>
                  <a:prstClr val="white"/>
                </a:solidFill>
              </a:rPr>
              <a:t>Server</a:t>
            </a:r>
            <a:endParaRPr kumimoji="0" lang="en-US" altLang="ja-JP" sz="13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  <a:p>
            <a:pPr algn="ctr" defTabSz="457217">
              <a:defRPr/>
            </a:pPr>
            <a:r>
              <a:rPr kumimoji="0" lang="en-US" altLang="ja-JP" sz="13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Instance</a:t>
            </a:r>
            <a:endParaRPr kumimoji="0" lang="en-US" altLang="ja-JP" sz="1300" kern="0" dirty="0">
              <a:solidFill>
                <a:prstClr val="white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4675514" y="7420042"/>
            <a:ext cx="1447801" cy="47625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3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Cloud Vender SDK</a:t>
            </a:r>
            <a:endParaRPr lang="ja-JP" altLang="en-US" sz="1300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cxnSp>
        <p:nvCxnSpPr>
          <p:cNvPr id="63" name="直線矢印コネクタ 62"/>
          <p:cNvCxnSpPr>
            <a:stCxn id="38" idx="3"/>
            <a:endCxn id="19" idx="1"/>
          </p:cNvCxnSpPr>
          <p:nvPr/>
        </p:nvCxnSpPr>
        <p:spPr>
          <a:xfrm flipV="1">
            <a:off x="6123314" y="7015508"/>
            <a:ext cx="1857600" cy="1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9" name="直線矢印コネクタ 47"/>
          <p:cNvCxnSpPr>
            <a:stCxn id="62" idx="3"/>
            <a:endCxn id="19" idx="1"/>
          </p:cNvCxnSpPr>
          <p:nvPr/>
        </p:nvCxnSpPr>
        <p:spPr>
          <a:xfrm flipV="1">
            <a:off x="6123316" y="7015505"/>
            <a:ext cx="1857601" cy="64266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2" name="角丸四角形 71"/>
          <p:cNvSpPr/>
          <p:nvPr/>
        </p:nvSpPr>
        <p:spPr>
          <a:xfrm>
            <a:off x="10600512" y="6035675"/>
            <a:ext cx="2357754" cy="3813177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94">
              <a:defRPr/>
            </a:pPr>
            <a:r>
              <a:rPr lang="en-US" altLang="ja-JP" sz="1300" dirty="0">
                <a:solidFill>
                  <a:srgbClr val="000000"/>
                </a:solidFill>
                <a:ea typeface="HGP創英角ｺﾞｼｯｸUB"/>
              </a:rPr>
              <a:t>Application</a:t>
            </a:r>
            <a:endParaRPr lang="ja-JP" altLang="en-US" sz="1300" dirty="0">
              <a:solidFill>
                <a:srgbClr val="000000"/>
              </a:solidFill>
              <a:ea typeface="HGP創英角ｺﾞｼｯｸUB"/>
            </a:endParaRPr>
          </a:p>
        </p:txBody>
      </p:sp>
      <p:sp>
        <p:nvSpPr>
          <p:cNvPr id="76" name="Rounded Rectangle 3"/>
          <p:cNvSpPr/>
          <p:nvPr/>
        </p:nvSpPr>
        <p:spPr>
          <a:xfrm>
            <a:off x="9931062" y="4823488"/>
            <a:ext cx="3606103" cy="6615336"/>
          </a:xfrm>
          <a:prstGeom prst="roundRect">
            <a:avLst>
              <a:gd name="adj" fmla="val 3569"/>
            </a:avLst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lgDashDot"/>
          </a:ln>
          <a:effectLst/>
        </p:spPr>
        <p:txBody>
          <a:bodyPr anchor="t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94">
              <a:defRPr/>
            </a:pPr>
            <a:r>
              <a:rPr kumimoji="0" lang="en-US" altLang="ja-JP" sz="1300" dirty="0">
                <a:solidFill>
                  <a:srgbClr val="000000"/>
                </a:solidFill>
                <a:ea typeface="HGP創英角ｺﾞｼｯｸUB"/>
                <a:cs typeface="Arial"/>
              </a:rPr>
              <a:t>Back</a:t>
            </a:r>
            <a:r>
              <a:rPr kumimoji="0" lang="en-US" sz="1300" dirty="0">
                <a:solidFill>
                  <a:srgbClr val="000000"/>
                </a:solidFill>
                <a:ea typeface="HGP創英角ｺﾞｼｯｸUB"/>
                <a:cs typeface="Arial"/>
              </a:rPr>
              <a:t> Server Group</a:t>
            </a:r>
            <a:endParaRPr kumimoji="0" lang="en-US" sz="1300" dirty="0">
              <a:solidFill>
                <a:srgbClr val="000000"/>
              </a:solidFill>
              <a:ea typeface="HGP創英角ｺﾞｼｯｸUB"/>
              <a:cs typeface="Arial"/>
            </a:endParaRPr>
          </a:p>
        </p:txBody>
      </p:sp>
      <p:sp>
        <p:nvSpPr>
          <p:cNvPr id="77" name="角丸四角形 76"/>
          <p:cNvSpPr/>
          <p:nvPr/>
        </p:nvSpPr>
        <p:spPr>
          <a:xfrm>
            <a:off x="10390936" y="10397961"/>
            <a:ext cx="2766492" cy="346347"/>
          </a:xfrm>
          <a:prstGeom prst="roundRect">
            <a:avLst>
              <a:gd name="adj" fmla="val 35322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94">
              <a:defRPr/>
            </a:pPr>
            <a:endParaRPr lang="ja-JP" altLang="en-US" sz="1300" dirty="0">
              <a:solidFill>
                <a:srgbClr val="000000"/>
              </a:solidFill>
              <a:ea typeface="HGP創英角ｺﾞｼｯｸUB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10558687" y="10245521"/>
            <a:ext cx="301633" cy="304864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17">
              <a:defRPr/>
            </a:pPr>
            <a:endParaRPr kumimoji="0" lang="en-US" altLang="ja-JP" sz="1300" kern="0" dirty="0">
              <a:solidFill>
                <a:prstClr val="white"/>
              </a:solidFill>
            </a:endParaRPr>
          </a:p>
        </p:txBody>
      </p:sp>
      <p:sp>
        <p:nvSpPr>
          <p:cNvPr id="79" name="円/楕円 78"/>
          <p:cNvSpPr/>
          <p:nvPr/>
        </p:nvSpPr>
        <p:spPr>
          <a:xfrm>
            <a:off x="11652350" y="10785712"/>
            <a:ext cx="171031" cy="173864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94">
              <a:defRPr/>
            </a:pPr>
            <a:endParaRPr lang="ja-JP" altLang="en-US" sz="1300" dirty="0">
              <a:solidFill>
                <a:srgbClr val="000000"/>
              </a:solidFill>
              <a:ea typeface="HGP創英角ｺﾞｼｯｸUB"/>
            </a:endParaRPr>
          </a:p>
        </p:txBody>
      </p:sp>
      <p:sp>
        <p:nvSpPr>
          <p:cNvPr id="80" name="円/楕円 79"/>
          <p:cNvSpPr/>
          <p:nvPr/>
        </p:nvSpPr>
        <p:spPr>
          <a:xfrm>
            <a:off x="11652350" y="11125537"/>
            <a:ext cx="171031" cy="173864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94">
              <a:defRPr/>
            </a:pPr>
            <a:endParaRPr lang="ja-JP" altLang="en-US" sz="1300" dirty="0">
              <a:solidFill>
                <a:srgbClr val="000000"/>
              </a:solidFill>
              <a:ea typeface="HGP創英角ｺﾞｼｯｸUB"/>
            </a:endParaRPr>
          </a:p>
        </p:txBody>
      </p:sp>
      <p:sp>
        <p:nvSpPr>
          <p:cNvPr id="82" name="Rounded Rectangle 3"/>
          <p:cNvSpPr/>
          <p:nvPr/>
        </p:nvSpPr>
        <p:spPr>
          <a:xfrm>
            <a:off x="14002245" y="6776313"/>
            <a:ext cx="3409456" cy="4662510"/>
          </a:xfrm>
          <a:prstGeom prst="roundRect">
            <a:avLst>
              <a:gd name="adj" fmla="val 3569"/>
            </a:avLst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lgDashDot"/>
          </a:ln>
          <a:effectLst/>
        </p:spPr>
        <p:txBody>
          <a:bodyPr anchor="t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94">
              <a:defRPr/>
            </a:pPr>
            <a:r>
              <a:rPr kumimoji="0" lang="en-US" altLang="ja-JP" sz="1300" dirty="0" err="1">
                <a:solidFill>
                  <a:srgbClr val="000000"/>
                </a:solidFill>
                <a:ea typeface="HGP創英角ｺﾞｼｯｸUB"/>
                <a:cs typeface="Arial"/>
              </a:rPr>
              <a:t>Config</a:t>
            </a:r>
            <a:r>
              <a:rPr kumimoji="0" lang="en-US" sz="1300" dirty="0">
                <a:solidFill>
                  <a:srgbClr val="000000"/>
                </a:solidFill>
                <a:ea typeface="HGP創英角ｺﾞｼｯｸUB"/>
                <a:cs typeface="Arial"/>
              </a:rPr>
              <a:t> Server Group</a:t>
            </a:r>
            <a:endParaRPr kumimoji="0" lang="en-US" sz="1300" dirty="0">
              <a:solidFill>
                <a:srgbClr val="000000"/>
              </a:solidFill>
              <a:ea typeface="HGP創英角ｺﾞｼｯｸUB"/>
              <a:cs typeface="Arial"/>
            </a:endParaRPr>
          </a:p>
        </p:txBody>
      </p:sp>
      <p:sp>
        <p:nvSpPr>
          <p:cNvPr id="83" name="角丸四角形 82"/>
          <p:cNvSpPr/>
          <p:nvPr/>
        </p:nvSpPr>
        <p:spPr>
          <a:xfrm>
            <a:off x="14311783" y="7465653"/>
            <a:ext cx="2766492" cy="2557099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94">
              <a:defRPr/>
            </a:pPr>
            <a:endParaRPr lang="ja-JP" altLang="en-US" sz="1300" dirty="0">
              <a:solidFill>
                <a:srgbClr val="000000"/>
              </a:solidFill>
              <a:ea typeface="HGP創英角ｺﾞｼｯｸUB"/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14502887" y="7252565"/>
            <a:ext cx="804696" cy="47625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17">
              <a:defRPr/>
            </a:pPr>
            <a:r>
              <a:rPr kumimoji="0" lang="en-US" altLang="ja-JP" sz="1300" kern="0" dirty="0">
                <a:solidFill>
                  <a:prstClr val="white"/>
                </a:solidFill>
              </a:rPr>
              <a:t>Server</a:t>
            </a:r>
            <a:endParaRPr kumimoji="0" lang="en-US" altLang="ja-JP" sz="13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  <a:p>
            <a:pPr algn="ctr" defTabSz="457217">
              <a:defRPr/>
            </a:pPr>
            <a:r>
              <a:rPr kumimoji="0" lang="en-US" altLang="ja-JP" sz="1300" kern="0" dirty="0">
                <a:solidFill>
                  <a:prstClr val="white"/>
                </a:solidFill>
                <a:latin typeface="Calibri"/>
                <a:ea typeface="ＭＳ Ｐゴシック" panose="020B0600070205080204" pitchFamily="50" charset="-128"/>
              </a:rPr>
              <a:t>Instance</a:t>
            </a:r>
            <a:endParaRPr kumimoji="0" lang="en-US" altLang="ja-JP" sz="1300" kern="0" dirty="0">
              <a:solidFill>
                <a:prstClr val="white"/>
              </a:solidFill>
            </a:endParaRPr>
          </a:p>
        </p:txBody>
      </p:sp>
      <p:sp>
        <p:nvSpPr>
          <p:cNvPr id="85" name="角丸四角形 84"/>
          <p:cNvSpPr/>
          <p:nvPr/>
        </p:nvSpPr>
        <p:spPr>
          <a:xfrm>
            <a:off x="14536986" y="7846082"/>
            <a:ext cx="2357754" cy="2002769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94">
              <a:defRPr/>
            </a:pPr>
            <a:r>
              <a:rPr lang="en-US" altLang="ja-JP" sz="1300" dirty="0">
                <a:solidFill>
                  <a:srgbClr val="000000"/>
                </a:solidFill>
                <a:ea typeface="HGP創英角ｺﾞｼｯｸUB"/>
              </a:rPr>
              <a:t>Application</a:t>
            </a:r>
            <a:endParaRPr lang="ja-JP" altLang="en-US" sz="1300" dirty="0">
              <a:solidFill>
                <a:srgbClr val="000000"/>
              </a:solidFill>
              <a:ea typeface="HGP創英角ｺﾞｼｯｸUB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11035264" y="6776314"/>
            <a:ext cx="1447801" cy="47625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3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Spring JMS</a:t>
            </a:r>
            <a:endParaRPr lang="ja-JP" altLang="en-US" sz="1300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88" name="正方形/長方形 87"/>
          <p:cNvSpPr/>
          <p:nvPr/>
        </p:nvSpPr>
        <p:spPr>
          <a:xfrm>
            <a:off x="11035263" y="7418973"/>
            <a:ext cx="1447801" cy="47625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3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Cloud Vender SDK</a:t>
            </a:r>
            <a:endParaRPr lang="ja-JP" altLang="en-US" sz="1300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cxnSp>
        <p:nvCxnSpPr>
          <p:cNvPr id="89" name="直線矢印コネクタ 88"/>
          <p:cNvCxnSpPr>
            <a:stCxn id="87" idx="1"/>
            <a:endCxn id="19" idx="3"/>
          </p:cNvCxnSpPr>
          <p:nvPr/>
        </p:nvCxnSpPr>
        <p:spPr>
          <a:xfrm flipH="1">
            <a:off x="9406491" y="7014439"/>
            <a:ext cx="1628772" cy="106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2" name="直線矢印コネクタ 47"/>
          <p:cNvCxnSpPr>
            <a:stCxn id="19" idx="3"/>
            <a:endCxn id="88" idx="1"/>
          </p:cNvCxnSpPr>
          <p:nvPr/>
        </p:nvCxnSpPr>
        <p:spPr>
          <a:xfrm>
            <a:off x="9406492" y="7015505"/>
            <a:ext cx="1628771" cy="64159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9" name="正方形/長方形 98"/>
          <p:cNvSpPr/>
          <p:nvPr/>
        </p:nvSpPr>
        <p:spPr>
          <a:xfrm>
            <a:off x="14977657" y="8552422"/>
            <a:ext cx="1447801" cy="47625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3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Spring Cloud </a:t>
            </a:r>
            <a:r>
              <a:rPr lang="en-US" altLang="ja-JP" sz="1300" dirty="0" err="1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Config</a:t>
            </a:r>
            <a:endParaRPr lang="ja-JP" altLang="en-US" sz="1300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00" name="正方形/長方形 99"/>
          <p:cNvSpPr/>
          <p:nvPr/>
        </p:nvSpPr>
        <p:spPr>
          <a:xfrm>
            <a:off x="11035263" y="9028674"/>
            <a:ext cx="1447801" cy="47625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3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Spring Cloud </a:t>
            </a:r>
            <a:r>
              <a:rPr lang="en-US" altLang="ja-JP" sz="1300" dirty="0" err="1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Config</a:t>
            </a:r>
            <a:endParaRPr lang="ja-JP" altLang="en-US" sz="1300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01" name="正方形/長方形 100"/>
          <p:cNvSpPr/>
          <p:nvPr/>
        </p:nvSpPr>
        <p:spPr>
          <a:xfrm>
            <a:off x="4671346" y="8552423"/>
            <a:ext cx="1447801" cy="47625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3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Spring Cloud </a:t>
            </a:r>
            <a:r>
              <a:rPr lang="en-US" altLang="ja-JP" sz="1300" dirty="0" err="1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Config</a:t>
            </a:r>
            <a:endParaRPr lang="ja-JP" altLang="en-US" sz="1300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4510796" y="8210457"/>
            <a:ext cx="12148429" cy="1473065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94">
              <a:defRPr/>
            </a:pPr>
            <a:r>
              <a:rPr lang="ja-JP" altLang="en-US" sz="1300" dirty="0">
                <a:solidFill>
                  <a:srgbClr val="000000"/>
                </a:solidFill>
                <a:ea typeface="HGP創英角ｺﾞｼｯｸUB"/>
              </a:rPr>
              <a:t>⑤</a:t>
            </a:r>
            <a:r>
              <a:rPr lang="en-US" altLang="ja-JP" sz="1300" dirty="0" err="1">
                <a:solidFill>
                  <a:srgbClr val="000000"/>
                </a:solidFill>
                <a:ea typeface="HGP創英角ｺﾞｼｯｸUB"/>
              </a:rPr>
              <a:t>Config</a:t>
            </a:r>
            <a:r>
              <a:rPr lang="en-US" altLang="ja-JP" sz="1300" dirty="0">
                <a:solidFill>
                  <a:srgbClr val="000000"/>
                </a:solidFill>
                <a:ea typeface="HGP創英角ｺﾞｼｯｸUB"/>
              </a:rPr>
              <a:t> Management</a:t>
            </a:r>
            <a:endParaRPr lang="ja-JP" altLang="en-US" sz="1300" dirty="0">
              <a:solidFill>
                <a:srgbClr val="000000"/>
              </a:solidFill>
              <a:ea typeface="HGP創英角ｺﾞｼｯｸUB"/>
            </a:endParaRPr>
          </a:p>
        </p:txBody>
      </p:sp>
      <p:cxnSp>
        <p:nvCxnSpPr>
          <p:cNvPr id="103" name="直線矢印コネクタ 102"/>
          <p:cNvCxnSpPr>
            <a:stCxn id="101" idx="3"/>
            <a:endCxn id="99" idx="1"/>
          </p:cNvCxnSpPr>
          <p:nvPr/>
        </p:nvCxnSpPr>
        <p:spPr>
          <a:xfrm flipV="1">
            <a:off x="6119147" y="8790548"/>
            <a:ext cx="8858510" cy="1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6" name="直線矢印コネクタ 47"/>
          <p:cNvCxnSpPr>
            <a:stCxn id="100" idx="3"/>
            <a:endCxn id="99" idx="1"/>
          </p:cNvCxnSpPr>
          <p:nvPr/>
        </p:nvCxnSpPr>
        <p:spPr>
          <a:xfrm flipV="1">
            <a:off x="12483064" y="8790547"/>
            <a:ext cx="2494594" cy="47625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2" name="角丸四角形 111"/>
          <p:cNvSpPr/>
          <p:nvPr/>
        </p:nvSpPr>
        <p:spPr>
          <a:xfrm>
            <a:off x="1111709" y="9831881"/>
            <a:ext cx="5266233" cy="1116911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94">
              <a:defRPr/>
            </a:pPr>
            <a:r>
              <a:rPr lang="ja-JP" altLang="en-US" sz="1300" dirty="0">
                <a:solidFill>
                  <a:srgbClr val="000000"/>
                </a:solidFill>
                <a:ea typeface="HGP創英角ｺﾞｼｯｸUB"/>
              </a:rPr>
              <a:t>⑥</a:t>
            </a:r>
            <a:r>
              <a:rPr lang="en-US" altLang="ja-JP" sz="1300" dirty="0">
                <a:solidFill>
                  <a:srgbClr val="000000"/>
                </a:solidFill>
                <a:ea typeface="HGP創英角ｺﾞｼｯｸUB"/>
              </a:rPr>
              <a:t>Health Check</a:t>
            </a:r>
            <a:endParaRPr lang="ja-JP" altLang="en-US" sz="1300" dirty="0">
              <a:solidFill>
                <a:srgbClr val="000000"/>
              </a:solidFill>
              <a:ea typeface="HGP創英角ｺﾞｼｯｸUB"/>
            </a:endParaRPr>
          </a:p>
        </p:txBody>
      </p:sp>
      <p:sp>
        <p:nvSpPr>
          <p:cNvPr id="113" name="正方形/長方形 112"/>
          <p:cNvSpPr/>
          <p:nvPr/>
        </p:nvSpPr>
        <p:spPr>
          <a:xfrm>
            <a:off x="4671346" y="10177053"/>
            <a:ext cx="1447801" cy="476251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300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Spring Boot</a:t>
            </a:r>
            <a:endParaRPr lang="ja-JP" altLang="en-US" sz="1300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1741504" y="10177052"/>
            <a:ext cx="1425574" cy="47625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17">
              <a:defRPr/>
            </a:pPr>
            <a:r>
              <a:rPr kumimoji="0" lang="en-US" altLang="ja-JP" sz="1300" kern="0" dirty="0">
                <a:solidFill>
                  <a:prstClr val="white"/>
                </a:solidFill>
              </a:rPr>
              <a:t>Monitoring Service</a:t>
            </a:r>
            <a:endParaRPr kumimoji="0" lang="ja-JP" altLang="en-US" sz="13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124" name="直線矢印コネクタ 123"/>
          <p:cNvCxnSpPr>
            <a:stCxn id="115" idx="0"/>
            <a:endCxn id="12" idx="2"/>
          </p:cNvCxnSpPr>
          <p:nvPr/>
        </p:nvCxnSpPr>
        <p:spPr>
          <a:xfrm flipV="1">
            <a:off x="2454292" y="3168526"/>
            <a:ext cx="10066" cy="700852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7" name="直線矢印コネクタ 126"/>
          <p:cNvCxnSpPr>
            <a:stCxn id="115" idx="3"/>
            <a:endCxn id="113" idx="1"/>
          </p:cNvCxnSpPr>
          <p:nvPr/>
        </p:nvCxnSpPr>
        <p:spPr>
          <a:xfrm>
            <a:off x="3167078" y="10415178"/>
            <a:ext cx="1504268" cy="1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0" name="角丸四角形 129"/>
          <p:cNvSpPr/>
          <p:nvPr/>
        </p:nvSpPr>
        <p:spPr>
          <a:xfrm>
            <a:off x="14327411" y="10411407"/>
            <a:ext cx="2766492" cy="346347"/>
          </a:xfrm>
          <a:prstGeom prst="roundRect">
            <a:avLst>
              <a:gd name="adj" fmla="val 35322"/>
            </a:avLst>
          </a:prstGeom>
          <a:noFill/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94">
              <a:defRPr/>
            </a:pPr>
            <a:endParaRPr lang="ja-JP" altLang="en-US" sz="1300" dirty="0">
              <a:solidFill>
                <a:srgbClr val="000000"/>
              </a:solidFill>
              <a:ea typeface="HGP創英角ｺﾞｼｯｸUB"/>
            </a:endParaRPr>
          </a:p>
        </p:txBody>
      </p:sp>
      <p:sp>
        <p:nvSpPr>
          <p:cNvPr id="131" name="正方形/長方形 130"/>
          <p:cNvSpPr/>
          <p:nvPr/>
        </p:nvSpPr>
        <p:spPr>
          <a:xfrm>
            <a:off x="14495161" y="10258967"/>
            <a:ext cx="301633" cy="304864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17">
              <a:defRPr/>
            </a:pPr>
            <a:endParaRPr kumimoji="0" lang="en-US" altLang="ja-JP" sz="1300" kern="0" dirty="0">
              <a:solidFill>
                <a:prstClr val="white"/>
              </a:solidFill>
            </a:endParaRPr>
          </a:p>
        </p:txBody>
      </p:sp>
      <p:sp>
        <p:nvSpPr>
          <p:cNvPr id="132" name="円/楕円 131"/>
          <p:cNvSpPr/>
          <p:nvPr/>
        </p:nvSpPr>
        <p:spPr>
          <a:xfrm>
            <a:off x="15588825" y="10799158"/>
            <a:ext cx="171031" cy="173864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94">
              <a:defRPr/>
            </a:pPr>
            <a:endParaRPr lang="ja-JP" altLang="en-US" sz="1300" dirty="0">
              <a:solidFill>
                <a:srgbClr val="000000"/>
              </a:solidFill>
              <a:ea typeface="HGP創英角ｺﾞｼｯｸUB"/>
            </a:endParaRPr>
          </a:p>
        </p:txBody>
      </p:sp>
      <p:sp>
        <p:nvSpPr>
          <p:cNvPr id="133" name="円/楕円 132"/>
          <p:cNvSpPr/>
          <p:nvPr/>
        </p:nvSpPr>
        <p:spPr>
          <a:xfrm>
            <a:off x="15588825" y="11138983"/>
            <a:ext cx="171031" cy="173864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94">
              <a:defRPr/>
            </a:pPr>
            <a:endParaRPr lang="ja-JP" altLang="en-US" sz="1300" dirty="0">
              <a:solidFill>
                <a:srgbClr val="000000"/>
              </a:solidFill>
              <a:ea typeface="HGP創英角ｺﾞｼｯｸUB"/>
            </a:endParaRPr>
          </a:p>
        </p:txBody>
      </p:sp>
      <p:cxnSp>
        <p:nvCxnSpPr>
          <p:cNvPr id="134" name="直線矢印コネクタ 133"/>
          <p:cNvCxnSpPr>
            <a:stCxn id="24" idx="2"/>
            <a:endCxn id="14" idx="0"/>
          </p:cNvCxnSpPr>
          <p:nvPr/>
        </p:nvCxnSpPr>
        <p:spPr>
          <a:xfrm rot="16200000" flipH="1">
            <a:off x="9173879" y="7548689"/>
            <a:ext cx="818179" cy="8269298"/>
          </a:xfrm>
          <a:prstGeom prst="bentConnector3">
            <a:avLst>
              <a:gd name="adj1" fmla="val 34866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7" name="直線矢印コネクタ 133"/>
          <p:cNvCxnSpPr>
            <a:stCxn id="60" idx="2"/>
            <a:endCxn id="14" idx="0"/>
          </p:cNvCxnSpPr>
          <p:nvPr/>
        </p:nvCxnSpPr>
        <p:spPr>
          <a:xfrm rot="16200000" flipH="1">
            <a:off x="11709263" y="10084074"/>
            <a:ext cx="2078478" cy="1938229"/>
          </a:xfrm>
          <a:prstGeom prst="bentConnector3">
            <a:avLst>
              <a:gd name="adj1" fmla="val 7839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3" name="直線矢印コネクタ 133"/>
          <p:cNvCxnSpPr>
            <a:stCxn id="83" idx="2"/>
            <a:endCxn id="14" idx="0"/>
          </p:cNvCxnSpPr>
          <p:nvPr/>
        </p:nvCxnSpPr>
        <p:spPr>
          <a:xfrm rot="5400000">
            <a:off x="13671485" y="10068884"/>
            <a:ext cx="2069676" cy="1977412"/>
          </a:xfrm>
          <a:prstGeom prst="bentConnector3">
            <a:avLst>
              <a:gd name="adj1" fmla="val 7430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5" name="正方形/長方形 154"/>
          <p:cNvSpPr/>
          <p:nvPr/>
        </p:nvSpPr>
        <p:spPr>
          <a:xfrm>
            <a:off x="15453421" y="12092428"/>
            <a:ext cx="1425574" cy="47625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17">
              <a:defRPr/>
            </a:pPr>
            <a:r>
              <a:rPr kumimoji="0" lang="en-US" altLang="ja-JP" sz="1300" kern="0" dirty="0">
                <a:solidFill>
                  <a:prstClr val="white"/>
                </a:solidFill>
              </a:rPr>
              <a:t>Storage Service</a:t>
            </a:r>
            <a:endParaRPr kumimoji="0" lang="ja-JP" altLang="en-US" sz="13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sp>
        <p:nvSpPr>
          <p:cNvPr id="159" name="角丸四角形 158"/>
          <p:cNvSpPr/>
          <p:nvPr/>
        </p:nvSpPr>
        <p:spPr>
          <a:xfrm>
            <a:off x="12066494" y="11736908"/>
            <a:ext cx="5345208" cy="1228521"/>
          </a:xfrm>
          <a:prstGeom prst="roundRect">
            <a:avLst>
              <a:gd name="adj" fmla="val 4253"/>
            </a:avLst>
          </a:prstGeom>
          <a:noFill/>
          <a:ln w="9525" cap="flat" cmpd="sng" algn="ctr">
            <a:solidFill>
              <a:schemeClr val="tx1"/>
            </a:solidFill>
            <a:prstDash val="dash"/>
          </a:ln>
          <a:effectLst/>
        </p:spPr>
        <p:txBody>
          <a:bodyPr rtlCol="0" anchor="t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094">
              <a:defRPr/>
            </a:pPr>
            <a:r>
              <a:rPr lang="ja-JP" altLang="en-US" sz="1300" dirty="0">
                <a:solidFill>
                  <a:srgbClr val="000000"/>
                </a:solidFill>
                <a:ea typeface="HGP創英角ｺﾞｼｯｸUB"/>
              </a:rPr>
              <a:t>⑦</a:t>
            </a:r>
            <a:r>
              <a:rPr lang="en-US" altLang="ja-JP" sz="1300" dirty="0">
                <a:solidFill>
                  <a:srgbClr val="000000"/>
                </a:solidFill>
                <a:ea typeface="HGP創英角ｺﾞｼｯｸUB"/>
              </a:rPr>
              <a:t>Log</a:t>
            </a:r>
            <a:r>
              <a:rPr lang="ja-JP" altLang="en-US" sz="1300" dirty="0">
                <a:solidFill>
                  <a:srgbClr val="000000"/>
                </a:solidFill>
                <a:ea typeface="HGP創英角ｺﾞｼｯｸUB"/>
              </a:rPr>
              <a:t> </a:t>
            </a:r>
            <a:r>
              <a:rPr lang="en-US" altLang="ja-JP" sz="1300" dirty="0">
                <a:solidFill>
                  <a:srgbClr val="000000"/>
                </a:solidFill>
                <a:ea typeface="HGP創英角ｺﾞｼｯｸUB"/>
              </a:rPr>
              <a:t>Management</a:t>
            </a:r>
            <a:endParaRPr lang="ja-JP" altLang="en-US" sz="1300" dirty="0">
              <a:solidFill>
                <a:srgbClr val="000000"/>
              </a:solidFill>
              <a:ea typeface="HGP創英角ｺﾞｼｯｸUB"/>
            </a:endParaRPr>
          </a:p>
        </p:txBody>
      </p:sp>
      <p:cxnSp>
        <p:nvCxnSpPr>
          <p:cNvPr id="160" name="直線矢印コネクタ 159"/>
          <p:cNvCxnSpPr>
            <a:stCxn id="14" idx="3"/>
            <a:endCxn id="155" idx="1"/>
          </p:cNvCxnSpPr>
          <p:nvPr/>
        </p:nvCxnSpPr>
        <p:spPr>
          <a:xfrm>
            <a:off x="14430405" y="12330553"/>
            <a:ext cx="1023016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" name="正方形/長方形 12"/>
          <p:cNvSpPr/>
          <p:nvPr/>
        </p:nvSpPr>
        <p:spPr>
          <a:xfrm>
            <a:off x="1746817" y="12224419"/>
            <a:ext cx="1425574" cy="47625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17">
              <a:defRPr/>
            </a:pPr>
            <a:r>
              <a:rPr kumimoji="0" lang="en-US" altLang="ja-JP" sz="1300" kern="0" dirty="0">
                <a:solidFill>
                  <a:prstClr val="white"/>
                </a:solidFill>
              </a:rPr>
              <a:t>Dynamic Scale Service</a:t>
            </a:r>
            <a:endParaRPr kumimoji="0" lang="ja-JP" altLang="en-US" sz="13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171" name="直線矢印コネクタ 170"/>
          <p:cNvCxnSpPr/>
          <p:nvPr/>
        </p:nvCxnSpPr>
        <p:spPr>
          <a:xfrm flipH="1">
            <a:off x="3887470" y="11138982"/>
            <a:ext cx="1262" cy="166168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/>
          <p:cNvCxnSpPr>
            <a:stCxn id="13" idx="3"/>
          </p:cNvCxnSpPr>
          <p:nvPr/>
        </p:nvCxnSpPr>
        <p:spPr>
          <a:xfrm flipV="1">
            <a:off x="3172391" y="12460846"/>
            <a:ext cx="715079" cy="1699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正方形/長方形 190"/>
          <p:cNvSpPr/>
          <p:nvPr/>
        </p:nvSpPr>
        <p:spPr>
          <a:xfrm>
            <a:off x="7981722" y="10426315"/>
            <a:ext cx="1425574" cy="47625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17">
              <a:defRPr/>
            </a:pPr>
            <a:r>
              <a:rPr kumimoji="0" lang="en-US" altLang="ja-JP" sz="1300" kern="0" dirty="0">
                <a:solidFill>
                  <a:prstClr val="white"/>
                </a:solidFill>
              </a:rPr>
              <a:t>Dynamic Scale Service</a:t>
            </a:r>
            <a:endParaRPr kumimoji="0" lang="ja-JP" altLang="en-US" sz="1300" kern="0" dirty="0">
              <a:solidFill>
                <a:prstClr val="white"/>
              </a:solidFill>
              <a:latin typeface="Calibri"/>
              <a:ea typeface="ＭＳ Ｐゴシック" panose="020B0600070205080204" pitchFamily="50" charset="-128"/>
            </a:endParaRPr>
          </a:p>
        </p:txBody>
      </p:sp>
      <p:cxnSp>
        <p:nvCxnSpPr>
          <p:cNvPr id="192" name="直線矢印コネクタ 191"/>
          <p:cNvCxnSpPr/>
          <p:nvPr/>
        </p:nvCxnSpPr>
        <p:spPr>
          <a:xfrm flipH="1">
            <a:off x="10152855" y="9737118"/>
            <a:ext cx="1262" cy="166168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線矢印コネクタ 192"/>
          <p:cNvCxnSpPr>
            <a:stCxn id="191" idx="3"/>
          </p:cNvCxnSpPr>
          <p:nvPr/>
        </p:nvCxnSpPr>
        <p:spPr>
          <a:xfrm>
            <a:off x="9407296" y="10664441"/>
            <a:ext cx="745559" cy="504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/>
          <p:cNvCxnSpPr>
            <a:stCxn id="12" idx="3"/>
          </p:cNvCxnSpPr>
          <p:nvPr/>
        </p:nvCxnSpPr>
        <p:spPr>
          <a:xfrm>
            <a:off x="3177145" y="2930401"/>
            <a:ext cx="887399" cy="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6" name="二等辺三角形 215"/>
          <p:cNvSpPr/>
          <p:nvPr/>
        </p:nvSpPr>
        <p:spPr>
          <a:xfrm>
            <a:off x="459339" y="4467393"/>
            <a:ext cx="451006" cy="263370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/>
          <a:p>
            <a:pPr algn="ctr" defTabSz="457094"/>
            <a:endParaRPr kumimoji="0" lang="ja-JP" altLang="en-US" sz="1300" kern="0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</p:txBody>
      </p:sp>
      <p:sp>
        <p:nvSpPr>
          <p:cNvPr id="217" name="正方形/長方形 216"/>
          <p:cNvSpPr/>
          <p:nvPr/>
        </p:nvSpPr>
        <p:spPr>
          <a:xfrm>
            <a:off x="316471" y="4011590"/>
            <a:ext cx="711201" cy="495823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/>
          <a:p>
            <a:pPr algn="ctr" defTabSz="457094"/>
            <a:r>
              <a:rPr kumimoji="0" lang="en-US" altLang="ja-JP" sz="1300" kern="0" dirty="0">
                <a:solidFill>
                  <a:srgbClr val="000000"/>
                </a:solidFill>
                <a:latin typeface="HGP創英角ｺﾞｼｯｸUB"/>
                <a:ea typeface="HGP創英角ｺﾞｼｯｸUB"/>
              </a:rPr>
              <a:t>Client</a:t>
            </a:r>
            <a:endParaRPr kumimoji="0" lang="ja-JP" altLang="en-US" sz="1300" kern="0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</p:txBody>
      </p:sp>
      <p:sp>
        <p:nvSpPr>
          <p:cNvPr id="218" name="二等辺三角形 217"/>
          <p:cNvSpPr/>
          <p:nvPr/>
        </p:nvSpPr>
        <p:spPr>
          <a:xfrm>
            <a:off x="455284" y="5952426"/>
            <a:ext cx="451006" cy="263370"/>
          </a:xfrm>
          <a:prstGeom prst="triangle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/>
          <a:p>
            <a:pPr algn="ctr" defTabSz="457094"/>
            <a:endParaRPr kumimoji="0" lang="ja-JP" altLang="en-US" sz="1300" kern="0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</p:txBody>
      </p:sp>
      <p:sp>
        <p:nvSpPr>
          <p:cNvPr id="219" name="正方形/長方形 218"/>
          <p:cNvSpPr/>
          <p:nvPr/>
        </p:nvSpPr>
        <p:spPr>
          <a:xfrm>
            <a:off x="312416" y="5496623"/>
            <a:ext cx="711201" cy="495823"/>
          </a:xfrm>
          <a:prstGeom prst="rect">
            <a:avLst/>
          </a:prstGeom>
          <a:solidFill>
            <a:srgbClr val="C2CEE6"/>
          </a:solidFill>
          <a:ln w="9525" cap="flat" cmpd="sng" algn="ctr">
            <a:solidFill>
              <a:srgbClr val="6785C1"/>
            </a:solidFill>
            <a:prstDash val="solid"/>
          </a:ln>
          <a:effectLst/>
        </p:spPr>
        <p:txBody>
          <a:bodyPr rtlCol="0" anchor="ctr"/>
          <a:lstStyle/>
          <a:p>
            <a:pPr algn="ctr" defTabSz="457094"/>
            <a:r>
              <a:rPr kumimoji="0" lang="en-US" altLang="ja-JP" sz="1300" kern="0" dirty="0">
                <a:solidFill>
                  <a:srgbClr val="000000"/>
                </a:solidFill>
                <a:latin typeface="HGP創英角ｺﾞｼｯｸUB"/>
                <a:ea typeface="HGP創英角ｺﾞｼｯｸUB"/>
              </a:rPr>
              <a:t>Client</a:t>
            </a:r>
            <a:endParaRPr kumimoji="0" lang="ja-JP" altLang="en-US" sz="1300" kern="0" dirty="0">
              <a:solidFill>
                <a:srgbClr val="000000"/>
              </a:solidFill>
              <a:latin typeface="HGP創英角ｺﾞｼｯｸUB"/>
              <a:ea typeface="HGP創英角ｺﾞｼｯｸUB"/>
            </a:endParaRPr>
          </a:p>
        </p:txBody>
      </p:sp>
      <p:cxnSp>
        <p:nvCxnSpPr>
          <p:cNvPr id="220" name="直線矢印コネクタ 219"/>
          <p:cNvCxnSpPr>
            <a:stCxn id="217" idx="3"/>
            <a:endCxn id="12" idx="1"/>
          </p:cNvCxnSpPr>
          <p:nvPr/>
        </p:nvCxnSpPr>
        <p:spPr>
          <a:xfrm flipV="1">
            <a:off x="1027672" y="2930401"/>
            <a:ext cx="723899" cy="132910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3" name="直線矢印コネクタ 219"/>
          <p:cNvCxnSpPr>
            <a:stCxn id="219" idx="3"/>
            <a:endCxn id="12" idx="1"/>
          </p:cNvCxnSpPr>
          <p:nvPr/>
        </p:nvCxnSpPr>
        <p:spPr>
          <a:xfrm flipV="1">
            <a:off x="1023617" y="2930401"/>
            <a:ext cx="727954" cy="281413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1" name="直線矢印コネクタ 230"/>
          <p:cNvCxnSpPr>
            <a:stCxn id="115" idx="3"/>
          </p:cNvCxnSpPr>
          <p:nvPr/>
        </p:nvCxnSpPr>
        <p:spPr>
          <a:xfrm>
            <a:off x="3167078" y="10415177"/>
            <a:ext cx="897466" cy="238125"/>
          </a:xfrm>
          <a:prstGeom prst="bentConnector3">
            <a:avLst>
              <a:gd name="adj1" fmla="val 65124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9" name="正方形/長方形 238"/>
          <p:cNvSpPr/>
          <p:nvPr/>
        </p:nvSpPr>
        <p:spPr>
          <a:xfrm>
            <a:off x="12483064" y="760851"/>
            <a:ext cx="4928636" cy="1461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300" dirty="0" smtClean="0"/>
              <a:t>///</a:t>
            </a:r>
          </a:p>
          <a:p>
            <a:pPr algn="ctr"/>
            <a:endParaRPr kumimoji="1" lang="ja-JP" altLang="en-US" sz="1300" dirty="0"/>
          </a:p>
        </p:txBody>
      </p:sp>
      <p:sp>
        <p:nvSpPr>
          <p:cNvPr id="240" name="正方形/長方形 239"/>
          <p:cNvSpPr/>
          <p:nvPr/>
        </p:nvSpPr>
        <p:spPr>
          <a:xfrm>
            <a:off x="12809870" y="970208"/>
            <a:ext cx="1425574" cy="402031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17">
              <a:defRPr/>
            </a:pPr>
            <a:endParaRPr kumimoji="0" lang="ja-JP" altLang="en-US" sz="1300" kern="0" dirty="0">
              <a:solidFill>
                <a:prstClr val="white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14456440" y="970208"/>
            <a:ext cx="2940081" cy="402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00" dirty="0">
                <a:solidFill>
                  <a:schemeClr val="tx1"/>
                </a:solidFill>
              </a:rPr>
              <a:t>・・</a:t>
            </a:r>
            <a:r>
              <a:rPr lang="ja-JP" altLang="en-US" sz="1300" dirty="0" smtClean="0">
                <a:solidFill>
                  <a:schemeClr val="tx1"/>
                </a:solidFill>
              </a:rPr>
              <a:t>・ </a:t>
            </a:r>
            <a:r>
              <a:rPr lang="en-US" altLang="ja-JP" sz="1300" dirty="0" smtClean="0">
                <a:solidFill>
                  <a:schemeClr val="tx1"/>
                </a:solidFill>
              </a:rPr>
              <a:t>cloud vender service</a:t>
            </a:r>
            <a:endParaRPr kumimoji="1" lang="ja-JP" altLang="en-US" sz="1300" dirty="0">
              <a:solidFill>
                <a:schemeClr val="tx1"/>
              </a:solidFill>
            </a:endParaRPr>
          </a:p>
        </p:txBody>
      </p:sp>
      <p:sp>
        <p:nvSpPr>
          <p:cNvPr id="242" name="正方形/長方形 241"/>
          <p:cNvSpPr/>
          <p:nvPr/>
        </p:nvSpPr>
        <p:spPr>
          <a:xfrm>
            <a:off x="14471577" y="1578796"/>
            <a:ext cx="2940081" cy="402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300" dirty="0">
                <a:solidFill>
                  <a:schemeClr val="tx1"/>
                </a:solidFill>
              </a:rPr>
              <a:t>・・</a:t>
            </a:r>
            <a:r>
              <a:rPr lang="ja-JP" altLang="en-US" sz="1300" dirty="0" smtClean="0">
                <a:solidFill>
                  <a:schemeClr val="tx1"/>
                </a:solidFill>
              </a:rPr>
              <a:t>・ </a:t>
            </a:r>
            <a:r>
              <a:rPr lang="en-US" altLang="ja-JP" sz="1300" dirty="0" smtClean="0">
                <a:solidFill>
                  <a:schemeClr val="tx1"/>
                </a:solidFill>
              </a:rPr>
              <a:t>framework</a:t>
            </a:r>
            <a:endParaRPr kumimoji="1" lang="ja-JP" altLang="en-US" sz="1300" dirty="0">
              <a:solidFill>
                <a:schemeClr val="tx1"/>
              </a:solidFill>
            </a:endParaRPr>
          </a:p>
        </p:txBody>
      </p:sp>
      <p:sp>
        <p:nvSpPr>
          <p:cNvPr id="243" name="正方形/長方形 242"/>
          <p:cNvSpPr/>
          <p:nvPr/>
        </p:nvSpPr>
        <p:spPr>
          <a:xfrm>
            <a:off x="12803420" y="1589922"/>
            <a:ext cx="1447801" cy="38707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1300" dirty="0">
              <a:solidFill>
                <a:sysClr val="window" lastClr="FFFFFF"/>
              </a:solidFill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54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115</Words>
  <Application>Microsoft Office PowerPoint</Application>
  <PresentationFormat>ユーザー設定</PresentationFormat>
  <Paragraphs>52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HGP創英角ｺﾞｼｯｸUB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terafw0617</dc:creator>
  <cp:lastModifiedBy>terafw0617</cp:lastModifiedBy>
  <cp:revision>25</cp:revision>
  <dcterms:created xsi:type="dcterms:W3CDTF">2017-01-13T01:33:02Z</dcterms:created>
  <dcterms:modified xsi:type="dcterms:W3CDTF">2017-01-13T05:54:06Z</dcterms:modified>
</cp:coreProperties>
</file>