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D4465914-0904-4303-BD88-C56EF3A625CC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61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二等辺三角形 154"/>
          <p:cNvSpPr/>
          <p:nvPr/>
        </p:nvSpPr>
        <p:spPr>
          <a:xfrm>
            <a:off x="-2413917" y="1548783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-2556792" y="1092979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9" name="二等辺三角形 158"/>
          <p:cNvSpPr/>
          <p:nvPr/>
        </p:nvSpPr>
        <p:spPr>
          <a:xfrm>
            <a:off x="-2413917" y="3866787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-2556792" y="3410981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-2892585" y="734049"/>
            <a:ext cx="1452649" cy="26204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 Access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3" name="TextBox 31"/>
          <p:cNvSpPr txBox="1">
            <a:spLocks noChangeArrowheads="1"/>
          </p:cNvSpPr>
          <p:nvPr/>
        </p:nvSpPr>
        <p:spPr bwMode="auto">
          <a:xfrm>
            <a:off x="4413609" y="2517958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sends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5643972" y="-421464"/>
            <a:ext cx="1557087" cy="7121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Message Queuing</a:t>
            </a:r>
            <a:endParaRPr kumimoji="0" lang="en-US" altLang="ja-JP" sz="11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Service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6" name="角丸四角形 165"/>
          <p:cNvSpPr/>
          <p:nvPr/>
        </p:nvSpPr>
        <p:spPr>
          <a:xfrm>
            <a:off x="1233363" y="3426897"/>
            <a:ext cx="2800392" cy="453823"/>
          </a:xfrm>
          <a:prstGeom prst="roundRect">
            <a:avLst>
              <a:gd name="adj" fmla="val 2314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7" name="角丸四角形 166"/>
          <p:cNvSpPr/>
          <p:nvPr/>
        </p:nvSpPr>
        <p:spPr>
          <a:xfrm>
            <a:off x="1233363" y="2875554"/>
            <a:ext cx="2807114" cy="453823"/>
          </a:xfrm>
          <a:prstGeom prst="roundRect">
            <a:avLst>
              <a:gd name="adj" fmla="val 2314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8" name="円/楕円 167"/>
          <p:cNvSpPr/>
          <p:nvPr/>
        </p:nvSpPr>
        <p:spPr>
          <a:xfrm>
            <a:off x="2546907" y="3974056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9" name="円/楕円 168"/>
          <p:cNvSpPr/>
          <p:nvPr/>
        </p:nvSpPr>
        <p:spPr>
          <a:xfrm>
            <a:off x="2546907" y="4235341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1397950" y="1197919"/>
            <a:ext cx="2530122" cy="1273233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171" name="Rounded Rectangle 18"/>
          <p:cNvSpPr/>
          <p:nvPr/>
        </p:nvSpPr>
        <p:spPr>
          <a:xfrm>
            <a:off x="1229412" y="859146"/>
            <a:ext cx="2804347" cy="1901415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172" name="TextBox 36"/>
          <p:cNvSpPr txBox="1">
            <a:spLocks noChangeArrowheads="1"/>
          </p:cNvSpPr>
          <p:nvPr/>
        </p:nvSpPr>
        <p:spPr bwMode="auto">
          <a:xfrm>
            <a:off x="1229409" y="2975547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173" name="TextBox 36"/>
          <p:cNvSpPr txBox="1">
            <a:spLocks noChangeArrowheads="1"/>
          </p:cNvSpPr>
          <p:nvPr/>
        </p:nvSpPr>
        <p:spPr bwMode="auto">
          <a:xfrm>
            <a:off x="1236131" y="3522231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174" name="正方形/長方形 173"/>
          <p:cNvSpPr/>
          <p:nvPr/>
        </p:nvSpPr>
        <p:spPr>
          <a:xfrm>
            <a:off x="1602217" y="1557116"/>
            <a:ext cx="2186735" cy="71859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5" name="TextBox 36"/>
          <p:cNvSpPr txBox="1">
            <a:spLocks noChangeArrowheads="1"/>
          </p:cNvSpPr>
          <p:nvPr/>
        </p:nvSpPr>
        <p:spPr bwMode="auto">
          <a:xfrm>
            <a:off x="1229409" y="2487076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176" name="角丸四角形 175"/>
          <p:cNvSpPr/>
          <p:nvPr/>
        </p:nvSpPr>
        <p:spPr>
          <a:xfrm>
            <a:off x="8469159" y="-1204617"/>
            <a:ext cx="2530122" cy="1562641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177" name="Rounded Rectangle 18"/>
          <p:cNvSpPr/>
          <p:nvPr/>
        </p:nvSpPr>
        <p:spPr>
          <a:xfrm>
            <a:off x="8300621" y="-1543391"/>
            <a:ext cx="2804347" cy="2239511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8673426" y="-845421"/>
            <a:ext cx="2186735" cy="102151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lvl="0" algn="ctr" defTabSz="457200">
              <a:defRPr/>
            </a:pP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9" name="TextBox 36"/>
          <p:cNvSpPr txBox="1">
            <a:spLocks noChangeArrowheads="1"/>
          </p:cNvSpPr>
          <p:nvPr/>
        </p:nvSpPr>
        <p:spPr bwMode="auto">
          <a:xfrm>
            <a:off x="8300618" y="406479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180" name="TextBox 31"/>
          <p:cNvSpPr txBox="1">
            <a:spLocks noChangeArrowheads="1"/>
          </p:cNvSpPr>
          <p:nvPr/>
        </p:nvSpPr>
        <p:spPr bwMode="auto">
          <a:xfrm>
            <a:off x="7372160" y="-307642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receives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187" name="カギ線コネクタ 15"/>
          <p:cNvCxnSpPr/>
          <p:nvPr/>
        </p:nvCxnSpPr>
        <p:spPr>
          <a:xfrm flipV="1">
            <a:off x="1331640" y="2517958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8" name="TextBox 31"/>
          <p:cNvSpPr txBox="1">
            <a:spLocks noChangeArrowheads="1"/>
          </p:cNvSpPr>
          <p:nvPr/>
        </p:nvSpPr>
        <p:spPr bwMode="auto">
          <a:xfrm>
            <a:off x="1295996" y="3880720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-900608" y="2228953"/>
            <a:ext cx="1296144" cy="58060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Load</a:t>
            </a:r>
            <a:r>
              <a:rPr kumimoji="0" lang="en-US" altLang="ja-JP" sz="11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Balancer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7" name="TextBox 31"/>
          <p:cNvSpPr txBox="1">
            <a:spLocks noChangeArrowheads="1"/>
          </p:cNvSpPr>
          <p:nvPr/>
        </p:nvSpPr>
        <p:spPr bwMode="auto">
          <a:xfrm>
            <a:off x="4434680" y="2279759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ea typeface="Verdana" pitchFamily="34" charset="0"/>
                <a:cs typeface="Arial"/>
              </a:rPr>
              <a:t>(1)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238" name="TextBox 31"/>
          <p:cNvSpPr txBox="1">
            <a:spLocks noChangeArrowheads="1"/>
          </p:cNvSpPr>
          <p:nvPr/>
        </p:nvSpPr>
        <p:spPr bwMode="auto">
          <a:xfrm>
            <a:off x="7459258" y="-518069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ea typeface="Verdana" pitchFamily="34" charset="0"/>
                <a:cs typeface="Arial"/>
              </a:rPr>
              <a:t>(2)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62144" y="1627452"/>
            <a:ext cx="1890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Business Application</a:t>
            </a:r>
          </a:p>
          <a:p>
            <a:pPr lvl="0"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(accepts request)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8604448" y="-724012"/>
            <a:ext cx="23417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Business Application</a:t>
            </a:r>
          </a:p>
          <a:p>
            <a:pPr lvl="0"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(executes main processing)</a:t>
            </a:r>
          </a:p>
          <a:p>
            <a:pPr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as asynchronous processing</a:t>
            </a:r>
          </a:p>
          <a:p>
            <a:pPr lvl="0" algn="ctr" defTabSz="457200">
              <a:defRPr/>
            </a:pPr>
            <a:endParaRPr kumimoji="0" lang="ja-JP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8309072" y="761933"/>
            <a:ext cx="2800392" cy="453823"/>
          </a:xfrm>
          <a:prstGeom prst="roundRect">
            <a:avLst>
              <a:gd name="adj" fmla="val 2314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9" name="TextBox 36"/>
          <p:cNvSpPr txBox="1">
            <a:spLocks noChangeArrowheads="1"/>
          </p:cNvSpPr>
          <p:nvPr/>
        </p:nvSpPr>
        <p:spPr bwMode="auto">
          <a:xfrm>
            <a:off x="8302854" y="865733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8309072" y="1286109"/>
            <a:ext cx="2800392" cy="453823"/>
          </a:xfrm>
          <a:prstGeom prst="roundRect">
            <a:avLst>
              <a:gd name="adj" fmla="val 2314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1" name="TextBox 36"/>
          <p:cNvSpPr txBox="1">
            <a:spLocks noChangeArrowheads="1"/>
          </p:cNvSpPr>
          <p:nvPr/>
        </p:nvSpPr>
        <p:spPr bwMode="auto">
          <a:xfrm>
            <a:off x="8302854" y="1389909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62" name="円/楕円 61"/>
          <p:cNvSpPr/>
          <p:nvPr/>
        </p:nvSpPr>
        <p:spPr>
          <a:xfrm>
            <a:off x="9613403" y="1867620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9613403" y="2128905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71" name="カギ線コネクタ 15"/>
          <p:cNvCxnSpPr/>
          <p:nvPr/>
        </p:nvCxnSpPr>
        <p:spPr>
          <a:xfrm flipV="1">
            <a:off x="8424068" y="388552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" name="TextBox 31"/>
          <p:cNvSpPr txBox="1">
            <a:spLocks noChangeArrowheads="1"/>
          </p:cNvSpPr>
          <p:nvPr/>
        </p:nvSpPr>
        <p:spPr bwMode="auto">
          <a:xfrm>
            <a:off x="8411226" y="1760164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043608" y="555908"/>
            <a:ext cx="3168352" cy="3975534"/>
          </a:xfrm>
          <a:prstGeom prst="roundRect">
            <a:avLst>
              <a:gd name="adj" fmla="val 1025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8150044" y="-1759122"/>
            <a:ext cx="3168352" cy="4093057"/>
          </a:xfrm>
          <a:prstGeom prst="roundRect">
            <a:avLst>
              <a:gd name="adj" fmla="val 1025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TextBox 31"/>
          <p:cNvSpPr txBox="1">
            <a:spLocks noChangeArrowheads="1"/>
          </p:cNvSpPr>
          <p:nvPr/>
        </p:nvSpPr>
        <p:spPr bwMode="auto">
          <a:xfrm>
            <a:off x="1209297" y="584417"/>
            <a:ext cx="12744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smtClean="0">
                <a:ea typeface="Verdana" pitchFamily="34" charset="0"/>
                <a:cs typeface="Arial"/>
              </a:rPr>
              <a:t>Auto</a:t>
            </a:r>
            <a:r>
              <a:rPr lang="ja-JP" altLang="en-US" sz="1000" dirty="0" smtClean="0">
                <a:ea typeface="Verdana" pitchFamily="34" charset="0"/>
                <a:cs typeface="Arial"/>
              </a:rPr>
              <a:t> </a:t>
            </a:r>
            <a:r>
              <a:rPr lang="en-US" altLang="ja-JP" sz="1000" dirty="0" smtClean="0">
                <a:ea typeface="Verdana" pitchFamily="34" charset="0"/>
                <a:cs typeface="Arial"/>
              </a:rPr>
              <a:t>Scaring</a:t>
            </a:r>
            <a:r>
              <a:rPr lang="ja-JP" altLang="en-US" sz="1000" dirty="0" smtClean="0">
                <a:ea typeface="Verdana" pitchFamily="34" charset="0"/>
                <a:cs typeface="Arial"/>
              </a:rPr>
              <a:t> </a:t>
            </a:r>
            <a:r>
              <a:rPr lang="en-US" altLang="ja-JP" sz="1000" dirty="0" smtClean="0">
                <a:ea typeface="Verdana" pitchFamily="34" charset="0"/>
                <a:cs typeface="Arial"/>
              </a:rPr>
              <a:t>Group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67" name="TextBox 31"/>
          <p:cNvSpPr txBox="1">
            <a:spLocks noChangeArrowheads="1"/>
          </p:cNvSpPr>
          <p:nvPr/>
        </p:nvSpPr>
        <p:spPr bwMode="auto">
          <a:xfrm>
            <a:off x="8411226" y="-1785865"/>
            <a:ext cx="12744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smtClean="0">
                <a:ea typeface="Verdana" pitchFamily="34" charset="0"/>
                <a:cs typeface="Arial"/>
              </a:rPr>
              <a:t>Auto</a:t>
            </a:r>
            <a:r>
              <a:rPr lang="ja-JP" altLang="en-US" sz="1000" dirty="0" smtClean="0">
                <a:ea typeface="Verdana" pitchFamily="34" charset="0"/>
                <a:cs typeface="Arial"/>
              </a:rPr>
              <a:t> </a:t>
            </a:r>
            <a:r>
              <a:rPr lang="en-US" altLang="ja-JP" sz="1000" dirty="0" smtClean="0">
                <a:ea typeface="Verdana" pitchFamily="34" charset="0"/>
                <a:cs typeface="Arial"/>
              </a:rPr>
              <a:t>Scaring</a:t>
            </a:r>
            <a:r>
              <a:rPr lang="ja-JP" altLang="en-US" sz="1000" dirty="0" smtClean="0">
                <a:ea typeface="Verdana" pitchFamily="34" charset="0"/>
                <a:cs typeface="Arial"/>
              </a:rPr>
              <a:t> </a:t>
            </a:r>
            <a:r>
              <a:rPr lang="en-US" altLang="ja-JP" sz="1000" dirty="0" smtClean="0">
                <a:ea typeface="Verdana" pitchFamily="34" charset="0"/>
                <a:cs typeface="Arial"/>
              </a:rPr>
              <a:t>Group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5643972" y="4033364"/>
            <a:ext cx="1557087" cy="7121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Message Queuing</a:t>
            </a:r>
            <a:endParaRPr kumimoji="0" lang="en-US" altLang="ja-JP" sz="11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Service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8469159" y="3250211"/>
            <a:ext cx="2530122" cy="1562641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70" name="Rounded Rectangle 18"/>
          <p:cNvSpPr/>
          <p:nvPr/>
        </p:nvSpPr>
        <p:spPr>
          <a:xfrm>
            <a:off x="8300621" y="2911437"/>
            <a:ext cx="2804347" cy="2239511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8673426" y="3609407"/>
            <a:ext cx="2186735" cy="102151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lvl="0" algn="ctr" defTabSz="457200">
              <a:defRPr/>
            </a:pP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5" name="TextBox 36"/>
          <p:cNvSpPr txBox="1">
            <a:spLocks noChangeArrowheads="1"/>
          </p:cNvSpPr>
          <p:nvPr/>
        </p:nvSpPr>
        <p:spPr bwMode="auto">
          <a:xfrm>
            <a:off x="8300618" y="4861307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76" name="TextBox 31"/>
          <p:cNvSpPr txBox="1">
            <a:spLocks noChangeArrowheads="1"/>
          </p:cNvSpPr>
          <p:nvPr/>
        </p:nvSpPr>
        <p:spPr bwMode="auto">
          <a:xfrm>
            <a:off x="7372160" y="4147186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receives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77" name="TextBox 31"/>
          <p:cNvSpPr txBox="1">
            <a:spLocks noChangeArrowheads="1"/>
          </p:cNvSpPr>
          <p:nvPr/>
        </p:nvSpPr>
        <p:spPr bwMode="auto">
          <a:xfrm>
            <a:off x="7459258" y="3936759"/>
            <a:ext cx="4853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ea typeface="Verdana" pitchFamily="34" charset="0"/>
                <a:cs typeface="Arial"/>
              </a:rPr>
              <a:t>(3)</a:t>
            </a:r>
            <a:endParaRPr lang="en-US" sz="1200" dirty="0">
              <a:ea typeface="Verdana" pitchFamily="34" charset="0"/>
              <a:cs typeface="Arial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8604448" y="3730816"/>
            <a:ext cx="23417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Business Application</a:t>
            </a:r>
          </a:p>
          <a:p>
            <a:pPr lvl="0"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(executes main processing)</a:t>
            </a:r>
          </a:p>
          <a:p>
            <a:pPr algn="ctr" defTabSz="457200">
              <a:defRPr/>
            </a:pPr>
            <a:r>
              <a:rPr kumimoji="0" lang="en-US" altLang="ja-JP" sz="1400" kern="0" dirty="0">
                <a:solidFill>
                  <a:prstClr val="white"/>
                </a:solidFill>
              </a:rPr>
              <a:t>as asynchronous processing</a:t>
            </a:r>
          </a:p>
          <a:p>
            <a:pPr lvl="0" algn="ctr" defTabSz="457200">
              <a:defRPr/>
            </a:pPr>
            <a:endParaRPr kumimoji="0" lang="ja-JP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8309072" y="5216761"/>
            <a:ext cx="2800392" cy="453823"/>
          </a:xfrm>
          <a:prstGeom prst="roundRect">
            <a:avLst>
              <a:gd name="adj" fmla="val 2314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80" name="TextBox 36"/>
          <p:cNvSpPr txBox="1">
            <a:spLocks noChangeArrowheads="1"/>
          </p:cNvSpPr>
          <p:nvPr/>
        </p:nvSpPr>
        <p:spPr bwMode="auto">
          <a:xfrm>
            <a:off x="8302854" y="5320561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8309072" y="5740937"/>
            <a:ext cx="2800392" cy="453823"/>
          </a:xfrm>
          <a:prstGeom prst="roundRect">
            <a:avLst>
              <a:gd name="adj" fmla="val 2314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83" name="TextBox 36"/>
          <p:cNvSpPr txBox="1">
            <a:spLocks noChangeArrowheads="1"/>
          </p:cNvSpPr>
          <p:nvPr/>
        </p:nvSpPr>
        <p:spPr bwMode="auto">
          <a:xfrm>
            <a:off x="8302854" y="5844737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Server Instance</a:t>
            </a:r>
          </a:p>
        </p:txBody>
      </p:sp>
      <p:sp>
        <p:nvSpPr>
          <p:cNvPr id="84" name="円/楕円 83"/>
          <p:cNvSpPr/>
          <p:nvPr/>
        </p:nvSpPr>
        <p:spPr>
          <a:xfrm>
            <a:off x="9613403" y="6322448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9613403" y="6583733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86" name="カギ線コネクタ 15"/>
          <p:cNvCxnSpPr/>
          <p:nvPr/>
        </p:nvCxnSpPr>
        <p:spPr>
          <a:xfrm flipV="1">
            <a:off x="8424068" y="4843380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7" name="TextBox 31"/>
          <p:cNvSpPr txBox="1">
            <a:spLocks noChangeArrowheads="1"/>
          </p:cNvSpPr>
          <p:nvPr/>
        </p:nvSpPr>
        <p:spPr bwMode="auto">
          <a:xfrm>
            <a:off x="8411226" y="6214992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150044" y="2695706"/>
            <a:ext cx="3168352" cy="4162293"/>
          </a:xfrm>
          <a:prstGeom prst="roundRect">
            <a:avLst>
              <a:gd name="adj" fmla="val 1025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TextBox 31"/>
          <p:cNvSpPr txBox="1">
            <a:spLocks noChangeArrowheads="1"/>
          </p:cNvSpPr>
          <p:nvPr/>
        </p:nvSpPr>
        <p:spPr bwMode="auto">
          <a:xfrm>
            <a:off x="8411226" y="2668963"/>
            <a:ext cx="22814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smtClean="0">
                <a:ea typeface="Verdana" pitchFamily="34" charset="0"/>
                <a:cs typeface="Arial"/>
              </a:rPr>
              <a:t>Auto</a:t>
            </a:r>
            <a:r>
              <a:rPr lang="ja-JP" altLang="en-US" sz="1000" dirty="0" smtClean="0">
                <a:ea typeface="Verdana" pitchFamily="34" charset="0"/>
                <a:cs typeface="Arial"/>
              </a:rPr>
              <a:t> </a:t>
            </a:r>
            <a:r>
              <a:rPr lang="en-US" altLang="ja-JP" sz="1000" dirty="0" smtClean="0">
                <a:ea typeface="Verdana" pitchFamily="34" charset="0"/>
                <a:cs typeface="Arial"/>
              </a:rPr>
              <a:t>Scaring</a:t>
            </a:r>
            <a:r>
              <a:rPr lang="ja-JP" altLang="en-US" sz="1000" dirty="0" smtClean="0">
                <a:ea typeface="Verdana" pitchFamily="34" charset="0"/>
                <a:cs typeface="Arial"/>
              </a:rPr>
              <a:t> </a:t>
            </a:r>
            <a:r>
              <a:rPr lang="en-US" altLang="ja-JP" sz="1000" dirty="0" smtClean="0">
                <a:ea typeface="Verdana" pitchFamily="34" charset="0"/>
                <a:cs typeface="Arial"/>
              </a:rPr>
              <a:t>Group(</a:t>
            </a:r>
            <a:r>
              <a:rPr lang="en-US" altLang="ja-JP" sz="1000" dirty="0" smtClean="0">
                <a:solidFill>
                  <a:srgbClr val="FF0000"/>
                </a:solidFill>
                <a:ea typeface="Verdana" pitchFamily="34" charset="0"/>
                <a:cs typeface="Arial"/>
              </a:rPr>
              <a:t>High Performance)</a:t>
            </a:r>
            <a:endParaRPr lang="en-US" sz="1000" dirty="0">
              <a:solidFill>
                <a:srgbClr val="FF0000"/>
              </a:solidFill>
              <a:ea typeface="Verdana" pitchFamily="34" charset="0"/>
              <a:cs typeface="Arial"/>
            </a:endParaRPr>
          </a:p>
        </p:txBody>
      </p:sp>
      <p:sp>
        <p:nvSpPr>
          <p:cNvPr id="92" name="TextBox 31"/>
          <p:cNvSpPr txBox="1">
            <a:spLocks noChangeArrowheads="1"/>
          </p:cNvSpPr>
          <p:nvPr/>
        </p:nvSpPr>
        <p:spPr bwMode="auto">
          <a:xfrm>
            <a:off x="-2620006" y="1982732"/>
            <a:ext cx="12744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smtClean="0">
                <a:solidFill>
                  <a:schemeClr val="tx2"/>
                </a:solidFill>
                <a:ea typeface="Verdana" pitchFamily="34" charset="0"/>
                <a:cs typeface="Arial"/>
              </a:rPr>
              <a:t>Regular Users</a:t>
            </a:r>
            <a:endParaRPr lang="en-US" sz="1000" dirty="0">
              <a:solidFill>
                <a:schemeClr val="tx2"/>
              </a:solidFill>
              <a:ea typeface="Verdana" pitchFamily="34" charset="0"/>
              <a:cs typeface="Arial"/>
            </a:endParaRPr>
          </a:p>
        </p:txBody>
      </p:sp>
      <p:sp>
        <p:nvSpPr>
          <p:cNvPr id="93" name="TextBox 31"/>
          <p:cNvSpPr txBox="1">
            <a:spLocks noChangeArrowheads="1"/>
          </p:cNvSpPr>
          <p:nvPr/>
        </p:nvSpPr>
        <p:spPr bwMode="auto">
          <a:xfrm>
            <a:off x="-2643423" y="4262899"/>
            <a:ext cx="12744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FF0000"/>
                </a:solidFill>
                <a:ea typeface="Verdana" pitchFamily="34" charset="0"/>
                <a:cs typeface="Arial"/>
              </a:rPr>
              <a:t>Premium Users</a:t>
            </a:r>
            <a:endParaRPr lang="en-US" sz="1000" dirty="0">
              <a:solidFill>
                <a:srgbClr val="FF0000"/>
              </a:solidFill>
              <a:ea typeface="Verdana" pitchFamily="34" charset="0"/>
              <a:cs typeface="Arial"/>
            </a:endParaRPr>
          </a:p>
        </p:txBody>
      </p:sp>
      <p:cxnSp>
        <p:nvCxnSpPr>
          <p:cNvPr id="6" name="直線矢印コネクタ 5"/>
          <p:cNvCxnSpPr>
            <a:stCxn id="156" idx="3"/>
            <a:endCxn id="192" idx="1"/>
          </p:cNvCxnSpPr>
          <p:nvPr/>
        </p:nvCxnSpPr>
        <p:spPr>
          <a:xfrm>
            <a:off x="-1775742" y="1383280"/>
            <a:ext cx="875134" cy="113597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12883" y="2426749"/>
            <a:ext cx="607597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412883" y="2649293"/>
            <a:ext cx="60759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3"/>
            <a:endCxn id="164" idx="1"/>
          </p:cNvCxnSpPr>
          <p:nvPr/>
        </p:nvCxnSpPr>
        <p:spPr>
          <a:xfrm flipV="1">
            <a:off x="4211960" y="-65380"/>
            <a:ext cx="1432012" cy="260905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3"/>
            <a:endCxn id="68" idx="1"/>
          </p:cNvCxnSpPr>
          <p:nvPr/>
        </p:nvCxnSpPr>
        <p:spPr>
          <a:xfrm>
            <a:off x="4211960" y="2543675"/>
            <a:ext cx="1432012" cy="18457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7201059" y="-65380"/>
            <a:ext cx="931006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>
            <a:off x="7236438" y="4405056"/>
            <a:ext cx="9310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60" idx="3"/>
            <a:endCxn id="192" idx="1"/>
          </p:cNvCxnSpPr>
          <p:nvPr/>
        </p:nvCxnSpPr>
        <p:spPr>
          <a:xfrm flipV="1">
            <a:off x="-1775742" y="2519254"/>
            <a:ext cx="875134" cy="11820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31"/>
          <p:cNvSpPr txBox="1">
            <a:spLocks noChangeArrowheads="1"/>
          </p:cNvSpPr>
          <p:nvPr/>
        </p:nvSpPr>
        <p:spPr bwMode="auto">
          <a:xfrm>
            <a:off x="5794546" y="338196"/>
            <a:ext cx="12744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2"/>
                </a:solidFill>
                <a:ea typeface="Verdana" pitchFamily="34" charset="0"/>
                <a:cs typeface="Arial"/>
              </a:rPr>
              <a:t>Low Priority Queue</a:t>
            </a:r>
            <a:endParaRPr lang="en-US" sz="1000" dirty="0">
              <a:solidFill>
                <a:schemeClr val="tx2"/>
              </a:solidFill>
              <a:ea typeface="Verdana" pitchFamily="34" charset="0"/>
              <a:cs typeface="Arial"/>
            </a:endParaRPr>
          </a:p>
        </p:txBody>
      </p:sp>
      <p:sp>
        <p:nvSpPr>
          <p:cNvPr id="110" name="TextBox 31"/>
          <p:cNvSpPr txBox="1">
            <a:spLocks noChangeArrowheads="1"/>
          </p:cNvSpPr>
          <p:nvPr/>
        </p:nvSpPr>
        <p:spPr bwMode="auto">
          <a:xfrm>
            <a:off x="5796911" y="4806960"/>
            <a:ext cx="12744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smtClean="0">
                <a:solidFill>
                  <a:srgbClr val="FF0000"/>
                </a:solidFill>
                <a:ea typeface="Verdana" pitchFamily="34" charset="0"/>
                <a:cs typeface="Arial"/>
              </a:rPr>
              <a:t>High Priority Queue</a:t>
            </a:r>
            <a:endParaRPr lang="en-US" sz="1000" dirty="0">
              <a:solidFill>
                <a:srgbClr val="FF0000"/>
              </a:solidFill>
              <a:ea typeface="Verdana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2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フローチャート: 直接アクセス記憶 33"/>
          <p:cNvSpPr/>
          <p:nvPr/>
        </p:nvSpPr>
        <p:spPr>
          <a:xfrm>
            <a:off x="1753964" y="3666145"/>
            <a:ext cx="2323374" cy="678958"/>
          </a:xfrm>
          <a:prstGeom prst="flowChartMagneticDrum">
            <a:avLst/>
          </a:prstGeom>
          <a:gradFill>
            <a:gsLst>
              <a:gs pos="0">
                <a:schemeClr val="tx1"/>
              </a:gs>
              <a:gs pos="35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5" name="フローチャート: 直接アクセス記憶 14"/>
          <p:cNvSpPr/>
          <p:nvPr/>
        </p:nvSpPr>
        <p:spPr>
          <a:xfrm>
            <a:off x="1753964" y="2468690"/>
            <a:ext cx="2323374" cy="678958"/>
          </a:xfrm>
          <a:prstGeom prst="flowChartMagneticDrum">
            <a:avLst/>
          </a:prstGeom>
          <a:gradFill>
            <a:gsLst>
              <a:gs pos="0">
                <a:schemeClr val="tx1"/>
              </a:gs>
              <a:gs pos="35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角丸四角形 5"/>
          <p:cNvSpPr/>
          <p:nvPr/>
        </p:nvSpPr>
        <p:spPr>
          <a:xfrm>
            <a:off x="5220073" y="3074357"/>
            <a:ext cx="1218828" cy="71398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 err="1"/>
              <a:t>JobExecutor</a:t>
            </a:r>
            <a:endParaRPr lang="ja-JP" altLang="en-US" sz="1350" dirty="0"/>
          </a:p>
        </p:txBody>
      </p:sp>
      <p:sp>
        <p:nvSpPr>
          <p:cNvPr id="31" name="角丸四角形 30"/>
          <p:cNvSpPr/>
          <p:nvPr/>
        </p:nvSpPr>
        <p:spPr>
          <a:xfrm>
            <a:off x="6919453" y="2397433"/>
            <a:ext cx="888423" cy="5143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/>
              <a:t>Worker1</a:t>
            </a:r>
            <a:endParaRPr lang="ja-JP" altLang="en-US" sz="1350" dirty="0"/>
          </a:p>
        </p:txBody>
      </p:sp>
      <p:sp>
        <p:nvSpPr>
          <p:cNvPr id="32" name="角丸四角形 31"/>
          <p:cNvSpPr/>
          <p:nvPr/>
        </p:nvSpPr>
        <p:spPr>
          <a:xfrm>
            <a:off x="6919453" y="3172186"/>
            <a:ext cx="888423" cy="5143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/>
              <a:t>Worker2</a:t>
            </a:r>
            <a:endParaRPr lang="ja-JP" altLang="en-US" sz="1350" dirty="0"/>
          </a:p>
        </p:txBody>
      </p:sp>
      <p:sp>
        <p:nvSpPr>
          <p:cNvPr id="33" name="角丸四角形 32"/>
          <p:cNvSpPr/>
          <p:nvPr/>
        </p:nvSpPr>
        <p:spPr>
          <a:xfrm>
            <a:off x="6919453" y="3903844"/>
            <a:ext cx="888423" cy="5143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/>
              <a:t>Worker3</a:t>
            </a:r>
            <a:endParaRPr lang="ja-JP" altLang="en-US" sz="1350" dirty="0"/>
          </a:p>
        </p:txBody>
      </p:sp>
      <p:cxnSp>
        <p:nvCxnSpPr>
          <p:cNvPr id="35" name="直線矢印コネクタ 34"/>
          <p:cNvCxnSpPr>
            <a:stCxn id="6" idx="3"/>
            <a:endCxn id="31" idx="1"/>
          </p:cNvCxnSpPr>
          <p:nvPr/>
        </p:nvCxnSpPr>
        <p:spPr>
          <a:xfrm flipV="1">
            <a:off x="6438901" y="2654608"/>
            <a:ext cx="480552" cy="77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6" idx="3"/>
            <a:endCxn id="32" idx="1"/>
          </p:cNvCxnSpPr>
          <p:nvPr/>
        </p:nvCxnSpPr>
        <p:spPr>
          <a:xfrm flipV="1">
            <a:off x="6438901" y="3429361"/>
            <a:ext cx="480552" cy="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6" idx="3"/>
            <a:endCxn id="33" idx="1"/>
          </p:cNvCxnSpPr>
          <p:nvPr/>
        </p:nvCxnSpPr>
        <p:spPr>
          <a:xfrm>
            <a:off x="6438901" y="3431349"/>
            <a:ext cx="480552" cy="72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図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05" y="2631310"/>
            <a:ext cx="341310" cy="346430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66" y="2623936"/>
            <a:ext cx="341310" cy="346430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77" y="3833374"/>
            <a:ext cx="341310" cy="346430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42" y="3832409"/>
            <a:ext cx="341310" cy="346430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79" y="3832409"/>
            <a:ext cx="341310" cy="346430"/>
          </a:xfrm>
          <a:prstGeom prst="rect">
            <a:avLst/>
          </a:prstGeom>
        </p:spPr>
      </p:pic>
      <p:cxnSp>
        <p:nvCxnSpPr>
          <p:cNvPr id="86" name="直線矢印コネクタ 85"/>
          <p:cNvCxnSpPr/>
          <p:nvPr/>
        </p:nvCxnSpPr>
        <p:spPr>
          <a:xfrm flipV="1">
            <a:off x="944880" y="1986936"/>
            <a:ext cx="0" cy="248738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472440" y="1709936"/>
            <a:ext cx="1174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b="1" dirty="0"/>
              <a:t>High priority</a:t>
            </a:r>
            <a:endParaRPr lang="ja-JP" altLang="en-US" sz="1350" b="1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37985" y="4469278"/>
            <a:ext cx="1174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b="1" dirty="0"/>
              <a:t>Low priority</a:t>
            </a:r>
            <a:endParaRPr lang="ja-JP" altLang="en-US" sz="1350" b="1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699650" y="2187997"/>
            <a:ext cx="1174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b="1" dirty="0"/>
              <a:t>Queue1</a:t>
            </a:r>
            <a:endParaRPr lang="ja-JP" altLang="en-US" sz="1350" b="1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699651" y="3422311"/>
            <a:ext cx="1174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b="1" dirty="0"/>
              <a:t>Queue2</a:t>
            </a:r>
            <a:endParaRPr lang="ja-JP" altLang="en-US" sz="135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369299" y="2464997"/>
            <a:ext cx="1174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(1) Consumes</a:t>
            </a:r>
            <a:endParaRPr lang="ja-JP" altLang="en-US" sz="9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69298" y="3729425"/>
            <a:ext cx="1174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(2) Consumes</a:t>
            </a:r>
            <a:endParaRPr lang="ja-JP" altLang="en-US" sz="9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417496" y="3306509"/>
            <a:ext cx="1174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(3)</a:t>
            </a:r>
            <a:endParaRPr lang="ja-JP" altLang="en-US" sz="9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369299" y="2722313"/>
            <a:ext cx="1174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(4) Acknowledges</a:t>
            </a:r>
            <a:endParaRPr lang="ja-JP" altLang="en-US" sz="9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369299" y="3972988"/>
            <a:ext cx="1174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(4) Acknowledges</a:t>
            </a:r>
            <a:endParaRPr lang="ja-JP" altLang="en-US" sz="900" dirty="0"/>
          </a:p>
        </p:txBody>
      </p:sp>
      <p:cxnSp>
        <p:nvCxnSpPr>
          <p:cNvPr id="53" name="カギ線コネクタ 52"/>
          <p:cNvCxnSpPr>
            <a:stCxn id="6" idx="0"/>
          </p:cNvCxnSpPr>
          <p:nvPr/>
        </p:nvCxnSpPr>
        <p:spPr>
          <a:xfrm rot="16200000" flipV="1">
            <a:off x="4743542" y="1988412"/>
            <a:ext cx="419746" cy="1752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/>
          <p:nvPr/>
        </p:nvCxnSpPr>
        <p:spPr>
          <a:xfrm rot="10800000">
            <a:off x="4077339" y="2911786"/>
            <a:ext cx="1644099" cy="154575"/>
          </a:xfrm>
          <a:prstGeom prst="bentConnector3">
            <a:avLst>
              <a:gd name="adj1" fmla="val -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6" idx="2"/>
          </p:cNvCxnSpPr>
          <p:nvPr/>
        </p:nvCxnSpPr>
        <p:spPr>
          <a:xfrm rot="5400000">
            <a:off x="4777141" y="3105289"/>
            <a:ext cx="369294" cy="1735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/>
          <p:nvPr/>
        </p:nvCxnSpPr>
        <p:spPr>
          <a:xfrm rot="10800000" flipV="1">
            <a:off x="4094086" y="3796184"/>
            <a:ext cx="1667386" cy="125304"/>
          </a:xfrm>
          <a:prstGeom prst="bentConnector3">
            <a:avLst>
              <a:gd name="adj1" fmla="val 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136</Words>
  <Application>Microsoft Office PowerPoint</Application>
  <PresentationFormat>画面に合わせる (4:3)</PresentationFormat>
  <Paragraphs>60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HGP創英角ｺﾞｼｯｸUB</vt:lpstr>
      <vt:lpstr>ＭＳ Ｐゴシック</vt:lpstr>
      <vt:lpstr>Arial</vt:lpstr>
      <vt:lpstr>Calibri</vt:lpstr>
      <vt:lpstr>Verdana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terafw1153</dc:creator>
  <cp:lastModifiedBy>terafwXXXX</cp:lastModifiedBy>
  <cp:revision>25</cp:revision>
  <dcterms:created xsi:type="dcterms:W3CDTF">2017-01-12T02:06:02Z</dcterms:created>
  <dcterms:modified xsi:type="dcterms:W3CDTF">2017-08-29T01:36:34Z</dcterms:modified>
</cp:coreProperties>
</file>