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01600" cy="9601200" type="A3"/>
  <p:notesSz cx="6858000" cy="9144000"/>
  <p:defaultTextStyle>
    <a:defPPr>
      <a:defRPr lang="ja-JP"/>
    </a:defPPr>
    <a:lvl1pPr marL="0" algn="l" defTabSz="1075120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1pPr>
    <a:lvl2pPr marL="537559" algn="l" defTabSz="1075120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2pPr>
    <a:lvl3pPr marL="1075120" algn="l" defTabSz="1075120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3pPr>
    <a:lvl4pPr marL="1612679" algn="l" defTabSz="1075120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4pPr>
    <a:lvl5pPr marL="2150238" algn="l" defTabSz="1075120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5pPr>
    <a:lvl6pPr marL="2687798" algn="l" defTabSz="1075120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6pPr>
    <a:lvl7pPr marL="3225357" algn="l" defTabSz="1075120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7pPr>
    <a:lvl8pPr marL="3762916" algn="l" defTabSz="1075120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8pPr>
    <a:lvl9pPr marL="4300477" algn="l" defTabSz="1075120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CC66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60"/>
  </p:normalViewPr>
  <p:slideViewPr>
    <p:cSldViewPr snapToGrid="0">
      <p:cViewPr>
        <p:scale>
          <a:sx n="100" d="100"/>
          <a:sy n="100" d="100"/>
        </p:scale>
        <p:origin x="354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38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06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11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84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48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16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16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59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43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77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66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D73D0-5B03-4734-8531-6A5355B60FBF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1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角丸四角形 67"/>
          <p:cNvSpPr/>
          <p:nvPr/>
        </p:nvSpPr>
        <p:spPr>
          <a:xfrm>
            <a:off x="4761431" y="4147603"/>
            <a:ext cx="1454462" cy="500062"/>
          </a:xfrm>
          <a:prstGeom prst="round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350" dirty="0">
                <a:solidFill>
                  <a:sysClr val="window" lastClr="FFFFFF"/>
                </a:solidFill>
                <a:latin typeface="Calibri"/>
                <a:ea typeface="ＭＳ Ｐゴシック" panose="020B0600070205080204" pitchFamily="50" charset="-128"/>
              </a:rPr>
              <a:t>Spring MVC</a:t>
            </a:r>
            <a:endParaRPr lang="ja-JP" altLang="en-US" sz="1350" dirty="0">
              <a:solidFill>
                <a:sysClr val="window" lastClr="FFFFFF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7239331" y="4247617"/>
            <a:ext cx="1270994" cy="500063"/>
          </a:xfrm>
          <a:prstGeom prst="roundRect">
            <a:avLst/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350" dirty="0">
                <a:solidFill>
                  <a:sysClr val="window" lastClr="FFFFFF"/>
                </a:solidFill>
                <a:latin typeface="Calibri"/>
                <a:ea typeface="ＭＳ Ｐゴシック" panose="020B0600070205080204" pitchFamily="50" charset="-128"/>
              </a:rPr>
              <a:t>Spring(TX)</a:t>
            </a:r>
            <a:endParaRPr lang="ja-JP" altLang="en-US" sz="1350" dirty="0">
              <a:solidFill>
                <a:sysClr val="window" lastClr="FFFFFF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2470150" y="3533865"/>
            <a:ext cx="4277989" cy="1735016"/>
          </a:xfrm>
          <a:prstGeom prst="roundRect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500" b="1" dirty="0">
                <a:solidFill>
                  <a:srgbClr val="4F81BD">
                    <a:lumMod val="75000"/>
                  </a:srgbClr>
                </a:solidFill>
                <a:latin typeface="Calibri"/>
                <a:ea typeface="ＭＳ Ｐゴシック" panose="020B0600070205080204" pitchFamily="50" charset="-128"/>
              </a:rPr>
              <a:t>Application Layer</a:t>
            </a:r>
            <a:endParaRPr lang="ja-JP" altLang="en-US" sz="1500" b="1" dirty="0">
              <a:solidFill>
                <a:srgbClr val="4F81BD">
                  <a:lumMod val="75000"/>
                </a:srgbClr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7062464" y="3533865"/>
            <a:ext cx="1600200" cy="1735016"/>
          </a:xfrm>
          <a:prstGeom prst="roundRect">
            <a:avLst/>
          </a:prstGeom>
          <a:noFill/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500" b="1" dirty="0">
                <a:solidFill>
                  <a:srgbClr val="9BBB59">
                    <a:lumMod val="75000"/>
                  </a:srgbClr>
                </a:solidFill>
                <a:latin typeface="Calibri"/>
                <a:ea typeface="ＭＳ Ｐゴシック" panose="020B0600070205080204" pitchFamily="50" charset="-128"/>
              </a:rPr>
              <a:t>Domain Layer</a:t>
            </a:r>
            <a:endParaRPr lang="ja-JP" altLang="en-US" sz="1500" b="1" dirty="0">
              <a:solidFill>
                <a:srgbClr val="9BBB59">
                  <a:lumMod val="75000"/>
                </a:srgbClr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8976988" y="3533865"/>
            <a:ext cx="1957388" cy="1735016"/>
          </a:xfrm>
          <a:prstGeom prst="roundRect">
            <a:avLst/>
          </a:prstGeom>
          <a:noFill/>
          <a:ln w="25400" cap="flat" cmpd="sng" algn="ctr">
            <a:solidFill>
              <a:srgbClr val="8064A2"/>
            </a:solidFill>
            <a:prstDash val="solid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500" b="1" dirty="0">
                <a:solidFill>
                  <a:srgbClr val="8064A2">
                    <a:lumMod val="75000"/>
                  </a:srgbClr>
                </a:solidFill>
                <a:latin typeface="Calibri"/>
                <a:ea typeface="ＭＳ Ｐゴシック" panose="020B0600070205080204" pitchFamily="50" charset="-128"/>
              </a:rPr>
              <a:t>Infrastructure Layer</a:t>
            </a:r>
            <a:endParaRPr lang="ja-JP" altLang="en-US" sz="1500" b="1" dirty="0">
              <a:solidFill>
                <a:srgbClr val="8064A2">
                  <a:lumMod val="75000"/>
                </a:srgbClr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9297505" y="3917795"/>
            <a:ext cx="1266588" cy="593117"/>
          </a:xfrm>
          <a:prstGeom prst="round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350" dirty="0">
                <a:solidFill>
                  <a:sysClr val="window" lastClr="FFFFFF"/>
                </a:solidFill>
                <a:latin typeface="Calibri"/>
                <a:ea typeface="ＭＳ Ｐゴシック" panose="020B0600070205080204" pitchFamily="50" charset="-128"/>
              </a:rPr>
              <a:t>MyBatis3</a:t>
            </a:r>
          </a:p>
        </p:txBody>
      </p:sp>
      <p:sp>
        <p:nvSpPr>
          <p:cNvPr id="74" name="角丸四角形 73"/>
          <p:cNvSpPr/>
          <p:nvPr/>
        </p:nvSpPr>
        <p:spPr>
          <a:xfrm>
            <a:off x="4545921" y="4587112"/>
            <a:ext cx="806015" cy="378549"/>
          </a:xfrm>
          <a:prstGeom prst="round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200" dirty="0">
                <a:solidFill>
                  <a:sysClr val="window" lastClr="FFFFFF"/>
                </a:solidFill>
                <a:latin typeface="Calibri"/>
                <a:ea typeface="ＭＳ Ｐゴシック" panose="020B0600070205080204" pitchFamily="50" charset="-128"/>
              </a:rPr>
              <a:t>JSP/Tiles</a:t>
            </a:r>
            <a:endParaRPr lang="ja-JP" altLang="en-US" sz="1200" dirty="0">
              <a:solidFill>
                <a:sysClr val="window" lastClr="FFFFFF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5588679" y="4587108"/>
            <a:ext cx="863395" cy="378550"/>
          </a:xfrm>
          <a:prstGeom prst="round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200" dirty="0">
                <a:solidFill>
                  <a:sysClr val="window" lastClr="FFFFFF"/>
                </a:solidFill>
                <a:latin typeface="Calibri"/>
                <a:ea typeface="ＭＳ Ｐゴシック" panose="020B0600070205080204" pitchFamily="50" charset="-128"/>
              </a:rPr>
              <a:t>Bean </a:t>
            </a:r>
          </a:p>
          <a:p>
            <a:pPr algn="ctr" defTabSz="342907"/>
            <a:r>
              <a:rPr lang="en-US" altLang="ja-JP" sz="1200" dirty="0">
                <a:solidFill>
                  <a:sysClr val="window" lastClr="FFFFFF"/>
                </a:solidFill>
                <a:latin typeface="Calibri"/>
                <a:ea typeface="ＭＳ Ｐゴシック" panose="020B0600070205080204" pitchFamily="50" charset="-128"/>
              </a:rPr>
              <a:t>Validation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4907481" y="2718883"/>
            <a:ext cx="1454462" cy="344165"/>
          </a:xfrm>
          <a:prstGeom prst="roundRect">
            <a:avLst/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350" dirty="0">
                <a:solidFill>
                  <a:sysClr val="window" lastClr="FFFFFF"/>
                </a:solidFill>
                <a:latin typeface="Calibri"/>
                <a:ea typeface="ＭＳ Ｐゴシック" panose="020B0600070205080204" pitchFamily="50" charset="-128"/>
              </a:rPr>
              <a:t>Spring Security</a:t>
            </a:r>
            <a:endParaRPr lang="ja-JP" altLang="en-US" sz="1350" dirty="0">
              <a:solidFill>
                <a:sysClr val="window" lastClr="FFFFFF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572834" y="2336155"/>
            <a:ext cx="2175309" cy="908868"/>
          </a:xfrm>
          <a:prstGeom prst="roundRect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500" b="1" dirty="0">
                <a:solidFill>
                  <a:srgbClr val="F79646">
                    <a:lumMod val="75000"/>
                  </a:srgbClr>
                </a:solidFill>
                <a:latin typeface="Calibri"/>
                <a:ea typeface="ＭＳ Ｐゴシック" panose="020B0600070205080204" pitchFamily="50" charset="-128"/>
              </a:rPr>
              <a:t>Security Layer</a:t>
            </a:r>
            <a:endParaRPr lang="ja-JP" altLang="en-US" sz="1500" b="1" dirty="0">
              <a:solidFill>
                <a:srgbClr val="F79646">
                  <a:lumMod val="75000"/>
                </a:srgbClr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9318940" y="4587112"/>
            <a:ext cx="1266589" cy="552885"/>
          </a:xfrm>
          <a:prstGeom prst="round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350" dirty="0">
                <a:solidFill>
                  <a:sysClr val="window" lastClr="FFFFFF"/>
                </a:solidFill>
                <a:latin typeface="Calibri"/>
                <a:ea typeface="ＭＳ Ｐゴシック" panose="020B0600070205080204" pitchFamily="50" charset="-128"/>
              </a:rPr>
              <a:t>Spring Data JPA</a:t>
            </a:r>
            <a:endParaRPr lang="ja-JP" altLang="en-US" sz="1350" dirty="0">
              <a:solidFill>
                <a:sysClr val="window" lastClr="FFFFFF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82" name="直線矢印コネクタ 81"/>
          <p:cNvCxnSpPr>
            <a:stCxn id="95" idx="3"/>
            <a:endCxn id="78" idx="1"/>
          </p:cNvCxnSpPr>
          <p:nvPr/>
        </p:nvCxnSpPr>
        <p:spPr>
          <a:xfrm>
            <a:off x="4233540" y="2790589"/>
            <a:ext cx="33929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3" name="直線矢印コネクタ 82"/>
          <p:cNvCxnSpPr>
            <a:endCxn id="78" idx="2"/>
          </p:cNvCxnSpPr>
          <p:nvPr/>
        </p:nvCxnSpPr>
        <p:spPr>
          <a:xfrm flipV="1">
            <a:off x="5660484" y="3245023"/>
            <a:ext cx="0" cy="28884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4" name="角丸四角形 83"/>
          <p:cNvSpPr/>
          <p:nvPr/>
        </p:nvSpPr>
        <p:spPr>
          <a:xfrm>
            <a:off x="2470150" y="6772737"/>
            <a:ext cx="9612017" cy="655153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2100" dirty="0">
                <a:solidFill>
                  <a:sysClr val="window" lastClr="FFFFFF"/>
                </a:solidFill>
                <a:latin typeface="Calibri"/>
                <a:ea typeface="ＭＳ Ｐゴシック" panose="020B0600070205080204" pitchFamily="50" charset="-128"/>
              </a:rPr>
              <a:t>Spring Framework </a:t>
            </a:r>
          </a:p>
          <a:p>
            <a:pPr algn="ctr" defTabSz="342907"/>
            <a:r>
              <a:rPr lang="en-US" altLang="ja-JP" sz="2100" dirty="0">
                <a:solidFill>
                  <a:sysClr val="window" lastClr="FFFFFF"/>
                </a:solidFill>
                <a:latin typeface="Calibri"/>
                <a:ea typeface="ＭＳ Ｐゴシック" panose="020B0600070205080204" pitchFamily="50" charset="-128"/>
              </a:rPr>
              <a:t>(DI , AOP …)</a:t>
            </a:r>
            <a:endParaRPr lang="ja-JP" altLang="en-US" sz="2100" dirty="0">
              <a:solidFill>
                <a:sysClr val="window" lastClr="FFFFFF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85" name="直線矢印コネクタ 84"/>
          <p:cNvCxnSpPr>
            <a:stCxn id="70" idx="3"/>
            <a:endCxn id="71" idx="1"/>
          </p:cNvCxnSpPr>
          <p:nvPr/>
        </p:nvCxnSpPr>
        <p:spPr>
          <a:xfrm>
            <a:off x="6748139" y="4401373"/>
            <a:ext cx="31432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6" name="直線矢印コネクタ 85"/>
          <p:cNvCxnSpPr>
            <a:stCxn id="71" idx="3"/>
            <a:endCxn id="72" idx="1"/>
          </p:cNvCxnSpPr>
          <p:nvPr/>
        </p:nvCxnSpPr>
        <p:spPr>
          <a:xfrm>
            <a:off x="8662664" y="4401373"/>
            <a:ext cx="314324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7" name="角丸四角形 86"/>
          <p:cNvSpPr/>
          <p:nvPr/>
        </p:nvSpPr>
        <p:spPr>
          <a:xfrm>
            <a:off x="10272278" y="4926853"/>
            <a:ext cx="404695" cy="251240"/>
          </a:xfrm>
          <a:prstGeom prst="round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100" dirty="0">
                <a:solidFill>
                  <a:sysClr val="window" lastClr="FFFFFF"/>
                </a:solidFill>
                <a:latin typeface="Calibri"/>
                <a:ea typeface="ＭＳ Ｐゴシック" panose="020B0600070205080204" pitchFamily="50" charset="-128"/>
              </a:rPr>
              <a:t>JPA</a:t>
            </a:r>
            <a:endParaRPr lang="ja-JP" altLang="en-US" sz="1100" dirty="0">
              <a:solidFill>
                <a:sysClr val="window" lastClr="FFFFFF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3021266" y="2540560"/>
            <a:ext cx="1212275" cy="500063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350" dirty="0">
                <a:solidFill>
                  <a:sysClr val="window" lastClr="FFFFFF"/>
                </a:solidFill>
                <a:latin typeface="Calibri"/>
                <a:ea typeface="ＭＳ Ｐゴシック" panose="020B0600070205080204" pitchFamily="50" charset="-128"/>
              </a:rPr>
              <a:t>Web</a:t>
            </a:r>
            <a:r>
              <a:rPr lang="ja-JP" altLang="en-US" sz="1350" dirty="0">
                <a:solidFill>
                  <a:sysClr val="window" lastClr="FFFFFF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1350" dirty="0">
                <a:solidFill>
                  <a:sysClr val="window" lastClr="FFFFFF"/>
                </a:solidFill>
                <a:latin typeface="Calibri"/>
                <a:ea typeface="ＭＳ Ｐゴシック" panose="020B0600070205080204" pitchFamily="50" charset="-128"/>
              </a:rPr>
              <a:t>Browser</a:t>
            </a:r>
          </a:p>
          <a:p>
            <a:pPr algn="ctr" defTabSz="342907"/>
            <a:r>
              <a:rPr lang="en-US" altLang="ja-JP" sz="1350" dirty="0">
                <a:solidFill>
                  <a:sysClr val="window" lastClr="FFFFFF"/>
                </a:solidFill>
                <a:latin typeface="Calibri"/>
                <a:ea typeface="ＭＳ Ｐゴシック" panose="020B0600070205080204" pitchFamily="50" charset="-128"/>
              </a:rPr>
              <a:t>(Client)</a:t>
            </a:r>
            <a:endParaRPr lang="ja-JP" altLang="en-US" sz="1350" dirty="0">
              <a:solidFill>
                <a:sysClr val="window" lastClr="FFFFFF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96" name="フローチャート : 磁気ディスク 20"/>
          <p:cNvSpPr/>
          <p:nvPr/>
        </p:nvSpPr>
        <p:spPr>
          <a:xfrm>
            <a:off x="11020974" y="2531942"/>
            <a:ext cx="1121569" cy="502528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350" dirty="0">
                <a:solidFill>
                  <a:sysClr val="window" lastClr="FFFFFF"/>
                </a:solidFill>
                <a:latin typeface="Calibri"/>
                <a:ea typeface="ＭＳ Ｐゴシック" panose="020B0600070205080204" pitchFamily="50" charset="-128"/>
              </a:rPr>
              <a:t>RDBMS</a:t>
            </a:r>
            <a:endParaRPr lang="ja-JP" altLang="en-US" sz="1350" dirty="0">
              <a:solidFill>
                <a:sysClr val="window" lastClr="FFFFFF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97" name="直線矢印コネクタ 21"/>
          <p:cNvCxnSpPr>
            <a:stCxn id="72" idx="0"/>
            <a:endCxn id="96" idx="2"/>
          </p:cNvCxnSpPr>
          <p:nvPr/>
        </p:nvCxnSpPr>
        <p:spPr>
          <a:xfrm rot="5400000" flipH="1" flipV="1">
            <a:off x="10113001" y="2625892"/>
            <a:ext cx="750659" cy="1065288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8" name="角丸四角形 97"/>
          <p:cNvSpPr/>
          <p:nvPr/>
        </p:nvSpPr>
        <p:spPr>
          <a:xfrm>
            <a:off x="2470150" y="5554634"/>
            <a:ext cx="9612819" cy="1107234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500" b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  <a:ea typeface="ＭＳ Ｐゴシック" panose="020B0600070205080204" pitchFamily="50" charset="-128"/>
              </a:rPr>
              <a:t>Useful OSS Libraries</a:t>
            </a:r>
            <a:endParaRPr lang="ja-JP" altLang="en-US" sz="1500" b="1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976172" y="5958931"/>
            <a:ext cx="979763" cy="378550"/>
          </a:xfrm>
          <a:prstGeom prst="roundRect">
            <a:avLst/>
          </a:prstGeom>
          <a:gradFill rotWithShape="1"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>
                  <a:lumMod val="9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"/>
                <a:ea typeface="ＭＳ Ｐゴシック" panose="020B0600070205080204" pitchFamily="50" charset="-128"/>
              </a:rPr>
              <a:t>Common</a:t>
            </a:r>
          </a:p>
          <a:p>
            <a:pPr algn="ctr" defTabSz="342907"/>
            <a:r>
              <a:rPr lang="en-US" altLang="ja-JP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"/>
                <a:ea typeface="ＭＳ Ｐゴシック" panose="020B0600070205080204" pitchFamily="50" charset="-128"/>
              </a:rPr>
              <a:t>Library</a:t>
            </a:r>
          </a:p>
        </p:txBody>
      </p:sp>
      <p:sp>
        <p:nvSpPr>
          <p:cNvPr id="100" name="角丸四角形 99"/>
          <p:cNvSpPr/>
          <p:nvPr/>
        </p:nvSpPr>
        <p:spPr>
          <a:xfrm>
            <a:off x="5850981" y="5958931"/>
            <a:ext cx="898504" cy="378550"/>
          </a:xfrm>
          <a:prstGeom prst="roundRect">
            <a:avLst/>
          </a:prstGeom>
          <a:gradFill rotWithShape="1"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>
                  <a:lumMod val="9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"/>
                <a:ea typeface="ＭＳ Ｐゴシック" panose="020B0600070205080204" pitchFamily="50" charset="-128"/>
              </a:rPr>
              <a:t>SLF4J</a:t>
            </a:r>
          </a:p>
        </p:txBody>
      </p:sp>
      <p:sp>
        <p:nvSpPr>
          <p:cNvPr id="101" name="角丸四角形 100"/>
          <p:cNvSpPr/>
          <p:nvPr/>
        </p:nvSpPr>
        <p:spPr>
          <a:xfrm>
            <a:off x="6823727" y="5958931"/>
            <a:ext cx="883218" cy="378550"/>
          </a:xfrm>
          <a:prstGeom prst="roundRect">
            <a:avLst/>
          </a:prstGeom>
          <a:gradFill rotWithShape="1"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>
                  <a:lumMod val="9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"/>
                <a:ea typeface="ＭＳ Ｐゴシック" panose="020B0600070205080204" pitchFamily="50" charset="-128"/>
              </a:rPr>
              <a:t>Dozer</a:t>
            </a:r>
          </a:p>
        </p:txBody>
      </p:sp>
      <p:sp>
        <p:nvSpPr>
          <p:cNvPr id="102" name="角丸四角形 101"/>
          <p:cNvSpPr/>
          <p:nvPr/>
        </p:nvSpPr>
        <p:spPr>
          <a:xfrm>
            <a:off x="7789515" y="5958931"/>
            <a:ext cx="883218" cy="378550"/>
          </a:xfrm>
          <a:prstGeom prst="roundRect">
            <a:avLst/>
          </a:prstGeom>
          <a:gradFill rotWithShape="1"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>
                  <a:lumMod val="9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"/>
                <a:ea typeface="ＭＳ Ｐゴシック" panose="020B0600070205080204" pitchFamily="50" charset="-128"/>
              </a:rPr>
              <a:t>Jackson</a:t>
            </a:r>
          </a:p>
        </p:txBody>
      </p:sp>
      <p:sp>
        <p:nvSpPr>
          <p:cNvPr id="103" name="角丸四角形 102"/>
          <p:cNvSpPr/>
          <p:nvPr/>
        </p:nvSpPr>
        <p:spPr>
          <a:xfrm>
            <a:off x="9891379" y="5904244"/>
            <a:ext cx="742604" cy="378550"/>
          </a:xfrm>
          <a:prstGeom prst="roundRect">
            <a:avLst/>
          </a:prstGeom>
          <a:gradFill rotWithShape="1"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>
                  <a:lumMod val="9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"/>
                <a:ea typeface="ＭＳ Ｐゴシック" panose="020B0600070205080204" pitchFamily="50" charset="-128"/>
              </a:rPr>
              <a:t>more …</a:t>
            </a:r>
          </a:p>
        </p:txBody>
      </p:sp>
      <p:sp>
        <p:nvSpPr>
          <p:cNvPr id="104" name="角丸四角形 103"/>
          <p:cNvSpPr/>
          <p:nvPr/>
        </p:nvSpPr>
        <p:spPr>
          <a:xfrm>
            <a:off x="8780115" y="5958931"/>
            <a:ext cx="1028700" cy="378550"/>
          </a:xfrm>
          <a:prstGeom prst="roundRect">
            <a:avLst/>
          </a:prstGeom>
          <a:gradFill rotWithShape="1"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>
                  <a:lumMod val="9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"/>
                <a:ea typeface="ＭＳ Ｐゴシック" panose="020B0600070205080204" pitchFamily="50" charset="-128"/>
              </a:rPr>
              <a:t>Spring Data Commons</a:t>
            </a:r>
          </a:p>
        </p:txBody>
      </p:sp>
      <p:sp>
        <p:nvSpPr>
          <p:cNvPr id="105" name="角丸四角形 104"/>
          <p:cNvSpPr/>
          <p:nvPr/>
        </p:nvSpPr>
        <p:spPr>
          <a:xfrm>
            <a:off x="9986629" y="5961394"/>
            <a:ext cx="742604" cy="378550"/>
          </a:xfrm>
          <a:prstGeom prst="roundRect">
            <a:avLst/>
          </a:prstGeom>
          <a:gradFill rotWithShape="1"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>
                  <a:lumMod val="9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"/>
                <a:ea typeface="ＭＳ Ｐゴシック" panose="020B0600070205080204" pitchFamily="50" charset="-128"/>
              </a:rPr>
              <a:t>more …</a:t>
            </a:r>
          </a:p>
        </p:txBody>
      </p:sp>
      <p:sp>
        <p:nvSpPr>
          <p:cNvPr id="106" name="角丸四角形 105"/>
          <p:cNvSpPr/>
          <p:nvPr/>
        </p:nvSpPr>
        <p:spPr>
          <a:xfrm>
            <a:off x="10100929" y="6028069"/>
            <a:ext cx="742604" cy="378550"/>
          </a:xfrm>
          <a:prstGeom prst="roundRect">
            <a:avLst/>
          </a:prstGeom>
          <a:gradFill rotWithShape="1"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>
                  <a:lumMod val="9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"/>
                <a:ea typeface="ＭＳ Ｐゴシック" panose="020B0600070205080204" pitchFamily="50" charset="-128"/>
              </a:rPr>
              <a:t>more …</a:t>
            </a:r>
          </a:p>
        </p:txBody>
      </p:sp>
      <p:cxnSp>
        <p:nvCxnSpPr>
          <p:cNvPr id="107" name="直線矢印コネクタ 106"/>
          <p:cNvCxnSpPr/>
          <p:nvPr/>
        </p:nvCxnSpPr>
        <p:spPr>
          <a:xfrm>
            <a:off x="5660484" y="5260052"/>
            <a:ext cx="0" cy="29458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8" name="直線矢印コネクタ 107"/>
          <p:cNvCxnSpPr/>
          <p:nvPr/>
        </p:nvCxnSpPr>
        <p:spPr>
          <a:xfrm>
            <a:off x="7860759" y="5268885"/>
            <a:ext cx="0" cy="29458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9" name="直線矢印コネクタ 108"/>
          <p:cNvCxnSpPr/>
          <p:nvPr/>
        </p:nvCxnSpPr>
        <p:spPr>
          <a:xfrm>
            <a:off x="9955682" y="5268885"/>
            <a:ext cx="0" cy="29458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3" name="角丸四角形 112"/>
          <p:cNvSpPr/>
          <p:nvPr/>
        </p:nvSpPr>
        <p:spPr>
          <a:xfrm>
            <a:off x="3723289" y="5958931"/>
            <a:ext cx="898504" cy="378550"/>
          </a:xfrm>
          <a:prstGeom prst="roundRect">
            <a:avLst/>
          </a:prstGeom>
          <a:gradFill rotWithShape="1"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>
                  <a:lumMod val="95000"/>
                </a:sysClr>
              </a:gs>
            </a:gsLst>
            <a:lin ang="16200000" scaled="0"/>
          </a:gradFill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000" b="1" u="sng" dirty="0">
                <a:solidFill>
                  <a:schemeClr val="tx1"/>
                </a:solidFill>
                <a:latin typeface="Calibri"/>
                <a:ea typeface="ＭＳ Ｐゴシック" panose="020B0600070205080204" pitchFamily="50" charset="-128"/>
              </a:rPr>
              <a:t>Spring Cloud</a:t>
            </a:r>
          </a:p>
          <a:p>
            <a:pPr algn="ctr" defTabSz="342907"/>
            <a:r>
              <a:rPr lang="en-US" altLang="ja-JP" sz="1000" b="1" u="sng" dirty="0" err="1">
                <a:solidFill>
                  <a:schemeClr val="tx1"/>
                </a:solidFill>
                <a:latin typeface="Calibri"/>
                <a:ea typeface="ＭＳ Ｐゴシック" panose="020B0600070205080204" pitchFamily="50" charset="-128"/>
              </a:rPr>
              <a:t>Config</a:t>
            </a:r>
            <a:endParaRPr lang="en-US" altLang="ja-JP" sz="1000" b="1" u="sng" dirty="0">
              <a:solidFill>
                <a:schemeClr val="tx1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2808675" y="4284677"/>
            <a:ext cx="1312354" cy="463004"/>
          </a:xfrm>
          <a:prstGeom prst="round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200" b="1" u="sng" dirty="0">
                <a:solidFill>
                  <a:sysClr val="window" lastClr="FFFFFF"/>
                </a:solidFill>
                <a:latin typeface="Calibri"/>
                <a:ea typeface="ＭＳ Ｐゴシック" panose="020B0600070205080204" pitchFamily="50" charset="-128"/>
              </a:rPr>
              <a:t>Spring Session</a:t>
            </a:r>
            <a:endParaRPr lang="ja-JP" altLang="en-US" sz="1200" b="1" u="sng" dirty="0">
              <a:solidFill>
                <a:sysClr val="window" lastClr="FFFFFF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15" name="角丸四角形 114"/>
          <p:cNvSpPr/>
          <p:nvPr/>
        </p:nvSpPr>
        <p:spPr>
          <a:xfrm>
            <a:off x="2584450" y="4069355"/>
            <a:ext cx="1724728" cy="89630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endParaRPr lang="ja-JP" altLang="en-US" sz="1500" b="1" dirty="0">
              <a:solidFill>
                <a:srgbClr val="9BBB59">
                  <a:lumMod val="75000"/>
                </a:srgbClr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16" name="角丸四角形 115"/>
          <p:cNvSpPr/>
          <p:nvPr/>
        </p:nvSpPr>
        <p:spPr>
          <a:xfrm>
            <a:off x="2584449" y="5765187"/>
            <a:ext cx="3152231" cy="76766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endParaRPr lang="ja-JP" altLang="en-US" sz="1500" b="1" dirty="0">
              <a:solidFill>
                <a:srgbClr val="9BBB59">
                  <a:lumMod val="75000"/>
                </a:srgbClr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900304" y="5858931"/>
            <a:ext cx="1212275" cy="500063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350" dirty="0">
                <a:solidFill>
                  <a:sysClr val="window" lastClr="FFFFFF"/>
                </a:solidFill>
                <a:latin typeface="Calibri"/>
                <a:ea typeface="ＭＳ Ｐゴシック" panose="020B0600070205080204" pitchFamily="50" charset="-128"/>
              </a:rPr>
              <a:t>Cloud Vender</a:t>
            </a:r>
          </a:p>
          <a:p>
            <a:pPr algn="ctr" defTabSz="342907"/>
            <a:r>
              <a:rPr lang="en-US" altLang="ja-JP" sz="1350" dirty="0">
                <a:solidFill>
                  <a:sysClr val="window" lastClr="FFFFFF"/>
                </a:solidFill>
                <a:latin typeface="Calibri"/>
                <a:ea typeface="ＭＳ Ｐゴシック" panose="020B0600070205080204" pitchFamily="50" charset="-128"/>
              </a:rPr>
              <a:t>Service</a:t>
            </a:r>
          </a:p>
        </p:txBody>
      </p:sp>
      <p:cxnSp>
        <p:nvCxnSpPr>
          <p:cNvPr id="121" name="直線矢印コネクタ 120"/>
          <p:cNvCxnSpPr>
            <a:stCxn id="120" idx="3"/>
            <a:endCxn id="98" idx="1"/>
          </p:cNvCxnSpPr>
          <p:nvPr/>
        </p:nvCxnSpPr>
        <p:spPr>
          <a:xfrm flipV="1">
            <a:off x="2112579" y="6108251"/>
            <a:ext cx="357571" cy="71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3" name="直線矢印コネクタ 122"/>
          <p:cNvCxnSpPr>
            <a:stCxn id="120" idx="0"/>
            <a:endCxn id="70" idx="1"/>
          </p:cNvCxnSpPr>
          <p:nvPr/>
        </p:nvCxnSpPr>
        <p:spPr>
          <a:xfrm rot="5400000" flipH="1" flipV="1">
            <a:off x="1259517" y="4648298"/>
            <a:ext cx="1457558" cy="963708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4" name="角丸四角形 123"/>
          <p:cNvSpPr/>
          <p:nvPr/>
        </p:nvSpPr>
        <p:spPr>
          <a:xfrm>
            <a:off x="1137106" y="1332320"/>
            <a:ext cx="4214830" cy="49274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 anchorCtr="0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ja-JP" u="sng" dirty="0"/>
              <a:t>Extended </a:t>
            </a:r>
            <a:r>
              <a:rPr lang="en-US" altLang="ja-JP" u="sng" dirty="0" smtClean="0"/>
              <a:t>Point for Cloud Native</a:t>
            </a:r>
            <a:endParaRPr lang="ja-JP" altLang="en-US" b="1" u="sng" dirty="0">
              <a:solidFill>
                <a:schemeClr val="tx1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4670583" y="5898303"/>
            <a:ext cx="742604" cy="378550"/>
          </a:xfrm>
          <a:prstGeom prst="roundRect">
            <a:avLst/>
          </a:prstGeom>
          <a:gradFill rotWithShape="1"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>
                  <a:lumMod val="95000"/>
                </a:sysClr>
              </a:gs>
            </a:gsLst>
            <a:lin ang="16200000" scaled="0"/>
          </a:gradFill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"/>
                <a:ea typeface="ＭＳ Ｐゴシック" panose="020B0600070205080204" pitchFamily="50" charset="-128"/>
              </a:rPr>
              <a:t>more …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4765833" y="5955453"/>
            <a:ext cx="742604" cy="378550"/>
          </a:xfrm>
          <a:prstGeom prst="roundRect">
            <a:avLst/>
          </a:prstGeom>
          <a:gradFill rotWithShape="1"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>
                  <a:lumMod val="95000"/>
                </a:sysClr>
              </a:gs>
            </a:gsLst>
            <a:lin ang="16200000" scaled="0"/>
          </a:gradFill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"/>
                <a:ea typeface="ＭＳ Ｐゴシック" panose="020B0600070205080204" pitchFamily="50" charset="-128"/>
              </a:rPr>
              <a:t>more …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4880133" y="6022128"/>
            <a:ext cx="742604" cy="378550"/>
          </a:xfrm>
          <a:prstGeom prst="roundRect">
            <a:avLst/>
          </a:prstGeom>
          <a:gradFill rotWithShape="1"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>
                  <a:lumMod val="95000"/>
                </a:sysClr>
              </a:gs>
            </a:gsLst>
            <a:lin ang="16200000" scaled="0"/>
          </a:gradFill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200" b="1" u="sng" dirty="0">
                <a:solidFill>
                  <a:schemeClr val="tx1"/>
                </a:solidFill>
                <a:latin typeface="Calibri"/>
                <a:ea typeface="ＭＳ Ｐゴシック" panose="020B0600070205080204" pitchFamily="50" charset="-128"/>
              </a:rPr>
              <a:t>more …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2704618" y="5955453"/>
            <a:ext cx="898504" cy="378550"/>
          </a:xfrm>
          <a:prstGeom prst="roundRect">
            <a:avLst/>
          </a:prstGeom>
          <a:gradFill rotWithShape="1"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>
                  <a:lumMod val="95000"/>
                </a:sysClr>
              </a:gs>
            </a:gsLst>
            <a:lin ang="16200000" scaled="0"/>
          </a:gradFill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7"/>
            <a:r>
              <a:rPr lang="en-US" altLang="ja-JP" sz="1000" b="1" u="sng" dirty="0">
                <a:solidFill>
                  <a:schemeClr val="tx1"/>
                </a:solidFill>
                <a:latin typeface="Calibri"/>
                <a:ea typeface="ＭＳ Ｐゴシック" panose="020B0600070205080204" pitchFamily="50" charset="-128"/>
              </a:rPr>
              <a:t>Spring Boot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900304" y="1192664"/>
            <a:ext cx="4760180" cy="75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9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73</Words>
  <Application>Microsoft Office PowerPoint</Application>
  <PresentationFormat>A3 297x420 mm</PresentationFormat>
  <Paragraphs>38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terafw0617</dc:creator>
  <cp:lastModifiedBy>川上徹</cp:lastModifiedBy>
  <cp:revision>16</cp:revision>
  <dcterms:created xsi:type="dcterms:W3CDTF">2016-11-17T08:56:52Z</dcterms:created>
  <dcterms:modified xsi:type="dcterms:W3CDTF">2017-02-20T12:20:12Z</dcterms:modified>
</cp:coreProperties>
</file>