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437" autoAdjust="0"/>
  </p:normalViewPr>
  <p:slideViewPr>
    <p:cSldViewPr>
      <p:cViewPr varScale="1">
        <p:scale>
          <a:sx n="92" d="100"/>
          <a:sy n="92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線矢印コネクタ 151"/>
          <p:cNvCxnSpPr>
            <a:stCxn id="158" idx="3"/>
            <a:endCxn id="76" idx="1"/>
          </p:cNvCxnSpPr>
          <p:nvPr/>
        </p:nvCxnSpPr>
        <p:spPr>
          <a:xfrm flipV="1">
            <a:off x="-1775742" y="2348108"/>
            <a:ext cx="1307182" cy="4347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53" name="直線矢印コネクタ 135"/>
          <p:cNvCxnSpPr>
            <a:stCxn id="156" idx="3"/>
            <a:endCxn id="76" idx="1"/>
          </p:cNvCxnSpPr>
          <p:nvPr/>
        </p:nvCxnSpPr>
        <p:spPr>
          <a:xfrm>
            <a:off x="-1775742" y="1205139"/>
            <a:ext cx="1307182" cy="1142969"/>
          </a:xfrm>
          <a:prstGeom prst="bentConnector3">
            <a:avLst>
              <a:gd name="adj1" fmla="val 31783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54" name="直線矢印コネクタ 138"/>
          <p:cNvCxnSpPr>
            <a:stCxn id="160" idx="3"/>
            <a:endCxn id="76" idx="1"/>
          </p:cNvCxnSpPr>
          <p:nvPr/>
        </p:nvCxnSpPr>
        <p:spPr>
          <a:xfrm flipV="1">
            <a:off x="-1775742" y="2348108"/>
            <a:ext cx="1307182" cy="1175033"/>
          </a:xfrm>
          <a:prstGeom prst="bentConnector3">
            <a:avLst>
              <a:gd name="adj1" fmla="val 31783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sp>
        <p:nvSpPr>
          <p:cNvPr id="155" name="二等辺三角形 154"/>
          <p:cNvSpPr/>
          <p:nvPr/>
        </p:nvSpPr>
        <p:spPr>
          <a:xfrm>
            <a:off x="-2413917" y="1370642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-2556792" y="914838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7" name="二等辺三角形 156"/>
          <p:cNvSpPr/>
          <p:nvPr/>
        </p:nvSpPr>
        <p:spPr>
          <a:xfrm>
            <a:off x="-2413917" y="2517958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-2556792" y="2062154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59" name="二等辺三角形 158"/>
          <p:cNvSpPr/>
          <p:nvPr/>
        </p:nvSpPr>
        <p:spPr>
          <a:xfrm>
            <a:off x="-2413917" y="3688646"/>
            <a:ext cx="495300" cy="308403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-2556792" y="3232840"/>
            <a:ext cx="781050" cy="580601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-2892585" y="555908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Client Access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3" name="TextBox 31"/>
          <p:cNvSpPr txBox="1">
            <a:spLocks noChangeArrowheads="1"/>
          </p:cNvSpPr>
          <p:nvPr/>
        </p:nvSpPr>
        <p:spPr bwMode="auto">
          <a:xfrm>
            <a:off x="4355976" y="2034329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sends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66" name="角丸四角形 165"/>
          <p:cNvSpPr/>
          <p:nvPr/>
        </p:nvSpPr>
        <p:spPr>
          <a:xfrm>
            <a:off x="1233363" y="4415705"/>
            <a:ext cx="2800392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7" name="角丸四角形 166"/>
          <p:cNvSpPr/>
          <p:nvPr/>
        </p:nvSpPr>
        <p:spPr>
          <a:xfrm>
            <a:off x="1233363" y="3864362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8" name="円/楕円 167"/>
          <p:cNvSpPr/>
          <p:nvPr/>
        </p:nvSpPr>
        <p:spPr>
          <a:xfrm>
            <a:off x="2546907" y="4962864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2546907" y="5224149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70" name="角丸四角形 169"/>
          <p:cNvSpPr/>
          <p:nvPr/>
        </p:nvSpPr>
        <p:spPr>
          <a:xfrm>
            <a:off x="1397950" y="1197919"/>
            <a:ext cx="2530122" cy="227796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1" name="Rounded Rectangle 18"/>
          <p:cNvSpPr/>
          <p:nvPr/>
        </p:nvSpPr>
        <p:spPr>
          <a:xfrm>
            <a:off x="1229412" y="859146"/>
            <a:ext cx="2804347" cy="2862959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2" name="TextBox 36"/>
          <p:cNvSpPr txBox="1">
            <a:spLocks noChangeArrowheads="1"/>
          </p:cNvSpPr>
          <p:nvPr/>
        </p:nvSpPr>
        <p:spPr bwMode="auto">
          <a:xfrm>
            <a:off x="1229409" y="3992654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sp>
        <p:nvSpPr>
          <p:cNvPr id="174" name="正方形/長方形 173"/>
          <p:cNvSpPr/>
          <p:nvPr/>
        </p:nvSpPr>
        <p:spPr>
          <a:xfrm>
            <a:off x="1602217" y="1557116"/>
            <a:ext cx="2186735" cy="179987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</a:p>
        </p:txBody>
      </p:sp>
      <p:sp>
        <p:nvSpPr>
          <p:cNvPr id="175" name="TextBox 36"/>
          <p:cNvSpPr txBox="1">
            <a:spLocks noChangeArrowheads="1"/>
          </p:cNvSpPr>
          <p:nvPr/>
        </p:nvSpPr>
        <p:spPr bwMode="auto">
          <a:xfrm>
            <a:off x="1229409" y="3475884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sp>
        <p:nvSpPr>
          <p:cNvPr id="176" name="角丸四角形 175"/>
          <p:cNvSpPr/>
          <p:nvPr/>
        </p:nvSpPr>
        <p:spPr>
          <a:xfrm>
            <a:off x="7546617" y="1075588"/>
            <a:ext cx="2530122" cy="272319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 smtClean="0">
                <a:solidFill>
                  <a:srgbClr val="000000"/>
                </a:solidFill>
                <a:ea typeface="HGP創英角ｺﾞｼｯｸUB"/>
              </a:rPr>
              <a:t>Web Application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177" name="Rounded Rectangle 18"/>
          <p:cNvSpPr/>
          <p:nvPr/>
        </p:nvSpPr>
        <p:spPr>
          <a:xfrm>
            <a:off x="7378079" y="736815"/>
            <a:ext cx="2804347" cy="3317618"/>
          </a:xfrm>
          <a:prstGeom prst="roundRect">
            <a:avLst>
              <a:gd name="adj" fmla="val 5068"/>
            </a:avLst>
          </a:prstGeom>
          <a:noFill/>
          <a:ln w="6350" cap="flat" cmpd="sng" algn="ctr">
            <a:solidFill>
              <a:srgbClr val="6785C1"/>
            </a:solidFill>
            <a:prstDash val="solid"/>
          </a:ln>
          <a:effectLst/>
        </p:spPr>
        <p:txBody>
          <a:bodyPr anchor="t" anchorCtr="0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Arial"/>
              </a:rPr>
              <a:t>Application Server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7750884" y="1434785"/>
            <a:ext cx="2186735" cy="220935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Business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Application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kern="0" noProof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(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executes </a:t>
            </a:r>
            <a:r>
              <a:rPr kumimoji="0" lang="en-US" altLang="ja-JP" sz="1200" kern="0" dirty="0">
                <a:solidFill>
                  <a:prstClr val="white"/>
                </a:solidFill>
                <a:ea typeface="ＭＳ Ｐゴシック" panose="020B0600070205080204" pitchFamily="50" charset="-128"/>
              </a:rPr>
              <a:t>a</a:t>
            </a:r>
            <a:r>
              <a:rPr kumimoji="0" lang="en-US" altLang="ja-JP" sz="1200" kern="0" noProof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synchronous processing )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9" name="TextBox 36"/>
          <p:cNvSpPr txBox="1">
            <a:spLocks noChangeArrowheads="1"/>
          </p:cNvSpPr>
          <p:nvPr/>
        </p:nvSpPr>
        <p:spPr bwMode="auto">
          <a:xfrm>
            <a:off x="7378076" y="4216225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>
                <a:ea typeface="Verdana" pitchFamily="34" charset="0"/>
                <a:cs typeface="Arial"/>
              </a:rPr>
              <a:t>EC2 Instance</a:t>
            </a:r>
          </a:p>
        </p:txBody>
      </p:sp>
      <p:sp>
        <p:nvSpPr>
          <p:cNvPr id="180" name="TextBox 31"/>
          <p:cNvSpPr txBox="1">
            <a:spLocks noChangeArrowheads="1"/>
          </p:cNvSpPr>
          <p:nvPr/>
        </p:nvSpPr>
        <p:spPr bwMode="auto">
          <a:xfrm>
            <a:off x="6609705" y="2022887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81" name="直線矢印コネクタ 180"/>
          <p:cNvCxnSpPr/>
          <p:nvPr/>
        </p:nvCxnSpPr>
        <p:spPr>
          <a:xfrm flipH="1">
            <a:off x="5828957" y="2276872"/>
            <a:ext cx="1539061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187" name="カギ線コネクタ 15"/>
          <p:cNvCxnSpPr/>
          <p:nvPr/>
        </p:nvCxnSpPr>
        <p:spPr>
          <a:xfrm flipV="1">
            <a:off x="1020460" y="3506766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8" name="TextBox 31"/>
          <p:cNvSpPr txBox="1">
            <a:spLocks noChangeArrowheads="1"/>
          </p:cNvSpPr>
          <p:nvPr/>
        </p:nvSpPr>
        <p:spPr bwMode="auto">
          <a:xfrm>
            <a:off x="984816" y="4869528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205" name="直線矢印コネクタ 135"/>
          <p:cNvCxnSpPr>
            <a:stCxn id="76" idx="3"/>
            <a:endCxn id="167" idx="1"/>
          </p:cNvCxnSpPr>
          <p:nvPr/>
        </p:nvCxnSpPr>
        <p:spPr>
          <a:xfrm>
            <a:off x="76221" y="2348108"/>
            <a:ext cx="1157142" cy="17431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08" name="直線矢印コネクタ 135"/>
          <p:cNvCxnSpPr>
            <a:stCxn id="76" idx="3"/>
            <a:endCxn id="166" idx="1"/>
          </p:cNvCxnSpPr>
          <p:nvPr/>
        </p:nvCxnSpPr>
        <p:spPr>
          <a:xfrm>
            <a:off x="76221" y="2348108"/>
            <a:ext cx="1157142" cy="229450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21" name="直線矢印コネクタ 135"/>
          <p:cNvCxnSpPr>
            <a:stCxn id="167" idx="3"/>
            <a:endCxn id="53" idx="1"/>
          </p:cNvCxnSpPr>
          <p:nvPr/>
        </p:nvCxnSpPr>
        <p:spPr>
          <a:xfrm flipV="1">
            <a:off x="4040477" y="2281204"/>
            <a:ext cx="1348532" cy="181007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224" name="直線矢印コネクタ 135"/>
          <p:cNvCxnSpPr>
            <a:stCxn id="166" idx="3"/>
            <a:endCxn id="53" idx="1"/>
          </p:cNvCxnSpPr>
          <p:nvPr/>
        </p:nvCxnSpPr>
        <p:spPr>
          <a:xfrm flipV="1">
            <a:off x="4033755" y="2281204"/>
            <a:ext cx="1355254" cy="236141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50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27" y="1017989"/>
            <a:ext cx="544780" cy="653736"/>
          </a:xfrm>
          <a:prstGeom prst="rect">
            <a:avLst/>
          </a:prstGeom>
        </p:spPr>
      </p:pic>
      <p:sp>
        <p:nvSpPr>
          <p:cNvPr id="51" name="TextBox 594"/>
          <p:cNvSpPr txBox="1"/>
          <p:nvPr/>
        </p:nvSpPr>
        <p:spPr>
          <a:xfrm>
            <a:off x="5148064" y="167904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SQS</a:t>
            </a:r>
            <a:endParaRPr lang="en-US" b="1" dirty="0"/>
          </a:p>
        </p:txBody>
      </p:sp>
      <p:sp>
        <p:nvSpPr>
          <p:cNvPr id="52" name="TextBox 115"/>
          <p:cNvSpPr txBox="1"/>
          <p:nvPr/>
        </p:nvSpPr>
        <p:spPr>
          <a:xfrm>
            <a:off x="5292080" y="242088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queue</a:t>
            </a:r>
            <a:endParaRPr lang="en-US" sz="1400" b="1" dirty="0"/>
          </a:p>
        </p:txBody>
      </p:sp>
      <p:pic>
        <p:nvPicPr>
          <p:cNvPr id="53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09" y="2132856"/>
            <a:ext cx="445042" cy="296695"/>
          </a:xfrm>
          <a:prstGeom prst="rect">
            <a:avLst/>
          </a:prstGeom>
        </p:spPr>
      </p:pic>
      <p:sp>
        <p:nvSpPr>
          <p:cNvPr id="75" name="TextBox 59"/>
          <p:cNvSpPr txBox="1"/>
          <p:nvPr/>
        </p:nvSpPr>
        <p:spPr>
          <a:xfrm>
            <a:off x="-661081" y="2708497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Elastic Load Balancing</a:t>
            </a:r>
            <a:endParaRPr lang="en-US" b="1" dirty="0"/>
          </a:p>
        </p:txBody>
      </p:sp>
      <p:pic>
        <p:nvPicPr>
          <p:cNvPr id="76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2021239"/>
            <a:ext cx="544781" cy="653737"/>
          </a:xfrm>
          <a:prstGeom prst="rect">
            <a:avLst/>
          </a:prstGeom>
        </p:spPr>
      </p:pic>
      <p:sp>
        <p:nvSpPr>
          <p:cNvPr id="59" name="TextBox 36"/>
          <p:cNvSpPr txBox="1">
            <a:spLocks noChangeArrowheads="1"/>
          </p:cNvSpPr>
          <p:nvPr/>
        </p:nvSpPr>
        <p:spPr bwMode="auto">
          <a:xfrm>
            <a:off x="1229409" y="4529440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4067944" y="2281204"/>
            <a:ext cx="1306420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69" name="Picture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02" y="2132856"/>
            <a:ext cx="217582" cy="257663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>
          <a:xfrm>
            <a:off x="1693031" y="1844824"/>
            <a:ext cx="2005105" cy="478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Spring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4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198" y="2378998"/>
            <a:ext cx="635267" cy="731520"/>
          </a:xfrm>
          <a:prstGeom prst="rect">
            <a:avLst/>
          </a:prstGeom>
        </p:spPr>
      </p:pic>
      <p:sp>
        <p:nvSpPr>
          <p:cNvPr id="85" name="TextBox 21"/>
          <p:cNvSpPr txBox="1"/>
          <p:nvPr/>
        </p:nvSpPr>
        <p:spPr>
          <a:xfrm>
            <a:off x="2092887" y="3131096"/>
            <a:ext cx="12627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153677" y="2348880"/>
            <a:ext cx="1079686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87" name="図 8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666002"/>
            <a:ext cx="497672" cy="497672"/>
          </a:xfrm>
          <a:prstGeom prst="rect">
            <a:avLst/>
          </a:prstGeom>
        </p:spPr>
      </p:pic>
      <p:pic>
        <p:nvPicPr>
          <p:cNvPr id="89" name="図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3734656"/>
            <a:ext cx="497672" cy="497672"/>
          </a:xfrm>
          <a:prstGeom prst="rect">
            <a:avLst/>
          </a:prstGeom>
        </p:spPr>
      </p:pic>
      <p:pic>
        <p:nvPicPr>
          <p:cNvPr id="90" name="図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63" y="4318185"/>
            <a:ext cx="497672" cy="497672"/>
          </a:xfrm>
          <a:prstGeom prst="rect">
            <a:avLst/>
          </a:prstGeom>
        </p:spPr>
      </p:pic>
      <p:pic>
        <p:nvPicPr>
          <p:cNvPr id="91" name="図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3" y="555527"/>
            <a:ext cx="497672" cy="497672"/>
          </a:xfrm>
          <a:prstGeom prst="rect">
            <a:avLst/>
          </a:prstGeom>
        </p:spPr>
      </p:pic>
      <p:sp>
        <p:nvSpPr>
          <p:cNvPr id="93" name="正方形/長方形 92"/>
          <p:cNvSpPr/>
          <p:nvPr/>
        </p:nvSpPr>
        <p:spPr>
          <a:xfrm>
            <a:off x="7823479" y="2106022"/>
            <a:ext cx="2005105" cy="478400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Spring</a:t>
            </a:r>
            <a:r>
              <a:rPr kumimoji="0" lang="en-US" altLang="ja-JP" sz="12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JMS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4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46" y="2640196"/>
            <a:ext cx="635267" cy="731520"/>
          </a:xfrm>
          <a:prstGeom prst="rect">
            <a:avLst/>
          </a:prstGeom>
        </p:spPr>
      </p:pic>
      <p:sp>
        <p:nvSpPr>
          <p:cNvPr id="95" name="TextBox 21"/>
          <p:cNvSpPr txBox="1"/>
          <p:nvPr/>
        </p:nvSpPr>
        <p:spPr>
          <a:xfrm>
            <a:off x="8223335" y="3392294"/>
            <a:ext cx="12627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  <a:cs typeface="Arial"/>
              </a:rPr>
              <a:t>Amazon SDK for Java</a:t>
            </a:r>
            <a:endParaRPr lang="en-US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875283" y="534980"/>
            <a:ext cx="1452649" cy="262044"/>
          </a:xfrm>
          <a:prstGeom prst="rect">
            <a:avLst/>
          </a:prstGeom>
          <a:gradFill rotWithShape="1">
            <a:gsLst>
              <a:gs pos="0">
                <a:srgbClr val="C2CEE6">
                  <a:lumMod val="5000"/>
                  <a:lumOff val="95000"/>
                  <a:alpha val="25000"/>
                </a:srgbClr>
              </a:gs>
              <a:gs pos="74000">
                <a:srgbClr val="C2CEE6">
                  <a:lumMod val="45000"/>
                  <a:lumOff val="55000"/>
                </a:srgbClr>
              </a:gs>
              <a:gs pos="83000">
                <a:srgbClr val="C2CEE6">
                  <a:lumMod val="45000"/>
                  <a:lumOff val="55000"/>
                </a:srgbClr>
              </a:gs>
              <a:gs pos="100000">
                <a:srgbClr val="C2CEE6">
                  <a:lumMod val="30000"/>
                  <a:lumOff val="70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  <a:cs typeface="+mn-cs"/>
              </a:rPr>
              <a:t>Messaging</a:t>
            </a:r>
            <a:endParaRPr kumimoji="1" lang="ja-JP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7378079" y="4177411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7374125" y="4305703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79" y="4047705"/>
            <a:ext cx="497672" cy="497672"/>
          </a:xfrm>
          <a:prstGeom prst="rect">
            <a:avLst/>
          </a:prstGeom>
        </p:spPr>
      </p:pic>
      <p:sp>
        <p:nvSpPr>
          <p:cNvPr id="60" name="角丸四角形 59"/>
          <p:cNvSpPr/>
          <p:nvPr/>
        </p:nvSpPr>
        <p:spPr>
          <a:xfrm>
            <a:off x="7378079" y="4701532"/>
            <a:ext cx="2807114" cy="453823"/>
          </a:xfrm>
          <a:prstGeom prst="roundRect">
            <a:avLst>
              <a:gd name="adj" fmla="val 23143"/>
            </a:avLst>
          </a:prstGeom>
          <a:solidFill>
            <a:srgbClr val="FFFFFF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7374125" y="4829824"/>
            <a:ext cx="280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000" dirty="0" smtClean="0">
                <a:ea typeface="Verdana" pitchFamily="34" charset="0"/>
                <a:cs typeface="Arial"/>
              </a:rPr>
              <a:t>EC2 </a:t>
            </a:r>
            <a:r>
              <a:rPr lang="en-US" altLang="ja-JP" sz="1000" dirty="0">
                <a:ea typeface="Verdana" pitchFamily="34" charset="0"/>
                <a:cs typeface="Arial"/>
              </a:rPr>
              <a:t>Instance</a:t>
            </a: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79" y="4620692"/>
            <a:ext cx="497672" cy="497672"/>
          </a:xfrm>
          <a:prstGeom prst="rect">
            <a:avLst/>
          </a:prstGeom>
        </p:spPr>
      </p:pic>
      <p:sp>
        <p:nvSpPr>
          <p:cNvPr id="63" name="円/楕円 62"/>
          <p:cNvSpPr/>
          <p:nvPr/>
        </p:nvSpPr>
        <p:spPr>
          <a:xfrm>
            <a:off x="8748464" y="5229200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8748464" y="5490485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cxnSp>
        <p:nvCxnSpPr>
          <p:cNvPr id="65" name="カギ線コネクタ 15"/>
          <p:cNvCxnSpPr/>
          <p:nvPr/>
        </p:nvCxnSpPr>
        <p:spPr>
          <a:xfrm flipV="1">
            <a:off x="7241300" y="3873242"/>
            <a:ext cx="0" cy="17951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TextBox 31"/>
          <p:cNvSpPr txBox="1">
            <a:spLocks noChangeArrowheads="1"/>
          </p:cNvSpPr>
          <p:nvPr/>
        </p:nvSpPr>
        <p:spPr bwMode="auto">
          <a:xfrm>
            <a:off x="7205656" y="5236004"/>
            <a:ext cx="11877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Dynamic </a:t>
            </a:r>
            <a:r>
              <a:rPr lang="en-US" sz="1000" dirty="0" smtClean="0">
                <a:ea typeface="Verdana" pitchFamily="34" charset="0"/>
                <a:cs typeface="Arial"/>
              </a:rPr>
              <a:t>Scaling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67" name="直線矢印コネクタ 135"/>
          <p:cNvCxnSpPr>
            <a:stCxn id="179" idx="1"/>
            <a:endCxn id="53" idx="3"/>
          </p:cNvCxnSpPr>
          <p:nvPr/>
        </p:nvCxnSpPr>
        <p:spPr>
          <a:xfrm rot="10800000">
            <a:off x="5834052" y="2281204"/>
            <a:ext cx="1544025" cy="2058132"/>
          </a:xfrm>
          <a:prstGeom prst="bentConnector3">
            <a:avLst>
              <a:gd name="adj1" fmla="val 26147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cxnSp>
        <p:nvCxnSpPr>
          <p:cNvPr id="72" name="直線矢印コネクタ 135"/>
          <p:cNvCxnSpPr>
            <a:stCxn id="60" idx="1"/>
            <a:endCxn id="53" idx="3"/>
          </p:cNvCxnSpPr>
          <p:nvPr/>
        </p:nvCxnSpPr>
        <p:spPr>
          <a:xfrm rot="10800000">
            <a:off x="5834051" y="2281204"/>
            <a:ext cx="1544028" cy="2647240"/>
          </a:xfrm>
          <a:prstGeom prst="bentConnector3">
            <a:avLst>
              <a:gd name="adj1" fmla="val 26250"/>
            </a:avLst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74" name="Picture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10" y="2132856"/>
            <a:ext cx="217582" cy="2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sp>
          <p:nvSpPr>
            <p:cNvPr id="6" name="正方形/長方形 5"/>
            <p:cNvSpPr/>
            <p:nvPr/>
          </p:nvSpPr>
          <p:spPr>
            <a:xfrm>
              <a:off x="21954" y="19388"/>
              <a:ext cx="9122045" cy="6027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409909" y="73301"/>
              <a:ext cx="2609770" cy="4525076"/>
            </a:xfrm>
            <a:prstGeom prst="round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Amazon SQS</a:t>
              </a: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86265" y="73300"/>
              <a:ext cx="6199324" cy="4525077"/>
            </a:xfrm>
            <a:prstGeom prst="roundRect">
              <a:avLst>
                <a:gd name="adj" fmla="val 10099"/>
              </a:avLst>
            </a:prstGeom>
            <a:gradFill>
              <a:gsLst>
                <a:gs pos="0">
                  <a:schemeClr val="accent3">
                    <a:tint val="50000"/>
                    <a:satMod val="300000"/>
                    <a:alpha val="20000"/>
                  </a:schemeClr>
                </a:gs>
                <a:gs pos="35000">
                  <a:schemeClr val="accent3">
                    <a:tint val="37000"/>
                    <a:satMod val="300000"/>
                    <a:alpha val="20000"/>
                  </a:schemeClr>
                </a:gs>
                <a:gs pos="100000">
                  <a:schemeClr val="accent3">
                    <a:tint val="15000"/>
                    <a:satMod val="350000"/>
                    <a:alpha val="20000"/>
                  </a:schemeClr>
                </a:gs>
              </a:gsLst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altLang="ja-JP" dirty="0" smtClean="0"/>
                <a:t>Application</a:t>
              </a:r>
              <a:r>
                <a:rPr lang="ja-JP" altLang="en-US" dirty="0" smtClean="0"/>
                <a:t> （</a:t>
              </a:r>
              <a:r>
                <a:rPr lang="en-US" altLang="ja-JP" dirty="0"/>
                <a:t>Sender</a:t>
              </a:r>
              <a:r>
                <a:rPr lang="ja-JP" altLang="en-US" dirty="0"/>
                <a:t>）</a:t>
              </a:r>
              <a:endParaRPr lang="en-US" altLang="ja-JP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650377" y="967764"/>
              <a:ext cx="2119549" cy="341750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Destination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フローチャート: 直接アクセス記憶 91"/>
            <p:cNvSpPr/>
            <p:nvPr/>
          </p:nvSpPr>
          <p:spPr>
            <a:xfrm>
              <a:off x="7060186" y="2281104"/>
              <a:ext cx="1264376" cy="590203"/>
            </a:xfrm>
            <a:prstGeom prst="flowChartMagneticDrum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 smtClean="0"/>
                <a:t>Queue</a:t>
              </a:r>
              <a:endParaRPr kumimoji="1" lang="ja-JP" altLang="en-US" sz="1200" b="1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304325" y="4753025"/>
              <a:ext cx="2067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implemented by developers</a:t>
              </a:r>
              <a:endParaRPr kumimoji="1" lang="ja-JP" altLang="en-US" sz="1200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2598" y="5094927"/>
              <a:ext cx="1488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Spring</a:t>
              </a:r>
              <a:endParaRPr kumimoji="1" lang="ja-JP" altLang="en-US" sz="12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312598" y="5419142"/>
              <a:ext cx="1592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JMS API</a:t>
              </a:r>
              <a:endParaRPr kumimoji="1" lang="ja-JP" altLang="en-US" sz="12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09623" y="4687174"/>
              <a:ext cx="6950809" cy="1204668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045101" y="4791054"/>
              <a:ext cx="2177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… provided by AWS SDK for Java</a:t>
              </a:r>
              <a:endParaRPr kumimoji="1" lang="ja-JP" altLang="en-US" sz="12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381180" y="1804974"/>
              <a:ext cx="1099882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Connection</a:t>
              </a:r>
            </a:p>
            <a:p>
              <a:pPr algn="ctr"/>
              <a:r>
                <a:rPr lang="en-US" altLang="ja-JP" sz="1200" b="1" dirty="0"/>
                <a:t>Factory</a:t>
              </a: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2758215" y="5142312"/>
              <a:ext cx="477681" cy="1892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624249" y="4830274"/>
              <a:ext cx="755137" cy="312038"/>
              <a:chOff x="4629319" y="4907908"/>
              <a:chExt cx="755137" cy="312038"/>
            </a:xfrm>
          </p:grpSpPr>
          <p:sp>
            <p:nvSpPr>
              <p:cNvPr id="47" name="テキスト ボックス 46"/>
              <p:cNvSpPr txBox="1"/>
              <p:nvPr/>
            </p:nvSpPr>
            <p:spPr>
              <a:xfrm>
                <a:off x="4736628" y="4907908"/>
                <a:ext cx="393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/>
                  <a:t>call</a:t>
                </a:r>
                <a:endParaRPr kumimoji="1" lang="ja-JP" altLang="en-US" sz="1200" dirty="0"/>
              </a:p>
            </p:txBody>
          </p:sp>
          <p:cxnSp>
            <p:nvCxnSpPr>
              <p:cNvPr id="48" name="直線矢印コネクタ 13"/>
              <p:cNvCxnSpPr/>
              <p:nvPr/>
            </p:nvCxnSpPr>
            <p:spPr>
              <a:xfrm>
                <a:off x="4629319" y="5219946"/>
                <a:ext cx="755137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角丸四角形 20"/>
            <p:cNvSpPr/>
            <p:nvPr/>
          </p:nvSpPr>
          <p:spPr>
            <a:xfrm>
              <a:off x="2758215" y="5467944"/>
              <a:ext cx="477681" cy="2000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769438" y="709615"/>
              <a:ext cx="1175238" cy="49693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 smtClean="0"/>
                <a:t>Service</a:t>
              </a: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248524" y="1264940"/>
              <a:ext cx="2453562" cy="19839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621314" y="1649287"/>
              <a:ext cx="1471487" cy="11737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JmsMessaging</a:t>
              </a:r>
            </a:p>
            <a:p>
              <a:pPr algn="ctr"/>
              <a:r>
                <a:rPr lang="en-US" altLang="ja-JP" sz="1200" b="1" dirty="0"/>
                <a:t>Template</a:t>
              </a:r>
              <a:endParaRPr lang="en-US" altLang="ja-JP" sz="1200" b="1" dirty="0" smtClean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770515" y="2184285"/>
              <a:ext cx="1173415" cy="49656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/>
                <a:t>JmsTemplate</a:t>
              </a:r>
              <a:endParaRPr lang="en-US" altLang="ja-JP" sz="1200" b="1" dirty="0" smtClean="0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3126778" y="1384844"/>
              <a:ext cx="2864514" cy="1694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JMS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API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715813" y="2410677"/>
              <a:ext cx="1103279" cy="51725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sz="1200" b="1" dirty="0"/>
                <a:t>Message</a:t>
              </a:r>
            </a:p>
            <a:p>
              <a:pPr algn="ctr"/>
              <a:r>
                <a:rPr lang="en-US" altLang="ja-JP" sz="1200" b="1" dirty="0" smtClean="0"/>
                <a:t>Producer</a:t>
              </a:r>
              <a:endParaRPr lang="en-US" altLang="ja-JP" sz="1200" b="1" dirty="0"/>
            </a:p>
          </p:txBody>
        </p:sp>
        <p:cxnSp>
          <p:nvCxnSpPr>
            <p:cNvPr id="28" name="直線矢印コネクタ 13"/>
            <p:cNvCxnSpPr>
              <a:stCxn id="27" idx="2"/>
              <a:endCxn id="41" idx="0"/>
            </p:cNvCxnSpPr>
            <p:nvPr/>
          </p:nvCxnSpPr>
          <p:spPr>
            <a:xfrm>
              <a:off x="5267453" y="2927930"/>
              <a:ext cx="0" cy="7926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13"/>
            <p:cNvCxnSpPr>
              <a:endCxn id="18" idx="1"/>
            </p:cNvCxnSpPr>
            <p:nvPr/>
          </p:nvCxnSpPr>
          <p:spPr>
            <a:xfrm flipV="1">
              <a:off x="1944676" y="2063601"/>
              <a:ext cx="1436504" cy="258626"/>
            </a:xfrm>
            <a:prstGeom prst="bentConnector3">
              <a:avLst>
                <a:gd name="adj1" fmla="val 6793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13"/>
            <p:cNvCxnSpPr>
              <a:stCxn id="27" idx="1"/>
            </p:cNvCxnSpPr>
            <p:nvPr/>
          </p:nvCxnSpPr>
          <p:spPr>
            <a:xfrm rot="10800000">
              <a:off x="1944677" y="2483108"/>
              <a:ext cx="2771137" cy="186196"/>
            </a:xfrm>
            <a:prstGeom prst="bentConnector3">
              <a:avLst>
                <a:gd name="adj1" fmla="val 64699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5551776" y="4829505"/>
              <a:ext cx="473239" cy="20009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100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13"/>
            <p:cNvCxnSpPr>
              <a:stCxn id="22" idx="2"/>
              <a:endCxn id="24" idx="0"/>
            </p:cNvCxnSpPr>
            <p:nvPr/>
          </p:nvCxnSpPr>
          <p:spPr>
            <a:xfrm>
              <a:off x="1357057" y="1206550"/>
              <a:ext cx="1" cy="44273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グループ化 32"/>
            <p:cNvGrpSpPr/>
            <p:nvPr/>
          </p:nvGrpSpPr>
          <p:grpSpPr>
            <a:xfrm>
              <a:off x="1556918" y="5237480"/>
              <a:ext cx="889796" cy="334586"/>
              <a:chOff x="1556918" y="5237480"/>
              <a:chExt cx="889796" cy="334586"/>
            </a:xfrm>
          </p:grpSpPr>
          <p:cxnSp>
            <p:nvCxnSpPr>
              <p:cNvPr id="45" name="直線矢印コネクタ 13"/>
              <p:cNvCxnSpPr/>
              <p:nvPr/>
            </p:nvCxnSpPr>
            <p:spPr>
              <a:xfrm flipV="1">
                <a:off x="1624248" y="5563572"/>
                <a:ext cx="755137" cy="8494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/>
              <p:cNvSpPr txBox="1"/>
              <p:nvPr/>
            </p:nvSpPr>
            <p:spPr>
              <a:xfrm>
                <a:off x="1556918" y="5237480"/>
                <a:ext cx="889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200" dirty="0" smtClean="0"/>
                  <a:t>implement</a:t>
                </a:r>
                <a:endParaRPr kumimoji="1" lang="ja-JP" altLang="en-US" sz="1200" dirty="0"/>
              </a:p>
            </p:txBody>
          </p:sp>
        </p:grpSp>
        <p:sp>
          <p:nvSpPr>
            <p:cNvPr id="34" name="テキスト ボックス 33"/>
            <p:cNvSpPr txBox="1"/>
            <p:nvPr/>
          </p:nvSpPr>
          <p:spPr>
            <a:xfrm>
              <a:off x="1457635" y="130104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１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225508" y="2710998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（３）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732479" y="1784561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２</a:t>
              </a:r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156176" y="2924944"/>
              <a:ext cx="486128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（４）</a:t>
              </a:r>
              <a:endParaRPr kumimoji="1" lang="ja-JP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8" name="直線矢印コネクタ 13"/>
            <p:cNvCxnSpPr>
              <a:stCxn id="41" idx="3"/>
              <a:endCxn id="10" idx="1"/>
            </p:cNvCxnSpPr>
            <p:nvPr/>
          </p:nvCxnSpPr>
          <p:spPr>
            <a:xfrm flipV="1">
              <a:off x="5817394" y="2576206"/>
              <a:ext cx="1242792" cy="140353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角丸四角形 38"/>
            <p:cNvSpPr/>
            <p:nvPr/>
          </p:nvSpPr>
          <p:spPr>
            <a:xfrm>
              <a:off x="3304325" y="3717032"/>
              <a:ext cx="1254710" cy="5184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bg1"/>
                  </a:solidFill>
                </a:rPr>
                <a:t>SQSConnection</a:t>
              </a:r>
              <a:endParaRPr lang="en-US" altLang="ja-JP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Factory</a:t>
              </a:r>
              <a:endParaRPr lang="en-US" altLang="ja-JP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3126778" y="3248861"/>
              <a:ext cx="2928909" cy="11364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AWS SDK </a:t>
              </a:r>
              <a:endParaRPr lang="en-US" altLang="ja-JP" sz="1200" dirty="0" smtClean="0">
                <a:solidFill>
                  <a:schemeClr val="tx1"/>
                </a:solidFill>
              </a:endParaRPr>
            </a:p>
            <a:p>
              <a:r>
                <a:rPr lang="en-US" altLang="ja-JP" sz="1200" dirty="0">
                  <a:solidFill>
                    <a:schemeClr val="tx1"/>
                  </a:solidFill>
                </a:rPr>
                <a:t>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for </a:t>
              </a:r>
              <a:r>
                <a:rPr lang="en-US" altLang="ja-JP" sz="1200" dirty="0">
                  <a:solidFill>
                    <a:schemeClr val="tx1"/>
                  </a:solidFill>
                </a:rPr>
                <a:t>Java</a:t>
              </a: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4717512" y="3720536"/>
              <a:ext cx="1099882" cy="5184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b="1" dirty="0" err="1" smtClean="0">
                  <a:solidFill>
                    <a:schemeClr val="bg1"/>
                  </a:solidFill>
                </a:rPr>
                <a:t>SQSMessage</a:t>
              </a:r>
              <a:endParaRPr lang="en-US" altLang="ja-JP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1100" b="1" dirty="0" smtClean="0">
                  <a:solidFill>
                    <a:schemeClr val="bg1"/>
                  </a:solidFill>
                </a:rPr>
                <a:t>Producer</a:t>
              </a:r>
            </a:p>
          </p:txBody>
        </p:sp>
        <p:cxnSp>
          <p:nvCxnSpPr>
            <p:cNvPr id="42" name="直線矢印コネクタ 13"/>
            <p:cNvCxnSpPr/>
            <p:nvPr/>
          </p:nvCxnSpPr>
          <p:spPr>
            <a:xfrm rot="16200000" flipH="1">
              <a:off x="3511563" y="3008513"/>
              <a:ext cx="1373282" cy="7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角丸四角形 43"/>
            <p:cNvSpPr/>
            <p:nvPr/>
          </p:nvSpPr>
          <p:spPr>
            <a:xfrm>
              <a:off x="2758214" y="4813845"/>
              <a:ext cx="479735" cy="208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2550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1954" y="19388"/>
            <a:ext cx="9122045" cy="6027729"/>
            <a:chOff x="21954" y="19388"/>
            <a:chExt cx="9122045" cy="6027729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1954" y="19388"/>
              <a:ext cx="9122045" cy="6027729"/>
              <a:chOff x="21954" y="19388"/>
              <a:chExt cx="9122045" cy="6027729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21954" y="19388"/>
                <a:ext cx="9122045" cy="6027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6409909" y="73301"/>
                <a:ext cx="2609770" cy="4525076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Amazon SQS</a:t>
                </a: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86265" y="73300"/>
                <a:ext cx="6223066" cy="4525077"/>
              </a:xfrm>
              <a:prstGeom prst="roundRect">
                <a:avLst>
                  <a:gd name="adj" fmla="val 10099"/>
                </a:avLst>
              </a:prstGeom>
              <a:gradFill>
                <a:gsLst>
                  <a:gs pos="0">
                    <a:schemeClr val="accent3">
                      <a:tint val="50000"/>
                      <a:satMod val="300000"/>
                      <a:alpha val="20000"/>
                    </a:schemeClr>
                  </a:gs>
                  <a:gs pos="35000">
                    <a:schemeClr val="accent3">
                      <a:tint val="37000"/>
                      <a:satMod val="300000"/>
                      <a:alpha val="20000"/>
                    </a:schemeClr>
                  </a:gs>
                  <a:gs pos="100000">
                    <a:schemeClr val="accent3">
                      <a:tint val="15000"/>
                      <a:satMod val="350000"/>
                      <a:alpha val="20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ja-JP" dirty="0"/>
                  <a:t>Application</a:t>
                </a:r>
                <a:r>
                  <a:rPr lang="ja-JP" altLang="en-US" dirty="0"/>
                  <a:t> （</a:t>
                </a:r>
                <a:r>
                  <a:rPr lang="en-US" altLang="ja-JP" dirty="0"/>
                  <a:t>AsyncReceiver</a:t>
                </a:r>
                <a:r>
                  <a:rPr lang="ja-JP" altLang="en-US" dirty="0"/>
                  <a:t>）</a:t>
                </a:r>
                <a:endParaRPr lang="en-US" altLang="ja-JP" dirty="0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6650377" y="967764"/>
                <a:ext cx="2119549" cy="34175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Destination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3304325" y="4753025"/>
                <a:ext cx="20674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implemented by developers</a:t>
                </a:r>
                <a:endParaRPr kumimoji="1" lang="ja-JP" altLang="en-US" sz="1200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3312598" y="5094927"/>
                <a:ext cx="1488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Spring</a:t>
                </a:r>
                <a:endParaRPr kumimoji="1" lang="ja-JP" altLang="en-US" sz="1200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3312598" y="5419142"/>
                <a:ext cx="1592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by JMS API</a:t>
                </a:r>
                <a:endParaRPr kumimoji="1" lang="ja-JP" altLang="en-US" sz="1200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512895" y="4715719"/>
                <a:ext cx="6811667" cy="1204668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045101" y="4813845"/>
                <a:ext cx="2177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/>
                  <a:t>… provided </a:t>
                </a:r>
                <a:r>
                  <a:rPr lang="en-US" altLang="ja-JP" sz="1200" dirty="0"/>
                  <a:t>by AWS SDK for Java</a:t>
                </a:r>
                <a:endParaRPr kumimoji="1" lang="ja-JP" altLang="en-US" sz="1200" dirty="0"/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3381180" y="1804974"/>
                <a:ext cx="1099882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/>
                  <a:t>Connection</a:t>
                </a:r>
              </a:p>
              <a:p>
                <a:pPr algn="ctr"/>
                <a:r>
                  <a:rPr lang="en-US" altLang="ja-JP" sz="1200" b="1" dirty="0"/>
                  <a:t>Factory</a:t>
                </a: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2758215" y="5142312"/>
                <a:ext cx="477681" cy="1892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1624249" y="4830274"/>
                <a:ext cx="755137" cy="312038"/>
                <a:chOff x="4629319" y="4907908"/>
                <a:chExt cx="755137" cy="312038"/>
              </a:xfrm>
            </p:grpSpPr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4736628" y="4907908"/>
                  <a:ext cx="3933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call</a:t>
                  </a:r>
                  <a:endParaRPr kumimoji="1" lang="ja-JP" altLang="en-US" sz="1200" dirty="0"/>
                </a:p>
              </p:txBody>
            </p:sp>
            <p:cxnSp>
              <p:nvCxnSpPr>
                <p:cNvPr id="48" name="直線矢印コネクタ 13"/>
                <p:cNvCxnSpPr/>
                <p:nvPr/>
              </p:nvCxnSpPr>
              <p:spPr>
                <a:xfrm>
                  <a:off x="4629319" y="5219946"/>
                  <a:ext cx="75513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角丸四角形 21"/>
              <p:cNvSpPr/>
              <p:nvPr/>
            </p:nvSpPr>
            <p:spPr>
              <a:xfrm>
                <a:off x="2758215" y="5467944"/>
                <a:ext cx="477681" cy="20009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769438" y="709615"/>
                <a:ext cx="1175238" cy="4969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Message Listener</a:t>
                </a:r>
              </a:p>
            </p:txBody>
          </p:sp>
          <p:sp>
            <p:nvSpPr>
              <p:cNvPr id="24" name="角丸四角形 23"/>
              <p:cNvSpPr/>
              <p:nvPr/>
            </p:nvSpPr>
            <p:spPr>
              <a:xfrm>
                <a:off x="248524" y="1264940"/>
                <a:ext cx="2453562" cy="19839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Spring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621314" y="2184285"/>
                <a:ext cx="1471487" cy="49656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 smtClean="0"/>
                  <a:t>DefaultMessage</a:t>
                </a:r>
              </a:p>
              <a:p>
                <a:pPr algn="ctr"/>
                <a:r>
                  <a:rPr lang="en-US" altLang="ja-JP" sz="1200" b="1" dirty="0" smtClean="0"/>
                  <a:t>ListenerContainer</a:t>
                </a:r>
                <a:endParaRPr lang="en-US" altLang="ja-JP" sz="1200" b="1" dirty="0"/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>
                <a:off x="3126778" y="1384844"/>
                <a:ext cx="2864514" cy="16945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JMS</a:t>
                </a:r>
                <a:r>
                  <a:rPr lang="ja-JP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API</a:t>
                </a:r>
                <a:endParaRPr lang="en-US" altLang="ja-JP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4715813" y="2410677"/>
                <a:ext cx="1103279" cy="51725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ja-JP" sz="1200" b="1" dirty="0"/>
                  <a:t>Message</a:t>
                </a:r>
              </a:p>
              <a:p>
                <a:pPr algn="ctr"/>
                <a:r>
                  <a:rPr lang="en-US" altLang="ja-JP" sz="1200" b="1" dirty="0"/>
                  <a:t>Consumer</a:t>
                </a:r>
              </a:p>
            </p:txBody>
          </p:sp>
          <p:cxnSp>
            <p:nvCxnSpPr>
              <p:cNvPr id="28" name="直線矢印コネクタ 13"/>
              <p:cNvCxnSpPr>
                <a:stCxn id="27" idx="2"/>
              </p:cNvCxnSpPr>
              <p:nvPr/>
            </p:nvCxnSpPr>
            <p:spPr>
              <a:xfrm>
                <a:off x="5267453" y="2927930"/>
                <a:ext cx="0" cy="77108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13"/>
              <p:cNvCxnSpPr>
                <a:endCxn id="19" idx="1"/>
              </p:cNvCxnSpPr>
              <p:nvPr/>
            </p:nvCxnSpPr>
            <p:spPr>
              <a:xfrm flipV="1">
                <a:off x="2124935" y="2063601"/>
                <a:ext cx="1256245" cy="258626"/>
              </a:xfrm>
              <a:prstGeom prst="bentConnector3">
                <a:avLst>
                  <a:gd name="adj1" fmla="val 6125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13"/>
              <p:cNvCxnSpPr>
                <a:stCxn id="27" idx="1"/>
              </p:cNvCxnSpPr>
              <p:nvPr/>
            </p:nvCxnSpPr>
            <p:spPr>
              <a:xfrm rot="10800000">
                <a:off x="2124935" y="2483108"/>
                <a:ext cx="2590878" cy="186196"/>
              </a:xfrm>
              <a:prstGeom prst="bentConnector3">
                <a:avLst>
                  <a:gd name="adj1" fmla="val 70213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13"/>
              <p:cNvCxnSpPr>
                <a:stCxn id="25" idx="0"/>
                <a:endCxn id="23" idx="2"/>
              </p:cNvCxnSpPr>
              <p:nvPr/>
            </p:nvCxnSpPr>
            <p:spPr>
              <a:xfrm flipH="1" flipV="1">
                <a:off x="1357057" y="1206550"/>
                <a:ext cx="1" cy="97773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グループ化 32"/>
              <p:cNvGrpSpPr/>
              <p:nvPr/>
            </p:nvGrpSpPr>
            <p:grpSpPr>
              <a:xfrm>
                <a:off x="1556918" y="5237480"/>
                <a:ext cx="889796" cy="334586"/>
                <a:chOff x="1556918" y="5237480"/>
                <a:chExt cx="889796" cy="334586"/>
              </a:xfrm>
            </p:grpSpPr>
            <p:cxnSp>
              <p:nvCxnSpPr>
                <p:cNvPr id="45" name="直線矢印コネクタ 13"/>
                <p:cNvCxnSpPr/>
                <p:nvPr/>
              </p:nvCxnSpPr>
              <p:spPr>
                <a:xfrm flipV="1">
                  <a:off x="1624248" y="5563572"/>
                  <a:ext cx="755137" cy="8494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1556918" y="5237480"/>
                  <a:ext cx="8897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 smtClean="0"/>
                    <a:t>implement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34" name="テキスト ボックス 33"/>
              <p:cNvSpPr txBox="1"/>
              <p:nvPr/>
            </p:nvSpPr>
            <p:spPr>
              <a:xfrm>
                <a:off x="1413897" y="1712060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４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3225508" y="2710998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（２）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732479" y="1784561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１</a:t>
                </a:r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6300192" y="2924944"/>
                <a:ext cx="486128" cy="2616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（３）</a:t>
                </a:r>
                <a:endParaRPr kumimoji="1" lang="ja-JP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8" name="直線矢印コネクタ 13"/>
              <p:cNvCxnSpPr/>
              <p:nvPr/>
            </p:nvCxnSpPr>
            <p:spPr>
              <a:xfrm flipH="1">
                <a:off x="5817394" y="2710998"/>
                <a:ext cx="1316530" cy="124721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角丸四角形 39"/>
              <p:cNvSpPr/>
              <p:nvPr/>
            </p:nvSpPr>
            <p:spPr>
              <a:xfrm>
                <a:off x="3126778" y="3248861"/>
                <a:ext cx="2928909" cy="11364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1200" dirty="0">
                    <a:solidFill>
                      <a:schemeClr val="tx1"/>
                    </a:solidFill>
                  </a:rPr>
                  <a:t>AWS SDK </a:t>
                </a:r>
              </a:p>
              <a:p>
                <a:r>
                  <a:rPr lang="en-US" altLang="ja-JP" sz="1200" dirty="0">
                    <a:solidFill>
                      <a:schemeClr val="tx1"/>
                    </a:solidFill>
                  </a:rPr>
                  <a:t> for Java</a:t>
                </a:r>
              </a:p>
            </p:txBody>
          </p:sp>
          <p:cxnSp>
            <p:nvCxnSpPr>
              <p:cNvPr id="42" name="直線矢印コネクタ 13"/>
              <p:cNvCxnSpPr/>
              <p:nvPr/>
            </p:nvCxnSpPr>
            <p:spPr>
              <a:xfrm rot="16200000" flipH="1">
                <a:off x="3499533" y="3020543"/>
                <a:ext cx="1397342" cy="71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角丸四角形 43"/>
              <p:cNvSpPr/>
              <p:nvPr/>
            </p:nvSpPr>
            <p:spPr>
              <a:xfrm>
                <a:off x="2758214" y="4813845"/>
                <a:ext cx="479735" cy="20813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ja-JP" sz="1200" b="1" dirty="0" smtClean="0"/>
              </a:p>
            </p:txBody>
          </p:sp>
        </p:grpSp>
        <p:sp>
          <p:nvSpPr>
            <p:cNvPr id="6" name="四角形吹き出し 5"/>
            <p:cNvSpPr/>
            <p:nvPr/>
          </p:nvSpPr>
          <p:spPr>
            <a:xfrm>
              <a:off x="2187110" y="629174"/>
              <a:ext cx="2971743" cy="738240"/>
            </a:xfrm>
            <a:prstGeom prst="wedgeRectCallout">
              <a:avLst>
                <a:gd name="adj1" fmla="val -68237"/>
                <a:gd name="adj2" fmla="val 79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00" b="1" dirty="0" smtClean="0"/>
                <a:t>@JmsListener</a:t>
              </a:r>
              <a:r>
                <a:rPr lang="en-US" altLang="ja-JP" sz="1000" dirty="0" smtClean="0"/>
                <a:t>(destination = “Destination </a:t>
              </a:r>
              <a:r>
                <a:rPr lang="en-US" altLang="ja-JP" sz="1000" dirty="0"/>
                <a:t>Name")</a:t>
              </a:r>
            </a:p>
            <a:p>
              <a:r>
                <a:rPr lang="en-US" altLang="ja-JP" sz="1000" dirty="0"/>
                <a:t>public void </a:t>
              </a:r>
              <a:r>
                <a:rPr lang="en-US" altLang="ja-JP" sz="1000" dirty="0" smtClean="0"/>
                <a:t>receive</a:t>
              </a:r>
              <a:r>
                <a:rPr lang="en-US" altLang="ja-JP" sz="1000" dirty="0"/>
                <a:t>() {</a:t>
              </a:r>
            </a:p>
            <a:p>
              <a:r>
                <a:rPr lang="en-US" altLang="ja-JP" sz="1000" dirty="0"/>
                <a:t>    ...</a:t>
              </a:r>
            </a:p>
            <a:p>
              <a:r>
                <a:rPr lang="en-US" altLang="ja-JP" sz="1000" dirty="0"/>
                <a:t>}</a:t>
              </a: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3304325" y="3717032"/>
            <a:ext cx="1254710" cy="518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bg1"/>
                </a:solidFill>
              </a:rPr>
              <a:t>SQSConnection</a:t>
            </a:r>
            <a:endParaRPr lang="en-US" altLang="ja-JP" sz="11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100" b="1" dirty="0" smtClean="0">
                <a:solidFill>
                  <a:schemeClr val="bg1"/>
                </a:solidFill>
              </a:rPr>
              <a:t>Factory</a:t>
            </a:r>
            <a:endParaRPr lang="en-US" altLang="ja-JP" sz="1100" b="1" dirty="0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717512" y="3720536"/>
            <a:ext cx="1099882" cy="518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b="1" dirty="0" err="1" smtClean="0">
                <a:solidFill>
                  <a:schemeClr val="bg1"/>
                </a:solidFill>
              </a:rPr>
              <a:t>SQSMessage</a:t>
            </a:r>
            <a:endParaRPr lang="en-US" altLang="ja-JP" sz="11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ja-JP" sz="1100" b="1" dirty="0" smtClean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5571862" y="4813845"/>
            <a:ext cx="473239" cy="2000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b="1" dirty="0" smtClean="0">
              <a:solidFill>
                <a:schemeClr val="bg1"/>
              </a:solidFill>
            </a:endParaRPr>
          </a:p>
        </p:txBody>
      </p:sp>
      <p:sp>
        <p:nvSpPr>
          <p:cNvPr id="55" name="フローチャート: 直接アクセス記憶 91"/>
          <p:cNvSpPr/>
          <p:nvPr/>
        </p:nvSpPr>
        <p:spPr>
          <a:xfrm>
            <a:off x="7060186" y="2404374"/>
            <a:ext cx="1264376" cy="590203"/>
          </a:xfrm>
          <a:prstGeom prst="flowChartMagneticDrum">
            <a:avLst/>
          </a:prstGeom>
          <a:solidFill>
            <a:schemeClr val="accent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Queue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636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正方形/長方形 110"/>
          <p:cNvSpPr/>
          <p:nvPr/>
        </p:nvSpPr>
        <p:spPr>
          <a:xfrm>
            <a:off x="4392222" y="4799636"/>
            <a:ext cx="1563816" cy="754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4241168" y="4631112"/>
            <a:ext cx="1563816" cy="754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80" name="TextBox 31"/>
          <p:cNvSpPr txBox="1">
            <a:spLocks noChangeArrowheads="1"/>
          </p:cNvSpPr>
          <p:nvPr/>
        </p:nvSpPr>
        <p:spPr bwMode="auto">
          <a:xfrm>
            <a:off x="3118117" y="4246971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cxnSp>
        <p:nvCxnSpPr>
          <p:cNvPr id="181" name="直線矢印コネクタ 180"/>
          <p:cNvCxnSpPr/>
          <p:nvPr/>
        </p:nvCxnSpPr>
        <p:spPr>
          <a:xfrm flipH="1">
            <a:off x="2023394" y="4261989"/>
            <a:ext cx="2101836" cy="0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50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99" y="2806148"/>
            <a:ext cx="544780" cy="653736"/>
          </a:xfrm>
          <a:prstGeom prst="rect">
            <a:avLst/>
          </a:prstGeom>
        </p:spPr>
      </p:pic>
      <p:sp>
        <p:nvSpPr>
          <p:cNvPr id="51" name="TextBox 594"/>
          <p:cNvSpPr txBox="1"/>
          <p:nvPr/>
        </p:nvSpPr>
        <p:spPr>
          <a:xfrm>
            <a:off x="1148536" y="3467204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SQS</a:t>
            </a:r>
            <a:endParaRPr lang="en-US" b="1" dirty="0"/>
          </a:p>
        </p:txBody>
      </p:sp>
      <p:pic>
        <p:nvPicPr>
          <p:cNvPr id="53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50" y="3996700"/>
            <a:ext cx="774704" cy="516468"/>
          </a:xfrm>
          <a:prstGeom prst="rect">
            <a:avLst/>
          </a:prstGeom>
        </p:spPr>
      </p:pic>
      <p:sp>
        <p:nvSpPr>
          <p:cNvPr id="62" name="TextBox 594"/>
          <p:cNvSpPr txBox="1"/>
          <p:nvPr/>
        </p:nvSpPr>
        <p:spPr>
          <a:xfrm>
            <a:off x="1148536" y="452616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Standard queue</a:t>
            </a:r>
            <a:endParaRPr lang="en-US" b="1" dirty="0"/>
          </a:p>
        </p:txBody>
      </p:sp>
      <p:pic>
        <p:nvPicPr>
          <p:cNvPr id="65" name="Picture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27" y="3553616"/>
            <a:ext cx="298891" cy="353949"/>
          </a:xfrm>
          <a:prstGeom prst="rect">
            <a:avLst/>
          </a:prstGeom>
        </p:spPr>
      </p:pic>
      <p:sp>
        <p:nvSpPr>
          <p:cNvPr id="68" name="角丸四角形 67"/>
          <p:cNvSpPr/>
          <p:nvPr/>
        </p:nvSpPr>
        <p:spPr>
          <a:xfrm>
            <a:off x="3707904" y="3210435"/>
            <a:ext cx="2398469" cy="3386917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noProof="0" dirty="0" smtClean="0">
                <a:solidFill>
                  <a:srgbClr val="000000"/>
                </a:solidFill>
                <a:ea typeface="HGP創英角ｺﾞｼｯｸUB"/>
              </a:rPr>
              <a:t>Back</a:t>
            </a: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GP創英角ｺﾞｼｯｸUB"/>
              </a:rPr>
              <a:t> Server</a:t>
            </a:r>
            <a:endParaRPr kumimoji="1" lang="ja-JP" alt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4125230" y="3610563"/>
            <a:ext cx="1563816" cy="754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algn="ctr" defTabSz="457200">
              <a:defRPr/>
            </a:pPr>
            <a:r>
              <a:rPr kumimoji="0" lang="en-US" altLang="ja-JP" sz="1200" kern="0" dirty="0">
                <a:solidFill>
                  <a:prstClr val="white"/>
                </a:solidFill>
                <a:ea typeface="ＭＳ Ｐゴシック" panose="020B0600070205080204" pitchFamily="50" charset="-128"/>
              </a:rPr>
              <a:t>Business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Application</a:t>
            </a:r>
          </a:p>
          <a:p>
            <a:pPr algn="ctr" defTabSz="457200">
              <a:defRPr/>
            </a:pP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@Transactional</a:t>
            </a:r>
            <a:endParaRPr kumimoji="0" lang="en-US" altLang="ja-JP" sz="12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77" name="円/楕円 76"/>
          <p:cNvSpPr/>
          <p:nvPr/>
        </p:nvSpPr>
        <p:spPr>
          <a:xfrm>
            <a:off x="5069244" y="5666129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5069244" y="5927414"/>
            <a:ext cx="161925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80" name="TextBox 31"/>
          <p:cNvSpPr txBox="1">
            <a:spLocks noChangeArrowheads="1"/>
          </p:cNvSpPr>
          <p:nvPr/>
        </p:nvSpPr>
        <p:spPr bwMode="auto">
          <a:xfrm>
            <a:off x="5536059" y="5804303"/>
            <a:ext cx="9857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concurrency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5" name="円柱 4"/>
          <p:cNvSpPr/>
          <p:nvPr/>
        </p:nvSpPr>
        <p:spPr>
          <a:xfrm>
            <a:off x="6095144" y="949507"/>
            <a:ext cx="1189315" cy="709620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RDB</a:t>
            </a:r>
            <a:endParaRPr kumimoji="1" lang="ja-JP" altLang="en-US" sz="14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281015" y="4000379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１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V="1">
            <a:off x="5174130" y="1659127"/>
            <a:ext cx="1347632" cy="1951436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sp>
        <p:nvSpPr>
          <p:cNvPr id="96" name="テキスト ボックス 95"/>
          <p:cNvSpPr txBox="1"/>
          <p:nvPr/>
        </p:nvSpPr>
        <p:spPr>
          <a:xfrm>
            <a:off x="5633536" y="2233803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（２）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31"/>
          <p:cNvSpPr txBox="1">
            <a:spLocks noChangeArrowheads="1"/>
          </p:cNvSpPr>
          <p:nvPr/>
        </p:nvSpPr>
        <p:spPr bwMode="auto">
          <a:xfrm>
            <a:off x="4162259" y="2009745"/>
            <a:ext cx="23624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ea typeface="Verdana" pitchFamily="34" charset="0"/>
                <a:cs typeface="Arial"/>
              </a:rPr>
              <a:t>i</a:t>
            </a:r>
            <a:r>
              <a:rPr lang="en-US" sz="1000" dirty="0" smtClean="0">
                <a:ea typeface="Verdana" pitchFamily="34" charset="0"/>
                <a:cs typeface="Arial"/>
              </a:rPr>
              <a:t>nserts message id </a:t>
            </a:r>
            <a:r>
              <a:rPr lang="en-US" altLang="ja-JP" sz="1000" b="1" dirty="0" smtClean="0"/>
              <a:t>AAAAAAAAAAAZ</a:t>
            </a:r>
            <a:endParaRPr lang="en-US" sz="1000" b="1" dirty="0">
              <a:ea typeface="Verdana" pitchFamily="34" charset="0"/>
              <a:cs typeface="Arial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08914"/>
              </p:ext>
            </p:extLst>
          </p:nvPr>
        </p:nvGraphicFramePr>
        <p:xfrm>
          <a:off x="4668585" y="564657"/>
          <a:ext cx="1331655" cy="739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55"/>
              </a:tblGrid>
              <a:tr h="1849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MESSAGE_ID ( unique )</a:t>
                      </a:r>
                      <a:endParaRPr kumimoji="1" lang="ja-JP" altLang="en-US" sz="900" dirty="0"/>
                    </a:p>
                  </a:txBody>
                  <a:tcPr marL="46229" marR="46229" marT="23114" marB="23114"/>
                </a:tc>
              </a:tr>
              <a:tr h="1849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AAAAAAAAAAAA</a:t>
                      </a:r>
                      <a:endParaRPr kumimoji="1" lang="ja-JP" altLang="en-US" sz="900" dirty="0"/>
                    </a:p>
                  </a:txBody>
                  <a:tcPr marL="46229" marR="46229" marT="23114" marB="23114"/>
                </a:tc>
              </a:tr>
              <a:tr h="1849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AAAAAAAAAAAB</a:t>
                      </a:r>
                      <a:endParaRPr kumimoji="1" lang="ja-JP" altLang="en-US" sz="900" dirty="0"/>
                    </a:p>
                  </a:txBody>
                  <a:tcPr marL="46229" marR="46229" marT="23114" marB="23114"/>
                </a:tc>
              </a:tr>
              <a:tr h="1849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/>
                        <a:t>AAAAAAAAAAAC</a:t>
                      </a:r>
                      <a:endParaRPr kumimoji="1" lang="ja-JP" altLang="en-US" sz="900" dirty="0"/>
                    </a:p>
                  </a:txBody>
                  <a:tcPr marL="46229" marR="46229" marT="23114" marB="23114"/>
                </a:tc>
              </a:tr>
            </a:tbl>
          </a:graphicData>
        </a:graphic>
      </p:graphicFrame>
      <p:sp>
        <p:nvSpPr>
          <p:cNvPr id="100" name="円/楕円 99"/>
          <p:cNvSpPr/>
          <p:nvPr/>
        </p:nvSpPr>
        <p:spPr>
          <a:xfrm>
            <a:off x="5093957" y="1397842"/>
            <a:ext cx="80962" cy="762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02" name="円/楕円 101"/>
          <p:cNvSpPr/>
          <p:nvPr/>
        </p:nvSpPr>
        <p:spPr>
          <a:xfrm>
            <a:off x="5093957" y="1552600"/>
            <a:ext cx="80962" cy="762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GP創英角ｺﾞｼｯｸUB"/>
              <a:cs typeface="+mn-cs"/>
            </a:endParaRPr>
          </a:p>
        </p:txBody>
      </p:sp>
      <p:sp>
        <p:nvSpPr>
          <p:cNvPr id="104" name="TextBox 594"/>
          <p:cNvSpPr txBox="1"/>
          <p:nvPr/>
        </p:nvSpPr>
        <p:spPr>
          <a:xfrm>
            <a:off x="2064680" y="3930887"/>
            <a:ext cx="118816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message</a:t>
            </a:r>
          </a:p>
          <a:p>
            <a:pPr algn="ctr"/>
            <a:r>
              <a:rPr lang="en-US" sz="1000" b="1" dirty="0" smtClean="0"/>
              <a:t>(id : </a:t>
            </a:r>
            <a:r>
              <a:rPr lang="en-US" altLang="ja-JP" sz="1000" dirty="0" smtClean="0"/>
              <a:t>AAAAAAAAAAAZ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07" name="TextBox 31"/>
          <p:cNvSpPr txBox="1">
            <a:spLocks noChangeArrowheads="1"/>
          </p:cNvSpPr>
          <p:nvPr/>
        </p:nvSpPr>
        <p:spPr bwMode="auto">
          <a:xfrm>
            <a:off x="5339020" y="332656"/>
            <a:ext cx="11709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ea typeface="Verdana" pitchFamily="34" charset="0"/>
                <a:cs typeface="Arial"/>
              </a:rPr>
              <a:t>ROW EXCLUSIVE</a:t>
            </a:r>
            <a:endParaRPr lang="en-US" sz="1000" b="1" dirty="0">
              <a:ea typeface="Verdana" pitchFamily="34" charset="0"/>
              <a:cs typeface="Arial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662280" y="4725144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３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4125230" y="4470651"/>
            <a:ext cx="1563816" cy="75454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algn="ctr" defTabSz="457200">
              <a:defRPr/>
            </a:pPr>
            <a:r>
              <a:rPr kumimoji="0" lang="en-US" altLang="ja-JP" sz="1200" kern="0" dirty="0">
                <a:solidFill>
                  <a:prstClr val="white"/>
                </a:solidFill>
                <a:ea typeface="ＭＳ Ｐゴシック" panose="020B0600070205080204" pitchFamily="50" charset="-128"/>
              </a:rPr>
              <a:t>Business </a:t>
            </a: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Application</a:t>
            </a:r>
          </a:p>
          <a:p>
            <a:pPr algn="ctr" defTabSz="457200">
              <a:defRPr/>
            </a:pPr>
            <a:r>
              <a:rPr kumimoji="0" lang="en-US" altLang="ja-JP" sz="1200" kern="0" dirty="0" smtClean="0">
                <a:solidFill>
                  <a:prstClr val="white"/>
                </a:solidFill>
                <a:ea typeface="ＭＳ Ｐゴシック" panose="020B0600070205080204" pitchFamily="50" charset="-128"/>
              </a:rPr>
              <a:t>@Transactional</a:t>
            </a:r>
            <a:endParaRPr kumimoji="0" lang="en-US" altLang="ja-JP" sz="12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200" kern="0" dirty="0" smtClean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112" name="直線矢印コネクタ 111"/>
          <p:cNvCxnSpPr/>
          <p:nvPr/>
        </p:nvCxnSpPr>
        <p:spPr>
          <a:xfrm flipH="1" flipV="1">
            <a:off x="2043288" y="4459680"/>
            <a:ext cx="2055256" cy="560458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pic>
        <p:nvPicPr>
          <p:cNvPr id="113" name="Picture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27" y="4470651"/>
            <a:ext cx="298891" cy="353949"/>
          </a:xfrm>
          <a:prstGeom prst="rect">
            <a:avLst/>
          </a:prstGeom>
        </p:spPr>
      </p:pic>
      <p:sp>
        <p:nvSpPr>
          <p:cNvPr id="114" name="TextBox 594"/>
          <p:cNvSpPr txBox="1"/>
          <p:nvPr/>
        </p:nvSpPr>
        <p:spPr>
          <a:xfrm>
            <a:off x="2064680" y="4847922"/>
            <a:ext cx="118816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d</a:t>
            </a:r>
            <a:r>
              <a:rPr lang="en-US" sz="1000" b="1" dirty="0" smtClean="0"/>
              <a:t>uplicate message</a:t>
            </a:r>
          </a:p>
          <a:p>
            <a:pPr algn="ctr"/>
            <a:r>
              <a:rPr lang="en-US" sz="1000" b="1" dirty="0" smtClean="0"/>
              <a:t>(id : </a:t>
            </a:r>
            <a:r>
              <a:rPr lang="en-US" altLang="ja-JP" sz="1000" dirty="0" smtClean="0"/>
              <a:t>AAAAAAAAAAAZ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cxnSp>
        <p:nvCxnSpPr>
          <p:cNvPr id="79" name="カギ線コネクタ 15"/>
          <p:cNvCxnSpPr/>
          <p:nvPr/>
        </p:nvCxnSpPr>
        <p:spPr>
          <a:xfrm flipV="1">
            <a:off x="5633536" y="3810835"/>
            <a:ext cx="0" cy="20466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5" name="直線矢印コネクタ 114"/>
          <p:cNvCxnSpPr/>
          <p:nvPr/>
        </p:nvCxnSpPr>
        <p:spPr>
          <a:xfrm flipV="1">
            <a:off x="5689046" y="1659127"/>
            <a:ext cx="1123658" cy="2834065"/>
          </a:xfrm>
          <a:prstGeom prst="straightConnector1">
            <a:avLst/>
          </a:prstGeom>
          <a:noFill/>
          <a:ln w="25400" cap="flat" cmpd="sng" algn="ctr">
            <a:solidFill>
              <a:srgbClr val="C2CEE6"/>
            </a:solidFill>
            <a:prstDash val="solid"/>
            <a:tailEnd type="triangle"/>
          </a:ln>
          <a:effectLst/>
        </p:spPr>
      </p:cxnSp>
      <p:sp>
        <p:nvSpPr>
          <p:cNvPr id="117" name="TextBox 31"/>
          <p:cNvSpPr txBox="1">
            <a:spLocks noChangeArrowheads="1"/>
          </p:cNvSpPr>
          <p:nvPr/>
        </p:nvSpPr>
        <p:spPr bwMode="auto">
          <a:xfrm>
            <a:off x="3424557" y="4976696"/>
            <a:ext cx="659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ea typeface="Verdana" pitchFamily="34" charset="0"/>
                <a:cs typeface="Arial"/>
              </a:rPr>
              <a:t>receives</a:t>
            </a:r>
            <a:endParaRPr lang="en-US" sz="1000" dirty="0">
              <a:ea typeface="Verdana" pitchFamily="34" charset="0"/>
              <a:cs typeface="Arial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6142480" y="3381331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４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TextBox 31"/>
          <p:cNvSpPr txBox="1">
            <a:spLocks noChangeArrowheads="1"/>
          </p:cNvSpPr>
          <p:nvPr/>
        </p:nvSpPr>
        <p:spPr bwMode="auto">
          <a:xfrm>
            <a:off x="6274245" y="2897731"/>
            <a:ext cx="2362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6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7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4570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ea typeface="Verdana" pitchFamily="34" charset="0"/>
                <a:cs typeface="Arial"/>
              </a:rPr>
              <a:t>inserts message id </a:t>
            </a:r>
            <a:r>
              <a:rPr lang="en-US" altLang="ja-JP" sz="1000" b="1" dirty="0" smtClean="0"/>
              <a:t>AAAAAAAAAAAZ</a:t>
            </a:r>
          </a:p>
          <a:p>
            <a:r>
              <a:rPr lang="en-US" altLang="ja-JP" sz="1000" dirty="0">
                <a:ea typeface="Verdana" pitchFamily="34" charset="0"/>
                <a:cs typeface="Arial"/>
              </a:rPr>
              <a:t>t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hen </a:t>
            </a:r>
            <a:r>
              <a:rPr lang="en-US" altLang="ja-JP" sz="1000" dirty="0" err="1" smtClean="0">
                <a:ea typeface="Verdana" pitchFamily="34" charset="0"/>
                <a:cs typeface="Arial"/>
              </a:rPr>
              <a:t>DuplicateKeyException</a:t>
            </a:r>
            <a:r>
              <a:rPr lang="en-US" altLang="ja-JP" sz="1000" dirty="0" smtClean="0">
                <a:ea typeface="Verdana" pitchFamily="34" charset="0"/>
                <a:cs typeface="Arial"/>
              </a:rPr>
              <a:t> is thrown</a:t>
            </a:r>
            <a:endParaRPr lang="en-US" altLang="ja-JP" sz="1000" dirty="0">
              <a:ea typeface="Verdana" pitchFamily="34" charset="0"/>
              <a:cs typeface="Arial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677128" y="4394909"/>
            <a:ext cx="48612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５</a:t>
            </a:r>
            <a:r>
              <a:rPr kumimoji="1" lang="ja-JP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kumimoji="1" lang="ja-JP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265</Words>
  <Application>Microsoft Office PowerPoint</Application>
  <PresentationFormat>画面に合わせる (4:3)</PresentationFormat>
  <Paragraphs>120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HGP創英角ｺﾞｼｯｸUB</vt:lpstr>
      <vt:lpstr>ＭＳ Ｐゴシック</vt:lpstr>
      <vt:lpstr>Arial</vt:lpstr>
      <vt:lpstr>Calibri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terafw1153</dc:creator>
  <cp:lastModifiedBy>田中　玄伍</cp:lastModifiedBy>
  <cp:revision>43</cp:revision>
  <dcterms:created xsi:type="dcterms:W3CDTF">2017-01-12T02:06:02Z</dcterms:created>
  <dcterms:modified xsi:type="dcterms:W3CDTF">2017-08-10T05:45:45Z</dcterms:modified>
</cp:coreProperties>
</file>