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5714-897F-42F3-8015-3BF87F5B36B0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15FB-3E81-435D-A411-03F500BB3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5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5714-897F-42F3-8015-3BF87F5B36B0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15FB-3E81-435D-A411-03F500BB3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69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5714-897F-42F3-8015-3BF87F5B36B0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15FB-3E81-435D-A411-03F500BB3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7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5714-897F-42F3-8015-3BF87F5B36B0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15FB-3E81-435D-A411-03F500BB3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43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5714-897F-42F3-8015-3BF87F5B36B0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15FB-3E81-435D-A411-03F500BB3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28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5714-897F-42F3-8015-3BF87F5B36B0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15FB-3E81-435D-A411-03F500BB3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44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5714-897F-42F3-8015-3BF87F5B36B0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15FB-3E81-435D-A411-03F500BB3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5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5714-897F-42F3-8015-3BF87F5B36B0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15FB-3E81-435D-A411-03F500BB3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9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5714-897F-42F3-8015-3BF87F5B36B0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15FB-3E81-435D-A411-03F500BB3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20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5714-897F-42F3-8015-3BF87F5B36B0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15FB-3E81-435D-A411-03F500BB3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09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5714-897F-42F3-8015-3BF87F5B36B0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15FB-3E81-435D-A411-03F500BB3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0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5714-897F-42F3-8015-3BF87F5B36B0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15FB-3E81-435D-A411-03F500BB3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1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吹き出し 67"/>
          <p:cNvSpPr/>
          <p:nvPr/>
        </p:nvSpPr>
        <p:spPr>
          <a:xfrm>
            <a:off x="5677364" y="3385343"/>
            <a:ext cx="1729276" cy="1176497"/>
          </a:xfrm>
          <a:prstGeom prst="wedgeRectCallout">
            <a:avLst>
              <a:gd name="adj1" fmla="val -158859"/>
              <a:gd name="adj2" fmla="val -68803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5668717" y="2971258"/>
            <a:ext cx="1737923" cy="1207664"/>
          </a:xfrm>
          <a:prstGeom prst="wedgeRectCallout">
            <a:avLst>
              <a:gd name="adj1" fmla="val -98073"/>
              <a:gd name="adj2" fmla="val -3726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2"/>
          <p:cNvSpPr/>
          <p:nvPr/>
        </p:nvSpPr>
        <p:spPr>
          <a:xfrm>
            <a:off x="1921936" y="1428918"/>
            <a:ext cx="8939104" cy="365108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959538" y="4703016"/>
            <a:ext cx="1557337" cy="18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AWS Cloud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87" y="1232826"/>
            <a:ext cx="602183" cy="489142"/>
          </a:xfrm>
          <a:prstGeom prst="rect">
            <a:avLst/>
          </a:prstGeom>
        </p:spPr>
      </p:pic>
      <p:sp>
        <p:nvSpPr>
          <p:cNvPr id="17" name="Rounded Rectangle 3"/>
          <p:cNvSpPr/>
          <p:nvPr/>
        </p:nvSpPr>
        <p:spPr>
          <a:xfrm>
            <a:off x="3340408" y="2516493"/>
            <a:ext cx="1888963" cy="1556861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TextBox 31"/>
          <p:cNvSpPr txBox="1">
            <a:spLocks noChangeArrowheads="1"/>
          </p:cNvSpPr>
          <p:nvPr/>
        </p:nvSpPr>
        <p:spPr bwMode="auto">
          <a:xfrm>
            <a:off x="3548256" y="3871137"/>
            <a:ext cx="1555750" cy="18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Arial"/>
                <a:ea typeface="Verdana" pitchFamily="34" charset="0"/>
                <a:cs typeface="Arial"/>
              </a:rPr>
              <a:t>Auto scaling </a:t>
            </a:r>
            <a:r>
              <a:rPr lang="en-US" sz="900" b="1" dirty="0">
                <a:latin typeface="Arial"/>
                <a:ea typeface="Verdana" pitchFamily="34" charset="0"/>
                <a:cs typeface="Arial"/>
              </a:rPr>
              <a:t>Group</a:t>
            </a:r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3816585" y="2011528"/>
            <a:ext cx="947738" cy="25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000" dirty="0">
                <a:ea typeface="Verdana" pitchFamily="34" charset="0"/>
                <a:cs typeface="Arial"/>
              </a:rPr>
              <a:t>Elastic Load</a:t>
            </a:r>
          </a:p>
          <a:p>
            <a:pPr algn="ctr"/>
            <a:r>
              <a:rPr lang="en-US" sz="1000" dirty="0" smtClean="0">
                <a:ea typeface="Verdana" pitchFamily="34" charset="0"/>
                <a:cs typeface="Arial"/>
              </a:rPr>
              <a:t>Balancing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701" y="1428918"/>
            <a:ext cx="801505" cy="651048"/>
          </a:xfrm>
          <a:prstGeom prst="rect">
            <a:avLst/>
          </a:prstGeom>
        </p:spPr>
      </p:pic>
      <p:sp>
        <p:nvSpPr>
          <p:cNvPr id="29" name="TextBox 39"/>
          <p:cNvSpPr txBox="1"/>
          <p:nvPr/>
        </p:nvSpPr>
        <p:spPr>
          <a:xfrm>
            <a:off x="1961611" y="3588908"/>
            <a:ext cx="774976" cy="126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Auto Scaling</a:t>
            </a:r>
            <a:endParaRPr lang="en-US" sz="1000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91" y="2971258"/>
            <a:ext cx="801505" cy="651048"/>
          </a:xfrm>
          <a:prstGeom prst="rect">
            <a:avLst/>
          </a:prstGeom>
        </p:spPr>
      </p:pic>
      <p:cxnSp>
        <p:nvCxnSpPr>
          <p:cNvPr id="31" name="直線矢印コネクタ 30"/>
          <p:cNvCxnSpPr>
            <a:stCxn id="21" idx="2"/>
          </p:cNvCxnSpPr>
          <p:nvPr/>
        </p:nvCxnSpPr>
        <p:spPr>
          <a:xfrm flipH="1">
            <a:off x="3813427" y="2261530"/>
            <a:ext cx="477027" cy="487878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30" idx="3"/>
            <a:endCxn id="17" idx="1"/>
          </p:cNvCxnSpPr>
          <p:nvPr/>
        </p:nvCxnSpPr>
        <p:spPr>
          <a:xfrm flipV="1">
            <a:off x="2768096" y="3294924"/>
            <a:ext cx="572312" cy="1858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6693842" y="3574998"/>
            <a:ext cx="505931" cy="4126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TextBox 49"/>
          <p:cNvSpPr txBox="1"/>
          <p:nvPr/>
        </p:nvSpPr>
        <p:spPr>
          <a:xfrm>
            <a:off x="6298830" y="4000955"/>
            <a:ext cx="1295953" cy="1264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/>
              <a:t>Spring Session with </a:t>
            </a:r>
            <a:r>
              <a:rPr lang="en-US" sz="1000" dirty="0" err="1" smtClean="0"/>
              <a:t>Redis</a:t>
            </a:r>
            <a:endParaRPr lang="en-US" sz="1000" dirty="0"/>
          </a:p>
        </p:txBody>
      </p:sp>
      <p:cxnSp>
        <p:nvCxnSpPr>
          <p:cNvPr id="47" name="直線矢印コネクタ 46"/>
          <p:cNvCxnSpPr>
            <a:stCxn id="21" idx="2"/>
          </p:cNvCxnSpPr>
          <p:nvPr/>
        </p:nvCxnSpPr>
        <p:spPr>
          <a:xfrm>
            <a:off x="4290454" y="2261530"/>
            <a:ext cx="436942" cy="487878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885805" y="2297761"/>
            <a:ext cx="1025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0070C0"/>
                </a:solidFill>
              </a:rPr>
              <a:t>Least Conns</a:t>
            </a:r>
            <a:endParaRPr kumimoji="1" lang="ja-JP" altLang="en-US" sz="900" b="1" dirty="0">
              <a:solidFill>
                <a:srgbClr val="0070C0"/>
              </a:solidFill>
            </a:endParaRPr>
          </a:p>
        </p:txBody>
      </p:sp>
      <p:sp>
        <p:nvSpPr>
          <p:cNvPr id="56" name="TextBox 31"/>
          <p:cNvSpPr txBox="1"/>
          <p:nvPr/>
        </p:nvSpPr>
        <p:spPr>
          <a:xfrm>
            <a:off x="2425912" y="2942281"/>
            <a:ext cx="8589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2"/>
                </a:solidFill>
              </a:rPr>
              <a:t>Execute Scaling activity</a:t>
            </a:r>
            <a:endParaRPr lang="en-US" sz="900" dirty="0">
              <a:solidFill>
                <a:schemeClr val="accent2"/>
              </a:solidFill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3579722" y="2777619"/>
            <a:ext cx="500595" cy="617640"/>
            <a:chOff x="485624" y="2677284"/>
            <a:chExt cx="836706" cy="1032337"/>
          </a:xfrm>
        </p:grpSpPr>
        <p:sp>
          <p:nvSpPr>
            <p:cNvPr id="58" name="TextBox 27"/>
            <p:cNvSpPr txBox="1"/>
            <p:nvPr/>
          </p:nvSpPr>
          <p:spPr>
            <a:xfrm>
              <a:off x="485624" y="3555733"/>
              <a:ext cx="83670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Amazon EC2</a:t>
              </a:r>
              <a:endParaRPr lang="en-US" sz="1000" dirty="0"/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24" y="2677284"/>
              <a:ext cx="801505" cy="801505"/>
            </a:xfrm>
            <a:prstGeom prst="rect">
              <a:avLst/>
            </a:prstGeom>
          </p:spPr>
        </p:pic>
      </p:grpSp>
      <p:grpSp>
        <p:nvGrpSpPr>
          <p:cNvPr id="61" name="グループ化 60"/>
          <p:cNvGrpSpPr/>
          <p:nvPr/>
        </p:nvGrpSpPr>
        <p:grpSpPr>
          <a:xfrm>
            <a:off x="4499972" y="2777619"/>
            <a:ext cx="500595" cy="617640"/>
            <a:chOff x="485624" y="2677284"/>
            <a:chExt cx="836706" cy="1032337"/>
          </a:xfrm>
        </p:grpSpPr>
        <p:sp>
          <p:nvSpPr>
            <p:cNvPr id="62" name="TextBox 27"/>
            <p:cNvSpPr txBox="1"/>
            <p:nvPr/>
          </p:nvSpPr>
          <p:spPr>
            <a:xfrm>
              <a:off x="485624" y="3555733"/>
              <a:ext cx="83670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Amazon EC2</a:t>
              </a:r>
              <a:endParaRPr lang="en-US" sz="1000" dirty="0"/>
            </a:p>
          </p:txBody>
        </p:sp>
        <p:pic>
          <p:nvPicPr>
            <p:cNvPr id="63" name="図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24" y="2677284"/>
              <a:ext cx="801505" cy="801505"/>
            </a:xfrm>
            <a:prstGeom prst="rect">
              <a:avLst/>
            </a:prstGeom>
          </p:spPr>
        </p:pic>
      </p:grpSp>
      <p:cxnSp>
        <p:nvCxnSpPr>
          <p:cNvPr id="70" name="直線矢印コネクタ 69"/>
          <p:cNvCxnSpPr>
            <a:stCxn id="35" idx="3"/>
            <a:endCxn id="84" idx="3"/>
          </p:cNvCxnSpPr>
          <p:nvPr/>
        </p:nvCxnSpPr>
        <p:spPr>
          <a:xfrm flipV="1">
            <a:off x="7199773" y="3251346"/>
            <a:ext cx="673276" cy="52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49"/>
          <p:cNvSpPr txBox="1"/>
          <p:nvPr/>
        </p:nvSpPr>
        <p:spPr>
          <a:xfrm>
            <a:off x="5397889" y="2974072"/>
            <a:ext cx="1295953" cy="1264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+mj-ea"/>
                <a:ea typeface="+mj-ea"/>
              </a:rPr>
              <a:t>Application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5823946" y="3291657"/>
            <a:ext cx="505931" cy="41262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>
            <a:stCxn id="79" idx="3"/>
            <a:endCxn id="35" idx="1"/>
          </p:cNvCxnSpPr>
          <p:nvPr/>
        </p:nvCxnSpPr>
        <p:spPr>
          <a:xfrm>
            <a:off x="6329877" y="3497968"/>
            <a:ext cx="363965" cy="28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49"/>
          <p:cNvSpPr txBox="1"/>
          <p:nvPr/>
        </p:nvSpPr>
        <p:spPr>
          <a:xfrm>
            <a:off x="6076911" y="3338758"/>
            <a:ext cx="1295953" cy="1264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getSession</a:t>
            </a:r>
            <a:r>
              <a:rPr lang="en-US" sz="1000" dirty="0" smtClean="0">
                <a:solidFill>
                  <a:srgbClr val="FF0000"/>
                </a:solidFill>
              </a:rPr>
              <a:t>()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7912571" y="1645920"/>
            <a:ext cx="2633509" cy="324459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7847166" y="3100489"/>
            <a:ext cx="176740" cy="176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TextBox 49"/>
          <p:cNvSpPr txBox="1"/>
          <p:nvPr/>
        </p:nvSpPr>
        <p:spPr>
          <a:xfrm>
            <a:off x="7411516" y="3333245"/>
            <a:ext cx="1295953" cy="1264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+mj-ea"/>
                <a:ea typeface="+mj-ea"/>
              </a:rPr>
              <a:t>configuration endpoint</a:t>
            </a:r>
            <a:endParaRPr lang="en-US" sz="1000" dirty="0">
              <a:latin typeface="+mj-ea"/>
              <a:ea typeface="+mj-ea"/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8375542" y="2032576"/>
            <a:ext cx="1171581" cy="1097947"/>
            <a:chOff x="7646314" y="471302"/>
            <a:chExt cx="1915992" cy="1795571"/>
          </a:xfrm>
        </p:grpSpPr>
        <p:sp>
          <p:nvSpPr>
            <p:cNvPr id="87" name="円/楕円 86"/>
            <p:cNvSpPr/>
            <p:nvPr/>
          </p:nvSpPr>
          <p:spPr>
            <a:xfrm>
              <a:off x="7710651" y="496990"/>
              <a:ext cx="1769883" cy="17698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8139609" y="471302"/>
              <a:ext cx="787535" cy="725413"/>
              <a:chOff x="6623977" y="1215787"/>
              <a:chExt cx="1130660" cy="1041471"/>
            </a:xfrm>
          </p:grpSpPr>
          <p:pic>
            <p:nvPicPr>
              <p:cNvPr id="64" name="図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917" y="1215787"/>
                <a:ext cx="1008000" cy="1000800"/>
              </a:xfrm>
              <a:prstGeom prst="rect">
                <a:avLst/>
              </a:prstGeom>
            </p:spPr>
          </p:pic>
          <p:sp>
            <p:nvSpPr>
              <p:cNvPr id="65" name="TextBox 23"/>
              <p:cNvSpPr txBox="1">
                <a:spLocks noChangeArrowheads="1"/>
              </p:cNvSpPr>
              <p:nvPr/>
            </p:nvSpPr>
            <p:spPr bwMode="auto">
              <a:xfrm>
                <a:off x="6623977" y="2036322"/>
                <a:ext cx="1130660" cy="220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000" b="1" dirty="0" err="1" smtClean="0">
                    <a:latin typeface="Helvetica Neue"/>
                    <a:ea typeface="Verdana" pitchFamily="34" charset="0"/>
                    <a:cs typeface="Helvetica Neue"/>
                  </a:rPr>
                  <a:t>Redis</a:t>
                </a:r>
                <a:endParaRPr lang="en-US" sz="10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grpSp>
          <p:nvGrpSpPr>
            <p:cNvPr id="88" name="グループ化 87"/>
            <p:cNvGrpSpPr/>
            <p:nvPr/>
          </p:nvGrpSpPr>
          <p:grpSpPr>
            <a:xfrm>
              <a:off x="7646314" y="1213670"/>
              <a:ext cx="787535" cy="725413"/>
              <a:chOff x="6623977" y="1215787"/>
              <a:chExt cx="1130660" cy="1041471"/>
            </a:xfrm>
          </p:grpSpPr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917" y="1215787"/>
                <a:ext cx="1008000" cy="1000800"/>
              </a:xfrm>
              <a:prstGeom prst="rect">
                <a:avLst/>
              </a:prstGeom>
            </p:spPr>
          </p:pic>
          <p:sp>
            <p:nvSpPr>
              <p:cNvPr id="90" name="TextBox 23"/>
              <p:cNvSpPr txBox="1">
                <a:spLocks noChangeArrowheads="1"/>
              </p:cNvSpPr>
              <p:nvPr/>
            </p:nvSpPr>
            <p:spPr bwMode="auto">
              <a:xfrm>
                <a:off x="6623977" y="2036322"/>
                <a:ext cx="1130660" cy="220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000" b="1" dirty="0" err="1" smtClean="0">
                    <a:latin typeface="Helvetica Neue"/>
                    <a:ea typeface="Verdana" pitchFamily="34" charset="0"/>
                    <a:cs typeface="Helvetica Neue"/>
                  </a:rPr>
                  <a:t>Redis</a:t>
                </a:r>
                <a:endParaRPr lang="en-US" sz="10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8774771" y="1184533"/>
              <a:ext cx="787535" cy="725413"/>
              <a:chOff x="6623977" y="1215787"/>
              <a:chExt cx="1130660" cy="1041471"/>
            </a:xfrm>
          </p:grpSpPr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917" y="1215787"/>
                <a:ext cx="1008000" cy="1000800"/>
              </a:xfrm>
              <a:prstGeom prst="rect">
                <a:avLst/>
              </a:prstGeom>
            </p:spPr>
          </p:pic>
          <p:sp>
            <p:nvSpPr>
              <p:cNvPr id="93" name="TextBox 23"/>
              <p:cNvSpPr txBox="1">
                <a:spLocks noChangeArrowheads="1"/>
              </p:cNvSpPr>
              <p:nvPr/>
            </p:nvSpPr>
            <p:spPr bwMode="auto">
              <a:xfrm>
                <a:off x="6623977" y="2036322"/>
                <a:ext cx="1130660" cy="220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000" b="1" dirty="0" err="1" smtClean="0">
                    <a:latin typeface="Helvetica Neue"/>
                    <a:ea typeface="Verdana" pitchFamily="34" charset="0"/>
                    <a:cs typeface="Helvetica Neue"/>
                  </a:rPr>
                  <a:t>Redis</a:t>
                </a:r>
                <a:endParaRPr lang="en-US" sz="10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cxnSp>
          <p:nvCxnSpPr>
            <p:cNvPr id="95" name="直線矢印コネクタ 94"/>
            <p:cNvCxnSpPr/>
            <p:nvPr/>
          </p:nvCxnSpPr>
          <p:spPr>
            <a:xfrm flipV="1">
              <a:off x="7967398" y="759668"/>
              <a:ext cx="374062" cy="59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/>
            <p:nvPr/>
          </p:nvCxnSpPr>
          <p:spPr>
            <a:xfrm flipH="1">
              <a:off x="8063814" y="872498"/>
              <a:ext cx="291152" cy="511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>
              <a:off x="8762517" y="739877"/>
              <a:ext cx="485097" cy="619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/>
            <p:nvPr/>
          </p:nvCxnSpPr>
          <p:spPr>
            <a:xfrm flipH="1" flipV="1">
              <a:off x="8765913" y="938798"/>
              <a:ext cx="338470" cy="420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/>
            <p:nvPr/>
          </p:nvCxnSpPr>
          <p:spPr>
            <a:xfrm flipH="1">
              <a:off x="8209390" y="1643492"/>
              <a:ext cx="7956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/>
            <p:nvPr/>
          </p:nvCxnSpPr>
          <p:spPr>
            <a:xfrm flipH="1">
              <a:off x="8209390" y="1477397"/>
              <a:ext cx="795675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グループ化 114"/>
          <p:cNvGrpSpPr/>
          <p:nvPr/>
        </p:nvGrpSpPr>
        <p:grpSpPr>
          <a:xfrm>
            <a:off x="9269042" y="2889673"/>
            <a:ext cx="1171581" cy="1097947"/>
            <a:chOff x="7646314" y="471302"/>
            <a:chExt cx="1915992" cy="1795571"/>
          </a:xfrm>
        </p:grpSpPr>
        <p:sp>
          <p:nvSpPr>
            <p:cNvPr id="116" name="円/楕円 115"/>
            <p:cNvSpPr/>
            <p:nvPr/>
          </p:nvSpPr>
          <p:spPr>
            <a:xfrm>
              <a:off x="7710651" y="496990"/>
              <a:ext cx="1769883" cy="17698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7" name="グループ化 116"/>
            <p:cNvGrpSpPr/>
            <p:nvPr/>
          </p:nvGrpSpPr>
          <p:grpSpPr>
            <a:xfrm>
              <a:off x="8139609" y="471302"/>
              <a:ext cx="787535" cy="725413"/>
              <a:chOff x="6623977" y="1215787"/>
              <a:chExt cx="1130660" cy="1041471"/>
            </a:xfrm>
          </p:grpSpPr>
          <p:pic>
            <p:nvPicPr>
              <p:cNvPr id="130" name="図 12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917" y="1215787"/>
                <a:ext cx="1008000" cy="1000800"/>
              </a:xfrm>
              <a:prstGeom prst="rect">
                <a:avLst/>
              </a:prstGeom>
            </p:spPr>
          </p:pic>
          <p:sp>
            <p:nvSpPr>
              <p:cNvPr id="131" name="TextBox 23"/>
              <p:cNvSpPr txBox="1">
                <a:spLocks noChangeArrowheads="1"/>
              </p:cNvSpPr>
              <p:nvPr/>
            </p:nvSpPr>
            <p:spPr bwMode="auto">
              <a:xfrm>
                <a:off x="6623977" y="2036322"/>
                <a:ext cx="1130660" cy="220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000" b="1" dirty="0" err="1" smtClean="0">
                    <a:latin typeface="Helvetica Neue"/>
                    <a:ea typeface="Verdana" pitchFamily="34" charset="0"/>
                    <a:cs typeface="Helvetica Neue"/>
                  </a:rPr>
                  <a:t>Redis</a:t>
                </a:r>
                <a:endParaRPr lang="en-US" sz="10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grpSp>
          <p:nvGrpSpPr>
            <p:cNvPr id="118" name="グループ化 117"/>
            <p:cNvGrpSpPr/>
            <p:nvPr/>
          </p:nvGrpSpPr>
          <p:grpSpPr>
            <a:xfrm>
              <a:off x="7646314" y="1213670"/>
              <a:ext cx="787535" cy="725413"/>
              <a:chOff x="6623977" y="1215787"/>
              <a:chExt cx="1130660" cy="1041471"/>
            </a:xfrm>
          </p:grpSpPr>
          <p:pic>
            <p:nvPicPr>
              <p:cNvPr id="128" name="図 1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917" y="1215787"/>
                <a:ext cx="1008000" cy="1000800"/>
              </a:xfrm>
              <a:prstGeom prst="rect">
                <a:avLst/>
              </a:prstGeom>
            </p:spPr>
          </p:pic>
          <p:sp>
            <p:nvSpPr>
              <p:cNvPr id="129" name="TextBox 23"/>
              <p:cNvSpPr txBox="1">
                <a:spLocks noChangeArrowheads="1"/>
              </p:cNvSpPr>
              <p:nvPr/>
            </p:nvSpPr>
            <p:spPr bwMode="auto">
              <a:xfrm>
                <a:off x="6623977" y="2036322"/>
                <a:ext cx="1130660" cy="220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000" b="1" dirty="0" err="1" smtClean="0">
                    <a:latin typeface="Helvetica Neue"/>
                    <a:ea typeface="Verdana" pitchFamily="34" charset="0"/>
                    <a:cs typeface="Helvetica Neue"/>
                  </a:rPr>
                  <a:t>Redis</a:t>
                </a:r>
                <a:endParaRPr lang="en-US" sz="10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grpSp>
          <p:nvGrpSpPr>
            <p:cNvPr id="119" name="グループ化 118"/>
            <p:cNvGrpSpPr/>
            <p:nvPr/>
          </p:nvGrpSpPr>
          <p:grpSpPr>
            <a:xfrm>
              <a:off x="8774771" y="1184533"/>
              <a:ext cx="787535" cy="725413"/>
              <a:chOff x="6623977" y="1215787"/>
              <a:chExt cx="1130660" cy="1041471"/>
            </a:xfrm>
          </p:grpSpPr>
          <p:pic>
            <p:nvPicPr>
              <p:cNvPr id="126" name="図 12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917" y="1215787"/>
                <a:ext cx="1008000" cy="1000800"/>
              </a:xfrm>
              <a:prstGeom prst="rect">
                <a:avLst/>
              </a:prstGeom>
            </p:spPr>
          </p:pic>
          <p:sp>
            <p:nvSpPr>
              <p:cNvPr id="127" name="TextBox 23"/>
              <p:cNvSpPr txBox="1">
                <a:spLocks noChangeArrowheads="1"/>
              </p:cNvSpPr>
              <p:nvPr/>
            </p:nvSpPr>
            <p:spPr bwMode="auto">
              <a:xfrm>
                <a:off x="6623977" y="2036322"/>
                <a:ext cx="1130660" cy="220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000" b="1" dirty="0" err="1" smtClean="0">
                    <a:latin typeface="Helvetica Neue"/>
                    <a:ea typeface="Verdana" pitchFamily="34" charset="0"/>
                    <a:cs typeface="Helvetica Neue"/>
                  </a:rPr>
                  <a:t>Redis</a:t>
                </a:r>
                <a:endParaRPr lang="en-US" sz="10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cxnSp>
          <p:nvCxnSpPr>
            <p:cNvPr id="120" name="直線矢印コネクタ 119"/>
            <p:cNvCxnSpPr/>
            <p:nvPr/>
          </p:nvCxnSpPr>
          <p:spPr>
            <a:xfrm flipV="1">
              <a:off x="7967398" y="759668"/>
              <a:ext cx="374062" cy="59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/>
            <p:cNvCxnSpPr/>
            <p:nvPr/>
          </p:nvCxnSpPr>
          <p:spPr>
            <a:xfrm flipH="1">
              <a:off x="8063814" y="872498"/>
              <a:ext cx="291152" cy="511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/>
            <p:cNvCxnSpPr/>
            <p:nvPr/>
          </p:nvCxnSpPr>
          <p:spPr>
            <a:xfrm>
              <a:off x="8762517" y="739877"/>
              <a:ext cx="485097" cy="619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/>
            <p:cNvCxnSpPr/>
            <p:nvPr/>
          </p:nvCxnSpPr>
          <p:spPr>
            <a:xfrm flipH="1" flipV="1">
              <a:off x="8765913" y="938798"/>
              <a:ext cx="338470" cy="420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/>
            <p:cNvCxnSpPr/>
            <p:nvPr/>
          </p:nvCxnSpPr>
          <p:spPr>
            <a:xfrm flipH="1">
              <a:off x="8209390" y="1643492"/>
              <a:ext cx="7956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/>
            <p:cNvCxnSpPr/>
            <p:nvPr/>
          </p:nvCxnSpPr>
          <p:spPr>
            <a:xfrm flipH="1">
              <a:off x="8209390" y="1477397"/>
              <a:ext cx="795675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グループ化 131"/>
          <p:cNvGrpSpPr/>
          <p:nvPr/>
        </p:nvGrpSpPr>
        <p:grpSpPr>
          <a:xfrm>
            <a:off x="8465152" y="3711737"/>
            <a:ext cx="1171581" cy="1097947"/>
            <a:chOff x="7646314" y="471302"/>
            <a:chExt cx="1915992" cy="1795571"/>
          </a:xfrm>
        </p:grpSpPr>
        <p:sp>
          <p:nvSpPr>
            <p:cNvPr id="133" name="円/楕円 132"/>
            <p:cNvSpPr/>
            <p:nvPr/>
          </p:nvSpPr>
          <p:spPr>
            <a:xfrm>
              <a:off x="7710651" y="496990"/>
              <a:ext cx="1769883" cy="17698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4" name="グループ化 133"/>
            <p:cNvGrpSpPr/>
            <p:nvPr/>
          </p:nvGrpSpPr>
          <p:grpSpPr>
            <a:xfrm>
              <a:off x="8139609" y="471302"/>
              <a:ext cx="787535" cy="725413"/>
              <a:chOff x="6623977" y="1215787"/>
              <a:chExt cx="1130660" cy="1041471"/>
            </a:xfrm>
          </p:grpSpPr>
          <p:pic>
            <p:nvPicPr>
              <p:cNvPr id="147" name="図 1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917" y="1215787"/>
                <a:ext cx="1008000" cy="1000800"/>
              </a:xfrm>
              <a:prstGeom prst="rect">
                <a:avLst/>
              </a:prstGeom>
            </p:spPr>
          </p:pic>
          <p:sp>
            <p:nvSpPr>
              <p:cNvPr id="148" name="TextBox 23"/>
              <p:cNvSpPr txBox="1">
                <a:spLocks noChangeArrowheads="1"/>
              </p:cNvSpPr>
              <p:nvPr/>
            </p:nvSpPr>
            <p:spPr bwMode="auto">
              <a:xfrm>
                <a:off x="6623977" y="2036322"/>
                <a:ext cx="1130660" cy="220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000" b="1" dirty="0" err="1" smtClean="0">
                    <a:latin typeface="Helvetica Neue"/>
                    <a:ea typeface="Verdana" pitchFamily="34" charset="0"/>
                    <a:cs typeface="Helvetica Neue"/>
                  </a:rPr>
                  <a:t>Redis</a:t>
                </a:r>
                <a:endParaRPr lang="en-US" sz="10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grpSp>
          <p:nvGrpSpPr>
            <p:cNvPr id="135" name="グループ化 134"/>
            <p:cNvGrpSpPr/>
            <p:nvPr/>
          </p:nvGrpSpPr>
          <p:grpSpPr>
            <a:xfrm>
              <a:off x="7646314" y="1213670"/>
              <a:ext cx="787535" cy="725413"/>
              <a:chOff x="6623977" y="1215787"/>
              <a:chExt cx="1130660" cy="1041471"/>
            </a:xfrm>
          </p:grpSpPr>
          <p:pic>
            <p:nvPicPr>
              <p:cNvPr id="145" name="図 14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917" y="1215787"/>
                <a:ext cx="1008000" cy="1000800"/>
              </a:xfrm>
              <a:prstGeom prst="rect">
                <a:avLst/>
              </a:prstGeom>
            </p:spPr>
          </p:pic>
          <p:sp>
            <p:nvSpPr>
              <p:cNvPr id="146" name="TextBox 23"/>
              <p:cNvSpPr txBox="1">
                <a:spLocks noChangeArrowheads="1"/>
              </p:cNvSpPr>
              <p:nvPr/>
            </p:nvSpPr>
            <p:spPr bwMode="auto">
              <a:xfrm>
                <a:off x="6623977" y="2036322"/>
                <a:ext cx="1130660" cy="220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000" b="1" dirty="0" err="1" smtClean="0">
                    <a:latin typeface="Helvetica Neue"/>
                    <a:ea typeface="Verdana" pitchFamily="34" charset="0"/>
                    <a:cs typeface="Helvetica Neue"/>
                  </a:rPr>
                  <a:t>Redis</a:t>
                </a:r>
                <a:endParaRPr lang="en-US" sz="10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grpSp>
          <p:nvGrpSpPr>
            <p:cNvPr id="136" name="グループ化 135"/>
            <p:cNvGrpSpPr/>
            <p:nvPr/>
          </p:nvGrpSpPr>
          <p:grpSpPr>
            <a:xfrm>
              <a:off x="8774771" y="1184533"/>
              <a:ext cx="787535" cy="725413"/>
              <a:chOff x="6623977" y="1215787"/>
              <a:chExt cx="1130660" cy="1041471"/>
            </a:xfrm>
          </p:grpSpPr>
          <p:pic>
            <p:nvPicPr>
              <p:cNvPr id="143" name="図 1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917" y="1215787"/>
                <a:ext cx="1008000" cy="1000800"/>
              </a:xfrm>
              <a:prstGeom prst="rect">
                <a:avLst/>
              </a:prstGeom>
            </p:spPr>
          </p:pic>
          <p:sp>
            <p:nvSpPr>
              <p:cNvPr id="144" name="TextBox 23"/>
              <p:cNvSpPr txBox="1">
                <a:spLocks noChangeArrowheads="1"/>
              </p:cNvSpPr>
              <p:nvPr/>
            </p:nvSpPr>
            <p:spPr bwMode="auto">
              <a:xfrm>
                <a:off x="6623977" y="2036322"/>
                <a:ext cx="1130660" cy="220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000" b="1" dirty="0" err="1" smtClean="0">
                    <a:latin typeface="Helvetica Neue"/>
                    <a:ea typeface="Verdana" pitchFamily="34" charset="0"/>
                    <a:cs typeface="Helvetica Neue"/>
                  </a:rPr>
                  <a:t>Redis</a:t>
                </a:r>
                <a:endParaRPr lang="en-US" sz="10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cxnSp>
          <p:nvCxnSpPr>
            <p:cNvPr id="137" name="直線矢印コネクタ 136"/>
            <p:cNvCxnSpPr/>
            <p:nvPr/>
          </p:nvCxnSpPr>
          <p:spPr>
            <a:xfrm flipV="1">
              <a:off x="7967398" y="759668"/>
              <a:ext cx="374062" cy="59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/>
            <p:cNvCxnSpPr/>
            <p:nvPr/>
          </p:nvCxnSpPr>
          <p:spPr>
            <a:xfrm flipH="1">
              <a:off x="8063814" y="872498"/>
              <a:ext cx="291152" cy="511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矢印コネクタ 138"/>
            <p:cNvCxnSpPr/>
            <p:nvPr/>
          </p:nvCxnSpPr>
          <p:spPr>
            <a:xfrm>
              <a:off x="8762517" y="739877"/>
              <a:ext cx="485097" cy="619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矢印コネクタ 139"/>
            <p:cNvCxnSpPr/>
            <p:nvPr/>
          </p:nvCxnSpPr>
          <p:spPr>
            <a:xfrm flipH="1" flipV="1">
              <a:off x="8765913" y="938798"/>
              <a:ext cx="338470" cy="420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矢印コネクタ 140"/>
            <p:cNvCxnSpPr/>
            <p:nvPr/>
          </p:nvCxnSpPr>
          <p:spPr>
            <a:xfrm flipH="1">
              <a:off x="8209390" y="1643492"/>
              <a:ext cx="7956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矢印コネクタ 141"/>
            <p:cNvCxnSpPr/>
            <p:nvPr/>
          </p:nvCxnSpPr>
          <p:spPr>
            <a:xfrm flipH="1">
              <a:off x="8209390" y="1477397"/>
              <a:ext cx="795675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49"/>
          <p:cNvSpPr txBox="1"/>
          <p:nvPr/>
        </p:nvSpPr>
        <p:spPr>
          <a:xfrm>
            <a:off x="8302386" y="2977502"/>
            <a:ext cx="1295953" cy="1264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i="1" dirty="0" smtClean="0">
                <a:solidFill>
                  <a:schemeClr val="accent5"/>
                </a:solidFill>
                <a:latin typeface="+mj-ea"/>
                <a:ea typeface="+mj-ea"/>
              </a:rPr>
              <a:t>Shard1</a:t>
            </a:r>
            <a:endParaRPr lang="en-US" sz="1000" b="1" i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153" name="TextBox 49"/>
          <p:cNvSpPr txBox="1"/>
          <p:nvPr/>
        </p:nvSpPr>
        <p:spPr>
          <a:xfrm>
            <a:off x="9185217" y="3830838"/>
            <a:ext cx="1295953" cy="1264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i="1" dirty="0" smtClean="0">
                <a:solidFill>
                  <a:schemeClr val="accent5"/>
                </a:solidFill>
                <a:latin typeface="+mj-ea"/>
                <a:ea typeface="+mj-ea"/>
              </a:rPr>
              <a:t>Shard2</a:t>
            </a:r>
            <a:endParaRPr lang="en-US" sz="1000" b="1" i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154" name="TextBox 49"/>
          <p:cNvSpPr txBox="1"/>
          <p:nvPr/>
        </p:nvSpPr>
        <p:spPr>
          <a:xfrm>
            <a:off x="8412172" y="4633669"/>
            <a:ext cx="1295953" cy="1264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i="1" dirty="0" smtClean="0">
                <a:solidFill>
                  <a:schemeClr val="accent5"/>
                </a:solidFill>
                <a:latin typeface="+mj-ea"/>
                <a:ea typeface="+mj-ea"/>
              </a:rPr>
              <a:t>Shard3</a:t>
            </a:r>
            <a:endParaRPr lang="en-US" sz="1000" b="1" i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cxnSp>
        <p:nvCxnSpPr>
          <p:cNvPr id="156" name="直線矢印コネクタ 155"/>
          <p:cNvCxnSpPr>
            <a:stCxn id="84" idx="7"/>
            <a:endCxn id="89" idx="1"/>
          </p:cNvCxnSpPr>
          <p:nvPr/>
        </p:nvCxnSpPr>
        <p:spPr>
          <a:xfrm flipV="1">
            <a:off x="7998023" y="2699641"/>
            <a:ext cx="405178" cy="42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4" idx="6"/>
          </p:cNvCxnSpPr>
          <p:nvPr/>
        </p:nvCxnSpPr>
        <p:spPr>
          <a:xfrm>
            <a:off x="8023906" y="3188859"/>
            <a:ext cx="1272088" cy="2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>
            <a:endCxn id="133" idx="1"/>
          </p:cNvCxnSpPr>
          <p:nvPr/>
        </p:nvCxnSpPr>
        <p:spPr>
          <a:xfrm>
            <a:off x="8023906" y="3175535"/>
            <a:ext cx="639076" cy="7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49"/>
          <p:cNvSpPr txBox="1"/>
          <p:nvPr/>
        </p:nvSpPr>
        <p:spPr>
          <a:xfrm>
            <a:off x="8600371" y="1824824"/>
            <a:ext cx="1295953" cy="1264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err="1" smtClean="0">
                <a:latin typeface="+mj-ea"/>
                <a:ea typeface="+mj-ea"/>
              </a:rPr>
              <a:t>ElastiCache</a:t>
            </a:r>
            <a:r>
              <a:rPr lang="en-US" sz="1000" dirty="0" smtClean="0">
                <a:latin typeface="+mj-ea"/>
                <a:ea typeface="+mj-ea"/>
              </a:rPr>
              <a:t> </a:t>
            </a:r>
            <a:r>
              <a:rPr lang="en-US" sz="1000" dirty="0" smtClean="0">
                <a:latin typeface="+mj-ea"/>
                <a:ea typeface="+mj-ea"/>
              </a:rPr>
              <a:t>with </a:t>
            </a:r>
            <a:r>
              <a:rPr lang="en-US" sz="1000" dirty="0" err="1" smtClean="0">
                <a:latin typeface="+mj-ea"/>
                <a:ea typeface="+mj-ea"/>
              </a:rPr>
              <a:t>Redis</a:t>
            </a:r>
            <a:endParaRPr 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054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Helvetica Neue</vt:lpstr>
      <vt:lpstr>ＭＳ Ｐゴシック</vt:lpstr>
      <vt:lpstr>Arial</vt:lpstr>
      <vt:lpstr>Calibri</vt:lpstr>
      <vt:lpstr>Calibri Light</vt:lpstr>
      <vt:lpstr>Verdana</vt:lpstr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terafwXXXX</dc:creator>
  <cp:lastModifiedBy>btnishizawasga</cp:lastModifiedBy>
  <cp:revision>3</cp:revision>
  <dcterms:created xsi:type="dcterms:W3CDTF">2017-01-05T05:41:21Z</dcterms:created>
  <dcterms:modified xsi:type="dcterms:W3CDTF">2017-02-24T02:03:40Z</dcterms:modified>
</cp:coreProperties>
</file>