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712" autoAdjust="0"/>
  </p:normalViewPr>
  <p:slideViewPr>
    <p:cSldViewPr snapToGrid="0" snapToObjects="1"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2017/11/21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 smtClean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Filter</a:t>
            </a:r>
          </a:p>
          <a:p>
            <a:pPr algn="ctr"/>
            <a:r>
              <a:rPr lang="en-US" altLang="ja-JP" dirty="0" smtClean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 smtClean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endParaRPr lang="en-US" altLang="ja-JP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stCxn id="43" idx="1"/>
          </p:cNvCxnSpPr>
          <p:nvPr/>
        </p:nvCxnSpPr>
        <p:spPr>
          <a:xfrm rot="10800000" flipV="1">
            <a:off x="2612779" y="3092728"/>
            <a:ext cx="741179" cy="14731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907828" y="41737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334642" y="339779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3359380" y="41184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941490" y="396011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997953" y="3629173"/>
            <a:ext cx="1169141" cy="8679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522602" y="4228627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yyy.html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263586" y="4565879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</a:t>
            </a:r>
            <a:r>
              <a:rPr kumimoji="1" lang="en-US" altLang="ja-JP" sz="900" dirty="0" err="1" smtClean="0"/>
              <a:t>Thymeleaf</a:t>
            </a:r>
            <a:r>
              <a:rPr kumimoji="1" lang="en-US" altLang="ja-JP" sz="900" dirty="0" smtClean="0"/>
              <a:t>&gt;</a:t>
            </a:r>
          </a:p>
          <a:p>
            <a:pPr algn="ctr"/>
            <a:r>
              <a:rPr lang="en-US" altLang="ja-JP" sz="1200" dirty="0" err="1"/>
              <a:t>Thymeleaf</a:t>
            </a:r>
            <a:endParaRPr lang="en-US" altLang="ja-JP" sz="1200" dirty="0"/>
          </a:p>
          <a:p>
            <a:pPr algn="ctr"/>
            <a:r>
              <a:rPr lang="en-US" altLang="ja-JP" sz="1200" dirty="0"/>
              <a:t>View</a:t>
            </a:r>
            <a:endParaRPr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963020" y="4428278"/>
            <a:ext cx="286631" cy="561833"/>
          </a:xfrm>
          <a:prstGeom prst="curvedConnector4">
            <a:avLst>
              <a:gd name="adj1" fmla="val -35032"/>
              <a:gd name="adj2" fmla="val 26997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4264935" y="434306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</a:t>
            </a:r>
            <a:r>
              <a:rPr lang="en-US" altLang="ja-JP" sz="1000" dirty="0" smtClean="0"/>
              <a:t>MVC&gt;</a:t>
            </a:r>
          </a:p>
          <a:p>
            <a:pPr algn="ctr"/>
            <a:r>
              <a:rPr lang="en-US" altLang="ja-JP" sz="1200" dirty="0" smtClean="0"/>
              <a:t>ExceptionHandler</a:t>
            </a:r>
          </a:p>
          <a:p>
            <a:pPr algn="ctr"/>
            <a:r>
              <a:rPr lang="en-US" altLang="ja-JP" sz="1200" dirty="0" smtClean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154133" y="4049879"/>
            <a:ext cx="1165285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Exception.html</a:t>
            </a:r>
            <a:endParaRPr kumimoji="1" lang="en-US" altLang="ja-JP" sz="12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9" idx="0"/>
          </p:cNvCxnSpPr>
          <p:nvPr/>
        </p:nvCxnSpPr>
        <p:spPr>
          <a:xfrm rot="5400000">
            <a:off x="1739077" y="1969603"/>
            <a:ext cx="2147104" cy="986419"/>
          </a:xfrm>
          <a:prstGeom prst="curvedConnector3">
            <a:avLst>
              <a:gd name="adj1" fmla="val 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899974" y="20886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 smtClean="0"/>
              <a:t>&lt;Servlet API&gt;</a:t>
            </a:r>
          </a:p>
          <a:p>
            <a:pPr algn="ctr"/>
            <a:r>
              <a:rPr kumimoji="1" lang="en-US" altLang="ja-JP" sz="1200" dirty="0" smtClean="0"/>
              <a:t>HttpServlet</a:t>
            </a:r>
          </a:p>
          <a:p>
            <a:pPr algn="ctr"/>
            <a:r>
              <a:rPr kumimoji="1" lang="en-US" altLang="ja-JP" sz="1200" dirty="0" smtClean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69" idx="3"/>
            <a:endCxn id="69" idx="2"/>
          </p:cNvCxnSpPr>
          <p:nvPr/>
        </p:nvCxnSpPr>
        <p:spPr>
          <a:xfrm flipH="1">
            <a:off x="2319419" y="3822995"/>
            <a:ext cx="561833" cy="286631"/>
          </a:xfrm>
          <a:prstGeom prst="curvedConnector4">
            <a:avLst>
              <a:gd name="adj1" fmla="val -20914"/>
              <a:gd name="adj2" fmla="val 412309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</a:t>
            </a:r>
            <a:r>
              <a:rPr lang="en-US" altLang="ja-JP" sz="1200" dirty="0" smtClean="0">
                <a:solidFill>
                  <a:schemeClr val="tx1"/>
                </a:solidFill>
              </a:rPr>
              <a:t>xception code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473241" y="432440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正方形/長方形 68"/>
          <p:cNvSpPr/>
          <p:nvPr/>
        </p:nvSpPr>
        <p:spPr>
          <a:xfrm>
            <a:off x="1757585" y="3536364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</a:t>
            </a:r>
            <a:r>
              <a:rPr kumimoji="1" lang="en-US" altLang="ja-JP" sz="900" dirty="0" err="1" smtClean="0"/>
              <a:t>Thymeleaf</a:t>
            </a:r>
            <a:r>
              <a:rPr kumimoji="1" lang="en-US" altLang="ja-JP" sz="900" dirty="0" smtClean="0"/>
              <a:t>&gt;</a:t>
            </a:r>
          </a:p>
          <a:p>
            <a:pPr algn="ctr"/>
            <a:r>
              <a:rPr lang="en-US" altLang="ja-JP" sz="1200" dirty="0" err="1"/>
              <a:t>Thymeleaf</a:t>
            </a:r>
            <a:endParaRPr lang="en-US" altLang="ja-JP" sz="1200" dirty="0"/>
          </a:p>
          <a:p>
            <a:pPr algn="ctr"/>
            <a:r>
              <a:rPr lang="en-US" altLang="ja-JP" sz="1200" dirty="0"/>
              <a:t>View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3541055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270772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270772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error.html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36382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395123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353616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050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6"/>
            <a:ext cx="0" cy="1762102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3692080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27077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Server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3692080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38692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4476410" y="3017674"/>
            <a:ext cx="1289931" cy="611361"/>
          </a:xfrm>
          <a:prstGeom prst="wedgeRectCallout">
            <a:avLst>
              <a:gd name="adj1" fmla="val -73145"/>
              <a:gd name="adj2" fmla="val -76016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XxxError </a:t>
            </a:r>
            <a:r>
              <a:rPr lang="en-US" altLang="ja-JP" sz="1200" dirty="0">
                <a:solidFill>
                  <a:schemeClr val="tx1"/>
                </a:solidFill>
              </a:rPr>
              <a:t>is </a:t>
            </a:r>
            <a:r>
              <a:rPr lang="en-US" altLang="ja-JP" sz="1200" dirty="0" smtClean="0">
                <a:solidFill>
                  <a:schemeClr val="tx1"/>
                </a:solidFill>
              </a:rPr>
              <a:t>wrapped </a:t>
            </a:r>
            <a:r>
              <a:rPr lang="en-US" altLang="ja-JP" sz="1200" dirty="0">
                <a:solidFill>
                  <a:schemeClr val="tx1"/>
                </a:solidFill>
              </a:rPr>
              <a:t>in </a:t>
            </a:r>
            <a:r>
              <a:rPr lang="en-US" altLang="ja-JP" sz="1200" dirty="0" smtClean="0">
                <a:solidFill>
                  <a:schemeClr val="tx1"/>
                </a:solidFill>
              </a:rPr>
              <a:t>ServletException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矢印コネクタ 13"/>
          <p:cNvCxnSpPr>
            <a:stCxn id="43" idx="2"/>
          </p:cNvCxnSpPr>
          <p:nvPr/>
        </p:nvCxnSpPr>
        <p:spPr>
          <a:xfrm rot="5400000">
            <a:off x="4144249" y="2287044"/>
            <a:ext cx="613016" cy="408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29318" y="24365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3951230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4952014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&lt;Servlet Filter&gt;</a:t>
            </a:r>
          </a:p>
          <a:p>
            <a:pPr algn="ctr"/>
            <a:r>
              <a:rPr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LoggingFilter</a:t>
            </a:r>
            <a:endParaRPr lang="en-US" altLang="ja-JP" sz="12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</a:rPr>
              <a:t>define </a:t>
            </a:r>
            <a:r>
              <a:rPr lang="en-US" altLang="ja-JP" sz="1200" dirty="0" smtClean="0">
                <a:solidFill>
                  <a:schemeClr val="tx1"/>
                </a:solidFill>
              </a:rPr>
              <a:t>bean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2760417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246660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3109639" y="2436516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3160438" y="2644436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Servlet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393647" y="3017674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>
            <a:off x="4230006" y="32960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(ObstructionException.class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</a:t>
            </a:r>
            <a:r>
              <a:rPr lang="en-US" altLang="ja-JP" sz="1000" dirty="0" smtClean="0">
                <a:solidFill>
                  <a:schemeClr val="tx1"/>
                </a:solidFill>
              </a:rPr>
              <a:t>(…) </a:t>
            </a:r>
            <a:r>
              <a:rPr lang="en-US" altLang="ja-JP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 smtClean="0"/>
              <a:t>Integration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External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9</a:t>
            </a:r>
          </a:p>
          <a:p>
            <a:r>
              <a:rPr lang="en-US" altLang="ja-JP" sz="1400" dirty="0" smtClean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r>
              <a:rPr kumimoji="1" lang="en-US" altLang="ja-JP" sz="900" dirty="0" smtClean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 smtClean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Framework Layer</a:t>
            </a:r>
          </a:p>
          <a:p>
            <a:pPr algn="ctr"/>
            <a:r>
              <a:rPr kumimoji="1" lang="en-US" altLang="ja-JP" dirty="0" smtClean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&lt;interface&gt;</a:t>
            </a:r>
          </a:p>
          <a:p>
            <a:pPr algn="ctr"/>
            <a:r>
              <a:rPr lang="en-US" altLang="ja-JP" sz="1600" dirty="0" smtClean="0"/>
              <a:t>Handler</a:t>
            </a:r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</a:t>
            </a:r>
            <a:r>
              <a:rPr lang="en-US" altLang="ja-JP" sz="1000" dirty="0" smtClean="0">
                <a:solidFill>
                  <a:schemeClr val="tx1"/>
                </a:solidFill>
              </a:rPr>
              <a:t>&lt;!– </a:t>
            </a:r>
            <a:r>
              <a:rPr lang="en-US" altLang="ja-JP" sz="1000" dirty="0">
                <a:solidFill>
                  <a:schemeClr val="tx1"/>
                </a:solidFill>
              </a:rPr>
              <a:t>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mvc:annotation-driven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=“org.terasoluna…SystemExceptionResolver"&gt;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lang="en-US" altLang="ja-JP" sz="1600" dirty="0" smtClean="0"/>
              <a:t>Exception</a:t>
            </a:r>
            <a:endParaRPr lang="en-US" altLang="ja-JP" sz="1600" dirty="0"/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</a:t>
            </a:r>
            <a:r>
              <a:rPr lang="en-US" altLang="ja-JP" dirty="0" smtClean="0"/>
              <a:t>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catch(XxxxException </a:t>
            </a:r>
            <a:r>
              <a:rPr lang="en-US" altLang="ja-JP" sz="1200" b="1" dirty="0">
                <a:solidFill>
                  <a:schemeClr val="tx1"/>
                </a:solidFill>
              </a:rPr>
              <a:t>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@ExceptionHandler(XxxException.class)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ublic String handleXxxException(…)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   // </a:t>
            </a:r>
            <a:r>
              <a:rPr lang="en-US" altLang="ja-JP" sz="1200" dirty="0">
                <a:solidFill>
                  <a:schemeClr val="tx1"/>
                </a:solidFill>
              </a:rPr>
              <a:t>do exception handling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9</a:t>
            </a:r>
            <a:endParaRPr kumimoji="1" lang="en-US" altLang="ja-JP" sz="1400" dirty="0" smtClean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Catch </a:t>
            </a:r>
            <a:r>
              <a:rPr lang="en-US" altLang="ja-JP" sz="1400" b="1" dirty="0">
                <a:solidFill>
                  <a:schemeClr val="tx1"/>
                </a:solidFill>
              </a:rPr>
              <a:t>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violation </a:t>
            </a:r>
            <a:r>
              <a:rPr lang="en-US" altLang="ja-JP" sz="1400" dirty="0"/>
              <a:t>of business </a:t>
            </a:r>
            <a:r>
              <a:rPr lang="en-US" altLang="ja-JP" sz="1400" dirty="0" smtClean="0"/>
              <a:t>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493059" y="2220674"/>
            <a:ext cx="2922494" cy="2083415"/>
          </a:xfrm>
          <a:prstGeom prst="borderCallout2">
            <a:avLst>
              <a:gd name="adj1" fmla="val 71625"/>
              <a:gd name="adj2" fmla="val 102350"/>
              <a:gd name="adj3" fmla="val 49985"/>
              <a:gd name="adj4" fmla="val 107718"/>
              <a:gd name="adj5" fmla="val 48456"/>
              <a:gd name="adj6" fmla="val 14561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abnormal </a:t>
            </a:r>
            <a:r>
              <a:rPr lang="en-US" altLang="ja-JP" sz="1400" dirty="0"/>
              <a:t>condition in system.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DefaultHandler</a:t>
            </a:r>
          </a:p>
          <a:p>
            <a:pPr algn="ctr"/>
            <a:r>
              <a:rPr lang="en-US" altLang="ja-JP" sz="1400" b="1" dirty="0" smtClean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&lt;error-code&gt;400&lt;/error-code&gt;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&gt;/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requestError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192328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0"/>
            <a:ext cx="1594426" cy="876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36227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095052"/>
            <a:ext cx="1440000" cy="772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38252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44867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09486" y="2867336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867336"/>
            <a:ext cx="0" cy="9578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34425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867336"/>
            <a:ext cx="0" cy="957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13"/>
          <p:cNvCxnSpPr/>
          <p:nvPr/>
        </p:nvCxnSpPr>
        <p:spPr>
          <a:xfrm flipH="1">
            <a:off x="5288560" y="2652835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373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618960" y="1434201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41" name="フローチャート : 他ページ結合子 40"/>
          <p:cNvSpPr/>
          <p:nvPr/>
        </p:nvSpPr>
        <p:spPr>
          <a:xfrm>
            <a:off x="4899459" y="2542446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4320663" y="2939277"/>
            <a:ext cx="2065971" cy="683472"/>
          </a:xfrm>
          <a:prstGeom prst="wedgeRectCallout">
            <a:avLst>
              <a:gd name="adj1" fmla="val -11969"/>
              <a:gd name="adj2" fmla="val -7523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Wrap </a:t>
            </a:r>
            <a:r>
              <a:rPr lang="en-US" altLang="ja-JP" sz="1400" dirty="0"/>
              <a:t>to </a:t>
            </a:r>
            <a:r>
              <a:rPr lang="en-US" altLang="ja-JP" sz="1400" dirty="0" err="1" smtClean="0"/>
              <a:t>NestedServletException</a:t>
            </a:r>
            <a:endParaRPr lang="en-US" altLang="ja-JP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22446" y="29614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43657" y="235269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0463" y="14342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6’</a:t>
            </a:r>
            <a:endParaRPr kumimoji="1" lang="en-US" altLang="ja-JP" sz="1400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675261" y="3733751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105088" y="3948407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  <a:endParaRPr lang="en-US" altLang="ja-JP" sz="1400" dirty="0" smtClean="0"/>
          </a:p>
          <a:p>
            <a:r>
              <a:rPr lang="en-US" altLang="ja-JP" sz="1400" dirty="0"/>
              <a:t>Occur fatal </a:t>
            </a:r>
            <a:r>
              <a:rPr lang="en-US" altLang="ja-JP" sz="1400" dirty="0" smtClean="0"/>
              <a:t>error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 smtClean="0"/>
              <a:t>&lt;view&gt;</a:t>
            </a:r>
          </a:p>
          <a:p>
            <a:pPr algn="ctr"/>
            <a:r>
              <a:rPr lang="en-US" altLang="ja-JP" sz="1400" b="1" dirty="0" smtClean="0"/>
              <a:t>xxx.html</a:t>
            </a:r>
            <a:endParaRPr lang="en-US" altLang="ja-JP" sz="1400" b="1" dirty="0"/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4947868" y="3625257"/>
            <a:ext cx="1310615" cy="878632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Template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Processing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8</a:t>
            </a:r>
          </a:p>
          <a:p>
            <a:r>
              <a:rPr lang="en-US" altLang="ja-JP" sz="1400" dirty="0"/>
              <a:t>Occur </a:t>
            </a:r>
            <a:r>
              <a:rPr lang="en-US" altLang="ja-JP" sz="1400" dirty="0" smtClean="0"/>
              <a:t>error</a:t>
            </a:r>
            <a:r>
              <a:rPr lang="en-US" altLang="ja-JP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stCxn id="43" idx="2"/>
            <a:endCxn id="245" idx="0"/>
          </p:cNvCxnSpPr>
          <p:nvPr/>
        </p:nvCxnSpPr>
        <p:spPr>
          <a:xfrm rot="5400000">
            <a:off x="2571474" y="2899596"/>
            <a:ext cx="772677" cy="9016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631776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23943" y="310161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3021552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545805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62682" y="3331795"/>
            <a:ext cx="874606" cy="741101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xxx.html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992401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</a:t>
            </a:r>
            <a:r>
              <a:rPr kumimoji="1" lang="en-US" altLang="ja-JP" sz="900" dirty="0" err="1" smtClean="0"/>
              <a:t>Thymeleaf</a:t>
            </a:r>
            <a:r>
              <a:rPr kumimoji="1" lang="en-US" altLang="ja-JP" sz="900" dirty="0" smtClean="0"/>
              <a:t>&gt;</a:t>
            </a:r>
          </a:p>
          <a:p>
            <a:pPr algn="ctr"/>
            <a:r>
              <a:rPr kumimoji="1" lang="en-US" altLang="ja-JP" sz="1200" dirty="0" err="1" smtClean="0"/>
              <a:t>Thymeleaf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View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506977" y="4023400"/>
            <a:ext cx="514575" cy="286631"/>
          </a:xfrm>
          <a:prstGeom prst="curvedConnector4">
            <a:avLst>
              <a:gd name="adj1" fmla="val -192232"/>
              <a:gd name="adj2" fmla="val 1797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869250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>
            <a:stCxn id="284" idx="3"/>
            <a:endCxn id="285" idx="1"/>
          </p:cNvCxnSpPr>
          <p:nvPr/>
        </p:nvCxnSpPr>
        <p:spPr>
          <a:xfrm>
            <a:off x="4752850" y="4309562"/>
            <a:ext cx="1678108" cy="677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ResultMessages</a:t>
            </a:r>
          </a:p>
          <a:p>
            <a:pPr algn="ctr"/>
            <a:r>
              <a:rPr lang="en-US" altLang="ja-JP" sz="1200" dirty="0" smtClean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13935</TotalTime>
  <Words>1020</Words>
  <Application>Microsoft Office PowerPoint</Application>
  <PresentationFormat>画面に合わせる (4:3)</PresentationFormat>
  <Paragraphs>574</Paragraphs>
  <Slides>13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*</cp:lastModifiedBy>
  <cp:revision>629</cp:revision>
  <dcterms:created xsi:type="dcterms:W3CDTF">2012-07-17T19:23:13Z</dcterms:created>
  <dcterms:modified xsi:type="dcterms:W3CDTF">2017-11-21T07:07:14Z</dcterms:modified>
</cp:coreProperties>
</file>