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1" r:id="rId14"/>
    <p:sldId id="259" r:id="rId15"/>
    <p:sldId id="260" r:id="rId16"/>
  </p:sldIdLst>
  <p:sldSz cx="9144000" cy="5143500" type="screen16x9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  <a:srgbClr val="00CC00"/>
    <a:srgbClr val="97C7CD"/>
    <a:srgbClr val="90D4D4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31" autoAdjust="0"/>
    <p:restoredTop sz="90505" autoAdjust="0"/>
  </p:normalViewPr>
  <p:slideViewPr>
    <p:cSldViewPr>
      <p:cViewPr varScale="1">
        <p:scale>
          <a:sx n="85" d="100"/>
          <a:sy n="85" d="100"/>
        </p:scale>
        <p:origin x="-108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fld id="{BA12C2F5-152F-452F-857C-64A02198C3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85572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fld id="{4D7471BD-0260-47E7-A317-42AD9B4B9D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79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B776A-3687-4475-A2CB-FDFE24BC27A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34281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$("button").click(function(){</a:t>
            </a:r>
          </a:p>
          <a:p>
            <a:r>
              <a:rPr lang="en-US" altLang="zh-CN" dirty="0" smtClean="0"/>
              <a:t>    $("#div1").</a:t>
            </a:r>
            <a:r>
              <a:rPr lang="en-US" altLang="zh-CN" dirty="0" err="1" smtClean="0"/>
              <a:t>fadeTo</a:t>
            </a:r>
            <a:r>
              <a:rPr lang="en-US" altLang="zh-CN" dirty="0" smtClean="0"/>
              <a:t>("slow",0.15);</a:t>
            </a:r>
          </a:p>
          <a:p>
            <a:r>
              <a:rPr lang="en-US" altLang="zh-CN" dirty="0" smtClean="0"/>
              <a:t>    $("#div2").</a:t>
            </a:r>
            <a:r>
              <a:rPr lang="en-US" altLang="zh-CN" dirty="0" err="1" smtClean="0"/>
              <a:t>fadeTo</a:t>
            </a:r>
            <a:r>
              <a:rPr lang="en-US" altLang="zh-CN" dirty="0" smtClean="0"/>
              <a:t>("slow",0.4);</a:t>
            </a:r>
          </a:p>
          <a:p>
            <a:r>
              <a:rPr lang="en-US" altLang="zh-CN" dirty="0" smtClean="0"/>
              <a:t>    $("#div3").</a:t>
            </a:r>
            <a:r>
              <a:rPr lang="en-US" altLang="zh-CN" dirty="0" err="1" smtClean="0"/>
              <a:t>fadeTo</a:t>
            </a:r>
            <a:r>
              <a:rPr lang="en-US" altLang="zh-CN" dirty="0" smtClean="0"/>
              <a:t>("slow",0.7);</a:t>
            </a:r>
          </a:p>
          <a:p>
            <a:r>
              <a:rPr lang="en-US" altLang="zh-CN" dirty="0" smtClean="0"/>
              <a:t>  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默认情况下，所有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元素的位置都是静态的，并且无法移动。如需对位置进行操作，记得首先把元素的 </a:t>
            </a:r>
            <a:r>
              <a:rPr lang="en-US" altLang="zh-CN" dirty="0" smtClean="0"/>
              <a:t>CSS position </a:t>
            </a:r>
            <a:r>
              <a:rPr lang="zh-CN" altLang="en-US" dirty="0" smtClean="0"/>
              <a:t>属性设置为 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fixed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absolute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"/>
            <a:ext cx="7203132" cy="6815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83421" y="951572"/>
            <a:ext cx="7777163" cy="351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25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5546"/>
            <a:ext cx="2949178" cy="80750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5873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5546"/>
            <a:ext cx="2949178" cy="80750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5654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042" y="-12839"/>
            <a:ext cx="7886700" cy="640374"/>
          </a:xfrm>
          <a:noFill/>
          <a:ln>
            <a:noFill/>
          </a:ln>
        </p:spPr>
        <p:txBody>
          <a:bodyPr/>
          <a:lstStyle>
            <a:lvl1pPr algn="r">
              <a:defRPr lang="en-US" sz="3100" b="1" dirty="0"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97565"/>
            <a:ext cx="7886700" cy="37351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133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5547"/>
            <a:ext cx="1971675" cy="38971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735547"/>
            <a:ext cx="5800725" cy="38971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1954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我的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373515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7300" y="1"/>
            <a:ext cx="7257138" cy="62753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algn="r">
              <a:defRPr lang="en-US" sz="3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963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827088" y="1168004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46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373515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/>
            </a:lvl1pPr>
            <a:lvl2pPr marL="342900" indent="0">
              <a:lnSpc>
                <a:spcPct val="120000"/>
              </a:lnSpc>
              <a:buNone/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7300" y="3"/>
            <a:ext cx="7257138" cy="62753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algn="r">
              <a:defRPr lang="en-US" sz="3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90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11560" y="843558"/>
            <a:ext cx="7920880" cy="3743325"/>
          </a:xfrm>
        </p:spPr>
        <p:txBody>
          <a:bodyPr/>
          <a:lstStyle>
            <a:lvl1pPr marL="0" indent="0" defTabSz="360000">
              <a:buNone/>
              <a:defRPr sz="1400" baseline="0">
                <a:latin typeface="Consolas" pitchFamily="49" charset="0"/>
                <a:cs typeface="Consolas" pitchFamily="49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xmlns="" val="28177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922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3100" b="1" dirty="0"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89553"/>
            <a:ext cx="3886200" cy="38431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9553"/>
            <a:ext cx="3886200" cy="38431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53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250" y="-3771"/>
            <a:ext cx="7886700" cy="68531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3100" b="1" dirty="0"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76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093" y="1"/>
            <a:ext cx="7886700" cy="681540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100" b="1" kern="1200" dirty="0">
                <a:solidFill>
                  <a:schemeClr val="tx1"/>
                </a:solidFill>
                <a:latin typeface="华文新魏" pitchFamily="2" charset="-122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33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95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257300" y="0"/>
            <a:ext cx="725646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842963"/>
            <a:ext cx="78867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zh-CN" altLang="en-US" sz="3100" b="1" kern="1200" dirty="0">
          <a:solidFill>
            <a:schemeClr val="tx1"/>
          </a:solidFill>
          <a:latin typeface="华文新魏" pitchFamily="2" charset="-122"/>
          <a:ea typeface="+mj-ea"/>
          <a:cs typeface="+mj-cs"/>
        </a:defRPr>
      </a:lvl1pPr>
      <a:lvl2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itchFamily="2" charset="-122"/>
          <a:ea typeface="宋体" pitchFamily="2" charset="-122"/>
        </a:defRPr>
      </a:lvl2pPr>
      <a:lvl3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itchFamily="2" charset="-122"/>
          <a:ea typeface="宋体" pitchFamily="2" charset="-122"/>
        </a:defRPr>
      </a:lvl3pPr>
      <a:lvl4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itchFamily="2" charset="-122"/>
          <a:ea typeface="宋体" pitchFamily="2" charset="-122"/>
        </a:defRPr>
      </a:lvl4pPr>
      <a:lvl5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itchFamily="2" charset="-122"/>
          <a:ea typeface="宋体" pitchFamily="2" charset="-122"/>
        </a:defRPr>
      </a:lvl5pPr>
      <a:lvl6pPr marL="34288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64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5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69863" indent="-169863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tricks.com/demo/html5-css3-loading-bar/index.html" TargetMode="External"/><Relationship Id="rId2" Type="http://schemas.openxmlformats.org/officeDocument/2006/relationships/hyperlink" Target="http://www.jqueryfuns.com/resource/view/1648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17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143000" y="1898427"/>
            <a:ext cx="6858000" cy="73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800" b="1" dirty="0" err="1" smtClean="0">
                <a:latin typeface="Arial" charset="0"/>
              </a:rPr>
              <a:t>Jquery</a:t>
            </a:r>
            <a:r>
              <a:rPr lang="en-US" altLang="zh-CN" sz="4800" b="1" dirty="0" smtClean="0">
                <a:latin typeface="Arial" charset="0"/>
              </a:rPr>
              <a:t> </a:t>
            </a:r>
            <a:r>
              <a:rPr lang="zh-CN" altLang="en-US" sz="4800" b="1" smtClean="0">
                <a:latin typeface="Arial" charset="0"/>
              </a:rPr>
              <a:t>动画特效</a:t>
            </a:r>
            <a:endParaRPr lang="en-US" altLang="zh-CN" sz="48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altLang="zh-CN" dirty="0" smtClean="0"/>
              <a:t>animate()-2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928676"/>
            <a:ext cx="3071834" cy="313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 smtClean="0">
                <a:latin typeface="+mn-lt"/>
                <a:ea typeface="+mn-ea"/>
              </a:rPr>
              <a:t>animate()</a:t>
            </a:r>
            <a:r>
              <a:rPr lang="zh-CN" altLang="en-US" sz="1600" dirty="0" smtClean="0">
                <a:latin typeface="+mn-lt"/>
                <a:ea typeface="+mn-ea"/>
              </a:rPr>
              <a:t>可以操作多个属性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357158" y="1795700"/>
            <a:ext cx="3214710" cy="2419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eaLnBrk="1" hangingPunct="1">
              <a:buNone/>
            </a:pPr>
            <a:r>
              <a:rPr lang="en-US" sz="1800" dirty="0" smtClean="0"/>
              <a:t>$("button").click(function(){ $("div").animate({ </a:t>
            </a:r>
          </a:p>
          <a:p>
            <a:pPr algn="l" eaLnBrk="1" hangingPunct="1">
              <a:buNone/>
            </a:pPr>
            <a:r>
              <a:rPr lang="en-US" sz="1800" dirty="0" smtClean="0"/>
              <a:t>left:'250px', </a:t>
            </a:r>
          </a:p>
          <a:p>
            <a:pPr algn="l" eaLnBrk="1" hangingPunct="1">
              <a:buNone/>
            </a:pPr>
            <a:r>
              <a:rPr lang="en-US" sz="1800" dirty="0" smtClean="0"/>
              <a:t>opacity:'0.5', </a:t>
            </a:r>
          </a:p>
          <a:p>
            <a:pPr algn="l" eaLnBrk="1" hangingPunct="1">
              <a:buNone/>
            </a:pPr>
            <a:r>
              <a:rPr lang="en-US" sz="1800" dirty="0" smtClean="0"/>
              <a:t>height:'150px', </a:t>
            </a:r>
          </a:p>
          <a:p>
            <a:pPr algn="l" eaLnBrk="1" hangingPunct="1">
              <a:buNone/>
            </a:pPr>
            <a:r>
              <a:rPr lang="en-US" sz="1800" dirty="0" smtClean="0"/>
              <a:t>width:'150px' </a:t>
            </a:r>
          </a:p>
          <a:p>
            <a:pPr algn="l" eaLnBrk="1" hangingPunct="1">
              <a:buNone/>
            </a:pPr>
            <a:r>
              <a:rPr lang="en-US" sz="1800" dirty="0" smtClean="0"/>
              <a:t>});</a:t>
            </a:r>
          </a:p>
          <a:p>
            <a:pPr algn="l" eaLnBrk="1" hangingPunct="1">
              <a:buNone/>
            </a:pPr>
            <a:r>
              <a:rPr lang="en-US" sz="1800" dirty="0" smtClean="0"/>
              <a:t> });</a:t>
            </a:r>
            <a:endParaRPr lang="en-US" altLang="zh-CN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14810" y="928676"/>
            <a:ext cx="3929090" cy="80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 smtClean="0">
                <a:latin typeface="+mn-lt"/>
                <a:ea typeface="+mn-ea"/>
              </a:rPr>
              <a:t>animate()</a:t>
            </a:r>
            <a:r>
              <a:rPr lang="zh-CN" altLang="en-US" sz="1600" dirty="0" smtClean="0">
                <a:latin typeface="+mn-lt"/>
                <a:ea typeface="+mn-ea"/>
              </a:rPr>
              <a:t>可以使用相对值（该值相对于元素的当前值）。</a:t>
            </a:r>
            <a:r>
              <a:rPr lang="zh-CN" altLang="en-US" sz="1200" dirty="0" smtClean="0">
                <a:latin typeface="+mn-lt"/>
                <a:ea typeface="+mn-ea"/>
              </a:rPr>
              <a:t>即在原值的基础上进行加减。</a:t>
            </a:r>
            <a:endParaRPr lang="en-US" altLang="zh-CN" sz="1200" dirty="0" smtClean="0">
              <a:latin typeface="+mn-lt"/>
              <a:ea typeface="+mn-ea"/>
            </a:endParaRPr>
          </a:p>
          <a:p>
            <a:pPr algn="l">
              <a:buNone/>
            </a:pPr>
            <a:r>
              <a:rPr lang="zh-CN" altLang="en-US" sz="1600" dirty="0" smtClean="0">
                <a:latin typeface="+mn-lt"/>
                <a:ea typeface="+mn-ea"/>
              </a:rPr>
              <a:t>使用符号“</a:t>
            </a:r>
            <a:r>
              <a:rPr lang="en-US" altLang="zh-CN" sz="1600" dirty="0" smtClean="0"/>
              <a:t>+=</a:t>
            </a:r>
            <a:r>
              <a:rPr lang="zh-CN" altLang="en-US" sz="1600" dirty="0" smtClean="0">
                <a:latin typeface="+mn-lt"/>
                <a:ea typeface="+mn-ea"/>
              </a:rPr>
              <a:t>” 或 “</a:t>
            </a:r>
            <a:r>
              <a:rPr lang="en-US" altLang="zh-CN" sz="1600" dirty="0" smtClean="0"/>
              <a:t>-=</a:t>
            </a:r>
            <a:r>
              <a:rPr lang="zh-CN" altLang="en-US" sz="1600" dirty="0" smtClean="0">
                <a:latin typeface="+mn-lt"/>
                <a:ea typeface="+mn-ea"/>
              </a:rPr>
              <a:t>”。</a:t>
            </a:r>
          </a:p>
        </p:txBody>
      </p:sp>
      <p:sp>
        <p:nvSpPr>
          <p:cNvPr id="7" name="矩形 6"/>
          <p:cNvSpPr/>
          <p:nvPr/>
        </p:nvSpPr>
        <p:spPr>
          <a:xfrm>
            <a:off x="4214810" y="1798609"/>
            <a:ext cx="3214710" cy="2059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eaLnBrk="1" hangingPunct="1">
              <a:buNone/>
            </a:pPr>
            <a:r>
              <a:rPr lang="en-US" sz="1800" dirty="0" smtClean="0"/>
              <a:t>$("button").click(function(){ $("div").animate({ </a:t>
            </a:r>
          </a:p>
          <a:p>
            <a:pPr algn="l" eaLnBrk="1" hangingPunct="1">
              <a:buNone/>
            </a:pPr>
            <a:r>
              <a:rPr lang="en-US" sz="1800" dirty="0" smtClean="0"/>
              <a:t>left:'250px', </a:t>
            </a:r>
          </a:p>
          <a:p>
            <a:pPr algn="l" eaLnBrk="1" hangingPunct="1">
              <a:buNone/>
            </a:pPr>
            <a:r>
              <a:rPr lang="en-US" sz="1800" dirty="0" smtClean="0"/>
              <a:t>height:'+=150px', width:'+=150px' </a:t>
            </a:r>
          </a:p>
          <a:p>
            <a:pPr algn="l" eaLnBrk="1" hangingPunct="1">
              <a:buNone/>
            </a:pPr>
            <a:r>
              <a:rPr lang="en-US" sz="1800" dirty="0" smtClean="0"/>
              <a:t>}); </a:t>
            </a:r>
          </a:p>
          <a:p>
            <a:pPr algn="l" eaLnBrk="1" hangingPunct="1">
              <a:buNone/>
            </a:pPr>
            <a:r>
              <a:rPr lang="en-US" sz="1800" dirty="0" smtClean="0"/>
              <a:t>});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altLang="zh-CN" dirty="0" smtClean="0"/>
              <a:t>animate()-3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928676"/>
            <a:ext cx="3071834" cy="74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 smtClean="0">
                <a:latin typeface="+mn-lt"/>
                <a:ea typeface="+mn-ea"/>
              </a:rPr>
              <a:t>animate()</a:t>
            </a:r>
            <a:r>
              <a:rPr lang="zh-CN" altLang="en-US" sz="1600" dirty="0" smtClean="0">
                <a:latin typeface="+mn-lt"/>
                <a:ea typeface="+mn-ea"/>
              </a:rPr>
              <a:t>可以使用预定义的值：</a:t>
            </a:r>
            <a:endParaRPr lang="en-US" altLang="zh-CN" sz="1600" dirty="0" smtClean="0">
              <a:latin typeface="+mn-lt"/>
              <a:ea typeface="+mn-ea"/>
            </a:endParaRPr>
          </a:p>
          <a:p>
            <a:pPr algn="l">
              <a:buNone/>
            </a:pPr>
            <a:r>
              <a:rPr lang="zh-CN" altLang="en-US" sz="1400" dirty="0" smtClean="0">
                <a:latin typeface="+mn-lt"/>
                <a:ea typeface="+mn-ea"/>
              </a:rPr>
              <a:t>可把属性的动画值设置为 </a:t>
            </a:r>
            <a:r>
              <a:rPr lang="en-US" altLang="zh-CN" sz="1400" dirty="0" smtClean="0">
                <a:latin typeface="+mn-lt"/>
                <a:ea typeface="+mn-ea"/>
              </a:rPr>
              <a:t>"</a:t>
            </a:r>
            <a:r>
              <a:rPr lang="en-US" altLang="en-US" sz="1400" dirty="0" smtClean="0">
                <a:latin typeface="+mn-lt"/>
                <a:ea typeface="+mn-ea"/>
              </a:rPr>
              <a:t>show"、"hide"  </a:t>
            </a:r>
            <a:r>
              <a:rPr lang="zh-CN" altLang="en-US" sz="1400" dirty="0" smtClean="0">
                <a:latin typeface="+mn-lt"/>
                <a:ea typeface="+mn-ea"/>
              </a:rPr>
              <a:t>或 </a:t>
            </a:r>
            <a:r>
              <a:rPr lang="en-US" altLang="zh-CN" sz="1400" dirty="0" smtClean="0">
                <a:latin typeface="+mn-lt"/>
                <a:ea typeface="+mn-ea"/>
              </a:rPr>
              <a:t>"</a:t>
            </a:r>
            <a:r>
              <a:rPr lang="en-US" altLang="en-US" sz="1400" dirty="0" smtClean="0">
                <a:latin typeface="+mn-lt"/>
                <a:ea typeface="+mn-ea"/>
              </a:rPr>
              <a:t>toggle"</a:t>
            </a:r>
            <a:endParaRPr lang="zh-CN" altLang="en-US" sz="1400" dirty="0" smtClean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58" y="1795700"/>
            <a:ext cx="3214710" cy="1449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eaLnBrk="1" hangingPunct="1">
              <a:buNone/>
            </a:pPr>
            <a:r>
              <a:rPr lang="en-US" sz="1800" dirty="0" smtClean="0"/>
              <a:t>$(“button”).click(function(){ $(“div”).animate({ </a:t>
            </a:r>
            <a:r>
              <a:rPr lang="en-US" sz="1800" dirty="0" err="1" smtClean="0"/>
              <a:t>height:‘toggle</a:t>
            </a:r>
            <a:r>
              <a:rPr lang="en-US" sz="1800" dirty="0" smtClean="0"/>
              <a:t>’ </a:t>
            </a:r>
          </a:p>
          <a:p>
            <a:pPr algn="l" eaLnBrk="1" hangingPunct="1">
              <a:buNone/>
            </a:pPr>
            <a:r>
              <a:rPr lang="en-US" sz="1800" dirty="0" smtClean="0"/>
              <a:t>}); </a:t>
            </a:r>
          </a:p>
          <a:p>
            <a:pPr algn="l" eaLnBrk="1" hangingPunct="1">
              <a:buNone/>
            </a:pPr>
            <a:r>
              <a:rPr lang="en-US" sz="1800" dirty="0" smtClean="0"/>
              <a:t>});</a:t>
            </a:r>
            <a:endParaRPr lang="en-US" altLang="zh-CN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14810" y="928676"/>
            <a:ext cx="3929090" cy="535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 smtClean="0">
                <a:latin typeface="+mn-lt"/>
                <a:ea typeface="+mn-ea"/>
              </a:rPr>
              <a:t>animate()</a:t>
            </a:r>
            <a:r>
              <a:rPr lang="zh-CN" altLang="en-US" sz="1600" dirty="0" smtClean="0">
                <a:latin typeface="+mn-lt"/>
                <a:ea typeface="+mn-ea"/>
              </a:rPr>
              <a:t>可以使用队列功能（多个动画逐一运行）。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3786182" y="1837970"/>
            <a:ext cx="5286380" cy="1948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eaLnBrk="1" hangingPunct="1">
              <a:buNone/>
            </a:pPr>
            <a:r>
              <a:rPr lang="en-US" sz="1800" dirty="0" smtClean="0"/>
              <a:t>$("button").click(function(){ </a:t>
            </a:r>
          </a:p>
          <a:p>
            <a:pPr algn="l" eaLnBrk="1" hangingPunct="1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div=$("div"); </a:t>
            </a:r>
            <a:r>
              <a:rPr lang="en-US" sz="1800" dirty="0" err="1" smtClean="0"/>
              <a:t>div.animate</a:t>
            </a:r>
            <a:r>
              <a:rPr lang="en-US" sz="1800" dirty="0" smtClean="0"/>
              <a:t>({height:'300px',opacity:'0.4'},"slow"); </a:t>
            </a:r>
            <a:r>
              <a:rPr lang="en-US" sz="1800" dirty="0" err="1" smtClean="0"/>
              <a:t>div.animate</a:t>
            </a:r>
            <a:r>
              <a:rPr lang="en-US" sz="1800" dirty="0" smtClean="0"/>
              <a:t>({width:'300px',opacity:'0.8'},"slow"); </a:t>
            </a:r>
            <a:r>
              <a:rPr lang="en-US" sz="1800" dirty="0" err="1" smtClean="0"/>
              <a:t>div.animate</a:t>
            </a:r>
            <a:r>
              <a:rPr lang="en-US" sz="1800" dirty="0" smtClean="0"/>
              <a:t>({height:'100px',opacity:'0.4'},"slow"); </a:t>
            </a:r>
            <a:r>
              <a:rPr lang="en-US" sz="1800" dirty="0" err="1" smtClean="0"/>
              <a:t>div.animate</a:t>
            </a:r>
            <a:r>
              <a:rPr lang="en-US" sz="1800" dirty="0" smtClean="0"/>
              <a:t>({width:'100px',opacity:'0.8'},"slow"); </a:t>
            </a:r>
          </a:p>
          <a:p>
            <a:pPr algn="l" eaLnBrk="1" hangingPunct="1">
              <a:buNone/>
            </a:pPr>
            <a:r>
              <a:rPr lang="en-US" sz="1800" dirty="0" smtClean="0"/>
              <a:t>});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画一个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（可见），然后点击按钮实现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向左移动，然后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内的文字变大。</a:t>
            </a:r>
            <a:endParaRPr lang="en-US" altLang="zh-CN" dirty="0" smtClean="0"/>
          </a:p>
        </p:txBody>
      </p:sp>
      <p:sp>
        <p:nvSpPr>
          <p:cNvPr id="13" name="Shape 5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6"/>
            <a:ext cx="2047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00378"/>
            <a:ext cx="30003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03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www.jqueryfuns.com/resource/view/1648</a:t>
            </a:r>
            <a:r>
              <a:rPr lang="zh-CN" altLang="en-US" dirty="0"/>
              <a:t>封装对话框类，打开关闭模拟</a:t>
            </a:r>
            <a:r>
              <a:rPr lang="en-US" altLang="zh-CN" dirty="0" err="1"/>
              <a:t>cathy</a:t>
            </a:r>
            <a:r>
              <a:rPr lang="zh-CN" altLang="en-US" dirty="0"/>
              <a:t>效果就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http://www.html5tricks.com/demo/html5-css3-loading-bar/index.html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zh-CN" altLang="en-US" dirty="0" smtClean="0"/>
              <a:t>封装</a:t>
            </a:r>
            <a:r>
              <a:rPr lang="zh-CN" altLang="en-US" dirty="0"/>
              <a:t>进度条模拟这个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xmlns="" val="28056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show()</a:t>
            </a:r>
            <a:r>
              <a:rPr lang="en-US" sz="1800" dirty="0" smtClean="0"/>
              <a:t>、</a:t>
            </a:r>
            <a:r>
              <a:rPr lang="en-US" altLang="zh-CN" sz="1800" dirty="0" smtClean="0"/>
              <a:t>hide()</a:t>
            </a:r>
            <a:r>
              <a:rPr lang="zh-CN" altLang="en-US" sz="1800" dirty="0" smtClean="0"/>
              <a:t>方法会显示、隐藏元素。用</a:t>
            </a:r>
            <a:r>
              <a:rPr lang="en-US" altLang="zh-CN" sz="1800" dirty="0" smtClean="0"/>
              <a:t>toggle()</a:t>
            </a:r>
            <a:r>
              <a:rPr lang="zh-CN" altLang="en-US" sz="1800" dirty="0" smtClean="0"/>
              <a:t>方法在显示、隐藏之间切换</a:t>
            </a:r>
          </a:p>
          <a:p>
            <a:r>
              <a:rPr lang="en-US" altLang="zh-CN" sz="1800" dirty="0" smtClean="0"/>
              <a:t>$(":button[value=show]").click(function() { $("div").show(); });</a:t>
            </a:r>
          </a:p>
          <a:p>
            <a:r>
              <a:rPr lang="en-US" altLang="zh-CN" sz="1800" dirty="0" smtClean="0"/>
              <a:t>$(":button[value=hide]").click(function() { $("div").hide(); });</a:t>
            </a:r>
          </a:p>
          <a:p>
            <a:r>
              <a:rPr lang="zh-CN" altLang="en-US" sz="1800" dirty="0" smtClean="0"/>
              <a:t>如果</a:t>
            </a:r>
            <a:r>
              <a:rPr lang="en-US" altLang="zh-CN" sz="1800" dirty="0" err="1" smtClean="0"/>
              <a:t>show</a:t>
            </a:r>
            <a:r>
              <a:rPr lang="en-US" sz="1800" dirty="0" err="1" smtClean="0"/>
              <a:t>、</a:t>
            </a:r>
            <a:r>
              <a:rPr lang="en-US" altLang="zh-CN" sz="1800" dirty="0" err="1" smtClean="0"/>
              <a:t>hide</a:t>
            </a:r>
            <a:r>
              <a:rPr lang="zh-CN" altLang="en-US" sz="1800" dirty="0" smtClean="0"/>
              <a:t>方法不带参数则是立即显示、立即隐藏，如果指定速度参数则会用指定时间进行动态显示、隐藏，单位为毫秒，也可以使用三个内置的速度：</a:t>
            </a:r>
            <a:r>
              <a:rPr lang="en-US" altLang="zh-CN" sz="1800" dirty="0" smtClean="0"/>
              <a:t>fast</a:t>
            </a:r>
            <a:r>
              <a:rPr lang="en-US" sz="1800" dirty="0" smtClean="0"/>
              <a:t>（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毫秒）、</a:t>
            </a:r>
            <a:r>
              <a:rPr lang="en-US" altLang="zh-CN" sz="1800" dirty="0" smtClean="0"/>
              <a:t>normal</a:t>
            </a:r>
            <a:r>
              <a:rPr lang="en-US" sz="1800" dirty="0" smtClean="0"/>
              <a:t>（</a:t>
            </a:r>
            <a:r>
              <a:rPr lang="en-US" altLang="zh-CN" sz="1800" dirty="0" smtClean="0"/>
              <a:t>400</a:t>
            </a:r>
            <a:r>
              <a:rPr lang="zh-CN" altLang="en-US" sz="1800" dirty="0" smtClean="0"/>
              <a:t>毫秒）、</a:t>
            </a:r>
            <a:r>
              <a:rPr lang="en-US" altLang="zh-CN" sz="1800" dirty="0" smtClean="0"/>
              <a:t>slow</a:t>
            </a:r>
            <a:r>
              <a:rPr lang="en-US" sz="1800" dirty="0" smtClean="0"/>
              <a:t>（</a:t>
            </a:r>
            <a:r>
              <a:rPr lang="en-US" altLang="zh-CN" sz="1800" dirty="0" smtClean="0"/>
              <a:t>600</a:t>
            </a:r>
            <a:r>
              <a:rPr lang="zh-CN" altLang="en-US" sz="1800" dirty="0" smtClean="0"/>
              <a:t>毫秒），</a:t>
            </a:r>
            <a:r>
              <a:rPr lang="en-US" altLang="zh-CN" sz="1800" dirty="0" err="1" smtClean="0"/>
              <a:t>jQuery</a:t>
            </a:r>
            <a:r>
              <a:rPr lang="zh-CN" altLang="en-US" sz="1800" dirty="0" smtClean="0"/>
              <a:t>动画函数中需要速度的地方一般也可以使用这个三个值，如：</a:t>
            </a:r>
            <a:r>
              <a:rPr lang="en-US" altLang="zh-CN" sz="1800" dirty="0" err="1" smtClean="0"/>
              <a:t>toggle</a:t>
            </a:r>
            <a:r>
              <a:rPr lang="en-US" sz="1800" dirty="0" err="1" smtClean="0"/>
              <a:t>、</a:t>
            </a:r>
            <a:r>
              <a:rPr lang="en-US" altLang="zh-CN" sz="1800" dirty="0" err="1" smtClean="0"/>
              <a:t>slideDown</a:t>
            </a:r>
            <a:r>
              <a:rPr lang="en-US" sz="1800" dirty="0" err="1" smtClean="0"/>
              <a:t>、</a:t>
            </a:r>
            <a:r>
              <a:rPr lang="en-US" altLang="zh-CN" sz="1800" dirty="0" err="1" smtClean="0"/>
              <a:t>slideUp</a:t>
            </a:r>
            <a:r>
              <a:rPr lang="zh-CN" altLang="en-US" sz="1800" dirty="0" smtClean="0"/>
              <a:t>这几个函数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控制速度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569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 smtClean="0"/>
              <a:t>animate</a:t>
            </a:r>
            <a:r>
              <a:rPr lang="en-US" sz="1800" dirty="0" err="1" smtClean="0"/>
              <a:t>：</a:t>
            </a:r>
            <a:r>
              <a:rPr lang="en-US" altLang="zh-CN" sz="1800" dirty="0" err="1" smtClean="0"/>
              <a:t>anmite</a:t>
            </a:r>
            <a:r>
              <a:rPr lang="zh-CN" altLang="en-US" sz="1800" dirty="0" smtClean="0"/>
              <a:t>内部设置的多个值是同步变化的，链式的</a:t>
            </a:r>
            <a:r>
              <a:rPr lang="en-US" altLang="zh-CN" sz="1800" dirty="0" smtClean="0"/>
              <a:t>animate</a:t>
            </a:r>
            <a:r>
              <a:rPr lang="zh-CN" altLang="en-US" sz="1800" dirty="0" smtClean="0"/>
              <a:t>是依次动画的。</a:t>
            </a:r>
          </a:p>
          <a:p>
            <a:r>
              <a:rPr lang="zh-CN" altLang="en-US" sz="1800" dirty="0" smtClean="0"/>
              <a:t>例子：</a:t>
            </a:r>
            <a:r>
              <a:rPr lang="en-US" altLang="zh-CN" sz="1800" dirty="0" smtClean="0"/>
              <a:t>animate({ left: 0, top: 0, width: 300, height: 300 }</a:t>
            </a:r>
            <a:r>
              <a:rPr lang="en-US" sz="1800" dirty="0" smtClean="0"/>
              <a:t>，</a:t>
            </a:r>
            <a:r>
              <a:rPr lang="en-US" altLang="zh-CN" sz="1800" dirty="0" smtClean="0"/>
              <a:t>1000).animate({ opacity: 0 }).animate({ opacity: 1 })</a:t>
            </a:r>
            <a:r>
              <a:rPr lang="en-US" sz="1800" dirty="0" smtClean="0"/>
              <a:t>。</a:t>
            </a:r>
          </a:p>
          <a:p>
            <a:r>
              <a:rPr lang="zh-CN" altLang="en-US" sz="1800" dirty="0" smtClean="0"/>
              <a:t>还可以指定增量</a:t>
            </a:r>
            <a:r>
              <a:rPr lang="en-US" altLang="zh-CN" sz="1800" dirty="0" smtClean="0"/>
              <a:t>$(“#div1”).animate({ height: “+=100” }); //</a:t>
            </a:r>
            <a:r>
              <a:rPr lang="zh-CN" altLang="en-US" sz="1800" dirty="0" smtClean="0"/>
              <a:t>如果是</a:t>
            </a:r>
            <a:r>
              <a:rPr lang="en-US" altLang="zh-CN" sz="1800" dirty="0" smtClean="0"/>
              <a:t>+=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-=</a:t>
            </a:r>
            <a:r>
              <a:rPr lang="zh-CN" altLang="en-US" sz="1800" dirty="0" smtClean="0"/>
              <a:t>等增量形式要写成字符串，因为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不认识这种语法</a:t>
            </a:r>
          </a:p>
          <a:p>
            <a:endParaRPr lang="zh-CN" altLang="en-US" sz="1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连续的复杂动画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946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show()</a:t>
            </a:r>
          </a:p>
          <a:p>
            <a:r>
              <a:rPr lang="en-US" smtClean="0"/>
              <a:t>hide()</a:t>
            </a:r>
          </a:p>
          <a:p>
            <a:r>
              <a:rPr lang="en-US" smtClean="0"/>
              <a:t>fadeIn()</a:t>
            </a:r>
          </a:p>
          <a:p>
            <a:r>
              <a:rPr lang="en-US" smtClean="0"/>
              <a:t>fadeOut()</a:t>
            </a:r>
          </a:p>
          <a:p>
            <a:r>
              <a:rPr lang="en-US" smtClean="0"/>
              <a:t>slideUp()</a:t>
            </a:r>
          </a:p>
          <a:p>
            <a:r>
              <a:rPr lang="en-US" smtClean="0"/>
              <a:t>slideDown()</a:t>
            </a:r>
          </a:p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基本效果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88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隐藏显示、切换与滑动 、淡入淡出和动画</a:t>
            </a:r>
            <a:endParaRPr lang="en-US" altLang="zh-CN" dirty="0"/>
          </a:p>
        </p:txBody>
      </p:sp>
      <p:sp>
        <p:nvSpPr>
          <p:cNvPr id="13" name="Shape 5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JQuery </a:t>
            </a:r>
            <a:r>
              <a:rPr lang="zh-CN" altLang="en-US" smtClean="0"/>
              <a:t>之各类动画效果的实现</a:t>
            </a:r>
            <a:endParaRPr lang="zh-CN" altLang="en-US" dirty="0"/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755576" y="1009985"/>
            <a:ext cx="1348978" cy="485775"/>
            <a:chOff x="0" y="0"/>
            <a:chExt cx="1440" cy="448"/>
          </a:xfrm>
        </p:grpSpPr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85" y="258"/>
              <a:ext cx="1270" cy="190"/>
            </a:xfrm>
            <a:custGeom>
              <a:avLst/>
              <a:gdLst>
                <a:gd name="T0" fmla="*/ 3472 w 1120"/>
                <a:gd name="T1" fmla="*/ 20 h 252"/>
                <a:gd name="T2" fmla="*/ 3457 w 1120"/>
                <a:gd name="T3" fmla="*/ 20 h 252"/>
                <a:gd name="T4" fmla="*/ 3407 w 1120"/>
                <a:gd name="T5" fmla="*/ 20 h 252"/>
                <a:gd name="T6" fmla="*/ 3330 w 1120"/>
                <a:gd name="T7" fmla="*/ 19 h 252"/>
                <a:gd name="T8" fmla="*/ 3219 w 1120"/>
                <a:gd name="T9" fmla="*/ 18 h 252"/>
                <a:gd name="T10" fmla="*/ 3076 w 1120"/>
                <a:gd name="T11" fmla="*/ 17 h 252"/>
                <a:gd name="T12" fmla="*/ 2910 w 1120"/>
                <a:gd name="T13" fmla="*/ 17 h 252"/>
                <a:gd name="T14" fmla="*/ 2715 w 1120"/>
                <a:gd name="T15" fmla="*/ 17 h 252"/>
                <a:gd name="T16" fmla="*/ 2496 w 1120"/>
                <a:gd name="T17" fmla="*/ 15 h 252"/>
                <a:gd name="T18" fmla="*/ 2264 w 1120"/>
                <a:gd name="T19" fmla="*/ 15 h 252"/>
                <a:gd name="T20" fmla="*/ 2003 w 1120"/>
                <a:gd name="T21" fmla="*/ 15 h 252"/>
                <a:gd name="T22" fmla="*/ 1720 w 1120"/>
                <a:gd name="T23" fmla="*/ 15 h 252"/>
                <a:gd name="T24" fmla="*/ 1443 w 1120"/>
                <a:gd name="T25" fmla="*/ 15 h 252"/>
                <a:gd name="T26" fmla="*/ 1188 w 1120"/>
                <a:gd name="T27" fmla="*/ 15 h 252"/>
                <a:gd name="T28" fmla="*/ 954 w 1120"/>
                <a:gd name="T29" fmla="*/ 15 h 252"/>
                <a:gd name="T30" fmla="*/ 738 w 1120"/>
                <a:gd name="T31" fmla="*/ 17 h 252"/>
                <a:gd name="T32" fmla="*/ 554 w 1120"/>
                <a:gd name="T33" fmla="*/ 17 h 252"/>
                <a:gd name="T34" fmla="*/ 392 w 1120"/>
                <a:gd name="T35" fmla="*/ 17 h 252"/>
                <a:gd name="T36" fmla="*/ 252 w 1120"/>
                <a:gd name="T37" fmla="*/ 18 h 252"/>
                <a:gd name="T38" fmla="*/ 143 w 1120"/>
                <a:gd name="T39" fmla="*/ 19 h 252"/>
                <a:gd name="T40" fmla="*/ 61 w 1120"/>
                <a:gd name="T41" fmla="*/ 20 h 252"/>
                <a:gd name="T42" fmla="*/ 18 w 1120"/>
                <a:gd name="T43" fmla="*/ 20 h 252"/>
                <a:gd name="T44" fmla="*/ 0 w 1120"/>
                <a:gd name="T45" fmla="*/ 20 h 252"/>
                <a:gd name="T46" fmla="*/ 0 w 1120"/>
                <a:gd name="T47" fmla="*/ 5 h 252"/>
                <a:gd name="T48" fmla="*/ 1734 w 1120"/>
                <a:gd name="T49" fmla="*/ 0 h 252"/>
                <a:gd name="T50" fmla="*/ 3472 w 1120"/>
                <a:gd name="T51" fmla="*/ 5 h 252"/>
                <a:gd name="T52" fmla="*/ 3472 w 1120"/>
                <a:gd name="T53" fmla="*/ 20 h 252"/>
                <a:gd name="T54" fmla="*/ 3472 w 1120"/>
                <a:gd name="T55" fmla="*/ 2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4549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500" dirty="0" smtClean="0">
                  <a:solidFill>
                    <a:schemeClr val="bg1"/>
                  </a:solidFill>
                </a:rPr>
                <a:t>学习重点</a:t>
              </a:r>
              <a:endParaRPr lang="zh-CN" altLang="en-US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203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215370" cy="2317127"/>
          </a:xfrm>
        </p:spPr>
        <p:txBody>
          <a:bodyPr/>
          <a:lstStyle/>
          <a:p>
            <a:r>
              <a:rPr lang="zh-CN" altLang="en-US" sz="1800" dirty="0" smtClean="0"/>
              <a:t>语法：</a:t>
            </a:r>
            <a:r>
              <a:rPr lang="en-US" sz="1800" dirty="0" smtClean="0"/>
              <a:t>$(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).hide(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    </a:t>
            </a:r>
            <a:r>
              <a:rPr lang="zh-CN" altLang="en-US" sz="1800" dirty="0" smtClean="0"/>
              <a:t>隐藏方法</a:t>
            </a:r>
            <a:endParaRPr lang="en-US" altLang="zh-CN" sz="1800" dirty="0" smtClean="0"/>
          </a:p>
          <a:p>
            <a:r>
              <a:rPr lang="en-US" sz="1800" dirty="0" smtClean="0"/>
              <a:t>      $(</a:t>
            </a:r>
            <a:r>
              <a:rPr lang="en-US" altLang="zh-CN" sz="1800" dirty="0" smtClean="0"/>
              <a:t>selector</a:t>
            </a:r>
            <a:r>
              <a:rPr lang="en-US" sz="1800" dirty="0" smtClean="0"/>
              <a:t>).</a:t>
            </a:r>
            <a:r>
              <a:rPr lang="en-US" altLang="zh-CN" sz="1800" dirty="0" smtClean="0"/>
              <a:t>show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   </a:t>
            </a:r>
            <a:r>
              <a:rPr lang="zh-CN" altLang="en-US" sz="1800" dirty="0" smtClean="0"/>
              <a:t>显示方法</a:t>
            </a:r>
            <a:endParaRPr lang="en-US" sz="1800" dirty="0" smtClean="0"/>
          </a:p>
          <a:p>
            <a:r>
              <a:rPr lang="en-US" sz="1800" dirty="0" smtClean="0"/>
              <a:t>      $(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).</a:t>
            </a:r>
            <a:r>
              <a:rPr lang="en-US" altLang="zh-CN" sz="1800" dirty="0" smtClean="0"/>
              <a:t>toggle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 </a:t>
            </a:r>
            <a:r>
              <a:rPr lang="zh-CN" altLang="en-US" sz="1800" dirty="0" smtClean="0"/>
              <a:t>切换隐藏和显示方法</a:t>
            </a:r>
            <a:endParaRPr lang="en-US" sz="1800" dirty="0" smtClean="0"/>
          </a:p>
          <a:p>
            <a:r>
              <a:rPr lang="zh-CN" altLang="en-US" sz="1800" dirty="0" smtClean="0"/>
              <a:t>参数说明：</a:t>
            </a:r>
            <a:endParaRPr lang="en-US" altLang="zh-CN" sz="1800" dirty="0" smtClean="0"/>
          </a:p>
          <a:p>
            <a:r>
              <a:rPr lang="en-US" altLang="zh-CN" sz="1800" dirty="0" smtClean="0"/>
              <a:t>speed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 </a:t>
            </a:r>
            <a:r>
              <a:rPr lang="zh-CN" altLang="en-US" sz="1600" dirty="0" smtClean="0"/>
              <a:t>可选。规定隐藏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显示的速度，可取值：</a:t>
            </a:r>
            <a:r>
              <a:rPr lang="en-US" altLang="zh-CN" sz="1600" dirty="0" smtClean="0"/>
              <a:t>"slow"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"fast"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“normal" </a:t>
            </a:r>
            <a:r>
              <a:rPr lang="zh-CN" altLang="en-US" sz="1600" dirty="0" smtClean="0"/>
              <a:t>或毫秒。</a:t>
            </a:r>
          </a:p>
          <a:p>
            <a:r>
              <a:rPr lang="en-US" altLang="zh-CN" sz="1800" dirty="0" smtClean="0"/>
              <a:t>callback</a:t>
            </a:r>
            <a:r>
              <a:rPr lang="zh-CN" altLang="en-US" sz="1800" dirty="0" smtClean="0"/>
              <a:t>：</a:t>
            </a:r>
            <a:r>
              <a:rPr lang="zh-CN" altLang="en-US" sz="1600" dirty="0" smtClean="0"/>
              <a:t>可选。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隐藏或显示完成后所执行的函数名称。</a:t>
            </a:r>
            <a:endParaRPr lang="en-US" altLang="zh-CN" sz="1600" dirty="0" smtClean="0"/>
          </a:p>
          <a:p>
            <a:endParaRPr lang="zh-CN" altLang="en-US" sz="1800" dirty="0" smtClean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dirty="0" smtClean="0"/>
              <a:t>隐藏显示</a:t>
            </a:r>
            <a:r>
              <a:rPr altLang="zh-CN" b="1" dirty="0" smtClean="0">
                <a:solidFill>
                  <a:schemeClr val="tx1"/>
                </a:solidFill>
              </a:rPr>
              <a:t>-hide()/show()</a:t>
            </a:r>
            <a:r>
              <a:rPr altLang="zh-CN" dirty="0" smtClean="0"/>
              <a:t>/toggle()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3322103"/>
            <a:ext cx="3643338" cy="535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600" dirty="0" smtClean="0">
                <a:latin typeface="+mn-lt"/>
                <a:ea typeface="+mn-ea"/>
              </a:rPr>
              <a:t>对于</a:t>
            </a:r>
            <a:r>
              <a:rPr lang="en-US" altLang="zh-CN" sz="1600" dirty="0" smtClean="0">
                <a:latin typeface="+mn-lt"/>
                <a:ea typeface="+mn-ea"/>
              </a:rPr>
              <a:t>toggle()</a:t>
            </a:r>
            <a:r>
              <a:rPr lang="zh-CN" altLang="en-US" sz="1600" dirty="0" smtClean="0">
                <a:latin typeface="+mn-lt"/>
                <a:ea typeface="+mn-ea"/>
              </a:rPr>
              <a:t>方法：一个按钮可以点击两次，实现隐藏和显示的效果。</a:t>
            </a:r>
          </a:p>
        </p:txBody>
      </p:sp>
      <p:sp>
        <p:nvSpPr>
          <p:cNvPr id="9" name="矩形 8"/>
          <p:cNvSpPr/>
          <p:nvPr/>
        </p:nvSpPr>
        <p:spPr>
          <a:xfrm>
            <a:off x="428596" y="3357568"/>
            <a:ext cx="3786182" cy="156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eaLnBrk="1" hangingPunct="1">
              <a:buNone/>
            </a:pPr>
            <a:r>
              <a:rPr lang="en-US" altLang="zh-CN" sz="1800" dirty="0" smtClean="0"/>
              <a:t>$("button").click(function(){</a:t>
            </a:r>
          </a:p>
          <a:p>
            <a:pPr algn="l" eaLnBrk="1" hangingPunct="1">
              <a:buNone/>
            </a:pPr>
            <a:r>
              <a:rPr lang="en-US" altLang="zh-CN" sz="1800" dirty="0" smtClean="0"/>
              <a:t>  $("p").hide(1000,function(){</a:t>
            </a:r>
          </a:p>
          <a:p>
            <a:pPr algn="l" eaLnBrk="1" hangingPunct="1">
              <a:buNone/>
            </a:pPr>
            <a:r>
              <a:rPr lang="en-US" altLang="zh-CN" sz="1800" dirty="0" smtClean="0"/>
              <a:t>     $("p").show("normal"); </a:t>
            </a:r>
          </a:p>
          <a:p>
            <a:pPr algn="l" eaLnBrk="1" hangingPunct="1">
              <a:buNone/>
            </a:pPr>
            <a:r>
              <a:rPr lang="en-US" altLang="zh-CN" sz="1800" dirty="0" smtClean="0"/>
              <a:t>      });</a:t>
            </a:r>
          </a:p>
          <a:p>
            <a:pPr algn="l" eaLnBrk="1" hangingPunct="1">
              <a:buNone/>
            </a:pPr>
            <a:r>
              <a:rPr lang="en-US" altLang="zh-CN" sz="1800" dirty="0" smtClean="0"/>
              <a:t>});  </a:t>
            </a:r>
          </a:p>
        </p:txBody>
      </p:sp>
      <p:sp>
        <p:nvSpPr>
          <p:cNvPr id="11" name="矩形 10"/>
          <p:cNvSpPr/>
          <p:nvPr/>
        </p:nvSpPr>
        <p:spPr>
          <a:xfrm>
            <a:off x="4786314" y="4052521"/>
            <a:ext cx="3071834" cy="590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eaLnBrk="1" hangingPunct="1">
              <a:buNone/>
            </a:pPr>
            <a:r>
              <a:rPr lang="en-US" sz="1800" dirty="0" smtClean="0"/>
              <a:t>$("button").click(function(){ $("p").toggle(); });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215370" cy="2317127"/>
          </a:xfrm>
        </p:spPr>
        <p:txBody>
          <a:bodyPr/>
          <a:lstStyle/>
          <a:p>
            <a:r>
              <a:rPr lang="zh-CN" altLang="en-US" sz="1800" dirty="0" smtClean="0"/>
              <a:t>语法：</a:t>
            </a:r>
            <a:r>
              <a:rPr lang="en-US" sz="1800" dirty="0" smtClean="0"/>
              <a:t>$(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).</a:t>
            </a:r>
            <a:r>
              <a:rPr lang="en-US" altLang="zh-CN" sz="1800" dirty="0" err="1" smtClean="0"/>
              <a:t>slideUp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    </a:t>
            </a:r>
            <a:r>
              <a:rPr lang="zh-CN" altLang="en-US" sz="1800" dirty="0" smtClean="0"/>
              <a:t>向上滑动</a:t>
            </a:r>
            <a:endParaRPr lang="en-US" altLang="zh-CN" sz="1800" dirty="0" smtClean="0"/>
          </a:p>
          <a:p>
            <a:r>
              <a:rPr lang="en-US" sz="1800" dirty="0" smtClean="0"/>
              <a:t>      $(</a:t>
            </a:r>
            <a:r>
              <a:rPr lang="en-US" altLang="zh-CN" sz="1800" dirty="0" smtClean="0"/>
              <a:t>selector</a:t>
            </a:r>
            <a:r>
              <a:rPr lang="en-US" sz="1800" dirty="0" smtClean="0"/>
              <a:t>).</a:t>
            </a:r>
            <a:r>
              <a:rPr lang="en-US" altLang="zh-CN" sz="1800" dirty="0" err="1" smtClean="0"/>
              <a:t>slideDown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   </a:t>
            </a:r>
            <a:r>
              <a:rPr lang="zh-CN" altLang="en-US" sz="1800" dirty="0" smtClean="0"/>
              <a:t>向下滑动</a:t>
            </a:r>
            <a:endParaRPr lang="en-US" sz="1800" dirty="0" smtClean="0"/>
          </a:p>
          <a:p>
            <a:r>
              <a:rPr lang="en-US" sz="1800" dirty="0" smtClean="0"/>
              <a:t>      $(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).</a:t>
            </a:r>
            <a:r>
              <a:rPr lang="en-US" altLang="zh-CN" sz="1800" dirty="0" err="1" smtClean="0"/>
              <a:t>slideToggle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 </a:t>
            </a:r>
            <a:r>
              <a:rPr lang="zh-CN" altLang="en-US" sz="1800" dirty="0" smtClean="0"/>
              <a:t>切换上下滑动</a:t>
            </a:r>
            <a:endParaRPr lang="en-US" sz="1800" dirty="0" smtClean="0"/>
          </a:p>
          <a:p>
            <a:r>
              <a:rPr lang="zh-CN" altLang="en-US" sz="1800" dirty="0" smtClean="0"/>
              <a:t>参数说明：</a:t>
            </a:r>
            <a:endParaRPr lang="en-US" altLang="zh-CN" sz="1800" dirty="0" smtClean="0"/>
          </a:p>
          <a:p>
            <a:r>
              <a:rPr lang="en-US" altLang="zh-CN" sz="1800" dirty="0" smtClean="0"/>
              <a:t>speed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 </a:t>
            </a:r>
            <a:r>
              <a:rPr lang="zh-CN" altLang="en-US" sz="1600" dirty="0" smtClean="0"/>
              <a:t>可选。规定效果的速度，可取值：</a:t>
            </a:r>
            <a:r>
              <a:rPr lang="en-US" altLang="zh-CN" sz="1600" dirty="0" smtClean="0"/>
              <a:t>"slow"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"fast"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“normal" </a:t>
            </a:r>
            <a:r>
              <a:rPr lang="zh-CN" altLang="en-US" sz="1600" dirty="0" smtClean="0"/>
              <a:t>或毫秒。</a:t>
            </a:r>
          </a:p>
          <a:p>
            <a:r>
              <a:rPr lang="en-US" altLang="zh-CN" sz="1800" dirty="0" smtClean="0"/>
              <a:t>callback</a:t>
            </a:r>
            <a:r>
              <a:rPr lang="zh-CN" altLang="en-US" sz="1800" dirty="0" smtClean="0"/>
              <a:t>：</a:t>
            </a:r>
            <a:r>
              <a:rPr lang="zh-CN" altLang="en-US" sz="1600" dirty="0" smtClean="0"/>
              <a:t>可选。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效果完成后所执行的函数名称。</a:t>
            </a:r>
            <a:endParaRPr lang="en-US" altLang="zh-CN" sz="1600" dirty="0" smtClean="0"/>
          </a:p>
          <a:p>
            <a:endParaRPr lang="zh-CN" altLang="en-US" sz="1800" dirty="0" smtClean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b="1" dirty="0" smtClean="0">
                <a:solidFill>
                  <a:schemeClr val="tx1"/>
                </a:solidFill>
              </a:rPr>
              <a:t>滑动</a:t>
            </a:r>
            <a:r>
              <a:rPr altLang="zh-CN" b="1" dirty="0" smtClean="0">
                <a:solidFill>
                  <a:schemeClr val="tx1"/>
                </a:solidFill>
              </a:rPr>
              <a:t>-slide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3400826"/>
            <a:ext cx="8143932" cy="313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600" dirty="0" smtClean="0">
                <a:latin typeface="+mn-lt"/>
                <a:ea typeface="+mn-ea"/>
              </a:rPr>
              <a:t>对于</a:t>
            </a:r>
            <a:r>
              <a:rPr lang="en-US" altLang="zh-CN" sz="1600" dirty="0" err="1" smtClean="0">
                <a:latin typeface="+mn-lt"/>
                <a:ea typeface="+mn-ea"/>
              </a:rPr>
              <a:t>slideToggle</a:t>
            </a:r>
            <a:r>
              <a:rPr lang="en-US" altLang="zh-CN" sz="1600" dirty="0" smtClean="0">
                <a:latin typeface="+mn-lt"/>
                <a:ea typeface="+mn-ea"/>
              </a:rPr>
              <a:t>()</a:t>
            </a:r>
            <a:r>
              <a:rPr lang="zh-CN" altLang="en-US" sz="1600" dirty="0" smtClean="0">
                <a:latin typeface="+mn-lt"/>
                <a:ea typeface="+mn-ea"/>
              </a:rPr>
              <a:t>方法：一个按钮可以点击两次，实现向上滑动和向下滑动的效果。</a:t>
            </a:r>
          </a:p>
        </p:txBody>
      </p:sp>
    </p:spTree>
    <p:extLst>
      <p:ext uri="{BB962C8B-B14F-4D97-AF65-F5344CB8AC3E}">
        <p14:creationId xmlns="" xmlns:p14="http://schemas.microsoft.com/office/powerpoint/2010/main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实现一个滑动窗口。点击“传一科技”，会下滑得到相关的介绍内容，再点击，就会把介绍内容收起来。</a:t>
            </a:r>
            <a:endParaRPr lang="en-US" altLang="zh-CN" dirty="0" smtClean="0"/>
          </a:p>
        </p:txBody>
      </p:sp>
      <p:sp>
        <p:nvSpPr>
          <p:cNvPr id="13" name="Shape 5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114690"/>
            <a:ext cx="6276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33554"/>
            <a:ext cx="63341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03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215370" cy="3571900"/>
          </a:xfrm>
        </p:spPr>
        <p:txBody>
          <a:bodyPr/>
          <a:lstStyle/>
          <a:p>
            <a:r>
              <a:rPr lang="zh-CN" altLang="en-US" sz="1800" dirty="0" smtClean="0"/>
              <a:t>语法：</a:t>
            </a:r>
            <a:r>
              <a:rPr lang="en-US" sz="1800" dirty="0" smtClean="0"/>
              <a:t>$(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).</a:t>
            </a:r>
            <a:r>
              <a:rPr lang="en-US" altLang="zh-CN" sz="1800" dirty="0" err="1" smtClean="0"/>
              <a:t>fadeIn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    </a:t>
            </a:r>
            <a:r>
              <a:rPr lang="zh-CN" altLang="en-US" sz="1800" dirty="0" smtClean="0"/>
              <a:t>变亮至全部</a:t>
            </a:r>
            <a:endParaRPr lang="en-US" altLang="zh-CN" sz="1800" dirty="0" smtClean="0"/>
          </a:p>
          <a:p>
            <a:r>
              <a:rPr lang="en-US" sz="1800" dirty="0" smtClean="0"/>
              <a:t>     $(</a:t>
            </a:r>
            <a:r>
              <a:rPr lang="en-US" altLang="zh-CN" sz="1800" dirty="0" smtClean="0"/>
              <a:t>selector</a:t>
            </a:r>
            <a:r>
              <a:rPr lang="en-US" sz="1800" dirty="0" smtClean="0"/>
              <a:t>).</a:t>
            </a:r>
            <a:r>
              <a:rPr lang="en-US" altLang="zh-CN" sz="1800" dirty="0" err="1" smtClean="0"/>
              <a:t>fadeOut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   </a:t>
            </a:r>
            <a:r>
              <a:rPr lang="zh-CN" altLang="en-US" sz="1800" dirty="0" smtClean="0"/>
              <a:t>变淡至空</a:t>
            </a:r>
            <a:endParaRPr lang="en-US" sz="1800" dirty="0" smtClean="0"/>
          </a:p>
          <a:p>
            <a:r>
              <a:rPr lang="en-US" sz="1800" dirty="0" smtClean="0"/>
              <a:t>     $(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).</a:t>
            </a:r>
            <a:r>
              <a:rPr lang="en-US" altLang="zh-CN" sz="1800" dirty="0" err="1" smtClean="0"/>
              <a:t>fadeToggle</a:t>
            </a:r>
            <a:r>
              <a:rPr lang="en-US" altLang="zh-CN" sz="1800" dirty="0" smtClean="0"/>
              <a:t> 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 </a:t>
            </a:r>
            <a:r>
              <a:rPr lang="zh-CN" altLang="en-US" sz="1800" dirty="0" smtClean="0"/>
              <a:t>切换淡入淡出</a:t>
            </a:r>
            <a:endParaRPr lang="en-US" altLang="zh-CN" sz="1800" dirty="0" smtClean="0"/>
          </a:p>
          <a:p>
            <a:r>
              <a:rPr lang="en-US" sz="1800" dirty="0" smtClean="0"/>
              <a:t>     $(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).</a:t>
            </a:r>
            <a:r>
              <a:rPr lang="en-US" altLang="zh-CN" sz="1800" dirty="0" err="1" smtClean="0"/>
              <a:t>fadeTo</a:t>
            </a:r>
            <a:r>
              <a:rPr lang="en-US" altLang="zh-CN" sz="1800" dirty="0" smtClean="0"/>
              <a:t> </a:t>
            </a:r>
            <a:r>
              <a:rPr lang="en-US" sz="1800" dirty="0" smtClean="0"/>
              <a:t>(</a:t>
            </a:r>
            <a:r>
              <a:rPr lang="en-US" sz="1800" i="1" dirty="0" err="1" smtClean="0"/>
              <a:t>speed,</a:t>
            </a:r>
            <a:r>
              <a:rPr lang="en-US" altLang="zh-CN" sz="1800" i="1" dirty="0" err="1" smtClean="0"/>
              <a:t>opacity,</a:t>
            </a:r>
            <a:r>
              <a:rPr lang="en-US" sz="1800" i="1" dirty="0" err="1" smtClean="0"/>
              <a:t>callback</a:t>
            </a:r>
            <a:r>
              <a:rPr lang="en-US" sz="1800" dirty="0" smtClean="0"/>
              <a:t>)</a:t>
            </a:r>
            <a:r>
              <a:rPr lang="zh-CN" altLang="en-US" sz="1400" dirty="0" smtClean="0"/>
              <a:t>渐变为给定的不透明度</a:t>
            </a:r>
            <a:endParaRPr lang="en-US" sz="1400" dirty="0" smtClean="0"/>
          </a:p>
          <a:p>
            <a:r>
              <a:rPr lang="zh-CN" altLang="en-US" sz="1800" dirty="0" smtClean="0"/>
              <a:t>参数说明：</a:t>
            </a:r>
            <a:endParaRPr lang="en-US" altLang="zh-CN" sz="1800" dirty="0" smtClean="0"/>
          </a:p>
          <a:p>
            <a:r>
              <a:rPr lang="en-US" altLang="zh-CN" sz="1800" dirty="0" smtClean="0"/>
              <a:t>speed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 </a:t>
            </a:r>
            <a:r>
              <a:rPr lang="zh-CN" altLang="en-US" sz="1600" dirty="0" smtClean="0">
                <a:solidFill>
                  <a:srgbClr val="FF0000"/>
                </a:solidFill>
              </a:rPr>
              <a:t>必需</a:t>
            </a:r>
            <a:r>
              <a:rPr lang="zh-CN" altLang="en-US" sz="1600" dirty="0" smtClean="0"/>
              <a:t>。规定效果时长，可取值：</a:t>
            </a:r>
            <a:r>
              <a:rPr lang="en-US" altLang="zh-CN" sz="1600" dirty="0" smtClean="0"/>
              <a:t>"slow"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"fast"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“normal" </a:t>
            </a:r>
            <a:r>
              <a:rPr lang="zh-CN" altLang="en-US" sz="1600" dirty="0" smtClean="0"/>
              <a:t>或毫秒。</a:t>
            </a:r>
          </a:p>
          <a:p>
            <a:r>
              <a:rPr lang="en-US" altLang="zh-CN" sz="1800" dirty="0" smtClean="0"/>
              <a:t>callback</a:t>
            </a:r>
            <a:r>
              <a:rPr lang="zh-CN" altLang="en-US" sz="1800" dirty="0" smtClean="0"/>
              <a:t>：</a:t>
            </a:r>
            <a:r>
              <a:rPr lang="zh-CN" altLang="en-US" sz="1600" dirty="0" smtClean="0"/>
              <a:t>可选。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效果完成后所执行的函数名称。</a:t>
            </a:r>
            <a:endParaRPr lang="en-US" altLang="zh-CN" sz="1600" dirty="0" smtClean="0"/>
          </a:p>
          <a:p>
            <a:r>
              <a:rPr lang="en-US" altLang="zh-CN" sz="1800" dirty="0" smtClean="0"/>
              <a:t>opacity</a:t>
            </a:r>
            <a:r>
              <a:rPr lang="zh-CN" altLang="en-US" sz="1800" dirty="0" smtClean="0"/>
              <a:t>：</a:t>
            </a:r>
            <a:r>
              <a:rPr lang="en-US" altLang="zh-CN" sz="1600" dirty="0" smtClean="0"/>
              <a:t> </a:t>
            </a:r>
            <a:r>
              <a:rPr lang="zh-CN" altLang="en-US" sz="1600" dirty="0" smtClean="0">
                <a:solidFill>
                  <a:srgbClr val="FF0000"/>
                </a:solidFill>
              </a:rPr>
              <a:t>必需</a:t>
            </a:r>
            <a:r>
              <a:rPr lang="zh-CN" altLang="en-US" sz="1600" dirty="0" smtClean="0"/>
              <a:t>。将淡入淡出效果设置为给定的不透明度（值介于 </a:t>
            </a:r>
            <a:r>
              <a:rPr lang="en-US" altLang="zh-CN" sz="1600" dirty="0" smtClean="0"/>
              <a:t>0 </a:t>
            </a:r>
            <a:r>
              <a:rPr lang="zh-CN" altLang="en-US" sz="1600" dirty="0" smtClean="0"/>
              <a:t>与 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之间）。</a:t>
            </a:r>
            <a:endParaRPr lang="en-US" altLang="zh-CN" sz="1600" dirty="0" smtClean="0"/>
          </a:p>
          <a:p>
            <a:endParaRPr lang="zh-CN" altLang="en-US" sz="1800" dirty="0" smtClean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dirty="0" smtClean="0"/>
              <a:t>淡入淡出</a:t>
            </a:r>
            <a:r>
              <a:rPr altLang="zh-CN" b="1" dirty="0" smtClean="0">
                <a:solidFill>
                  <a:schemeClr val="tx1"/>
                </a:solidFill>
              </a:rPr>
              <a:t>-</a:t>
            </a:r>
            <a:r>
              <a:rPr altLang="zh-CN" b="1" dirty="0" smtClean="0">
                <a:solidFill>
                  <a:schemeClr val="tx1"/>
                </a:solidFill>
              </a:rPr>
              <a:t>fade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4400958"/>
            <a:ext cx="8143932" cy="313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600" dirty="0" smtClean="0">
                <a:latin typeface="+mn-lt"/>
                <a:ea typeface="+mn-ea"/>
              </a:rPr>
              <a:t>对于</a:t>
            </a:r>
            <a:r>
              <a:rPr lang="en-US" altLang="zh-CN" sz="1600" dirty="0" err="1" smtClean="0">
                <a:latin typeface="+mn-lt"/>
                <a:ea typeface="+mn-ea"/>
              </a:rPr>
              <a:t>fadeToggle</a:t>
            </a:r>
            <a:r>
              <a:rPr lang="en-US" altLang="zh-CN" sz="1600" dirty="0" smtClean="0">
                <a:latin typeface="+mn-lt"/>
                <a:ea typeface="+mn-ea"/>
              </a:rPr>
              <a:t>()</a:t>
            </a:r>
            <a:r>
              <a:rPr lang="zh-CN" altLang="en-US" sz="1600" dirty="0" smtClean="0">
                <a:latin typeface="+mn-lt"/>
                <a:ea typeface="+mn-ea"/>
              </a:rPr>
              <a:t>方法：一个按钮可以点击两次，实现淡入</a:t>
            </a:r>
            <a:r>
              <a:rPr lang="en-US" altLang="zh-CN" sz="1600" dirty="0" smtClean="0">
                <a:latin typeface="+mn-lt"/>
                <a:ea typeface="+mn-ea"/>
              </a:rPr>
              <a:t>/</a:t>
            </a:r>
            <a:r>
              <a:rPr lang="zh-CN" altLang="en-US" sz="1600" dirty="0" smtClean="0">
                <a:latin typeface="+mn-lt"/>
                <a:ea typeface="+mn-ea"/>
              </a:rPr>
              <a:t>淡出的效果。</a:t>
            </a:r>
          </a:p>
        </p:txBody>
      </p:sp>
    </p:spTree>
    <p:extLst>
      <p:ext uri="{BB962C8B-B14F-4D97-AF65-F5344CB8AC3E}">
        <p14:creationId xmlns="" xmlns:p14="http://schemas.microsoft.com/office/powerpoint/2010/main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画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，对其使用淡入淡出的效果。</a:t>
            </a:r>
            <a:endParaRPr lang="en-US" altLang="zh-CN" dirty="0" smtClean="0"/>
          </a:p>
        </p:txBody>
      </p:sp>
      <p:sp>
        <p:nvSpPr>
          <p:cNvPr id="13" name="Shape 5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80"/>
            <a:ext cx="9334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1428742"/>
            <a:ext cx="990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03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215370" cy="2317127"/>
          </a:xfrm>
        </p:spPr>
        <p:txBody>
          <a:bodyPr/>
          <a:lstStyle/>
          <a:p>
            <a:r>
              <a:rPr lang="zh-CN" altLang="en-US" sz="1800" dirty="0" smtClean="0"/>
              <a:t>语法：</a:t>
            </a:r>
            <a:r>
              <a:rPr lang="en-US" sz="1800" dirty="0" smtClean="0"/>
              <a:t>$(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).animate({</a:t>
            </a:r>
            <a:r>
              <a:rPr lang="en-US" sz="1800" dirty="0" err="1" smtClean="0"/>
              <a:t>params</a:t>
            </a:r>
            <a:r>
              <a:rPr lang="en-US" sz="1800" dirty="0" smtClean="0"/>
              <a:t>},</a:t>
            </a:r>
            <a:r>
              <a:rPr lang="en-US" sz="1800" i="1" dirty="0" err="1" smtClean="0"/>
              <a:t>speed,callback</a:t>
            </a:r>
            <a:r>
              <a:rPr lang="en-US" sz="1800" dirty="0" smtClean="0"/>
              <a:t>);    </a:t>
            </a:r>
            <a:endParaRPr lang="en-US" altLang="zh-CN" sz="1800" dirty="0" smtClean="0"/>
          </a:p>
          <a:p>
            <a:r>
              <a:rPr lang="zh-CN" altLang="en-US" sz="1800" dirty="0" smtClean="0"/>
              <a:t>参数说明：</a:t>
            </a:r>
            <a:endParaRPr lang="en-US" altLang="zh-CN" sz="1800" dirty="0" smtClean="0"/>
          </a:p>
          <a:p>
            <a:r>
              <a:rPr lang="en-US" altLang="zh-CN" sz="2000" dirty="0" err="1" smtClean="0"/>
              <a:t>params</a:t>
            </a:r>
            <a:r>
              <a:rPr lang="zh-CN" altLang="en-US" sz="2000" dirty="0" smtClean="0"/>
              <a:t>：</a:t>
            </a:r>
            <a:r>
              <a:rPr lang="zh-CN" altLang="en-US" sz="1600" dirty="0" smtClean="0"/>
              <a:t>必需。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定义形成动画的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r>
              <a:rPr lang="en-US" altLang="zh-CN" sz="2000" dirty="0" smtClean="0"/>
              <a:t>speed</a:t>
            </a:r>
            <a:r>
              <a:rPr lang="zh-CN" altLang="en-US" sz="2000" dirty="0" smtClean="0"/>
              <a:t>：</a:t>
            </a:r>
            <a:r>
              <a:rPr lang="en-US" altLang="zh-CN" sz="1800" dirty="0" smtClean="0"/>
              <a:t> </a:t>
            </a:r>
            <a:r>
              <a:rPr lang="zh-CN" altLang="en-US" sz="1600" dirty="0" smtClean="0"/>
              <a:t>可选。规定效果时长，可取值：</a:t>
            </a:r>
            <a:r>
              <a:rPr lang="en-US" altLang="zh-CN" sz="1600" dirty="0" smtClean="0"/>
              <a:t>"slow"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"fast"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“normal" </a:t>
            </a:r>
            <a:r>
              <a:rPr lang="zh-CN" altLang="en-US" sz="1600" dirty="0" smtClean="0"/>
              <a:t>或毫秒。</a:t>
            </a:r>
          </a:p>
          <a:p>
            <a:r>
              <a:rPr lang="en-US" altLang="zh-CN" sz="2000" dirty="0" smtClean="0"/>
              <a:t>callback</a:t>
            </a:r>
            <a:r>
              <a:rPr lang="zh-CN" altLang="en-US" sz="2000" dirty="0" smtClean="0"/>
              <a:t>：</a:t>
            </a:r>
            <a:r>
              <a:rPr lang="zh-CN" altLang="en-US" sz="1600" dirty="0" smtClean="0"/>
              <a:t>可选。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效果完成后所执行的函数名称。</a:t>
            </a:r>
            <a:endParaRPr lang="en-US" altLang="zh-CN" sz="1600" dirty="0" smtClean="0"/>
          </a:p>
          <a:p>
            <a:endParaRPr lang="zh-CN" alt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14876" y="3487173"/>
            <a:ext cx="364333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600" dirty="0" smtClean="0">
                <a:latin typeface="+mn-lt"/>
                <a:ea typeface="+mn-ea"/>
              </a:rPr>
              <a:t>对选中的</a:t>
            </a:r>
            <a:r>
              <a:rPr lang="en-US" altLang="zh-CN" sz="1600" dirty="0" smtClean="0">
                <a:latin typeface="+mn-lt"/>
                <a:ea typeface="+mn-ea"/>
              </a:rPr>
              <a:t>div</a:t>
            </a:r>
            <a:r>
              <a:rPr lang="zh-CN" altLang="en-US" sz="1600" dirty="0" smtClean="0">
                <a:latin typeface="+mn-lt"/>
                <a:ea typeface="+mn-ea"/>
              </a:rPr>
              <a:t>元素，进行左移</a:t>
            </a:r>
            <a:r>
              <a:rPr lang="en-US" altLang="zh-CN" sz="1600" dirty="0" smtClean="0">
                <a:latin typeface="+mn-lt"/>
                <a:ea typeface="+mn-ea"/>
              </a:rPr>
              <a:t>250px</a:t>
            </a:r>
            <a:r>
              <a:rPr lang="zh-CN" altLang="en-US" sz="1600" dirty="0" smtClean="0">
                <a:latin typeface="+mn-lt"/>
                <a:ea typeface="+mn-ea"/>
              </a:rPr>
              <a:t>。</a:t>
            </a:r>
            <a:endParaRPr lang="en-US" altLang="zh-CN" sz="1600" dirty="0" smtClean="0">
              <a:latin typeface="+mn-lt"/>
              <a:ea typeface="+mn-ea"/>
            </a:endParaRPr>
          </a:p>
          <a:p>
            <a:pPr algn="l">
              <a:buNone/>
            </a:pPr>
            <a:r>
              <a:rPr lang="zh-CN" altLang="en-US" sz="1600" dirty="0" smtClean="0">
                <a:latin typeface="+mn-lt"/>
                <a:ea typeface="+mn-ea"/>
              </a:rPr>
              <a:t>注意元素的</a:t>
            </a:r>
            <a:r>
              <a:rPr lang="en-US" altLang="zh-CN" sz="1600" dirty="0" smtClean="0">
                <a:latin typeface="+mn-lt"/>
                <a:ea typeface="+mn-ea"/>
              </a:rPr>
              <a:t>position</a:t>
            </a:r>
            <a:r>
              <a:rPr lang="zh-CN" altLang="en-US" sz="1600" dirty="0" smtClean="0">
                <a:latin typeface="+mn-lt"/>
                <a:ea typeface="+mn-ea"/>
              </a:rPr>
              <a:t>属性设置。</a:t>
            </a:r>
          </a:p>
        </p:txBody>
      </p:sp>
      <p:sp>
        <p:nvSpPr>
          <p:cNvPr id="9" name="矩形 8"/>
          <p:cNvSpPr/>
          <p:nvPr/>
        </p:nvSpPr>
        <p:spPr>
          <a:xfrm>
            <a:off x="428596" y="3357568"/>
            <a:ext cx="3786182" cy="895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eaLnBrk="1" hangingPunct="1">
              <a:buNone/>
            </a:pPr>
            <a:r>
              <a:rPr lang="en-US" sz="1800" dirty="0" smtClean="0"/>
              <a:t>$("button").click(function(){ $("div").animate({left:'250px'}); </a:t>
            </a:r>
          </a:p>
          <a:p>
            <a:pPr algn="l" eaLnBrk="1" hangingPunct="1">
              <a:buNone/>
            </a:pPr>
            <a:r>
              <a:rPr lang="en-US" sz="1800" dirty="0" smtClean="0"/>
              <a:t>}); </a:t>
            </a:r>
            <a:endParaRPr lang="en-US" altLang="zh-CN" sz="1800" dirty="0" smtClean="0"/>
          </a:p>
        </p:txBody>
      </p:sp>
      <p:sp>
        <p:nvSpPr>
          <p:cNvPr id="10" name="标题 2"/>
          <p:cNvSpPr txBox="1">
            <a:spLocks/>
          </p:cNvSpPr>
          <p:nvPr/>
        </p:nvSpPr>
        <p:spPr bwMode="auto">
          <a:xfrm>
            <a:off x="1142976" y="-18"/>
            <a:ext cx="7257138" cy="62753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itchFamily="2" charset="-122"/>
                <a:ea typeface="+mj-ea"/>
                <a:cs typeface="+mj-cs"/>
              </a:rPr>
              <a:t>自定义动画</a:t>
            </a:r>
            <a:r>
              <a:rPr kumimoji="0" lang="en-US" altLang="zh-CN" sz="3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itchFamily="2" charset="-122"/>
                <a:ea typeface="+mj-ea"/>
                <a:cs typeface="+mj-cs"/>
              </a:rPr>
              <a:t>-animate()</a:t>
            </a:r>
            <a:endParaRPr kumimoji="0" lang="zh-CN" altLang="en-US" sz="31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新魏" pitchFamily="2" charset="-12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卓跃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38335</TotalTime>
  <Words>1105</Words>
  <Application>Microsoft Office PowerPoint</Application>
  <PresentationFormat>全屏显示(16:9)</PresentationFormat>
  <Paragraphs>110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卓跃</vt:lpstr>
      <vt:lpstr>Jquery 动画特效</vt:lpstr>
      <vt:lpstr>基本效果</vt:lpstr>
      <vt:lpstr>JQuery 之各类动画效果的实现</vt:lpstr>
      <vt:lpstr>隐藏显示-hide()/show()/toggle()</vt:lpstr>
      <vt:lpstr>滑动-slide</vt:lpstr>
      <vt:lpstr>练习</vt:lpstr>
      <vt:lpstr>淡入淡出-fade</vt:lpstr>
      <vt:lpstr>练习</vt:lpstr>
      <vt:lpstr>幻灯片 9</vt:lpstr>
      <vt:lpstr>animate()-2</vt:lpstr>
      <vt:lpstr>animate()-3</vt:lpstr>
      <vt:lpstr>练习</vt:lpstr>
      <vt:lpstr>作业</vt:lpstr>
      <vt:lpstr>控制速度</vt:lpstr>
      <vt:lpstr>连续的复杂动画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2697</cp:revision>
  <cp:lastPrinted>1601-01-01T00:00:00Z</cp:lastPrinted>
  <dcterms:created xsi:type="dcterms:W3CDTF">2003-04-14T14:59:42Z</dcterms:created>
  <dcterms:modified xsi:type="dcterms:W3CDTF">2016-10-31T08:33:41Z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