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5"/>
  </p:notesMasterIdLst>
  <p:handoutMasterIdLst>
    <p:handoutMasterId r:id="rId56"/>
  </p:handoutMasterIdLst>
  <p:sldIdLst>
    <p:sldId id="302" r:id="rId2"/>
    <p:sldId id="303" r:id="rId3"/>
    <p:sldId id="304" r:id="rId4"/>
    <p:sldId id="305" r:id="rId5"/>
    <p:sldId id="306" r:id="rId6"/>
    <p:sldId id="307" r:id="rId7"/>
    <p:sldId id="308" r:id="rId8"/>
    <p:sldId id="309" r:id="rId9"/>
    <p:sldId id="310" r:id="rId10"/>
    <p:sldId id="311" r:id="rId11"/>
    <p:sldId id="312" r:id="rId12"/>
    <p:sldId id="313" r:id="rId13"/>
    <p:sldId id="314" r:id="rId14"/>
    <p:sldId id="315" r:id="rId15"/>
    <p:sldId id="316" r:id="rId16"/>
    <p:sldId id="317" r:id="rId17"/>
    <p:sldId id="318" r:id="rId18"/>
    <p:sldId id="319" r:id="rId19"/>
    <p:sldId id="320" r:id="rId20"/>
    <p:sldId id="321" r:id="rId21"/>
    <p:sldId id="322" r:id="rId22"/>
    <p:sldId id="323" r:id="rId23"/>
    <p:sldId id="324" r:id="rId24"/>
    <p:sldId id="325" r:id="rId25"/>
    <p:sldId id="326" r:id="rId26"/>
    <p:sldId id="327" r:id="rId27"/>
    <p:sldId id="328" r:id="rId28"/>
    <p:sldId id="329" r:id="rId29"/>
    <p:sldId id="330" r:id="rId30"/>
    <p:sldId id="331" r:id="rId31"/>
    <p:sldId id="332" r:id="rId32"/>
    <p:sldId id="333" r:id="rId33"/>
    <p:sldId id="334"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353" r:id="rId50"/>
    <p:sldId id="354" r:id="rId51"/>
    <p:sldId id="355" r:id="rId52"/>
    <p:sldId id="356" r:id="rId53"/>
    <p:sldId id="357" r:id="rId54"/>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143" autoAdjust="0"/>
    <p:restoredTop sz="83767" autoAdjust="0"/>
  </p:normalViewPr>
  <p:slideViewPr>
    <p:cSldViewPr>
      <p:cViewPr varScale="1">
        <p:scale>
          <a:sx n="73" d="100"/>
          <a:sy n="73" d="100"/>
        </p:scale>
        <p:origin x="942"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8" d="100"/>
          <a:sy n="58" d="100"/>
        </p:scale>
        <p:origin x="2790"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DB2E410-A440-480A-A4A6-3CD8B132E28C}" type="datetimeFigureOut">
              <a:rPr lang="zh-CN" altLang="en-US" smtClean="0"/>
              <a:t>2016/4/8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B1CBCE-1D2B-476D-BDC5-98FFCE47E097}" type="slidenum">
              <a:rPr lang="zh-CN" altLang="en-US" smtClean="0"/>
              <a:t>‹#›</a:t>
            </a:fld>
            <a:endParaRPr lang="zh-CN" altLang="en-US"/>
          </a:p>
        </p:txBody>
      </p:sp>
    </p:spTree>
    <p:extLst>
      <p:ext uri="{BB962C8B-B14F-4D97-AF65-F5344CB8AC3E}">
        <p14:creationId xmlns:p14="http://schemas.microsoft.com/office/powerpoint/2010/main" val="3434136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122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0EFD3900-3392-4987-BCA0-C1D2E4A65E83}" type="slidenum">
              <a:rPr lang="en-US" altLang="zh-CN"/>
              <a:pPr>
                <a:defRPr/>
              </a:pPr>
              <a:t>‹#›</a:t>
            </a:fld>
            <a:endParaRPr lang="en-US" altLang="zh-CN"/>
          </a:p>
        </p:txBody>
      </p:sp>
    </p:spTree>
    <p:extLst>
      <p:ext uri="{BB962C8B-B14F-4D97-AF65-F5344CB8AC3E}">
        <p14:creationId xmlns:p14="http://schemas.microsoft.com/office/powerpoint/2010/main" val="40783770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dev.10086.cn/cmdn/wiki/index.php?doc-view-1789"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04608ECE-9DA4-4CA6-83FF-1740AD404DCE}" type="slidenum">
              <a:rPr lang="en-US" altLang="zh-CN">
                <a:ea typeface="宋体" charset="-122"/>
              </a:rPr>
              <a:pPr/>
              <a:t>3</a:t>
            </a:fld>
            <a:endParaRPr lang="en-US" altLang="zh-CN">
              <a:ea typeface="宋体" charset="-122"/>
            </a:endParaRPr>
          </a:p>
        </p:txBody>
      </p:sp>
      <p:sp>
        <p:nvSpPr>
          <p:cNvPr id="35843" name="Rectangle 2"/>
          <p:cNvSpPr>
            <a:spLocks noGrp="1" noRot="1" noChangeAspect="1" noChangeArrowheads="1" noTextEdit="1"/>
          </p:cNvSpPr>
          <p:nvPr>
            <p:ph type="sldImg"/>
          </p:nvPr>
        </p:nvSpPr>
        <p:spPr>
          <a:xfrm>
            <a:off x="381000" y="685800"/>
            <a:ext cx="6096000" cy="3429000"/>
          </a:xfrm>
          <a:ln/>
        </p:spPr>
      </p:sp>
      <p:sp>
        <p:nvSpPr>
          <p:cNvPr id="35844" name="Rectangle 3"/>
          <p:cNvSpPr>
            <a:spLocks noGrp="1" noChangeArrowheads="1"/>
          </p:cNvSpPr>
          <p:nvPr>
            <p:ph type="body" idx="1"/>
          </p:nvPr>
        </p:nvSpPr>
        <p:spPr>
          <a:noFill/>
          <a:ln/>
        </p:spPr>
        <p:txBody>
          <a:bodyPr/>
          <a:lstStyle/>
          <a:p>
            <a:r>
              <a:rPr lang="en-US" altLang="zh-CN" dirty="0" err="1" smtClean="0"/>
              <a:t>一、</a:t>
            </a:r>
            <a:r>
              <a:rPr lang="en-US" altLang="zh-CN" sz="1200" kern="1200" dirty="0" err="1" smtClean="0">
                <a:solidFill>
                  <a:schemeClr val="tx1"/>
                </a:solidFill>
                <a:latin typeface="Arial" charset="0"/>
                <a:ea typeface="宋体" pitchFamily="2" charset="-122"/>
                <a:cs typeface="+mn-cs"/>
              </a:rPr>
              <a:t>SQLite</a:t>
            </a:r>
            <a:r>
              <a:rPr lang="zh-CN" altLang="en-US" sz="1200" kern="1200" dirty="0" smtClean="0">
                <a:solidFill>
                  <a:schemeClr val="tx1"/>
                </a:solidFill>
                <a:latin typeface="Arial" charset="0"/>
                <a:ea typeface="宋体" pitchFamily="2" charset="-122"/>
                <a:cs typeface="+mn-cs"/>
              </a:rPr>
              <a:t>是</a:t>
            </a:r>
            <a:r>
              <a:rPr lang="en-US" altLang="zh-CN" sz="1200" kern="1200" dirty="0" smtClean="0">
                <a:solidFill>
                  <a:schemeClr val="tx1"/>
                </a:solidFill>
                <a:latin typeface="Arial" charset="0"/>
                <a:ea typeface="宋体" pitchFamily="2" charset="-122"/>
                <a:cs typeface="+mn-cs"/>
                <a:hlinkClick r:id="rId3" action="ppaction://hlinkfile"/>
              </a:rPr>
              <a:t>Android</a:t>
            </a:r>
            <a:r>
              <a:rPr lang="zh-CN" altLang="en-US" sz="1200" kern="1200" dirty="0" smtClean="0">
                <a:solidFill>
                  <a:schemeClr val="tx1"/>
                </a:solidFill>
                <a:latin typeface="Arial" charset="0"/>
                <a:ea typeface="宋体" pitchFamily="2" charset="-122"/>
                <a:cs typeface="+mn-cs"/>
              </a:rPr>
              <a:t>平台软件开发中会经常用到的数据库产品，作为一款轻型数据库</a:t>
            </a:r>
            <a:r>
              <a:rPr lang="en-US" altLang="zh-CN" sz="1200" kern="1200" dirty="0" smtClean="0">
                <a:solidFill>
                  <a:schemeClr val="tx1"/>
                </a:solidFill>
                <a:latin typeface="Arial" charset="0"/>
                <a:ea typeface="宋体" pitchFamily="2" charset="-122"/>
                <a:cs typeface="+mn-cs"/>
              </a:rPr>
              <a:t>,SQLite</a:t>
            </a:r>
            <a:r>
              <a:rPr lang="zh-CN" altLang="en-US" sz="1200" kern="1200" dirty="0" smtClean="0">
                <a:solidFill>
                  <a:schemeClr val="tx1"/>
                </a:solidFill>
                <a:latin typeface="Arial" charset="0"/>
                <a:ea typeface="宋体" pitchFamily="2" charset="-122"/>
                <a:cs typeface="+mn-cs"/>
              </a:rPr>
              <a:t>的设计目标就是嵌入式的，而且目前已经在很多嵌入式产品中使用了它，它占用资源非常的低，在嵌入式设备中，可能只需要几百</a:t>
            </a:r>
            <a:r>
              <a:rPr lang="en-US" altLang="zh-CN" sz="1200" kern="1200" dirty="0" smtClean="0">
                <a:solidFill>
                  <a:schemeClr val="tx1"/>
                </a:solidFill>
                <a:latin typeface="Arial" charset="0"/>
                <a:ea typeface="宋体" pitchFamily="2" charset="-122"/>
                <a:cs typeface="+mn-cs"/>
              </a:rPr>
              <a:t>K</a:t>
            </a:r>
            <a:r>
              <a:rPr lang="zh-CN" altLang="en-US" sz="1200" kern="1200" dirty="0" smtClean="0">
                <a:solidFill>
                  <a:schemeClr val="tx1"/>
                </a:solidFill>
                <a:latin typeface="Arial" charset="0"/>
                <a:ea typeface="宋体" pitchFamily="2" charset="-122"/>
                <a:cs typeface="+mn-cs"/>
              </a:rPr>
              <a:t>的内存就够。</a:t>
            </a:r>
            <a:endParaRPr lang="en-US" altLang="zh-CN" sz="1200" kern="1200" dirty="0" smtClean="0">
              <a:solidFill>
                <a:schemeClr val="tx1"/>
              </a:solidFill>
              <a:latin typeface="Arial" charset="0"/>
              <a:ea typeface="宋体" pitchFamily="2" charset="-122"/>
              <a:cs typeface="+mn-cs"/>
            </a:endParaRPr>
          </a:p>
          <a:p>
            <a:endParaRPr lang="en-US" altLang="zh-CN" sz="1200" kern="1200" dirty="0" smtClean="0">
              <a:solidFill>
                <a:schemeClr val="tx1"/>
              </a:solidFill>
              <a:latin typeface="Arial" charset="0"/>
              <a:ea typeface="宋体" pitchFamily="2" charset="-122"/>
              <a:cs typeface="+mn-cs"/>
            </a:endParaRPr>
          </a:p>
          <a:p>
            <a:r>
              <a:rPr lang="zh-CN" altLang="en-US" sz="1200" kern="1200" dirty="0" smtClean="0">
                <a:solidFill>
                  <a:schemeClr val="tx1"/>
                </a:solidFill>
                <a:latin typeface="Arial" charset="0"/>
                <a:ea typeface="宋体" pitchFamily="2" charset="-122"/>
                <a:cs typeface="+mn-cs"/>
              </a:rPr>
              <a:t>二、</a:t>
            </a:r>
            <a:r>
              <a:rPr lang="zh-CN" altLang="en-US" sz="1200" b="1" kern="1200" dirty="0" smtClean="0">
                <a:solidFill>
                  <a:schemeClr val="tx1"/>
                </a:solidFill>
                <a:latin typeface="Arial" charset="0"/>
                <a:ea typeface="宋体" pitchFamily="2" charset="-122"/>
                <a:cs typeface="+mn-cs"/>
              </a:rPr>
              <a:t>数据库基础概念</a:t>
            </a:r>
            <a:r>
              <a:rPr lang="zh-CN" altLang="en-US" sz="1200" kern="1200" dirty="0" smtClean="0">
                <a:solidFill>
                  <a:schemeClr val="tx1"/>
                </a:solidFill>
                <a:latin typeface="Arial" charset="0"/>
                <a:ea typeface="宋体" pitchFamily="2" charset="-122"/>
                <a:cs typeface="+mn-cs"/>
              </a:rPr>
              <a:t/>
            </a:r>
            <a:br>
              <a:rPr lang="zh-CN" altLang="en-US" sz="1200" kern="1200" dirty="0" smtClean="0">
                <a:solidFill>
                  <a:schemeClr val="tx1"/>
                </a:solidFill>
                <a:latin typeface="Arial" charset="0"/>
                <a:ea typeface="宋体" pitchFamily="2" charset="-122"/>
                <a:cs typeface="+mn-cs"/>
              </a:rPr>
            </a:br>
            <a:r>
              <a:rPr lang="zh-CN" altLang="en-US" sz="1200" kern="1200" dirty="0" smtClean="0">
                <a:solidFill>
                  <a:schemeClr val="tx1"/>
                </a:solidFill>
                <a:latin typeface="Arial" charset="0"/>
                <a:ea typeface="宋体" pitchFamily="2" charset="-122"/>
                <a:cs typeface="+mn-cs"/>
              </a:rPr>
              <a:t>　　</a:t>
            </a:r>
            <a:r>
              <a:rPr lang="en-US" altLang="zh-CN" sz="1200" kern="1200" dirty="0" smtClean="0">
                <a:solidFill>
                  <a:schemeClr val="tx1"/>
                </a:solidFill>
                <a:latin typeface="Arial" charset="0"/>
                <a:ea typeface="宋体" pitchFamily="2" charset="-122"/>
                <a:cs typeface="+mn-cs"/>
              </a:rPr>
              <a:t>1、SQlite </a:t>
            </a:r>
            <a:r>
              <a:rPr lang="zh-CN" altLang="en-US" sz="1200" kern="1200" dirty="0" smtClean="0">
                <a:solidFill>
                  <a:schemeClr val="tx1"/>
                </a:solidFill>
                <a:latin typeface="Arial" charset="0"/>
                <a:ea typeface="宋体" pitchFamily="2" charset="-122"/>
                <a:cs typeface="+mn-cs"/>
              </a:rPr>
              <a:t>通过文件来保存数据库，一个文件就是一个数据库</a:t>
            </a:r>
            <a:br>
              <a:rPr lang="zh-CN" altLang="en-US" sz="1200" kern="1200" dirty="0" smtClean="0">
                <a:solidFill>
                  <a:schemeClr val="tx1"/>
                </a:solidFill>
                <a:latin typeface="Arial" charset="0"/>
                <a:ea typeface="宋体" pitchFamily="2" charset="-122"/>
                <a:cs typeface="+mn-cs"/>
              </a:rPr>
            </a:br>
            <a:r>
              <a:rPr lang="zh-CN" altLang="en-US" sz="1200" kern="1200" dirty="0" smtClean="0">
                <a:solidFill>
                  <a:schemeClr val="tx1"/>
                </a:solidFill>
                <a:latin typeface="Arial" charset="0"/>
                <a:ea typeface="宋体" pitchFamily="2" charset="-122"/>
                <a:cs typeface="+mn-cs"/>
              </a:rPr>
              <a:t>　　</a:t>
            </a:r>
            <a:r>
              <a:rPr lang="en-US" altLang="zh-CN" sz="1200" kern="1200" dirty="0" smtClean="0">
                <a:solidFill>
                  <a:schemeClr val="tx1"/>
                </a:solidFill>
                <a:latin typeface="Arial" charset="0"/>
                <a:ea typeface="宋体" pitchFamily="2" charset="-122"/>
                <a:cs typeface="+mn-cs"/>
              </a:rPr>
              <a:t>2、</a:t>
            </a:r>
            <a:r>
              <a:rPr lang="zh-CN" altLang="en-US" sz="1200" kern="1200" dirty="0" smtClean="0">
                <a:solidFill>
                  <a:schemeClr val="tx1"/>
                </a:solidFill>
                <a:latin typeface="Arial" charset="0"/>
                <a:ea typeface="宋体" pitchFamily="2" charset="-122"/>
                <a:cs typeface="+mn-cs"/>
              </a:rPr>
              <a:t>数据库里又包含多个表格</a:t>
            </a:r>
            <a:br>
              <a:rPr lang="zh-CN" altLang="en-US" sz="1200" kern="1200" dirty="0" smtClean="0">
                <a:solidFill>
                  <a:schemeClr val="tx1"/>
                </a:solidFill>
                <a:latin typeface="Arial" charset="0"/>
                <a:ea typeface="宋体" pitchFamily="2" charset="-122"/>
                <a:cs typeface="+mn-cs"/>
              </a:rPr>
            </a:br>
            <a:r>
              <a:rPr lang="zh-CN" altLang="en-US" sz="1200" kern="1200" dirty="0" smtClean="0">
                <a:solidFill>
                  <a:schemeClr val="tx1"/>
                </a:solidFill>
                <a:latin typeface="Arial" charset="0"/>
                <a:ea typeface="宋体" pitchFamily="2" charset="-122"/>
                <a:cs typeface="+mn-cs"/>
              </a:rPr>
              <a:t>　　</a:t>
            </a:r>
            <a:r>
              <a:rPr lang="en-US" altLang="zh-CN" sz="1200" kern="1200" dirty="0" smtClean="0">
                <a:solidFill>
                  <a:schemeClr val="tx1"/>
                </a:solidFill>
                <a:latin typeface="Arial" charset="0"/>
                <a:ea typeface="宋体" pitchFamily="2" charset="-122"/>
                <a:cs typeface="+mn-cs"/>
              </a:rPr>
              <a:t>3、</a:t>
            </a:r>
            <a:r>
              <a:rPr lang="zh-CN" altLang="en-US" sz="1200" kern="1200" dirty="0" smtClean="0">
                <a:solidFill>
                  <a:schemeClr val="tx1"/>
                </a:solidFill>
                <a:latin typeface="Arial" charset="0"/>
                <a:ea typeface="宋体" pitchFamily="2" charset="-122"/>
                <a:cs typeface="+mn-cs"/>
              </a:rPr>
              <a:t>每个表格里面包含了多个记录</a:t>
            </a:r>
            <a:br>
              <a:rPr lang="zh-CN" altLang="en-US" sz="1200" kern="1200" dirty="0" smtClean="0">
                <a:solidFill>
                  <a:schemeClr val="tx1"/>
                </a:solidFill>
                <a:latin typeface="Arial" charset="0"/>
                <a:ea typeface="宋体" pitchFamily="2" charset="-122"/>
                <a:cs typeface="+mn-cs"/>
              </a:rPr>
            </a:br>
            <a:r>
              <a:rPr lang="zh-CN" altLang="en-US" sz="1200" kern="1200" dirty="0" smtClean="0">
                <a:solidFill>
                  <a:schemeClr val="tx1"/>
                </a:solidFill>
                <a:latin typeface="Arial" charset="0"/>
                <a:ea typeface="宋体" pitchFamily="2" charset="-122"/>
                <a:cs typeface="+mn-cs"/>
              </a:rPr>
              <a:t>　　</a:t>
            </a:r>
            <a:r>
              <a:rPr lang="en-US" altLang="zh-CN" sz="1200" kern="1200" dirty="0" smtClean="0">
                <a:solidFill>
                  <a:schemeClr val="tx1"/>
                </a:solidFill>
                <a:latin typeface="Arial" charset="0"/>
                <a:ea typeface="宋体" pitchFamily="2" charset="-122"/>
                <a:cs typeface="+mn-cs"/>
              </a:rPr>
              <a:t>4、</a:t>
            </a:r>
            <a:r>
              <a:rPr lang="zh-CN" altLang="en-US" sz="1200" kern="1200" dirty="0" smtClean="0">
                <a:solidFill>
                  <a:schemeClr val="tx1"/>
                </a:solidFill>
                <a:latin typeface="Arial" charset="0"/>
                <a:ea typeface="宋体" pitchFamily="2" charset="-122"/>
                <a:cs typeface="+mn-cs"/>
              </a:rPr>
              <a:t>每个记录由多个字段组成</a:t>
            </a:r>
            <a:br>
              <a:rPr lang="zh-CN" altLang="en-US" sz="1200" kern="1200" dirty="0" smtClean="0">
                <a:solidFill>
                  <a:schemeClr val="tx1"/>
                </a:solidFill>
                <a:latin typeface="Arial" charset="0"/>
                <a:ea typeface="宋体" pitchFamily="2" charset="-122"/>
                <a:cs typeface="+mn-cs"/>
              </a:rPr>
            </a:br>
            <a:r>
              <a:rPr lang="zh-CN" altLang="en-US" sz="1200" kern="1200" dirty="0" smtClean="0">
                <a:solidFill>
                  <a:schemeClr val="tx1"/>
                </a:solidFill>
                <a:latin typeface="Arial" charset="0"/>
                <a:ea typeface="宋体" pitchFamily="2" charset="-122"/>
                <a:cs typeface="+mn-cs"/>
              </a:rPr>
              <a:t>　　</a:t>
            </a:r>
            <a:r>
              <a:rPr lang="en-US" altLang="zh-CN" sz="1200" kern="1200" dirty="0" smtClean="0">
                <a:solidFill>
                  <a:schemeClr val="tx1"/>
                </a:solidFill>
                <a:latin typeface="Arial" charset="0"/>
                <a:ea typeface="宋体" pitchFamily="2" charset="-122"/>
                <a:cs typeface="+mn-cs"/>
              </a:rPr>
              <a:t>5、</a:t>
            </a:r>
            <a:r>
              <a:rPr lang="zh-CN" altLang="en-US" sz="1200" kern="1200" dirty="0" smtClean="0">
                <a:solidFill>
                  <a:schemeClr val="tx1"/>
                </a:solidFill>
                <a:latin typeface="Arial" charset="0"/>
                <a:ea typeface="宋体" pitchFamily="2" charset="-122"/>
                <a:cs typeface="+mn-cs"/>
              </a:rPr>
              <a:t>每个字段都有其对应的值</a:t>
            </a:r>
            <a:br>
              <a:rPr lang="zh-CN" altLang="en-US" sz="1200" kern="1200" dirty="0" smtClean="0">
                <a:solidFill>
                  <a:schemeClr val="tx1"/>
                </a:solidFill>
                <a:latin typeface="Arial" charset="0"/>
                <a:ea typeface="宋体" pitchFamily="2" charset="-122"/>
                <a:cs typeface="+mn-cs"/>
              </a:rPr>
            </a:br>
            <a:r>
              <a:rPr lang="zh-CN" altLang="en-US" sz="1200" kern="1200" dirty="0" smtClean="0">
                <a:solidFill>
                  <a:schemeClr val="tx1"/>
                </a:solidFill>
                <a:latin typeface="Arial" charset="0"/>
                <a:ea typeface="宋体" pitchFamily="2" charset="-122"/>
                <a:cs typeface="+mn-cs"/>
              </a:rPr>
              <a:t>　　</a:t>
            </a:r>
            <a:r>
              <a:rPr lang="en-US" altLang="zh-CN" sz="1200" kern="1200" dirty="0" smtClean="0">
                <a:solidFill>
                  <a:schemeClr val="tx1"/>
                </a:solidFill>
                <a:latin typeface="Arial" charset="0"/>
                <a:ea typeface="宋体" pitchFamily="2" charset="-122"/>
                <a:cs typeface="+mn-cs"/>
              </a:rPr>
              <a:t>6、</a:t>
            </a:r>
            <a:r>
              <a:rPr lang="zh-CN" altLang="en-US" sz="1200" kern="1200" dirty="0" smtClean="0">
                <a:solidFill>
                  <a:schemeClr val="tx1"/>
                </a:solidFill>
                <a:latin typeface="Arial" charset="0"/>
                <a:ea typeface="宋体" pitchFamily="2" charset="-122"/>
                <a:cs typeface="+mn-cs"/>
              </a:rPr>
              <a:t>每个值都可以指定类型</a:t>
            </a:r>
            <a:endParaRPr lang="en-US" altLang="zh-CN" sz="1200" kern="1200" dirty="0" smtClean="0">
              <a:solidFill>
                <a:schemeClr val="tx1"/>
              </a:solidFill>
              <a:latin typeface="Arial" charset="0"/>
              <a:ea typeface="宋体" pitchFamily="2" charset="-122"/>
              <a:cs typeface="+mn-cs"/>
            </a:endParaRPr>
          </a:p>
          <a:p>
            <a:r>
              <a:rPr lang="zh-CN" altLang="en-US" dirty="0" smtClean="0"/>
              <a:t>    数据库名称即文件名；表格有自己的名称；记录没有名称；每个字段都有名称。在</a:t>
            </a:r>
            <a:r>
              <a:rPr lang="en-US" altLang="zh-CN" dirty="0" err="1" smtClean="0"/>
              <a:t>SQlite</a:t>
            </a:r>
            <a:r>
              <a:rPr lang="zh-CN" altLang="en-US" dirty="0" smtClean="0"/>
              <a:t>中，记录没有顺序的概念，不存在第一、第二此类的概念；只能通过查询来获取满足条件的记录。我们通过执行</a:t>
            </a:r>
            <a:r>
              <a:rPr lang="en-US" altLang="zh-CN" dirty="0" smtClean="0"/>
              <a:t>SQL</a:t>
            </a:r>
            <a:r>
              <a:rPr lang="zh-CN" altLang="en-US" dirty="0" smtClean="0"/>
              <a:t>指令来操作数据库。</a:t>
            </a:r>
            <a:endParaRPr lang="en-US" altLang="zh-CN" dirty="0" smtClean="0"/>
          </a:p>
          <a:p>
            <a:endParaRPr lang="en-US" altLang="zh-CN" dirty="0" smtClean="0"/>
          </a:p>
          <a:p>
            <a:r>
              <a:rPr lang="zh-CN" altLang="en-US" dirty="0" smtClean="0"/>
              <a:t/>
            </a:r>
            <a:br>
              <a:rPr lang="zh-CN" altLang="en-US" dirty="0" smtClean="0"/>
            </a:br>
            <a:r>
              <a:rPr lang="zh-CN" altLang="en-US" dirty="0" smtClean="0"/>
              <a:t/>
            </a:r>
            <a:br>
              <a:rPr lang="zh-CN" altLang="en-US" dirty="0" smtClean="0"/>
            </a:br>
            <a:endParaRPr lang="en-US" altLang="zh-CN" dirty="0" smtClean="0">
              <a:ea typeface="宋体" charset="-122"/>
            </a:endParaRPr>
          </a:p>
        </p:txBody>
      </p:sp>
    </p:spTree>
    <p:extLst>
      <p:ext uri="{BB962C8B-B14F-4D97-AF65-F5344CB8AC3E}">
        <p14:creationId xmlns:p14="http://schemas.microsoft.com/office/powerpoint/2010/main" val="4187293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6. </a:t>
            </a:r>
            <a:r>
              <a:rPr lang="zh-CN" altLang="en-US" dirty="0" smtClean="0"/>
              <a:t>主键约束：</a:t>
            </a:r>
          </a:p>
          <a:p>
            <a:r>
              <a:rPr lang="en-US" altLang="zh-CN" dirty="0" smtClean="0"/>
              <a:t>--</a:t>
            </a:r>
            <a:r>
              <a:rPr lang="zh-CN" altLang="en-US" dirty="0" smtClean="0"/>
              <a:t>直接在字段的定义上指定主键。</a:t>
            </a:r>
          </a:p>
          <a:p>
            <a:r>
              <a:rPr lang="en-US" altLang="zh-CN" dirty="0" err="1" smtClean="0"/>
              <a:t>sqlite</a:t>
            </a:r>
            <a:r>
              <a:rPr lang="en-US" altLang="zh-CN" dirty="0" smtClean="0"/>
              <a:t>&gt; CREATE TABLE </a:t>
            </a:r>
            <a:r>
              <a:rPr lang="en-US" altLang="zh-CN" dirty="0" err="1" smtClean="0"/>
              <a:t>testtable</a:t>
            </a:r>
            <a:r>
              <a:rPr lang="en-US" altLang="zh-CN" dirty="0" smtClean="0"/>
              <a:t> (</a:t>
            </a:r>
            <a:r>
              <a:rPr lang="en-US" altLang="zh-CN" dirty="0" err="1" smtClean="0"/>
              <a:t>first_col</a:t>
            </a:r>
            <a:r>
              <a:rPr lang="en-US" altLang="zh-CN" dirty="0" smtClean="0"/>
              <a:t> integer PRIMARY KEY ASC);</a:t>
            </a:r>
          </a:p>
          <a:p>
            <a:r>
              <a:rPr lang="en-US" altLang="zh-CN" dirty="0" smtClean="0"/>
              <a:t>--</a:t>
            </a:r>
            <a:r>
              <a:rPr lang="zh-CN" altLang="en-US" dirty="0" smtClean="0"/>
              <a:t>在所有字段已经定义完毕后，再定义表的数约束，这里定义的是基于</a:t>
            </a:r>
            <a:r>
              <a:rPr lang="en-US" altLang="zh-CN" dirty="0" err="1" smtClean="0"/>
              <a:t>first_col</a:t>
            </a:r>
            <a:r>
              <a:rPr lang="zh-CN" altLang="en-US" dirty="0" smtClean="0"/>
              <a:t>和</a:t>
            </a:r>
          </a:p>
          <a:p>
            <a:r>
              <a:rPr lang="en-US" altLang="zh-CN" dirty="0" err="1" smtClean="0"/>
              <a:t>second_col</a:t>
            </a:r>
            <a:r>
              <a:rPr lang="zh-CN" altLang="en-US" dirty="0" smtClean="0"/>
              <a:t>的联合主键。</a:t>
            </a:r>
          </a:p>
          <a:p>
            <a:r>
              <a:rPr lang="en-US" altLang="zh-CN" dirty="0" err="1" smtClean="0"/>
              <a:t>sqlite</a:t>
            </a:r>
            <a:r>
              <a:rPr lang="en-US" altLang="zh-CN" dirty="0" smtClean="0"/>
              <a:t>&gt; CREATE TABLE testtable2 (</a:t>
            </a:r>
          </a:p>
          <a:p>
            <a:r>
              <a:rPr lang="en-US" altLang="zh-CN" dirty="0" smtClean="0"/>
              <a:t>...&gt;     </a:t>
            </a:r>
            <a:r>
              <a:rPr lang="en-US" altLang="zh-CN" dirty="0" err="1" smtClean="0"/>
              <a:t>first_col</a:t>
            </a:r>
            <a:r>
              <a:rPr lang="en-US" altLang="zh-CN" dirty="0" smtClean="0"/>
              <a:t> integer,</a:t>
            </a:r>
          </a:p>
          <a:p>
            <a:r>
              <a:rPr lang="en-US" altLang="zh-CN" dirty="0" smtClean="0"/>
              <a:t>...&gt;     </a:t>
            </a:r>
            <a:r>
              <a:rPr lang="en-US" altLang="zh-CN" dirty="0" err="1" smtClean="0"/>
              <a:t>second_col</a:t>
            </a:r>
            <a:r>
              <a:rPr lang="en-US" altLang="zh-CN" dirty="0" smtClean="0"/>
              <a:t> integer,</a:t>
            </a:r>
          </a:p>
          <a:p>
            <a:r>
              <a:rPr lang="en-US" altLang="zh-CN" dirty="0" smtClean="0"/>
              <a:t>...&gt;     PRIMARY KEY (</a:t>
            </a:r>
            <a:r>
              <a:rPr lang="en-US" altLang="zh-CN" dirty="0" err="1" smtClean="0"/>
              <a:t>first_col,second_col</a:t>
            </a:r>
            <a:r>
              <a:rPr lang="en-US" altLang="zh-CN" dirty="0" smtClean="0"/>
              <a:t>)</a:t>
            </a:r>
          </a:p>
          <a:p>
            <a:r>
              <a:rPr lang="en-US" altLang="zh-CN" dirty="0" smtClean="0"/>
              <a:t>...&gt; );</a:t>
            </a:r>
          </a:p>
          <a:p>
            <a:r>
              <a:rPr lang="zh-CN" altLang="en-US" dirty="0" smtClean="0"/>
              <a:t>和其他关系型数据库一样，主键必须是唯一的。</a:t>
            </a:r>
            <a:endParaRPr lang="en-US" altLang="zh-CN" dirty="0" smtClean="0"/>
          </a:p>
          <a:p>
            <a:endParaRPr lang="en-US" altLang="zh-CN" dirty="0" smtClean="0"/>
          </a:p>
          <a:p>
            <a:r>
              <a:rPr lang="zh-CN" altLang="en-US" dirty="0" smtClean="0"/>
              <a:t> </a:t>
            </a:r>
          </a:p>
          <a:p>
            <a:r>
              <a:rPr lang="en-US" altLang="zh-CN" dirty="0" smtClean="0"/>
              <a:t>7. </a:t>
            </a:r>
            <a:r>
              <a:rPr lang="zh-CN" altLang="en-US" dirty="0" smtClean="0"/>
              <a:t>唯一性约束：</a:t>
            </a:r>
          </a:p>
          <a:p>
            <a:r>
              <a:rPr lang="en-US" altLang="zh-CN" dirty="0" smtClean="0"/>
              <a:t>--</a:t>
            </a:r>
            <a:r>
              <a:rPr lang="zh-CN" altLang="en-US" dirty="0" smtClean="0"/>
              <a:t>直接在字段的定义上指定唯一性约束。</a:t>
            </a:r>
          </a:p>
          <a:p>
            <a:r>
              <a:rPr lang="en-US" altLang="zh-CN" dirty="0" err="1" smtClean="0"/>
              <a:t>sqlite</a:t>
            </a:r>
            <a:r>
              <a:rPr lang="en-US" altLang="zh-CN" dirty="0" smtClean="0"/>
              <a:t>&gt; CREATE TABLE </a:t>
            </a:r>
            <a:r>
              <a:rPr lang="en-US" altLang="zh-CN" dirty="0" err="1" smtClean="0"/>
              <a:t>testtable</a:t>
            </a:r>
            <a:r>
              <a:rPr lang="en-US" altLang="zh-CN" dirty="0" smtClean="0"/>
              <a:t> (</a:t>
            </a:r>
            <a:r>
              <a:rPr lang="en-US" altLang="zh-CN" dirty="0" err="1" smtClean="0"/>
              <a:t>first_col</a:t>
            </a:r>
            <a:r>
              <a:rPr lang="en-US" altLang="zh-CN" dirty="0" smtClean="0"/>
              <a:t> integer UNIQUE);</a:t>
            </a:r>
          </a:p>
          <a:p>
            <a:r>
              <a:rPr lang="en-US" altLang="zh-CN" dirty="0" smtClean="0"/>
              <a:t>--</a:t>
            </a:r>
            <a:r>
              <a:rPr lang="zh-CN" altLang="en-US" dirty="0" smtClean="0"/>
              <a:t>在所有字段已经定义完毕后，在定义表的唯一性约束，这里定义的是基于两个列的唯一性约</a:t>
            </a:r>
          </a:p>
          <a:p>
            <a:r>
              <a:rPr lang="zh-CN" altLang="en-US" dirty="0" smtClean="0"/>
              <a:t>束。</a:t>
            </a:r>
          </a:p>
          <a:p>
            <a:r>
              <a:rPr lang="en-US" altLang="zh-CN" dirty="0" err="1" smtClean="0"/>
              <a:t>sqlite</a:t>
            </a:r>
            <a:r>
              <a:rPr lang="en-US" altLang="zh-CN" dirty="0" smtClean="0"/>
              <a:t>&gt; CREATE TABLE testtable2 (</a:t>
            </a:r>
          </a:p>
          <a:p>
            <a:r>
              <a:rPr lang="en-US" altLang="zh-CN" dirty="0" smtClean="0"/>
              <a:t>...&gt;     </a:t>
            </a:r>
            <a:r>
              <a:rPr lang="en-US" altLang="zh-CN" dirty="0" err="1" smtClean="0"/>
              <a:t>first_col</a:t>
            </a:r>
            <a:r>
              <a:rPr lang="en-US" altLang="zh-CN" dirty="0" smtClean="0"/>
              <a:t> integer,</a:t>
            </a:r>
          </a:p>
          <a:p>
            <a:r>
              <a:rPr lang="en-US" altLang="zh-CN" dirty="0" smtClean="0"/>
              <a:t>...&gt;     </a:t>
            </a:r>
            <a:r>
              <a:rPr lang="en-US" altLang="zh-CN" dirty="0" err="1" smtClean="0"/>
              <a:t>second_col</a:t>
            </a:r>
            <a:r>
              <a:rPr lang="en-US" altLang="zh-CN" dirty="0" smtClean="0"/>
              <a:t> integer,</a:t>
            </a:r>
          </a:p>
          <a:p>
            <a:r>
              <a:rPr lang="en-US" altLang="zh-CN" dirty="0" smtClean="0"/>
              <a:t>...&gt;     UNIQUE (</a:t>
            </a:r>
            <a:r>
              <a:rPr lang="en-US" altLang="zh-CN" dirty="0" err="1" smtClean="0"/>
              <a:t>first_col,second_col</a:t>
            </a:r>
            <a:r>
              <a:rPr lang="en-US" altLang="zh-CN" dirty="0" smtClean="0"/>
              <a:t>)</a:t>
            </a:r>
          </a:p>
          <a:p>
            <a:r>
              <a:rPr lang="en-US" altLang="zh-CN" dirty="0" smtClean="0"/>
              <a:t>...&gt; );</a:t>
            </a:r>
          </a:p>
          <a:p>
            <a:endParaRPr lang="zh-CN" altLang="en-US" dirty="0" smtClean="0"/>
          </a:p>
          <a:p>
            <a:r>
              <a:rPr lang="zh-CN" altLang="en-US" dirty="0" smtClean="0"/>
              <a:t>在</a:t>
            </a:r>
            <a:r>
              <a:rPr lang="en-US" altLang="zh-CN" dirty="0" smtClean="0"/>
              <a:t>SQLite</a:t>
            </a:r>
            <a:r>
              <a:rPr lang="zh-CN" altLang="en-US" dirty="0" smtClean="0"/>
              <a:t>中，</a:t>
            </a:r>
            <a:r>
              <a:rPr lang="en-US" altLang="zh-CN" dirty="0" smtClean="0"/>
              <a:t>NULL</a:t>
            </a:r>
            <a:r>
              <a:rPr lang="zh-CN" altLang="en-US" dirty="0" smtClean="0"/>
              <a:t>值被视为和其他任何值都是不同的，这样包括和其他的</a:t>
            </a:r>
            <a:r>
              <a:rPr lang="en-US" altLang="zh-CN" dirty="0" smtClean="0"/>
              <a:t>NULL</a:t>
            </a:r>
            <a:r>
              <a:rPr lang="zh-CN" altLang="en-US" dirty="0" smtClean="0"/>
              <a:t>值，如下例</a:t>
            </a:r>
          </a:p>
          <a:p>
            <a:r>
              <a:rPr lang="zh-CN" altLang="en-US" dirty="0" smtClean="0"/>
              <a:t>：</a:t>
            </a:r>
          </a:p>
          <a:p>
            <a:r>
              <a:rPr lang="en-US" altLang="zh-CN" dirty="0" err="1" smtClean="0"/>
              <a:t>sqlite</a:t>
            </a:r>
            <a:r>
              <a:rPr lang="en-US" altLang="zh-CN" dirty="0" smtClean="0"/>
              <a:t>&gt; DELETE FROM </a:t>
            </a:r>
            <a:r>
              <a:rPr lang="en-US" altLang="zh-CN" dirty="0" err="1" smtClean="0"/>
              <a:t>testtable</a:t>
            </a:r>
            <a:r>
              <a:rPr lang="en-US" altLang="zh-CN" dirty="0" smtClean="0"/>
              <a:t>;</a:t>
            </a:r>
          </a:p>
          <a:p>
            <a:r>
              <a:rPr lang="en-US" altLang="zh-CN" dirty="0" err="1" smtClean="0"/>
              <a:t>sqlite</a:t>
            </a:r>
            <a:r>
              <a:rPr lang="en-US" altLang="zh-CN" dirty="0" smtClean="0"/>
              <a:t>&gt; SELECT count(*) FROM </a:t>
            </a:r>
            <a:r>
              <a:rPr lang="en-US" altLang="zh-CN" dirty="0" err="1" smtClean="0"/>
              <a:t>testtable</a:t>
            </a:r>
            <a:r>
              <a:rPr lang="en-US" altLang="zh-CN" dirty="0" smtClean="0"/>
              <a:t>;</a:t>
            </a:r>
          </a:p>
          <a:p>
            <a:r>
              <a:rPr lang="en-US" altLang="zh-CN" dirty="0" smtClean="0"/>
              <a:t>count(*)</a:t>
            </a:r>
          </a:p>
          <a:p>
            <a:r>
              <a:rPr lang="en-US" altLang="zh-CN" dirty="0" smtClean="0"/>
              <a:t>----------</a:t>
            </a:r>
          </a:p>
          <a:p>
            <a:r>
              <a:rPr lang="en-US" altLang="zh-CN" dirty="0" smtClean="0"/>
              <a:t>0</a:t>
            </a:r>
          </a:p>
          <a:p>
            <a:r>
              <a:rPr lang="en-US" altLang="zh-CN" dirty="0" err="1" smtClean="0"/>
              <a:t>sqlite</a:t>
            </a:r>
            <a:r>
              <a:rPr lang="en-US" altLang="zh-CN" dirty="0" smtClean="0"/>
              <a:t>&gt; INSERT INTO </a:t>
            </a:r>
            <a:r>
              <a:rPr lang="en-US" altLang="zh-CN" dirty="0" err="1" smtClean="0"/>
              <a:t>testtable</a:t>
            </a:r>
            <a:r>
              <a:rPr lang="en-US" altLang="zh-CN" dirty="0" smtClean="0"/>
              <a:t> VALUES(NULL);</a:t>
            </a:r>
          </a:p>
          <a:p>
            <a:r>
              <a:rPr lang="en-US" altLang="zh-CN" dirty="0" err="1" smtClean="0"/>
              <a:t>sqlite</a:t>
            </a:r>
            <a:r>
              <a:rPr lang="en-US" altLang="zh-CN" dirty="0" smtClean="0"/>
              <a:t>&gt; INSERT INTO </a:t>
            </a:r>
            <a:r>
              <a:rPr lang="en-US" altLang="zh-CN" dirty="0" err="1" smtClean="0"/>
              <a:t>testtable</a:t>
            </a:r>
            <a:r>
              <a:rPr lang="en-US" altLang="zh-CN" dirty="0" smtClean="0"/>
              <a:t> VALUES(NULL);</a:t>
            </a:r>
          </a:p>
          <a:p>
            <a:r>
              <a:rPr lang="en-US" altLang="zh-CN" dirty="0" err="1" smtClean="0"/>
              <a:t>sqlite</a:t>
            </a:r>
            <a:r>
              <a:rPr lang="en-US" altLang="zh-CN" dirty="0" smtClean="0"/>
              <a:t>&gt; SELECT count(*) FROM </a:t>
            </a:r>
            <a:r>
              <a:rPr lang="en-US" altLang="zh-CN" dirty="0" err="1" smtClean="0"/>
              <a:t>testtable</a:t>
            </a:r>
            <a:r>
              <a:rPr lang="en-US" altLang="zh-CN" dirty="0" smtClean="0"/>
              <a:t>;</a:t>
            </a:r>
          </a:p>
          <a:p>
            <a:r>
              <a:rPr lang="en-US" altLang="zh-CN" dirty="0" smtClean="0"/>
              <a:t>count(*)</a:t>
            </a:r>
          </a:p>
          <a:p>
            <a:r>
              <a:rPr lang="en-US" altLang="zh-CN" dirty="0" smtClean="0"/>
              <a:t>----------</a:t>
            </a:r>
          </a:p>
          <a:p>
            <a:r>
              <a:rPr lang="en-US" altLang="zh-CN" dirty="0" smtClean="0"/>
              <a:t>2</a:t>
            </a:r>
          </a:p>
          <a:p>
            <a:r>
              <a:rPr lang="zh-CN" altLang="en-US" dirty="0" smtClean="0"/>
              <a:t>由此可见，两次插入的</a:t>
            </a:r>
            <a:r>
              <a:rPr lang="en-US" altLang="zh-CN" dirty="0" smtClean="0"/>
              <a:t>NULL</a:t>
            </a:r>
            <a:r>
              <a:rPr lang="zh-CN" altLang="en-US" dirty="0" smtClean="0"/>
              <a:t>值均插入成功。</a:t>
            </a:r>
            <a:endParaRPr lang="en-US" altLang="zh-CN" dirty="0" smtClean="0"/>
          </a:p>
          <a:p>
            <a:endParaRPr lang="en-US" altLang="zh-CN" dirty="0" smtClean="0"/>
          </a:p>
          <a:p>
            <a:r>
              <a:rPr lang="en-US" altLang="zh-CN" dirty="0" smtClean="0"/>
              <a:t>8.</a:t>
            </a:r>
            <a:r>
              <a:rPr lang="en-US" altLang="zh-CN" baseline="0" dirty="0" smtClean="0"/>
              <a:t> </a:t>
            </a:r>
            <a:r>
              <a:rPr lang="zh-CN" altLang="en-US" baseline="0" dirty="0" smtClean="0"/>
              <a:t>自动增长</a:t>
            </a:r>
            <a:endParaRPr lang="en-US" altLang="zh-CN" baseline="0" dirty="0" smtClean="0"/>
          </a:p>
          <a:p>
            <a:r>
              <a:rPr lang="zh-CN" altLang="en-US" dirty="0" smtClean="0"/>
              <a:t>从 </a:t>
            </a:r>
            <a:r>
              <a:rPr lang="en-US" altLang="zh-CN" dirty="0" smtClean="0"/>
              <a:t>SQLite </a:t>
            </a:r>
            <a:r>
              <a:rPr lang="zh-CN" altLang="en-US" dirty="0" smtClean="0"/>
              <a:t>的 </a:t>
            </a:r>
            <a:r>
              <a:rPr lang="en-US" altLang="zh-CN" dirty="0" smtClean="0"/>
              <a:t>2.3.4 </a:t>
            </a:r>
            <a:r>
              <a:rPr lang="zh-CN" altLang="en-US" dirty="0" smtClean="0"/>
              <a:t>版本开始，如果你将一个表中的一个字段声明为 </a:t>
            </a:r>
            <a:r>
              <a:rPr lang="en-US" altLang="zh-CN" dirty="0" smtClean="0"/>
              <a:t>INTEGER PRIMARY KEY</a:t>
            </a:r>
            <a:r>
              <a:rPr lang="zh-CN" altLang="en-US" dirty="0" smtClean="0"/>
              <a:t>，那么无论你何时向该表的该字段插入一个 </a:t>
            </a:r>
            <a:r>
              <a:rPr lang="en-US" altLang="zh-CN" dirty="0" smtClean="0"/>
              <a:t>NULL </a:t>
            </a:r>
            <a:r>
              <a:rPr lang="zh-CN" altLang="en-US" dirty="0" smtClean="0"/>
              <a:t>值，这个 </a:t>
            </a:r>
            <a:r>
              <a:rPr lang="en-US" altLang="zh-CN" dirty="0" smtClean="0"/>
              <a:t>NULL </a:t>
            </a:r>
            <a:r>
              <a:rPr lang="zh-CN" altLang="en-US" dirty="0" smtClean="0"/>
              <a:t>值将自动被更换为比表中该字段所有行的最大值大 </a:t>
            </a:r>
            <a:r>
              <a:rPr lang="en-US" altLang="zh-CN" dirty="0" smtClean="0"/>
              <a:t>1 </a:t>
            </a:r>
            <a:r>
              <a:rPr lang="zh-CN" altLang="en-US" dirty="0" smtClean="0"/>
              <a:t>的整数；如果表为空，那么将被更换为 </a:t>
            </a:r>
            <a:r>
              <a:rPr lang="en-US" altLang="zh-CN" dirty="0" smtClean="0"/>
              <a:t>1</a:t>
            </a:r>
            <a:r>
              <a:rPr lang="zh-CN" altLang="en-US" dirty="0" smtClean="0"/>
              <a:t>。</a:t>
            </a:r>
            <a:endParaRPr lang="en-US" altLang="zh-CN" dirty="0" smtClean="0"/>
          </a:p>
          <a:p>
            <a:r>
              <a:rPr lang="zh-CN" altLang="en-US" dirty="0" smtClean="0"/>
              <a:t>注意这个整型键始终比之前插入表中的最后一个键大</a:t>
            </a:r>
            <a:r>
              <a:rPr lang="en-US" altLang="zh-CN" dirty="0" smtClean="0"/>
              <a:t>1</a:t>
            </a:r>
            <a:r>
              <a:rPr lang="zh-CN" altLang="en-US" dirty="0" smtClean="0"/>
              <a:t>。新键相对于表中的已有键来说是唯一的，但它可能与之前从表中删除的键值重叠。要始终得到在整个表中唯一的键，需要把这个字段申明为</a:t>
            </a:r>
            <a:r>
              <a:rPr lang="en-US" altLang="zh-CN" dirty="0" smtClean="0"/>
              <a:t>INTEGER PRIMARY KEY AUTOINCREMENT.</a:t>
            </a:r>
            <a:r>
              <a:rPr lang="zh-CN" altLang="en-US" dirty="0" smtClean="0"/>
              <a:t>这样被选的键将总是比表中已存在的最大键大</a:t>
            </a:r>
            <a:r>
              <a:rPr lang="en-US" altLang="zh-CN" dirty="0" smtClean="0"/>
              <a:t>1</a:t>
            </a:r>
            <a:r>
              <a:rPr lang="zh-CN" altLang="en-US" dirty="0" smtClean="0"/>
              <a:t>。若可能的最大键已存在于表中，</a:t>
            </a:r>
            <a:r>
              <a:rPr lang="en-US" altLang="zh-CN" dirty="0" smtClean="0"/>
              <a:t>INSERT</a:t>
            </a:r>
            <a:r>
              <a:rPr lang="zh-CN" altLang="en-US" dirty="0" smtClean="0"/>
              <a:t>操作将失败并返回一个</a:t>
            </a:r>
            <a:r>
              <a:rPr lang="en-US" altLang="zh-CN" dirty="0" smtClean="0"/>
              <a:t>SQLITE_FULL</a:t>
            </a:r>
            <a:r>
              <a:rPr lang="zh-CN" altLang="en-US" dirty="0" smtClean="0"/>
              <a:t>错误码</a:t>
            </a:r>
            <a:r>
              <a:rPr lang="en-US" altLang="zh-CN" dirty="0" smtClean="0"/>
              <a:t>.</a:t>
            </a:r>
          </a:p>
          <a:p>
            <a:r>
              <a:rPr lang="zh-CN" altLang="en-US" dirty="0" smtClean="0"/>
              <a:t>例子：</a:t>
            </a:r>
            <a:endParaRPr lang="en-US" altLang="zh-CN" dirty="0" smtClean="0"/>
          </a:p>
          <a:p>
            <a:r>
              <a:rPr lang="en-US" altLang="zh-CN" dirty="0" smtClean="0"/>
              <a:t>create table test (</a:t>
            </a:r>
            <a:br>
              <a:rPr lang="en-US" altLang="zh-CN" dirty="0" smtClean="0"/>
            </a:br>
            <a:r>
              <a:rPr lang="en-US" altLang="zh-CN" dirty="0" err="1" smtClean="0"/>
              <a:t>tkid</a:t>
            </a:r>
            <a:r>
              <a:rPr lang="en-US" altLang="zh-CN" dirty="0" smtClean="0"/>
              <a:t> integer PRIMARY KEY </a:t>
            </a:r>
            <a:r>
              <a:rPr lang="en-US" altLang="zh-CN" dirty="0" err="1" smtClean="0"/>
              <a:t>autoincrement</a:t>
            </a:r>
            <a:r>
              <a:rPr lang="en-US" altLang="zh-CN" dirty="0" smtClean="0"/>
              <a:t>, -- </a:t>
            </a:r>
            <a:r>
              <a:rPr lang="zh-CN" altLang="en-US" dirty="0" smtClean="0"/>
              <a:t>设置自动增长主键</a:t>
            </a:r>
            <a:br>
              <a:rPr lang="zh-CN" altLang="en-US" dirty="0" smtClean="0"/>
            </a:br>
            <a:r>
              <a:rPr lang="en-US" altLang="zh-CN" dirty="0" err="1" smtClean="0"/>
              <a:t>tktype</a:t>
            </a:r>
            <a:r>
              <a:rPr lang="en-US" altLang="zh-CN" dirty="0" smtClean="0"/>
              <a:t> </a:t>
            </a:r>
            <a:r>
              <a:rPr lang="en-US" altLang="zh-CN" dirty="0" err="1" smtClean="0"/>
              <a:t>int</a:t>
            </a:r>
            <a:r>
              <a:rPr lang="en-US" altLang="zh-CN" dirty="0" smtClean="0"/>
              <a:t> default 0,</a:t>
            </a:r>
            <a:br>
              <a:rPr lang="en-US" altLang="zh-CN" dirty="0" smtClean="0"/>
            </a:br>
            <a:r>
              <a:rPr lang="en-US" altLang="zh-CN" dirty="0" err="1" smtClean="0"/>
              <a:t>tableid</a:t>
            </a:r>
            <a:r>
              <a:rPr lang="en-US" altLang="zh-CN" dirty="0" smtClean="0"/>
              <a:t> </a:t>
            </a:r>
            <a:r>
              <a:rPr lang="en-US" altLang="zh-CN" dirty="0" err="1" smtClean="0"/>
              <a:t>varchar</a:t>
            </a:r>
            <a:r>
              <a:rPr lang="en-US" altLang="zh-CN" dirty="0" smtClean="0"/>
              <a:t> (50),</a:t>
            </a:r>
            <a:br>
              <a:rPr lang="en-US" altLang="zh-CN" dirty="0" smtClean="0"/>
            </a:br>
            <a:r>
              <a:rPr lang="en-US" altLang="zh-CN" dirty="0" err="1" smtClean="0"/>
              <a:t>createdate</a:t>
            </a:r>
            <a:r>
              <a:rPr lang="en-US" altLang="zh-CN" dirty="0" smtClean="0"/>
              <a:t> </a:t>
            </a:r>
            <a:r>
              <a:rPr lang="en-US" altLang="zh-CN" dirty="0" err="1" smtClean="0"/>
              <a:t>datetime</a:t>
            </a:r>
            <a:r>
              <a:rPr lang="en-US" altLang="zh-CN" dirty="0" smtClean="0"/>
              <a:t> default (</a:t>
            </a:r>
            <a:r>
              <a:rPr lang="en-US" altLang="zh-CN" dirty="0" err="1" smtClean="0"/>
              <a:t>datetime</a:t>
            </a:r>
            <a:r>
              <a:rPr lang="en-US" altLang="zh-CN" dirty="0" smtClean="0"/>
              <a:t>('now', '</a:t>
            </a:r>
            <a:r>
              <a:rPr lang="en-US" altLang="zh-CN" dirty="0" err="1" smtClean="0"/>
              <a:t>localtime</a:t>
            </a:r>
            <a:r>
              <a:rPr lang="en-US" altLang="zh-CN" dirty="0" smtClean="0"/>
              <a:t>')) -- </a:t>
            </a:r>
            <a:r>
              <a:rPr lang="zh-CN" altLang="en-US" dirty="0" smtClean="0"/>
              <a:t>时间</a:t>
            </a:r>
            <a:br>
              <a:rPr lang="zh-CN" altLang="en-US" dirty="0" smtClean="0"/>
            </a:br>
            <a:r>
              <a:rPr lang="en-US" altLang="zh-CN" dirty="0" smtClean="0"/>
              <a:t>);</a:t>
            </a:r>
          </a:p>
          <a:p>
            <a:endParaRPr lang="en-US" altLang="zh-CN" baseline="0" dirty="0" smtClean="0"/>
          </a:p>
        </p:txBody>
      </p:sp>
      <p:sp>
        <p:nvSpPr>
          <p:cNvPr id="4" name="灯片编号占位符 3"/>
          <p:cNvSpPr>
            <a:spLocks noGrp="1"/>
          </p:cNvSpPr>
          <p:nvPr>
            <p:ph type="sldNum" sz="quarter" idx="10"/>
          </p:nvPr>
        </p:nvSpPr>
        <p:spPr/>
        <p:txBody>
          <a:bodyPr/>
          <a:lstStyle/>
          <a:p>
            <a:pPr>
              <a:defRPr/>
            </a:pPr>
            <a:fld id="{0EFD3900-3392-4987-BCA0-C1D2E4A65E83}" type="slidenum">
              <a:rPr lang="en-US" altLang="zh-CN" smtClean="0"/>
              <a:pPr>
                <a:defRPr/>
              </a:pPr>
              <a:t>22</a:t>
            </a:fld>
            <a:endParaRPr lang="en-US" altLang="zh-CN"/>
          </a:p>
        </p:txBody>
      </p:sp>
    </p:spTree>
    <p:extLst>
      <p:ext uri="{BB962C8B-B14F-4D97-AF65-F5344CB8AC3E}">
        <p14:creationId xmlns:p14="http://schemas.microsoft.com/office/powerpoint/2010/main" val="3327743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8. </a:t>
            </a:r>
            <a:r>
              <a:rPr lang="zh-CN" altLang="en-US" dirty="0" smtClean="0"/>
              <a:t>非空</a:t>
            </a:r>
            <a:r>
              <a:rPr lang="en-US" altLang="zh-CN" dirty="0" smtClean="0"/>
              <a:t>(NOT NULL)</a:t>
            </a:r>
            <a:r>
              <a:rPr lang="zh-CN" altLang="en-US" dirty="0" smtClean="0"/>
              <a:t>约束：</a:t>
            </a:r>
          </a:p>
          <a:p>
            <a:r>
              <a:rPr lang="en-US" altLang="zh-CN" dirty="0" err="1" smtClean="0"/>
              <a:t>sqlite</a:t>
            </a:r>
            <a:r>
              <a:rPr lang="en-US" altLang="zh-CN" dirty="0" smtClean="0"/>
              <a:t>&gt; CREATE TABLE </a:t>
            </a:r>
            <a:r>
              <a:rPr lang="en-US" altLang="zh-CN" dirty="0" err="1" smtClean="0"/>
              <a:t>testtable</a:t>
            </a:r>
            <a:r>
              <a:rPr lang="en-US" altLang="zh-CN" dirty="0" smtClean="0"/>
              <a:t>(</a:t>
            </a:r>
            <a:r>
              <a:rPr lang="en-US" altLang="zh-CN" dirty="0" err="1" smtClean="0"/>
              <a:t>first_col</a:t>
            </a:r>
            <a:r>
              <a:rPr lang="en-US" altLang="zh-CN" dirty="0" smtClean="0"/>
              <a:t> integer NOT NULL);</a:t>
            </a:r>
          </a:p>
          <a:p>
            <a:r>
              <a:rPr lang="en-US" altLang="zh-CN" dirty="0" err="1" smtClean="0"/>
              <a:t>sqlite</a:t>
            </a:r>
            <a:r>
              <a:rPr lang="en-US" altLang="zh-CN" dirty="0" smtClean="0"/>
              <a:t>&gt; INSERT INTO </a:t>
            </a:r>
            <a:r>
              <a:rPr lang="en-US" altLang="zh-CN" dirty="0" err="1" smtClean="0"/>
              <a:t>testtable</a:t>
            </a:r>
            <a:r>
              <a:rPr lang="en-US" altLang="zh-CN" dirty="0" smtClean="0"/>
              <a:t> VALUES(NULL);</a:t>
            </a:r>
          </a:p>
          <a:p>
            <a:r>
              <a:rPr lang="en-US" altLang="zh-CN" dirty="0" smtClean="0"/>
              <a:t>Error: </a:t>
            </a:r>
            <a:r>
              <a:rPr lang="en-US" altLang="zh-CN" dirty="0" err="1" smtClean="0"/>
              <a:t>testtable.first_col</a:t>
            </a:r>
            <a:r>
              <a:rPr lang="en-US" altLang="zh-CN" dirty="0" smtClean="0"/>
              <a:t> may not be NULL</a:t>
            </a:r>
          </a:p>
          <a:p>
            <a:r>
              <a:rPr lang="zh-CN" altLang="en-US" dirty="0" smtClean="0"/>
              <a:t>从输出结果可以看出，</a:t>
            </a:r>
            <a:r>
              <a:rPr lang="en-US" altLang="zh-CN" dirty="0" err="1" smtClean="0"/>
              <a:t>first_col</a:t>
            </a:r>
            <a:r>
              <a:rPr lang="zh-CN" altLang="en-US" dirty="0" smtClean="0"/>
              <a:t>已经被定义了非空约束，因此不能在插入</a:t>
            </a:r>
            <a:r>
              <a:rPr lang="en-US" altLang="zh-CN" dirty="0" smtClean="0"/>
              <a:t>NULL</a:t>
            </a:r>
            <a:r>
              <a:rPr lang="zh-CN" altLang="en-US" dirty="0" smtClean="0"/>
              <a:t>值了。</a:t>
            </a:r>
          </a:p>
          <a:p>
            <a:r>
              <a:rPr lang="zh-CN" altLang="en-US" dirty="0" smtClean="0"/>
              <a:t> </a:t>
            </a:r>
            <a:endParaRPr lang="en-US" altLang="zh-CN" dirty="0" smtClean="0"/>
          </a:p>
          <a:p>
            <a:r>
              <a:rPr lang="zh-CN" altLang="en-US" dirty="0" smtClean="0"/>
              <a:t> </a:t>
            </a:r>
          </a:p>
          <a:p>
            <a:r>
              <a:rPr lang="en-US" altLang="zh-CN" dirty="0" smtClean="0"/>
              <a:t>9. </a:t>
            </a:r>
            <a:r>
              <a:rPr lang="zh-CN" altLang="en-US" dirty="0" smtClean="0"/>
              <a:t>检查性约束：</a:t>
            </a:r>
          </a:p>
          <a:p>
            <a:r>
              <a:rPr lang="en-US" altLang="zh-CN" dirty="0" err="1" smtClean="0"/>
              <a:t>sqlite</a:t>
            </a:r>
            <a:r>
              <a:rPr lang="en-US" altLang="zh-CN" dirty="0" smtClean="0"/>
              <a:t>&gt; CREATE TABLE </a:t>
            </a:r>
            <a:r>
              <a:rPr lang="en-US" altLang="zh-CN" dirty="0" err="1" smtClean="0"/>
              <a:t>testtable</a:t>
            </a:r>
            <a:r>
              <a:rPr lang="en-US" altLang="zh-CN" dirty="0" smtClean="0"/>
              <a:t> (</a:t>
            </a:r>
            <a:r>
              <a:rPr lang="en-US" altLang="zh-CN" dirty="0" err="1" smtClean="0"/>
              <a:t>first_col</a:t>
            </a:r>
            <a:r>
              <a:rPr lang="en-US" altLang="zh-CN" dirty="0" smtClean="0"/>
              <a:t> integer CHECK (</a:t>
            </a:r>
            <a:r>
              <a:rPr lang="en-US" altLang="zh-CN" dirty="0" err="1" smtClean="0"/>
              <a:t>first_col</a:t>
            </a:r>
            <a:r>
              <a:rPr lang="en-US" altLang="zh-CN" dirty="0" smtClean="0"/>
              <a:t> &lt; 5));</a:t>
            </a:r>
          </a:p>
          <a:p>
            <a:r>
              <a:rPr lang="en-US" altLang="zh-CN" dirty="0" err="1" smtClean="0"/>
              <a:t>sqlite</a:t>
            </a:r>
            <a:r>
              <a:rPr lang="en-US" altLang="zh-CN" dirty="0" smtClean="0"/>
              <a:t>&gt; INSERT INTO </a:t>
            </a:r>
            <a:r>
              <a:rPr lang="en-US" altLang="zh-CN" dirty="0" err="1" smtClean="0"/>
              <a:t>testtable</a:t>
            </a:r>
            <a:r>
              <a:rPr lang="en-US" altLang="zh-CN" dirty="0" smtClean="0"/>
              <a:t> VALUES(4);</a:t>
            </a:r>
          </a:p>
          <a:p>
            <a:r>
              <a:rPr lang="en-US" altLang="zh-CN" dirty="0" err="1" smtClean="0"/>
              <a:t>sqlite</a:t>
            </a:r>
            <a:r>
              <a:rPr lang="en-US" altLang="zh-CN" dirty="0" smtClean="0"/>
              <a:t>&gt; INSERT INTO </a:t>
            </a:r>
            <a:r>
              <a:rPr lang="en-US" altLang="zh-CN" dirty="0" err="1" smtClean="0"/>
              <a:t>testtable</a:t>
            </a:r>
            <a:r>
              <a:rPr lang="en-US" altLang="zh-CN" dirty="0" smtClean="0"/>
              <a:t> VALUES(20); -- 20</a:t>
            </a:r>
            <a:r>
              <a:rPr lang="zh-CN" altLang="en-US" dirty="0" smtClean="0"/>
              <a:t>违反了字段</a:t>
            </a:r>
            <a:r>
              <a:rPr lang="en-US" altLang="zh-CN" dirty="0" err="1" smtClean="0"/>
              <a:t>first_col</a:t>
            </a:r>
            <a:r>
              <a:rPr lang="zh-CN" altLang="en-US" dirty="0" smtClean="0"/>
              <a:t>的检查性约束</a:t>
            </a:r>
            <a:r>
              <a:rPr lang="en-US" altLang="zh-CN" dirty="0" smtClean="0"/>
              <a:t>(</a:t>
            </a:r>
            <a:r>
              <a:rPr lang="en-US" altLang="zh-CN" dirty="0" err="1" smtClean="0"/>
              <a:t>first_col</a:t>
            </a:r>
            <a:r>
              <a:rPr lang="en-US" altLang="zh-CN" dirty="0" smtClean="0"/>
              <a:t> &lt; 5)</a:t>
            </a:r>
          </a:p>
          <a:p>
            <a:r>
              <a:rPr lang="en-US" altLang="zh-CN" dirty="0" smtClean="0"/>
              <a:t>Error: constraint failed</a:t>
            </a:r>
          </a:p>
          <a:p>
            <a:r>
              <a:rPr lang="en-US" altLang="zh-CN" dirty="0" smtClean="0"/>
              <a:t>--</a:t>
            </a:r>
            <a:r>
              <a:rPr lang="zh-CN" altLang="en-US" dirty="0" smtClean="0"/>
              <a:t>和之前的其它约束一样，检查性约束也是可以基于表中的多个列来定义的。</a:t>
            </a:r>
            <a:endParaRPr lang="en-US" altLang="zh-CN" dirty="0" smtClean="0"/>
          </a:p>
          <a:p>
            <a:r>
              <a:rPr lang="en-US" altLang="zh-CN" dirty="0" err="1" smtClean="0"/>
              <a:t>sqlite</a:t>
            </a:r>
            <a:r>
              <a:rPr lang="en-US" altLang="zh-CN" dirty="0" smtClean="0"/>
              <a:t>&gt; CREATE TABLE testtable2 (</a:t>
            </a:r>
          </a:p>
          <a:p>
            <a:r>
              <a:rPr lang="en-US" altLang="zh-CN" dirty="0" smtClean="0"/>
              <a:t>...&gt;     </a:t>
            </a:r>
            <a:r>
              <a:rPr lang="en-US" altLang="zh-CN" dirty="0" err="1" smtClean="0"/>
              <a:t>first_col</a:t>
            </a:r>
            <a:r>
              <a:rPr lang="en-US" altLang="zh-CN" dirty="0" smtClean="0"/>
              <a:t> integer,</a:t>
            </a:r>
          </a:p>
          <a:p>
            <a:r>
              <a:rPr lang="en-US" altLang="zh-CN" dirty="0" smtClean="0"/>
              <a:t>...&gt;     </a:t>
            </a:r>
            <a:r>
              <a:rPr lang="en-US" altLang="zh-CN" dirty="0" err="1" smtClean="0"/>
              <a:t>second_col</a:t>
            </a:r>
            <a:r>
              <a:rPr lang="en-US" altLang="zh-CN" dirty="0" smtClean="0"/>
              <a:t> integer,</a:t>
            </a:r>
          </a:p>
          <a:p>
            <a:r>
              <a:rPr lang="en-US" altLang="zh-CN" dirty="0" smtClean="0"/>
              <a:t>...&gt;     CHECK (</a:t>
            </a:r>
            <a:r>
              <a:rPr lang="en-US" altLang="zh-CN" dirty="0" err="1" smtClean="0"/>
              <a:t>first_col</a:t>
            </a:r>
            <a:r>
              <a:rPr lang="en-US" altLang="zh-CN" dirty="0" smtClean="0"/>
              <a:t> &gt; 0 AND </a:t>
            </a:r>
            <a:r>
              <a:rPr lang="en-US" altLang="zh-CN" dirty="0" err="1" smtClean="0"/>
              <a:t>second_col</a:t>
            </a:r>
            <a:r>
              <a:rPr lang="en-US" altLang="zh-CN" dirty="0" smtClean="0"/>
              <a:t> &lt; 0)</a:t>
            </a:r>
          </a:p>
          <a:p>
            <a:r>
              <a:rPr lang="en-US" altLang="zh-CN" dirty="0" smtClean="0"/>
              <a:t>...&gt; );</a:t>
            </a:r>
          </a:p>
          <a:p>
            <a:endParaRPr lang="en-US" altLang="zh-CN" dirty="0" smtClean="0"/>
          </a:p>
          <a:p>
            <a:r>
              <a:rPr lang="zh-CN" altLang="en-US" dirty="0" smtClean="0"/>
              <a:t> </a:t>
            </a:r>
          </a:p>
          <a:p>
            <a:r>
              <a:rPr lang="en-US" altLang="zh-CN" dirty="0" smtClean="0"/>
              <a:t>2. </a:t>
            </a:r>
            <a:r>
              <a:rPr lang="zh-CN" altLang="en-US" dirty="0" smtClean="0"/>
              <a:t>创建带有缺省值的数据表：</a:t>
            </a:r>
          </a:p>
          <a:p>
            <a:r>
              <a:rPr lang="en-US" altLang="zh-CN" dirty="0" err="1" smtClean="0"/>
              <a:t>sqlite</a:t>
            </a:r>
            <a:r>
              <a:rPr lang="en-US" altLang="zh-CN" dirty="0" smtClean="0"/>
              <a:t>&gt; CREATE TABLE </a:t>
            </a:r>
            <a:r>
              <a:rPr lang="en-US" altLang="zh-CN" dirty="0" err="1" smtClean="0"/>
              <a:t>testtable</a:t>
            </a:r>
            <a:r>
              <a:rPr lang="en-US" altLang="zh-CN" dirty="0" smtClean="0"/>
              <a:t> (</a:t>
            </a:r>
            <a:r>
              <a:rPr lang="en-US" altLang="zh-CN" dirty="0" err="1" smtClean="0"/>
              <a:t>first_col</a:t>
            </a:r>
            <a:r>
              <a:rPr lang="en-US" altLang="zh-CN" dirty="0" smtClean="0"/>
              <a:t> integer DEFAULT 0, </a:t>
            </a:r>
            <a:r>
              <a:rPr lang="en-US" altLang="zh-CN" dirty="0" err="1" smtClean="0"/>
              <a:t>second_col</a:t>
            </a:r>
            <a:r>
              <a:rPr lang="en-US" altLang="zh-CN" dirty="0" smtClean="0"/>
              <a:t> </a:t>
            </a:r>
            <a:r>
              <a:rPr lang="en-US" altLang="zh-CN" dirty="0" err="1" smtClean="0"/>
              <a:t>varchar</a:t>
            </a:r>
            <a:r>
              <a:rPr lang="en-US" altLang="zh-CN" dirty="0" smtClean="0"/>
              <a:t> DEFAULT 'hello');</a:t>
            </a:r>
          </a:p>
          <a:p>
            <a:endParaRPr lang="zh-CN" altLang="en-US" dirty="0"/>
          </a:p>
        </p:txBody>
      </p:sp>
      <p:sp>
        <p:nvSpPr>
          <p:cNvPr id="4" name="灯片编号占位符 3"/>
          <p:cNvSpPr>
            <a:spLocks noGrp="1"/>
          </p:cNvSpPr>
          <p:nvPr>
            <p:ph type="sldNum" sz="quarter" idx="10"/>
          </p:nvPr>
        </p:nvSpPr>
        <p:spPr/>
        <p:txBody>
          <a:bodyPr/>
          <a:lstStyle/>
          <a:p>
            <a:pPr>
              <a:defRPr/>
            </a:pPr>
            <a:fld id="{0EFD3900-3392-4987-BCA0-C1D2E4A65E83}" type="slidenum">
              <a:rPr lang="en-US" altLang="zh-CN" smtClean="0"/>
              <a:pPr>
                <a:defRPr/>
              </a:pPr>
              <a:t>23</a:t>
            </a:fld>
            <a:endParaRPr lang="en-US" altLang="zh-CN"/>
          </a:p>
        </p:txBody>
      </p:sp>
    </p:spTree>
    <p:extLst>
      <p:ext uri="{BB962C8B-B14F-4D97-AF65-F5344CB8AC3E}">
        <p14:creationId xmlns:p14="http://schemas.microsoft.com/office/powerpoint/2010/main" val="748004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EFD3900-3392-4987-BCA0-C1D2E4A65E83}" type="slidenum">
              <a:rPr lang="en-US" altLang="zh-CN" smtClean="0"/>
              <a:pPr>
                <a:defRPr/>
              </a:pPr>
              <a:t>35</a:t>
            </a:fld>
            <a:endParaRPr lang="en-US" altLang="zh-CN"/>
          </a:p>
        </p:txBody>
      </p:sp>
    </p:spTree>
    <p:extLst>
      <p:ext uri="{BB962C8B-B14F-4D97-AF65-F5344CB8AC3E}">
        <p14:creationId xmlns:p14="http://schemas.microsoft.com/office/powerpoint/2010/main" val="1298394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buFontTx/>
              <a:buNone/>
              <a:defRPr/>
            </a:pPr>
            <a:r>
              <a:rPr lang="zh-CN" altLang="en-US" sz="1200" dirty="0" smtClean="0"/>
              <a:t>全连接的替代</a:t>
            </a:r>
            <a:endParaRPr lang="en-US" altLang="zh-CN" sz="1200" dirty="0" smtClean="0"/>
          </a:p>
          <a:p>
            <a:pPr>
              <a:buFontTx/>
              <a:buNone/>
              <a:defRPr/>
            </a:pPr>
            <a:r>
              <a:rPr lang="en-US" altLang="zh-CN" sz="1200" dirty="0" smtClean="0"/>
              <a:t>SELECT  </a:t>
            </a:r>
            <a:r>
              <a:rPr lang="en-US" altLang="zh-CN" sz="1200" dirty="0" err="1" smtClean="0"/>
              <a:t>left_tablename</a:t>
            </a:r>
            <a:r>
              <a:rPr lang="en-US" altLang="zh-CN" sz="1200" dirty="0" smtClean="0"/>
              <a:t>.*,  right_tablename.*</a:t>
            </a:r>
          </a:p>
          <a:p>
            <a:pPr>
              <a:buFontTx/>
              <a:buNone/>
              <a:defRPr/>
            </a:pPr>
            <a:r>
              <a:rPr lang="en-US" altLang="zh-CN" sz="1200" dirty="0" smtClean="0"/>
              <a:t>		FROM  </a:t>
            </a:r>
            <a:r>
              <a:rPr lang="en-US" altLang="zh-CN" sz="1200" dirty="0" err="1" smtClean="0"/>
              <a:t>left_tablename</a:t>
            </a:r>
            <a:endParaRPr lang="en-US" altLang="zh-CN" sz="1200" dirty="0" smtClean="0"/>
          </a:p>
          <a:p>
            <a:pPr>
              <a:buFontTx/>
              <a:buNone/>
              <a:defRPr/>
            </a:pPr>
            <a:r>
              <a:rPr lang="en-US" altLang="zh-CN" sz="1200" dirty="0" smtClean="0"/>
              <a:t>		LEFT  [OUTER]  JOIN  </a:t>
            </a:r>
            <a:r>
              <a:rPr lang="en-US" altLang="zh-CN" sz="1200" dirty="0" err="1" smtClean="0"/>
              <a:t>right_tablename</a:t>
            </a:r>
            <a:endParaRPr lang="en-US" altLang="zh-CN" sz="1200" dirty="0" smtClean="0"/>
          </a:p>
          <a:p>
            <a:pPr>
              <a:buFontTx/>
              <a:buNone/>
              <a:defRPr/>
            </a:pPr>
            <a:r>
              <a:rPr lang="en-US" altLang="zh-CN" sz="1200" dirty="0" smtClean="0"/>
              <a:t>		ON  </a:t>
            </a:r>
            <a:r>
              <a:rPr lang="en-US" altLang="zh-CN" sz="1200" dirty="0" err="1" smtClean="0"/>
              <a:t>left_tablename.column</a:t>
            </a:r>
            <a:r>
              <a:rPr lang="en-US" altLang="zh-CN" sz="1200" dirty="0" smtClean="0"/>
              <a:t> = </a:t>
            </a:r>
            <a:r>
              <a:rPr lang="en-US" altLang="zh-CN" sz="1200" dirty="0" err="1" smtClean="0"/>
              <a:t>right_tablename.column</a:t>
            </a:r>
            <a:endParaRPr lang="en-US" altLang="zh-CN" sz="1200" dirty="0" smtClean="0"/>
          </a:p>
          <a:p>
            <a:pPr>
              <a:buFontTx/>
              <a:buNone/>
              <a:defRPr/>
            </a:pPr>
            <a:r>
              <a:rPr lang="en-US" altLang="zh-CN" sz="1200" dirty="0" smtClean="0"/>
              <a:t>		UNION</a:t>
            </a:r>
          </a:p>
          <a:p>
            <a:pPr>
              <a:buFontTx/>
              <a:buNone/>
              <a:defRPr/>
            </a:pPr>
            <a:r>
              <a:rPr lang="en-US" altLang="zh-CN" sz="1200" dirty="0" smtClean="0"/>
              <a:t>		SELECT  </a:t>
            </a:r>
            <a:r>
              <a:rPr lang="en-US" altLang="zh-CN" sz="1200" dirty="0" err="1" smtClean="0"/>
              <a:t>left_tablename</a:t>
            </a:r>
            <a:r>
              <a:rPr lang="en-US" altLang="zh-CN" sz="1200" dirty="0" smtClean="0"/>
              <a:t>.*,  right_tablename.*</a:t>
            </a:r>
          </a:p>
          <a:p>
            <a:pPr>
              <a:buFontTx/>
              <a:buNone/>
              <a:defRPr/>
            </a:pPr>
            <a:r>
              <a:rPr lang="en-US" altLang="zh-CN" sz="1200" dirty="0" smtClean="0"/>
              <a:t>		FROM  </a:t>
            </a:r>
            <a:r>
              <a:rPr lang="en-US" altLang="zh-CN" sz="1200" dirty="0" err="1" smtClean="0"/>
              <a:t>right_tablename</a:t>
            </a:r>
            <a:endParaRPr lang="en-US" altLang="zh-CN" sz="1200" dirty="0" smtClean="0"/>
          </a:p>
          <a:p>
            <a:pPr>
              <a:buFontTx/>
              <a:buNone/>
              <a:defRPr/>
            </a:pPr>
            <a:r>
              <a:rPr lang="en-US" altLang="zh-CN" sz="1200" dirty="0" smtClean="0"/>
              <a:t>		LEFT  [OUTER]  JOIN </a:t>
            </a:r>
            <a:r>
              <a:rPr lang="en-US" altLang="zh-CN" sz="1200" dirty="0" err="1" smtClean="0"/>
              <a:t>left_tablename</a:t>
            </a:r>
            <a:r>
              <a:rPr lang="en-US" altLang="zh-CN" sz="1200" dirty="0" smtClean="0"/>
              <a:t> 		</a:t>
            </a:r>
          </a:p>
          <a:p>
            <a:pPr>
              <a:buFontTx/>
              <a:buNone/>
              <a:defRPr/>
            </a:pPr>
            <a:r>
              <a:rPr lang="en-US" altLang="zh-CN" sz="1200" dirty="0" smtClean="0"/>
              <a:t>		 ON  </a:t>
            </a:r>
            <a:r>
              <a:rPr lang="en-US" altLang="zh-CN" sz="1200" dirty="0" err="1" smtClean="0"/>
              <a:t>left_tablename.column</a:t>
            </a:r>
            <a:r>
              <a:rPr lang="en-US" altLang="zh-CN" sz="1200" dirty="0" smtClean="0"/>
              <a:t> = </a:t>
            </a:r>
            <a:r>
              <a:rPr lang="en-US" altLang="zh-CN" sz="1200" dirty="0" err="1" smtClean="0"/>
              <a:t>right_tablename.column</a:t>
            </a:r>
            <a:r>
              <a:rPr lang="en-US" altLang="zh-CN" sz="1200" dirty="0" smtClean="0"/>
              <a:t>;</a:t>
            </a:r>
            <a:endParaRPr lang="en-US" altLang="zh-CN" sz="1200" dirty="0" smtClean="0">
              <a:solidFill>
                <a:srgbClr val="000000"/>
              </a:solidFill>
              <a:latin typeface="Times New Roman" charset="0"/>
            </a:endParaRPr>
          </a:p>
          <a:p>
            <a:endParaRPr lang="zh-CN" altLang="en-US" dirty="0"/>
          </a:p>
        </p:txBody>
      </p:sp>
      <p:sp>
        <p:nvSpPr>
          <p:cNvPr id="4" name="灯片编号占位符 3"/>
          <p:cNvSpPr>
            <a:spLocks noGrp="1"/>
          </p:cNvSpPr>
          <p:nvPr>
            <p:ph type="sldNum" sz="quarter" idx="10"/>
          </p:nvPr>
        </p:nvSpPr>
        <p:spPr/>
        <p:txBody>
          <a:bodyPr/>
          <a:lstStyle/>
          <a:p>
            <a:pPr>
              <a:defRPr/>
            </a:pPr>
            <a:fld id="{0EFD3900-3392-4987-BCA0-C1D2E4A65E83}" type="slidenum">
              <a:rPr lang="en-US" altLang="zh-CN" smtClean="0"/>
              <a:pPr>
                <a:defRPr/>
              </a:pPr>
              <a:t>39</a:t>
            </a:fld>
            <a:endParaRPr lang="en-US" altLang="zh-CN"/>
          </a:p>
        </p:txBody>
      </p:sp>
    </p:spTree>
    <p:extLst>
      <p:ext uri="{BB962C8B-B14F-4D97-AF65-F5344CB8AC3E}">
        <p14:creationId xmlns:p14="http://schemas.microsoft.com/office/powerpoint/2010/main" val="2676782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 </a:t>
            </a:r>
          </a:p>
          <a:p>
            <a:r>
              <a:rPr lang="en-US" altLang="zh-CN" dirty="0" smtClean="0"/>
              <a:t>4. </a:t>
            </a:r>
            <a:r>
              <a:rPr lang="zh-CN" altLang="en-US" dirty="0" smtClean="0"/>
              <a:t>示例：</a:t>
            </a:r>
          </a:p>
          <a:p>
            <a:r>
              <a:rPr lang="en-US" altLang="zh-CN" dirty="0" smtClean="0"/>
              <a:t>--</a:t>
            </a:r>
            <a:r>
              <a:rPr lang="zh-CN" altLang="en-US" dirty="0" smtClean="0"/>
              <a:t>返回当前日期。</a:t>
            </a:r>
          </a:p>
          <a:p>
            <a:r>
              <a:rPr lang="en-US" altLang="zh-CN" dirty="0" err="1" smtClean="0"/>
              <a:t>sqlite</a:t>
            </a:r>
            <a:r>
              <a:rPr lang="en-US" altLang="zh-CN" dirty="0" smtClean="0"/>
              <a:t>&gt; SELECT date('now');</a:t>
            </a:r>
          </a:p>
          <a:p>
            <a:r>
              <a:rPr lang="en-US" altLang="zh-CN" dirty="0" smtClean="0"/>
              <a:t>2012-01-15</a:t>
            </a:r>
          </a:p>
          <a:p>
            <a:r>
              <a:rPr lang="en-US" altLang="zh-CN" dirty="0" smtClean="0"/>
              <a:t>--</a:t>
            </a:r>
            <a:r>
              <a:rPr lang="zh-CN" altLang="en-US" dirty="0" smtClean="0"/>
              <a:t>返回当前月的最后一天。</a:t>
            </a:r>
          </a:p>
          <a:p>
            <a:r>
              <a:rPr lang="en-US" altLang="zh-CN" dirty="0" err="1" smtClean="0"/>
              <a:t>sqlite</a:t>
            </a:r>
            <a:r>
              <a:rPr lang="en-US" altLang="zh-CN" dirty="0" smtClean="0"/>
              <a:t>&gt; SELECT date('</a:t>
            </a:r>
            <a:r>
              <a:rPr lang="en-US" altLang="zh-CN" dirty="0" err="1" smtClean="0"/>
              <a:t>now','start</a:t>
            </a:r>
            <a:r>
              <a:rPr lang="en-US" altLang="zh-CN" dirty="0" smtClean="0"/>
              <a:t> of month','1 month','-1 day');</a:t>
            </a:r>
          </a:p>
          <a:p>
            <a:r>
              <a:rPr lang="en-US" altLang="zh-CN" dirty="0" smtClean="0"/>
              <a:t>2012-01-31</a:t>
            </a:r>
          </a:p>
          <a:p>
            <a:r>
              <a:rPr lang="en-US" altLang="zh-CN" dirty="0" smtClean="0"/>
              <a:t>--</a:t>
            </a:r>
            <a:r>
              <a:rPr lang="zh-CN" altLang="en-US" dirty="0" smtClean="0"/>
              <a:t>返回从</a:t>
            </a:r>
            <a:r>
              <a:rPr lang="en-US" altLang="zh-CN" dirty="0" smtClean="0"/>
              <a:t>1970-01-01 00:00:00</a:t>
            </a:r>
            <a:r>
              <a:rPr lang="zh-CN" altLang="en-US" dirty="0" smtClean="0"/>
              <a:t>到当前时间所流经的秒数。</a:t>
            </a:r>
          </a:p>
          <a:p>
            <a:r>
              <a:rPr lang="en-US" altLang="zh-CN" dirty="0" err="1" smtClean="0"/>
              <a:t>sqlite</a:t>
            </a:r>
            <a:r>
              <a:rPr lang="en-US" altLang="zh-CN" dirty="0" smtClean="0"/>
              <a:t>&gt; SELECT </a:t>
            </a:r>
            <a:r>
              <a:rPr lang="en-US" altLang="zh-CN" dirty="0" err="1" smtClean="0"/>
              <a:t>strftime</a:t>
            </a:r>
            <a:r>
              <a:rPr lang="en-US" altLang="zh-CN" dirty="0" smtClean="0"/>
              <a:t>('%</a:t>
            </a:r>
            <a:r>
              <a:rPr lang="en-US" altLang="zh-CN" dirty="0" err="1" smtClean="0"/>
              <a:t>s','now</a:t>
            </a:r>
            <a:r>
              <a:rPr lang="en-US" altLang="zh-CN" dirty="0" smtClean="0"/>
              <a:t>');</a:t>
            </a:r>
          </a:p>
          <a:p>
            <a:r>
              <a:rPr lang="en-US" altLang="zh-CN" dirty="0" smtClean="0"/>
              <a:t>1326641166</a:t>
            </a:r>
          </a:p>
          <a:p>
            <a:r>
              <a:rPr lang="en-US" altLang="zh-CN" dirty="0" smtClean="0"/>
              <a:t>--</a:t>
            </a:r>
            <a:r>
              <a:rPr lang="zh-CN" altLang="en-US" dirty="0" smtClean="0"/>
              <a:t>返回当前年中</a:t>
            </a:r>
            <a:r>
              <a:rPr lang="en-US" altLang="zh-CN" dirty="0" smtClean="0"/>
              <a:t>10</a:t>
            </a:r>
            <a:r>
              <a:rPr lang="zh-CN" altLang="en-US" dirty="0" smtClean="0"/>
              <a:t>月份的第一个星期二是日期。</a:t>
            </a:r>
          </a:p>
          <a:p>
            <a:r>
              <a:rPr lang="en-US" altLang="zh-CN" dirty="0" err="1" smtClean="0"/>
              <a:t>sqlite</a:t>
            </a:r>
            <a:r>
              <a:rPr lang="en-US" altLang="zh-CN" dirty="0" smtClean="0"/>
              <a:t>&gt; SELECT date('</a:t>
            </a:r>
            <a:r>
              <a:rPr lang="en-US" altLang="zh-CN" dirty="0" err="1" smtClean="0"/>
              <a:t>now','start</a:t>
            </a:r>
            <a:r>
              <a:rPr lang="en-US" altLang="zh-CN" dirty="0" smtClean="0"/>
              <a:t> of year','+9 </a:t>
            </a:r>
            <a:r>
              <a:rPr lang="en-US" altLang="zh-CN" dirty="0" err="1" smtClean="0"/>
              <a:t>months','weekday</a:t>
            </a:r>
            <a:r>
              <a:rPr lang="en-US" altLang="zh-CN" dirty="0" smtClean="0"/>
              <a:t> 2');</a:t>
            </a:r>
          </a:p>
          <a:p>
            <a:r>
              <a:rPr lang="en-US" altLang="zh-CN" dirty="0" smtClean="0"/>
              <a:t>2012-10-02</a:t>
            </a:r>
            <a:endParaRPr lang="zh-CN" altLang="en-US" dirty="0"/>
          </a:p>
        </p:txBody>
      </p:sp>
      <p:sp>
        <p:nvSpPr>
          <p:cNvPr id="4" name="灯片编号占位符 3"/>
          <p:cNvSpPr>
            <a:spLocks noGrp="1"/>
          </p:cNvSpPr>
          <p:nvPr>
            <p:ph type="sldNum" sz="quarter" idx="10"/>
          </p:nvPr>
        </p:nvSpPr>
        <p:spPr/>
        <p:txBody>
          <a:bodyPr/>
          <a:lstStyle/>
          <a:p>
            <a:pPr>
              <a:defRPr/>
            </a:pPr>
            <a:fld id="{0EFD3900-3392-4987-BCA0-C1D2E4A65E83}" type="slidenum">
              <a:rPr lang="en-US" altLang="zh-CN" smtClean="0"/>
              <a:pPr>
                <a:defRPr/>
              </a:pPr>
              <a:t>48</a:t>
            </a:fld>
            <a:endParaRPr lang="en-US" altLang="zh-CN"/>
          </a:p>
        </p:txBody>
      </p:sp>
    </p:spTree>
    <p:extLst>
      <p:ext uri="{BB962C8B-B14F-4D97-AF65-F5344CB8AC3E}">
        <p14:creationId xmlns:p14="http://schemas.microsoft.com/office/powerpoint/2010/main" val="2935349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宋体" pitchFamily="2" charset="-122"/>
                <a:cs typeface="+mn-cs"/>
              </a:rPr>
              <a:t>SQLite</a:t>
            </a:r>
            <a:r>
              <a:rPr lang="zh-CN" altLang="en-US" sz="1200" b="0" i="0" kern="1200" dirty="0" smtClean="0">
                <a:solidFill>
                  <a:schemeClr val="tx1"/>
                </a:solidFill>
                <a:effectLst/>
                <a:latin typeface="Arial" charset="0"/>
                <a:ea typeface="宋体" pitchFamily="2" charset="-122"/>
                <a:cs typeface="+mn-cs"/>
              </a:rPr>
              <a:t>的所有内置函数都不支持</a:t>
            </a:r>
            <a:r>
              <a:rPr lang="en-US" altLang="zh-CN" sz="1200" b="0" i="0" kern="1200" dirty="0" smtClean="0">
                <a:solidFill>
                  <a:schemeClr val="tx1"/>
                </a:solidFill>
                <a:effectLst/>
                <a:latin typeface="Arial" charset="0"/>
                <a:ea typeface="宋体" pitchFamily="2" charset="-122"/>
                <a:cs typeface="+mn-cs"/>
              </a:rPr>
              <a:t>DISTINCT</a:t>
            </a:r>
            <a:r>
              <a:rPr lang="zh-CN" altLang="en-US" sz="1200" b="0" i="0" kern="1200" dirty="0" smtClean="0">
                <a:solidFill>
                  <a:schemeClr val="tx1"/>
                </a:solidFill>
                <a:effectLst/>
                <a:latin typeface="Arial" charset="0"/>
                <a:ea typeface="宋体" pitchFamily="2" charset="-122"/>
                <a:cs typeface="+mn-cs"/>
              </a:rPr>
              <a:t>限定，所以如果要统计不重复的记录数的时候会出现一些麻烦。比较可行的做法是先建立一个不重复的记录表的视图，然后再对该视图进行计数。</a:t>
            </a:r>
            <a:endParaRPr lang="zh-CN" altLang="en-US" dirty="0"/>
          </a:p>
        </p:txBody>
      </p:sp>
      <p:sp>
        <p:nvSpPr>
          <p:cNvPr id="4" name="灯片编号占位符 3"/>
          <p:cNvSpPr>
            <a:spLocks noGrp="1"/>
          </p:cNvSpPr>
          <p:nvPr>
            <p:ph type="sldNum" sz="quarter" idx="10"/>
          </p:nvPr>
        </p:nvSpPr>
        <p:spPr/>
        <p:txBody>
          <a:bodyPr/>
          <a:lstStyle/>
          <a:p>
            <a:pPr>
              <a:defRPr/>
            </a:pPr>
            <a:fld id="{0EFD3900-3392-4987-BCA0-C1D2E4A65E83}" type="slidenum">
              <a:rPr lang="en-US" altLang="zh-CN" smtClean="0"/>
              <a:pPr>
                <a:defRPr/>
              </a:pPr>
              <a:t>52</a:t>
            </a:fld>
            <a:endParaRPr lang="en-US" altLang="zh-CN"/>
          </a:p>
        </p:txBody>
      </p:sp>
    </p:spTree>
    <p:extLst>
      <p:ext uri="{BB962C8B-B14F-4D97-AF65-F5344CB8AC3E}">
        <p14:creationId xmlns:p14="http://schemas.microsoft.com/office/powerpoint/2010/main" val="2630994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0EFD3900-3392-4987-BCA0-C1D2E4A65E83}" type="slidenum">
              <a:rPr lang="en-US" altLang="zh-CN" smtClean="0"/>
              <a:pPr>
                <a:defRPr/>
              </a:pPr>
              <a:t>5</a:t>
            </a:fld>
            <a:endParaRPr lang="en-US" altLang="zh-CN"/>
          </a:p>
        </p:txBody>
      </p:sp>
    </p:spTree>
    <p:extLst>
      <p:ext uri="{BB962C8B-B14F-4D97-AF65-F5344CB8AC3E}">
        <p14:creationId xmlns:p14="http://schemas.microsoft.com/office/powerpoint/2010/main" val="3582303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0EFD3900-3392-4987-BCA0-C1D2E4A65E83}" type="slidenum">
              <a:rPr lang="en-US" altLang="zh-CN" smtClean="0"/>
              <a:pPr>
                <a:defRPr/>
              </a:pPr>
              <a:t>6</a:t>
            </a:fld>
            <a:endParaRPr lang="en-US" altLang="zh-CN"/>
          </a:p>
        </p:txBody>
      </p:sp>
    </p:spTree>
    <p:extLst>
      <p:ext uri="{BB962C8B-B14F-4D97-AF65-F5344CB8AC3E}">
        <p14:creationId xmlns:p14="http://schemas.microsoft.com/office/powerpoint/2010/main" val="584563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0EFD3900-3392-4987-BCA0-C1D2E4A65E83}" type="slidenum">
              <a:rPr lang="en-US" altLang="zh-CN" smtClean="0"/>
              <a:pPr>
                <a:defRPr/>
              </a:pPr>
              <a:t>7</a:t>
            </a:fld>
            <a:endParaRPr lang="en-US" altLang="zh-CN"/>
          </a:p>
        </p:txBody>
      </p:sp>
    </p:spTree>
    <p:extLst>
      <p:ext uri="{BB962C8B-B14F-4D97-AF65-F5344CB8AC3E}">
        <p14:creationId xmlns:p14="http://schemas.microsoft.com/office/powerpoint/2010/main" val="1747094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0EFD3900-3392-4987-BCA0-C1D2E4A65E83}" type="slidenum">
              <a:rPr lang="en-US" altLang="zh-CN" smtClean="0"/>
              <a:pPr>
                <a:defRPr/>
              </a:pPr>
              <a:t>8</a:t>
            </a:fld>
            <a:endParaRPr lang="en-US" altLang="zh-CN"/>
          </a:p>
        </p:txBody>
      </p:sp>
    </p:spTree>
    <p:extLst>
      <p:ext uri="{BB962C8B-B14F-4D97-AF65-F5344CB8AC3E}">
        <p14:creationId xmlns:p14="http://schemas.microsoft.com/office/powerpoint/2010/main" val="590593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0EFD3900-3392-4987-BCA0-C1D2E4A65E83}" type="slidenum">
              <a:rPr lang="en-US" altLang="zh-CN" smtClean="0"/>
              <a:pPr>
                <a:defRPr/>
              </a:pPr>
              <a:t>10</a:t>
            </a:fld>
            <a:endParaRPr lang="en-US" altLang="zh-CN"/>
          </a:p>
        </p:txBody>
      </p:sp>
    </p:spTree>
    <p:extLst>
      <p:ext uri="{BB962C8B-B14F-4D97-AF65-F5344CB8AC3E}">
        <p14:creationId xmlns:p14="http://schemas.microsoft.com/office/powerpoint/2010/main" val="674510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Arial" charset="0"/>
                <a:ea typeface="宋体" pitchFamily="2" charset="-122"/>
                <a:cs typeface="+mn-cs"/>
              </a:rPr>
              <a:t/>
            </a:r>
            <a:br>
              <a:rPr lang="zh-CN" altLang="en-US" sz="1200" kern="1200" dirty="0" smtClean="0">
                <a:solidFill>
                  <a:schemeClr val="tx1"/>
                </a:solidFill>
                <a:latin typeface="Arial" charset="0"/>
                <a:ea typeface="宋体" pitchFamily="2" charset="-122"/>
                <a:cs typeface="+mn-cs"/>
              </a:rPr>
            </a:br>
            <a:endParaRPr lang="zh-CN" altLang="en-US" sz="1200" kern="1200" dirty="0" smtClean="0">
              <a:solidFill>
                <a:schemeClr val="tx1"/>
              </a:solidFill>
              <a:latin typeface="Arial"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0EFD3900-3392-4987-BCA0-C1D2E4A65E83}" type="slidenum">
              <a:rPr lang="en-US" altLang="zh-CN" smtClean="0"/>
              <a:pPr>
                <a:defRPr/>
              </a:pPr>
              <a:t>14</a:t>
            </a:fld>
            <a:endParaRPr lang="en-US" altLang="zh-CN"/>
          </a:p>
        </p:txBody>
      </p:sp>
    </p:spTree>
    <p:extLst>
      <p:ext uri="{BB962C8B-B14F-4D97-AF65-F5344CB8AC3E}">
        <p14:creationId xmlns:p14="http://schemas.microsoft.com/office/powerpoint/2010/main" val="100362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228600" indent="-228600">
              <a:buFont typeface="+mj-lt"/>
              <a:buAutoNum type="arabicPeriod"/>
            </a:pPr>
            <a:r>
              <a:rPr lang="zh-CN" altLang="en-US" b="1" dirty="0" smtClean="0"/>
              <a:t>动态数据类型</a:t>
            </a:r>
            <a:endParaRPr lang="en-US" altLang="zh-CN" b="1" dirty="0" smtClean="0"/>
          </a:p>
          <a:p>
            <a:r>
              <a:rPr lang="zh-CN" altLang="en-US" dirty="0" smtClean="0"/>
              <a:t>由于</a:t>
            </a:r>
            <a:r>
              <a:rPr lang="en-US" altLang="zh-CN" dirty="0" smtClean="0"/>
              <a:t>SQLite</a:t>
            </a:r>
            <a:r>
              <a:rPr lang="zh-CN" altLang="en-US" dirty="0" smtClean="0"/>
              <a:t>采用的是动态数据类型，而其他传统的关系型数据库使用的是静态数据类型，即字段可以存储的数据类型是在表声明时即以确定的，因此它们之间在数据存储方面还是存在着很大的差异。在</a:t>
            </a:r>
            <a:r>
              <a:rPr lang="en-US" altLang="zh-CN" dirty="0" smtClean="0"/>
              <a:t>SQLite</a:t>
            </a:r>
            <a:r>
              <a:rPr lang="zh-CN" altLang="en-US" dirty="0" smtClean="0"/>
              <a:t>中，存储分类和数据类型也有一定的差别，如</a:t>
            </a:r>
            <a:r>
              <a:rPr lang="en-US" altLang="zh-CN" dirty="0" smtClean="0"/>
              <a:t>INTEGER</a:t>
            </a:r>
            <a:r>
              <a:rPr lang="zh-CN" altLang="en-US" dirty="0" smtClean="0"/>
              <a:t>存储类别可以包含</a:t>
            </a:r>
            <a:r>
              <a:rPr lang="en-US" altLang="zh-CN" dirty="0" smtClean="0"/>
              <a:t>6</a:t>
            </a:r>
            <a:r>
              <a:rPr lang="zh-CN" altLang="en-US" dirty="0" smtClean="0"/>
              <a:t>种不同长度的</a:t>
            </a:r>
            <a:r>
              <a:rPr lang="en-US" altLang="zh-CN" dirty="0" smtClean="0"/>
              <a:t>Integer</a:t>
            </a:r>
            <a:r>
              <a:rPr lang="zh-CN" altLang="en-US" dirty="0" smtClean="0"/>
              <a:t>数据类型，然而这些</a:t>
            </a:r>
            <a:r>
              <a:rPr lang="en-US" altLang="zh-CN" dirty="0" smtClean="0"/>
              <a:t>INTEGER</a:t>
            </a:r>
            <a:r>
              <a:rPr lang="zh-CN" altLang="en-US" dirty="0" smtClean="0"/>
              <a:t>数据一旦被读入到内存后，</a:t>
            </a:r>
            <a:r>
              <a:rPr lang="en-US" altLang="zh-CN" dirty="0" smtClean="0"/>
              <a:t>SQLite</a:t>
            </a:r>
            <a:r>
              <a:rPr lang="zh-CN" altLang="en-US" dirty="0" smtClean="0"/>
              <a:t>会将其全部视为占用</a:t>
            </a:r>
            <a:r>
              <a:rPr lang="en-US" altLang="zh-CN" dirty="0" smtClean="0"/>
              <a:t>8</a:t>
            </a:r>
            <a:r>
              <a:rPr lang="zh-CN" altLang="en-US" dirty="0" smtClean="0"/>
              <a:t>个字节无符号整型。因此对于</a:t>
            </a:r>
            <a:r>
              <a:rPr lang="en-US" altLang="zh-CN" dirty="0" smtClean="0"/>
              <a:t>SQLite</a:t>
            </a:r>
            <a:r>
              <a:rPr lang="zh-CN" altLang="en-US" dirty="0" smtClean="0"/>
              <a:t>而言，即使在表声明中明确了字段类型，我们仍然可以在该字段中存储其它类型的数据。然而需要特别说明的是，尽管</a:t>
            </a:r>
            <a:r>
              <a:rPr lang="en-US" altLang="zh-CN" dirty="0" smtClean="0"/>
              <a:t>SQLite</a:t>
            </a:r>
            <a:r>
              <a:rPr lang="zh-CN" altLang="en-US" dirty="0" smtClean="0"/>
              <a:t>为我们提供了这种方便，但是一旦考虑到数据库平台的可移植性问题，我们在实际的开发中还是应该尽可能的保证数据类型的存储和声明的一致性。除非你有极为充分的理由，同时又不再考虑数据库平台的移植问题，在此种情况下确实可以使用</a:t>
            </a:r>
            <a:r>
              <a:rPr lang="en-US" altLang="zh-CN" dirty="0" smtClean="0"/>
              <a:t>SQLite</a:t>
            </a:r>
            <a:r>
              <a:rPr lang="zh-CN" altLang="en-US" dirty="0" smtClean="0"/>
              <a:t>提供的此种特征。</a:t>
            </a:r>
            <a:endParaRPr lang="zh-CN" altLang="en-US" dirty="0"/>
          </a:p>
        </p:txBody>
      </p:sp>
      <p:sp>
        <p:nvSpPr>
          <p:cNvPr id="4" name="灯片编号占位符 3"/>
          <p:cNvSpPr>
            <a:spLocks noGrp="1"/>
          </p:cNvSpPr>
          <p:nvPr>
            <p:ph type="sldNum" sz="quarter" idx="10"/>
          </p:nvPr>
        </p:nvSpPr>
        <p:spPr/>
        <p:txBody>
          <a:bodyPr/>
          <a:lstStyle/>
          <a:p>
            <a:pPr>
              <a:defRPr/>
            </a:pPr>
            <a:fld id="{0EFD3900-3392-4987-BCA0-C1D2E4A65E83}" type="slidenum">
              <a:rPr lang="en-US" altLang="zh-CN" smtClean="0"/>
              <a:pPr>
                <a:defRPr/>
              </a:pPr>
              <a:t>19</a:t>
            </a:fld>
            <a:endParaRPr lang="en-US" altLang="zh-CN"/>
          </a:p>
        </p:txBody>
      </p:sp>
    </p:spTree>
    <p:extLst>
      <p:ext uri="{BB962C8B-B14F-4D97-AF65-F5344CB8AC3E}">
        <p14:creationId xmlns:p14="http://schemas.microsoft.com/office/powerpoint/2010/main" val="1252583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为了最大化</a:t>
            </a:r>
            <a:r>
              <a:rPr lang="en-US" altLang="zh-CN" dirty="0" smtClean="0"/>
              <a:t>SQLite</a:t>
            </a:r>
            <a:r>
              <a:rPr lang="zh-CN" altLang="en-US" dirty="0" smtClean="0"/>
              <a:t>和其它数据库引擎之间的数据类型兼容性，</a:t>
            </a:r>
            <a:r>
              <a:rPr lang="en-US" altLang="zh-CN" dirty="0" smtClean="0"/>
              <a:t>SQLite</a:t>
            </a:r>
            <a:r>
              <a:rPr lang="zh-CN" altLang="en-US" dirty="0" smtClean="0"/>
              <a:t>提出了</a:t>
            </a:r>
            <a:r>
              <a:rPr lang="en-US" altLang="zh-CN" dirty="0" smtClean="0"/>
              <a:t>"</a:t>
            </a:r>
            <a:r>
              <a:rPr lang="zh-CN" altLang="en-US" dirty="0" smtClean="0"/>
              <a:t>类型亲缘性</a:t>
            </a:r>
            <a:r>
              <a:rPr lang="en-US" altLang="zh-CN" dirty="0" smtClean="0"/>
              <a:t>(Type Affinity)"</a:t>
            </a:r>
            <a:r>
              <a:rPr lang="zh-CN" altLang="en-US" dirty="0" smtClean="0"/>
              <a:t>的概念。我们可以这样理解</a:t>
            </a:r>
            <a:r>
              <a:rPr lang="en-US" altLang="zh-CN" dirty="0" smtClean="0"/>
              <a:t>"</a:t>
            </a:r>
            <a:r>
              <a:rPr lang="zh-CN" altLang="en-US" dirty="0" smtClean="0"/>
              <a:t>类型亲缘性 </a:t>
            </a:r>
            <a:r>
              <a:rPr lang="en-US" altLang="zh-CN" dirty="0" smtClean="0"/>
              <a:t>"</a:t>
            </a:r>
            <a:r>
              <a:rPr lang="zh-CN" altLang="en-US" dirty="0" smtClean="0"/>
              <a:t>，在表字段被声明之后，</a:t>
            </a:r>
            <a:r>
              <a:rPr lang="en-US" altLang="zh-CN" dirty="0" smtClean="0"/>
              <a:t>SQLite</a:t>
            </a:r>
            <a:r>
              <a:rPr lang="zh-CN" altLang="en-US" dirty="0" smtClean="0"/>
              <a:t>都会根据该字段声明时的类型为其选择一种亲缘类型，当数据插入时，该字段的数据将会优先采用亲缘类型作为该值的存储方式，除非亲缘类型不匹配或无法转换当前数据到该亲缘类型，这样</a:t>
            </a:r>
            <a:r>
              <a:rPr lang="en-US" altLang="zh-CN" dirty="0" smtClean="0"/>
              <a:t>SQLite</a:t>
            </a:r>
            <a:r>
              <a:rPr lang="zh-CN" altLang="en-US" dirty="0" smtClean="0"/>
              <a:t>才会考虑其它更适合该值的类型存储该值。</a:t>
            </a:r>
            <a:endParaRPr lang="zh-CN" altLang="en-US" dirty="0"/>
          </a:p>
        </p:txBody>
      </p:sp>
      <p:sp>
        <p:nvSpPr>
          <p:cNvPr id="4" name="灯片编号占位符 3"/>
          <p:cNvSpPr>
            <a:spLocks noGrp="1"/>
          </p:cNvSpPr>
          <p:nvPr>
            <p:ph type="sldNum" sz="quarter" idx="10"/>
          </p:nvPr>
        </p:nvSpPr>
        <p:spPr/>
        <p:txBody>
          <a:bodyPr/>
          <a:lstStyle/>
          <a:p>
            <a:pPr>
              <a:defRPr/>
            </a:pPr>
            <a:fld id="{0EFD3900-3392-4987-BCA0-C1D2E4A65E83}" type="slidenum">
              <a:rPr lang="en-US" altLang="zh-CN" smtClean="0"/>
              <a:pPr>
                <a:defRPr/>
              </a:pPr>
              <a:t>20</a:t>
            </a:fld>
            <a:endParaRPr lang="en-US" altLang="zh-CN"/>
          </a:p>
        </p:txBody>
      </p:sp>
    </p:spTree>
    <p:extLst>
      <p:ext uri="{BB962C8B-B14F-4D97-AF65-F5344CB8AC3E}">
        <p14:creationId xmlns:p14="http://schemas.microsoft.com/office/powerpoint/2010/main" val="4277167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676400" y="1"/>
            <a:ext cx="9604176" cy="908720"/>
          </a:xfrm>
        </p:spPr>
        <p:txBody>
          <a:bodyPr/>
          <a:lstStyle/>
          <a:p>
            <a:r>
              <a:rPr lang="zh-CN" altLang="en-US" smtClean="0"/>
              <a:t>单击此处编辑母版标题样式</a:t>
            </a:r>
            <a:endParaRPr lang="zh-CN" altLang="en-US" dirty="0"/>
          </a:p>
        </p:txBody>
      </p:sp>
      <p:sp>
        <p:nvSpPr>
          <p:cNvPr id="4" name="内容占位符 3"/>
          <p:cNvSpPr>
            <a:spLocks noGrp="1"/>
          </p:cNvSpPr>
          <p:nvPr>
            <p:ph sz="quarter" idx="10"/>
          </p:nvPr>
        </p:nvSpPr>
        <p:spPr>
          <a:xfrm>
            <a:off x="911230" y="1268764"/>
            <a:ext cx="10369551" cy="468119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3836409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980728"/>
            <a:ext cx="3932237" cy="1076672"/>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30"/>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3"/>
            <a:ext cx="3932237" cy="3811588"/>
          </a:xfrm>
        </p:spPr>
        <p:txBody>
          <a:bodyPr/>
          <a:lstStyle>
            <a:lvl1pPr marL="0" indent="0">
              <a:buNone/>
              <a:defRPr sz="1200"/>
            </a:lvl1pPr>
            <a:lvl2pPr marL="342884" indent="0">
              <a:buNone/>
              <a:defRPr sz="1100"/>
            </a:lvl2pPr>
            <a:lvl3pPr marL="685766" indent="0">
              <a:buNone/>
              <a:defRPr sz="900"/>
            </a:lvl3pPr>
            <a:lvl4pPr marL="1028649" indent="0">
              <a:buNone/>
              <a:defRPr sz="800"/>
            </a:lvl4pPr>
            <a:lvl5pPr marL="1371532" indent="0">
              <a:buNone/>
              <a:defRPr sz="800"/>
            </a:lvl5pPr>
            <a:lvl6pPr marL="1714415" indent="0">
              <a:buNone/>
              <a:defRPr sz="800"/>
            </a:lvl6pPr>
            <a:lvl7pPr marL="2057297" indent="0">
              <a:buNone/>
              <a:defRPr sz="800"/>
            </a:lvl7pPr>
            <a:lvl8pPr marL="2400180" indent="0">
              <a:buNone/>
              <a:defRPr sz="800"/>
            </a:lvl8pPr>
            <a:lvl9pPr marL="2743064" indent="0">
              <a:buNone/>
              <a:defRPr sz="800"/>
            </a:lvl9pPr>
          </a:lstStyle>
          <a:p>
            <a:pPr lvl="0"/>
            <a:r>
              <a:rPr lang="zh-CN" altLang="en-US" smtClean="0"/>
              <a:t>单击此处编辑母版文本样式</a:t>
            </a:r>
          </a:p>
        </p:txBody>
      </p:sp>
    </p:spTree>
    <p:extLst>
      <p:ext uri="{BB962C8B-B14F-4D97-AF65-F5344CB8AC3E}">
        <p14:creationId xmlns:p14="http://schemas.microsoft.com/office/powerpoint/2010/main" val="1626929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980728"/>
            <a:ext cx="3932237" cy="1076672"/>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30"/>
            <a:ext cx="6172200" cy="4873625"/>
          </a:xfrm>
        </p:spPr>
        <p:txBody>
          <a:bodyPr rtlCol="0">
            <a:normAutofit/>
          </a:bodyPr>
          <a:lstStyle>
            <a:lvl1pPr marL="0" indent="0">
              <a:buNone/>
              <a:defRPr sz="2400"/>
            </a:lvl1pPr>
            <a:lvl2pPr marL="342884" indent="0">
              <a:buNone/>
              <a:defRPr sz="2100"/>
            </a:lvl2pPr>
            <a:lvl3pPr marL="685766" indent="0">
              <a:buNone/>
              <a:defRPr sz="1800"/>
            </a:lvl3pPr>
            <a:lvl4pPr marL="1028649" indent="0">
              <a:buNone/>
              <a:defRPr sz="1500"/>
            </a:lvl4pPr>
            <a:lvl5pPr marL="1371532" indent="0">
              <a:buNone/>
              <a:defRPr sz="1500"/>
            </a:lvl5pPr>
            <a:lvl6pPr marL="1714415" indent="0">
              <a:buNone/>
              <a:defRPr sz="1500"/>
            </a:lvl6pPr>
            <a:lvl7pPr marL="2057297" indent="0">
              <a:buNone/>
              <a:defRPr sz="1500"/>
            </a:lvl7pPr>
            <a:lvl8pPr marL="2400180" indent="0">
              <a:buNone/>
              <a:defRPr sz="1500"/>
            </a:lvl8pPr>
            <a:lvl9pPr marL="2743064" indent="0">
              <a:buNone/>
              <a:defRPr sz="15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839788" y="2057403"/>
            <a:ext cx="3932237" cy="3811588"/>
          </a:xfrm>
        </p:spPr>
        <p:txBody>
          <a:bodyPr/>
          <a:lstStyle>
            <a:lvl1pPr marL="0" indent="0">
              <a:buNone/>
              <a:defRPr sz="1200"/>
            </a:lvl1pPr>
            <a:lvl2pPr marL="342884" indent="0">
              <a:buNone/>
              <a:defRPr sz="1100"/>
            </a:lvl2pPr>
            <a:lvl3pPr marL="685766" indent="0">
              <a:buNone/>
              <a:defRPr sz="900"/>
            </a:lvl3pPr>
            <a:lvl4pPr marL="1028649" indent="0">
              <a:buNone/>
              <a:defRPr sz="800"/>
            </a:lvl4pPr>
            <a:lvl5pPr marL="1371532" indent="0">
              <a:buNone/>
              <a:defRPr sz="800"/>
            </a:lvl5pPr>
            <a:lvl6pPr marL="1714415" indent="0">
              <a:buNone/>
              <a:defRPr sz="800"/>
            </a:lvl6pPr>
            <a:lvl7pPr marL="2057297" indent="0">
              <a:buNone/>
              <a:defRPr sz="800"/>
            </a:lvl7pPr>
            <a:lvl8pPr marL="2400180" indent="0">
              <a:buNone/>
              <a:defRPr sz="800"/>
            </a:lvl8pPr>
            <a:lvl9pPr marL="2743064" indent="0">
              <a:buNone/>
              <a:defRPr sz="800"/>
            </a:lvl9pPr>
          </a:lstStyle>
          <a:p>
            <a:pPr lvl="0"/>
            <a:r>
              <a:rPr lang="zh-CN" altLang="en-US" smtClean="0"/>
              <a:t>单击此处编辑母版文本样式</a:t>
            </a:r>
          </a:p>
        </p:txBody>
      </p:sp>
    </p:spTree>
    <p:extLst>
      <p:ext uri="{BB962C8B-B14F-4D97-AF65-F5344CB8AC3E}">
        <p14:creationId xmlns:p14="http://schemas.microsoft.com/office/powerpoint/2010/main" val="3954451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694723" y="-17119"/>
            <a:ext cx="10515600" cy="853832"/>
          </a:xfrm>
          <a:noFill/>
          <a:ln>
            <a:noFill/>
          </a:ln>
        </p:spPr>
        <p:txBody>
          <a:bodyPr/>
          <a:lstStyle>
            <a:lvl1pPr algn="r">
              <a:defRPr lang="en-US" sz="3100" b="1" dirty="0">
                <a:latin typeface="华文新魏" pitchFamily="2" charset="-122"/>
              </a:defRPr>
            </a:lvl1pPr>
          </a:lstStyle>
          <a:p>
            <a:pPr lvl="0"/>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1196754"/>
            <a:ext cx="10515600" cy="498021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1325335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980730"/>
            <a:ext cx="2628900" cy="519623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5" y="980730"/>
            <a:ext cx="7734300" cy="519623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3526569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我的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96754"/>
            <a:ext cx="10515600" cy="498021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Title 1"/>
          <p:cNvSpPr>
            <a:spLocks noGrp="1"/>
          </p:cNvSpPr>
          <p:nvPr>
            <p:ph type="title"/>
          </p:nvPr>
        </p:nvSpPr>
        <p:spPr>
          <a:xfrm>
            <a:off x="1676400" y="3"/>
            <a:ext cx="9676184" cy="836711"/>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lgn="r">
              <a:defRPr lang="en-US" sz="3100" b="1" i="1" dirty="0">
                <a:effectLst>
                  <a:outerShdw blurRad="38100" dist="38100" dir="2700000" algn="tl">
                    <a:srgbClr val="000000">
                      <a:alpha val="43137"/>
                    </a:srgbClr>
                  </a:outerShdw>
                </a:effectLst>
                <a:latin typeface="华文新魏" pitchFamily="2" charset="-122"/>
              </a:defRPr>
            </a:lvl1pPr>
          </a:lstStyle>
          <a:p>
            <a:pPr lvl="0"/>
            <a:r>
              <a:rPr lang="zh-CN" altLang="en-US" smtClean="0"/>
              <a:t>单击此处编辑母版标题样式</a:t>
            </a:r>
            <a:endParaRPr lang="en-US" dirty="0"/>
          </a:p>
        </p:txBody>
      </p:sp>
    </p:spTree>
    <p:extLst>
      <p:ext uri="{BB962C8B-B14F-4D97-AF65-F5344CB8AC3E}">
        <p14:creationId xmlns:p14="http://schemas.microsoft.com/office/powerpoint/2010/main" val="1024029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3"/>
          </a:xfrm>
        </p:spPr>
        <p:txBody>
          <a:bodyPr/>
          <a:lstStyle>
            <a:lvl1pPr marL="0" indent="0" algn="ctr">
              <a:buNone/>
              <a:defRPr sz="1800"/>
            </a:lvl1pPr>
            <a:lvl2pPr marL="342884" indent="0" algn="ctr">
              <a:buNone/>
              <a:defRPr sz="1500"/>
            </a:lvl2pPr>
            <a:lvl3pPr marL="685766" indent="0" algn="ctr">
              <a:buNone/>
              <a:defRPr sz="1400"/>
            </a:lvl3pPr>
            <a:lvl4pPr marL="1028649" indent="0" algn="ctr">
              <a:buNone/>
              <a:defRPr sz="1200"/>
            </a:lvl4pPr>
            <a:lvl5pPr marL="1371532" indent="0" algn="ctr">
              <a:buNone/>
              <a:defRPr sz="1200"/>
            </a:lvl5pPr>
            <a:lvl6pPr marL="1714415" indent="0" algn="ctr">
              <a:buNone/>
              <a:defRPr sz="1200"/>
            </a:lvl6pPr>
            <a:lvl7pPr marL="2057297" indent="0" algn="ctr">
              <a:buNone/>
              <a:defRPr sz="1200"/>
            </a:lvl7pPr>
            <a:lvl8pPr marL="2400180" indent="0" algn="ctr">
              <a:buNone/>
              <a:defRPr sz="1200"/>
            </a:lvl8pPr>
            <a:lvl9pPr marL="2743064" indent="0" algn="ctr">
              <a:buNone/>
              <a:defRPr sz="1200"/>
            </a:lvl9pPr>
          </a:lstStyle>
          <a:p>
            <a:r>
              <a:rPr lang="zh-CN" altLang="en-US" smtClean="0"/>
              <a:t>单击此处编辑母版副标题样式</a:t>
            </a:r>
            <a:endParaRPr lang="en-US" dirty="0"/>
          </a:p>
        </p:txBody>
      </p:sp>
    </p:spTree>
    <p:extLst>
      <p:ext uri="{BB962C8B-B14F-4D97-AF65-F5344CB8AC3E}">
        <p14:creationId xmlns:p14="http://schemas.microsoft.com/office/powerpoint/2010/main" val="415183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96754"/>
            <a:ext cx="10515600" cy="4980211"/>
          </a:xfrm>
        </p:spPr>
        <p:txBody>
          <a:bodyPr/>
          <a:lstStyle>
            <a:lvl1pPr marL="0" indent="0">
              <a:lnSpc>
                <a:spcPct val="120000"/>
              </a:lnSpc>
              <a:buNone/>
              <a:defRPr/>
            </a:lvl1pPr>
            <a:lvl2pPr marL="342900" indent="0">
              <a:lnSpc>
                <a:spcPct val="120000"/>
              </a:lnSpc>
              <a:buNone/>
              <a:defRPr sz="1600"/>
            </a:lvl2pPr>
          </a:lstStyle>
          <a:p>
            <a:pPr lvl="0"/>
            <a:r>
              <a:rPr lang="zh-CN" altLang="en-US" smtClean="0"/>
              <a:t>单击此处编辑母版文本样式</a:t>
            </a:r>
          </a:p>
          <a:p>
            <a:pPr lvl="1"/>
            <a:r>
              <a:rPr lang="zh-CN" altLang="en-US" smtClean="0"/>
              <a:t>第二级</a:t>
            </a:r>
          </a:p>
        </p:txBody>
      </p:sp>
      <p:sp>
        <p:nvSpPr>
          <p:cNvPr id="8" name="Title 1"/>
          <p:cNvSpPr>
            <a:spLocks noGrp="1"/>
          </p:cNvSpPr>
          <p:nvPr>
            <p:ph type="title"/>
          </p:nvPr>
        </p:nvSpPr>
        <p:spPr>
          <a:xfrm>
            <a:off x="1676400" y="6"/>
            <a:ext cx="9676184" cy="836711"/>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lgn="r">
              <a:defRPr lang="en-US" sz="3100" b="1" i="1" dirty="0">
                <a:effectLst>
                  <a:outerShdw blurRad="38100" dist="38100" dir="2700000" algn="tl">
                    <a:srgbClr val="000000">
                      <a:alpha val="43137"/>
                    </a:srgbClr>
                  </a:outerShdw>
                </a:effectLst>
                <a:latin typeface="华文新魏" pitchFamily="2" charset="-122"/>
              </a:defRPr>
            </a:lvl1pPr>
          </a:lstStyle>
          <a:p>
            <a:pPr lvl="0"/>
            <a:r>
              <a:rPr lang="zh-CN" altLang="en-US" smtClean="0"/>
              <a:t>单击此处编辑母版标题样式</a:t>
            </a:r>
            <a:endParaRPr lang="en-US" dirty="0"/>
          </a:p>
        </p:txBody>
      </p:sp>
    </p:spTree>
    <p:extLst>
      <p:ext uri="{BB962C8B-B14F-4D97-AF65-F5344CB8AC3E}">
        <p14:creationId xmlns:p14="http://schemas.microsoft.com/office/powerpoint/2010/main" val="3174335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代码">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6" name="文本占位符 5"/>
          <p:cNvSpPr>
            <a:spLocks noGrp="1"/>
          </p:cNvSpPr>
          <p:nvPr>
            <p:ph type="body" sz="quarter" idx="10"/>
          </p:nvPr>
        </p:nvSpPr>
        <p:spPr>
          <a:xfrm>
            <a:off x="815414" y="1124745"/>
            <a:ext cx="10561173" cy="4991100"/>
          </a:xfrm>
        </p:spPr>
        <p:txBody>
          <a:bodyPr/>
          <a:lstStyle>
            <a:lvl1pPr marL="0" indent="0" defTabSz="360000">
              <a:buNone/>
              <a:defRPr sz="1400" baseline="0">
                <a:latin typeface="Consolas" pitchFamily="49" charset="0"/>
                <a:cs typeface="Consolas" pitchFamily="49" charset="0"/>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Tree>
    <p:extLst>
      <p:ext uri="{BB962C8B-B14F-4D97-AF65-F5344CB8AC3E}">
        <p14:creationId xmlns:p14="http://schemas.microsoft.com/office/powerpoint/2010/main" val="1350484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3"/>
            <a:ext cx="10515600" cy="2852737"/>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1" y="4589466"/>
            <a:ext cx="10515600" cy="1500187"/>
          </a:xfrm>
        </p:spPr>
        <p:txBody>
          <a:bodyPr/>
          <a:lstStyle>
            <a:lvl1pPr marL="0" indent="0">
              <a:buNone/>
              <a:defRPr sz="1800">
                <a:solidFill>
                  <a:schemeClr val="tx1">
                    <a:tint val="75000"/>
                  </a:schemeClr>
                </a:solidFill>
              </a:defRPr>
            </a:lvl1pPr>
            <a:lvl2pPr marL="342884" indent="0">
              <a:buNone/>
              <a:defRPr sz="1500">
                <a:solidFill>
                  <a:schemeClr val="tx1">
                    <a:tint val="75000"/>
                  </a:schemeClr>
                </a:solidFill>
              </a:defRPr>
            </a:lvl2pPr>
            <a:lvl3pPr marL="685766" indent="0">
              <a:buNone/>
              <a:defRPr sz="1400">
                <a:solidFill>
                  <a:schemeClr val="tx1">
                    <a:tint val="75000"/>
                  </a:schemeClr>
                </a:solidFill>
              </a:defRPr>
            </a:lvl3pPr>
            <a:lvl4pPr marL="1028649" indent="0">
              <a:buNone/>
              <a:defRPr sz="1200">
                <a:solidFill>
                  <a:schemeClr val="tx1">
                    <a:tint val="75000"/>
                  </a:schemeClr>
                </a:solidFill>
              </a:defRPr>
            </a:lvl4pPr>
            <a:lvl5pPr marL="1371532" indent="0">
              <a:buNone/>
              <a:defRPr sz="1200">
                <a:solidFill>
                  <a:schemeClr val="tx1">
                    <a:tint val="75000"/>
                  </a:schemeClr>
                </a:solidFill>
              </a:defRPr>
            </a:lvl5pPr>
            <a:lvl6pPr marL="1714415" indent="0">
              <a:buNone/>
              <a:defRPr sz="1200">
                <a:solidFill>
                  <a:schemeClr val="tx1">
                    <a:tint val="75000"/>
                  </a:schemeClr>
                </a:solidFill>
              </a:defRPr>
            </a:lvl6pPr>
            <a:lvl7pPr marL="2057297" indent="0">
              <a:buNone/>
              <a:defRPr sz="1200">
                <a:solidFill>
                  <a:schemeClr val="tx1">
                    <a:tint val="75000"/>
                  </a:schemeClr>
                </a:solidFill>
              </a:defRPr>
            </a:lvl7pPr>
            <a:lvl8pPr marL="2400180" indent="0">
              <a:buNone/>
              <a:defRPr sz="1200">
                <a:solidFill>
                  <a:schemeClr val="tx1">
                    <a:tint val="75000"/>
                  </a:schemeClr>
                </a:solidFill>
              </a:defRPr>
            </a:lvl8pPr>
            <a:lvl9pPr marL="2743064" indent="0">
              <a:buNone/>
              <a:defRPr sz="1200">
                <a:solidFill>
                  <a:schemeClr val="tx1">
                    <a:tint val="75000"/>
                  </a:schemeClr>
                </a:solidFill>
              </a:defRPr>
            </a:lvl9pPr>
          </a:lstStyle>
          <a:p>
            <a:pPr lvl="0"/>
            <a:r>
              <a:rPr lang="zh-CN" altLang="en-US" smtClean="0"/>
              <a:t>单击此处编辑母版文本样式</a:t>
            </a:r>
          </a:p>
        </p:txBody>
      </p:sp>
    </p:spTree>
    <p:extLst>
      <p:ext uri="{BB962C8B-B14F-4D97-AF65-F5344CB8AC3E}">
        <p14:creationId xmlns:p14="http://schemas.microsoft.com/office/powerpoint/2010/main" val="2970473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lang="en-US" sz="3100" b="1" dirty="0">
                <a:latin typeface="华文新魏" pitchFamily="2" charset="-122"/>
              </a:defRPr>
            </a:lvl1pPr>
          </a:lstStyle>
          <a:p>
            <a:pPr lvl="0"/>
            <a:r>
              <a:rPr lang="zh-CN" altLang="en-US" smtClean="0"/>
              <a:t>单击此处编辑母版标题样式</a:t>
            </a:r>
            <a:endParaRPr lang="en-US" dirty="0"/>
          </a:p>
        </p:txBody>
      </p:sp>
      <p:sp>
        <p:nvSpPr>
          <p:cNvPr id="3" name="Content Placeholder 2"/>
          <p:cNvSpPr>
            <a:spLocks noGrp="1"/>
          </p:cNvSpPr>
          <p:nvPr>
            <p:ph sz="half" idx="1"/>
          </p:nvPr>
        </p:nvSpPr>
        <p:spPr>
          <a:xfrm>
            <a:off x="838200" y="1052737"/>
            <a:ext cx="5181600" cy="512422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052737"/>
            <a:ext cx="5181600" cy="512422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94631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653667" y="-5027"/>
            <a:ext cx="10515600" cy="913751"/>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lang="en-US" sz="3100" b="1" dirty="0">
                <a:latin typeface="华文新魏" pitchFamily="2" charset="-122"/>
              </a:defRPr>
            </a:lvl1pPr>
          </a:lstStyle>
          <a:p>
            <a:pPr lvl="0"/>
            <a:r>
              <a:rPr lang="zh-CN" altLang="en-US" smtClean="0"/>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884" indent="0">
              <a:buNone/>
              <a:defRPr sz="1500" b="1"/>
            </a:lvl2pPr>
            <a:lvl3pPr marL="685766" indent="0">
              <a:buNone/>
              <a:defRPr sz="140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5" y="1681163"/>
            <a:ext cx="5183188" cy="823912"/>
          </a:xfrm>
        </p:spPr>
        <p:txBody>
          <a:bodyPr anchor="b"/>
          <a:lstStyle>
            <a:lvl1pPr marL="0" indent="0">
              <a:buNone/>
              <a:defRPr sz="1800" b="1"/>
            </a:lvl1pPr>
            <a:lvl2pPr marL="342884" indent="0">
              <a:buNone/>
              <a:defRPr sz="1500" b="1"/>
            </a:lvl2pPr>
            <a:lvl3pPr marL="685766" indent="0">
              <a:buNone/>
              <a:defRPr sz="140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5"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3980421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661457" y="1"/>
            <a:ext cx="10515600" cy="908720"/>
          </a:xfrm>
        </p:spPr>
        <p:txBody>
          <a:bodyPr/>
          <a:lstStyle>
            <a:lvl1pPr algn="ctr" rtl="0" fontAlgn="base">
              <a:spcBef>
                <a:spcPct val="0"/>
              </a:spcBef>
              <a:spcAft>
                <a:spcPct val="0"/>
              </a:spcAft>
              <a:defRPr lang="en-US" sz="3100" b="1" kern="1200" dirty="0">
                <a:solidFill>
                  <a:schemeClr val="tx1"/>
                </a:solidFill>
                <a:latin typeface="华文新魏" pitchFamily="2" charset="-122"/>
                <a:ea typeface="+mj-ea"/>
                <a:cs typeface="+mj-cs"/>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228964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374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1676402" y="0"/>
            <a:ext cx="9675284" cy="9080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77" tIns="34289" rIns="68577" bIns="34289" numCol="1" anchor="ctr" anchorCtr="0" compatLnSpc="1">
            <a:prstTxWarp prst="textNoShape">
              <a:avLst/>
            </a:prstTxWarp>
          </a:bodyPr>
          <a:lstStyle/>
          <a:p>
            <a:pPr lvl="0"/>
            <a:r>
              <a:rPr lang="zh-CN" altLang="en-US" smtClean="0"/>
              <a:t>单击此处编辑母版标题样式</a:t>
            </a:r>
          </a:p>
        </p:txBody>
      </p:sp>
      <p:sp>
        <p:nvSpPr>
          <p:cNvPr id="2051" name="Text Placeholder 2"/>
          <p:cNvSpPr>
            <a:spLocks noGrp="1"/>
          </p:cNvSpPr>
          <p:nvPr>
            <p:ph type="body" idx="1"/>
          </p:nvPr>
        </p:nvSpPr>
        <p:spPr bwMode="auto">
          <a:xfrm>
            <a:off x="838200" y="1123951"/>
            <a:ext cx="10515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7" tIns="34289" rIns="68577" bIns="34289"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21464907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iming>
    <p:tnLst>
      <p:par>
        <p:cTn id="1" dur="indefinite" restart="never" nodeType="tmRoot"/>
      </p:par>
    </p:tnLst>
  </p:timing>
  <p:txStyles>
    <p:titleStyle>
      <a:lvl1pPr algn="r" rtl="0" eaLnBrk="1" fontAlgn="base" hangingPunct="1">
        <a:lnSpc>
          <a:spcPct val="90000"/>
        </a:lnSpc>
        <a:spcBef>
          <a:spcPct val="0"/>
        </a:spcBef>
        <a:spcAft>
          <a:spcPct val="0"/>
        </a:spcAft>
        <a:defRPr lang="zh-CN" altLang="en-US" sz="3100" b="1" kern="1200" dirty="0">
          <a:solidFill>
            <a:schemeClr val="tx1"/>
          </a:solidFill>
          <a:latin typeface="华文新魏" pitchFamily="2" charset="-122"/>
          <a:ea typeface="+mj-ea"/>
          <a:cs typeface="+mj-cs"/>
        </a:defRPr>
      </a:lvl1pPr>
      <a:lvl2pPr algn="r" rtl="0" eaLnBrk="1" fontAlgn="base" hangingPunct="1">
        <a:lnSpc>
          <a:spcPct val="90000"/>
        </a:lnSpc>
        <a:spcBef>
          <a:spcPct val="0"/>
        </a:spcBef>
        <a:spcAft>
          <a:spcPct val="0"/>
        </a:spcAft>
        <a:defRPr sz="3100" b="1">
          <a:solidFill>
            <a:schemeClr val="tx1"/>
          </a:solidFill>
          <a:latin typeface="华文新魏" pitchFamily="2" charset="-122"/>
          <a:ea typeface="宋体" pitchFamily="2" charset="-122"/>
        </a:defRPr>
      </a:lvl2pPr>
      <a:lvl3pPr algn="r" rtl="0" eaLnBrk="1" fontAlgn="base" hangingPunct="1">
        <a:lnSpc>
          <a:spcPct val="90000"/>
        </a:lnSpc>
        <a:spcBef>
          <a:spcPct val="0"/>
        </a:spcBef>
        <a:spcAft>
          <a:spcPct val="0"/>
        </a:spcAft>
        <a:defRPr sz="3100" b="1">
          <a:solidFill>
            <a:schemeClr val="tx1"/>
          </a:solidFill>
          <a:latin typeface="华文新魏" pitchFamily="2" charset="-122"/>
          <a:ea typeface="宋体" pitchFamily="2" charset="-122"/>
        </a:defRPr>
      </a:lvl3pPr>
      <a:lvl4pPr algn="r" rtl="0" eaLnBrk="1" fontAlgn="base" hangingPunct="1">
        <a:lnSpc>
          <a:spcPct val="90000"/>
        </a:lnSpc>
        <a:spcBef>
          <a:spcPct val="0"/>
        </a:spcBef>
        <a:spcAft>
          <a:spcPct val="0"/>
        </a:spcAft>
        <a:defRPr sz="3100" b="1">
          <a:solidFill>
            <a:schemeClr val="tx1"/>
          </a:solidFill>
          <a:latin typeface="华文新魏" pitchFamily="2" charset="-122"/>
          <a:ea typeface="宋体" pitchFamily="2" charset="-122"/>
        </a:defRPr>
      </a:lvl4pPr>
      <a:lvl5pPr algn="r" rtl="0" eaLnBrk="1" fontAlgn="base" hangingPunct="1">
        <a:lnSpc>
          <a:spcPct val="90000"/>
        </a:lnSpc>
        <a:spcBef>
          <a:spcPct val="0"/>
        </a:spcBef>
        <a:spcAft>
          <a:spcPct val="0"/>
        </a:spcAft>
        <a:defRPr sz="3100" b="1">
          <a:solidFill>
            <a:schemeClr val="tx1"/>
          </a:solidFill>
          <a:latin typeface="华文新魏" pitchFamily="2" charset="-122"/>
          <a:ea typeface="宋体" pitchFamily="2" charset="-122"/>
        </a:defRPr>
      </a:lvl5pPr>
      <a:lvl6pPr marL="342884"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6pPr>
      <a:lvl7pPr marL="685766"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7pPr>
      <a:lvl8pPr marL="1028649"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8pPr>
      <a:lvl9pPr marL="1371532"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9pPr>
    </p:titleStyle>
    <p:bodyStyle>
      <a:lvl1pPr marL="169863" indent="-169863" algn="l" rtl="0" eaLnBrk="1" fontAlgn="base" hangingPunct="1">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2763" indent="-169863" algn="l" rtl="0" eaLnBrk="1" fontAlgn="base" hangingPunct="1">
        <a:lnSpc>
          <a:spcPct val="90000"/>
        </a:lnSpc>
        <a:spcBef>
          <a:spcPts val="375"/>
        </a:spcBef>
        <a:spcAft>
          <a:spcPct val="0"/>
        </a:spcAft>
        <a:buFont typeface="Arial" charset="0"/>
        <a:buChar char="•"/>
        <a:defRPr kern="1200">
          <a:solidFill>
            <a:schemeClr val="tx1"/>
          </a:solidFill>
          <a:latin typeface="+mn-lt"/>
          <a:ea typeface="+mn-ea"/>
          <a:cs typeface="+mn-cs"/>
        </a:defRPr>
      </a:lvl2pPr>
      <a:lvl3pPr marL="855663" indent="-169863" algn="l" rtl="0" eaLnBrk="1" fontAlgn="base" hangingPunct="1">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198563" indent="-169863" algn="l" rtl="0" eaLnBrk="1" fontAlgn="base" hangingPunct="1">
        <a:lnSpc>
          <a:spcPct val="90000"/>
        </a:lnSpc>
        <a:spcBef>
          <a:spcPts val="375"/>
        </a:spcBef>
        <a:spcAft>
          <a:spcPct val="0"/>
        </a:spcAft>
        <a:buFont typeface="Arial" charset="0"/>
        <a:buChar char="•"/>
        <a:defRPr kern="1200">
          <a:solidFill>
            <a:schemeClr val="tx1"/>
          </a:solidFill>
          <a:latin typeface="+mn-lt"/>
          <a:ea typeface="+mn-ea"/>
          <a:cs typeface="+mn-cs"/>
        </a:defRPr>
      </a:lvl4pPr>
      <a:lvl5pPr marL="1541463" indent="-169863" algn="l" rtl="0" eaLnBrk="1" fontAlgn="base" hangingPunct="1">
        <a:lnSpc>
          <a:spcPct val="90000"/>
        </a:lnSpc>
        <a:spcBef>
          <a:spcPts val="375"/>
        </a:spcBef>
        <a:spcAft>
          <a:spcPct val="0"/>
        </a:spcAft>
        <a:buFont typeface="Arial" charset="0"/>
        <a:buChar char="•"/>
        <a:defRPr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766" rtl="0" eaLnBrk="1" latinLnBrk="0" hangingPunct="1">
        <a:defRPr sz="1400" kern="1200">
          <a:solidFill>
            <a:schemeClr val="tx1"/>
          </a:solidFill>
          <a:latin typeface="+mn-lt"/>
          <a:ea typeface="+mn-ea"/>
          <a:cs typeface="+mn-cs"/>
        </a:defRPr>
      </a:lvl1pPr>
      <a:lvl2pPr marL="342884" algn="l" defTabSz="685766" rtl="0" eaLnBrk="1" latinLnBrk="0" hangingPunct="1">
        <a:defRPr sz="1400" kern="1200">
          <a:solidFill>
            <a:schemeClr val="tx1"/>
          </a:solidFill>
          <a:latin typeface="+mn-lt"/>
          <a:ea typeface="+mn-ea"/>
          <a:cs typeface="+mn-cs"/>
        </a:defRPr>
      </a:lvl2pPr>
      <a:lvl3pPr marL="685766" algn="l" defTabSz="685766" rtl="0" eaLnBrk="1" latinLnBrk="0" hangingPunct="1">
        <a:defRPr sz="1400" kern="1200">
          <a:solidFill>
            <a:schemeClr val="tx1"/>
          </a:solidFill>
          <a:latin typeface="+mn-lt"/>
          <a:ea typeface="+mn-ea"/>
          <a:cs typeface="+mn-cs"/>
        </a:defRPr>
      </a:lvl3pPr>
      <a:lvl4pPr marL="1028649" algn="l" defTabSz="685766" rtl="0" eaLnBrk="1" latinLnBrk="0" hangingPunct="1">
        <a:defRPr sz="1400" kern="1200">
          <a:solidFill>
            <a:schemeClr val="tx1"/>
          </a:solidFill>
          <a:latin typeface="+mn-lt"/>
          <a:ea typeface="+mn-ea"/>
          <a:cs typeface="+mn-cs"/>
        </a:defRPr>
      </a:lvl4pPr>
      <a:lvl5pPr marL="1371532" algn="l" defTabSz="685766" rtl="0" eaLnBrk="1" latinLnBrk="0" hangingPunct="1">
        <a:defRPr sz="1400" kern="1200">
          <a:solidFill>
            <a:schemeClr val="tx1"/>
          </a:solidFill>
          <a:latin typeface="+mn-lt"/>
          <a:ea typeface="+mn-ea"/>
          <a:cs typeface="+mn-cs"/>
        </a:defRPr>
      </a:lvl5pPr>
      <a:lvl6pPr marL="1714415" algn="l" defTabSz="685766" rtl="0" eaLnBrk="1" latinLnBrk="0" hangingPunct="1">
        <a:defRPr sz="1400" kern="1200">
          <a:solidFill>
            <a:schemeClr val="tx1"/>
          </a:solidFill>
          <a:latin typeface="+mn-lt"/>
          <a:ea typeface="+mn-ea"/>
          <a:cs typeface="+mn-cs"/>
        </a:defRPr>
      </a:lvl6pPr>
      <a:lvl7pPr marL="2057297" algn="l" defTabSz="685766" rtl="0" eaLnBrk="1" latinLnBrk="0" hangingPunct="1">
        <a:defRPr sz="1400" kern="1200">
          <a:solidFill>
            <a:schemeClr val="tx1"/>
          </a:solidFill>
          <a:latin typeface="+mn-lt"/>
          <a:ea typeface="+mn-ea"/>
          <a:cs typeface="+mn-cs"/>
        </a:defRPr>
      </a:lvl7pPr>
      <a:lvl8pPr marL="2400180" algn="l" defTabSz="685766" rtl="0" eaLnBrk="1" latinLnBrk="0" hangingPunct="1">
        <a:defRPr sz="1400" kern="1200">
          <a:solidFill>
            <a:schemeClr val="tx1"/>
          </a:solidFill>
          <a:latin typeface="+mn-lt"/>
          <a:ea typeface="+mn-ea"/>
          <a:cs typeface="+mn-cs"/>
        </a:defRPr>
      </a:lvl8pPr>
      <a:lvl9pPr marL="2743064" algn="l" defTabSz="685766"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www.sqlite.org/omitted.html"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08213" y="2630494"/>
            <a:ext cx="7772400" cy="1727200"/>
          </a:xfrm>
        </p:spPr>
        <p:txBody>
          <a:bodyPr/>
          <a:lstStyle/>
          <a:p>
            <a:pPr algn="ctr" eaLnBrk="1" hangingPunct="1"/>
            <a:r>
              <a:rPr lang="en-US" altLang="zh-CN" sz="4000" dirty="0">
                <a:latin typeface="华文琥珀" pitchFamily="2" charset="-122"/>
                <a:ea typeface="华文琥珀" pitchFamily="2" charset="-122"/>
              </a:rPr>
              <a:t>SQLite</a:t>
            </a:r>
            <a:r>
              <a:rPr lang="zh-CN" altLang="en-US" sz="4000" dirty="0">
                <a:latin typeface="华文琥珀" pitchFamily="2" charset="-122"/>
                <a:ea typeface="华文琥珀" pitchFamily="2" charset="-122"/>
              </a:rPr>
              <a:t>嵌入式数据库</a:t>
            </a:r>
            <a:r>
              <a:rPr lang="en-US" altLang="zh-CN" sz="4000" dirty="0">
                <a:latin typeface="华文琥珀" pitchFamily="2" charset="-122"/>
                <a:ea typeface="华文琥珀" pitchFamily="2" charset="-122"/>
              </a:rPr>
              <a:t/>
            </a:r>
            <a:br>
              <a:rPr lang="en-US" altLang="zh-CN" sz="4000" dirty="0">
                <a:latin typeface="华文琥珀" pitchFamily="2" charset="-122"/>
                <a:ea typeface="华文琥珀" pitchFamily="2" charset="-122"/>
              </a:rPr>
            </a:br>
            <a:endParaRPr lang="zh-CN" altLang="en-US" sz="4000" dirty="0">
              <a:latin typeface="+mn-ea"/>
              <a:ea typeface="+mn-ea"/>
            </a:endParaRPr>
          </a:p>
        </p:txBody>
      </p:sp>
    </p:spTree>
    <p:extLst>
      <p:ext uri="{BB962C8B-B14F-4D97-AF65-F5344CB8AC3E}">
        <p14:creationId xmlns:p14="http://schemas.microsoft.com/office/powerpoint/2010/main" val="2741014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带界面的管理软件</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9657" y="1340768"/>
            <a:ext cx="6008101"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4187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带界面的管理软件</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553" y="1412776"/>
            <a:ext cx="8046999" cy="4668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3984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带界面的管理软件</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9616" y="1196752"/>
            <a:ext cx="6943262" cy="4800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5681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552" y="2564904"/>
            <a:ext cx="8229600" cy="908050"/>
          </a:xfrm>
        </p:spPr>
        <p:txBody>
          <a:bodyPr/>
          <a:lstStyle/>
          <a:p>
            <a:pPr algn="ctr"/>
            <a:r>
              <a:rPr lang="en-US" altLang="zh-CN" dirty="0" smtClean="0"/>
              <a:t>SQL</a:t>
            </a:r>
            <a:r>
              <a:rPr lang="zh-CN" altLang="en-US" dirty="0"/>
              <a:t>语</a:t>
            </a:r>
            <a:r>
              <a:rPr lang="zh-CN" altLang="en-US" dirty="0" smtClean="0"/>
              <a:t>言和数据库操作</a:t>
            </a:r>
            <a:endParaRPr lang="zh-CN" altLang="en-US" dirty="0"/>
          </a:p>
        </p:txBody>
      </p:sp>
    </p:spTree>
    <p:extLst>
      <p:ext uri="{BB962C8B-B14F-4D97-AF65-F5344CB8AC3E}">
        <p14:creationId xmlns:p14="http://schemas.microsoft.com/office/powerpoint/2010/main" val="3303069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1847528" y="1340769"/>
            <a:ext cx="8229600" cy="4525963"/>
          </a:xfrm>
        </p:spPr>
        <p:txBody>
          <a:bodyPr/>
          <a:lstStyle/>
          <a:p>
            <a:pPr lvl="1">
              <a:buFontTx/>
              <a:buChar char="•"/>
              <a:defRPr/>
            </a:pPr>
            <a:r>
              <a:rPr lang="en-US" altLang="zh-CN" sz="2600" dirty="0" err="1"/>
              <a:t>SQL：即为Structured</a:t>
            </a:r>
            <a:r>
              <a:rPr lang="en-US" altLang="zh-CN" sz="2600" dirty="0"/>
              <a:t> Query Language(</a:t>
            </a:r>
            <a:r>
              <a:rPr lang="en-US" altLang="zh-CN" sz="2600" dirty="0" err="1"/>
              <a:t>结构化查询语言</a:t>
            </a:r>
            <a:r>
              <a:rPr lang="en-US" altLang="zh-CN" sz="2600" dirty="0"/>
              <a:t>)</a:t>
            </a:r>
          </a:p>
          <a:p>
            <a:pPr lvl="1">
              <a:buFontTx/>
              <a:buChar char="•"/>
              <a:defRPr/>
            </a:pPr>
            <a:r>
              <a:rPr lang="en-US" altLang="zh-CN" sz="2600" dirty="0" err="1"/>
              <a:t>SQL的优点</a:t>
            </a:r>
            <a:r>
              <a:rPr lang="en-US" altLang="zh-CN" sz="2600" dirty="0"/>
              <a:t>：</a:t>
            </a:r>
          </a:p>
          <a:p>
            <a:pPr marL="1200150" lvl="2" indent="-285750">
              <a:buFont typeface="Wingdings" pitchFamily="2" charset="2"/>
              <a:buChar char="Ø"/>
              <a:defRPr/>
            </a:pPr>
            <a:r>
              <a:rPr lang="zh-CN" altLang="en-US" sz="2600" dirty="0"/>
              <a:t> 它是一种非过程语言，因为可以同时访问多个记录，而不是一次只能访问一个记录</a:t>
            </a:r>
            <a:endParaRPr lang="en-US" altLang="zh-CN" sz="2600" dirty="0"/>
          </a:p>
          <a:p>
            <a:pPr marL="1200150" lvl="2" indent="-285750">
              <a:buFont typeface="Wingdings" pitchFamily="2" charset="2"/>
              <a:buChar char="Ø"/>
              <a:defRPr/>
            </a:pPr>
            <a:r>
              <a:rPr lang="zh-CN" altLang="en-US" sz="2600" dirty="0"/>
              <a:t>它是所有关系数据库的公用语言。也就是说，它是可以移植的，只需对它作极少的修改即可用于其它的数据库</a:t>
            </a:r>
            <a:endParaRPr lang="en-US" altLang="zh-CN" sz="2600" dirty="0"/>
          </a:p>
          <a:p>
            <a:pPr marL="1200150" lvl="2" indent="-285750">
              <a:buFont typeface="Wingdings" pitchFamily="2" charset="2"/>
              <a:buChar char="Ø"/>
              <a:defRPr/>
            </a:pPr>
            <a:r>
              <a:rPr lang="zh-CN" altLang="en-US" sz="2600" dirty="0"/>
              <a:t>用于查询、插入、删除以及修改数据和对象的命令非常简单</a:t>
            </a:r>
          </a:p>
          <a:p>
            <a:endParaRPr lang="zh-CN" altLang="en-US" dirty="0"/>
          </a:p>
        </p:txBody>
      </p:sp>
      <p:sp>
        <p:nvSpPr>
          <p:cNvPr id="2" name="标题 1"/>
          <p:cNvSpPr>
            <a:spLocks noGrp="1"/>
          </p:cNvSpPr>
          <p:nvPr>
            <p:ph type="title"/>
          </p:nvPr>
        </p:nvSpPr>
        <p:spPr/>
        <p:txBody>
          <a:bodyPr/>
          <a:lstStyle/>
          <a:p>
            <a:r>
              <a:rPr lang="en-US" altLang="zh-CN" dirty="0"/>
              <a:t>SQL </a:t>
            </a:r>
            <a:r>
              <a:rPr lang="zh-CN" altLang="en-US" dirty="0"/>
              <a:t>语言</a:t>
            </a:r>
          </a:p>
        </p:txBody>
      </p:sp>
    </p:spTree>
    <p:extLst>
      <p:ext uri="{BB962C8B-B14F-4D97-AF65-F5344CB8AC3E}">
        <p14:creationId xmlns:p14="http://schemas.microsoft.com/office/powerpoint/2010/main" val="1536263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00"/>
                </a:solidFill>
                <a:latin typeface="Times New Roman" charset="0"/>
              </a:rPr>
              <a:t>SQL</a:t>
            </a:r>
            <a:r>
              <a:rPr lang="zh-CN" altLang="en-US" dirty="0">
                <a:solidFill>
                  <a:srgbClr val="000000"/>
                </a:solidFill>
                <a:latin typeface="Times New Roman" charset="0"/>
              </a:rPr>
              <a:t>的基本语法</a:t>
            </a:r>
            <a:endParaRPr lang="zh-CN" altLang="en-US" dirty="0"/>
          </a:p>
        </p:txBody>
      </p:sp>
      <p:sp>
        <p:nvSpPr>
          <p:cNvPr id="4" name="Rectangle 5"/>
          <p:cNvSpPr txBox="1">
            <a:spLocks noChangeArrowheads="1"/>
          </p:cNvSpPr>
          <p:nvPr/>
        </p:nvSpPr>
        <p:spPr bwMode="auto">
          <a:xfrm>
            <a:off x="1905000" y="1066800"/>
            <a:ext cx="8458200" cy="5334000"/>
          </a:xfrm>
          <a:prstGeom prst="rect">
            <a:avLst/>
          </a:prstGeom>
          <a:noFill/>
          <a:ln w="9525">
            <a:noFill/>
            <a:miter lim="800000"/>
            <a:headEnd/>
            <a:tailEnd/>
          </a:ln>
        </p:spPr>
        <p:txBody>
          <a:bodyPr/>
          <a:lstStyle/>
          <a:p>
            <a:pPr marL="342900" indent="-342900" eaLnBrk="0" hangingPunct="0">
              <a:spcBef>
                <a:spcPct val="20000"/>
              </a:spcBef>
              <a:buFontTx/>
              <a:buChar char="•"/>
              <a:defRPr/>
            </a:pPr>
            <a:r>
              <a:rPr lang="en-US" altLang="zh-CN" sz="2400" dirty="0">
                <a:solidFill>
                  <a:srgbClr val="000000"/>
                </a:solidFill>
                <a:latin typeface="Times New Roman" pitchFamily="18" charset="0"/>
              </a:rPr>
              <a:t>SQL</a:t>
            </a:r>
            <a:r>
              <a:rPr lang="zh-CN" altLang="en-US" sz="2400" dirty="0">
                <a:solidFill>
                  <a:srgbClr val="000000"/>
                </a:solidFill>
                <a:latin typeface="Times New Roman" pitchFamily="18" charset="0"/>
              </a:rPr>
              <a:t>语言的语法比较简单，类似于书写英文的语句。其语句一般由主句和若干个从句组成，主句和从句都由关键字引导  。主句表示该语句的主要功能，从句表示一些条件或限定，有些从句是可以省略的。在语句中会引用到列名、表名或表达式。另外还有如下一些说明：</a:t>
            </a:r>
          </a:p>
          <a:p>
            <a:pPr marL="800100" lvl="1" indent="-342900" eaLnBrk="0" hangingPunct="0">
              <a:spcBef>
                <a:spcPct val="20000"/>
              </a:spcBef>
              <a:buFont typeface="Wingdings" pitchFamily="2" charset="2"/>
              <a:buChar char="Ø"/>
              <a:defRPr/>
            </a:pPr>
            <a:r>
              <a:rPr lang="zh-CN" altLang="en-US" sz="2400" dirty="0">
                <a:solidFill>
                  <a:srgbClr val="000000"/>
                </a:solidFill>
                <a:latin typeface="Times New Roman" pitchFamily="18" charset="0"/>
              </a:rPr>
              <a:t>关键字、字段名、表名等之间都要用空格或逗号等进行必要的分隔。</a:t>
            </a:r>
            <a:endParaRPr lang="en-US" altLang="zh-CN" sz="2400" dirty="0">
              <a:solidFill>
                <a:srgbClr val="000000"/>
              </a:solidFill>
              <a:latin typeface="Times New Roman" pitchFamily="18" charset="0"/>
            </a:endParaRPr>
          </a:p>
          <a:p>
            <a:pPr marL="800100" lvl="1" indent="-342900" eaLnBrk="0" hangingPunct="0">
              <a:spcBef>
                <a:spcPct val="20000"/>
              </a:spcBef>
              <a:buFont typeface="Wingdings" pitchFamily="2" charset="2"/>
              <a:buChar char="Ø"/>
              <a:defRPr/>
            </a:pPr>
            <a:r>
              <a:rPr lang="zh-CN" altLang="en-US" sz="2400" dirty="0">
                <a:solidFill>
                  <a:srgbClr val="000000"/>
                </a:solidFill>
                <a:latin typeface="Times New Roman" pitchFamily="18" charset="0"/>
              </a:rPr>
              <a:t>语句的大小写不敏感</a:t>
            </a:r>
            <a:r>
              <a:rPr lang="en-US" altLang="zh-CN" sz="2400" dirty="0">
                <a:solidFill>
                  <a:srgbClr val="000000"/>
                </a:solidFill>
                <a:latin typeface="Times New Roman" pitchFamily="18" charset="0"/>
              </a:rPr>
              <a:t>(</a:t>
            </a:r>
            <a:r>
              <a:rPr lang="zh-CN" altLang="en-US" sz="2400" dirty="0">
                <a:solidFill>
                  <a:srgbClr val="000000"/>
                </a:solidFill>
                <a:latin typeface="Times New Roman" pitchFamily="18" charset="0"/>
              </a:rPr>
              <a:t>查询的内容除外</a:t>
            </a:r>
            <a:r>
              <a:rPr lang="en-US" altLang="zh-CN" sz="2400" dirty="0">
                <a:solidFill>
                  <a:srgbClr val="000000"/>
                </a:solidFill>
                <a:latin typeface="Times New Roman" pitchFamily="18" charset="0"/>
              </a:rPr>
              <a:t>)</a:t>
            </a:r>
            <a:r>
              <a:rPr lang="zh-CN" altLang="en-US" sz="2400" dirty="0">
                <a:solidFill>
                  <a:srgbClr val="000000"/>
                </a:solidFill>
                <a:latin typeface="Times New Roman" pitchFamily="18" charset="0"/>
              </a:rPr>
              <a:t>。</a:t>
            </a:r>
            <a:endParaRPr lang="en-US" altLang="zh-CN" sz="2400" dirty="0">
              <a:solidFill>
                <a:srgbClr val="000000"/>
              </a:solidFill>
              <a:latin typeface="Times New Roman" pitchFamily="18" charset="0"/>
            </a:endParaRPr>
          </a:p>
          <a:p>
            <a:pPr marL="800100" lvl="1" indent="-342900" eaLnBrk="0" hangingPunct="0">
              <a:spcBef>
                <a:spcPct val="20000"/>
              </a:spcBef>
              <a:buFont typeface="Wingdings" pitchFamily="2" charset="2"/>
              <a:buChar char="Ø"/>
              <a:defRPr/>
            </a:pPr>
            <a:r>
              <a:rPr lang="zh-CN" altLang="en-US" sz="2400" dirty="0">
                <a:solidFill>
                  <a:srgbClr val="000000"/>
                </a:solidFill>
                <a:latin typeface="Times New Roman" pitchFamily="18" charset="0"/>
              </a:rPr>
              <a:t>语句可以写在一行或多行。</a:t>
            </a:r>
            <a:endParaRPr lang="en-US" altLang="zh-CN" sz="2400" dirty="0">
              <a:solidFill>
                <a:srgbClr val="000000"/>
              </a:solidFill>
              <a:latin typeface="Times New Roman" pitchFamily="18" charset="0"/>
            </a:endParaRPr>
          </a:p>
          <a:p>
            <a:pPr marL="800100" lvl="1" indent="-342900" eaLnBrk="0" hangingPunct="0">
              <a:spcBef>
                <a:spcPct val="20000"/>
              </a:spcBef>
              <a:buFont typeface="Wingdings" pitchFamily="2" charset="2"/>
              <a:buChar char="Ø"/>
              <a:defRPr/>
            </a:pPr>
            <a:r>
              <a:rPr lang="zh-CN" altLang="en-US" sz="2400" dirty="0">
                <a:solidFill>
                  <a:srgbClr val="000000"/>
                </a:solidFill>
                <a:latin typeface="Times New Roman" pitchFamily="18" charset="0"/>
              </a:rPr>
              <a:t>语句中的关键字不能略写和分开写在两行。</a:t>
            </a:r>
            <a:endParaRPr lang="en-US" altLang="zh-CN" sz="2400" dirty="0">
              <a:solidFill>
                <a:srgbClr val="000000"/>
              </a:solidFill>
              <a:latin typeface="Times New Roman" pitchFamily="18" charset="0"/>
            </a:endParaRPr>
          </a:p>
          <a:p>
            <a:pPr marL="800100" lvl="1" indent="-342900" eaLnBrk="0" hangingPunct="0">
              <a:spcBef>
                <a:spcPct val="20000"/>
              </a:spcBef>
              <a:buFont typeface="Wingdings" pitchFamily="2" charset="2"/>
              <a:buChar char="Ø"/>
              <a:defRPr/>
            </a:pPr>
            <a:r>
              <a:rPr lang="zh-CN" altLang="en-US" sz="2400" dirty="0">
                <a:solidFill>
                  <a:srgbClr val="000000"/>
                </a:solidFill>
                <a:latin typeface="Times New Roman" pitchFamily="18" charset="0"/>
              </a:rPr>
              <a:t>要在每条</a:t>
            </a:r>
            <a:r>
              <a:rPr lang="en-US" altLang="zh-CN" sz="2400" dirty="0">
                <a:solidFill>
                  <a:srgbClr val="000000"/>
                </a:solidFill>
                <a:latin typeface="Times New Roman" pitchFamily="18" charset="0"/>
              </a:rPr>
              <a:t>SQL</a:t>
            </a:r>
            <a:r>
              <a:rPr lang="zh-CN" altLang="en-US" sz="2400" dirty="0">
                <a:solidFill>
                  <a:srgbClr val="000000"/>
                </a:solidFill>
                <a:latin typeface="Times New Roman" pitchFamily="18" charset="0"/>
              </a:rPr>
              <a:t>语句的结束处添加</a:t>
            </a:r>
            <a:r>
              <a:rPr lang="zh-CN" altLang="en-US" sz="2400" dirty="0">
                <a:solidFill>
                  <a:srgbClr val="000000"/>
                </a:solidFill>
                <a:latin typeface="Courier New" pitchFamily="49" charset="0"/>
              </a:rPr>
              <a:t>“</a:t>
            </a:r>
            <a:r>
              <a:rPr lang="zh-CN" altLang="en-US" sz="2400" dirty="0">
                <a:solidFill>
                  <a:srgbClr val="000000"/>
                </a:solidFill>
                <a:latin typeface="Times New Roman" pitchFamily="18" charset="0"/>
              </a:rPr>
              <a:t>；</a:t>
            </a:r>
            <a:r>
              <a:rPr lang="zh-CN" altLang="en-US" sz="2400" dirty="0">
                <a:solidFill>
                  <a:srgbClr val="000000"/>
                </a:solidFill>
                <a:latin typeface="Courier New" pitchFamily="49" charset="0"/>
              </a:rPr>
              <a:t>”</a:t>
            </a:r>
            <a:r>
              <a:rPr lang="zh-CN" altLang="en-US" sz="2400" dirty="0">
                <a:solidFill>
                  <a:srgbClr val="000000"/>
                </a:solidFill>
                <a:latin typeface="Times New Roman" pitchFamily="18" charset="0"/>
              </a:rPr>
              <a:t>号。</a:t>
            </a:r>
            <a:endParaRPr lang="en-US" altLang="zh-CN" sz="2400" dirty="0">
              <a:solidFill>
                <a:srgbClr val="000000"/>
              </a:solidFill>
              <a:latin typeface="Times New Roman" pitchFamily="18" charset="0"/>
            </a:endParaRPr>
          </a:p>
          <a:p>
            <a:pPr marL="800100" lvl="1" indent="-342900" eaLnBrk="0" hangingPunct="0">
              <a:spcBef>
                <a:spcPct val="20000"/>
              </a:spcBef>
              <a:buFont typeface="Wingdings" pitchFamily="2" charset="2"/>
              <a:buChar char="Ø"/>
              <a:defRPr/>
            </a:pPr>
            <a:r>
              <a:rPr lang="zh-CN" altLang="en-US" sz="2400" dirty="0">
                <a:solidFill>
                  <a:srgbClr val="000000"/>
                </a:solidFill>
                <a:latin typeface="Times New Roman" pitchFamily="18" charset="0"/>
              </a:rPr>
              <a:t>为了提高可读性，可以使用缩进。</a:t>
            </a:r>
            <a:endParaRPr lang="en-US" altLang="zh-CN" sz="2400" dirty="0">
              <a:solidFill>
                <a:srgbClr val="000000"/>
              </a:solidFill>
              <a:latin typeface="Times New Roman" pitchFamily="18" charset="0"/>
            </a:endParaRPr>
          </a:p>
          <a:p>
            <a:pPr marL="800100" lvl="1" indent="-342900" eaLnBrk="0" hangingPunct="0">
              <a:spcBef>
                <a:spcPct val="20000"/>
              </a:spcBef>
              <a:buFont typeface="Wingdings" pitchFamily="2" charset="2"/>
              <a:buChar char="Ø"/>
              <a:defRPr/>
            </a:pPr>
            <a:r>
              <a:rPr lang="zh-CN" altLang="en-US" sz="2400" dirty="0">
                <a:solidFill>
                  <a:srgbClr val="000000"/>
                </a:solidFill>
                <a:latin typeface="Times New Roman" pitchFamily="18" charset="0"/>
              </a:rPr>
              <a:t>从句一般写在另一行的开始处。</a:t>
            </a:r>
          </a:p>
          <a:p>
            <a:pPr marL="342900" indent="-342900" eaLnBrk="0" hangingPunct="0">
              <a:spcBef>
                <a:spcPct val="20000"/>
              </a:spcBef>
              <a:buFontTx/>
              <a:buChar char="•"/>
              <a:defRPr/>
            </a:pPr>
            <a:endParaRPr lang="zh-CN" altLang="en-US" sz="2400" dirty="0">
              <a:solidFill>
                <a:srgbClr val="000000"/>
              </a:solidFill>
              <a:latin typeface="Times New Roman" pitchFamily="18" charset="0"/>
            </a:endParaRPr>
          </a:p>
          <a:p>
            <a:pPr marL="342900" indent="-342900" eaLnBrk="0" hangingPunct="0">
              <a:spcBef>
                <a:spcPct val="20000"/>
              </a:spcBef>
              <a:buFontTx/>
              <a:buChar char="•"/>
              <a:defRPr/>
            </a:pPr>
            <a:endParaRPr lang="zh-CN" altLang="en-US" sz="2200" kern="0" dirty="0">
              <a:latin typeface="+mn-lt"/>
              <a:ea typeface="+mn-ea"/>
            </a:endParaRPr>
          </a:p>
        </p:txBody>
      </p:sp>
    </p:spTree>
    <p:extLst>
      <p:ext uri="{BB962C8B-B14F-4D97-AF65-F5344CB8AC3E}">
        <p14:creationId xmlns:p14="http://schemas.microsoft.com/office/powerpoint/2010/main" val="1806373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SQL</a:t>
            </a:r>
            <a:r>
              <a:rPr lang="zh-CN" altLang="en-US" dirty="0"/>
              <a:t>命</a:t>
            </a:r>
            <a:r>
              <a:rPr lang="zh-CN" altLang="en-US" dirty="0" smtClean="0"/>
              <a:t>令类别</a:t>
            </a:r>
            <a:endParaRPr lang="zh-CN" altLang="en-US" dirty="0"/>
          </a:p>
        </p:txBody>
      </p:sp>
      <p:graphicFrame>
        <p:nvGraphicFramePr>
          <p:cNvPr id="5" name="Group 223"/>
          <p:cNvGraphicFramePr>
            <a:graphicFrameLocks noGrp="1"/>
          </p:cNvGraphicFramePr>
          <p:nvPr/>
        </p:nvGraphicFramePr>
        <p:xfrm>
          <a:off x="1905000" y="1752600"/>
          <a:ext cx="8229600" cy="4376738"/>
        </p:xfrm>
        <a:graphic>
          <a:graphicData uri="http://schemas.openxmlformats.org/drawingml/2006/table">
            <a:tbl>
              <a:tblPr/>
              <a:tblGrid>
                <a:gridCol w="1962442"/>
                <a:gridCol w="1962444"/>
                <a:gridCol w="4304714"/>
              </a:tblGrid>
              <a:tr h="396478">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400" b="0" i="0" u="none" strike="noStrike" cap="none" normalizeH="0" baseline="0" dirty="0" smtClean="0">
                          <a:ln>
                            <a:noFill/>
                          </a:ln>
                          <a:solidFill>
                            <a:srgbClr val="000000"/>
                          </a:solidFill>
                          <a:effectLst/>
                          <a:latin typeface="Times New Roman" pitchFamily="18" charset="0"/>
                          <a:ea typeface="宋体" pitchFamily="2" charset="-122"/>
                        </a:rPr>
                        <a:t>类 别</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400" b="0" i="0" u="none" strike="noStrike" cap="none" normalizeH="0" baseline="0" dirty="0" smtClean="0">
                          <a:ln>
                            <a:noFill/>
                          </a:ln>
                          <a:solidFill>
                            <a:srgbClr val="000000"/>
                          </a:solidFill>
                          <a:effectLst/>
                          <a:latin typeface="Times New Roman" pitchFamily="18" charset="0"/>
                          <a:ea typeface="宋体" pitchFamily="2" charset="-122"/>
                        </a:rPr>
                        <a:t>功 能</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400" b="0" i="0" u="none" strike="noStrike" cap="none" normalizeH="0" baseline="0" dirty="0" smtClean="0">
                          <a:ln>
                            <a:noFill/>
                          </a:ln>
                          <a:solidFill>
                            <a:srgbClr val="000000"/>
                          </a:solidFill>
                          <a:effectLst/>
                          <a:latin typeface="Times New Roman" pitchFamily="18" charset="0"/>
                          <a:ea typeface="宋体" pitchFamily="2" charset="-122"/>
                        </a:rPr>
                        <a:t>举 例</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70562">
                <a:tc>
                  <a:txBody>
                    <a:bodyPr/>
                    <a:lstStyle/>
                    <a:p>
                      <a:pPr marL="0" marR="0" lvl="0" indent="0" algn="l" defTabSz="914400" rtl="0" eaLnBrk="1" fontAlgn="base" latinLnBrk="0" hangingPunct="1">
                        <a:lnSpc>
                          <a:spcPct val="150000"/>
                        </a:lnSpc>
                        <a:spcBef>
                          <a:spcPct val="0"/>
                        </a:spcBef>
                        <a:spcAft>
                          <a:spcPct val="0"/>
                        </a:spcAft>
                        <a:buClrTx/>
                        <a:buSzTx/>
                        <a:buFontTx/>
                        <a:buNone/>
                        <a:tabLst>
                          <a:tab pos="342900" algn="l"/>
                        </a:tabLst>
                      </a:pPr>
                      <a:r>
                        <a:rPr kumimoji="0" lang="zh-CN" altLang="en-US" sz="1400" b="0" i="0" u="none" strike="noStrike" cap="none" normalizeH="0" baseline="0" dirty="0" smtClean="0">
                          <a:ln>
                            <a:noFill/>
                          </a:ln>
                          <a:solidFill>
                            <a:srgbClr val="000000"/>
                          </a:solidFill>
                          <a:effectLst/>
                          <a:latin typeface="Times New Roman" pitchFamily="18" charset="0"/>
                          <a:ea typeface="宋体" pitchFamily="2" charset="-122"/>
                        </a:rPr>
                        <a:t>数据库控制	语言</a:t>
                      </a:r>
                      <a:r>
                        <a:rPr kumimoji="0" lang="en-US" altLang="zh-CN" sz="1400" b="0" i="0" u="none" strike="noStrike" cap="none" normalizeH="0" baseline="0" dirty="0" smtClean="0">
                          <a:ln>
                            <a:noFill/>
                          </a:ln>
                          <a:solidFill>
                            <a:srgbClr val="000000"/>
                          </a:solidFill>
                          <a:effectLst/>
                          <a:latin typeface="Times New Roman" pitchFamily="18" charset="0"/>
                          <a:ea typeface="宋体" pitchFamily="2" charset="-122"/>
                        </a:rPr>
                        <a:t>(</a:t>
                      </a:r>
                      <a:r>
                        <a:rPr kumimoji="0" lang="en-US" altLang="zh-CN" sz="1400" b="0" i="0" u="none" strike="noStrike" cap="none" normalizeH="0" baseline="0" dirty="0" err="1" smtClean="0">
                          <a:ln>
                            <a:noFill/>
                          </a:ln>
                          <a:solidFill>
                            <a:srgbClr val="000000"/>
                          </a:solidFill>
                          <a:effectLst/>
                          <a:latin typeface="Times New Roman" pitchFamily="18" charset="0"/>
                          <a:ea typeface="宋体" pitchFamily="2" charset="-122"/>
                        </a:rPr>
                        <a:t>DCL</a:t>
                      </a:r>
                      <a:r>
                        <a:rPr kumimoji="0" lang="en-US" altLang="zh-CN" sz="1400" b="0" i="0" u="none" strike="noStrike" cap="none" normalizeH="0" baseline="0" dirty="0" smtClean="0">
                          <a:ln>
                            <a:noFill/>
                          </a:ln>
                          <a:solidFill>
                            <a:srgbClr val="000000"/>
                          </a:solidFill>
                          <a:effectLst/>
                          <a:latin typeface="Times New Roman" pitchFamily="18" charset="0"/>
                          <a:ea typeface="宋体" pitchFamily="2"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177800" algn="l"/>
                        </a:tabLst>
                      </a:pPr>
                      <a:r>
                        <a:rPr kumimoji="0" lang="zh-CN" altLang="en-US" sz="1400" b="0" i="0" u="none" strike="noStrike" cap="none" normalizeH="0" baseline="0" dirty="0" smtClean="0">
                          <a:ln>
                            <a:noFill/>
                          </a:ln>
                          <a:solidFill>
                            <a:srgbClr val="000000"/>
                          </a:solidFill>
                          <a:effectLst/>
                          <a:latin typeface="Times New Roman" pitchFamily="18" charset="0"/>
                          <a:ea typeface="宋体" pitchFamily="2" charset="-122"/>
                        </a:rPr>
                        <a:t>控制对数据库的访问，启动和关闭等</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400" b="0" i="0" u="none" strike="noStrike" cap="none" normalizeH="0" baseline="0" dirty="0" smtClean="0">
                          <a:ln>
                            <a:noFill/>
                          </a:ln>
                          <a:solidFill>
                            <a:srgbClr val="000000"/>
                          </a:solidFill>
                          <a:effectLst/>
                          <a:latin typeface="Times New Roman" pitchFamily="18" charset="0"/>
                          <a:ea typeface="宋体" pitchFamily="2" charset="-122"/>
                        </a:rPr>
                        <a:t>对系统权限进行授权和回收。</a:t>
                      </a:r>
                      <a:endParaRPr kumimoji="0" lang="en-US" altLang="zh-CN" sz="1400" b="0" i="0" u="none" strike="noStrike" cap="none" normalizeH="0" baseline="0" dirty="0" smtClean="0">
                        <a:ln>
                          <a:noFill/>
                        </a:ln>
                        <a:solidFill>
                          <a:srgbClr val="000000"/>
                        </a:solidFill>
                        <a:effectLst/>
                        <a:latin typeface="Times New Roman" pitchFamily="18" charset="0"/>
                        <a:ea typeface="宋体" pitchFamily="2" charset="-122"/>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400" b="0" i="0" u="none" strike="noStrike" cap="none" normalizeH="0" baseline="0" dirty="0" smtClean="0">
                          <a:ln>
                            <a:noFill/>
                          </a:ln>
                          <a:solidFill>
                            <a:srgbClr val="000000"/>
                          </a:solidFill>
                          <a:effectLst/>
                          <a:latin typeface="Times New Roman" pitchFamily="18" charset="0"/>
                          <a:ea typeface="宋体" pitchFamily="2" charset="-122"/>
                        </a:rPr>
                        <a:t>如：</a:t>
                      </a:r>
                      <a:r>
                        <a:rPr kumimoji="0" lang="en-US" altLang="zh-CN" sz="1400" b="0" i="0" u="none" strike="noStrike" cap="none" normalizeH="0" baseline="0" dirty="0" smtClean="0">
                          <a:ln>
                            <a:noFill/>
                          </a:ln>
                          <a:solidFill>
                            <a:srgbClr val="000000"/>
                          </a:solidFill>
                          <a:effectLst/>
                          <a:latin typeface="Times New Roman" pitchFamily="18" charset="0"/>
                          <a:ea typeface="宋体" pitchFamily="2" charset="-122"/>
                        </a:rPr>
                        <a:t>GRANT</a:t>
                      </a:r>
                      <a:r>
                        <a:rPr kumimoji="0" lang="zh-CN" altLang="en-US" sz="1400" b="0" i="0" u="none" strike="noStrike" cap="none" normalizeH="0" baseline="0" dirty="0" smtClean="0">
                          <a:ln>
                            <a:noFill/>
                          </a:ln>
                          <a:solidFill>
                            <a:srgbClr val="000000"/>
                          </a:solidFill>
                          <a:effectLst/>
                          <a:latin typeface="Times New Roman" pitchFamily="18" charset="0"/>
                          <a:ea typeface="宋体" pitchFamily="2" charset="-122"/>
                        </a:rPr>
                        <a:t>、</a:t>
                      </a:r>
                      <a:r>
                        <a:rPr kumimoji="0" lang="en-US" altLang="zh-CN" sz="1400" b="0" i="0" u="none" strike="noStrike" cap="none" normalizeH="0" baseline="0" dirty="0" smtClean="0">
                          <a:ln>
                            <a:noFill/>
                          </a:ln>
                          <a:solidFill>
                            <a:srgbClr val="000000"/>
                          </a:solidFill>
                          <a:effectLst/>
                          <a:latin typeface="Times New Roman" pitchFamily="18" charset="0"/>
                          <a:ea typeface="宋体" pitchFamily="2" charset="-122"/>
                        </a:rPr>
                        <a:t>REVOKE </a:t>
                      </a:r>
                      <a:r>
                        <a:rPr kumimoji="0" lang="zh-CN" altLang="en-US" sz="1400" b="0" i="0" u="none" strike="noStrike" cap="none" normalizeH="0" baseline="0" dirty="0" smtClean="0">
                          <a:ln>
                            <a:noFill/>
                          </a:ln>
                          <a:solidFill>
                            <a:srgbClr val="000000"/>
                          </a:solidFill>
                          <a:effectLst/>
                          <a:latin typeface="Times New Roman" pitchFamily="18" charset="0"/>
                          <a:ea typeface="宋体" pitchFamily="2" charset="-122"/>
                        </a:rPr>
                        <a:t>等命令语句</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73937">
                <a:tc>
                  <a:txBody>
                    <a:bodyPr/>
                    <a:lstStyle/>
                    <a:p>
                      <a:pPr marL="0" marR="0" lvl="0" indent="0" algn="l" defTabSz="914400" rtl="0" eaLnBrk="1" fontAlgn="base" latinLnBrk="0" hangingPunct="1">
                        <a:lnSpc>
                          <a:spcPct val="150000"/>
                        </a:lnSpc>
                        <a:spcBef>
                          <a:spcPct val="0"/>
                        </a:spcBef>
                        <a:spcAft>
                          <a:spcPct val="0"/>
                        </a:spcAft>
                        <a:buClrTx/>
                        <a:buSzTx/>
                        <a:buFontTx/>
                        <a:buNone/>
                        <a:tabLst>
                          <a:tab pos="342900" algn="l"/>
                        </a:tabLst>
                      </a:pPr>
                      <a:r>
                        <a:rPr kumimoji="0" lang="zh-CN" altLang="en-US" sz="1400" b="0" i="0" u="none" strike="noStrike" cap="none" normalizeH="0" baseline="0" dirty="0" smtClean="0">
                          <a:ln>
                            <a:noFill/>
                          </a:ln>
                          <a:solidFill>
                            <a:srgbClr val="000000"/>
                          </a:solidFill>
                          <a:effectLst/>
                          <a:latin typeface="Times New Roman" pitchFamily="18" charset="0"/>
                          <a:ea typeface="宋体" pitchFamily="2" charset="-122"/>
                        </a:rPr>
                        <a:t>数据库定义语言 </a:t>
                      </a:r>
                      <a:r>
                        <a:rPr kumimoji="0" lang="en-US" altLang="zh-CN" sz="1400" b="0" i="0" u="none" strike="noStrike" cap="none" normalizeH="0" baseline="0" dirty="0" smtClean="0">
                          <a:ln>
                            <a:noFill/>
                          </a:ln>
                          <a:solidFill>
                            <a:srgbClr val="000000"/>
                          </a:solidFill>
                          <a:effectLst/>
                          <a:latin typeface="Times New Roman" pitchFamily="18" charset="0"/>
                          <a:ea typeface="宋体" pitchFamily="2" charset="-122"/>
                        </a:rPr>
                        <a:t>(</a:t>
                      </a:r>
                      <a:r>
                        <a:rPr kumimoji="0" lang="en-US" altLang="zh-CN" sz="1400" b="0" i="0" u="none" strike="noStrike" cap="none" normalizeH="0" baseline="0" dirty="0" err="1" smtClean="0">
                          <a:ln>
                            <a:noFill/>
                          </a:ln>
                          <a:solidFill>
                            <a:srgbClr val="000000"/>
                          </a:solidFill>
                          <a:effectLst/>
                          <a:latin typeface="Times New Roman" pitchFamily="18" charset="0"/>
                          <a:ea typeface="宋体" pitchFamily="2" charset="-122"/>
                        </a:rPr>
                        <a:t>DDL</a:t>
                      </a:r>
                      <a:r>
                        <a:rPr kumimoji="0" lang="en-US" altLang="zh-CN" sz="1400" b="0" i="0" u="none" strike="noStrike" cap="none" normalizeH="0" baseline="0" dirty="0" smtClean="0">
                          <a:ln>
                            <a:noFill/>
                          </a:ln>
                          <a:solidFill>
                            <a:srgbClr val="000000"/>
                          </a:solidFill>
                          <a:effectLst/>
                          <a:latin typeface="Times New Roman" pitchFamily="18" charset="0"/>
                          <a:ea typeface="宋体" pitchFamily="2"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177800" algn="l"/>
                        </a:tabLst>
                      </a:pPr>
                      <a:r>
                        <a:rPr kumimoji="0" lang="zh-CN" altLang="en-US" sz="1400" b="0" i="0" u="none" strike="noStrike" cap="none" normalizeH="0" baseline="0" dirty="0" smtClean="0">
                          <a:ln>
                            <a:noFill/>
                          </a:ln>
                          <a:solidFill>
                            <a:srgbClr val="000000"/>
                          </a:solidFill>
                          <a:effectLst/>
                          <a:latin typeface="Times New Roman" pitchFamily="18" charset="0"/>
                          <a:ea typeface="宋体" pitchFamily="2" charset="-122"/>
                        </a:rPr>
                        <a:t>用来创建、删除及修改数据库对象</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kern="1200" cap="none" normalizeH="0" baseline="0" dirty="0" err="1" smtClean="0">
                          <a:ln>
                            <a:noFill/>
                          </a:ln>
                          <a:solidFill>
                            <a:srgbClr val="000000"/>
                          </a:solidFill>
                          <a:effectLst/>
                          <a:latin typeface="Times New Roman" pitchFamily="18" charset="0"/>
                          <a:ea typeface="宋体" pitchFamily="2" charset="-122"/>
                          <a:cs typeface="+mn-cs"/>
                        </a:rPr>
                        <a:t>如：CREATE、ALTER</a:t>
                      </a:r>
                      <a:r>
                        <a:rPr kumimoji="0" lang="en-US" altLang="zh-CN" sz="1400" b="0" i="0" u="none" strike="noStrike" kern="1200" cap="none" normalizeH="0" baseline="0" dirty="0" smtClean="0">
                          <a:ln>
                            <a:noFill/>
                          </a:ln>
                          <a:solidFill>
                            <a:srgbClr val="000000"/>
                          </a:solidFill>
                          <a:effectLst/>
                          <a:latin typeface="Times New Roman" pitchFamily="18" charset="0"/>
                          <a:ea typeface="宋体" pitchFamily="2" charset="-122"/>
                          <a:cs typeface="+mn-cs"/>
                        </a:rPr>
                        <a:t>  和  DROP  </a:t>
                      </a:r>
                      <a:r>
                        <a:rPr kumimoji="0" lang="en-US" altLang="zh-CN" sz="1400" b="0" i="0" u="none" strike="noStrike" kern="1200" cap="none" normalizeH="0" baseline="0" dirty="0" err="1" smtClean="0">
                          <a:ln>
                            <a:noFill/>
                          </a:ln>
                          <a:solidFill>
                            <a:srgbClr val="000000"/>
                          </a:solidFill>
                          <a:effectLst/>
                          <a:latin typeface="Times New Roman" pitchFamily="18" charset="0"/>
                          <a:ea typeface="宋体" pitchFamily="2" charset="-122"/>
                          <a:cs typeface="+mn-cs"/>
                        </a:rPr>
                        <a:t>等命令</a:t>
                      </a:r>
                      <a:r>
                        <a:rPr kumimoji="0" lang="zh-CN" altLang="en-US" sz="1400" b="0" i="0" u="none" strike="noStrike" cap="none" normalizeH="0" baseline="0" dirty="0" smtClean="0">
                          <a:ln>
                            <a:noFill/>
                          </a:ln>
                          <a:solidFill>
                            <a:srgbClr val="000000"/>
                          </a:solidFill>
                          <a:effectLst/>
                          <a:latin typeface="Times New Roman" pitchFamily="18" charset="0"/>
                          <a:ea typeface="宋体" pitchFamily="2" charset="-122"/>
                        </a:rPr>
                        <a:t>语句</a:t>
                      </a:r>
                      <a:endParaRPr kumimoji="0" lang="zh-CN" altLang="en-US" sz="1400" b="0" i="0" u="none" strike="noStrike" kern="1200" cap="none" normalizeH="0" baseline="0" dirty="0" smtClean="0">
                        <a:ln>
                          <a:noFill/>
                        </a:ln>
                        <a:solidFill>
                          <a:srgbClr val="000000"/>
                        </a:solidFill>
                        <a:effectLst/>
                        <a:latin typeface="Times New Roman" pitchFamily="18" charset="0"/>
                        <a:ea typeface="宋体" pitchFamily="2" charset="-122"/>
                        <a:cs typeface="+mn-cs"/>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60285">
                <a:tc>
                  <a:txBody>
                    <a:bodyPr/>
                    <a:lstStyle/>
                    <a:p>
                      <a:pPr marL="0" marR="0" lvl="0" indent="0" algn="l" defTabSz="914400" rtl="0" eaLnBrk="1" fontAlgn="base" latinLnBrk="0" hangingPunct="1">
                        <a:lnSpc>
                          <a:spcPct val="150000"/>
                        </a:lnSpc>
                        <a:spcBef>
                          <a:spcPct val="0"/>
                        </a:spcBef>
                        <a:spcAft>
                          <a:spcPct val="0"/>
                        </a:spcAft>
                        <a:buClrTx/>
                        <a:buSzTx/>
                        <a:buFontTx/>
                        <a:buNone/>
                        <a:tabLst>
                          <a:tab pos="342900" algn="l"/>
                        </a:tabLst>
                      </a:pPr>
                      <a:r>
                        <a:rPr kumimoji="0" lang="zh-CN" altLang="en-US" sz="1400" b="0" i="0" u="none" strike="noStrike" cap="none" normalizeH="0" baseline="0" dirty="0" smtClean="0">
                          <a:ln>
                            <a:noFill/>
                          </a:ln>
                          <a:solidFill>
                            <a:srgbClr val="000000"/>
                          </a:solidFill>
                          <a:effectLst/>
                          <a:latin typeface="Times New Roman" pitchFamily="18" charset="0"/>
                          <a:ea typeface="宋体" pitchFamily="2" charset="-122"/>
                        </a:rPr>
                        <a:t>数据库操纵语言 </a:t>
                      </a:r>
                      <a:r>
                        <a:rPr kumimoji="0" lang="en-US" altLang="zh-CN" sz="1400" b="0" i="0" u="none" strike="noStrike" cap="none" normalizeH="0" baseline="0" dirty="0" smtClean="0">
                          <a:ln>
                            <a:noFill/>
                          </a:ln>
                          <a:solidFill>
                            <a:srgbClr val="000000"/>
                          </a:solidFill>
                          <a:effectLst/>
                          <a:latin typeface="Times New Roman" pitchFamily="18" charset="0"/>
                          <a:ea typeface="宋体" pitchFamily="2" charset="-122"/>
                        </a:rPr>
                        <a:t>(</a:t>
                      </a:r>
                      <a:r>
                        <a:rPr kumimoji="0" lang="en-US" altLang="zh-CN" sz="1400" b="0" i="0" u="none" strike="noStrike" cap="none" normalizeH="0" baseline="0" dirty="0" err="1" smtClean="0">
                          <a:ln>
                            <a:noFill/>
                          </a:ln>
                          <a:solidFill>
                            <a:srgbClr val="000000"/>
                          </a:solidFill>
                          <a:effectLst/>
                          <a:latin typeface="Times New Roman" pitchFamily="18" charset="0"/>
                          <a:ea typeface="宋体" pitchFamily="2" charset="-122"/>
                        </a:rPr>
                        <a:t>DML</a:t>
                      </a:r>
                      <a:r>
                        <a:rPr kumimoji="0" lang="en-US" altLang="zh-CN" sz="1400" b="0" i="0" u="none" strike="noStrike" cap="none" normalizeH="0" baseline="0" dirty="0" smtClean="0">
                          <a:ln>
                            <a:noFill/>
                          </a:ln>
                          <a:solidFill>
                            <a:srgbClr val="000000"/>
                          </a:solidFill>
                          <a:effectLst/>
                          <a:latin typeface="Times New Roman" pitchFamily="18" charset="0"/>
                          <a:ea typeface="宋体" pitchFamily="2"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177800" algn="l"/>
                        </a:tabLst>
                      </a:pPr>
                      <a:r>
                        <a:rPr kumimoji="0" lang="zh-CN" altLang="en-US" sz="1400" b="0" i="0" u="none" strike="noStrike" cap="none" normalizeH="0" baseline="0" dirty="0" smtClean="0">
                          <a:ln>
                            <a:noFill/>
                          </a:ln>
                          <a:solidFill>
                            <a:srgbClr val="000000"/>
                          </a:solidFill>
                          <a:effectLst/>
                          <a:latin typeface="Times New Roman" pitchFamily="18" charset="0"/>
                          <a:ea typeface="宋体" pitchFamily="2" charset="-122"/>
                        </a:rPr>
                        <a:t>用来操纵数据库的内容，包括查询</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165100" algn="l"/>
                        </a:tabLst>
                      </a:pPr>
                      <a:r>
                        <a:rPr kumimoji="0" lang="zh-CN" altLang="en-US" sz="1400" b="0" i="0" u="none" strike="noStrike" cap="none" normalizeH="0" baseline="0" dirty="0" smtClean="0">
                          <a:ln>
                            <a:noFill/>
                          </a:ln>
                          <a:solidFill>
                            <a:srgbClr val="000000"/>
                          </a:solidFill>
                          <a:effectLst/>
                          <a:latin typeface="Times New Roman" pitchFamily="18" charset="0"/>
                          <a:ea typeface="宋体" pitchFamily="2" charset="-122"/>
                        </a:rPr>
                        <a:t>查询、插入、删除、修改和锁定操作。</a:t>
                      </a:r>
                      <a:endParaRPr kumimoji="0" lang="en-US" altLang="zh-CN" sz="1400" b="0" i="0" u="none" strike="noStrike" cap="none" normalizeH="0" baseline="0" dirty="0" smtClean="0">
                        <a:ln>
                          <a:noFill/>
                        </a:ln>
                        <a:solidFill>
                          <a:srgbClr val="000000"/>
                        </a:solidFill>
                        <a:effectLst/>
                        <a:latin typeface="Times New Roman" pitchFamily="18" charset="0"/>
                        <a:ea typeface="宋体" pitchFamily="2" charset="-122"/>
                      </a:endParaRPr>
                    </a:p>
                    <a:p>
                      <a:pPr marL="0" marR="0" lvl="0" indent="0" algn="l" defTabSz="914400" rtl="0" eaLnBrk="1" fontAlgn="base" latinLnBrk="0" hangingPunct="1">
                        <a:lnSpc>
                          <a:spcPct val="150000"/>
                        </a:lnSpc>
                        <a:spcBef>
                          <a:spcPct val="0"/>
                        </a:spcBef>
                        <a:spcAft>
                          <a:spcPct val="0"/>
                        </a:spcAft>
                        <a:buClrTx/>
                        <a:buSzTx/>
                        <a:buFontTx/>
                        <a:buNone/>
                        <a:tabLst>
                          <a:tab pos="165100" algn="l"/>
                        </a:tabLst>
                      </a:pPr>
                      <a:r>
                        <a:rPr kumimoji="0" lang="zh-CN" altLang="en-US" sz="1400" b="0" i="0" u="none" strike="noStrike" cap="none" normalizeH="0" baseline="0" dirty="0" smtClean="0">
                          <a:ln>
                            <a:noFill/>
                          </a:ln>
                          <a:solidFill>
                            <a:srgbClr val="000000"/>
                          </a:solidFill>
                          <a:effectLst/>
                          <a:latin typeface="Times New Roman" pitchFamily="18" charset="0"/>
                          <a:ea typeface="宋体" pitchFamily="2" charset="-122"/>
                        </a:rPr>
                        <a:t>如：</a:t>
                      </a:r>
                      <a:r>
                        <a:rPr kumimoji="0" lang="en-US" altLang="zh-CN" sz="1400" b="0" i="0" u="none" strike="noStrike" cap="none" normalizeH="0" baseline="0" dirty="0" smtClean="0">
                          <a:ln>
                            <a:noFill/>
                          </a:ln>
                          <a:solidFill>
                            <a:srgbClr val="000000"/>
                          </a:solidFill>
                          <a:effectLst/>
                          <a:latin typeface="Times New Roman" pitchFamily="18" charset="0"/>
                          <a:ea typeface="宋体" pitchFamily="2" charset="-122"/>
                        </a:rPr>
                        <a:t>SELECT</a:t>
                      </a:r>
                      <a:r>
                        <a:rPr kumimoji="0" lang="zh-CN" altLang="en-US" sz="1400" b="0" i="0" u="none" strike="noStrike" cap="none" normalizeH="0" baseline="0" dirty="0" smtClean="0">
                          <a:ln>
                            <a:noFill/>
                          </a:ln>
                          <a:solidFill>
                            <a:srgbClr val="000000"/>
                          </a:solidFill>
                          <a:effectLst/>
                          <a:latin typeface="Times New Roman" pitchFamily="18" charset="0"/>
                          <a:ea typeface="宋体" pitchFamily="2" charset="-122"/>
                        </a:rPr>
                        <a:t>、</a:t>
                      </a:r>
                      <a:r>
                        <a:rPr kumimoji="0" lang="en-US" altLang="zh-CN" sz="1400" b="0" i="0" u="none" strike="noStrike" cap="none" normalizeH="0" baseline="0" dirty="0" smtClean="0">
                          <a:ln>
                            <a:noFill/>
                          </a:ln>
                          <a:solidFill>
                            <a:srgbClr val="000000"/>
                          </a:solidFill>
                          <a:effectLst/>
                          <a:latin typeface="Times New Roman" pitchFamily="18" charset="0"/>
                          <a:ea typeface="宋体" pitchFamily="2" charset="-122"/>
                        </a:rPr>
                        <a:t>INSERT</a:t>
                      </a:r>
                      <a:r>
                        <a:rPr kumimoji="0" lang="zh-CN" altLang="en-US" sz="1400" b="0" i="0" u="none" strike="noStrike" cap="none" normalizeH="0" baseline="0" dirty="0" smtClean="0">
                          <a:ln>
                            <a:noFill/>
                          </a:ln>
                          <a:solidFill>
                            <a:srgbClr val="000000"/>
                          </a:solidFill>
                          <a:effectLst/>
                          <a:latin typeface="Times New Roman" pitchFamily="18" charset="0"/>
                          <a:ea typeface="宋体" pitchFamily="2" charset="-122"/>
                        </a:rPr>
                        <a:t>、</a:t>
                      </a:r>
                      <a:r>
                        <a:rPr kumimoji="0" lang="en-US" altLang="zh-CN" sz="1400" b="0" i="0" u="none" strike="noStrike" cap="none" normalizeH="0" baseline="0" dirty="0" smtClean="0">
                          <a:ln>
                            <a:noFill/>
                          </a:ln>
                          <a:solidFill>
                            <a:srgbClr val="000000"/>
                          </a:solidFill>
                          <a:effectLst/>
                          <a:latin typeface="Times New Roman" pitchFamily="18" charset="0"/>
                          <a:ea typeface="宋体" pitchFamily="2" charset="-122"/>
                        </a:rPr>
                        <a:t>UPDATE</a:t>
                      </a:r>
                      <a:r>
                        <a:rPr kumimoji="0" lang="zh-CN" altLang="en-US" sz="1400" b="0" i="0" u="none" strike="noStrike" cap="none" normalizeH="0" baseline="0" dirty="0" smtClean="0">
                          <a:ln>
                            <a:noFill/>
                          </a:ln>
                          <a:solidFill>
                            <a:srgbClr val="000000"/>
                          </a:solidFill>
                          <a:effectLst/>
                          <a:latin typeface="Times New Roman" pitchFamily="18" charset="0"/>
                          <a:ea typeface="宋体" pitchFamily="2" charset="-122"/>
                        </a:rPr>
                        <a:t>、</a:t>
                      </a:r>
                      <a:r>
                        <a:rPr kumimoji="0" lang="en-US" altLang="zh-CN" sz="1400" b="0" i="0" u="none" strike="noStrike" cap="none" normalizeH="0" baseline="0" dirty="0" smtClean="0">
                          <a:ln>
                            <a:noFill/>
                          </a:ln>
                          <a:solidFill>
                            <a:srgbClr val="000000"/>
                          </a:solidFill>
                          <a:effectLst/>
                          <a:latin typeface="Times New Roman" pitchFamily="18" charset="0"/>
                          <a:ea typeface="宋体" pitchFamily="2" charset="-122"/>
                        </a:rPr>
                        <a:t>DELETE</a:t>
                      </a:r>
                      <a:r>
                        <a:rPr kumimoji="0" lang="zh-CN" altLang="en-US" sz="1400" b="0" i="0" u="none" strike="noStrike" cap="none" normalizeH="0" baseline="0" dirty="0" smtClean="0">
                          <a:ln>
                            <a:noFill/>
                          </a:ln>
                          <a:solidFill>
                            <a:srgbClr val="000000"/>
                          </a:solidFill>
                          <a:effectLst/>
                          <a:latin typeface="Times New Roman" pitchFamily="18" charset="0"/>
                          <a:ea typeface="宋体" pitchFamily="2" charset="-122"/>
                        </a:rPr>
                        <a:t>、</a:t>
                      </a:r>
                      <a:r>
                        <a:rPr kumimoji="0" lang="en-US" altLang="zh-CN" sz="1400" b="0" i="0" u="none" strike="noStrike" cap="none" normalizeH="0" baseline="0" dirty="0" smtClean="0">
                          <a:ln>
                            <a:noFill/>
                          </a:ln>
                          <a:solidFill>
                            <a:srgbClr val="000000"/>
                          </a:solidFill>
                          <a:effectLst/>
                          <a:latin typeface="Times New Roman" pitchFamily="18" charset="0"/>
                          <a:ea typeface="宋体" pitchFamily="2" charset="-122"/>
                        </a:rPr>
                        <a:t>LOCK  TABLE  </a:t>
                      </a:r>
                      <a:r>
                        <a:rPr kumimoji="0" lang="zh-CN" altLang="en-US" sz="1400" b="0" i="0" u="none" strike="noStrike" cap="none" normalizeH="0" baseline="0" dirty="0" smtClean="0">
                          <a:ln>
                            <a:noFill/>
                          </a:ln>
                          <a:solidFill>
                            <a:srgbClr val="000000"/>
                          </a:solidFill>
                          <a:effectLst/>
                          <a:latin typeface="Times New Roman" pitchFamily="18" charset="0"/>
                          <a:ea typeface="宋体" pitchFamily="2" charset="-122"/>
                        </a:rPr>
                        <a:t>等命令语句</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75476">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400" b="0" i="0" u="none" strike="noStrike" cap="none" normalizeH="0" baseline="0" dirty="0" smtClean="0">
                          <a:ln>
                            <a:noFill/>
                          </a:ln>
                          <a:solidFill>
                            <a:srgbClr val="000000"/>
                          </a:solidFill>
                          <a:effectLst/>
                          <a:latin typeface="Times New Roman" pitchFamily="18" charset="0"/>
                          <a:ea typeface="宋体" pitchFamily="2" charset="-122"/>
                        </a:rPr>
                        <a:t>数据库</a:t>
                      </a:r>
                      <a:r>
                        <a:rPr lang="zh-CN" altLang="en-US" sz="1400" kern="0" dirty="0" smtClean="0">
                          <a:latin typeface="+mn-lt"/>
                          <a:ea typeface="+mn-ea"/>
                        </a:rPr>
                        <a:t>事务处理控制语言</a:t>
                      </a:r>
                      <a:r>
                        <a:rPr kumimoji="0" lang="en-US" altLang="zh-CN" sz="1400" b="0" i="0" u="none" strike="noStrike" cap="none" normalizeH="0" baseline="0" dirty="0" smtClean="0">
                          <a:ln>
                            <a:noFill/>
                          </a:ln>
                          <a:solidFill>
                            <a:srgbClr val="000000"/>
                          </a:solidFill>
                          <a:effectLst/>
                          <a:latin typeface="Times New Roman" pitchFamily="18" charset="0"/>
                          <a:ea typeface="宋体" pitchFamily="2" charset="-122"/>
                        </a:rPr>
                        <a:t>(</a:t>
                      </a:r>
                      <a:r>
                        <a:rPr kumimoji="0" lang="en-US" altLang="zh-CN" sz="1400" b="0" i="0" u="none" strike="noStrike" cap="none" normalizeH="0" baseline="0" dirty="0" err="1" smtClean="0">
                          <a:ln>
                            <a:noFill/>
                          </a:ln>
                          <a:solidFill>
                            <a:srgbClr val="000000"/>
                          </a:solidFill>
                          <a:effectLst/>
                          <a:latin typeface="Times New Roman" pitchFamily="18" charset="0"/>
                          <a:ea typeface="宋体" pitchFamily="2" charset="-122"/>
                        </a:rPr>
                        <a:t>TPCL</a:t>
                      </a:r>
                      <a:r>
                        <a:rPr kumimoji="0" lang="en-US" altLang="zh-CN" sz="1400" b="0" i="0" u="none" strike="noStrike" cap="none" normalizeH="0" baseline="0" dirty="0" smtClean="0">
                          <a:ln>
                            <a:noFill/>
                          </a:ln>
                          <a:solidFill>
                            <a:srgbClr val="000000"/>
                          </a:solidFill>
                          <a:effectLst/>
                          <a:latin typeface="Times New Roman" pitchFamily="18" charset="0"/>
                          <a:ea typeface="宋体" pitchFamily="2" charset="-122"/>
                        </a:rPr>
                        <a:t>)</a:t>
                      </a:r>
                      <a:endParaRPr kumimoji="0" lang="zh-CN" altLang="en-US" sz="1400" b="0" i="0" u="none" strike="noStrike" cap="none" normalizeH="0" baseline="0" dirty="0" smtClean="0">
                        <a:ln>
                          <a:noFill/>
                        </a:ln>
                        <a:solidFill>
                          <a:srgbClr val="000000"/>
                        </a:solidFill>
                        <a:effectLst/>
                        <a:latin typeface="Times New Roman" pitchFamily="18"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177800" algn="l"/>
                        </a:tabLst>
                      </a:pPr>
                      <a:r>
                        <a:rPr kumimoji="0" lang="zh-CN" altLang="en-US" sz="1400" b="0" i="0" u="none" strike="noStrike" cap="none" normalizeH="0" baseline="0" dirty="0" smtClean="0">
                          <a:ln>
                            <a:noFill/>
                          </a:ln>
                          <a:solidFill>
                            <a:srgbClr val="000000"/>
                          </a:solidFill>
                          <a:effectLst/>
                          <a:latin typeface="Times New Roman" pitchFamily="18" charset="0"/>
                          <a:ea typeface="宋体" pitchFamily="2" charset="-122"/>
                        </a:rPr>
                        <a:t>实现对数据的交互过程的完整控制</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165100" algn="l"/>
                        </a:tabLst>
                      </a:pPr>
                      <a:r>
                        <a:rPr kumimoji="0" lang="zh-CN" altLang="en-US" sz="1400" b="0" i="0" u="none" strike="noStrike" cap="none" normalizeH="0" baseline="0" dirty="0" smtClean="0">
                          <a:ln>
                            <a:noFill/>
                          </a:ln>
                          <a:solidFill>
                            <a:srgbClr val="000000"/>
                          </a:solidFill>
                          <a:effectLst/>
                          <a:latin typeface="Times New Roman" pitchFamily="18" charset="0"/>
                          <a:ea typeface="宋体" pitchFamily="2" charset="-122"/>
                        </a:rPr>
                        <a:t>与数据库事物 处理相关。</a:t>
                      </a:r>
                      <a:endParaRPr kumimoji="0" lang="en-US" altLang="zh-CN" sz="1400" b="0" i="0" u="none" strike="noStrike" cap="none" normalizeH="0" baseline="0" dirty="0" smtClean="0">
                        <a:ln>
                          <a:noFill/>
                        </a:ln>
                        <a:solidFill>
                          <a:srgbClr val="000000"/>
                        </a:solidFill>
                        <a:effectLst/>
                        <a:latin typeface="Times New Roman" pitchFamily="18" charset="0"/>
                        <a:ea typeface="宋体" pitchFamily="2" charset="-122"/>
                      </a:endParaRPr>
                    </a:p>
                    <a:p>
                      <a:pPr marL="0" marR="0" lvl="0" indent="0" algn="l" defTabSz="914400" rtl="0" eaLnBrk="1" fontAlgn="base" latinLnBrk="0" hangingPunct="1">
                        <a:lnSpc>
                          <a:spcPct val="150000"/>
                        </a:lnSpc>
                        <a:spcBef>
                          <a:spcPct val="0"/>
                        </a:spcBef>
                        <a:spcAft>
                          <a:spcPct val="0"/>
                        </a:spcAft>
                        <a:buClrTx/>
                        <a:buSzTx/>
                        <a:buFontTx/>
                        <a:buNone/>
                        <a:tabLst>
                          <a:tab pos="165100" algn="l"/>
                        </a:tabLst>
                      </a:pPr>
                      <a:r>
                        <a:rPr kumimoji="0" lang="zh-CN" altLang="en-US" sz="1400" b="0" i="0" u="none" strike="noStrike" cap="none" normalizeH="0" baseline="0" dirty="0" smtClean="0">
                          <a:ln>
                            <a:noFill/>
                          </a:ln>
                          <a:solidFill>
                            <a:srgbClr val="000000"/>
                          </a:solidFill>
                          <a:effectLst/>
                          <a:latin typeface="Times New Roman" pitchFamily="18" charset="0"/>
                          <a:ea typeface="宋体" pitchFamily="2" charset="-122"/>
                        </a:rPr>
                        <a:t>如：</a:t>
                      </a:r>
                      <a:r>
                        <a:rPr kumimoji="0" lang="en-US" altLang="zh-CN" sz="1400" b="0" i="0" u="none" strike="noStrike" cap="none" normalizeH="0" baseline="0" dirty="0" smtClean="0">
                          <a:ln>
                            <a:noFill/>
                          </a:ln>
                          <a:solidFill>
                            <a:srgbClr val="000000"/>
                          </a:solidFill>
                          <a:effectLst/>
                          <a:latin typeface="Times New Roman" pitchFamily="18" charset="0"/>
                          <a:ea typeface="宋体" pitchFamily="2" charset="-122"/>
                        </a:rPr>
                        <a:t>COMMIT </a:t>
                      </a:r>
                      <a:r>
                        <a:rPr kumimoji="0" lang="zh-CN" altLang="en-US" sz="1400" b="0" i="0" u="none" strike="noStrike" cap="none" normalizeH="0" baseline="0" dirty="0" smtClean="0">
                          <a:ln>
                            <a:noFill/>
                          </a:ln>
                          <a:solidFill>
                            <a:srgbClr val="000000"/>
                          </a:solidFill>
                          <a:effectLst/>
                          <a:latin typeface="Times New Roman" pitchFamily="18" charset="0"/>
                          <a:ea typeface="宋体" pitchFamily="2" charset="-122"/>
                        </a:rPr>
                        <a:t>、 </a:t>
                      </a:r>
                      <a:r>
                        <a:rPr kumimoji="0" lang="en-US" altLang="zh-CN" sz="1400" b="0" i="0" u="none" strike="noStrike" cap="none" normalizeH="0" baseline="0" dirty="0" smtClean="0">
                          <a:ln>
                            <a:noFill/>
                          </a:ln>
                          <a:solidFill>
                            <a:srgbClr val="000000"/>
                          </a:solidFill>
                          <a:effectLst/>
                          <a:latin typeface="Times New Roman" pitchFamily="18" charset="0"/>
                          <a:ea typeface="宋体" pitchFamily="2" charset="-122"/>
                        </a:rPr>
                        <a:t>ROLLBACK </a:t>
                      </a:r>
                      <a:r>
                        <a:rPr kumimoji="0" lang="zh-CN" altLang="en-US" sz="1400" b="0" i="0" u="none" strike="noStrike" cap="none" normalizeH="0" baseline="0" dirty="0" smtClean="0">
                          <a:ln>
                            <a:noFill/>
                          </a:ln>
                          <a:solidFill>
                            <a:srgbClr val="000000"/>
                          </a:solidFill>
                          <a:effectLst/>
                          <a:latin typeface="Times New Roman" pitchFamily="18" charset="0"/>
                          <a:ea typeface="宋体" pitchFamily="2" charset="-122"/>
                        </a:rPr>
                        <a:t>、</a:t>
                      </a:r>
                      <a:r>
                        <a:rPr kumimoji="0" lang="en-US" altLang="zh-CN" sz="1400" b="0" i="0" u="none" strike="noStrike" cap="none" normalizeH="0" baseline="0" dirty="0" err="1" smtClean="0">
                          <a:ln>
                            <a:noFill/>
                          </a:ln>
                          <a:solidFill>
                            <a:srgbClr val="000000"/>
                          </a:solidFill>
                          <a:effectLst/>
                          <a:latin typeface="Times New Roman" pitchFamily="18" charset="0"/>
                          <a:ea typeface="宋体" pitchFamily="2" charset="-122"/>
                        </a:rPr>
                        <a:t>SAVEPOINT</a:t>
                      </a:r>
                      <a:r>
                        <a:rPr kumimoji="0" lang="zh-CN" altLang="en-US" sz="1400" b="0" i="0" u="none" strike="noStrike" cap="none" normalizeH="0" baseline="0" dirty="0" smtClean="0">
                          <a:ln>
                            <a:noFill/>
                          </a:ln>
                          <a:solidFill>
                            <a:srgbClr val="000000"/>
                          </a:solidFill>
                          <a:effectLst/>
                          <a:latin typeface="Times New Roman" pitchFamily="18" charset="0"/>
                          <a:ea typeface="宋体" pitchFamily="2" charset="-122"/>
                        </a:rPr>
                        <a:t>、</a:t>
                      </a:r>
                      <a:r>
                        <a:rPr kumimoji="0" lang="en-US" altLang="zh-CN" sz="1400" b="0" i="0" u="none" strike="noStrike" cap="none" normalizeH="0" baseline="0" dirty="0" smtClean="0">
                          <a:ln>
                            <a:noFill/>
                          </a:ln>
                          <a:solidFill>
                            <a:srgbClr val="000000"/>
                          </a:solidFill>
                          <a:effectLst/>
                          <a:latin typeface="Times New Roman" pitchFamily="18" charset="0"/>
                          <a:ea typeface="宋体" pitchFamily="2" charset="-122"/>
                        </a:rPr>
                        <a:t>SET TRANSACTION </a:t>
                      </a:r>
                      <a:r>
                        <a:rPr kumimoji="0" lang="zh-CN" altLang="en-US" sz="1400" b="0" i="0" u="none" strike="noStrike" cap="none" normalizeH="0" baseline="0" dirty="0" smtClean="0">
                          <a:ln>
                            <a:noFill/>
                          </a:ln>
                          <a:solidFill>
                            <a:srgbClr val="000000"/>
                          </a:solidFill>
                          <a:effectLst/>
                          <a:latin typeface="Times New Roman" pitchFamily="18" charset="0"/>
                          <a:ea typeface="宋体" pitchFamily="2" charset="-122"/>
                        </a:rPr>
                        <a:t>等命令语句</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Text Box 226"/>
          <p:cNvSpPr txBox="1">
            <a:spLocks noChangeArrowheads="1"/>
          </p:cNvSpPr>
          <p:nvPr/>
        </p:nvSpPr>
        <p:spPr bwMode="auto">
          <a:xfrm>
            <a:off x="4495800" y="1190626"/>
            <a:ext cx="3144838"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tabLst>
                <a:tab pos="1397000" algn="l"/>
                <a:tab pos="2895600" algn="l"/>
                <a:tab pos="4025900" algn="l"/>
              </a:tabLst>
              <a:defRPr>
                <a:solidFill>
                  <a:schemeClr val="tx1"/>
                </a:solidFill>
                <a:latin typeface="Arial" charset="0"/>
                <a:ea typeface="宋体" charset="-122"/>
              </a:defRPr>
            </a:lvl1pPr>
            <a:lvl2pPr marL="742950" indent="-285750" eaLnBrk="0" hangingPunct="0">
              <a:tabLst>
                <a:tab pos="1397000" algn="l"/>
                <a:tab pos="2895600" algn="l"/>
                <a:tab pos="4025900" algn="l"/>
              </a:tabLst>
              <a:defRPr>
                <a:solidFill>
                  <a:schemeClr val="tx1"/>
                </a:solidFill>
                <a:latin typeface="Arial" charset="0"/>
                <a:ea typeface="宋体" charset="-122"/>
              </a:defRPr>
            </a:lvl2pPr>
            <a:lvl3pPr marL="1143000" indent="-228600" eaLnBrk="0" hangingPunct="0">
              <a:tabLst>
                <a:tab pos="1397000" algn="l"/>
                <a:tab pos="2895600" algn="l"/>
                <a:tab pos="4025900" algn="l"/>
              </a:tabLst>
              <a:defRPr>
                <a:solidFill>
                  <a:schemeClr val="tx1"/>
                </a:solidFill>
                <a:latin typeface="Arial" charset="0"/>
                <a:ea typeface="宋体" charset="-122"/>
              </a:defRPr>
            </a:lvl3pPr>
            <a:lvl4pPr marL="1600200" indent="-228600" eaLnBrk="0" hangingPunct="0">
              <a:tabLst>
                <a:tab pos="1397000" algn="l"/>
                <a:tab pos="2895600" algn="l"/>
                <a:tab pos="4025900" algn="l"/>
              </a:tabLst>
              <a:defRPr>
                <a:solidFill>
                  <a:schemeClr val="tx1"/>
                </a:solidFill>
                <a:latin typeface="Arial" charset="0"/>
                <a:ea typeface="宋体" charset="-122"/>
              </a:defRPr>
            </a:lvl4pPr>
            <a:lvl5pPr marL="2057400" indent="-228600" eaLnBrk="0" hangingPunct="0">
              <a:tabLst>
                <a:tab pos="1397000" algn="l"/>
                <a:tab pos="2895600" algn="l"/>
                <a:tab pos="4025900" algn="l"/>
              </a:tabLst>
              <a:defRPr>
                <a:solidFill>
                  <a:schemeClr val="tx1"/>
                </a:solidFill>
                <a:latin typeface="Arial" charset="0"/>
                <a:ea typeface="宋体" charset="-122"/>
              </a:defRPr>
            </a:lvl5pPr>
            <a:lvl6pPr marL="2514600" indent="-228600" eaLnBrk="0" fontAlgn="base" hangingPunct="0">
              <a:spcBef>
                <a:spcPct val="0"/>
              </a:spcBef>
              <a:spcAft>
                <a:spcPct val="0"/>
              </a:spcAft>
              <a:tabLst>
                <a:tab pos="1397000" algn="l"/>
                <a:tab pos="2895600" algn="l"/>
                <a:tab pos="4025900" algn="l"/>
              </a:tabLst>
              <a:defRPr>
                <a:solidFill>
                  <a:schemeClr val="tx1"/>
                </a:solidFill>
                <a:latin typeface="Arial" charset="0"/>
                <a:ea typeface="宋体" charset="-122"/>
              </a:defRPr>
            </a:lvl6pPr>
            <a:lvl7pPr marL="2971800" indent="-228600" eaLnBrk="0" fontAlgn="base" hangingPunct="0">
              <a:spcBef>
                <a:spcPct val="0"/>
              </a:spcBef>
              <a:spcAft>
                <a:spcPct val="0"/>
              </a:spcAft>
              <a:tabLst>
                <a:tab pos="1397000" algn="l"/>
                <a:tab pos="2895600" algn="l"/>
                <a:tab pos="4025900" algn="l"/>
              </a:tabLst>
              <a:defRPr>
                <a:solidFill>
                  <a:schemeClr val="tx1"/>
                </a:solidFill>
                <a:latin typeface="Arial" charset="0"/>
                <a:ea typeface="宋体" charset="-122"/>
              </a:defRPr>
            </a:lvl7pPr>
            <a:lvl8pPr marL="3429000" indent="-228600" eaLnBrk="0" fontAlgn="base" hangingPunct="0">
              <a:spcBef>
                <a:spcPct val="0"/>
              </a:spcBef>
              <a:spcAft>
                <a:spcPct val="0"/>
              </a:spcAft>
              <a:tabLst>
                <a:tab pos="1397000" algn="l"/>
                <a:tab pos="2895600" algn="l"/>
                <a:tab pos="4025900" algn="l"/>
              </a:tabLst>
              <a:defRPr>
                <a:solidFill>
                  <a:schemeClr val="tx1"/>
                </a:solidFill>
                <a:latin typeface="Arial" charset="0"/>
                <a:ea typeface="宋体" charset="-122"/>
              </a:defRPr>
            </a:lvl8pPr>
            <a:lvl9pPr marL="3886200" indent="-228600" eaLnBrk="0" fontAlgn="base" hangingPunct="0">
              <a:spcBef>
                <a:spcPct val="0"/>
              </a:spcBef>
              <a:spcAft>
                <a:spcPct val="0"/>
              </a:spcAft>
              <a:tabLst>
                <a:tab pos="1397000" algn="l"/>
                <a:tab pos="2895600" algn="l"/>
                <a:tab pos="4025900" algn="l"/>
              </a:tabLst>
              <a:defRPr>
                <a:solidFill>
                  <a:schemeClr val="tx1"/>
                </a:solidFill>
                <a:latin typeface="Arial" charset="0"/>
                <a:ea typeface="宋体" charset="-122"/>
              </a:defRPr>
            </a:lvl9pPr>
          </a:lstStyle>
          <a:p>
            <a:pPr algn="ctr" eaLnBrk="1" hangingPunct="1">
              <a:lnSpc>
                <a:spcPts val="2000"/>
              </a:lnSpc>
            </a:pPr>
            <a:r>
              <a:rPr lang="en-US" altLang="zh-CN" sz="2400" dirty="0">
                <a:solidFill>
                  <a:srgbClr val="000000"/>
                </a:solidFill>
                <a:latin typeface="Times New Roman" charset="0"/>
              </a:rPr>
              <a:t>SQL</a:t>
            </a:r>
            <a:r>
              <a:rPr lang="zh-CN" altLang="en-US" sz="2400" dirty="0">
                <a:solidFill>
                  <a:srgbClr val="000000"/>
                </a:solidFill>
                <a:latin typeface="Times New Roman" charset="0"/>
              </a:rPr>
              <a:t>命令的分类</a:t>
            </a:r>
          </a:p>
        </p:txBody>
      </p:sp>
    </p:spTree>
    <p:extLst>
      <p:ext uri="{BB962C8B-B14F-4D97-AF65-F5344CB8AC3E}">
        <p14:creationId xmlns:p14="http://schemas.microsoft.com/office/powerpoint/2010/main" val="771509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数据定义语言</a:t>
            </a:r>
            <a:r>
              <a:rPr lang="en-US" altLang="zh-CN" dirty="0"/>
              <a:t>(DDL)</a:t>
            </a:r>
            <a:endParaRPr lang="zh-CN" altLang="en-US" dirty="0"/>
          </a:p>
        </p:txBody>
      </p:sp>
      <p:sp>
        <p:nvSpPr>
          <p:cNvPr id="4" name="Rectangle 5"/>
          <p:cNvSpPr txBox="1">
            <a:spLocks noChangeArrowheads="1"/>
          </p:cNvSpPr>
          <p:nvPr/>
        </p:nvSpPr>
        <p:spPr bwMode="auto">
          <a:xfrm>
            <a:off x="1847528" y="1143000"/>
            <a:ext cx="8534400" cy="5029200"/>
          </a:xfrm>
          <a:prstGeom prst="rect">
            <a:avLst/>
          </a:prstGeom>
          <a:noFill/>
          <a:ln w="9525">
            <a:noFill/>
            <a:miter lim="800000"/>
            <a:headEnd/>
            <a:tailEnd/>
          </a:ln>
        </p:spPr>
        <p:txBody>
          <a:bodyPr/>
          <a:lstStyle/>
          <a:p>
            <a:pPr marL="342900" indent="-342900" eaLnBrk="0" hangingPunct="0">
              <a:spcBef>
                <a:spcPct val="20000"/>
              </a:spcBef>
              <a:buFontTx/>
              <a:buChar char="•"/>
              <a:defRPr/>
            </a:pPr>
            <a:r>
              <a:rPr lang="zh-CN" altLang="en-US" sz="2800" kern="0" dirty="0">
                <a:solidFill>
                  <a:srgbClr val="080942"/>
                </a:solidFill>
                <a:latin typeface="+mn-lt"/>
                <a:ea typeface="+mn-ea"/>
              </a:rPr>
              <a:t>数据定义语言：用于创建对象</a:t>
            </a:r>
            <a:r>
              <a:rPr lang="en-US" altLang="zh-CN" sz="2800" kern="0" dirty="0">
                <a:solidFill>
                  <a:srgbClr val="080942"/>
                </a:solidFill>
                <a:latin typeface="+mn-lt"/>
                <a:ea typeface="+mn-ea"/>
              </a:rPr>
              <a:t>(</a:t>
            </a:r>
            <a:r>
              <a:rPr lang="en-US" altLang="zh-CN" sz="2800" kern="0" dirty="0" err="1">
                <a:solidFill>
                  <a:srgbClr val="080942"/>
                </a:solidFill>
                <a:latin typeface="+mn-lt"/>
                <a:ea typeface="+mn-ea"/>
              </a:rPr>
              <a:t>如：表</a:t>
            </a:r>
            <a:r>
              <a:rPr lang="en-US" altLang="zh-CN" sz="2800" kern="0" dirty="0">
                <a:solidFill>
                  <a:srgbClr val="080942"/>
                </a:solidFill>
                <a:latin typeface="+mn-lt"/>
                <a:ea typeface="+mn-ea"/>
              </a:rPr>
              <a:t>)、</a:t>
            </a:r>
            <a:r>
              <a:rPr lang="en-US" altLang="zh-CN" sz="2800" kern="0" dirty="0" err="1">
                <a:solidFill>
                  <a:srgbClr val="080942"/>
                </a:solidFill>
                <a:latin typeface="+mn-lt"/>
                <a:ea typeface="+mn-ea"/>
              </a:rPr>
              <a:t>修改对象的结构以及删除所创建的对象</a:t>
            </a:r>
            <a:r>
              <a:rPr lang="en-US" altLang="zh-CN" sz="2800" kern="0" dirty="0">
                <a:solidFill>
                  <a:srgbClr val="080942"/>
                </a:solidFill>
                <a:latin typeface="+mn-lt"/>
                <a:ea typeface="+mn-ea"/>
              </a:rPr>
              <a:t>。</a:t>
            </a:r>
          </a:p>
          <a:p>
            <a:pPr marL="342900" indent="-342900" eaLnBrk="0" hangingPunct="0">
              <a:spcBef>
                <a:spcPct val="20000"/>
              </a:spcBef>
              <a:buFontTx/>
              <a:buChar char="•"/>
              <a:defRPr/>
            </a:pPr>
            <a:r>
              <a:rPr lang="zh-CN" altLang="en-US" sz="2800" kern="0" dirty="0">
                <a:solidFill>
                  <a:srgbClr val="080942"/>
                </a:solidFill>
              </a:rPr>
              <a:t>表：是以行和列的形式存储数据的存储单元。用于定义表的数据定义语言可以被归类为下列的四个命令：</a:t>
            </a:r>
            <a:endParaRPr lang="en-US" altLang="zh-CN" sz="2800" kern="0" dirty="0">
              <a:solidFill>
                <a:srgbClr val="080942"/>
              </a:solidFill>
              <a:latin typeface="+mn-lt"/>
              <a:ea typeface="+mn-ea"/>
            </a:endParaRPr>
          </a:p>
          <a:p>
            <a:pPr marL="742950" lvl="1" indent="-285750" eaLnBrk="0" hangingPunct="0">
              <a:spcBef>
                <a:spcPct val="20000"/>
              </a:spcBef>
              <a:buFont typeface="Arial Narrow" pitchFamily="34" charset="0"/>
              <a:buChar char="―"/>
              <a:defRPr/>
            </a:pPr>
            <a:r>
              <a:rPr lang="en-US" altLang="zh-CN" sz="2800" kern="0" dirty="0">
                <a:solidFill>
                  <a:srgbClr val="080942"/>
                </a:solidFill>
                <a:latin typeface="+mn-lt"/>
                <a:ea typeface="+mn-ea"/>
              </a:rPr>
              <a:t>CREATE </a:t>
            </a:r>
            <a:r>
              <a:rPr lang="zh-CN" altLang="en-US" sz="2800" kern="0" dirty="0">
                <a:solidFill>
                  <a:srgbClr val="080942"/>
                </a:solidFill>
                <a:latin typeface="+mn-lt"/>
                <a:ea typeface="+mn-ea"/>
              </a:rPr>
              <a:t>命令</a:t>
            </a:r>
          </a:p>
          <a:p>
            <a:pPr marL="742950" lvl="1" indent="-285750" eaLnBrk="0" hangingPunct="0">
              <a:spcBef>
                <a:spcPct val="20000"/>
              </a:spcBef>
              <a:buFont typeface="Arial Narrow" pitchFamily="34" charset="0"/>
              <a:buChar char="―"/>
              <a:defRPr/>
            </a:pPr>
            <a:r>
              <a:rPr lang="en-US" altLang="zh-CN" sz="2800" kern="0" dirty="0">
                <a:solidFill>
                  <a:srgbClr val="080942"/>
                </a:solidFill>
                <a:latin typeface="+mn-lt"/>
                <a:ea typeface="+mn-ea"/>
              </a:rPr>
              <a:t>ALTER </a:t>
            </a:r>
            <a:r>
              <a:rPr lang="zh-CN" altLang="en-US" sz="2800" kern="0" dirty="0">
                <a:solidFill>
                  <a:srgbClr val="080942"/>
                </a:solidFill>
                <a:latin typeface="+mn-lt"/>
                <a:ea typeface="+mn-ea"/>
              </a:rPr>
              <a:t>命令</a:t>
            </a:r>
            <a:endParaRPr lang="en-US" altLang="zh-CN" sz="2800" kern="0" dirty="0">
              <a:solidFill>
                <a:srgbClr val="080942"/>
              </a:solidFill>
              <a:latin typeface="+mn-lt"/>
              <a:ea typeface="+mn-ea"/>
            </a:endParaRPr>
          </a:p>
          <a:p>
            <a:pPr marL="742950" lvl="1" indent="-285750" eaLnBrk="0" hangingPunct="0">
              <a:spcBef>
                <a:spcPct val="20000"/>
              </a:spcBef>
              <a:buFont typeface="Arial Narrow" pitchFamily="34" charset="0"/>
              <a:buChar char="―"/>
              <a:defRPr/>
            </a:pPr>
            <a:r>
              <a:rPr lang="en-US" altLang="zh-CN" sz="2800" kern="0" dirty="0">
                <a:solidFill>
                  <a:srgbClr val="080942"/>
                </a:solidFill>
                <a:latin typeface="+mn-lt"/>
                <a:ea typeface="+mn-ea"/>
              </a:rPr>
              <a:t>TRUNCATE </a:t>
            </a:r>
            <a:r>
              <a:rPr lang="zh-CN" altLang="en-US" sz="2800" kern="0" dirty="0">
                <a:solidFill>
                  <a:srgbClr val="080942"/>
                </a:solidFill>
                <a:latin typeface="+mn-lt"/>
                <a:ea typeface="+mn-ea"/>
              </a:rPr>
              <a:t>命令</a:t>
            </a:r>
          </a:p>
          <a:p>
            <a:pPr marL="742950" lvl="1" indent="-285750" eaLnBrk="0" hangingPunct="0">
              <a:spcBef>
                <a:spcPct val="20000"/>
              </a:spcBef>
              <a:buFont typeface="Arial Narrow" pitchFamily="34" charset="0"/>
              <a:buChar char="―"/>
              <a:defRPr/>
            </a:pPr>
            <a:r>
              <a:rPr lang="en-US" altLang="zh-CN" sz="2800" kern="0" dirty="0">
                <a:solidFill>
                  <a:srgbClr val="080942"/>
                </a:solidFill>
                <a:latin typeface="+mn-lt"/>
                <a:ea typeface="+mn-ea"/>
              </a:rPr>
              <a:t>DROP </a:t>
            </a:r>
            <a:r>
              <a:rPr lang="zh-CN" altLang="en-US" sz="2800" kern="0" dirty="0">
                <a:solidFill>
                  <a:srgbClr val="080942"/>
                </a:solidFill>
                <a:latin typeface="+mn-lt"/>
                <a:ea typeface="+mn-ea"/>
              </a:rPr>
              <a:t>命令</a:t>
            </a:r>
            <a:endParaRPr lang="zh-CN" altLang="en-US" sz="3200" kern="0" dirty="0">
              <a:latin typeface="+mn-lt"/>
              <a:ea typeface="+mn-ea"/>
            </a:endParaRPr>
          </a:p>
        </p:txBody>
      </p:sp>
    </p:spTree>
    <p:extLst>
      <p:ext uri="{BB962C8B-B14F-4D97-AF65-F5344CB8AC3E}">
        <p14:creationId xmlns:p14="http://schemas.microsoft.com/office/powerpoint/2010/main" val="2925023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551384" y="1124744"/>
            <a:ext cx="11089232" cy="5400600"/>
          </a:xfrm>
        </p:spPr>
        <p:txBody>
          <a:bodyPr/>
          <a:lstStyle/>
          <a:p>
            <a:pPr>
              <a:defRPr/>
            </a:pPr>
            <a:r>
              <a:rPr lang="zh-CN" altLang="en-US" sz="2000" dirty="0">
                <a:solidFill>
                  <a:srgbClr val="080942"/>
                </a:solidFill>
              </a:rPr>
              <a:t>创建表的语法如下所示：</a:t>
            </a:r>
            <a:endParaRPr lang="en-US" altLang="zh-CN" sz="2000" dirty="0">
              <a:solidFill>
                <a:srgbClr val="080942"/>
              </a:solidFill>
            </a:endParaRPr>
          </a:p>
          <a:p>
            <a:pPr marL="457200" lvl="1">
              <a:defRPr/>
            </a:pPr>
            <a:r>
              <a:rPr lang="en-US" altLang="zh-CN" sz="2000" dirty="0">
                <a:solidFill>
                  <a:srgbClr val="080942"/>
                </a:solidFill>
              </a:rPr>
              <a:t>	</a:t>
            </a:r>
            <a:r>
              <a:rPr lang="en-US" altLang="zh-CN" sz="2000" dirty="0">
                <a:solidFill>
                  <a:srgbClr val="080942"/>
                </a:solidFill>
                <a:ea typeface="宋体" pitchFamily="2" charset="-122"/>
              </a:rPr>
              <a:t> CREATE  TABLE  [schema.]table</a:t>
            </a:r>
          </a:p>
          <a:p>
            <a:pPr marL="457200" lvl="1">
              <a:defRPr/>
            </a:pPr>
            <a:r>
              <a:rPr lang="en-US" altLang="zh-CN" sz="2000" dirty="0">
                <a:solidFill>
                  <a:srgbClr val="080942"/>
                </a:solidFill>
              </a:rPr>
              <a:t>	 (column </a:t>
            </a:r>
            <a:r>
              <a:rPr lang="en-US" altLang="zh-CN" sz="2000" dirty="0" err="1">
                <a:solidFill>
                  <a:srgbClr val="080942"/>
                </a:solidFill>
              </a:rPr>
              <a:t>datatype</a:t>
            </a:r>
            <a:r>
              <a:rPr lang="en-US" altLang="zh-CN" sz="2000" dirty="0">
                <a:solidFill>
                  <a:srgbClr val="080942"/>
                </a:solidFill>
              </a:rPr>
              <a:t> [DEFAULT </a:t>
            </a:r>
            <a:r>
              <a:rPr lang="en-US" altLang="zh-CN" sz="2000" dirty="0" err="1">
                <a:solidFill>
                  <a:srgbClr val="080942"/>
                </a:solidFill>
              </a:rPr>
              <a:t>expr</a:t>
            </a:r>
            <a:r>
              <a:rPr lang="en-US" altLang="zh-CN" sz="2000" dirty="0">
                <a:solidFill>
                  <a:srgbClr val="080942"/>
                </a:solidFill>
              </a:rPr>
              <a:t>]</a:t>
            </a:r>
          </a:p>
          <a:p>
            <a:pPr marL="457200" lvl="1">
              <a:defRPr/>
            </a:pPr>
            <a:r>
              <a:rPr lang="en-US" altLang="zh-CN" sz="2000" dirty="0">
                <a:solidFill>
                  <a:srgbClr val="080942"/>
                </a:solidFill>
              </a:rPr>
              <a:t>		 [,…]</a:t>
            </a:r>
          </a:p>
          <a:p>
            <a:pPr marL="457200" lvl="1">
              <a:defRPr/>
            </a:pPr>
            <a:r>
              <a:rPr lang="en-US" altLang="zh-CN" sz="2000" dirty="0">
                <a:solidFill>
                  <a:srgbClr val="080942"/>
                </a:solidFill>
              </a:rPr>
              <a:t>	 );</a:t>
            </a:r>
          </a:p>
          <a:p>
            <a:pPr>
              <a:defRPr/>
            </a:pPr>
            <a:r>
              <a:rPr lang="en-US" altLang="zh-CN" sz="2000" dirty="0">
                <a:solidFill>
                  <a:srgbClr val="080942"/>
                </a:solidFill>
              </a:rPr>
              <a:t>     </a:t>
            </a:r>
            <a:r>
              <a:rPr lang="zh-CN" altLang="en-US" sz="2000" dirty="0">
                <a:solidFill>
                  <a:srgbClr val="080942"/>
                </a:solidFill>
              </a:rPr>
              <a:t>其中关键字 </a:t>
            </a:r>
            <a:r>
              <a:rPr lang="en-US" altLang="zh-CN" sz="2000" dirty="0">
                <a:solidFill>
                  <a:srgbClr val="080942"/>
                </a:solidFill>
              </a:rPr>
              <a:t>schema </a:t>
            </a:r>
            <a:r>
              <a:rPr lang="en-US" altLang="zh-CN" sz="2000" dirty="0" err="1">
                <a:solidFill>
                  <a:srgbClr val="080942"/>
                </a:solidFill>
              </a:rPr>
              <a:t>表示</a:t>
            </a:r>
            <a:r>
              <a:rPr lang="zh-CN" altLang="en-US" sz="2000" dirty="0">
                <a:solidFill>
                  <a:srgbClr val="080942"/>
                </a:solidFill>
              </a:rPr>
              <a:t>数据库</a:t>
            </a:r>
            <a:r>
              <a:rPr lang="en-US" altLang="zh-CN" sz="2000" dirty="0" err="1">
                <a:solidFill>
                  <a:srgbClr val="080942"/>
                </a:solidFill>
              </a:rPr>
              <a:t>的名字。如果我们在</a:t>
            </a:r>
            <a:r>
              <a:rPr lang="zh-CN" altLang="en-US" sz="2000" dirty="0">
                <a:solidFill>
                  <a:srgbClr val="080942"/>
                </a:solidFill>
              </a:rPr>
              <a:t>当前数据库</a:t>
            </a:r>
            <a:r>
              <a:rPr lang="en-US" altLang="zh-CN" sz="2000" dirty="0" err="1">
                <a:solidFill>
                  <a:srgbClr val="080942"/>
                </a:solidFill>
              </a:rPr>
              <a:t>中创建表，则不需要指定</a:t>
            </a:r>
            <a:r>
              <a:rPr lang="zh-CN" altLang="en-US" sz="2000" dirty="0">
                <a:solidFill>
                  <a:srgbClr val="080942"/>
                </a:solidFill>
              </a:rPr>
              <a:t>其</a:t>
            </a:r>
            <a:r>
              <a:rPr lang="en-US" altLang="zh-CN" sz="2000" dirty="0" err="1">
                <a:solidFill>
                  <a:srgbClr val="080942"/>
                </a:solidFill>
              </a:rPr>
              <a:t>姓名。table表示该表的名称。</a:t>
            </a:r>
            <a:r>
              <a:rPr lang="en-US" altLang="zh-CN" sz="2000" dirty="0" err="1">
                <a:solidFill>
                  <a:srgbClr val="080942"/>
                </a:solidFill>
                <a:ea typeface="宋体" pitchFamily="2" charset="-122"/>
              </a:rPr>
              <a:t>DEFAULT</a:t>
            </a:r>
            <a:r>
              <a:rPr lang="en-US" altLang="zh-CN" sz="2000" dirty="0">
                <a:solidFill>
                  <a:srgbClr val="080942"/>
                </a:solidFill>
                <a:ea typeface="宋体" pitchFamily="2" charset="-122"/>
              </a:rPr>
              <a:t> </a:t>
            </a:r>
            <a:r>
              <a:rPr lang="en-US" altLang="zh-CN" sz="2000" dirty="0" err="1">
                <a:solidFill>
                  <a:srgbClr val="080942"/>
                </a:solidFill>
                <a:ea typeface="宋体" pitchFamily="2" charset="-122"/>
              </a:rPr>
              <a:t>则用于在</a:t>
            </a:r>
            <a:r>
              <a:rPr lang="en-US" altLang="zh-CN" sz="2000" dirty="0">
                <a:solidFill>
                  <a:srgbClr val="080942"/>
                </a:solidFill>
                <a:ea typeface="宋体" pitchFamily="2" charset="-122"/>
              </a:rPr>
              <a:t> INSERT </a:t>
            </a:r>
            <a:r>
              <a:rPr lang="en-US" altLang="zh-CN" sz="2000" dirty="0" err="1">
                <a:solidFill>
                  <a:srgbClr val="080942"/>
                </a:solidFill>
                <a:ea typeface="宋体" pitchFamily="2" charset="-122"/>
              </a:rPr>
              <a:t>语句中省略了列值时为其指定默认值。column</a:t>
            </a:r>
            <a:r>
              <a:rPr lang="en-US" altLang="zh-CN" sz="2000" dirty="0">
                <a:solidFill>
                  <a:srgbClr val="080942"/>
                </a:solidFill>
                <a:ea typeface="宋体" pitchFamily="2" charset="-122"/>
              </a:rPr>
              <a:t> </a:t>
            </a:r>
            <a:r>
              <a:rPr lang="en-US" altLang="zh-CN" sz="2000" dirty="0" err="1">
                <a:solidFill>
                  <a:srgbClr val="080942"/>
                </a:solidFill>
                <a:ea typeface="宋体" pitchFamily="2" charset="-122"/>
              </a:rPr>
              <a:t>表示列的名称。datatype</a:t>
            </a:r>
            <a:r>
              <a:rPr lang="en-US" altLang="zh-CN" sz="2000" dirty="0">
                <a:solidFill>
                  <a:srgbClr val="080942"/>
                </a:solidFill>
                <a:ea typeface="宋体" pitchFamily="2" charset="-122"/>
              </a:rPr>
              <a:t> </a:t>
            </a:r>
            <a:r>
              <a:rPr lang="en-US" altLang="zh-CN" sz="2000" dirty="0" err="1">
                <a:solidFill>
                  <a:srgbClr val="080942"/>
                </a:solidFill>
                <a:ea typeface="宋体" pitchFamily="2" charset="-122"/>
              </a:rPr>
              <a:t>表示列的数据类型以及长度</a:t>
            </a:r>
            <a:r>
              <a:rPr lang="en-US" altLang="zh-CN" sz="2000" dirty="0">
                <a:solidFill>
                  <a:srgbClr val="080942"/>
                </a:solidFill>
                <a:ea typeface="宋体" pitchFamily="2" charset="-122"/>
              </a:rPr>
              <a:t>。</a:t>
            </a:r>
          </a:p>
          <a:p>
            <a:pPr>
              <a:defRPr/>
            </a:pPr>
            <a:r>
              <a:rPr lang="zh-CN" altLang="en-US" sz="2000" dirty="0">
                <a:solidFill>
                  <a:srgbClr val="080942"/>
                </a:solidFill>
              </a:rPr>
              <a:t>创建表时，应指定下列内容：</a:t>
            </a:r>
            <a:endParaRPr lang="en-US" altLang="zh-CN" sz="2000" dirty="0">
              <a:solidFill>
                <a:srgbClr val="080942"/>
              </a:solidFill>
            </a:endParaRPr>
          </a:p>
          <a:p>
            <a:pPr marL="800100" lvl="1" indent="-342900">
              <a:buFont typeface="Wingdings" pitchFamily="2" charset="2"/>
              <a:buChar char="Ø"/>
              <a:defRPr/>
            </a:pPr>
            <a:r>
              <a:rPr lang="zh-CN" altLang="en-US" sz="2000" dirty="0">
                <a:solidFill>
                  <a:srgbClr val="080942"/>
                </a:solidFill>
              </a:rPr>
              <a:t>表的唯一名称（这里需要说明的是，自定义数据表表名不能以</a:t>
            </a:r>
            <a:r>
              <a:rPr lang="en-US" altLang="zh-CN" sz="2000" dirty="0" err="1">
                <a:solidFill>
                  <a:srgbClr val="080942"/>
                </a:solidFill>
              </a:rPr>
              <a:t>sqlite</a:t>
            </a:r>
            <a:r>
              <a:rPr lang="en-US" altLang="zh-CN" sz="2000" dirty="0">
                <a:solidFill>
                  <a:srgbClr val="080942"/>
                </a:solidFill>
              </a:rPr>
              <a:t>_</a:t>
            </a:r>
            <a:r>
              <a:rPr lang="zh-CN" altLang="en-US" sz="2000" dirty="0">
                <a:solidFill>
                  <a:srgbClr val="080942"/>
                </a:solidFill>
              </a:rPr>
              <a:t>开头，因为以该前缀定义的表名都用于</a:t>
            </a:r>
            <a:r>
              <a:rPr lang="en-US" altLang="zh-CN" sz="2000" dirty="0" err="1">
                <a:solidFill>
                  <a:srgbClr val="080942"/>
                </a:solidFill>
              </a:rPr>
              <a:t>sqlite</a:t>
            </a:r>
            <a:r>
              <a:rPr lang="zh-CN" altLang="en-US" sz="2000" dirty="0">
                <a:solidFill>
                  <a:srgbClr val="080942"/>
                </a:solidFill>
              </a:rPr>
              <a:t>内部）</a:t>
            </a:r>
            <a:endParaRPr lang="en-US" altLang="zh-CN" sz="2000" dirty="0">
              <a:solidFill>
                <a:srgbClr val="080942"/>
              </a:solidFill>
            </a:endParaRPr>
          </a:p>
          <a:p>
            <a:pPr marL="800100" lvl="1" indent="-342900">
              <a:buFont typeface="Wingdings" pitchFamily="2" charset="2"/>
              <a:buChar char="Ø"/>
              <a:defRPr/>
            </a:pPr>
            <a:r>
              <a:rPr lang="zh-CN" altLang="en-US" sz="2000" dirty="0">
                <a:solidFill>
                  <a:srgbClr val="080942"/>
                </a:solidFill>
              </a:rPr>
              <a:t>表中各列的唯一名称</a:t>
            </a:r>
            <a:endParaRPr lang="en-US" altLang="zh-CN" sz="2000" dirty="0">
              <a:solidFill>
                <a:srgbClr val="080942"/>
              </a:solidFill>
            </a:endParaRPr>
          </a:p>
          <a:p>
            <a:pPr marL="800100" lvl="1" indent="-342900">
              <a:buFont typeface="Wingdings" pitchFamily="2" charset="2"/>
              <a:buChar char="Ø"/>
              <a:defRPr/>
            </a:pPr>
            <a:r>
              <a:rPr lang="zh-CN" altLang="en-US" sz="2000" dirty="0">
                <a:solidFill>
                  <a:srgbClr val="080942"/>
                </a:solidFill>
              </a:rPr>
              <a:t>列的数据类型及宽度</a:t>
            </a:r>
          </a:p>
          <a:p>
            <a:endParaRPr lang="zh-CN" altLang="en-US" sz="2000" dirty="0"/>
          </a:p>
        </p:txBody>
      </p:sp>
      <p:sp>
        <p:nvSpPr>
          <p:cNvPr id="2" name="标题 1"/>
          <p:cNvSpPr>
            <a:spLocks noGrp="1"/>
          </p:cNvSpPr>
          <p:nvPr>
            <p:ph type="title"/>
          </p:nvPr>
        </p:nvSpPr>
        <p:spPr/>
        <p:txBody>
          <a:bodyPr/>
          <a:lstStyle/>
          <a:p>
            <a:r>
              <a:rPr lang="en-US" altLang="zh-CN" sz="3200" dirty="0"/>
              <a:t>CREATE  TABLE</a:t>
            </a:r>
            <a:r>
              <a:rPr lang="en-US" altLang="zh-CN" sz="3200" dirty="0">
                <a:solidFill>
                  <a:srgbClr val="080942"/>
                </a:solidFill>
              </a:rPr>
              <a:t>  </a:t>
            </a:r>
            <a:r>
              <a:rPr lang="en-US" altLang="zh-CN" sz="3200" dirty="0" err="1"/>
              <a:t>命令</a:t>
            </a:r>
            <a:endParaRPr lang="zh-CN" altLang="en-US" sz="3200" dirty="0"/>
          </a:p>
        </p:txBody>
      </p:sp>
    </p:spTree>
    <p:extLst>
      <p:ext uri="{BB962C8B-B14F-4D97-AF65-F5344CB8AC3E}">
        <p14:creationId xmlns:p14="http://schemas.microsoft.com/office/powerpoint/2010/main" val="2718221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83432" y="1124745"/>
            <a:ext cx="10657184" cy="4525963"/>
          </a:xfrm>
        </p:spPr>
        <p:txBody>
          <a:bodyPr/>
          <a:lstStyle/>
          <a:p>
            <a:r>
              <a:rPr lang="en-US" altLang="zh-CN" sz="2400" dirty="0"/>
              <a:t>SQLite</a:t>
            </a:r>
            <a:r>
              <a:rPr lang="zh-CN" altLang="en-US" sz="2400" dirty="0"/>
              <a:t>将数据值的存储划分为以下几种存储类型：</a:t>
            </a:r>
          </a:p>
          <a:p>
            <a:r>
              <a:rPr lang="en-US" altLang="zh-CN" sz="2000" dirty="0"/>
              <a:t>NULL: </a:t>
            </a:r>
            <a:r>
              <a:rPr lang="zh-CN" altLang="en-US" sz="2000" dirty="0"/>
              <a:t>表示该值为</a:t>
            </a:r>
            <a:r>
              <a:rPr lang="en-US" altLang="zh-CN" sz="2000" dirty="0"/>
              <a:t>NULL</a:t>
            </a:r>
            <a:r>
              <a:rPr lang="zh-CN" altLang="en-US" sz="2000" dirty="0"/>
              <a:t>值。</a:t>
            </a:r>
          </a:p>
          <a:p>
            <a:r>
              <a:rPr lang="en-US" altLang="zh-CN" sz="2000" dirty="0"/>
              <a:t>INTEGER: </a:t>
            </a:r>
            <a:r>
              <a:rPr lang="zh-CN" altLang="en-US" sz="2000" dirty="0"/>
              <a:t>无符号整型值。</a:t>
            </a:r>
          </a:p>
          <a:p>
            <a:r>
              <a:rPr lang="en-US" altLang="zh-CN" sz="2000" dirty="0"/>
              <a:t>REAL: </a:t>
            </a:r>
            <a:r>
              <a:rPr lang="zh-CN" altLang="en-US" sz="2000" dirty="0"/>
              <a:t>浮点值。</a:t>
            </a:r>
          </a:p>
          <a:p>
            <a:r>
              <a:rPr lang="en-US" altLang="zh-CN" sz="2000" dirty="0"/>
              <a:t>TEXT: </a:t>
            </a:r>
            <a:r>
              <a:rPr lang="zh-CN" altLang="en-US" sz="2000" dirty="0"/>
              <a:t>文本字符串，存储使用的编码方式为</a:t>
            </a:r>
            <a:r>
              <a:rPr lang="en-US" altLang="zh-CN" sz="2000" dirty="0"/>
              <a:t>UTF-8</a:t>
            </a:r>
            <a:r>
              <a:rPr lang="zh-CN" altLang="en-US" sz="2000" dirty="0"/>
              <a:t>、</a:t>
            </a:r>
            <a:r>
              <a:rPr lang="en-US" altLang="zh-CN" sz="2000" dirty="0"/>
              <a:t>UTF-16BE</a:t>
            </a:r>
            <a:r>
              <a:rPr lang="zh-CN" altLang="en-US" sz="2000" dirty="0"/>
              <a:t>、</a:t>
            </a:r>
            <a:r>
              <a:rPr lang="en-US" altLang="zh-CN" sz="2000" dirty="0"/>
              <a:t>UTF-16LE</a:t>
            </a:r>
            <a:r>
              <a:rPr lang="zh-CN" altLang="en-US" sz="2000" dirty="0"/>
              <a:t>。</a:t>
            </a:r>
          </a:p>
          <a:p>
            <a:r>
              <a:rPr lang="en-US" altLang="zh-CN" sz="2000" dirty="0"/>
              <a:t>BLOB: </a:t>
            </a:r>
            <a:r>
              <a:rPr lang="zh-CN" altLang="en-US" sz="2000" dirty="0"/>
              <a:t>存储</a:t>
            </a:r>
            <a:r>
              <a:rPr lang="en-US" altLang="zh-CN" sz="2000" dirty="0"/>
              <a:t>Blob</a:t>
            </a:r>
            <a:r>
              <a:rPr lang="zh-CN" altLang="en-US" sz="2000" dirty="0"/>
              <a:t>数据，该类型数据和输入数据完全相同。</a:t>
            </a:r>
          </a:p>
        </p:txBody>
      </p:sp>
      <p:sp>
        <p:nvSpPr>
          <p:cNvPr id="2" name="标题 1"/>
          <p:cNvSpPr>
            <a:spLocks noGrp="1"/>
          </p:cNvSpPr>
          <p:nvPr>
            <p:ph type="title"/>
          </p:nvPr>
        </p:nvSpPr>
        <p:spPr/>
        <p:txBody>
          <a:bodyPr/>
          <a:lstStyle/>
          <a:p>
            <a:r>
              <a:rPr lang="en-US" altLang="zh-CN" dirty="0" smtClean="0"/>
              <a:t>SQLite</a:t>
            </a:r>
            <a:r>
              <a:rPr lang="zh-CN" altLang="en-US" dirty="0" smtClean="0"/>
              <a:t>数据类型</a:t>
            </a:r>
            <a:endParaRPr lang="zh-CN" altLang="en-US" dirty="0"/>
          </a:p>
        </p:txBody>
      </p:sp>
      <p:sp>
        <p:nvSpPr>
          <p:cNvPr id="4" name="矩形 3"/>
          <p:cNvSpPr/>
          <p:nvPr/>
        </p:nvSpPr>
        <p:spPr>
          <a:xfrm>
            <a:off x="983432" y="4293096"/>
            <a:ext cx="10369152" cy="2123658"/>
          </a:xfrm>
          <a:prstGeom prst="rect">
            <a:avLst/>
          </a:prstGeom>
        </p:spPr>
        <p:txBody>
          <a:bodyPr wrap="square">
            <a:spAutoFit/>
          </a:bodyPr>
          <a:lstStyle/>
          <a:p>
            <a:r>
              <a:rPr lang="en-US" altLang="zh-CN" sz="2400" dirty="0"/>
              <a:t>SQLite</a:t>
            </a:r>
            <a:r>
              <a:rPr lang="zh-CN" altLang="en-US" sz="2400" dirty="0"/>
              <a:t>未提供两种常用数据类型：</a:t>
            </a:r>
            <a:endParaRPr lang="en-US" altLang="zh-CN" sz="2400" dirty="0"/>
          </a:p>
          <a:p>
            <a:pPr marL="285750" indent="-285750">
              <a:buFont typeface="Arial" pitchFamily="34" charset="0"/>
              <a:buChar char="•"/>
            </a:pPr>
            <a:r>
              <a:rPr lang="zh-CN" altLang="en-US" b="1" dirty="0" smtClean="0"/>
              <a:t>布</a:t>
            </a:r>
            <a:r>
              <a:rPr lang="zh-CN" altLang="en-US" b="1" dirty="0"/>
              <a:t>尔数据类型</a:t>
            </a:r>
            <a:r>
              <a:rPr lang="zh-CN" altLang="en-US" dirty="0" smtClean="0"/>
              <a:t>：</a:t>
            </a:r>
            <a:r>
              <a:rPr lang="en-US" altLang="zh-CN" dirty="0" smtClean="0"/>
              <a:t>SQLite</a:t>
            </a:r>
            <a:r>
              <a:rPr lang="zh-CN" altLang="en-US" dirty="0" smtClean="0"/>
              <a:t>中用存</a:t>
            </a:r>
            <a:r>
              <a:rPr lang="zh-CN" altLang="en-US" dirty="0"/>
              <a:t>储整型</a:t>
            </a:r>
            <a:r>
              <a:rPr lang="en-US" altLang="zh-CN" dirty="0"/>
              <a:t>1</a:t>
            </a:r>
            <a:r>
              <a:rPr lang="zh-CN" altLang="en-US" dirty="0"/>
              <a:t>表示</a:t>
            </a:r>
            <a:r>
              <a:rPr lang="en-US" altLang="zh-CN" dirty="0"/>
              <a:t>true</a:t>
            </a:r>
            <a:r>
              <a:rPr lang="zh-CN" altLang="en-US" dirty="0"/>
              <a:t>，</a:t>
            </a:r>
            <a:r>
              <a:rPr lang="en-US" altLang="zh-CN" dirty="0"/>
              <a:t>0</a:t>
            </a:r>
            <a:r>
              <a:rPr lang="zh-CN" altLang="en-US" dirty="0"/>
              <a:t>表示</a:t>
            </a:r>
            <a:r>
              <a:rPr lang="en-US" altLang="zh-CN" dirty="0"/>
              <a:t>false</a:t>
            </a:r>
            <a:r>
              <a:rPr lang="zh-CN" altLang="en-US" dirty="0" smtClean="0"/>
              <a:t>。</a:t>
            </a:r>
            <a:endParaRPr lang="zh-CN" altLang="en-US" dirty="0"/>
          </a:p>
          <a:p>
            <a:pPr marL="285750" indent="-285750">
              <a:buFont typeface="Arial" pitchFamily="34" charset="0"/>
              <a:buChar char="•"/>
            </a:pPr>
            <a:r>
              <a:rPr lang="zh-CN" altLang="en-US" b="1" dirty="0" smtClean="0"/>
              <a:t>日</a:t>
            </a:r>
            <a:r>
              <a:rPr lang="zh-CN" altLang="en-US" b="1" dirty="0"/>
              <a:t>期和时间数据类型</a:t>
            </a:r>
            <a:r>
              <a:rPr lang="zh-CN" altLang="en-US" dirty="0" smtClean="0"/>
              <a:t>：</a:t>
            </a:r>
            <a:r>
              <a:rPr lang="en-US" altLang="zh-CN" dirty="0" smtClean="0"/>
              <a:t>SQLite</a:t>
            </a:r>
            <a:r>
              <a:rPr lang="zh-CN" altLang="en-US" dirty="0" smtClean="0"/>
              <a:t>是</a:t>
            </a:r>
            <a:r>
              <a:rPr lang="zh-CN" altLang="en-US" dirty="0"/>
              <a:t>以</a:t>
            </a:r>
            <a:r>
              <a:rPr lang="en-US" altLang="zh-CN" dirty="0"/>
              <a:t>TEXT</a:t>
            </a:r>
            <a:r>
              <a:rPr lang="zh-CN" altLang="en-US" dirty="0"/>
              <a:t>、</a:t>
            </a:r>
            <a:r>
              <a:rPr lang="en-US" altLang="zh-CN" dirty="0"/>
              <a:t>REAL</a:t>
            </a:r>
            <a:r>
              <a:rPr lang="zh-CN" altLang="en-US" dirty="0" smtClean="0"/>
              <a:t>和</a:t>
            </a:r>
            <a:r>
              <a:rPr lang="en-US" altLang="zh-CN" dirty="0" smtClean="0"/>
              <a:t>INTEGER</a:t>
            </a:r>
            <a:r>
              <a:rPr lang="zh-CN" altLang="en-US" dirty="0"/>
              <a:t>类型分别不同的格式表</a:t>
            </a:r>
            <a:r>
              <a:rPr lang="zh-CN" altLang="en-US" dirty="0" smtClean="0"/>
              <a:t>示</a:t>
            </a:r>
            <a:r>
              <a:rPr lang="zh-CN" altLang="en-US" dirty="0"/>
              <a:t>日期时间存储类</a:t>
            </a:r>
            <a:r>
              <a:rPr lang="zh-CN" altLang="en-US" dirty="0" smtClean="0"/>
              <a:t>型：</a:t>
            </a:r>
            <a:endParaRPr lang="zh-CN" altLang="en-US" dirty="0"/>
          </a:p>
          <a:p>
            <a:r>
              <a:rPr lang="en-US" altLang="zh-CN" dirty="0"/>
              <a:t>TEXT: "YYYY-MM-DD HH:MM:SS.SSS"</a:t>
            </a:r>
          </a:p>
          <a:p>
            <a:r>
              <a:rPr lang="en-US" altLang="zh-CN" dirty="0"/>
              <a:t>REAL: </a:t>
            </a:r>
            <a:r>
              <a:rPr lang="zh-CN" altLang="en-US" dirty="0"/>
              <a:t>以</a:t>
            </a:r>
            <a:r>
              <a:rPr lang="en-US" altLang="zh-CN" dirty="0"/>
              <a:t>Julian</a:t>
            </a:r>
            <a:r>
              <a:rPr lang="zh-CN" altLang="en-US" dirty="0"/>
              <a:t>日期格式存储</a:t>
            </a:r>
          </a:p>
          <a:p>
            <a:r>
              <a:rPr lang="en-US" altLang="zh-CN" dirty="0"/>
              <a:t>INTEGER: </a:t>
            </a:r>
            <a:r>
              <a:rPr lang="zh-CN" altLang="en-US" dirty="0"/>
              <a:t>以</a:t>
            </a:r>
            <a:r>
              <a:rPr lang="en-US" altLang="zh-CN" dirty="0"/>
              <a:t>Unix</a:t>
            </a:r>
            <a:r>
              <a:rPr lang="zh-CN" altLang="en-US" dirty="0"/>
              <a:t>时间形式保存数据值，即从</a:t>
            </a:r>
            <a:r>
              <a:rPr lang="en-US" altLang="zh-CN" dirty="0"/>
              <a:t>1970-01-01 </a:t>
            </a:r>
            <a:r>
              <a:rPr lang="en-US" altLang="zh-CN" dirty="0" smtClean="0"/>
              <a:t>08:00:00</a:t>
            </a:r>
            <a:r>
              <a:rPr lang="zh-CN" altLang="en-US" dirty="0"/>
              <a:t>到当前时间所流经</a:t>
            </a:r>
            <a:r>
              <a:rPr lang="zh-CN" altLang="en-US" dirty="0" smtClean="0"/>
              <a:t>的毫秒数</a:t>
            </a:r>
            <a:r>
              <a:rPr lang="zh-CN" altLang="en-US" dirty="0"/>
              <a:t>。</a:t>
            </a:r>
          </a:p>
        </p:txBody>
      </p:sp>
    </p:spTree>
    <p:extLst>
      <p:ext uri="{BB962C8B-B14F-4D97-AF65-F5344CB8AC3E}">
        <p14:creationId xmlns:p14="http://schemas.microsoft.com/office/powerpoint/2010/main" val="35780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a:xfrm>
            <a:off x="1774825" y="1125538"/>
            <a:ext cx="8642350" cy="5327798"/>
          </a:xfrm>
        </p:spPr>
        <p:txBody>
          <a:bodyPr/>
          <a:lstStyle/>
          <a:p>
            <a:pPr eaLnBrk="1" hangingPunct="1"/>
            <a:r>
              <a:rPr lang="en-US" altLang="zh-CN" dirty="0" err="1" smtClean="0"/>
              <a:t>Sqlite</a:t>
            </a:r>
            <a:r>
              <a:rPr lang="zh-CN" altLang="en-US" dirty="0" smtClean="0"/>
              <a:t>数据库简介</a:t>
            </a:r>
            <a:endParaRPr lang="en-US" altLang="zh-CN" dirty="0" smtClean="0"/>
          </a:p>
          <a:p>
            <a:pPr eaLnBrk="1" hangingPunct="1"/>
            <a:r>
              <a:rPr lang="en-US" altLang="zh-CN" dirty="0" smtClean="0"/>
              <a:t>SQLite3</a:t>
            </a:r>
            <a:r>
              <a:rPr lang="zh-CN" altLang="en-US" dirty="0" smtClean="0"/>
              <a:t>数据库的操作</a:t>
            </a:r>
            <a:endParaRPr lang="en-US" altLang="zh-CN" dirty="0"/>
          </a:p>
          <a:p>
            <a:pPr eaLnBrk="1" hangingPunct="1"/>
            <a:r>
              <a:rPr lang="zh-CN" altLang="en-US" dirty="0" smtClean="0"/>
              <a:t>在</a:t>
            </a:r>
            <a:r>
              <a:rPr lang="en-US" altLang="zh-CN" dirty="0" smtClean="0"/>
              <a:t>SQLite</a:t>
            </a:r>
            <a:r>
              <a:rPr lang="zh-CN" altLang="en-US" dirty="0" smtClean="0"/>
              <a:t>中执行常用</a:t>
            </a:r>
            <a:r>
              <a:rPr lang="en-US" altLang="zh-CN" dirty="0" smtClean="0"/>
              <a:t>SQL</a:t>
            </a:r>
            <a:r>
              <a:rPr lang="zh-CN" altLang="en-US" dirty="0" smtClean="0"/>
              <a:t>语句</a:t>
            </a:r>
            <a:endParaRPr lang="en-US" altLang="zh-CN" dirty="0" smtClean="0"/>
          </a:p>
          <a:p>
            <a:pPr eaLnBrk="1" hangingPunct="1"/>
            <a:r>
              <a:rPr lang="zh-CN" altLang="en-US" dirty="0" smtClean="0"/>
              <a:t>用</a:t>
            </a:r>
            <a:r>
              <a:rPr lang="en-US" altLang="zh-CN" dirty="0" err="1"/>
              <a:t>sqlite</a:t>
            </a:r>
            <a:r>
              <a:rPr lang="zh-CN" altLang="en-US" dirty="0" smtClean="0"/>
              <a:t>命令管理数据库</a:t>
            </a:r>
            <a:endParaRPr lang="en-US" altLang="zh-CN" dirty="0" smtClean="0"/>
          </a:p>
        </p:txBody>
      </p:sp>
      <p:sp>
        <p:nvSpPr>
          <p:cNvPr id="3074" name="Rectangle 2"/>
          <p:cNvSpPr>
            <a:spLocks noGrp="1" noChangeArrowheads="1"/>
          </p:cNvSpPr>
          <p:nvPr>
            <p:ph type="title"/>
          </p:nvPr>
        </p:nvSpPr>
        <p:spPr/>
        <p:txBody>
          <a:bodyPr/>
          <a:lstStyle/>
          <a:p>
            <a:pPr eaLnBrk="1" hangingPunct="1"/>
            <a:r>
              <a:rPr lang="zh-CN" altLang="en-US" smtClean="0"/>
              <a:t>本章目标</a:t>
            </a:r>
          </a:p>
        </p:txBody>
      </p:sp>
    </p:spTree>
    <p:extLst>
      <p:ext uri="{BB962C8B-B14F-4D97-AF65-F5344CB8AC3E}">
        <p14:creationId xmlns:p14="http://schemas.microsoft.com/office/powerpoint/2010/main" val="3955414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2901822967"/>
              </p:ext>
            </p:extLst>
          </p:nvPr>
        </p:nvGraphicFramePr>
        <p:xfrm>
          <a:off x="1991544" y="1268760"/>
          <a:ext cx="8229600" cy="330708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zh-CN" altLang="en-US" dirty="0" smtClean="0">
                          <a:solidFill>
                            <a:schemeClr val="tx1"/>
                          </a:solidFill>
                        </a:rPr>
                        <a:t>声明类型</a:t>
                      </a:r>
                      <a:endParaRPr lang="zh-CN" altLang="en-US" dirty="0">
                        <a:solidFill>
                          <a:schemeClr val="tx1"/>
                        </a:solidFill>
                      </a:endParaRPr>
                    </a:p>
                  </a:txBody>
                  <a:tcPr/>
                </a:tc>
                <a:tc>
                  <a:txBody>
                    <a:bodyPr/>
                    <a:lstStyle/>
                    <a:p>
                      <a:r>
                        <a:rPr lang="zh-CN" altLang="en-US" dirty="0" smtClean="0"/>
                        <a:t>亲缘类型</a:t>
                      </a:r>
                      <a:endParaRPr lang="zh-CN" altLang="en-US" dirty="0"/>
                    </a:p>
                  </a:txBody>
                  <a:tcPr/>
                </a:tc>
              </a:tr>
              <a:tr h="370840">
                <a:tc>
                  <a:txBody>
                    <a:bodyPr/>
                    <a:lstStyle/>
                    <a:p>
                      <a:r>
                        <a:rPr lang="en-US" altLang="zh-CN" dirty="0" smtClean="0"/>
                        <a:t>INT</a:t>
                      </a:r>
                      <a:r>
                        <a:rPr lang="zh-CN" altLang="en-US" dirty="0" smtClean="0"/>
                        <a:t>，</a:t>
                      </a:r>
                      <a:r>
                        <a:rPr lang="en-US" altLang="zh-CN" dirty="0" smtClean="0"/>
                        <a:t>INTEGER</a:t>
                      </a:r>
                      <a:r>
                        <a:rPr lang="zh-CN" altLang="en-US" dirty="0" smtClean="0"/>
                        <a:t>，</a:t>
                      </a:r>
                      <a:r>
                        <a:rPr lang="en-US" altLang="zh-CN" dirty="0" smtClean="0"/>
                        <a:t>TINYINT</a:t>
                      </a:r>
                      <a:r>
                        <a:rPr lang="zh-CN" altLang="en-US" dirty="0" smtClean="0"/>
                        <a:t>，</a:t>
                      </a:r>
                      <a:r>
                        <a:rPr lang="en-US" altLang="zh-CN" dirty="0" smtClean="0"/>
                        <a:t>SMALLINT</a:t>
                      </a:r>
                      <a:r>
                        <a:rPr lang="zh-CN" altLang="en-US" dirty="0" smtClean="0"/>
                        <a:t>，</a:t>
                      </a:r>
                      <a:r>
                        <a:rPr lang="en-US" altLang="zh-CN" dirty="0" smtClean="0"/>
                        <a:t>MEDIUMINT</a:t>
                      </a:r>
                      <a:r>
                        <a:rPr lang="zh-CN" altLang="en-US" dirty="0" smtClean="0"/>
                        <a:t>，</a:t>
                      </a:r>
                      <a:r>
                        <a:rPr lang="en-US" altLang="zh-CN" dirty="0" smtClean="0"/>
                        <a:t>BIGINT</a:t>
                      </a:r>
                      <a:r>
                        <a:rPr lang="zh-CN" altLang="en-US" dirty="0" smtClean="0"/>
                        <a:t>，</a:t>
                      </a:r>
                      <a:r>
                        <a:rPr lang="en-US" altLang="zh-CN" dirty="0" smtClean="0"/>
                        <a:t>UNSIGNED BIG INT</a:t>
                      </a:r>
                      <a:r>
                        <a:rPr lang="zh-CN" altLang="en-US" dirty="0" smtClean="0"/>
                        <a:t>，</a:t>
                      </a:r>
                      <a:r>
                        <a:rPr lang="en-US" altLang="zh-CN" dirty="0" smtClean="0"/>
                        <a:t>INT2</a:t>
                      </a:r>
                      <a:r>
                        <a:rPr lang="zh-CN" altLang="en-US" dirty="0" smtClean="0"/>
                        <a:t>，</a:t>
                      </a:r>
                      <a:r>
                        <a:rPr lang="en-US" altLang="zh-CN" dirty="0" smtClean="0"/>
                        <a:t>INT8</a:t>
                      </a:r>
                      <a:endParaRPr lang="zh-CN" altLang="en-US" dirty="0"/>
                    </a:p>
                  </a:txBody>
                  <a:tcPr/>
                </a:tc>
                <a:tc>
                  <a:txBody>
                    <a:bodyPr/>
                    <a:lstStyle/>
                    <a:p>
                      <a:r>
                        <a:rPr lang="en-US" altLang="zh-CN" dirty="0" smtClean="0"/>
                        <a:t>INTEGER</a:t>
                      </a:r>
                      <a:endParaRPr lang="zh-CN" altLang="en-US" dirty="0"/>
                    </a:p>
                  </a:txBody>
                  <a:tcPr/>
                </a:tc>
              </a:tr>
              <a:tr h="370840">
                <a:tc>
                  <a:txBody>
                    <a:bodyPr/>
                    <a:lstStyle/>
                    <a:p>
                      <a:r>
                        <a:rPr lang="en-US" altLang="zh-CN" dirty="0" smtClean="0"/>
                        <a:t>CHARACTER(20)</a:t>
                      </a:r>
                      <a:r>
                        <a:rPr lang="zh-CN" altLang="en-US" dirty="0" smtClean="0"/>
                        <a:t>，</a:t>
                      </a:r>
                      <a:r>
                        <a:rPr lang="en-US" altLang="zh-CN" dirty="0" smtClean="0"/>
                        <a:t>VARCHAR2(255)</a:t>
                      </a:r>
                      <a:r>
                        <a:rPr lang="zh-CN" altLang="en-US" dirty="0" smtClean="0"/>
                        <a:t>，</a:t>
                      </a:r>
                      <a:r>
                        <a:rPr lang="en-US" altLang="zh-CN" dirty="0" smtClean="0"/>
                        <a:t>VARYING </a:t>
                      </a:r>
                      <a:r>
                        <a:rPr lang="zh-CN" altLang="en-US" dirty="0" smtClean="0"/>
                        <a:t>，</a:t>
                      </a:r>
                      <a:r>
                        <a:rPr lang="en-US" altLang="zh-CN" dirty="0" smtClean="0"/>
                        <a:t>CHARACTER(255)</a:t>
                      </a:r>
                      <a:r>
                        <a:rPr lang="zh-CN" altLang="en-US" dirty="0" smtClean="0"/>
                        <a:t>，</a:t>
                      </a:r>
                      <a:r>
                        <a:rPr lang="en-US" altLang="zh-CN" dirty="0" smtClean="0"/>
                        <a:t>NCHAR(55)</a:t>
                      </a:r>
                      <a:r>
                        <a:rPr lang="zh-CN" altLang="en-US" dirty="0" smtClean="0"/>
                        <a:t>，</a:t>
                      </a:r>
                      <a:r>
                        <a:rPr lang="en-US" altLang="zh-CN" dirty="0" smtClean="0"/>
                        <a:t>NATIVE</a:t>
                      </a:r>
                      <a:r>
                        <a:rPr lang="zh-CN" altLang="en-US" dirty="0" smtClean="0"/>
                        <a:t>，</a:t>
                      </a:r>
                      <a:r>
                        <a:rPr lang="en-US" altLang="zh-CN" dirty="0" smtClean="0"/>
                        <a:t>CHARACTER(70)</a:t>
                      </a:r>
                      <a:r>
                        <a:rPr lang="zh-CN" altLang="en-US" dirty="0" smtClean="0"/>
                        <a:t>，</a:t>
                      </a:r>
                      <a:r>
                        <a:rPr lang="en-US" altLang="zh-CN" dirty="0" smtClean="0"/>
                        <a:t>NVARCHAR2(100)</a:t>
                      </a:r>
                      <a:r>
                        <a:rPr lang="zh-CN" altLang="en-US" dirty="0" smtClean="0"/>
                        <a:t>，</a:t>
                      </a:r>
                      <a:r>
                        <a:rPr lang="en-US" altLang="zh-CN" dirty="0" smtClean="0"/>
                        <a:t>TEXT</a:t>
                      </a:r>
                      <a:r>
                        <a:rPr lang="zh-CN" altLang="en-US" dirty="0" smtClean="0"/>
                        <a:t>，</a:t>
                      </a:r>
                      <a:r>
                        <a:rPr lang="en-US" altLang="zh-CN" dirty="0" smtClean="0"/>
                        <a:t>CLOB</a:t>
                      </a:r>
                      <a:endParaRPr lang="zh-CN" altLang="en-US" dirty="0"/>
                    </a:p>
                  </a:txBody>
                  <a:tcPr/>
                </a:tc>
                <a:tc>
                  <a:txBody>
                    <a:bodyPr/>
                    <a:lstStyle/>
                    <a:p>
                      <a:r>
                        <a:rPr lang="en-US" altLang="zh-CN" dirty="0" smtClean="0"/>
                        <a:t>TEXT</a:t>
                      </a:r>
                      <a:endParaRPr lang="zh-CN" altLang="en-US" dirty="0"/>
                    </a:p>
                  </a:txBody>
                  <a:tcPr/>
                </a:tc>
              </a:tr>
              <a:tr h="370840">
                <a:tc>
                  <a:txBody>
                    <a:bodyPr/>
                    <a:lstStyle/>
                    <a:p>
                      <a:r>
                        <a:rPr lang="en-US" altLang="zh-CN" dirty="0" smtClean="0"/>
                        <a:t>BLOB</a:t>
                      </a:r>
                      <a:endParaRPr lang="zh-CN" altLang="en-US" dirty="0"/>
                    </a:p>
                  </a:txBody>
                  <a:tcPr/>
                </a:tc>
                <a:tc>
                  <a:txBody>
                    <a:bodyPr/>
                    <a:lstStyle/>
                    <a:p>
                      <a:r>
                        <a:rPr lang="en-US" altLang="zh-CN" dirty="0" smtClean="0"/>
                        <a:t>NONE</a:t>
                      </a:r>
                      <a:endParaRPr lang="zh-CN" altLang="en-US" dirty="0"/>
                    </a:p>
                  </a:txBody>
                  <a:tcPr/>
                </a:tc>
              </a:tr>
              <a:tr h="370840">
                <a:tc>
                  <a:txBody>
                    <a:bodyPr/>
                    <a:lstStyle/>
                    <a:p>
                      <a:r>
                        <a:rPr lang="en-US" altLang="zh-CN" dirty="0" smtClean="0"/>
                        <a:t>REAL</a:t>
                      </a:r>
                      <a:r>
                        <a:rPr lang="zh-CN" altLang="en-US" dirty="0" smtClean="0"/>
                        <a:t>，</a:t>
                      </a:r>
                      <a:r>
                        <a:rPr lang="en-US" altLang="zh-CN" dirty="0" smtClean="0"/>
                        <a:t>DOUBLE</a:t>
                      </a:r>
                      <a:r>
                        <a:rPr lang="zh-CN" altLang="en-US" dirty="0" smtClean="0"/>
                        <a:t>，</a:t>
                      </a:r>
                      <a:r>
                        <a:rPr lang="en-US" altLang="zh-CN" dirty="0" smtClean="0"/>
                        <a:t>DOUBLE</a:t>
                      </a:r>
                      <a:r>
                        <a:rPr lang="zh-CN" altLang="en-US" dirty="0" smtClean="0"/>
                        <a:t>，</a:t>
                      </a:r>
                      <a:r>
                        <a:rPr lang="en-US" altLang="zh-CN" dirty="0" smtClean="0"/>
                        <a:t>PRECISION</a:t>
                      </a:r>
                      <a:r>
                        <a:rPr lang="zh-CN" altLang="en-US" dirty="0" smtClean="0"/>
                        <a:t>，</a:t>
                      </a:r>
                      <a:r>
                        <a:rPr lang="en-US" altLang="zh-CN" dirty="0" smtClean="0"/>
                        <a:t>FLOAT</a:t>
                      </a:r>
                      <a:endParaRPr lang="zh-CN" altLang="en-US" dirty="0"/>
                    </a:p>
                  </a:txBody>
                  <a:tcPr/>
                </a:tc>
                <a:tc>
                  <a:txBody>
                    <a:bodyPr/>
                    <a:lstStyle/>
                    <a:p>
                      <a:r>
                        <a:rPr lang="en-US" altLang="zh-CN" dirty="0" smtClean="0"/>
                        <a:t>REAL</a:t>
                      </a:r>
                      <a:endParaRPr lang="zh-CN" altLang="en-US" dirty="0"/>
                    </a:p>
                  </a:txBody>
                  <a:tcPr/>
                </a:tc>
              </a:tr>
              <a:tr h="370840">
                <a:tc>
                  <a:txBody>
                    <a:bodyPr/>
                    <a:lstStyle/>
                    <a:p>
                      <a:r>
                        <a:rPr lang="en-US" altLang="zh-CN" dirty="0" smtClean="0"/>
                        <a:t>NUMERIC</a:t>
                      </a:r>
                      <a:r>
                        <a:rPr lang="zh-CN" altLang="en-US" dirty="0" smtClean="0"/>
                        <a:t>，</a:t>
                      </a:r>
                      <a:r>
                        <a:rPr lang="en-US" altLang="zh-CN" dirty="0" smtClean="0"/>
                        <a:t>DECIMAL(10,5)</a:t>
                      </a:r>
                      <a:r>
                        <a:rPr lang="zh-CN" altLang="en-US" dirty="0" smtClean="0"/>
                        <a:t>，</a:t>
                      </a:r>
                      <a:r>
                        <a:rPr lang="en-US" altLang="zh-CN" dirty="0" smtClean="0"/>
                        <a:t>BOOLEAN</a:t>
                      </a:r>
                      <a:r>
                        <a:rPr lang="zh-CN" altLang="en-US" dirty="0" smtClean="0"/>
                        <a:t>，</a:t>
                      </a:r>
                      <a:r>
                        <a:rPr lang="en-US" altLang="zh-CN" dirty="0" smtClean="0"/>
                        <a:t>DATE</a:t>
                      </a:r>
                      <a:r>
                        <a:rPr lang="zh-CN" altLang="en-US" dirty="0" smtClean="0"/>
                        <a:t>，</a:t>
                      </a:r>
                      <a:r>
                        <a:rPr lang="en-US" altLang="zh-CN" dirty="0" smtClean="0"/>
                        <a:t>DATETIME</a:t>
                      </a:r>
                      <a:endParaRPr lang="zh-CN" altLang="en-US" dirty="0"/>
                    </a:p>
                  </a:txBody>
                  <a:tcPr/>
                </a:tc>
                <a:tc>
                  <a:txBody>
                    <a:bodyPr/>
                    <a:lstStyle/>
                    <a:p>
                      <a:r>
                        <a:rPr lang="en-US" altLang="zh-CN" dirty="0" smtClean="0"/>
                        <a:t>NUMERIC</a:t>
                      </a:r>
                      <a:endParaRPr lang="zh-CN" altLang="en-US" dirty="0"/>
                    </a:p>
                  </a:txBody>
                  <a:tcPr/>
                </a:tc>
              </a:tr>
            </a:tbl>
          </a:graphicData>
        </a:graphic>
      </p:graphicFrame>
      <p:sp>
        <p:nvSpPr>
          <p:cNvPr id="2" name="标题 1"/>
          <p:cNvSpPr>
            <a:spLocks noGrp="1"/>
          </p:cNvSpPr>
          <p:nvPr>
            <p:ph type="title"/>
          </p:nvPr>
        </p:nvSpPr>
        <p:spPr/>
        <p:txBody>
          <a:bodyPr/>
          <a:lstStyle/>
          <a:p>
            <a:r>
              <a:rPr lang="zh-CN" altLang="en-US" dirty="0"/>
              <a:t>类型亲缘性</a:t>
            </a:r>
          </a:p>
        </p:txBody>
      </p:sp>
    </p:spTree>
    <p:extLst>
      <p:ext uri="{BB962C8B-B14F-4D97-AF65-F5344CB8AC3E}">
        <p14:creationId xmlns:p14="http://schemas.microsoft.com/office/powerpoint/2010/main" val="2126869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10000"/>
              </a:lnSpc>
              <a:buClr>
                <a:srgbClr val="92D050"/>
              </a:buClr>
              <a:buSzPct val="120000"/>
              <a:buFont typeface="Wingdings" pitchFamily="2" charset="2"/>
              <a:buChar char="Ø"/>
              <a:defRPr/>
            </a:pPr>
            <a:r>
              <a:rPr lang="zh-CN" altLang="zh-CN" sz="2800" dirty="0">
                <a:solidFill>
                  <a:srgbClr val="080942"/>
                </a:solidFill>
              </a:rPr>
              <a:t>完整性约束：数据完整性（Data Integrity）是指数据的精确性（Accuracy）和可靠性（Reliability）。数据完整性分为四类：</a:t>
            </a:r>
          </a:p>
          <a:p>
            <a:pPr lvl="1">
              <a:lnSpc>
                <a:spcPct val="110000"/>
              </a:lnSpc>
              <a:buClr>
                <a:srgbClr val="92D050"/>
              </a:buClr>
              <a:buFont typeface="Wingdings" pitchFamily="2" charset="2"/>
              <a:buChar char="q"/>
              <a:defRPr/>
            </a:pPr>
            <a:r>
              <a:rPr lang="zh-CN" altLang="zh-CN" dirty="0">
                <a:solidFill>
                  <a:srgbClr val="080942"/>
                </a:solidFill>
              </a:rPr>
              <a:t>实体完整性（Entity Integrity）</a:t>
            </a:r>
          </a:p>
          <a:p>
            <a:pPr lvl="1">
              <a:lnSpc>
                <a:spcPct val="110000"/>
              </a:lnSpc>
              <a:buClr>
                <a:srgbClr val="92D050"/>
              </a:buClr>
              <a:buFont typeface="Wingdings" pitchFamily="2" charset="2"/>
              <a:buChar char="q"/>
              <a:defRPr/>
            </a:pPr>
            <a:r>
              <a:rPr lang="zh-CN" altLang="zh-CN" dirty="0">
                <a:solidFill>
                  <a:srgbClr val="080942"/>
                </a:solidFill>
              </a:rPr>
              <a:t>域完整性（Domain Integrity）</a:t>
            </a:r>
          </a:p>
          <a:p>
            <a:pPr lvl="1">
              <a:lnSpc>
                <a:spcPct val="110000"/>
              </a:lnSpc>
              <a:buClr>
                <a:srgbClr val="92D050"/>
              </a:buClr>
              <a:buFont typeface="Wingdings" pitchFamily="2" charset="2"/>
              <a:buChar char="q"/>
              <a:defRPr/>
            </a:pPr>
            <a:r>
              <a:rPr lang="zh-CN" altLang="zh-CN" dirty="0">
                <a:solidFill>
                  <a:srgbClr val="080942"/>
                </a:solidFill>
              </a:rPr>
              <a:t>参照完整性（Referential Integrity）</a:t>
            </a:r>
          </a:p>
          <a:p>
            <a:pPr lvl="1">
              <a:lnSpc>
                <a:spcPct val="110000"/>
              </a:lnSpc>
              <a:buClr>
                <a:srgbClr val="92D050"/>
              </a:buClr>
              <a:buFont typeface="Wingdings" pitchFamily="2" charset="2"/>
              <a:buChar char="q"/>
              <a:defRPr/>
            </a:pPr>
            <a:r>
              <a:rPr lang="zh-CN" altLang="zh-CN" dirty="0">
                <a:solidFill>
                  <a:srgbClr val="080942"/>
                </a:solidFill>
              </a:rPr>
              <a:t>用户定义的完整性（User-definedIntegrity） </a:t>
            </a:r>
          </a:p>
          <a:p>
            <a:endParaRPr lang="zh-CN" altLang="en-US" dirty="0"/>
          </a:p>
        </p:txBody>
      </p:sp>
      <p:sp>
        <p:nvSpPr>
          <p:cNvPr id="2" name="标题 1"/>
          <p:cNvSpPr>
            <a:spLocks noGrp="1"/>
          </p:cNvSpPr>
          <p:nvPr>
            <p:ph type="title"/>
          </p:nvPr>
        </p:nvSpPr>
        <p:spPr/>
        <p:txBody>
          <a:bodyPr/>
          <a:lstStyle/>
          <a:p>
            <a:r>
              <a:rPr lang="zh-CN" altLang="en-US" dirty="0"/>
              <a:t>数据完整性</a:t>
            </a:r>
            <a:r>
              <a:rPr lang="zh-CN" altLang="en-US" dirty="0" smtClean="0"/>
              <a:t>约束</a:t>
            </a:r>
            <a:endParaRPr lang="zh-CN" altLang="en-US" dirty="0"/>
          </a:p>
        </p:txBody>
      </p:sp>
    </p:spTree>
    <p:extLst>
      <p:ext uri="{BB962C8B-B14F-4D97-AF65-F5344CB8AC3E}">
        <p14:creationId xmlns:p14="http://schemas.microsoft.com/office/powerpoint/2010/main" val="2815218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91544" y="1124745"/>
            <a:ext cx="8229600" cy="4525963"/>
          </a:xfrm>
        </p:spPr>
        <p:txBody>
          <a:bodyPr/>
          <a:lstStyle/>
          <a:p>
            <a:pPr>
              <a:lnSpc>
                <a:spcPct val="110000"/>
              </a:lnSpc>
              <a:buClr>
                <a:srgbClr val="92D050"/>
              </a:buClr>
              <a:buSzPct val="120000"/>
              <a:buFont typeface="Wingdings" pitchFamily="2" charset="2"/>
              <a:buChar char="q"/>
              <a:defRPr/>
            </a:pPr>
            <a:r>
              <a:rPr lang="zh-CN" altLang="zh-CN" sz="2400" dirty="0">
                <a:solidFill>
                  <a:srgbClr val="080942"/>
                </a:solidFill>
              </a:rPr>
              <a:t>实体完整性（Entity Integrity）：实体完整性规定表的每一行在表中是唯一的实体。</a:t>
            </a:r>
          </a:p>
          <a:p>
            <a:pPr>
              <a:lnSpc>
                <a:spcPct val="110000"/>
              </a:lnSpc>
              <a:defRPr/>
            </a:pPr>
            <a:r>
              <a:rPr lang="zh-CN" altLang="zh-CN" sz="2400" dirty="0">
                <a:solidFill>
                  <a:srgbClr val="080942"/>
                </a:solidFill>
              </a:rPr>
              <a:t>在数据表中可以对相应字段进行如下约束来实现实体完整性：</a:t>
            </a:r>
          </a:p>
          <a:p>
            <a:pPr lvl="1">
              <a:lnSpc>
                <a:spcPct val="110000"/>
              </a:lnSpc>
              <a:buClr>
                <a:srgbClr val="92D050"/>
              </a:buClr>
              <a:buFont typeface="Wingdings" pitchFamily="2" charset="2"/>
              <a:buChar char="¦"/>
              <a:defRPr/>
            </a:pPr>
            <a:r>
              <a:rPr lang="zh-CN" altLang="zh-CN" sz="2400" dirty="0">
                <a:solidFill>
                  <a:srgbClr val="080942"/>
                </a:solidFill>
              </a:rPr>
              <a:t>UNIQUE（唯一约束）</a:t>
            </a:r>
            <a:r>
              <a:rPr lang="zh-CN" altLang="en-US" sz="2400" dirty="0">
                <a:solidFill>
                  <a:srgbClr val="080942"/>
                </a:solidFill>
              </a:rPr>
              <a:t>：</a:t>
            </a:r>
            <a:r>
              <a:rPr lang="zh-CN" altLang="en-US" sz="2400" dirty="0">
                <a:ea typeface="宋体" pitchFamily="2" charset="-122"/>
              </a:rPr>
              <a:t>保证在指定的列中没有重复值</a:t>
            </a:r>
            <a:r>
              <a:rPr lang="en-US" altLang="zh-CN" sz="2400" dirty="0">
                <a:ea typeface="宋体" pitchFamily="2" charset="-122"/>
              </a:rPr>
              <a:t>，</a:t>
            </a:r>
            <a:r>
              <a:rPr lang="zh-CN" altLang="en-US" sz="2400" dirty="0">
                <a:ea typeface="宋体" pitchFamily="2" charset="-122"/>
              </a:rPr>
              <a:t>在该表中每一个值或者每一组值都将是唯一的。</a:t>
            </a:r>
            <a:endParaRPr lang="zh-CN" altLang="zh-CN" sz="2400" dirty="0">
              <a:solidFill>
                <a:srgbClr val="080942"/>
              </a:solidFill>
            </a:endParaRPr>
          </a:p>
          <a:p>
            <a:pPr lvl="1">
              <a:lnSpc>
                <a:spcPct val="110000"/>
              </a:lnSpc>
              <a:buClr>
                <a:srgbClr val="92D050"/>
              </a:buClr>
              <a:buFont typeface="Wingdings" pitchFamily="2" charset="2"/>
              <a:buChar char="¦"/>
              <a:defRPr/>
            </a:pPr>
            <a:r>
              <a:rPr lang="zh-CN" altLang="zh-CN" sz="2400" dirty="0">
                <a:solidFill>
                  <a:srgbClr val="080942"/>
                </a:solidFill>
              </a:rPr>
              <a:t>PRIMARY KEY（主键约束）</a:t>
            </a:r>
            <a:r>
              <a:rPr lang="zh-CN" altLang="en-US" sz="2400" dirty="0">
                <a:solidFill>
                  <a:srgbClr val="080942"/>
                </a:solidFill>
              </a:rPr>
              <a:t>：</a:t>
            </a:r>
            <a:r>
              <a:rPr lang="zh-CN" altLang="en-US" sz="2400" dirty="0">
                <a:ea typeface="宋体" pitchFamily="2" charset="-122"/>
              </a:rPr>
              <a:t>用来唯一的标识出表的每一行</a:t>
            </a:r>
            <a:r>
              <a:rPr lang="en-US" altLang="zh-CN" sz="2400" dirty="0">
                <a:ea typeface="宋体" pitchFamily="2" charset="-122"/>
              </a:rPr>
              <a:t>，</a:t>
            </a:r>
            <a:r>
              <a:rPr lang="zh-CN" altLang="en-US" sz="2400" dirty="0">
                <a:ea typeface="宋体" pitchFamily="2" charset="-122"/>
              </a:rPr>
              <a:t>并且防止出现</a:t>
            </a:r>
            <a:r>
              <a:rPr lang="en-US" altLang="zh-CN" sz="2400" dirty="0">
                <a:ea typeface="宋体" pitchFamily="2" charset="-122"/>
              </a:rPr>
              <a:t>NULL</a:t>
            </a:r>
            <a:r>
              <a:rPr lang="zh-CN" altLang="en-US" sz="2400" dirty="0">
                <a:ea typeface="宋体" pitchFamily="2" charset="-122"/>
              </a:rPr>
              <a:t>值</a:t>
            </a:r>
            <a:r>
              <a:rPr lang="en-US" altLang="zh-CN" sz="2400" dirty="0">
                <a:ea typeface="宋体" pitchFamily="2" charset="-122"/>
              </a:rPr>
              <a:t>，</a:t>
            </a:r>
            <a:r>
              <a:rPr lang="zh-CN" altLang="en-US" sz="2400" dirty="0">
                <a:ea typeface="宋体" pitchFamily="2" charset="-122"/>
              </a:rPr>
              <a:t>一个表只能有一个主键约束，主键可以由一个列或多个列组成。</a:t>
            </a:r>
            <a:endParaRPr lang="zh-CN" altLang="zh-CN" sz="2400" dirty="0">
              <a:solidFill>
                <a:srgbClr val="080942"/>
              </a:solidFill>
            </a:endParaRPr>
          </a:p>
          <a:p>
            <a:pPr lvl="1">
              <a:lnSpc>
                <a:spcPct val="110000"/>
              </a:lnSpc>
              <a:buClr>
                <a:srgbClr val="92D050"/>
              </a:buClr>
              <a:buFont typeface="Wingdings" pitchFamily="2" charset="2"/>
              <a:buChar char="¦"/>
              <a:defRPr/>
            </a:pPr>
            <a:r>
              <a:rPr lang="zh-CN" altLang="zh-CN" sz="2400" dirty="0">
                <a:solidFill>
                  <a:srgbClr val="080942"/>
                </a:solidFill>
              </a:rPr>
              <a:t>IDENTITY（</a:t>
            </a:r>
            <a:r>
              <a:rPr lang="zh-CN" altLang="en-US" sz="2400" dirty="0">
                <a:solidFill>
                  <a:srgbClr val="080942"/>
                </a:solidFill>
              </a:rPr>
              <a:t>自增</a:t>
            </a:r>
            <a:r>
              <a:rPr lang="zh-CN" altLang="zh-CN" sz="2400" dirty="0">
                <a:solidFill>
                  <a:srgbClr val="080942"/>
                </a:solidFill>
              </a:rPr>
              <a:t>标识列）</a:t>
            </a:r>
            <a:r>
              <a:rPr lang="zh-CN" altLang="en-US" sz="2400" dirty="0">
                <a:solidFill>
                  <a:srgbClr val="080942"/>
                </a:solidFill>
              </a:rPr>
              <a:t>：自动增长的列</a:t>
            </a:r>
            <a:endParaRPr lang="zh-CN" altLang="zh-CN" sz="2400" dirty="0">
              <a:solidFill>
                <a:srgbClr val="080942"/>
              </a:solidFill>
            </a:endParaRPr>
          </a:p>
          <a:p>
            <a:endParaRPr lang="zh-CN" altLang="en-US" dirty="0"/>
          </a:p>
        </p:txBody>
      </p:sp>
      <p:sp>
        <p:nvSpPr>
          <p:cNvPr id="2" name="标题 1"/>
          <p:cNvSpPr>
            <a:spLocks noGrp="1"/>
          </p:cNvSpPr>
          <p:nvPr>
            <p:ph type="title"/>
          </p:nvPr>
        </p:nvSpPr>
        <p:spPr/>
        <p:txBody>
          <a:bodyPr/>
          <a:lstStyle/>
          <a:p>
            <a:r>
              <a:rPr lang="zh-CN" altLang="zh-CN" dirty="0">
                <a:solidFill>
                  <a:srgbClr val="080942"/>
                </a:solidFill>
              </a:rPr>
              <a:t>实体完整性</a:t>
            </a:r>
            <a:endParaRPr lang="zh-CN" altLang="en-US" dirty="0"/>
          </a:p>
        </p:txBody>
      </p:sp>
    </p:spTree>
    <p:extLst>
      <p:ext uri="{BB962C8B-B14F-4D97-AF65-F5344CB8AC3E}">
        <p14:creationId xmlns:p14="http://schemas.microsoft.com/office/powerpoint/2010/main" val="3261671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19536" y="1052736"/>
            <a:ext cx="8229600" cy="5256584"/>
          </a:xfrm>
        </p:spPr>
        <p:txBody>
          <a:bodyPr/>
          <a:lstStyle/>
          <a:p>
            <a:pPr>
              <a:buClr>
                <a:srgbClr val="92D050"/>
              </a:buClr>
              <a:buSzPct val="120000"/>
              <a:buFont typeface="Wingdings" pitchFamily="2" charset="2"/>
              <a:buChar char="q"/>
              <a:defRPr/>
            </a:pPr>
            <a:r>
              <a:rPr lang="zh-CN" altLang="zh-CN" sz="2400" dirty="0">
                <a:solidFill>
                  <a:srgbClr val="080942"/>
                </a:solidFill>
              </a:rPr>
              <a:t>域完整性（Domain Integrity）</a:t>
            </a:r>
            <a:r>
              <a:rPr lang="zh-CN" altLang="zh-CN" sz="2400" b="1" dirty="0">
                <a:solidFill>
                  <a:srgbClr val="080942"/>
                </a:solidFill>
              </a:rPr>
              <a:t>：</a:t>
            </a:r>
            <a:r>
              <a:rPr lang="zh-CN" altLang="zh-CN" sz="2400" dirty="0">
                <a:solidFill>
                  <a:srgbClr val="080942"/>
                </a:solidFill>
              </a:rPr>
              <a:t>是指数据库表中的列必须满足某种特定的数据类型或约束。</a:t>
            </a:r>
          </a:p>
          <a:p>
            <a:pPr>
              <a:defRPr/>
            </a:pPr>
            <a:r>
              <a:rPr lang="zh-CN" altLang="zh-CN" sz="2400" dirty="0">
                <a:solidFill>
                  <a:srgbClr val="080942"/>
                </a:solidFill>
              </a:rPr>
              <a:t>	域完整性有以下几种约束：</a:t>
            </a:r>
          </a:p>
          <a:p>
            <a:pPr lvl="1">
              <a:buClr>
                <a:srgbClr val="92D050"/>
              </a:buClr>
              <a:buFont typeface="Wingdings" pitchFamily="2" charset="2"/>
              <a:buChar char="¦"/>
              <a:defRPr/>
            </a:pPr>
            <a:r>
              <a:rPr lang="zh-CN" altLang="zh-CN" sz="2400" dirty="0">
                <a:solidFill>
                  <a:srgbClr val="080942"/>
                </a:solidFill>
              </a:rPr>
              <a:t>CHECK（检查约束）</a:t>
            </a:r>
            <a:r>
              <a:rPr lang="zh-CN" altLang="en-US" sz="2400" dirty="0">
                <a:solidFill>
                  <a:srgbClr val="080942"/>
                </a:solidFill>
              </a:rPr>
              <a:t>：</a:t>
            </a:r>
            <a:r>
              <a:rPr lang="zh-CN" altLang="en-US" sz="2400" dirty="0">
                <a:ea typeface="宋体" pitchFamily="2" charset="-122"/>
              </a:rPr>
              <a:t>检查在约束中指定的条件是否得到了满足。</a:t>
            </a:r>
            <a:endParaRPr lang="zh-CN" altLang="zh-CN" sz="2400" dirty="0">
              <a:solidFill>
                <a:srgbClr val="080942"/>
              </a:solidFill>
            </a:endParaRPr>
          </a:p>
          <a:p>
            <a:pPr lvl="1">
              <a:buClr>
                <a:srgbClr val="92D050"/>
              </a:buClr>
              <a:buFont typeface="Wingdings" pitchFamily="2" charset="2"/>
              <a:buChar char="¦"/>
              <a:defRPr/>
            </a:pPr>
            <a:r>
              <a:rPr lang="zh-CN" altLang="zh-CN" sz="2400" dirty="0">
                <a:solidFill>
                  <a:srgbClr val="080942"/>
                </a:solidFill>
              </a:rPr>
              <a:t>DEFAULT（默认值约束）</a:t>
            </a:r>
            <a:r>
              <a:rPr lang="zh-CN" altLang="en-US" sz="2400" dirty="0">
                <a:solidFill>
                  <a:srgbClr val="080942"/>
                </a:solidFill>
              </a:rPr>
              <a:t>：如果增加一行的数据时，不为这个列设置值，则通过这个默认值来填充该列的值。</a:t>
            </a:r>
            <a:endParaRPr lang="zh-CN" altLang="zh-CN" sz="2400" dirty="0">
              <a:solidFill>
                <a:srgbClr val="080942"/>
              </a:solidFill>
            </a:endParaRPr>
          </a:p>
          <a:p>
            <a:pPr lvl="1">
              <a:buClr>
                <a:srgbClr val="92D050"/>
              </a:buClr>
              <a:buFont typeface="Wingdings" pitchFamily="2" charset="2"/>
              <a:buChar char="¦"/>
              <a:defRPr/>
            </a:pPr>
            <a:r>
              <a:rPr lang="zh-CN" altLang="zh-CN" sz="2400" dirty="0">
                <a:solidFill>
                  <a:srgbClr val="080942"/>
                </a:solidFill>
              </a:rPr>
              <a:t>NOT</a:t>
            </a:r>
            <a:r>
              <a:rPr lang="zh-CN" altLang="zh-CN" sz="2400" b="1" dirty="0">
                <a:solidFill>
                  <a:srgbClr val="080942"/>
                </a:solidFill>
              </a:rPr>
              <a:t> </a:t>
            </a:r>
            <a:r>
              <a:rPr lang="zh-CN" altLang="zh-CN" sz="2400" dirty="0">
                <a:solidFill>
                  <a:srgbClr val="080942"/>
                </a:solidFill>
              </a:rPr>
              <a:t>NULL（不为空值约束）</a:t>
            </a:r>
            <a:r>
              <a:rPr lang="zh-CN" altLang="zh-CN" sz="2400" dirty="0"/>
              <a:t> </a:t>
            </a:r>
            <a:r>
              <a:rPr lang="zh-CN" altLang="en-US" sz="2400" dirty="0"/>
              <a:t>：</a:t>
            </a:r>
            <a:r>
              <a:rPr lang="zh-CN" altLang="en-US" sz="2400" dirty="0">
                <a:ea typeface="宋体" pitchFamily="2" charset="-122"/>
              </a:rPr>
              <a:t>防止</a:t>
            </a:r>
            <a:r>
              <a:rPr lang="en-US" altLang="zh-CN" sz="2400" dirty="0">
                <a:ea typeface="宋体" pitchFamily="2" charset="-122"/>
              </a:rPr>
              <a:t>NULL</a:t>
            </a:r>
            <a:r>
              <a:rPr lang="zh-CN" altLang="en-US" sz="2400" dirty="0">
                <a:ea typeface="宋体" pitchFamily="2" charset="-122"/>
              </a:rPr>
              <a:t>值进入指定的列</a:t>
            </a:r>
            <a:r>
              <a:rPr lang="en-US" altLang="zh-CN" sz="2400" dirty="0">
                <a:ea typeface="宋体" pitchFamily="2" charset="-122"/>
              </a:rPr>
              <a:t>，</a:t>
            </a:r>
            <a:r>
              <a:rPr lang="zh-CN" altLang="en-US" sz="2400" dirty="0">
                <a:ea typeface="宋体" pitchFamily="2" charset="-122"/>
              </a:rPr>
              <a:t>在单列基础上定义，默认情况下，</a:t>
            </a:r>
            <a:r>
              <a:rPr lang="en-US" altLang="zh-CN" sz="2400" dirty="0">
                <a:ea typeface="宋体" pitchFamily="2" charset="-122"/>
              </a:rPr>
              <a:t>SQLite</a:t>
            </a:r>
            <a:r>
              <a:rPr lang="zh-CN" altLang="en-US" sz="2400" dirty="0">
                <a:ea typeface="宋体" pitchFamily="2" charset="-122"/>
              </a:rPr>
              <a:t>允许在任何列中有</a:t>
            </a:r>
            <a:r>
              <a:rPr lang="en-US" altLang="zh-CN" sz="2400" dirty="0">
                <a:ea typeface="宋体" pitchFamily="2" charset="-122"/>
              </a:rPr>
              <a:t>NULL</a:t>
            </a:r>
            <a:r>
              <a:rPr lang="zh-CN" altLang="en-US" sz="2400" dirty="0">
                <a:ea typeface="宋体" pitchFamily="2" charset="-122"/>
              </a:rPr>
              <a:t>值</a:t>
            </a:r>
            <a:endParaRPr lang="en-US" altLang="zh-CN" sz="2400" dirty="0">
              <a:ea typeface="宋体" pitchFamily="2" charset="-122"/>
            </a:endParaRPr>
          </a:p>
          <a:p>
            <a:pPr lvl="1">
              <a:buClr>
                <a:srgbClr val="92D050"/>
              </a:buClr>
              <a:buFont typeface="Wingdings" pitchFamily="2" charset="2"/>
              <a:buChar char="¦"/>
              <a:defRPr/>
            </a:pPr>
            <a:r>
              <a:rPr lang="en-US" altLang="zh-CN" sz="2400" dirty="0">
                <a:ea typeface="宋体" pitchFamily="2" charset="-122"/>
              </a:rPr>
              <a:t>SQLite</a:t>
            </a:r>
            <a:r>
              <a:rPr lang="zh-CN" altLang="en-US" sz="2400" b="1" dirty="0">
                <a:solidFill>
                  <a:srgbClr val="FF0000"/>
                </a:solidFill>
                <a:ea typeface="宋体" pitchFamily="2" charset="-122"/>
              </a:rPr>
              <a:t>不支持</a:t>
            </a:r>
            <a:r>
              <a:rPr lang="zh-CN" altLang="zh-CN" sz="2400" dirty="0">
                <a:solidFill>
                  <a:srgbClr val="080942"/>
                </a:solidFill>
              </a:rPr>
              <a:t>FOREIGN</a:t>
            </a:r>
            <a:r>
              <a:rPr lang="zh-CN" altLang="zh-CN" sz="2400" b="1" dirty="0">
                <a:solidFill>
                  <a:srgbClr val="080942"/>
                </a:solidFill>
              </a:rPr>
              <a:t> </a:t>
            </a:r>
            <a:r>
              <a:rPr lang="zh-CN" altLang="zh-CN" sz="2400" dirty="0">
                <a:solidFill>
                  <a:srgbClr val="080942"/>
                </a:solidFill>
              </a:rPr>
              <a:t>KEY</a:t>
            </a:r>
            <a:r>
              <a:rPr lang="en-US" altLang="zh-CN" sz="2400" dirty="0">
                <a:solidFill>
                  <a:srgbClr val="080942"/>
                </a:solidFill>
              </a:rPr>
              <a:t>(</a:t>
            </a:r>
            <a:r>
              <a:rPr lang="zh-CN" altLang="en-US" sz="2400" dirty="0">
                <a:ea typeface="宋体" pitchFamily="2" charset="-122"/>
              </a:rPr>
              <a:t>外键约束</a:t>
            </a:r>
            <a:r>
              <a:rPr lang="en-US" altLang="zh-CN" sz="2400" dirty="0">
                <a:ea typeface="宋体" pitchFamily="2" charset="-122"/>
              </a:rPr>
              <a:t>)</a:t>
            </a:r>
            <a:endParaRPr lang="zh-CN" altLang="zh-CN" sz="2400" dirty="0"/>
          </a:p>
          <a:p>
            <a:endParaRPr lang="zh-CN" altLang="en-US" sz="2400" dirty="0"/>
          </a:p>
        </p:txBody>
      </p:sp>
      <p:sp>
        <p:nvSpPr>
          <p:cNvPr id="2" name="标题 1"/>
          <p:cNvSpPr>
            <a:spLocks noGrp="1"/>
          </p:cNvSpPr>
          <p:nvPr>
            <p:ph type="title"/>
          </p:nvPr>
        </p:nvSpPr>
        <p:spPr/>
        <p:txBody>
          <a:bodyPr/>
          <a:lstStyle/>
          <a:p>
            <a:r>
              <a:rPr lang="zh-CN" altLang="zh-CN" dirty="0">
                <a:solidFill>
                  <a:srgbClr val="080942"/>
                </a:solidFill>
              </a:rPr>
              <a:t>域完整性</a:t>
            </a:r>
            <a:endParaRPr lang="zh-CN" altLang="en-US" dirty="0"/>
          </a:p>
        </p:txBody>
      </p:sp>
    </p:spTree>
    <p:extLst>
      <p:ext uri="{BB962C8B-B14F-4D97-AF65-F5344CB8AC3E}">
        <p14:creationId xmlns:p14="http://schemas.microsoft.com/office/powerpoint/2010/main" val="1586739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solidFill>
                  <a:srgbClr val="080942"/>
                </a:solidFill>
              </a:rPr>
              <a:t>参照完整性（Referential Integrity）：是指两个表的主关键字和外关键字的数据应对应一致。</a:t>
            </a:r>
          </a:p>
          <a:p>
            <a:r>
              <a:rPr lang="en-US" altLang="zh-CN" dirty="0" smtClean="0"/>
              <a:t>SQLite</a:t>
            </a:r>
            <a:r>
              <a:rPr lang="zh-CN" altLang="en-US" dirty="0" smtClean="0"/>
              <a:t>因为不支持外键，所以没有参照完整性的约束</a:t>
            </a:r>
            <a:endParaRPr lang="zh-CN" altLang="en-US" dirty="0"/>
          </a:p>
        </p:txBody>
      </p:sp>
      <p:sp>
        <p:nvSpPr>
          <p:cNvPr id="2" name="标题 1"/>
          <p:cNvSpPr>
            <a:spLocks noGrp="1"/>
          </p:cNvSpPr>
          <p:nvPr>
            <p:ph type="title"/>
          </p:nvPr>
        </p:nvSpPr>
        <p:spPr/>
        <p:txBody>
          <a:bodyPr/>
          <a:lstStyle/>
          <a:p>
            <a:r>
              <a:rPr lang="zh-CN" altLang="zh-CN" dirty="0">
                <a:solidFill>
                  <a:srgbClr val="080942"/>
                </a:solidFill>
              </a:rPr>
              <a:t>参照完整性</a:t>
            </a:r>
            <a:endParaRPr lang="zh-CN" altLang="en-US" dirty="0"/>
          </a:p>
        </p:txBody>
      </p:sp>
    </p:spTree>
    <p:extLst>
      <p:ext uri="{BB962C8B-B14F-4D97-AF65-F5344CB8AC3E}">
        <p14:creationId xmlns:p14="http://schemas.microsoft.com/office/powerpoint/2010/main" val="119511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91544" y="1340769"/>
            <a:ext cx="8229600" cy="4525963"/>
          </a:xfrm>
        </p:spPr>
        <p:txBody>
          <a:bodyPr/>
          <a:lstStyle/>
          <a:p>
            <a:pPr>
              <a:lnSpc>
                <a:spcPct val="110000"/>
              </a:lnSpc>
              <a:buClr>
                <a:srgbClr val="92D050"/>
              </a:buClr>
              <a:buSzPct val="120000"/>
              <a:buFont typeface="Wingdings" pitchFamily="2" charset="2"/>
              <a:buChar char="q"/>
              <a:defRPr/>
            </a:pPr>
            <a:r>
              <a:rPr lang="zh-CN" altLang="zh-CN" dirty="0">
                <a:solidFill>
                  <a:srgbClr val="080942"/>
                </a:solidFill>
              </a:rPr>
              <a:t>用户定义的完整性（User-defined Integrity）：是针对某个特定关系数据库的约束条件，它反映某一具体应用所涉及的数据必须满足的语义要求。</a:t>
            </a:r>
          </a:p>
          <a:p>
            <a:pPr>
              <a:lnSpc>
                <a:spcPct val="110000"/>
              </a:lnSpc>
              <a:defRPr/>
            </a:pPr>
            <a:r>
              <a:rPr lang="zh-CN" altLang="zh-CN" dirty="0">
                <a:solidFill>
                  <a:srgbClr val="080942"/>
                </a:solidFill>
              </a:rPr>
              <a:t>	数据库系统提供了定义和检验这类完整性的机制，以便用统一的系统方法来处理它们，而不是用应用程序来承担这一功能。其它的完整性类型都支持用户定义的完整性。 </a:t>
            </a:r>
          </a:p>
          <a:p>
            <a:endParaRPr lang="zh-CN" altLang="en-US" dirty="0"/>
          </a:p>
        </p:txBody>
      </p:sp>
      <p:sp>
        <p:nvSpPr>
          <p:cNvPr id="2" name="标题 1"/>
          <p:cNvSpPr>
            <a:spLocks noGrp="1"/>
          </p:cNvSpPr>
          <p:nvPr>
            <p:ph type="title"/>
          </p:nvPr>
        </p:nvSpPr>
        <p:spPr/>
        <p:txBody>
          <a:bodyPr/>
          <a:lstStyle/>
          <a:p>
            <a:r>
              <a:rPr lang="zh-CN" altLang="zh-CN" dirty="0">
                <a:solidFill>
                  <a:srgbClr val="080942"/>
                </a:solidFill>
              </a:rPr>
              <a:t>用户定义的完整性</a:t>
            </a:r>
            <a:endParaRPr lang="zh-CN" altLang="en-US" dirty="0"/>
          </a:p>
        </p:txBody>
      </p:sp>
    </p:spTree>
    <p:extLst>
      <p:ext uri="{BB962C8B-B14F-4D97-AF65-F5344CB8AC3E}">
        <p14:creationId xmlns:p14="http://schemas.microsoft.com/office/powerpoint/2010/main" val="2945205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000" dirty="0">
                <a:solidFill>
                  <a:srgbClr val="080942"/>
                </a:solidFill>
              </a:rPr>
              <a:t>如果当前创建的数据表名已经存在，即与已经存在的表名、视图名和索引名冲突，那么本次创建操作将失败并报错。</a:t>
            </a:r>
            <a:endParaRPr lang="en-US" altLang="zh-CN" sz="2000" dirty="0">
              <a:solidFill>
                <a:srgbClr val="080942"/>
              </a:solidFill>
            </a:endParaRPr>
          </a:p>
          <a:p>
            <a:r>
              <a:rPr lang="zh-CN" altLang="en-US" sz="2000" dirty="0">
                <a:solidFill>
                  <a:srgbClr val="080942"/>
                </a:solidFill>
              </a:rPr>
              <a:t>然而如果在创建表时加上</a:t>
            </a:r>
            <a:r>
              <a:rPr lang="en-US" altLang="zh-CN" sz="2000" dirty="0">
                <a:solidFill>
                  <a:srgbClr val="080942"/>
                </a:solidFill>
              </a:rPr>
              <a:t>"IF NOT EXISTS"</a:t>
            </a:r>
            <a:r>
              <a:rPr lang="zh-CN" altLang="en-US" sz="2000" dirty="0">
                <a:solidFill>
                  <a:srgbClr val="080942"/>
                </a:solidFill>
              </a:rPr>
              <a:t>从句，那么本次创建操作将不会有任何影响，即不会有错误抛出，除非当前的表名和某一索引名冲突。</a:t>
            </a:r>
            <a:endParaRPr lang="en-US" altLang="zh-CN" sz="2000" dirty="0">
              <a:solidFill>
                <a:srgbClr val="080942"/>
              </a:solidFill>
            </a:endParaRPr>
          </a:p>
          <a:p>
            <a:endParaRPr lang="en-US" altLang="zh-CN" sz="2000" dirty="0">
              <a:solidFill>
                <a:srgbClr val="080942"/>
              </a:solidFill>
            </a:endParaRPr>
          </a:p>
          <a:p>
            <a:endParaRPr lang="zh-CN" altLang="en-US" sz="2000" dirty="0">
              <a:solidFill>
                <a:srgbClr val="080942"/>
              </a:solidFill>
            </a:endParaRPr>
          </a:p>
          <a:p>
            <a:r>
              <a:rPr lang="en-US" altLang="zh-CN" sz="2000" dirty="0">
                <a:solidFill>
                  <a:srgbClr val="080942"/>
                </a:solidFill>
              </a:rPr>
              <a:t>     </a:t>
            </a:r>
            <a:r>
              <a:rPr lang="en-US" altLang="zh-CN" sz="2000" dirty="0" err="1">
                <a:solidFill>
                  <a:srgbClr val="080942"/>
                </a:solidFill>
              </a:rPr>
              <a:t>sqlite</a:t>
            </a:r>
            <a:r>
              <a:rPr lang="en-US" altLang="zh-CN" sz="2000" dirty="0">
                <a:solidFill>
                  <a:srgbClr val="080942"/>
                </a:solidFill>
              </a:rPr>
              <a:t>&gt; CREATE TABLE </a:t>
            </a:r>
            <a:r>
              <a:rPr lang="en-US" altLang="zh-CN" sz="2000" dirty="0" err="1">
                <a:solidFill>
                  <a:srgbClr val="080942"/>
                </a:solidFill>
              </a:rPr>
              <a:t>testtable</a:t>
            </a:r>
            <a:r>
              <a:rPr lang="en-US" altLang="zh-CN" sz="2000" dirty="0">
                <a:solidFill>
                  <a:srgbClr val="080942"/>
                </a:solidFill>
              </a:rPr>
              <a:t> (</a:t>
            </a:r>
            <a:r>
              <a:rPr lang="en-US" altLang="zh-CN" sz="2000" dirty="0" err="1">
                <a:solidFill>
                  <a:srgbClr val="080942"/>
                </a:solidFill>
              </a:rPr>
              <a:t>first_col</a:t>
            </a:r>
            <a:r>
              <a:rPr lang="en-US" altLang="zh-CN" sz="2000" dirty="0">
                <a:solidFill>
                  <a:srgbClr val="080942"/>
                </a:solidFill>
              </a:rPr>
              <a:t> integer);</a:t>
            </a:r>
          </a:p>
          <a:p>
            <a:r>
              <a:rPr lang="en-US" altLang="zh-CN" sz="2000" dirty="0">
                <a:solidFill>
                  <a:srgbClr val="080942"/>
                </a:solidFill>
              </a:rPr>
              <a:t>     Error: table </a:t>
            </a:r>
            <a:r>
              <a:rPr lang="en-US" altLang="zh-CN" sz="2000" dirty="0" err="1">
                <a:solidFill>
                  <a:srgbClr val="080942"/>
                </a:solidFill>
              </a:rPr>
              <a:t>testtable</a:t>
            </a:r>
            <a:r>
              <a:rPr lang="en-US" altLang="zh-CN" sz="2000" dirty="0">
                <a:solidFill>
                  <a:srgbClr val="080942"/>
                </a:solidFill>
              </a:rPr>
              <a:t> already exists</a:t>
            </a:r>
          </a:p>
          <a:p>
            <a:r>
              <a:rPr lang="en-US" altLang="zh-CN" sz="2000" dirty="0">
                <a:solidFill>
                  <a:srgbClr val="080942"/>
                </a:solidFill>
              </a:rPr>
              <a:t>     </a:t>
            </a:r>
            <a:r>
              <a:rPr lang="en-US" altLang="zh-CN" sz="2000" dirty="0" err="1">
                <a:solidFill>
                  <a:srgbClr val="080942"/>
                </a:solidFill>
              </a:rPr>
              <a:t>sqlite</a:t>
            </a:r>
            <a:r>
              <a:rPr lang="en-US" altLang="zh-CN" sz="2000" dirty="0">
                <a:solidFill>
                  <a:srgbClr val="080942"/>
                </a:solidFill>
              </a:rPr>
              <a:t>&gt; CREATE TABLE IF NOT EXISTS </a:t>
            </a:r>
            <a:r>
              <a:rPr lang="en-US" altLang="zh-CN" sz="2000" dirty="0" err="1">
                <a:solidFill>
                  <a:srgbClr val="080942"/>
                </a:solidFill>
              </a:rPr>
              <a:t>testtable</a:t>
            </a:r>
            <a:r>
              <a:rPr lang="en-US" altLang="zh-CN" sz="2000" dirty="0">
                <a:solidFill>
                  <a:srgbClr val="080942"/>
                </a:solidFill>
              </a:rPr>
              <a:t> (</a:t>
            </a:r>
            <a:r>
              <a:rPr lang="en-US" altLang="zh-CN" sz="2000" dirty="0" err="1">
                <a:solidFill>
                  <a:srgbClr val="080942"/>
                </a:solidFill>
              </a:rPr>
              <a:t>first_col</a:t>
            </a:r>
            <a:r>
              <a:rPr lang="en-US" altLang="zh-CN" sz="2000" dirty="0">
                <a:solidFill>
                  <a:srgbClr val="080942"/>
                </a:solidFill>
              </a:rPr>
              <a:t> integer);</a:t>
            </a:r>
            <a:endParaRPr lang="zh-CN" altLang="en-US" sz="2000" dirty="0"/>
          </a:p>
        </p:txBody>
      </p:sp>
      <p:sp>
        <p:nvSpPr>
          <p:cNvPr id="2" name="标题 1"/>
          <p:cNvSpPr>
            <a:spLocks noGrp="1"/>
          </p:cNvSpPr>
          <p:nvPr>
            <p:ph type="title"/>
          </p:nvPr>
        </p:nvSpPr>
        <p:spPr/>
        <p:txBody>
          <a:bodyPr/>
          <a:lstStyle/>
          <a:p>
            <a:r>
              <a:rPr lang="en-US" altLang="zh-CN" dirty="0"/>
              <a:t>"IF NOT EXISTS</a:t>
            </a:r>
            <a:r>
              <a:rPr lang="en-US" altLang="zh-CN" dirty="0" smtClean="0"/>
              <a:t>"</a:t>
            </a:r>
            <a:endParaRPr lang="zh-CN" altLang="en-US" dirty="0"/>
          </a:p>
        </p:txBody>
      </p:sp>
    </p:spTree>
    <p:extLst>
      <p:ext uri="{BB962C8B-B14F-4D97-AF65-F5344CB8AC3E}">
        <p14:creationId xmlns:p14="http://schemas.microsoft.com/office/powerpoint/2010/main" val="2692000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45196" y="1052737"/>
            <a:ext cx="8229600" cy="4525963"/>
          </a:xfrm>
        </p:spPr>
        <p:txBody>
          <a:bodyPr/>
          <a:lstStyle/>
          <a:p>
            <a:r>
              <a:rPr lang="en-US" altLang="zh-CN" sz="2000" dirty="0"/>
              <a:t>SQLite</a:t>
            </a:r>
            <a:r>
              <a:rPr lang="zh-CN" altLang="en-US" sz="2000" dirty="0"/>
              <a:t>对</a:t>
            </a:r>
            <a:r>
              <a:rPr lang="en-US" altLang="zh-CN" sz="2000" dirty="0"/>
              <a:t>ALTER TABLE</a:t>
            </a:r>
            <a:r>
              <a:rPr lang="zh-CN" altLang="en-US" sz="2000" dirty="0"/>
              <a:t>命令支持的非常有限，仅仅是修改表名和添加新字段。其它的功能，如重命名字段、删除字段和添加删除约束等均未提供支持。</a:t>
            </a:r>
          </a:p>
        </p:txBody>
      </p:sp>
      <p:sp>
        <p:nvSpPr>
          <p:cNvPr id="2" name="标题 1"/>
          <p:cNvSpPr>
            <a:spLocks noGrp="1"/>
          </p:cNvSpPr>
          <p:nvPr>
            <p:ph type="title"/>
          </p:nvPr>
        </p:nvSpPr>
        <p:spPr/>
        <p:txBody>
          <a:bodyPr/>
          <a:lstStyle/>
          <a:p>
            <a:r>
              <a:rPr lang="zh-CN" altLang="en-US" dirty="0"/>
              <a:t>表的修改</a:t>
            </a:r>
          </a:p>
        </p:txBody>
      </p:sp>
      <p:sp>
        <p:nvSpPr>
          <p:cNvPr id="4" name="矩形 3"/>
          <p:cNvSpPr/>
          <p:nvPr/>
        </p:nvSpPr>
        <p:spPr>
          <a:xfrm>
            <a:off x="2135560" y="2348880"/>
            <a:ext cx="7776864" cy="3785652"/>
          </a:xfrm>
          <a:prstGeom prst="rect">
            <a:avLst/>
          </a:prstGeom>
        </p:spPr>
        <p:txBody>
          <a:bodyPr wrap="square">
            <a:spAutoFit/>
          </a:bodyPr>
          <a:lstStyle/>
          <a:p>
            <a:r>
              <a:rPr lang="zh-CN" altLang="en-US" sz="2000" dirty="0"/>
              <a:t> </a:t>
            </a:r>
            <a:r>
              <a:rPr lang="en-US" altLang="zh-CN" sz="2000" dirty="0"/>
              <a:t>1.    </a:t>
            </a:r>
            <a:r>
              <a:rPr lang="zh-CN" altLang="en-US" sz="2000" dirty="0"/>
              <a:t>修改表名：</a:t>
            </a:r>
            <a:endParaRPr lang="en-US" altLang="zh-CN" sz="2000" dirty="0"/>
          </a:p>
          <a:p>
            <a:r>
              <a:rPr lang="en-US" altLang="zh-CN" sz="2000" dirty="0" err="1"/>
              <a:t>sqlite</a:t>
            </a:r>
            <a:r>
              <a:rPr lang="en-US" altLang="zh-CN" sz="2000" dirty="0"/>
              <a:t>&gt; ALTER TABLE </a:t>
            </a:r>
            <a:r>
              <a:rPr lang="en-US" altLang="zh-CN" sz="2000" dirty="0" err="1"/>
              <a:t>testtable</a:t>
            </a:r>
            <a:r>
              <a:rPr lang="en-US" altLang="zh-CN" sz="2000" dirty="0"/>
              <a:t> RENAME TO testtable2;</a:t>
            </a:r>
            <a:endParaRPr lang="zh-CN" altLang="en-US" sz="2000" dirty="0"/>
          </a:p>
          <a:p>
            <a:r>
              <a:rPr lang="zh-CN" altLang="en-US" sz="2000" dirty="0"/>
              <a:t>需要先说明的是，</a:t>
            </a:r>
            <a:r>
              <a:rPr lang="en-US" altLang="zh-CN" sz="2000" dirty="0"/>
              <a:t>SQLite</a:t>
            </a:r>
            <a:r>
              <a:rPr lang="zh-CN" altLang="en-US" sz="2000" dirty="0"/>
              <a:t>中表名的修改只能在同一个数据库中，不能将其移动到</a:t>
            </a:r>
            <a:r>
              <a:rPr lang="en-US" altLang="zh-CN" sz="2000" dirty="0"/>
              <a:t>Attached</a:t>
            </a:r>
            <a:r>
              <a:rPr lang="zh-CN" altLang="en-US" sz="2000" dirty="0"/>
              <a:t>数据库中。再有就是一旦表名被修改后，该表已存在的索引将不会受到影响，然而依赖该表的视图和触发器将不得不重新修改其定义。</a:t>
            </a:r>
            <a:endParaRPr lang="en-US" altLang="zh-CN" sz="2000" dirty="0"/>
          </a:p>
          <a:p>
            <a:r>
              <a:rPr lang="en-US" altLang="zh-CN" sz="2000" dirty="0"/>
              <a:t> 2.   </a:t>
            </a:r>
            <a:r>
              <a:rPr lang="zh-CN" altLang="en-US" sz="2000" dirty="0"/>
              <a:t>新增字段：</a:t>
            </a:r>
          </a:p>
          <a:p>
            <a:r>
              <a:rPr lang="en-US" altLang="zh-CN" sz="2000" dirty="0" err="1"/>
              <a:t>sqlite</a:t>
            </a:r>
            <a:r>
              <a:rPr lang="en-US" altLang="zh-CN" sz="2000" dirty="0"/>
              <a:t>&gt; ALTER TABLE </a:t>
            </a:r>
            <a:r>
              <a:rPr lang="en-US" altLang="zh-CN" sz="2000" dirty="0" err="1"/>
              <a:t>testtable</a:t>
            </a:r>
            <a:r>
              <a:rPr lang="en-US" altLang="zh-CN" sz="2000" dirty="0"/>
              <a:t> ADD COLUMN </a:t>
            </a:r>
            <a:r>
              <a:rPr lang="en-US" altLang="zh-CN" sz="2000" dirty="0" err="1"/>
              <a:t>second_col</a:t>
            </a:r>
            <a:r>
              <a:rPr lang="en-US" altLang="zh-CN" sz="2000" dirty="0"/>
              <a:t> integer;</a:t>
            </a:r>
          </a:p>
          <a:p>
            <a:endParaRPr lang="en-US" altLang="zh-CN" sz="2000" dirty="0"/>
          </a:p>
          <a:p>
            <a:r>
              <a:rPr lang="zh-CN" altLang="en-US" sz="2000" dirty="0"/>
              <a:t>关于</a:t>
            </a:r>
            <a:r>
              <a:rPr lang="en-US" altLang="zh-CN" sz="2000" dirty="0"/>
              <a:t>ALTER TABLE</a:t>
            </a:r>
            <a:r>
              <a:rPr lang="zh-CN" altLang="en-US" sz="2000" dirty="0"/>
              <a:t>最后需要说明的是，在</a:t>
            </a:r>
            <a:r>
              <a:rPr lang="en-US" altLang="zh-CN" sz="2000" dirty="0"/>
              <a:t>SQLite</a:t>
            </a:r>
            <a:r>
              <a:rPr lang="zh-CN" altLang="en-US" sz="2000" dirty="0"/>
              <a:t>中该命令的执行时间是不会受到当前表行数的影响，也就是说，修改有一千万行数据的表和修改只有一条数据的表所需的时间几乎是相等的。</a:t>
            </a:r>
          </a:p>
        </p:txBody>
      </p:sp>
    </p:spTree>
    <p:extLst>
      <p:ext uri="{BB962C8B-B14F-4D97-AF65-F5344CB8AC3E}">
        <p14:creationId xmlns:p14="http://schemas.microsoft.com/office/powerpoint/2010/main" val="2137966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19536" y="1916833"/>
            <a:ext cx="8229600" cy="4525963"/>
          </a:xfrm>
        </p:spPr>
        <p:txBody>
          <a:bodyPr/>
          <a:lstStyle/>
          <a:p>
            <a:r>
              <a:rPr lang="zh-CN" altLang="en-US" sz="2400" dirty="0"/>
              <a:t>在</a:t>
            </a:r>
            <a:r>
              <a:rPr lang="en-US" altLang="zh-CN" sz="2400" dirty="0"/>
              <a:t>SQLite</a:t>
            </a:r>
            <a:r>
              <a:rPr lang="zh-CN" altLang="en-US" sz="2400" dirty="0"/>
              <a:t>中如果某个表被删除了，那么与之相关的索引和触发器也会被</a:t>
            </a:r>
            <a:r>
              <a:rPr lang="zh-CN" altLang="en-US" sz="2400" b="1" dirty="0"/>
              <a:t>随之删除</a:t>
            </a:r>
            <a:r>
              <a:rPr lang="en-US" altLang="zh-CN" sz="2400" dirty="0"/>
              <a:t>(</a:t>
            </a:r>
            <a:r>
              <a:rPr lang="zh-CN" altLang="en-US" sz="2400" dirty="0"/>
              <a:t>在很多其他的关系型数据库中是不可以这样的</a:t>
            </a:r>
            <a:r>
              <a:rPr lang="en-US" altLang="zh-CN" sz="2400" dirty="0"/>
              <a:t>)</a:t>
            </a:r>
            <a:r>
              <a:rPr lang="zh-CN" altLang="en-US" sz="2400" dirty="0"/>
              <a:t>。见如下示例：</a:t>
            </a:r>
          </a:p>
          <a:p>
            <a:pPr marL="400050" lvl="1"/>
            <a:r>
              <a:rPr lang="en-US" altLang="zh-CN" sz="1400" dirty="0" err="1"/>
              <a:t>sqlite</a:t>
            </a:r>
            <a:r>
              <a:rPr lang="en-US" altLang="zh-CN" sz="1400" dirty="0"/>
              <a:t>&gt; CREATE TABLE </a:t>
            </a:r>
            <a:r>
              <a:rPr lang="en-US" altLang="zh-CN" sz="1400" dirty="0" err="1"/>
              <a:t>testtable</a:t>
            </a:r>
            <a:r>
              <a:rPr lang="en-US" altLang="zh-CN" sz="1400" dirty="0"/>
              <a:t> (</a:t>
            </a:r>
            <a:r>
              <a:rPr lang="en-US" altLang="zh-CN" sz="1400" dirty="0" err="1"/>
              <a:t>first_col</a:t>
            </a:r>
            <a:r>
              <a:rPr lang="en-US" altLang="zh-CN" sz="1400" dirty="0"/>
              <a:t> integer);</a:t>
            </a:r>
          </a:p>
          <a:p>
            <a:pPr marL="400050" lvl="1"/>
            <a:r>
              <a:rPr lang="en-US" altLang="zh-CN" sz="1400" dirty="0" err="1"/>
              <a:t>sqlite</a:t>
            </a:r>
            <a:r>
              <a:rPr lang="en-US" altLang="zh-CN" sz="1400" dirty="0"/>
              <a:t>&gt; DROP TABLE </a:t>
            </a:r>
            <a:r>
              <a:rPr lang="en-US" altLang="zh-CN" sz="1400" dirty="0" err="1"/>
              <a:t>testtable</a:t>
            </a:r>
            <a:r>
              <a:rPr lang="en-US" altLang="zh-CN" sz="1400" dirty="0"/>
              <a:t>;</a:t>
            </a:r>
          </a:p>
          <a:p>
            <a:pPr marL="400050" lvl="1"/>
            <a:r>
              <a:rPr lang="en-US" altLang="zh-CN" sz="1400" dirty="0" err="1"/>
              <a:t>sqlite</a:t>
            </a:r>
            <a:r>
              <a:rPr lang="en-US" altLang="zh-CN" sz="1400" dirty="0"/>
              <a:t>&gt; DROP TABLE </a:t>
            </a:r>
            <a:r>
              <a:rPr lang="en-US" altLang="zh-CN" sz="1400" dirty="0" err="1"/>
              <a:t>testtable</a:t>
            </a:r>
            <a:r>
              <a:rPr lang="en-US" altLang="zh-CN" sz="1400" dirty="0"/>
              <a:t>;</a:t>
            </a:r>
          </a:p>
          <a:p>
            <a:pPr marL="400050" lvl="1"/>
            <a:r>
              <a:rPr lang="en-US" altLang="zh-CN" sz="1400" dirty="0"/>
              <a:t>Error: no such table: </a:t>
            </a:r>
            <a:r>
              <a:rPr lang="en-US" altLang="zh-CN" sz="1400" dirty="0" err="1"/>
              <a:t>testtable</a:t>
            </a:r>
            <a:endParaRPr lang="en-US" altLang="zh-CN" sz="1400" dirty="0"/>
          </a:p>
          <a:p>
            <a:pPr marL="400050" lvl="1"/>
            <a:r>
              <a:rPr lang="en-US" altLang="zh-CN" sz="1400" dirty="0" err="1"/>
              <a:t>sqlite</a:t>
            </a:r>
            <a:r>
              <a:rPr lang="en-US" altLang="zh-CN" sz="1400" dirty="0"/>
              <a:t>&gt; DROP TABLE IF EXISTS </a:t>
            </a:r>
            <a:r>
              <a:rPr lang="en-US" altLang="zh-CN" sz="1400" dirty="0" err="1"/>
              <a:t>testtable</a:t>
            </a:r>
            <a:r>
              <a:rPr lang="en-US" altLang="zh-CN" sz="1400" dirty="0"/>
              <a:t>;</a:t>
            </a:r>
            <a:endParaRPr lang="en-US" altLang="zh-CN" sz="2000" dirty="0"/>
          </a:p>
          <a:p>
            <a:r>
              <a:rPr lang="zh-CN" altLang="en-US" sz="2400" dirty="0"/>
              <a:t>从上面的示例中可以看出，如果删除的表不存在，</a:t>
            </a:r>
            <a:r>
              <a:rPr lang="en-US" altLang="zh-CN" sz="2400" dirty="0"/>
              <a:t>SQLite</a:t>
            </a:r>
            <a:r>
              <a:rPr lang="zh-CN" altLang="en-US" sz="2400" dirty="0"/>
              <a:t>将会报错并输出错误信息。如果希望在执行时不抛出异常，我们可以添加</a:t>
            </a:r>
            <a:r>
              <a:rPr lang="en-US" altLang="zh-CN" sz="2400" dirty="0"/>
              <a:t>IF EXISTS</a:t>
            </a:r>
            <a:r>
              <a:rPr lang="zh-CN" altLang="en-US" sz="2400" dirty="0"/>
              <a:t>从句，该从句的语义和</a:t>
            </a:r>
            <a:r>
              <a:rPr lang="en-US" altLang="zh-CN" sz="2400" dirty="0"/>
              <a:t>CREATE TABLE</a:t>
            </a:r>
            <a:r>
              <a:rPr lang="zh-CN" altLang="en-US" sz="2400" dirty="0"/>
              <a:t>中的完全相同。</a:t>
            </a:r>
          </a:p>
        </p:txBody>
      </p:sp>
      <p:sp>
        <p:nvSpPr>
          <p:cNvPr id="2" name="标题 1"/>
          <p:cNvSpPr>
            <a:spLocks noGrp="1"/>
          </p:cNvSpPr>
          <p:nvPr>
            <p:ph type="title"/>
          </p:nvPr>
        </p:nvSpPr>
        <p:spPr/>
        <p:txBody>
          <a:bodyPr/>
          <a:lstStyle/>
          <a:p>
            <a:r>
              <a:rPr lang="zh-CN" altLang="en-US" dirty="0" smtClean="0"/>
              <a:t>删除表</a:t>
            </a:r>
            <a:endParaRPr lang="zh-CN" altLang="en-US" dirty="0"/>
          </a:p>
        </p:txBody>
      </p:sp>
      <p:sp>
        <p:nvSpPr>
          <p:cNvPr id="4" name="矩形 3"/>
          <p:cNvSpPr/>
          <p:nvPr/>
        </p:nvSpPr>
        <p:spPr>
          <a:xfrm>
            <a:off x="1847529" y="962733"/>
            <a:ext cx="7993353" cy="904863"/>
          </a:xfrm>
          <a:prstGeom prst="rect">
            <a:avLst/>
          </a:prstGeom>
        </p:spPr>
        <p:txBody>
          <a:bodyPr wrap="square">
            <a:spAutoFit/>
          </a:bodyPr>
          <a:lstStyle/>
          <a:p>
            <a:pPr marL="342900" indent="-342900" eaLnBrk="0" hangingPunct="0">
              <a:spcBef>
                <a:spcPct val="20000"/>
              </a:spcBef>
              <a:buFontTx/>
              <a:buChar char="•"/>
              <a:defRPr/>
            </a:pPr>
            <a:r>
              <a:rPr lang="zh-CN" altLang="en-US" sz="2400" kern="0" dirty="0"/>
              <a:t>要删除表可以使用</a:t>
            </a:r>
            <a:r>
              <a:rPr lang="en-US" altLang="zh-CN" sz="2400" kern="0" dirty="0"/>
              <a:t>Drop Table</a:t>
            </a:r>
            <a:r>
              <a:rPr lang="zh-CN" altLang="en-US" sz="2400" kern="0" dirty="0"/>
              <a:t>命令，</a:t>
            </a:r>
            <a:r>
              <a:rPr lang="en-US" altLang="zh-CN" sz="2400" kern="0" dirty="0" err="1"/>
              <a:t>语法如下</a:t>
            </a:r>
            <a:r>
              <a:rPr lang="en-US" altLang="zh-CN" sz="2400" kern="0" dirty="0"/>
              <a:t>：</a:t>
            </a:r>
          </a:p>
          <a:p>
            <a:pPr marL="342900" indent="-342900" eaLnBrk="0" hangingPunct="0">
              <a:spcBef>
                <a:spcPct val="20000"/>
              </a:spcBef>
              <a:defRPr/>
            </a:pPr>
            <a:r>
              <a:rPr lang="en-US" altLang="zh-CN" sz="2400" kern="0" dirty="0"/>
              <a:t>	DROP  TABLE  &lt;table  name&gt;;</a:t>
            </a:r>
            <a:endParaRPr lang="en-US" altLang="zh-CN" sz="2400" dirty="0"/>
          </a:p>
        </p:txBody>
      </p:sp>
    </p:spTree>
    <p:extLst>
      <p:ext uri="{BB962C8B-B14F-4D97-AF65-F5344CB8AC3E}">
        <p14:creationId xmlns:p14="http://schemas.microsoft.com/office/powerpoint/2010/main" val="33246011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en-US" altLang="zh-CN" sz="2600" dirty="0" err="1"/>
              <a:t>数据操纵语言是使用最频繁的SQL命令。它们用于查询和操纵现有表中的数据。DML命令如下</a:t>
            </a:r>
            <a:r>
              <a:rPr lang="en-US" altLang="zh-CN" sz="2600" dirty="0"/>
              <a:t>：</a:t>
            </a:r>
          </a:p>
          <a:p>
            <a:pPr marL="800100" lvl="1" indent="-342900">
              <a:buFont typeface="Wingdings" pitchFamily="2" charset="2"/>
              <a:buChar char="Ø"/>
              <a:defRPr/>
            </a:pPr>
            <a:r>
              <a:rPr lang="en-US" altLang="zh-CN" sz="2600" dirty="0">
                <a:ea typeface="宋体" pitchFamily="2" charset="-122"/>
              </a:rPr>
              <a:t>INSERT</a:t>
            </a:r>
          </a:p>
          <a:p>
            <a:pPr marL="800100" lvl="1" indent="-342900">
              <a:buFont typeface="Wingdings" pitchFamily="2" charset="2"/>
              <a:buChar char="Ø"/>
              <a:defRPr/>
            </a:pPr>
            <a:r>
              <a:rPr lang="en-US" altLang="zh-CN" sz="2600" dirty="0">
                <a:ea typeface="宋体" pitchFamily="2" charset="-122"/>
              </a:rPr>
              <a:t>SELECT</a:t>
            </a:r>
          </a:p>
          <a:p>
            <a:pPr marL="800100" lvl="1" indent="-342900">
              <a:buFont typeface="Wingdings" pitchFamily="2" charset="2"/>
              <a:buChar char="Ø"/>
              <a:defRPr/>
            </a:pPr>
            <a:r>
              <a:rPr lang="en-US" altLang="zh-CN" sz="2600" dirty="0">
                <a:ea typeface="宋体" pitchFamily="2" charset="-122"/>
              </a:rPr>
              <a:t>UPDATE</a:t>
            </a:r>
          </a:p>
          <a:p>
            <a:pPr marL="800100" lvl="1" indent="-342900">
              <a:buFont typeface="Wingdings" pitchFamily="2" charset="2"/>
              <a:buChar char="Ø"/>
              <a:defRPr/>
            </a:pPr>
            <a:r>
              <a:rPr lang="en-US" altLang="zh-CN" sz="2600" dirty="0">
                <a:ea typeface="宋体" pitchFamily="2" charset="-122"/>
              </a:rPr>
              <a:t>DELETE</a:t>
            </a:r>
          </a:p>
          <a:p>
            <a:endParaRPr lang="zh-CN" altLang="en-US" dirty="0"/>
          </a:p>
        </p:txBody>
      </p:sp>
      <p:sp>
        <p:nvSpPr>
          <p:cNvPr id="2" name="标题 1"/>
          <p:cNvSpPr>
            <a:spLocks noGrp="1"/>
          </p:cNvSpPr>
          <p:nvPr>
            <p:ph type="title"/>
          </p:nvPr>
        </p:nvSpPr>
        <p:spPr/>
        <p:txBody>
          <a:bodyPr/>
          <a:lstStyle/>
          <a:p>
            <a:r>
              <a:rPr lang="zh-CN" altLang="en-US" dirty="0"/>
              <a:t>数据操纵语言</a:t>
            </a:r>
            <a:r>
              <a:rPr lang="en-US" altLang="zh-CN" dirty="0"/>
              <a:t>(DML</a:t>
            </a:r>
            <a:r>
              <a:rPr lang="en-US" altLang="zh-CN" dirty="0" smtClean="0"/>
              <a:t>)</a:t>
            </a:r>
            <a:endParaRPr lang="zh-CN" altLang="en-US" dirty="0"/>
          </a:p>
        </p:txBody>
      </p:sp>
    </p:spTree>
    <p:extLst>
      <p:ext uri="{BB962C8B-B14F-4D97-AF65-F5344CB8AC3E}">
        <p14:creationId xmlns:p14="http://schemas.microsoft.com/office/powerpoint/2010/main" val="1117816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1847850" y="1196975"/>
            <a:ext cx="8497888" cy="5113338"/>
          </a:xfrm>
        </p:spPr>
        <p:txBody>
          <a:bodyPr/>
          <a:lstStyle/>
          <a:p>
            <a:pPr>
              <a:lnSpc>
                <a:spcPct val="80000"/>
              </a:lnSpc>
            </a:pPr>
            <a:r>
              <a:rPr lang="en-US" altLang="zh-CN" sz="2800" dirty="0"/>
              <a:t>    </a:t>
            </a:r>
            <a:r>
              <a:rPr lang="en-US" altLang="zh-CN" sz="2800" dirty="0">
                <a:solidFill>
                  <a:srgbClr val="000000"/>
                </a:solidFill>
              </a:rPr>
              <a:t>SQLite</a:t>
            </a:r>
            <a:r>
              <a:rPr lang="zh-CN" altLang="en-US" sz="2800" dirty="0">
                <a:solidFill>
                  <a:srgbClr val="000000"/>
                </a:solidFill>
              </a:rPr>
              <a:t>是</a:t>
            </a:r>
            <a:r>
              <a:rPr lang="zh-CN" altLang="en-US" sz="2800" dirty="0"/>
              <a:t>目前最流行的</a:t>
            </a:r>
            <a:r>
              <a:rPr lang="zh-CN" altLang="en-US" sz="2800" dirty="0">
                <a:solidFill>
                  <a:srgbClr val="000000"/>
                </a:solidFill>
              </a:rPr>
              <a:t>一款开源的、嵌入式关系数据库。最初发布于</a:t>
            </a:r>
            <a:r>
              <a:rPr lang="en-US" altLang="zh-CN" sz="2800" dirty="0">
                <a:solidFill>
                  <a:srgbClr val="000000"/>
                </a:solidFill>
              </a:rPr>
              <a:t>2000</a:t>
            </a:r>
            <a:r>
              <a:rPr lang="zh-CN" altLang="en-US" sz="2800" dirty="0">
                <a:solidFill>
                  <a:srgbClr val="000000"/>
                </a:solidFill>
              </a:rPr>
              <a:t>年，主要的目的是用于省去专用于关系数据库管理系统日常费用。这样就可以为应用软件提供一种方便的数据库管理方式。</a:t>
            </a:r>
            <a:endParaRPr lang="en-US" altLang="zh-CN" sz="2800" dirty="0">
              <a:solidFill>
                <a:srgbClr val="000000"/>
              </a:solidFill>
            </a:endParaRPr>
          </a:p>
          <a:p>
            <a:pPr eaLnBrk="1" hangingPunct="1">
              <a:lnSpc>
                <a:spcPct val="80000"/>
              </a:lnSpc>
              <a:buFontTx/>
              <a:buNone/>
            </a:pPr>
            <a:endParaRPr lang="zh-CN" altLang="en-US" sz="2800" dirty="0"/>
          </a:p>
          <a:p>
            <a:pPr>
              <a:lnSpc>
                <a:spcPct val="80000"/>
              </a:lnSpc>
            </a:pPr>
            <a:r>
              <a:rPr lang="en-US" altLang="zh-CN" sz="2800" dirty="0"/>
              <a:t>    </a:t>
            </a:r>
            <a:r>
              <a:rPr lang="en-US" altLang="zh-CN" sz="2800" dirty="0" err="1"/>
              <a:t>SQLite</a:t>
            </a:r>
            <a:r>
              <a:rPr lang="zh-CN" altLang="en-US" sz="2800" dirty="0"/>
              <a:t>是一款轻型的数据库，是遵守</a:t>
            </a:r>
            <a:r>
              <a:rPr lang="en-US" altLang="zh-CN" sz="2800" dirty="0"/>
              <a:t>ACID</a:t>
            </a:r>
            <a:r>
              <a:rPr lang="zh-CN" altLang="en-US" sz="2800" dirty="0"/>
              <a:t>的关系式数据库管理系统，它的设计目标是嵌入式的，而且目前已经在很多嵌入式产品中使用了它，它占用资源非常的低，在嵌入式设备中，可能只需要几百</a:t>
            </a:r>
            <a:r>
              <a:rPr lang="en-US" altLang="zh-CN" sz="2800" dirty="0"/>
              <a:t>K</a:t>
            </a:r>
            <a:r>
              <a:rPr lang="zh-CN" altLang="en-US" sz="2800" dirty="0"/>
              <a:t>的内存就够了。它能够支持</a:t>
            </a:r>
            <a:r>
              <a:rPr lang="en-US" altLang="zh-CN" sz="2800" dirty="0"/>
              <a:t>Windows/Linux/Unix</a:t>
            </a:r>
            <a:r>
              <a:rPr lang="zh-CN" altLang="en-US" sz="2800" dirty="0"/>
              <a:t>等等主流的操作系统，同时能够跟很多程序语言相结合，比如</a:t>
            </a:r>
            <a:r>
              <a:rPr lang="en-US" altLang="zh-CN" sz="2800" dirty="0" err="1"/>
              <a:t>Tcl</a:t>
            </a:r>
            <a:r>
              <a:rPr lang="zh-CN" altLang="en-US" sz="2800" dirty="0"/>
              <a:t>、</a:t>
            </a:r>
            <a:r>
              <a:rPr lang="en-US" altLang="zh-CN" sz="2800" dirty="0" err="1"/>
              <a:t>PHP</a:t>
            </a:r>
            <a:r>
              <a:rPr lang="zh-CN" altLang="en-US" sz="2800" dirty="0"/>
              <a:t>、</a:t>
            </a:r>
            <a:r>
              <a:rPr lang="en-US" altLang="zh-CN" sz="2800" dirty="0"/>
              <a:t>Java</a:t>
            </a:r>
            <a:r>
              <a:rPr lang="zh-CN" altLang="en-US" sz="2800" dirty="0"/>
              <a:t>等，还有</a:t>
            </a:r>
            <a:r>
              <a:rPr lang="en-US" altLang="zh-CN" sz="2800" dirty="0"/>
              <a:t>ODBC</a:t>
            </a:r>
            <a:r>
              <a:rPr lang="zh-CN" altLang="en-US" sz="2800" dirty="0"/>
              <a:t>接口，同样比起</a:t>
            </a:r>
            <a:r>
              <a:rPr lang="en-US" altLang="zh-CN" sz="2800" dirty="0" err="1"/>
              <a:t>Mysql</a:t>
            </a:r>
            <a:r>
              <a:rPr lang="zh-CN" altLang="en-US" sz="2800" dirty="0"/>
              <a:t>、</a:t>
            </a:r>
            <a:r>
              <a:rPr lang="en-US" altLang="zh-CN" sz="2800" dirty="0" err="1"/>
              <a:t>PostgreSQL</a:t>
            </a:r>
            <a:r>
              <a:rPr lang="zh-CN" altLang="en-US" sz="2800" dirty="0"/>
              <a:t>这两款开源世界著名的数据库管理系统来讲，它的处理速度比他们都快。</a:t>
            </a:r>
          </a:p>
        </p:txBody>
      </p:sp>
      <p:sp>
        <p:nvSpPr>
          <p:cNvPr id="12290" name="Rectangle 2"/>
          <p:cNvSpPr>
            <a:spLocks noGrp="1" noChangeArrowheads="1"/>
          </p:cNvSpPr>
          <p:nvPr>
            <p:ph type="title"/>
          </p:nvPr>
        </p:nvSpPr>
        <p:spPr/>
        <p:txBody>
          <a:bodyPr/>
          <a:lstStyle/>
          <a:p>
            <a:pPr eaLnBrk="1" hangingPunct="1"/>
            <a:r>
              <a:rPr lang="en-US" altLang="zh-CN" dirty="0" err="1" smtClean="0"/>
              <a:t>SQLite</a:t>
            </a:r>
            <a:r>
              <a:rPr lang="zh-CN" altLang="en-US" dirty="0" smtClean="0"/>
              <a:t>数据库简介</a:t>
            </a:r>
          </a:p>
        </p:txBody>
      </p:sp>
    </p:spTree>
    <p:extLst>
      <p:ext uri="{BB962C8B-B14F-4D97-AF65-F5344CB8AC3E}">
        <p14:creationId xmlns:p14="http://schemas.microsoft.com/office/powerpoint/2010/main" val="26344317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91544" y="1268761"/>
            <a:ext cx="8229600" cy="4525963"/>
          </a:xfrm>
        </p:spPr>
        <p:txBody>
          <a:bodyPr/>
          <a:lstStyle/>
          <a:p>
            <a:pPr>
              <a:defRPr/>
            </a:pPr>
            <a:r>
              <a:rPr lang="zh-CN" altLang="en-US" sz="2000" dirty="0"/>
              <a:t>如何</a:t>
            </a:r>
            <a:r>
              <a:rPr lang="en-US" altLang="zh-CN" sz="2000" dirty="0" err="1"/>
              <a:t>使用数据填充表。INSERT</a:t>
            </a:r>
            <a:r>
              <a:rPr lang="en-US" altLang="zh-CN" sz="2000" dirty="0"/>
              <a:t> </a:t>
            </a:r>
            <a:r>
              <a:rPr lang="en-US" altLang="zh-CN" sz="2000" dirty="0" err="1"/>
              <a:t>命令用于向表中添加一个或多个行。使用此命令时，需用逗号对值进行分隔，TEXT类型的</a:t>
            </a:r>
            <a:r>
              <a:rPr lang="zh-CN" altLang="en-US" sz="2000" dirty="0"/>
              <a:t>数据</a:t>
            </a:r>
            <a:r>
              <a:rPr lang="en-US" altLang="zh-CN" sz="2000" dirty="0"/>
              <a:t>值</a:t>
            </a:r>
            <a:r>
              <a:rPr lang="zh-CN" altLang="en-US" sz="2000" dirty="0"/>
              <a:t>要</a:t>
            </a:r>
            <a:r>
              <a:rPr lang="en-US" altLang="zh-CN" sz="2000" dirty="0" err="1"/>
              <a:t>用单引号括起来</a:t>
            </a:r>
            <a:r>
              <a:rPr lang="en-US" altLang="zh-CN" sz="2000" dirty="0"/>
              <a:t>。</a:t>
            </a:r>
          </a:p>
          <a:p>
            <a:pPr>
              <a:defRPr/>
            </a:pPr>
            <a:r>
              <a:rPr lang="zh-CN" altLang="en-US" sz="2000" b="1" dirty="0"/>
              <a:t>插入单条记录的 </a:t>
            </a:r>
            <a:r>
              <a:rPr lang="en-US" altLang="zh-CN" sz="2000" b="1" dirty="0"/>
              <a:t>INSERT </a:t>
            </a:r>
            <a:r>
              <a:rPr lang="en-US" altLang="zh-CN" sz="2000" b="1" dirty="0" err="1"/>
              <a:t>语句的语法如下</a:t>
            </a:r>
            <a:r>
              <a:rPr lang="en-US" altLang="zh-CN" sz="2000" dirty="0"/>
              <a:t>：</a:t>
            </a:r>
          </a:p>
          <a:p>
            <a:pPr marL="400050" lvl="1">
              <a:defRPr/>
            </a:pPr>
            <a:r>
              <a:rPr lang="en-US" altLang="zh-CN" sz="1400" dirty="0"/>
              <a:t>INSERT  INTO  &lt;table name&gt;  [(column[,column…])]	VALUES (value[,value…]);</a:t>
            </a:r>
          </a:p>
          <a:p>
            <a:pPr>
              <a:defRPr/>
            </a:pPr>
            <a:r>
              <a:rPr lang="zh-CN" altLang="en-US" sz="2000" b="1" dirty="0">
                <a:ea typeface="宋体" pitchFamily="2" charset="-122"/>
              </a:rPr>
              <a:t>将一个查询结果的记录插入到表中的 </a:t>
            </a:r>
            <a:r>
              <a:rPr lang="en-US" altLang="zh-CN" sz="2000" b="1" dirty="0"/>
              <a:t>INSERT </a:t>
            </a:r>
            <a:r>
              <a:rPr lang="en-US" altLang="zh-CN" sz="2000" b="1" dirty="0" err="1"/>
              <a:t>语句的语法如下</a:t>
            </a:r>
            <a:r>
              <a:rPr lang="en-US" altLang="zh-CN" sz="2000" dirty="0"/>
              <a:t>：</a:t>
            </a:r>
          </a:p>
          <a:p>
            <a:pPr marL="400050" lvl="1">
              <a:defRPr/>
            </a:pPr>
            <a:r>
              <a:rPr lang="en-US" altLang="zh-CN" dirty="0">
                <a:ea typeface="宋体" pitchFamily="2" charset="-122"/>
              </a:rPr>
              <a:t>INSERT  INTO  &lt;object  table  name&gt;(column[,column...]) </a:t>
            </a:r>
          </a:p>
          <a:p>
            <a:pPr marL="400050" lvl="1">
              <a:defRPr/>
            </a:pPr>
            <a:r>
              <a:rPr lang="en-US" altLang="zh-CN" dirty="0">
                <a:ea typeface="宋体" pitchFamily="2" charset="-122"/>
              </a:rPr>
              <a:t>         	SELECT  column[,column...]  FROM  &lt;source  table  name&gt;;</a:t>
            </a:r>
          </a:p>
          <a:p>
            <a:pPr marL="400050" lvl="1">
              <a:defRPr/>
            </a:pPr>
            <a:r>
              <a:rPr lang="en-US" altLang="zh-CN" dirty="0" err="1"/>
              <a:t>其中</a:t>
            </a:r>
            <a:r>
              <a:rPr lang="en-US" altLang="zh-CN" dirty="0"/>
              <a:t> </a:t>
            </a:r>
            <a:r>
              <a:rPr lang="en-US" altLang="zh-CN" dirty="0">
                <a:ea typeface="宋体" pitchFamily="2" charset="-122"/>
              </a:rPr>
              <a:t>object  table  name </a:t>
            </a:r>
            <a:r>
              <a:rPr lang="en-US" altLang="zh-CN" dirty="0" err="1">
                <a:ea typeface="宋体" pitchFamily="2" charset="-122"/>
              </a:rPr>
              <a:t>是目标表</a:t>
            </a:r>
            <a:r>
              <a:rPr lang="en-US" altLang="zh-CN" dirty="0">
                <a:ea typeface="宋体" pitchFamily="2" charset="-122"/>
              </a:rPr>
              <a:t>， source  table  name </a:t>
            </a:r>
            <a:r>
              <a:rPr lang="en-US" altLang="zh-CN" dirty="0" err="1">
                <a:ea typeface="宋体" pitchFamily="2" charset="-122"/>
              </a:rPr>
              <a:t>是数据源表</a:t>
            </a:r>
            <a:r>
              <a:rPr lang="en-US" altLang="zh-CN" dirty="0">
                <a:ea typeface="宋体" pitchFamily="2" charset="-122"/>
              </a:rPr>
              <a:t>。</a:t>
            </a:r>
            <a:endParaRPr lang="en-US" altLang="zh-CN" sz="2000" dirty="0"/>
          </a:p>
          <a:p>
            <a:endParaRPr lang="zh-CN" altLang="en-US" sz="2000" dirty="0"/>
          </a:p>
        </p:txBody>
      </p:sp>
      <p:sp>
        <p:nvSpPr>
          <p:cNvPr id="2" name="标题 1"/>
          <p:cNvSpPr>
            <a:spLocks noGrp="1"/>
          </p:cNvSpPr>
          <p:nvPr>
            <p:ph type="title"/>
          </p:nvPr>
        </p:nvSpPr>
        <p:spPr/>
        <p:txBody>
          <a:bodyPr/>
          <a:lstStyle/>
          <a:p>
            <a:r>
              <a:rPr lang="zh-CN" altLang="en-US" dirty="0" smtClean="0"/>
              <a:t>插入数据</a:t>
            </a:r>
            <a:endParaRPr lang="zh-CN" altLang="en-US" dirty="0"/>
          </a:p>
        </p:txBody>
      </p:sp>
    </p:spTree>
    <p:extLst>
      <p:ext uri="{BB962C8B-B14F-4D97-AF65-F5344CB8AC3E}">
        <p14:creationId xmlns:p14="http://schemas.microsoft.com/office/powerpoint/2010/main" val="22116042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更改数据</a:t>
            </a:r>
            <a:endParaRPr lang="zh-CN" altLang="en-US" dirty="0"/>
          </a:p>
        </p:txBody>
      </p:sp>
      <p:sp>
        <p:nvSpPr>
          <p:cNvPr id="4" name="Rectangle 5"/>
          <p:cNvSpPr txBox="1">
            <a:spLocks noChangeArrowheads="1"/>
          </p:cNvSpPr>
          <p:nvPr/>
        </p:nvSpPr>
        <p:spPr bwMode="auto">
          <a:xfrm>
            <a:off x="1600200" y="1066800"/>
            <a:ext cx="8991600" cy="5715000"/>
          </a:xfrm>
          <a:prstGeom prst="rect">
            <a:avLst/>
          </a:prstGeom>
          <a:noFill/>
          <a:ln w="9525">
            <a:noFill/>
            <a:miter lim="800000"/>
            <a:headEnd/>
            <a:tailEnd/>
          </a:ln>
        </p:spPr>
        <p:txBody>
          <a:bodyPr/>
          <a:lstStyle/>
          <a:p>
            <a:pPr marL="342900" indent="-342900" eaLnBrk="0" hangingPunct="0">
              <a:spcBef>
                <a:spcPct val="20000"/>
              </a:spcBef>
              <a:buFontTx/>
              <a:buChar char="•"/>
              <a:defRPr/>
            </a:pPr>
            <a:r>
              <a:rPr lang="zh-CN" altLang="en-US" sz="2400" kern="0" dirty="0">
                <a:latin typeface="+mn-lt"/>
                <a:ea typeface="+mn-ea"/>
              </a:rPr>
              <a:t>有时可能需要修改存储在数据库表中的值。这时就可以对表中的现有记录使用</a:t>
            </a:r>
            <a:r>
              <a:rPr lang="en-US" altLang="zh-CN" sz="2400" kern="0" dirty="0">
                <a:latin typeface="+mn-lt"/>
                <a:ea typeface="+mn-ea"/>
              </a:rPr>
              <a:t> UPDATE </a:t>
            </a:r>
            <a:r>
              <a:rPr lang="en-US" altLang="zh-CN" sz="2400" kern="0" dirty="0" err="1">
                <a:latin typeface="+mn-lt"/>
                <a:ea typeface="+mn-ea"/>
              </a:rPr>
              <a:t>命令，来更新表中的行</a:t>
            </a:r>
            <a:r>
              <a:rPr lang="en-US" altLang="zh-CN" sz="2400" kern="0" dirty="0">
                <a:latin typeface="+mn-lt"/>
                <a:ea typeface="+mn-ea"/>
              </a:rPr>
              <a:t>。</a:t>
            </a:r>
            <a:r>
              <a:rPr lang="en-US" altLang="zh-CN" sz="2400" kern="0" dirty="0" err="1">
                <a:latin typeface="+mn-lt"/>
                <a:ea typeface="+mn-ea"/>
              </a:rPr>
              <a:t>使用此命令可以更新零个或多个行</a:t>
            </a:r>
            <a:r>
              <a:rPr lang="en-US" altLang="zh-CN" sz="2400" kern="0" dirty="0">
                <a:latin typeface="+mn-lt"/>
                <a:ea typeface="+mn-ea"/>
              </a:rPr>
              <a:t>。</a:t>
            </a:r>
            <a:r>
              <a:rPr lang="en-US" altLang="zh-CN" sz="2400" kern="0" dirty="0" err="1">
                <a:latin typeface="+mn-lt"/>
                <a:ea typeface="+mn-ea"/>
              </a:rPr>
              <a:t>如果要限定对特定的行进行更新，可以使用</a:t>
            </a:r>
            <a:r>
              <a:rPr lang="en-US" altLang="zh-CN" sz="2400" kern="0" dirty="0">
                <a:latin typeface="+mn-lt"/>
                <a:ea typeface="+mn-ea"/>
              </a:rPr>
              <a:t> WHERE </a:t>
            </a:r>
            <a:r>
              <a:rPr lang="en-US" altLang="zh-CN" sz="2400" kern="0" dirty="0" err="1">
                <a:latin typeface="+mn-lt"/>
                <a:ea typeface="+mn-ea"/>
              </a:rPr>
              <a:t>子句</a:t>
            </a:r>
            <a:r>
              <a:rPr lang="en-US" altLang="zh-CN" sz="2400" kern="0" dirty="0">
                <a:latin typeface="+mn-lt"/>
                <a:ea typeface="+mn-ea"/>
              </a:rPr>
              <a:t>。</a:t>
            </a:r>
          </a:p>
          <a:p>
            <a:pPr marL="342900" indent="-342900" eaLnBrk="0" hangingPunct="0">
              <a:spcBef>
                <a:spcPct val="20000"/>
              </a:spcBef>
              <a:buFontTx/>
              <a:buChar char="•"/>
              <a:defRPr/>
            </a:pPr>
            <a:r>
              <a:rPr lang="en-US" altLang="zh-CN" sz="2400" kern="0" dirty="0">
                <a:latin typeface="+mn-lt"/>
                <a:ea typeface="+mn-ea"/>
              </a:rPr>
              <a:t>UPDATE </a:t>
            </a:r>
            <a:r>
              <a:rPr lang="en-US" altLang="zh-CN" sz="2400" kern="0" dirty="0" err="1">
                <a:latin typeface="+mn-lt"/>
                <a:ea typeface="+mn-ea"/>
              </a:rPr>
              <a:t>命令的语法如下</a:t>
            </a:r>
            <a:r>
              <a:rPr lang="en-US" altLang="zh-CN" sz="2400" kern="0" dirty="0">
                <a:latin typeface="+mn-lt"/>
                <a:ea typeface="+mn-ea"/>
              </a:rPr>
              <a:t>：</a:t>
            </a:r>
          </a:p>
          <a:p>
            <a:pPr marL="342900" indent="-342900" eaLnBrk="0" hangingPunct="0">
              <a:spcBef>
                <a:spcPct val="20000"/>
              </a:spcBef>
              <a:defRPr/>
            </a:pPr>
            <a:r>
              <a:rPr lang="en-US" altLang="zh-CN" sz="2400" kern="0" dirty="0">
                <a:latin typeface="+mn-lt"/>
                <a:ea typeface="+mn-ea"/>
              </a:rPr>
              <a:t>	UPDATE  &lt;table  name&gt;</a:t>
            </a:r>
          </a:p>
          <a:p>
            <a:pPr marL="342900" indent="-342900" eaLnBrk="0" hangingPunct="0">
              <a:spcBef>
                <a:spcPct val="20000"/>
              </a:spcBef>
              <a:defRPr/>
            </a:pPr>
            <a:r>
              <a:rPr lang="en-US" altLang="zh-CN" sz="2400" kern="0" dirty="0">
                <a:latin typeface="+mn-lt"/>
                <a:ea typeface="+mn-ea"/>
              </a:rPr>
              <a:t>	SET  column  =  value [, column  =  value, …]</a:t>
            </a:r>
            <a:endParaRPr lang="en-US" altLang="zh-CN" sz="2400" kern="0" dirty="0"/>
          </a:p>
          <a:p>
            <a:pPr marL="342900" indent="-342900" eaLnBrk="0" hangingPunct="0">
              <a:spcBef>
                <a:spcPct val="20000"/>
              </a:spcBef>
              <a:defRPr/>
            </a:pPr>
            <a:r>
              <a:rPr lang="en-US" altLang="zh-CN" sz="2400" kern="0" dirty="0">
                <a:latin typeface="+mn-lt"/>
                <a:ea typeface="+mn-ea"/>
              </a:rPr>
              <a:t>	[WHERE  condition];</a:t>
            </a:r>
          </a:p>
          <a:p>
            <a:pPr marL="342900" indent="-342900" eaLnBrk="0" hangingPunct="0">
              <a:spcBef>
                <a:spcPct val="20000"/>
              </a:spcBef>
              <a:defRPr/>
            </a:pPr>
            <a:r>
              <a:rPr lang="en-US" altLang="zh-CN" sz="2400" kern="0" dirty="0">
                <a:latin typeface="+mn-lt"/>
                <a:ea typeface="+mn-ea"/>
              </a:rPr>
              <a:t>	</a:t>
            </a:r>
            <a:r>
              <a:rPr lang="en-US" altLang="zh-CN" sz="2400" kern="0" dirty="0" err="1">
                <a:latin typeface="+mn-lt"/>
                <a:ea typeface="+mn-ea"/>
              </a:rPr>
              <a:t>在上述语法中，WHERE</a:t>
            </a:r>
            <a:r>
              <a:rPr lang="en-US" altLang="zh-CN" sz="2400" kern="0" dirty="0">
                <a:latin typeface="+mn-lt"/>
                <a:ea typeface="+mn-ea"/>
              </a:rPr>
              <a:t> </a:t>
            </a:r>
            <a:r>
              <a:rPr lang="en-US" altLang="zh-CN" sz="2400" kern="0" dirty="0" err="1">
                <a:latin typeface="+mn-lt"/>
                <a:ea typeface="+mn-ea"/>
              </a:rPr>
              <a:t>子句和</a:t>
            </a:r>
            <a:r>
              <a:rPr lang="en-US" altLang="zh-CN" sz="2400" kern="0" dirty="0">
                <a:latin typeface="+mn-lt"/>
                <a:ea typeface="+mn-ea"/>
              </a:rPr>
              <a:t> SET </a:t>
            </a:r>
            <a:r>
              <a:rPr lang="en-US" altLang="zh-CN" sz="2400" kern="0" dirty="0" err="1">
                <a:latin typeface="+mn-lt"/>
                <a:ea typeface="+mn-ea"/>
              </a:rPr>
              <a:t>子句还可以包含查询</a:t>
            </a:r>
            <a:r>
              <a:rPr lang="en-US" altLang="zh-CN" sz="2400" kern="0" dirty="0">
                <a:latin typeface="+mn-lt"/>
                <a:ea typeface="+mn-ea"/>
              </a:rPr>
              <a:t>。</a:t>
            </a:r>
            <a:r>
              <a:rPr lang="en-US" altLang="zh-CN" sz="2400" kern="0" dirty="0" err="1">
                <a:latin typeface="+mn-lt"/>
                <a:ea typeface="+mn-ea"/>
              </a:rPr>
              <a:t>如果满足</a:t>
            </a:r>
            <a:r>
              <a:rPr lang="en-US" altLang="zh-CN" sz="2400" kern="0" dirty="0">
                <a:latin typeface="+mn-lt"/>
                <a:ea typeface="+mn-ea"/>
              </a:rPr>
              <a:t> WHERE </a:t>
            </a:r>
            <a:r>
              <a:rPr lang="en-US" altLang="zh-CN" sz="2400" kern="0" dirty="0" err="1">
                <a:latin typeface="+mn-lt"/>
                <a:ea typeface="+mn-ea"/>
              </a:rPr>
              <a:t>子句的条件，UPDATE</a:t>
            </a:r>
            <a:r>
              <a:rPr lang="en-US" altLang="zh-CN" sz="2400" kern="0" dirty="0">
                <a:latin typeface="+mn-lt"/>
                <a:ea typeface="+mn-ea"/>
              </a:rPr>
              <a:t> </a:t>
            </a:r>
            <a:r>
              <a:rPr lang="en-US" altLang="zh-CN" sz="2400" kern="0" dirty="0" err="1">
                <a:latin typeface="+mn-lt"/>
                <a:ea typeface="+mn-ea"/>
              </a:rPr>
              <a:t>语句将使用所提供的值设置每一个字段</a:t>
            </a:r>
            <a:r>
              <a:rPr lang="en-US" altLang="zh-CN" sz="2400" kern="0" dirty="0">
                <a:latin typeface="+mn-lt"/>
                <a:ea typeface="+mn-ea"/>
              </a:rPr>
              <a:t>。</a:t>
            </a:r>
          </a:p>
          <a:p>
            <a:pPr marL="342900" indent="-342900" eaLnBrk="0" hangingPunct="0">
              <a:spcBef>
                <a:spcPct val="20000"/>
              </a:spcBef>
              <a:defRPr/>
            </a:pPr>
            <a:r>
              <a:rPr lang="en-US" altLang="zh-CN" sz="2400" kern="0" dirty="0">
                <a:latin typeface="+mn-lt"/>
                <a:ea typeface="+mn-ea"/>
              </a:rPr>
              <a:t>	</a:t>
            </a:r>
          </a:p>
          <a:p>
            <a:pPr marL="342900" indent="-342900" eaLnBrk="0" hangingPunct="0">
              <a:spcBef>
                <a:spcPct val="20000"/>
              </a:spcBef>
              <a:defRPr/>
            </a:pPr>
            <a:endParaRPr lang="en-US" altLang="zh-CN" sz="2400" kern="0" dirty="0"/>
          </a:p>
          <a:p>
            <a:pPr marL="342900" indent="-342900" eaLnBrk="0" hangingPunct="0">
              <a:spcBef>
                <a:spcPct val="20000"/>
              </a:spcBef>
              <a:defRPr/>
            </a:pPr>
            <a:endParaRPr lang="en-US" altLang="zh-CN" sz="2400" kern="0" dirty="0">
              <a:latin typeface="+mn-lt"/>
              <a:ea typeface="+mn-ea"/>
            </a:endParaRPr>
          </a:p>
          <a:p>
            <a:pPr marL="342900" indent="-342900" eaLnBrk="0" hangingPunct="0">
              <a:spcBef>
                <a:spcPct val="20000"/>
              </a:spcBef>
              <a:defRPr/>
            </a:pPr>
            <a:endParaRPr lang="en-US" altLang="zh-CN" sz="2400" kern="0" dirty="0">
              <a:latin typeface="+mn-lt"/>
              <a:ea typeface="+mn-ea"/>
            </a:endParaRPr>
          </a:p>
          <a:p>
            <a:pPr marL="342900" indent="-342900" eaLnBrk="0" hangingPunct="0">
              <a:spcBef>
                <a:spcPct val="20000"/>
              </a:spcBef>
              <a:defRPr/>
            </a:pPr>
            <a:r>
              <a:rPr lang="en-US" altLang="zh-CN" sz="2400" kern="0" dirty="0">
                <a:latin typeface="+mn-lt"/>
                <a:ea typeface="+mn-ea"/>
              </a:rPr>
              <a:t>	</a:t>
            </a:r>
            <a:endParaRPr lang="en-US" altLang="zh-CN" sz="2400" dirty="0"/>
          </a:p>
          <a:p>
            <a:pPr marL="342900" indent="-342900" eaLnBrk="0" hangingPunct="0">
              <a:spcBef>
                <a:spcPct val="20000"/>
              </a:spcBef>
              <a:defRPr/>
            </a:pPr>
            <a:r>
              <a:rPr lang="en-US" altLang="zh-CN" sz="2400" kern="0" dirty="0">
                <a:latin typeface="+mn-lt"/>
                <a:ea typeface="+mn-ea"/>
              </a:rPr>
              <a:t>	</a:t>
            </a:r>
            <a:endParaRPr lang="zh-CN" altLang="en-US" sz="2400" kern="0" dirty="0">
              <a:latin typeface="+mn-lt"/>
              <a:ea typeface="+mn-ea"/>
            </a:endParaRPr>
          </a:p>
        </p:txBody>
      </p:sp>
    </p:spTree>
    <p:extLst>
      <p:ext uri="{BB962C8B-B14F-4D97-AF65-F5344CB8AC3E}">
        <p14:creationId xmlns:p14="http://schemas.microsoft.com/office/powerpoint/2010/main" val="41571472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删除表数据</a:t>
            </a:r>
            <a:endParaRPr lang="zh-CN" altLang="en-US" dirty="0"/>
          </a:p>
        </p:txBody>
      </p:sp>
      <p:sp>
        <p:nvSpPr>
          <p:cNvPr id="4" name="Rectangle 5"/>
          <p:cNvSpPr txBox="1">
            <a:spLocks noChangeArrowheads="1"/>
          </p:cNvSpPr>
          <p:nvPr/>
        </p:nvSpPr>
        <p:spPr bwMode="auto">
          <a:xfrm>
            <a:off x="1600200" y="1066800"/>
            <a:ext cx="8991600" cy="5715000"/>
          </a:xfrm>
          <a:prstGeom prst="rect">
            <a:avLst/>
          </a:prstGeom>
          <a:noFill/>
          <a:ln w="9525">
            <a:noFill/>
            <a:miter lim="800000"/>
            <a:headEnd/>
            <a:tailEnd/>
          </a:ln>
        </p:spPr>
        <p:txBody>
          <a:bodyPr/>
          <a:lstStyle/>
          <a:p>
            <a:pPr marL="342900" indent="-342900" eaLnBrk="0" hangingPunct="0">
              <a:spcBef>
                <a:spcPct val="20000"/>
              </a:spcBef>
              <a:buFontTx/>
              <a:buChar char="•"/>
              <a:defRPr/>
            </a:pPr>
            <a:r>
              <a:rPr lang="zh-CN" altLang="en-US" sz="2400" kern="0" dirty="0">
                <a:latin typeface="+mn-lt"/>
                <a:ea typeface="+mn-ea"/>
              </a:rPr>
              <a:t>在表中插入行后，如果不再需要该数据，可以删除这些行。</a:t>
            </a:r>
            <a:r>
              <a:rPr lang="en-US" altLang="zh-CN" sz="2400" kern="0" dirty="0">
                <a:latin typeface="+mn-lt"/>
                <a:ea typeface="+mn-ea"/>
              </a:rPr>
              <a:t>DELETE </a:t>
            </a:r>
            <a:r>
              <a:rPr lang="en-US" altLang="zh-CN" sz="2400" kern="0" dirty="0" err="1">
                <a:latin typeface="+mn-lt"/>
                <a:ea typeface="+mn-ea"/>
              </a:rPr>
              <a:t>命令用于从表中删除行</a:t>
            </a:r>
            <a:r>
              <a:rPr lang="en-US" altLang="zh-CN" sz="2400" kern="0" dirty="0">
                <a:latin typeface="+mn-lt"/>
                <a:ea typeface="+mn-ea"/>
              </a:rPr>
              <a:t>。</a:t>
            </a:r>
          </a:p>
          <a:p>
            <a:pPr marL="342900" indent="-342900" eaLnBrk="0" hangingPunct="0">
              <a:spcBef>
                <a:spcPct val="20000"/>
              </a:spcBef>
              <a:buFontTx/>
              <a:buChar char="•"/>
              <a:defRPr/>
            </a:pPr>
            <a:r>
              <a:rPr lang="en-US" altLang="zh-CN" sz="2400" kern="0" dirty="0">
                <a:latin typeface="+mn-lt"/>
                <a:ea typeface="+mn-ea"/>
              </a:rPr>
              <a:t>DELETE </a:t>
            </a:r>
            <a:r>
              <a:rPr lang="en-US" altLang="zh-CN" sz="2400" kern="0" dirty="0" err="1">
                <a:latin typeface="+mn-lt"/>
                <a:ea typeface="+mn-ea"/>
              </a:rPr>
              <a:t>命令的语法如下</a:t>
            </a:r>
            <a:r>
              <a:rPr lang="zh-CN" altLang="en-US" sz="2400" kern="0" dirty="0">
                <a:latin typeface="+mn-lt"/>
                <a:ea typeface="+mn-ea"/>
              </a:rPr>
              <a:t>：</a:t>
            </a:r>
            <a:endParaRPr lang="en-US" altLang="zh-CN" sz="2400" kern="0" dirty="0">
              <a:latin typeface="+mn-lt"/>
              <a:ea typeface="+mn-ea"/>
            </a:endParaRPr>
          </a:p>
          <a:p>
            <a:pPr marL="342900" indent="-342900" eaLnBrk="0" hangingPunct="0">
              <a:spcBef>
                <a:spcPct val="20000"/>
              </a:spcBef>
              <a:defRPr/>
            </a:pPr>
            <a:r>
              <a:rPr lang="en-US" altLang="zh-CN" sz="2400" kern="0" dirty="0">
                <a:latin typeface="+mn-lt"/>
                <a:ea typeface="+mn-ea"/>
              </a:rPr>
              <a:t>	DELETE  FROM  &lt;table  name&gt;</a:t>
            </a:r>
          </a:p>
          <a:p>
            <a:pPr marL="342900" indent="-342900" eaLnBrk="0" hangingPunct="0">
              <a:spcBef>
                <a:spcPct val="20000"/>
              </a:spcBef>
              <a:defRPr/>
            </a:pPr>
            <a:r>
              <a:rPr lang="en-US" altLang="zh-CN" sz="2400" kern="0" dirty="0">
                <a:latin typeface="+mn-lt"/>
                <a:ea typeface="+mn-ea"/>
              </a:rPr>
              <a:t>	[WHERE  condition];</a:t>
            </a:r>
          </a:p>
          <a:p>
            <a:pPr marL="342900" indent="-342900" eaLnBrk="0" hangingPunct="0">
              <a:spcBef>
                <a:spcPct val="20000"/>
              </a:spcBef>
              <a:defRPr/>
            </a:pPr>
            <a:r>
              <a:rPr lang="en-US" altLang="zh-CN" sz="2400" kern="0" dirty="0">
                <a:latin typeface="+mn-lt"/>
                <a:ea typeface="+mn-ea"/>
              </a:rPr>
              <a:t>	</a:t>
            </a:r>
            <a:r>
              <a:rPr lang="en-US" altLang="zh-CN" sz="2400" kern="0" dirty="0" err="1">
                <a:latin typeface="+mn-lt"/>
                <a:ea typeface="+mn-ea"/>
              </a:rPr>
              <a:t>使用</a:t>
            </a:r>
            <a:r>
              <a:rPr lang="en-US" altLang="zh-CN" sz="2400" kern="0" dirty="0">
                <a:latin typeface="+mn-lt"/>
                <a:ea typeface="+mn-ea"/>
              </a:rPr>
              <a:t> DELETE </a:t>
            </a:r>
            <a:r>
              <a:rPr lang="en-US" altLang="zh-CN" sz="2400" kern="0" dirty="0" err="1">
                <a:latin typeface="+mn-lt"/>
                <a:ea typeface="+mn-ea"/>
              </a:rPr>
              <a:t>命令可以删除零行或多行</a:t>
            </a:r>
            <a:r>
              <a:rPr lang="en-US" altLang="zh-CN" sz="2400" kern="0" dirty="0">
                <a:latin typeface="+mn-lt"/>
                <a:ea typeface="+mn-ea"/>
              </a:rPr>
              <a:t>。</a:t>
            </a:r>
            <a:r>
              <a:rPr lang="en-US" altLang="zh-CN" sz="2400" kern="0" dirty="0" err="1">
                <a:latin typeface="+mn-lt"/>
                <a:ea typeface="+mn-ea"/>
              </a:rPr>
              <a:t>另外，还可以删除表的所有行，而表的结构保持不变</a:t>
            </a:r>
            <a:r>
              <a:rPr lang="en-US" altLang="zh-CN" sz="2400" kern="0" dirty="0">
                <a:latin typeface="+mn-lt"/>
                <a:ea typeface="+mn-ea"/>
              </a:rPr>
              <a:t>。</a:t>
            </a:r>
            <a:r>
              <a:rPr lang="en-US" altLang="zh-CN" sz="2400" kern="0" dirty="0" err="1">
                <a:latin typeface="+mn-lt"/>
                <a:ea typeface="+mn-ea"/>
              </a:rPr>
              <a:t>要删除表的特定行，可以将</a:t>
            </a:r>
            <a:r>
              <a:rPr lang="en-US" altLang="zh-CN" sz="2400" kern="0" dirty="0">
                <a:latin typeface="+mn-lt"/>
                <a:ea typeface="+mn-ea"/>
              </a:rPr>
              <a:t> DELETE </a:t>
            </a:r>
            <a:r>
              <a:rPr lang="en-US" altLang="zh-CN" sz="2400" kern="0" dirty="0" err="1">
                <a:latin typeface="+mn-lt"/>
                <a:ea typeface="+mn-ea"/>
              </a:rPr>
              <a:t>命令与</a:t>
            </a:r>
            <a:r>
              <a:rPr lang="en-US" altLang="zh-CN" sz="2400" kern="0" dirty="0">
                <a:latin typeface="+mn-lt"/>
                <a:ea typeface="+mn-ea"/>
              </a:rPr>
              <a:t> WHERE </a:t>
            </a:r>
            <a:r>
              <a:rPr lang="en-US" altLang="zh-CN" sz="2400" kern="0" dirty="0" err="1">
                <a:latin typeface="+mn-lt"/>
                <a:ea typeface="+mn-ea"/>
              </a:rPr>
              <a:t>子句一起使用</a:t>
            </a:r>
            <a:r>
              <a:rPr lang="en-US" altLang="zh-CN" sz="2400" kern="0" dirty="0">
                <a:latin typeface="+mn-lt"/>
                <a:ea typeface="+mn-ea"/>
              </a:rPr>
              <a:t>。WHERE </a:t>
            </a:r>
            <a:r>
              <a:rPr lang="en-US" altLang="zh-CN" sz="2400" kern="0" dirty="0" err="1">
                <a:latin typeface="+mn-lt"/>
                <a:ea typeface="+mn-ea"/>
              </a:rPr>
              <a:t>子句还可以包含查询</a:t>
            </a:r>
            <a:r>
              <a:rPr lang="en-US" altLang="zh-CN" sz="2400" kern="0" dirty="0">
                <a:latin typeface="+mn-lt"/>
                <a:ea typeface="+mn-ea"/>
              </a:rPr>
              <a:t>。</a:t>
            </a:r>
          </a:p>
          <a:p>
            <a:pPr marL="342900" indent="-342900" eaLnBrk="0" hangingPunct="0">
              <a:spcBef>
                <a:spcPct val="20000"/>
              </a:spcBef>
              <a:buFontTx/>
              <a:buChar char="•"/>
              <a:defRPr/>
            </a:pPr>
            <a:r>
              <a:rPr lang="en-US" altLang="zh-CN" sz="2400" kern="0" dirty="0" err="1">
                <a:latin typeface="+mn-lt"/>
                <a:ea typeface="+mn-ea"/>
              </a:rPr>
              <a:t>删除表中所有行的</a:t>
            </a:r>
            <a:r>
              <a:rPr lang="en-US" altLang="zh-CN" sz="2400" kern="0" dirty="0">
                <a:latin typeface="+mn-lt"/>
                <a:ea typeface="+mn-ea"/>
              </a:rPr>
              <a:t> DELETE </a:t>
            </a:r>
            <a:r>
              <a:rPr lang="en-US" altLang="zh-CN" sz="2400" kern="0" dirty="0" err="1">
                <a:latin typeface="+mn-lt"/>
                <a:ea typeface="+mn-ea"/>
              </a:rPr>
              <a:t>命令的语法如下</a:t>
            </a:r>
            <a:r>
              <a:rPr lang="zh-CN" altLang="en-US" sz="2400" kern="0" dirty="0">
                <a:latin typeface="+mn-lt"/>
                <a:ea typeface="+mn-ea"/>
              </a:rPr>
              <a:t>：</a:t>
            </a:r>
            <a:endParaRPr lang="en-US" altLang="zh-CN" sz="2400" kern="0" dirty="0">
              <a:latin typeface="+mn-lt"/>
              <a:ea typeface="+mn-ea"/>
            </a:endParaRPr>
          </a:p>
          <a:p>
            <a:pPr marL="342900" indent="-342900" eaLnBrk="0" hangingPunct="0">
              <a:spcBef>
                <a:spcPct val="20000"/>
              </a:spcBef>
              <a:defRPr/>
            </a:pPr>
            <a:r>
              <a:rPr lang="en-US" altLang="zh-CN" sz="2400" kern="0" dirty="0">
                <a:latin typeface="+mn-lt"/>
                <a:ea typeface="+mn-ea"/>
              </a:rPr>
              <a:t>	</a:t>
            </a:r>
            <a:r>
              <a:rPr lang="en-US" altLang="zh-CN" sz="2400" kern="0" dirty="0"/>
              <a:t> DELETE  FROM  &lt;table  name&gt;;</a:t>
            </a:r>
            <a:endParaRPr lang="en-US" altLang="zh-CN" sz="2400" kern="0" dirty="0">
              <a:latin typeface="+mn-lt"/>
              <a:ea typeface="+mn-ea"/>
            </a:endParaRPr>
          </a:p>
          <a:p>
            <a:pPr marL="342900" indent="-342900" eaLnBrk="0" hangingPunct="0">
              <a:spcBef>
                <a:spcPct val="20000"/>
              </a:spcBef>
              <a:defRPr/>
            </a:pPr>
            <a:endParaRPr lang="en-US" altLang="zh-CN" sz="2400" kern="0" dirty="0">
              <a:latin typeface="+mn-lt"/>
              <a:ea typeface="+mn-ea"/>
            </a:endParaRPr>
          </a:p>
          <a:p>
            <a:pPr marL="342900" indent="-342900" eaLnBrk="0" hangingPunct="0">
              <a:spcBef>
                <a:spcPct val="20000"/>
              </a:spcBef>
              <a:defRPr/>
            </a:pPr>
            <a:r>
              <a:rPr lang="en-US" altLang="zh-CN" sz="2400" kern="0" dirty="0">
                <a:latin typeface="+mn-lt"/>
                <a:ea typeface="+mn-ea"/>
              </a:rPr>
              <a:t>	</a:t>
            </a:r>
          </a:p>
          <a:p>
            <a:pPr marL="342900" indent="-342900" eaLnBrk="0" hangingPunct="0">
              <a:spcBef>
                <a:spcPct val="20000"/>
              </a:spcBef>
              <a:defRPr/>
            </a:pPr>
            <a:endParaRPr lang="en-US" altLang="zh-CN" sz="2400" kern="0" dirty="0"/>
          </a:p>
          <a:p>
            <a:pPr marL="342900" indent="-342900" eaLnBrk="0" hangingPunct="0">
              <a:spcBef>
                <a:spcPct val="20000"/>
              </a:spcBef>
              <a:defRPr/>
            </a:pPr>
            <a:endParaRPr lang="en-US" altLang="zh-CN" sz="2400" kern="0" dirty="0">
              <a:latin typeface="+mn-lt"/>
              <a:ea typeface="+mn-ea"/>
            </a:endParaRPr>
          </a:p>
          <a:p>
            <a:pPr marL="342900" indent="-342900" eaLnBrk="0" hangingPunct="0">
              <a:spcBef>
                <a:spcPct val="20000"/>
              </a:spcBef>
              <a:defRPr/>
            </a:pPr>
            <a:endParaRPr lang="en-US" altLang="zh-CN" sz="2400" kern="0" dirty="0">
              <a:latin typeface="+mn-lt"/>
              <a:ea typeface="+mn-ea"/>
            </a:endParaRPr>
          </a:p>
          <a:p>
            <a:pPr marL="342900" indent="-342900" eaLnBrk="0" hangingPunct="0">
              <a:spcBef>
                <a:spcPct val="20000"/>
              </a:spcBef>
              <a:defRPr/>
            </a:pPr>
            <a:r>
              <a:rPr lang="en-US" altLang="zh-CN" sz="2400" kern="0" dirty="0">
                <a:latin typeface="+mn-lt"/>
                <a:ea typeface="+mn-ea"/>
              </a:rPr>
              <a:t>	</a:t>
            </a:r>
            <a:endParaRPr lang="en-US" altLang="zh-CN" sz="2400" dirty="0"/>
          </a:p>
          <a:p>
            <a:pPr marL="342900" indent="-342900" eaLnBrk="0" hangingPunct="0">
              <a:spcBef>
                <a:spcPct val="20000"/>
              </a:spcBef>
              <a:defRPr/>
            </a:pPr>
            <a:r>
              <a:rPr lang="en-US" altLang="zh-CN" sz="2400" kern="0" dirty="0">
                <a:latin typeface="+mn-lt"/>
                <a:ea typeface="+mn-ea"/>
              </a:rPr>
              <a:t>	</a:t>
            </a:r>
            <a:endParaRPr lang="zh-CN" altLang="en-US" sz="2400" kern="0" dirty="0">
              <a:latin typeface="+mn-lt"/>
              <a:ea typeface="+mn-ea"/>
            </a:endParaRPr>
          </a:p>
        </p:txBody>
      </p:sp>
    </p:spTree>
    <p:extLst>
      <p:ext uri="{BB962C8B-B14F-4D97-AF65-F5344CB8AC3E}">
        <p14:creationId xmlns:p14="http://schemas.microsoft.com/office/powerpoint/2010/main" val="29744002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a:t>
            </a:r>
            <a:r>
              <a:rPr lang="zh-CN" altLang="en-US" dirty="0" smtClean="0"/>
              <a:t>查询</a:t>
            </a:r>
            <a:endParaRPr lang="zh-CN" altLang="en-US" dirty="0"/>
          </a:p>
        </p:txBody>
      </p:sp>
      <p:sp>
        <p:nvSpPr>
          <p:cNvPr id="5" name="Rectangle 5"/>
          <p:cNvSpPr txBox="1">
            <a:spLocks noChangeArrowheads="1"/>
          </p:cNvSpPr>
          <p:nvPr/>
        </p:nvSpPr>
        <p:spPr bwMode="auto">
          <a:xfrm>
            <a:off x="1775520" y="1066800"/>
            <a:ext cx="8712968" cy="5334000"/>
          </a:xfrm>
          <a:prstGeom prst="rect">
            <a:avLst/>
          </a:prstGeom>
          <a:noFill/>
          <a:ln w="9525">
            <a:noFill/>
            <a:miter lim="800000"/>
            <a:headEnd/>
            <a:tailEnd/>
          </a:ln>
        </p:spPr>
        <p:txBody>
          <a:bodyPr/>
          <a:lstStyle/>
          <a:p>
            <a:pPr marL="342900" indent="-342900" eaLnBrk="0" hangingPunct="0">
              <a:spcBef>
                <a:spcPct val="20000"/>
              </a:spcBef>
              <a:buFontTx/>
              <a:buChar char="•"/>
              <a:defRPr/>
            </a:pPr>
            <a:r>
              <a:rPr lang="zh-CN" altLang="en-US" sz="2400" dirty="0">
                <a:solidFill>
                  <a:srgbClr val="000000"/>
                </a:solidFill>
                <a:latin typeface="Times New Roman" pitchFamily="18" charset="0"/>
              </a:rPr>
              <a:t>查询是最常见的数据操作，它从给定的表中，把满足条件的内容检索出来。在</a:t>
            </a:r>
            <a:r>
              <a:rPr lang="en-US" altLang="zh-CN" sz="2400" dirty="0">
                <a:solidFill>
                  <a:srgbClr val="000000"/>
                </a:solidFill>
                <a:latin typeface="Times New Roman" pitchFamily="18" charset="0"/>
              </a:rPr>
              <a:t>SQL</a:t>
            </a:r>
            <a:r>
              <a:rPr lang="zh-CN" altLang="en-US" sz="2400" dirty="0">
                <a:solidFill>
                  <a:srgbClr val="000000"/>
                </a:solidFill>
                <a:latin typeface="Times New Roman" pitchFamily="18" charset="0"/>
              </a:rPr>
              <a:t>里查询用</a:t>
            </a:r>
            <a:r>
              <a:rPr lang="en-US" altLang="zh-CN" sz="2400" dirty="0">
                <a:solidFill>
                  <a:srgbClr val="000000"/>
                </a:solidFill>
                <a:latin typeface="Times New Roman" pitchFamily="18" charset="0"/>
              </a:rPr>
              <a:t>SELECT</a:t>
            </a:r>
            <a:r>
              <a:rPr lang="zh-CN" altLang="en-US" sz="2400" dirty="0">
                <a:solidFill>
                  <a:srgbClr val="000000"/>
                </a:solidFill>
                <a:latin typeface="Times New Roman" pitchFamily="18" charset="0"/>
              </a:rPr>
              <a:t>语句，其语法如下：</a:t>
            </a:r>
            <a:endParaRPr lang="en-US" altLang="zh-CN" sz="2400" dirty="0">
              <a:solidFill>
                <a:srgbClr val="000000"/>
              </a:solidFill>
              <a:latin typeface="Times New Roman" pitchFamily="18" charset="0"/>
            </a:endParaRPr>
          </a:p>
          <a:p>
            <a:pPr marL="342900" indent="-342900" eaLnBrk="0" hangingPunct="0">
              <a:spcBef>
                <a:spcPts val="1200"/>
              </a:spcBef>
              <a:spcAft>
                <a:spcPts val="1200"/>
              </a:spcAft>
              <a:defRPr/>
            </a:pPr>
            <a:r>
              <a:rPr lang="en-US" altLang="zh-CN" sz="2400" dirty="0">
                <a:solidFill>
                  <a:srgbClr val="000000"/>
                </a:solidFill>
                <a:latin typeface="Times New Roman" pitchFamily="18" charset="0"/>
              </a:rPr>
              <a:t>	</a:t>
            </a:r>
            <a:r>
              <a:rPr lang="en-US" altLang="zh-CN" sz="2400" b="1" i="1" dirty="0">
                <a:solidFill>
                  <a:srgbClr val="000000"/>
                </a:solidFill>
                <a:latin typeface="Times New Roman" pitchFamily="18" charset="0"/>
              </a:rPr>
              <a:t> SELECT </a:t>
            </a:r>
            <a:r>
              <a:rPr lang="zh-CN" altLang="en-US" sz="2400" b="1" i="1" dirty="0">
                <a:solidFill>
                  <a:srgbClr val="000000"/>
                </a:solidFill>
                <a:latin typeface="Times New Roman" pitchFamily="18" charset="0"/>
              </a:rPr>
              <a:t>字段名列表  </a:t>
            </a:r>
            <a:r>
              <a:rPr lang="en-US" altLang="zh-CN" sz="2400" b="1" i="1" dirty="0">
                <a:solidFill>
                  <a:srgbClr val="000000"/>
                </a:solidFill>
                <a:latin typeface="Times New Roman" pitchFamily="18" charset="0"/>
              </a:rPr>
              <a:t>FROM </a:t>
            </a:r>
            <a:r>
              <a:rPr lang="zh-CN" altLang="en-US" sz="2400" b="1" i="1" dirty="0">
                <a:solidFill>
                  <a:srgbClr val="000000"/>
                </a:solidFill>
                <a:latin typeface="Times New Roman" pitchFamily="18" charset="0"/>
              </a:rPr>
              <a:t>表名 </a:t>
            </a:r>
            <a:r>
              <a:rPr lang="en-US" altLang="zh-CN" sz="2400" b="1" i="1" dirty="0">
                <a:solidFill>
                  <a:srgbClr val="000000"/>
                </a:solidFill>
                <a:latin typeface="Times New Roman" pitchFamily="18" charset="0"/>
              </a:rPr>
              <a:t>WHERE </a:t>
            </a:r>
            <a:r>
              <a:rPr lang="zh-CN" altLang="en-US" sz="2400" b="1" i="1" dirty="0">
                <a:solidFill>
                  <a:srgbClr val="000000"/>
                </a:solidFill>
                <a:latin typeface="Times New Roman" pitchFamily="18" charset="0"/>
              </a:rPr>
              <a:t>条件</a:t>
            </a:r>
            <a:r>
              <a:rPr lang="en-US" altLang="zh-CN" sz="2400" b="1" i="1" dirty="0">
                <a:solidFill>
                  <a:srgbClr val="000000"/>
                </a:solidFill>
                <a:latin typeface="Times New Roman" pitchFamily="18" charset="0"/>
              </a:rPr>
              <a:t>;</a:t>
            </a:r>
          </a:p>
          <a:p>
            <a:pPr marL="342900" indent="-342900" eaLnBrk="0" hangingPunct="0">
              <a:spcBef>
                <a:spcPct val="20000"/>
              </a:spcBef>
              <a:defRPr/>
            </a:pPr>
            <a:r>
              <a:rPr lang="en-US" altLang="zh-CN" sz="2400" dirty="0">
                <a:solidFill>
                  <a:srgbClr val="000000"/>
                </a:solidFill>
                <a:latin typeface="Times New Roman" pitchFamily="18" charset="0"/>
              </a:rPr>
              <a:t>	</a:t>
            </a:r>
            <a:r>
              <a:rPr lang="en-US" altLang="zh-CN" sz="2400" dirty="0" err="1">
                <a:solidFill>
                  <a:srgbClr val="000000"/>
                </a:solidFill>
                <a:latin typeface="Times New Roman" pitchFamily="18" charset="0"/>
              </a:rPr>
              <a:t>其中</a:t>
            </a:r>
            <a:r>
              <a:rPr lang="en-US" altLang="zh-CN" sz="2400" dirty="0">
                <a:solidFill>
                  <a:srgbClr val="000000"/>
                </a:solidFill>
                <a:latin typeface="Times New Roman" pitchFamily="18" charset="0"/>
              </a:rPr>
              <a:t>，</a:t>
            </a:r>
          </a:p>
          <a:p>
            <a:pPr marL="342900" indent="-342900">
              <a:lnSpc>
                <a:spcPts val="2600"/>
              </a:lnSpc>
              <a:buFont typeface="Wingdings" pitchFamily="2" charset="2"/>
              <a:buChar char="n"/>
              <a:tabLst>
                <a:tab pos="444500" algn="l"/>
                <a:tab pos="571500" algn="l"/>
                <a:tab pos="3073400" algn="l"/>
              </a:tabLst>
              <a:defRPr/>
            </a:pPr>
            <a:r>
              <a:rPr lang="en-US" altLang="zh-CN" sz="2400" dirty="0">
                <a:solidFill>
                  <a:srgbClr val="000000"/>
                </a:solidFill>
                <a:latin typeface="Times New Roman" pitchFamily="18" charset="0"/>
              </a:rPr>
              <a:t>SELECT</a:t>
            </a:r>
            <a:r>
              <a:rPr lang="zh-CN" altLang="en-US" sz="2400" dirty="0">
                <a:solidFill>
                  <a:srgbClr val="000000"/>
                </a:solidFill>
                <a:latin typeface="Times New Roman" pitchFamily="18" charset="0"/>
              </a:rPr>
              <a:t>为查询语句的关键字，后跟要查询的字段名列表，该关键字不能省略。</a:t>
            </a:r>
          </a:p>
          <a:p>
            <a:pPr marL="342900" indent="-342900" eaLnBrk="0" hangingPunct="0">
              <a:spcBef>
                <a:spcPct val="20000"/>
              </a:spcBef>
              <a:buFont typeface="Wingdings" pitchFamily="2" charset="2"/>
              <a:buChar char="n"/>
              <a:defRPr/>
            </a:pPr>
            <a:r>
              <a:rPr lang="zh-CN" altLang="en-US" sz="2400" dirty="0">
                <a:solidFill>
                  <a:srgbClr val="000000"/>
                </a:solidFill>
                <a:latin typeface="Times New Roman" pitchFamily="18" charset="0"/>
              </a:rPr>
              <a:t>字段名列表代表要查询的字段</a:t>
            </a:r>
            <a:endParaRPr lang="en-US" altLang="zh-CN" sz="2400" dirty="0">
              <a:solidFill>
                <a:srgbClr val="000000"/>
              </a:solidFill>
              <a:latin typeface="Times New Roman" pitchFamily="18" charset="0"/>
            </a:endParaRPr>
          </a:p>
          <a:p>
            <a:pPr marL="342900" indent="-342900">
              <a:lnSpc>
                <a:spcPts val="2750"/>
              </a:lnSpc>
              <a:buFont typeface="Wingdings" pitchFamily="2" charset="2"/>
              <a:buChar char="n"/>
              <a:tabLst>
                <a:tab pos="444500" algn="l"/>
                <a:tab pos="571500" algn="l"/>
                <a:tab pos="3073400" algn="l"/>
              </a:tabLst>
              <a:defRPr/>
            </a:pPr>
            <a:r>
              <a:rPr lang="en-US" altLang="zh-CN" sz="2400" dirty="0">
                <a:solidFill>
                  <a:srgbClr val="000000"/>
                </a:solidFill>
                <a:latin typeface="Times New Roman" pitchFamily="18" charset="0"/>
              </a:rPr>
              <a:t>FROM </a:t>
            </a:r>
            <a:r>
              <a:rPr lang="zh-CN" altLang="en-US" sz="2400" dirty="0">
                <a:solidFill>
                  <a:srgbClr val="000000"/>
                </a:solidFill>
                <a:latin typeface="Times New Roman" pitchFamily="18" charset="0"/>
              </a:rPr>
              <a:t>也是查询语句关键字，后面跟要查询的表名，该关键字不能省略。</a:t>
            </a:r>
          </a:p>
          <a:p>
            <a:pPr marL="342900" indent="-342900">
              <a:lnSpc>
                <a:spcPts val="2400"/>
              </a:lnSpc>
              <a:buFont typeface="Wingdings" pitchFamily="2" charset="2"/>
              <a:buChar char="n"/>
              <a:tabLst>
                <a:tab pos="444500" algn="l"/>
                <a:tab pos="571500" algn="l"/>
                <a:tab pos="3073400" algn="l"/>
              </a:tabLst>
              <a:defRPr/>
            </a:pPr>
            <a:r>
              <a:rPr lang="en-US" altLang="zh-CN" sz="2400" dirty="0">
                <a:solidFill>
                  <a:srgbClr val="000000"/>
                </a:solidFill>
                <a:latin typeface="Times New Roman" pitchFamily="18" charset="0"/>
              </a:rPr>
              <a:t>WHERE</a:t>
            </a:r>
            <a:r>
              <a:rPr lang="zh-CN" altLang="en-US" sz="2400" dirty="0">
                <a:solidFill>
                  <a:srgbClr val="000000"/>
                </a:solidFill>
                <a:latin typeface="Times New Roman" pitchFamily="18" charset="0"/>
              </a:rPr>
              <a:t>条件限定检索特定的记录，满足</a:t>
            </a:r>
            <a:r>
              <a:rPr lang="zh-CN" altLang="en-US" sz="2400" dirty="0">
                <a:solidFill>
                  <a:srgbClr val="000000"/>
                </a:solidFill>
                <a:latin typeface="Courier New" pitchFamily="49" charset="0"/>
              </a:rPr>
              <a:t>“</a:t>
            </a:r>
            <a:r>
              <a:rPr lang="zh-CN" altLang="en-US" sz="2400" dirty="0">
                <a:solidFill>
                  <a:srgbClr val="000000"/>
                </a:solidFill>
                <a:latin typeface="Times New Roman" pitchFamily="18" charset="0"/>
              </a:rPr>
              <a:t>条件</a:t>
            </a:r>
            <a:r>
              <a:rPr lang="zh-CN" altLang="en-US" sz="2400" dirty="0">
                <a:solidFill>
                  <a:srgbClr val="000000"/>
                </a:solidFill>
                <a:latin typeface="Courier New" pitchFamily="49" charset="0"/>
              </a:rPr>
              <a:t>”</a:t>
            </a:r>
            <a:r>
              <a:rPr lang="zh-CN" altLang="en-US" sz="2400" dirty="0">
                <a:solidFill>
                  <a:srgbClr val="000000"/>
                </a:solidFill>
                <a:latin typeface="Times New Roman" pitchFamily="18" charset="0"/>
              </a:rPr>
              <a:t>的记录被显示出来，不满足条件的被过滤掉。</a:t>
            </a:r>
            <a:endParaRPr lang="en-US" altLang="zh-CN" sz="2400" dirty="0">
              <a:solidFill>
                <a:srgbClr val="000000"/>
              </a:solidFill>
              <a:latin typeface="Times New Roman" pitchFamily="18" charset="0"/>
            </a:endParaRPr>
          </a:p>
          <a:p>
            <a:pPr>
              <a:lnSpc>
                <a:spcPts val="2413"/>
              </a:lnSpc>
              <a:tabLst>
                <a:tab pos="444500" algn="l"/>
                <a:tab pos="571500" algn="l"/>
                <a:tab pos="3073400" algn="l"/>
              </a:tabLst>
              <a:defRPr/>
            </a:pPr>
            <a:r>
              <a:rPr lang="en-US" altLang="zh-CN" sz="2400" dirty="0">
                <a:solidFill>
                  <a:srgbClr val="000000"/>
                </a:solidFill>
                <a:latin typeface="Times New Roman" pitchFamily="18" charset="0"/>
              </a:rPr>
              <a:t>     </a:t>
            </a:r>
            <a:r>
              <a:rPr lang="zh-CN" altLang="en-US" sz="2400" dirty="0">
                <a:solidFill>
                  <a:srgbClr val="000000"/>
                </a:solidFill>
                <a:latin typeface="Times New Roman" pitchFamily="18" charset="0"/>
              </a:rPr>
              <a:t>语句查询的结果往往是表的一部分行和列。如果字段名列表使用*，将检索全部的字段。如果省略</a:t>
            </a:r>
            <a:r>
              <a:rPr lang="en-US" altLang="zh-CN" sz="2400" dirty="0">
                <a:solidFill>
                  <a:srgbClr val="000000"/>
                </a:solidFill>
                <a:latin typeface="Times New Roman" pitchFamily="18" charset="0"/>
              </a:rPr>
              <a:t>WHERE</a:t>
            </a:r>
            <a:r>
              <a:rPr lang="zh-CN" altLang="en-US" sz="2400" dirty="0">
                <a:solidFill>
                  <a:srgbClr val="000000"/>
                </a:solidFill>
                <a:latin typeface="Times New Roman" pitchFamily="18" charset="0"/>
              </a:rPr>
              <a:t>条件，将检索全部的记录。</a:t>
            </a:r>
            <a:endParaRPr lang="zh-CN" altLang="en-US" sz="2200" kern="0" dirty="0">
              <a:latin typeface="+mn-lt"/>
              <a:ea typeface="+mn-ea"/>
            </a:endParaRPr>
          </a:p>
        </p:txBody>
      </p:sp>
    </p:spTree>
    <p:extLst>
      <p:ext uri="{BB962C8B-B14F-4D97-AF65-F5344CB8AC3E}">
        <p14:creationId xmlns:p14="http://schemas.microsoft.com/office/powerpoint/2010/main" val="2561347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3287688" y="-76200"/>
            <a:ext cx="730411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400">
                <a:solidFill>
                  <a:schemeClr val="tx2"/>
                </a:solidFill>
                <a:latin typeface="+mj-lt"/>
                <a:ea typeface="+mj-ea"/>
                <a:cs typeface="+mj-cs"/>
              </a:defRPr>
            </a:lvl1pPr>
            <a:lvl2pPr algn="r" rtl="0" eaLnBrk="0" fontAlgn="base" hangingPunct="0">
              <a:spcBef>
                <a:spcPct val="0"/>
              </a:spcBef>
              <a:spcAft>
                <a:spcPct val="0"/>
              </a:spcAft>
              <a:defRPr sz="4400">
                <a:solidFill>
                  <a:schemeClr val="tx2"/>
                </a:solidFill>
                <a:latin typeface="Arial" charset="0"/>
                <a:ea typeface="宋体" pitchFamily="2" charset="-122"/>
              </a:defRPr>
            </a:lvl2pPr>
            <a:lvl3pPr algn="r" rtl="0" eaLnBrk="0" fontAlgn="base" hangingPunct="0">
              <a:spcBef>
                <a:spcPct val="0"/>
              </a:spcBef>
              <a:spcAft>
                <a:spcPct val="0"/>
              </a:spcAft>
              <a:defRPr sz="4400">
                <a:solidFill>
                  <a:schemeClr val="tx2"/>
                </a:solidFill>
                <a:latin typeface="Arial" charset="0"/>
                <a:ea typeface="宋体" pitchFamily="2" charset="-122"/>
              </a:defRPr>
            </a:lvl3pPr>
            <a:lvl4pPr algn="r" rtl="0" eaLnBrk="0" fontAlgn="base" hangingPunct="0">
              <a:spcBef>
                <a:spcPct val="0"/>
              </a:spcBef>
              <a:spcAft>
                <a:spcPct val="0"/>
              </a:spcAft>
              <a:defRPr sz="4400">
                <a:solidFill>
                  <a:schemeClr val="tx2"/>
                </a:solidFill>
                <a:latin typeface="Arial" charset="0"/>
                <a:ea typeface="宋体" pitchFamily="2" charset="-122"/>
              </a:defRPr>
            </a:lvl4pPr>
            <a:lvl5pPr algn="r" rtl="0" eaLnBrk="0" fontAlgn="base" hangingPunct="0">
              <a:spcBef>
                <a:spcPct val="0"/>
              </a:spcBef>
              <a:spcAft>
                <a:spcPct val="0"/>
              </a:spcAft>
              <a:defRPr sz="4400">
                <a:solidFill>
                  <a:schemeClr val="tx2"/>
                </a:solidFill>
                <a:latin typeface="Arial" charset="0"/>
                <a:ea typeface="宋体" pitchFamily="2" charset="-122"/>
              </a:defRPr>
            </a:lvl5pPr>
            <a:lvl6pPr marL="457200" algn="r" rtl="0" fontAlgn="base">
              <a:spcBef>
                <a:spcPct val="0"/>
              </a:spcBef>
              <a:spcAft>
                <a:spcPct val="0"/>
              </a:spcAft>
              <a:defRPr sz="4400">
                <a:solidFill>
                  <a:schemeClr val="tx2"/>
                </a:solidFill>
                <a:latin typeface="Arial" charset="0"/>
                <a:ea typeface="宋体" pitchFamily="2" charset="-122"/>
              </a:defRPr>
            </a:lvl6pPr>
            <a:lvl7pPr marL="914400" algn="r" rtl="0" fontAlgn="base">
              <a:spcBef>
                <a:spcPct val="0"/>
              </a:spcBef>
              <a:spcAft>
                <a:spcPct val="0"/>
              </a:spcAft>
              <a:defRPr sz="4400">
                <a:solidFill>
                  <a:schemeClr val="tx2"/>
                </a:solidFill>
                <a:latin typeface="Arial" charset="0"/>
                <a:ea typeface="宋体" pitchFamily="2" charset="-122"/>
              </a:defRPr>
            </a:lvl7pPr>
            <a:lvl8pPr marL="1371600" algn="r" rtl="0" fontAlgn="base">
              <a:spcBef>
                <a:spcPct val="0"/>
              </a:spcBef>
              <a:spcAft>
                <a:spcPct val="0"/>
              </a:spcAft>
              <a:defRPr sz="4400">
                <a:solidFill>
                  <a:schemeClr val="tx2"/>
                </a:solidFill>
                <a:latin typeface="Arial" charset="0"/>
                <a:ea typeface="宋体" pitchFamily="2" charset="-122"/>
              </a:defRPr>
            </a:lvl8pPr>
            <a:lvl9pPr marL="1828800" algn="r" rtl="0" fontAlgn="base">
              <a:spcBef>
                <a:spcPct val="0"/>
              </a:spcBef>
              <a:spcAft>
                <a:spcPct val="0"/>
              </a:spcAft>
              <a:defRPr sz="4400">
                <a:solidFill>
                  <a:schemeClr val="tx2"/>
                </a:solidFill>
                <a:latin typeface="Arial" charset="0"/>
                <a:ea typeface="宋体" pitchFamily="2" charset="-122"/>
              </a:defRPr>
            </a:lvl9pPr>
          </a:lstStyle>
          <a:p>
            <a:r>
              <a:rPr lang="en-US" altLang="zh-CN" sz="3000"/>
              <a:t>SELECT </a:t>
            </a:r>
            <a:r>
              <a:rPr lang="zh-CN" altLang="en-US" sz="3000"/>
              <a:t>语句</a:t>
            </a:r>
            <a:r>
              <a:rPr lang="en-US" altLang="zh-CN" sz="3000"/>
              <a:t/>
            </a:r>
            <a:br>
              <a:rPr lang="en-US" altLang="zh-CN" sz="3000"/>
            </a:br>
            <a:r>
              <a:rPr lang="zh-CN" altLang="en-US" sz="3000"/>
              <a:t>列别名</a:t>
            </a:r>
            <a:endParaRPr lang="en-US" altLang="zh-CN" sz="3000" dirty="0"/>
          </a:p>
        </p:txBody>
      </p:sp>
      <p:sp>
        <p:nvSpPr>
          <p:cNvPr id="5" name="Rectangle 5"/>
          <p:cNvSpPr txBox="1">
            <a:spLocks noChangeArrowheads="1"/>
          </p:cNvSpPr>
          <p:nvPr/>
        </p:nvSpPr>
        <p:spPr bwMode="auto">
          <a:xfrm>
            <a:off x="911424" y="1143000"/>
            <a:ext cx="10441160" cy="5257800"/>
          </a:xfrm>
          <a:prstGeom prst="rect">
            <a:avLst/>
          </a:prstGeom>
          <a:noFill/>
          <a:ln w="9525">
            <a:noFill/>
            <a:miter lim="800000"/>
            <a:headEnd/>
            <a:tailEnd/>
          </a:ln>
        </p:spPr>
        <p:txBody>
          <a:bodyPr/>
          <a:lstStyle/>
          <a:p>
            <a:pPr marL="342900" indent="-342900" eaLnBrk="0" hangingPunct="0">
              <a:spcBef>
                <a:spcPct val="20000"/>
              </a:spcBef>
              <a:buFontTx/>
              <a:buChar char="•"/>
              <a:defRPr/>
            </a:pPr>
            <a:r>
              <a:rPr lang="zh-CN" altLang="en-US" sz="2800" kern="0" dirty="0" err="1">
                <a:latin typeface="+mn-lt"/>
                <a:ea typeface="+mn-ea"/>
              </a:rPr>
              <a:t>可以使用 </a:t>
            </a:r>
            <a:r>
              <a:rPr lang="en-US" altLang="zh-CN" sz="2800" kern="0" dirty="0" err="1">
                <a:latin typeface="+mn-lt"/>
                <a:ea typeface="+mn-ea"/>
              </a:rPr>
              <a:t>SELECT 命令在显示查询结果时临时修改列名。该操作修改的是实际列名的别名，不会直接影响实际的别名。如果显示时要缩短列名或需要隐藏实际列名，使用列别名可以方便地实现此目的。语法如下：</a:t>
            </a:r>
          </a:p>
          <a:p>
            <a:pPr marL="342900" indent="-342900" eaLnBrk="0" hangingPunct="0">
              <a:spcBef>
                <a:spcPct val="20000"/>
              </a:spcBef>
              <a:defRPr/>
            </a:pPr>
            <a:r>
              <a:rPr lang="en-US" altLang="zh-CN" sz="2800" kern="0" dirty="0" err="1">
                <a:latin typeface="+mn-lt"/>
                <a:ea typeface="+mn-ea"/>
              </a:rPr>
              <a:t>	SELECT  column  alias  [, column  alias, …]  FROM  table_name;</a:t>
            </a:r>
          </a:p>
          <a:p>
            <a:pPr marL="342900" indent="-342900" eaLnBrk="0" hangingPunct="0">
              <a:spcBef>
                <a:spcPct val="20000"/>
              </a:spcBef>
              <a:defRPr/>
            </a:pPr>
            <a:r>
              <a:rPr lang="en-US" altLang="zh-CN" sz="2800" kern="0" dirty="0" err="1">
                <a:latin typeface="+mn-lt"/>
                <a:ea typeface="+mn-ea"/>
              </a:rPr>
              <a:t>	其中，alias 表示的是列的别名。</a:t>
            </a:r>
          </a:p>
        </p:txBody>
      </p:sp>
    </p:spTree>
    <p:extLst>
      <p:ext uri="{BB962C8B-B14F-4D97-AF65-F5344CB8AC3E}">
        <p14:creationId xmlns:p14="http://schemas.microsoft.com/office/powerpoint/2010/main" val="11329522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62200" y="-76200"/>
            <a:ext cx="8229600" cy="1143000"/>
          </a:xfrm>
        </p:spPr>
        <p:txBody>
          <a:bodyPr/>
          <a:lstStyle/>
          <a:p>
            <a:pPr algn="r"/>
            <a:r>
              <a:rPr lang="en-US" altLang="zh-CN" sz="3000" dirty="0"/>
              <a:t>SELECT </a:t>
            </a:r>
            <a:r>
              <a:rPr lang="zh-CN" altLang="en-US" sz="3000" dirty="0"/>
              <a:t>语句</a:t>
            </a:r>
            <a:r>
              <a:rPr lang="en-US" altLang="zh-CN" sz="3000" dirty="0"/>
              <a:t/>
            </a:r>
            <a:br>
              <a:rPr lang="en-US" altLang="zh-CN" sz="3000" dirty="0"/>
            </a:br>
            <a:r>
              <a:rPr lang="zh-CN" altLang="en-US" sz="3000" dirty="0"/>
              <a:t>分页</a:t>
            </a:r>
            <a:endParaRPr lang="en-US" altLang="zh-CN" sz="3000" dirty="0"/>
          </a:p>
        </p:txBody>
      </p:sp>
      <p:sp>
        <p:nvSpPr>
          <p:cNvPr id="5" name="Rectangle 5"/>
          <p:cNvSpPr txBox="1">
            <a:spLocks noChangeArrowheads="1"/>
          </p:cNvSpPr>
          <p:nvPr/>
        </p:nvSpPr>
        <p:spPr bwMode="auto">
          <a:xfrm>
            <a:off x="767408" y="1143000"/>
            <a:ext cx="10657184"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800" dirty="0"/>
              <a:t>SQLite</a:t>
            </a:r>
            <a:r>
              <a:rPr lang="zh-CN" altLang="en-US" sz="2800" dirty="0"/>
              <a:t>分页</a:t>
            </a:r>
            <a:r>
              <a:rPr lang="zh-CN" altLang="en-US" sz="2800" dirty="0" smtClean="0"/>
              <a:t>：用</a:t>
            </a:r>
            <a:r>
              <a:rPr lang="en-US" altLang="zh-CN" sz="2800" dirty="0"/>
              <a:t>limit</a:t>
            </a:r>
          </a:p>
          <a:p>
            <a:r>
              <a:rPr lang="en-US" altLang="zh-CN" sz="2800" dirty="0"/>
              <a:t>select * from messages limit 10,100;</a:t>
            </a:r>
            <a:endParaRPr lang="zh-CN" altLang="en-US" sz="2800" dirty="0"/>
          </a:p>
          <a:p>
            <a:pPr>
              <a:spcBef>
                <a:spcPct val="20000"/>
              </a:spcBef>
            </a:pPr>
            <a:r>
              <a:rPr lang="en-US" altLang="zh-CN" sz="2800" dirty="0">
                <a:solidFill>
                  <a:srgbClr val="000000"/>
                </a:solidFill>
                <a:latin typeface="Times New Roman" charset="0"/>
              </a:rPr>
              <a:t>	</a:t>
            </a:r>
            <a:endParaRPr lang="zh-CN" altLang="en-US" sz="2800" dirty="0">
              <a:solidFill>
                <a:srgbClr val="000000"/>
              </a:solidFill>
              <a:latin typeface="Times New Roman" charset="0"/>
            </a:endParaRPr>
          </a:p>
        </p:txBody>
      </p:sp>
    </p:spTree>
    <p:extLst>
      <p:ext uri="{BB962C8B-B14F-4D97-AF65-F5344CB8AC3E}">
        <p14:creationId xmlns:p14="http://schemas.microsoft.com/office/powerpoint/2010/main" val="1273870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6"/>
          <p:cNvSpPr>
            <a:spLocks noGrp="1" noChangeArrowheads="1"/>
          </p:cNvSpPr>
          <p:nvPr>
            <p:ph type="title"/>
          </p:nvPr>
        </p:nvSpPr>
        <p:spPr>
          <a:xfrm>
            <a:off x="2133600" y="-76200"/>
            <a:ext cx="8229600" cy="1143000"/>
          </a:xfrm>
        </p:spPr>
        <p:txBody>
          <a:bodyPr/>
          <a:lstStyle/>
          <a:p>
            <a:pPr algn="r" eaLnBrk="1" hangingPunct="1"/>
            <a:r>
              <a:rPr lang="en-US" altLang="zh-CN" sz="3000" dirty="0"/>
              <a:t>SELECT </a:t>
            </a:r>
            <a:r>
              <a:rPr lang="en-US" altLang="zh-CN" sz="3000" dirty="0" err="1"/>
              <a:t>高级查询</a:t>
            </a:r>
            <a:r>
              <a:rPr lang="en-US" altLang="zh-CN" sz="3000" dirty="0"/>
              <a:t/>
            </a:r>
            <a:br>
              <a:rPr lang="en-US" altLang="zh-CN" sz="3000" dirty="0"/>
            </a:br>
            <a:r>
              <a:rPr lang="zh-CN" altLang="en-US" sz="3000" dirty="0"/>
              <a:t>内连接 </a:t>
            </a:r>
            <a:r>
              <a:rPr lang="en-US" altLang="zh-CN" sz="3000" dirty="0"/>
              <a:t>- INNER  JOIN</a:t>
            </a:r>
          </a:p>
        </p:txBody>
      </p:sp>
      <p:sp>
        <p:nvSpPr>
          <p:cNvPr id="5" name="Rectangle 5"/>
          <p:cNvSpPr txBox="1">
            <a:spLocks noChangeArrowheads="1"/>
          </p:cNvSpPr>
          <p:nvPr/>
        </p:nvSpPr>
        <p:spPr bwMode="auto">
          <a:xfrm>
            <a:off x="1752600" y="1066800"/>
            <a:ext cx="8686800" cy="5105400"/>
          </a:xfrm>
          <a:prstGeom prst="rect">
            <a:avLst/>
          </a:prstGeom>
          <a:noFill/>
          <a:ln w="9525">
            <a:noFill/>
            <a:miter lim="800000"/>
            <a:headEnd/>
            <a:tailEnd/>
          </a:ln>
        </p:spPr>
        <p:txBody>
          <a:bodyPr/>
          <a:lstStyle/>
          <a:p>
            <a:pPr marL="342900" indent="-342900" eaLnBrk="0" hangingPunct="0">
              <a:spcBef>
                <a:spcPct val="20000"/>
              </a:spcBef>
              <a:buFontTx/>
              <a:buChar char="•"/>
              <a:defRPr/>
            </a:pPr>
            <a:r>
              <a:rPr lang="zh-CN" altLang="en-US" sz="2800" dirty="0">
                <a:solidFill>
                  <a:srgbClr val="000000"/>
                </a:solidFill>
                <a:latin typeface="Times New Roman" charset="0"/>
              </a:rPr>
              <a:t>内连接：</a:t>
            </a:r>
            <a:r>
              <a:rPr lang="zh-CN" altLang="en-US" sz="2800" dirty="0"/>
              <a:t>即最常见的等值连接。</a:t>
            </a:r>
            <a:r>
              <a:rPr lang="zh-CN" altLang="en-US" sz="2800" dirty="0">
                <a:solidFill>
                  <a:srgbClr val="000000"/>
                </a:solidFill>
                <a:latin typeface="Times New Roman" charset="0"/>
              </a:rPr>
              <a:t>使用关键字 </a:t>
            </a:r>
            <a:r>
              <a:rPr lang="en-US" altLang="zh-CN" sz="2800" dirty="0">
                <a:solidFill>
                  <a:srgbClr val="000000"/>
                </a:solidFill>
                <a:latin typeface="Times New Roman" charset="0"/>
              </a:rPr>
              <a:t>INNER  JOIN</a:t>
            </a:r>
          </a:p>
          <a:p>
            <a:pPr marL="342900" indent="-342900" eaLnBrk="0" hangingPunct="0">
              <a:spcBef>
                <a:spcPct val="20000"/>
              </a:spcBef>
              <a:buFontTx/>
              <a:buChar char="•"/>
              <a:defRPr/>
            </a:pPr>
            <a:r>
              <a:rPr lang="zh-CN" altLang="en-US" sz="2800" dirty="0">
                <a:solidFill>
                  <a:srgbClr val="000000"/>
                </a:solidFill>
                <a:latin typeface="Times New Roman" charset="0"/>
              </a:rPr>
              <a:t>内连接方法一，语法如下：</a:t>
            </a:r>
            <a:endParaRPr lang="en-US" altLang="zh-CN" sz="2800" dirty="0">
              <a:solidFill>
                <a:srgbClr val="000000"/>
              </a:solidFill>
              <a:latin typeface="Times New Roman" charset="0"/>
            </a:endParaRPr>
          </a:p>
          <a:p>
            <a:pPr>
              <a:defRPr/>
            </a:pPr>
            <a:r>
              <a:rPr lang="en-US" altLang="zh-CN" sz="2800" dirty="0">
                <a:solidFill>
                  <a:srgbClr val="000000"/>
                </a:solidFill>
                <a:latin typeface="Times New Roman" charset="0"/>
              </a:rPr>
              <a:t>    </a:t>
            </a:r>
            <a:r>
              <a:rPr lang="en-US" altLang="zh-CN" sz="2800" dirty="0"/>
              <a:t>SELECT  column [, column, ...] </a:t>
            </a:r>
          </a:p>
          <a:p>
            <a:pPr>
              <a:defRPr/>
            </a:pPr>
            <a:r>
              <a:rPr lang="en-US" altLang="zh-CN" sz="2800" dirty="0"/>
              <a:t>    FROM  &lt;</a:t>
            </a:r>
            <a:r>
              <a:rPr lang="en-US" altLang="zh-CN" sz="2800" dirty="0" err="1"/>
              <a:t>tablename1</a:t>
            </a:r>
            <a:r>
              <a:rPr lang="en-US" altLang="zh-CN" sz="2800" dirty="0"/>
              <a:t>&gt; </a:t>
            </a:r>
          </a:p>
          <a:p>
            <a:pPr>
              <a:defRPr/>
            </a:pPr>
            <a:r>
              <a:rPr lang="en-US" altLang="zh-CN" sz="2800" dirty="0"/>
              <a:t>    [INNER]  JOIN  &lt;</a:t>
            </a:r>
            <a:r>
              <a:rPr lang="en-US" altLang="zh-CN" sz="2800" dirty="0" err="1"/>
              <a:t>tablename2</a:t>
            </a:r>
            <a:r>
              <a:rPr lang="en-US" altLang="zh-CN" sz="2800" dirty="0"/>
              <a:t>&gt; </a:t>
            </a:r>
          </a:p>
          <a:p>
            <a:pPr>
              <a:defRPr/>
            </a:pPr>
            <a:r>
              <a:rPr lang="en-US" altLang="zh-CN" sz="2800" dirty="0"/>
              <a:t>    ON </a:t>
            </a:r>
            <a:r>
              <a:rPr lang="en-US" altLang="zh-CN" sz="2800" dirty="0" err="1"/>
              <a:t>tablename1.column</a:t>
            </a:r>
            <a:r>
              <a:rPr lang="en-US" altLang="zh-CN" sz="2800" dirty="0"/>
              <a:t> = </a:t>
            </a:r>
            <a:r>
              <a:rPr lang="en-US" altLang="zh-CN" sz="2800" dirty="0" err="1"/>
              <a:t>tablename2.column</a:t>
            </a:r>
            <a:r>
              <a:rPr lang="en-US" altLang="zh-CN" sz="2800" dirty="0"/>
              <a:t>;</a:t>
            </a:r>
          </a:p>
          <a:p>
            <a:pPr marL="342900" indent="-342900" eaLnBrk="0" hangingPunct="0">
              <a:spcBef>
                <a:spcPct val="20000"/>
              </a:spcBef>
              <a:buFontTx/>
              <a:buChar char="•"/>
              <a:defRPr/>
            </a:pPr>
            <a:r>
              <a:rPr lang="zh-CN" altLang="en-US" sz="2800" dirty="0">
                <a:solidFill>
                  <a:srgbClr val="000000"/>
                </a:solidFill>
                <a:latin typeface="Times New Roman" charset="0"/>
              </a:rPr>
              <a:t>内连接方法二，语法如下：</a:t>
            </a:r>
            <a:endParaRPr lang="en-US" altLang="zh-CN" sz="2800" dirty="0">
              <a:solidFill>
                <a:srgbClr val="000000"/>
              </a:solidFill>
              <a:latin typeface="Times New Roman" charset="0"/>
            </a:endParaRPr>
          </a:p>
          <a:p>
            <a:pPr>
              <a:defRPr/>
            </a:pPr>
            <a:r>
              <a:rPr lang="en-US" altLang="zh-CN" sz="2800" dirty="0">
                <a:solidFill>
                  <a:srgbClr val="000000"/>
                </a:solidFill>
                <a:latin typeface="Times New Roman" charset="0"/>
              </a:rPr>
              <a:t>    </a:t>
            </a:r>
            <a:r>
              <a:rPr lang="en-US" altLang="zh-CN" sz="2800" dirty="0"/>
              <a:t>SELECT column [, column, ...] </a:t>
            </a:r>
          </a:p>
          <a:p>
            <a:pPr>
              <a:defRPr/>
            </a:pPr>
            <a:r>
              <a:rPr lang="en-US" altLang="zh-CN" sz="2800" dirty="0"/>
              <a:t>    FROM &lt;</a:t>
            </a:r>
            <a:r>
              <a:rPr lang="en-US" altLang="zh-CN" sz="2800" dirty="0" err="1"/>
              <a:t>tablename1</a:t>
            </a:r>
            <a:r>
              <a:rPr lang="en-US" altLang="zh-CN" sz="2800" dirty="0"/>
              <a:t>&gt;, &lt;</a:t>
            </a:r>
            <a:r>
              <a:rPr lang="en-US" altLang="zh-CN" sz="2800" dirty="0" err="1"/>
              <a:t>tablename2</a:t>
            </a:r>
            <a:r>
              <a:rPr lang="en-US" altLang="zh-CN" sz="2800" dirty="0"/>
              <a:t>&gt; </a:t>
            </a:r>
          </a:p>
          <a:p>
            <a:pPr>
              <a:defRPr/>
            </a:pPr>
            <a:r>
              <a:rPr lang="en-US" altLang="zh-CN" sz="2800" dirty="0"/>
              <a:t>    WHERE </a:t>
            </a:r>
            <a:r>
              <a:rPr lang="en-US" altLang="zh-CN" sz="2800" dirty="0" err="1"/>
              <a:t>tablename1.column</a:t>
            </a:r>
            <a:r>
              <a:rPr lang="en-US" altLang="zh-CN" sz="2800" dirty="0"/>
              <a:t> = </a:t>
            </a:r>
            <a:r>
              <a:rPr lang="en-US" altLang="zh-CN" sz="2800" dirty="0" err="1"/>
              <a:t>tablename2.column</a:t>
            </a:r>
            <a:r>
              <a:rPr lang="en-US" altLang="zh-CN" sz="2800" dirty="0"/>
              <a:t>;</a:t>
            </a:r>
            <a:endParaRPr lang="en-US" altLang="zh-CN" sz="2800" dirty="0">
              <a:solidFill>
                <a:srgbClr val="000000"/>
              </a:solidFill>
              <a:latin typeface="Times New Roman" charset="0"/>
            </a:endParaRPr>
          </a:p>
          <a:p>
            <a:pPr>
              <a:defRPr/>
            </a:pPr>
            <a:endParaRPr lang="zh-CN" altLang="en-US" sz="2800" dirty="0">
              <a:solidFill>
                <a:srgbClr val="000000"/>
              </a:solidFill>
              <a:latin typeface="Times New Roman" charset="0"/>
            </a:endParaRPr>
          </a:p>
        </p:txBody>
      </p:sp>
    </p:spTree>
    <p:extLst>
      <p:ext uri="{BB962C8B-B14F-4D97-AF65-F5344CB8AC3E}">
        <p14:creationId xmlns:p14="http://schemas.microsoft.com/office/powerpoint/2010/main" val="785473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normAutofit fontScale="90000"/>
          </a:bodyPr>
          <a:lstStyle/>
          <a:p>
            <a:pPr algn="r" eaLnBrk="1" hangingPunct="1"/>
            <a:r>
              <a:rPr lang="en-US" altLang="zh-CN" sz="3000" dirty="0"/>
              <a:t>SELECT </a:t>
            </a:r>
            <a:r>
              <a:rPr lang="en-US" altLang="zh-CN" sz="3000" dirty="0" err="1"/>
              <a:t>高级查询</a:t>
            </a:r>
            <a:r>
              <a:rPr lang="en-US" altLang="zh-CN" sz="3000" dirty="0"/>
              <a:t/>
            </a:r>
            <a:br>
              <a:rPr lang="en-US" altLang="zh-CN" sz="3000" dirty="0"/>
            </a:br>
            <a:r>
              <a:rPr lang="zh-CN" altLang="en-US" sz="3000" dirty="0"/>
              <a:t>外连接 </a:t>
            </a:r>
            <a:r>
              <a:rPr lang="en-US" altLang="zh-CN" sz="3000" dirty="0"/>
              <a:t>– OUTER  JOIN</a:t>
            </a:r>
            <a:endParaRPr lang="zh-CN" altLang="en-US" sz="3000" dirty="0"/>
          </a:p>
        </p:txBody>
      </p:sp>
      <p:sp>
        <p:nvSpPr>
          <p:cNvPr id="5" name="Rectangle 3"/>
          <p:cNvSpPr txBox="1">
            <a:spLocks noChangeArrowheads="1"/>
          </p:cNvSpPr>
          <p:nvPr/>
        </p:nvSpPr>
        <p:spPr bwMode="auto">
          <a:xfrm>
            <a:off x="1752600" y="1066800"/>
            <a:ext cx="86868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defRPr/>
            </a:pPr>
            <a:r>
              <a:rPr lang="zh-CN" altLang="en-US" dirty="0"/>
              <a:t>外连接分为：</a:t>
            </a:r>
            <a:endParaRPr lang="en-US" altLang="zh-CN" dirty="0"/>
          </a:p>
          <a:p>
            <a:pPr lvl="1" eaLnBrk="1" hangingPunct="1">
              <a:buFont typeface="Wingdings" pitchFamily="2" charset="2"/>
              <a:buChar char="Ø"/>
              <a:defRPr/>
            </a:pPr>
            <a:r>
              <a:rPr lang="zh-CN" altLang="en-US" sz="3200" dirty="0"/>
              <a:t>左外连接</a:t>
            </a:r>
            <a:endParaRPr lang="en-US" altLang="zh-CN" sz="3200" dirty="0"/>
          </a:p>
          <a:p>
            <a:pPr lvl="1" eaLnBrk="1" hangingPunct="1">
              <a:buFont typeface="Wingdings" pitchFamily="2" charset="2"/>
              <a:buChar char="Ø"/>
              <a:defRPr/>
            </a:pPr>
            <a:r>
              <a:rPr lang="zh-CN" altLang="en-US" sz="3200" dirty="0"/>
              <a:t>右外连接</a:t>
            </a:r>
            <a:r>
              <a:rPr lang="en-US" altLang="zh-CN" sz="3200" dirty="0"/>
              <a:t>(</a:t>
            </a:r>
            <a:r>
              <a:rPr lang="zh-CN" altLang="en-US" sz="3200" dirty="0"/>
              <a:t>不支持</a:t>
            </a:r>
            <a:r>
              <a:rPr lang="en-US" altLang="zh-CN" sz="3200" dirty="0"/>
              <a:t>)</a:t>
            </a:r>
          </a:p>
          <a:p>
            <a:pPr lvl="1" eaLnBrk="1" hangingPunct="1">
              <a:buFont typeface="Wingdings" pitchFamily="2" charset="2"/>
              <a:buChar char="Ø"/>
              <a:defRPr/>
            </a:pPr>
            <a:r>
              <a:rPr lang="zh-CN" altLang="en-US" sz="3200" dirty="0"/>
              <a:t>全外连接</a:t>
            </a:r>
            <a:r>
              <a:rPr lang="en-US" altLang="zh-CN" sz="3200" dirty="0"/>
              <a:t>(</a:t>
            </a:r>
            <a:r>
              <a:rPr lang="zh-CN" altLang="en-US" sz="3200"/>
              <a:t>不支持</a:t>
            </a:r>
            <a:r>
              <a:rPr lang="en-US" altLang="zh-CN" sz="3200"/>
              <a:t>)</a:t>
            </a:r>
            <a:endParaRPr lang="en-US" altLang="zh-CN" sz="3200" dirty="0">
              <a:solidFill>
                <a:srgbClr val="000000"/>
              </a:solidFill>
              <a:latin typeface="Times New Roman" charset="0"/>
            </a:endParaRPr>
          </a:p>
        </p:txBody>
      </p:sp>
    </p:spTree>
    <p:extLst>
      <p:ext uri="{BB962C8B-B14F-4D97-AF65-F5344CB8AC3E}">
        <p14:creationId xmlns:p14="http://schemas.microsoft.com/office/powerpoint/2010/main" val="20698913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pPr algn="r" eaLnBrk="1" hangingPunct="1"/>
            <a:r>
              <a:rPr lang="en-US" altLang="zh-CN" sz="2700" dirty="0"/>
              <a:t>SELECT </a:t>
            </a:r>
            <a:r>
              <a:rPr lang="en-US" altLang="zh-CN" sz="2700" dirty="0" err="1"/>
              <a:t>高级查询</a:t>
            </a:r>
            <a:r>
              <a:rPr lang="en-US" altLang="zh-CN" sz="2700" dirty="0"/>
              <a:t/>
            </a:r>
            <a:br>
              <a:rPr lang="en-US" altLang="zh-CN" sz="2700" dirty="0"/>
            </a:br>
            <a:r>
              <a:rPr lang="en-US" altLang="zh-CN" sz="2700" dirty="0"/>
              <a:t>左</a:t>
            </a:r>
            <a:r>
              <a:rPr lang="zh-CN" altLang="en-US" sz="2700" dirty="0"/>
              <a:t>外连接 </a:t>
            </a:r>
            <a:r>
              <a:rPr lang="en-US" altLang="zh-CN" sz="2700" dirty="0"/>
              <a:t>– LEFT  OUTER  JOIN</a:t>
            </a:r>
            <a:endParaRPr lang="zh-CN" altLang="en-US" sz="2700" dirty="0"/>
          </a:p>
        </p:txBody>
      </p:sp>
      <p:sp>
        <p:nvSpPr>
          <p:cNvPr id="5" name="Rectangle 3"/>
          <p:cNvSpPr txBox="1">
            <a:spLocks noChangeArrowheads="1"/>
          </p:cNvSpPr>
          <p:nvPr/>
        </p:nvSpPr>
        <p:spPr bwMode="auto">
          <a:xfrm>
            <a:off x="1676400" y="1219200"/>
            <a:ext cx="8686800" cy="29298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defRPr/>
            </a:pPr>
            <a:r>
              <a:rPr lang="zh-CN" altLang="en-US" sz="2100" dirty="0"/>
              <a:t>左外连接：就是在等值连接的基础上加上主表中的未匹配数据。左外连接使用关键字：</a:t>
            </a:r>
            <a:r>
              <a:rPr lang="en-US" altLang="en-US" sz="2100" dirty="0"/>
              <a:t>LEFT  JOIN </a:t>
            </a:r>
            <a:endParaRPr lang="en-US" altLang="zh-CN" sz="2100" dirty="0"/>
          </a:p>
          <a:p>
            <a:pPr lvl="1">
              <a:buFont typeface="Wingdings" pitchFamily="2" charset="2"/>
              <a:buChar char="Ø"/>
              <a:defRPr/>
            </a:pPr>
            <a:r>
              <a:rPr lang="zh-CN" altLang="en-US" sz="2100" dirty="0"/>
              <a:t>左外连接方法一，语法如下：</a:t>
            </a:r>
            <a:endParaRPr lang="en-US" altLang="zh-CN" sz="2100" dirty="0"/>
          </a:p>
          <a:p>
            <a:pPr>
              <a:buFontTx/>
              <a:buNone/>
              <a:defRPr/>
            </a:pPr>
            <a:r>
              <a:rPr lang="en-US" altLang="zh-CN" sz="2100" dirty="0"/>
              <a:t>		SELECT  column [, column, ...] </a:t>
            </a:r>
          </a:p>
          <a:p>
            <a:pPr>
              <a:buFontTx/>
              <a:buNone/>
              <a:defRPr/>
            </a:pPr>
            <a:r>
              <a:rPr lang="en-US" altLang="zh-CN" sz="2100" dirty="0"/>
              <a:t>		FROM  &lt;</a:t>
            </a:r>
            <a:r>
              <a:rPr lang="en-US" altLang="zh-CN" sz="2100" dirty="0" err="1"/>
              <a:t>left_tablename</a:t>
            </a:r>
            <a:r>
              <a:rPr lang="en-US" altLang="zh-CN" sz="2100" dirty="0"/>
              <a:t>&gt; </a:t>
            </a:r>
          </a:p>
          <a:p>
            <a:pPr>
              <a:buFontTx/>
              <a:buNone/>
              <a:defRPr/>
            </a:pPr>
            <a:r>
              <a:rPr lang="en-US" altLang="zh-CN" sz="2100" dirty="0"/>
              <a:t>		LEFT  JOIN  &lt;</a:t>
            </a:r>
            <a:r>
              <a:rPr lang="en-US" altLang="zh-CN" sz="2100" dirty="0" err="1"/>
              <a:t>right_tablename</a:t>
            </a:r>
            <a:r>
              <a:rPr lang="en-US" altLang="zh-CN" sz="2100" dirty="0"/>
              <a:t>&gt; </a:t>
            </a:r>
          </a:p>
          <a:p>
            <a:pPr>
              <a:buFontTx/>
              <a:buNone/>
              <a:defRPr/>
            </a:pPr>
            <a:r>
              <a:rPr lang="en-US" altLang="zh-CN" sz="2100" dirty="0"/>
              <a:t>    		ON  </a:t>
            </a:r>
            <a:r>
              <a:rPr lang="en-US" altLang="zh-CN" sz="2100" dirty="0" err="1"/>
              <a:t>left_tablename.column</a:t>
            </a:r>
            <a:r>
              <a:rPr lang="en-US" altLang="zh-CN" sz="2100" dirty="0"/>
              <a:t> = </a:t>
            </a:r>
            <a:r>
              <a:rPr lang="en-US" altLang="zh-CN" sz="2100" dirty="0" err="1"/>
              <a:t>right_tablename.column</a:t>
            </a:r>
            <a:r>
              <a:rPr lang="en-US" altLang="zh-CN" sz="2100" dirty="0"/>
              <a:t>;</a:t>
            </a:r>
          </a:p>
        </p:txBody>
      </p:sp>
    </p:spTree>
    <p:extLst>
      <p:ext uri="{BB962C8B-B14F-4D97-AF65-F5344CB8AC3E}">
        <p14:creationId xmlns:p14="http://schemas.microsoft.com/office/powerpoint/2010/main" val="27688541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19536" y="1412777"/>
            <a:ext cx="8579296" cy="4525963"/>
          </a:xfrm>
        </p:spPr>
        <p:txBody>
          <a:bodyPr/>
          <a:lstStyle/>
          <a:p>
            <a:r>
              <a:rPr lang="en-US" altLang="zh-CN" dirty="0" smtClean="0"/>
              <a:t>SQLite</a:t>
            </a:r>
            <a:r>
              <a:rPr lang="zh-CN" altLang="en-US" dirty="0" smtClean="0"/>
              <a:t>不支持右连接和全连接</a:t>
            </a:r>
            <a:endParaRPr lang="en-US" altLang="zh-CN" dirty="0" smtClean="0"/>
          </a:p>
          <a:p>
            <a:r>
              <a:rPr lang="zh-CN" altLang="en-US" dirty="0"/>
              <a:t>但</a:t>
            </a:r>
            <a:r>
              <a:rPr lang="zh-CN" altLang="en-US" dirty="0" smtClean="0"/>
              <a:t>是右连接和全连接都可以用左连接来实现</a:t>
            </a:r>
            <a:endParaRPr lang="en-US" altLang="zh-CN" dirty="0" smtClean="0"/>
          </a:p>
        </p:txBody>
      </p:sp>
      <p:sp>
        <p:nvSpPr>
          <p:cNvPr id="2" name="标题 1"/>
          <p:cNvSpPr>
            <a:spLocks noGrp="1"/>
          </p:cNvSpPr>
          <p:nvPr>
            <p:ph type="title"/>
          </p:nvPr>
        </p:nvSpPr>
        <p:spPr/>
        <p:txBody>
          <a:bodyPr/>
          <a:lstStyle/>
          <a:p>
            <a:r>
              <a:rPr lang="zh-CN" altLang="en-US" dirty="0" smtClean="0"/>
              <a:t>右连接和全连接</a:t>
            </a:r>
            <a:endParaRPr lang="zh-CN" altLang="en-US" dirty="0"/>
          </a:p>
        </p:txBody>
      </p:sp>
    </p:spTree>
    <p:extLst>
      <p:ext uri="{BB962C8B-B14F-4D97-AF65-F5344CB8AC3E}">
        <p14:creationId xmlns:p14="http://schemas.microsoft.com/office/powerpoint/2010/main" val="4213137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63952" y="0"/>
            <a:ext cx="4917232" cy="908050"/>
          </a:xfrm>
        </p:spPr>
        <p:txBody>
          <a:bodyPr/>
          <a:lstStyle/>
          <a:p>
            <a:r>
              <a:rPr lang="en-US" altLang="zh-CN" dirty="0" smtClean="0"/>
              <a:t>SQLite</a:t>
            </a:r>
            <a:r>
              <a:rPr lang="zh-CN" altLang="en-US" dirty="0" smtClean="0"/>
              <a:t>的主要特征</a:t>
            </a:r>
            <a:endParaRPr lang="zh-CN" altLang="en-US" dirty="0"/>
          </a:p>
        </p:txBody>
      </p:sp>
      <p:sp>
        <p:nvSpPr>
          <p:cNvPr id="5" name="矩形 4"/>
          <p:cNvSpPr/>
          <p:nvPr/>
        </p:nvSpPr>
        <p:spPr>
          <a:xfrm>
            <a:off x="2711624" y="1556792"/>
            <a:ext cx="6840760" cy="3539430"/>
          </a:xfrm>
          <a:prstGeom prst="rect">
            <a:avLst/>
          </a:prstGeom>
        </p:spPr>
        <p:txBody>
          <a:bodyPr wrap="square">
            <a:spAutoFit/>
          </a:bodyPr>
          <a:lstStyle/>
          <a:p>
            <a:pPr marL="342900" indent="-342900">
              <a:buFont typeface="+mj-lt"/>
              <a:buAutoNum type="arabicPeriod"/>
            </a:pPr>
            <a:r>
              <a:rPr lang="zh-CN" altLang="en-US" sz="3200" dirty="0"/>
              <a:t>管理简单，甚至可以认为无需管理。</a:t>
            </a:r>
          </a:p>
          <a:p>
            <a:pPr marL="342900" indent="-342900">
              <a:buFont typeface="+mj-lt"/>
              <a:buAutoNum type="arabicPeriod"/>
            </a:pPr>
            <a:r>
              <a:rPr lang="zh-CN" altLang="en-US" sz="3200" dirty="0"/>
              <a:t>操作方便，</a:t>
            </a:r>
            <a:r>
              <a:rPr lang="en-US" altLang="zh-CN" sz="3200" dirty="0"/>
              <a:t>SQLite</a:t>
            </a:r>
            <a:r>
              <a:rPr lang="zh-CN" altLang="en-US" sz="3200" dirty="0"/>
              <a:t>生成的数据库文件可以在各个平台无缝移植。</a:t>
            </a:r>
          </a:p>
          <a:p>
            <a:pPr marL="342900" indent="-342900">
              <a:buFont typeface="+mj-lt"/>
              <a:buAutoNum type="arabicPeriod"/>
            </a:pPr>
            <a:r>
              <a:rPr lang="zh-CN" altLang="en-US" sz="3200" dirty="0"/>
              <a:t>可以非常方便的以多种形式嵌入到其他应用程序中，如静态库、动态库等。</a:t>
            </a:r>
          </a:p>
          <a:p>
            <a:pPr marL="342900" indent="-342900">
              <a:buFont typeface="+mj-lt"/>
              <a:buAutoNum type="arabicPeriod"/>
            </a:pPr>
            <a:r>
              <a:rPr lang="zh-CN" altLang="en-US" sz="3200" dirty="0"/>
              <a:t>易于维护。</a:t>
            </a:r>
          </a:p>
        </p:txBody>
      </p:sp>
    </p:spTree>
    <p:extLst>
      <p:ext uri="{BB962C8B-B14F-4D97-AF65-F5344CB8AC3E}">
        <p14:creationId xmlns:p14="http://schemas.microsoft.com/office/powerpoint/2010/main" val="5031049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438400" y="-76200"/>
            <a:ext cx="8229600" cy="1143000"/>
          </a:xfrm>
        </p:spPr>
        <p:txBody>
          <a:bodyPr/>
          <a:lstStyle/>
          <a:p>
            <a:pPr algn="r" eaLnBrk="1" hangingPunct="1"/>
            <a:r>
              <a:rPr lang="en-US" altLang="zh-CN" sz="3000" dirty="0"/>
              <a:t>SELECT </a:t>
            </a:r>
            <a:r>
              <a:rPr lang="en-US" altLang="zh-CN" sz="3000" dirty="0" err="1"/>
              <a:t>高级查询</a:t>
            </a:r>
            <a:r>
              <a:rPr lang="en-US" altLang="zh-CN" sz="3000" dirty="0"/>
              <a:t/>
            </a:r>
            <a:br>
              <a:rPr lang="en-US" altLang="zh-CN" sz="3000" dirty="0"/>
            </a:br>
            <a:r>
              <a:rPr lang="zh-CN" altLang="en-US" sz="3000" dirty="0"/>
              <a:t>自连接 </a:t>
            </a:r>
            <a:r>
              <a:rPr lang="en-US" altLang="zh-CN" sz="3000" dirty="0"/>
              <a:t>– SELF  JOIN</a:t>
            </a:r>
            <a:endParaRPr lang="zh-CN" altLang="en-US" sz="3000" dirty="0"/>
          </a:p>
        </p:txBody>
      </p:sp>
      <p:sp>
        <p:nvSpPr>
          <p:cNvPr id="5" name="Rectangle 3"/>
          <p:cNvSpPr txBox="1">
            <a:spLocks noChangeArrowheads="1"/>
          </p:cNvSpPr>
          <p:nvPr/>
        </p:nvSpPr>
        <p:spPr bwMode="auto">
          <a:xfrm>
            <a:off x="1676400" y="1143000"/>
            <a:ext cx="86868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r>
              <a:rPr lang="zh-CN" altLang="en-US" sz="2400" dirty="0"/>
              <a:t>自连接：使用自连接可以将自身表的一个镜像当作另一个表来对待，从而能够得到一些特殊的数据。</a:t>
            </a:r>
            <a:endParaRPr lang="en-US" altLang="zh-CN" sz="2400" dirty="0"/>
          </a:p>
          <a:p>
            <a:pPr lvl="1">
              <a:buFont typeface="Wingdings" pitchFamily="2" charset="2"/>
              <a:buChar char="Ø"/>
            </a:pPr>
            <a:r>
              <a:rPr lang="zh-CN" altLang="en-US" sz="2400" dirty="0"/>
              <a:t>自连接，语法如下：</a:t>
            </a:r>
            <a:endParaRPr lang="en-US" altLang="zh-CN" sz="2400" dirty="0"/>
          </a:p>
          <a:p>
            <a:pPr>
              <a:buFontTx/>
              <a:buNone/>
            </a:pPr>
            <a:r>
              <a:rPr lang="en-US" altLang="zh-CN" sz="2400" dirty="0"/>
              <a:t>		SELECT  column [, column, ...] </a:t>
            </a:r>
          </a:p>
          <a:p>
            <a:pPr>
              <a:buFontTx/>
              <a:buNone/>
            </a:pPr>
            <a:r>
              <a:rPr lang="en-US" altLang="zh-CN" sz="2400" dirty="0"/>
              <a:t>		FROM  &lt;</a:t>
            </a:r>
            <a:r>
              <a:rPr lang="en-US" altLang="zh-CN" sz="2400" dirty="0" err="1"/>
              <a:t>tablename</a:t>
            </a:r>
            <a:r>
              <a:rPr lang="en-US" altLang="zh-CN" sz="2400" dirty="0"/>
              <a:t>&gt; a, &lt;</a:t>
            </a:r>
            <a:r>
              <a:rPr lang="en-US" altLang="zh-CN" sz="2400" dirty="0" err="1"/>
              <a:t>tablename</a:t>
            </a:r>
            <a:r>
              <a:rPr lang="en-US" altLang="zh-CN" sz="2400" dirty="0"/>
              <a:t>&gt;b</a:t>
            </a:r>
          </a:p>
          <a:p>
            <a:pPr>
              <a:buFontTx/>
              <a:buNone/>
            </a:pPr>
            <a:r>
              <a:rPr lang="en-US" altLang="zh-CN" sz="2400" dirty="0"/>
              <a:t>		WHERE  a.column1 = b.column2;</a:t>
            </a:r>
          </a:p>
          <a:p>
            <a:pPr lvl="1">
              <a:buFont typeface="Wingdings" pitchFamily="2" charset="2"/>
              <a:buChar char="Ø"/>
            </a:pPr>
            <a:r>
              <a:rPr lang="zh-CN" altLang="en-US" sz="2400" dirty="0"/>
              <a:t>左自连接</a:t>
            </a:r>
            <a:endParaRPr lang="en-US" altLang="zh-CN" sz="2400" dirty="0"/>
          </a:p>
          <a:p>
            <a:pPr lvl="1">
              <a:buFont typeface="Wingdings" pitchFamily="2" charset="2"/>
              <a:buChar char="Ø"/>
            </a:pPr>
            <a:r>
              <a:rPr lang="zh-CN" altLang="en-US" sz="2400" dirty="0">
                <a:solidFill>
                  <a:srgbClr val="000000"/>
                </a:solidFill>
                <a:latin typeface="Times New Roman" charset="0"/>
              </a:rPr>
              <a:t>右自连接</a:t>
            </a:r>
            <a:r>
              <a:rPr lang="en-US" altLang="zh-CN" sz="2400" dirty="0">
                <a:solidFill>
                  <a:srgbClr val="000000"/>
                </a:solidFill>
                <a:latin typeface="Times New Roman" charset="0"/>
              </a:rPr>
              <a:t>(</a:t>
            </a:r>
            <a:r>
              <a:rPr lang="zh-CN" altLang="en-US" sz="2400" dirty="0">
                <a:solidFill>
                  <a:srgbClr val="000000"/>
                </a:solidFill>
                <a:latin typeface="Times New Roman" charset="0"/>
              </a:rPr>
              <a:t>不支持</a:t>
            </a:r>
            <a:r>
              <a:rPr lang="en-US" altLang="zh-CN" sz="2400" dirty="0">
                <a:solidFill>
                  <a:srgbClr val="000000"/>
                </a:solidFill>
                <a:latin typeface="Times New Roman" charset="0"/>
              </a:rPr>
              <a:t>)</a:t>
            </a:r>
          </a:p>
          <a:p>
            <a:pPr lvl="1">
              <a:buFont typeface="Wingdings" pitchFamily="2" charset="2"/>
              <a:buChar char="Ø"/>
            </a:pPr>
            <a:r>
              <a:rPr lang="zh-CN" altLang="en-US" sz="2400" dirty="0">
                <a:solidFill>
                  <a:srgbClr val="000000"/>
                </a:solidFill>
                <a:latin typeface="Times New Roman" charset="0"/>
              </a:rPr>
              <a:t>全自连接</a:t>
            </a:r>
            <a:r>
              <a:rPr lang="en-US" altLang="zh-CN" sz="2400" dirty="0">
                <a:solidFill>
                  <a:srgbClr val="000000"/>
                </a:solidFill>
                <a:latin typeface="Times New Roman" charset="0"/>
              </a:rPr>
              <a:t>(</a:t>
            </a:r>
            <a:r>
              <a:rPr lang="zh-CN" altLang="en-US" sz="2400" dirty="0">
                <a:solidFill>
                  <a:srgbClr val="000000"/>
                </a:solidFill>
                <a:latin typeface="Times New Roman" charset="0"/>
              </a:rPr>
              <a:t>不支持</a:t>
            </a:r>
            <a:r>
              <a:rPr lang="en-US" altLang="zh-CN" sz="2400" dirty="0">
                <a:solidFill>
                  <a:srgbClr val="000000"/>
                </a:solidFill>
                <a:latin typeface="Times New Roman" charset="0"/>
              </a:rPr>
              <a:t>)</a:t>
            </a:r>
          </a:p>
        </p:txBody>
      </p:sp>
    </p:spTree>
    <p:extLst>
      <p:ext uri="{BB962C8B-B14F-4D97-AF65-F5344CB8AC3E}">
        <p14:creationId xmlns:p14="http://schemas.microsoft.com/office/powerpoint/2010/main" val="30555330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SQL</a:t>
            </a:r>
            <a:r>
              <a:rPr lang="zh-CN" altLang="en-US" dirty="0" smtClean="0"/>
              <a:t>操作符</a:t>
            </a:r>
            <a:endParaRPr lang="zh-CN" altLang="en-US" dirty="0"/>
          </a:p>
        </p:txBody>
      </p:sp>
      <p:sp>
        <p:nvSpPr>
          <p:cNvPr id="4" name="Rectangle 5"/>
          <p:cNvSpPr txBox="1">
            <a:spLocks noChangeArrowheads="1"/>
          </p:cNvSpPr>
          <p:nvPr/>
        </p:nvSpPr>
        <p:spPr bwMode="auto">
          <a:xfrm>
            <a:off x="1752600" y="1143000"/>
            <a:ext cx="86868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800100" indent="-34290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buFontTx/>
              <a:buChar char="•"/>
            </a:pPr>
            <a:r>
              <a:rPr lang="en-US" altLang="zh-CN" sz="2800" dirty="0" err="1"/>
              <a:t>SQL中</a:t>
            </a:r>
            <a:r>
              <a:rPr lang="zh-CN" altLang="en-US" sz="2800" dirty="0"/>
              <a:t>操作符的分类：</a:t>
            </a:r>
            <a:endParaRPr lang="en-US" altLang="zh-CN" sz="2800" dirty="0"/>
          </a:p>
          <a:p>
            <a:pPr lvl="1">
              <a:spcBef>
                <a:spcPct val="20000"/>
              </a:spcBef>
              <a:buFont typeface="Wingdings" pitchFamily="2" charset="2"/>
              <a:buChar char="Ø"/>
            </a:pPr>
            <a:r>
              <a:rPr lang="zh-CN" altLang="en-US" sz="2800" dirty="0"/>
              <a:t>算术操作符</a:t>
            </a:r>
          </a:p>
          <a:p>
            <a:pPr lvl="1">
              <a:spcBef>
                <a:spcPct val="20000"/>
              </a:spcBef>
              <a:buFont typeface="Wingdings" pitchFamily="2" charset="2"/>
              <a:buChar char="Ø"/>
            </a:pPr>
            <a:r>
              <a:rPr lang="zh-CN" altLang="en-US" sz="2800" dirty="0"/>
              <a:t>比较操作符</a:t>
            </a:r>
          </a:p>
          <a:p>
            <a:pPr lvl="1">
              <a:spcBef>
                <a:spcPct val="20000"/>
              </a:spcBef>
              <a:buFont typeface="Wingdings" pitchFamily="2" charset="2"/>
              <a:buChar char="Ø"/>
            </a:pPr>
            <a:r>
              <a:rPr lang="zh-CN" altLang="en-US" sz="2800" dirty="0"/>
              <a:t>逻辑操作符</a:t>
            </a:r>
          </a:p>
          <a:p>
            <a:pPr lvl="1">
              <a:spcBef>
                <a:spcPct val="20000"/>
              </a:spcBef>
              <a:buFont typeface="Wingdings" pitchFamily="2" charset="2"/>
              <a:buChar char="Ø"/>
            </a:pPr>
            <a:r>
              <a:rPr lang="zh-CN" altLang="en-US" sz="2800" dirty="0"/>
              <a:t>集合操作符</a:t>
            </a:r>
          </a:p>
          <a:p>
            <a:pPr lvl="1">
              <a:spcBef>
                <a:spcPct val="20000"/>
              </a:spcBef>
              <a:buFont typeface="Wingdings" pitchFamily="2" charset="2"/>
              <a:buChar char="Ø"/>
            </a:pPr>
            <a:r>
              <a:rPr lang="zh-CN" altLang="en-US" sz="2800" dirty="0"/>
              <a:t>连接操作符</a:t>
            </a:r>
          </a:p>
        </p:txBody>
      </p:sp>
    </p:spTree>
    <p:extLst>
      <p:ext uri="{BB962C8B-B14F-4D97-AF65-F5344CB8AC3E}">
        <p14:creationId xmlns:p14="http://schemas.microsoft.com/office/powerpoint/2010/main" val="20936187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txBox="1">
            <a:spLocks noGrp="1" noChangeArrowheads="1"/>
          </p:cNvSpPr>
          <p:nvPr>
            <p:ph idx="1"/>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buFontTx/>
              <a:buChar char="•"/>
            </a:pPr>
            <a:r>
              <a:rPr lang="zh-CN" altLang="en-US" sz="2800"/>
              <a:t>要执行基于数值的计算，可以在 </a:t>
            </a:r>
            <a:r>
              <a:rPr lang="en-US" altLang="zh-CN" sz="2800"/>
              <a:t>SQL 命令中包括算术</a:t>
            </a:r>
            <a:r>
              <a:rPr lang="zh-CN" altLang="en-US" sz="2800"/>
              <a:t>表达式。算术表达式由 </a:t>
            </a:r>
            <a:r>
              <a:rPr lang="en-US" altLang="zh-CN" sz="2800"/>
              <a:t>NUMBER 数据类型的列名和连接这些列名的算术操作符组成。</a:t>
            </a:r>
          </a:p>
          <a:p>
            <a:pPr>
              <a:spcBef>
                <a:spcPct val="20000"/>
              </a:spcBef>
              <a:buFontTx/>
              <a:buChar char="•"/>
            </a:pPr>
            <a:r>
              <a:rPr lang="en-US" altLang="zh-CN" sz="2800"/>
              <a:t>算术操作符包括：+(加)、-(减)、*(乘)、/(除)。</a:t>
            </a:r>
            <a:endParaRPr lang="zh-CN" altLang="en-US" sz="2800"/>
          </a:p>
        </p:txBody>
      </p:sp>
      <p:sp>
        <p:nvSpPr>
          <p:cNvPr id="4" name="Rectangle 2"/>
          <p:cNvSpPr>
            <a:spLocks noGrp="1" noChangeArrowheads="1"/>
          </p:cNvSpPr>
          <p:nvPr>
            <p:ph type="title"/>
          </p:nvPr>
        </p:nvSpPr>
        <p:spPr/>
        <p:txBody>
          <a:bodyPr/>
          <a:lstStyle/>
          <a:p>
            <a:pPr marL="342900" indent="-342900">
              <a:spcBef>
                <a:spcPct val="20000"/>
              </a:spcBef>
            </a:pPr>
            <a:r>
              <a:rPr lang="zh-CN" altLang="en-US" sz="3200" dirty="0"/>
              <a:t>算术操作符</a:t>
            </a:r>
          </a:p>
        </p:txBody>
      </p:sp>
    </p:spTree>
    <p:extLst>
      <p:ext uri="{BB962C8B-B14F-4D97-AF65-F5344CB8AC3E}">
        <p14:creationId xmlns:p14="http://schemas.microsoft.com/office/powerpoint/2010/main" val="28593824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txBox="1">
            <a:spLocks noGrp="1" noChangeArrowheads="1"/>
          </p:cNvSpPr>
          <p:nvPr>
            <p:ph idx="1"/>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800100" indent="-34290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buFontTx/>
              <a:buChar char="•"/>
            </a:pPr>
            <a:r>
              <a:rPr lang="zh-CN" altLang="en-US" sz="2200" dirty="0"/>
              <a:t>比较操作符用于将一个表达式与另一个表达式进行比较。</a:t>
            </a:r>
            <a:endParaRPr lang="en-US" altLang="zh-CN" sz="2200" dirty="0"/>
          </a:p>
          <a:p>
            <a:pPr>
              <a:spcBef>
                <a:spcPct val="20000"/>
              </a:spcBef>
              <a:buFontTx/>
              <a:buChar char="•"/>
            </a:pPr>
            <a:r>
              <a:rPr lang="zh-CN" altLang="en-US" sz="2200" dirty="0"/>
              <a:t>比较操作符包括：</a:t>
            </a:r>
            <a:r>
              <a:rPr lang="en-US" altLang="zh-CN" sz="2200" dirty="0"/>
              <a:t>=、!=、&lt;、&gt;、&lt;=、&gt;=、BETWEEN…AND…(</a:t>
            </a:r>
            <a:r>
              <a:rPr lang="en-US" altLang="zh-CN" sz="2200" dirty="0" err="1"/>
              <a:t>检查是否在任意两个值之间</a:t>
            </a:r>
            <a:r>
              <a:rPr lang="en-US" altLang="zh-CN" sz="2200" dirty="0"/>
              <a:t>)，IN(</a:t>
            </a:r>
            <a:r>
              <a:rPr lang="en-US" altLang="zh-CN" sz="2200" dirty="0" err="1"/>
              <a:t>与列表中的任意值进行匹配</a:t>
            </a:r>
            <a:r>
              <a:rPr lang="en-US" altLang="zh-CN" sz="2200" dirty="0"/>
              <a:t>)、LIKE(</a:t>
            </a:r>
            <a:r>
              <a:rPr lang="en-US" altLang="zh-CN" sz="2200" dirty="0" err="1"/>
              <a:t>匹配字符模式</a:t>
            </a:r>
            <a:r>
              <a:rPr lang="en-US" altLang="zh-CN" sz="2200" dirty="0"/>
              <a:t>)、IS  NULL(</a:t>
            </a:r>
            <a:r>
              <a:rPr lang="en-US" altLang="zh-CN" sz="2200" dirty="0" err="1"/>
              <a:t>检查是否为空</a:t>
            </a:r>
            <a:r>
              <a:rPr lang="en-US" altLang="zh-CN" sz="2200" dirty="0"/>
              <a:t>)。</a:t>
            </a:r>
          </a:p>
          <a:p>
            <a:pPr>
              <a:spcBef>
                <a:spcPct val="20000"/>
              </a:spcBef>
            </a:pPr>
            <a:r>
              <a:rPr lang="en-US" altLang="zh-CN" sz="2200" dirty="0"/>
              <a:t>	</a:t>
            </a:r>
            <a:r>
              <a:rPr lang="en-US" altLang="zh-CN" sz="2200" dirty="0" err="1"/>
              <a:t>上面提到</a:t>
            </a:r>
            <a:r>
              <a:rPr lang="zh-CN" altLang="en-US" sz="2200" dirty="0"/>
              <a:t>的最后四个操作符还可以用于检查 </a:t>
            </a:r>
            <a:r>
              <a:rPr lang="en-US" altLang="zh-CN" sz="2200" dirty="0"/>
              <a:t>NOT </a:t>
            </a:r>
            <a:r>
              <a:rPr lang="en-US" altLang="zh-CN" sz="2200" dirty="0" err="1"/>
              <a:t>条件，比如：NOT</a:t>
            </a:r>
            <a:r>
              <a:rPr lang="en-US" altLang="zh-CN" sz="2200" dirty="0"/>
              <a:t>  BETWEEN…AND…、NOT  IN、NOT  LIKE、IS  NOT  </a:t>
            </a:r>
            <a:r>
              <a:rPr lang="en-US" altLang="zh-CN" sz="2200" dirty="0" err="1"/>
              <a:t>NULL等</a:t>
            </a:r>
            <a:r>
              <a:rPr lang="zh-CN" altLang="en-US" sz="2200" dirty="0"/>
              <a:t>。</a:t>
            </a:r>
            <a:endParaRPr lang="en-US" altLang="zh-CN" sz="2200" dirty="0"/>
          </a:p>
          <a:p>
            <a:pPr>
              <a:spcBef>
                <a:spcPct val="20000"/>
              </a:spcBef>
            </a:pPr>
            <a:endParaRPr lang="en-US" altLang="zh-CN" sz="2200" dirty="0"/>
          </a:p>
          <a:p>
            <a:pPr>
              <a:spcBef>
                <a:spcPct val="20000"/>
              </a:spcBef>
              <a:buFontTx/>
              <a:buChar char="•"/>
            </a:pPr>
            <a:r>
              <a:rPr lang="en-US" altLang="zh-CN" sz="2200" dirty="0" err="1"/>
              <a:t>SQLite中的常用的通配符</a:t>
            </a:r>
            <a:r>
              <a:rPr lang="en-US" altLang="zh-CN" sz="2200" dirty="0"/>
              <a:t>：</a:t>
            </a:r>
          </a:p>
          <a:p>
            <a:pPr lvl="1">
              <a:spcBef>
                <a:spcPct val="20000"/>
              </a:spcBef>
              <a:buFont typeface="Wingdings" pitchFamily="2" charset="2"/>
              <a:buChar char="Ø"/>
            </a:pPr>
            <a:r>
              <a:rPr lang="en-US" altLang="zh-CN" sz="2200" dirty="0"/>
              <a:t>%(</a:t>
            </a:r>
            <a:r>
              <a:rPr lang="en-US" altLang="zh-CN" sz="2200" dirty="0" err="1"/>
              <a:t>百分号</a:t>
            </a:r>
            <a:r>
              <a:rPr lang="en-US" altLang="zh-CN" sz="2200" dirty="0"/>
              <a:t>)：</a:t>
            </a:r>
            <a:r>
              <a:rPr lang="en-US" altLang="zh-CN" sz="2200" dirty="0" err="1"/>
              <a:t>用来表示零个或多个的任意字符</a:t>
            </a:r>
            <a:r>
              <a:rPr lang="en-US" altLang="zh-CN" sz="2200" dirty="0"/>
              <a:t>。</a:t>
            </a:r>
          </a:p>
          <a:p>
            <a:pPr lvl="1">
              <a:spcBef>
                <a:spcPct val="20000"/>
              </a:spcBef>
              <a:buFont typeface="Wingdings" pitchFamily="2" charset="2"/>
              <a:buChar char="Ø"/>
            </a:pPr>
            <a:r>
              <a:rPr lang="en-US" altLang="zh-CN" sz="2200" dirty="0"/>
              <a:t>_(</a:t>
            </a:r>
            <a:r>
              <a:rPr lang="en-US" altLang="zh-CN" sz="2200" dirty="0" err="1"/>
              <a:t>下划线</a:t>
            </a:r>
            <a:r>
              <a:rPr lang="en-US" altLang="zh-CN" sz="2200" dirty="0"/>
              <a:t>)： </a:t>
            </a:r>
            <a:r>
              <a:rPr lang="en-US" altLang="zh-CN" sz="2200" dirty="0" err="1"/>
              <a:t>用来表示</a:t>
            </a:r>
            <a:r>
              <a:rPr lang="zh-CN" altLang="en-US" sz="2200" dirty="0"/>
              <a:t>一</a:t>
            </a:r>
            <a:r>
              <a:rPr lang="en-US" altLang="zh-CN" sz="2200" dirty="0" err="1"/>
              <a:t>个任意的字符</a:t>
            </a:r>
            <a:r>
              <a:rPr lang="en-US" altLang="zh-CN" sz="2200" dirty="0"/>
              <a:t>。</a:t>
            </a:r>
          </a:p>
          <a:p>
            <a:pPr>
              <a:spcBef>
                <a:spcPct val="20000"/>
              </a:spcBef>
            </a:pPr>
            <a:endParaRPr lang="zh-CN" altLang="en-US" sz="2200" dirty="0"/>
          </a:p>
        </p:txBody>
      </p:sp>
      <p:sp>
        <p:nvSpPr>
          <p:cNvPr id="4" name="Rectangle 2"/>
          <p:cNvSpPr>
            <a:spLocks noGrp="1" noChangeArrowheads="1"/>
          </p:cNvSpPr>
          <p:nvPr>
            <p:ph type="title"/>
          </p:nvPr>
        </p:nvSpPr>
        <p:spPr/>
        <p:txBody>
          <a:bodyPr/>
          <a:lstStyle/>
          <a:p>
            <a:pPr marL="342900" indent="-342900">
              <a:spcBef>
                <a:spcPct val="20000"/>
              </a:spcBef>
            </a:pPr>
            <a:r>
              <a:rPr lang="zh-CN" altLang="en-US" sz="3200" dirty="0"/>
              <a:t>比较操作符</a:t>
            </a:r>
          </a:p>
        </p:txBody>
      </p:sp>
    </p:spTree>
    <p:extLst>
      <p:ext uri="{BB962C8B-B14F-4D97-AF65-F5344CB8AC3E}">
        <p14:creationId xmlns:p14="http://schemas.microsoft.com/office/powerpoint/2010/main" val="35146755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txBox="1">
            <a:spLocks noGrp="1" noChangeArrowheads="1"/>
          </p:cNvSpPr>
          <p:nvPr>
            <p:ph idx="1"/>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800100" indent="-34290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buFontTx/>
              <a:buChar char="•"/>
            </a:pPr>
            <a:r>
              <a:rPr lang="zh-CN" altLang="en-US" sz="2800" dirty="0"/>
              <a:t>逻辑操作符用于合并两个条件的结果以产生单个单独结果。</a:t>
            </a:r>
            <a:endParaRPr lang="en-US" altLang="zh-CN" sz="2800" dirty="0"/>
          </a:p>
          <a:p>
            <a:pPr>
              <a:spcBef>
                <a:spcPct val="20000"/>
              </a:spcBef>
              <a:buFontTx/>
              <a:buChar char="•"/>
            </a:pPr>
            <a:r>
              <a:rPr lang="zh-CN" altLang="en-US" sz="2800" dirty="0"/>
              <a:t>逻辑操作符包括：</a:t>
            </a:r>
            <a:endParaRPr lang="en-US" altLang="zh-CN" sz="2800" dirty="0"/>
          </a:p>
          <a:p>
            <a:pPr lvl="1">
              <a:spcBef>
                <a:spcPct val="20000"/>
              </a:spcBef>
              <a:buFont typeface="Wingdings" pitchFamily="2" charset="2"/>
              <a:buChar char="Ø"/>
            </a:pPr>
            <a:r>
              <a:rPr lang="en-US" altLang="zh-CN" sz="2800" dirty="0" err="1"/>
              <a:t>AND：与</a:t>
            </a:r>
            <a:endParaRPr lang="en-US" altLang="zh-CN" sz="2800" dirty="0"/>
          </a:p>
          <a:p>
            <a:pPr lvl="1">
              <a:spcBef>
                <a:spcPct val="20000"/>
              </a:spcBef>
              <a:buFont typeface="Wingdings" pitchFamily="2" charset="2"/>
              <a:buChar char="Ø"/>
            </a:pPr>
            <a:r>
              <a:rPr lang="en-US" altLang="zh-CN" sz="2800" dirty="0" err="1"/>
              <a:t>NOT：非</a:t>
            </a:r>
            <a:endParaRPr lang="en-US" altLang="zh-CN" sz="2800" dirty="0"/>
          </a:p>
          <a:p>
            <a:pPr lvl="1">
              <a:spcBef>
                <a:spcPct val="20000"/>
              </a:spcBef>
              <a:buFont typeface="Wingdings" pitchFamily="2" charset="2"/>
              <a:buChar char="Ø"/>
            </a:pPr>
            <a:r>
              <a:rPr lang="en-US" altLang="zh-CN" sz="2800" dirty="0" err="1"/>
              <a:t>OR：或</a:t>
            </a:r>
            <a:endParaRPr lang="en-US" altLang="zh-CN" sz="2800" dirty="0"/>
          </a:p>
          <a:p>
            <a:pPr>
              <a:spcBef>
                <a:spcPct val="20000"/>
              </a:spcBef>
              <a:buFontTx/>
              <a:buChar char="•"/>
            </a:pPr>
            <a:endParaRPr lang="en-US" altLang="zh-CN" sz="2800" dirty="0"/>
          </a:p>
          <a:p>
            <a:pPr>
              <a:spcBef>
                <a:spcPct val="20000"/>
              </a:spcBef>
            </a:pPr>
            <a:endParaRPr lang="zh-CN" altLang="en-US" sz="2800" dirty="0"/>
          </a:p>
        </p:txBody>
      </p:sp>
      <p:sp>
        <p:nvSpPr>
          <p:cNvPr id="4" name="Rectangle 2"/>
          <p:cNvSpPr>
            <a:spLocks noGrp="1" noChangeArrowheads="1"/>
          </p:cNvSpPr>
          <p:nvPr>
            <p:ph type="title"/>
          </p:nvPr>
        </p:nvSpPr>
        <p:spPr/>
        <p:txBody>
          <a:bodyPr/>
          <a:lstStyle/>
          <a:p>
            <a:pPr marL="342900" indent="-342900">
              <a:spcBef>
                <a:spcPct val="20000"/>
              </a:spcBef>
            </a:pPr>
            <a:r>
              <a:rPr lang="zh-CN" altLang="en-US" sz="3200"/>
              <a:t>逻辑操作符</a:t>
            </a:r>
          </a:p>
        </p:txBody>
      </p:sp>
    </p:spTree>
    <p:extLst>
      <p:ext uri="{BB962C8B-B14F-4D97-AF65-F5344CB8AC3E}">
        <p14:creationId xmlns:p14="http://schemas.microsoft.com/office/powerpoint/2010/main" val="4226717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txBox="1">
            <a:spLocks noGrp="1" noChangeArrowheads="1"/>
          </p:cNvSpPr>
          <p:nvPr>
            <p:ph idx="1"/>
          </p:nvPr>
        </p:nvSpPr>
        <p:spPr bwMode="auto">
          <a:xfrm>
            <a:off x="1919536" y="1196753"/>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800100" indent="-34290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buFontTx/>
              <a:buChar char="•"/>
            </a:pPr>
            <a:r>
              <a:rPr lang="zh-CN" altLang="en-US" sz="2200" dirty="0"/>
              <a:t>集合操作符将两个查询的结果组合为一个结果。</a:t>
            </a:r>
            <a:endParaRPr lang="en-US" altLang="zh-CN" sz="2200" dirty="0"/>
          </a:p>
          <a:p>
            <a:pPr>
              <a:spcBef>
                <a:spcPct val="20000"/>
              </a:spcBef>
              <a:buFontTx/>
              <a:buChar char="•"/>
            </a:pPr>
            <a:r>
              <a:rPr lang="zh-CN" altLang="en-US" sz="2200" dirty="0"/>
              <a:t>集合操作符包括：</a:t>
            </a:r>
            <a:endParaRPr lang="en-US" altLang="zh-CN" sz="2200" dirty="0"/>
          </a:p>
          <a:p>
            <a:pPr lvl="1">
              <a:spcBef>
                <a:spcPct val="20000"/>
              </a:spcBef>
              <a:buFont typeface="Wingdings" pitchFamily="2" charset="2"/>
              <a:buChar char="Ø"/>
            </a:pPr>
            <a:r>
              <a:rPr lang="en-US" altLang="zh-CN" sz="2200" dirty="0"/>
              <a:t>UNION：</a:t>
            </a:r>
            <a:r>
              <a:rPr lang="zh-CN" altLang="en-US" sz="2200" dirty="0"/>
              <a:t>对两个结果集进行并集操作，不包括重复行</a:t>
            </a:r>
            <a:endParaRPr lang="en-US" altLang="zh-CN" sz="2200" dirty="0"/>
          </a:p>
          <a:p>
            <a:pPr lvl="1">
              <a:spcBef>
                <a:spcPct val="20000"/>
              </a:spcBef>
              <a:buFont typeface="Wingdings" pitchFamily="2" charset="2"/>
              <a:buChar char="Ø"/>
            </a:pPr>
            <a:r>
              <a:rPr lang="en-US" altLang="zh-CN" sz="2200" dirty="0"/>
              <a:t>UNION  ALL：</a:t>
            </a:r>
            <a:r>
              <a:rPr lang="zh-CN" altLang="en-US" sz="2200" dirty="0"/>
              <a:t>对两个结果集进行并集操作，包括重复行</a:t>
            </a:r>
            <a:endParaRPr lang="en-US" altLang="zh-CN" sz="2200" dirty="0"/>
          </a:p>
          <a:p>
            <a:pPr lvl="1">
              <a:spcBef>
                <a:spcPct val="20000"/>
              </a:spcBef>
              <a:buFont typeface="Wingdings" pitchFamily="2" charset="2"/>
              <a:buChar char="Ø"/>
            </a:pPr>
            <a:r>
              <a:rPr lang="en-US" altLang="zh-CN" sz="2200" dirty="0"/>
              <a:t>INTERSECT：</a:t>
            </a:r>
            <a:r>
              <a:rPr lang="zh-CN" altLang="en-US" sz="2200" dirty="0"/>
              <a:t>对两个结果集进行交集操作，不包括重复行</a:t>
            </a:r>
            <a:endParaRPr lang="en-US" altLang="zh-CN" sz="2200" dirty="0"/>
          </a:p>
          <a:p>
            <a:pPr lvl="1">
              <a:spcBef>
                <a:spcPct val="20000"/>
              </a:spcBef>
              <a:buFont typeface="Wingdings" pitchFamily="2" charset="2"/>
              <a:buChar char="Ø"/>
            </a:pPr>
            <a:r>
              <a:rPr lang="en-US" altLang="zh-CN" sz="2200" dirty="0"/>
              <a:t>MINUS：</a:t>
            </a:r>
            <a:r>
              <a:rPr lang="zh-CN" altLang="en-US" sz="2200" dirty="0"/>
              <a:t>对两个结果集进行差操作，仅返回第一个查询选定并且没有被第二个查询选定的所有行，不包括重复行</a:t>
            </a:r>
            <a:endParaRPr lang="en-US" altLang="zh-CN" sz="2200" dirty="0"/>
          </a:p>
          <a:p>
            <a:pPr>
              <a:spcBef>
                <a:spcPct val="20000"/>
              </a:spcBef>
            </a:pPr>
            <a:endParaRPr lang="zh-CN" altLang="en-US" sz="2200" dirty="0"/>
          </a:p>
        </p:txBody>
      </p:sp>
      <p:sp>
        <p:nvSpPr>
          <p:cNvPr id="4" name="Rectangle 2"/>
          <p:cNvSpPr>
            <a:spLocks noGrp="1" noChangeArrowheads="1"/>
          </p:cNvSpPr>
          <p:nvPr>
            <p:ph type="title"/>
          </p:nvPr>
        </p:nvSpPr>
        <p:spPr/>
        <p:txBody>
          <a:bodyPr/>
          <a:lstStyle/>
          <a:p>
            <a:pPr marL="342900" indent="-342900">
              <a:spcBef>
                <a:spcPct val="20000"/>
              </a:spcBef>
            </a:pPr>
            <a:r>
              <a:rPr lang="zh-CN" altLang="en-US" sz="3200"/>
              <a:t>集合操作符</a:t>
            </a:r>
          </a:p>
        </p:txBody>
      </p:sp>
    </p:spTree>
    <p:extLst>
      <p:ext uri="{BB962C8B-B14F-4D97-AF65-F5344CB8AC3E}">
        <p14:creationId xmlns:p14="http://schemas.microsoft.com/office/powerpoint/2010/main" val="40348544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txBox="1">
            <a:spLocks noGrp="1" noChangeArrowheads="1"/>
          </p:cNvSpPr>
          <p:nvPr>
            <p:ph idx="1"/>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800100" indent="-34290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buFontTx/>
              <a:buChar char="•"/>
            </a:pPr>
            <a:r>
              <a:rPr lang="zh-CN" altLang="en-US" sz="2800" dirty="0"/>
              <a:t>上述的操作符的优先级如下</a:t>
            </a:r>
            <a:r>
              <a:rPr lang="en-US" altLang="zh-CN" sz="2800" dirty="0"/>
              <a:t>(</a:t>
            </a:r>
            <a:r>
              <a:rPr lang="en-US" altLang="zh-CN" sz="2800" dirty="0" err="1"/>
              <a:t>操作符按优先级的顺序列出</a:t>
            </a:r>
            <a:r>
              <a:rPr lang="en-US" altLang="zh-CN" sz="2800" dirty="0"/>
              <a:t>)：</a:t>
            </a:r>
          </a:p>
          <a:p>
            <a:pPr lvl="1">
              <a:spcBef>
                <a:spcPct val="20000"/>
              </a:spcBef>
              <a:buFont typeface="Wingdings" pitchFamily="2" charset="2"/>
              <a:buChar char="Ø"/>
            </a:pPr>
            <a:r>
              <a:rPr lang="zh-CN" altLang="en-US" sz="2800" dirty="0"/>
              <a:t>算术操作符</a:t>
            </a:r>
            <a:r>
              <a:rPr lang="en-US" altLang="zh-CN" sz="2800" dirty="0"/>
              <a:t>			---------</a:t>
            </a:r>
            <a:r>
              <a:rPr lang="zh-CN" altLang="en-US" sz="2800" dirty="0"/>
              <a:t>优先级最高</a:t>
            </a:r>
            <a:endParaRPr lang="en-US" altLang="zh-CN" sz="2800" dirty="0"/>
          </a:p>
          <a:p>
            <a:pPr lvl="1">
              <a:spcBef>
                <a:spcPct val="20000"/>
              </a:spcBef>
              <a:buFont typeface="Wingdings" pitchFamily="2" charset="2"/>
              <a:buChar char="Ø"/>
            </a:pPr>
            <a:r>
              <a:rPr lang="zh-CN" altLang="en-US" sz="2800" dirty="0"/>
              <a:t>连接操作符</a:t>
            </a:r>
            <a:endParaRPr lang="en-US" altLang="zh-CN" sz="2800" dirty="0"/>
          </a:p>
          <a:p>
            <a:pPr lvl="1">
              <a:spcBef>
                <a:spcPct val="20000"/>
              </a:spcBef>
              <a:buFont typeface="Wingdings" pitchFamily="2" charset="2"/>
              <a:buChar char="Ø"/>
            </a:pPr>
            <a:r>
              <a:rPr lang="zh-CN" altLang="en-US" sz="2800" dirty="0"/>
              <a:t>比较操作符</a:t>
            </a:r>
            <a:endParaRPr lang="en-US" altLang="zh-CN" sz="2800" dirty="0"/>
          </a:p>
          <a:p>
            <a:pPr lvl="1">
              <a:spcBef>
                <a:spcPct val="20000"/>
              </a:spcBef>
              <a:buFont typeface="Wingdings" pitchFamily="2" charset="2"/>
              <a:buChar char="Ø"/>
            </a:pPr>
            <a:r>
              <a:rPr lang="en-US" altLang="zh-CN" sz="2800" dirty="0"/>
              <a:t>NOT </a:t>
            </a:r>
            <a:r>
              <a:rPr lang="en-US" altLang="zh-CN" sz="2800" dirty="0" err="1"/>
              <a:t>逻辑操作符</a:t>
            </a:r>
            <a:endParaRPr lang="en-US" altLang="zh-CN" sz="2800" dirty="0"/>
          </a:p>
          <a:p>
            <a:pPr lvl="1">
              <a:spcBef>
                <a:spcPct val="20000"/>
              </a:spcBef>
              <a:buFont typeface="Wingdings" pitchFamily="2" charset="2"/>
              <a:buChar char="Ø"/>
            </a:pPr>
            <a:r>
              <a:rPr lang="en-US" altLang="zh-CN" sz="2800" dirty="0"/>
              <a:t>AND </a:t>
            </a:r>
            <a:r>
              <a:rPr lang="en-US" altLang="zh-CN" sz="2800" dirty="0" err="1"/>
              <a:t>逻辑操作符</a:t>
            </a:r>
            <a:endParaRPr lang="en-US" altLang="zh-CN" sz="2800" dirty="0"/>
          </a:p>
          <a:p>
            <a:pPr lvl="1">
              <a:spcBef>
                <a:spcPct val="20000"/>
              </a:spcBef>
              <a:buFont typeface="Wingdings" pitchFamily="2" charset="2"/>
              <a:buChar char="Ø"/>
            </a:pPr>
            <a:r>
              <a:rPr lang="en-US" altLang="zh-CN" sz="2800" dirty="0"/>
              <a:t>OR </a:t>
            </a:r>
            <a:r>
              <a:rPr lang="en-US" altLang="zh-CN" sz="2800" dirty="0" err="1"/>
              <a:t>逻辑操作符</a:t>
            </a:r>
            <a:r>
              <a:rPr lang="en-US" altLang="zh-CN" sz="2800" dirty="0"/>
              <a:t>		 ---------</a:t>
            </a:r>
            <a:r>
              <a:rPr lang="zh-CN" altLang="en-US" sz="2800" dirty="0"/>
              <a:t>优先级最低</a:t>
            </a:r>
          </a:p>
        </p:txBody>
      </p:sp>
      <p:sp>
        <p:nvSpPr>
          <p:cNvPr id="4" name="Rectangle 2"/>
          <p:cNvSpPr>
            <a:spLocks noGrp="1" noChangeArrowheads="1"/>
          </p:cNvSpPr>
          <p:nvPr>
            <p:ph type="title"/>
          </p:nvPr>
        </p:nvSpPr>
        <p:spPr/>
        <p:txBody>
          <a:bodyPr/>
          <a:lstStyle/>
          <a:p>
            <a:pPr marL="342900" indent="-342900">
              <a:spcBef>
                <a:spcPct val="20000"/>
              </a:spcBef>
            </a:pPr>
            <a:r>
              <a:rPr lang="zh-CN" altLang="en-US" sz="3200"/>
              <a:t>操作符优先级</a:t>
            </a:r>
          </a:p>
        </p:txBody>
      </p:sp>
    </p:spTree>
    <p:extLst>
      <p:ext uri="{BB962C8B-B14F-4D97-AF65-F5344CB8AC3E}">
        <p14:creationId xmlns:p14="http://schemas.microsoft.com/office/powerpoint/2010/main" val="15764984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txBox="1">
            <a:spLocks noGrp="1" noChangeArrowheads="1"/>
          </p:cNvSpPr>
          <p:nvPr>
            <p:ph idx="1"/>
          </p:nvPr>
        </p:nvSpPr>
        <p:spPr bwMode="auto">
          <a:xfrm>
            <a:off x="1991544" y="112474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800100" indent="-342900" eaLnBrk="0" hangingPunct="0">
              <a:defRPr>
                <a:solidFill>
                  <a:schemeClr val="tx1"/>
                </a:solidFill>
                <a:latin typeface="Arial" charset="0"/>
                <a:ea typeface="宋体" pitchFamily="2" charset="-122"/>
              </a:defRPr>
            </a:lvl2pPr>
            <a:lvl3pPr marL="1257300" indent="-3429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buFontTx/>
              <a:buChar char="•"/>
            </a:pPr>
            <a:r>
              <a:rPr lang="en-US" altLang="zh-CN" sz="2200" dirty="0"/>
              <a:t>SQLite </a:t>
            </a:r>
            <a:r>
              <a:rPr lang="en-US" altLang="zh-CN" sz="2200" dirty="0" err="1"/>
              <a:t>中提供用于执行特定SQL操作的特定函数</a:t>
            </a:r>
            <a:r>
              <a:rPr lang="zh-CN" altLang="en-US" sz="2200" dirty="0"/>
              <a:t>（称为内置函数）</a:t>
            </a:r>
            <a:r>
              <a:rPr lang="en-US" altLang="zh-CN" sz="2200" dirty="0"/>
              <a:t>。</a:t>
            </a:r>
            <a:r>
              <a:rPr lang="en-US" altLang="zh-CN" sz="2200" dirty="0" err="1"/>
              <a:t>函数可以接受一个或多个参数，并返回一个值</a:t>
            </a:r>
            <a:r>
              <a:rPr lang="en-US" altLang="zh-CN" sz="2200" dirty="0"/>
              <a:t>。</a:t>
            </a:r>
          </a:p>
          <a:p>
            <a:pPr>
              <a:spcBef>
                <a:spcPct val="20000"/>
              </a:spcBef>
              <a:buFontTx/>
              <a:buChar char="•"/>
            </a:pPr>
            <a:r>
              <a:rPr lang="en-US" altLang="zh-CN" sz="2200" dirty="0" err="1"/>
              <a:t>大体上</a:t>
            </a:r>
            <a:r>
              <a:rPr lang="zh-CN" altLang="en-US" sz="2200" dirty="0"/>
              <a:t>内置</a:t>
            </a:r>
            <a:r>
              <a:rPr lang="en-US" altLang="zh-CN" sz="2200" dirty="0" err="1"/>
              <a:t>函数划分为</a:t>
            </a:r>
            <a:r>
              <a:rPr lang="en-US" altLang="zh-CN" sz="2200" dirty="0"/>
              <a:t>：</a:t>
            </a:r>
          </a:p>
          <a:p>
            <a:pPr lvl="1">
              <a:buFont typeface="Wingdings" pitchFamily="2" charset="2"/>
              <a:buChar char="Ø"/>
            </a:pPr>
            <a:r>
              <a:rPr lang="zh-CN" altLang="en-US" sz="2400" dirty="0"/>
              <a:t>算术函数</a:t>
            </a:r>
            <a:endParaRPr lang="en-US" altLang="zh-CN" sz="2400" dirty="0"/>
          </a:p>
          <a:p>
            <a:pPr lvl="1">
              <a:buFont typeface="Wingdings" pitchFamily="2" charset="2"/>
              <a:buChar char="Ø"/>
            </a:pPr>
            <a:r>
              <a:rPr lang="zh-CN" altLang="en-US" sz="2400" dirty="0"/>
              <a:t>日期函数</a:t>
            </a:r>
            <a:endParaRPr lang="en-US" altLang="zh-CN" sz="2200" dirty="0"/>
          </a:p>
          <a:p>
            <a:pPr lvl="1">
              <a:buFont typeface="Wingdings" pitchFamily="2" charset="2"/>
              <a:buChar char="Ø"/>
            </a:pPr>
            <a:r>
              <a:rPr lang="zh-CN" altLang="en-US" sz="2400" dirty="0"/>
              <a:t>字符处理函数 </a:t>
            </a:r>
            <a:endParaRPr lang="en-US" altLang="zh-CN" sz="2400" dirty="0"/>
          </a:p>
          <a:p>
            <a:pPr lvl="1">
              <a:buFont typeface="Wingdings" pitchFamily="2" charset="2"/>
              <a:buChar char="Ø"/>
            </a:pPr>
            <a:r>
              <a:rPr lang="zh-CN" altLang="en-US" sz="2400" dirty="0"/>
              <a:t>条件判断函数 </a:t>
            </a:r>
            <a:endParaRPr lang="en-US" altLang="zh-CN" sz="2400" dirty="0"/>
          </a:p>
          <a:p>
            <a:pPr lvl="1">
              <a:buFont typeface="Wingdings" pitchFamily="2" charset="2"/>
              <a:buChar char="Ø"/>
            </a:pPr>
            <a:r>
              <a:rPr lang="zh-CN" altLang="en-US" sz="2400" dirty="0"/>
              <a:t>集合函数 </a:t>
            </a:r>
            <a:endParaRPr lang="en-US" altLang="zh-CN" sz="2400" dirty="0"/>
          </a:p>
          <a:p>
            <a:pPr lvl="1">
              <a:buFont typeface="Wingdings" pitchFamily="2" charset="2"/>
              <a:buChar char="Ø"/>
            </a:pPr>
            <a:r>
              <a:rPr lang="zh-CN" altLang="en-US" sz="2400" dirty="0"/>
              <a:t>其他函数 </a:t>
            </a:r>
            <a:endParaRPr lang="en-US" altLang="zh-CN" sz="2200" dirty="0"/>
          </a:p>
          <a:p>
            <a:pPr lvl="1">
              <a:spcBef>
                <a:spcPct val="20000"/>
              </a:spcBef>
              <a:buFontTx/>
              <a:buChar char="•"/>
            </a:pPr>
            <a:endParaRPr lang="zh-CN" altLang="en-US" sz="2200" dirty="0"/>
          </a:p>
        </p:txBody>
      </p:sp>
      <p:sp>
        <p:nvSpPr>
          <p:cNvPr id="2" name="标题 1"/>
          <p:cNvSpPr>
            <a:spLocks noGrp="1"/>
          </p:cNvSpPr>
          <p:nvPr>
            <p:ph type="title"/>
          </p:nvPr>
        </p:nvSpPr>
        <p:spPr/>
        <p:txBody>
          <a:bodyPr/>
          <a:lstStyle/>
          <a:p>
            <a:r>
              <a:rPr lang="en-US" altLang="zh-CN" dirty="0" smtClean="0"/>
              <a:t>SQLite</a:t>
            </a:r>
            <a:r>
              <a:rPr lang="zh-CN" altLang="en-US" dirty="0" smtClean="0"/>
              <a:t>内置函数</a:t>
            </a:r>
            <a:endParaRPr lang="zh-CN" altLang="en-US" dirty="0"/>
          </a:p>
        </p:txBody>
      </p:sp>
    </p:spTree>
    <p:extLst>
      <p:ext uri="{BB962C8B-B14F-4D97-AF65-F5344CB8AC3E}">
        <p14:creationId xmlns:p14="http://schemas.microsoft.com/office/powerpoint/2010/main" val="7015533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5400" y="1196753"/>
            <a:ext cx="10873208" cy="4525963"/>
          </a:xfrm>
        </p:spPr>
        <p:txBody>
          <a:bodyPr/>
          <a:lstStyle/>
          <a:p>
            <a:r>
              <a:rPr lang="en-US" altLang="zh-CN" sz="2000" dirty="0"/>
              <a:t>SQLite</a:t>
            </a:r>
            <a:r>
              <a:rPr lang="zh-CN" altLang="en-US" sz="2000" dirty="0"/>
              <a:t>主要支持以下四种与日期和时间相关的函数，如：</a:t>
            </a:r>
          </a:p>
          <a:p>
            <a:pPr marL="400050" lvl="1"/>
            <a:r>
              <a:rPr lang="en-US" altLang="zh-CN" dirty="0"/>
              <a:t>1. date(</a:t>
            </a:r>
            <a:r>
              <a:rPr lang="en-US" altLang="zh-CN" dirty="0" err="1"/>
              <a:t>timestring</a:t>
            </a:r>
            <a:r>
              <a:rPr lang="en-US" altLang="zh-CN" dirty="0"/>
              <a:t>, modifier, modifier, ...)</a:t>
            </a:r>
          </a:p>
          <a:p>
            <a:pPr marL="400050" lvl="1"/>
            <a:r>
              <a:rPr lang="en-US" altLang="zh-CN" dirty="0"/>
              <a:t>2. time(</a:t>
            </a:r>
            <a:r>
              <a:rPr lang="en-US" altLang="zh-CN" dirty="0" err="1"/>
              <a:t>timestring</a:t>
            </a:r>
            <a:r>
              <a:rPr lang="en-US" altLang="zh-CN" dirty="0"/>
              <a:t>, modifier, modifier, ...)</a:t>
            </a:r>
          </a:p>
          <a:p>
            <a:pPr marL="400050" lvl="1"/>
            <a:r>
              <a:rPr lang="en-US" altLang="zh-CN" dirty="0"/>
              <a:t>3. </a:t>
            </a:r>
            <a:r>
              <a:rPr lang="en-US" altLang="zh-CN" dirty="0" err="1"/>
              <a:t>datetime</a:t>
            </a:r>
            <a:r>
              <a:rPr lang="en-US" altLang="zh-CN" dirty="0"/>
              <a:t>(</a:t>
            </a:r>
            <a:r>
              <a:rPr lang="en-US" altLang="zh-CN" dirty="0" err="1"/>
              <a:t>timestring</a:t>
            </a:r>
            <a:r>
              <a:rPr lang="en-US" altLang="zh-CN" dirty="0"/>
              <a:t>, modifier, modifier, ...)</a:t>
            </a:r>
          </a:p>
          <a:p>
            <a:pPr marL="400050" lvl="1"/>
            <a:r>
              <a:rPr lang="en-US" altLang="zh-CN" dirty="0"/>
              <a:t>4. </a:t>
            </a:r>
            <a:r>
              <a:rPr lang="en-US" altLang="zh-CN" dirty="0" err="1"/>
              <a:t>strftime</a:t>
            </a:r>
            <a:r>
              <a:rPr lang="en-US" altLang="zh-CN" dirty="0"/>
              <a:t>(format, </a:t>
            </a:r>
            <a:r>
              <a:rPr lang="en-US" altLang="zh-CN" dirty="0" err="1"/>
              <a:t>timestring</a:t>
            </a:r>
            <a:r>
              <a:rPr lang="en-US" altLang="zh-CN" dirty="0"/>
              <a:t>, modifier, modifier, ...)</a:t>
            </a:r>
          </a:p>
          <a:p>
            <a:r>
              <a:rPr lang="zh-CN" altLang="en-US" sz="2000" dirty="0"/>
              <a:t>以上所有四个函数都接受一个时间字符串作为参数，其后再跟有</a:t>
            </a:r>
            <a:r>
              <a:rPr lang="en-US" altLang="zh-CN" sz="2000" dirty="0"/>
              <a:t>0</a:t>
            </a:r>
            <a:r>
              <a:rPr lang="zh-CN" altLang="en-US" sz="2000" dirty="0"/>
              <a:t>个或多个修改符。其中</a:t>
            </a:r>
            <a:r>
              <a:rPr lang="en-US" altLang="zh-CN" sz="2000" dirty="0" err="1"/>
              <a:t>strftime</a:t>
            </a:r>
            <a:r>
              <a:rPr lang="en-US" altLang="zh-CN" sz="2000" dirty="0"/>
              <a:t>()</a:t>
            </a:r>
            <a:r>
              <a:rPr lang="zh-CN" altLang="en-US" sz="2000" dirty="0"/>
              <a:t>函数还接受一个格式字符串作为其第一个参数。</a:t>
            </a:r>
            <a:r>
              <a:rPr lang="en-US" altLang="zh-CN" sz="2000" dirty="0" err="1"/>
              <a:t>strftime</a:t>
            </a:r>
            <a:r>
              <a:rPr lang="en-US" altLang="zh-CN" sz="2000" dirty="0"/>
              <a:t>()</a:t>
            </a:r>
            <a:r>
              <a:rPr lang="zh-CN" altLang="en-US" sz="2000" dirty="0"/>
              <a:t>和</a:t>
            </a:r>
            <a:r>
              <a:rPr lang="en-US" altLang="zh-CN" sz="2000" dirty="0"/>
              <a:t>C</a:t>
            </a:r>
            <a:r>
              <a:rPr lang="zh-CN" altLang="en-US" sz="2000" dirty="0"/>
              <a:t>运行时库中的同名函数完全相同。至于其他三个函数，</a:t>
            </a:r>
            <a:r>
              <a:rPr lang="en-US" altLang="zh-CN" sz="2000" dirty="0"/>
              <a:t>date</a:t>
            </a:r>
            <a:r>
              <a:rPr lang="zh-CN" altLang="en-US" sz="2000" dirty="0"/>
              <a:t>函数的缺省格式为：</a:t>
            </a:r>
            <a:r>
              <a:rPr lang="en-US" altLang="zh-CN" sz="2000" dirty="0"/>
              <a:t>"YYYY-MM-DD"</a:t>
            </a:r>
            <a:r>
              <a:rPr lang="zh-CN" altLang="en-US" sz="2000" dirty="0"/>
              <a:t>，</a:t>
            </a:r>
            <a:r>
              <a:rPr lang="en-US" altLang="zh-CN" sz="2000" dirty="0"/>
              <a:t>time</a:t>
            </a:r>
            <a:r>
              <a:rPr lang="zh-CN" altLang="en-US" sz="2000" dirty="0"/>
              <a:t>函数的缺省格式为：</a:t>
            </a:r>
            <a:r>
              <a:rPr lang="en-US" altLang="zh-CN" sz="2000" dirty="0"/>
              <a:t>"HH:MM:SS"</a:t>
            </a:r>
            <a:r>
              <a:rPr lang="zh-CN" altLang="en-US" sz="2000" dirty="0"/>
              <a:t>，</a:t>
            </a:r>
            <a:r>
              <a:rPr lang="en-US" altLang="zh-CN" sz="2000" dirty="0" err="1"/>
              <a:t>datetime</a:t>
            </a:r>
            <a:r>
              <a:rPr lang="zh-CN" altLang="en-US" sz="2000" dirty="0"/>
              <a:t>函数的缺省格式为：</a:t>
            </a:r>
            <a:r>
              <a:rPr lang="en-US" altLang="zh-CN" sz="2000" dirty="0"/>
              <a:t>"YYYY-MM-DD H:MM:SS"</a:t>
            </a:r>
            <a:r>
              <a:rPr lang="zh-CN" altLang="en-US" sz="2000" dirty="0"/>
              <a:t>。需要额外指出的是，其余三个时间函数均可用</a:t>
            </a:r>
            <a:r>
              <a:rPr lang="en-US" altLang="zh-CN" sz="2000" dirty="0" err="1"/>
              <a:t>strftime</a:t>
            </a:r>
            <a:r>
              <a:rPr lang="zh-CN" altLang="en-US" sz="2000" dirty="0"/>
              <a:t>来表示，如：</a:t>
            </a:r>
          </a:p>
          <a:p>
            <a:r>
              <a:rPr lang="en-US" altLang="zh-CN" sz="2000" dirty="0"/>
              <a:t>date(...)         </a:t>
            </a:r>
            <a:r>
              <a:rPr lang="en-US" altLang="zh-CN" sz="2000" dirty="0" err="1"/>
              <a:t>strftime</a:t>
            </a:r>
            <a:r>
              <a:rPr lang="en-US" altLang="zh-CN" sz="2000" dirty="0"/>
              <a:t>('%Y-%m-%d', ...)</a:t>
            </a:r>
          </a:p>
          <a:p>
            <a:r>
              <a:rPr lang="en-US" altLang="zh-CN" sz="2000" dirty="0"/>
              <a:t>time(...)         </a:t>
            </a:r>
            <a:r>
              <a:rPr lang="en-US" altLang="zh-CN" sz="2000" dirty="0" err="1"/>
              <a:t>strftime</a:t>
            </a:r>
            <a:r>
              <a:rPr lang="en-US" altLang="zh-CN" sz="2000" dirty="0"/>
              <a:t>('%H:%M:%S', ...)</a:t>
            </a:r>
          </a:p>
          <a:p>
            <a:r>
              <a:rPr lang="en-US" altLang="zh-CN" sz="2000" dirty="0" err="1"/>
              <a:t>datetime</a:t>
            </a:r>
            <a:r>
              <a:rPr lang="en-US" altLang="zh-CN" sz="2000" dirty="0"/>
              <a:t>(...)   </a:t>
            </a:r>
            <a:r>
              <a:rPr lang="en-US" altLang="zh-CN" sz="2000" dirty="0" err="1"/>
              <a:t>strftime</a:t>
            </a:r>
            <a:r>
              <a:rPr lang="en-US" altLang="zh-CN" sz="2000" dirty="0"/>
              <a:t>('%Y-%m-%d %H:%M:%S', ...)</a:t>
            </a:r>
            <a:endParaRPr lang="zh-CN" altLang="en-US" sz="2000" dirty="0"/>
          </a:p>
        </p:txBody>
      </p:sp>
      <p:sp>
        <p:nvSpPr>
          <p:cNvPr id="4" name="Rectangle 2"/>
          <p:cNvSpPr>
            <a:spLocks noGrp="1" noChangeArrowheads="1"/>
          </p:cNvSpPr>
          <p:nvPr>
            <p:ph type="title"/>
          </p:nvPr>
        </p:nvSpPr>
        <p:spPr/>
        <p:txBody>
          <a:bodyPr/>
          <a:lstStyle/>
          <a:p>
            <a:pPr marL="342900" indent="-342900">
              <a:spcBef>
                <a:spcPct val="20000"/>
              </a:spcBef>
            </a:pPr>
            <a:r>
              <a:rPr lang="zh-CN" altLang="en-US" sz="3200" dirty="0"/>
              <a:t>日期函数 </a:t>
            </a:r>
          </a:p>
        </p:txBody>
      </p:sp>
    </p:spTree>
    <p:extLst>
      <p:ext uri="{BB962C8B-B14F-4D97-AF65-F5344CB8AC3E}">
        <p14:creationId xmlns:p14="http://schemas.microsoft.com/office/powerpoint/2010/main" val="27069093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z="2800" dirty="0"/>
              <a:t>abs(X) </a:t>
            </a:r>
            <a:r>
              <a:rPr lang="zh-CN" altLang="en-US" sz="2800" dirty="0"/>
              <a:t>返回给定数字表达式的绝对值。 </a:t>
            </a:r>
            <a:endParaRPr lang="en-US" altLang="zh-CN" sz="2800" dirty="0"/>
          </a:p>
          <a:p>
            <a:r>
              <a:rPr lang="en-US" altLang="zh-CN" sz="2800" dirty="0"/>
              <a:t>max(X,Y[,...]) </a:t>
            </a:r>
            <a:r>
              <a:rPr lang="zh-CN" altLang="en-US" sz="2800" dirty="0"/>
              <a:t>返回表达式的最大值。 </a:t>
            </a:r>
            <a:endParaRPr lang="en-US" altLang="zh-CN" sz="2800" dirty="0"/>
          </a:p>
          <a:p>
            <a:r>
              <a:rPr lang="en-US" altLang="zh-CN" sz="2800" dirty="0"/>
              <a:t>min(X,Y[,...]) </a:t>
            </a:r>
            <a:r>
              <a:rPr lang="zh-CN" altLang="en-US" sz="2800" dirty="0"/>
              <a:t>返回表达式的最小值。</a:t>
            </a:r>
            <a:endParaRPr lang="en-US" altLang="zh-CN" sz="2800" dirty="0"/>
          </a:p>
          <a:p>
            <a:r>
              <a:rPr lang="en-US" altLang="zh-CN" sz="2800" dirty="0"/>
              <a:t>random(*) </a:t>
            </a:r>
            <a:r>
              <a:rPr lang="zh-CN" altLang="en-US" sz="2800" dirty="0"/>
              <a:t>返回随机数。 </a:t>
            </a:r>
            <a:endParaRPr lang="en-US" altLang="zh-CN" sz="2800" dirty="0"/>
          </a:p>
          <a:p>
            <a:r>
              <a:rPr lang="en-US" altLang="zh-CN" sz="2800" dirty="0"/>
              <a:t>round(X[,Y]) </a:t>
            </a:r>
            <a:r>
              <a:rPr lang="zh-CN" altLang="en-US" sz="2800" dirty="0"/>
              <a:t>返回数字表达式并四舍五入为指定的长度或精度。 </a:t>
            </a:r>
          </a:p>
        </p:txBody>
      </p:sp>
      <p:sp>
        <p:nvSpPr>
          <p:cNvPr id="2" name="标题 1"/>
          <p:cNvSpPr>
            <a:spLocks noGrp="1"/>
          </p:cNvSpPr>
          <p:nvPr>
            <p:ph type="title"/>
          </p:nvPr>
        </p:nvSpPr>
        <p:spPr/>
        <p:txBody>
          <a:bodyPr/>
          <a:lstStyle/>
          <a:p>
            <a:r>
              <a:rPr lang="zh-CN" altLang="en-US" dirty="0" smtClean="0"/>
              <a:t>算术函数</a:t>
            </a:r>
            <a:endParaRPr lang="zh-CN" altLang="en-US" dirty="0"/>
          </a:p>
        </p:txBody>
      </p:sp>
    </p:spTree>
    <p:extLst>
      <p:ext uri="{BB962C8B-B14F-4D97-AF65-F5344CB8AC3E}">
        <p14:creationId xmlns:p14="http://schemas.microsoft.com/office/powerpoint/2010/main" val="3966263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81686" y="71438"/>
            <a:ext cx="4786314" cy="857232"/>
          </a:xfrm>
        </p:spPr>
        <p:txBody>
          <a:bodyPr/>
          <a:lstStyle/>
          <a:p>
            <a:r>
              <a:rPr lang="en-US" altLang="zh-CN" dirty="0" smtClean="0"/>
              <a:t>SQLite</a:t>
            </a:r>
            <a:r>
              <a:rPr lang="zh-CN" altLang="en-US" dirty="0" smtClean="0"/>
              <a:t>的优缺点</a:t>
            </a:r>
            <a:endParaRPr lang="zh-CN" altLang="en-US" dirty="0"/>
          </a:p>
        </p:txBody>
      </p:sp>
      <p:sp>
        <p:nvSpPr>
          <p:cNvPr id="4" name="TextBox 3"/>
          <p:cNvSpPr txBox="1"/>
          <p:nvPr/>
        </p:nvSpPr>
        <p:spPr>
          <a:xfrm>
            <a:off x="1885489" y="1422069"/>
            <a:ext cx="4392488" cy="4708981"/>
          </a:xfrm>
          <a:prstGeom prst="rect">
            <a:avLst/>
          </a:prstGeom>
          <a:noFill/>
        </p:spPr>
        <p:txBody>
          <a:bodyPr wrap="square" rtlCol="0">
            <a:spAutoFit/>
          </a:bodyPr>
          <a:lstStyle/>
          <a:p>
            <a:pPr marL="342900" indent="-342900">
              <a:buFont typeface="Wingdings" pitchFamily="2" charset="2"/>
              <a:buChar char="ü"/>
            </a:pPr>
            <a:r>
              <a:rPr lang="zh-CN" altLang="en-US" sz="2000" dirty="0"/>
              <a:t>轻量级 </a:t>
            </a:r>
          </a:p>
          <a:p>
            <a:r>
              <a:rPr lang="en-US" altLang="zh-CN" sz="2000" dirty="0"/>
              <a:t>–SQLite</a:t>
            </a:r>
            <a:r>
              <a:rPr lang="zh-CN" altLang="en-US" sz="2000" dirty="0"/>
              <a:t>和</a:t>
            </a:r>
            <a:r>
              <a:rPr lang="en-US" altLang="zh-CN" sz="2000" dirty="0"/>
              <a:t>C/S</a:t>
            </a:r>
            <a:r>
              <a:rPr lang="zh-CN" altLang="en-US" sz="2000" dirty="0"/>
              <a:t>模式的数据库软件不同，它是进程内的数据库引擎，使用</a:t>
            </a:r>
            <a:r>
              <a:rPr lang="en-US" altLang="zh-CN" sz="2000" dirty="0"/>
              <a:t>SQLite</a:t>
            </a:r>
            <a:r>
              <a:rPr lang="zh-CN" altLang="en-US" sz="2000" dirty="0"/>
              <a:t>一般只需要带上它的一个动态库。 </a:t>
            </a:r>
          </a:p>
          <a:p>
            <a:pPr marL="342900" indent="-342900">
              <a:buFont typeface="Wingdings" pitchFamily="2" charset="2"/>
              <a:buChar char="ü"/>
            </a:pPr>
            <a:r>
              <a:rPr lang="zh-CN" altLang="en-US" sz="2000" dirty="0"/>
              <a:t>绿色软件 </a:t>
            </a:r>
          </a:p>
          <a:p>
            <a:r>
              <a:rPr lang="en-US" altLang="zh-CN" sz="2000" dirty="0"/>
              <a:t>–</a:t>
            </a:r>
            <a:r>
              <a:rPr lang="zh-CN" altLang="en-US" sz="2000" dirty="0"/>
              <a:t>它的核心引擎本身不依赖第三方的软件 </a:t>
            </a:r>
          </a:p>
          <a:p>
            <a:pPr marL="342900" indent="-342900">
              <a:buFont typeface="Wingdings" pitchFamily="2" charset="2"/>
              <a:buChar char="ü"/>
            </a:pPr>
            <a:r>
              <a:rPr lang="zh-CN" altLang="en-US" sz="2000" dirty="0"/>
              <a:t>单一文件 </a:t>
            </a:r>
          </a:p>
          <a:p>
            <a:r>
              <a:rPr lang="en-US" altLang="zh-CN" sz="2000" dirty="0"/>
              <a:t>–</a:t>
            </a:r>
            <a:r>
              <a:rPr lang="zh-CN" altLang="en-US" sz="2000" dirty="0"/>
              <a:t>就是数据库中所有的信息（比如表、视图、触发器、等）都包含在一个文件内。这个文件可以</a:t>
            </a:r>
            <a:r>
              <a:rPr lang="en-US" altLang="zh-CN" sz="2000" dirty="0"/>
              <a:t>copy</a:t>
            </a:r>
            <a:r>
              <a:rPr lang="zh-CN" altLang="en-US" sz="2000" dirty="0"/>
              <a:t>到其它目录或其它机器上，也照用不误。 </a:t>
            </a:r>
          </a:p>
          <a:p>
            <a:pPr marL="342900" indent="-342900">
              <a:buFont typeface="Wingdings" pitchFamily="2" charset="2"/>
              <a:buChar char="ü"/>
            </a:pPr>
            <a:r>
              <a:rPr lang="zh-CN" altLang="en-US" sz="2000" dirty="0"/>
              <a:t>跨平台</a:t>
            </a:r>
            <a:r>
              <a:rPr lang="en-US" altLang="zh-CN" sz="2000" dirty="0"/>
              <a:t>/</a:t>
            </a:r>
            <a:r>
              <a:rPr lang="zh-CN" altLang="en-US" sz="2000" dirty="0"/>
              <a:t>可移植性 </a:t>
            </a:r>
          </a:p>
          <a:p>
            <a:pPr marL="342900" indent="-342900">
              <a:buFont typeface="Wingdings" pitchFamily="2" charset="2"/>
              <a:buChar char="ü"/>
            </a:pPr>
            <a:r>
              <a:rPr lang="zh-CN" altLang="en-US" sz="2000" dirty="0"/>
              <a:t>内存数据库（</a:t>
            </a:r>
            <a:r>
              <a:rPr lang="en-US" altLang="zh-CN" sz="2000" dirty="0"/>
              <a:t>in-memory database</a:t>
            </a:r>
            <a:r>
              <a:rPr lang="zh-CN" altLang="en-US" sz="2000" dirty="0"/>
              <a:t>）</a:t>
            </a:r>
          </a:p>
        </p:txBody>
      </p:sp>
      <p:sp>
        <p:nvSpPr>
          <p:cNvPr id="3" name="矩形 2"/>
          <p:cNvSpPr/>
          <p:nvPr/>
        </p:nvSpPr>
        <p:spPr>
          <a:xfrm>
            <a:off x="6433156" y="1422068"/>
            <a:ext cx="3983324" cy="4801314"/>
          </a:xfrm>
          <a:prstGeom prst="rect">
            <a:avLst/>
          </a:prstGeom>
        </p:spPr>
        <p:txBody>
          <a:bodyPr wrap="square">
            <a:spAutoFit/>
          </a:bodyPr>
          <a:lstStyle/>
          <a:p>
            <a:r>
              <a:rPr lang="zh-CN" altLang="en-US" dirty="0"/>
              <a:t>◇并发访问的锁机制</a:t>
            </a:r>
            <a:br>
              <a:rPr lang="zh-CN" altLang="en-US" dirty="0"/>
            </a:br>
            <a:r>
              <a:rPr lang="zh-CN" altLang="en-US" dirty="0"/>
              <a:t>　　</a:t>
            </a:r>
            <a:r>
              <a:rPr lang="en-US" altLang="zh-CN" dirty="0"/>
              <a:t>SQLite</a:t>
            </a:r>
            <a:r>
              <a:rPr lang="zh-CN" altLang="en-US" dirty="0"/>
              <a:t>在并发（包括多进程和多线程）读写方面的性能一直不太理想。数据库可能会被写操作独占，从而导致其它读写操作阻塞或出错</a:t>
            </a:r>
            <a:r>
              <a:rPr lang="zh-CN" altLang="en-US" dirty="0" smtClean="0"/>
              <a:t>。</a:t>
            </a:r>
            <a:r>
              <a:rPr lang="zh-CN" altLang="en-US" dirty="0"/>
              <a:t/>
            </a:r>
            <a:br>
              <a:rPr lang="zh-CN" altLang="en-US" dirty="0"/>
            </a:br>
            <a:r>
              <a:rPr lang="zh-CN" altLang="en-US" dirty="0"/>
              <a:t>◇</a:t>
            </a:r>
            <a:r>
              <a:rPr lang="en-US" altLang="zh-CN" dirty="0"/>
              <a:t>SQL</a:t>
            </a:r>
            <a:r>
              <a:rPr lang="zh-CN" altLang="en-US" dirty="0"/>
              <a:t>标准支持不全</a:t>
            </a:r>
            <a:br>
              <a:rPr lang="zh-CN" altLang="en-US" dirty="0"/>
            </a:br>
            <a:r>
              <a:rPr lang="zh-CN" altLang="en-US" dirty="0"/>
              <a:t>　　在它的</a:t>
            </a:r>
            <a:r>
              <a:rPr lang="zh-CN" altLang="en-US" u="sng" dirty="0">
                <a:hlinkClick r:id="rId3"/>
              </a:rPr>
              <a:t>官方网站</a:t>
            </a:r>
            <a:r>
              <a:rPr lang="zh-CN" altLang="en-US" dirty="0"/>
              <a:t>上，具体列举了不支持哪些</a:t>
            </a:r>
            <a:r>
              <a:rPr lang="en-US" altLang="zh-CN" dirty="0"/>
              <a:t>SQL92</a:t>
            </a:r>
            <a:r>
              <a:rPr lang="zh-CN" altLang="en-US" dirty="0"/>
              <a:t>标准</a:t>
            </a:r>
            <a:r>
              <a:rPr lang="zh-CN" altLang="en-US" dirty="0" smtClean="0"/>
              <a:t>。比如外键</a:t>
            </a:r>
            <a:r>
              <a:rPr lang="zh-CN" altLang="en-US" dirty="0"/>
              <a:t/>
            </a:r>
            <a:br>
              <a:rPr lang="zh-CN" altLang="en-US" dirty="0"/>
            </a:br>
            <a:r>
              <a:rPr lang="zh-CN" altLang="en-US" dirty="0"/>
              <a:t>◇网络文件系统（以下简称</a:t>
            </a:r>
            <a:r>
              <a:rPr lang="en-US" altLang="zh-CN" dirty="0"/>
              <a:t>NFS</a:t>
            </a:r>
            <a:r>
              <a:rPr lang="zh-CN" altLang="en-US" dirty="0" smtClean="0"/>
              <a:t>）访问有问题</a:t>
            </a:r>
            <a:r>
              <a:rPr lang="zh-CN" altLang="en-US" dirty="0"/>
              <a:t/>
            </a:r>
            <a:br>
              <a:rPr lang="zh-CN" altLang="en-US" dirty="0"/>
            </a:br>
            <a:r>
              <a:rPr lang="zh-CN" altLang="en-US" dirty="0"/>
              <a:t>　　有时候需要访问其它机器上的</a:t>
            </a:r>
            <a:r>
              <a:rPr lang="en-US" altLang="zh-CN" dirty="0"/>
              <a:t>SQLite</a:t>
            </a:r>
            <a:r>
              <a:rPr lang="zh-CN" altLang="en-US" dirty="0"/>
              <a:t>数据库文件，就会把数据库文件放置到网络共享目录上。这时候你就要小心了。当</a:t>
            </a:r>
            <a:r>
              <a:rPr lang="en-US" altLang="zh-CN" dirty="0"/>
              <a:t>SQLite</a:t>
            </a:r>
            <a:r>
              <a:rPr lang="zh-CN" altLang="en-US" dirty="0"/>
              <a:t>文件放置于</a:t>
            </a:r>
            <a:r>
              <a:rPr lang="en-US" altLang="zh-CN" dirty="0"/>
              <a:t>NFS</a:t>
            </a:r>
            <a:r>
              <a:rPr lang="zh-CN" altLang="en-US" dirty="0"/>
              <a:t>时，在并发读写的情况下可能会出问题（比如数据损坏</a:t>
            </a:r>
            <a:r>
              <a:rPr lang="zh-CN" altLang="en-US" dirty="0" smtClean="0"/>
              <a:t>）。 </a:t>
            </a:r>
            <a:endParaRPr lang="zh-CN" altLang="en-US" dirty="0"/>
          </a:p>
          <a:p>
            <a:r>
              <a:rPr lang="zh-CN" altLang="en-US" dirty="0" smtClean="0"/>
              <a:t>◇读写效率没有</a:t>
            </a:r>
            <a:r>
              <a:rPr lang="en-US" altLang="zh-CN" dirty="0" smtClean="0"/>
              <a:t>C/S</a:t>
            </a:r>
            <a:r>
              <a:rPr lang="zh-CN" altLang="en-US" dirty="0" smtClean="0"/>
              <a:t>型数据库高</a:t>
            </a:r>
            <a:endParaRPr lang="zh-CN" altLang="en-US" dirty="0">
              <a:effectLst/>
            </a:endParaRPr>
          </a:p>
        </p:txBody>
      </p:sp>
    </p:spTree>
    <p:extLst>
      <p:ext uri="{BB962C8B-B14F-4D97-AF65-F5344CB8AC3E}">
        <p14:creationId xmlns:p14="http://schemas.microsoft.com/office/powerpoint/2010/main" val="22102800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9416" y="1052737"/>
            <a:ext cx="10513168" cy="4525963"/>
          </a:xfrm>
        </p:spPr>
        <p:txBody>
          <a:bodyPr/>
          <a:lstStyle/>
          <a:p>
            <a:r>
              <a:rPr lang="en-US" altLang="zh-CN" sz="2800" dirty="0"/>
              <a:t>length(X) </a:t>
            </a:r>
            <a:r>
              <a:rPr lang="zh-CN" altLang="en-US" sz="2800" dirty="0"/>
              <a:t>返回给定字符串表达式的字符个数</a:t>
            </a:r>
            <a:endParaRPr lang="en-US" altLang="zh-CN" sz="2800" dirty="0"/>
          </a:p>
          <a:p>
            <a:r>
              <a:rPr lang="en-US" altLang="zh-CN" sz="2800" dirty="0"/>
              <a:t>lower(X) </a:t>
            </a:r>
            <a:r>
              <a:rPr lang="zh-CN" altLang="en-US" sz="2800" dirty="0"/>
              <a:t>将大写字符数据转换为小写字符数据后返回字符表达式</a:t>
            </a:r>
            <a:endParaRPr lang="en-US" altLang="zh-CN" sz="2800" dirty="0"/>
          </a:p>
          <a:p>
            <a:r>
              <a:rPr lang="en-US" altLang="zh-CN" sz="2800" dirty="0"/>
              <a:t>upper(X) </a:t>
            </a:r>
            <a:r>
              <a:rPr lang="zh-CN" altLang="en-US" sz="2800" dirty="0"/>
              <a:t>返回将小写字符数据转换为大写的字符表达式</a:t>
            </a:r>
            <a:endParaRPr lang="en-US" altLang="zh-CN" sz="2800" dirty="0"/>
          </a:p>
          <a:p>
            <a:r>
              <a:rPr lang="en-US" altLang="zh-CN" sz="2800" dirty="0" err="1"/>
              <a:t>substr</a:t>
            </a:r>
            <a:r>
              <a:rPr lang="en-US" altLang="zh-CN" sz="2800" dirty="0"/>
              <a:t>(X,Y,Z) </a:t>
            </a:r>
            <a:r>
              <a:rPr lang="zh-CN" altLang="en-US" sz="2800" dirty="0"/>
              <a:t>返回表达式的一部分 </a:t>
            </a:r>
            <a:endParaRPr lang="en-US" altLang="zh-CN" sz="2800" dirty="0"/>
          </a:p>
          <a:p>
            <a:r>
              <a:rPr lang="en-US" altLang="zh-CN" sz="2800" dirty="0" err="1"/>
              <a:t>randstr</a:t>
            </a:r>
            <a:r>
              <a:rPr lang="en-US" altLang="zh-CN" sz="2800" dirty="0"/>
              <a:t>() </a:t>
            </a:r>
          </a:p>
          <a:p>
            <a:r>
              <a:rPr lang="en-US" altLang="zh-CN" sz="2800" dirty="0"/>
              <a:t>quote(A) </a:t>
            </a:r>
          </a:p>
          <a:p>
            <a:r>
              <a:rPr lang="en-US" altLang="zh-CN" sz="2800" dirty="0"/>
              <a:t>like(A,B) </a:t>
            </a:r>
            <a:r>
              <a:rPr lang="zh-CN" altLang="en-US" sz="2800" dirty="0"/>
              <a:t>确定给定的字符串是否与指定的模式匹配</a:t>
            </a:r>
            <a:endParaRPr lang="en-US" altLang="zh-CN" sz="2800" dirty="0"/>
          </a:p>
          <a:p>
            <a:r>
              <a:rPr lang="en-US" altLang="zh-CN" sz="2800" dirty="0"/>
              <a:t>glob(A,B) </a:t>
            </a:r>
            <a:endParaRPr lang="zh-CN" altLang="en-US" sz="2800" dirty="0"/>
          </a:p>
        </p:txBody>
      </p:sp>
      <p:sp>
        <p:nvSpPr>
          <p:cNvPr id="2" name="标题 1"/>
          <p:cNvSpPr>
            <a:spLocks noGrp="1"/>
          </p:cNvSpPr>
          <p:nvPr>
            <p:ph type="title"/>
          </p:nvPr>
        </p:nvSpPr>
        <p:spPr/>
        <p:txBody>
          <a:bodyPr/>
          <a:lstStyle/>
          <a:p>
            <a:r>
              <a:rPr lang="zh-CN" altLang="en-US" dirty="0"/>
              <a:t>字</a:t>
            </a:r>
            <a:r>
              <a:rPr lang="zh-CN" altLang="en-US" dirty="0" smtClean="0"/>
              <a:t>符函数</a:t>
            </a:r>
            <a:endParaRPr lang="zh-CN" altLang="en-US" dirty="0"/>
          </a:p>
        </p:txBody>
      </p:sp>
    </p:spTree>
    <p:extLst>
      <p:ext uri="{BB962C8B-B14F-4D97-AF65-F5344CB8AC3E}">
        <p14:creationId xmlns:p14="http://schemas.microsoft.com/office/powerpoint/2010/main" val="12447711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z="2800" dirty="0" err="1"/>
              <a:t>typeof</a:t>
            </a:r>
            <a:r>
              <a:rPr lang="en-US" altLang="zh-CN" sz="2800" dirty="0"/>
              <a:t>(X) </a:t>
            </a:r>
            <a:r>
              <a:rPr lang="zh-CN" altLang="en-US" sz="2800" dirty="0"/>
              <a:t>返回数据的类型。</a:t>
            </a:r>
            <a:endParaRPr lang="en-US" altLang="zh-CN" sz="2800" dirty="0"/>
          </a:p>
          <a:p>
            <a:r>
              <a:rPr lang="en-US" altLang="zh-CN" sz="2800" dirty="0" err="1"/>
              <a:t>last_insert_rowid</a:t>
            </a:r>
            <a:r>
              <a:rPr lang="en-US" altLang="zh-CN" sz="2800" dirty="0"/>
              <a:t>() </a:t>
            </a:r>
            <a:r>
              <a:rPr lang="zh-CN" altLang="en-US" sz="2800" dirty="0"/>
              <a:t>返回最后插入的数据的</a:t>
            </a:r>
            <a:r>
              <a:rPr lang="en-US" altLang="zh-CN" sz="2800" dirty="0"/>
              <a:t>ID</a:t>
            </a:r>
            <a:r>
              <a:rPr lang="zh-CN" altLang="en-US" sz="2800" dirty="0"/>
              <a:t>。</a:t>
            </a:r>
            <a:endParaRPr lang="en-US" altLang="zh-CN" sz="2800" dirty="0"/>
          </a:p>
          <a:p>
            <a:r>
              <a:rPr lang="en-US" altLang="zh-CN" sz="2800" dirty="0" err="1"/>
              <a:t>sqlite_version</a:t>
            </a:r>
            <a:r>
              <a:rPr lang="en-US" altLang="zh-CN" sz="2800" dirty="0"/>
              <a:t>(*) </a:t>
            </a:r>
            <a:r>
              <a:rPr lang="zh-CN" altLang="en-US" sz="2800" dirty="0"/>
              <a:t>返回</a:t>
            </a:r>
            <a:r>
              <a:rPr lang="en-US" altLang="zh-CN" sz="2800" dirty="0"/>
              <a:t>SQLite</a:t>
            </a:r>
            <a:r>
              <a:rPr lang="zh-CN" altLang="en-US" sz="2800" dirty="0"/>
              <a:t>的版本</a:t>
            </a:r>
            <a:endParaRPr lang="en-US" altLang="zh-CN" sz="2800" dirty="0"/>
          </a:p>
          <a:p>
            <a:r>
              <a:rPr lang="en-US" altLang="zh-CN" sz="2800" dirty="0" err="1"/>
              <a:t>change_count</a:t>
            </a:r>
            <a:r>
              <a:rPr lang="en-US" altLang="zh-CN" sz="2800" dirty="0"/>
              <a:t>() </a:t>
            </a:r>
            <a:r>
              <a:rPr lang="zh-CN" altLang="en-US" sz="2800" dirty="0"/>
              <a:t>返回受上一语句影响的行数</a:t>
            </a:r>
            <a:endParaRPr lang="en-US" altLang="zh-CN" sz="2800" dirty="0"/>
          </a:p>
          <a:p>
            <a:r>
              <a:rPr lang="en-US" altLang="zh-CN" sz="2800" dirty="0" err="1"/>
              <a:t>last_statement_change_count</a:t>
            </a:r>
            <a:r>
              <a:rPr lang="en-US" altLang="zh-CN" sz="2800" dirty="0"/>
              <a:t>()</a:t>
            </a:r>
            <a:endParaRPr lang="zh-CN" altLang="en-US" sz="2800" dirty="0"/>
          </a:p>
        </p:txBody>
      </p:sp>
      <p:sp>
        <p:nvSpPr>
          <p:cNvPr id="2" name="标题 1"/>
          <p:cNvSpPr>
            <a:spLocks noGrp="1"/>
          </p:cNvSpPr>
          <p:nvPr>
            <p:ph type="title"/>
          </p:nvPr>
        </p:nvSpPr>
        <p:spPr/>
        <p:txBody>
          <a:bodyPr/>
          <a:lstStyle/>
          <a:p>
            <a:r>
              <a:rPr lang="zh-CN" altLang="en-US" dirty="0"/>
              <a:t>其他函数</a:t>
            </a:r>
          </a:p>
        </p:txBody>
      </p:sp>
    </p:spTree>
    <p:extLst>
      <p:ext uri="{BB962C8B-B14F-4D97-AF65-F5344CB8AC3E}">
        <p14:creationId xmlns:p14="http://schemas.microsoft.com/office/powerpoint/2010/main" val="24036911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分组函数</a:t>
            </a:r>
            <a:endParaRPr lang="zh-CN" altLang="en-US" dirty="0"/>
          </a:p>
        </p:txBody>
      </p:sp>
      <p:sp>
        <p:nvSpPr>
          <p:cNvPr id="5" name="Rectangle 5"/>
          <p:cNvSpPr txBox="1">
            <a:spLocks noChangeArrowheads="1"/>
          </p:cNvSpPr>
          <p:nvPr/>
        </p:nvSpPr>
        <p:spPr bwMode="auto">
          <a:xfrm>
            <a:off x="839416" y="990600"/>
            <a:ext cx="9828584"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800100" indent="-34290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buFontTx/>
              <a:buChar char="•"/>
            </a:pPr>
            <a:r>
              <a:rPr lang="zh-CN" altLang="en-US" sz="2400" dirty="0"/>
              <a:t>分组函数：分组函数基于一组行返回结果。它对每个组返回一个值。在分组函数中可以执行算术操作。</a:t>
            </a:r>
            <a:endParaRPr lang="en-US" altLang="zh-CN" sz="2400" dirty="0"/>
          </a:p>
          <a:p>
            <a:pPr>
              <a:spcBef>
                <a:spcPct val="20000"/>
              </a:spcBef>
              <a:buFontTx/>
              <a:buChar char="•"/>
            </a:pPr>
            <a:r>
              <a:rPr lang="zh-CN" altLang="en-US" sz="2400" dirty="0"/>
              <a:t>常用的分组函数：</a:t>
            </a:r>
            <a:endParaRPr lang="en-US" altLang="zh-CN" sz="2400" dirty="0"/>
          </a:p>
          <a:p>
            <a:pPr lvl="1">
              <a:spcBef>
                <a:spcPct val="20000"/>
              </a:spcBef>
              <a:buFont typeface="Wingdings" pitchFamily="2" charset="2"/>
              <a:buChar char="Ø"/>
            </a:pPr>
            <a:r>
              <a:rPr lang="en-US" altLang="zh-CN" sz="2400" dirty="0"/>
              <a:t>AVG </a:t>
            </a:r>
            <a:r>
              <a:rPr lang="zh-CN" altLang="en-US" sz="2400" dirty="0"/>
              <a:t>分组函数</a:t>
            </a:r>
            <a:r>
              <a:rPr lang="en-US" altLang="zh-CN" sz="2400" dirty="0"/>
              <a:t>：</a:t>
            </a:r>
            <a:r>
              <a:rPr lang="zh-CN" altLang="en-US" sz="2400" dirty="0"/>
              <a:t>此函数返回列参数中指定列的值的平均值</a:t>
            </a:r>
            <a:r>
              <a:rPr lang="en-US" altLang="zh-CN" sz="2400" dirty="0" smtClean="0"/>
              <a:t>。</a:t>
            </a:r>
          </a:p>
          <a:p>
            <a:pPr lvl="1">
              <a:spcBef>
                <a:spcPct val="20000"/>
              </a:spcBef>
              <a:buFont typeface="Wingdings" pitchFamily="2" charset="2"/>
              <a:buChar char="Ø"/>
            </a:pPr>
            <a:r>
              <a:rPr lang="en-US" altLang="zh-CN" sz="2400" dirty="0" smtClean="0"/>
              <a:t>MIN </a:t>
            </a:r>
            <a:r>
              <a:rPr lang="zh-CN" altLang="en-US" sz="2400" dirty="0"/>
              <a:t>分组函数</a:t>
            </a:r>
            <a:r>
              <a:rPr lang="en-US" altLang="zh-CN" sz="2400" dirty="0"/>
              <a:t>：</a:t>
            </a:r>
            <a:r>
              <a:rPr lang="zh-CN" altLang="en-US" sz="2400" dirty="0"/>
              <a:t>此函数返回参数中指定列的所有值中的最小值</a:t>
            </a:r>
            <a:r>
              <a:rPr lang="en-US" altLang="zh-CN" sz="2400" dirty="0" smtClean="0"/>
              <a:t>。</a:t>
            </a:r>
          </a:p>
          <a:p>
            <a:pPr lvl="1">
              <a:spcBef>
                <a:spcPct val="20000"/>
              </a:spcBef>
              <a:buFont typeface="Wingdings" pitchFamily="2" charset="2"/>
              <a:buChar char="Ø"/>
            </a:pPr>
            <a:r>
              <a:rPr lang="en-US" altLang="zh-CN" sz="2400" dirty="0" smtClean="0"/>
              <a:t>MAX</a:t>
            </a:r>
            <a:r>
              <a:rPr lang="zh-CN" altLang="en-US" sz="2400" dirty="0"/>
              <a:t>分组函数</a:t>
            </a:r>
            <a:r>
              <a:rPr lang="en-US" altLang="zh-CN" sz="2400" dirty="0"/>
              <a:t>：</a:t>
            </a:r>
            <a:r>
              <a:rPr lang="zh-CN" altLang="en-US" sz="2400" dirty="0"/>
              <a:t>此函数返回参数中指定列的所有值中的最大值</a:t>
            </a:r>
            <a:r>
              <a:rPr lang="en-US" altLang="zh-CN" sz="2400" dirty="0" smtClean="0"/>
              <a:t>。</a:t>
            </a:r>
          </a:p>
          <a:p>
            <a:pPr lvl="1">
              <a:spcBef>
                <a:spcPct val="20000"/>
              </a:spcBef>
              <a:buFont typeface="Wingdings" pitchFamily="2" charset="2"/>
              <a:buChar char="Ø"/>
            </a:pPr>
            <a:r>
              <a:rPr lang="en-US" altLang="zh-CN" sz="2400" dirty="0" smtClean="0"/>
              <a:t>SUM </a:t>
            </a:r>
            <a:r>
              <a:rPr lang="zh-CN" altLang="en-US" sz="2400" dirty="0"/>
              <a:t>分组</a:t>
            </a:r>
            <a:r>
              <a:rPr lang="en-US" altLang="zh-CN" sz="2400" dirty="0" err="1"/>
              <a:t>函数</a:t>
            </a:r>
            <a:r>
              <a:rPr lang="zh-CN" altLang="en-US" sz="2400" dirty="0"/>
              <a:t>：用于获得一个记录集在某个范围内的值的总和</a:t>
            </a:r>
            <a:r>
              <a:rPr lang="zh-CN" altLang="en-US" sz="2400" dirty="0" smtClean="0"/>
              <a:t>。</a:t>
            </a:r>
            <a:endParaRPr lang="en-US" altLang="zh-CN" sz="2400" dirty="0" smtClean="0"/>
          </a:p>
          <a:p>
            <a:pPr lvl="1">
              <a:spcBef>
                <a:spcPct val="20000"/>
              </a:spcBef>
              <a:buFont typeface="Wingdings" pitchFamily="2" charset="2"/>
              <a:buChar char="Ø"/>
            </a:pPr>
            <a:r>
              <a:rPr lang="en-US" altLang="zh-CN" sz="2400" dirty="0" smtClean="0"/>
              <a:t>COUNT </a:t>
            </a:r>
            <a:r>
              <a:rPr lang="zh-CN" altLang="en-US" sz="2400" dirty="0"/>
              <a:t>分组</a:t>
            </a:r>
            <a:r>
              <a:rPr lang="en-US" altLang="zh-CN" sz="2400" dirty="0" err="1"/>
              <a:t>函数</a:t>
            </a:r>
            <a:r>
              <a:rPr lang="zh-CN" altLang="en-US" sz="2400" dirty="0"/>
              <a:t>：用于计算记录集的行数。</a:t>
            </a:r>
            <a:endParaRPr lang="en-US" altLang="zh-CN" sz="2400" dirty="0"/>
          </a:p>
          <a:p>
            <a:pPr lvl="1">
              <a:spcBef>
                <a:spcPct val="20000"/>
              </a:spcBef>
            </a:pPr>
            <a:r>
              <a:rPr lang="en-US" altLang="zh-CN" sz="2400" dirty="0"/>
              <a:t>	</a:t>
            </a:r>
            <a:r>
              <a:rPr lang="en-US" altLang="en-US" sz="2400" dirty="0" smtClean="0"/>
              <a:t>COUNT</a:t>
            </a:r>
            <a:r>
              <a:rPr lang="en-US" altLang="en-US" sz="2400" dirty="0"/>
              <a:t>(*) </a:t>
            </a:r>
            <a:r>
              <a:rPr lang="en-US" altLang="en-US" sz="2400" dirty="0" err="1"/>
              <a:t>表示计算所有的行的行数，包括完全相同的行和空行；COUNT</a:t>
            </a:r>
            <a:r>
              <a:rPr lang="en-US" altLang="en-US" sz="2400" dirty="0"/>
              <a:t>(column) </a:t>
            </a:r>
            <a:r>
              <a:rPr lang="en-US" altLang="en-US" sz="2400" dirty="0" err="1" smtClean="0"/>
              <a:t>表示计算</a:t>
            </a:r>
            <a:r>
              <a:rPr lang="zh-CN" altLang="en-US" sz="2400" dirty="0" smtClean="0"/>
              <a:t>指定</a:t>
            </a:r>
            <a:r>
              <a:rPr lang="en-US" altLang="en-US" sz="2400" dirty="0" err="1" smtClean="0"/>
              <a:t>列中存在值的行的数目</a:t>
            </a:r>
            <a:r>
              <a:rPr lang="en-US" altLang="en-US" sz="2400" dirty="0" smtClean="0"/>
              <a:t>；</a:t>
            </a:r>
            <a:endParaRPr lang="en-US" altLang="zh-CN" sz="2400" dirty="0"/>
          </a:p>
          <a:p>
            <a:pPr lvl="1">
              <a:spcBef>
                <a:spcPct val="20000"/>
              </a:spcBef>
            </a:pPr>
            <a:endParaRPr lang="en-US" altLang="zh-CN" sz="2400" dirty="0"/>
          </a:p>
        </p:txBody>
      </p:sp>
    </p:spTree>
    <p:extLst>
      <p:ext uri="{BB962C8B-B14F-4D97-AF65-F5344CB8AC3E}">
        <p14:creationId xmlns:p14="http://schemas.microsoft.com/office/powerpoint/2010/main" val="21705028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pPr marL="342900" indent="-342900">
              <a:spcBef>
                <a:spcPct val="20000"/>
              </a:spcBef>
            </a:pPr>
            <a:r>
              <a:rPr lang="zh-CN" altLang="en-US" sz="3200" dirty="0"/>
              <a:t>分组统计</a:t>
            </a:r>
          </a:p>
        </p:txBody>
      </p:sp>
      <p:sp>
        <p:nvSpPr>
          <p:cNvPr id="5" name="Rectangle 5"/>
          <p:cNvSpPr txBox="1">
            <a:spLocks noChangeArrowheads="1"/>
          </p:cNvSpPr>
          <p:nvPr/>
        </p:nvSpPr>
        <p:spPr bwMode="auto">
          <a:xfrm>
            <a:off x="911424" y="990600"/>
            <a:ext cx="10081120" cy="5562600"/>
          </a:xfrm>
          <a:prstGeom prst="rect">
            <a:avLst/>
          </a:prstGeom>
          <a:noFill/>
          <a:ln w="9525">
            <a:noFill/>
            <a:miter lim="800000"/>
            <a:headEnd/>
            <a:tailEnd/>
          </a:ln>
        </p:spPr>
        <p:txBody>
          <a:bodyPr/>
          <a:lstStyle/>
          <a:p>
            <a:pPr marL="342900" indent="-342900" eaLnBrk="0" hangingPunct="0">
              <a:spcBef>
                <a:spcPct val="20000"/>
              </a:spcBef>
              <a:buFontTx/>
              <a:buChar char="•"/>
              <a:defRPr/>
            </a:pPr>
            <a:r>
              <a:rPr lang="zh-CN" altLang="en-US" sz="2000" dirty="0"/>
              <a:t>常用的分组子句：</a:t>
            </a:r>
            <a:endParaRPr lang="en-US" altLang="zh-CN" sz="2000" dirty="0"/>
          </a:p>
          <a:p>
            <a:pPr marL="800100" lvl="1" indent="-342900" eaLnBrk="0" hangingPunct="0">
              <a:spcBef>
                <a:spcPct val="20000"/>
              </a:spcBef>
              <a:buFont typeface="Wingdings" pitchFamily="2" charset="2"/>
              <a:buChar char="Ø"/>
              <a:defRPr/>
            </a:pPr>
            <a:r>
              <a:rPr lang="en-US" altLang="zh-CN" sz="2000" dirty="0"/>
              <a:t>GROUP BY </a:t>
            </a:r>
            <a:r>
              <a:rPr lang="zh-CN" altLang="en-US" sz="2000" dirty="0"/>
              <a:t>分组子句</a:t>
            </a:r>
            <a:r>
              <a:rPr lang="en-US" altLang="zh-CN" sz="2000" dirty="0"/>
              <a:t>：GROUP  BY </a:t>
            </a:r>
            <a:r>
              <a:rPr lang="en-US" altLang="zh-CN" sz="2000" dirty="0" err="1"/>
              <a:t>子句将信息表划分为更小的组。在包含</a:t>
            </a:r>
            <a:r>
              <a:rPr lang="en-US" altLang="zh-CN" sz="2000" dirty="0"/>
              <a:t> GROUP  BY </a:t>
            </a:r>
            <a:r>
              <a:rPr lang="en-US" altLang="zh-CN" sz="2000" dirty="0" err="1"/>
              <a:t>子句的查询中，SELECT</a:t>
            </a:r>
            <a:r>
              <a:rPr lang="en-US" altLang="zh-CN" sz="2000" dirty="0"/>
              <a:t> </a:t>
            </a:r>
            <a:r>
              <a:rPr lang="en-US" altLang="zh-CN" sz="2000" dirty="0" err="1"/>
              <a:t>列表的元素可以是分组函数</a:t>
            </a:r>
            <a:r>
              <a:rPr lang="en-US" altLang="zh-CN" sz="2000" dirty="0"/>
              <a:t>(</a:t>
            </a:r>
            <a:r>
              <a:rPr lang="en-US" altLang="zh-CN" sz="2000" dirty="0" err="1"/>
              <a:t>也称聚合函数</a:t>
            </a:r>
            <a:r>
              <a:rPr lang="en-US" altLang="zh-CN" sz="2000" dirty="0"/>
              <a:t>)、GROUP  BY </a:t>
            </a:r>
            <a:r>
              <a:rPr lang="en-US" altLang="zh-CN" sz="2000" dirty="0" err="1"/>
              <a:t>表达式、常量或包括上述之一的表达式。聚合函数应用于每一组行，并对每一组行返回单个结果行</a:t>
            </a:r>
            <a:r>
              <a:rPr lang="en-US" altLang="zh-CN" sz="2000" dirty="0"/>
              <a:t>。</a:t>
            </a:r>
          </a:p>
          <a:p>
            <a:pPr marL="800100" lvl="1" indent="-342900" eaLnBrk="0" hangingPunct="0">
              <a:spcBef>
                <a:spcPct val="20000"/>
              </a:spcBef>
              <a:defRPr/>
            </a:pPr>
            <a:r>
              <a:rPr lang="en-US" altLang="zh-CN" sz="2000" dirty="0"/>
              <a:t>	</a:t>
            </a:r>
            <a:r>
              <a:rPr lang="zh-CN" altLang="en-US" sz="2000" dirty="0"/>
              <a:t>格式：</a:t>
            </a:r>
            <a:r>
              <a:rPr lang="en-US" altLang="en-US" sz="2000" dirty="0"/>
              <a:t> GROUP  BY  { </a:t>
            </a:r>
            <a:r>
              <a:rPr lang="en-US" altLang="zh-CN" sz="2000" dirty="0" err="1"/>
              <a:t>expr</a:t>
            </a:r>
            <a:r>
              <a:rPr lang="en-US" altLang="zh-CN" sz="2000" dirty="0"/>
              <a:t> </a:t>
            </a:r>
            <a:r>
              <a:rPr lang="en-US" altLang="en-US" sz="2000" dirty="0"/>
              <a:t>}</a:t>
            </a:r>
            <a:endParaRPr lang="en-US" altLang="zh-CN" sz="2000" dirty="0"/>
          </a:p>
          <a:p>
            <a:pPr marL="800100" lvl="1" indent="-342900" eaLnBrk="0" hangingPunct="0">
              <a:spcBef>
                <a:spcPct val="20000"/>
              </a:spcBef>
              <a:buFont typeface="Wingdings" pitchFamily="2" charset="2"/>
              <a:buChar char="Ø"/>
              <a:defRPr/>
            </a:pPr>
            <a:r>
              <a:rPr lang="en-US" altLang="zh-CN" sz="2000" dirty="0"/>
              <a:t>HAVING </a:t>
            </a:r>
            <a:r>
              <a:rPr lang="zh-CN" altLang="en-US" sz="2000" dirty="0"/>
              <a:t>分组子句</a:t>
            </a:r>
            <a:r>
              <a:rPr lang="en-US" altLang="zh-CN" sz="2000" dirty="0"/>
              <a:t>：HAVING </a:t>
            </a:r>
            <a:r>
              <a:rPr lang="en-US" altLang="zh-CN" sz="2000" dirty="0" err="1"/>
              <a:t>子句用于指定使用</a:t>
            </a:r>
            <a:r>
              <a:rPr lang="en-US" altLang="zh-CN" sz="2000" dirty="0"/>
              <a:t> GROUP  BY </a:t>
            </a:r>
            <a:r>
              <a:rPr lang="en-US" altLang="zh-CN" sz="2000" dirty="0" err="1"/>
              <a:t>子句检索行时使用的某些条件</a:t>
            </a:r>
            <a:r>
              <a:rPr lang="en-US" altLang="zh-CN" sz="2000" dirty="0"/>
              <a:t>。</a:t>
            </a:r>
            <a:r>
              <a:rPr lang="en-US" altLang="zh-CN" sz="2000" dirty="0" err="1"/>
              <a:t>此子句应在</a:t>
            </a:r>
            <a:r>
              <a:rPr lang="en-US" altLang="zh-CN" sz="2000" dirty="0"/>
              <a:t> GROUP  BY </a:t>
            </a:r>
            <a:r>
              <a:rPr lang="en-US" altLang="zh-CN" sz="2000" dirty="0" err="1"/>
              <a:t>子句后面指定</a:t>
            </a:r>
            <a:r>
              <a:rPr lang="en-US" altLang="zh-CN" sz="2000" dirty="0"/>
              <a:t>。HAVING </a:t>
            </a:r>
            <a:r>
              <a:rPr lang="en-US" altLang="zh-CN" sz="2000" dirty="0" err="1"/>
              <a:t>子句中，只能出现</a:t>
            </a:r>
            <a:r>
              <a:rPr lang="en-US" altLang="zh-CN" sz="2000" dirty="0"/>
              <a:t> GROUP  BY </a:t>
            </a:r>
            <a:r>
              <a:rPr lang="en-US" altLang="zh-CN" sz="2000" dirty="0" err="1"/>
              <a:t>子句中出现的列</a:t>
            </a:r>
            <a:r>
              <a:rPr lang="en-US" altLang="zh-CN" sz="2000" dirty="0"/>
              <a:t>。</a:t>
            </a:r>
          </a:p>
          <a:p>
            <a:pPr marL="800100" lvl="1" indent="-342900" eaLnBrk="0" hangingPunct="0">
              <a:spcBef>
                <a:spcPct val="20000"/>
              </a:spcBef>
              <a:defRPr/>
            </a:pPr>
            <a:r>
              <a:rPr lang="en-US" altLang="zh-CN" sz="2000" dirty="0"/>
              <a:t>	</a:t>
            </a:r>
            <a:r>
              <a:rPr lang="zh-CN" altLang="en-US" sz="2000" dirty="0"/>
              <a:t>格式：</a:t>
            </a:r>
            <a:r>
              <a:rPr lang="en-US" altLang="zh-CN" sz="2000" dirty="0"/>
              <a:t> </a:t>
            </a:r>
            <a:r>
              <a:rPr lang="en-US" altLang="en-US" sz="2000" dirty="0"/>
              <a:t>HAVING  { </a:t>
            </a:r>
            <a:r>
              <a:rPr lang="en-US" altLang="zh-CN" sz="2000" dirty="0" err="1"/>
              <a:t>expr</a:t>
            </a:r>
            <a:r>
              <a:rPr lang="en-US" altLang="zh-CN" sz="2000" dirty="0"/>
              <a:t> </a:t>
            </a:r>
            <a:r>
              <a:rPr lang="en-US" altLang="en-US" sz="2000" dirty="0"/>
              <a:t>}</a:t>
            </a:r>
            <a:endParaRPr lang="en-US" altLang="zh-CN" sz="2000" dirty="0"/>
          </a:p>
          <a:p>
            <a:pPr>
              <a:defRPr/>
            </a:pPr>
            <a:endParaRPr lang="en-US" altLang="zh-CN" sz="2000" dirty="0"/>
          </a:p>
          <a:p>
            <a:pPr marL="800100" lvl="1" indent="-342900" eaLnBrk="0" hangingPunct="0">
              <a:spcBef>
                <a:spcPct val="20000"/>
              </a:spcBef>
              <a:defRPr/>
            </a:pPr>
            <a:endParaRPr lang="en-US" altLang="zh-CN" sz="2000" dirty="0"/>
          </a:p>
          <a:p>
            <a:pPr marL="800100" lvl="1" indent="-342900" eaLnBrk="0" hangingPunct="0">
              <a:spcBef>
                <a:spcPct val="20000"/>
              </a:spcBef>
              <a:defRPr/>
            </a:pPr>
            <a:endParaRPr lang="en-US" altLang="zh-CN" sz="2000" dirty="0"/>
          </a:p>
        </p:txBody>
      </p:sp>
    </p:spTree>
    <p:extLst>
      <p:ext uri="{BB962C8B-B14F-4D97-AF65-F5344CB8AC3E}">
        <p14:creationId xmlns:p14="http://schemas.microsoft.com/office/powerpoint/2010/main" val="2237597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dirty="0"/>
              <a:t>库</a:t>
            </a:r>
            <a:r>
              <a:rPr lang="zh-CN" altLang="en-US" dirty="0" smtClean="0"/>
              <a:t>管理方式</a:t>
            </a:r>
            <a:endParaRPr lang="en-US" altLang="zh-CN" dirty="0" smtClean="0"/>
          </a:p>
          <a:p>
            <a:r>
              <a:rPr lang="en-US" altLang="zh-CN" dirty="0" smtClean="0"/>
              <a:t>SQLite</a:t>
            </a:r>
            <a:r>
              <a:rPr lang="zh-CN" altLang="en-US" dirty="0" smtClean="0"/>
              <a:t>自带管理应用程序</a:t>
            </a:r>
            <a:endParaRPr lang="en-US" altLang="zh-CN" dirty="0" smtClean="0"/>
          </a:p>
          <a:p>
            <a:r>
              <a:rPr lang="zh-CN" altLang="en-US" dirty="0"/>
              <a:t>界</a:t>
            </a:r>
            <a:r>
              <a:rPr lang="zh-CN" altLang="en-US" dirty="0" smtClean="0"/>
              <a:t>面管理</a:t>
            </a:r>
            <a:endParaRPr lang="zh-CN" altLang="en-US" dirty="0"/>
          </a:p>
        </p:txBody>
      </p:sp>
      <p:sp>
        <p:nvSpPr>
          <p:cNvPr id="2" name="标题 1"/>
          <p:cNvSpPr>
            <a:spLocks noGrp="1"/>
          </p:cNvSpPr>
          <p:nvPr>
            <p:ph type="title"/>
          </p:nvPr>
        </p:nvSpPr>
        <p:spPr/>
        <p:txBody>
          <a:bodyPr/>
          <a:lstStyle/>
          <a:p>
            <a:r>
              <a:rPr lang="en-US" altLang="zh-CN" dirty="0" smtClean="0"/>
              <a:t>SQLite</a:t>
            </a:r>
            <a:r>
              <a:rPr lang="zh-CN" altLang="en-US" dirty="0" smtClean="0"/>
              <a:t>数据管理</a:t>
            </a:r>
            <a:r>
              <a:rPr lang="en-US" altLang="zh-CN" dirty="0" smtClean="0"/>
              <a:t>/</a:t>
            </a:r>
            <a:r>
              <a:rPr lang="zh-CN" altLang="en-US" dirty="0" smtClean="0"/>
              <a:t>操作</a:t>
            </a:r>
            <a:endParaRPr lang="zh-CN" altLang="en-US" dirty="0"/>
          </a:p>
        </p:txBody>
      </p:sp>
    </p:spTree>
    <p:extLst>
      <p:ext uri="{BB962C8B-B14F-4D97-AF65-F5344CB8AC3E}">
        <p14:creationId xmlns:p14="http://schemas.microsoft.com/office/powerpoint/2010/main" val="3460018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07568" y="1340768"/>
            <a:ext cx="7632848" cy="2880320"/>
          </a:xfrm>
        </p:spPr>
        <p:txBody>
          <a:bodyPr/>
          <a:lstStyle/>
          <a:p>
            <a:r>
              <a:rPr lang="en-US" altLang="zh-CN" sz="2600" dirty="0"/>
              <a:t>Java</a:t>
            </a:r>
            <a:r>
              <a:rPr lang="zh-CN" altLang="en-US" sz="2600" dirty="0"/>
              <a:t>的</a:t>
            </a:r>
            <a:r>
              <a:rPr lang="en-US" altLang="zh-CN" sz="2600" dirty="0"/>
              <a:t>SQLite</a:t>
            </a:r>
            <a:r>
              <a:rPr lang="zh-CN" altLang="en-US" sz="2600" dirty="0"/>
              <a:t>管理</a:t>
            </a:r>
            <a:r>
              <a:rPr lang="en-US" altLang="zh-CN" sz="2600" dirty="0"/>
              <a:t>/</a:t>
            </a:r>
            <a:r>
              <a:rPr lang="zh-CN" altLang="en-US" sz="2600" dirty="0"/>
              <a:t>操作方式：</a:t>
            </a:r>
            <a:endParaRPr lang="en-US" altLang="zh-CN" sz="2600" dirty="0"/>
          </a:p>
          <a:p>
            <a:r>
              <a:rPr lang="en-US" altLang="zh-CN" sz="2600" dirty="0"/>
              <a:t>JDBC</a:t>
            </a:r>
          </a:p>
          <a:p>
            <a:r>
              <a:rPr lang="en-US" altLang="zh-CN" sz="2600" dirty="0"/>
              <a:t>Android</a:t>
            </a:r>
            <a:r>
              <a:rPr lang="zh-CN" altLang="en-US" sz="2600" dirty="0"/>
              <a:t>的</a:t>
            </a:r>
            <a:r>
              <a:rPr lang="en-US" altLang="zh-CN" sz="2600" dirty="0" err="1"/>
              <a:t>SQLiteDatabase</a:t>
            </a:r>
            <a:r>
              <a:rPr lang="zh-CN" altLang="en-US" sz="2600" dirty="0"/>
              <a:t>和</a:t>
            </a:r>
            <a:r>
              <a:rPr lang="en-US" altLang="zh-CN" sz="2600" dirty="0" err="1"/>
              <a:t>SQLiteOpenHelper</a:t>
            </a:r>
            <a:endParaRPr lang="en-US" altLang="zh-CN" sz="2600" dirty="0"/>
          </a:p>
        </p:txBody>
      </p:sp>
      <p:sp>
        <p:nvSpPr>
          <p:cNvPr id="2" name="标题 1"/>
          <p:cNvSpPr>
            <a:spLocks noGrp="1"/>
          </p:cNvSpPr>
          <p:nvPr>
            <p:ph type="title"/>
          </p:nvPr>
        </p:nvSpPr>
        <p:spPr/>
        <p:txBody>
          <a:bodyPr/>
          <a:lstStyle/>
          <a:p>
            <a:r>
              <a:rPr lang="zh-CN" altLang="en-US" dirty="0"/>
              <a:t>程</a:t>
            </a:r>
            <a:r>
              <a:rPr lang="zh-CN" altLang="en-US" dirty="0" smtClean="0"/>
              <a:t>序管理</a:t>
            </a:r>
            <a:endParaRPr lang="zh-CN" altLang="en-US" dirty="0"/>
          </a:p>
        </p:txBody>
      </p:sp>
    </p:spTree>
    <p:extLst>
      <p:ext uri="{BB962C8B-B14F-4D97-AF65-F5344CB8AC3E}">
        <p14:creationId xmlns:p14="http://schemas.microsoft.com/office/powerpoint/2010/main" val="2441265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SQLite</a:t>
            </a:r>
            <a:r>
              <a:rPr lang="zh-CN" altLang="en-US" dirty="0" smtClean="0"/>
              <a:t>命</a:t>
            </a:r>
            <a:r>
              <a:rPr lang="zh-CN" altLang="en-US" dirty="0"/>
              <a:t>令行</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9449" y="1412777"/>
            <a:ext cx="581025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08190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带界面的管理软件</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584" y="1124744"/>
            <a:ext cx="7086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1636004"/>
      </p:ext>
    </p:extLst>
  </p:cSld>
  <p:clrMapOvr>
    <a:masterClrMapping/>
  </p:clrMapOvr>
  <p:timing>
    <p:tnLst>
      <p:par>
        <p:cTn id="1" dur="indefinite" restart="never" nodeType="tmRoot"/>
      </p:par>
    </p:tnLst>
  </p:timing>
</p:sld>
</file>

<file path=ppt/theme/theme1.xml><?xml version="1.0" encoding="utf-8"?>
<a:theme xmlns:a="http://schemas.openxmlformats.org/drawingml/2006/main" name="卓跃">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代码">
      <a:majorFont>
        <a:latin typeface="Consolas"/>
        <a:ea typeface="微软雅黑"/>
        <a:cs typeface=""/>
      </a:majorFont>
      <a:minorFont>
        <a:latin typeface="Consolas"/>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卓跃</Template>
  <TotalTime>5097</TotalTime>
  <Words>4192</Words>
  <Application>Microsoft Office PowerPoint</Application>
  <PresentationFormat>宽屏</PresentationFormat>
  <Paragraphs>476</Paragraphs>
  <Slides>53</Slides>
  <Notes>15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53</vt:i4>
      </vt:variant>
    </vt:vector>
  </HeadingPairs>
  <TitlesOfParts>
    <vt:vector size="65" baseType="lpstr">
      <vt:lpstr>华文琥珀</vt:lpstr>
      <vt:lpstr>华文新魏</vt:lpstr>
      <vt:lpstr>宋体</vt:lpstr>
      <vt:lpstr>微软雅黑</vt:lpstr>
      <vt:lpstr>Arial</vt:lpstr>
      <vt:lpstr>Arial Narrow</vt:lpstr>
      <vt:lpstr>Calibri Light</vt:lpstr>
      <vt:lpstr>Consolas</vt:lpstr>
      <vt:lpstr>Courier New</vt:lpstr>
      <vt:lpstr>Times New Roman</vt:lpstr>
      <vt:lpstr>Wingdings</vt:lpstr>
      <vt:lpstr>卓跃</vt:lpstr>
      <vt:lpstr>SQLite嵌入式数据库 </vt:lpstr>
      <vt:lpstr>本章目标</vt:lpstr>
      <vt:lpstr>SQLite数据库简介</vt:lpstr>
      <vt:lpstr>SQLite的主要特征</vt:lpstr>
      <vt:lpstr>SQLite的优缺点</vt:lpstr>
      <vt:lpstr>SQLite数据管理/操作</vt:lpstr>
      <vt:lpstr>程序管理</vt:lpstr>
      <vt:lpstr>SQLite命令行</vt:lpstr>
      <vt:lpstr>带界面的管理软件</vt:lpstr>
      <vt:lpstr>带界面的管理软件</vt:lpstr>
      <vt:lpstr>带界面的管理软件</vt:lpstr>
      <vt:lpstr>带界面的管理软件</vt:lpstr>
      <vt:lpstr>SQL语言和数据库操作</vt:lpstr>
      <vt:lpstr>SQL 语言</vt:lpstr>
      <vt:lpstr>SQL的基本语法</vt:lpstr>
      <vt:lpstr>SQL命令类别</vt:lpstr>
      <vt:lpstr>数据定义语言(DDL)</vt:lpstr>
      <vt:lpstr>CREATE  TABLE  命令</vt:lpstr>
      <vt:lpstr>SQLite数据类型</vt:lpstr>
      <vt:lpstr>类型亲缘性</vt:lpstr>
      <vt:lpstr>数据完整性约束</vt:lpstr>
      <vt:lpstr>实体完整性</vt:lpstr>
      <vt:lpstr>域完整性</vt:lpstr>
      <vt:lpstr>参照完整性</vt:lpstr>
      <vt:lpstr>用户定义的完整性</vt:lpstr>
      <vt:lpstr>"IF NOT EXISTS"</vt:lpstr>
      <vt:lpstr>表的修改</vt:lpstr>
      <vt:lpstr>删除表</vt:lpstr>
      <vt:lpstr>数据操纵语言(DML)</vt:lpstr>
      <vt:lpstr>插入数据</vt:lpstr>
      <vt:lpstr>更改数据</vt:lpstr>
      <vt:lpstr>删除表数据</vt:lpstr>
      <vt:lpstr>数据查询</vt:lpstr>
      <vt:lpstr>PowerPoint 演示文稿</vt:lpstr>
      <vt:lpstr>SELECT 语句 分页</vt:lpstr>
      <vt:lpstr>SELECT 高级查询 内连接 - INNER  JOIN</vt:lpstr>
      <vt:lpstr>SELECT 高级查询 外连接 – OUTER  JOIN</vt:lpstr>
      <vt:lpstr>SELECT 高级查询 左外连接 – LEFT  OUTER  JOIN</vt:lpstr>
      <vt:lpstr>右连接和全连接</vt:lpstr>
      <vt:lpstr>SELECT 高级查询 自连接 – SELF  JOIN</vt:lpstr>
      <vt:lpstr>SQL操作符</vt:lpstr>
      <vt:lpstr>算术操作符</vt:lpstr>
      <vt:lpstr>比较操作符</vt:lpstr>
      <vt:lpstr>逻辑操作符</vt:lpstr>
      <vt:lpstr>集合操作符</vt:lpstr>
      <vt:lpstr>操作符优先级</vt:lpstr>
      <vt:lpstr>SQLite内置函数</vt:lpstr>
      <vt:lpstr>日期函数 </vt:lpstr>
      <vt:lpstr>算术函数</vt:lpstr>
      <vt:lpstr>字符函数</vt:lpstr>
      <vt:lpstr>其他函数</vt:lpstr>
      <vt:lpstr>分组函数</vt:lpstr>
      <vt:lpstr>分组统计</vt:lpstr>
    </vt:vector>
  </TitlesOfParts>
  <Company>江梦添电脑工作室</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空模板</dc:title>
  <dc:creator>欧忠良</dc:creator>
  <cp:lastModifiedBy>Administrator</cp:lastModifiedBy>
  <cp:revision>456</cp:revision>
  <dcterms:created xsi:type="dcterms:W3CDTF">2010-05-15T07:15:59Z</dcterms:created>
  <dcterms:modified xsi:type="dcterms:W3CDTF">2016-04-08T09:29:22Z</dcterms:modified>
</cp:coreProperties>
</file>