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0"/>
  </p:handoutMasterIdLst>
  <p:sldIdLst>
    <p:sldId id="398" r:id="rId3"/>
    <p:sldId id="395" r:id="rId5"/>
    <p:sldId id="332" r:id="rId6"/>
    <p:sldId id="399" r:id="rId7"/>
    <p:sldId id="422" r:id="rId8"/>
    <p:sldId id="400" r:id="rId9"/>
    <p:sldId id="423" r:id="rId10"/>
    <p:sldId id="424" r:id="rId11"/>
    <p:sldId id="401" r:id="rId12"/>
    <p:sldId id="402" r:id="rId13"/>
    <p:sldId id="403" r:id="rId14"/>
    <p:sldId id="404" r:id="rId15"/>
    <p:sldId id="405" r:id="rId16"/>
    <p:sldId id="406" r:id="rId17"/>
    <p:sldId id="413" r:id="rId18"/>
    <p:sldId id="414" r:id="rId19"/>
    <p:sldId id="415" r:id="rId20"/>
    <p:sldId id="416" r:id="rId21"/>
    <p:sldId id="417" r:id="rId22"/>
    <p:sldId id="425" r:id="rId23"/>
    <p:sldId id="426" r:id="rId24"/>
    <p:sldId id="427" r:id="rId25"/>
    <p:sldId id="428" r:id="rId26"/>
    <p:sldId id="429" r:id="rId27"/>
    <p:sldId id="430" r:id="rId28"/>
    <p:sldId id="431" r:id="rId29"/>
  </p:sldIdLst>
  <p:sldSz cx="9144000" cy="5143500" type="screen16x9"/>
  <p:notesSz cx="6858000" cy="9144000"/>
  <p:defaultTextStyle>
    <a:defPPr>
      <a:defRPr lang="zh-CN"/>
    </a:defPPr>
    <a:lvl1pPr algn="ctr" rtl="0" fontAlgn="base">
      <a:lnSpc>
        <a:spcPct val="90000"/>
      </a:lnSpc>
      <a:spcBef>
        <a:spcPct val="20000"/>
      </a:spcBef>
      <a:spcAft>
        <a:spcPct val="0"/>
      </a:spcAft>
      <a:buClr>
        <a:schemeClr val="tx1"/>
      </a:buClr>
      <a:buSzPct val="70000"/>
      <a:buFont typeface="Wingdings" panose="05000000000000000000" pitchFamily="2" charset="2"/>
      <a:buChar char="l"/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ctr" rtl="0" fontAlgn="base">
      <a:lnSpc>
        <a:spcPct val="90000"/>
      </a:lnSpc>
      <a:spcBef>
        <a:spcPct val="20000"/>
      </a:spcBef>
      <a:spcAft>
        <a:spcPct val="0"/>
      </a:spcAft>
      <a:buClr>
        <a:schemeClr val="tx1"/>
      </a:buClr>
      <a:buSzPct val="70000"/>
      <a:buFont typeface="Wingdings" panose="05000000000000000000" pitchFamily="2" charset="2"/>
      <a:buChar char="l"/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ctr" rtl="0" fontAlgn="base">
      <a:lnSpc>
        <a:spcPct val="90000"/>
      </a:lnSpc>
      <a:spcBef>
        <a:spcPct val="20000"/>
      </a:spcBef>
      <a:spcAft>
        <a:spcPct val="0"/>
      </a:spcAft>
      <a:buClr>
        <a:schemeClr val="tx1"/>
      </a:buClr>
      <a:buSzPct val="70000"/>
      <a:buFont typeface="Wingdings" panose="05000000000000000000" pitchFamily="2" charset="2"/>
      <a:buChar char="l"/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ctr" rtl="0" fontAlgn="base">
      <a:lnSpc>
        <a:spcPct val="90000"/>
      </a:lnSpc>
      <a:spcBef>
        <a:spcPct val="20000"/>
      </a:spcBef>
      <a:spcAft>
        <a:spcPct val="0"/>
      </a:spcAft>
      <a:buClr>
        <a:schemeClr val="tx1"/>
      </a:buClr>
      <a:buSzPct val="70000"/>
      <a:buFont typeface="Wingdings" panose="05000000000000000000" pitchFamily="2" charset="2"/>
      <a:buChar char="l"/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ctr" rtl="0" fontAlgn="base">
      <a:lnSpc>
        <a:spcPct val="90000"/>
      </a:lnSpc>
      <a:spcBef>
        <a:spcPct val="20000"/>
      </a:spcBef>
      <a:spcAft>
        <a:spcPct val="0"/>
      </a:spcAft>
      <a:buClr>
        <a:schemeClr val="tx1"/>
      </a:buClr>
      <a:buSzPct val="70000"/>
      <a:buFont typeface="Wingdings" panose="05000000000000000000" pitchFamily="2" charset="2"/>
      <a:buChar char="l"/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00CC00"/>
    <a:srgbClr val="97C7CD"/>
    <a:srgbClr val="90D4D4"/>
    <a:srgbClr val="FF0000"/>
    <a:srgbClr val="0000FF"/>
    <a:srgbClr val="FEB8C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31" autoAdjust="0"/>
    <p:restoredTop sz="97810" autoAdjust="0"/>
  </p:normalViewPr>
  <p:slideViewPr>
    <p:cSldViewPr>
      <p:cViewPr>
        <p:scale>
          <a:sx n="91" d="100"/>
          <a:sy n="91" d="100"/>
        </p:scale>
        <p:origin x="-1128" y="-63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84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>
              <a:spcBef>
                <a:spcPct val="0"/>
              </a:spcBef>
              <a:buClrTx/>
              <a:buSzTx/>
              <a:buFontTx/>
              <a:buNone/>
              <a:defRPr kumimoji="1"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1"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>
              <a:spcBef>
                <a:spcPct val="0"/>
              </a:spcBef>
              <a:buClrTx/>
              <a:buSzTx/>
              <a:buFontTx/>
              <a:buNone/>
              <a:defRPr kumimoji="1"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1" sz="1200">
                <a:latin typeface="Times New Roman" panose="02020603050405020304" pitchFamily="18" charset="0"/>
              </a:defRPr>
            </a:lvl1pPr>
          </a:lstStyle>
          <a:p>
            <a:fld id="{BA12C2F5-152F-452F-857C-64A02198C395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>
              <a:spcBef>
                <a:spcPct val="0"/>
              </a:spcBef>
              <a:buClrTx/>
              <a:buSzTx/>
              <a:buFontTx/>
              <a:buNone/>
              <a:defRPr kumimoji="1"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1"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>
              <a:spcBef>
                <a:spcPct val="0"/>
              </a:spcBef>
              <a:buClrTx/>
              <a:buSzTx/>
              <a:buFontTx/>
              <a:buNone/>
              <a:defRPr kumimoji="1"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1" sz="1200">
                <a:latin typeface="Times New Roman" panose="02020603050405020304" pitchFamily="18" charset="0"/>
              </a:defRPr>
            </a:lvl1pPr>
          </a:lstStyle>
          <a:p>
            <a:fld id="{4D7471BD-0260-47E7-A317-42AD9B4B9D7F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42B776A-3687-4475-A2CB-FDFE24BC27AF}" type="slidenum">
              <a:rPr lang="en-US" altLang="zh-CN"/>
            </a:fld>
            <a:endParaRPr lang="en-US" altLang="zh-CN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471BD-0260-47E7-A317-42AD9B4B9D7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471BD-0260-47E7-A317-42AD9B4B9D7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471BD-0260-47E7-A317-42AD9B4B9D7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471BD-0260-47E7-A317-42AD9B4B9D7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471BD-0260-47E7-A317-42AD9B4B9D7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471BD-0260-47E7-A317-42AD9B4B9D7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7300" y="1"/>
            <a:ext cx="7203132" cy="6815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83421" y="951572"/>
            <a:ext cx="7777163" cy="351089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735546"/>
            <a:ext cx="2949178" cy="807504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1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735546"/>
            <a:ext cx="2949178" cy="807504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1"/>
            <a:ext cx="4629150" cy="3655219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1042" y="-12839"/>
            <a:ext cx="7886700" cy="640374"/>
          </a:xfrm>
          <a:noFill/>
          <a:ln>
            <a:noFill/>
          </a:ln>
        </p:spPr>
        <p:txBody>
          <a:bodyPr/>
          <a:lstStyle>
            <a:lvl1pPr algn="r">
              <a:defRPr lang="en-US" sz="3100" b="1" dirty="0">
                <a:latin typeface="华文新魏" panose="02010800040101010101" pitchFamily="2" charset="-122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897565"/>
            <a:ext cx="7886700" cy="373515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35547"/>
            <a:ext cx="1971675" cy="389717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735547"/>
            <a:ext cx="5800725" cy="389717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我的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97565"/>
            <a:ext cx="7886700" cy="373515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57300" y="1"/>
            <a:ext cx="7257138" cy="627533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/>
          </a:bodyPr>
          <a:lstStyle>
            <a:lvl1pPr algn="r">
              <a:defRPr lang="en-US" sz="31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Line 14"/>
          <p:cNvSpPr>
            <a:spLocks noChangeShapeType="1"/>
          </p:cNvSpPr>
          <p:nvPr userDrawn="1"/>
        </p:nvSpPr>
        <p:spPr bwMode="auto">
          <a:xfrm>
            <a:off x="827088" y="1168004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97565"/>
            <a:ext cx="7886700" cy="3735158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/>
            </a:lvl1pPr>
            <a:lvl2pPr marL="342900" indent="0">
              <a:lnSpc>
                <a:spcPct val="120000"/>
              </a:lnSpc>
              <a:buNone/>
              <a:defRPr sz="1600"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57300" y="3"/>
            <a:ext cx="7257138" cy="627533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/>
          </a:bodyPr>
          <a:lstStyle>
            <a:lvl1pPr algn="r">
              <a:defRPr lang="en-US" sz="31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611560" y="843558"/>
            <a:ext cx="7920880" cy="3743325"/>
          </a:xfrm>
        </p:spPr>
        <p:txBody>
          <a:bodyPr/>
          <a:lstStyle>
            <a:lvl1pPr marL="0" indent="0" defTabSz="359410">
              <a:buNone/>
              <a:defRPr sz="1400" baseline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6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lang="en-US" sz="3100" b="1" dirty="0">
                <a:latin typeface="华文新魏" panose="02010800040101010101" pitchFamily="2" charset="-122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789553"/>
            <a:ext cx="3886200" cy="384317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789553"/>
            <a:ext cx="3886200" cy="384317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250" y="-3771"/>
            <a:ext cx="7886700" cy="685313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lang="en-US" sz="3100" b="1" dirty="0">
                <a:latin typeface="华文新魏" panose="02010800040101010101" pitchFamily="2" charset="-122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6093" y="1"/>
            <a:ext cx="7886700" cy="681540"/>
          </a:xfr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3100" b="1" kern="1200" dirty="0">
                <a:solidFill>
                  <a:schemeClr val="tx1"/>
                </a:solidFill>
                <a:latin typeface="华文新魏" panose="02010800040101010101" pitchFamily="2" charset="-122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1.pn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1257300" y="0"/>
            <a:ext cx="7256463" cy="68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77" tIns="34289" rIns="68577" bIns="34289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842963"/>
            <a:ext cx="7886700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77" tIns="34289" rIns="68577" bIns="34289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zh-CN" altLang="en-US" sz="3100" b="1" kern="1200" dirty="0">
          <a:solidFill>
            <a:schemeClr val="tx1"/>
          </a:solidFill>
          <a:latin typeface="华文新魏" panose="02010800040101010101" pitchFamily="2" charset="-122"/>
          <a:ea typeface="+mj-ea"/>
          <a:cs typeface="+mj-cs"/>
        </a:defRPr>
      </a:lvl1pPr>
      <a:lvl2pPr algn="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100" b="1">
          <a:solidFill>
            <a:schemeClr val="tx1"/>
          </a:solidFill>
          <a:latin typeface="华文新魏" panose="02010800040101010101" pitchFamily="2" charset="-122"/>
          <a:ea typeface="宋体" panose="02010600030101010101" pitchFamily="2" charset="-122"/>
        </a:defRPr>
      </a:lvl2pPr>
      <a:lvl3pPr algn="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100" b="1">
          <a:solidFill>
            <a:schemeClr val="tx1"/>
          </a:solidFill>
          <a:latin typeface="华文新魏" panose="02010800040101010101" pitchFamily="2" charset="-122"/>
          <a:ea typeface="宋体" panose="02010600030101010101" pitchFamily="2" charset="-122"/>
        </a:defRPr>
      </a:lvl3pPr>
      <a:lvl4pPr algn="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100" b="1">
          <a:solidFill>
            <a:schemeClr val="tx1"/>
          </a:solidFill>
          <a:latin typeface="华文新魏" panose="02010800040101010101" pitchFamily="2" charset="-122"/>
          <a:ea typeface="宋体" panose="02010600030101010101" pitchFamily="2" charset="-122"/>
        </a:defRPr>
      </a:lvl4pPr>
      <a:lvl5pPr algn="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100" b="1">
          <a:solidFill>
            <a:schemeClr val="tx1"/>
          </a:solidFill>
          <a:latin typeface="华文新魏" panose="02010800040101010101" pitchFamily="2" charset="-122"/>
          <a:ea typeface="宋体" panose="02010600030101010101" pitchFamily="2" charset="-122"/>
        </a:defRPr>
      </a:lvl5pPr>
      <a:lvl6pPr marL="342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685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0287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0180" indent="-170180" algn="l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3080" indent="-17018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5980" indent="-17018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98880" indent="-17018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541780" indent="-17018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hyperlink" Target="https://www.baidu.com/s?wd=%E6%9C%8D%E5%8A%A1%E5%99%A8%E7%AB%AF&amp;tn=44039180_cpr&amp;fenlei=mv6quAkxTZn0IZRqIHckPjm4nH00T1YLmhn4PAn4rjmzrjR3n17-0ZwV5Hcvrjm3rH6sPfKWUMw85HfYnjn4nH6sgvPsT6KdThsqpZwYTjCEQLGCpyw9Uz4Bmy-bIi4WUvYETgN-TLwGUv3En1nLPH64n16d" TargetMode="Externa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hemeOverride" Target="../theme/themeOverride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7"/>
          <p:cNvSpPr txBox="1">
            <a:spLocks noGrp="1" noChangeArrowheads="1"/>
          </p:cNvSpPr>
          <p:nvPr>
            <p:ph type="ctrTitle"/>
          </p:nvPr>
        </p:nvSpPr>
        <p:spPr bwMode="auto">
          <a:xfrm>
            <a:off x="1111885" y="2064162"/>
            <a:ext cx="6858000" cy="734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4800" dirty="0" err="1" smtClean="0">
                <a:latin typeface="Arial" panose="020B0604020202020204" pitchFamily="34" charset="0"/>
              </a:rPr>
              <a:t>Nodejs</a:t>
            </a:r>
            <a:endParaRPr lang="en-US" altLang="zh-CN" sz="48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99542"/>
            <a:ext cx="8287745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</a:t>
            </a:r>
            <a:r>
              <a:rPr lang="zh-CN" altLang="en-US" dirty="0" smtClean="0"/>
              <a:t>线程也可以达到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99542"/>
            <a:ext cx="6296025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好处？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2" y="1131590"/>
            <a:ext cx="9018587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843558"/>
            <a:ext cx="8780463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Nodejs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59582"/>
            <a:ext cx="7113587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7" y="411510"/>
            <a:ext cx="9229725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771550"/>
            <a:ext cx="4276725" cy="398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Helloworld</a:t>
            </a:r>
            <a:endParaRPr lang="zh-CN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99542"/>
            <a:ext cx="6779747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843558"/>
            <a:ext cx="6912768" cy="2868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为什么是服务端语言？</a:t>
            </a:r>
            <a:endParaRPr lang="zh-CN" altLang="en-US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806815"/>
            <a:ext cx="7046913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客户端服务端概念</a:t>
            </a:r>
            <a:br>
              <a:rPr lang="zh-CN" altLang="en-US" dirty="0"/>
            </a:br>
            <a:endParaRPr lang="en-US" altLang="zh-CN" dirty="0" smtClean="0"/>
          </a:p>
          <a:p>
            <a:r>
              <a:rPr lang="zh-CN" altLang="en-US" dirty="0" smtClean="0"/>
              <a:t>后台语言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Nodejs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nodejsAPI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b="1" dirty="0" smtClean="0">
                <a:solidFill>
                  <a:schemeClr val="tx1"/>
                </a:solidFill>
              </a:rPr>
              <a:t>目标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</a:t>
            </a:r>
            <a:r>
              <a:rPr lang="en-US" altLang="zh-CN" dirty="0" err="1" smtClean="0"/>
              <a:t>api</a:t>
            </a:r>
            <a:endParaRPr lang="zh-CN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" y="915566"/>
            <a:ext cx="8789987" cy="383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771550"/>
            <a:ext cx="6742113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931790"/>
            <a:ext cx="3657600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96" y="2793677"/>
            <a:ext cx="2066925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Nodejs</a:t>
            </a:r>
            <a:r>
              <a:rPr lang="zh-CN" altLang="en-US" dirty="0" smtClean="0"/>
              <a:t>路由功能</a:t>
            </a:r>
            <a:endParaRPr lang="zh-CN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27534"/>
            <a:ext cx="2495550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771550"/>
            <a:ext cx="326707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3478"/>
            <a:ext cx="5184576" cy="5070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Node.js + Web Socket </a:t>
            </a:r>
            <a:r>
              <a:rPr lang="zh-CN" altLang="en-US" b="1" dirty="0"/>
              <a:t>打造即时聊天程序</a:t>
            </a:r>
            <a:endParaRPr lang="zh-CN" altLang="en-US" b="1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socket.io</a:t>
            </a:r>
            <a:endParaRPr lang="en-US" altLang="zh-CN" b="1" dirty="0"/>
          </a:p>
          <a:p>
            <a:r>
              <a:rPr lang="en-US" altLang="zh-CN" dirty="0"/>
              <a:t>Node.js</a:t>
            </a:r>
            <a:r>
              <a:rPr lang="zh-CN" altLang="en-US" dirty="0"/>
              <a:t>中使用</a:t>
            </a:r>
            <a:r>
              <a:rPr lang="en-US" altLang="zh-CN" dirty="0"/>
              <a:t>socket</a:t>
            </a:r>
            <a:r>
              <a:rPr lang="zh-CN" altLang="en-US" dirty="0"/>
              <a:t>的一个包。使用它可以很方便地建立服务器到客户端的</a:t>
            </a:r>
            <a:r>
              <a:rPr lang="en-US" altLang="zh-CN" dirty="0"/>
              <a:t>sockets</a:t>
            </a:r>
            <a:r>
              <a:rPr lang="zh-CN" altLang="en-US" dirty="0"/>
              <a:t>连接，发送事件与接收特定事件。</a:t>
            </a:r>
            <a:endParaRPr lang="zh-CN" altLang="en-US" dirty="0"/>
          </a:p>
          <a:p>
            <a:r>
              <a:rPr lang="zh-CN" altLang="en-US" dirty="0"/>
              <a:t>同样通过</a:t>
            </a:r>
            <a:r>
              <a:rPr lang="en-US" altLang="zh-CN" dirty="0" err="1"/>
              <a:t>npm</a:t>
            </a:r>
            <a:r>
              <a:rPr lang="zh-CN" altLang="en-US" dirty="0"/>
              <a:t>进行安装 </a:t>
            </a:r>
            <a:r>
              <a:rPr lang="en-US" altLang="zh-CN" dirty="0" err="1"/>
              <a:t>npm</a:t>
            </a:r>
            <a:r>
              <a:rPr lang="en-US" altLang="zh-CN" dirty="0"/>
              <a:t> install socket.io </a:t>
            </a:r>
            <a:r>
              <a:rPr lang="zh-CN" altLang="en-US" dirty="0"/>
              <a:t>。安装后在</a:t>
            </a:r>
            <a:r>
              <a:rPr lang="en-US" altLang="zh-CN" dirty="0" err="1"/>
              <a:t>node_modules</a:t>
            </a:r>
            <a:r>
              <a:rPr lang="zh-CN" altLang="en-US" dirty="0"/>
              <a:t>文件夹下新生成了一个</a:t>
            </a:r>
            <a:r>
              <a:rPr lang="en-US" altLang="zh-CN" dirty="0"/>
              <a:t>socket.io</a:t>
            </a:r>
            <a:r>
              <a:rPr lang="zh-CN" altLang="en-US" dirty="0"/>
              <a:t>文件夹，其中我们可以找到一个</a:t>
            </a:r>
            <a:r>
              <a:rPr lang="en-US" altLang="zh-CN" dirty="0"/>
              <a:t>socket.io.js</a:t>
            </a:r>
            <a:r>
              <a:rPr lang="zh-CN" altLang="en-US" dirty="0"/>
              <a:t>文件。将它引入到</a:t>
            </a:r>
            <a:r>
              <a:rPr lang="en-US" altLang="zh-CN" dirty="0"/>
              <a:t>HTML</a:t>
            </a:r>
            <a:r>
              <a:rPr lang="zh-CN" altLang="en-US" dirty="0"/>
              <a:t>页面，这样我们就可以在前端使用</a:t>
            </a:r>
            <a:r>
              <a:rPr lang="en-US" altLang="zh-CN" dirty="0"/>
              <a:t>socket.io</a:t>
            </a:r>
            <a:r>
              <a:rPr lang="zh-CN" altLang="en-US" dirty="0"/>
              <a:t>与服务器进行通信了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257300" y="3"/>
            <a:ext cx="7419156" cy="699539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socket.io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400" dirty="0"/>
              <a:t> </a:t>
            </a:r>
            <a:r>
              <a:rPr lang="en-US" altLang="zh-CN" sz="1400" dirty="0"/>
              <a:t>//</a:t>
            </a:r>
            <a:r>
              <a:rPr lang="zh-CN" altLang="en-US" sz="1400" dirty="0"/>
              <a:t>建立到服务器的</a:t>
            </a:r>
            <a:r>
              <a:rPr lang="en-US" altLang="zh-CN" sz="1400" dirty="0"/>
              <a:t>socket</a:t>
            </a:r>
            <a:r>
              <a:rPr lang="zh-CN" altLang="en-US" sz="1400" dirty="0"/>
              <a:t>连接  </a:t>
            </a:r>
            <a:endParaRPr lang="zh-CN" altLang="en-US" sz="1400" dirty="0"/>
          </a:p>
          <a:p>
            <a:r>
              <a:rPr lang="zh-CN" altLang="en-US" sz="1400" dirty="0"/>
              <a:t>        </a:t>
            </a:r>
            <a:r>
              <a:rPr lang="en-US" altLang="zh-CN" sz="1400" b="1" dirty="0" err="1"/>
              <a:t>this</a:t>
            </a:r>
            <a:r>
              <a:rPr lang="en-US" altLang="zh-CN" sz="1400" dirty="0" err="1"/>
              <a:t>.socket</a:t>
            </a:r>
            <a:r>
              <a:rPr lang="en-US" altLang="zh-CN" sz="1400" dirty="0"/>
              <a:t> = </a:t>
            </a:r>
            <a:r>
              <a:rPr lang="en-US" altLang="zh-CN" sz="1400" dirty="0" err="1"/>
              <a:t>io.connect</a:t>
            </a:r>
            <a:r>
              <a:rPr lang="en-US" altLang="zh-CN" sz="1400" dirty="0"/>
              <a:t>();  </a:t>
            </a:r>
            <a:endParaRPr lang="en-US" altLang="zh-CN" sz="1400" dirty="0"/>
          </a:p>
          <a:p>
            <a:r>
              <a:rPr lang="en-US" altLang="zh-CN" sz="1400" dirty="0"/>
              <a:t>        //</a:t>
            </a:r>
            <a:r>
              <a:rPr lang="zh-CN" altLang="en-US" sz="1400" dirty="0"/>
              <a:t>监听</a:t>
            </a:r>
            <a:r>
              <a:rPr lang="en-US" altLang="zh-CN" sz="1400" dirty="0"/>
              <a:t>socket</a:t>
            </a:r>
            <a:r>
              <a:rPr lang="zh-CN" altLang="en-US" sz="1400" dirty="0"/>
              <a:t>的</a:t>
            </a:r>
            <a:r>
              <a:rPr lang="en-US" altLang="zh-CN" sz="1400" dirty="0"/>
              <a:t>connect</a:t>
            </a:r>
            <a:r>
              <a:rPr lang="zh-CN" altLang="en-US" sz="1400" dirty="0"/>
              <a:t>事件，此事件表示连接已经建立  </a:t>
            </a:r>
            <a:endParaRPr lang="zh-CN" altLang="en-US" sz="1400" dirty="0"/>
          </a:p>
          <a:p>
            <a:r>
              <a:rPr lang="zh-CN" altLang="en-US" sz="1400" dirty="0"/>
              <a:t>        </a:t>
            </a:r>
            <a:r>
              <a:rPr lang="en-US" altLang="zh-CN" sz="1400" b="1" dirty="0" err="1"/>
              <a:t>this</a:t>
            </a:r>
            <a:r>
              <a:rPr lang="en-US" altLang="zh-CN" sz="1400" dirty="0" err="1"/>
              <a:t>.socket.on</a:t>
            </a:r>
            <a:r>
              <a:rPr lang="en-US" altLang="zh-CN" sz="1400" dirty="0"/>
              <a:t>('connect', </a:t>
            </a:r>
            <a:r>
              <a:rPr lang="en-US" altLang="zh-CN" sz="1400" b="1" dirty="0"/>
              <a:t>function</a:t>
            </a:r>
            <a:r>
              <a:rPr lang="en-US" altLang="zh-CN" sz="1400" dirty="0"/>
              <a:t>() {  </a:t>
            </a:r>
            <a:endParaRPr lang="en-US" altLang="zh-CN" sz="1400" dirty="0"/>
          </a:p>
          <a:p>
            <a:r>
              <a:rPr lang="en-US" altLang="zh-CN" sz="1400" dirty="0"/>
              <a:t>            //</a:t>
            </a:r>
            <a:r>
              <a:rPr lang="zh-CN" altLang="en-US" sz="1400" dirty="0"/>
              <a:t>连接到服务器后，显示昵称输入框  </a:t>
            </a:r>
            <a:endParaRPr lang="zh-CN" altLang="en-US" sz="1400" dirty="0"/>
          </a:p>
          <a:p>
            <a:r>
              <a:rPr lang="zh-CN" altLang="en-US" sz="1400" dirty="0"/>
              <a:t>            </a:t>
            </a:r>
            <a:r>
              <a:rPr lang="en-US" altLang="zh-CN" sz="1400" dirty="0" err="1"/>
              <a:t>document.getElementById</a:t>
            </a:r>
            <a:r>
              <a:rPr lang="en-US" altLang="zh-CN" sz="1400" dirty="0"/>
              <a:t>('info').</a:t>
            </a:r>
            <a:r>
              <a:rPr lang="en-US" altLang="zh-CN" sz="1400" dirty="0" err="1"/>
              <a:t>textContent</a:t>
            </a:r>
            <a:r>
              <a:rPr lang="en-US" altLang="zh-CN" sz="1400" dirty="0"/>
              <a:t> = 'get yourself a nickname :)';  </a:t>
            </a:r>
            <a:endParaRPr lang="en-US" altLang="zh-CN" sz="1400" dirty="0"/>
          </a:p>
          <a:p>
            <a:r>
              <a:rPr lang="en-US" altLang="zh-CN" sz="1400" dirty="0"/>
              <a:t>            </a:t>
            </a:r>
            <a:r>
              <a:rPr lang="en-US" altLang="zh-CN" sz="1400" dirty="0" err="1"/>
              <a:t>document.getElementById</a:t>
            </a:r>
            <a:r>
              <a:rPr lang="en-US" altLang="zh-CN" sz="1400" dirty="0"/>
              <a:t>('</a:t>
            </a:r>
            <a:r>
              <a:rPr lang="en-US" altLang="zh-CN" sz="1400" dirty="0" err="1"/>
              <a:t>nickWrapper</a:t>
            </a:r>
            <a:r>
              <a:rPr lang="en-US" altLang="zh-CN" sz="1400" dirty="0"/>
              <a:t>').</a:t>
            </a:r>
            <a:r>
              <a:rPr lang="en-US" altLang="zh-CN" sz="1400" dirty="0" err="1"/>
              <a:t>style.display</a:t>
            </a:r>
            <a:r>
              <a:rPr lang="en-US" altLang="zh-CN" sz="1400" dirty="0"/>
              <a:t> = 'block';  </a:t>
            </a:r>
            <a:endParaRPr lang="en-US" altLang="zh-CN" sz="1400" dirty="0"/>
          </a:p>
          <a:p>
            <a:r>
              <a:rPr lang="en-US" altLang="zh-CN" sz="1400" dirty="0"/>
              <a:t>            </a:t>
            </a:r>
            <a:r>
              <a:rPr lang="en-US" altLang="zh-CN" sz="1400" dirty="0" err="1"/>
              <a:t>document.getElementById</a:t>
            </a:r>
            <a:r>
              <a:rPr lang="en-US" altLang="zh-CN" sz="1400" dirty="0"/>
              <a:t>('</a:t>
            </a:r>
            <a:r>
              <a:rPr lang="en-US" altLang="zh-CN" sz="1400" dirty="0" err="1"/>
              <a:t>nicknameInput</a:t>
            </a:r>
            <a:r>
              <a:rPr lang="en-US" altLang="zh-CN" sz="1400" dirty="0"/>
              <a:t>').focus();  </a:t>
            </a:r>
            <a:endParaRPr lang="en-US" altLang="zh-CN" sz="1400" dirty="0"/>
          </a:p>
          <a:p>
            <a:r>
              <a:rPr lang="en-US" altLang="zh-CN" sz="1400" dirty="0"/>
              <a:t>        });  </a:t>
            </a:r>
            <a:endParaRPr lang="en-US" altLang="zh-CN" sz="1400" dirty="0"/>
          </a:p>
          <a:p>
            <a:endParaRPr lang="zh-CN" altLang="en-US" sz="1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083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627534"/>
            <a:ext cx="8538533" cy="4298796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000" dirty="0"/>
              <a:t>假如打开一个网页，你要查询资料。你是客户，因为你在访问，你访问的是服务端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80000"/>
              </a:lnSpc>
            </a:pPr>
            <a:endParaRPr lang="en-US" altLang="zh-CN" sz="2000" dirty="0"/>
          </a:p>
          <a:p>
            <a:pPr>
              <a:lnSpc>
                <a:spcPct val="80000"/>
              </a:lnSpc>
            </a:pPr>
            <a:r>
              <a:rPr lang="zh-CN" altLang="en-US" sz="2000" dirty="0" smtClean="0"/>
              <a:t>去</a:t>
            </a:r>
            <a:r>
              <a:rPr lang="zh-CN" altLang="en-US" sz="2000" dirty="0"/>
              <a:t>吃饭，你</a:t>
            </a:r>
            <a:r>
              <a:rPr lang="zh-CN" altLang="en-US" sz="2000" dirty="0" smtClean="0"/>
              <a:t>到饭店</a:t>
            </a:r>
            <a:r>
              <a:rPr lang="zh-CN" altLang="en-US" sz="2000" dirty="0"/>
              <a:t>，你点餐你是顾客（客户端）服务员也就是（服务端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>
              <a:lnSpc>
                <a:spcPct val="80000"/>
              </a:lnSpc>
            </a:pPr>
            <a:endParaRPr lang="en-US" altLang="zh-CN" sz="2000" dirty="0"/>
          </a:p>
          <a:p>
            <a:pPr>
              <a:lnSpc>
                <a:spcPct val="80000"/>
              </a:lnSpc>
            </a:pPr>
            <a:r>
              <a:rPr lang="zh-CN" altLang="en-US" sz="2000" dirty="0"/>
              <a:t>通俗一点讲：服务端应该是</a:t>
            </a:r>
            <a:r>
              <a:rPr lang="zh-CN" altLang="en-US" sz="2000" dirty="0">
                <a:hlinkClick r:id="rId1"/>
              </a:rPr>
              <a:t>服务器端</a:t>
            </a:r>
            <a:r>
              <a:rPr lang="zh-CN" altLang="en-US" sz="2000" dirty="0"/>
              <a:t>，就是都访问它，它共享数据大家来用，它就是</a:t>
            </a:r>
            <a:r>
              <a:rPr lang="zh-CN" altLang="en-US" sz="2000" dirty="0">
                <a:hlinkClick r:id="rId1"/>
              </a:rPr>
              <a:t>服务器端</a:t>
            </a:r>
            <a:r>
              <a:rPr lang="zh-CN" altLang="en-US" sz="2000" dirty="0"/>
              <a:t>，每个访问</a:t>
            </a:r>
            <a:r>
              <a:rPr lang="zh-CN" altLang="en-US" sz="2000" dirty="0">
                <a:hlinkClick r:id="rId1"/>
              </a:rPr>
              <a:t>服务器端</a:t>
            </a:r>
            <a:r>
              <a:rPr lang="zh-CN" altLang="en-US" sz="2000" dirty="0"/>
              <a:t>的都是客户端</a:t>
            </a:r>
            <a:r>
              <a:rPr lang="zh-CN" altLang="en-US" sz="2000" dirty="0" smtClean="0"/>
              <a:t>！</a:t>
            </a:r>
            <a:endParaRPr lang="en-US" altLang="zh-CN" sz="2000" dirty="0" smtClean="0"/>
          </a:p>
          <a:p>
            <a:pPr>
              <a:lnSpc>
                <a:spcPct val="80000"/>
              </a:lnSpc>
            </a:pPr>
            <a:endParaRPr lang="en-US" altLang="zh-CN" sz="2000" dirty="0"/>
          </a:p>
          <a:p>
            <a:pPr>
              <a:lnSpc>
                <a:spcPct val="80000"/>
              </a:lnSpc>
            </a:pPr>
            <a:r>
              <a:rPr lang="zh-CN" altLang="en-US" sz="2000" dirty="0"/>
              <a:t>提供服务的一方我们称为服务端（</a:t>
            </a:r>
            <a:r>
              <a:rPr lang="en-US" altLang="zh-CN" sz="2000" dirty="0"/>
              <a:t>Server</a:t>
            </a:r>
            <a:r>
              <a:rPr lang="zh-CN" altLang="en-US" sz="2000" dirty="0"/>
              <a:t>），而接受服务的另一方我们称作客户端（</a:t>
            </a:r>
            <a:r>
              <a:rPr lang="en-US" altLang="zh-CN" sz="2000" dirty="0"/>
              <a:t>Client</a:t>
            </a:r>
            <a:r>
              <a:rPr lang="zh-CN" altLang="en-US" sz="2000" dirty="0"/>
              <a:t>）</a:t>
            </a:r>
            <a:endParaRPr lang="zh-CN" altLang="en-US" sz="2000" dirty="0"/>
          </a:p>
        </p:txBody>
      </p:sp>
      <p:sp>
        <p:nvSpPr>
          <p:cNvPr id="81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b="1" dirty="0" smtClean="0">
                <a:solidFill>
                  <a:schemeClr val="tx1"/>
                </a:solidFill>
                <a:latin typeface="+mj-ea"/>
              </a:rPr>
              <a:t>服务端客户端</a:t>
            </a:r>
            <a:endParaRPr lang="zh-CN" altLang="en-US" b="1" dirty="0">
              <a:solidFill>
                <a:schemeClr val="tx1"/>
              </a:solidFill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+mj-ea"/>
              </a:rPr>
              <a:t>后台语言</a:t>
            </a:r>
            <a:endParaRPr lang="zh-CN" altLang="en-US" dirty="0">
              <a:latin typeface="+mj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771550"/>
            <a:ext cx="8904287" cy="385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常见后台语言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13" y="987574"/>
            <a:ext cx="6647523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1560" y="699542"/>
            <a:ext cx="7886700" cy="4320480"/>
          </a:xfrm>
        </p:spPr>
        <p:txBody>
          <a:bodyPr/>
          <a:lstStyle/>
          <a:p>
            <a:r>
              <a:rPr lang="en-US" altLang="zh-CN" sz="1400" dirty="0"/>
              <a:t>Node.js </a:t>
            </a:r>
            <a:r>
              <a:rPr lang="zh-CN" altLang="en-US" sz="1400" dirty="0"/>
              <a:t>由 </a:t>
            </a:r>
            <a:r>
              <a:rPr lang="en-US" altLang="zh-CN" sz="1400" dirty="0"/>
              <a:t>Ryan Dahl </a:t>
            </a:r>
            <a:r>
              <a:rPr lang="zh-CN" altLang="en-US" sz="1400" dirty="0"/>
              <a:t>和一些其他的开发者于</a:t>
            </a:r>
            <a:r>
              <a:rPr lang="en-US" altLang="zh-CN" sz="1400" dirty="0"/>
              <a:t>2009</a:t>
            </a:r>
            <a:r>
              <a:rPr lang="zh-CN" altLang="en-US" sz="1400" dirty="0"/>
              <a:t>年在 </a:t>
            </a:r>
            <a:r>
              <a:rPr lang="en-US" altLang="zh-CN" sz="1400" dirty="0" err="1"/>
              <a:t>Joyent</a:t>
            </a:r>
            <a:r>
              <a:rPr lang="en-US" altLang="zh-CN" sz="1400" dirty="0"/>
              <a:t> </a:t>
            </a:r>
            <a:r>
              <a:rPr lang="zh-CN" altLang="en-US" sz="1400" dirty="0"/>
              <a:t>工作时发明。</a:t>
            </a:r>
            <a:r>
              <a:rPr lang="en-US" altLang="zh-CN" sz="1400" dirty="0"/>
              <a:t>Node.js </a:t>
            </a:r>
            <a:r>
              <a:rPr lang="zh-CN" altLang="en-US" sz="1400" dirty="0"/>
              <a:t>在</a:t>
            </a:r>
            <a:r>
              <a:rPr lang="en-US" altLang="zh-CN" sz="1400" dirty="0"/>
              <a:t>2009</a:t>
            </a:r>
            <a:r>
              <a:rPr lang="zh-CN" altLang="en-US" sz="1400" dirty="0"/>
              <a:t>年初次发布于</a:t>
            </a:r>
            <a:r>
              <a:rPr lang="en-US" altLang="zh-CN" sz="1400" dirty="0"/>
              <a:t>Linux</a:t>
            </a:r>
            <a:r>
              <a:rPr lang="zh-CN" altLang="en-US" sz="1400" dirty="0"/>
              <a:t>。 开发和维护工作由 </a:t>
            </a:r>
            <a:r>
              <a:rPr lang="en-US" altLang="zh-CN" sz="1400" dirty="0"/>
              <a:t>Dahl </a:t>
            </a:r>
            <a:r>
              <a:rPr lang="zh-CN" altLang="en-US" sz="1400" dirty="0"/>
              <a:t>主持</a:t>
            </a:r>
            <a:r>
              <a:rPr lang="en-US" altLang="zh-CN" sz="1400" dirty="0"/>
              <a:t>,</a:t>
            </a:r>
            <a:r>
              <a:rPr lang="zh-CN" altLang="en-US" sz="1400" dirty="0"/>
              <a:t>其工作单位 </a:t>
            </a:r>
            <a:r>
              <a:rPr lang="en-US" altLang="zh-CN" sz="1400" dirty="0" err="1"/>
              <a:t>Joyent</a:t>
            </a:r>
            <a:r>
              <a:rPr lang="en-US" altLang="zh-CN" sz="1400" dirty="0"/>
              <a:t> </a:t>
            </a:r>
            <a:r>
              <a:rPr lang="zh-CN" altLang="en-US" sz="1400" dirty="0"/>
              <a:t>同时赞助这些</a:t>
            </a:r>
            <a:r>
              <a:rPr lang="zh-CN" altLang="en-US" sz="1400" dirty="0" smtClean="0"/>
              <a:t>工作</a:t>
            </a:r>
            <a:endParaRPr lang="en-US" altLang="zh-CN" sz="1400" dirty="0" smtClean="0"/>
          </a:p>
          <a:p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en-US" altLang="zh-CN" sz="1400" dirty="0"/>
              <a:t>Dahl </a:t>
            </a:r>
            <a:r>
              <a:rPr lang="zh-CN" altLang="en-US" sz="1400" dirty="0"/>
              <a:t>设计 </a:t>
            </a:r>
            <a:r>
              <a:rPr lang="en-US" altLang="zh-CN" sz="1400" dirty="0"/>
              <a:t>Node.js </a:t>
            </a:r>
            <a:r>
              <a:rPr lang="zh-CN" altLang="en-US" sz="1400" dirty="0"/>
              <a:t>的灵感来自于 </a:t>
            </a:r>
            <a:r>
              <a:rPr lang="en-US" altLang="zh-CN" sz="1400" dirty="0"/>
              <a:t>Flickr </a:t>
            </a:r>
            <a:r>
              <a:rPr lang="zh-CN" altLang="en-US" sz="1400" dirty="0"/>
              <a:t>上的一款上传进度栏</a:t>
            </a:r>
            <a:r>
              <a:rPr lang="en-US" altLang="zh-CN" sz="1400" dirty="0"/>
              <a:t>,</a:t>
            </a:r>
            <a:r>
              <a:rPr lang="zh-CN" altLang="en-US" sz="1400" dirty="0"/>
              <a:t>浏览器并不清楚多少文件内容已被上传</a:t>
            </a:r>
            <a:r>
              <a:rPr lang="en-US" altLang="zh-CN" sz="1400" dirty="0"/>
              <a:t>,</a:t>
            </a:r>
            <a:r>
              <a:rPr lang="zh-CN" altLang="en-US" sz="1400" dirty="0"/>
              <a:t>除非向服务器进行查询。</a:t>
            </a:r>
            <a:r>
              <a:rPr lang="en-US" altLang="zh-CN" sz="1400" dirty="0"/>
              <a:t>Dahl </a:t>
            </a:r>
            <a:r>
              <a:rPr lang="zh-CN" altLang="en-US" sz="1400" dirty="0"/>
              <a:t>于是设计了一个更简便的方法。这个集成了 </a:t>
            </a:r>
            <a:r>
              <a:rPr lang="en-US" altLang="zh-CN" sz="1400" dirty="0"/>
              <a:t>Google V8 JavaScript </a:t>
            </a:r>
            <a:r>
              <a:rPr lang="zh-CN" altLang="en-US" sz="1400" dirty="0"/>
              <a:t>引擎和一个底层 </a:t>
            </a:r>
            <a:r>
              <a:rPr lang="en-US" altLang="zh-CN" sz="1400" dirty="0"/>
              <a:t>I/O API </a:t>
            </a:r>
            <a:r>
              <a:rPr lang="zh-CN" altLang="en-US" sz="1400" dirty="0"/>
              <a:t>的项目由 </a:t>
            </a:r>
            <a:r>
              <a:rPr lang="en-US" altLang="zh-CN" sz="1400" dirty="0"/>
              <a:t>Dahl </a:t>
            </a:r>
            <a:r>
              <a:rPr lang="zh-CN" altLang="en-US" sz="1400" dirty="0"/>
              <a:t>在 </a:t>
            </a:r>
            <a:r>
              <a:rPr lang="en-US" altLang="zh-CN" sz="1400" dirty="0"/>
              <a:t>inaugural European </a:t>
            </a:r>
            <a:r>
              <a:rPr lang="en-US" altLang="zh-CN" sz="1400" dirty="0" err="1"/>
              <a:t>JSConf</a:t>
            </a:r>
            <a:r>
              <a:rPr lang="en-US" altLang="zh-CN" sz="1400" dirty="0"/>
              <a:t> </a:t>
            </a:r>
            <a:r>
              <a:rPr lang="zh-CN" altLang="en-US" sz="1400" dirty="0"/>
              <a:t>向公众进行展示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Nodejs</a:t>
            </a:r>
            <a:r>
              <a:rPr lang="zh-CN" altLang="en-US" dirty="0" smtClean="0"/>
              <a:t>由来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147814"/>
            <a:ext cx="3619500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337" y="216404"/>
            <a:ext cx="9429750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事件驱动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非阻塞</a:t>
            </a:r>
            <a:r>
              <a:rPr lang="en-US" altLang="zh-CN" dirty="0" smtClean="0"/>
              <a:t>IO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Nodejs</a:t>
            </a:r>
            <a:r>
              <a:rPr lang="zh-CN" altLang="en-US" dirty="0" smtClean="0"/>
              <a:t>特点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单线程非阻塞</a:t>
            </a:r>
            <a:r>
              <a:rPr lang="en-US" altLang="zh-CN" dirty="0" smtClean="0"/>
              <a:t>IO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3336"/>
            <a:ext cx="9382354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卓跃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代码">
      <a:majorFont>
        <a:latin typeface="Consolas"/>
        <a:ea typeface="微软雅黑"/>
        <a:cs typeface=""/>
      </a:majorFont>
      <a:minorFont>
        <a:latin typeface="Consola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1272</Words>
  <Application>WPS 演示</Application>
  <PresentationFormat>全屏显示(16:9)</PresentationFormat>
  <Paragraphs>78</Paragraphs>
  <Slides>26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Arial</vt:lpstr>
      <vt:lpstr>宋体</vt:lpstr>
      <vt:lpstr>Wingdings</vt:lpstr>
      <vt:lpstr>华文新魏</vt:lpstr>
      <vt:lpstr>Calibri Light</vt:lpstr>
      <vt:lpstr>Consolas</vt:lpstr>
      <vt:lpstr>Times New Roman</vt:lpstr>
      <vt:lpstr>微软雅黑</vt:lpstr>
      <vt:lpstr>Calibri</vt:lpstr>
      <vt:lpstr>卓跃</vt:lpstr>
      <vt:lpstr>Nodejs</vt:lpstr>
      <vt:lpstr>目标</vt:lpstr>
      <vt:lpstr>服务端客户端</vt:lpstr>
      <vt:lpstr>后台语言</vt:lpstr>
      <vt:lpstr>常见后台语言</vt:lpstr>
      <vt:lpstr>Nodejs由来</vt:lpstr>
      <vt:lpstr>PowerPoint 演示文稿</vt:lpstr>
      <vt:lpstr>Nodejs特点</vt:lpstr>
      <vt:lpstr>单线程非阻塞IO</vt:lpstr>
      <vt:lpstr>PowerPoint 演示文稿</vt:lpstr>
      <vt:lpstr>单线程也可以达到</vt:lpstr>
      <vt:lpstr>好处？</vt:lpstr>
      <vt:lpstr>PowerPoint 演示文稿</vt:lpstr>
      <vt:lpstr>Nodejs安装</vt:lpstr>
      <vt:lpstr>PowerPoint 演示文稿</vt:lpstr>
      <vt:lpstr>PowerPoint 演示文稿</vt:lpstr>
      <vt:lpstr>Helloworld</vt:lpstr>
      <vt:lpstr>PowerPoint 演示文稿</vt:lpstr>
      <vt:lpstr>为什么是服务端语言？</vt:lpstr>
      <vt:lpstr>文件api</vt:lpstr>
      <vt:lpstr>PowerPoint 演示文稿</vt:lpstr>
      <vt:lpstr>Nodejs路由功能</vt:lpstr>
      <vt:lpstr>PowerPoint 演示文稿</vt:lpstr>
      <vt:lpstr>PowerPoint 演示文稿</vt:lpstr>
      <vt:lpstr>socket.io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3024</cp:revision>
  <cp:lastPrinted>2113-01-01T00:00:00Z</cp:lastPrinted>
  <dcterms:created xsi:type="dcterms:W3CDTF">2003-04-14T14:59:00Z</dcterms:created>
  <dcterms:modified xsi:type="dcterms:W3CDTF">2017-02-07T05:59:33Z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LCID">
    <vt:i4>2052</vt:i4>
  </property>
  <property fmtid="{D5CDD505-2E9C-101B-9397-08002B2CF9AE}" pid="4" name="KSOProductBuildVer">
    <vt:lpwstr>2052-10.1.0.6206</vt:lpwstr>
  </property>
</Properties>
</file>