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3"/>
  </p:notesMasterIdLst>
  <p:handoutMasterIdLst>
    <p:handoutMasterId r:id="rId24"/>
  </p:handoutMasterIdLst>
  <p:sldIdLst>
    <p:sldId id="257" r:id="rId2"/>
    <p:sldId id="365" r:id="rId3"/>
    <p:sldId id="370" r:id="rId4"/>
    <p:sldId id="385" r:id="rId5"/>
    <p:sldId id="386" r:id="rId6"/>
    <p:sldId id="387" r:id="rId7"/>
    <p:sldId id="388" r:id="rId8"/>
    <p:sldId id="390" r:id="rId9"/>
    <p:sldId id="389" r:id="rId10"/>
    <p:sldId id="391" r:id="rId11"/>
    <p:sldId id="373" r:id="rId12"/>
    <p:sldId id="374" r:id="rId13"/>
    <p:sldId id="392" r:id="rId14"/>
    <p:sldId id="376" r:id="rId15"/>
    <p:sldId id="377" r:id="rId16"/>
    <p:sldId id="395" r:id="rId17"/>
    <p:sldId id="378" r:id="rId18"/>
    <p:sldId id="379" r:id="rId19"/>
    <p:sldId id="380" r:id="rId20"/>
    <p:sldId id="382" r:id="rId21"/>
    <p:sldId id="394" r:id="rId22"/>
  </p:sldIdLst>
  <p:sldSz cx="9144000" cy="5143500" type="screen16x9"/>
  <p:notesSz cx="6858000" cy="9144000"/>
  <p:defaultTextStyle>
    <a:defPPr>
      <a:defRPr lang="zh-CN"/>
    </a:defPPr>
    <a:lvl1pPr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00"/>
    <a:srgbClr val="00CC00"/>
    <a:srgbClr val="97C7CD"/>
    <a:srgbClr val="90D4D4"/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931" autoAdjust="0"/>
    <p:restoredTop sz="85529" autoAdjust="0"/>
  </p:normalViewPr>
  <p:slideViewPr>
    <p:cSldViewPr>
      <p:cViewPr varScale="1">
        <p:scale>
          <a:sx n="80" d="100"/>
          <a:sy n="80" d="100"/>
        </p:scale>
        <p:origin x="-123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fld id="{BA12C2F5-152F-452F-857C-64A02198C3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85572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fld id="{4D7471BD-0260-47E7-A317-42AD9B4B9D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7793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B776A-3687-4475-A2CB-FDFE24BC27A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88179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detach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71BD-0260-47E7-A317-42AD9B4B9D7F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Parents(),</a:t>
            </a:r>
            <a:r>
              <a:rPr lang="en-US" altLang="zh-CN" dirty="0" err="1" smtClean="0"/>
              <a:t>parentUtil</a:t>
            </a:r>
            <a:r>
              <a:rPr lang="en-US" altLang="zh-CN" smtClean="0"/>
              <a:t>(),closest</a:t>
            </a:r>
            <a:r>
              <a:rPr lang="en-US" altLang="zh-CN" dirty="0" smtClean="0"/>
              <a:t>(),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71BD-0260-47E7-A317-42AD9B4B9D7F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有区别：第一行的代码会选取到</a:t>
            </a:r>
            <a:r>
              <a:rPr lang="en-US" altLang="zh-CN" dirty="0" smtClean="0"/>
              <a:t>class=third-item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li</a:t>
            </a:r>
            <a:r>
              <a:rPr lang="zh-CN" altLang="en-US" dirty="0" smtClean="0"/>
              <a:t>元素，然后与它相邻的其他</a:t>
            </a:r>
            <a:r>
              <a:rPr lang="en-US" altLang="zh-CN" dirty="0" err="1" smtClean="0"/>
              <a:t>li</a:t>
            </a:r>
            <a:r>
              <a:rPr lang="zh-CN" altLang="en-US" dirty="0" smtClean="0"/>
              <a:t>元素背景变红。（除</a:t>
            </a:r>
            <a:r>
              <a:rPr lang="en-US" altLang="zh-CN" dirty="0" smtClean="0"/>
              <a:t>item3</a:t>
            </a:r>
            <a:r>
              <a:rPr lang="zh-CN" altLang="en-US" dirty="0" smtClean="0"/>
              <a:t>，其他都变红）；</a:t>
            </a:r>
            <a:endParaRPr lang="en-US" altLang="zh-CN" dirty="0" smtClean="0"/>
          </a:p>
          <a:p>
            <a:r>
              <a:rPr lang="zh-CN" altLang="en-US" dirty="0" smtClean="0"/>
              <a:t>第二行会选取到</a:t>
            </a:r>
            <a:r>
              <a:rPr lang="en-US" altLang="zh-CN" dirty="0" err="1" smtClean="0"/>
              <a:t>li</a:t>
            </a:r>
            <a:r>
              <a:rPr lang="zh-CN" altLang="en-US" dirty="0" smtClean="0"/>
              <a:t>元素，并在其中寻找到</a:t>
            </a:r>
            <a:r>
              <a:rPr lang="en-US" altLang="zh-CN" dirty="0" smtClean="0"/>
              <a:t>class=third-item</a:t>
            </a:r>
            <a:r>
              <a:rPr lang="zh-CN" altLang="en-US" dirty="0" smtClean="0"/>
              <a:t>的进行背景变红（只有</a:t>
            </a:r>
            <a:r>
              <a:rPr lang="en-US" altLang="zh-CN" dirty="0" smtClean="0"/>
              <a:t>item3</a:t>
            </a:r>
            <a:r>
              <a:rPr lang="zh-CN" altLang="en-US" smtClean="0"/>
              <a:t>变红）。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71BD-0260-47E7-A317-42AD9B4B9D7F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1"/>
            <a:ext cx="7203132" cy="6815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83421" y="951572"/>
            <a:ext cx="7777163" cy="351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259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5546"/>
            <a:ext cx="2949178" cy="80750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100"/>
            </a:lvl2pPr>
            <a:lvl3pPr marL="685766" indent="0">
              <a:buNone/>
              <a:defRPr sz="900"/>
            </a:lvl3pPr>
            <a:lvl4pPr marL="1028649" indent="0">
              <a:buNone/>
              <a:defRPr sz="800"/>
            </a:lvl4pPr>
            <a:lvl5pPr marL="1371532" indent="0">
              <a:buNone/>
              <a:defRPr sz="800"/>
            </a:lvl5pPr>
            <a:lvl6pPr marL="1714415" indent="0">
              <a:buNone/>
              <a:defRPr sz="800"/>
            </a:lvl6pPr>
            <a:lvl7pPr marL="2057297" indent="0">
              <a:buNone/>
              <a:defRPr sz="800"/>
            </a:lvl7pPr>
            <a:lvl8pPr marL="2400180" indent="0">
              <a:buNone/>
              <a:defRPr sz="800"/>
            </a:lvl8pPr>
            <a:lvl9pPr marL="2743064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65873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5546"/>
            <a:ext cx="2949178" cy="80750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100"/>
            </a:lvl2pPr>
            <a:lvl3pPr marL="685766" indent="0">
              <a:buNone/>
              <a:defRPr sz="900"/>
            </a:lvl3pPr>
            <a:lvl4pPr marL="1028649" indent="0">
              <a:buNone/>
              <a:defRPr sz="800"/>
            </a:lvl4pPr>
            <a:lvl5pPr marL="1371532" indent="0">
              <a:buNone/>
              <a:defRPr sz="800"/>
            </a:lvl5pPr>
            <a:lvl6pPr marL="1714415" indent="0">
              <a:buNone/>
              <a:defRPr sz="800"/>
            </a:lvl6pPr>
            <a:lvl7pPr marL="2057297" indent="0">
              <a:buNone/>
              <a:defRPr sz="800"/>
            </a:lvl7pPr>
            <a:lvl8pPr marL="2400180" indent="0">
              <a:buNone/>
              <a:defRPr sz="800"/>
            </a:lvl8pPr>
            <a:lvl9pPr marL="2743064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756548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042" y="-12839"/>
            <a:ext cx="7886700" cy="640374"/>
          </a:xfrm>
          <a:noFill/>
          <a:ln>
            <a:noFill/>
          </a:ln>
        </p:spPr>
        <p:txBody>
          <a:bodyPr/>
          <a:lstStyle>
            <a:lvl1pPr algn="r">
              <a:defRPr lang="en-US" sz="3100" b="1" dirty="0">
                <a:latin typeface="华文新魏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97565"/>
            <a:ext cx="7886700" cy="373515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133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35547"/>
            <a:ext cx="1971675" cy="38971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735547"/>
            <a:ext cx="5800725" cy="38971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1954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我的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7565"/>
            <a:ext cx="7886700" cy="373515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57300" y="1"/>
            <a:ext cx="7257138" cy="627533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algn="r">
              <a:defRPr lang="en-US" sz="3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963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40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Line 14"/>
          <p:cNvSpPr>
            <a:spLocks noChangeShapeType="1"/>
          </p:cNvSpPr>
          <p:nvPr userDrawn="1"/>
        </p:nvSpPr>
        <p:spPr bwMode="auto">
          <a:xfrm>
            <a:off x="827088" y="1168004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46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7565"/>
            <a:ext cx="7886700" cy="373515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/>
            </a:lvl1pPr>
            <a:lvl2pPr marL="342900" indent="0">
              <a:lnSpc>
                <a:spcPct val="120000"/>
              </a:lnSpc>
              <a:buNone/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57300" y="3"/>
            <a:ext cx="7257138" cy="627533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algn="r">
              <a:defRPr lang="en-US" sz="3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90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11560" y="843558"/>
            <a:ext cx="7920880" cy="3743325"/>
          </a:xfrm>
        </p:spPr>
        <p:txBody>
          <a:bodyPr/>
          <a:lstStyle>
            <a:lvl1pPr marL="0" indent="0" defTabSz="360000">
              <a:buNone/>
              <a:defRPr sz="1400" baseline="0">
                <a:latin typeface="Consolas" pitchFamily="49" charset="0"/>
                <a:cs typeface="Consolas" pitchFamily="49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xmlns="" val="281770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7922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en-US" sz="3100" b="1" dirty="0">
                <a:latin typeface="华文新魏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789553"/>
            <a:ext cx="3886200" cy="38431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9553"/>
            <a:ext cx="3886200" cy="38431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53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250" y="-3771"/>
            <a:ext cx="7886700" cy="685313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en-US" sz="3100" b="1" dirty="0">
                <a:latin typeface="华文新魏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176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093" y="1"/>
            <a:ext cx="7886700" cy="681540"/>
          </a:xfr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100" b="1" kern="1200" dirty="0">
                <a:solidFill>
                  <a:schemeClr val="tx1"/>
                </a:solidFill>
                <a:latin typeface="华文新魏" pitchFamily="2" charset="-122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133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6595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1257300" y="0"/>
            <a:ext cx="7256463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77" tIns="34289" rIns="68577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842963"/>
            <a:ext cx="78867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zh-CN" altLang="en-US" sz="3100" b="1" kern="1200" dirty="0">
          <a:solidFill>
            <a:schemeClr val="tx1"/>
          </a:solidFill>
          <a:latin typeface="华文新魏" pitchFamily="2" charset="-122"/>
          <a:ea typeface="+mj-ea"/>
          <a:cs typeface="+mj-cs"/>
        </a:defRPr>
      </a:lvl1pPr>
      <a:lvl2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 b="1">
          <a:solidFill>
            <a:schemeClr val="tx1"/>
          </a:solidFill>
          <a:latin typeface="华文新魏" pitchFamily="2" charset="-122"/>
          <a:ea typeface="宋体" pitchFamily="2" charset="-122"/>
        </a:defRPr>
      </a:lvl2pPr>
      <a:lvl3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 b="1">
          <a:solidFill>
            <a:schemeClr val="tx1"/>
          </a:solidFill>
          <a:latin typeface="华文新魏" pitchFamily="2" charset="-122"/>
          <a:ea typeface="宋体" pitchFamily="2" charset="-122"/>
        </a:defRPr>
      </a:lvl3pPr>
      <a:lvl4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 b="1">
          <a:solidFill>
            <a:schemeClr val="tx1"/>
          </a:solidFill>
          <a:latin typeface="华文新魏" pitchFamily="2" charset="-122"/>
          <a:ea typeface="宋体" pitchFamily="2" charset="-122"/>
        </a:defRPr>
      </a:lvl4pPr>
      <a:lvl5pPr algn="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00" b="1">
          <a:solidFill>
            <a:schemeClr val="tx1"/>
          </a:solidFill>
          <a:latin typeface="华文新魏" pitchFamily="2" charset="-122"/>
          <a:ea typeface="宋体" pitchFamily="2" charset="-122"/>
        </a:defRPr>
      </a:lvl5pPr>
      <a:lvl6pPr marL="34288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7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64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53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69863" indent="-169863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2763" indent="-169863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563" indent="-169863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169863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 Box 17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143000" y="1898427"/>
            <a:ext cx="6858000" cy="73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4800" dirty="0" err="1">
                <a:latin typeface="Arial" charset="0"/>
              </a:rPr>
              <a:t>jQ</a:t>
            </a:r>
            <a:r>
              <a:rPr lang="en-US" altLang="zh-CN" sz="4800" b="1" dirty="0" err="1" smtClean="0">
                <a:latin typeface="Arial" charset="0"/>
              </a:rPr>
              <a:t>uery</a:t>
            </a:r>
            <a:r>
              <a:rPr lang="en-US" altLang="zh-CN" sz="4800" b="1" dirty="0" smtClean="0">
                <a:latin typeface="Arial" charset="0"/>
              </a:rPr>
              <a:t> DOM</a:t>
            </a:r>
            <a:endParaRPr lang="en-US" altLang="zh-CN" sz="4800" b="1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000114"/>
            <a:ext cx="7858180" cy="1459871"/>
          </a:xfrm>
        </p:spPr>
        <p:txBody>
          <a:bodyPr/>
          <a:lstStyle/>
          <a:p>
            <a:r>
              <a:rPr lang="zh-CN" altLang="en-US" sz="1600" b="1" dirty="0" smtClean="0"/>
              <a:t>外部插入节点：</a:t>
            </a:r>
            <a:r>
              <a:rPr lang="en-US" sz="1600" dirty="0" smtClean="0"/>
              <a:t> $(</a:t>
            </a:r>
            <a:r>
              <a:rPr lang="en-US" sz="1600" i="1" dirty="0" smtClean="0"/>
              <a:t>content</a:t>
            </a:r>
            <a:r>
              <a:rPr lang="en-US" sz="1600" dirty="0" smtClean="0"/>
              <a:t>).</a:t>
            </a:r>
            <a:r>
              <a:rPr lang="en-US" sz="1600" dirty="0" err="1" smtClean="0"/>
              <a:t>insertBefore</a:t>
            </a:r>
            <a:r>
              <a:rPr lang="en-US" sz="1600" dirty="0" smtClean="0"/>
              <a:t>/</a:t>
            </a:r>
            <a:r>
              <a:rPr lang="en-US" altLang="zh-CN" sz="1600" dirty="0" err="1" smtClean="0"/>
              <a:t>insertAfter</a:t>
            </a:r>
            <a:r>
              <a:rPr lang="en-US" sz="1600" dirty="0" smtClean="0"/>
              <a:t>(</a:t>
            </a:r>
            <a:r>
              <a:rPr lang="en-US" sz="1600" i="1" dirty="0" smtClean="0"/>
              <a:t>selector</a:t>
            </a:r>
            <a:r>
              <a:rPr lang="en-US" sz="1600" dirty="0" smtClean="0"/>
              <a:t>)</a:t>
            </a:r>
            <a:endParaRPr lang="en-US" altLang="zh-CN" sz="1600" b="1" dirty="0" smtClean="0"/>
          </a:p>
          <a:p>
            <a:r>
              <a:rPr lang="en-US" altLang="zh-CN" dirty="0" err="1" smtClean="0"/>
              <a:t>insertA</a:t>
            </a:r>
            <a:r>
              <a:rPr lang="en-US" dirty="0" err="1" smtClean="0"/>
              <a:t>fter</a:t>
            </a:r>
            <a:r>
              <a:rPr lang="en-US" dirty="0" smtClean="0"/>
              <a:t>() - </a:t>
            </a:r>
            <a:r>
              <a:rPr lang="zh-CN" altLang="en-US" sz="1800" dirty="0" smtClean="0"/>
              <a:t>在被选元素之后插入 </a:t>
            </a:r>
            <a:r>
              <a:rPr lang="en-US" altLang="zh-CN" sz="1800" dirty="0" smtClean="0"/>
              <a:t>HTML </a:t>
            </a:r>
            <a:r>
              <a:rPr lang="zh-CN" altLang="en-US" sz="1800" dirty="0" smtClean="0"/>
              <a:t>标记或已有的元素。</a:t>
            </a:r>
          </a:p>
          <a:p>
            <a:r>
              <a:rPr lang="en-US" altLang="zh-CN" dirty="0" err="1" smtClean="0"/>
              <a:t>insertB</a:t>
            </a:r>
            <a:r>
              <a:rPr lang="en-US" dirty="0" err="1" smtClean="0"/>
              <a:t>efore</a:t>
            </a:r>
            <a:r>
              <a:rPr lang="en-US" dirty="0" smtClean="0"/>
              <a:t>() - </a:t>
            </a:r>
            <a:r>
              <a:rPr lang="zh-CN" altLang="en-US" sz="1800" dirty="0" smtClean="0"/>
              <a:t>在被选元素之前插入 </a:t>
            </a:r>
            <a:r>
              <a:rPr lang="en-US" altLang="zh-CN" sz="1800" dirty="0" smtClean="0"/>
              <a:t>HTML </a:t>
            </a:r>
            <a:r>
              <a:rPr lang="zh-CN" altLang="en-US" sz="1800" dirty="0" smtClean="0"/>
              <a:t>标记或已有的元素。</a:t>
            </a:r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b="1" dirty="0" smtClean="0">
                <a:solidFill>
                  <a:schemeClr val="tx1"/>
                </a:solidFill>
              </a:rPr>
              <a:t>添加元素</a:t>
            </a:r>
            <a:r>
              <a:rPr altLang="zh-CN" b="1" dirty="0" smtClean="0">
                <a:solidFill>
                  <a:schemeClr val="tx1"/>
                </a:solidFill>
              </a:rPr>
              <a:t>-2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2910" y="2714626"/>
            <a:ext cx="5500726" cy="9848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800" dirty="0" smtClean="0"/>
              <a:t>$("button").click(function(){ </a:t>
            </a:r>
          </a:p>
          <a:p>
            <a:pPr algn="l">
              <a:buNone/>
            </a:pPr>
            <a:r>
              <a:rPr lang="en-US" sz="1800" dirty="0" smtClean="0"/>
              <a:t>$("&lt;span&gt;Hello world!&lt;/span&gt;").</a:t>
            </a:r>
            <a:r>
              <a:rPr lang="en-US" sz="1800" dirty="0" err="1" smtClean="0"/>
              <a:t>insertBefore</a:t>
            </a:r>
            <a:r>
              <a:rPr lang="en-US" sz="1800" dirty="0" smtClean="0"/>
              <a:t>("p");</a:t>
            </a:r>
          </a:p>
          <a:p>
            <a:pPr algn="l">
              <a:buNone/>
            </a:pPr>
            <a:r>
              <a:rPr lang="en-US" sz="1800" dirty="0" smtClean="0"/>
              <a:t> });//</a:t>
            </a:r>
            <a:r>
              <a:rPr lang="zh-CN" altLang="en-US" sz="1800" dirty="0" smtClean="0"/>
              <a:t>在每个 </a:t>
            </a:r>
            <a:r>
              <a:rPr lang="en-US" sz="1800" dirty="0" smtClean="0"/>
              <a:t>p </a:t>
            </a:r>
            <a:r>
              <a:rPr lang="zh-CN" altLang="en-US" sz="1800" dirty="0" smtClean="0"/>
              <a:t>元素之前插入 </a:t>
            </a:r>
            <a:r>
              <a:rPr lang="en-US" sz="1800" dirty="0" smtClean="0"/>
              <a:t>span </a:t>
            </a:r>
            <a:r>
              <a:rPr lang="zh-CN" altLang="en-US" sz="1800" dirty="0" smtClean="0"/>
              <a:t>元素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0370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500" dirty="0" smtClean="0"/>
              <a:t>查找</a:t>
            </a:r>
            <a:r>
              <a:rPr lang="zh-CN" altLang="en-US" sz="2500" dirty="0"/>
              <a:t>属性节点</a:t>
            </a:r>
            <a:r>
              <a:rPr lang="en-US" altLang="zh-CN" sz="2500" dirty="0"/>
              <a:t>: </a:t>
            </a:r>
            <a:r>
              <a:rPr lang="zh-CN" altLang="en-US" sz="2500" dirty="0"/>
              <a:t>通过 </a:t>
            </a:r>
            <a:r>
              <a:rPr lang="en-US" altLang="zh-CN" sz="2500" dirty="0" err="1"/>
              <a:t>jQuery</a:t>
            </a:r>
            <a:r>
              <a:rPr lang="en-US" altLang="zh-CN" sz="2500" dirty="0"/>
              <a:t> </a:t>
            </a:r>
            <a:r>
              <a:rPr lang="zh-CN" altLang="en-US" sz="2500" dirty="0"/>
              <a:t>选择器完成</a:t>
            </a:r>
            <a:r>
              <a:rPr lang="en-US" altLang="zh-CN" sz="2500" dirty="0"/>
              <a:t>.</a:t>
            </a:r>
          </a:p>
          <a:p>
            <a:pPr>
              <a:lnSpc>
                <a:spcPct val="90000"/>
              </a:lnSpc>
            </a:pPr>
            <a:r>
              <a:rPr lang="zh-CN" altLang="en-US" sz="2500" dirty="0"/>
              <a:t>查找属性节点</a:t>
            </a:r>
            <a:r>
              <a:rPr lang="en-US" altLang="zh-CN" sz="2500" dirty="0"/>
              <a:t>: </a:t>
            </a:r>
            <a:r>
              <a:rPr lang="zh-CN" altLang="en-US" sz="2500" dirty="0"/>
              <a:t>查找到所需要的元素之后</a:t>
            </a:r>
            <a:r>
              <a:rPr lang="en-US" altLang="zh-CN" sz="2500" dirty="0"/>
              <a:t>, </a:t>
            </a:r>
            <a:r>
              <a:rPr lang="zh-CN" altLang="en-US" sz="2500" dirty="0"/>
              <a:t>可以调用 </a:t>
            </a:r>
            <a:r>
              <a:rPr lang="en-US" altLang="zh-CN" sz="2500" b="1" dirty="0" err="1">
                <a:solidFill>
                  <a:srgbClr val="0000FF"/>
                </a:solidFill>
              </a:rPr>
              <a:t>jQuery</a:t>
            </a:r>
            <a:r>
              <a:rPr lang="en-US" altLang="zh-CN" sz="2500" b="1" dirty="0">
                <a:solidFill>
                  <a:srgbClr val="0000FF"/>
                </a:solidFill>
              </a:rPr>
              <a:t> </a:t>
            </a:r>
            <a:r>
              <a:rPr lang="zh-CN" altLang="en-US" sz="2500" b="1" dirty="0">
                <a:solidFill>
                  <a:srgbClr val="0000FF"/>
                </a:solidFill>
              </a:rPr>
              <a:t>对象</a:t>
            </a:r>
            <a:r>
              <a:rPr lang="zh-CN" altLang="en-US" sz="2500" dirty="0"/>
              <a:t>的 </a:t>
            </a:r>
            <a:r>
              <a:rPr lang="en-US" altLang="zh-CN" sz="2500" dirty="0" err="1"/>
              <a:t>attr</a:t>
            </a:r>
            <a:r>
              <a:rPr lang="en-US" altLang="zh-CN" sz="2500" dirty="0"/>
              <a:t>() </a:t>
            </a:r>
            <a:r>
              <a:rPr lang="zh-CN" altLang="en-US" sz="2500" dirty="0"/>
              <a:t>方法来获取它的各种属性值</a:t>
            </a:r>
          </a:p>
        </p:txBody>
      </p:sp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b="1" dirty="0">
                <a:solidFill>
                  <a:schemeClr val="tx1"/>
                </a:solidFill>
              </a:rPr>
              <a:t>查找节点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创建节点</a:t>
            </a:r>
            <a:r>
              <a:rPr lang="en-US" altLang="zh-CN" sz="2400" dirty="0"/>
              <a:t>: </a:t>
            </a:r>
            <a:r>
              <a:rPr lang="zh-CN" altLang="en-US" sz="2400" dirty="0"/>
              <a:t>使用 </a:t>
            </a:r>
            <a:r>
              <a:rPr lang="en-US" altLang="zh-CN" sz="2400" dirty="0" err="1"/>
              <a:t>jQuery</a:t>
            </a:r>
            <a:r>
              <a:rPr lang="en-US" altLang="zh-CN" sz="2400" dirty="0"/>
              <a:t> </a:t>
            </a:r>
            <a:r>
              <a:rPr lang="zh-CN" altLang="en-US" sz="2400" dirty="0"/>
              <a:t>的工厂函数 </a:t>
            </a:r>
            <a:r>
              <a:rPr lang="en-US" altLang="zh-CN" sz="2400" dirty="0"/>
              <a:t>$(): </a:t>
            </a:r>
            <a:r>
              <a:rPr lang="en-US" altLang="zh-CN" sz="2400" b="1" dirty="0">
                <a:solidFill>
                  <a:srgbClr val="0000FF"/>
                </a:solidFill>
              </a:rPr>
              <a:t>$(html)</a:t>
            </a:r>
            <a:r>
              <a:rPr lang="en-US" altLang="zh-CN" sz="2400" dirty="0"/>
              <a:t>; </a:t>
            </a:r>
            <a:r>
              <a:rPr lang="zh-CN" altLang="en-US" sz="2400" dirty="0"/>
              <a:t>会根据传入的 </a:t>
            </a:r>
            <a:r>
              <a:rPr lang="en-US" altLang="zh-CN" sz="2400" dirty="0"/>
              <a:t>html </a:t>
            </a:r>
            <a:r>
              <a:rPr lang="zh-CN" altLang="en-US" sz="2400" dirty="0"/>
              <a:t>标记字符串创建一个 </a:t>
            </a:r>
            <a:r>
              <a:rPr lang="en-US" altLang="zh-CN" sz="2400" dirty="0"/>
              <a:t>DOM </a:t>
            </a:r>
            <a:r>
              <a:rPr lang="zh-CN" altLang="en-US" sz="2400" dirty="0"/>
              <a:t>对象</a:t>
            </a:r>
            <a:r>
              <a:rPr lang="en-US" altLang="zh-CN" sz="2400" dirty="0"/>
              <a:t>, </a:t>
            </a:r>
            <a:r>
              <a:rPr lang="zh-CN" altLang="en-US" sz="2400" dirty="0"/>
              <a:t>并把这个 </a:t>
            </a:r>
            <a:r>
              <a:rPr lang="en-US" altLang="zh-CN" sz="2400" dirty="0"/>
              <a:t>DOM </a:t>
            </a:r>
            <a:r>
              <a:rPr lang="zh-CN" altLang="en-US" sz="2400" dirty="0"/>
              <a:t>对象包装成一个 </a:t>
            </a:r>
            <a:r>
              <a:rPr lang="en-US" altLang="zh-CN" sz="2400" b="1" dirty="0" err="1">
                <a:solidFill>
                  <a:srgbClr val="FF0000"/>
                </a:solidFill>
              </a:rPr>
              <a:t>jQuery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对象</a:t>
            </a:r>
            <a:r>
              <a:rPr lang="zh-CN" altLang="en-US" sz="2400" dirty="0"/>
              <a:t>返回</a:t>
            </a:r>
            <a:r>
              <a:rPr lang="en-US" altLang="zh-CN" sz="2400" dirty="0"/>
              <a:t>.</a:t>
            </a:r>
          </a:p>
          <a:p>
            <a:r>
              <a:rPr lang="zh-CN" altLang="en-US" sz="2400" b="1" dirty="0" smtClean="0">
                <a:solidFill>
                  <a:srgbClr val="0000FF"/>
                </a:solidFill>
              </a:rPr>
              <a:t>动态创建的新元素节点不会被自动添加到文档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而是需要使用其他方法将其插入到文档中</a:t>
            </a:r>
            <a:r>
              <a:rPr lang="en-US" altLang="zh-CN" sz="2400" dirty="0" smtClean="0"/>
              <a:t>; </a:t>
            </a:r>
          </a:p>
          <a:p>
            <a:r>
              <a:rPr lang="zh-CN" altLang="en-US" sz="2400" dirty="0" smtClean="0"/>
              <a:t>创建</a:t>
            </a:r>
            <a:r>
              <a:rPr lang="zh-CN" altLang="en-US" sz="2400" dirty="0"/>
              <a:t>文本节点就是在创建元素节点时直接把文本内容写出来</a:t>
            </a:r>
            <a:r>
              <a:rPr lang="en-US" altLang="zh-CN" sz="2400" dirty="0"/>
              <a:t>; </a:t>
            </a:r>
            <a:r>
              <a:rPr lang="zh-CN" altLang="en-US" sz="2400" dirty="0"/>
              <a:t>创建属性节点也是在创建元素节点时一起创建</a:t>
            </a:r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b="1" dirty="0">
                <a:solidFill>
                  <a:schemeClr val="tx1"/>
                </a:solidFill>
              </a:rPr>
              <a:t>创建节点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97565"/>
            <a:ext cx="7886700" cy="1174119"/>
          </a:xfrm>
        </p:spPr>
        <p:txBody>
          <a:bodyPr/>
          <a:lstStyle/>
          <a:p>
            <a:r>
              <a:rPr lang="en-US" dirty="0" smtClean="0"/>
              <a:t>remove() - </a:t>
            </a:r>
            <a:r>
              <a:rPr lang="zh-CN" altLang="en-US" dirty="0" smtClean="0"/>
              <a:t>删除被选元素（及其子元素）。</a:t>
            </a:r>
          </a:p>
          <a:p>
            <a:r>
              <a:rPr lang="en-US" dirty="0" smtClean="0"/>
              <a:t>empty() - </a:t>
            </a:r>
            <a:r>
              <a:rPr lang="zh-CN" altLang="en-US" dirty="0" smtClean="0"/>
              <a:t>从被选元素中删除子元素。</a:t>
            </a:r>
            <a:endParaRPr lang="zh-CN" altLang="en-US" dirty="0"/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b="1" dirty="0" smtClean="0">
                <a:solidFill>
                  <a:schemeClr val="tx1"/>
                </a:solidFill>
              </a:rPr>
              <a:t>删除节点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2714626"/>
            <a:ext cx="7143784" cy="9848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800" dirty="0" smtClean="0"/>
              <a:t>$(“#div1”).remove(); //</a:t>
            </a:r>
            <a:r>
              <a:rPr lang="zh-CN" altLang="en-US" sz="1800" dirty="0" smtClean="0"/>
              <a:t>删除</a:t>
            </a:r>
            <a:r>
              <a:rPr lang="en-US" altLang="zh-CN" sz="1800" dirty="0" smtClean="0"/>
              <a:t>id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div1</a:t>
            </a:r>
            <a:r>
              <a:rPr lang="zh-CN" altLang="en-US" sz="1800" dirty="0" smtClean="0"/>
              <a:t>的元素以及它所包含的后代元素</a:t>
            </a:r>
            <a:endParaRPr lang="en-US" sz="1800" dirty="0" smtClean="0"/>
          </a:p>
          <a:p>
            <a:pPr algn="l">
              <a:buNone/>
            </a:pPr>
            <a:r>
              <a:rPr lang="en-US" sz="1800" dirty="0" smtClean="0"/>
              <a:t>$(“#div1”).empty(); //</a:t>
            </a:r>
            <a:r>
              <a:rPr lang="zh-CN" altLang="en-US" sz="1800" dirty="0" smtClean="0"/>
              <a:t>删除</a:t>
            </a:r>
            <a:r>
              <a:rPr lang="en-US" altLang="zh-CN" sz="1800" dirty="0" smtClean="0"/>
              <a:t>id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div1</a:t>
            </a:r>
            <a:r>
              <a:rPr lang="zh-CN" altLang="en-US" sz="1800" dirty="0" smtClean="0"/>
              <a:t>的后代元素</a:t>
            </a:r>
            <a:endParaRPr lang="en-US" sz="1800" dirty="0" smtClean="0"/>
          </a:p>
          <a:p>
            <a:pPr algn="l">
              <a:buNone/>
            </a:pPr>
            <a:r>
              <a:rPr lang="en-US" sz="1800" dirty="0" smtClean="0"/>
              <a:t>$(“p”).remove(“.italic”); //</a:t>
            </a:r>
            <a:r>
              <a:rPr lang="zh-CN" altLang="en-US" sz="1800" dirty="0" smtClean="0"/>
              <a:t>删除 </a:t>
            </a:r>
            <a:r>
              <a:rPr lang="en-US" sz="1800" dirty="0" smtClean="0"/>
              <a:t>class="italic" </a:t>
            </a:r>
            <a:r>
              <a:rPr lang="zh-CN" altLang="en-US" sz="1800" dirty="0" smtClean="0"/>
              <a:t>的所有 </a:t>
            </a:r>
            <a:r>
              <a:rPr lang="en-US" altLang="zh-CN" sz="1800" dirty="0" smtClean="0"/>
              <a:t>&lt;</a:t>
            </a:r>
            <a:r>
              <a:rPr lang="en-US" sz="1800" dirty="0" smtClean="0"/>
              <a:t>p&gt; </a:t>
            </a:r>
            <a:r>
              <a:rPr lang="zh-CN" altLang="en-US" sz="1800" dirty="0" smtClean="0"/>
              <a:t>元素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0370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clone(): </a:t>
            </a:r>
            <a:r>
              <a:rPr lang="zh-CN" altLang="en-US" sz="2400" dirty="0">
                <a:solidFill>
                  <a:srgbClr val="000000"/>
                </a:solidFill>
              </a:rPr>
              <a:t>克隆匹配的 </a:t>
            </a:r>
            <a:r>
              <a:rPr lang="en-US" altLang="zh-CN" sz="2400" dirty="0">
                <a:solidFill>
                  <a:srgbClr val="000000"/>
                </a:solidFill>
              </a:rPr>
              <a:t>DOM </a:t>
            </a:r>
            <a:r>
              <a:rPr lang="zh-CN" altLang="en-US" sz="2400" dirty="0">
                <a:solidFill>
                  <a:srgbClr val="000000"/>
                </a:solidFill>
              </a:rPr>
              <a:t>元素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返回值为克隆后的副本</a:t>
            </a:r>
            <a:r>
              <a:rPr lang="en-US" altLang="zh-CN" sz="2400" dirty="0">
                <a:solidFill>
                  <a:srgbClr val="000000"/>
                </a:solidFill>
              </a:rPr>
              <a:t>. </a:t>
            </a:r>
            <a:r>
              <a:rPr lang="zh-CN" altLang="en-US" sz="2400" dirty="0">
                <a:solidFill>
                  <a:srgbClr val="000000"/>
                </a:solidFill>
              </a:rPr>
              <a:t>但此时复制的新节点不具有任何行为</a:t>
            </a:r>
            <a:r>
              <a:rPr lang="en-US" altLang="zh-CN" sz="24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clone(true): </a:t>
            </a:r>
            <a:r>
              <a:rPr lang="zh-CN" altLang="en-US" sz="2400" dirty="0">
                <a:solidFill>
                  <a:srgbClr val="000000"/>
                </a:solidFill>
              </a:rPr>
              <a:t>复制元素的同时也复制元素中的的事件</a:t>
            </a:r>
            <a:r>
              <a:rPr lang="zh-CN" altLang="en-US" sz="2400" dirty="0"/>
              <a:t> </a:t>
            </a:r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b="1" dirty="0">
                <a:solidFill>
                  <a:schemeClr val="tx1"/>
                </a:solidFill>
              </a:rPr>
              <a:t>复制节点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replaceWith</a:t>
            </a:r>
            <a:r>
              <a:rPr lang="en-US" altLang="zh-CN" sz="2400" dirty="0"/>
              <a:t>(): </a:t>
            </a:r>
            <a:r>
              <a:rPr lang="zh-CN" altLang="en-US" sz="2400" dirty="0"/>
              <a:t>将所有匹配的元素都替换为指定的 </a:t>
            </a:r>
            <a:r>
              <a:rPr lang="en-US" altLang="zh-CN" sz="2400" dirty="0"/>
              <a:t>HTML </a:t>
            </a:r>
            <a:r>
              <a:rPr lang="zh-CN" altLang="en-US" sz="2400" dirty="0"/>
              <a:t>或 </a:t>
            </a:r>
            <a:r>
              <a:rPr lang="en-US" altLang="zh-CN" sz="2400" dirty="0"/>
              <a:t>DOM </a:t>
            </a:r>
            <a:r>
              <a:rPr lang="zh-CN" altLang="en-US" sz="2400" dirty="0"/>
              <a:t>元素</a:t>
            </a:r>
          </a:p>
          <a:p>
            <a:r>
              <a:rPr lang="en-US" altLang="zh-CN" sz="2400" dirty="0" err="1"/>
              <a:t>replaceAll</a:t>
            </a:r>
            <a:r>
              <a:rPr lang="en-US" altLang="zh-CN" sz="2400" dirty="0"/>
              <a:t>(): </a:t>
            </a:r>
            <a:r>
              <a:rPr lang="zh-CN" altLang="en-US" sz="2400" dirty="0"/>
              <a:t>颠倒了的 </a:t>
            </a:r>
            <a:r>
              <a:rPr lang="en-US" altLang="zh-CN" sz="2400" dirty="0" err="1"/>
              <a:t>replaceWith</a:t>
            </a:r>
            <a:r>
              <a:rPr lang="en-US" altLang="zh-CN" sz="2400" dirty="0"/>
              <a:t>() </a:t>
            </a:r>
            <a:r>
              <a:rPr lang="zh-CN" altLang="en-US" sz="2400" dirty="0"/>
              <a:t>方法</a:t>
            </a:r>
            <a:r>
              <a:rPr lang="en-US" altLang="zh-CN" sz="2400" dirty="0"/>
              <a:t>.</a:t>
            </a:r>
          </a:p>
          <a:p>
            <a:r>
              <a:rPr lang="zh-CN" altLang="en-US" sz="2400" dirty="0"/>
              <a:t>注意</a:t>
            </a:r>
            <a:r>
              <a:rPr lang="en-US" altLang="zh-CN" sz="2400" dirty="0"/>
              <a:t>: </a:t>
            </a:r>
            <a:r>
              <a:rPr lang="zh-CN" altLang="en-US" sz="2400" dirty="0"/>
              <a:t>若在替换之前</a:t>
            </a:r>
            <a:r>
              <a:rPr lang="en-US" altLang="zh-CN" sz="2400" dirty="0"/>
              <a:t>, </a:t>
            </a:r>
            <a:r>
              <a:rPr lang="zh-CN" altLang="en-US" sz="2400" dirty="0"/>
              <a:t>已经在元素上绑定了事件</a:t>
            </a:r>
            <a:r>
              <a:rPr lang="en-US" altLang="zh-CN" sz="2400" dirty="0"/>
              <a:t>, </a:t>
            </a:r>
            <a:r>
              <a:rPr lang="zh-CN" altLang="en-US" sz="2400" dirty="0"/>
              <a:t>替换后原先绑定的事件会与原先的元素一起消失</a:t>
            </a:r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b="1" dirty="0">
                <a:solidFill>
                  <a:schemeClr val="tx1"/>
                </a:solidFill>
              </a:rPr>
              <a:t>替换节点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571486"/>
            <a:ext cx="8143932" cy="2714644"/>
          </a:xfrm>
        </p:spPr>
        <p:txBody>
          <a:bodyPr/>
          <a:lstStyle/>
          <a:p>
            <a:r>
              <a:rPr lang="en-US" altLang="zh-CN" dirty="0" err="1" smtClean="0"/>
              <a:t>replaceWith</a:t>
            </a:r>
            <a:r>
              <a:rPr lang="en-US" dirty="0" smtClean="0"/>
              <a:t>() </a:t>
            </a:r>
            <a:r>
              <a:rPr lang="en-US" altLang="en-US" sz="1800" dirty="0" smtClean="0"/>
              <a:t>– </a:t>
            </a:r>
            <a:r>
              <a:rPr lang="zh-CN" altLang="en-US" sz="1800" dirty="0" smtClean="0"/>
              <a:t>将所有匹配的元素都替换为指定的 </a:t>
            </a:r>
            <a:r>
              <a:rPr lang="en-US" altLang="zh-CN" sz="1800" dirty="0" smtClean="0"/>
              <a:t>HTML </a:t>
            </a:r>
            <a:r>
              <a:rPr lang="zh-CN" altLang="en-US" sz="1800" dirty="0" smtClean="0"/>
              <a:t>或 </a:t>
            </a:r>
            <a:r>
              <a:rPr lang="en-US" altLang="zh-CN" sz="1800" dirty="0" smtClean="0"/>
              <a:t>DOM </a:t>
            </a:r>
            <a:r>
              <a:rPr lang="zh-CN" altLang="en-US" sz="1800" dirty="0" smtClean="0"/>
              <a:t>元素。</a:t>
            </a:r>
            <a:endParaRPr lang="en-US" altLang="zh-CN" sz="1800" dirty="0" smtClean="0"/>
          </a:p>
          <a:p>
            <a:r>
              <a:rPr lang="zh-CN" altLang="en-US" sz="1600" b="1" dirty="0" smtClean="0"/>
              <a:t>语法：</a:t>
            </a:r>
            <a:r>
              <a:rPr lang="en-US" sz="1600" b="1" dirty="0" smtClean="0"/>
              <a:t>$(</a:t>
            </a:r>
            <a:r>
              <a:rPr lang="en-US" altLang="zh-CN" sz="1600" b="1" dirty="0" smtClean="0"/>
              <a:t>selector</a:t>
            </a:r>
            <a:r>
              <a:rPr lang="en-US" sz="1600" b="1" dirty="0" smtClean="0"/>
              <a:t>).</a:t>
            </a:r>
            <a:r>
              <a:rPr lang="en-US" altLang="zh-CN" sz="1600" b="1" dirty="0" err="1" smtClean="0"/>
              <a:t>replaceWith</a:t>
            </a:r>
            <a:r>
              <a:rPr lang="en-US" sz="1600" b="1" dirty="0" smtClean="0"/>
              <a:t>(</a:t>
            </a:r>
            <a:r>
              <a:rPr lang="en-US" altLang="zh-CN" sz="1600" b="1" dirty="0" smtClean="0"/>
              <a:t>content</a:t>
            </a:r>
            <a:r>
              <a:rPr lang="en-US" sz="1600" b="1" dirty="0" smtClean="0"/>
              <a:t>)</a:t>
            </a:r>
            <a:endParaRPr lang="en-US" altLang="zh-CN" sz="1600" b="1" dirty="0" smtClean="0"/>
          </a:p>
          <a:p>
            <a:r>
              <a:rPr lang="en-US" altLang="zh-CN" dirty="0" err="1" smtClean="0"/>
              <a:t>replaceAll</a:t>
            </a:r>
            <a:r>
              <a:rPr lang="en-US" dirty="0" smtClean="0"/>
              <a:t>() – </a:t>
            </a:r>
            <a:r>
              <a:rPr lang="zh-CN" altLang="en-US" sz="1800" dirty="0" smtClean="0"/>
              <a:t>用指定的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内容或元素替换被选元素</a:t>
            </a:r>
            <a:r>
              <a:rPr lang="en-US" altLang="zh-CN" sz="1800" dirty="0" smtClean="0"/>
              <a:t>.</a:t>
            </a:r>
          </a:p>
          <a:p>
            <a:r>
              <a:rPr lang="zh-CN" altLang="en-US" sz="1600" b="1" dirty="0" smtClean="0"/>
              <a:t>语法：</a:t>
            </a:r>
            <a:r>
              <a:rPr lang="en-US" sz="1600" b="1" dirty="0" smtClean="0"/>
              <a:t>$(</a:t>
            </a:r>
            <a:r>
              <a:rPr lang="en-US" sz="1600" b="1" i="1" dirty="0" smtClean="0"/>
              <a:t>content</a:t>
            </a:r>
            <a:r>
              <a:rPr lang="en-US" sz="1600" b="1" dirty="0" smtClean="0"/>
              <a:t>).</a:t>
            </a:r>
            <a:r>
              <a:rPr lang="en-US" altLang="zh-CN" sz="1600" b="1" dirty="0" err="1" smtClean="0"/>
              <a:t>replaceAll</a:t>
            </a:r>
            <a:r>
              <a:rPr lang="en-US" sz="1600" b="1" dirty="0" smtClean="0"/>
              <a:t>(</a:t>
            </a:r>
            <a:r>
              <a:rPr lang="en-US" sz="1600" b="1" i="1" dirty="0" smtClean="0"/>
              <a:t>selector</a:t>
            </a:r>
            <a:r>
              <a:rPr lang="en-US" sz="1600" b="1" dirty="0" smtClean="0"/>
              <a:t>)</a:t>
            </a:r>
          </a:p>
          <a:p>
            <a:r>
              <a:rPr lang="zh-CN" altLang="en-US" sz="1600" dirty="0" smtClean="0"/>
              <a:t>参数说明：</a:t>
            </a:r>
            <a:r>
              <a:rPr lang="en-US" altLang="zh-CN" sz="1600" dirty="0" smtClean="0"/>
              <a:t>content – </a:t>
            </a:r>
            <a:r>
              <a:rPr lang="zh-CN" altLang="en-US" sz="1600" dirty="0" smtClean="0"/>
              <a:t>必需。可能值：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代码</a:t>
            </a:r>
            <a:r>
              <a:rPr lang="en-US" sz="1600" dirty="0" smtClean="0"/>
              <a:t>(“&lt;div&gt;&lt;/div&gt;”</a:t>
            </a:r>
            <a:r>
              <a:rPr lang="zh-CN" altLang="en-US" sz="1600" dirty="0" smtClean="0"/>
              <a:t>）、新元素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document.createElement</a:t>
            </a:r>
            <a:r>
              <a:rPr lang="en-US" altLang="zh-CN" sz="1600" dirty="0" smtClean="0"/>
              <a:t>(</a:t>
            </a:r>
            <a:r>
              <a:rPr lang="en-US" sz="1600" dirty="0" smtClean="0"/>
              <a:t>(“div”</a:t>
            </a:r>
            <a:r>
              <a:rPr lang="en-US" altLang="zh-CN" sz="1600" dirty="0" smtClean="0"/>
              <a:t>))</a:t>
            </a:r>
            <a:r>
              <a:rPr lang="zh-CN" altLang="en-US" sz="1600" dirty="0" smtClean="0"/>
              <a:t>、已存在元素</a:t>
            </a:r>
            <a:r>
              <a:rPr lang="en-US" altLang="zh-CN" sz="1600" dirty="0" smtClean="0"/>
              <a:t>($(“.div”)).</a:t>
            </a:r>
          </a:p>
          <a:p>
            <a:r>
              <a:rPr lang="zh-CN" altLang="en-US" sz="1400" dirty="0" smtClean="0"/>
              <a:t>注：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、已存在元素不会被移动，只会被复制，并包裹被选元素。</a:t>
            </a:r>
            <a:endParaRPr lang="en-US" altLang="zh-CN" sz="1400" dirty="0" smtClean="0"/>
          </a:p>
          <a:p>
            <a:r>
              <a:rPr lang="en-US" altLang="zh-CN" sz="1400" dirty="0" smtClean="0"/>
              <a:t>    2</a:t>
            </a:r>
            <a:r>
              <a:rPr lang="zh-CN" altLang="en-US" sz="1400" dirty="0" smtClean="0"/>
              <a:t>、注意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若在替换之前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已经在元素上绑定了事件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替换后原先绑定的事件会与原先的元素一起消失。</a:t>
            </a:r>
          </a:p>
          <a:p>
            <a:endParaRPr lang="zh-CN" altLang="en-US" sz="1400" dirty="0" smtClean="0"/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替换元素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8992" y="3714758"/>
            <a:ext cx="4857784" cy="5909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800" dirty="0" smtClean="0"/>
              <a:t>$(".btn1").click(function(){ $ ("&lt;b&gt;Hello world!&lt;/b&gt;").</a:t>
            </a:r>
            <a:r>
              <a:rPr lang="en-US" sz="1800" dirty="0" err="1" smtClean="0"/>
              <a:t>replaceAll</a:t>
            </a:r>
            <a:r>
              <a:rPr lang="en-US" sz="1800" dirty="0" smtClean="0"/>
              <a:t>("p"); });</a:t>
            </a:r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0" y="4357700"/>
            <a:ext cx="4929190" cy="5909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800" dirty="0" smtClean="0"/>
              <a:t>$(".btn1").click(function(){ $("p").</a:t>
            </a:r>
            <a:r>
              <a:rPr lang="en-US" sz="1800" dirty="0" err="1" smtClean="0"/>
              <a:t>replaceWith</a:t>
            </a:r>
            <a:r>
              <a:rPr lang="en-US" sz="1800" dirty="0" smtClean="0"/>
              <a:t>("&lt;b&gt;Hello world!&lt;/b&gt;"); });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0370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attr</a:t>
            </a:r>
            <a:r>
              <a:rPr lang="en-US" altLang="zh-CN" sz="2000" dirty="0"/>
              <a:t>(): </a:t>
            </a:r>
            <a:r>
              <a:rPr lang="zh-CN" altLang="en-US" sz="2000" dirty="0"/>
              <a:t>获取属性和设置属性</a:t>
            </a:r>
          </a:p>
          <a:p>
            <a:pPr lvl="1"/>
            <a:r>
              <a:rPr lang="zh-CN" altLang="en-US" sz="2000" dirty="0"/>
              <a:t>当为该方法传递一个参数时</a:t>
            </a:r>
            <a:r>
              <a:rPr lang="en-US" altLang="zh-CN" sz="2000" dirty="0"/>
              <a:t>, </a:t>
            </a:r>
            <a:r>
              <a:rPr lang="zh-CN" altLang="en-US" sz="2000" dirty="0"/>
              <a:t>即为某元素的获取指定属性</a:t>
            </a:r>
          </a:p>
          <a:p>
            <a:pPr lvl="1"/>
            <a:r>
              <a:rPr lang="zh-CN" altLang="en-US" sz="2000" dirty="0"/>
              <a:t>当为该方法传递两个参数时</a:t>
            </a:r>
            <a:r>
              <a:rPr lang="en-US" altLang="zh-CN" sz="2000" dirty="0"/>
              <a:t>, </a:t>
            </a:r>
            <a:r>
              <a:rPr lang="zh-CN" altLang="en-US" sz="2000" dirty="0"/>
              <a:t>即为某元素设置指定属性的值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jQuery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中有很多方法都是一个函数实现获取和设置</a:t>
            </a:r>
            <a:r>
              <a:rPr lang="en-US" altLang="zh-CN" sz="2000" dirty="0">
                <a:solidFill>
                  <a:srgbClr val="FF0000"/>
                </a:solidFill>
              </a:rPr>
              <a:t>. </a:t>
            </a:r>
            <a:r>
              <a:rPr lang="zh-CN" altLang="en-US" sz="2000" dirty="0">
                <a:solidFill>
                  <a:srgbClr val="FF0000"/>
                </a:solidFill>
              </a:rPr>
              <a:t>如</a:t>
            </a:r>
            <a:r>
              <a:rPr lang="en-US" altLang="zh-CN" sz="2000" dirty="0">
                <a:solidFill>
                  <a:srgbClr val="FF0000"/>
                </a:solidFill>
              </a:rPr>
              <a:t>: </a:t>
            </a:r>
            <a:r>
              <a:rPr lang="en-US" altLang="zh-CN" sz="2000" dirty="0" err="1">
                <a:solidFill>
                  <a:srgbClr val="FF0000"/>
                </a:solidFill>
              </a:rPr>
              <a:t>attr</a:t>
            </a:r>
            <a:r>
              <a:rPr lang="en-US" altLang="zh-CN" sz="2000" dirty="0">
                <a:solidFill>
                  <a:srgbClr val="FF0000"/>
                </a:solidFill>
              </a:rPr>
              <a:t>(), html(), text(), </a:t>
            </a:r>
            <a:r>
              <a:rPr lang="en-US" altLang="zh-CN" sz="2000" dirty="0" err="1">
                <a:solidFill>
                  <a:srgbClr val="FF0000"/>
                </a:solidFill>
              </a:rPr>
              <a:t>val</a:t>
            </a:r>
            <a:r>
              <a:rPr lang="en-US" altLang="zh-CN" sz="2000" dirty="0">
                <a:solidFill>
                  <a:srgbClr val="FF0000"/>
                </a:solidFill>
              </a:rPr>
              <a:t>(), height(), width(), </a:t>
            </a:r>
            <a:r>
              <a:rPr lang="en-US" altLang="zh-CN" sz="2000" dirty="0" err="1">
                <a:solidFill>
                  <a:srgbClr val="FF0000"/>
                </a:solidFill>
              </a:rPr>
              <a:t>css</a:t>
            </a:r>
            <a:r>
              <a:rPr lang="en-US" altLang="zh-CN" sz="2000" dirty="0">
                <a:solidFill>
                  <a:srgbClr val="FF0000"/>
                </a:solidFill>
              </a:rPr>
              <a:t>() </a:t>
            </a:r>
            <a:r>
              <a:rPr lang="zh-CN" altLang="en-US" sz="2000" dirty="0">
                <a:solidFill>
                  <a:srgbClr val="FF0000"/>
                </a:solidFill>
              </a:rPr>
              <a:t>等</a:t>
            </a:r>
            <a:r>
              <a:rPr lang="en-US" altLang="zh-CN" sz="20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zh-CN" sz="2000" dirty="0" err="1"/>
              <a:t>removeAttr</a:t>
            </a:r>
            <a:r>
              <a:rPr lang="en-US" altLang="zh-CN" sz="2000" dirty="0"/>
              <a:t>(): </a:t>
            </a:r>
            <a:r>
              <a:rPr lang="zh-CN" altLang="en-US" sz="2000" dirty="0"/>
              <a:t>删除指定元素的指定属性</a:t>
            </a:r>
          </a:p>
        </p:txBody>
      </p: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b="1" dirty="0">
                <a:solidFill>
                  <a:schemeClr val="tx1"/>
                </a:solidFill>
              </a:rPr>
              <a:t>属性操作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/>
              <a:t>获取 </a:t>
            </a:r>
            <a:r>
              <a:rPr lang="en-US" altLang="zh-CN" sz="2000" dirty="0"/>
              <a:t>class </a:t>
            </a:r>
            <a:r>
              <a:rPr lang="zh-CN" altLang="en-US" sz="2000" dirty="0"/>
              <a:t>和设置 </a:t>
            </a:r>
            <a:r>
              <a:rPr lang="en-US" altLang="zh-CN" sz="2000" dirty="0"/>
              <a:t>class : class </a:t>
            </a:r>
            <a:r>
              <a:rPr lang="zh-CN" altLang="en-US" sz="2000" dirty="0"/>
              <a:t>是元素的一个属性</a:t>
            </a:r>
            <a:r>
              <a:rPr lang="en-US" altLang="zh-CN" sz="2000" dirty="0"/>
              <a:t>, </a:t>
            </a:r>
            <a:r>
              <a:rPr lang="zh-CN" altLang="en-US" sz="2000" dirty="0"/>
              <a:t>所以获取 </a:t>
            </a:r>
            <a:r>
              <a:rPr lang="en-US" altLang="zh-CN" sz="2000" dirty="0"/>
              <a:t>class </a:t>
            </a:r>
            <a:r>
              <a:rPr lang="zh-CN" altLang="en-US" sz="2000" dirty="0"/>
              <a:t>和设置 </a:t>
            </a:r>
            <a:r>
              <a:rPr lang="en-US" altLang="zh-CN" sz="2000" dirty="0"/>
              <a:t>class </a:t>
            </a:r>
            <a:r>
              <a:rPr lang="zh-CN" altLang="en-US" sz="2000" dirty="0"/>
              <a:t>都可以使用 </a:t>
            </a:r>
            <a:r>
              <a:rPr lang="en-US" altLang="zh-CN" sz="2000" dirty="0" err="1"/>
              <a:t>attr</a:t>
            </a:r>
            <a:r>
              <a:rPr lang="en-US" altLang="zh-CN" sz="2000" dirty="0"/>
              <a:t>() </a:t>
            </a:r>
            <a:r>
              <a:rPr lang="zh-CN" altLang="en-US" sz="2000" dirty="0"/>
              <a:t>方法来完成</a:t>
            </a:r>
            <a:r>
              <a:rPr lang="en-US" altLang="zh-CN" sz="2000" dirty="0"/>
              <a:t>.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追加样式</a:t>
            </a:r>
            <a:r>
              <a:rPr lang="en-US" altLang="zh-CN" sz="2000" b="1" dirty="0">
                <a:solidFill>
                  <a:srgbClr val="0000FF"/>
                </a:solidFill>
              </a:rPr>
              <a:t>: </a:t>
            </a:r>
            <a:r>
              <a:rPr lang="en-US" altLang="zh-CN" sz="2000" b="1" dirty="0" err="1">
                <a:solidFill>
                  <a:srgbClr val="0000FF"/>
                </a:solidFill>
              </a:rPr>
              <a:t>addClass</a:t>
            </a:r>
            <a:r>
              <a:rPr lang="en-US" altLang="zh-CN" sz="2000" b="1" dirty="0">
                <a:solidFill>
                  <a:srgbClr val="0000FF"/>
                </a:solidFill>
              </a:rPr>
              <a:t>() 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移除样式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removeClass</a:t>
            </a:r>
            <a:r>
              <a:rPr lang="en-US" altLang="zh-CN" sz="2000" dirty="0"/>
              <a:t>() --- </a:t>
            </a:r>
            <a:r>
              <a:rPr lang="zh-CN" altLang="en-US" sz="2000" dirty="0"/>
              <a:t>从匹配的元素中删除全部或指定的 </a:t>
            </a:r>
            <a:r>
              <a:rPr lang="en-US" altLang="zh-CN" sz="2000" dirty="0"/>
              <a:t>class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切换样式</a:t>
            </a:r>
            <a:r>
              <a:rPr lang="en-US" altLang="zh-CN" sz="2000" b="1" dirty="0">
                <a:solidFill>
                  <a:srgbClr val="0000FF"/>
                </a:solidFill>
              </a:rPr>
              <a:t>: </a:t>
            </a:r>
            <a:r>
              <a:rPr lang="en-US" altLang="zh-CN" sz="2000" b="1" dirty="0" err="1">
                <a:solidFill>
                  <a:srgbClr val="0000FF"/>
                </a:solidFill>
              </a:rPr>
              <a:t>toggleClass</a:t>
            </a:r>
            <a:r>
              <a:rPr lang="en-US" altLang="zh-CN" sz="2000" b="1" dirty="0">
                <a:solidFill>
                  <a:srgbClr val="0000FF"/>
                </a:solidFill>
              </a:rPr>
              <a:t>()  --- </a:t>
            </a:r>
            <a:r>
              <a:rPr lang="zh-CN" altLang="en-US" sz="2000" b="1" dirty="0">
                <a:solidFill>
                  <a:srgbClr val="0000FF"/>
                </a:solidFill>
              </a:rPr>
              <a:t>控制样式上的重复切换</a:t>
            </a:r>
            <a:r>
              <a:rPr lang="en-US" altLang="zh-CN" sz="2000" b="1" dirty="0">
                <a:solidFill>
                  <a:srgbClr val="0000FF"/>
                </a:solidFill>
              </a:rPr>
              <a:t>.</a:t>
            </a:r>
            <a:r>
              <a:rPr lang="zh-CN" altLang="en-US" sz="2000" b="1" dirty="0">
                <a:solidFill>
                  <a:srgbClr val="0000FF"/>
                </a:solidFill>
              </a:rPr>
              <a:t>如果类名存在则删除它</a:t>
            </a:r>
            <a:r>
              <a:rPr lang="en-US" altLang="zh-CN" sz="2000" b="1" dirty="0">
                <a:solidFill>
                  <a:srgbClr val="0000FF"/>
                </a:solidFill>
              </a:rPr>
              <a:t>, </a:t>
            </a:r>
            <a:r>
              <a:rPr lang="zh-CN" altLang="en-US" sz="2000" b="1" dirty="0">
                <a:solidFill>
                  <a:srgbClr val="0000FF"/>
                </a:solidFill>
              </a:rPr>
              <a:t>如果类名不存在则添加它</a:t>
            </a:r>
            <a:r>
              <a:rPr lang="en-US" altLang="zh-CN" sz="2000" b="1" dirty="0">
                <a:solidFill>
                  <a:srgbClr val="0000FF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判断是否含有某个样式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hasClass</a:t>
            </a:r>
            <a:r>
              <a:rPr lang="en-US" altLang="zh-CN" sz="2000" dirty="0"/>
              <a:t>() --- </a:t>
            </a:r>
            <a:r>
              <a:rPr lang="zh-CN" altLang="en-US" sz="2000" dirty="0"/>
              <a:t>判断元素中是否含有某个 </a:t>
            </a:r>
            <a:r>
              <a:rPr lang="en-US" altLang="zh-CN" sz="2000" dirty="0"/>
              <a:t>class, </a:t>
            </a:r>
            <a:r>
              <a:rPr lang="zh-CN" altLang="en-US" sz="2000" dirty="0"/>
              <a:t>如果有</a:t>
            </a:r>
            <a:r>
              <a:rPr lang="en-US" altLang="zh-CN" sz="2000" dirty="0"/>
              <a:t>, </a:t>
            </a:r>
            <a:r>
              <a:rPr lang="zh-CN" altLang="en-US" sz="2000" dirty="0"/>
              <a:t>则返回 </a:t>
            </a:r>
            <a:r>
              <a:rPr lang="en-US" altLang="zh-CN" sz="2000" dirty="0"/>
              <a:t>true; </a:t>
            </a:r>
            <a:r>
              <a:rPr lang="zh-CN" altLang="en-US" sz="2000" dirty="0"/>
              <a:t>否则返回 </a:t>
            </a:r>
            <a:r>
              <a:rPr lang="en-US" altLang="zh-CN" sz="2000" dirty="0"/>
              <a:t>false</a:t>
            </a:r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b="1" dirty="0">
                <a:solidFill>
                  <a:schemeClr val="tx1"/>
                </a:solidFill>
              </a:rPr>
              <a:t>样式操作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 dirty="0"/>
              <a:t>获取和设置元素的样式属性</a:t>
            </a:r>
            <a:r>
              <a:rPr lang="en-US" altLang="zh-CN" sz="1800" dirty="0"/>
              <a:t>: </a:t>
            </a:r>
            <a:r>
              <a:rPr lang="en-US" altLang="zh-CN" sz="2400" b="1" dirty="0" err="1"/>
              <a:t>css</a:t>
            </a:r>
            <a:r>
              <a:rPr lang="en-US" altLang="zh-CN" sz="2400" b="1" dirty="0"/>
              <a:t>()</a:t>
            </a:r>
          </a:p>
          <a:p>
            <a:pPr>
              <a:lnSpc>
                <a:spcPct val="80000"/>
              </a:lnSpc>
            </a:pPr>
            <a:r>
              <a:rPr lang="zh-CN" altLang="en-US" sz="1800" dirty="0"/>
              <a:t>获取和设置元素透明度</a:t>
            </a:r>
            <a:r>
              <a:rPr lang="en-US" altLang="zh-CN" sz="1800" dirty="0"/>
              <a:t>: </a:t>
            </a:r>
            <a:r>
              <a:rPr lang="en-US" altLang="zh-CN" sz="2400" b="1" dirty="0"/>
              <a:t>opacity </a:t>
            </a:r>
            <a:r>
              <a:rPr lang="zh-CN" altLang="en-US" sz="2400" b="1" dirty="0"/>
              <a:t>属性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200" dirty="0"/>
              <a:t>         </a:t>
            </a:r>
            <a:r>
              <a:rPr lang="zh-CN" altLang="en-US" sz="1200" dirty="0"/>
              <a:t>注</a:t>
            </a:r>
            <a:r>
              <a:rPr lang="en-US" altLang="zh-CN" sz="1200" dirty="0">
                <a:solidFill>
                  <a:srgbClr val="FF0000"/>
                </a:solidFill>
              </a:rPr>
              <a:t>:IE6,IE7</a:t>
            </a:r>
            <a:r>
              <a:rPr lang="zh-CN" altLang="en-US" sz="1200" dirty="0">
                <a:solidFill>
                  <a:srgbClr val="FF0000"/>
                </a:solidFill>
              </a:rPr>
              <a:t>不支持此属性</a:t>
            </a:r>
            <a:r>
              <a:rPr lang="en-US" altLang="zh-CN" sz="1200" dirty="0">
                <a:solidFill>
                  <a:srgbClr val="FF0000"/>
                </a:solidFill>
              </a:rPr>
              <a:t>,</a:t>
            </a:r>
            <a:r>
              <a:rPr lang="zh-CN" altLang="en-US" sz="1200" dirty="0">
                <a:solidFill>
                  <a:srgbClr val="FF0000"/>
                </a:solidFill>
              </a:rPr>
              <a:t>请使用</a:t>
            </a:r>
            <a:r>
              <a:rPr lang="en-US" altLang="zh-CN" sz="1200" dirty="0">
                <a:solidFill>
                  <a:srgbClr val="FF0000"/>
                </a:solidFill>
              </a:rPr>
              <a:t>Firefox1.5,</a:t>
            </a:r>
            <a:r>
              <a:rPr lang="zh-CN" altLang="en-US" sz="1200" dirty="0">
                <a:solidFill>
                  <a:srgbClr val="FF0000"/>
                </a:solidFill>
              </a:rPr>
              <a:t>或</a:t>
            </a:r>
            <a:r>
              <a:rPr lang="en-US" altLang="zh-CN" sz="1200" dirty="0">
                <a:solidFill>
                  <a:srgbClr val="FF0000"/>
                </a:solidFill>
              </a:rPr>
              <a:t>Opera9</a:t>
            </a:r>
            <a:r>
              <a:rPr lang="zh-CN" altLang="en-US" sz="1200" dirty="0">
                <a:solidFill>
                  <a:srgbClr val="FF0000"/>
                </a:solidFill>
              </a:rPr>
              <a:t>浏览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200" dirty="0"/>
              <a:t>            </a:t>
            </a:r>
            <a:r>
              <a:rPr lang="zh-CN" altLang="en-US" sz="1200" dirty="0" smtClean="0"/>
              <a:t>    </a:t>
            </a:r>
            <a:r>
              <a:rPr lang="en-US" altLang="zh-CN" sz="1200" dirty="0" smtClean="0"/>
              <a:t>opacity</a:t>
            </a:r>
            <a:r>
              <a:rPr lang="en-US" altLang="zh-CN" sz="1200" b="1" dirty="0" smtClean="0"/>
              <a:t>:</a:t>
            </a:r>
            <a:r>
              <a:rPr lang="en-US" altLang="zh-CN" sz="1200" dirty="0" smtClean="0"/>
              <a:t>0.1</a:t>
            </a:r>
            <a:endParaRPr lang="en-US" altLang="zh-CN" sz="1200" dirty="0"/>
          </a:p>
          <a:p>
            <a:pPr>
              <a:lnSpc>
                <a:spcPct val="80000"/>
              </a:lnSpc>
            </a:pPr>
            <a:r>
              <a:rPr lang="zh-CN" altLang="en-US" sz="1800" dirty="0"/>
              <a:t>获取和设置元素</a:t>
            </a:r>
            <a:r>
              <a:rPr lang="zh-CN" altLang="en-US" sz="1800" dirty="0" smtClean="0"/>
              <a:t>高度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宽度</a:t>
            </a:r>
            <a:r>
              <a:rPr lang="en-US" altLang="zh-CN" sz="2400" b="1" dirty="0"/>
              <a:t>: height(), width(). </a:t>
            </a:r>
            <a:endParaRPr lang="en-US" altLang="zh-CN" sz="2400" b="1" dirty="0" smtClean="0"/>
          </a:p>
          <a:p>
            <a:pPr>
              <a:lnSpc>
                <a:spcPct val="80000"/>
              </a:lnSpc>
            </a:pPr>
            <a:r>
              <a:rPr lang="zh-CN" altLang="en-US" sz="1400" dirty="0" smtClean="0"/>
              <a:t>在</a:t>
            </a:r>
            <a:r>
              <a:rPr lang="zh-CN" altLang="en-US" sz="1400" dirty="0"/>
              <a:t>设置值时</a:t>
            </a:r>
            <a:r>
              <a:rPr lang="en-US" altLang="zh-CN" sz="1400" dirty="0"/>
              <a:t>, </a:t>
            </a:r>
            <a:r>
              <a:rPr lang="zh-CN" altLang="en-US" sz="1400" dirty="0"/>
              <a:t>若只传递数字</a:t>
            </a:r>
            <a:r>
              <a:rPr lang="en-US" altLang="zh-CN" sz="1400" dirty="0"/>
              <a:t>, </a:t>
            </a:r>
            <a:r>
              <a:rPr lang="zh-CN" altLang="en-US" sz="1400" dirty="0"/>
              <a:t>则默认单位是 </a:t>
            </a:r>
            <a:r>
              <a:rPr lang="en-US" altLang="zh-CN" sz="1400" dirty="0" err="1"/>
              <a:t>px</a:t>
            </a:r>
            <a:r>
              <a:rPr lang="en-US" altLang="zh-CN" sz="1400" dirty="0"/>
              <a:t>. </a:t>
            </a:r>
            <a:r>
              <a:rPr lang="zh-CN" altLang="en-US" sz="1400" dirty="0"/>
              <a:t>如需要使用其他单位则需传递一个字符串</a:t>
            </a:r>
            <a:r>
              <a:rPr lang="en-US" altLang="zh-CN" sz="1400" dirty="0"/>
              <a:t>, </a:t>
            </a:r>
            <a:r>
              <a:rPr lang="zh-CN" altLang="en-US" sz="1400" dirty="0"/>
              <a:t>例如 </a:t>
            </a:r>
            <a:r>
              <a:rPr lang="en-US" altLang="zh-CN" sz="1400" dirty="0"/>
              <a:t>$(“p:first”).height(“2em</a:t>
            </a:r>
            <a:r>
              <a:rPr lang="en-US" altLang="zh-CN" sz="1400" dirty="0" smtClean="0"/>
              <a:t>”);</a:t>
            </a:r>
          </a:p>
          <a:p>
            <a:pPr>
              <a:lnSpc>
                <a:spcPct val="80000"/>
              </a:lnSpc>
            </a:pPr>
            <a:endParaRPr lang="en-US" altLang="zh-CN" sz="1400" dirty="0"/>
          </a:p>
          <a:p>
            <a:pPr>
              <a:lnSpc>
                <a:spcPct val="80000"/>
              </a:lnSpc>
            </a:pPr>
            <a:r>
              <a:rPr lang="zh-CN" altLang="en-US" sz="1800" dirty="0"/>
              <a:t>获取元素在当前视窗中的相对位移</a:t>
            </a:r>
            <a:r>
              <a:rPr lang="en-US" altLang="zh-CN" sz="2400" b="1" dirty="0"/>
              <a:t>: offset(). </a:t>
            </a:r>
            <a:endParaRPr lang="en-US" altLang="zh-CN" sz="2400" b="1" dirty="0" smtClean="0"/>
          </a:p>
          <a:p>
            <a:pPr>
              <a:lnSpc>
                <a:spcPct val="80000"/>
              </a:lnSpc>
            </a:pPr>
            <a:r>
              <a:rPr lang="zh-CN" altLang="en-US" sz="1400" dirty="0" smtClean="0"/>
              <a:t>其</a:t>
            </a:r>
            <a:r>
              <a:rPr lang="zh-CN" altLang="en-US" sz="1400" dirty="0"/>
              <a:t>返回对象包含了两个属性</a:t>
            </a:r>
            <a:r>
              <a:rPr lang="en-US" altLang="zh-CN" sz="1400" dirty="0"/>
              <a:t>: top, left. </a:t>
            </a:r>
            <a:r>
              <a:rPr lang="zh-CN" altLang="en-US" sz="1400" dirty="0"/>
              <a:t>该方法只对可见元素</a:t>
            </a:r>
            <a:r>
              <a:rPr lang="zh-CN" altLang="en-US" sz="1400" dirty="0" smtClean="0"/>
              <a:t>有效</a:t>
            </a:r>
            <a:endParaRPr lang="zh-CN" altLang="en-US" sz="1400" dirty="0"/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sz="4000" b="1" i="1" dirty="0">
                <a:solidFill>
                  <a:schemeClr val="tx1"/>
                </a:solidFill>
                <a:latin typeface="新宋体" pitchFamily="49" charset="-122"/>
                <a:ea typeface="新宋体" pitchFamily="49" charset="-122"/>
              </a:rPr>
              <a:t>CSS-DOM </a:t>
            </a:r>
            <a:r>
              <a:rPr lang="zh-CN" altLang="en-US" sz="4000" b="1" i="1" dirty="0">
                <a:solidFill>
                  <a:schemeClr val="tx1"/>
                </a:solidFill>
                <a:latin typeface="新宋体" pitchFamily="49" charset="-122"/>
                <a:ea typeface="新宋体" pitchFamily="49" charset="-122"/>
              </a:rPr>
              <a:t>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/>
              <a:t>jQ</a:t>
            </a:r>
            <a:r>
              <a:rPr lang="en-US" altLang="zh-CN" dirty="0" err="1" smtClean="0"/>
              <a:t>uery</a:t>
            </a:r>
            <a:r>
              <a:rPr lang="zh-CN" altLang="en-US" dirty="0" smtClean="0"/>
              <a:t>来改写注册名验证和验证码的代码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来验证注册信息的完整性和准确性</a:t>
            </a:r>
            <a:endParaRPr lang="zh-CN" altLang="en-US" dirty="0"/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b="1" dirty="0" smtClean="0">
                <a:solidFill>
                  <a:schemeClr val="tx1"/>
                </a:solidFill>
              </a:rPr>
              <a:t>目标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70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取得匹配元素的</a:t>
            </a:r>
            <a:r>
              <a:rPr lang="zh-CN" altLang="en-US" sz="2400" b="1" dirty="0">
                <a:solidFill>
                  <a:srgbClr val="FF0000"/>
                </a:solidFill>
              </a:rPr>
              <a:t>所有子元素</a:t>
            </a:r>
            <a:r>
              <a:rPr lang="zh-CN" altLang="en-US" sz="2400" dirty="0"/>
              <a:t>组成的集合</a:t>
            </a:r>
            <a:r>
              <a:rPr lang="en-US" altLang="zh-CN" sz="2400" dirty="0"/>
              <a:t>: children(). </a:t>
            </a:r>
            <a:r>
              <a:rPr lang="zh-CN" altLang="en-US" sz="2400" dirty="0"/>
              <a:t>该方法只考虑子元素而不考虑任何后代元素</a:t>
            </a:r>
            <a:r>
              <a:rPr lang="en-US" altLang="zh-CN" sz="24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取得匹配元素的父元素</a:t>
            </a:r>
            <a:r>
              <a:rPr lang="en-US" altLang="zh-CN" sz="2400" dirty="0" smtClean="0"/>
              <a:t>:parent().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取得匹配元素</a:t>
            </a:r>
            <a:r>
              <a:rPr lang="zh-CN" altLang="en-US" sz="2400" b="1" dirty="0">
                <a:solidFill>
                  <a:srgbClr val="FF0000"/>
                </a:solidFill>
              </a:rPr>
              <a:t>后面紧邻的同辈元素的</a:t>
            </a:r>
            <a:r>
              <a:rPr lang="zh-CN" altLang="en-US" sz="2400" b="1" dirty="0">
                <a:solidFill>
                  <a:srgbClr val="0000FF"/>
                </a:solidFill>
              </a:rPr>
              <a:t>集合</a:t>
            </a:r>
            <a:r>
              <a:rPr lang="en-US" altLang="zh-CN" sz="2400" dirty="0"/>
              <a:t>:next</a:t>
            </a:r>
            <a:r>
              <a:rPr lang="en-US" altLang="zh-CN" sz="2400" dirty="0" smtClean="0"/>
              <a:t>().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取得匹配元素</a:t>
            </a:r>
            <a:r>
              <a:rPr lang="zh-CN" altLang="en-US" sz="2400" b="1" dirty="0">
                <a:solidFill>
                  <a:srgbClr val="FF0000"/>
                </a:solidFill>
              </a:rPr>
              <a:t>前面紧邻的同辈元素的</a:t>
            </a:r>
            <a:r>
              <a:rPr lang="zh-CN" altLang="en-US" sz="2400" b="1" dirty="0">
                <a:solidFill>
                  <a:srgbClr val="0000FF"/>
                </a:solidFill>
              </a:rPr>
              <a:t>集合</a:t>
            </a:r>
            <a:r>
              <a:rPr lang="en-US" altLang="zh-CN" sz="2400" b="1" dirty="0">
                <a:solidFill>
                  <a:srgbClr val="0000FF"/>
                </a:solidFill>
              </a:rPr>
              <a:t>:</a:t>
            </a:r>
            <a:r>
              <a:rPr lang="en-US" altLang="zh-CN" sz="2400" dirty="0" err="1"/>
              <a:t>prev</a:t>
            </a:r>
            <a:r>
              <a:rPr lang="en-US" altLang="zh-CN" sz="2400" dirty="0" smtClean="0"/>
              <a:t>().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取得匹配元素前后所有的同辈元素</a:t>
            </a:r>
            <a:r>
              <a:rPr lang="en-US" altLang="zh-CN" sz="2400" dirty="0"/>
              <a:t>: </a:t>
            </a:r>
            <a:r>
              <a:rPr lang="en-US" altLang="zh-CN" sz="2400" b="1" dirty="0">
                <a:solidFill>
                  <a:srgbClr val="FF0000"/>
                </a:solidFill>
              </a:rPr>
              <a:t>siblings()</a:t>
            </a:r>
          </a:p>
        </p:txBody>
      </p:sp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b="1" dirty="0" smtClean="0">
                <a:solidFill>
                  <a:schemeClr val="tx1"/>
                </a:solidFill>
              </a:rPr>
              <a:t>遍历节点的方法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857238"/>
            <a:ext cx="7858180" cy="1714512"/>
          </a:xfrm>
        </p:spPr>
        <p:txBody>
          <a:bodyPr/>
          <a:lstStyle/>
          <a:p>
            <a:r>
              <a:rPr lang="en-US" altLang="zh-CN" dirty="0" smtClean="0"/>
              <a:t>siblings</a:t>
            </a:r>
            <a:r>
              <a:rPr lang="en-US" dirty="0" smtClean="0"/>
              <a:t>() –</a:t>
            </a:r>
            <a:r>
              <a:rPr lang="zh-CN" altLang="en-US" sz="1800" dirty="0" smtClean="0"/>
              <a:t> 获取同辈元素。</a:t>
            </a:r>
            <a:endParaRPr lang="en-US" altLang="zh-CN" sz="1800" dirty="0" smtClean="0"/>
          </a:p>
          <a:p>
            <a:r>
              <a:rPr lang="zh-CN" altLang="en-US" sz="1800" dirty="0" smtClean="0"/>
              <a:t>语法： </a:t>
            </a:r>
            <a:r>
              <a:rPr lang="en-US" altLang="zh-CN" dirty="0" smtClean="0"/>
              <a:t>siblings</a:t>
            </a:r>
            <a:r>
              <a:rPr lang="en-US" dirty="0" smtClean="0"/>
              <a:t>(</a:t>
            </a:r>
            <a:r>
              <a:rPr lang="en-US" altLang="zh-CN" dirty="0" smtClean="0"/>
              <a:t>selector</a:t>
            </a:r>
            <a:r>
              <a:rPr lang="en-US" dirty="0" smtClean="0"/>
              <a:t>) </a:t>
            </a:r>
          </a:p>
          <a:p>
            <a:r>
              <a:rPr lang="zh-CN" altLang="en-US" sz="1800" dirty="0" smtClean="0"/>
              <a:t>说明： 通过检测元素是否匹配该选择器对元素进行筛选</a:t>
            </a:r>
            <a:r>
              <a:rPr lang="en-US" altLang="zh-CN" sz="1800" dirty="0" smtClean="0"/>
              <a:t>.</a:t>
            </a:r>
            <a:r>
              <a:rPr lang="zh-CN" altLang="en-US" sz="1400" dirty="0" smtClean="0"/>
              <a:t>即先找到同胞元素，然后再从中筛选出符合</a:t>
            </a:r>
            <a:r>
              <a:rPr lang="en-US" altLang="zh-CN" sz="1400" dirty="0" smtClean="0"/>
              <a:t>selector</a:t>
            </a:r>
            <a:r>
              <a:rPr lang="zh-CN" altLang="en-US" sz="1400" dirty="0" smtClean="0"/>
              <a:t>的元素。</a:t>
            </a:r>
            <a:r>
              <a:rPr lang="en-US" sz="1400" dirty="0" smtClean="0"/>
              <a:t> </a:t>
            </a:r>
            <a:endParaRPr lang="en-US" altLang="zh-CN" sz="1400" dirty="0" smtClean="0"/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b="1" dirty="0" smtClean="0">
                <a:solidFill>
                  <a:schemeClr val="tx1"/>
                </a:solidFill>
              </a:rPr>
              <a:t>遍历节点</a:t>
            </a:r>
            <a:r>
              <a:rPr altLang="zh-CN" b="1" dirty="0" smtClean="0">
                <a:solidFill>
                  <a:schemeClr val="tx1"/>
                </a:solidFill>
              </a:rPr>
              <a:t>-</a:t>
            </a:r>
            <a:r>
              <a:rPr altLang="zh-CN" dirty="0" smtClean="0"/>
              <a:t>siblings( 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034" y="4016068"/>
            <a:ext cx="5857916" cy="3416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800" dirty="0" smtClean="0"/>
              <a:t>$(‘</a:t>
            </a:r>
            <a:r>
              <a:rPr lang="en-US" sz="1800" dirty="0" err="1" smtClean="0"/>
              <a:t>li</a:t>
            </a:r>
            <a:r>
              <a:rPr lang="en-US" sz="1800" dirty="0" smtClean="0"/>
              <a:t>').siblings('.third-item').</a:t>
            </a:r>
            <a:r>
              <a:rPr lang="en-US" sz="1800" dirty="0" err="1" smtClean="0"/>
              <a:t>css</a:t>
            </a:r>
            <a:r>
              <a:rPr lang="en-US" sz="1800" dirty="0" smtClean="0"/>
              <a:t>('background-color', 'red');</a:t>
            </a:r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500034" y="3301688"/>
            <a:ext cx="5857916" cy="3416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800" dirty="0" smtClean="0"/>
              <a:t>$('</a:t>
            </a:r>
            <a:r>
              <a:rPr lang="en-US" sz="1800" dirty="0" err="1" smtClean="0"/>
              <a:t>li.third</a:t>
            </a:r>
            <a:r>
              <a:rPr lang="en-US" sz="1800" dirty="0" smtClean="0"/>
              <a:t>-item').siblings().</a:t>
            </a:r>
            <a:r>
              <a:rPr lang="en-US" sz="1800" dirty="0" err="1" smtClean="0"/>
              <a:t>css</a:t>
            </a:r>
            <a:r>
              <a:rPr lang="en-US" sz="1800" dirty="0" smtClean="0"/>
              <a:t>('background-color', 'red');</a:t>
            </a:r>
            <a:endParaRPr lang="zh-CN" altLang="en-US" sz="1800" dirty="0"/>
          </a:p>
        </p:txBody>
      </p:sp>
      <p:sp>
        <p:nvSpPr>
          <p:cNvPr id="6" name="圆角矩形 5"/>
          <p:cNvSpPr/>
          <p:nvPr/>
        </p:nvSpPr>
        <p:spPr>
          <a:xfrm>
            <a:off x="6715140" y="3214692"/>
            <a:ext cx="1643074" cy="914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sz="1600" dirty="0" smtClean="0"/>
              <a:t>有区别么？若有，区别在哪？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0370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DOM(Document Object Model—</a:t>
            </a:r>
            <a:r>
              <a:rPr lang="zh-CN" altLang="en-US" sz="1800" dirty="0"/>
              <a:t>文档对象模型</a:t>
            </a:r>
            <a:r>
              <a:rPr lang="en-US" altLang="zh-CN" sz="1800" dirty="0"/>
              <a:t>)</a:t>
            </a:r>
            <a:r>
              <a:rPr lang="zh-CN" altLang="en-US" sz="1800" dirty="0"/>
              <a:t>：一种与浏览器</a:t>
            </a:r>
            <a:r>
              <a:rPr lang="en-US" altLang="zh-CN" sz="1800" dirty="0"/>
              <a:t>, </a:t>
            </a:r>
            <a:r>
              <a:rPr lang="zh-CN" altLang="en-US" sz="1800" dirty="0"/>
              <a:t>平台</a:t>
            </a:r>
            <a:r>
              <a:rPr lang="en-US" altLang="zh-CN" sz="1800" dirty="0"/>
              <a:t>, </a:t>
            </a:r>
            <a:r>
              <a:rPr lang="zh-CN" altLang="en-US" sz="1800" dirty="0"/>
              <a:t>语言无关的接口</a:t>
            </a:r>
            <a:r>
              <a:rPr lang="en-US" altLang="zh-CN" sz="1800" dirty="0"/>
              <a:t>, </a:t>
            </a:r>
            <a:r>
              <a:rPr lang="zh-CN" altLang="en-US" sz="1800" dirty="0"/>
              <a:t>使用该接口可以轻松地访问页面中所有的标准组件</a:t>
            </a:r>
          </a:p>
          <a:p>
            <a:r>
              <a:rPr lang="en-US" altLang="zh-CN" sz="1800" dirty="0"/>
              <a:t>DOM </a:t>
            </a:r>
            <a:r>
              <a:rPr lang="zh-CN" altLang="en-US" sz="1800" dirty="0"/>
              <a:t>操作的分类</a:t>
            </a:r>
            <a:r>
              <a:rPr lang="en-US" altLang="zh-CN" sz="1800" dirty="0"/>
              <a:t>: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sz="1800" dirty="0"/>
              <a:t>DOM Core: DOM Core </a:t>
            </a:r>
            <a:r>
              <a:rPr lang="zh-CN" altLang="en-US" sz="1800" dirty="0"/>
              <a:t>并不专属于 </a:t>
            </a:r>
            <a:r>
              <a:rPr lang="en-US" altLang="zh-CN" sz="1800" dirty="0"/>
              <a:t>JavaScript, </a:t>
            </a:r>
            <a:r>
              <a:rPr lang="zh-CN" altLang="en-US" sz="1800" dirty="0"/>
              <a:t>任何一种支持 </a:t>
            </a:r>
            <a:r>
              <a:rPr lang="en-US" altLang="zh-CN" sz="1800" dirty="0"/>
              <a:t>DOM </a:t>
            </a:r>
            <a:r>
              <a:rPr lang="zh-CN" altLang="en-US" sz="1800" dirty="0"/>
              <a:t>的程序设计语言都可以使用它</a:t>
            </a:r>
            <a:r>
              <a:rPr lang="en-US" altLang="zh-CN" sz="1800" dirty="0"/>
              <a:t>. </a:t>
            </a:r>
            <a:r>
              <a:rPr lang="zh-CN" altLang="en-US" sz="1800" dirty="0"/>
              <a:t>它的用途并非仅限于处理网页</a:t>
            </a:r>
            <a:r>
              <a:rPr lang="en-US" altLang="zh-CN" sz="1800" dirty="0"/>
              <a:t>, </a:t>
            </a:r>
            <a:r>
              <a:rPr lang="zh-CN" altLang="en-US" sz="1800" dirty="0"/>
              <a:t>也可以用来处理任何一种是用标记语言编写出来的文档</a:t>
            </a:r>
            <a:r>
              <a:rPr lang="en-US" altLang="zh-CN" sz="1800" dirty="0"/>
              <a:t>, </a:t>
            </a:r>
            <a:r>
              <a:rPr lang="zh-CN" altLang="en-US" sz="1800" dirty="0"/>
              <a:t>例如</a:t>
            </a:r>
            <a:r>
              <a:rPr lang="en-US" altLang="zh-CN" sz="1800" dirty="0"/>
              <a:t>: XML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sz="1800" dirty="0"/>
              <a:t>HTML DOM: </a:t>
            </a:r>
            <a:r>
              <a:rPr lang="zh-CN" altLang="en-US" sz="1800" dirty="0"/>
              <a:t>使用 </a:t>
            </a:r>
            <a:r>
              <a:rPr lang="en-US" altLang="zh-CN" sz="1800" dirty="0"/>
              <a:t>JavaScript </a:t>
            </a:r>
            <a:r>
              <a:rPr lang="zh-CN" altLang="en-US" sz="1800" dirty="0"/>
              <a:t>和 </a:t>
            </a:r>
            <a:r>
              <a:rPr lang="en-US" altLang="zh-CN" sz="1800" dirty="0"/>
              <a:t>DOM </a:t>
            </a:r>
            <a:r>
              <a:rPr lang="zh-CN" altLang="en-US" sz="1800" dirty="0"/>
              <a:t>为 </a:t>
            </a:r>
            <a:r>
              <a:rPr lang="en-US" altLang="zh-CN" sz="1800" dirty="0"/>
              <a:t>HTML </a:t>
            </a:r>
            <a:r>
              <a:rPr lang="zh-CN" altLang="en-US" sz="1800" dirty="0"/>
              <a:t>文件编写脚本时</a:t>
            </a:r>
            <a:r>
              <a:rPr lang="en-US" altLang="zh-CN" sz="1800" dirty="0"/>
              <a:t>,</a:t>
            </a:r>
            <a:r>
              <a:rPr lang="zh-CN" altLang="en-US" sz="1800" dirty="0"/>
              <a:t>　有许多专属于 </a:t>
            </a:r>
            <a:r>
              <a:rPr lang="en-US" altLang="zh-CN" sz="1800" dirty="0"/>
              <a:t>HTML-DOM </a:t>
            </a:r>
            <a:r>
              <a:rPr lang="zh-CN" altLang="en-US" sz="1800" dirty="0"/>
              <a:t>的属性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sz="1800" dirty="0"/>
              <a:t>CSS-DOM:</a:t>
            </a:r>
            <a:r>
              <a:rPr lang="zh-CN" altLang="en-US" sz="1800" dirty="0"/>
              <a:t>针对于 </a:t>
            </a:r>
            <a:r>
              <a:rPr lang="en-US" altLang="zh-CN" sz="1800" dirty="0"/>
              <a:t>CSS </a:t>
            </a:r>
            <a:r>
              <a:rPr lang="zh-CN" altLang="en-US" sz="1800" dirty="0"/>
              <a:t>操作</a:t>
            </a:r>
            <a:r>
              <a:rPr lang="en-US" altLang="zh-CN" sz="1800" dirty="0"/>
              <a:t>, </a:t>
            </a:r>
            <a:r>
              <a:rPr lang="zh-CN" altLang="en-US" sz="1800" dirty="0"/>
              <a:t>在 </a:t>
            </a:r>
            <a:r>
              <a:rPr lang="en-US" altLang="zh-CN" sz="1800" dirty="0"/>
              <a:t>JavaScript </a:t>
            </a:r>
            <a:r>
              <a:rPr lang="zh-CN" altLang="en-US" sz="1800" dirty="0"/>
              <a:t>中</a:t>
            </a:r>
            <a:r>
              <a:rPr lang="en-US" altLang="zh-CN" sz="1800" dirty="0"/>
              <a:t>, CSS-DOM </a:t>
            </a:r>
            <a:r>
              <a:rPr lang="zh-CN" altLang="en-US" sz="1800" dirty="0"/>
              <a:t>主要用于获取和设置 </a:t>
            </a:r>
            <a:r>
              <a:rPr lang="en-US" altLang="zh-CN" sz="1800" dirty="0"/>
              <a:t>style </a:t>
            </a:r>
            <a:r>
              <a:rPr lang="zh-CN" altLang="en-US" sz="1800" dirty="0"/>
              <a:t>对象的各种属性</a:t>
            </a:r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b="1" dirty="0" err="1">
                <a:solidFill>
                  <a:schemeClr val="tx1"/>
                </a:solidFill>
              </a:rPr>
              <a:t>jQuery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中的 </a:t>
            </a:r>
            <a:r>
              <a:rPr lang="en-US" altLang="zh-CN" b="1" dirty="0">
                <a:solidFill>
                  <a:schemeClr val="tx1"/>
                </a:solidFill>
              </a:rPr>
              <a:t>DOM </a:t>
            </a:r>
            <a:r>
              <a:rPr lang="zh-CN" altLang="en-US" b="1" dirty="0">
                <a:solidFill>
                  <a:schemeClr val="tx1"/>
                </a:solidFill>
              </a:rPr>
              <a:t>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97565"/>
            <a:ext cx="7886700" cy="2174251"/>
          </a:xfrm>
        </p:spPr>
        <p:txBody>
          <a:bodyPr/>
          <a:lstStyle/>
          <a:p>
            <a:r>
              <a:rPr lang="en-US" altLang="zh-CN" dirty="0" smtClean="0"/>
              <a:t>text() - </a:t>
            </a:r>
            <a:r>
              <a:rPr lang="zh-CN" altLang="en-US" dirty="0" smtClean="0"/>
              <a:t>设置或返回所选元素的文本内容。</a:t>
            </a:r>
          </a:p>
          <a:p>
            <a:r>
              <a:rPr lang="en-US" altLang="zh-CN" dirty="0" smtClean="0"/>
              <a:t>html() - </a:t>
            </a:r>
            <a:r>
              <a:rPr lang="zh-CN" altLang="en-US" dirty="0" smtClean="0"/>
              <a:t>设置或返回所选元素的内容（包括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标记）。</a:t>
            </a:r>
          </a:p>
          <a:p>
            <a:r>
              <a:rPr lang="en-US" altLang="zh-CN" dirty="0" err="1" smtClean="0"/>
              <a:t>val</a:t>
            </a:r>
            <a:r>
              <a:rPr lang="en-US" altLang="zh-CN" dirty="0" smtClean="0"/>
              <a:t>() -  </a:t>
            </a:r>
            <a:r>
              <a:rPr lang="zh-CN" altLang="en-US" dirty="0" smtClean="0"/>
              <a:t>设置或返回表单字段的值。</a:t>
            </a:r>
            <a:endParaRPr lang="en-US" altLang="zh-CN" dirty="0" smtClean="0"/>
          </a:p>
          <a:p>
            <a:r>
              <a:rPr lang="en-US" altLang="zh-CN" dirty="0" err="1" smtClean="0"/>
              <a:t>attr</a:t>
            </a:r>
            <a:r>
              <a:rPr lang="en-US" altLang="zh-CN" dirty="0" smtClean="0"/>
              <a:t>() - </a:t>
            </a:r>
            <a:r>
              <a:rPr lang="zh-CN" altLang="en-US" dirty="0" smtClean="0"/>
              <a:t>方法用于获取属性值。</a:t>
            </a:r>
            <a:endParaRPr lang="zh-CN" altLang="en-US" dirty="0"/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altLang="zh-CN" dirty="0" smtClean="0"/>
              <a:t>DOM</a:t>
            </a:r>
            <a:r>
              <a:rPr lang="zh-CN" dirty="0" smtClean="0"/>
              <a:t>之获取内容和属性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29190" y="3429006"/>
            <a:ext cx="3643338" cy="8402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800" dirty="0" smtClean="0"/>
              <a:t>$("button").click(function(){</a:t>
            </a:r>
            <a:br>
              <a:rPr lang="en-US" sz="1800" dirty="0" smtClean="0"/>
            </a:br>
            <a:r>
              <a:rPr lang="en-US" sz="1800" dirty="0" smtClean="0"/>
              <a:t>  alert($("#</a:t>
            </a:r>
            <a:r>
              <a:rPr lang="en-US" altLang="zh-CN" sz="1800" dirty="0" smtClean="0"/>
              <a:t>test4</a:t>
            </a:r>
            <a:r>
              <a:rPr lang="en-US" sz="1800" dirty="0" smtClean="0"/>
              <a:t>").</a:t>
            </a:r>
            <a:r>
              <a:rPr lang="en-US" sz="1800" dirty="0" err="1" smtClean="0"/>
              <a:t>attr</a:t>
            </a:r>
            <a:r>
              <a:rPr lang="en-US" sz="1800" dirty="0" smtClean="0"/>
              <a:t>("</a:t>
            </a:r>
            <a:r>
              <a:rPr lang="en-US" sz="1800" dirty="0" err="1" smtClean="0"/>
              <a:t>href</a:t>
            </a:r>
            <a:r>
              <a:rPr lang="en-US" sz="1800" dirty="0" smtClean="0"/>
              <a:t>"));</a:t>
            </a:r>
            <a:br>
              <a:rPr lang="en-US" sz="1800" dirty="0" smtClean="0"/>
            </a:br>
            <a:r>
              <a:rPr lang="en-US" sz="1800" dirty="0" smtClean="0"/>
              <a:t>});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714364" y="3071816"/>
            <a:ext cx="3786198" cy="1588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800" dirty="0" smtClean="0"/>
              <a:t>$("#btn1").click(function(){</a:t>
            </a:r>
            <a:br>
              <a:rPr lang="en-US" sz="1800" dirty="0" smtClean="0"/>
            </a:br>
            <a:r>
              <a:rPr lang="en-US" sz="1800" dirty="0" smtClean="0"/>
              <a:t>  alert("Text: " + $("#test").text());</a:t>
            </a:r>
            <a:br>
              <a:rPr lang="en-US" sz="1800" dirty="0" smtClean="0"/>
            </a:br>
            <a:r>
              <a:rPr lang="en-US" sz="1800" dirty="0" smtClean="0"/>
              <a:t>});</a:t>
            </a:r>
            <a:br>
              <a:rPr lang="en-US" sz="1800" dirty="0" smtClean="0"/>
            </a:br>
            <a:r>
              <a:rPr lang="en-US" sz="1800" dirty="0" smtClean="0"/>
              <a:t>$("#btn2").click(function(){</a:t>
            </a:r>
            <a:br>
              <a:rPr lang="en-US" sz="1800" dirty="0" smtClean="0"/>
            </a:br>
            <a:r>
              <a:rPr lang="en-US" sz="1800" dirty="0" smtClean="0"/>
              <a:t>  alert("HTML: " + $("#test").html());</a:t>
            </a:r>
            <a:br>
              <a:rPr lang="en-US" sz="1800" dirty="0" smtClean="0"/>
            </a:br>
            <a:r>
              <a:rPr lang="en-US" sz="1800" dirty="0" smtClean="0"/>
              <a:t>});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0370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97565"/>
            <a:ext cx="7886700" cy="1531309"/>
          </a:xfrm>
        </p:spPr>
        <p:txBody>
          <a:bodyPr/>
          <a:lstStyle/>
          <a:p>
            <a:r>
              <a:rPr lang="en-US" altLang="zh-CN" dirty="0" smtClean="0"/>
              <a:t>text() - </a:t>
            </a:r>
            <a:r>
              <a:rPr lang="zh-CN" altLang="en-US" dirty="0" smtClean="0"/>
              <a:t>设置或返回所选元素的文本内容</a:t>
            </a:r>
          </a:p>
          <a:p>
            <a:r>
              <a:rPr lang="en-US" altLang="zh-CN" dirty="0" smtClean="0"/>
              <a:t>html() - </a:t>
            </a:r>
            <a:r>
              <a:rPr lang="zh-CN" altLang="en-US" dirty="0" smtClean="0"/>
              <a:t>设置或返回所选元素的内容（包括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标记）</a:t>
            </a:r>
          </a:p>
          <a:p>
            <a:r>
              <a:rPr lang="en-US" altLang="zh-CN" dirty="0" err="1" smtClean="0"/>
              <a:t>val</a:t>
            </a:r>
            <a:r>
              <a:rPr lang="en-US" altLang="zh-CN" dirty="0" smtClean="0"/>
              <a:t>() -  </a:t>
            </a:r>
            <a:r>
              <a:rPr lang="zh-CN" altLang="en-US" dirty="0" smtClean="0"/>
              <a:t>设置或返回表单字段的</a:t>
            </a:r>
            <a:endParaRPr lang="en-US" altLang="zh-CN" dirty="0" smtClean="0"/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altLang="zh-CN" dirty="0" smtClean="0"/>
              <a:t>DOM</a:t>
            </a:r>
            <a:r>
              <a:rPr lang="zh-CN" dirty="0" smtClean="0"/>
              <a:t>之设置内容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2357436"/>
            <a:ext cx="4572032" cy="233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800" dirty="0" smtClean="0"/>
              <a:t>$(“#btn1”).click(function(){ </a:t>
            </a:r>
            <a:br>
              <a:rPr lang="en-US" sz="1800" dirty="0" smtClean="0"/>
            </a:br>
            <a:r>
              <a:rPr lang="en-US" sz="1800" dirty="0" smtClean="0"/>
              <a:t>    $(“#test1”).text(“Hello world!”); </a:t>
            </a:r>
            <a:br>
              <a:rPr lang="en-US" sz="1800" dirty="0" smtClean="0"/>
            </a:br>
            <a:r>
              <a:rPr lang="en-US" sz="1800" dirty="0" smtClean="0"/>
              <a:t>}); </a:t>
            </a:r>
            <a:br>
              <a:rPr lang="en-US" sz="1800" dirty="0" smtClean="0"/>
            </a:br>
            <a:r>
              <a:rPr lang="en-US" sz="1800" dirty="0" smtClean="0"/>
              <a:t>$(“#btn2”).click(function(){ </a:t>
            </a:r>
            <a:br>
              <a:rPr lang="en-US" sz="1800" dirty="0" smtClean="0"/>
            </a:br>
            <a:r>
              <a:rPr lang="en-US" sz="1800" dirty="0" smtClean="0"/>
              <a:t>    $(“#test2”).html(“&lt;b&gt;Hello world!&lt;/b&gt;”); </a:t>
            </a:r>
            <a:br>
              <a:rPr lang="en-US" sz="1800" dirty="0" smtClean="0"/>
            </a:br>
            <a:r>
              <a:rPr lang="en-US" sz="1800" dirty="0" smtClean="0"/>
              <a:t>}); </a:t>
            </a:r>
            <a:br>
              <a:rPr lang="en-US" sz="1800" dirty="0" smtClean="0"/>
            </a:br>
            <a:r>
              <a:rPr lang="en-US" sz="1800" dirty="0" smtClean="0"/>
              <a:t>$(“#btn3”).click(function(){ </a:t>
            </a:r>
            <a:br>
              <a:rPr lang="en-US" sz="1800" dirty="0" smtClean="0"/>
            </a:br>
            <a:r>
              <a:rPr lang="en-US" sz="1800" dirty="0" smtClean="0"/>
              <a:t>    $(“#test3”).</a:t>
            </a:r>
            <a:r>
              <a:rPr lang="en-US" sz="1800" dirty="0" err="1" smtClean="0"/>
              <a:t>val</a:t>
            </a:r>
            <a:r>
              <a:rPr lang="en-US" sz="1800" dirty="0" smtClean="0"/>
              <a:t>(“button3"); </a:t>
            </a:r>
            <a:br>
              <a:rPr lang="en-US" sz="1800" dirty="0" smtClean="0"/>
            </a:br>
            <a:r>
              <a:rPr lang="en-US" sz="1800" dirty="0" smtClean="0"/>
              <a:t>});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0370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42924"/>
            <a:ext cx="7886700" cy="1531309"/>
          </a:xfrm>
        </p:spPr>
        <p:txBody>
          <a:bodyPr/>
          <a:lstStyle/>
          <a:p>
            <a:r>
              <a:rPr lang="en-US" altLang="zh-CN" dirty="0" smtClean="0"/>
              <a:t>text()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html() </a:t>
            </a:r>
            <a:r>
              <a:rPr lang="zh-CN" altLang="en-US" dirty="0" smtClean="0"/>
              <a:t>以及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，拥有回调函数。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smtClean="0"/>
              <a:t>function(</a:t>
            </a:r>
            <a:r>
              <a:rPr lang="en-US" altLang="zh-CN" dirty="0" err="1" smtClean="0"/>
              <a:t>index,oldValue</a:t>
            </a:r>
            <a:r>
              <a:rPr lang="en-US" altLang="zh-CN" dirty="0" smtClean="0"/>
              <a:t>){</a:t>
            </a:r>
            <a:r>
              <a:rPr lang="zh-CN" altLang="en-US" dirty="0" smtClean="0"/>
              <a:t>执行代码；</a:t>
            </a:r>
            <a:r>
              <a:rPr lang="en-US" altLang="zh-CN" dirty="0" smtClean="0"/>
              <a:t>}</a:t>
            </a:r>
          </a:p>
          <a:p>
            <a:r>
              <a:rPr lang="zh-CN" altLang="en-US" sz="1400" dirty="0" smtClean="0"/>
              <a:t>参数意义：</a:t>
            </a:r>
            <a:r>
              <a:rPr lang="en-US" altLang="zh-CN" sz="1400" dirty="0" smtClean="0"/>
              <a:t>index - </a:t>
            </a:r>
            <a:r>
              <a:rPr lang="zh-CN" altLang="en-US" sz="1400" dirty="0" smtClean="0"/>
              <a:t>被选元素列表中当前元素的下标；</a:t>
            </a:r>
            <a:r>
              <a:rPr lang="en-US" altLang="zh-CN" sz="1400" dirty="0" err="1" smtClean="0"/>
              <a:t>oldValue</a:t>
            </a:r>
            <a:r>
              <a:rPr lang="en-US" altLang="zh-CN" sz="1400" dirty="0" smtClean="0"/>
              <a:t> - </a:t>
            </a:r>
            <a:r>
              <a:rPr lang="zh-CN" altLang="en-US" sz="1400" dirty="0" smtClean="0"/>
              <a:t>原始（旧的）值。</a:t>
            </a:r>
            <a:endParaRPr lang="en-US" altLang="zh-CN" sz="1400" dirty="0" smtClean="0"/>
          </a:p>
          <a:p>
            <a:r>
              <a:rPr lang="zh-CN" altLang="en-US" sz="1400" dirty="0" smtClean="0"/>
              <a:t>返回值：以函数新值返回希望使用的字符串。</a:t>
            </a:r>
            <a:endParaRPr lang="en-US" altLang="zh-CN" sz="1400" dirty="0" smtClean="0"/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b="1" dirty="0" smtClean="0">
                <a:solidFill>
                  <a:schemeClr val="tx1"/>
                </a:solidFill>
              </a:rPr>
              <a:t>回调函数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2320558"/>
            <a:ext cx="7643866" cy="27515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dirty="0" smtClean="0"/>
              <a:t>$("#btn1").click(function(){ </a:t>
            </a:r>
            <a:br>
              <a:rPr lang="en-US" sz="1600" dirty="0" smtClean="0"/>
            </a:br>
            <a:r>
              <a:rPr lang="en-US" sz="1600" dirty="0" smtClean="0"/>
              <a:t>    $("#test1").text(function(</a:t>
            </a:r>
            <a:r>
              <a:rPr lang="en-US" sz="1600" dirty="0" err="1" smtClean="0"/>
              <a:t>i,origText</a:t>
            </a:r>
            <a:r>
              <a:rPr lang="en-US" sz="1600" dirty="0" smtClean="0"/>
              <a:t>){ </a:t>
            </a:r>
            <a:br>
              <a:rPr lang="en-US" sz="1600" dirty="0" smtClean="0"/>
            </a:br>
            <a:r>
              <a:rPr lang="en-US" sz="1600" dirty="0" smtClean="0"/>
              <a:t>        return "</a:t>
            </a:r>
            <a:r>
              <a:rPr lang="zh-CN" altLang="en-US" sz="1600" dirty="0" smtClean="0"/>
              <a:t>旧文本</a:t>
            </a:r>
            <a:r>
              <a:rPr lang="en-US" altLang="zh-CN" sz="1600" dirty="0" smtClean="0"/>
              <a:t>: " + </a:t>
            </a:r>
            <a:r>
              <a:rPr lang="en-US" sz="1600" dirty="0" err="1" smtClean="0"/>
              <a:t>origText</a:t>
            </a:r>
            <a:r>
              <a:rPr lang="en-US" sz="1600" dirty="0" smtClean="0"/>
              <a:t> + " </a:t>
            </a:r>
            <a:r>
              <a:rPr lang="zh-CN" altLang="en-US" sz="1600" dirty="0" smtClean="0"/>
              <a:t>新文本</a:t>
            </a:r>
            <a:r>
              <a:rPr lang="en-US" altLang="zh-CN" sz="1600" dirty="0" smtClean="0"/>
              <a:t>: </a:t>
            </a:r>
            <a:r>
              <a:rPr lang="en-US" sz="1600" dirty="0" smtClean="0"/>
              <a:t>Hello world! (index: " + </a:t>
            </a:r>
            <a:r>
              <a:rPr lang="en-US" sz="1600" dirty="0" err="1" smtClean="0"/>
              <a:t>i</a:t>
            </a:r>
            <a:r>
              <a:rPr lang="en-US" sz="1600" dirty="0" smtClean="0"/>
              <a:t> + ")"; </a:t>
            </a:r>
            <a:br>
              <a:rPr lang="en-US" sz="1600" dirty="0" smtClean="0"/>
            </a:br>
            <a:r>
              <a:rPr lang="en-US" sz="1600" dirty="0" smtClean="0"/>
              <a:t>    }); </a:t>
            </a:r>
            <a:br>
              <a:rPr lang="en-US" sz="1600" dirty="0" smtClean="0"/>
            </a:br>
            <a:r>
              <a:rPr lang="en-US" sz="1600" dirty="0" smtClean="0"/>
              <a:t>}); 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$("#btn2").click(function(){ </a:t>
            </a:r>
            <a:br>
              <a:rPr lang="en-US" sz="1600" dirty="0" smtClean="0"/>
            </a:br>
            <a:r>
              <a:rPr lang="en-US" sz="1600" dirty="0" smtClean="0"/>
              <a:t>    $("#test2").html(function(</a:t>
            </a:r>
            <a:r>
              <a:rPr lang="en-US" sz="1600" dirty="0" err="1" smtClean="0"/>
              <a:t>i,origText</a:t>
            </a:r>
            <a:r>
              <a:rPr lang="en-US" sz="1600" dirty="0" smtClean="0"/>
              <a:t>){ </a:t>
            </a:r>
            <a:br>
              <a:rPr lang="en-US" sz="1600" dirty="0" smtClean="0"/>
            </a:br>
            <a:r>
              <a:rPr lang="en-US" sz="1600" dirty="0" smtClean="0"/>
              <a:t>        return "</a:t>
            </a:r>
            <a:r>
              <a:rPr lang="zh-CN" altLang="en-US" sz="1600" dirty="0" smtClean="0"/>
              <a:t>旧 </a:t>
            </a:r>
            <a:r>
              <a:rPr lang="en-US" sz="1600" dirty="0" smtClean="0"/>
              <a:t>html: " + </a:t>
            </a:r>
            <a:r>
              <a:rPr lang="en-US" sz="1600" dirty="0" err="1" smtClean="0"/>
              <a:t>origText</a:t>
            </a:r>
            <a:r>
              <a:rPr lang="en-US" sz="1600" dirty="0" smtClean="0"/>
              <a:t> + " </a:t>
            </a:r>
            <a:r>
              <a:rPr lang="zh-CN" altLang="en-US" sz="1600" dirty="0" smtClean="0"/>
              <a:t>新 </a:t>
            </a:r>
            <a:r>
              <a:rPr lang="en-US" sz="1600" dirty="0" smtClean="0"/>
              <a:t>html: Hello &lt;b&gt;world!&lt;/b&gt; (index: " + </a:t>
            </a:r>
            <a:r>
              <a:rPr lang="en-US" sz="1600" dirty="0" err="1" smtClean="0"/>
              <a:t>i</a:t>
            </a:r>
            <a:r>
              <a:rPr lang="en-US" sz="1600" dirty="0" smtClean="0"/>
              <a:t> + ")"; </a:t>
            </a:r>
            <a:br>
              <a:rPr lang="en-US" sz="1600" dirty="0" smtClean="0"/>
            </a:br>
            <a:r>
              <a:rPr lang="en-US" sz="1600" dirty="0" smtClean="0"/>
              <a:t>    }); </a:t>
            </a:r>
            <a:br>
              <a:rPr lang="en-US" sz="1600" dirty="0" smtClean="0"/>
            </a:br>
            <a:r>
              <a:rPr lang="en-US" sz="1600" dirty="0" smtClean="0"/>
              <a:t>});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0370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97565"/>
            <a:ext cx="7886700" cy="531177"/>
          </a:xfrm>
        </p:spPr>
        <p:txBody>
          <a:bodyPr/>
          <a:lstStyle/>
          <a:p>
            <a:r>
              <a:rPr lang="en-US" altLang="zh-CN" dirty="0" err="1" smtClean="0"/>
              <a:t>attr</a:t>
            </a:r>
            <a:r>
              <a:rPr lang="en-US" altLang="zh-CN" dirty="0" smtClean="0"/>
              <a:t>() – </a:t>
            </a:r>
            <a:r>
              <a:rPr lang="zh-CN" altLang="en-US" dirty="0" smtClean="0"/>
              <a:t>设置属性值。</a:t>
            </a:r>
            <a:endParaRPr lang="zh-CN" altLang="en-US" dirty="0"/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altLang="zh-CN" dirty="0" smtClean="0"/>
              <a:t>DOM</a:t>
            </a:r>
            <a:r>
              <a:rPr lang="zh-CN" dirty="0" smtClean="0"/>
              <a:t>之设置属性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596" y="1625097"/>
            <a:ext cx="4143404" cy="10895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800" dirty="0" smtClean="0"/>
              <a:t>$("button").click(function(){</a:t>
            </a:r>
            <a:br>
              <a:rPr lang="en-US" sz="1800" dirty="0" smtClean="0"/>
            </a:br>
            <a:r>
              <a:rPr lang="en-US" sz="1800" dirty="0" smtClean="0"/>
              <a:t>  $("#</a:t>
            </a:r>
            <a:r>
              <a:rPr lang="en-US" altLang="zh-CN" sz="1800" dirty="0" smtClean="0"/>
              <a:t>test4</a:t>
            </a:r>
            <a:r>
              <a:rPr lang="en-US" sz="1800" dirty="0" smtClean="0"/>
              <a:t>").</a:t>
            </a:r>
            <a:r>
              <a:rPr lang="en-US" sz="1800" dirty="0" err="1" smtClean="0"/>
              <a:t>attr</a:t>
            </a:r>
            <a:r>
              <a:rPr lang="en-US" sz="1800" dirty="0" smtClean="0"/>
              <a:t>("</a:t>
            </a:r>
            <a:r>
              <a:rPr lang="en-US" sz="1800" dirty="0" err="1" smtClean="0"/>
              <a:t>href","http</a:t>
            </a:r>
            <a:r>
              <a:rPr lang="en-US" sz="1800" dirty="0" smtClean="0"/>
              <a:t>://</a:t>
            </a:r>
            <a:r>
              <a:rPr lang="en-US" sz="1800" dirty="0" err="1" smtClean="0"/>
              <a:t>www.</a:t>
            </a:r>
            <a:r>
              <a:rPr lang="en-US" altLang="zh-CN" sz="1800" dirty="0" err="1" smtClean="0"/>
              <a:t>baidu</a:t>
            </a:r>
            <a:r>
              <a:rPr lang="en-US" sz="1800" dirty="0" err="1" smtClean="0"/>
              <a:t>.com</a:t>
            </a:r>
            <a:r>
              <a:rPr lang="en-US" sz="1800" dirty="0" smtClean="0"/>
              <a:t>");</a:t>
            </a:r>
            <a:br>
              <a:rPr lang="en-US" sz="1800" dirty="0" smtClean="0"/>
            </a:br>
            <a:r>
              <a:rPr lang="en-US" sz="1800" dirty="0" smtClean="0"/>
              <a:t>});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428596" y="3000378"/>
            <a:ext cx="4143404" cy="18374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dirty="0" smtClean="0"/>
              <a:t>//</a:t>
            </a:r>
            <a:r>
              <a:rPr lang="zh-CN" altLang="en-US" sz="1800" dirty="0" smtClean="0"/>
              <a:t>设置多个属性</a:t>
            </a:r>
            <a:r>
              <a:rPr lang="en-US" sz="1800" dirty="0" smtClean="0"/>
              <a:t>$(“button”).click(function(){ </a:t>
            </a:r>
            <a:br>
              <a:rPr lang="en-US" sz="1800" dirty="0" smtClean="0"/>
            </a:br>
            <a:r>
              <a:rPr lang="en-US" sz="1800" dirty="0" smtClean="0"/>
              <a:t>    $(“#</a:t>
            </a:r>
            <a:r>
              <a:rPr lang="en-US" altLang="zh-CN" sz="1800" dirty="0" smtClean="0"/>
              <a:t>test4</a:t>
            </a:r>
            <a:r>
              <a:rPr lang="en-US" sz="1800" dirty="0" smtClean="0"/>
              <a:t>”).</a:t>
            </a:r>
            <a:r>
              <a:rPr lang="en-US" sz="1800" dirty="0" err="1" smtClean="0"/>
              <a:t>attr</a:t>
            </a:r>
            <a:r>
              <a:rPr lang="en-US" sz="1800" dirty="0" smtClean="0"/>
              <a:t>({ </a:t>
            </a:r>
            <a:br>
              <a:rPr lang="en-US" sz="1800" dirty="0" smtClean="0"/>
            </a:br>
            <a:r>
              <a:rPr lang="en-US" sz="1800" dirty="0" smtClean="0"/>
              <a:t>        “</a:t>
            </a:r>
            <a:r>
              <a:rPr lang="en-US" sz="1800" dirty="0" err="1" smtClean="0"/>
              <a:t>href</a:t>
            </a:r>
            <a:r>
              <a:rPr lang="en-US" sz="1800" dirty="0" smtClean="0"/>
              <a:t>” : “http://www.</a:t>
            </a:r>
            <a:r>
              <a:rPr lang="en-US" altLang="zh-CN" sz="1800" dirty="0" smtClean="0"/>
              <a:t>baidu</a:t>
            </a:r>
            <a:r>
              <a:rPr lang="en-US" sz="1800" dirty="0" smtClean="0"/>
              <a:t>.com”, </a:t>
            </a:r>
            <a:br>
              <a:rPr lang="en-US" sz="1800" dirty="0" smtClean="0"/>
            </a:br>
            <a:r>
              <a:rPr lang="en-US" sz="1800" dirty="0" smtClean="0"/>
              <a:t>        “title” : “</a:t>
            </a:r>
            <a:r>
              <a:rPr lang="zh-CN" altLang="en-US" sz="1800" dirty="0" smtClean="0"/>
              <a:t>百度</a:t>
            </a:r>
            <a:r>
              <a:rPr lang="en-US" altLang="zh-CN" sz="1800" dirty="0" smtClean="0"/>
              <a:t>” </a:t>
            </a:r>
            <a:r>
              <a:rPr lang="zh-CN" altLang="en-US" sz="1800" dirty="0" smtClean="0"/>
              <a:t/>
            </a:r>
            <a:br>
              <a:rPr lang="zh-CN" altLang="en-US" sz="1800" dirty="0" smtClean="0"/>
            </a:br>
            <a:r>
              <a:rPr lang="zh-CN" altLang="en-US" sz="1800" dirty="0" smtClean="0"/>
              <a:t>    </a:t>
            </a:r>
            <a:r>
              <a:rPr lang="en-US" altLang="zh-CN" sz="1800" dirty="0" smtClean="0"/>
              <a:t>}); </a:t>
            </a:r>
            <a:r>
              <a:rPr lang="zh-CN" altLang="en-US" sz="1800" dirty="0" smtClean="0"/>
              <a:t/>
            </a:r>
            <a:br>
              <a:rPr lang="zh-CN" altLang="en-US" sz="1800" dirty="0" smtClean="0"/>
            </a:br>
            <a:r>
              <a:rPr lang="en-US" altLang="zh-CN" sz="1800" dirty="0" smtClean="0"/>
              <a:t>}); </a:t>
            </a:r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4643438" y="1643056"/>
            <a:ext cx="4143404" cy="1892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800" dirty="0" smtClean="0"/>
              <a:t>//</a:t>
            </a:r>
            <a:r>
              <a:rPr lang="zh-CN" altLang="en-US" sz="1800" dirty="0" smtClean="0"/>
              <a:t>回调函数</a:t>
            </a:r>
            <a:endParaRPr lang="en-US" sz="1800" dirty="0" smtClean="0"/>
          </a:p>
          <a:p>
            <a:pPr algn="l">
              <a:buNone/>
            </a:pPr>
            <a:r>
              <a:rPr lang="en-US" sz="1800" dirty="0" smtClean="0"/>
              <a:t>$(“button”).click(function(){</a:t>
            </a:r>
            <a:br>
              <a:rPr lang="en-US" sz="1800" dirty="0" smtClean="0"/>
            </a:br>
            <a:r>
              <a:rPr lang="en-US" sz="1800" dirty="0" smtClean="0"/>
              <a:t>  $(“#</a:t>
            </a:r>
            <a:r>
              <a:rPr lang="en-US" altLang="zh-CN" sz="1800" dirty="0" smtClean="0"/>
              <a:t>test4</a:t>
            </a:r>
            <a:r>
              <a:rPr lang="en-US" sz="1800" dirty="0" smtClean="0"/>
              <a:t>”).</a:t>
            </a:r>
            <a:r>
              <a:rPr lang="en-US" sz="1800" dirty="0" err="1" smtClean="0"/>
              <a:t>attr</a:t>
            </a:r>
            <a:r>
              <a:rPr lang="en-US" sz="1800" dirty="0" smtClean="0"/>
              <a:t>(“</a:t>
            </a:r>
            <a:r>
              <a:rPr lang="en-US" sz="1800" dirty="0" err="1" smtClean="0"/>
              <a:t>href</a:t>
            </a:r>
            <a:r>
              <a:rPr lang="en-US" sz="1800" dirty="0" smtClean="0"/>
              <a:t>”, function(</a:t>
            </a:r>
            <a:r>
              <a:rPr lang="en-US" sz="1800" dirty="0" err="1" smtClean="0"/>
              <a:t>i,origValue</a:t>
            </a:r>
            <a:r>
              <a:rPr lang="en-US" sz="1800" dirty="0" smtClean="0"/>
              <a:t>){</a:t>
            </a:r>
            <a:br>
              <a:rPr lang="en-US" sz="1800" dirty="0" smtClean="0"/>
            </a:br>
            <a:r>
              <a:rPr lang="en-US" sz="1800" dirty="0" smtClean="0"/>
              <a:t>    return </a:t>
            </a:r>
            <a:r>
              <a:rPr lang="en-US" sz="1800" dirty="0" err="1" smtClean="0"/>
              <a:t>origValue</a:t>
            </a:r>
            <a:r>
              <a:rPr lang="en-US" sz="1800" dirty="0" smtClean="0"/>
              <a:t> + “/</a:t>
            </a:r>
            <a:r>
              <a:rPr lang="en-US" altLang="zh-CN" sz="1800" dirty="0" smtClean="0"/>
              <a:t>index.html</a:t>
            </a:r>
            <a:r>
              <a:rPr lang="en-US" sz="1800" dirty="0" smtClean="0"/>
              <a:t>"; </a:t>
            </a:r>
            <a:br>
              <a:rPr lang="en-US" sz="1800" dirty="0" smtClean="0"/>
            </a:br>
            <a:r>
              <a:rPr lang="en-US" sz="1800" dirty="0" smtClean="0"/>
              <a:t>  });</a:t>
            </a:r>
            <a:br>
              <a:rPr lang="en-US" sz="1800" dirty="0" smtClean="0"/>
            </a:br>
            <a:r>
              <a:rPr lang="en-US" sz="1800" dirty="0" smtClean="0"/>
              <a:t>});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0370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97565"/>
            <a:ext cx="7886700" cy="2531441"/>
          </a:xfrm>
        </p:spPr>
        <p:txBody>
          <a:bodyPr/>
          <a:lstStyle/>
          <a:p>
            <a:r>
              <a:rPr lang="zh-CN" altLang="en-US" sz="1600" b="1" dirty="0" smtClean="0"/>
              <a:t>内部插入节点：</a:t>
            </a:r>
            <a:endParaRPr lang="en-US" altLang="zh-CN" sz="1600" b="1" dirty="0" smtClean="0"/>
          </a:p>
          <a:p>
            <a:r>
              <a:rPr lang="en-US" dirty="0" smtClean="0"/>
              <a:t>append() - </a:t>
            </a:r>
            <a:r>
              <a:rPr lang="zh-CN" altLang="en-US" sz="1800" dirty="0" smtClean="0"/>
              <a:t>在被选元素的结尾插入内容</a:t>
            </a:r>
            <a:endParaRPr lang="en-US" altLang="zh-CN" sz="1800" dirty="0" smtClean="0"/>
          </a:p>
          <a:p>
            <a:r>
              <a:rPr lang="en-US" dirty="0" err="1" smtClean="0"/>
              <a:t>prepend</a:t>
            </a:r>
            <a:r>
              <a:rPr lang="en-US" dirty="0" smtClean="0"/>
              <a:t>() - </a:t>
            </a:r>
            <a:r>
              <a:rPr lang="zh-CN" altLang="en-US" sz="1800" dirty="0" smtClean="0"/>
              <a:t>在被选元素的开头插入内容</a:t>
            </a:r>
          </a:p>
          <a:p>
            <a:r>
              <a:rPr lang="zh-CN" altLang="en-US" sz="1600" b="1" dirty="0" smtClean="0"/>
              <a:t>外部插入节点：</a:t>
            </a:r>
            <a:endParaRPr lang="en-US" altLang="zh-CN" sz="1600" b="1" dirty="0" smtClean="0"/>
          </a:p>
          <a:p>
            <a:r>
              <a:rPr lang="en-US" dirty="0" smtClean="0"/>
              <a:t>after() - </a:t>
            </a:r>
            <a:r>
              <a:rPr lang="zh-CN" altLang="en-US" sz="1800" dirty="0" smtClean="0"/>
              <a:t>在被选元素之后插入内容</a:t>
            </a:r>
          </a:p>
          <a:p>
            <a:r>
              <a:rPr lang="en-US" dirty="0" smtClean="0"/>
              <a:t>before() - </a:t>
            </a:r>
            <a:r>
              <a:rPr lang="zh-CN" altLang="en-US" sz="1800" dirty="0" smtClean="0"/>
              <a:t>在被选元素之前插入内容</a:t>
            </a:r>
            <a:endParaRPr lang="zh-CN" altLang="en-US" sz="1800" dirty="0"/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b="1" dirty="0" smtClean="0">
                <a:solidFill>
                  <a:schemeClr val="tx1"/>
                </a:solidFill>
              </a:rPr>
              <a:t>添加元素</a:t>
            </a:r>
            <a:r>
              <a:rPr altLang="zh-CN" b="1" dirty="0" smtClean="0">
                <a:solidFill>
                  <a:schemeClr val="tx1"/>
                </a:solidFill>
              </a:rPr>
              <a:t>-1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10" y="3714758"/>
            <a:ext cx="3857652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800" dirty="0" smtClean="0"/>
              <a:t>$("p").append(“&lt;b&gt;</a:t>
            </a:r>
            <a:r>
              <a:rPr lang="zh-CN" altLang="en-US" sz="1800" dirty="0" smtClean="0"/>
              <a:t>追加文本</a:t>
            </a:r>
            <a:r>
              <a:rPr lang="en-US" altLang="zh-CN" sz="1800" dirty="0" smtClean="0"/>
              <a:t>&lt;/b&gt;");</a:t>
            </a:r>
          </a:p>
          <a:p>
            <a:pPr algn="l">
              <a:buNone/>
            </a:pPr>
            <a:r>
              <a:rPr lang="en-US" sz="1800" dirty="0" smtClean="0"/>
              <a:t>$("p").</a:t>
            </a:r>
            <a:r>
              <a:rPr lang="en-US" sz="1800" dirty="0" err="1" smtClean="0"/>
              <a:t>prepend</a:t>
            </a:r>
            <a:r>
              <a:rPr lang="en-US" sz="1800" dirty="0" smtClean="0"/>
              <a:t>("</a:t>
            </a:r>
            <a:r>
              <a:rPr lang="zh-CN" altLang="en-US" sz="1800" dirty="0" smtClean="0"/>
              <a:t>在开头追加文本</a:t>
            </a:r>
            <a:r>
              <a:rPr lang="en-US" altLang="zh-CN" sz="1800" dirty="0" smtClean="0"/>
              <a:t>");</a:t>
            </a:r>
          </a:p>
          <a:p>
            <a:pPr algn="l">
              <a:buNone/>
            </a:pPr>
            <a:r>
              <a:rPr lang="en-US" sz="1800" dirty="0" smtClean="0"/>
              <a:t>$("</a:t>
            </a:r>
            <a:r>
              <a:rPr lang="en-US" sz="1800" dirty="0" err="1" smtClean="0"/>
              <a:t>img</a:t>
            </a:r>
            <a:r>
              <a:rPr lang="en-US" sz="1800" dirty="0" smtClean="0"/>
              <a:t>").after("</a:t>
            </a:r>
            <a:r>
              <a:rPr lang="zh-CN" altLang="en-US" sz="1800" dirty="0" smtClean="0"/>
              <a:t>在后面添加文本</a:t>
            </a:r>
            <a:r>
              <a:rPr lang="en-US" altLang="zh-CN" sz="1800" dirty="0" smtClean="0"/>
              <a:t>"); $("</a:t>
            </a:r>
            <a:r>
              <a:rPr lang="en-US" sz="1800" dirty="0" err="1" smtClean="0"/>
              <a:t>img</a:t>
            </a:r>
            <a:r>
              <a:rPr lang="en-US" sz="1800" dirty="0" smtClean="0"/>
              <a:t>").before("</a:t>
            </a:r>
            <a:r>
              <a:rPr lang="zh-CN" altLang="en-US" sz="1800" dirty="0" smtClean="0"/>
              <a:t>在前面添加文本</a:t>
            </a:r>
            <a:r>
              <a:rPr lang="en-US" altLang="zh-CN" sz="1800" dirty="0" smtClean="0"/>
              <a:t>");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5643570" y="1142990"/>
            <a:ext cx="3286180" cy="3604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400" dirty="0" smtClean="0"/>
              <a:t>//</a:t>
            </a:r>
            <a:r>
              <a:rPr lang="en-US" altLang="zh-CN" sz="1400" dirty="0" smtClean="0"/>
              <a:t>append</a:t>
            </a:r>
            <a:r>
              <a:rPr lang="en-US" sz="1400" dirty="0" smtClean="0"/>
              <a:t>()/</a:t>
            </a:r>
            <a:r>
              <a:rPr lang="en-US" altLang="zh-CN" sz="1400" dirty="0" err="1" smtClean="0"/>
              <a:t>prepend</a:t>
            </a:r>
            <a:r>
              <a:rPr lang="en-US" sz="1400" dirty="0" smtClean="0"/>
              <a:t>()</a:t>
            </a:r>
            <a:r>
              <a:rPr lang="zh-CN" altLang="en-US" sz="1400" dirty="0" smtClean="0"/>
              <a:t>方法的应用</a:t>
            </a:r>
            <a:endParaRPr lang="en-US" sz="1400" dirty="0" smtClean="0"/>
          </a:p>
          <a:p>
            <a:pPr algn="l">
              <a:buNone/>
            </a:pPr>
            <a:r>
              <a:rPr lang="en-US" sz="1400" dirty="0" smtClean="0"/>
              <a:t>function </a:t>
            </a:r>
            <a:r>
              <a:rPr lang="en-US" sz="1400" dirty="0" err="1" smtClean="0"/>
              <a:t>appendText</a:t>
            </a:r>
            <a:r>
              <a:rPr lang="en-US" sz="1400" dirty="0" smtClean="0"/>
              <a:t>() { </a:t>
            </a:r>
          </a:p>
          <a:p>
            <a:pPr algn="l">
              <a:buNone/>
            </a:pPr>
            <a:r>
              <a:rPr lang="en-US" sz="1400" dirty="0" err="1" smtClean="0"/>
              <a:t>var</a:t>
            </a:r>
            <a:r>
              <a:rPr lang="en-US" sz="1400" dirty="0" smtClean="0"/>
              <a:t> txt1="&lt;p&gt;</a:t>
            </a:r>
            <a:r>
              <a:rPr lang="zh-CN" altLang="en-US" sz="1400" dirty="0" smtClean="0"/>
              <a:t>文本。</a:t>
            </a:r>
            <a:r>
              <a:rPr lang="en-US" altLang="zh-CN" sz="1400" dirty="0" smtClean="0"/>
              <a:t>&lt;/</a:t>
            </a:r>
            <a:r>
              <a:rPr lang="en-US" sz="1400" dirty="0" smtClean="0"/>
              <a:t>p&gt;"; </a:t>
            </a:r>
          </a:p>
          <a:p>
            <a:pPr algn="l">
              <a:buNone/>
            </a:pPr>
            <a:r>
              <a:rPr lang="en-US" sz="1400" dirty="0" smtClean="0"/>
              <a:t>// </a:t>
            </a:r>
            <a:r>
              <a:rPr lang="zh-CN" altLang="en-US" sz="1400" dirty="0" smtClean="0"/>
              <a:t>使用 </a:t>
            </a:r>
            <a:r>
              <a:rPr lang="en-US" sz="1400" dirty="0" smtClean="0"/>
              <a:t>HTML </a:t>
            </a:r>
            <a:r>
              <a:rPr lang="zh-CN" altLang="en-US" sz="1400" dirty="0" smtClean="0"/>
              <a:t>标签创建文本 </a:t>
            </a:r>
            <a:endParaRPr lang="en-US" altLang="zh-CN" sz="1400" dirty="0" smtClean="0"/>
          </a:p>
          <a:p>
            <a:pPr algn="l">
              <a:buNone/>
            </a:pPr>
            <a:endParaRPr lang="en-US" altLang="zh-CN" sz="1400" dirty="0" smtClean="0"/>
          </a:p>
          <a:p>
            <a:pPr algn="l">
              <a:buNone/>
            </a:pPr>
            <a:r>
              <a:rPr lang="en-US" sz="1400" dirty="0" err="1" smtClean="0"/>
              <a:t>var</a:t>
            </a:r>
            <a:r>
              <a:rPr lang="en-US" sz="1400" dirty="0" smtClean="0"/>
              <a:t> txt2=$("&lt;p&gt;&lt;/p&gt;").text("</a:t>
            </a:r>
            <a:r>
              <a:rPr lang="zh-CN" altLang="en-US" sz="1400" dirty="0" smtClean="0"/>
              <a:t>文本。</a:t>
            </a:r>
            <a:r>
              <a:rPr lang="en-US" altLang="zh-CN" sz="1400" dirty="0" smtClean="0"/>
              <a:t>"); </a:t>
            </a:r>
          </a:p>
          <a:p>
            <a:pPr algn="l">
              <a:buNone/>
            </a:pPr>
            <a:r>
              <a:rPr lang="en-US" altLang="zh-CN" sz="1400" dirty="0" smtClean="0"/>
              <a:t>// </a:t>
            </a:r>
            <a:r>
              <a:rPr lang="zh-CN" altLang="en-US" sz="1400" dirty="0" smtClean="0"/>
              <a:t>使用 </a:t>
            </a:r>
            <a:r>
              <a:rPr lang="en-US" sz="1400" dirty="0" err="1" smtClean="0"/>
              <a:t>jQuery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创建文本 </a:t>
            </a:r>
            <a:endParaRPr lang="en-US" altLang="zh-CN" sz="1400" dirty="0" smtClean="0"/>
          </a:p>
          <a:p>
            <a:pPr algn="l">
              <a:buNone/>
            </a:pPr>
            <a:endParaRPr lang="en-US" altLang="zh-CN" sz="1400" dirty="0" smtClean="0"/>
          </a:p>
          <a:p>
            <a:pPr algn="l">
              <a:buNone/>
            </a:pPr>
            <a:r>
              <a:rPr lang="en-US" sz="1400" dirty="0" err="1" smtClean="0"/>
              <a:t>var</a:t>
            </a:r>
            <a:r>
              <a:rPr lang="en-US" sz="1400" dirty="0" smtClean="0"/>
              <a:t> txt3=</a:t>
            </a:r>
            <a:r>
              <a:rPr lang="en-US" sz="1400" dirty="0" err="1" smtClean="0"/>
              <a:t>document.createElement</a:t>
            </a:r>
            <a:r>
              <a:rPr lang="en-US" sz="1400" dirty="0" smtClean="0"/>
              <a:t>("p"); </a:t>
            </a:r>
          </a:p>
          <a:p>
            <a:pPr algn="l">
              <a:buNone/>
            </a:pPr>
            <a:r>
              <a:rPr lang="en-US" sz="1400" dirty="0" smtClean="0"/>
              <a:t>txt3.innerHTML="</a:t>
            </a:r>
            <a:r>
              <a:rPr lang="zh-CN" altLang="en-US" sz="1400" dirty="0" smtClean="0"/>
              <a:t>文本。</a:t>
            </a:r>
            <a:r>
              <a:rPr lang="en-US" altLang="zh-CN" sz="1400" dirty="0" smtClean="0"/>
              <a:t>"; </a:t>
            </a:r>
          </a:p>
          <a:p>
            <a:pPr algn="l">
              <a:buNone/>
            </a:pPr>
            <a:r>
              <a:rPr lang="en-US" altLang="zh-CN" sz="1400" dirty="0" smtClean="0"/>
              <a:t>// </a:t>
            </a:r>
            <a:r>
              <a:rPr lang="zh-CN" altLang="en-US" sz="1400" dirty="0" smtClean="0"/>
              <a:t>使用 </a:t>
            </a:r>
            <a:r>
              <a:rPr lang="en-US" sz="1400" dirty="0" smtClean="0"/>
              <a:t>DOM </a:t>
            </a:r>
            <a:r>
              <a:rPr lang="zh-CN" altLang="en-US" sz="1400" dirty="0" smtClean="0"/>
              <a:t>创建文本 </a:t>
            </a:r>
            <a:endParaRPr lang="en-US" altLang="zh-CN" sz="1400" dirty="0" smtClean="0"/>
          </a:p>
          <a:p>
            <a:pPr algn="l">
              <a:buNone/>
            </a:pPr>
            <a:endParaRPr lang="en-US" sz="1400" dirty="0" smtClean="0"/>
          </a:p>
          <a:p>
            <a:pPr algn="l">
              <a:buNone/>
            </a:pPr>
            <a:r>
              <a:rPr lang="en-US" sz="1400" dirty="0" smtClean="0"/>
              <a:t>$("body").append(txt1,txt2,txt3); </a:t>
            </a:r>
          </a:p>
          <a:p>
            <a:pPr algn="l">
              <a:buNone/>
            </a:pPr>
            <a:r>
              <a:rPr lang="en-US" sz="1400" dirty="0" smtClean="0"/>
              <a:t>// </a:t>
            </a:r>
            <a:r>
              <a:rPr lang="zh-CN" altLang="en-US" sz="1400" dirty="0" smtClean="0"/>
              <a:t>追加新元素 </a:t>
            </a:r>
            <a:endParaRPr lang="en-US" altLang="zh-CN" sz="1400" dirty="0" smtClean="0"/>
          </a:p>
          <a:p>
            <a:pPr algn="l">
              <a:buNone/>
            </a:pPr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653062" y="1142990"/>
            <a:ext cx="3562408" cy="3643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400" dirty="0" smtClean="0"/>
              <a:t>//after()/before()</a:t>
            </a:r>
            <a:r>
              <a:rPr lang="zh-CN" altLang="en-US" sz="1400" dirty="0" smtClean="0"/>
              <a:t>方法的应用</a:t>
            </a:r>
            <a:endParaRPr lang="en-US" sz="1400" dirty="0" smtClean="0"/>
          </a:p>
          <a:p>
            <a:pPr algn="l">
              <a:buNone/>
            </a:pPr>
            <a:r>
              <a:rPr lang="en-US" sz="1400" dirty="0" smtClean="0"/>
              <a:t>function </a:t>
            </a:r>
            <a:r>
              <a:rPr lang="en-US" sz="1400" dirty="0" err="1" smtClean="0"/>
              <a:t>afterText</a:t>
            </a:r>
            <a:r>
              <a:rPr lang="en-US" sz="1400" dirty="0" smtClean="0"/>
              <a:t>() {</a:t>
            </a:r>
          </a:p>
          <a:p>
            <a:pPr algn="l">
              <a:buNone/>
            </a:pPr>
            <a:r>
              <a:rPr lang="en-US" sz="1400" dirty="0" smtClean="0"/>
              <a:t> </a:t>
            </a:r>
            <a:r>
              <a:rPr lang="en-US" sz="1400" dirty="0" err="1" smtClean="0"/>
              <a:t>var</a:t>
            </a:r>
            <a:r>
              <a:rPr lang="en-US" sz="1400" dirty="0" smtClean="0"/>
              <a:t> txt1="&lt;b&gt;I &lt;/b&gt;"; </a:t>
            </a:r>
          </a:p>
          <a:p>
            <a:pPr algn="l">
              <a:buNone/>
            </a:pPr>
            <a:r>
              <a:rPr lang="en-US" sz="1400" dirty="0" smtClean="0"/>
              <a:t>// </a:t>
            </a:r>
            <a:r>
              <a:rPr lang="zh-CN" altLang="en-US" sz="1400" dirty="0" smtClean="0"/>
              <a:t>使用 </a:t>
            </a:r>
            <a:r>
              <a:rPr lang="en-US" sz="1400" dirty="0" smtClean="0"/>
              <a:t>HTML </a:t>
            </a:r>
            <a:r>
              <a:rPr lang="zh-CN" altLang="en-US" sz="1400" dirty="0" smtClean="0"/>
              <a:t>创建元素</a:t>
            </a:r>
            <a:endParaRPr lang="en-US" altLang="zh-CN" sz="1400" dirty="0" smtClean="0"/>
          </a:p>
          <a:p>
            <a:pPr algn="l">
              <a:buNone/>
            </a:pPr>
            <a:endParaRPr lang="en-US" altLang="zh-CN" sz="1400" dirty="0" smtClean="0"/>
          </a:p>
          <a:p>
            <a:pPr algn="l">
              <a:buNone/>
            </a:pPr>
            <a:r>
              <a:rPr lang="zh-CN" altLang="en-US" sz="1400" dirty="0" smtClean="0"/>
              <a:t> </a:t>
            </a:r>
            <a:r>
              <a:rPr lang="en-US" sz="1400" dirty="0" err="1" smtClean="0"/>
              <a:t>var</a:t>
            </a:r>
            <a:r>
              <a:rPr lang="en-US" sz="1400" dirty="0" smtClean="0"/>
              <a:t> txt2=$("&lt;</a:t>
            </a:r>
            <a:r>
              <a:rPr lang="en-US" sz="1400" dirty="0" err="1" smtClean="0"/>
              <a:t>i</a:t>
            </a:r>
            <a:r>
              <a:rPr lang="en-US" sz="1400" dirty="0" smtClean="0"/>
              <a:t>&gt;&lt;/</a:t>
            </a:r>
            <a:r>
              <a:rPr lang="en-US" sz="1400" dirty="0" err="1" smtClean="0"/>
              <a:t>i</a:t>
            </a:r>
            <a:r>
              <a:rPr lang="en-US" sz="1400" dirty="0" smtClean="0"/>
              <a:t>&gt;").text("love "); </a:t>
            </a:r>
          </a:p>
          <a:p>
            <a:pPr algn="l">
              <a:buNone/>
            </a:pPr>
            <a:r>
              <a:rPr lang="en-US" sz="1400" dirty="0" smtClean="0"/>
              <a:t>// </a:t>
            </a:r>
            <a:r>
              <a:rPr lang="zh-CN" altLang="en-US" sz="1400" dirty="0" smtClean="0"/>
              <a:t>使用 </a:t>
            </a:r>
            <a:r>
              <a:rPr lang="en-US" sz="1400" dirty="0" err="1" smtClean="0"/>
              <a:t>jQuery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创建元素</a:t>
            </a:r>
            <a:endParaRPr lang="en-US" altLang="zh-CN" sz="1400" dirty="0" smtClean="0"/>
          </a:p>
          <a:p>
            <a:pPr algn="l">
              <a:buNone/>
            </a:pPr>
            <a:endParaRPr lang="en-US" altLang="zh-CN" sz="1400" dirty="0" smtClean="0"/>
          </a:p>
          <a:p>
            <a:pPr algn="l">
              <a:buNone/>
            </a:pPr>
            <a:r>
              <a:rPr lang="zh-CN" altLang="en-US" sz="1400" dirty="0" smtClean="0"/>
              <a:t> </a:t>
            </a:r>
            <a:r>
              <a:rPr lang="en-US" sz="1400" dirty="0" err="1" smtClean="0"/>
              <a:t>var</a:t>
            </a:r>
            <a:r>
              <a:rPr lang="en-US" sz="1400" dirty="0" smtClean="0"/>
              <a:t> txt3=</a:t>
            </a:r>
            <a:r>
              <a:rPr lang="en-US" sz="1400" dirty="0" err="1" smtClean="0"/>
              <a:t>document.createElement</a:t>
            </a:r>
            <a:r>
              <a:rPr lang="en-US" sz="1400" dirty="0" smtClean="0"/>
              <a:t>("big"); </a:t>
            </a:r>
          </a:p>
          <a:p>
            <a:pPr algn="l">
              <a:buNone/>
            </a:pPr>
            <a:r>
              <a:rPr lang="en-US" sz="1400" dirty="0" smtClean="0"/>
              <a:t>// </a:t>
            </a:r>
            <a:r>
              <a:rPr lang="zh-CN" altLang="en-US" sz="1400" dirty="0" smtClean="0"/>
              <a:t>使用 </a:t>
            </a:r>
            <a:r>
              <a:rPr lang="en-US" sz="1400" dirty="0" smtClean="0"/>
              <a:t>DOM </a:t>
            </a:r>
            <a:r>
              <a:rPr lang="zh-CN" altLang="en-US" sz="1400" dirty="0" smtClean="0"/>
              <a:t>创建元素 </a:t>
            </a:r>
            <a:r>
              <a:rPr lang="en-US" sz="1400" dirty="0" smtClean="0"/>
              <a:t>txt3.innerHTML="</a:t>
            </a:r>
            <a:r>
              <a:rPr lang="en-US" sz="1400" dirty="0" err="1" smtClean="0"/>
              <a:t>jQuery</a:t>
            </a:r>
            <a:r>
              <a:rPr lang="en-US" sz="1400" dirty="0" smtClean="0"/>
              <a:t>!"; </a:t>
            </a:r>
          </a:p>
          <a:p>
            <a:pPr algn="l">
              <a:buNone/>
            </a:pPr>
            <a:endParaRPr lang="en-US" sz="1400" dirty="0" smtClean="0"/>
          </a:p>
          <a:p>
            <a:pPr algn="l">
              <a:buNone/>
            </a:pPr>
            <a:r>
              <a:rPr lang="en-US" sz="1400" dirty="0" smtClean="0"/>
              <a:t>$("</a:t>
            </a:r>
            <a:r>
              <a:rPr lang="en-US" sz="1400" dirty="0" err="1" smtClean="0"/>
              <a:t>img</a:t>
            </a:r>
            <a:r>
              <a:rPr lang="en-US" sz="1400" dirty="0" smtClean="0"/>
              <a:t>").after(txt1,txt2,txt3); </a:t>
            </a:r>
          </a:p>
          <a:p>
            <a:pPr algn="l">
              <a:buNone/>
            </a:pPr>
            <a:r>
              <a:rPr lang="en-US" sz="1400" dirty="0" smtClean="0"/>
              <a:t>// </a:t>
            </a:r>
            <a:r>
              <a:rPr lang="zh-CN" altLang="en-US" sz="1400" dirty="0" smtClean="0"/>
              <a:t>在图片后添加文本 </a:t>
            </a:r>
            <a:endParaRPr lang="en-US" altLang="zh-CN" sz="1400" dirty="0" smtClean="0"/>
          </a:p>
          <a:p>
            <a:pPr algn="l">
              <a:buNone/>
            </a:pPr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03709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62"/>
            <a:ext cx="7858180" cy="2317127"/>
          </a:xfrm>
        </p:spPr>
        <p:txBody>
          <a:bodyPr/>
          <a:lstStyle/>
          <a:p>
            <a:r>
              <a:rPr lang="zh-CN" altLang="en-US" sz="1600" b="1" dirty="0" smtClean="0"/>
              <a:t>内部插入节点：</a:t>
            </a:r>
            <a:endParaRPr lang="en-US" altLang="zh-CN" sz="1600" b="1" dirty="0" smtClean="0"/>
          </a:p>
          <a:p>
            <a:r>
              <a:rPr lang="en-US" dirty="0" err="1" smtClean="0"/>
              <a:t>append</a:t>
            </a:r>
            <a:r>
              <a:rPr lang="en-US" altLang="zh-CN" dirty="0" err="1" smtClean="0"/>
              <a:t>To</a:t>
            </a:r>
            <a:r>
              <a:rPr lang="en-US" dirty="0" smtClean="0"/>
              <a:t>() – </a:t>
            </a:r>
            <a:r>
              <a:rPr lang="zh-CN" altLang="en-US" sz="1800" dirty="0" smtClean="0"/>
              <a:t>将匹配元素追加到指定元素的内部结尾处。</a:t>
            </a:r>
            <a:endParaRPr lang="en-US" altLang="zh-CN" sz="1800" dirty="0" smtClean="0"/>
          </a:p>
          <a:p>
            <a:r>
              <a:rPr lang="zh-CN" altLang="en-US" sz="1800" dirty="0" smtClean="0"/>
              <a:t>语法：</a:t>
            </a:r>
            <a:r>
              <a:rPr lang="en-US" sz="1800" dirty="0" smtClean="0"/>
              <a:t>$(</a:t>
            </a:r>
            <a:r>
              <a:rPr lang="en-US" sz="1800" i="1" dirty="0" smtClean="0"/>
              <a:t>content</a:t>
            </a:r>
            <a:r>
              <a:rPr lang="en-US" sz="1800" dirty="0" smtClean="0"/>
              <a:t>).</a:t>
            </a:r>
            <a:r>
              <a:rPr lang="en-US" sz="1800" dirty="0" err="1" smtClean="0"/>
              <a:t>appendTo</a:t>
            </a:r>
            <a:r>
              <a:rPr lang="en-US" sz="1800" dirty="0" smtClean="0"/>
              <a:t>(</a:t>
            </a:r>
            <a:r>
              <a:rPr lang="en-US" sz="1800" i="1" dirty="0" smtClean="0"/>
              <a:t>selector</a:t>
            </a:r>
            <a:r>
              <a:rPr lang="en-US" sz="1800" dirty="0" smtClean="0"/>
              <a:t>)</a:t>
            </a:r>
            <a:endParaRPr lang="en-US" altLang="zh-CN" sz="1800" dirty="0" smtClean="0"/>
          </a:p>
          <a:p>
            <a:r>
              <a:rPr lang="en-US" dirty="0" err="1" smtClean="0"/>
              <a:t>prepend</a:t>
            </a:r>
            <a:r>
              <a:rPr lang="en-US" altLang="zh-CN" dirty="0" err="1" smtClean="0"/>
              <a:t>To</a:t>
            </a:r>
            <a:r>
              <a:rPr lang="en-US" dirty="0" smtClean="0"/>
              <a:t>() – </a:t>
            </a:r>
            <a:r>
              <a:rPr lang="zh-CN" altLang="en-US" sz="1800" dirty="0" smtClean="0"/>
              <a:t>将匹配元素插入到指定元素的内部开头处</a:t>
            </a:r>
            <a:r>
              <a:rPr lang="en-US" altLang="zh-CN" sz="1800" dirty="0" smtClean="0"/>
              <a:t>.</a:t>
            </a:r>
          </a:p>
          <a:p>
            <a:r>
              <a:rPr lang="zh-CN" altLang="en-US" sz="1800" dirty="0" smtClean="0"/>
              <a:t>语法：</a:t>
            </a:r>
            <a:r>
              <a:rPr lang="en-US" sz="1800" dirty="0" smtClean="0"/>
              <a:t>$(</a:t>
            </a:r>
            <a:r>
              <a:rPr lang="en-US" sz="1800" i="1" dirty="0" smtClean="0"/>
              <a:t>content</a:t>
            </a:r>
            <a:r>
              <a:rPr lang="en-US" sz="1800" dirty="0" smtClean="0"/>
              <a:t>).</a:t>
            </a:r>
            <a:r>
              <a:rPr lang="en-US" sz="1800" dirty="0" err="1" smtClean="0"/>
              <a:t>prependTo</a:t>
            </a:r>
            <a:r>
              <a:rPr lang="en-US" sz="1800" dirty="0" smtClean="0"/>
              <a:t>(</a:t>
            </a:r>
            <a:r>
              <a:rPr lang="en-US" sz="1800" i="1" dirty="0" smtClean="0"/>
              <a:t>selector</a:t>
            </a:r>
            <a:r>
              <a:rPr lang="en-US" sz="1800" dirty="0" smtClean="0"/>
              <a:t>)</a:t>
            </a:r>
            <a:endParaRPr lang="zh-CN" altLang="en-US" sz="1800" dirty="0" smtClean="0"/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b="1" dirty="0" smtClean="0">
                <a:solidFill>
                  <a:schemeClr val="tx1"/>
                </a:solidFill>
              </a:rPr>
              <a:t>添加元素</a:t>
            </a:r>
            <a:r>
              <a:rPr altLang="zh-CN" b="1" dirty="0" smtClean="0">
                <a:solidFill>
                  <a:schemeClr val="tx1"/>
                </a:solidFill>
              </a:rPr>
              <a:t>-2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86116" y="4000510"/>
            <a:ext cx="5286412" cy="951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800" dirty="0" smtClean="0"/>
              <a:t>$(".btn1").click(function(){ </a:t>
            </a:r>
          </a:p>
          <a:p>
            <a:pPr algn="l">
              <a:buNone/>
            </a:pPr>
            <a:r>
              <a:rPr lang="en-US" sz="1800" dirty="0" smtClean="0"/>
              <a:t>$("&lt;b&gt;</a:t>
            </a:r>
            <a:r>
              <a:rPr lang="en-US" altLang="zh-CN" sz="1800" dirty="0" smtClean="0"/>
              <a:t>First: </a:t>
            </a:r>
            <a:r>
              <a:rPr lang="en-US" sz="1800" dirty="0" smtClean="0"/>
              <a:t>Hello World!&lt;/b&gt;").</a:t>
            </a:r>
            <a:r>
              <a:rPr lang="en-US" sz="1800" dirty="0" err="1" smtClean="0"/>
              <a:t>prependTo</a:t>
            </a:r>
            <a:r>
              <a:rPr lang="en-US" sz="1800" dirty="0" smtClean="0"/>
              <a:t>("p"); </a:t>
            </a:r>
          </a:p>
          <a:p>
            <a:pPr algn="l">
              <a:buNone/>
            </a:pPr>
            <a:r>
              <a:rPr lang="en-US" sz="1800" dirty="0" smtClean="0"/>
              <a:t>});</a:t>
            </a:r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500034" y="3000378"/>
            <a:ext cx="4929190" cy="951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800" dirty="0" smtClean="0"/>
              <a:t>$(".btn1").click(function(){ </a:t>
            </a:r>
          </a:p>
          <a:p>
            <a:pPr algn="l">
              <a:buNone/>
            </a:pPr>
            <a:r>
              <a:rPr lang="en-US" sz="1800" dirty="0" smtClean="0"/>
              <a:t>$("&lt;b&gt;Last: Hello World!&lt;/b&gt;").</a:t>
            </a:r>
            <a:r>
              <a:rPr lang="en-US" altLang="zh-CN" sz="1800" dirty="0" err="1" smtClean="0"/>
              <a:t>append</a:t>
            </a:r>
            <a:r>
              <a:rPr lang="en-US" sz="1800" dirty="0" err="1" smtClean="0"/>
              <a:t>To</a:t>
            </a:r>
            <a:r>
              <a:rPr lang="en-US" sz="1800" dirty="0" smtClean="0"/>
              <a:t>("p");</a:t>
            </a:r>
          </a:p>
          <a:p>
            <a:pPr algn="l">
              <a:buNone/>
            </a:pPr>
            <a:r>
              <a:rPr lang="en-US" sz="1800" dirty="0" smtClean="0"/>
              <a:t> });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0370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卓跃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代码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39734</TotalTime>
  <Words>1766</Words>
  <Application>Microsoft Office PowerPoint</Application>
  <PresentationFormat>全屏显示(16:9)</PresentationFormat>
  <Paragraphs>165</Paragraphs>
  <Slides>21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卓跃</vt:lpstr>
      <vt:lpstr>jQuery DOM</vt:lpstr>
      <vt:lpstr>目标</vt:lpstr>
      <vt:lpstr>jQuery 中的 DOM 操作</vt:lpstr>
      <vt:lpstr>DOM之获取内容和属性</vt:lpstr>
      <vt:lpstr>DOM之设置内容</vt:lpstr>
      <vt:lpstr>回调函数</vt:lpstr>
      <vt:lpstr>DOM之设置属性</vt:lpstr>
      <vt:lpstr>添加元素-1</vt:lpstr>
      <vt:lpstr>添加元素-2</vt:lpstr>
      <vt:lpstr>添加元素-2</vt:lpstr>
      <vt:lpstr>查找节点</vt:lpstr>
      <vt:lpstr>创建节点</vt:lpstr>
      <vt:lpstr>删除节点</vt:lpstr>
      <vt:lpstr>复制节点</vt:lpstr>
      <vt:lpstr>替换节点</vt:lpstr>
      <vt:lpstr>替换元素</vt:lpstr>
      <vt:lpstr>属性操作</vt:lpstr>
      <vt:lpstr>样式操作</vt:lpstr>
      <vt:lpstr>CSS-DOM 操作</vt:lpstr>
      <vt:lpstr>遍历节点的方法</vt:lpstr>
      <vt:lpstr>遍历节点-siblings( 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PC</cp:lastModifiedBy>
  <cp:revision>2712</cp:revision>
  <cp:lastPrinted>1601-01-01T00:00:00Z</cp:lastPrinted>
  <dcterms:created xsi:type="dcterms:W3CDTF">2003-04-14T14:59:42Z</dcterms:created>
  <dcterms:modified xsi:type="dcterms:W3CDTF">2017-01-03T01:46:26Z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2052</vt:i4>
  </property>
</Properties>
</file>