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8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6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374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92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3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4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8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4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C2F1-6A2F-4907-8961-FF5146F41AA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70CB-C101-4C35-BCE6-EBA24E27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2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B725-A4D7-4BB7-A9A1-EB9DCA62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435043" cy="2387600"/>
          </a:xfrm>
        </p:spPr>
        <p:txBody>
          <a:bodyPr/>
          <a:lstStyle/>
          <a:p>
            <a:r>
              <a:rPr lang="en-US" dirty="0"/>
              <a:t>Chicago New Business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D1E3C-663E-4DC1-AFB3-C363073B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Minhaj Haji</a:t>
            </a:r>
          </a:p>
          <a:p>
            <a:r>
              <a:rPr lang="en-US" dirty="0"/>
              <a:t>Derek Jones</a:t>
            </a:r>
          </a:p>
          <a:p>
            <a:r>
              <a:rPr lang="en-US" dirty="0"/>
              <a:t>Ghazi Muhammad</a:t>
            </a:r>
          </a:p>
        </p:txBody>
      </p:sp>
    </p:spTree>
    <p:extLst>
      <p:ext uri="{BB962C8B-B14F-4D97-AF65-F5344CB8AC3E}">
        <p14:creationId xmlns:p14="http://schemas.microsoft.com/office/powerpoint/2010/main" val="15918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>
            <a:extLst>
              <a:ext uri="{FF2B5EF4-FFF2-40B4-BE49-F238E27FC236}">
                <a16:creationId xmlns:a16="http://schemas.microsoft.com/office/drawing/2014/main" id="{E61C8FFB-D7F6-4A1A-9D7E-2AFD6F78C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B63FC8BF-EB08-477E-9DBC-241BD99A0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4" name="Rectangle 5">
              <a:extLst>
                <a:ext uri="{FF2B5EF4-FFF2-40B4-BE49-F238E27FC236}">
                  <a16:creationId xmlns:a16="http://schemas.microsoft.com/office/drawing/2014/main" id="{8B4A4BFD-A61E-4D20-8C0E-1444B51CC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7F6C34FD-95F6-48E6-89C2-F9D8DCA7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803DEA3-2685-4A46-BBBE-832AFBC5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8">
              <a:extLst>
                <a:ext uri="{FF2B5EF4-FFF2-40B4-BE49-F238E27FC236}">
                  <a16:creationId xmlns:a16="http://schemas.microsoft.com/office/drawing/2014/main" id="{72E7229F-85ED-4F39-BA4C-F2303DEB1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DDE59082-72C3-4961-81F1-27AE03FA7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6E6345B3-D7A3-4ED8-B131-A2B0201C6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119230C3-190A-4D7D-B8EE-9D271ED85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013AB612-4DA5-4EF0-B438-3879A521A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D0E3A33A-F799-4D9C-A950-E5252ECA2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7584990C-77E8-44D5-9ABF-1A693681A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0BD264AC-126B-4091-A113-25AE5600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EE0AD60A-A7CB-492F-8A32-4ADFC2A51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472BE961-C309-4F29-92A0-78F730583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AC3F0D7-5E24-4F95-B091-C4C884E3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D7FFB211-F2F7-4444-99AD-67B6A2257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E7D22BFF-69DE-4C26-959E-38007D8B8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BF131BB9-B84F-4EB4-BEE0-D3491486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1BF1979E-49E6-425A-B362-310EA3833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EE0FC7A6-C966-4F65-916C-AFBE2A44F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A7FE8DB7-4322-40FC-9892-30BBC0E0B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7F69C2A1-E8E6-4C6C-B341-2C52E8D9E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0F1BFC80-2254-492D-B5E5-535761153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369B0736-D8B9-4EC4-B1C8-AA8731D16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8">
              <a:extLst>
                <a:ext uri="{FF2B5EF4-FFF2-40B4-BE49-F238E27FC236}">
                  <a16:creationId xmlns:a16="http://schemas.microsoft.com/office/drawing/2014/main" id="{36C2B0A7-3EE7-4890-8E4B-B59086A2B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CD3E4BAA-64B6-4059-9B0B-83114CB3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0">
              <a:extLst>
                <a:ext uri="{FF2B5EF4-FFF2-40B4-BE49-F238E27FC236}">
                  <a16:creationId xmlns:a16="http://schemas.microsoft.com/office/drawing/2014/main" id="{2E1F2D13-EB97-48F7-BEEF-405E0C5C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A209EE56-61E9-4B41-B896-BB9D95FA1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4081C9A3-54DF-4ED1-97B9-04FFD6F4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7C4B8CBC-248B-41F3-AB7E-301A54555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B5FB4B92-D64C-471B-80B8-97FC372DF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78686756-7B93-470E-A1B0-60E46D81C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D918D4D4-1175-409D-BF95-B62D9060A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29851EE5-64A7-43A8-8A7C-814C5E469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4390DAD0-CE3B-44A3-AE9A-C88588382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9">
              <a:extLst>
                <a:ext uri="{FF2B5EF4-FFF2-40B4-BE49-F238E27FC236}">
                  <a16:creationId xmlns:a16="http://schemas.microsoft.com/office/drawing/2014/main" id="{641568AB-9F6E-4180-84A3-41FF97558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0">
              <a:extLst>
                <a:ext uri="{FF2B5EF4-FFF2-40B4-BE49-F238E27FC236}">
                  <a16:creationId xmlns:a16="http://schemas.microsoft.com/office/drawing/2014/main" id="{465141B8-FB60-4B2E-BEDD-512F23A63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1">
              <a:extLst>
                <a:ext uri="{FF2B5EF4-FFF2-40B4-BE49-F238E27FC236}">
                  <a16:creationId xmlns:a16="http://schemas.microsoft.com/office/drawing/2014/main" id="{49458B2E-DE0D-4C65-982E-7BA7E9BF1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9415C78B-E872-4721-BE4A-FA7DEA6EA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3">
              <a:extLst>
                <a:ext uri="{FF2B5EF4-FFF2-40B4-BE49-F238E27FC236}">
                  <a16:creationId xmlns:a16="http://schemas.microsoft.com/office/drawing/2014/main" id="{520A0AE2-A5C2-402A-9306-2A07B441E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E6ADFEAC-7594-4FC3-8BE2-320A6621C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Rectangle 45">
              <a:extLst>
                <a:ext uri="{FF2B5EF4-FFF2-40B4-BE49-F238E27FC236}">
                  <a16:creationId xmlns:a16="http://schemas.microsoft.com/office/drawing/2014/main" id="{810D6E3C-3FC8-4321-963C-1FD85ECBC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F0CD2158-DC95-4CD4-8DDB-C76CCEC1D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C4198508-7F88-42B8-8ADC-72374FFC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67A57D3B-9539-4ABF-AF4D-3CE3766B0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DABE98C2-0378-4194-B6F7-F439CDA37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0">
              <a:extLst>
                <a:ext uri="{FF2B5EF4-FFF2-40B4-BE49-F238E27FC236}">
                  <a16:creationId xmlns:a16="http://schemas.microsoft.com/office/drawing/2014/main" id="{9A92F229-E7B2-4C3D-96D0-64FDBCE8E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1">
              <a:extLst>
                <a:ext uri="{FF2B5EF4-FFF2-40B4-BE49-F238E27FC236}">
                  <a16:creationId xmlns:a16="http://schemas.microsoft.com/office/drawing/2014/main" id="{8667BBE3-48F3-4158-AD52-4DD694DE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FAA0C439-D89A-4C11-8C80-1EB33DF67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B0189034-43EC-4EBF-AD59-D458DC262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4">
              <a:extLst>
                <a:ext uri="{FF2B5EF4-FFF2-40B4-BE49-F238E27FC236}">
                  <a16:creationId xmlns:a16="http://schemas.microsoft.com/office/drawing/2014/main" id="{1196CB4F-95EF-48A8-84AC-C87B3994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9B2E7C2A-8E95-4BA2-95B3-F94A61891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6">
              <a:extLst>
                <a:ext uri="{FF2B5EF4-FFF2-40B4-BE49-F238E27FC236}">
                  <a16:creationId xmlns:a16="http://schemas.microsoft.com/office/drawing/2014/main" id="{E439DF20-C773-4299-9648-61C33CDBC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7">
              <a:extLst>
                <a:ext uri="{FF2B5EF4-FFF2-40B4-BE49-F238E27FC236}">
                  <a16:creationId xmlns:a16="http://schemas.microsoft.com/office/drawing/2014/main" id="{6AE94AB4-284F-4574-8B8F-C02501A68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8">
              <a:extLst>
                <a:ext uri="{FF2B5EF4-FFF2-40B4-BE49-F238E27FC236}">
                  <a16:creationId xmlns:a16="http://schemas.microsoft.com/office/drawing/2014/main" id="{15FFBF6C-ADFD-4411-9650-C5FF5D917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B43EF72-B9DE-4D9A-85FC-7EDC17F0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0" name="Rectangle 139">
              <a:extLst>
                <a:ext uri="{FF2B5EF4-FFF2-40B4-BE49-F238E27FC236}">
                  <a16:creationId xmlns:a16="http://schemas.microsoft.com/office/drawing/2014/main" id="{ABD7817B-3B52-4C1C-A08D-1A13644D8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2">
              <a:extLst>
                <a:ext uri="{FF2B5EF4-FFF2-40B4-BE49-F238E27FC236}">
                  <a16:creationId xmlns:a16="http://schemas.microsoft.com/office/drawing/2014/main" id="{E8D9D17D-CB1D-4C5F-811E-57477F7A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http://www.southcentralav.com/wp-content/uploads/2017/09/African-American-business-owner.jpg">
            <a:extLst>
              <a:ext uri="{FF2B5EF4-FFF2-40B4-BE49-F238E27FC236}">
                <a16:creationId xmlns:a16="http://schemas.microsoft.com/office/drawing/2014/main" id="{1D4F8724-E90B-47FD-8E60-A94F1B0DB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6" r="1870" b="2"/>
          <a:stretch/>
        </p:blipFill>
        <p:spPr bwMode="auto">
          <a:xfrm>
            <a:off x="-5597" y="1"/>
            <a:ext cx="4651294" cy="3427413"/>
          </a:xfrm>
          <a:custGeom>
            <a:avLst/>
            <a:gdLst>
              <a:gd name="connsiteX0" fmla="*/ 0 w 7558541"/>
              <a:gd name="connsiteY0" fmla="*/ 0 h 3427413"/>
              <a:gd name="connsiteX1" fmla="*/ 7558541 w 7558541"/>
              <a:gd name="connsiteY1" fmla="*/ 0 h 3427413"/>
              <a:gd name="connsiteX2" fmla="*/ 7558541 w 7558541"/>
              <a:gd name="connsiteY2" fmla="*/ 3427413 h 3427413"/>
              <a:gd name="connsiteX3" fmla="*/ 0 w 7558541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businessingmag.com/wp/wp-content/uploads/2017/12/small-business-must-have-tools.jpg">
            <a:extLst>
              <a:ext uri="{FF2B5EF4-FFF2-40B4-BE49-F238E27FC236}">
                <a16:creationId xmlns:a16="http://schemas.microsoft.com/office/drawing/2014/main" id="{F08CD1A9-2311-410E-9779-7D80FC300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r="25849" b="3"/>
          <a:stretch/>
        </p:blipFill>
        <p:spPr bwMode="auto">
          <a:xfrm>
            <a:off x="-5597" y="3427414"/>
            <a:ext cx="2880360" cy="3430587"/>
          </a:xfrm>
          <a:custGeom>
            <a:avLst/>
            <a:gdLst>
              <a:gd name="connsiteX0" fmla="*/ 0 w 7558541"/>
              <a:gd name="connsiteY0" fmla="*/ 0 h 3430587"/>
              <a:gd name="connsiteX1" fmla="*/ 7558541 w 7558541"/>
              <a:gd name="connsiteY1" fmla="*/ 0 h 3430587"/>
              <a:gd name="connsiteX2" fmla="*/ 7558541 w 7558541"/>
              <a:gd name="connsiteY2" fmla="*/ 3430587 h 3430587"/>
              <a:gd name="connsiteX3" fmla="*/ 0 w 7558541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C7AC5CD-39A4-4476-88C9-416F374AB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6726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4" name="Rectangle 5">
              <a:extLst>
                <a:ext uri="{FF2B5EF4-FFF2-40B4-BE49-F238E27FC236}">
                  <a16:creationId xmlns:a16="http://schemas.microsoft.com/office/drawing/2014/main" id="{0A87A6E7-230B-427C-B3A5-9E1BE1BBF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32899FF7-9FFB-43A2-A8C5-A34B35639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144EBC48-8979-48C0-9576-78B3462DB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8">
              <a:extLst>
                <a:ext uri="{FF2B5EF4-FFF2-40B4-BE49-F238E27FC236}">
                  <a16:creationId xmlns:a16="http://schemas.microsoft.com/office/drawing/2014/main" id="{AB81B078-AB13-43F2-924E-96D7256C7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55183CE0-FEC4-4D8F-BBD5-BE5A9131A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E82A943A-8215-4C2B-AE84-DC5A0D9D1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E399794F-8981-4C84-AD99-C2451BA65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74B11C69-EFAF-4C01-841F-D63F5946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6E12C37F-5CCA-4E86-9C52-FADC30857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8CD30172-3F99-4017-9ABB-FC25E3D3F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D44DAE71-AF59-449C-BE22-44292391D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6">
              <a:extLst>
                <a:ext uri="{FF2B5EF4-FFF2-40B4-BE49-F238E27FC236}">
                  <a16:creationId xmlns:a16="http://schemas.microsoft.com/office/drawing/2014/main" id="{703F8731-4A2B-483F-9220-CC7B7872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F6F2FEC4-56F4-4A23-ACF1-D4B9C8625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C864C413-76D1-42AE-8431-766749DFC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0BCD16BC-A466-4519-842A-6ACE65B2B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4CDE7617-D3C3-44AB-9B9B-86202BB44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1">
              <a:extLst>
                <a:ext uri="{FF2B5EF4-FFF2-40B4-BE49-F238E27FC236}">
                  <a16:creationId xmlns:a16="http://schemas.microsoft.com/office/drawing/2014/main" id="{0556932F-99BF-47B7-A043-79220835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8D9605CE-0911-47B5-AC6B-ABD8F418D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485DFD34-8A68-4581-B3F7-6790AEB3A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:a16="http://schemas.microsoft.com/office/drawing/2014/main" id="{F3936607-DC80-420B-A409-139C76B7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F0314CEB-2A36-4F71-B42F-CFBECB9A5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6">
              <a:extLst>
                <a:ext uri="{FF2B5EF4-FFF2-40B4-BE49-F238E27FC236}">
                  <a16:creationId xmlns:a16="http://schemas.microsoft.com/office/drawing/2014/main" id="{64B8F19D-3903-4F01-A6BB-22F62A65A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7">
              <a:extLst>
                <a:ext uri="{FF2B5EF4-FFF2-40B4-BE49-F238E27FC236}">
                  <a16:creationId xmlns:a16="http://schemas.microsoft.com/office/drawing/2014/main" id="{BE82BCB2-6732-44E8-808B-C6525701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8">
              <a:extLst>
                <a:ext uri="{FF2B5EF4-FFF2-40B4-BE49-F238E27FC236}">
                  <a16:creationId xmlns:a16="http://schemas.microsoft.com/office/drawing/2014/main" id="{6FE83664-9B89-4C82-ADA8-B11989BE8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9">
              <a:extLst>
                <a:ext uri="{FF2B5EF4-FFF2-40B4-BE49-F238E27FC236}">
                  <a16:creationId xmlns:a16="http://schemas.microsoft.com/office/drawing/2014/main" id="{C41379DC-9175-41E1-A5C1-480A7678F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0">
              <a:extLst>
                <a:ext uri="{FF2B5EF4-FFF2-40B4-BE49-F238E27FC236}">
                  <a16:creationId xmlns:a16="http://schemas.microsoft.com/office/drawing/2014/main" id="{CC0DC57D-06AB-4CB0-ADE4-B7936A0DF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B13A507B-6F79-4774-9919-1D79D87F8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4E9730C5-2F5D-4014-91DA-DB243821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33">
              <a:extLst>
                <a:ext uri="{FF2B5EF4-FFF2-40B4-BE49-F238E27FC236}">
                  <a16:creationId xmlns:a16="http://schemas.microsoft.com/office/drawing/2014/main" id="{F0E8CBEB-342F-4828-93EE-94A2E7B4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E35CC9A9-A8F1-4528-8A01-2D94A23E0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5">
              <a:extLst>
                <a:ext uri="{FF2B5EF4-FFF2-40B4-BE49-F238E27FC236}">
                  <a16:creationId xmlns:a16="http://schemas.microsoft.com/office/drawing/2014/main" id="{4CE6A5BB-7A5C-4FA9-88C6-F3C0AFC05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6">
              <a:extLst>
                <a:ext uri="{FF2B5EF4-FFF2-40B4-BE49-F238E27FC236}">
                  <a16:creationId xmlns:a16="http://schemas.microsoft.com/office/drawing/2014/main" id="{FDA68049-C154-4F50-9A12-0C0A9CDB5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7">
              <a:extLst>
                <a:ext uri="{FF2B5EF4-FFF2-40B4-BE49-F238E27FC236}">
                  <a16:creationId xmlns:a16="http://schemas.microsoft.com/office/drawing/2014/main" id="{091B0D39-A0AD-4178-B25A-88DB238C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8">
              <a:extLst>
                <a:ext uri="{FF2B5EF4-FFF2-40B4-BE49-F238E27FC236}">
                  <a16:creationId xmlns:a16="http://schemas.microsoft.com/office/drawing/2014/main" id="{7BB02225-A5AC-4C0F-AC4A-6E54F076C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9">
              <a:extLst>
                <a:ext uri="{FF2B5EF4-FFF2-40B4-BE49-F238E27FC236}">
                  <a16:creationId xmlns:a16="http://schemas.microsoft.com/office/drawing/2014/main" id="{3E0F7640-105A-48C0-B402-A948120A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0">
              <a:extLst>
                <a:ext uri="{FF2B5EF4-FFF2-40B4-BE49-F238E27FC236}">
                  <a16:creationId xmlns:a16="http://schemas.microsoft.com/office/drawing/2014/main" id="{C4B22E25-FCC7-4AA1-818E-D52FDED9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1">
              <a:extLst>
                <a:ext uri="{FF2B5EF4-FFF2-40B4-BE49-F238E27FC236}">
                  <a16:creationId xmlns:a16="http://schemas.microsoft.com/office/drawing/2014/main" id="{4CDF5732-A4A3-42F7-90D8-AE64E9187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2">
              <a:extLst>
                <a:ext uri="{FF2B5EF4-FFF2-40B4-BE49-F238E27FC236}">
                  <a16:creationId xmlns:a16="http://schemas.microsoft.com/office/drawing/2014/main" id="{7E6BF6AB-D748-44D6-B13B-96A0BA87B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3">
              <a:extLst>
                <a:ext uri="{FF2B5EF4-FFF2-40B4-BE49-F238E27FC236}">
                  <a16:creationId xmlns:a16="http://schemas.microsoft.com/office/drawing/2014/main" id="{5AB1F905-DF4A-44CD-BDC1-137CE5F10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4">
              <a:extLst>
                <a:ext uri="{FF2B5EF4-FFF2-40B4-BE49-F238E27FC236}">
                  <a16:creationId xmlns:a16="http://schemas.microsoft.com/office/drawing/2014/main" id="{1CF4CA70-25E3-4DE1-B78A-03225883C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45">
              <a:extLst>
                <a:ext uri="{FF2B5EF4-FFF2-40B4-BE49-F238E27FC236}">
                  <a16:creationId xmlns:a16="http://schemas.microsoft.com/office/drawing/2014/main" id="{E99D00CF-DDF2-471B-BE93-D6F606D18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46">
              <a:extLst>
                <a:ext uri="{FF2B5EF4-FFF2-40B4-BE49-F238E27FC236}">
                  <a16:creationId xmlns:a16="http://schemas.microsoft.com/office/drawing/2014/main" id="{BD6E809D-17A8-4D4C-9CB7-CAB6382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7">
              <a:extLst>
                <a:ext uri="{FF2B5EF4-FFF2-40B4-BE49-F238E27FC236}">
                  <a16:creationId xmlns:a16="http://schemas.microsoft.com/office/drawing/2014/main" id="{1C6F0468-FA40-44F7-AD39-8A6A21A69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8">
              <a:extLst>
                <a:ext uri="{FF2B5EF4-FFF2-40B4-BE49-F238E27FC236}">
                  <a16:creationId xmlns:a16="http://schemas.microsoft.com/office/drawing/2014/main" id="{15EBD714-DD6C-46CB-859F-8C8E4459D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9">
              <a:extLst>
                <a:ext uri="{FF2B5EF4-FFF2-40B4-BE49-F238E27FC236}">
                  <a16:creationId xmlns:a16="http://schemas.microsoft.com/office/drawing/2014/main" id="{D1C44858-AFDF-45F0-B7C8-C1DA96D6C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0">
              <a:extLst>
                <a:ext uri="{FF2B5EF4-FFF2-40B4-BE49-F238E27FC236}">
                  <a16:creationId xmlns:a16="http://schemas.microsoft.com/office/drawing/2014/main" id="{B7558B51-F288-4F68-8CB8-26632791C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1">
              <a:extLst>
                <a:ext uri="{FF2B5EF4-FFF2-40B4-BE49-F238E27FC236}">
                  <a16:creationId xmlns:a16="http://schemas.microsoft.com/office/drawing/2014/main" id="{F2F4390E-E7EF-49FD-9C98-459C7A945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2">
              <a:extLst>
                <a:ext uri="{FF2B5EF4-FFF2-40B4-BE49-F238E27FC236}">
                  <a16:creationId xmlns:a16="http://schemas.microsoft.com/office/drawing/2014/main" id="{2EB063F3-C989-4AD7-83CA-DD34C5412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3">
              <a:extLst>
                <a:ext uri="{FF2B5EF4-FFF2-40B4-BE49-F238E27FC236}">
                  <a16:creationId xmlns:a16="http://schemas.microsoft.com/office/drawing/2014/main" id="{1AFD8447-FF31-4FC1-A890-A2D6AAD9A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4">
              <a:extLst>
                <a:ext uri="{FF2B5EF4-FFF2-40B4-BE49-F238E27FC236}">
                  <a16:creationId xmlns:a16="http://schemas.microsoft.com/office/drawing/2014/main" id="{CCDC9CF6-BB40-4DDA-B68A-F4D195B7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5">
              <a:extLst>
                <a:ext uri="{FF2B5EF4-FFF2-40B4-BE49-F238E27FC236}">
                  <a16:creationId xmlns:a16="http://schemas.microsoft.com/office/drawing/2014/main" id="{BA2C31BD-051B-41F7-91B7-86C57D04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6">
              <a:extLst>
                <a:ext uri="{FF2B5EF4-FFF2-40B4-BE49-F238E27FC236}">
                  <a16:creationId xmlns:a16="http://schemas.microsoft.com/office/drawing/2014/main" id="{213D092D-637F-4C6D-96D9-DBD6B9F1B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7">
              <a:extLst>
                <a:ext uri="{FF2B5EF4-FFF2-40B4-BE49-F238E27FC236}">
                  <a16:creationId xmlns:a16="http://schemas.microsoft.com/office/drawing/2014/main" id="{797844E7-4C46-46BA-A18B-645AB849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8">
              <a:extLst>
                <a:ext uri="{FF2B5EF4-FFF2-40B4-BE49-F238E27FC236}">
                  <a16:creationId xmlns:a16="http://schemas.microsoft.com/office/drawing/2014/main" id="{0E55FC7C-0F7F-4B4B-9956-C37F2BC02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1BEBA4-685A-4AF0-9FFA-161FF549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80" y="1827747"/>
            <a:ext cx="2953129" cy="23219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/>
              <a:t>How to boost the Chicago economy with new businesses?</a:t>
            </a:r>
          </a:p>
        </p:txBody>
      </p:sp>
      <p:pic>
        <p:nvPicPr>
          <p:cNvPr id="2060" name="Picture 12" descr="https://farm1.staticflickr.com/107/314804886_93da7d85fd_z.jpg">
            <a:extLst>
              <a:ext uri="{FF2B5EF4-FFF2-40B4-BE49-F238E27FC236}">
                <a16:creationId xmlns:a16="http://schemas.microsoft.com/office/drawing/2014/main" id="{8C32CBB5-BD8B-4E88-A113-A0BF4A61A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4" r="25740" b="2"/>
          <a:stretch/>
        </p:blipFill>
        <p:spPr bwMode="auto">
          <a:xfrm>
            <a:off x="4669509" y="10"/>
            <a:ext cx="2883435" cy="342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avvyscot.com/wp-content/uploads/2014/04/Small-Business-Owner.jpg">
            <a:extLst>
              <a:ext uri="{FF2B5EF4-FFF2-40B4-BE49-F238E27FC236}">
                <a16:creationId xmlns:a16="http://schemas.microsoft.com/office/drawing/2014/main" id="{0891F337-5502-4898-984F-69408DA2E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8"/>
          <a:stretch/>
        </p:blipFill>
        <p:spPr bwMode="auto">
          <a:xfrm>
            <a:off x="2877677" y="3430587"/>
            <a:ext cx="4663440" cy="3427413"/>
          </a:xfrm>
          <a:custGeom>
            <a:avLst/>
            <a:gdLst>
              <a:gd name="connsiteX0" fmla="*/ 0 w 7558541"/>
              <a:gd name="connsiteY0" fmla="*/ 0 h 3427413"/>
              <a:gd name="connsiteX1" fmla="*/ 7558541 w 7558541"/>
              <a:gd name="connsiteY1" fmla="*/ 0 h 3427413"/>
              <a:gd name="connsiteX2" fmla="*/ 7558541 w 7558541"/>
              <a:gd name="connsiteY2" fmla="*/ 3427413 h 3427413"/>
              <a:gd name="connsiteX3" fmla="*/ 0 w 7558541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0A49622-565B-4F99-9429-E456C490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586B268-10A7-4289-BBA2-8231726C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4422" y="3429000"/>
            <a:ext cx="2646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340F48-07FD-414B-8ECA-90D7D2A26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459" y="-464"/>
            <a:ext cx="2646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F07D3BB-A879-40F4-A15D-E431F5BEA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20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B04C702-C4CF-4E49-B2E8-6A5A537EA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EA93FFBF-33AA-463B-8C36-079DFF450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3">
              <a:extLst>
                <a:ext uri="{FF2B5EF4-FFF2-40B4-BE49-F238E27FC236}">
                  <a16:creationId xmlns:a16="http://schemas.microsoft.com/office/drawing/2014/main" id="{CB707A10-E57F-4413-9787-48B431898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4">
              <a:extLst>
                <a:ext uri="{FF2B5EF4-FFF2-40B4-BE49-F238E27FC236}">
                  <a16:creationId xmlns:a16="http://schemas.microsoft.com/office/drawing/2014/main" id="{977C43FC-C51B-4B2E-948F-F4B75BAFD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5">
              <a:extLst>
                <a:ext uri="{FF2B5EF4-FFF2-40B4-BE49-F238E27FC236}">
                  <a16:creationId xmlns:a16="http://schemas.microsoft.com/office/drawing/2014/main" id="{61B9E857-935E-4F7B-9489-22C8BA36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6">
              <a:extLst>
                <a:ext uri="{FF2B5EF4-FFF2-40B4-BE49-F238E27FC236}">
                  <a16:creationId xmlns:a16="http://schemas.microsoft.com/office/drawing/2014/main" id="{DF0631B9-AB82-40C7-A49C-4418017DD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7">
              <a:extLst>
                <a:ext uri="{FF2B5EF4-FFF2-40B4-BE49-F238E27FC236}">
                  <a16:creationId xmlns:a16="http://schemas.microsoft.com/office/drawing/2014/main" id="{13503EC9-8EC5-4C63-9DB9-63107C82A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8">
              <a:extLst>
                <a:ext uri="{FF2B5EF4-FFF2-40B4-BE49-F238E27FC236}">
                  <a16:creationId xmlns:a16="http://schemas.microsoft.com/office/drawing/2014/main" id="{C0762DD9-6946-4584-9FF9-A378CE08E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9">
              <a:extLst>
                <a:ext uri="{FF2B5EF4-FFF2-40B4-BE49-F238E27FC236}">
                  <a16:creationId xmlns:a16="http://schemas.microsoft.com/office/drawing/2014/main" id="{5836FAE7-75EB-4F74-94B6-9318F1AFF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40">
              <a:extLst>
                <a:ext uri="{FF2B5EF4-FFF2-40B4-BE49-F238E27FC236}">
                  <a16:creationId xmlns:a16="http://schemas.microsoft.com/office/drawing/2014/main" id="{123AEBE1-F18B-4B86-A70E-CDD0D0D07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Rectangle 41">
              <a:extLst>
                <a:ext uri="{FF2B5EF4-FFF2-40B4-BE49-F238E27FC236}">
                  <a16:creationId xmlns:a16="http://schemas.microsoft.com/office/drawing/2014/main" id="{A84C80D4-EDDA-4FBB-8995-DED577578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9711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5598-C61B-40DC-8244-72165971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Tools Used</a:t>
            </a:r>
            <a:endParaRPr lang="en-US" dirty="0"/>
          </a:p>
        </p:txBody>
      </p:sp>
      <p:pic>
        <p:nvPicPr>
          <p:cNvPr id="1026" name="Picture 2" descr="https://tse4.mm.bing.net/th?id=OIP.-FHtcdQljtGKQGm77uDIyQHaCp&amp;pid=15.1&amp;P=0&amp;w=500&amp;h=179">
            <a:extLst>
              <a:ext uri="{FF2B5EF4-FFF2-40B4-BE49-F238E27FC236}">
                <a16:creationId xmlns:a16="http://schemas.microsoft.com/office/drawing/2014/main" id="{3D8802F4-750D-4631-ADDF-CD78A4E24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15" y="1819275"/>
            <a:ext cx="45148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4E094-7EAF-4725-9557-1CF8E07B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67" y="4989786"/>
            <a:ext cx="3120258" cy="748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0B61D0-A660-491F-A314-F3EC57DA5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66" y="4063480"/>
            <a:ext cx="4305299" cy="1852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CE78E-2385-4901-B7D2-FD8A8A011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572" y="2275421"/>
            <a:ext cx="4286447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7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5598-C61B-40DC-8244-72165971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– Tableau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AB4E-176A-4308-9AAC-81EB9679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92632" cy="3541714"/>
          </a:xfrm>
        </p:spPr>
        <p:txBody>
          <a:bodyPr/>
          <a:lstStyle/>
          <a:p>
            <a:r>
              <a:rPr lang="en-US" dirty="0"/>
              <a:t>ZIP code deep-dive</a:t>
            </a:r>
          </a:p>
          <a:p>
            <a:r>
              <a:rPr lang="en-US" dirty="0"/>
              <a:t>Industry distribution</a:t>
            </a:r>
          </a:p>
          <a:p>
            <a:r>
              <a:rPr lang="en-US" dirty="0"/>
              <a:t>New business license activity vs ZIP per capita income</a:t>
            </a:r>
          </a:p>
          <a:p>
            <a:r>
              <a:rPr lang="en-US" dirty="0"/>
              <a:t>New business license activity vs ZIP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1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5598-C61B-40DC-8244-72165971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Looking – 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AB4E-176A-4308-9AAC-81EB9679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92632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Correlation matrix – correlation between independent and dependent variables in the actual data</a:t>
            </a:r>
          </a:p>
          <a:p>
            <a:r>
              <a:rPr lang="en-US" dirty="0"/>
              <a:t>Feature importance - amount that each attribute improves model performance</a:t>
            </a:r>
          </a:p>
          <a:p>
            <a:r>
              <a:rPr lang="en-US" dirty="0"/>
              <a:t>R-squared - </a:t>
            </a:r>
          </a:p>
          <a:p>
            <a:r>
              <a:rPr lang="en-US" dirty="0"/>
              <a:t>Mean Squares Error – difference between actual vs modeled</a:t>
            </a:r>
          </a:p>
          <a:p>
            <a:r>
              <a:rPr lang="en-US" dirty="0"/>
              <a:t>Mean Absolute Error – average of above</a:t>
            </a:r>
          </a:p>
          <a:p>
            <a:r>
              <a:rPr lang="en-US" dirty="0"/>
              <a:t>Predictive analytics calculator</a:t>
            </a:r>
          </a:p>
        </p:txBody>
      </p:sp>
    </p:spTree>
    <p:extLst>
      <p:ext uri="{BB962C8B-B14F-4D97-AF65-F5344CB8AC3E}">
        <p14:creationId xmlns:p14="http://schemas.microsoft.com/office/powerpoint/2010/main" val="427535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5598-C61B-40DC-8244-72165971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v WARD DEEP DIVE - Tableau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AB4E-176A-4308-9AAC-81EB9679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92632" cy="3541714"/>
          </a:xfrm>
        </p:spPr>
        <p:txBody>
          <a:bodyPr/>
          <a:lstStyle/>
          <a:p>
            <a:r>
              <a:rPr lang="en-US" dirty="0"/>
              <a:t>2-3 Dashboards</a:t>
            </a:r>
          </a:p>
          <a:p>
            <a:r>
              <a:rPr lang="en-US" dirty="0"/>
              <a:t>Business in DANGEROUS/SAFE WARDS ( Top 5 CRIMES &amp; TOP Business)</a:t>
            </a:r>
          </a:p>
          <a:p>
            <a:r>
              <a:rPr lang="en-US" dirty="0"/>
              <a:t>Business in DANGEROUS/SAFE NEIGHBORHOOD ( Top 5 CRIMES &amp; TOP Business)</a:t>
            </a:r>
          </a:p>
          <a:p>
            <a:r>
              <a:rPr lang="en-US" dirty="0"/>
              <a:t>Analyze the business in the those wards/neighborhoods (Happens to be restaurants and Liquor Stores)</a:t>
            </a:r>
          </a:p>
        </p:txBody>
      </p:sp>
    </p:spTree>
    <p:extLst>
      <p:ext uri="{BB962C8B-B14F-4D97-AF65-F5344CB8AC3E}">
        <p14:creationId xmlns:p14="http://schemas.microsoft.com/office/powerpoint/2010/main" val="456735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Chicago New Business activity</vt:lpstr>
      <vt:lpstr>How to boost the Chicago economy with new businesses?</vt:lpstr>
      <vt:lpstr>Tools Used</vt:lpstr>
      <vt:lpstr>Current State – Tableau analytics</vt:lpstr>
      <vt:lpstr>Forward Looking – Multiple regression</vt:lpstr>
      <vt:lpstr>CRIME v WARD DEEP DIVE - Tableau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New Business activity</dc:title>
  <dc:creator>Derek Jones</dc:creator>
  <cp:lastModifiedBy>Derek Jones</cp:lastModifiedBy>
  <cp:revision>2</cp:revision>
  <dcterms:created xsi:type="dcterms:W3CDTF">2019-01-08T01:57:21Z</dcterms:created>
  <dcterms:modified xsi:type="dcterms:W3CDTF">2019-01-08T03:29:42Z</dcterms:modified>
</cp:coreProperties>
</file>