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7" r:id="rId6"/>
    <p:sldId id="262" r:id="rId7"/>
    <p:sldId id="263" r:id="rId8"/>
    <p:sldId id="261" r:id="rId9"/>
    <p:sldId id="265" r:id="rId10"/>
    <p:sldId id="264" r:id="rId11"/>
    <p:sldId id="267" r:id="rId12"/>
    <p:sldId id="260" r:id="rId13"/>
    <p:sldId id="268" r:id="rId14"/>
    <p:sldId id="269" r:id="rId15"/>
    <p:sldId id="270" r:id="rId16"/>
    <p:sldId id="266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0262000131" initials="0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216" y="352"/>
      </p:cViewPr>
      <p:guideLst>
        <p:guide orient="horz" pos="1599"/>
        <p:guide pos="281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yolo</a:t>
            </a:r>
            <a:r>
              <a:rPr lang="zh-CN" altLang="en-US"/>
              <a:t>的三个特征图的边比</a:t>
            </a:r>
            <a:r>
              <a:rPr lang="en-US" altLang="zh-CN"/>
              <a:t>ratinanet</a:t>
            </a:r>
            <a:r>
              <a:rPr lang="zh-CN" altLang="en-US"/>
              <a:t>的大，约</a:t>
            </a:r>
            <a:r>
              <a:rPr lang="en-US" altLang="zh-CN"/>
              <a:t>50%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、每个位置的</a:t>
            </a:r>
            <a:r>
              <a:rPr lang="en-US" altLang="zh-CN"/>
              <a:t>anchor</a:t>
            </a:r>
            <a:r>
              <a:rPr lang="zh-CN" altLang="en-US"/>
              <a:t>数量太多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林宗毅 FPN作者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1、不用P2，因为计算原因</a:t>
            </a:r>
            <a:endParaRPr lang="zh-CN" altLang="en-US"/>
          </a:p>
          <a:p>
            <a:r>
              <a:rPr lang="zh-CN" altLang="en-US"/>
              <a:t>2、p6通过卷积而不是下采样</a:t>
            </a:r>
            <a:endParaRPr lang="zh-CN" altLang="en-US"/>
          </a:p>
          <a:p>
            <a:r>
              <a:rPr lang="zh-CN" altLang="en-US"/>
              <a:t>3、p7提高大目标的检测</a:t>
            </a:r>
            <a:endParaRPr lang="zh-CN" altLang="en-US"/>
          </a:p>
          <a:p>
            <a:r>
              <a:rPr lang="zh-CN" altLang="en-US"/>
              <a:t>这些细微的改变在保持精度情况下提高了速度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1、在这样的初始化条件下，存在类别不平衡，在早期训练时，背景类的loss多到可以控制总的loss，导致不稳定</a:t>
            </a:r>
            <a:endParaRPr lang="zh-CN" altLang="en-US"/>
          </a:p>
          <a:p>
            <a:r>
              <a:rPr lang="zh-CN" altLang="en-US"/>
              <a:t>2、对p值引入一个先验的概念，在开始训练时对p做一个估计，对分类网络最后一层进行一个特殊的初始化，其余层正常初始化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1、两阶段串联的模型，在two-stage检测中，目标候选机制将可能的目标定位从无穷降到了一两千，更重要的是，他选择的候选框不是随机的，而是跟真实的目标定位有关，这就去除了大量的easy negative样本</a:t>
            </a:r>
            <a:endParaRPr lang="zh-CN" altLang="en-US"/>
          </a:p>
          <a:p>
            <a:r>
              <a:rPr lang="zh-CN" altLang="en-US"/>
              <a:t>2、有偏的抽样，在训练第二阶段时，典型的用有偏的抽样去构建minibatch，例如包含一个1:3的正负样本比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1、训练无效率或徒劳，因为大多数定位是easy negatives，他们对学习没有用</a:t>
            </a:r>
            <a:endParaRPr lang="zh-CN" altLang="en-US"/>
          </a:p>
          <a:p>
            <a:r>
              <a:rPr lang="zh-CN" altLang="en-US"/>
              <a:t>2、easy negatives会控制训练，导致模型退化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归一化loss累计分布图</a:t>
            </a:r>
            <a:endParaRPr lang="zh-CN" altLang="en-US"/>
          </a:p>
          <a:p>
            <a:r>
              <a:rPr lang="zh-CN" altLang="en-US"/>
              <a:t>1、FL有效地降低了easy negatives的影响，将焦点集中在hard negative 样本上</a:t>
            </a:r>
            <a:endParaRPr lang="zh-CN" altLang="en-US"/>
          </a:p>
          <a:p>
            <a:r>
              <a:rPr lang="zh-CN" altLang="en-US"/>
              <a:t>2、原因：easy negative样本组成了loss中大部分，支配了梯度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FL的具体形式不重要</a:t>
            </a:r>
            <a:endParaRPr lang="zh-CN" altLang="en-US"/>
          </a:p>
          <a:p>
            <a:r>
              <a:rPr lang="zh-CN" altLang="en-US"/>
              <a:t>具备两个性质：</a:t>
            </a:r>
            <a:endParaRPr lang="zh-CN" altLang="en-US"/>
          </a:p>
          <a:p>
            <a:r>
              <a:rPr lang="zh-CN" altLang="en-US"/>
              <a:t>1、当样本被分错类，pt小，调节因子接近1，不影响loss，随着pt接近1，因子趋于0，下调分类好的样本的loss</a:t>
            </a:r>
            <a:endParaRPr lang="zh-CN" altLang="en-US"/>
          </a:p>
          <a:p>
            <a:r>
              <a:rPr lang="zh-CN" altLang="en-US"/>
              <a:t>2、这个参数可以光滑的调整easy examples权重下滑的比率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B7F6-9AEF-FD40-958C-A5CC0E678B4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76A6-8830-A041-AE63-73BF529234C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0458" y="205979"/>
            <a:ext cx="6986342" cy="857250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0458" y="1200151"/>
            <a:ext cx="6986342" cy="3394472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700458" y="4767263"/>
            <a:ext cx="890342" cy="273844"/>
          </a:xfrm>
        </p:spPr>
        <p:txBody>
          <a:bodyPr/>
          <a:lstStyle/>
          <a:p>
            <a:fld id="{85F4B7F6-9AEF-FD40-958C-A5CC0E678B4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76A6-8830-A041-AE63-73BF529234C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530321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405181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B7F6-9AEF-FD40-958C-A5CC0E678B4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76A6-8830-A041-AE63-73BF529234C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B7F6-9AEF-FD40-958C-A5CC0E678B4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76A6-8830-A041-AE63-73BF529234C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B7F6-9AEF-FD40-958C-A5CC0E678B4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76A6-8830-A041-AE63-73BF529234CB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二级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三级</a:t>
            </a:r>
            <a:endParaRPr kumimoji="1" lang="zh-CN" altLang="en-US" dirty="0" smtClean="0"/>
          </a:p>
          <a:p>
            <a:pPr lvl="3"/>
            <a:r>
              <a:rPr kumimoji="1" lang="zh-CN" altLang="en-US" dirty="0" smtClean="0"/>
              <a:t>四级</a:t>
            </a:r>
            <a:endParaRPr kumimoji="1" lang="zh-CN" altLang="en-US" dirty="0" smtClean="0"/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4B7F6-9AEF-FD40-958C-A5CC0E678B4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776A6-8830-A041-AE63-73BF529234C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黑体" panose="02010609060101010101" charset="-122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/>
              <a:t>Focal Loss for Dense Object Detection</a:t>
            </a:r>
            <a:endParaRPr kumimoji="1" lang="zh-CN" altLang="en-US" sz="3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sz="1600">
                <a:solidFill>
                  <a:schemeClr val="tx1"/>
                </a:solidFill>
              </a:rPr>
              <a:t>Tsung-Yi Lin        Priya Goyal        Ross Girshick       Kaiming He     Piotr Dollar</a:t>
            </a:r>
            <a:endParaRPr kumimoji="1" lang="zh-CN" altLang="en-US" sz="1600">
              <a:solidFill>
                <a:schemeClr val="tx1"/>
              </a:solidFill>
            </a:endParaRPr>
          </a:p>
          <a:p>
            <a:endParaRPr kumimoji="1" lang="zh-CN" altLang="en-US" sz="1600">
              <a:solidFill>
                <a:schemeClr val="tx1"/>
              </a:solidFill>
            </a:endParaRPr>
          </a:p>
          <a:p>
            <a:endParaRPr kumimoji="1" lang="zh-CN" altLang="en-US" sz="1600">
              <a:solidFill>
                <a:schemeClr val="tx1"/>
              </a:solidFill>
            </a:endParaRPr>
          </a:p>
          <a:p>
            <a:r>
              <a:rPr kumimoji="1" lang="zh-CN" altLang="en-US" sz="1600">
                <a:solidFill>
                  <a:schemeClr val="tx1"/>
                </a:solidFill>
              </a:rPr>
              <a:t>                                                                                                    主讲人：韩一辉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Focal Loss</a:t>
            </a:r>
            <a:endParaRPr kumimoji="1" lang="zh-CN" altLang="en-US"/>
          </a:p>
        </p:txBody>
      </p:sp>
      <p:pic>
        <p:nvPicPr>
          <p:cNvPr id="11" name="图片 10" descr="focallo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2395" y="1179195"/>
            <a:ext cx="6162040" cy="18859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570990" y="3536950"/>
            <a:ext cx="5596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1、权重因子用于调节positive和negative的比例  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Focal Loss</a:t>
            </a:r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0875" y="1062990"/>
            <a:ext cx="5509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2、调整因子抑制easy example </a:t>
            </a:r>
            <a:endParaRPr lang="zh-CN" altLang="en-US"/>
          </a:p>
        </p:txBody>
      </p:sp>
      <p:pic>
        <p:nvPicPr>
          <p:cNvPr id="4" name="图片 3" descr="调节因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8220" y="1695450"/>
            <a:ext cx="4490720" cy="2858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Focal Loss</a:t>
            </a:r>
            <a:endParaRPr kumimoji="1" lang="zh-CN" altLang="en-US"/>
          </a:p>
        </p:txBody>
      </p:sp>
      <p:pic>
        <p:nvPicPr>
          <p:cNvPr id="5" name="图片 4" descr="cn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935" y="1062990"/>
            <a:ext cx="7301230" cy="23533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30985" y="3559810"/>
            <a:ext cx="6247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As can be seen, FL can effectively discount the effect of easy negatives,focusing all attention on the hard negative examples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30985" y="4265930"/>
            <a:ext cx="6247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原因：Easily classified negatives comprise the majority of the loss and dominate the gradient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Focal Loss</a:t>
            </a:r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41425" y="2907665"/>
            <a:ext cx="71551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two properties of the focal loss:    </a:t>
            </a:r>
            <a:endParaRPr lang="zh-CN" altLang="en-US"/>
          </a:p>
          <a:p>
            <a:r>
              <a:rPr lang="zh-CN" altLang="en-US"/>
              <a:t>(1) When an example is misclassified and pt is small, the modulating factor is near 1 and the loss is unaffected. As pt→1, the factor goes to 0 and the loss for well-classified examples is down-weighted.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41425" y="4106545"/>
            <a:ext cx="6247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(2) The focusing parameter smoothly adjusts the rate at which easy examples are downweighted. </a:t>
            </a:r>
            <a:endParaRPr lang="zh-CN" altLang="en-US"/>
          </a:p>
        </p:txBody>
      </p:sp>
      <p:pic>
        <p:nvPicPr>
          <p:cNvPr id="3" name="图片 2" descr="focalloss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9480" y="1200785"/>
            <a:ext cx="2685415" cy="14382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52315" y="1443355"/>
            <a:ext cx="41344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the exact form of the focal loss is not crucial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2465" y="374015"/>
            <a:ext cx="4532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模型细节：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51840" y="808355"/>
            <a:ext cx="68052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1、FPN backbone：  </a:t>
            </a:r>
            <a:endParaRPr lang="zh-CN" altLang="en-US" sz="1600"/>
          </a:p>
          <a:p>
            <a:r>
              <a:rPr lang="zh-CN" altLang="en-US" sz="1600"/>
              <a:t>While many design choices are not crucial, we emphasize the use of the FPN backbone is; preliminary experiments using features from only the final ResNet layer yielded low AP. 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806450" y="1945005"/>
            <a:ext cx="6696075" cy="3076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2、Anchors：  </a:t>
            </a:r>
            <a:endParaRPr lang="zh-CN" altLang="en-US" sz="1600"/>
          </a:p>
          <a:p>
            <a:r>
              <a:rPr lang="zh-CN" altLang="en-US" sz="1600"/>
              <a:t>The anchors have areas of 32*32 to 512*512 on pyramid levels P3 to P7;  </a:t>
            </a:r>
            <a:endParaRPr lang="zh-CN" altLang="en-US" sz="1600"/>
          </a:p>
          <a:p>
            <a:r>
              <a:rPr lang="zh-CN" altLang="en-US" sz="1600"/>
              <a:t>three aspect ratios {1:2; 1:1, 2:1};  </a:t>
            </a:r>
            <a:endParaRPr lang="zh-CN" altLang="en-US" sz="1600"/>
          </a:p>
          <a:p>
            <a:r>
              <a:rPr lang="zh-CN" altLang="en-US" sz="1600"/>
              <a:t>anchors of sizes {2^0,2^(1/3), 2^(2/3)}of the original set of 3 aspect ratio anchors.  </a:t>
            </a:r>
            <a:endParaRPr lang="zh-CN" altLang="en-US" sz="1600"/>
          </a:p>
          <a:p>
            <a:r>
              <a:rPr lang="zh-CN" altLang="en-US" sz="1600"/>
              <a:t>In total there are A = 9 anchors per level and across levels they cover the scale range 32-813 pixels with respect to the network</a:t>
            </a:r>
            <a:r>
              <a:rPr lang="en-US" altLang="zh-CN" sz="1600"/>
              <a:t>‘</a:t>
            </a:r>
            <a:r>
              <a:rPr lang="zh-CN" altLang="en-US" sz="1600"/>
              <a:t>s input image.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intersection-over-union (IoU) threshold:  </a:t>
            </a:r>
            <a:endParaRPr lang="zh-CN" altLang="en-US" sz="1600"/>
          </a:p>
          <a:p>
            <a:r>
              <a:rPr lang="zh-CN" altLang="en-US" sz="1600"/>
              <a:t>0.5:ground-truth object boxes;  </a:t>
            </a:r>
            <a:endParaRPr lang="zh-CN" altLang="en-US" sz="1600"/>
          </a:p>
          <a:p>
            <a:r>
              <a:rPr lang="zh-CN" altLang="en-US" sz="1600"/>
              <a:t>[0, 0.4):background;  </a:t>
            </a:r>
            <a:endParaRPr lang="zh-CN" altLang="en-US" sz="1600"/>
          </a:p>
          <a:p>
            <a:r>
              <a:rPr lang="zh-CN" altLang="en-US" sz="1600"/>
              <a:t>[0.4, 0.5):ignored during training.</a:t>
            </a:r>
            <a:r>
              <a:rPr lang="zh-CN" altLang="en-US"/>
              <a:t>  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2465" y="374015"/>
            <a:ext cx="4532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模型细节：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51840" y="808355"/>
            <a:ext cx="680529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3、Classification Subnet and Box Regression Subnet：  </a:t>
            </a:r>
            <a:endParaRPr lang="zh-CN" altLang="en-US" sz="1600"/>
          </a:p>
          <a:p>
            <a:r>
              <a:rPr lang="zh-CN" altLang="en-US" sz="1600"/>
              <a:t>相同结构，不共享参数；对FPN中每个层共享分类和回归网络   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4、Inference：  </a:t>
            </a:r>
            <a:endParaRPr lang="zh-CN" altLang="en-US" sz="1600"/>
          </a:p>
          <a:p>
            <a:r>
              <a:rPr lang="zh-CN" altLang="en-US" sz="1600"/>
              <a:t>at most 1k top-scoring predictions per FPN level, after thresholding</a:t>
            </a:r>
            <a:endParaRPr lang="zh-CN" altLang="en-US" sz="1600"/>
          </a:p>
          <a:p>
            <a:r>
              <a:rPr lang="zh-CN" altLang="en-US" sz="1600"/>
              <a:t>detector confidence at 0.05. The top predictions from all levels are merged and non-maximum suppression with a threshold of 0.5 is applied to yield the final detections.  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751840" y="3079750"/>
            <a:ext cx="66960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5、Focal loss：  </a:t>
            </a:r>
            <a:endParaRPr lang="zh-CN" altLang="en-US" sz="1600"/>
          </a:p>
          <a:p>
            <a:r>
              <a:rPr lang="zh-CN" altLang="en-US" sz="1600"/>
              <a:t>normalized by the number of anchors assigned to a ground-truth box  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6、 Initialization：</a:t>
            </a:r>
            <a:endParaRPr lang="zh-CN" altLang="en-US" sz="1600"/>
          </a:p>
          <a:p>
            <a:r>
              <a:rPr lang="zh-CN" altLang="en-US" sz="1600"/>
              <a:t>不同的初始化策略  </a:t>
            </a:r>
            <a:endParaRPr lang="zh-CN" altLang="en-US" sz="1600"/>
          </a:p>
          <a:p>
            <a:r>
              <a:rPr lang="zh-CN" altLang="en-US" sz="1600"/>
              <a:t> </a:t>
            </a:r>
            <a:endParaRPr lang="zh-CN" altLang="en-US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5480" y="367030"/>
            <a:ext cx="4532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Experiments</a:t>
            </a:r>
            <a:endParaRPr lang="zh-CN" altLang="en-US"/>
          </a:p>
        </p:txBody>
      </p:sp>
      <p:pic>
        <p:nvPicPr>
          <p:cNvPr id="2" name="图片 1" descr="参数选择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645" y="1012825"/>
            <a:ext cx="5193665" cy="3276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972175" y="1012825"/>
            <a:ext cx="2714625" cy="3569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1、lower α are selected for higher γ(as easy negatives are downweighted，less emphasis needs to be placed on the positives).   </a:t>
            </a:r>
            <a:endParaRPr lang="zh-CN" altLang="en-US" sz="1600"/>
          </a:p>
          <a:p>
            <a:r>
              <a:rPr lang="zh-CN" altLang="en-US" sz="1600"/>
              <a:t>α =0.25，γ=2时最优  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2、beyond 6-9 anchors did not shown further gains. </a:t>
            </a:r>
            <a:endParaRPr lang="zh-CN" altLang="en-US" sz="1600"/>
          </a:p>
          <a:p>
            <a:r>
              <a:rPr lang="zh-CN" altLang="en-US" sz="1600"/>
              <a:t> </a:t>
            </a:r>
            <a:endParaRPr lang="zh-CN" altLang="en-US" sz="1600"/>
          </a:p>
          <a:p>
            <a:r>
              <a:rPr lang="zh-CN" altLang="en-US" sz="1600"/>
              <a:t>3、This is a gap of 3.2 AP, showing FL is more effective than OHEM for training dense detectors.</a:t>
            </a:r>
            <a:r>
              <a:rPr lang="zh-CN" altLang="en-US"/>
              <a:t> 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5480" y="367030"/>
            <a:ext cx="4532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Experiments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32450" y="1772920"/>
            <a:ext cx="27571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Larger backbone networks yield higher accuracy, but also slower inference speeds. Likewise for input image scale.</a:t>
            </a:r>
            <a:endParaRPr lang="zh-CN" altLang="en-US" sz="1600"/>
          </a:p>
        </p:txBody>
      </p:sp>
      <p:pic>
        <p:nvPicPr>
          <p:cNvPr id="5" name="图片 4" descr="速度精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735330"/>
            <a:ext cx="4000500" cy="3986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5480" y="367030"/>
            <a:ext cx="4532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Experiments</a:t>
            </a:r>
            <a:endParaRPr lang="zh-CN" altLang="en-US"/>
          </a:p>
        </p:txBody>
      </p:sp>
      <p:pic>
        <p:nvPicPr>
          <p:cNvPr id="2" name="图片 1" descr="结果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" y="1076960"/>
            <a:ext cx="8799830" cy="2989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7860" y="367030"/>
            <a:ext cx="4532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思考？</a:t>
            </a:r>
            <a:endParaRPr lang="zh-CN" altLang="en-US"/>
          </a:p>
          <a:p>
            <a:r>
              <a:rPr lang="zh-CN" altLang="en-US"/>
              <a:t>为什么YOLO V3使用Focal loss无效？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52475" y="1097915"/>
            <a:ext cx="66465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原文作者：</a:t>
            </a:r>
            <a:endParaRPr lang="zh-CN" altLang="en-US"/>
          </a:p>
          <a:p>
            <a:r>
              <a:rPr lang="zh-CN" altLang="en-US"/>
              <a:t>it has separate objectness predictions and conditional class predictions. 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可能原因：  </a:t>
            </a:r>
            <a:endParaRPr lang="zh-CN" altLang="en-US"/>
          </a:p>
          <a:p>
            <a:r>
              <a:rPr lang="zh-CN" altLang="en-US"/>
              <a:t>1、特征图的大小与正负样本比  </a:t>
            </a:r>
            <a:endParaRPr lang="zh-CN" altLang="en-US"/>
          </a:p>
          <a:p>
            <a:r>
              <a:rPr lang="zh-CN" altLang="en-US"/>
              <a:t>2、anchor的设置   </a:t>
            </a:r>
            <a:endParaRPr lang="zh-CN" altLang="en-US"/>
          </a:p>
          <a:p>
            <a:r>
              <a:rPr lang="zh-CN" altLang="en-US"/>
              <a:t>proposal box：（52×52+26×26+13×13）×3=10647个</a:t>
            </a:r>
            <a:endParaRPr lang="zh-CN" altLang="en-US"/>
          </a:p>
        </p:txBody>
      </p:sp>
      <p:pic>
        <p:nvPicPr>
          <p:cNvPr id="6" name="图片 5" descr="yoloanch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460" y="3535680"/>
            <a:ext cx="8895080" cy="1114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295" y="1761490"/>
            <a:ext cx="7979410" cy="1021715"/>
          </a:xfrm>
        </p:spPr>
        <p:txBody>
          <a:bodyPr>
            <a:normAutofit fontScale="90000"/>
          </a:bodyPr>
          <a:lstStyle/>
          <a:p>
            <a:r>
              <a:rPr kumimoji="1" lang="zh-CN" altLang="en-US" sz="3200"/>
              <a:t>能否提出一个 </a:t>
            </a:r>
            <a:r>
              <a:rPr kumimoji="1" lang="zh-CN" altLang="en-US" sz="3200" cap="none">
                <a:solidFill>
                  <a:schemeClr val="tx1"/>
                </a:solidFill>
                <a:uFillTx/>
              </a:rPr>
              <a:t>single, unified network</a:t>
            </a:r>
            <a:r>
              <a:rPr kumimoji="1" lang="zh-CN" altLang="en-US" sz="3200"/>
              <a:t>，兼顾</a:t>
            </a:r>
            <a:r>
              <a:rPr kumimoji="1" lang="zh-CN" altLang="en-US" sz="3200" cap="none">
                <a:solidFill>
                  <a:schemeClr val="tx1"/>
                </a:solidFill>
                <a:uFillTx/>
              </a:rPr>
              <a:t>one-stage</a:t>
            </a:r>
            <a:r>
              <a:rPr kumimoji="1" lang="zh-CN" altLang="en-US" sz="3200"/>
              <a:t>的速度和</a:t>
            </a:r>
            <a:r>
              <a:rPr kumimoji="1" lang="zh-CN" altLang="en-US" sz="3200" cap="none">
                <a:solidFill>
                  <a:schemeClr val="tx1"/>
                </a:solidFill>
                <a:uFillTx/>
              </a:rPr>
              <a:t>two-stage</a:t>
            </a:r>
            <a:r>
              <a:rPr kumimoji="1" lang="zh-CN" altLang="en-US" sz="3200"/>
              <a:t>的精度？</a:t>
            </a:r>
            <a:endParaRPr kumimoji="1" lang="zh-CN" alt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1563" y="143114"/>
            <a:ext cx="6986342" cy="857250"/>
          </a:xfrm>
        </p:spPr>
        <p:txBody>
          <a:bodyPr>
            <a:normAutofit fontScale="90000"/>
          </a:bodyPr>
          <a:lstStyle/>
          <a:p>
            <a:r>
              <a:rPr kumimoji="1" lang="zh-CN" altLang="en-US" sz="2000"/>
              <a:t>网络结构：ResNet+FPN+two subnetworks(classification+regression)</a:t>
            </a:r>
            <a:r>
              <a:rPr kumimoji="1" lang="zh-CN" altLang="en-US"/>
              <a:t> </a:t>
            </a:r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-10795" y="2102485"/>
            <a:ext cx="147320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特点：</a:t>
            </a:r>
            <a:endParaRPr lang="zh-CN" altLang="en-US"/>
          </a:p>
          <a:p>
            <a:r>
              <a:rPr lang="en-US" altLang="zh-CN" sz="1600"/>
              <a:t>1</a:t>
            </a:r>
            <a:r>
              <a:rPr lang="zh-CN" altLang="en-US" sz="1600"/>
              <a:t>、</a:t>
            </a:r>
            <a:r>
              <a:rPr lang="zh-CN" altLang="en-US" sz="1600"/>
              <a:t>特征提取能力强</a:t>
            </a:r>
            <a:endParaRPr lang="zh-CN" altLang="en-US" sz="1600"/>
          </a:p>
          <a:p>
            <a:r>
              <a:rPr lang="en-US" altLang="zh-CN" sz="1600"/>
              <a:t>2</a:t>
            </a:r>
            <a:r>
              <a:rPr lang="zh-CN" altLang="en-US" sz="1600"/>
              <a:t>、特征融合</a:t>
            </a:r>
            <a:endParaRPr lang="zh-CN" altLang="en-US" sz="1600"/>
          </a:p>
          <a:p>
            <a:r>
              <a:rPr lang="en-US" altLang="zh-CN" sz="1600"/>
              <a:t>3</a:t>
            </a:r>
            <a:r>
              <a:rPr lang="zh-CN" altLang="en-US" sz="1600"/>
              <a:t>、</a:t>
            </a:r>
            <a:r>
              <a:rPr lang="zh-CN" altLang="en-US" sz="1600"/>
              <a:t>两个特定任务</a:t>
            </a:r>
            <a:endParaRPr lang="zh-CN" altLang="en-US" sz="1600"/>
          </a:p>
        </p:txBody>
      </p:sp>
      <p:pic>
        <p:nvPicPr>
          <p:cNvPr id="18" name="图片 17" descr="网络结构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5615" y="940435"/>
            <a:ext cx="6797675" cy="3923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295" y="1333500"/>
            <a:ext cx="7979410" cy="1021715"/>
          </a:xfrm>
        </p:spPr>
        <p:txBody>
          <a:bodyPr>
            <a:normAutofit/>
          </a:bodyPr>
          <a:lstStyle/>
          <a:p>
            <a:r>
              <a:rPr kumimoji="1" lang="zh-CN" altLang="en-US" sz="2400"/>
              <a:t>训练：在初始化和训练策略没有调整的情况下使用标准的交叉熵</a:t>
            </a:r>
            <a:endParaRPr kumimoji="1" lang="zh-CN" altLang="en-US" sz="240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2030095" y="3031490"/>
            <a:ext cx="4677410" cy="10217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黑体" panose="02010609060101010101" charset="-122"/>
                <a:cs typeface="+mj-cs"/>
              </a:defRPr>
            </a:lvl1pPr>
          </a:lstStyle>
          <a:p>
            <a:r>
              <a:rPr kumimoji="1" lang="zh-CN" altLang="en-US" sz="2400" cap="none">
                <a:solidFill>
                  <a:schemeClr val="tx1"/>
                </a:solidFill>
                <a:uFillTx/>
              </a:rPr>
              <a:t>f</a:t>
            </a:r>
            <a:r>
              <a:rPr kumimoji="1" lang="en-US" altLang="zh-CN" sz="2400" cap="none">
                <a:solidFill>
                  <a:schemeClr val="tx1"/>
                </a:solidFill>
                <a:uFillTx/>
              </a:rPr>
              <a:t>ails</a:t>
            </a:r>
            <a:r>
              <a:rPr kumimoji="1" lang="zh-CN" altLang="en-US" sz="2400" cap="none">
                <a:solidFill>
                  <a:schemeClr val="tx1"/>
                </a:solidFill>
                <a:uFillTx/>
              </a:rPr>
              <a:t> quickly</a:t>
            </a:r>
            <a:r>
              <a:rPr kumimoji="1" lang="zh-CN" altLang="en-US" sz="2400"/>
              <a:t>，训练时网络发散</a:t>
            </a:r>
            <a:endParaRPr kumimoji="1"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295" y="247650"/>
            <a:ext cx="2260600" cy="667385"/>
          </a:xfrm>
        </p:spPr>
        <p:txBody>
          <a:bodyPr>
            <a:normAutofit/>
          </a:bodyPr>
          <a:lstStyle/>
          <a:p>
            <a:r>
              <a:rPr kumimoji="1" lang="en-US" altLang="zh-CN" sz="2400"/>
              <a:t>why</a:t>
            </a:r>
            <a:r>
              <a:rPr kumimoji="1" lang="zh-CN" altLang="en-US" sz="2400"/>
              <a:t>？</a:t>
            </a:r>
            <a:endParaRPr kumimoji="1" lang="zh-CN" altLang="en-US" sz="240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582295" y="828040"/>
            <a:ext cx="7558405" cy="10217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黑体" panose="02010609060101010101" charset="-122"/>
                <a:cs typeface="+mj-cs"/>
              </a:defRPr>
            </a:lvl1pPr>
          </a:lstStyle>
          <a:p>
            <a:r>
              <a:rPr kumimoji="1" lang="zh-CN" sz="2400"/>
              <a:t>新发现：</a:t>
            </a:r>
            <a:r>
              <a:rPr kumimoji="1" lang="zh-CN" sz="2400" cap="none">
                <a:solidFill>
                  <a:schemeClr val="tx1"/>
                </a:solidFill>
                <a:uFillTx/>
              </a:rPr>
              <a:t>Under such an initialization, in the presence of class imbalance,the loss due to the frequent class can dominate total loss and cause instability in early training </a:t>
            </a:r>
            <a:endParaRPr kumimoji="1" lang="zh-CN" sz="2400" cap="none">
              <a:solidFill>
                <a:schemeClr val="tx1"/>
              </a:solidFill>
              <a:uFillTx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582295" y="2005330"/>
            <a:ext cx="7558405" cy="22212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黑体" panose="02010609060101010101" charset="-122"/>
                <a:cs typeface="+mj-cs"/>
              </a:defRPr>
            </a:lvl1pPr>
          </a:lstStyle>
          <a:p>
            <a:r>
              <a:rPr kumimoji="1" lang="zh-CN" sz="2000"/>
              <a:t>解决：</a:t>
            </a:r>
            <a:r>
              <a:rPr kumimoji="1" lang="zh-CN" sz="2000" cap="none">
                <a:solidFill>
                  <a:schemeClr val="tx1"/>
                </a:solidFill>
                <a:uFillTx/>
              </a:rPr>
              <a:t>introduce the concept of a </a:t>
            </a:r>
            <a:r>
              <a:rPr kumimoji="1" lang="en-US" altLang="zh-CN" sz="2000" cap="none">
                <a:solidFill>
                  <a:schemeClr val="tx1"/>
                </a:solidFill>
                <a:uFillTx/>
              </a:rPr>
              <a:t>“</a:t>
            </a:r>
            <a:r>
              <a:rPr kumimoji="1" lang="zh-CN" sz="2000" cap="none">
                <a:solidFill>
                  <a:schemeClr val="tx1"/>
                </a:solidFill>
                <a:uFillTx/>
              </a:rPr>
              <a:t>prior</a:t>
            </a:r>
            <a:r>
              <a:rPr kumimoji="1" lang="en-US" altLang="zh-CN" sz="2000" cap="none">
                <a:solidFill>
                  <a:schemeClr val="tx1"/>
                </a:solidFill>
                <a:uFillTx/>
              </a:rPr>
              <a:t>” </a:t>
            </a:r>
            <a:r>
              <a:rPr kumimoji="1" lang="zh-CN" sz="2000" cap="none">
                <a:solidFill>
                  <a:schemeClr val="tx1"/>
                </a:solidFill>
                <a:uFillTx/>
              </a:rPr>
              <a:t>for the value of p estimated by the model for the rare class (foreground) at the start of training.</a:t>
            </a:r>
            <a:endParaRPr kumimoji="1" lang="zh-CN" sz="2000" cap="none">
              <a:solidFill>
                <a:schemeClr val="tx1"/>
              </a:solidFill>
              <a:uFillTx/>
            </a:endParaRPr>
          </a:p>
          <a:p>
            <a:r>
              <a:rPr kumimoji="1" lang="zh-CN" sz="2000" cap="none">
                <a:solidFill>
                  <a:schemeClr val="tx1"/>
                </a:solidFill>
                <a:uFillTx/>
              </a:rPr>
              <a:t>All new conv layers except the final one in the RetinaNet subnets are initialized with bias b = 0 and a Gaussian weight fill with sigma = 0.01. For the final conv layer of the classification subnet, we set the bias initialization to b = -log((1-π)/π), where π specifies that at the start of training every anchor should be labeled as foreground with confidence of 0.01.  </a:t>
            </a:r>
            <a:endParaRPr kumimoji="1" lang="zh-CN" sz="2000" cap="none">
              <a:solidFill>
                <a:schemeClr val="tx1"/>
              </a:solidFill>
              <a:uFillTx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582295" y="4226560"/>
            <a:ext cx="7558405" cy="747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黑体" panose="02010609060101010101" charset="-122"/>
                <a:cs typeface="+mj-cs"/>
              </a:defRPr>
            </a:lvl1pPr>
          </a:lstStyle>
          <a:p>
            <a:r>
              <a:rPr kumimoji="1" lang="zh-CN" sz="2400"/>
              <a:t>结果：</a:t>
            </a:r>
            <a:r>
              <a:rPr kumimoji="1" lang="zh-CN" sz="2400" cap="none">
                <a:solidFill>
                  <a:schemeClr val="tx1"/>
                </a:solidFill>
                <a:uFillTx/>
              </a:rPr>
              <a:t>Training RetinaNet with ResNet-50 and this initialization already yields a respectable AP of 30.2 on COCO.</a:t>
            </a:r>
            <a:endParaRPr kumimoji="1" lang="zh-CN" sz="2400" cap="none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2630" y="374015"/>
            <a:ext cx="64573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一个重大的发现：class imbalance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22630" y="1402080"/>
            <a:ext cx="37141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why call RantinaNet</a:t>
            </a:r>
            <a:r>
              <a:rPr lang="zh-CN" altLang="en-US" sz="2800"/>
              <a:t>？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722630" y="2366010"/>
            <a:ext cx="657352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We </a:t>
            </a:r>
            <a:r>
              <a:rPr lang="zh-CN" altLang="en-US" sz="3200">
                <a:solidFill>
                  <a:srgbClr val="FF0000"/>
                </a:solidFill>
              </a:rPr>
              <a:t>sweep over</a:t>
            </a:r>
            <a:r>
              <a:rPr lang="zh-CN" altLang="en-US" sz="3200"/>
              <a:t> the number of scale and aspect ratio anchors used at each spatial position and each pyramid level in FPN 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4755515" y="1340485"/>
            <a:ext cx="34677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FF0000"/>
                </a:solidFill>
              </a:rPr>
              <a:t>Dense</a:t>
            </a:r>
            <a:r>
              <a:rPr lang="zh-CN" altLang="en-US" sz="4000">
                <a:solidFill>
                  <a:srgbClr val="FF0000"/>
                </a:solidFill>
              </a:rPr>
              <a:t>！！</a:t>
            </a:r>
            <a:r>
              <a:rPr lang="zh-CN" altLang="en-US" sz="4000">
                <a:solidFill>
                  <a:srgbClr val="FF0000"/>
                </a:solidFill>
              </a:rPr>
              <a:t>！</a:t>
            </a:r>
            <a:endParaRPr lang="zh-CN" altLang="en-US" sz="4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4" grpId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28650" y="352425"/>
            <a:ext cx="63931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一个重大的发现：class imbalance 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628650" y="1154430"/>
            <a:ext cx="75209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原因：</a:t>
            </a:r>
            <a:endParaRPr lang="zh-CN" altLang="en-US" sz="2400"/>
          </a:p>
          <a:p>
            <a:r>
              <a:rPr lang="zh-CN" altLang="en-US" sz="2000"/>
              <a:t>input image size：600 pixels  </a:t>
            </a:r>
            <a:endParaRPr lang="zh-CN" altLang="en-US" sz="2000"/>
          </a:p>
          <a:p>
            <a:r>
              <a:rPr lang="zh-CN" altLang="en-US" sz="2000"/>
              <a:t>feature map：p3 p4 p5 p6 p7  </a:t>
            </a:r>
            <a:endParaRPr lang="zh-CN" altLang="en-US" sz="2000"/>
          </a:p>
          <a:p>
            <a:r>
              <a:rPr lang="zh-CN" altLang="en-US" sz="2000"/>
              <a:t>anchor：</a:t>
            </a:r>
            <a:r>
              <a:rPr lang="zh-CN" altLang="en-US" sz="1600"/>
              <a:t>第一次</a:t>
            </a:r>
            <a:r>
              <a:rPr lang="zh-CN" altLang="en-US" sz="2000"/>
              <a:t>：a single square anchor，12 anchors per location spanning 4 sub-octave scales and 3 aspect ratios [0.5, 1, 2] ，AP (30.3）  </a:t>
            </a:r>
            <a:endParaRPr lang="zh-CN" altLang="en-US" sz="2000"/>
          </a:p>
          <a:p>
            <a:r>
              <a:rPr lang="zh-CN" altLang="en-US" sz="2000"/>
              <a:t>                </a:t>
            </a:r>
            <a:r>
              <a:rPr lang="zh-CN" altLang="en-US" sz="1600"/>
              <a:t> 之后</a:t>
            </a:r>
            <a:r>
              <a:rPr lang="zh-CN" altLang="en-US" sz="2000"/>
              <a:t>：3 scales and 3 aspect ratios per location ，improved by nearly 4 points (to 34.0)</a:t>
            </a:r>
            <a:r>
              <a:rPr lang="zh-CN" altLang="en-US" sz="2400"/>
              <a:t> 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715645" y="3964940"/>
            <a:ext cx="6407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结果：candidate object locations </a:t>
            </a:r>
            <a:r>
              <a:rPr lang="en-US" altLang="zh-CN"/>
              <a:t>about </a:t>
            </a:r>
            <a:r>
              <a:rPr lang="zh-CN" altLang="en-US"/>
              <a:t>100K that densely cover spatial positions,scales, and aspect ratios.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0895" y="366395"/>
            <a:ext cx="5205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why two-stage not？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10895" y="874395"/>
            <a:ext cx="5198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address class imbalance through two mechanisms: 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10895" y="1510030"/>
            <a:ext cx="68275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(1) a two-stage cascade   </a:t>
            </a:r>
            <a:endParaRPr lang="zh-CN" altLang="en-US"/>
          </a:p>
          <a:p>
            <a:r>
              <a:rPr lang="zh-CN" altLang="en-US"/>
              <a:t>例如：  </a:t>
            </a:r>
            <a:endParaRPr lang="zh-CN" altLang="en-US"/>
          </a:p>
          <a:p>
            <a:r>
              <a:rPr lang="zh-CN" altLang="en-US"/>
              <a:t>R-CNN：Selective Search,2000个候选框划分正负样本  </a:t>
            </a:r>
            <a:endParaRPr lang="zh-CN" altLang="en-US"/>
          </a:p>
          <a:p>
            <a:r>
              <a:rPr lang="zh-CN" altLang="en-US"/>
              <a:t>faster R-CNN:RPN 2000 proposals ，控制正负比1:3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10895" y="3075305"/>
            <a:ext cx="68275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(2) biased minibatch sampling</a:t>
            </a:r>
            <a:endParaRPr lang="zh-CN" altLang="en-US"/>
          </a:p>
          <a:p>
            <a:r>
              <a:rPr lang="zh-CN" altLang="en-US"/>
              <a:t>例如：</a:t>
            </a:r>
            <a:endParaRPr lang="zh-CN" altLang="en-US"/>
          </a:p>
          <a:p>
            <a:r>
              <a:rPr lang="zh-CN" altLang="en-US"/>
              <a:t>OHEM：将原图的所有proposals扔到RoINet1，计算它们的loss，根据loss从高到低排序，以及利用NMS，来选出前K个proposals 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97000" y="4363085"/>
            <a:ext cx="5004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注意：模型的机制决定其优劣势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2630" y="374015"/>
            <a:ext cx="63931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一个重大的发现：class imbalance 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715645" y="1472565"/>
            <a:ext cx="65735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影响：two problems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(1) training is inefficient as most locations are easy negatives that contribute no useful learning signal; </a:t>
            </a:r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722630" y="3284855"/>
            <a:ext cx="6407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(2) en masse,the easy negatives can overwhelm training and lead to degenerate models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theme/theme1.xml><?xml version="1.0" encoding="utf-8"?>
<a:theme xmlns:a="http://schemas.openxmlformats.org/drawingml/2006/main" name="jetflow-16X9-new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4783</Words>
  <Application>WPS 演示</Application>
  <PresentationFormat>全屏显示(16:9)</PresentationFormat>
  <Paragraphs>152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宋体</vt:lpstr>
      <vt:lpstr>Wingdings</vt:lpstr>
      <vt:lpstr>黑体</vt:lpstr>
      <vt:lpstr>Arial</vt:lpstr>
      <vt:lpstr>Calibri</vt:lpstr>
      <vt:lpstr>微软雅黑</vt:lpstr>
      <vt:lpstr>Arial Unicode MS</vt:lpstr>
      <vt:lpstr>jetflow-16X9-new</vt:lpstr>
      <vt:lpstr>PowerPoint 演示文稿</vt:lpstr>
      <vt:lpstr>PowerPoint 演示文稿</vt:lpstr>
      <vt:lpstr>PowerPoint 演示文稿</vt:lpstr>
      <vt:lpstr>训练：在初始化和训练策略没有调整的情况下使用标准的交叉熵</vt:lpstr>
      <vt:lpstr>训练：在初始化和训练策略没有调整的情况下使用标准的交叉熵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Focal Loss</vt:lpstr>
      <vt:lpstr>Focal Loss</vt:lpstr>
      <vt:lpstr>Focal Loss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Sat.  Chow</dc:creator>
  <cp:lastModifiedBy>0262000131</cp:lastModifiedBy>
  <cp:revision>18</cp:revision>
  <dcterms:created xsi:type="dcterms:W3CDTF">2016-03-07T03:32:00Z</dcterms:created>
  <dcterms:modified xsi:type="dcterms:W3CDTF">2019-10-15T08:05:02Z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2052-10.8.2.6613</vt:lpwstr>
  </property>
</Properties>
</file>