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245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5"/>
            <a:ext cx="64284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5"/>
            <a:ext cx="52939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3" y="2459483"/>
            <a:ext cx="32898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8" y="2459483"/>
            <a:ext cx="32898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3" y="427737"/>
            <a:ext cx="68065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3" y="2459483"/>
            <a:ext cx="68065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3"/>
            <a:ext cx="2420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3" y="9944863"/>
            <a:ext cx="17394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3" y="9944863"/>
            <a:ext cx="17394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091" y="197932"/>
            <a:ext cx="3147060" cy="59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Task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50" dirty="0"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1155"/>
              </a:spcBef>
            </a:pPr>
            <a:r>
              <a:rPr sz="1200" dirty="0">
                <a:latin typeface="Calibri"/>
                <a:cs typeface="Calibri"/>
              </a:rPr>
              <a:t>Work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Flow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XSS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Attack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Sample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(Basic)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220" y="866820"/>
            <a:ext cx="5731509" cy="29356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5395" y="7007843"/>
            <a:ext cx="5045709" cy="3647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A539C-DD56-6551-DB2A-A4FBE26E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20" y="3786412"/>
            <a:ext cx="5739516" cy="2963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4850" y="860548"/>
            <a:ext cx="14418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20" dirty="0">
                <a:latin typeface="Calibri"/>
                <a:cs typeface="Calibri"/>
              </a:rPr>
              <a:t>Task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50" dirty="0">
                <a:latin typeface="Calibri"/>
                <a:cs typeface="Calibri"/>
              </a:rPr>
              <a:t>2</a:t>
            </a:r>
            <a:r>
              <a:rPr lang="en-US" b="1" spc="-50" dirty="0">
                <a:latin typeface="Calibri"/>
                <a:cs typeface="Calibri"/>
              </a:rPr>
              <a:t> &amp; 3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6" y="4870830"/>
            <a:ext cx="5520055" cy="481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Web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Application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Security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Scan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Report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1140"/>
              </a:spcBef>
            </a:pPr>
            <a:r>
              <a:rPr sz="1600" b="1" spc="-20" dirty="0">
                <a:latin typeface="Calibri"/>
                <a:cs typeface="Calibri"/>
              </a:rPr>
              <a:t>Target: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testasp.vulnweb.com</a:t>
            </a:r>
            <a:endParaRPr sz="1600">
              <a:latin typeface="Calibri"/>
              <a:cs typeface="Calibri"/>
            </a:endParaRPr>
          </a:p>
          <a:p>
            <a:pPr marL="12700" marR="3535045">
              <a:lnSpc>
                <a:spcPct val="117800"/>
              </a:lnSpc>
              <a:spcBef>
                <a:spcPts val="10"/>
              </a:spcBef>
            </a:pPr>
            <a:r>
              <a:rPr sz="1600" b="1" dirty="0">
                <a:latin typeface="Calibri"/>
                <a:cs typeface="Calibri"/>
              </a:rPr>
              <a:t>Scanner: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Netsparker </a:t>
            </a:r>
            <a:r>
              <a:rPr sz="1600" b="1" dirty="0">
                <a:latin typeface="Calibri"/>
                <a:cs typeface="Calibri"/>
              </a:rPr>
              <a:t>Scan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Status: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Completed </a:t>
            </a:r>
            <a:r>
              <a:rPr sz="1600" b="1" spc="-25" dirty="0">
                <a:latin typeface="Calibri"/>
                <a:cs typeface="Calibri"/>
              </a:rPr>
              <a:t>Total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Requests: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2738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335"/>
              </a:spcBef>
            </a:pPr>
            <a:r>
              <a:rPr sz="1600" b="1" dirty="0">
                <a:latin typeface="Calibri"/>
                <a:cs typeface="Calibri"/>
              </a:rPr>
              <a:t>Elapsed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Time: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8m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28s</a:t>
            </a:r>
            <a:endParaRPr sz="1600">
              <a:latin typeface="Calibri"/>
              <a:cs typeface="Calibri"/>
            </a:endParaRPr>
          </a:p>
          <a:p>
            <a:pPr marL="12700" marR="3601720">
              <a:lnSpc>
                <a:spcPct val="159400"/>
              </a:lnSpc>
              <a:spcBef>
                <a:spcPts val="10"/>
              </a:spcBef>
            </a:pPr>
            <a:r>
              <a:rPr sz="1600" b="1" dirty="0">
                <a:latin typeface="Calibri"/>
                <a:cs typeface="Calibri"/>
              </a:rPr>
              <a:t>Summary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Findings </a:t>
            </a:r>
            <a:r>
              <a:rPr sz="1600" b="1" dirty="0">
                <a:latin typeface="Calibri"/>
                <a:cs typeface="Calibri"/>
              </a:rPr>
              <a:t>Critical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Vulnerabilities:</a:t>
            </a:r>
            <a:endParaRPr sz="1600">
              <a:latin typeface="Calibri"/>
              <a:cs typeface="Calibri"/>
            </a:endParaRPr>
          </a:p>
          <a:p>
            <a:pPr marL="469265" indent="-227965">
              <a:spcBef>
                <a:spcPts val="1140"/>
              </a:spcBef>
              <a:buFont typeface="Calibri"/>
              <a:buAutoNum type="arabicPeriod"/>
              <a:tabLst>
                <a:tab pos="469265" algn="l"/>
              </a:tabLst>
            </a:pPr>
            <a:r>
              <a:rPr sz="1600" b="1" dirty="0">
                <a:latin typeface="Calibri"/>
                <a:cs typeface="Calibri"/>
              </a:rPr>
              <a:t>SQL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Injection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High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risk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database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exploitation.</a:t>
            </a:r>
            <a:endParaRPr sz="1600">
              <a:latin typeface="Calibri"/>
              <a:cs typeface="Calibri"/>
            </a:endParaRPr>
          </a:p>
          <a:p>
            <a:pPr marL="469265" indent="-227965">
              <a:spcBef>
                <a:spcPts val="1145"/>
              </a:spcBef>
              <a:buFont typeface="Calibri"/>
              <a:buAutoNum type="arabicPeriod"/>
              <a:tabLst>
                <a:tab pos="469265" algn="l"/>
              </a:tabLst>
            </a:pPr>
            <a:r>
              <a:rPr sz="1600" b="1" dirty="0">
                <a:latin typeface="Calibri"/>
                <a:cs typeface="Calibri"/>
              </a:rPr>
              <a:t>File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Inclusion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(LFI)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Possible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access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sensitive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system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files.</a:t>
            </a:r>
            <a:endParaRPr sz="1600">
              <a:latin typeface="Calibri"/>
              <a:cs typeface="Calibri"/>
            </a:endParaRPr>
          </a:p>
          <a:p>
            <a:pPr marL="12700">
              <a:spcBef>
                <a:spcPts val="1140"/>
              </a:spcBef>
            </a:pPr>
            <a:r>
              <a:rPr sz="1600" b="1" spc="-10" dirty="0">
                <a:latin typeface="Calibri"/>
                <a:cs typeface="Calibri"/>
              </a:rPr>
              <a:t>Medium-</a:t>
            </a:r>
            <a:r>
              <a:rPr sz="1600" b="1" dirty="0">
                <a:latin typeface="Calibri"/>
                <a:cs typeface="Calibri"/>
              </a:rPr>
              <a:t>Risk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Issues:</a:t>
            </a:r>
            <a:endParaRPr sz="1600">
              <a:latin typeface="Calibri"/>
              <a:cs typeface="Calibri"/>
            </a:endParaRPr>
          </a:p>
          <a:p>
            <a:pPr marL="469265" marR="5080" indent="-228600">
              <a:lnSpc>
                <a:spcPct val="117500"/>
              </a:lnSpc>
              <a:spcBef>
                <a:spcPts val="815"/>
              </a:spcBef>
              <a:buFont typeface="Calibri"/>
              <a:buAutoNum type="arabicPeriod" startAt="3"/>
              <a:tabLst>
                <a:tab pos="469265" algn="l"/>
              </a:tabLst>
            </a:pPr>
            <a:r>
              <a:rPr sz="1600" b="1" spc="-10" dirty="0">
                <a:latin typeface="Calibri"/>
                <a:cs typeface="Calibri"/>
              </a:rPr>
              <a:t>Unencrypted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Credentials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(HTTP)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Login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registration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pages </a:t>
            </a:r>
            <a:r>
              <a:rPr sz="1600" dirty="0">
                <a:latin typeface="Calibri"/>
                <a:cs typeface="Calibri"/>
              </a:rPr>
              <a:t>transmit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passwords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insecurely.</a:t>
            </a:r>
            <a:endParaRPr sz="1600">
              <a:latin typeface="Calibri"/>
              <a:cs typeface="Calibri"/>
            </a:endParaRPr>
          </a:p>
          <a:p>
            <a:pPr marL="469265" indent="-227965">
              <a:spcBef>
                <a:spcPts val="1140"/>
              </a:spcBef>
              <a:buFont typeface="Calibri"/>
              <a:buAutoNum type="arabicPeriod" startAt="3"/>
              <a:tabLst>
                <a:tab pos="469265" algn="l"/>
              </a:tabLst>
            </a:pPr>
            <a:r>
              <a:rPr sz="1600" b="1" spc="-10" dirty="0">
                <a:latin typeface="Calibri"/>
                <a:cs typeface="Calibri"/>
              </a:rPr>
              <a:t>Outdated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IIS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Server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Potential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exposure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known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exploits.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2" y="1339595"/>
            <a:ext cx="5731509" cy="34165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48006"/>
            <a:ext cx="5720080" cy="535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51765" indent="-228600">
              <a:lnSpc>
                <a:spcPct val="118100"/>
              </a:lnSpc>
              <a:spcBef>
                <a:spcPts val="100"/>
              </a:spcBef>
              <a:buFont typeface="Calibri"/>
              <a:buAutoNum type="arabicPeriod" startAt="5"/>
              <a:tabLst>
                <a:tab pos="469265" algn="l"/>
              </a:tabLst>
            </a:pPr>
            <a:r>
              <a:rPr sz="1600" b="1" spc="-20" dirty="0">
                <a:latin typeface="Calibri"/>
                <a:cs typeface="Calibri"/>
              </a:rPr>
              <a:t>Cross-</a:t>
            </a:r>
            <a:r>
              <a:rPr sz="1600" b="1" dirty="0">
                <a:latin typeface="Calibri"/>
                <a:cs typeface="Calibri"/>
              </a:rPr>
              <a:t>Site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Request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Forgery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(CSRF)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Login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form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susceptible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CSRF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attacks.</a:t>
            </a:r>
            <a:endParaRPr sz="1600" dirty="0">
              <a:latin typeface="Calibri"/>
              <a:cs typeface="Calibri"/>
            </a:endParaRPr>
          </a:p>
          <a:p>
            <a:pPr marL="469265" marR="128270" indent="-228600">
              <a:lnSpc>
                <a:spcPct val="117500"/>
              </a:lnSpc>
              <a:spcBef>
                <a:spcPts val="805"/>
              </a:spcBef>
              <a:buFont typeface="Calibri"/>
              <a:buAutoNum type="arabicPeriod" startAt="5"/>
              <a:tabLst>
                <a:tab pos="469265" algn="l"/>
              </a:tabLst>
            </a:pPr>
            <a:r>
              <a:rPr sz="1600" b="1" dirty="0">
                <a:latin typeface="Calibri"/>
                <a:cs typeface="Calibri"/>
              </a:rPr>
              <a:t>Windows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Short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Filename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Enumeration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reveal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sensitive </a:t>
            </a:r>
            <a:r>
              <a:rPr sz="1600" dirty="0">
                <a:latin typeface="Calibri"/>
                <a:cs typeface="Calibri"/>
              </a:rPr>
              <a:t>file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paths.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1140"/>
              </a:spcBef>
            </a:pPr>
            <a:r>
              <a:rPr sz="1600" b="1" spc="-20" dirty="0">
                <a:latin typeface="Calibri"/>
                <a:cs typeface="Calibri"/>
              </a:rPr>
              <a:t>Low-</a:t>
            </a:r>
            <a:r>
              <a:rPr sz="1600" b="1" dirty="0">
                <a:latin typeface="Calibri"/>
                <a:cs typeface="Calibri"/>
              </a:rPr>
              <a:t>Risk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Issues:</a:t>
            </a:r>
            <a:endParaRPr sz="1600" dirty="0">
              <a:latin typeface="Calibri"/>
              <a:cs typeface="Calibri"/>
            </a:endParaRPr>
          </a:p>
          <a:p>
            <a:pPr marL="469265" marR="330200" indent="-228600">
              <a:lnSpc>
                <a:spcPct val="117500"/>
              </a:lnSpc>
              <a:spcBef>
                <a:spcPts val="815"/>
              </a:spcBef>
              <a:buFont typeface="Calibri"/>
              <a:buAutoNum type="arabicPeriod" startAt="7"/>
              <a:tabLst>
                <a:tab pos="469265" algn="l"/>
              </a:tabLst>
            </a:pPr>
            <a:r>
              <a:rPr sz="1600" b="1" dirty="0">
                <a:latin typeface="Calibri"/>
                <a:cs typeface="Calibri"/>
              </a:rPr>
              <a:t>Cookies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Not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Marked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as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HttpOnly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Increases </a:t>
            </a:r>
            <a:r>
              <a:rPr sz="1600" dirty="0">
                <a:latin typeface="Calibri"/>
                <a:cs typeface="Calibri"/>
              </a:rPr>
              <a:t>risk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session hijacking.</a:t>
            </a:r>
            <a:endParaRPr sz="1600" dirty="0">
              <a:latin typeface="Calibri"/>
              <a:cs typeface="Calibri"/>
            </a:endParaRPr>
          </a:p>
          <a:p>
            <a:pPr marL="469265" marR="5080" indent="-228600">
              <a:lnSpc>
                <a:spcPct val="118100"/>
              </a:lnSpc>
              <a:spcBef>
                <a:spcPts val="795"/>
              </a:spcBef>
              <a:buFont typeface="Calibri"/>
              <a:buAutoNum type="arabicPeriod" startAt="7"/>
              <a:tabLst>
                <a:tab pos="469265" algn="l"/>
              </a:tabLst>
            </a:pPr>
            <a:r>
              <a:rPr sz="1600" b="1" spc="-10" dirty="0">
                <a:latin typeface="Calibri"/>
                <a:cs typeface="Calibri"/>
              </a:rPr>
              <a:t>Autocomplete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Enabled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(Passwords)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Increases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risk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phishing attacks.</a:t>
            </a:r>
            <a:endParaRPr sz="1600" dirty="0">
              <a:latin typeface="Calibri"/>
              <a:cs typeface="Calibri"/>
            </a:endParaRPr>
          </a:p>
          <a:p>
            <a:pPr marL="12700">
              <a:spcBef>
                <a:spcPts val="1140"/>
              </a:spcBef>
            </a:pPr>
            <a:r>
              <a:rPr sz="1600" b="1" spc="-10" dirty="0">
                <a:latin typeface="Calibri"/>
                <a:cs typeface="Calibri"/>
              </a:rPr>
              <a:t>Recommendations:</a:t>
            </a:r>
            <a:endParaRPr sz="1600" dirty="0">
              <a:latin typeface="Calibri"/>
              <a:cs typeface="Calibri"/>
            </a:endParaRPr>
          </a:p>
          <a:p>
            <a:pPr marL="469265" lvl="1" indent="-227965">
              <a:spcBef>
                <a:spcPts val="1140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Calibri"/>
                <a:cs typeface="Calibri"/>
              </a:rPr>
              <a:t>Fix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SQL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Injection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parameterized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queries.</a:t>
            </a:r>
            <a:endParaRPr sz="1600" dirty="0">
              <a:latin typeface="Calibri"/>
              <a:cs typeface="Calibri"/>
            </a:endParaRPr>
          </a:p>
          <a:p>
            <a:pPr marL="469265" lvl="1" indent="-227965">
              <a:spcBef>
                <a:spcPts val="1150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Calibri"/>
                <a:cs typeface="Calibri"/>
              </a:rPr>
              <a:t>Implement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HTTPS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secure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credentials.</a:t>
            </a:r>
            <a:endParaRPr sz="1600" dirty="0">
              <a:latin typeface="Calibri"/>
              <a:cs typeface="Calibri"/>
            </a:endParaRPr>
          </a:p>
          <a:p>
            <a:pPr marL="469265" lvl="1" indent="-227965">
              <a:spcBef>
                <a:spcPts val="1140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Calibri"/>
                <a:cs typeface="Calibri"/>
              </a:rPr>
              <a:t>Update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IIS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supported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version.</a:t>
            </a:r>
            <a:endParaRPr sz="1600" dirty="0">
              <a:latin typeface="Calibri"/>
              <a:cs typeface="Calibri"/>
            </a:endParaRPr>
          </a:p>
          <a:p>
            <a:pPr marL="469265" lvl="1" indent="-227965">
              <a:spcBef>
                <a:spcPts val="1145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spc="-10" dirty="0">
                <a:latin typeface="Calibri"/>
                <a:cs typeface="Calibri"/>
              </a:rPr>
              <a:t>Enforce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CSRF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Protections </a:t>
            </a:r>
            <a:r>
              <a:rPr sz="1600" dirty="0">
                <a:latin typeface="Calibri"/>
                <a:cs typeface="Calibri"/>
              </a:rPr>
              <a:t>via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tokens.</a:t>
            </a:r>
            <a:endParaRPr sz="1600" dirty="0">
              <a:latin typeface="Calibri"/>
              <a:cs typeface="Calibri"/>
            </a:endParaRPr>
          </a:p>
          <a:p>
            <a:pPr marL="469265" lvl="1" indent="-227965">
              <a:spcBef>
                <a:spcPts val="1140"/>
              </a:spcBef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b="1" dirty="0">
                <a:latin typeface="Calibri"/>
                <a:cs typeface="Calibri"/>
              </a:rPr>
              <a:t>Secure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Cookies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HttpOnly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Secure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flags.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187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Symbol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Abhay Singh</dc:creator>
  <cp:lastModifiedBy>Abhay Singh</cp:lastModifiedBy>
  <cp:revision>2</cp:revision>
  <dcterms:created xsi:type="dcterms:W3CDTF">2025-03-19T07:04:30Z</dcterms:created>
  <dcterms:modified xsi:type="dcterms:W3CDTF">2025-03-19T07:12:28Z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2025-03-19T00:00:00Z</vt:filetime>
  </property>
  <property fmtid="{D5CDD505-2E9C-101B-9397-08002B2CF9AE}" pid="5" name="Producer">
    <vt:lpwstr>Microsoft® Word 2021</vt:lpwstr>
  </property>
</Properties>
</file>