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0" r:id="rId1"/>
  </p:sldMasterIdLst>
  <p:notesMasterIdLst>
    <p:notesMasterId r:id="rId20"/>
  </p:notesMasterIdLst>
  <p:handoutMasterIdLst>
    <p:handoutMasterId r:id="rId21"/>
  </p:handoutMasterIdLst>
  <p:sldIdLst>
    <p:sldId id="289" r:id="rId2"/>
    <p:sldId id="265" r:id="rId3"/>
    <p:sldId id="315" r:id="rId4"/>
    <p:sldId id="316" r:id="rId5"/>
    <p:sldId id="318" r:id="rId6"/>
    <p:sldId id="317" r:id="rId7"/>
    <p:sldId id="319" r:id="rId8"/>
    <p:sldId id="322" r:id="rId9"/>
    <p:sldId id="320" r:id="rId10"/>
    <p:sldId id="321" r:id="rId11"/>
    <p:sldId id="303" r:id="rId12"/>
    <p:sldId id="262" r:id="rId13"/>
    <p:sldId id="323" r:id="rId14"/>
    <p:sldId id="324" r:id="rId15"/>
    <p:sldId id="325" r:id="rId16"/>
    <p:sldId id="326" r:id="rId17"/>
    <p:sldId id="327" r:id="rId18"/>
    <p:sldId id="301" r:id="rId19"/>
  </p:sldIdLst>
  <p:sldSz cx="9144000" cy="6858000" type="screen4x3"/>
  <p:notesSz cx="6858000" cy="9180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FF0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1" autoAdjust="0"/>
    <p:restoredTop sz="72739" autoAdjust="0"/>
  </p:normalViewPr>
  <p:slideViewPr>
    <p:cSldViewPr>
      <p:cViewPr varScale="1">
        <p:scale>
          <a:sx n="65" d="100"/>
          <a:sy n="65" d="100"/>
        </p:scale>
        <p:origin x="864" y="6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08" y="2364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2700" y="-7938"/>
            <a:ext cx="29924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-7938"/>
            <a:ext cx="2992437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2700" y="8734425"/>
            <a:ext cx="29924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734425"/>
            <a:ext cx="2992437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fld id="{A9C8D40F-20F4-4B30-A56F-BD539D2B8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46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2700" y="-9525"/>
            <a:ext cx="29924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-9525"/>
            <a:ext cx="29924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76275"/>
            <a:ext cx="4610100" cy="345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364038"/>
            <a:ext cx="5086350" cy="414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2700" y="8734425"/>
            <a:ext cx="29924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734425"/>
            <a:ext cx="29924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fld id="{EC0E6415-603F-436B-9D1B-D3A647DC2D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953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49263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898525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46200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795463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826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C7AB744-9B9C-4978-A497-2CD66EAF5447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676275"/>
            <a:ext cx="4606925" cy="3454400"/>
          </a:xfrm>
          <a:ln cap="flat"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703844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5538" y="676275"/>
            <a:ext cx="4606925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Breaking problem</a:t>
            </a:r>
            <a:r>
              <a:rPr lang="en-GB" baseline="0" dirty="0" smtClean="0"/>
              <a:t> down in this fashion is thinking like a programmer!</a:t>
            </a:r>
          </a:p>
          <a:p>
            <a:r>
              <a:rPr lang="en-GB" baseline="0" dirty="0" smtClean="0"/>
              <a:t>Used universally to solve problems – set subtasks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E6415-603F-436B-9D1B-D3A647DC2DD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91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5538" y="676275"/>
            <a:ext cx="4606925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E6415-603F-436B-9D1B-D3A647DC2DD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14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5538" y="676275"/>
            <a:ext cx="4606925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Have a go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0E6415-603F-436B-9D1B-D3A647DC2DD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75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826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E840C32-EC98-4236-AFBD-AF79ED62EC62}" type="slidenum">
              <a:rPr lang="en-US" altLang="en-US" smtClean="0"/>
              <a:pPr/>
              <a:t>12</a:t>
            </a:fld>
            <a:endParaRPr lang="en-US" alt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676275"/>
            <a:ext cx="4606925" cy="34544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7150" indent="-57150" eaLnBrk="1" hangingPunct="1">
              <a:buFontTx/>
              <a:buChar char="•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604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209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8124825" cy="4787900"/>
          </a:xfrm>
        </p:spPr>
        <p:txBody>
          <a:bodyPr/>
          <a:lstStyle>
            <a:lvl1pPr algn="l">
              <a:defRPr sz="24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 algn="l">
              <a:defRPr sz="20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 algn="l"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 algn="l">
              <a:defRPr sz="16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 algn="l">
              <a:defRPr sz="16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5140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4040188" cy="4591050"/>
          </a:xfrm>
        </p:spPr>
        <p:txBody>
          <a:bodyPr/>
          <a:lstStyle>
            <a:lvl1pPr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 sz="15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 sz="135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35113"/>
            <a:ext cx="4041775" cy="4591050"/>
          </a:xfrm>
        </p:spPr>
        <p:txBody>
          <a:bodyPr/>
          <a:lstStyle>
            <a:lvl1pPr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 sz="15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 sz="135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2724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004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3815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A19DA4-6F48-46DE-A2A3-FAE1AA7A3AE1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7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58413"/>
            <a:ext cx="7772400" cy="165861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A19DA4-6F48-46DE-A2A3-FAE1AA7A3AE1}" type="datetimeFigureOut">
              <a:rPr lang="en-US" smtClean="0"/>
              <a:pPr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7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Arial Black" panose="020B0A04020102020204" pitchFamily="34" charset="0"/>
              </a:rPr>
              <a:t>Click to edit Master title style</a:t>
            </a:r>
            <a:endParaRPr lang="en-US" altLang="en-US" dirty="0" smtClean="0">
              <a:sym typeface="Arial Black" panose="020B0A040201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en-US" dirty="0" smtClean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 dirty="0" smtClean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 dirty="0" smtClean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 dirty="0" smtClean="0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442326" y="6467475"/>
            <a:ext cx="24447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78787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n-US" sz="21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Programming </a:t>
              </a:r>
              <a:endParaRPr lang="en-US" sz="21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charset="0"/>
                <a:sym typeface="Arial Black" charset="0"/>
              </a:endParaRPr>
            </a:p>
          </p:txBody>
        </p:sp>
        <p:pic>
          <p:nvPicPr>
            <p:cNvPr id="1031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0246" name="Picture 6" descr="http://png-1.findicons.com/files/icons/1636/file_icons_vs_3/128/java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385" y="5894363"/>
            <a:ext cx="525083" cy="7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31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8" r:id="rId6"/>
    <p:sldLayoutId id="2147483689" r:id="rId7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F81BD"/>
          </a:solidFill>
          <a:latin typeface="+mj-lt"/>
          <a:ea typeface="+mj-ea"/>
          <a:cs typeface="+mj-cs"/>
          <a:sym typeface="Arial Black" panose="020B0A04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57175" indent="-257175" algn="ctr" rtl="0" eaLnBrk="1" fontAlgn="base" hangingPunct="1">
        <a:spcBef>
          <a:spcPts val="600"/>
        </a:spcBef>
        <a:spcAft>
          <a:spcPct val="0"/>
        </a:spcAft>
        <a:buChar char="•"/>
        <a:defRPr sz="24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314325" indent="28575" algn="ctr" rtl="0" eaLnBrk="1" fontAlgn="base" hangingPunct="1">
        <a:spcBef>
          <a:spcPts val="525"/>
        </a:spcBef>
        <a:spcAft>
          <a:spcPct val="0"/>
        </a:spcAft>
        <a:buChar char="–"/>
        <a:defRPr sz="21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657225" indent="28575" algn="ctr" rtl="0" eaLnBrk="1" fontAlgn="base" hangingPunct="1">
        <a:spcBef>
          <a:spcPts val="450"/>
        </a:spcBef>
        <a:spcAft>
          <a:spcPct val="0"/>
        </a:spcAft>
        <a:buChar char="•"/>
        <a:defRPr sz="18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000125" indent="28575" algn="ctr" rtl="0" eaLnBrk="1" fontAlgn="base" hangingPunct="1">
        <a:spcBef>
          <a:spcPts val="375"/>
        </a:spcBef>
        <a:spcAft>
          <a:spcPct val="0"/>
        </a:spcAft>
        <a:buChar char="–"/>
        <a:defRPr sz="15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343025" indent="28575" algn="ctr" rtl="0" eaLnBrk="1" fontAlgn="base" hangingPunct="1">
        <a:spcBef>
          <a:spcPts val="375"/>
        </a:spcBef>
        <a:spcAft>
          <a:spcPct val="0"/>
        </a:spcAft>
        <a:buChar char="»"/>
        <a:defRPr sz="15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16859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0288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23717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27146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Functions &amp; Top Down Design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GB" dirty="0" smtClean="0"/>
              <a:t>ustom commands that return information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764704"/>
            <a:ext cx="1944216" cy="140974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Stepwise Refinement : Tree view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671900" y="1417638"/>
            <a:ext cx="126014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Driving car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796416" y="2160109"/>
            <a:ext cx="190821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Draw Background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28184" y="2103407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Draw Car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842310" y="3057875"/>
            <a:ext cx="190821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Draw 10 Houses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989814" y="3057875"/>
            <a:ext cx="190821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Move Position left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89285" y="3921436"/>
            <a:ext cx="141841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Draw House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624524" y="3955641"/>
            <a:ext cx="141841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Draw House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759763" y="4000396"/>
            <a:ext cx="141841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Draw House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895002" y="4064495"/>
            <a:ext cx="141841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Draw House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1030241" y="4138152"/>
            <a:ext cx="141841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Draw House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1165480" y="4215304"/>
            <a:ext cx="141841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Draw House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741236" y="5079039"/>
            <a:ext cx="141841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Draw Square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2286209" y="5064473"/>
            <a:ext cx="163771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Draw Triangle</a:t>
            </a:r>
            <a:endParaRPr lang="en-GB" dirty="0"/>
          </a:p>
        </p:txBody>
      </p:sp>
      <p:cxnSp>
        <p:nvCxnSpPr>
          <p:cNvPr id="22" name="Straight Arrow Connector 21"/>
          <p:cNvCxnSpPr/>
          <p:nvPr/>
        </p:nvCxnSpPr>
        <p:spPr bwMode="auto">
          <a:xfrm flipH="1">
            <a:off x="3491880" y="1786970"/>
            <a:ext cx="648072" cy="37313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4427984" y="1786970"/>
            <a:ext cx="2491344" cy="26273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H="1">
            <a:off x="2042943" y="2529441"/>
            <a:ext cx="405717" cy="5284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2989814" y="2529441"/>
            <a:ext cx="502066" cy="5284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/>
          <p:cNvCxnSpPr>
            <a:stCxn id="8" idx="2"/>
          </p:cNvCxnSpPr>
          <p:nvPr/>
        </p:nvCxnSpPr>
        <p:spPr bwMode="auto">
          <a:xfrm flipH="1">
            <a:off x="1547664" y="3427207"/>
            <a:ext cx="248752" cy="36183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/>
          <p:cNvCxnSpPr>
            <a:stCxn id="16" idx="2"/>
          </p:cNvCxnSpPr>
          <p:nvPr/>
        </p:nvCxnSpPr>
        <p:spPr bwMode="auto">
          <a:xfrm flipH="1">
            <a:off x="1475656" y="4584636"/>
            <a:ext cx="399034" cy="47983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2042943" y="4584636"/>
            <a:ext cx="667510" cy="47983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5213198" y="3057586"/>
            <a:ext cx="108553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Draw top</a:t>
            </a:r>
            <a:endParaRPr lang="en-GB" dirty="0"/>
          </a:p>
        </p:txBody>
      </p:sp>
      <p:sp>
        <p:nvSpPr>
          <p:cNvPr id="38" name="Rectangle 37"/>
          <p:cNvSpPr/>
          <p:nvPr/>
        </p:nvSpPr>
        <p:spPr>
          <a:xfrm>
            <a:off x="6452618" y="3046134"/>
            <a:ext cx="123448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Draw body</a:t>
            </a:r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7812360" y="2907634"/>
            <a:ext cx="1342109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Draw wheels</a:t>
            </a:r>
            <a:endParaRPr lang="en-GB" dirty="0"/>
          </a:p>
        </p:txBody>
      </p:sp>
      <p:cxnSp>
        <p:nvCxnSpPr>
          <p:cNvPr id="42" name="Straight Arrow Connector 41"/>
          <p:cNvCxnSpPr>
            <a:stCxn id="7" idx="2"/>
          </p:cNvCxnSpPr>
          <p:nvPr/>
        </p:nvCxnSpPr>
        <p:spPr bwMode="auto">
          <a:xfrm flipH="1">
            <a:off x="5940152" y="2472739"/>
            <a:ext cx="1080120" cy="57339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7209669" y="2472739"/>
            <a:ext cx="0" cy="57339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7524328" y="2529441"/>
            <a:ext cx="720080" cy="37819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5916533" y="4138152"/>
            <a:ext cx="1418419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Draw left wheel</a:t>
            </a:r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7535198" y="4106102"/>
            <a:ext cx="1418419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Draw right wheel</a:t>
            </a:r>
            <a:endParaRPr lang="en-GB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>
            <a:off x="7020272" y="3608123"/>
            <a:ext cx="1224135" cy="44589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/>
          <p:cNvCxnSpPr>
            <a:stCxn id="39" idx="2"/>
          </p:cNvCxnSpPr>
          <p:nvPr/>
        </p:nvCxnSpPr>
        <p:spPr bwMode="auto">
          <a:xfrm flipH="1">
            <a:off x="8483414" y="3553965"/>
            <a:ext cx="1" cy="51053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5338009" y="5896273"/>
            <a:ext cx="2332883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Traversed – depth first </a:t>
            </a:r>
          </a:p>
          <a:p>
            <a:r>
              <a:rPr lang="en-GB" dirty="0" smtClean="0"/>
              <a:t>as program runs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52527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2281833" cy="4787900"/>
          </a:xfrm>
        </p:spPr>
        <p:txBody>
          <a:bodyPr/>
          <a:lstStyle/>
          <a:p>
            <a:r>
              <a:rPr lang="en-GB" dirty="0" smtClean="0"/>
              <a:t>Landscape</a:t>
            </a:r>
          </a:p>
          <a:p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Draw </a:t>
            </a:r>
            <a:r>
              <a:rPr lang="en-GB" dirty="0"/>
              <a:t>S</a:t>
            </a:r>
            <a:r>
              <a:rPr lang="en-GB" dirty="0" smtClean="0"/>
              <a:t>ky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Draw Land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229600" cy="1143000"/>
          </a:xfrm>
        </p:spPr>
        <p:txBody>
          <a:bodyPr/>
          <a:lstStyle/>
          <a:p>
            <a:pPr algn="l"/>
            <a:r>
              <a:rPr lang="en-GB" dirty="0" smtClean="0"/>
              <a:t>Exercise: Landscape, 3 levels</a:t>
            </a:r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7164288" y="4954235"/>
            <a:ext cx="576064" cy="20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6"/>
          <p:cNvSpPr txBox="1">
            <a:spLocks/>
          </p:cNvSpPr>
          <p:nvPr/>
        </p:nvSpPr>
        <p:spPr bwMode="auto">
          <a:xfrm>
            <a:off x="2724965" y="1192824"/>
            <a:ext cx="2845318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ts val="600"/>
              </a:spcBef>
              <a:spcAft>
                <a:spcPct val="0"/>
              </a:spcAft>
              <a:buChar char="•"/>
              <a:defRPr sz="24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314325" indent="28575" algn="l" rtl="0" eaLnBrk="1" fontAlgn="base" hangingPunct="1">
              <a:spcBef>
                <a:spcPts val="525"/>
              </a:spcBef>
              <a:spcAft>
                <a:spcPct val="0"/>
              </a:spcAft>
              <a:buChar char="–"/>
              <a:defRPr sz="20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657225" indent="28575" algn="l" rtl="0" eaLnBrk="1" fontAlgn="base" hangingPunct="1">
              <a:spcBef>
                <a:spcPts val="450"/>
              </a:spcBef>
              <a:spcAft>
                <a:spcPct val="0"/>
              </a:spcAft>
              <a:buChar char="•"/>
              <a:defRPr sz="18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000125" indent="28575" algn="l" rtl="0" eaLnBrk="1" fontAlgn="base" hangingPunct="1">
              <a:spcBef>
                <a:spcPts val="375"/>
              </a:spcBef>
              <a:spcAft>
                <a:spcPct val="0"/>
              </a:spcAft>
              <a:buChar char="–"/>
              <a:defRPr sz="16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343025" indent="28575" algn="l" rtl="0" eaLnBrk="1" fontAlgn="base" hangingPunct="1">
              <a:spcBef>
                <a:spcPts val="375"/>
              </a:spcBef>
              <a:spcAft>
                <a:spcPct val="0"/>
              </a:spcAft>
              <a:buChar char="»"/>
              <a:defRPr sz="16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16859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6pPr>
            <a:lvl7pPr marL="20288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7pPr>
            <a:lvl8pPr marL="23717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8pPr>
            <a:lvl9pPr marL="27146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9pPr>
          </a:lstStyle>
          <a:p>
            <a:pPr marL="0" indent="0">
              <a:buNone/>
            </a:pPr>
            <a:r>
              <a:rPr lang="en-GB" sz="2000" b="1" kern="0" dirty="0" smtClean="0"/>
              <a:t>Draw Land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kern="0" dirty="0" smtClean="0"/>
              <a:t>Fill(green)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kern="0" dirty="0" smtClean="0"/>
              <a:t>Draw rectangle</a:t>
            </a:r>
          </a:p>
          <a:p>
            <a:pPr marL="457200" indent="-457200">
              <a:buFont typeface="+mj-lt"/>
              <a:buAutoNum type="arabicPeriod"/>
            </a:pPr>
            <a:endParaRPr lang="en-GB" sz="2000" kern="0" dirty="0"/>
          </a:p>
          <a:p>
            <a:pPr marL="0" indent="0">
              <a:buNone/>
            </a:pPr>
            <a:r>
              <a:rPr lang="en-GB" sz="2000" b="1" kern="0" dirty="0" smtClean="0"/>
              <a:t>Draw Sky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kern="0" dirty="0" smtClean="0"/>
              <a:t>Blue background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kern="0" dirty="0" smtClean="0"/>
              <a:t>Sun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kern="0" dirty="0" smtClean="0"/>
              <a:t>Cloud(position 1)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kern="0" dirty="0" smtClean="0"/>
              <a:t>Cloud(position 2)</a:t>
            </a:r>
          </a:p>
          <a:p>
            <a:pPr marL="457200" indent="-457200">
              <a:buFont typeface="+mj-lt"/>
              <a:buAutoNum type="arabicPeriod"/>
            </a:pPr>
            <a:endParaRPr lang="en-GB" sz="2000" kern="0" dirty="0"/>
          </a:p>
          <a:p>
            <a:pPr marL="0" indent="0">
              <a:buNone/>
            </a:pPr>
            <a:r>
              <a:rPr lang="en-GB" sz="2000" b="1" kern="0" dirty="0" smtClean="0"/>
              <a:t>Sun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kern="0" dirty="0" smtClean="0"/>
              <a:t>Fill (yellow), stroke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kern="0" dirty="0" smtClean="0"/>
              <a:t>Rays – for loop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kern="0" dirty="0" smtClean="0"/>
              <a:t>circle</a:t>
            </a:r>
          </a:p>
        </p:txBody>
      </p:sp>
      <p:sp>
        <p:nvSpPr>
          <p:cNvPr id="26" name="Content Placeholder 6"/>
          <p:cNvSpPr txBox="1">
            <a:spLocks/>
          </p:cNvSpPr>
          <p:nvPr/>
        </p:nvSpPr>
        <p:spPr bwMode="auto">
          <a:xfrm>
            <a:off x="5948061" y="3117354"/>
            <a:ext cx="3058777" cy="3258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ts val="600"/>
              </a:spcBef>
              <a:spcAft>
                <a:spcPct val="0"/>
              </a:spcAft>
              <a:buChar char="•"/>
              <a:defRPr sz="24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314325" indent="28575" algn="l" rtl="0" eaLnBrk="1" fontAlgn="base" hangingPunct="1">
              <a:spcBef>
                <a:spcPts val="525"/>
              </a:spcBef>
              <a:spcAft>
                <a:spcPct val="0"/>
              </a:spcAft>
              <a:buChar char="–"/>
              <a:defRPr sz="20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657225" indent="28575" algn="l" rtl="0" eaLnBrk="1" fontAlgn="base" hangingPunct="1">
              <a:spcBef>
                <a:spcPts val="450"/>
              </a:spcBef>
              <a:spcAft>
                <a:spcPct val="0"/>
              </a:spcAft>
              <a:buChar char="•"/>
              <a:defRPr sz="18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000125" indent="28575" algn="l" rtl="0" eaLnBrk="1" fontAlgn="base" hangingPunct="1">
              <a:spcBef>
                <a:spcPts val="375"/>
              </a:spcBef>
              <a:spcAft>
                <a:spcPct val="0"/>
              </a:spcAft>
              <a:buChar char="–"/>
              <a:defRPr sz="16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343025" indent="28575" algn="l" rtl="0" eaLnBrk="1" fontAlgn="base" hangingPunct="1">
              <a:spcBef>
                <a:spcPts val="375"/>
              </a:spcBef>
              <a:spcAft>
                <a:spcPct val="0"/>
              </a:spcAft>
              <a:buChar char="»"/>
              <a:defRPr sz="16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16859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6pPr>
            <a:lvl7pPr marL="20288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7pPr>
            <a:lvl8pPr marL="23717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8pPr>
            <a:lvl9pPr marL="27146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9pPr>
          </a:lstStyle>
          <a:p>
            <a:pPr marL="0" indent="0">
              <a:buNone/>
            </a:pPr>
            <a:r>
              <a:rPr lang="en-GB" b="1" kern="0" dirty="0" smtClean="0"/>
              <a:t>Cloud</a:t>
            </a:r>
            <a:r>
              <a:rPr lang="en-GB" kern="0" dirty="0" smtClean="0"/>
              <a:t>(x, y)</a:t>
            </a:r>
          </a:p>
          <a:p>
            <a:pPr marL="457200" indent="-457200">
              <a:buFont typeface="+mj-lt"/>
              <a:buAutoNum type="arabicPeriod"/>
            </a:pPr>
            <a:r>
              <a:rPr lang="en-GB" kern="0" dirty="0" smtClean="0"/>
              <a:t>Fill(white)</a:t>
            </a:r>
          </a:p>
          <a:p>
            <a:pPr marL="457200" indent="-457200">
              <a:buFont typeface="+mj-lt"/>
              <a:buAutoNum type="arabicPeriod"/>
            </a:pPr>
            <a:r>
              <a:rPr lang="en-GB" kern="0" dirty="0" smtClean="0"/>
              <a:t>circle(</a:t>
            </a:r>
            <a:r>
              <a:rPr lang="en-GB" kern="0" dirty="0" err="1" smtClean="0"/>
              <a:t>x,y,medium</a:t>
            </a:r>
            <a:r>
              <a:rPr lang="en-GB" kern="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GB" kern="0" dirty="0" smtClean="0"/>
              <a:t>circle(x+?,y-?,large)</a:t>
            </a:r>
          </a:p>
          <a:p>
            <a:pPr marL="457200" indent="-457200">
              <a:buFont typeface="+mj-lt"/>
              <a:buAutoNum type="arabicPeriod"/>
            </a:pPr>
            <a:r>
              <a:rPr lang="en-GB" kern="0" dirty="0"/>
              <a:t>circle(x+?,y-</a:t>
            </a:r>
            <a:r>
              <a:rPr lang="en-GB" kern="0" dirty="0" smtClean="0"/>
              <a:t>?,small)</a:t>
            </a:r>
            <a:endParaRPr lang="en-GB" kern="0" dirty="0"/>
          </a:p>
          <a:p>
            <a:pPr marL="0" indent="0">
              <a:buNone/>
            </a:pPr>
            <a:endParaRPr lang="en-GB" kern="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439" y="1192824"/>
            <a:ext cx="3555400" cy="162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770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b"/>
          <a:lstStyle/>
          <a:p>
            <a:pPr eaLnBrk="1" hangingPunct="1">
              <a:defRPr/>
            </a:pPr>
            <a:r>
              <a:rPr lang="en-US" dirty="0" smtClean="0"/>
              <a:t>Procedures &amp; Functions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half" idx="2"/>
          </p:nvPr>
        </p:nvSpPr>
        <p:spPr>
          <a:noFill/>
        </p:spPr>
        <p:txBody>
          <a:bodyPr lIns="92075" tIns="46038" rIns="92075" bIns="46038"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dirty="0" smtClean="0"/>
              <a:t>Revision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solidFill>
                  <a:schemeClr val="accent2"/>
                </a:solidFill>
              </a:rPr>
              <a:t>Procedure(s)</a:t>
            </a:r>
            <a:r>
              <a:rPr lang="en-US" altLang="en-US" sz="2800" dirty="0" smtClean="0"/>
              <a:t> </a:t>
            </a:r>
            <a:r>
              <a:rPr lang="en-US" altLang="en-US" sz="2800" dirty="0" smtClean="0"/>
              <a:t>: block of code that performs a task, e.g. draw an eye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Code runs when called as a command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Used to “package” a commonly used sequence of instructions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solidFill>
                  <a:schemeClr val="accent2"/>
                </a:solidFill>
              </a:rPr>
              <a:t>Functions</a:t>
            </a:r>
            <a:r>
              <a:rPr lang="en-US" altLang="en-US" sz="2800" dirty="0" smtClean="0"/>
              <a:t> work in same way, but also return some information</a:t>
            </a:r>
          </a:p>
          <a:p>
            <a:pPr lvl="0">
              <a:lnSpc>
                <a:spcPct val="90000"/>
              </a:lnSpc>
            </a:pPr>
            <a:r>
              <a:rPr lang="en-US" altLang="en-US" sz="2800" dirty="0" smtClean="0"/>
              <a:t>E.g.   get(</a:t>
            </a:r>
            <a:r>
              <a:rPr lang="en-US" altLang="en-US" sz="2800" dirty="0" err="1" smtClean="0"/>
              <a:t>x,y</a:t>
            </a:r>
            <a:r>
              <a:rPr lang="en-US" altLang="en-US" sz="2800" dirty="0" smtClean="0"/>
              <a:t>)  	</a:t>
            </a:r>
            <a:r>
              <a:rPr lang="en-US" altLang="en-US" sz="2800" dirty="0" smtClean="0">
                <a:solidFill>
                  <a:schemeClr val="accent2"/>
                </a:solidFill>
                <a:latin typeface="monaco"/>
              </a:rPr>
              <a:t>color</a:t>
            </a:r>
            <a:r>
              <a:rPr lang="en-US" altLang="en-US" sz="2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en-US" sz="2800" dirty="0" err="1" smtClean="0">
                <a:solidFill>
                  <a:srgbClr val="000000"/>
                </a:solidFill>
                <a:latin typeface="monaco"/>
              </a:rPr>
              <a:t>pixelColour</a:t>
            </a:r>
            <a:r>
              <a:rPr lang="en-US" altLang="en-US" sz="2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monaco"/>
              </a:rPr>
              <a:t>= get(25, 25);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endParaRPr lang="en-US" altLang="en-US" sz="6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987824" y="6298485"/>
            <a:ext cx="388439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b="1" dirty="0" smtClean="0"/>
              <a:t>get</a:t>
            </a:r>
            <a:r>
              <a:rPr lang="en-GB" dirty="0" smtClean="0"/>
              <a:t> returns the colour of the pixel at </a:t>
            </a:r>
            <a:r>
              <a:rPr lang="en-GB" dirty="0" err="1" smtClean="0"/>
              <a:t>x,y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1560" y="1268760"/>
            <a:ext cx="7200800" cy="4787900"/>
          </a:xfrm>
        </p:spPr>
        <p:txBody>
          <a:bodyPr/>
          <a:lstStyle/>
          <a:p>
            <a:r>
              <a:rPr lang="en-GB" dirty="0" smtClean="0"/>
              <a:t>Procedures – preceded by </a:t>
            </a:r>
            <a:r>
              <a:rPr lang="en-GB" b="1" dirty="0" smtClean="0">
                <a:solidFill>
                  <a:srgbClr val="00B0F0"/>
                </a:solidFill>
              </a:rPr>
              <a:t>void</a:t>
            </a:r>
          </a:p>
          <a:p>
            <a:r>
              <a:rPr lang="en-GB" dirty="0" smtClean="0"/>
              <a:t>Procedures return no information</a:t>
            </a:r>
          </a:p>
          <a:p>
            <a:pPr marL="57150" lvl="1" indent="0">
              <a:buNone/>
            </a:pPr>
            <a:r>
              <a:rPr lang="en-GB" dirty="0" smtClean="0"/>
              <a:t>	</a:t>
            </a:r>
            <a:r>
              <a:rPr lang="en-GB" dirty="0" smtClean="0">
                <a:solidFill>
                  <a:srgbClr val="0070C0"/>
                </a:solidFill>
              </a:rPr>
              <a:t>void</a:t>
            </a:r>
            <a:r>
              <a:rPr lang="en-GB" dirty="0" smtClean="0"/>
              <a:t> circle(</a:t>
            </a:r>
            <a:r>
              <a:rPr lang="en-GB" dirty="0" err="1" smtClean="0"/>
              <a:t>int</a:t>
            </a:r>
            <a:r>
              <a:rPr lang="en-GB" dirty="0" smtClean="0"/>
              <a:t> x, </a:t>
            </a:r>
            <a:r>
              <a:rPr lang="en-GB" dirty="0" err="1" smtClean="0"/>
              <a:t>int</a:t>
            </a:r>
            <a:r>
              <a:rPr lang="en-GB" dirty="0" smtClean="0"/>
              <a:t> y, </a:t>
            </a:r>
            <a:r>
              <a:rPr lang="en-GB" dirty="0" err="1" smtClean="0"/>
              <a:t>int</a:t>
            </a:r>
            <a:r>
              <a:rPr lang="en-GB" dirty="0" smtClean="0"/>
              <a:t> size)</a:t>
            </a:r>
          </a:p>
          <a:p>
            <a:endParaRPr lang="en-GB" dirty="0"/>
          </a:p>
          <a:p>
            <a:r>
              <a:rPr lang="en-GB" dirty="0" smtClean="0"/>
              <a:t>Functions preceded by return </a:t>
            </a:r>
            <a:r>
              <a:rPr lang="en-GB" b="1" dirty="0" smtClean="0"/>
              <a:t>type</a:t>
            </a:r>
          </a:p>
          <a:p>
            <a:r>
              <a:rPr lang="en-GB" dirty="0" smtClean="0"/>
              <a:t>Functions return information so have a TYPE (not void)</a:t>
            </a:r>
          </a:p>
          <a:p>
            <a:pPr marL="57150" lvl="1" indent="0"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monaco"/>
              </a:rPr>
              <a:t>	</a:t>
            </a:r>
            <a:r>
              <a:rPr lang="en-US" altLang="en-US" dirty="0" smtClean="0">
                <a:solidFill>
                  <a:srgbClr val="0070C0"/>
                </a:solidFill>
                <a:latin typeface="monaco"/>
              </a:rPr>
              <a:t>color</a:t>
            </a:r>
            <a:r>
              <a:rPr lang="en-US" altLang="en-US" dirty="0" smtClean="0">
                <a:solidFill>
                  <a:srgbClr val="000000"/>
                </a:solidFill>
                <a:latin typeface="monaco"/>
              </a:rPr>
              <a:t> get(</a:t>
            </a:r>
            <a:r>
              <a:rPr lang="en-US" altLang="en-US" dirty="0" err="1" smtClean="0">
                <a:solidFill>
                  <a:srgbClr val="000000"/>
                </a:solidFill>
                <a:latin typeface="monaco"/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  <a:latin typeface="monaco"/>
              </a:rPr>
              <a:t> x, </a:t>
            </a:r>
            <a:r>
              <a:rPr lang="en-US" altLang="en-US" dirty="0" err="1" smtClean="0">
                <a:solidFill>
                  <a:srgbClr val="000000"/>
                </a:solidFill>
                <a:latin typeface="monaco"/>
              </a:rPr>
              <a:t>int</a:t>
            </a:r>
            <a:r>
              <a:rPr lang="en-US" altLang="en-US" dirty="0" smtClean="0">
                <a:solidFill>
                  <a:srgbClr val="000000"/>
                </a:solidFill>
                <a:latin typeface="monaco"/>
              </a:rPr>
              <a:t> y)</a:t>
            </a:r>
          </a:p>
          <a:p>
            <a:endParaRPr lang="en-US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57150" lvl="1" indent="0">
              <a:buNone/>
            </a:pPr>
            <a:endParaRPr lang="en-US" dirty="0">
              <a:solidFill>
                <a:srgbClr val="000000"/>
              </a:solidFill>
              <a:latin typeface="monaco"/>
            </a:endParaRPr>
          </a:p>
          <a:p>
            <a:pPr marL="57150" lvl="1" indent="0">
              <a:buNone/>
            </a:pPr>
            <a:endParaRPr lang="en-US" dirty="0" smtClean="0">
              <a:solidFill>
                <a:srgbClr val="000000"/>
              </a:solidFill>
              <a:latin typeface="monaco"/>
            </a:endParaRPr>
          </a:p>
          <a:p>
            <a:pPr marL="342900" indent="-342900"/>
            <a:endParaRPr lang="en-US" dirty="0">
              <a:solidFill>
                <a:schemeClr val="accent4">
                  <a:lumMod val="50000"/>
                  <a:lumOff val="50000"/>
                </a:schemeClr>
              </a:solidFill>
              <a:latin typeface="monaco"/>
            </a:endParaRPr>
          </a:p>
          <a:p>
            <a:pPr marL="5715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69188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Function call must be on right hand side of an assignment</a:t>
            </a: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Catch the returned 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value</a:t>
            </a:r>
            <a:endParaRPr lang="en-US" dirty="0" smtClean="0">
              <a:solidFill>
                <a:srgbClr val="000000"/>
              </a:solidFill>
              <a:latin typeface="monaco"/>
            </a:endParaRPr>
          </a:p>
          <a:p>
            <a:pPr marL="57150" lvl="1" indent="0">
              <a:buNone/>
            </a:pPr>
            <a:endParaRPr lang="en-US" dirty="0">
              <a:solidFill>
                <a:srgbClr val="000000"/>
              </a:solidFill>
              <a:latin typeface="monaco"/>
            </a:endParaRPr>
          </a:p>
          <a:p>
            <a:pPr marL="57150" lvl="1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monaco"/>
              </a:rPr>
              <a:t>boolean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collision(</a:t>
            </a:r>
            <a:r>
              <a:rPr lang="en-US" dirty="0" err="1">
                <a:solidFill>
                  <a:srgbClr val="0070C0"/>
                </a:solidFill>
                <a:latin typeface="monaco"/>
              </a:rPr>
              <a:t>int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x, </a:t>
            </a:r>
            <a:r>
              <a:rPr lang="en-US" dirty="0" err="1">
                <a:solidFill>
                  <a:srgbClr val="0070C0"/>
                </a:solidFill>
                <a:latin typeface="monaco"/>
              </a:rPr>
              <a:t>int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y)</a:t>
            </a:r>
          </a:p>
          <a:p>
            <a:pPr marL="57150" lvl="1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	 </a:t>
            </a:r>
          </a:p>
          <a:p>
            <a:pPr marL="57150" lvl="1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float 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max(float num1, float num2)</a:t>
            </a:r>
          </a:p>
          <a:p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lvl="1" indent="0">
              <a:spcBef>
                <a:spcPts val="600"/>
              </a:spcBef>
              <a:buNone/>
            </a:pPr>
            <a:r>
              <a:rPr lang="en-US" altLang="en-US" dirty="0">
                <a:solidFill>
                  <a:srgbClr val="0070C0"/>
                </a:solidFill>
                <a:latin typeface="monaco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 get(</a:t>
            </a:r>
            <a:r>
              <a:rPr lang="en-US" altLang="en-US" dirty="0" err="1">
                <a:solidFill>
                  <a:srgbClr val="000000"/>
                </a:solidFill>
                <a:latin typeface="monaco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 x, </a:t>
            </a:r>
            <a:r>
              <a:rPr lang="en-US" altLang="en-US" dirty="0" err="1">
                <a:solidFill>
                  <a:srgbClr val="000000"/>
                </a:solidFill>
                <a:latin typeface="monaco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 y)</a:t>
            </a:r>
          </a:p>
          <a:p>
            <a:pPr marL="0" indent="0">
              <a:buNone/>
            </a:pPr>
            <a:r>
              <a:rPr lang="en-GB" dirty="0" smtClean="0"/>
              <a:t>How could we use get to compare the colour of two pixels at 10,10  and 100,100?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932040" y="2564904"/>
            <a:ext cx="231986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57150" lvl="1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if (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collision(100,50)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pPr marL="57150" lvl="1"/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   </a:t>
            </a:r>
            <a:r>
              <a:rPr lang="en-US" dirty="0" smtClean="0">
                <a:solidFill>
                  <a:srgbClr val="00B050"/>
                </a:solidFill>
                <a:latin typeface="monaco"/>
              </a:rPr>
              <a:t>//</a:t>
            </a:r>
            <a:r>
              <a:rPr lang="en-US" dirty="0">
                <a:solidFill>
                  <a:srgbClr val="00B050"/>
                </a:solidFill>
                <a:latin typeface="monaco"/>
              </a:rPr>
              <a:t>draw </a:t>
            </a:r>
            <a:r>
              <a:rPr lang="en-US" dirty="0" smtClean="0">
                <a:solidFill>
                  <a:srgbClr val="00B050"/>
                </a:solidFill>
                <a:latin typeface="monaco"/>
              </a:rPr>
              <a:t>explosion</a:t>
            </a:r>
            <a:endParaRPr lang="en-US" dirty="0">
              <a:solidFill>
                <a:srgbClr val="00B050"/>
              </a:solidFill>
              <a:latin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32040" y="3501008"/>
            <a:ext cx="260840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57150" lvl="1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float big = </a:t>
            </a:r>
            <a:r>
              <a:rPr lang="en-US" dirty="0" smtClean="0">
                <a:solidFill>
                  <a:srgbClr val="0070C0"/>
                </a:solidFill>
                <a:latin typeface="monaco"/>
              </a:rPr>
              <a:t>max(20,50)</a:t>
            </a:r>
            <a:r>
              <a:rPr lang="en-US" dirty="0" smtClean="0">
                <a:solidFill>
                  <a:srgbClr val="000000"/>
                </a:solidFill>
                <a:latin typeface="monaco"/>
              </a:rPr>
              <a:t>;</a:t>
            </a:r>
            <a:endParaRPr lang="en-US" dirty="0">
              <a:solidFill>
                <a:srgbClr val="00B050"/>
              </a:solidFill>
              <a:latin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5661188"/>
            <a:ext cx="2746329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GB" dirty="0" err="1"/>
              <a:t>color</a:t>
            </a:r>
            <a:r>
              <a:rPr lang="en-GB" dirty="0"/>
              <a:t> pixel1 = get(10,10);</a:t>
            </a:r>
          </a:p>
          <a:p>
            <a:pPr marL="0" indent="0">
              <a:buNone/>
            </a:pPr>
            <a:r>
              <a:rPr lang="en-GB" dirty="0" err="1"/>
              <a:t>color</a:t>
            </a:r>
            <a:r>
              <a:rPr lang="en-GB" dirty="0"/>
              <a:t> pixel2 = get(100,100);</a:t>
            </a:r>
          </a:p>
          <a:p>
            <a:pPr marL="0" indent="0">
              <a:buNone/>
            </a:pPr>
            <a:r>
              <a:rPr lang="en-GB" dirty="0"/>
              <a:t>if (pixel1 == pixel2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r>
              <a:rPr lang="en-GB" dirty="0" smtClean="0"/>
              <a:t>  </a:t>
            </a:r>
            <a:r>
              <a:rPr lang="en-GB" dirty="0" smtClean="0">
                <a:solidFill>
                  <a:srgbClr val="00B050"/>
                </a:solidFill>
              </a:rPr>
              <a:t>//detected same </a:t>
            </a:r>
            <a:r>
              <a:rPr lang="en-GB" dirty="0" err="1" smtClean="0">
                <a:solidFill>
                  <a:srgbClr val="00B050"/>
                </a:solidFill>
              </a:rPr>
              <a:t>color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28038" y="5661188"/>
            <a:ext cx="310867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GB" dirty="0" smtClean="0"/>
              <a:t>if ( get(10,10</a:t>
            </a:r>
            <a:r>
              <a:rPr lang="en-GB" dirty="0"/>
              <a:t>)</a:t>
            </a:r>
            <a:r>
              <a:rPr lang="en-GB" dirty="0" smtClean="0"/>
              <a:t> </a:t>
            </a:r>
            <a:r>
              <a:rPr lang="en-GB" dirty="0"/>
              <a:t>== </a:t>
            </a:r>
            <a:r>
              <a:rPr lang="en-GB" dirty="0" smtClean="0"/>
              <a:t>get(100,100) )</a:t>
            </a:r>
            <a:endParaRPr lang="en-GB" dirty="0"/>
          </a:p>
          <a:p>
            <a:r>
              <a:rPr lang="en-GB" dirty="0" smtClean="0"/>
              <a:t> </a:t>
            </a:r>
            <a:r>
              <a:rPr lang="en-GB" dirty="0">
                <a:solidFill>
                  <a:srgbClr val="00B050"/>
                </a:solidFill>
              </a:rPr>
              <a:t>//detected same </a:t>
            </a:r>
            <a:r>
              <a:rPr lang="en-GB" dirty="0" err="1">
                <a:solidFill>
                  <a:srgbClr val="00B050"/>
                </a:solidFill>
              </a:rPr>
              <a:t>color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869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 operation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err="1" smtClean="0"/>
              <a:t>int</a:t>
            </a:r>
            <a:r>
              <a:rPr lang="en-GB" dirty="0" smtClean="0"/>
              <a:t> max(</a:t>
            </a:r>
            <a:r>
              <a:rPr lang="en-GB" dirty="0" err="1" smtClean="0"/>
              <a:t>int</a:t>
            </a:r>
            <a:r>
              <a:rPr lang="en-GB" dirty="0" smtClean="0"/>
              <a:t> num1, </a:t>
            </a:r>
            <a:r>
              <a:rPr lang="en-GB" dirty="0" err="1" smtClean="0"/>
              <a:t>int</a:t>
            </a:r>
            <a:r>
              <a:rPr lang="en-GB" dirty="0" smtClean="0"/>
              <a:t> num2)</a:t>
            </a:r>
          </a:p>
          <a:p>
            <a:pPr marL="0" indent="0">
              <a:buNone/>
            </a:pPr>
            <a:r>
              <a:rPr lang="en-GB" dirty="0" smtClean="0"/>
              <a:t>{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if (num1&gt;=num2)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</a:t>
            </a:r>
            <a:r>
              <a:rPr lang="en-GB" dirty="0" smtClean="0">
                <a:solidFill>
                  <a:srgbClr val="FF0000"/>
                </a:solidFill>
              </a:rPr>
              <a:t>return</a:t>
            </a:r>
            <a:r>
              <a:rPr lang="en-GB" dirty="0" smtClean="0"/>
              <a:t> num1;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else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</a:t>
            </a:r>
            <a:r>
              <a:rPr lang="en-GB" dirty="0" smtClean="0">
                <a:solidFill>
                  <a:srgbClr val="FF0000"/>
                </a:solidFill>
              </a:rPr>
              <a:t>return</a:t>
            </a:r>
            <a:r>
              <a:rPr lang="en-GB" dirty="0" smtClean="0"/>
              <a:t> num2;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0366" y="2132856"/>
            <a:ext cx="257923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Function ends as soon as</a:t>
            </a:r>
          </a:p>
          <a:p>
            <a:r>
              <a:rPr lang="en-GB" dirty="0" smtClean="0"/>
              <a:t> it hits a </a:t>
            </a:r>
            <a:r>
              <a:rPr lang="en-GB" dirty="0" smtClean="0">
                <a:solidFill>
                  <a:srgbClr val="FF0000"/>
                </a:solidFill>
              </a:rPr>
              <a:t>return</a:t>
            </a:r>
            <a:r>
              <a:rPr lang="en-GB" dirty="0" smtClean="0"/>
              <a:t> statement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3789040"/>
            <a:ext cx="2088232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err="1"/>
              <a:t>i</a:t>
            </a:r>
            <a:r>
              <a:rPr lang="en-GB" dirty="0" err="1" smtClean="0"/>
              <a:t>nt</a:t>
            </a:r>
            <a:r>
              <a:rPr lang="en-GB" dirty="0" smtClean="0"/>
              <a:t>  x=5;</a:t>
            </a:r>
          </a:p>
          <a:p>
            <a:endParaRPr lang="en-GB" dirty="0"/>
          </a:p>
          <a:p>
            <a:r>
              <a:rPr lang="en-GB" dirty="0" smtClean="0"/>
              <a:t>void draw()</a:t>
            </a:r>
          </a:p>
          <a:p>
            <a:r>
              <a:rPr lang="en-GB" dirty="0" smtClean="0"/>
              <a:t>{</a:t>
            </a:r>
          </a:p>
          <a:p>
            <a:r>
              <a:rPr lang="en-GB" dirty="0" smtClean="0"/>
              <a:t>  </a:t>
            </a:r>
            <a:r>
              <a:rPr lang="en-GB" dirty="0" err="1" smtClean="0"/>
              <a:t>int</a:t>
            </a:r>
            <a:r>
              <a:rPr lang="en-GB" dirty="0" smtClean="0"/>
              <a:t> big = </a:t>
            </a:r>
            <a:r>
              <a:rPr lang="en-GB" dirty="0" smtClean="0">
                <a:solidFill>
                  <a:srgbClr val="0070C0"/>
                </a:solidFill>
              </a:rPr>
              <a:t>max</a:t>
            </a:r>
            <a:r>
              <a:rPr lang="en-GB" dirty="0" smtClean="0"/>
              <a:t>(20,x);</a:t>
            </a:r>
          </a:p>
          <a:p>
            <a:r>
              <a:rPr lang="en-GB" dirty="0"/>
              <a:t> </a:t>
            </a:r>
            <a:r>
              <a:rPr lang="en-GB" dirty="0" smtClean="0"/>
              <a:t> x=x+10;</a:t>
            </a:r>
          </a:p>
          <a:p>
            <a:r>
              <a:rPr lang="en-GB" dirty="0" smtClean="0"/>
              <a:t>..</a:t>
            </a:r>
          </a:p>
          <a:p>
            <a:r>
              <a:rPr lang="en-GB" dirty="0" smtClean="0"/>
              <a:t> }</a:t>
            </a:r>
            <a:endParaRPr lang="en-GB" dirty="0"/>
          </a:p>
        </p:txBody>
      </p:sp>
      <p:sp>
        <p:nvSpPr>
          <p:cNvPr id="6" name="Cube 5"/>
          <p:cNvSpPr/>
          <p:nvPr/>
        </p:nvSpPr>
        <p:spPr>
          <a:xfrm>
            <a:off x="3275856" y="1230310"/>
            <a:ext cx="642942" cy="714380"/>
          </a:xfrm>
          <a:prstGeom prst="cub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" name="Cube 6"/>
          <p:cNvSpPr/>
          <p:nvPr/>
        </p:nvSpPr>
        <p:spPr>
          <a:xfrm>
            <a:off x="2195736" y="1230310"/>
            <a:ext cx="642942" cy="714380"/>
          </a:xfrm>
          <a:prstGeom prst="cub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 bwMode="auto">
          <a:xfrm rot="1926418">
            <a:off x="2851791" y="4158233"/>
            <a:ext cx="2403909" cy="360040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49756" y="39435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20</a:t>
            </a:r>
            <a:endParaRPr lang="en-GB" b="1" dirty="0"/>
          </a:p>
        </p:txBody>
      </p:sp>
      <p:sp>
        <p:nvSpPr>
          <p:cNvPr id="10" name="Cube 9"/>
          <p:cNvSpPr/>
          <p:nvPr/>
        </p:nvSpPr>
        <p:spPr>
          <a:xfrm>
            <a:off x="7545516" y="4428318"/>
            <a:ext cx="642942" cy="714380"/>
          </a:xfrm>
          <a:prstGeom prst="cub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ube 10"/>
          <p:cNvSpPr/>
          <p:nvPr/>
        </p:nvSpPr>
        <p:spPr>
          <a:xfrm>
            <a:off x="6923669" y="3246562"/>
            <a:ext cx="642942" cy="714380"/>
          </a:xfrm>
          <a:prstGeom prst="cub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47109" y="36406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x</a:t>
            </a:r>
            <a:endParaRPr lang="en-GB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126711" y="475853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big</a:t>
            </a:r>
            <a:endParaRPr lang="en-GB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601223" y="460084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20</a:t>
            </a:r>
            <a:endParaRPr lang="en-GB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543804" y="5472916"/>
            <a:ext cx="2646365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Calls function </a:t>
            </a:r>
            <a:r>
              <a:rPr lang="en-GB" b="1" dirty="0" smtClean="0"/>
              <a:t>max</a:t>
            </a:r>
            <a:r>
              <a:rPr lang="en-GB" dirty="0" smtClean="0"/>
              <a:t> passing</a:t>
            </a:r>
          </a:p>
          <a:p>
            <a:r>
              <a:rPr lang="en-GB" dirty="0" smtClean="0"/>
              <a:t> </a:t>
            </a:r>
            <a:r>
              <a:rPr lang="en-GB" b="1" dirty="0" smtClean="0"/>
              <a:t>20</a:t>
            </a:r>
            <a:r>
              <a:rPr lang="en-GB" dirty="0" smtClean="0"/>
              <a:t> to num1, </a:t>
            </a:r>
            <a:r>
              <a:rPr lang="en-GB" b="1" dirty="0" smtClean="0"/>
              <a:t>5</a:t>
            </a:r>
            <a:r>
              <a:rPr lang="en-GB" dirty="0" smtClean="0"/>
              <a:t> to </a:t>
            </a:r>
            <a:r>
              <a:rPr lang="en-GB" dirty="0" err="1" smtClean="0"/>
              <a:t>num</a:t>
            </a:r>
            <a:r>
              <a:rPr lang="en-GB" dirty="0" smtClean="0"/>
              <a:t>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79766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 animBg="1"/>
      <p:bldP spid="13" grpId="0"/>
      <p:bldP spid="14" grpId="0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Writing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Write a function to calculate area of a rectangle</a:t>
            </a:r>
          </a:p>
          <a:p>
            <a:endParaRPr lang="en-GB" dirty="0"/>
          </a:p>
          <a:p>
            <a:r>
              <a:rPr lang="en-GB" dirty="0" smtClean="0"/>
              <a:t>What information (parameters) would it require?</a:t>
            </a:r>
          </a:p>
          <a:p>
            <a:endParaRPr lang="en-GB" dirty="0"/>
          </a:p>
          <a:p>
            <a:r>
              <a:rPr lang="en-GB" dirty="0" smtClean="0"/>
              <a:t>What return type would it be?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b="1" dirty="0" smtClean="0">
                <a:solidFill>
                  <a:srgbClr val="00B0F0"/>
                </a:solidFill>
              </a:rPr>
              <a:t>float</a:t>
            </a:r>
            <a:r>
              <a:rPr lang="en-GB" dirty="0" smtClean="0"/>
              <a:t> </a:t>
            </a:r>
            <a:r>
              <a:rPr lang="en-GB" dirty="0" err="1" smtClean="0"/>
              <a:t>areaRectangle</a:t>
            </a:r>
            <a:r>
              <a:rPr lang="en-GB" dirty="0" smtClean="0"/>
              <a:t>(</a:t>
            </a:r>
            <a:r>
              <a:rPr lang="en-GB" dirty="0" smtClean="0">
                <a:solidFill>
                  <a:srgbClr val="00B0F0"/>
                </a:solidFill>
              </a:rPr>
              <a:t>float</a:t>
            </a:r>
            <a:r>
              <a:rPr lang="en-GB" dirty="0" smtClean="0"/>
              <a:t> width, </a:t>
            </a:r>
            <a:r>
              <a:rPr lang="en-GB" dirty="0" smtClean="0">
                <a:solidFill>
                  <a:srgbClr val="00B0F0"/>
                </a:solidFill>
              </a:rPr>
              <a:t>float</a:t>
            </a:r>
            <a:r>
              <a:rPr lang="en-GB" dirty="0" smtClean="0"/>
              <a:t> height)</a:t>
            </a:r>
          </a:p>
          <a:p>
            <a:endParaRPr lang="en-GB" dirty="0"/>
          </a:p>
          <a:p>
            <a:r>
              <a:rPr lang="en-GB" dirty="0" smtClean="0"/>
              <a:t>Write the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37547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 : </a:t>
            </a:r>
            <a:r>
              <a:rPr lang="en-GB" dirty="0" err="1" smtClean="0"/>
              <a:t>areaRectangle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00B0F0"/>
                </a:solidFill>
              </a:rPr>
              <a:t>float</a:t>
            </a:r>
            <a:r>
              <a:rPr lang="en-GB" dirty="0"/>
              <a:t> </a:t>
            </a:r>
            <a:r>
              <a:rPr lang="en-GB" dirty="0" err="1"/>
              <a:t>areaRectangle</a:t>
            </a:r>
            <a:r>
              <a:rPr lang="en-GB" dirty="0"/>
              <a:t>(</a:t>
            </a:r>
            <a:r>
              <a:rPr lang="en-GB" dirty="0">
                <a:solidFill>
                  <a:srgbClr val="00B0F0"/>
                </a:solidFill>
              </a:rPr>
              <a:t>float</a:t>
            </a:r>
            <a:r>
              <a:rPr lang="en-GB" dirty="0"/>
              <a:t> width, </a:t>
            </a:r>
            <a:r>
              <a:rPr lang="en-GB" dirty="0">
                <a:solidFill>
                  <a:srgbClr val="00B0F0"/>
                </a:solidFill>
              </a:rPr>
              <a:t>float</a:t>
            </a:r>
            <a:r>
              <a:rPr lang="en-GB" dirty="0"/>
              <a:t> height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r>
              <a:rPr lang="en-GB" dirty="0" smtClean="0"/>
              <a:t>{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smtClean="0">
                <a:solidFill>
                  <a:srgbClr val="00B0F0"/>
                </a:solidFill>
              </a:rPr>
              <a:t>float</a:t>
            </a:r>
            <a:r>
              <a:rPr lang="en-GB" dirty="0" smtClean="0"/>
              <a:t> result; </a:t>
            </a:r>
            <a:r>
              <a:rPr lang="en-GB" dirty="0" smtClean="0">
                <a:solidFill>
                  <a:srgbClr val="00B050"/>
                </a:solidFill>
              </a:rPr>
              <a:t>//local variable for the answer</a:t>
            </a:r>
            <a:endParaRPr lang="en-GB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dirty="0" smtClean="0"/>
              <a:t>	result = width * height;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 smtClean="0"/>
              <a:t>return</a:t>
            </a:r>
            <a:r>
              <a:rPr lang="en-GB" dirty="0" smtClean="0"/>
              <a:t> result;   </a:t>
            </a:r>
            <a:r>
              <a:rPr lang="en-GB" dirty="0" smtClean="0">
                <a:solidFill>
                  <a:srgbClr val="00B050"/>
                </a:solidFill>
              </a:rPr>
              <a:t>//send result back</a:t>
            </a:r>
          </a:p>
          <a:p>
            <a:pPr marL="0" indent="0">
              <a:buNone/>
            </a:pPr>
            <a:r>
              <a:rPr lang="en-GB" dirty="0" smtClean="0"/>
              <a:t>}</a:t>
            </a:r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/>
              <a:t>v</a:t>
            </a:r>
            <a:r>
              <a:rPr lang="en-GB" dirty="0" smtClean="0"/>
              <a:t>oid setup()</a:t>
            </a:r>
          </a:p>
          <a:p>
            <a:pPr marL="0" indent="0">
              <a:buNone/>
            </a:pPr>
            <a:r>
              <a:rPr lang="en-GB" dirty="0" smtClean="0"/>
              <a:t>{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</a:t>
            </a:r>
            <a:r>
              <a:rPr lang="en-GB" dirty="0" err="1" smtClean="0"/>
              <a:t>int</a:t>
            </a:r>
            <a:r>
              <a:rPr lang="en-GB" dirty="0" smtClean="0"/>
              <a:t> area = </a:t>
            </a:r>
            <a:r>
              <a:rPr lang="en-GB" dirty="0" err="1" smtClean="0"/>
              <a:t>areaRectangle</a:t>
            </a:r>
            <a:r>
              <a:rPr lang="en-GB" dirty="0" smtClean="0"/>
              <a:t>(100,75); </a:t>
            </a:r>
            <a:r>
              <a:rPr lang="en-GB" dirty="0" smtClean="0">
                <a:solidFill>
                  <a:srgbClr val="00B050"/>
                </a:solidFill>
              </a:rPr>
              <a:t>//using function</a:t>
            </a:r>
            <a:endParaRPr lang="en-GB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53314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Problem decomposition</a:t>
            </a:r>
          </a:p>
          <a:p>
            <a:r>
              <a:rPr lang="en-GB" dirty="0" smtClean="0"/>
              <a:t>Top down design</a:t>
            </a:r>
          </a:p>
          <a:p>
            <a:r>
              <a:rPr lang="en-GB" dirty="0" smtClean="0"/>
              <a:t>Stepwise refinement </a:t>
            </a:r>
          </a:p>
          <a:p>
            <a:r>
              <a:rPr lang="en-GB" dirty="0" smtClean="0"/>
              <a:t>Help to design code solutions</a:t>
            </a:r>
          </a:p>
          <a:p>
            <a:endParaRPr lang="en-GB" dirty="0"/>
          </a:p>
          <a:p>
            <a:r>
              <a:rPr lang="en-GB" dirty="0" smtClean="0"/>
              <a:t>Functions</a:t>
            </a:r>
          </a:p>
          <a:p>
            <a:r>
              <a:rPr lang="en-GB" dirty="0" smtClean="0"/>
              <a:t>Using, writing</a:t>
            </a:r>
          </a:p>
          <a:p>
            <a:endParaRPr lang="en-GB" dirty="0"/>
          </a:p>
          <a:p>
            <a:r>
              <a:rPr lang="en-GB" dirty="0" err="1" smtClean="0"/>
              <a:t>Color</a:t>
            </a:r>
            <a:r>
              <a:rPr lang="en-GB" smtClean="0"/>
              <a:t> type</a:t>
            </a:r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Modular </a:t>
            </a:r>
            <a:r>
              <a:rPr lang="en-US" dirty="0" smtClean="0"/>
              <a:t>Code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Last Few Weeks</a:t>
            </a:r>
          </a:p>
          <a:p>
            <a:pPr lvl="1" eaLnBrk="1" hangingPunct="1"/>
            <a:r>
              <a:rPr lang="en-GB" altLang="en-US" dirty="0" smtClean="0"/>
              <a:t> If statements : conditions</a:t>
            </a:r>
          </a:p>
          <a:p>
            <a:pPr lvl="1" eaLnBrk="1" hangingPunct="1"/>
            <a:r>
              <a:rPr lang="en-GB" altLang="en-US" dirty="0" smtClean="0"/>
              <a:t> Animation : setup, draw events</a:t>
            </a:r>
            <a:endParaRPr lang="en-US" altLang="en-US" dirty="0" smtClean="0"/>
          </a:p>
          <a:p>
            <a:pPr lvl="1" eaLnBrk="1" hangingPunct="1">
              <a:buFontTx/>
              <a:buNone/>
            </a:pPr>
            <a:endParaRPr lang="en-US" altLang="en-US" dirty="0" smtClean="0"/>
          </a:p>
          <a:p>
            <a:pPr eaLnBrk="1" hangingPunct="1"/>
            <a:r>
              <a:rPr lang="en-US" altLang="en-US" dirty="0" smtClean="0"/>
              <a:t>This Weeks Objectives</a:t>
            </a:r>
          </a:p>
          <a:p>
            <a:pPr lvl="1" eaLnBrk="1" hangingPunct="1"/>
            <a:r>
              <a:rPr lang="en-US" altLang="en-US" dirty="0" smtClean="0"/>
              <a:t> Top Down Design – Stepwise refinement</a:t>
            </a:r>
          </a:p>
          <a:p>
            <a:pPr lvl="1"/>
            <a:r>
              <a:rPr lang="en-US" altLang="en-US" dirty="0" smtClean="0"/>
              <a:t> Functions</a:t>
            </a:r>
          </a:p>
          <a:p>
            <a:pPr lvl="1" eaLnBrk="1" hangingPunct="1"/>
            <a:r>
              <a:rPr lang="en-US" altLang="en-US" dirty="0" smtClean="0"/>
              <a:t> Consolidation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: Top Down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417638"/>
            <a:ext cx="8124825" cy="4957762"/>
          </a:xfrm>
        </p:spPr>
        <p:txBody>
          <a:bodyPr/>
          <a:lstStyle/>
          <a:p>
            <a:r>
              <a:rPr lang="en-GB" dirty="0" smtClean="0"/>
              <a:t>car</a:t>
            </a:r>
          </a:p>
          <a:p>
            <a:r>
              <a:rPr lang="en-GB" dirty="0" smtClean="0"/>
              <a:t>Row of 10 houses</a:t>
            </a:r>
          </a:p>
          <a:p>
            <a:r>
              <a:rPr lang="en-GB" dirty="0" smtClean="0"/>
              <a:t>Moving right to left</a:t>
            </a:r>
          </a:p>
          <a:p>
            <a:r>
              <a:rPr lang="en-GB" dirty="0" smtClean="0"/>
              <a:t>Wraps around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How?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1844824"/>
            <a:ext cx="4914900" cy="2276475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 bwMode="auto">
          <a:xfrm>
            <a:off x="5966470" y="1473201"/>
            <a:ext cx="1440160" cy="216024"/>
          </a:xfrm>
          <a:prstGeom prst="lef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622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 Down Design: Stepwise Refinement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83568" y="1417638"/>
            <a:ext cx="3584491" cy="47879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Driving Car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Draw </a:t>
            </a:r>
            <a:r>
              <a:rPr lang="en-GB" dirty="0"/>
              <a:t>background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Draw Car</a:t>
            </a:r>
          </a:p>
          <a:p>
            <a:pPr marL="0" indent="0">
              <a:buNone/>
            </a:pPr>
            <a:endParaRPr lang="en-GB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Draw background</a:t>
            </a:r>
          </a:p>
          <a:p>
            <a:r>
              <a:rPr lang="en-GB" dirty="0" smtClean="0"/>
              <a:t>draw 10 adjacent houses</a:t>
            </a:r>
          </a:p>
          <a:p>
            <a:r>
              <a:rPr lang="en-GB" dirty="0" smtClean="0"/>
              <a:t>move background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Draw Car</a:t>
            </a:r>
          </a:p>
          <a:p>
            <a:r>
              <a:rPr lang="en-GB" dirty="0" smtClean="0"/>
              <a:t>draw car body : red</a:t>
            </a:r>
          </a:p>
          <a:p>
            <a:r>
              <a:rPr lang="en-GB" dirty="0"/>
              <a:t>d</a:t>
            </a:r>
            <a:r>
              <a:rPr lang="en-GB" dirty="0" smtClean="0"/>
              <a:t>raw car top : blue</a:t>
            </a:r>
          </a:p>
          <a:p>
            <a:r>
              <a:rPr lang="en-GB" dirty="0"/>
              <a:t>d</a:t>
            </a:r>
            <a:r>
              <a:rPr lang="en-GB" dirty="0" smtClean="0"/>
              <a:t>raw wheels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538898" y="1795968"/>
            <a:ext cx="192546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Top level headings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538898" y="3068960"/>
            <a:ext cx="2636619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level headings</a:t>
            </a:r>
          </a:p>
          <a:p>
            <a:r>
              <a:rPr lang="en-GB" dirty="0" smtClean="0"/>
              <a:t>become Procedure names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537267" y="4869160"/>
            <a:ext cx="2636619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level headings</a:t>
            </a:r>
          </a:p>
          <a:p>
            <a:r>
              <a:rPr lang="en-GB" dirty="0" smtClean="0"/>
              <a:t>become Procedure names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72016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74058" y="1417638"/>
            <a:ext cx="3794001" cy="4787900"/>
          </a:xfrm>
        </p:spPr>
        <p:txBody>
          <a:bodyPr/>
          <a:lstStyle/>
          <a:p>
            <a:endParaRPr lang="en-GB" dirty="0"/>
          </a:p>
          <a:p>
            <a:pPr marL="0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Draw Car</a:t>
            </a:r>
          </a:p>
          <a:p>
            <a:r>
              <a:rPr lang="en-GB" dirty="0" smtClean="0"/>
              <a:t>draw car body : red</a:t>
            </a:r>
          </a:p>
          <a:p>
            <a:r>
              <a:rPr lang="en-GB" dirty="0"/>
              <a:t>d</a:t>
            </a:r>
            <a:r>
              <a:rPr lang="en-GB" dirty="0" smtClean="0"/>
              <a:t>raw car top : blue</a:t>
            </a:r>
          </a:p>
          <a:p>
            <a:r>
              <a:rPr lang="en-GB" dirty="0"/>
              <a:t>d</a:t>
            </a:r>
            <a:r>
              <a:rPr lang="en-GB" dirty="0" smtClean="0"/>
              <a:t>raw wheels</a:t>
            </a:r>
            <a:endParaRPr lang="en-GB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 bwMode="auto">
          <a:xfrm>
            <a:off x="3923928" y="1587500"/>
            <a:ext cx="4762872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ts val="600"/>
              </a:spcBef>
              <a:spcAft>
                <a:spcPct val="0"/>
              </a:spcAft>
              <a:buChar char="•"/>
              <a:defRPr sz="24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314325" indent="28575" algn="l" rtl="0" eaLnBrk="1" fontAlgn="base" hangingPunct="1">
              <a:spcBef>
                <a:spcPts val="525"/>
              </a:spcBef>
              <a:spcAft>
                <a:spcPct val="0"/>
              </a:spcAft>
              <a:buChar char="–"/>
              <a:defRPr sz="20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657225" indent="28575" algn="l" rtl="0" eaLnBrk="1" fontAlgn="base" hangingPunct="1">
              <a:spcBef>
                <a:spcPts val="450"/>
              </a:spcBef>
              <a:spcAft>
                <a:spcPct val="0"/>
              </a:spcAft>
              <a:buChar char="•"/>
              <a:defRPr sz="18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000125" indent="28575" algn="l" rtl="0" eaLnBrk="1" fontAlgn="base" hangingPunct="1">
              <a:spcBef>
                <a:spcPts val="375"/>
              </a:spcBef>
              <a:spcAft>
                <a:spcPct val="0"/>
              </a:spcAft>
              <a:buChar char="–"/>
              <a:defRPr sz="16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343025" indent="28575" algn="l" rtl="0" eaLnBrk="1" fontAlgn="base" hangingPunct="1">
              <a:spcBef>
                <a:spcPts val="375"/>
              </a:spcBef>
              <a:spcAft>
                <a:spcPct val="0"/>
              </a:spcAft>
              <a:buChar char="»"/>
              <a:defRPr sz="16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16859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6pPr>
            <a:lvl7pPr marL="20288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7pPr>
            <a:lvl8pPr marL="23717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8pPr>
            <a:lvl9pPr marL="27146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9pPr>
          </a:lstStyle>
          <a:p>
            <a:pPr marL="0" indent="0">
              <a:buFontTx/>
              <a:buNone/>
            </a:pPr>
            <a:r>
              <a:rPr lang="en-GB" kern="0" dirty="0" smtClean="0">
                <a:solidFill>
                  <a:srgbClr val="0070C0"/>
                </a:solidFill>
              </a:rPr>
              <a:t>Draw Car(</a:t>
            </a:r>
            <a:r>
              <a:rPr lang="en-GB" kern="0" dirty="0" err="1" smtClean="0">
                <a:solidFill>
                  <a:srgbClr val="0070C0"/>
                </a:solidFill>
              </a:rPr>
              <a:t>x,y,size</a:t>
            </a:r>
            <a:r>
              <a:rPr lang="en-GB" kern="0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GB" kern="0" dirty="0" smtClean="0"/>
              <a:t>Fill(red)</a:t>
            </a:r>
          </a:p>
          <a:p>
            <a:r>
              <a:rPr lang="en-GB" kern="0" dirty="0" smtClean="0"/>
              <a:t>Rectangle(</a:t>
            </a:r>
            <a:r>
              <a:rPr lang="en-GB" kern="0" dirty="0" err="1" smtClean="0"/>
              <a:t>x,y,width,height</a:t>
            </a:r>
            <a:r>
              <a:rPr lang="en-GB" kern="0" dirty="0" smtClean="0"/>
              <a:t>)</a:t>
            </a:r>
          </a:p>
          <a:p>
            <a:r>
              <a:rPr lang="en-GB" kern="0" dirty="0" smtClean="0"/>
              <a:t>Fill(blue)</a:t>
            </a:r>
          </a:p>
          <a:p>
            <a:r>
              <a:rPr lang="en-GB" kern="0" dirty="0" smtClean="0"/>
              <a:t>Rectangle(</a:t>
            </a:r>
            <a:r>
              <a:rPr lang="en-GB" kern="0" dirty="0" err="1" smtClean="0"/>
              <a:t>x+offset,topWidth</a:t>
            </a:r>
            <a:r>
              <a:rPr lang="en-GB" kern="0" dirty="0" smtClean="0"/>
              <a:t>, </a:t>
            </a:r>
            <a:r>
              <a:rPr lang="en-GB" kern="0" dirty="0" err="1" smtClean="0"/>
              <a:t>topHeight</a:t>
            </a:r>
            <a:r>
              <a:rPr lang="en-GB" kern="0" dirty="0" smtClean="0"/>
              <a:t>)</a:t>
            </a:r>
          </a:p>
          <a:p>
            <a:r>
              <a:rPr lang="en-GB" kern="0" dirty="0" smtClean="0"/>
              <a:t>Circle(</a:t>
            </a:r>
            <a:r>
              <a:rPr lang="en-GB" kern="0" dirty="0" err="1" smtClean="0"/>
              <a:t>leftx,wheely,wheelHeight</a:t>
            </a:r>
            <a:r>
              <a:rPr lang="en-GB" kern="0" dirty="0" smtClean="0"/>
              <a:t>)</a:t>
            </a:r>
          </a:p>
          <a:p>
            <a:r>
              <a:rPr lang="en-GB" kern="0" dirty="0" smtClean="0"/>
              <a:t>Circle(</a:t>
            </a:r>
            <a:r>
              <a:rPr lang="en-GB" kern="0" dirty="0" err="1" smtClean="0"/>
              <a:t>rightX,wheelY,wheelHeight</a:t>
            </a:r>
            <a:r>
              <a:rPr lang="en-GB" kern="0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05364" y="1210783"/>
            <a:ext cx="190186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Needs parameters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993388" y="2007158"/>
            <a:ext cx="169341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Needs local </a:t>
            </a:r>
            <a:r>
              <a:rPr lang="en-GB" dirty="0" err="1" smtClean="0"/>
              <a:t>vars</a:t>
            </a:r>
            <a:endParaRPr lang="en-GB" dirty="0"/>
          </a:p>
        </p:txBody>
      </p:sp>
      <p:sp>
        <p:nvSpPr>
          <p:cNvPr id="10" name="Titl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/>
              <a:t>Top Down Design: Stepwise Refinement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35646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 Down Design: Stepwise Refinement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788024" y="1556792"/>
            <a:ext cx="4042792" cy="47879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GB" dirty="0">
                <a:solidFill>
                  <a:srgbClr val="0070C0"/>
                </a:solidFill>
              </a:rPr>
              <a:t>Draw background</a:t>
            </a:r>
          </a:p>
          <a:p>
            <a:pPr marL="0" indent="0">
              <a:buNone/>
            </a:pPr>
            <a:r>
              <a:rPr lang="en-GB" dirty="0"/>
              <a:t>  for 10 repetitions</a:t>
            </a:r>
          </a:p>
          <a:p>
            <a:r>
              <a:rPr lang="en-GB" dirty="0"/>
              <a:t>   draw </a:t>
            </a:r>
            <a:r>
              <a:rPr lang="en-GB" dirty="0" smtClean="0"/>
              <a:t>house(</a:t>
            </a:r>
            <a:r>
              <a:rPr lang="en-GB" dirty="0" err="1" smtClean="0"/>
              <a:t>position,size</a:t>
            </a:r>
            <a:r>
              <a:rPr lang="en-GB" dirty="0" smtClean="0"/>
              <a:t>)</a:t>
            </a:r>
            <a:endParaRPr lang="en-GB" dirty="0"/>
          </a:p>
          <a:p>
            <a:r>
              <a:rPr lang="en-GB" dirty="0"/>
              <a:t>   move right a </a:t>
            </a:r>
            <a:r>
              <a:rPr lang="en-GB" dirty="0" err="1" smtClean="0"/>
              <a:t>houseWidth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 Move position left;</a:t>
            </a:r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Draw house</a:t>
            </a:r>
            <a:r>
              <a:rPr lang="en-GB" dirty="0" smtClean="0"/>
              <a:t>(</a:t>
            </a:r>
            <a:r>
              <a:rPr lang="en-GB" dirty="0" err="1" smtClean="0"/>
              <a:t>x,y,size</a:t>
            </a:r>
            <a:r>
              <a:rPr lang="en-GB" dirty="0" smtClean="0"/>
              <a:t>)</a:t>
            </a:r>
          </a:p>
          <a:p>
            <a:r>
              <a:rPr lang="en-GB" dirty="0" smtClean="0"/>
              <a:t>square(</a:t>
            </a:r>
            <a:r>
              <a:rPr lang="en-GB" dirty="0" err="1" smtClean="0"/>
              <a:t>x,y,size</a:t>
            </a:r>
            <a:r>
              <a:rPr lang="en-GB" dirty="0" smtClean="0"/>
              <a:t>);</a:t>
            </a:r>
          </a:p>
          <a:p>
            <a:r>
              <a:rPr lang="en-GB" dirty="0" smtClean="0"/>
              <a:t>Triangle(</a:t>
            </a:r>
            <a:r>
              <a:rPr lang="en-GB" dirty="0" err="1" smtClean="0"/>
              <a:t>x,y,size</a:t>
            </a:r>
            <a:r>
              <a:rPr lang="en-GB" dirty="0" smtClean="0"/>
              <a:t>);</a:t>
            </a:r>
            <a:endParaRPr lang="en-GB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 bwMode="auto">
          <a:xfrm>
            <a:off x="683568" y="1417638"/>
            <a:ext cx="3672408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ts val="600"/>
              </a:spcBef>
              <a:spcAft>
                <a:spcPct val="0"/>
              </a:spcAft>
              <a:buChar char="•"/>
              <a:defRPr sz="24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314325" indent="28575" algn="l" rtl="0" eaLnBrk="1" fontAlgn="base" hangingPunct="1">
              <a:spcBef>
                <a:spcPts val="525"/>
              </a:spcBef>
              <a:spcAft>
                <a:spcPct val="0"/>
              </a:spcAft>
              <a:buChar char="–"/>
              <a:defRPr sz="20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657225" indent="28575" algn="l" rtl="0" eaLnBrk="1" fontAlgn="base" hangingPunct="1">
              <a:spcBef>
                <a:spcPts val="450"/>
              </a:spcBef>
              <a:spcAft>
                <a:spcPct val="0"/>
              </a:spcAft>
              <a:buChar char="•"/>
              <a:defRPr sz="18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000125" indent="28575" algn="l" rtl="0" eaLnBrk="1" fontAlgn="base" hangingPunct="1">
              <a:spcBef>
                <a:spcPts val="375"/>
              </a:spcBef>
              <a:spcAft>
                <a:spcPct val="0"/>
              </a:spcAft>
              <a:buChar char="–"/>
              <a:defRPr sz="16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343025" indent="28575" algn="l" rtl="0" eaLnBrk="1" fontAlgn="base" hangingPunct="1">
              <a:spcBef>
                <a:spcPts val="375"/>
              </a:spcBef>
              <a:spcAft>
                <a:spcPct val="0"/>
              </a:spcAft>
              <a:buChar char="»"/>
              <a:defRPr sz="16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16859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6pPr>
            <a:lvl7pPr marL="20288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7pPr>
            <a:lvl8pPr marL="23717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8pPr>
            <a:lvl9pPr marL="27146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GB" kern="0" dirty="0" smtClean="0"/>
              <a:t>Draw background</a:t>
            </a:r>
          </a:p>
          <a:p>
            <a:pPr marL="457200" indent="-457200">
              <a:buFont typeface="+mj-lt"/>
              <a:buAutoNum type="arabicPeriod"/>
            </a:pPr>
            <a:r>
              <a:rPr lang="en-GB" kern="0" dirty="0" smtClean="0"/>
              <a:t>Draw Car</a:t>
            </a:r>
          </a:p>
          <a:p>
            <a:endParaRPr lang="en-GB" kern="0" dirty="0" smtClean="0"/>
          </a:p>
          <a:p>
            <a:pPr marL="0" indent="0">
              <a:buFontTx/>
              <a:buNone/>
            </a:pPr>
            <a:r>
              <a:rPr lang="en-GB" kern="0" dirty="0" smtClean="0">
                <a:solidFill>
                  <a:srgbClr val="0070C0"/>
                </a:solidFill>
              </a:rPr>
              <a:t>Draw background</a:t>
            </a:r>
          </a:p>
          <a:p>
            <a:r>
              <a:rPr lang="en-GB" kern="0" dirty="0" smtClean="0"/>
              <a:t>draw 10 adjacent houses</a:t>
            </a:r>
          </a:p>
          <a:p>
            <a:r>
              <a:rPr lang="en-GB" kern="0" dirty="0" smtClean="0"/>
              <a:t>move background</a:t>
            </a:r>
          </a:p>
          <a:p>
            <a:endParaRPr lang="en-GB" kern="0" dirty="0" smtClean="0"/>
          </a:p>
          <a:p>
            <a:pPr marL="0" indent="0">
              <a:buFontTx/>
              <a:buNone/>
            </a:pPr>
            <a:r>
              <a:rPr lang="en-GB" kern="0" dirty="0" smtClean="0">
                <a:solidFill>
                  <a:srgbClr val="0070C0"/>
                </a:solidFill>
              </a:rPr>
              <a:t>Draw Car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3096" y="2708920"/>
            <a:ext cx="115288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Add detail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5715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Stepwise Refinement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Breaking down a problem into </a:t>
            </a:r>
            <a:r>
              <a:rPr lang="en-GB" dirty="0" err="1" smtClean="0"/>
              <a:t>subproblems</a:t>
            </a:r>
            <a:r>
              <a:rPr lang="en-GB" dirty="0" smtClean="0"/>
              <a:t> – </a:t>
            </a:r>
            <a:r>
              <a:rPr lang="en-GB" b="1" dirty="0" smtClean="0">
                <a:solidFill>
                  <a:srgbClr val="FF0000"/>
                </a:solidFill>
              </a:rPr>
              <a:t>recursively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Refine(problem)</a:t>
            </a:r>
          </a:p>
          <a:p>
            <a:pPr marL="0" indent="0">
              <a:buNone/>
            </a:pPr>
            <a:r>
              <a:rPr lang="en-GB" b="1" dirty="0" smtClean="0"/>
              <a:t>If</a:t>
            </a:r>
            <a:r>
              <a:rPr lang="en-GB" dirty="0" smtClean="0"/>
              <a:t> problem can be stated (unambiguously) as code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done – keep statement</a:t>
            </a:r>
          </a:p>
          <a:p>
            <a:pPr marL="0" indent="0">
              <a:buNone/>
            </a:pPr>
            <a:r>
              <a:rPr lang="en-GB" b="1" dirty="0" smtClean="0"/>
              <a:t>Else</a:t>
            </a:r>
          </a:p>
          <a:p>
            <a:pPr marL="0" indent="0">
              <a:buNone/>
            </a:pPr>
            <a:r>
              <a:rPr lang="en-GB" dirty="0"/>
              <a:t>{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take problem and break into set of </a:t>
            </a:r>
            <a:r>
              <a:rPr lang="en-GB" dirty="0" err="1" smtClean="0"/>
              <a:t>subproblems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For each </a:t>
            </a:r>
            <a:r>
              <a:rPr lang="en-GB" dirty="0" err="1" smtClean="0"/>
              <a:t>subproblem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Refine(</a:t>
            </a:r>
            <a:r>
              <a:rPr lang="en-GB" dirty="0" err="1" smtClean="0"/>
              <a:t>subproblem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r>
              <a:rPr lang="en-GB" dirty="0"/>
              <a:t>}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Define program in terms of headings</a:t>
            </a:r>
          </a:p>
          <a:p>
            <a:r>
              <a:rPr lang="en-GB" dirty="0" smtClean="0"/>
              <a:t>Take each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676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Stepwise </a:t>
            </a:r>
            <a:r>
              <a:rPr lang="en-GB" dirty="0" smtClean="0"/>
              <a:t>Refinement - iterative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Take Current Problem as a heading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Write down the steps to complete the problem</a:t>
            </a:r>
          </a:p>
          <a:p>
            <a:pPr lvl="1"/>
            <a:r>
              <a:rPr lang="en-GB" dirty="0" smtClean="0"/>
              <a:t> Each step is a </a:t>
            </a:r>
            <a:r>
              <a:rPr lang="en-GB" dirty="0" err="1" smtClean="0"/>
              <a:t>subproblem</a:t>
            </a:r>
            <a:r>
              <a:rPr lang="en-GB" dirty="0" smtClean="0"/>
              <a:t> (a subheading)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If (step is </a:t>
            </a:r>
            <a:r>
              <a:rPr lang="en-GB" dirty="0" smtClean="0">
                <a:solidFill>
                  <a:srgbClr val="FF0000"/>
                </a:solidFill>
              </a:rPr>
              <a:t>too complex </a:t>
            </a:r>
            <a:r>
              <a:rPr lang="en-GB" dirty="0" smtClean="0"/>
              <a:t>to be converted into a programming command)</a:t>
            </a:r>
          </a:p>
          <a:p>
            <a:pPr lvl="1"/>
            <a:r>
              <a:rPr lang="en-GB" dirty="0"/>
              <a:t> </a:t>
            </a:r>
            <a:r>
              <a:rPr lang="en-GB" dirty="0" smtClean="0"/>
              <a:t>   repeat from step 1.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marL="600075" indent="-342900"/>
            <a:r>
              <a:rPr lang="en-GB" dirty="0"/>
              <a:t>Approach frequently leads to well-structured, maintainable code</a:t>
            </a:r>
          </a:p>
          <a:p>
            <a:pPr marL="600075" indent="-342900"/>
            <a:r>
              <a:rPr lang="en-GB" dirty="0"/>
              <a:t>usually 3 or 4 levels is sufficient</a:t>
            </a:r>
          </a:p>
          <a:p>
            <a:pPr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7121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Stepwise Refinement : Tree view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671900" y="1417638"/>
            <a:ext cx="126014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Driving car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796416" y="2160109"/>
            <a:ext cx="190821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Draw Background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28184" y="2103407"/>
            <a:ext cx="158417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Draw Car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842310" y="3057875"/>
            <a:ext cx="190821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Draw 10 Houses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989814" y="3057875"/>
            <a:ext cx="190821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Move Position left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89285" y="3921436"/>
            <a:ext cx="141841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Draw House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624524" y="3955641"/>
            <a:ext cx="141841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Draw House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759763" y="4000396"/>
            <a:ext cx="141841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Draw House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895002" y="4064495"/>
            <a:ext cx="141841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Draw House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1030241" y="4138152"/>
            <a:ext cx="141841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Draw House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1165480" y="4215304"/>
            <a:ext cx="141841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Draw House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741236" y="5079039"/>
            <a:ext cx="141841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Draw Square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2286209" y="5064473"/>
            <a:ext cx="163771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Draw Triangle</a:t>
            </a:r>
            <a:endParaRPr lang="en-GB" dirty="0"/>
          </a:p>
        </p:txBody>
      </p:sp>
      <p:cxnSp>
        <p:nvCxnSpPr>
          <p:cNvPr id="22" name="Straight Arrow Connector 21"/>
          <p:cNvCxnSpPr/>
          <p:nvPr/>
        </p:nvCxnSpPr>
        <p:spPr bwMode="auto">
          <a:xfrm flipH="1">
            <a:off x="3491880" y="1786970"/>
            <a:ext cx="648072" cy="37313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4427984" y="1786970"/>
            <a:ext cx="2491344" cy="26273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H="1">
            <a:off x="2042943" y="2529441"/>
            <a:ext cx="405717" cy="5284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2989814" y="2529441"/>
            <a:ext cx="502066" cy="5284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/>
          <p:cNvCxnSpPr>
            <a:stCxn id="8" idx="2"/>
          </p:cNvCxnSpPr>
          <p:nvPr/>
        </p:nvCxnSpPr>
        <p:spPr bwMode="auto">
          <a:xfrm flipH="1">
            <a:off x="1547664" y="3427207"/>
            <a:ext cx="248752" cy="36183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/>
          <p:cNvCxnSpPr>
            <a:stCxn id="16" idx="2"/>
          </p:cNvCxnSpPr>
          <p:nvPr/>
        </p:nvCxnSpPr>
        <p:spPr bwMode="auto">
          <a:xfrm flipH="1">
            <a:off x="1475656" y="4584636"/>
            <a:ext cx="399034" cy="47983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2042943" y="4584636"/>
            <a:ext cx="667510" cy="47983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5213198" y="3057586"/>
            <a:ext cx="108553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Draw top</a:t>
            </a:r>
            <a:endParaRPr lang="en-GB" dirty="0"/>
          </a:p>
        </p:txBody>
      </p:sp>
      <p:sp>
        <p:nvSpPr>
          <p:cNvPr id="38" name="Rectangle 37"/>
          <p:cNvSpPr/>
          <p:nvPr/>
        </p:nvSpPr>
        <p:spPr>
          <a:xfrm>
            <a:off x="6452618" y="3046134"/>
            <a:ext cx="123448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Draw body</a:t>
            </a:r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7812360" y="2907634"/>
            <a:ext cx="1342109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Draw wheels</a:t>
            </a:r>
            <a:endParaRPr lang="en-GB" dirty="0"/>
          </a:p>
        </p:txBody>
      </p:sp>
      <p:cxnSp>
        <p:nvCxnSpPr>
          <p:cNvPr id="42" name="Straight Arrow Connector 41"/>
          <p:cNvCxnSpPr>
            <a:stCxn id="7" idx="2"/>
          </p:cNvCxnSpPr>
          <p:nvPr/>
        </p:nvCxnSpPr>
        <p:spPr bwMode="auto">
          <a:xfrm flipH="1">
            <a:off x="5940152" y="2472739"/>
            <a:ext cx="1080120" cy="57339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7209669" y="2472739"/>
            <a:ext cx="0" cy="57339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7524328" y="2529441"/>
            <a:ext cx="720080" cy="37819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5916533" y="4138152"/>
            <a:ext cx="1418419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Draw left wheel</a:t>
            </a:r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7535198" y="4106102"/>
            <a:ext cx="1418419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 smtClean="0"/>
              <a:t>Draw right wheel</a:t>
            </a:r>
            <a:endParaRPr lang="en-GB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 flipH="1">
            <a:off x="7020272" y="3608123"/>
            <a:ext cx="1224135" cy="44589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/>
          <p:cNvCxnSpPr>
            <a:stCxn id="39" idx="2"/>
          </p:cNvCxnSpPr>
          <p:nvPr/>
        </p:nvCxnSpPr>
        <p:spPr bwMode="auto">
          <a:xfrm flipH="1">
            <a:off x="8483414" y="3553965"/>
            <a:ext cx="1" cy="51053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5338009" y="5896273"/>
            <a:ext cx="2909771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Each box – is a block of code</a:t>
            </a:r>
          </a:p>
          <a:p>
            <a:r>
              <a:rPr lang="en-GB" dirty="0" smtClean="0"/>
              <a:t>Possible Procedure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72486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7" grpId="0" animBg="1"/>
      <p:bldP spid="38" grpId="0" animBg="1"/>
      <p:bldP spid="39" grpId="0" animBg="1"/>
      <p:bldP spid="47" grpId="0" animBg="1"/>
      <p:bldP spid="48" grpId="0" animBg="1"/>
    </p:bldLst>
  </p:timing>
</p:sld>
</file>

<file path=ppt/theme/theme1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 Black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8516</TotalTime>
  <Words>786</Words>
  <Application>Microsoft Office PowerPoint</Application>
  <PresentationFormat>On-screen Show (4:3)</PresentationFormat>
  <Paragraphs>270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 Black</vt:lpstr>
      <vt:lpstr>Calibri</vt:lpstr>
      <vt:lpstr>Gill Sans</vt:lpstr>
      <vt:lpstr>monaco</vt:lpstr>
      <vt:lpstr>Times New Roman</vt:lpstr>
      <vt:lpstr>ヒラギノ角ゴ ProN W3</vt:lpstr>
      <vt:lpstr>ヒラギノ角ゴ ProN W6</vt:lpstr>
      <vt:lpstr>Default - Title Slide</vt:lpstr>
      <vt:lpstr>Functions &amp; Top Down Design</vt:lpstr>
      <vt:lpstr>Modular Code</vt:lpstr>
      <vt:lpstr>Exercise : Top Down Design</vt:lpstr>
      <vt:lpstr>Top Down Design: Stepwise Refinement</vt:lpstr>
      <vt:lpstr>Top Down Design: Stepwise Refinement</vt:lpstr>
      <vt:lpstr>Top Down Design: Stepwise Refinement</vt:lpstr>
      <vt:lpstr>Stepwise Refinement</vt:lpstr>
      <vt:lpstr>Stepwise Refinement - iterative</vt:lpstr>
      <vt:lpstr>Stepwise Refinement : Tree view</vt:lpstr>
      <vt:lpstr>Stepwise Refinement : Tree view</vt:lpstr>
      <vt:lpstr>Exercise: Landscape, 3 levels</vt:lpstr>
      <vt:lpstr>Procedures &amp; Functions</vt:lpstr>
      <vt:lpstr>Functions</vt:lpstr>
      <vt:lpstr>Using functions</vt:lpstr>
      <vt:lpstr>Function operation</vt:lpstr>
      <vt:lpstr>Writing Functions</vt:lpstr>
      <vt:lpstr>Solution : areaRectangle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5 Spreadsheet Databases</dc:title>
  <dc:creator>Dr. James T. Perry</dc:creator>
  <cp:lastModifiedBy>David McLean</cp:lastModifiedBy>
  <cp:revision>216</cp:revision>
  <cp:lastPrinted>1996-11-03T19:01:40Z</cp:lastPrinted>
  <dcterms:created xsi:type="dcterms:W3CDTF">1996-09-15T14:55:10Z</dcterms:created>
  <dcterms:modified xsi:type="dcterms:W3CDTF">2019-10-18T11:06:57Z</dcterms:modified>
</cp:coreProperties>
</file>