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6" r:id="rId3"/>
    <p:sldId id="287" r:id="rId4"/>
    <p:sldId id="288" r:id="rId5"/>
    <p:sldId id="289" r:id="rId6"/>
    <p:sldId id="290" r:id="rId7"/>
    <p:sldId id="262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9" r:id="rId19"/>
    <p:sldId id="277" r:id="rId20"/>
    <p:sldId id="278" r:id="rId21"/>
    <p:sldId id="279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E3D6F-BBF3-4B89-BD2B-8DD527824D0A}" type="datetimeFigureOut">
              <a:rPr lang="en-CA" smtClean="0"/>
              <a:t>2019-04-06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85356-1372-41B7-B8FB-D1139C272D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250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Socket module sets up connections between nodes</a:t>
            </a:r>
          </a:p>
          <a:p>
            <a:r>
              <a:rPr lang="en-CA" dirty="0"/>
              <a:t>SSL module supports SSL and TLS, invoking underlying OpenSSL library</a:t>
            </a:r>
          </a:p>
          <a:p>
            <a:r>
              <a:rPr lang="en-CA" dirty="0"/>
              <a:t>Simulates CA functionality: self-issue certificates and keys for client and server</a:t>
            </a:r>
          </a:p>
          <a:p>
            <a:r>
              <a:rPr lang="en-CA" dirty="0"/>
              <a:t>Support underlying cipher suites required for key exchange, message authentication, encryption/decryption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85356-1372-41B7-B8FB-D1139C272D8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758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Server replies back with the selected cipher suite and random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85356-1372-41B7-B8FB-D1139C272D8F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732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Server replies back with the selected cipher suite and random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85356-1372-41B7-B8FB-D1139C272D8F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289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Server replies back with the selected cipher suite and random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85356-1372-41B7-B8FB-D1139C272D8F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127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Server replies back with the selected cipher suite and random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85356-1372-41B7-B8FB-D1139C272D8F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2345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Client specifies it’s available cipher suites (forced to DHE in this case)</a:t>
            </a:r>
          </a:p>
          <a:p>
            <a:r>
              <a:rPr lang="en-CA" dirty="0"/>
              <a:t>Client supplies a random number which is used for key derivation, but also secures against replay attacks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85356-1372-41B7-B8FB-D1139C272D8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652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Server replies back with the selected cipher suite and random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85356-1372-41B7-B8FB-D1139C272D8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862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Server replies back with the selected cipher suite and random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85356-1372-41B7-B8FB-D1139C272D8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6576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Server replies back with the selected cipher suite and random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85356-1372-41B7-B8FB-D1139C272D8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3250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Server replies back with the selected cipher suite and random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85356-1372-41B7-B8FB-D1139C272D8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553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Server replies back with the selected cipher suite and random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85356-1372-41B7-B8FB-D1139C272D8F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048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Server replies back with the selected cipher suite and random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85356-1372-41B7-B8FB-D1139C272D8F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679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Client specifies it’s available cipher suites (forced to RSA in this case)</a:t>
            </a:r>
          </a:p>
          <a:p>
            <a:r>
              <a:rPr lang="en-CA" dirty="0"/>
              <a:t>Client supplies a random number which is used for key derivation, but also secures against replay attacks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85356-1372-41B7-B8FB-D1139C272D8F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72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AE93-F8FA-4470-89E8-A4D3E4753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40E2F-0ECC-41D2-B342-6E10C4A98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C2D68-74F8-461D-A85C-57212737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C41F-3562-4079-8C1D-AA55A714895A}" type="datetimeFigureOut">
              <a:rPr lang="en-CA" smtClean="0"/>
              <a:t>2019-04-06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9B6CC-DE62-48EA-BB86-7A310922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0BE7E-8343-4701-92D0-0F766568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E9CC-8DF7-4EE4-9197-07D8AADC1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078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BC94-1BD7-49B5-9CD6-845F7E40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28AB4-9FD4-4D47-8BC5-6993F2FF3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51425-7347-4945-8BD0-E4103AFD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C41F-3562-4079-8C1D-AA55A714895A}" type="datetimeFigureOut">
              <a:rPr lang="en-CA" smtClean="0"/>
              <a:t>2019-04-06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06C9C-CFCA-44B2-B5A1-7ACD8C35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3D96F-139E-47E3-9675-65615BC4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E9CC-8DF7-4EE4-9197-07D8AADC1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97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1A342-2FF4-4DC6-824E-24277A858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A6A07-6744-425E-8E81-EC82BB225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7BB19-072F-42FE-AD5F-4AE64286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C41F-3562-4079-8C1D-AA55A714895A}" type="datetimeFigureOut">
              <a:rPr lang="en-CA" smtClean="0"/>
              <a:t>2019-04-06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1B741-0F92-452A-9FF3-2A77826E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05A5F-D3B8-44A6-AAC2-97CB80A0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E9CC-8DF7-4EE4-9197-07D8AADC1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457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24D7-F28A-4DBD-9FD5-893AEED5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B026E-1F54-4B3F-BEEE-BA472B46A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7AAC1-900A-4082-B521-BD191116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C41F-3562-4079-8C1D-AA55A714895A}" type="datetimeFigureOut">
              <a:rPr lang="en-CA" smtClean="0"/>
              <a:t>2019-04-06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BA461-7384-4768-86EB-439C8C2A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0357C-9697-420A-936E-5D9C14F6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E9CC-8DF7-4EE4-9197-07D8AADC1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08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450D-8798-42D9-9B2F-06FFA4F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E9D2B-C06D-4CC7-A4B9-7894DE9B0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1391F-C54A-4CAE-9B86-CAF6CF0E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C41F-3562-4079-8C1D-AA55A714895A}" type="datetimeFigureOut">
              <a:rPr lang="en-CA" smtClean="0"/>
              <a:t>2019-04-06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E8181-AFAB-43E7-8752-518570A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87D14-4BE6-4268-ACE1-CFFB57B1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E9CC-8DF7-4EE4-9197-07D8AADC1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260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031B-0201-40A2-8C85-B2F5DE3B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34E3B-7E13-4F92-8BE3-E7498FF3E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7A787-443F-41D0-BF56-2BEEF464C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A8C79-2657-43F0-AAAF-EC94320C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C41F-3562-4079-8C1D-AA55A714895A}" type="datetimeFigureOut">
              <a:rPr lang="en-CA" smtClean="0"/>
              <a:t>2019-04-06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184C5-0C8E-49B0-A4E8-E4223E56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8D3D3-021E-4914-B0A4-A8F2CF70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E9CC-8DF7-4EE4-9197-07D8AADC1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99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3C24-8BB8-47CC-8743-0349C302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910D1-EAA8-4231-A3BB-3FC0BBCF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D6EA3-794A-4944-8205-A31686064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6889B-4A4F-4D8A-9DDA-DE9711A23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A003F-1755-415A-8904-BB2BE9E64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0007F-FA47-4CD9-AAAB-A43F55C1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C41F-3562-4079-8C1D-AA55A714895A}" type="datetimeFigureOut">
              <a:rPr lang="en-CA" smtClean="0"/>
              <a:t>2019-04-06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E06DE-A88B-4CE3-97F2-14D1E99F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F7136-49D4-4EE8-908D-896C2253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E9CC-8DF7-4EE4-9197-07D8AADC1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49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895D-288E-44D6-BD32-03EE2321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46FC8-AF6F-4649-B74F-064B5EEB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C41F-3562-4079-8C1D-AA55A714895A}" type="datetimeFigureOut">
              <a:rPr lang="en-CA" smtClean="0"/>
              <a:t>2019-04-06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C14EA-A633-4509-B217-7143509F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B38F1-8953-4E90-874D-42D3DF8E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E9CC-8DF7-4EE4-9197-07D8AADC1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51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12470-3D2F-4F8A-B0DB-D3850572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C41F-3562-4079-8C1D-AA55A714895A}" type="datetimeFigureOut">
              <a:rPr lang="en-CA" smtClean="0"/>
              <a:t>2019-04-06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3DEDB-FD56-4B40-964A-DE1BA2F1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5FA83-2BDE-4101-83F9-CD90E81F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E9CC-8DF7-4EE4-9197-07D8AADC1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834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24A06-FD95-4806-A492-92E3483B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A7205-00DE-4A68-A2F5-6D97160E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9505B-A2E2-45B3-835A-1E157CD5A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16CE6-D59B-4969-B0FE-CA38ABC5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C41F-3562-4079-8C1D-AA55A714895A}" type="datetimeFigureOut">
              <a:rPr lang="en-CA" smtClean="0"/>
              <a:t>2019-04-06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56454-F6AE-4370-959E-09C2CE7C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9C729-F8B7-466A-88D3-65307AA8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E9CC-8DF7-4EE4-9197-07D8AADC1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031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387F-91AF-491D-9615-BB318741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E0B829-FC0F-4148-BB45-0A2441CF5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751CD-1C9E-4308-9207-601B4F6EF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D475D-36F8-4E5F-B244-2CF6DB7C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C41F-3562-4079-8C1D-AA55A714895A}" type="datetimeFigureOut">
              <a:rPr lang="en-CA" smtClean="0"/>
              <a:t>2019-04-06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46312-4C40-4284-9FF2-23A148AB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C5FD2-EC16-43E1-B264-A16894CE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E9CC-8DF7-4EE4-9197-07D8AADC1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86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A635A-554A-4D15-A111-DF695347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FC18B-0BD3-4719-B03E-AA6713421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BB93A-BBD0-41DB-B523-639F44BF3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9C41F-3562-4079-8C1D-AA55A714895A}" type="datetimeFigureOut">
              <a:rPr lang="en-CA" smtClean="0"/>
              <a:t>2019-04-06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31562-3C5B-449E-988E-F06795332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2500C-8ED2-4342-B7A1-4F2A19D6F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1E9CC-8DF7-4EE4-9197-07D8AADC1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6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66415-B6B3-48EF-9B34-744C5704D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TLS HANDSHAKE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A42A5-E112-485D-9CAC-5ADB779AC4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Uche Akuma, Andrew Lappalainen</a:t>
            </a:r>
          </a:p>
          <a:p>
            <a:r>
              <a:rPr lang="en-CA" dirty="0"/>
              <a:t>April 5, 2019</a:t>
            </a:r>
          </a:p>
        </p:txBody>
      </p:sp>
    </p:spTree>
    <p:extLst>
      <p:ext uri="{BB962C8B-B14F-4D97-AF65-F5344CB8AC3E}">
        <p14:creationId xmlns:p14="http://schemas.microsoft.com/office/powerpoint/2010/main" val="408487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E065-5F5E-4F89-B6FE-3921E8D2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9" y="365125"/>
            <a:ext cx="11453567" cy="1325563"/>
          </a:xfrm>
        </p:spPr>
        <p:txBody>
          <a:bodyPr/>
          <a:lstStyle/>
          <a:p>
            <a:pPr algn="ctr"/>
            <a:r>
              <a:rPr lang="en-CA" dirty="0"/>
              <a:t>SECURE CONNECTION – DHE KEY ESTABLISHMENT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E3D6-A474-4C54-BACD-1C64BF69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7D982-A776-4A26-81BA-7BE3E976A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681162"/>
            <a:ext cx="8896350" cy="34956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D001AB-B0C4-4E12-9452-0BB1572D0ECF}"/>
              </a:ext>
            </a:extLst>
          </p:cNvPr>
          <p:cNvCxnSpPr/>
          <p:nvPr/>
        </p:nvCxnSpPr>
        <p:spPr>
          <a:xfrm>
            <a:off x="6334812" y="3044857"/>
            <a:ext cx="14611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98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E065-5F5E-4F89-B6FE-3921E8D2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TLS DHE – CLIENT HELLO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E3D6-A474-4C54-BACD-1C64BF69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D001AB-B0C4-4E12-9452-0BB1572D0ECF}"/>
              </a:ext>
            </a:extLst>
          </p:cNvPr>
          <p:cNvCxnSpPr/>
          <p:nvPr/>
        </p:nvCxnSpPr>
        <p:spPr>
          <a:xfrm>
            <a:off x="6334812" y="3044857"/>
            <a:ext cx="14611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D536324-90FF-4EAB-9F73-E60EB5EADF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4200" y="2007076"/>
            <a:ext cx="5943600" cy="398843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950CDF-6DF4-4918-9AE9-DD5E9933E5A0}"/>
              </a:ext>
            </a:extLst>
          </p:cNvPr>
          <p:cNvCxnSpPr>
            <a:cxnSpLocks/>
          </p:cNvCxnSpPr>
          <p:nvPr/>
        </p:nvCxnSpPr>
        <p:spPr>
          <a:xfrm>
            <a:off x="4191052" y="4050697"/>
            <a:ext cx="43941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694E6-B2B9-4BA5-B634-639BF9091D45}"/>
              </a:ext>
            </a:extLst>
          </p:cNvPr>
          <p:cNvCxnSpPr>
            <a:cxnSpLocks/>
          </p:cNvCxnSpPr>
          <p:nvPr/>
        </p:nvCxnSpPr>
        <p:spPr>
          <a:xfrm>
            <a:off x="4191052" y="4741577"/>
            <a:ext cx="39979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95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E065-5F5E-4F89-B6FE-3921E8D2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TLS DHE – SERVER HELLO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E3D6-A474-4C54-BACD-1C64BF69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D001AB-B0C4-4E12-9452-0BB1572D0ECF}"/>
              </a:ext>
            </a:extLst>
          </p:cNvPr>
          <p:cNvCxnSpPr/>
          <p:nvPr/>
        </p:nvCxnSpPr>
        <p:spPr>
          <a:xfrm>
            <a:off x="6334812" y="3044857"/>
            <a:ext cx="14611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7351A4E-20CA-4455-93E7-BED3EC00A9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4200" y="2007076"/>
            <a:ext cx="5943600" cy="392747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555597-A89C-4CF9-AB7E-65586F65E63F}"/>
              </a:ext>
            </a:extLst>
          </p:cNvPr>
          <p:cNvCxnSpPr>
            <a:cxnSpLocks/>
          </p:cNvCxnSpPr>
          <p:nvPr/>
        </p:nvCxnSpPr>
        <p:spPr>
          <a:xfrm>
            <a:off x="4221532" y="4121817"/>
            <a:ext cx="43941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8E843D-F951-4CB4-B54E-772AB7A59EBF}"/>
              </a:ext>
            </a:extLst>
          </p:cNvPr>
          <p:cNvCxnSpPr>
            <a:cxnSpLocks/>
          </p:cNvCxnSpPr>
          <p:nvPr/>
        </p:nvCxnSpPr>
        <p:spPr>
          <a:xfrm>
            <a:off x="4097046" y="4487577"/>
            <a:ext cx="39979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97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E065-5F5E-4F89-B6FE-3921E8D2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TLS DHE – SERVER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E3D6-A474-4C54-BACD-1C64BF69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D001AB-B0C4-4E12-9452-0BB1572D0ECF}"/>
              </a:ext>
            </a:extLst>
          </p:cNvPr>
          <p:cNvCxnSpPr/>
          <p:nvPr/>
        </p:nvCxnSpPr>
        <p:spPr>
          <a:xfrm>
            <a:off x="6334812" y="3044857"/>
            <a:ext cx="14611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66B9524-728C-42C9-9028-2C5B3770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020" y="1352141"/>
            <a:ext cx="9331960" cy="529830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50CD0D-87B2-4235-BE1A-EFFFA8B9DC71}"/>
              </a:ext>
            </a:extLst>
          </p:cNvPr>
          <p:cNvCxnSpPr>
            <a:cxnSpLocks/>
          </p:cNvCxnSpPr>
          <p:nvPr/>
        </p:nvCxnSpPr>
        <p:spPr>
          <a:xfrm>
            <a:off x="3134412" y="4172617"/>
            <a:ext cx="39979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B936AD-CB6C-49D1-816F-5FB7070FFC4B}"/>
              </a:ext>
            </a:extLst>
          </p:cNvPr>
          <p:cNvCxnSpPr>
            <a:cxnSpLocks/>
          </p:cNvCxnSpPr>
          <p:nvPr/>
        </p:nvCxnSpPr>
        <p:spPr>
          <a:xfrm>
            <a:off x="3286812" y="5473097"/>
            <a:ext cx="39979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D5BBED-D86E-4B16-B9D0-743182249A72}"/>
              </a:ext>
            </a:extLst>
          </p:cNvPr>
          <p:cNvCxnSpPr>
            <a:cxnSpLocks/>
          </p:cNvCxnSpPr>
          <p:nvPr/>
        </p:nvCxnSpPr>
        <p:spPr>
          <a:xfrm>
            <a:off x="3286812" y="5635657"/>
            <a:ext cx="13969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96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E065-5F5E-4F89-B6FE-3921E8D2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TLS DHE – SERVER 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E3D6-A474-4C54-BACD-1C64BF69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D001AB-B0C4-4E12-9452-0BB1572D0ECF}"/>
              </a:ext>
            </a:extLst>
          </p:cNvPr>
          <p:cNvCxnSpPr/>
          <p:nvPr/>
        </p:nvCxnSpPr>
        <p:spPr>
          <a:xfrm>
            <a:off x="6334812" y="3044857"/>
            <a:ext cx="14611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D4A8D33-6090-46D2-A8EC-BAC299D7C3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8962" y="1371600"/>
            <a:ext cx="5934075" cy="41148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534C23-CA7F-427A-9307-DC669906079F}"/>
              </a:ext>
            </a:extLst>
          </p:cNvPr>
          <p:cNvCxnSpPr>
            <a:cxnSpLocks/>
          </p:cNvCxnSpPr>
          <p:nvPr/>
        </p:nvCxnSpPr>
        <p:spPr>
          <a:xfrm>
            <a:off x="4315538" y="3888137"/>
            <a:ext cx="39979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4FF61D-255E-4F78-A81A-277861C3E385}"/>
              </a:ext>
            </a:extLst>
          </p:cNvPr>
          <p:cNvCxnSpPr>
            <a:cxnSpLocks/>
          </p:cNvCxnSpPr>
          <p:nvPr/>
        </p:nvCxnSpPr>
        <p:spPr>
          <a:xfrm>
            <a:off x="4315538" y="3674777"/>
            <a:ext cx="9879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99186E-7D16-44BF-B3B2-2FCF9E94EF3E}"/>
              </a:ext>
            </a:extLst>
          </p:cNvPr>
          <p:cNvCxnSpPr>
            <a:cxnSpLocks/>
          </p:cNvCxnSpPr>
          <p:nvPr/>
        </p:nvCxnSpPr>
        <p:spPr>
          <a:xfrm>
            <a:off x="4315538" y="4243737"/>
            <a:ext cx="4088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A371AE-A616-4F30-B1A2-8937FA7FF74B}"/>
              </a:ext>
            </a:extLst>
          </p:cNvPr>
          <p:cNvCxnSpPr>
            <a:cxnSpLocks/>
          </p:cNvCxnSpPr>
          <p:nvPr/>
        </p:nvCxnSpPr>
        <p:spPr>
          <a:xfrm>
            <a:off x="4315538" y="4619657"/>
            <a:ext cx="43407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C3A621-A2F7-4A75-835B-6D87C2A1BE1F}"/>
              </a:ext>
            </a:extLst>
          </p:cNvPr>
          <p:cNvCxnSpPr>
            <a:cxnSpLocks/>
          </p:cNvCxnSpPr>
          <p:nvPr/>
        </p:nvCxnSpPr>
        <p:spPr>
          <a:xfrm>
            <a:off x="4315538" y="5188617"/>
            <a:ext cx="4523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31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E065-5F5E-4F89-B6FE-3921E8D2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TLS DHE – SERVER HELLO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E3D6-A474-4C54-BACD-1C64BF69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D001AB-B0C4-4E12-9452-0BB1572D0ECF}"/>
              </a:ext>
            </a:extLst>
          </p:cNvPr>
          <p:cNvCxnSpPr/>
          <p:nvPr/>
        </p:nvCxnSpPr>
        <p:spPr>
          <a:xfrm>
            <a:off x="6334812" y="3044857"/>
            <a:ext cx="14611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2108FAE-6860-4385-882C-A99903D8C89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67100" y="2352675"/>
            <a:ext cx="52578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79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E065-5F5E-4F89-B6FE-3921E8D2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TLS DHE – CLIENT 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E3D6-A474-4C54-BACD-1C64BF69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D001AB-B0C4-4E12-9452-0BB1572D0ECF}"/>
              </a:ext>
            </a:extLst>
          </p:cNvPr>
          <p:cNvCxnSpPr/>
          <p:nvPr/>
        </p:nvCxnSpPr>
        <p:spPr>
          <a:xfrm>
            <a:off x="6334812" y="3044857"/>
            <a:ext cx="14611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EECEBD5-F582-43C1-B54E-65CBF7DF6A4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4200" y="1370012"/>
            <a:ext cx="5943600" cy="411797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8DA156-D628-40EA-B464-BA1BD8A9D228}"/>
              </a:ext>
            </a:extLst>
          </p:cNvPr>
          <p:cNvCxnSpPr>
            <a:cxnSpLocks/>
          </p:cNvCxnSpPr>
          <p:nvPr/>
        </p:nvCxnSpPr>
        <p:spPr>
          <a:xfrm>
            <a:off x="4295218" y="3446177"/>
            <a:ext cx="43407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38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E065-5F5E-4F89-B6FE-3921E8D2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TLS DHE – CLIENT APPLICATION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E3D6-A474-4C54-BACD-1C64BF69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D001AB-B0C4-4E12-9452-0BB1572D0ECF}"/>
              </a:ext>
            </a:extLst>
          </p:cNvPr>
          <p:cNvCxnSpPr/>
          <p:nvPr/>
        </p:nvCxnSpPr>
        <p:spPr>
          <a:xfrm>
            <a:off x="6334812" y="3044857"/>
            <a:ext cx="14611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D38E3E0-A7CB-4C13-808B-F8E6A1CAB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75" y="3790950"/>
            <a:ext cx="7058025" cy="3067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9E7609-69EC-463D-9E39-BA5BBD583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69" y="1297337"/>
            <a:ext cx="74485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54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E065-5F5E-4F89-B6FE-3921E8D2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85" y="365125"/>
            <a:ext cx="11547835" cy="1325563"/>
          </a:xfrm>
        </p:spPr>
        <p:txBody>
          <a:bodyPr/>
          <a:lstStyle/>
          <a:p>
            <a:pPr algn="ctr"/>
            <a:r>
              <a:rPr lang="en-CA" dirty="0"/>
              <a:t>SECURE CONNECTION – RSA KEY ESTABLISHMENT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E3D6-A474-4C54-BACD-1C64BF69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FD093-EAC1-4302-9C69-2983A30B9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695450"/>
            <a:ext cx="8886825" cy="34671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5B00AB-7697-4F1B-96A6-F4436AEE5E52}"/>
              </a:ext>
            </a:extLst>
          </p:cNvPr>
          <p:cNvCxnSpPr/>
          <p:nvPr/>
        </p:nvCxnSpPr>
        <p:spPr>
          <a:xfrm>
            <a:off x="5571241" y="3054284"/>
            <a:ext cx="14611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63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F692B8-6D50-4009-AE01-1F36D0892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74" y="2007075"/>
            <a:ext cx="5829251" cy="39884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65E065-5F5E-4F89-B6FE-3921E8D2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TLS RSA – CLIENT HELLO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E3D6-A474-4C54-BACD-1C64BF69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D001AB-B0C4-4E12-9452-0BB1572D0ECF}"/>
              </a:ext>
            </a:extLst>
          </p:cNvPr>
          <p:cNvCxnSpPr/>
          <p:nvPr/>
        </p:nvCxnSpPr>
        <p:spPr>
          <a:xfrm>
            <a:off x="6334812" y="3044857"/>
            <a:ext cx="14611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AE3C01F-3883-4801-9625-AA3D88D23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661" y="1801017"/>
            <a:ext cx="6924675" cy="44005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5B6BDE-5820-422F-A23E-C2BBA3FA1D8E}"/>
              </a:ext>
            </a:extLst>
          </p:cNvPr>
          <p:cNvCxnSpPr>
            <a:cxnSpLocks/>
          </p:cNvCxnSpPr>
          <p:nvPr/>
        </p:nvCxnSpPr>
        <p:spPr>
          <a:xfrm>
            <a:off x="3804972" y="4071017"/>
            <a:ext cx="48005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0BDB15-78AD-4156-ADFF-7C6BB732B0B7}"/>
              </a:ext>
            </a:extLst>
          </p:cNvPr>
          <p:cNvCxnSpPr>
            <a:cxnSpLocks/>
          </p:cNvCxnSpPr>
          <p:nvPr/>
        </p:nvCxnSpPr>
        <p:spPr>
          <a:xfrm>
            <a:off x="3798059" y="4833017"/>
            <a:ext cx="41267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53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B5C2-65F3-4AF9-97FB-8B3A4EC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213B8-04C1-44F7-A36C-D145E3CD7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OBJECTIVE</a:t>
            </a:r>
          </a:p>
          <a:p>
            <a:r>
              <a:rPr lang="en-CA" dirty="0"/>
              <a:t>INTRODUCTION</a:t>
            </a:r>
          </a:p>
          <a:p>
            <a:r>
              <a:rPr lang="en-CA" dirty="0"/>
              <a:t>TLS HANDSHAKE</a:t>
            </a:r>
          </a:p>
          <a:p>
            <a:r>
              <a:rPr lang="en-CA" dirty="0"/>
              <a:t>UML</a:t>
            </a:r>
          </a:p>
          <a:p>
            <a:r>
              <a:rPr lang="en-CA" dirty="0"/>
              <a:t>IMPLEMENTATION IN PYTHON</a:t>
            </a:r>
          </a:p>
          <a:p>
            <a:r>
              <a:rPr lang="en-CA" dirty="0"/>
              <a:t>WIRESHARK CAPTURE</a:t>
            </a:r>
          </a:p>
          <a:p>
            <a:r>
              <a:rPr lang="en-CA" dirty="0"/>
              <a:t>POPULAR ATTACKS ON TLS</a:t>
            </a:r>
          </a:p>
          <a:p>
            <a:r>
              <a:rPr lang="en-CA" dirty="0"/>
              <a:t>RECOMMENDATION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4158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E065-5F5E-4F89-B6FE-3921E8D2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TLS RSA – SERVER HELLO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E3D6-A474-4C54-BACD-1C64BF69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D001AB-B0C4-4E12-9452-0BB1572D0ECF}"/>
              </a:ext>
            </a:extLst>
          </p:cNvPr>
          <p:cNvCxnSpPr/>
          <p:nvPr/>
        </p:nvCxnSpPr>
        <p:spPr>
          <a:xfrm>
            <a:off x="6334812" y="3044857"/>
            <a:ext cx="14611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3C748E1-77DA-4488-AD34-B902F9A3C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62" y="1951513"/>
            <a:ext cx="6696075" cy="40386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228972-A3FE-477B-93F7-9C48352D3C28}"/>
              </a:ext>
            </a:extLst>
          </p:cNvPr>
          <p:cNvCxnSpPr>
            <a:cxnSpLocks/>
          </p:cNvCxnSpPr>
          <p:nvPr/>
        </p:nvCxnSpPr>
        <p:spPr>
          <a:xfrm>
            <a:off x="3669226" y="4639977"/>
            <a:ext cx="41267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9FCAA1-D9D8-4CB3-B8C8-6CF09D32827D}"/>
              </a:ext>
            </a:extLst>
          </p:cNvPr>
          <p:cNvCxnSpPr>
            <a:cxnSpLocks/>
          </p:cNvCxnSpPr>
          <p:nvPr/>
        </p:nvCxnSpPr>
        <p:spPr>
          <a:xfrm>
            <a:off x="3919979" y="4264057"/>
            <a:ext cx="48887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37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E065-5F5E-4F89-B6FE-3921E8D2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TLS RSA – SERVER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E3D6-A474-4C54-BACD-1C64BF69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D001AB-B0C4-4E12-9452-0BB1572D0ECF}"/>
              </a:ext>
            </a:extLst>
          </p:cNvPr>
          <p:cNvCxnSpPr/>
          <p:nvPr/>
        </p:nvCxnSpPr>
        <p:spPr>
          <a:xfrm>
            <a:off x="6334812" y="3044857"/>
            <a:ext cx="14611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8189067-2F5F-4D3A-B329-550720560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132" y="1351307"/>
            <a:ext cx="9563735" cy="52999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03F22E-389B-4B45-8DDC-C6FBE525F05C}"/>
              </a:ext>
            </a:extLst>
          </p:cNvPr>
          <p:cNvCxnSpPr>
            <a:cxnSpLocks/>
          </p:cNvCxnSpPr>
          <p:nvPr/>
        </p:nvCxnSpPr>
        <p:spPr>
          <a:xfrm>
            <a:off x="3067481" y="4243737"/>
            <a:ext cx="39979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22CA86-E719-48FF-ADE0-4178D1369A61}"/>
              </a:ext>
            </a:extLst>
          </p:cNvPr>
          <p:cNvCxnSpPr>
            <a:cxnSpLocks/>
          </p:cNvCxnSpPr>
          <p:nvPr/>
        </p:nvCxnSpPr>
        <p:spPr>
          <a:xfrm>
            <a:off x="3225852" y="5574697"/>
            <a:ext cx="39979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58DCCC-1AB0-4A62-ABD1-5483EF15258C}"/>
              </a:ext>
            </a:extLst>
          </p:cNvPr>
          <p:cNvCxnSpPr>
            <a:cxnSpLocks/>
          </p:cNvCxnSpPr>
          <p:nvPr/>
        </p:nvCxnSpPr>
        <p:spPr>
          <a:xfrm>
            <a:off x="3225852" y="5737257"/>
            <a:ext cx="13969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416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E065-5F5E-4F89-B6FE-3921E8D2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TLS RSA – CLIENT 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E3D6-A474-4C54-BACD-1C64BF69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D001AB-B0C4-4E12-9452-0BB1572D0ECF}"/>
              </a:ext>
            </a:extLst>
          </p:cNvPr>
          <p:cNvCxnSpPr/>
          <p:nvPr/>
        </p:nvCxnSpPr>
        <p:spPr>
          <a:xfrm>
            <a:off x="6334812" y="3044857"/>
            <a:ext cx="14611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852BA8B-4563-4DFB-AA4A-F59BEC5A2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12" y="2157412"/>
            <a:ext cx="6810375" cy="254317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E4687C-00A3-4EF8-BB08-33880C78D985}"/>
              </a:ext>
            </a:extLst>
          </p:cNvPr>
          <p:cNvCxnSpPr>
            <a:cxnSpLocks/>
          </p:cNvCxnSpPr>
          <p:nvPr/>
        </p:nvCxnSpPr>
        <p:spPr>
          <a:xfrm>
            <a:off x="3886252" y="4264057"/>
            <a:ext cx="5369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316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E065-5F5E-4F89-B6FE-3921E8D2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TLS RSA – CLIENT APPLICATION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E3D6-A474-4C54-BACD-1C64BF69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38E3E0-A7CB-4C13-808B-F8E6A1CAB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75" y="3790950"/>
            <a:ext cx="7058025" cy="3067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575061-9241-4820-9558-50E5A269F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63694"/>
            <a:ext cx="75247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91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B5C2-65F3-4AF9-97FB-8B3A4ECB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POPULAR ATTACKS ON 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213B8-04C1-44F7-A36C-D145E3CD7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Compression attack </a:t>
            </a:r>
          </a:p>
          <a:p>
            <a:pPr lvl="1"/>
            <a:r>
              <a:rPr lang="en-CA" b="1" dirty="0"/>
              <a:t>CRIME, TIME, and BREACH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Downgrade attack </a:t>
            </a:r>
          </a:p>
          <a:p>
            <a:pPr lvl="1"/>
            <a:r>
              <a:rPr lang="en-CA" b="1" dirty="0"/>
              <a:t>POODLE</a:t>
            </a:r>
          </a:p>
          <a:p>
            <a:pPr lvl="1"/>
            <a:r>
              <a:rPr lang="en-CA" dirty="0"/>
              <a:t>Cajole to run SSL instead of TLS. </a:t>
            </a:r>
          </a:p>
          <a:p>
            <a:pPr lvl="1"/>
            <a:endParaRPr lang="en-CA" dirty="0"/>
          </a:p>
          <a:p>
            <a:r>
              <a:rPr lang="en-CA" dirty="0"/>
              <a:t>TLS/SSL stripping</a:t>
            </a:r>
          </a:p>
          <a:p>
            <a:pPr lvl="1"/>
            <a:r>
              <a:rPr lang="en-CA" dirty="0"/>
              <a:t>modifying unencrypted protocols that request the use of TLS </a:t>
            </a:r>
          </a:p>
        </p:txBody>
      </p:sp>
    </p:spTree>
    <p:extLst>
      <p:ext uri="{BB962C8B-B14F-4D97-AF65-F5344CB8AC3E}">
        <p14:creationId xmlns:p14="http://schemas.microsoft.com/office/powerpoint/2010/main" val="4197564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B5C2-65F3-4AF9-97FB-8B3A4ECB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63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213B8-04C1-44F7-A36C-D145E3CD7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ECC over RSA for SSL/TLS certificates</a:t>
            </a:r>
          </a:p>
          <a:p>
            <a:pPr lvl="1"/>
            <a:r>
              <a:rPr lang="en-CA" dirty="0"/>
              <a:t>ECC keys are smaller, meaning better performance with less overhead 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ECC scales better, RSA gets cumbersome as keys grow bigger 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ECC is less vulnerable to Quantum Computing</a:t>
            </a:r>
          </a:p>
        </p:txBody>
      </p:sp>
    </p:spTree>
    <p:extLst>
      <p:ext uri="{BB962C8B-B14F-4D97-AF65-F5344CB8AC3E}">
        <p14:creationId xmlns:p14="http://schemas.microsoft.com/office/powerpoint/2010/main" val="386450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B5C2-65F3-4AF9-97FB-8B3A4EC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213B8-04C1-44F7-A36C-D145E3CD7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Simulate TLS handshake and conduct analysis into the security of the application data</a:t>
            </a:r>
          </a:p>
        </p:txBody>
      </p:sp>
    </p:spTree>
    <p:extLst>
      <p:ext uri="{BB962C8B-B14F-4D97-AF65-F5344CB8AC3E}">
        <p14:creationId xmlns:p14="http://schemas.microsoft.com/office/powerpoint/2010/main" val="426814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B5C2-65F3-4AF9-97FB-8B3A4EC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213B8-04C1-44F7-A36C-D145E3CD7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TLS/SSL?</a:t>
            </a:r>
          </a:p>
          <a:p>
            <a:pPr lvl="1"/>
            <a:r>
              <a:rPr lang="en-CA" dirty="0"/>
              <a:t>Cryptographic protocols designed to provide communications security over a computer network</a:t>
            </a:r>
          </a:p>
        </p:txBody>
      </p:sp>
    </p:spTree>
    <p:extLst>
      <p:ext uri="{BB962C8B-B14F-4D97-AF65-F5344CB8AC3E}">
        <p14:creationId xmlns:p14="http://schemas.microsoft.com/office/powerpoint/2010/main" val="365218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B5C2-65F3-4AF9-97FB-8B3A4EC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TLS HANDSHAKE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4B59D-DFE5-5C4B-B720-63CFC9124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12" y="1379426"/>
            <a:ext cx="8057376" cy="519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B5C2-65F3-4AF9-97FB-8B3A4EC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UML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9B824-1A31-584E-A5C3-CBA81FC0A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341" y="1248938"/>
            <a:ext cx="5452947" cy="512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4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B5C2-65F3-4AF9-97FB-8B3A4EC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IMPLEMENTATION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213B8-04C1-44F7-A36C-D145E3CD7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Python </a:t>
            </a:r>
            <a:r>
              <a:rPr lang="en-CA" i="1" dirty="0"/>
              <a:t>socket</a:t>
            </a:r>
            <a:r>
              <a:rPr lang="en-CA" dirty="0"/>
              <a:t> and </a:t>
            </a:r>
            <a:r>
              <a:rPr lang="en-CA" i="1" dirty="0" err="1"/>
              <a:t>ssl</a:t>
            </a:r>
            <a:r>
              <a:rPr lang="en-CA" dirty="0"/>
              <a:t> modules</a:t>
            </a:r>
          </a:p>
          <a:p>
            <a:pPr lvl="1"/>
            <a:r>
              <a:rPr lang="en-CA" dirty="0"/>
              <a:t>Establish secured connections</a:t>
            </a:r>
          </a:p>
          <a:p>
            <a:r>
              <a:rPr lang="en-CA" dirty="0"/>
              <a:t>OpenSSL library</a:t>
            </a:r>
          </a:p>
          <a:p>
            <a:pPr lvl="1"/>
            <a:r>
              <a:rPr lang="en-CA" dirty="0"/>
              <a:t>Open source toolkit supporting TLS/SSL</a:t>
            </a:r>
          </a:p>
          <a:p>
            <a:pPr lvl="1"/>
            <a:r>
              <a:rPr lang="en-CA" dirty="0"/>
              <a:t>Issue certificates and keys</a:t>
            </a:r>
          </a:p>
          <a:p>
            <a:pPr lvl="1"/>
            <a:r>
              <a:rPr lang="en-CA" dirty="0"/>
              <a:t>Support underlying cipher suites</a:t>
            </a:r>
          </a:p>
        </p:txBody>
      </p:sp>
    </p:spTree>
    <p:extLst>
      <p:ext uri="{BB962C8B-B14F-4D97-AF65-F5344CB8AC3E}">
        <p14:creationId xmlns:p14="http://schemas.microsoft.com/office/powerpoint/2010/main" val="377668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B5C2-65F3-4AF9-97FB-8B3A4EC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WIRESHARK 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213B8-04C1-44F7-A36C-D145E3CD7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Insecure connection vs TLS secured connection</a:t>
            </a:r>
          </a:p>
          <a:p>
            <a:r>
              <a:rPr lang="en-CA" dirty="0"/>
              <a:t>DHE vs RSA key establishment</a:t>
            </a:r>
          </a:p>
          <a:p>
            <a:r>
              <a:rPr lang="en-CA" dirty="0"/>
              <a:t>Client-server model</a:t>
            </a:r>
          </a:p>
          <a:p>
            <a:pPr lvl="1"/>
            <a:r>
              <a:rPr lang="en-CA" dirty="0"/>
              <a:t>Server at port 50001</a:t>
            </a:r>
          </a:p>
          <a:p>
            <a:pPr lvl="1"/>
            <a:r>
              <a:rPr lang="en-CA" dirty="0"/>
              <a:t>Client sends “</a:t>
            </a:r>
            <a:r>
              <a:rPr lang="en-CA" dirty="0" err="1"/>
              <a:t>test_message</a:t>
            </a:r>
            <a:r>
              <a:rPr lang="en-CA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41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E065-5F5E-4F89-B6FE-3921E8D2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INSECURE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E3D6-A474-4C54-BACD-1C64BF69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AC2DC-2E33-471B-A870-9119BA434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349146"/>
            <a:ext cx="8915400" cy="198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9478A2-22AC-424A-B63B-C1C95A87F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6" y="3527654"/>
            <a:ext cx="70580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7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507</Words>
  <Application>Microsoft Office PowerPoint</Application>
  <PresentationFormat>Widescreen</PresentationFormat>
  <Paragraphs>95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TLS HANDSHAKE</vt:lpstr>
      <vt:lpstr>TABLE OF CONTENTS</vt:lpstr>
      <vt:lpstr>OBJECTIVE OF THIS PROJECT</vt:lpstr>
      <vt:lpstr>INTRODUCTION</vt:lpstr>
      <vt:lpstr>TLS HANDSHAKE</vt:lpstr>
      <vt:lpstr>UML</vt:lpstr>
      <vt:lpstr>IMPLEMENTATION IN PYTHON</vt:lpstr>
      <vt:lpstr>WIRESHARK CAPTURE</vt:lpstr>
      <vt:lpstr>INSECURE CONNECTION</vt:lpstr>
      <vt:lpstr>SECURE CONNECTION – DHE KEY ESTABLISHMENT</vt:lpstr>
      <vt:lpstr>TLS DHE – CLIENT HELLO</vt:lpstr>
      <vt:lpstr>TLS DHE – SERVER HELLO</vt:lpstr>
      <vt:lpstr>TLS DHE – SERVER CERTIFICATE</vt:lpstr>
      <vt:lpstr>TLS DHE – SERVER KEY EXCHANGE</vt:lpstr>
      <vt:lpstr>TLS DHE – SERVER HELLO DONE</vt:lpstr>
      <vt:lpstr>TLS DHE – CLIENT KEY EXCHANGE</vt:lpstr>
      <vt:lpstr>TLS DHE – CLIENT APPLICATION DATA</vt:lpstr>
      <vt:lpstr>SECURE CONNECTION – RSA KEY ESTABLISHMENT</vt:lpstr>
      <vt:lpstr>TLS RSA – CLIENT HELLO</vt:lpstr>
      <vt:lpstr>TLS RSA – SERVER HELLO</vt:lpstr>
      <vt:lpstr>TLS RSA – SERVER CERTIFICATE</vt:lpstr>
      <vt:lpstr>TLS RSA – CLIENT KEY EXCHANGE</vt:lpstr>
      <vt:lpstr>TLS RSA – CLIENT APPLICATION DATA</vt:lpstr>
      <vt:lpstr>POPULAR ATTACKS ON TLS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Lappalainen</dc:creator>
  <cp:lastModifiedBy>Andrew Lappalainen</cp:lastModifiedBy>
  <cp:revision>31</cp:revision>
  <dcterms:created xsi:type="dcterms:W3CDTF">2019-04-03T19:37:12Z</dcterms:created>
  <dcterms:modified xsi:type="dcterms:W3CDTF">2019-04-06T21:19:11Z</dcterms:modified>
</cp:coreProperties>
</file>