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y="6858000" cx="9144000"/>
  <p:notesSz cx="6858000" cy="9144000"/>
  <p:embeddedFontLst>
    <p:embeddedFont>
      <p:font typeface="Garamond"/>
      <p:regular r:id="rId62"/>
      <p:bold r:id="rId63"/>
      <p:italic r:id="rId64"/>
      <p:boldItalic r:id="rId65"/>
    </p:embeddedFont>
    <p:embeddedFont>
      <p:font typeface="Tahoma"/>
      <p:regular r:id="rId66"/>
      <p:bold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3ECF813-1E33-473B-8F98-032934F2064B}">
  <a:tblStyle styleId="{A3ECF813-1E33-473B-8F98-032934F2064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Garamond-regular.fntdata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font" Target="fonts/Garamond-italic.fntdata"/><Relationship Id="rId63" Type="http://schemas.openxmlformats.org/officeDocument/2006/relationships/font" Target="fonts/Garamond-bold.fntdata"/><Relationship Id="rId22" Type="http://schemas.openxmlformats.org/officeDocument/2006/relationships/slide" Target="slides/slide15.xml"/><Relationship Id="rId66" Type="http://schemas.openxmlformats.org/officeDocument/2006/relationships/font" Target="fonts/Tahoma-regular.fntdata"/><Relationship Id="rId21" Type="http://schemas.openxmlformats.org/officeDocument/2006/relationships/slide" Target="slides/slide14.xml"/><Relationship Id="rId65" Type="http://schemas.openxmlformats.org/officeDocument/2006/relationships/font" Target="fonts/Garamond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7" Type="http://schemas.openxmlformats.org/officeDocument/2006/relationships/font" Target="fonts/Tahoma-bold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Garamond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" type="body"/>
          </p:nvPr>
        </p:nvSpPr>
        <p:spPr>
          <a:xfrm rot="5400000">
            <a:off x="2324100" y="-266700"/>
            <a:ext cx="4495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None/>
              <a:defRPr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Garamond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Garamond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aramond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9pPr>
          </a:lstStyle>
          <a:p/>
        </p:txBody>
      </p:sp>
      <p:sp>
        <p:nvSpPr>
          <p:cNvPr id="118" name="Google Shape;118;p1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Garamond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aramond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Garamond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aramond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Char char="•"/>
              <a:defRPr sz="2000"/>
            </a:lvl9pPr>
          </a:lstStyle>
          <a:p/>
        </p:txBody>
      </p:sp>
      <p:sp>
        <p:nvSpPr>
          <p:cNvPr id="124" name="Google Shape;124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Garamond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Garamond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Garamond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9pPr>
          </a:lstStyle>
          <a:p/>
        </p:txBody>
      </p:sp>
      <p:sp>
        <p:nvSpPr>
          <p:cNvPr id="125" name="Google Shape;125;p1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aramond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Garamond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Garamond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Garamond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Garamond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Garamond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клип и текст" type="clipArtAndTx">
  <p:cSld name="CLIPART_AND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/>
          <p:nvPr>
            <p:ph idx="2" type="clipArt"/>
          </p:nvPr>
        </p:nvSpPr>
        <p:spPr>
          <a:xfrm>
            <a:off x="457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  <a:defRPr b="0" i="0" sz="3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aramond"/>
              <a:buChar char="–"/>
              <a:defRPr b="0" i="0" sz="2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Garamond"/>
              <a:buChar char="•"/>
              <a:defRPr b="0" i="0" sz="2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aramond"/>
              <a:buChar char="–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1" type="body"/>
          </p:nvPr>
        </p:nvSpPr>
        <p:spPr>
          <a:xfrm>
            <a:off x="4648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" type="body"/>
          </p:nvPr>
        </p:nvSpPr>
        <p:spPr>
          <a:xfrm>
            <a:off x="457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Garamond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aramond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aramond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9pPr>
          </a:lstStyle>
          <a:p/>
        </p:txBody>
      </p:sp>
      <p:sp>
        <p:nvSpPr>
          <p:cNvPr id="84" name="Google Shape;84;p8"/>
          <p:cNvSpPr txBox="1"/>
          <p:nvPr>
            <p:ph idx="2" type="body"/>
          </p:nvPr>
        </p:nvSpPr>
        <p:spPr>
          <a:xfrm>
            <a:off x="4648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Garamond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aramond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aramond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9pPr>
          </a:lstStyle>
          <a:p/>
        </p:txBody>
      </p:sp>
      <p:sp>
        <p:nvSpPr>
          <p:cNvPr id="85" name="Google Shape;85;p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Garamond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aramond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aramond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  <a:defRPr b="1" sz="1600"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Garamond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aramond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aramond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Char char="•"/>
              <a:defRPr sz="1600"/>
            </a:lvl9pPr>
          </a:lstStyle>
          <a:p/>
        </p:txBody>
      </p:sp>
      <p:sp>
        <p:nvSpPr>
          <p:cNvPr id="92" name="Google Shape;92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Garamond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aramond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aramond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  <a:defRPr b="1" sz="1600"/>
            </a:lvl9pPr>
          </a:lstStyle>
          <a:p/>
        </p:txBody>
      </p:sp>
      <p:sp>
        <p:nvSpPr>
          <p:cNvPr id="93" name="Google Shape;93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Garamond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aramond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aramond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Char char="•"/>
              <a:defRPr sz="1600"/>
            </a:lvl9pPr>
          </a:lstStyle>
          <a:p/>
        </p:txBody>
      </p:sp>
      <p:sp>
        <p:nvSpPr>
          <p:cNvPr id="94" name="Google Shape;94;p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таблица" type="tbl">
  <p:cSld name="TAB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type="title"/>
          </p:nvPr>
        </p:nvSpPr>
        <p:spPr>
          <a:xfrm rot="5400000">
            <a:off x="4747419" y="2156619"/>
            <a:ext cx="5821362" cy="2057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" type="body"/>
          </p:nvPr>
        </p:nvSpPr>
        <p:spPr>
          <a:xfrm rot="5400000">
            <a:off x="556419" y="175419"/>
            <a:ext cx="582136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2438400"/>
            <a:ext cx="9144000" cy="4046537"/>
            <a:chOff x="0" y="1536"/>
            <a:chExt cx="5760" cy="2549"/>
          </a:xfrm>
        </p:grpSpPr>
        <p:sp>
          <p:nvSpPr>
            <p:cNvPr id="11" name="Google Shape;11;p1"/>
            <p:cNvSpPr txBox="1"/>
            <p:nvPr/>
          </p:nvSpPr>
          <p:spPr>
            <a:xfrm rot="-1440000">
              <a:off x="2121" y="2592"/>
              <a:ext cx="3072" cy="384"/>
            </a:xfrm>
            <a:prstGeom prst="rect">
              <a:avLst/>
            </a:prstGeom>
            <a:gradFill>
              <a:gsLst>
                <a:gs pos="0">
                  <a:srgbClr val="006060"/>
                </a:gs>
                <a:gs pos="50000">
                  <a:schemeClr val="dk2"/>
                </a:gs>
                <a:gs pos="100000">
                  <a:srgbClr val="006060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2664"/>
              <a:ext cx="2688" cy="1224"/>
            </a:xfrm>
            <a:custGeom>
              <a:rect b="b" l="l" r="r" t="t"/>
              <a:pathLst>
                <a:path extrusionOk="0" h="1224" w="2688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59" y="1536"/>
              <a:ext cx="2401" cy="1232"/>
            </a:xfrm>
            <a:custGeom>
              <a:rect b="b" l="l" r="r" t="t"/>
              <a:pathLst>
                <a:path extrusionOk="0" h="1232" w="2401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792" y="1536"/>
              <a:ext cx="1968" cy="762"/>
            </a:xfrm>
            <a:custGeom>
              <a:rect b="b" l="l" r="r" t="t"/>
              <a:pathLst>
                <a:path extrusionOk="0" h="762" w="1968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>
              <a:gsLst>
                <a:gs pos="0">
                  <a:srgbClr val="2E8886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599" y="2477"/>
              <a:ext cx="186" cy="120"/>
            </a:xfrm>
            <a:custGeom>
              <a:rect b="b" l="l" r="r" t="t"/>
              <a:pathLst>
                <a:path extrusionOk="0" h="120" w="185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779" y="2393"/>
              <a:ext cx="185" cy="120"/>
            </a:xfrm>
            <a:custGeom>
              <a:rect b="b" l="l" r="r" t="t"/>
              <a:pathLst>
                <a:path extrusionOk="0" h="120" w="185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839" y="1836"/>
              <a:ext cx="528" cy="275"/>
            </a:xfrm>
            <a:custGeom>
              <a:rect b="b" l="l" r="r" t="t"/>
              <a:pathLst>
                <a:path extrusionOk="0" h="275" w="526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676" y="2015"/>
              <a:ext cx="721" cy="306"/>
            </a:xfrm>
            <a:custGeom>
              <a:rect b="b" l="l" r="r" t="t"/>
              <a:pathLst>
                <a:path extrusionOk="0" h="306" w="718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358" y="1890"/>
              <a:ext cx="2400" cy="881"/>
            </a:xfrm>
            <a:custGeom>
              <a:rect b="b" l="l" r="r" t="t"/>
              <a:pathLst>
                <a:path extrusionOk="0" h="881" w="2392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839" y="1854"/>
              <a:ext cx="577" cy="258"/>
            </a:xfrm>
            <a:custGeom>
              <a:rect b="b" l="l" r="r" t="t"/>
              <a:pathLst>
                <a:path extrusionOk="0" h="257" w="550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>
              <a:gsLst>
                <a:gs pos="0">
                  <a:srgbClr val="0F7774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327" y="1642"/>
              <a:ext cx="5" cy="1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839" y="1728"/>
              <a:ext cx="716" cy="383"/>
            </a:xfrm>
            <a:custGeom>
              <a:rect b="b" l="l" r="r" t="t"/>
              <a:pathLst>
                <a:path extrusionOk="0" h="383" w="716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>
              <a:gsLst>
                <a:gs pos="0">
                  <a:srgbClr val="0F7774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3453" y="2271"/>
              <a:ext cx="318" cy="225"/>
            </a:xfrm>
            <a:custGeom>
              <a:rect b="b" l="l" r="r" t="t"/>
              <a:pathLst>
                <a:path extrusionOk="0" h="225" w="318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>
              <a:gsLst>
                <a:gs pos="0">
                  <a:srgbClr val="0F7774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0" y="2658"/>
              <a:ext cx="2595" cy="933"/>
            </a:xfrm>
            <a:custGeom>
              <a:rect b="b" l="l" r="r" t="t"/>
              <a:pathLst>
                <a:path extrusionOk="0" h="933" w="2595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>
              <a:gsLst>
                <a:gs pos="0">
                  <a:srgbClr val="2E8886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0" y="2994"/>
              <a:ext cx="2723" cy="1091"/>
            </a:xfrm>
            <a:custGeom>
              <a:rect b="b" l="l" r="r" t="t"/>
              <a:pathLst>
                <a:path extrusionOk="0" h="1091" w="2723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26" name="Google Shape;2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  <a:defRPr b="0" i="0" sz="3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aramond"/>
              <a:buChar char="–"/>
              <a:defRPr b="0" i="0" sz="2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Garamond"/>
              <a:buChar char="•"/>
              <a:defRPr b="0" i="0" sz="2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aramond"/>
              <a:buChar char="–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9" name="Google Shape;29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0" name="Google Shape;30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"/>
          <p:cNvGrpSpPr/>
          <p:nvPr/>
        </p:nvGrpSpPr>
        <p:grpSpPr>
          <a:xfrm>
            <a:off x="0" y="2438400"/>
            <a:ext cx="9144000" cy="4046537"/>
            <a:chOff x="0" y="1536"/>
            <a:chExt cx="5760" cy="2549"/>
          </a:xfrm>
        </p:grpSpPr>
        <p:sp>
          <p:nvSpPr>
            <p:cNvPr id="39" name="Google Shape;39;p3"/>
            <p:cNvSpPr txBox="1"/>
            <p:nvPr/>
          </p:nvSpPr>
          <p:spPr>
            <a:xfrm rot="-1440000">
              <a:off x="2121" y="2592"/>
              <a:ext cx="3072" cy="384"/>
            </a:xfrm>
            <a:prstGeom prst="rect">
              <a:avLst/>
            </a:prstGeom>
            <a:gradFill>
              <a:gsLst>
                <a:gs pos="0">
                  <a:srgbClr val="006060"/>
                </a:gs>
                <a:gs pos="50000">
                  <a:schemeClr val="dk2"/>
                </a:gs>
                <a:gs pos="100000">
                  <a:srgbClr val="006060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0" y="2664"/>
              <a:ext cx="2688" cy="1224"/>
            </a:xfrm>
            <a:custGeom>
              <a:rect b="b" l="l" r="r" t="t"/>
              <a:pathLst>
                <a:path extrusionOk="0" h="1224" w="2688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359" y="1536"/>
              <a:ext cx="2401" cy="1232"/>
            </a:xfrm>
            <a:custGeom>
              <a:rect b="b" l="l" r="r" t="t"/>
              <a:pathLst>
                <a:path extrusionOk="0" h="1232" w="2401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792" y="1536"/>
              <a:ext cx="1968" cy="762"/>
            </a:xfrm>
            <a:custGeom>
              <a:rect b="b" l="l" r="r" t="t"/>
              <a:pathLst>
                <a:path extrusionOk="0" h="762" w="1968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>
              <a:gsLst>
                <a:gs pos="0">
                  <a:srgbClr val="2E8886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599" y="2477"/>
              <a:ext cx="186" cy="120"/>
            </a:xfrm>
            <a:custGeom>
              <a:rect b="b" l="l" r="r" t="t"/>
              <a:pathLst>
                <a:path extrusionOk="0" h="120" w="185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779" y="2393"/>
              <a:ext cx="185" cy="120"/>
            </a:xfrm>
            <a:custGeom>
              <a:rect b="b" l="l" r="r" t="t"/>
              <a:pathLst>
                <a:path extrusionOk="0" h="120" w="185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839" y="1836"/>
              <a:ext cx="528" cy="275"/>
            </a:xfrm>
            <a:custGeom>
              <a:rect b="b" l="l" r="r" t="t"/>
              <a:pathLst>
                <a:path extrusionOk="0" h="275" w="526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676" y="2015"/>
              <a:ext cx="721" cy="306"/>
            </a:xfrm>
            <a:custGeom>
              <a:rect b="b" l="l" r="r" t="t"/>
              <a:pathLst>
                <a:path extrusionOk="0" h="306" w="718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358" y="1890"/>
              <a:ext cx="2400" cy="881"/>
            </a:xfrm>
            <a:custGeom>
              <a:rect b="b" l="l" r="r" t="t"/>
              <a:pathLst>
                <a:path extrusionOk="0" h="881" w="2392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839" y="1854"/>
              <a:ext cx="577" cy="258"/>
            </a:xfrm>
            <a:custGeom>
              <a:rect b="b" l="l" r="r" t="t"/>
              <a:pathLst>
                <a:path extrusionOk="0" h="257" w="550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>
              <a:gsLst>
                <a:gs pos="0">
                  <a:srgbClr val="0F7774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5327" y="1642"/>
              <a:ext cx="5" cy="1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839" y="1728"/>
              <a:ext cx="716" cy="383"/>
            </a:xfrm>
            <a:custGeom>
              <a:rect b="b" l="l" r="r" t="t"/>
              <a:pathLst>
                <a:path extrusionOk="0" h="383" w="716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>
              <a:gsLst>
                <a:gs pos="0">
                  <a:srgbClr val="0F7774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3453" y="2271"/>
              <a:ext cx="318" cy="225"/>
            </a:xfrm>
            <a:custGeom>
              <a:rect b="b" l="l" r="r" t="t"/>
              <a:pathLst>
                <a:path extrusionOk="0" h="225" w="318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>
              <a:gsLst>
                <a:gs pos="0">
                  <a:srgbClr val="0F7774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0" y="2658"/>
              <a:ext cx="2595" cy="933"/>
            </a:xfrm>
            <a:custGeom>
              <a:rect b="b" l="l" r="r" t="t"/>
              <a:pathLst>
                <a:path extrusionOk="0" h="933" w="2595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>
              <a:gsLst>
                <a:gs pos="0">
                  <a:srgbClr val="2E8886"/>
                </a:gs>
                <a:gs pos="100000">
                  <a:schemeClr val="dk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0" y="2994"/>
              <a:ext cx="2723" cy="1091"/>
            </a:xfrm>
            <a:custGeom>
              <a:rect b="b" l="l" r="r" t="t"/>
              <a:pathLst>
                <a:path extrusionOk="0" h="1091" w="2723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54" name="Google Shape;54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5" name="Google Shape;55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  <a:defRPr b="0" i="0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  <a:defRPr b="0" i="0" sz="3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aramond"/>
              <a:buChar char="–"/>
              <a:defRPr b="0" i="0" sz="2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Garamond"/>
              <a:buChar char="•"/>
              <a:defRPr b="0" i="0" sz="2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aramond"/>
              <a:buChar char="–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ru.wikipedia.org/wiki/%D0%93%D0%B8%D0%BF%D0%BE%D0%BA%D1%81%D0%B8%D1%8F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health.mail.ru/drug/natriya_hlorid_1/" TargetMode="External"/><Relationship Id="rId4" Type="http://schemas.openxmlformats.org/officeDocument/2006/relationships/image" Target="../media/image1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health.mail.ru/disease/beremennost_ili_ya_jdu_rebenka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ctrTitle"/>
          </p:nvPr>
        </p:nvSpPr>
        <p:spPr>
          <a:xfrm>
            <a:off x="685800" y="333375"/>
            <a:ext cx="7772400" cy="41751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418"/>
              </a:buClr>
              <a:buSzPts val="6600"/>
              <a:buFont typeface="Garamond"/>
              <a:buNone/>
            </a:pPr>
            <a:r>
              <a:rPr b="0" i="0" lang="en-US" sz="6600" u="none">
                <a:solidFill>
                  <a:srgbClr val="F4F418"/>
                </a:solidFill>
                <a:latin typeface="Garamond"/>
                <a:ea typeface="Garamond"/>
                <a:cs typeface="Garamond"/>
                <a:sym typeface="Garamond"/>
              </a:rPr>
              <a:t>ПРИНЦИПЫ ИНФУЗИОННОЙ ТЕРАПИИ</a:t>
            </a:r>
            <a:endParaRPr/>
          </a:p>
        </p:txBody>
      </p:sp>
      <p:sp>
        <p:nvSpPr>
          <p:cNvPr id="139" name="Google Shape;139;p16"/>
          <p:cNvSpPr txBox="1"/>
          <p:nvPr>
            <p:ph idx="1" type="subTitle"/>
          </p:nvPr>
        </p:nvSpPr>
        <p:spPr>
          <a:xfrm>
            <a:off x="2555875" y="5084762"/>
            <a:ext cx="6588125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aramond"/>
              <a:buNone/>
            </a:pPr>
            <a:r>
              <a:rPr b="0" i="1" lang="en-US" sz="28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Кафедра хирургических болезней с курсом анестезиологии и реанимации ФПК и ПП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600"/>
              <a:buFont typeface="Garamond"/>
              <a:buNone/>
            </a:pPr>
            <a:r>
              <a:rPr b="0" i="0" lang="en-US" sz="36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к.м.н., доцент </a:t>
            </a:r>
            <a:r>
              <a:rPr b="1" i="0" lang="en-US" sz="36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Сорокин Э.П.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/>
          <p:cNvPicPr preferRelativeResize="0"/>
          <p:nvPr/>
        </p:nvPicPr>
        <p:blipFill rotWithShape="1">
          <a:blip r:embed="rId3">
            <a:alphaModFix/>
          </a:blip>
          <a:srcRect b="37051" l="0" r="41162" t="0"/>
          <a:stretch/>
        </p:blipFill>
        <p:spPr>
          <a:xfrm>
            <a:off x="0" y="603250"/>
            <a:ext cx="9448800" cy="48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/>
        </p:nvSpPr>
        <p:spPr>
          <a:xfrm>
            <a:off x="395287" y="404812"/>
            <a:ext cx="83820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Физиологические принципы передвижения воды в жидкостных пространствах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900112" y="2060575"/>
            <a:ext cx="7924800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Белки плазмы,альбумины и гамма-глобулины определяют </a:t>
            </a:r>
            <a:r>
              <a:rPr b="1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коллоидно-онкотическое давление</a:t>
            </a: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плазмы (КОД)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/>
        </p:nvSpPr>
        <p:spPr>
          <a:xfrm>
            <a:off x="838200" y="549275"/>
            <a:ext cx="8305800" cy="15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Коллоидно-осмотическое давление плазмы (КОД)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- определяется концентрацией в ней коллоидов</a:t>
            </a:r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827087" y="2887662"/>
            <a:ext cx="7200900" cy="1681162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КОД</a:t>
            </a:r>
            <a:r>
              <a:rPr b="1" baseline="-25000" i="0" lang="en-US" sz="4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r>
              <a:rPr b="1" i="0" lang="en-US" sz="40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= 0,521 х Об - 11,4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где Об - общий белок</a:t>
            </a:r>
            <a:endParaRPr/>
          </a:p>
        </p:txBody>
      </p:sp>
      <p:cxnSp>
        <p:nvCxnSpPr>
          <p:cNvPr id="217" name="Google Shape;217;p27"/>
          <p:cNvCxnSpPr/>
          <p:nvPr/>
        </p:nvCxnSpPr>
        <p:spPr>
          <a:xfrm rot="10800000">
            <a:off x="5257800" y="5562600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/>
        </p:nvSpPr>
        <p:spPr>
          <a:xfrm>
            <a:off x="468312" y="476250"/>
            <a:ext cx="8001000" cy="1117600"/>
          </a:xfrm>
          <a:prstGeom prst="rect">
            <a:avLst/>
          </a:prstGeom>
          <a:gradFill>
            <a:gsLst>
              <a:gs pos="0">
                <a:srgbClr val="003B3B"/>
              </a:gs>
              <a:gs pos="50000">
                <a:srgbClr val="008080"/>
              </a:gs>
              <a:gs pos="100000">
                <a:srgbClr val="003B3B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Краеугольный камень жизнеобеспечения - нормальный внутрисосудистый объем!</a:t>
            </a: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468312" y="1773237"/>
            <a:ext cx="84582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Второстепенные состояния жизнеобеспечения, требующие коррекции во время проведения инфузионно-трансфузионной терапии:</a:t>
            </a: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533400" y="3048000"/>
            <a:ext cx="6629400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 кислотно-основное состояние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 электролитное равновесие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 транспорт кислорода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Char char="-"/>
            </a:pPr>
            <a:r>
              <a:rPr b="1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состояние свертывания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крови и др</a:t>
            </a: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5962" y="3716337"/>
            <a:ext cx="3132137" cy="20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/>
        </p:nvSpPr>
        <p:spPr>
          <a:xfrm>
            <a:off x="152400" y="1516062"/>
            <a:ext cx="9144000" cy="465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r>
              <a:rPr b="1" i="1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16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Кристаллоиды </a:t>
            </a:r>
            <a:r>
              <a:rPr b="1" i="1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i="0" lang="en-US" sz="16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Коллоиды</a:t>
            </a:r>
            <a:r>
              <a:rPr b="1" i="0" lang="en-US" sz="1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1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Препараты крови</a:t>
            </a:r>
            <a:r>
              <a:rPr b="1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1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Антигипоксанты</a:t>
            </a:r>
            <a:r>
              <a:rPr b="1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1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Искусственные</a:t>
            </a:r>
            <a:r>
              <a:rPr b="1" i="0" lang="en-US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1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</a:t>
            </a: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моноионные                                                 - Эр масса                  - мафусол</a:t>
            </a:r>
            <a:r>
              <a:rPr b="1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r>
              <a:rPr b="1" i="0" lang="en-US" sz="1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1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переносчики</a:t>
            </a:r>
            <a:r>
              <a:rPr b="1" i="0" lang="en-US" sz="1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1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1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</a:t>
            </a:r>
            <a:r>
              <a:rPr b="1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- </a:t>
            </a: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полиионные                                                  - Плазма                      - реамберин</a:t>
            </a:r>
            <a:r>
              <a:rPr b="1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</a:t>
            </a:r>
            <a:r>
              <a:rPr b="1" i="0" lang="en-US" sz="1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кислорода  </a:t>
            </a:r>
            <a:r>
              <a:rPr b="1" i="1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</a:t>
            </a:r>
            <a:r>
              <a:rPr b="1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</a:t>
            </a: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(гипо-, изо- и гипертонические)                   - Тромбовзвесь            - ремаксол        - перфторуглероды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- модифицированный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				гемоглобин</a:t>
            </a:r>
            <a:r>
              <a:rPr b="1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</a:t>
            </a:r>
            <a:r>
              <a:rPr b="1" i="1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	</a:t>
            </a:r>
            <a:r>
              <a:rPr b="1" i="1" lang="en-US" sz="1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Искусственные           Природные:</a:t>
            </a:r>
            <a:r>
              <a:rPr b="1" i="1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Альбумин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</a:pPr>
            <a:r>
              <a:t/>
            </a:r>
            <a:endParaRPr b="1" i="0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r>
              <a:rPr b="1" i="1" lang="en-US" sz="1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желатин              декстраны           ГЭК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гелофузин        - полиглюкин        -Рефортан® </a:t>
            </a:r>
            <a:endParaRPr b="1" i="0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-"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желатиноль      - реополиглюкин  - Стабизол®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-"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Гелоплазма                                      -  НАЕS-steril</a:t>
            </a:r>
            <a:endParaRPr/>
          </a:p>
          <a:p>
            <a:pPr indent="0" lvl="2" marL="27606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-  Инфукол</a:t>
            </a:r>
            <a:endParaRPr/>
          </a:p>
          <a:p>
            <a:pPr indent="0" lvl="2" marL="27606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- Гемохес</a:t>
            </a:r>
            <a:endParaRPr/>
          </a:p>
          <a:p>
            <a:pPr indent="0" lvl="2" marL="27606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- Волювен</a:t>
            </a:r>
            <a:endParaRPr/>
          </a:p>
          <a:p>
            <a:pPr indent="0" lvl="2" marL="27606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- Венофундин</a:t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1600200" y="609600"/>
            <a:ext cx="647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9900"/>
                </a:solidFill>
                <a:latin typeface="Tahoma"/>
                <a:ea typeface="Tahoma"/>
                <a:cs typeface="Tahoma"/>
                <a:sym typeface="Tahoma"/>
              </a:rPr>
              <a:t>Средства для восполнения ОЦК</a:t>
            </a:r>
            <a:endParaRPr/>
          </a:p>
        </p:txBody>
      </p:sp>
      <p:cxnSp>
        <p:nvCxnSpPr>
          <p:cNvPr id="232" name="Google Shape;232;p29"/>
          <p:cNvCxnSpPr/>
          <p:nvPr/>
        </p:nvCxnSpPr>
        <p:spPr>
          <a:xfrm flipH="1">
            <a:off x="1371600" y="990600"/>
            <a:ext cx="3276600" cy="53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3" name="Google Shape;233;p29"/>
          <p:cNvCxnSpPr/>
          <p:nvPr/>
        </p:nvCxnSpPr>
        <p:spPr>
          <a:xfrm flipH="1">
            <a:off x="2819400" y="990600"/>
            <a:ext cx="18288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4" name="Google Shape;234;p29"/>
          <p:cNvCxnSpPr/>
          <p:nvPr/>
        </p:nvCxnSpPr>
        <p:spPr>
          <a:xfrm flipH="1">
            <a:off x="4267200" y="990600"/>
            <a:ext cx="3048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5" name="Google Shape;235;p29"/>
          <p:cNvCxnSpPr/>
          <p:nvPr/>
        </p:nvCxnSpPr>
        <p:spPr>
          <a:xfrm>
            <a:off x="4572000" y="990600"/>
            <a:ext cx="15240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6" name="Google Shape;236;p29"/>
          <p:cNvCxnSpPr/>
          <p:nvPr/>
        </p:nvCxnSpPr>
        <p:spPr>
          <a:xfrm>
            <a:off x="4572000" y="990600"/>
            <a:ext cx="34290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7" name="Google Shape;237;p29"/>
          <p:cNvCxnSpPr/>
          <p:nvPr/>
        </p:nvCxnSpPr>
        <p:spPr>
          <a:xfrm flipH="1">
            <a:off x="1981200" y="1905000"/>
            <a:ext cx="762000" cy="1295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8" name="Google Shape;238;p29"/>
          <p:cNvCxnSpPr/>
          <p:nvPr/>
        </p:nvCxnSpPr>
        <p:spPr>
          <a:xfrm>
            <a:off x="2743200" y="1905000"/>
            <a:ext cx="914400" cy="1295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9" name="Google Shape;239;p29"/>
          <p:cNvCxnSpPr/>
          <p:nvPr/>
        </p:nvCxnSpPr>
        <p:spPr>
          <a:xfrm flipH="1">
            <a:off x="685800" y="3429000"/>
            <a:ext cx="990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0" name="Google Shape;240;p29"/>
          <p:cNvCxnSpPr/>
          <p:nvPr/>
        </p:nvCxnSpPr>
        <p:spPr>
          <a:xfrm>
            <a:off x="1676400" y="34290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1" name="Google Shape;241;p29"/>
          <p:cNvCxnSpPr/>
          <p:nvPr/>
        </p:nvCxnSpPr>
        <p:spPr>
          <a:xfrm>
            <a:off x="1676400" y="3429000"/>
            <a:ext cx="1371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242" name="Google Shape;2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7312" y="3789362"/>
            <a:ext cx="1811337" cy="2852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457200" y="188912"/>
            <a:ext cx="8229600" cy="7191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Кристаллоидные растворы</a:t>
            </a:r>
            <a:r>
              <a:rPr b="1" i="0" lang="en-US" sz="40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179387" y="981075"/>
            <a:ext cx="8785225" cy="547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  К этой группе относятся инфузионные растворы электролитов и сахаров. С их помощью обеспечивается базисная (физиологическая) потребность в воде и электролитах и коррекция нарушений водного, электролитного и кислотно-основного равновесия. В отличие от коллоидных растворов большая часть кристаллоидных быстро покидает сосудистое русло и переходит в интерстиций.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Показания к применению кристаллоидных растворов</a:t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Восполнение объема внеклеточной жидкости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Поддержание объема внеклеточной жидкости во время операции и в послеоперационном периоде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Лечение умеренной гиповолемии (препараты для первичного восполнения ОЦК)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457200" y="274637"/>
            <a:ext cx="8229600" cy="32067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Garamond"/>
              <a:buNone/>
            </a:pPr>
            <a:r>
              <a:rPr b="1" i="0" lang="en-US" sz="28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Изотонический раствор натрия хлорида 0,9%</a:t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457200" y="765175"/>
            <a:ext cx="8229600" cy="533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Содержит 154ммоль/л ионов натрия и хлора. Осмолярность 308 мосм/л, рН 5,5-7,0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b="0" i="0" lang="en-US" sz="20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Показания: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1.Применяется как донатор ионов натрия и хлора при потерях внеклеточной жидкости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2. Гипохлорэмия с метаболическим алкалозом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3. Олигурия в связи с дегидратацией и гипонатриемией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Режим введения и суточная доза: внутривенно 4-8 мл/кг/ч.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b="0" i="0" lang="en-US" sz="20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Особенности: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Гипертоничен по отношению к плазме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Имеет слабокислую реакцию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Хорошо совмещается со всеми кровезаменителями и кровью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Не следует смешивать с эритромицином, оксациллином, пенициллином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Не следует использовать как универсальный раствор (содержит мало воды и нет калия.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457200" y="1889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Garamond"/>
              <a:buNone/>
            </a:pPr>
            <a:r>
              <a:rPr b="1" i="0" lang="en-US" sz="28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Раствор Рингера</a:t>
            </a:r>
            <a:endParaRPr/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457200" y="765175"/>
            <a:ext cx="8229600" cy="583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aramond"/>
              <a:buNone/>
            </a:pPr>
            <a:r>
              <a:rPr b="0" i="0" lang="en-US" sz="16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Сбалансированный комбинированный препарат, содержащий хлорид натрия, соли калия и кальция.</a:t>
            </a:r>
            <a:endParaRPr b="1" i="0" sz="16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</a:pPr>
            <a:r>
              <a:rPr b="1" i="0" lang="en-US" sz="1600" u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Показания</a:t>
            </a:r>
            <a:r>
              <a:rPr b="0" i="0" lang="en-US" sz="1600" u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b="0" i="0" lang="en-US" sz="16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замещение потери внеклеточной жидкости.</a:t>
            </a:r>
            <a:endParaRPr b="1" i="0" sz="16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Garamond"/>
              <a:buChar char="•"/>
            </a:pPr>
            <a:r>
              <a:rPr b="1" i="0" lang="en-US" sz="16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Режим введения и суточная доза</a:t>
            </a:r>
            <a:r>
              <a:rPr b="0" i="0" lang="en-US" sz="16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: до 2,5 – 3 л/сут в виде продолжительной внутривенной капельной инфузии при скорости введения 2,5 мл/кг/ч (600-120 кап/мин).</a:t>
            </a:r>
            <a:endParaRPr b="1" i="0" sz="16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</a:pPr>
            <a:r>
              <a:rPr b="1" i="0" lang="en-US" sz="16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Особенности:</a:t>
            </a:r>
            <a:endParaRPr b="0" i="0" sz="1600" u="none">
              <a:solidFill>
                <a:srgbClr val="FFFF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Garamond"/>
              <a:buChar char="•"/>
            </a:pPr>
            <a:r>
              <a:rPr b="0" i="0" lang="en-US" sz="16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раствор Рингера гипоосмолярен (273-254 мос/л), именно поэтому использование этого препарата в больших объемах может привести к внутриклеточному отеку внутренних органов и главным образом к отеку головного мозга и повышению внутричерепного давления;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Garamond"/>
              <a:buChar char="•"/>
            </a:pPr>
            <a:r>
              <a:rPr b="0" i="0" lang="en-US" sz="16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введение в электролитные растворы гидрокарбоната, ацетата, лактата или фумората натрия – веществ, которые являются носителями резервной щелочности, увеличивает буферную емкость крови и позволяет коррегировать нарушения кислотно-щелочного состояния (метаболический ацидоз). Растворы, содержащие ацетат и лактат, обладают отсроченной способностью компенсировать метаболический ацидоз, т.к. для их полной метаболизации с превращением в бикарбонат требуется 1,5-2 ч;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Garamond"/>
              <a:buChar char="•"/>
            </a:pPr>
            <a:r>
              <a:rPr b="0" i="0" lang="en-US" sz="16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положительные свойства этих растворов как корректоров водно-электролитных нарушений реализуются только в условиях аэробного гликолиза. при тЯжелой кислородной недостаточности раствор Рингера способен усугубить развивающийся лактат-ацидоз.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</a:pPr>
            <a:r>
              <a:rPr b="1" i="0" lang="en-US" sz="16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Возможные осложнения</a:t>
            </a:r>
            <a:r>
              <a:rPr b="0" i="0" lang="en-US" sz="16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Garamond"/>
              <a:buChar char="•"/>
            </a:pPr>
            <a:r>
              <a:rPr b="0" i="0" lang="en-US" sz="16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содержащиеся в растворе ионы калия могут оказать негативное влияние на больных с заболеваниями почек и недостаточностью надпочечников;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Garamond"/>
              <a:buChar char="•"/>
            </a:pPr>
            <a:r>
              <a:rPr b="0" i="0" lang="en-US" sz="16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с раствором Рингера несовместимы компоненты крови и ряд лекарственных веществ вследствие способности взаимодействовать с ионами кальция в растворе.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</a:pPr>
            <a:r>
              <a:t/>
            </a:r>
            <a:endParaRPr b="0" i="0" sz="16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457200" y="274637"/>
            <a:ext cx="8229600" cy="4397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Garamond"/>
              <a:buNone/>
            </a:pPr>
            <a:r>
              <a:rPr b="1" i="0" lang="en-US" sz="28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Изотонический 5% раствор глюкозы</a:t>
            </a:r>
            <a:endParaRPr/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250825" y="981075"/>
            <a:ext cx="8435975" cy="55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Char char="•"/>
            </a:pPr>
            <a:r>
              <a:rPr b="0" i="0" lang="en-US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Является изотоническим безэлектролитным раствором, приготовленном на апирогенной воде. Осмолярность – 278 мосм/л.</a:t>
            </a:r>
            <a:endParaRPr b="1" i="0" sz="18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None/>
            </a:pPr>
            <a:r>
              <a:rPr b="1" i="0" lang="en-US" sz="18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Показания:</a:t>
            </a:r>
            <a:endParaRPr b="0" i="0" sz="1800" u="none">
              <a:solidFill>
                <a:srgbClr val="FFFF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Char char="•"/>
            </a:pPr>
            <a:r>
              <a:rPr b="0" i="0" lang="en-US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гипертоническая дегидратация и обезвоживание с дефицитом свободной воды;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Char char="•"/>
            </a:pPr>
            <a:r>
              <a:rPr b="0" i="0" lang="en-US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основа для добавления других растворов и лекарственных препаратов.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None/>
            </a:pPr>
            <a:r>
              <a:rPr b="1" i="0" lang="en-US" sz="18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Доза</a:t>
            </a:r>
            <a:r>
              <a:rPr b="0" i="0" lang="en-US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определяется конкретной ситуацией. скорость введения – 4-8 мл/кг/ч.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Char char="•"/>
            </a:pPr>
            <a:r>
              <a:rPr b="0" i="0" lang="en-US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При массивных инфузиях существует возможность водной интоксикации.</a:t>
            </a:r>
            <a:endParaRPr b="1" i="0" sz="18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None/>
            </a:pPr>
            <a:r>
              <a:rPr b="1" i="0" lang="en-US" sz="18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Особенности:</a:t>
            </a:r>
            <a:endParaRPr b="0" i="0" sz="1800" u="none">
              <a:solidFill>
                <a:srgbClr val="FFFF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Char char="•"/>
            </a:pPr>
            <a:r>
              <a:rPr b="0" i="0" lang="en-US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при внутривенном введении 5% раствора глюкозы больной получает  3,4 ккал/г, или 170 ккал/л;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Char char="•"/>
            </a:pPr>
            <a:r>
              <a:rPr b="0" i="0" lang="en-US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каждые 50 г глюкозы повышают осмолярность раствора на 278 мосм.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None/>
            </a:pPr>
            <a:r>
              <a:rPr b="1" i="0" lang="en-US" sz="18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Возможные осложнения</a:t>
            </a:r>
            <a:r>
              <a:rPr b="0" i="0" lang="en-US" sz="18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Char char="•"/>
            </a:pPr>
            <a:r>
              <a:rPr b="0" i="0" lang="en-US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инфузия растворов глюкозы может спровоцировать образование молочной кислоты  в пораженных ишемией органах, особенно в центральной нервной системе.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l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457200" y="333375"/>
            <a:ext cx="8229600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Garamond"/>
              <a:buNone/>
            </a:pPr>
            <a:r>
              <a:rPr b="0" i="0" lang="en-US" sz="40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Инфузионная терапия является одним из основных инструментов в лечении больных и может дать лечебный эффект только при соблюдении двух непременных условий: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4000"/>
              <a:buFont typeface="Noto Sans Symbols"/>
              <a:buAutoNum type="arabicPeriod"/>
            </a:pPr>
            <a:r>
              <a:rPr b="0" i="0" lang="en-US" sz="40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Врач должен понимать цель применения препарата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4000"/>
              <a:buFont typeface="Noto Sans Symbols"/>
              <a:buAutoNum type="arabicPeriod"/>
            </a:pPr>
            <a:r>
              <a:rPr b="0" i="0" lang="en-US" sz="40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Иметь представление о механизме его действия</a:t>
            </a:r>
            <a:endParaRPr/>
          </a:p>
          <a:p>
            <a:pPr indent="-88900" lvl="0" marL="342900" rtl="0" algn="l">
              <a:spcBef>
                <a:spcPts val="800"/>
              </a:spcBef>
              <a:spcAft>
                <a:spcPts val="0"/>
              </a:spcAft>
              <a:buSzPts val="4000"/>
              <a:buFont typeface="Garamond"/>
              <a:buNone/>
            </a:pPr>
            <a:r>
              <a:t/>
            </a:r>
            <a:endParaRPr b="0" i="0" sz="4000" u="none">
              <a:solidFill>
                <a:srgbClr val="FFFF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457200" y="0"/>
            <a:ext cx="8229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Garamond"/>
              <a:buNone/>
            </a:pPr>
            <a:r>
              <a:rPr b="1" i="0" lang="en-US" sz="28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Полиэлектролитные растворы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179387" y="549275"/>
            <a:ext cx="8964612" cy="604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aramond"/>
              <a:buNone/>
            </a:pPr>
            <a:r>
              <a:rPr b="0" i="0" lang="en-US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Сбалансированный комбинированный препарат с 5% глюкозой содержит Na+ - 140 ммоль/л, К+  - 5 ммоль/л, Mg2+ - 1,5 ммоль/л, CI-  - 98 ммоль/л. Свойства буфера выполняют лактат и ацетат.   pH раствора составляет  5,5-7,5, осмолярность – 295 мосм/кг.</a:t>
            </a:r>
            <a:endParaRPr b="1" i="0" sz="18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None/>
            </a:pPr>
            <a:r>
              <a:rPr b="1" i="0" lang="en-US" sz="18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Показания:</a:t>
            </a:r>
            <a:endParaRPr b="0" i="0" sz="1800" u="none">
              <a:solidFill>
                <a:srgbClr val="FFFF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Char char="•"/>
            </a:pPr>
            <a:r>
              <a:rPr b="0" i="0" lang="en-US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обеспечивают ведение воды и электролитов с малой дозой углеводов;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Char char="•"/>
            </a:pPr>
            <a:r>
              <a:rPr b="0" i="0" lang="en-US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применяют у взрослых и детей как компонент инфузионной терапии для восполнения потерь воды, потери жидкости, бедной электролитами, частичной потребности в углеводах;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Char char="•"/>
            </a:pPr>
            <a:r>
              <a:rPr b="0" i="0" lang="en-US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используют при комплексном лечении шока, термической травме и острой кровопотере, гипертонической и изотонической дегидротации, метаболическом ацидозе;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Char char="•"/>
            </a:pPr>
            <a:r>
              <a:rPr b="0" i="0" lang="en-US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применяют в качестве дезинтоксикационного средства при лечении различных интоксикаций;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Char char="•"/>
            </a:pPr>
            <a:r>
              <a:rPr b="0" i="0" lang="en-US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входят в международный стандарт растворов, пременяемых для заполнения контура аппарата искусственного кровообращения;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Char char="•"/>
            </a:pPr>
            <a:r>
              <a:rPr b="0" i="0" lang="en-US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используют для проведения ультрафильтрации и плазмафереза.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None/>
            </a:pPr>
            <a:r>
              <a:rPr b="1" i="0" lang="en-US" sz="18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Режим введения и суточная доза</a:t>
            </a:r>
            <a:r>
              <a:rPr b="0" i="0" lang="en-US" sz="18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b="0" i="0" lang="en-US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до 2,0 л/сут в виде продолжительной внутривенной капельной инфузии со средней скоростью введения 3 мл/кг/ч.</a:t>
            </a:r>
            <a:endParaRPr b="1" i="0" sz="18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None/>
            </a:pPr>
            <a:r>
              <a:rPr b="1" i="0" lang="en-US" sz="18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Противопоказания:</a:t>
            </a:r>
            <a:endParaRPr b="0" i="0" sz="1800" u="none">
              <a:solidFill>
                <a:srgbClr val="FFFF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Char char="•"/>
            </a:pPr>
            <a:r>
              <a:rPr b="0" i="0" lang="en-US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алкалоз, гипертоническая дегидротация, при содержании в растворе 5% глюкозы – сахарный диабет.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457200" y="188912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Garamond"/>
              <a:buNone/>
            </a:pPr>
            <a:r>
              <a:rPr b="1" i="0" lang="en-US" sz="32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Полиэлектролитные растворы</a:t>
            </a:r>
            <a:endParaRPr/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179387" y="836612"/>
            <a:ext cx="8785225" cy="576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b="1" i="0" lang="en-US" sz="20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Инфузионный раствор для коррекции потери калия и магния</a:t>
            </a: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содержит Na+ - 51,3 ммоль/л, К+  - 50 ммоль/л, Mg2+ - 25 ммоль/л, Са 2+  - 0,12 ммоль/л, Со 2+  - 0,04 ммоль/л, CI-  - 51,3  ммоль/л, аспаргинат – 100,4 ммоль/л, осмолярность – 598 мосм/л.</a:t>
            </a:r>
            <a:endParaRPr b="1" i="0" sz="20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b="1" i="0" lang="en-US" sz="20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Показания:</a:t>
            </a:r>
            <a:endParaRPr b="0" i="0" sz="2000" u="none">
              <a:solidFill>
                <a:srgbClr val="FFFF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Garamond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комбинированный дефицит калия и магния;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Garamond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паралитическая непроходимость;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Garamond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восстановление после тяжелых травм и ожогов;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Garamond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после диабетической комы и острого инфаркта миокарда при нарушениях сердечного ритма.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b="1" i="0" lang="en-US" sz="20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Режим введения и суточная доза</a:t>
            </a:r>
            <a:r>
              <a:rPr b="0" i="0" lang="en-US" sz="20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дозировка устанавливается в соответствии  с данными ионограммы. Проводится внутривенная продолжительная капельная инфузия 1,5-2 мл\кг/ч. Максимально 2100 мл/сут при массе тела пациента 70 кг. Скорость введения – 30-40 кап/мин.</a:t>
            </a:r>
            <a:endParaRPr b="1" i="0" sz="20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b="1" i="0" lang="en-US" sz="20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Противопоказния</a:t>
            </a:r>
            <a:r>
              <a:rPr b="0" i="0" lang="en-US" sz="20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тяжелая форма почечной недостаточности, гиперкалиемия, гипермагниемия, непереносмость фруктозы и сорбита, отравления метанолом и недостаток фруктозы-1,6-дифосфатазы.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457200" y="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Garamond"/>
              <a:buNone/>
            </a:pPr>
            <a:r>
              <a:rPr b="1" i="0" lang="en-US" sz="28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Раствор ЙОНОСТЕРИЛ</a:t>
            </a:r>
            <a:endParaRPr/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179387" y="765175"/>
            <a:ext cx="8785225" cy="583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Сбалансированный комбинированный препарат, содержащий хлорид натрия, соли калия и кальция, магния, ацетат.</a:t>
            </a:r>
            <a:endParaRPr b="1" i="0" sz="20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b="1" i="0" lang="en-US" sz="2000" u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Показания</a:t>
            </a:r>
            <a:r>
              <a:rPr b="0" i="0" lang="en-US" sz="2000" u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замещение потери внеклеточной жидкости.</a:t>
            </a:r>
            <a:endParaRPr b="1" i="0" sz="20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Garamond"/>
              <a:buChar char="•"/>
            </a:pPr>
            <a:r>
              <a:rPr b="1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Режим введения и суточная доза</a:t>
            </a: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: до 2,5 – 3 л/сут в виде продолжительной внутривенной капельной инфузии при скорости введения 3 мл/кг/ч (600-120 кап/мин).</a:t>
            </a:r>
            <a:endParaRPr b="1" i="0" sz="20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b="1" i="0" lang="en-US" sz="20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Особенности:</a:t>
            </a:r>
            <a:endParaRPr b="0" i="0" sz="2000" u="none">
              <a:solidFill>
                <a:srgbClr val="FFFF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Garamond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раствор Йоностерила изоосмолярен (291 мосм/л), именно поэтому использование этого препарата в больших объемах безопасно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Garamond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введение в электролитные растворы гидрокарбоната, ацетата, лактата или фумората натрия – веществ, которые являются носителями резервной щелочности, увеличивает буферную емкость крови и позволяет коррегировать нарушения кислотно-щелочного состояния (метаболический ацидоз). Растворы, содержащие ацетат и лактат, обладают отсроченной способностью компенсировать метаболический ацидоз, т.к. для их полной метаболизации с превращением в бикарбонат требуется 1,5-2 ч;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b="1" i="0" lang="en-US" sz="20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Возможные осложнения</a:t>
            </a:r>
            <a:r>
              <a:rPr b="0" i="0" lang="en-US" sz="20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Garamond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содержащиеся в растворе ионы калия могут оказать негативное влияние на больных с заболеваниями почек и недостаточностью надпочечников;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Garamond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с раствором Йоностерила несовместимы компоненты крови и ряд лекарственных веществ вследствие способности взаимодействовать с ионами кальция в растворе.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468312" y="260350"/>
            <a:ext cx="8229600" cy="4905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кристаллоиды</a:t>
            </a:r>
            <a:endParaRPr/>
          </a:p>
        </p:txBody>
      </p:sp>
      <p:graphicFrame>
        <p:nvGraphicFramePr>
          <p:cNvPr id="296" name="Google Shape;296;p38"/>
          <p:cNvGraphicFramePr/>
          <p:nvPr/>
        </p:nvGraphicFramePr>
        <p:xfrm>
          <a:off x="1793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{A3ECF813-1E33-473B-8F98-032934F2064B}</a:tableStyleId>
              </a:tblPr>
              <a:tblGrid>
                <a:gridCol w="1368425"/>
                <a:gridCol w="1079500"/>
                <a:gridCol w="865175"/>
                <a:gridCol w="1079500"/>
                <a:gridCol w="1028700"/>
                <a:gridCol w="1028700"/>
                <a:gridCol w="1028700"/>
                <a:gridCol w="1028700"/>
              </a:tblGrid>
              <a:tr h="117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Электролитные растворы показатель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Garamond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(ммоль/л)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Плазма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0,9%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Garamond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р-р NaCl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400" u="none">
                        <a:solidFill>
                          <a:srgbClr val="00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Р-р Рингера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Р-р Рингера с лактатом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Плазма-Лит 148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Стеро-фундин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Йоносте-рил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9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Натрий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136 – 143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154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147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137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</a:tr>
              <a:tr h="39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Хлор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 – 105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154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156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109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127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Калий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3,5 – 5,5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</a:tr>
              <a:tr h="39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Кальций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2,38 – 2,63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2,25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2,5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1,65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</a:tr>
              <a:tr h="39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Магний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0,75 – 1,1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1,5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1,25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Буфер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Бикарбонат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Лактат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Ацетат (27)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Ацетат (24)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Ацетат (36,8)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</a:tr>
              <a:tr h="47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-26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-28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Глюконат (23)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Малат (5)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</a:tr>
              <a:tr h="39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рН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7,4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5,7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6,5 – 6,7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6,5 – 6,7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4,6 – 5,4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5,0 – 7,0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</a:tr>
              <a:tr h="6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осмолярность, мосм/л 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296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308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309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273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295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304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291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CEC"/>
                    </a:solidFill>
                  </a:tcPr>
                </a:tc>
              </a:tr>
              <a:tr h="39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6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250825" y="188912"/>
            <a:ext cx="8893175" cy="4318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Garamond"/>
              <a:buNone/>
            </a:pPr>
            <a:r>
              <a:rPr b="1" i="0" lang="en-US" sz="28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Гелоплазма баланс – </a:t>
            </a:r>
            <a:r>
              <a:rPr b="1" i="0" lang="en-US" sz="20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желатин в сбалансированном растворе</a:t>
            </a:r>
            <a:br>
              <a:rPr b="1" i="0" lang="en-US" sz="28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</p:txBody>
      </p:sp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179387" y="476250"/>
            <a:ext cx="8964612" cy="638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000"/>
              <a:buFont typeface="Garamond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 </a:t>
            </a:r>
            <a:endParaRPr b="0" i="0" sz="10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Char char="•"/>
            </a:pPr>
            <a:r>
              <a:rPr b="1" i="0" lang="en-US" sz="18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Форма выпуска: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3% раствор  для внутривенного вливания, двухслойные пластиковые мешки с двумя портами по 500 мл № 15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1000"/>
              <a:buFont typeface="Garamond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Char char="•"/>
            </a:pPr>
            <a:r>
              <a:rPr b="1" i="0" lang="en-US" sz="18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Показания: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Гиповолемия (профилактика и лечение): геморрагический, травматический, ожоговый и токсический шок; Профилактика и лечение артериальной гипотензии при спинальной и эпидуральной анестезии; Экстракорпоральное кровообращение; Гемодилюция.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Char char="•"/>
            </a:pPr>
            <a:r>
              <a:rPr b="1" i="0" lang="en-US" sz="18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Способ применения</a:t>
            </a:r>
            <a:r>
              <a:rPr b="1" i="0" lang="en-US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внутривенно.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Char char="•"/>
            </a:pPr>
            <a:r>
              <a:rPr b="1" i="0" lang="en-US" sz="18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Характеристика препарата</a:t>
            </a:r>
            <a:r>
              <a:rPr b="1" i="0" lang="en-US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: </a:t>
            </a:r>
            <a:r>
              <a:rPr b="0" i="0" lang="en-US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Гелоплазма баланс является сбалансированным изоосмолярным коллоидным  плазмозамещающим  раствором,  содержащим ионы (Na+, K+, Mg++, Cl-, лактат) в физиологически оптимальном соотношении и осмоляльностью 295 мосм/кг.  Сбалансированный коллоидно-электролитный раствор,  содержащий электролиты в концентрациях, соответствующих плазме крови: 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aramond"/>
              <a:buChar char="–"/>
            </a:pPr>
            <a:r>
              <a:rPr b="0" i="0" lang="en-US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замещает недостаток внутрисосудистой жидкости, вызванной кровопотерей или плазмопотерей;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aramond"/>
              <a:buChar char="–"/>
            </a:pPr>
            <a:r>
              <a:rPr b="0" i="0" lang="en-US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нормализует артериальное давление и улучшает гемодинамические показатели;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       -- быстро восстанавливает водно-электролитный баланс.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Char char="•"/>
            </a:pPr>
            <a:r>
              <a:rPr b="1" i="0" lang="en-US" sz="18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Максимальная доза: </a:t>
            </a:r>
            <a:r>
              <a:rPr b="1" i="0" lang="en-US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При среднетяжелой кровопотере и с профилактической целью – 0.5-1 л за -3 ч. При лечении тяжелой гиповолемии – 1-2 л. В экстренных, угрожающих жизни ситуациях - 500 мл в виде быстрой инфузии (под давлением). Для поддержания ОЦК при шоке – до 10-15 л в сутки.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/>
        </p:nvSpPr>
        <p:spPr>
          <a:xfrm>
            <a:off x="684212" y="1412875"/>
            <a:ext cx="7848600" cy="1752600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rgbClr val="000066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08" name="Google Shape;308;p40"/>
          <p:cNvSpPr txBox="1"/>
          <p:nvPr/>
        </p:nvSpPr>
        <p:spPr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Характеристика различных типов гидроксиэтилкрахмала</a:t>
            </a:r>
            <a:endParaRPr/>
          </a:p>
        </p:txBody>
      </p:sp>
      <p:sp>
        <p:nvSpPr>
          <p:cNvPr id="309" name="Google Shape;309;p40"/>
          <p:cNvSpPr txBox="1"/>
          <p:nvPr/>
        </p:nvSpPr>
        <p:spPr>
          <a:xfrm>
            <a:off x="684212" y="1412875"/>
            <a:ext cx="7848600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ГЭК</a:t>
            </a:r>
            <a:r>
              <a:rPr b="1" i="0" lang="en-US" sz="3600" u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(200/0,5) 6 % - </a:t>
            </a:r>
            <a:r>
              <a:rPr b="1" i="0" lang="en-US" sz="3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Рефортан</a:t>
            </a:r>
            <a:r>
              <a:rPr b="1" baseline="30000" i="0" lang="en-US" sz="3600" u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®</a:t>
            </a:r>
            <a:br>
              <a:rPr b="1" baseline="30000" i="0" lang="en-US" sz="3600" u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ГЭК</a:t>
            </a:r>
            <a:r>
              <a:rPr b="1" i="0" lang="en-US" sz="3600" u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(200/0,5) 10 % - </a:t>
            </a:r>
            <a:r>
              <a:rPr b="1" i="0" lang="en-US" sz="3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Рефортан</a:t>
            </a:r>
            <a:r>
              <a:rPr b="1" baseline="30000" i="0" lang="en-US" sz="3600" u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® </a:t>
            </a:r>
            <a:r>
              <a:rPr b="1" i="0" lang="en-US" sz="3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плюс</a:t>
            </a:r>
            <a:br>
              <a:rPr b="1" i="0" lang="en-US" sz="36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rgbClr val="CC3399"/>
                </a:solidFill>
                <a:latin typeface="Arial"/>
                <a:ea typeface="Arial"/>
                <a:cs typeface="Arial"/>
                <a:sym typeface="Arial"/>
              </a:rPr>
              <a:t>ГЭК</a:t>
            </a:r>
            <a:r>
              <a:rPr b="1" i="0" lang="en-US" sz="3600" u="none">
                <a:solidFill>
                  <a:srgbClr val="CC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(450/0,7) 6 %</a:t>
            </a:r>
            <a:r>
              <a:rPr b="1" i="0" lang="en-US" sz="3600" u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i="0" lang="en-US" sz="3600" u="none">
                <a:solidFill>
                  <a:srgbClr val="CC3399"/>
                </a:solidFill>
                <a:latin typeface="Arial"/>
                <a:ea typeface="Arial"/>
                <a:cs typeface="Arial"/>
                <a:sym typeface="Arial"/>
              </a:rPr>
              <a:t>Стабизол</a:t>
            </a:r>
            <a:r>
              <a:rPr b="1" baseline="30000" i="0" lang="en-US" sz="3600" u="none">
                <a:solidFill>
                  <a:srgbClr val="CC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®</a:t>
            </a:r>
            <a:endParaRPr/>
          </a:p>
        </p:txBody>
      </p:sp>
      <p:grpSp>
        <p:nvGrpSpPr>
          <p:cNvPr id="310" name="Google Shape;310;p40"/>
          <p:cNvGrpSpPr/>
          <p:nvPr/>
        </p:nvGrpSpPr>
        <p:grpSpPr>
          <a:xfrm>
            <a:off x="611187" y="4724400"/>
            <a:ext cx="2743200" cy="865187"/>
            <a:chOff x="384" y="3408"/>
            <a:chExt cx="1728" cy="528"/>
          </a:xfrm>
        </p:grpSpPr>
        <p:sp>
          <p:nvSpPr>
            <p:cNvPr id="311" name="Google Shape;311;p40"/>
            <p:cNvSpPr/>
            <p:nvPr/>
          </p:nvSpPr>
          <p:spPr>
            <a:xfrm>
              <a:off x="384" y="3408"/>
              <a:ext cx="1680" cy="528"/>
            </a:xfrm>
            <a:prstGeom prst="flowChartAlternateProcess">
              <a:avLst/>
            </a:prstGeom>
            <a:solidFill>
              <a:srgbClr val="FFFFCC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312" name="Google Shape;312;p40"/>
            <p:cNvSpPr txBox="1"/>
            <p:nvPr/>
          </p:nvSpPr>
          <p:spPr>
            <a:xfrm>
              <a:off x="480" y="3408"/>
              <a:ext cx="1632" cy="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rgbClr val="0000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характеристика молекулярного веса /МВ/ (1000 дальтон)</a:t>
              </a:r>
              <a:endParaRPr/>
            </a:p>
          </p:txBody>
        </p:sp>
      </p:grpSp>
      <p:sp>
        <p:nvSpPr>
          <p:cNvPr id="313" name="Google Shape;313;p40"/>
          <p:cNvSpPr/>
          <p:nvPr/>
        </p:nvSpPr>
        <p:spPr>
          <a:xfrm rot="-3480000">
            <a:off x="1334293" y="3786981"/>
            <a:ext cx="1130300" cy="271462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CC"/>
          </a:solidFill>
          <a:ln cap="flat" cmpd="sng" w="9525">
            <a:solidFill>
              <a:schemeClr val="lt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314" name="Google Shape;314;p40"/>
          <p:cNvGrpSpPr/>
          <p:nvPr/>
        </p:nvGrpSpPr>
        <p:grpSpPr>
          <a:xfrm>
            <a:off x="3492500" y="4724400"/>
            <a:ext cx="3962400" cy="838200"/>
            <a:chOff x="2160" y="3456"/>
            <a:chExt cx="2496" cy="528"/>
          </a:xfrm>
        </p:grpSpPr>
        <p:sp>
          <p:nvSpPr>
            <p:cNvPr id="315" name="Google Shape;315;p40"/>
            <p:cNvSpPr/>
            <p:nvPr/>
          </p:nvSpPr>
          <p:spPr>
            <a:xfrm>
              <a:off x="2160" y="3456"/>
              <a:ext cx="2496" cy="528"/>
            </a:xfrm>
            <a:prstGeom prst="flowChartAlternateProcess">
              <a:avLst/>
            </a:prstGeom>
            <a:solidFill>
              <a:srgbClr val="CCFFCC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316" name="Google Shape;316;p40"/>
            <p:cNvSpPr txBox="1"/>
            <p:nvPr/>
          </p:nvSpPr>
          <p:spPr>
            <a:xfrm>
              <a:off x="2208" y="3456"/>
              <a:ext cx="2448" cy="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rgbClr val="0000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характеристика гидроксиэтилирования, молярное замещение /МЗ/ (0,5)</a:t>
              </a:r>
              <a:endParaRPr/>
            </a:p>
          </p:txBody>
        </p:sp>
      </p:grpSp>
      <p:sp>
        <p:nvSpPr>
          <p:cNvPr id="317" name="Google Shape;317;p40"/>
          <p:cNvSpPr/>
          <p:nvPr/>
        </p:nvSpPr>
        <p:spPr>
          <a:xfrm rot="-9000000">
            <a:off x="2484437" y="3644900"/>
            <a:ext cx="1816100" cy="29845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FFCC"/>
          </a:solidFill>
          <a:ln cap="flat" cmpd="sng" w="9525">
            <a:solidFill>
              <a:schemeClr val="lt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318" name="Google Shape;318;p40"/>
          <p:cNvGrpSpPr/>
          <p:nvPr/>
        </p:nvGrpSpPr>
        <p:grpSpPr>
          <a:xfrm>
            <a:off x="5651500" y="4005262"/>
            <a:ext cx="2743200" cy="609600"/>
            <a:chOff x="3696" y="3168"/>
            <a:chExt cx="1728" cy="384"/>
          </a:xfrm>
        </p:grpSpPr>
        <p:sp>
          <p:nvSpPr>
            <p:cNvPr id="319" name="Google Shape;319;p40"/>
            <p:cNvSpPr/>
            <p:nvPr/>
          </p:nvSpPr>
          <p:spPr>
            <a:xfrm>
              <a:off x="3696" y="3168"/>
              <a:ext cx="1680" cy="384"/>
            </a:xfrm>
            <a:prstGeom prst="flowChartAlternateProcess">
              <a:avLst/>
            </a:prstGeom>
            <a:solidFill>
              <a:srgbClr val="FFFF66"/>
            </a:solidFill>
            <a:ln cap="flat" cmpd="sng" w="9525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320" name="Google Shape;320;p40"/>
            <p:cNvSpPr txBox="1"/>
            <p:nvPr/>
          </p:nvSpPr>
          <p:spPr>
            <a:xfrm>
              <a:off x="3696" y="3168"/>
              <a:ext cx="1728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rgbClr val="0000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концентрация гидроксиэтилкрахмала</a:t>
              </a:r>
              <a:endParaRPr/>
            </a:p>
          </p:txBody>
        </p:sp>
      </p:grpSp>
      <p:sp>
        <p:nvSpPr>
          <p:cNvPr id="321" name="Google Shape;321;p40"/>
          <p:cNvSpPr/>
          <p:nvPr/>
        </p:nvSpPr>
        <p:spPr>
          <a:xfrm rot="-10080000">
            <a:off x="4211637" y="3429000"/>
            <a:ext cx="2273300" cy="228600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66"/>
          </a:solidFill>
          <a:ln cap="flat" cmpd="sng" w="9525">
            <a:solidFill>
              <a:schemeClr val="lt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457200" y="0"/>
            <a:ext cx="8229600" cy="14176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Garamond"/>
              <a:buNone/>
            </a:pPr>
            <a:r>
              <a:rPr b="0" i="0" lang="en-US" sz="36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Гидроксиэтилкрахмал 130/0,4</a:t>
            </a:r>
            <a:br>
              <a:rPr b="0" i="0" lang="en-US" sz="36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36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Волюлайт</a:t>
            </a:r>
            <a:br>
              <a:rPr b="1" i="0" lang="en-US" sz="36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</p:txBody>
      </p:sp>
      <p:pic>
        <p:nvPicPr>
          <p:cNvPr id="327" name="Google Shape;327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3025" y="4505325"/>
            <a:ext cx="3638550" cy="238283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1"/>
          <p:cNvSpPr txBox="1"/>
          <p:nvPr/>
        </p:nvSpPr>
        <p:spPr>
          <a:xfrm>
            <a:off x="0" y="1125537"/>
            <a:ext cx="2736850" cy="3382962"/>
          </a:xfrm>
          <a:prstGeom prst="rect">
            <a:avLst/>
          </a:prstGeom>
          <a:noFill/>
          <a:ln cap="flat" cmpd="sng" w="25400">
            <a:solidFill>
              <a:srgbClr val="2395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29" name="Google Shape;32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7" y="1125537"/>
            <a:ext cx="2089150" cy="345598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 txBox="1"/>
          <p:nvPr/>
        </p:nvSpPr>
        <p:spPr>
          <a:xfrm>
            <a:off x="3419475" y="981075"/>
            <a:ext cx="5724525" cy="5876925"/>
          </a:xfrm>
          <a:prstGeom prst="rect">
            <a:avLst/>
          </a:prstGeom>
          <a:noFill/>
          <a:ln cap="flat" cmpd="sng" w="25400">
            <a:solidFill>
              <a:srgbClr val="2395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aramond"/>
              <a:buNone/>
            </a:pPr>
            <a:r>
              <a:rPr b="1" i="0" lang="en-US" sz="3200" u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Волюлайт: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r>
              <a:rPr b="0" i="1" lang="en-US" sz="3200" u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Современный изоонкотический сбалансированный раствор наиболее безопасного  крахмала - ГЭК 130/0,4.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r>
              <a:rPr b="0" i="1" lang="en-US" sz="3200" u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Идеально подходит для восполнения и профилактики гиповолемии любой тяжести вследствие кровопотери.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Noto Sans Symbols"/>
              <a:buChar char="✔"/>
            </a:pPr>
            <a:r>
              <a:rPr b="0" i="1" lang="en-US" sz="3200" u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Соответствует современным клиническим рекомендациям по лечению острой гиповолемии.</a:t>
            </a:r>
            <a:endParaRPr/>
          </a:p>
        </p:txBody>
      </p:sp>
      <p:sp>
        <p:nvSpPr>
          <p:cNvPr id="331" name="Google Shape;331;p41"/>
          <p:cNvSpPr txBox="1"/>
          <p:nvPr/>
        </p:nvSpPr>
        <p:spPr>
          <a:xfrm>
            <a:off x="0" y="4581525"/>
            <a:ext cx="3492500" cy="2276475"/>
          </a:xfrm>
          <a:prstGeom prst="rect">
            <a:avLst/>
          </a:prstGeom>
          <a:noFill/>
          <a:ln cap="flat" cmpd="sng" w="25400">
            <a:solidFill>
              <a:srgbClr val="23959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457200" y="404812"/>
            <a:ext cx="8229600" cy="5032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Garamond"/>
              <a:buNone/>
            </a:pPr>
            <a:r>
              <a:rPr b="1" i="0" lang="en-US" sz="32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Волювен – </a:t>
            </a:r>
            <a:r>
              <a:rPr b="1" i="0" lang="en-US" sz="24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гидроксиэтилкрахмал нового поколения   </a:t>
            </a:r>
            <a:br>
              <a:rPr b="1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</p:txBody>
      </p:sp>
      <p:sp>
        <p:nvSpPr>
          <p:cNvPr id="337" name="Google Shape;337;p42"/>
          <p:cNvSpPr txBox="1"/>
          <p:nvPr>
            <p:ph idx="1" type="body"/>
          </p:nvPr>
        </p:nvSpPr>
        <p:spPr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 ПОКАЗАНИЯ: </a:t>
            </a:r>
            <a:r>
              <a:rPr b="0" i="0" lang="en-US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Лечения и профилактики гиповолемии любого генеза и шока (вследствие травм, в том числе травмы позвоночника с повреждением спинного мозга, кровопотери, ожога, сепсиса, полиорганной недостаточности, в послеоперационном периоде, острой надпочечниковой недостаточности, анафилаксии и других состояний, сопровождающихся развитием коллапса);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- Острой нормоволемической гемодилюции;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- Терапевтической гемодилюции;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- Может быть использован у пациентов с печеночной недостаточностью.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Garamond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- Разрешен фармакологическим комитетом РФ к применению в педиатрии и неонатологии.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Garamond"/>
              <a:buChar char="-"/>
            </a:pPr>
            <a:r>
              <a:rPr b="0" i="0" lang="en-US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Для лечения пациентов в критических ситуациях (острая гиповолемия, шок) может быть использован без ограничения скорости инфузии для в/в введения.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Garamond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Режим дозирования:</a:t>
            </a:r>
            <a:r>
              <a:rPr b="0" i="0" lang="en-US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максимальная  суточная доза  у взрослых составляет 50 мл/кг массы тела в сутки,  у детей в возрасте 10-18 лет суточная доза - 33 мл/кг, детей 2 – 10 лет – 25 мл/кг, новорожденных и детей до 2 лет - 25 мл/кг.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Garamond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Форма выпуска:</a:t>
            </a:r>
            <a:r>
              <a:rPr b="0" i="0" lang="en-US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US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раствор для инфузий 6% по 500 мл №1 (пластиковые флаконы, снабженные петлей-держателем для капельницы, укупоренный комбинированной пластиковой фирменной крышкой «duo-cap»)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Garamond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Garamond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Garamond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</p:txBody>
      </p:sp>
      <p:sp>
        <p:nvSpPr>
          <p:cNvPr id="343" name="Google Shape;343;p43"/>
          <p:cNvSpPr txBox="1"/>
          <p:nvPr>
            <p:ph idx="1" type="subTitle"/>
          </p:nvPr>
        </p:nvSpPr>
        <p:spPr>
          <a:xfrm>
            <a:off x="179387" y="5157787"/>
            <a:ext cx="8785225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rPr b="1" i="0" lang="en-US" sz="32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ВОЛЮВЕН - единственный ГЭК разрешенный для применения в педиатрии в Европе</a:t>
            </a:r>
            <a:endParaRPr/>
          </a:p>
        </p:txBody>
      </p:sp>
      <p:pic>
        <p:nvPicPr>
          <p:cNvPr id="344" name="Google Shape;34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188912"/>
            <a:ext cx="864235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/>
        </p:nvSpPr>
        <p:spPr>
          <a:xfrm>
            <a:off x="0" y="5661025"/>
            <a:ext cx="9144000" cy="1196975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rgbClr val="C3E1C8"/>
              </a:gs>
              <a:gs pos="100000">
                <a:schemeClr val="accent2"/>
              </a:gs>
            </a:gsLst>
            <a:lin ang="5400000" scaled="0"/>
          </a:gra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250825" y="188912"/>
            <a:ext cx="8305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Максимальная дозировка</a:t>
            </a:r>
            <a:endParaRPr/>
          </a:p>
        </p:txBody>
      </p:sp>
      <p:sp>
        <p:nvSpPr>
          <p:cNvPr id="351" name="Google Shape;351;p44"/>
          <p:cNvSpPr txBox="1"/>
          <p:nvPr/>
        </p:nvSpPr>
        <p:spPr>
          <a:xfrm>
            <a:off x="685800" y="765175"/>
            <a:ext cx="7772400" cy="578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Рефортан</a:t>
            </a:r>
            <a:r>
              <a:rPr b="1" baseline="3000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®			           </a:t>
            </a: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 мл/кг массы тела</a:t>
            </a:r>
            <a:b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(ГЭК 200/0,5) 6 %			(2,5 л / 75 кг)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Рефортан</a:t>
            </a:r>
            <a:r>
              <a:rPr b="1" baseline="3000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® </a:t>
            </a: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плюс		       20 мл/кг массы тела</a:t>
            </a:r>
            <a:b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(ГЭК 200/0,5) 10 %			(1,5 л / 75 кг)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Стабизол</a:t>
            </a:r>
            <a:r>
              <a:rPr b="1" baseline="30000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®			           </a:t>
            </a: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мл/кг массы тела</a:t>
            </a:r>
            <a:b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(ГЭК 450/0,7) 6 %			(1,5 л / 75 кг)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1" baseline="30000" i="0" lang="en-US" sz="2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baseline="30000" i="0" lang="en-US" sz="4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Волювен </a:t>
            </a:r>
            <a:r>
              <a:rPr b="1" baseline="30000" i="0" lang="en-US" sz="28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</a:t>
            </a:r>
            <a:r>
              <a:rPr b="1" baseline="30000" i="0" lang="en-US" sz="4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 мл/кг массы тела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Times New Roman"/>
              <a:buNone/>
            </a:pPr>
            <a:r>
              <a:rPr b="1" baseline="30000" i="0" lang="en-US" sz="44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Волюлайт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Times New Roman"/>
              <a:buNone/>
            </a:pPr>
            <a:r>
              <a:rPr b="1" baseline="30000" i="0" lang="en-US" sz="4000" u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(ГЭК 130/0,4) 6%                         (4,0 л / 75 кг)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i="0" sz="4000" u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44"/>
          <p:cNvSpPr txBox="1"/>
          <p:nvPr/>
        </p:nvSpPr>
        <p:spPr>
          <a:xfrm>
            <a:off x="381000" y="6021387"/>
            <a:ext cx="80772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соблюдении рекомендуемых дозировок повышения кровоточивости </a:t>
            </a: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отмечается.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457200" y="188912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Garamond"/>
              <a:buNone/>
            </a:pPr>
            <a:r>
              <a:rPr b="1" i="0" lang="en-US" sz="32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Основные задачи инфузионной терапии</a:t>
            </a:r>
            <a:endParaRPr/>
          </a:p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457200" y="836612"/>
            <a:ext cx="8229600" cy="525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Garamond"/>
              <a:buNone/>
            </a:pPr>
            <a:r>
              <a:rPr b="0" i="0" lang="en-US" sz="26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1. Обеспечение адекватного транспорта кислорода к органам и тканям (главное условие адекватной ИТТ);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Garamond"/>
              <a:buNone/>
            </a:pPr>
            <a:r>
              <a:rPr b="0" i="0" lang="en-US" sz="26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 2. Восстановление поддержание объема и состава всех водных секторов организма (сосудистого, интерстициального, клеточного);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Garamond"/>
              <a:buNone/>
            </a:pPr>
            <a:r>
              <a:rPr b="0" i="0" lang="en-US" sz="26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3. Оптимизация параметров центральной, регионарной гемодинамики и микроциркуляции;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Garamond"/>
              <a:buNone/>
            </a:pPr>
            <a:r>
              <a:rPr b="0" i="0" lang="en-US" sz="26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4. Коррекция параметров гомеостаза: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Garamond"/>
              <a:buNone/>
            </a:pPr>
            <a:r>
              <a:rPr b="0" i="0" lang="en-US" sz="26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-поддержание ионного и кислотно-основного равновесия,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Garamond"/>
              <a:buNone/>
            </a:pPr>
            <a:r>
              <a:rPr b="0" i="0" lang="en-US" sz="26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-осмолярности и онкотического давления;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Garamond"/>
              <a:buNone/>
            </a:pPr>
            <a:r>
              <a:rPr b="0" i="0" lang="en-US" sz="26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5.Профилактика реперфузионных повреждений.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81075"/>
            <a:ext cx="914400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/>
          <p:nvPr>
            <p:ph type="title"/>
          </p:nvPr>
        </p:nvSpPr>
        <p:spPr>
          <a:xfrm>
            <a:off x="457200" y="0"/>
            <a:ext cx="8229600" cy="65246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АНТИГИПОКСАНТЫ</a:t>
            </a:r>
            <a:br>
              <a:rPr b="1" i="0" lang="en-US" sz="44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</a:br>
            <a:br>
              <a:rPr b="1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Антигипокса́нты — группа лекарственных средств, улучшающих утилизацию циркулирующего в организме кислорода и повышающих устойчивость к </a:t>
            </a:r>
            <a:r>
              <a:rPr b="1" i="0" lang="en-US" sz="4400" u="sng">
                <a:solidFill>
                  <a:schemeClr val="hlink"/>
                </a:solidFill>
                <a:hlinkClick r:id="rId3"/>
              </a:rPr>
              <a:t>гипоксии</a:t>
            </a:r>
            <a:r>
              <a:rPr b="1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/>
          <p:nvPr>
            <p:ph type="title"/>
          </p:nvPr>
        </p:nvSpPr>
        <p:spPr>
          <a:xfrm>
            <a:off x="457200" y="274637"/>
            <a:ext cx="8229600" cy="589121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Реамберин – системный метаболический и энергетический корректор вследствие наличия в составе субстратного антигипоксанта, реализующего противогипоксическое действие в условиях энергодефицита (ЯНТАРНАЯ КИСЛОТА)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Реамберин </a:t>
            </a:r>
            <a:endParaRPr/>
          </a:p>
        </p:txBody>
      </p:sp>
      <p:sp>
        <p:nvSpPr>
          <p:cNvPr id="388" name="Google Shape;388;p51"/>
          <p:cNvSpPr txBox="1"/>
          <p:nvPr>
            <p:ph idx="1" type="body"/>
          </p:nvPr>
        </p:nvSpPr>
        <p:spPr>
          <a:xfrm>
            <a:off x="457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00"/>
              <a:buFont typeface="Garamond"/>
              <a:buChar char="•"/>
            </a:pPr>
            <a:r>
              <a:rPr b="1" i="1" lang="en-US" sz="26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Раствор для инфузий 1.5%</a:t>
            </a:r>
            <a:r>
              <a:rPr b="0" i="0" lang="en-US" sz="26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 прозрачный, бесцветный.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2600"/>
              <a:buFont typeface="Garamond"/>
              <a:buChar char="•"/>
            </a:pPr>
            <a:r>
              <a:rPr b="1" i="0" lang="en-US" sz="26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1 л </a:t>
            </a:r>
            <a:r>
              <a:rPr b="0" i="0" lang="en-US" sz="26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содержит меглюмина натрия сукцинат 15 г </a:t>
            </a:r>
            <a:r>
              <a:rPr b="0" i="1" lang="en-US" sz="26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Вспомогательные вещества: </a:t>
            </a:r>
            <a:r>
              <a:rPr b="0" i="0" lang="en-US" sz="2600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натрия хлорид</a:t>
            </a:r>
            <a:r>
              <a:rPr b="0" i="0" lang="en-US" sz="26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 - 6 г, калия хлорид - 0.3 г, магния хлорид - 0.12 г, натрия гидроксид - 1.788 г, вода д/и - до 1 л.</a:t>
            </a:r>
            <a:endParaRPr/>
          </a:p>
          <a:p>
            <a:pPr indent="-1778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2600"/>
              <a:buFont typeface="Garamond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C:\Users\User\Desktop\загруженное реамберин.jpg" id="389" name="Google Shape;389;p5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6100" y="1484312"/>
            <a:ext cx="4392612" cy="460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Garamond"/>
              <a:buNone/>
            </a:pPr>
            <a:r>
              <a:rPr b="1" i="0" lang="en-US" sz="54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Реамберин </a:t>
            </a:r>
            <a:endParaRPr/>
          </a:p>
        </p:txBody>
      </p:sp>
      <p:sp>
        <p:nvSpPr>
          <p:cNvPr id="395" name="Google Shape;395;p52"/>
          <p:cNvSpPr txBox="1"/>
          <p:nvPr>
            <p:ph idx="1" type="body"/>
          </p:nvPr>
        </p:nvSpPr>
        <p:spPr>
          <a:xfrm>
            <a:off x="0" y="1196975"/>
            <a:ext cx="3492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Garamond"/>
              <a:buNone/>
            </a:pPr>
            <a:r>
              <a:rPr b="1" i="0" lang="en-US" sz="36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показания</a:t>
            </a:r>
            <a:endParaRPr/>
          </a:p>
        </p:txBody>
      </p:sp>
      <p:sp>
        <p:nvSpPr>
          <p:cNvPr id="396" name="Google Shape;396;p52"/>
          <p:cNvSpPr txBox="1"/>
          <p:nvPr>
            <p:ph idx="1" type="body"/>
          </p:nvPr>
        </p:nvSpPr>
        <p:spPr>
          <a:xfrm>
            <a:off x="0" y="1700212"/>
            <a:ext cx="3492500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Garamond"/>
              <a:buNone/>
            </a:pP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в качестве антигипоксического и дезинтоксикационного средства при острых эндогенных и экзогенных интоксикациях различной этиологии у взрослых и детей старше 1 года</a:t>
            </a:r>
            <a:endParaRPr/>
          </a:p>
        </p:txBody>
      </p:sp>
      <p:sp>
        <p:nvSpPr>
          <p:cNvPr id="397" name="Google Shape;397;p52"/>
          <p:cNvSpPr txBox="1"/>
          <p:nvPr>
            <p:ph idx="1" type="body"/>
          </p:nvPr>
        </p:nvSpPr>
        <p:spPr>
          <a:xfrm>
            <a:off x="3779837" y="1196975"/>
            <a:ext cx="49069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Garamond"/>
              <a:buNone/>
            </a:pPr>
            <a:r>
              <a:rPr b="1" i="0" lang="en-US" sz="36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противопоказания</a:t>
            </a:r>
            <a:endParaRPr/>
          </a:p>
        </p:txBody>
      </p:sp>
      <p:sp>
        <p:nvSpPr>
          <p:cNvPr id="398" name="Google Shape;398;p52"/>
          <p:cNvSpPr txBox="1"/>
          <p:nvPr>
            <p:ph idx="2" type="body"/>
          </p:nvPr>
        </p:nvSpPr>
        <p:spPr>
          <a:xfrm>
            <a:off x="3348037" y="1844675"/>
            <a:ext cx="5616575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Garamond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— состояние после черепно-мозговой травмы, сопровождающееся отеком головного мозга;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Garamond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— выраженные нарушения функции почек;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Garamond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— </a:t>
            </a:r>
            <a:r>
              <a:rPr b="0" i="0" lang="en-US" sz="2400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беременность</a:t>
            </a: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Garamond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— период лактации (грудного вскармливания);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Garamond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— повышенная чувствительность к компонентам препарата.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Garamond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С </a:t>
            </a:r>
            <a:r>
              <a:rPr b="0" i="1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осторожностью</a:t>
            </a: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 препарат следует применять при алкалозе.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Garamond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Основные дозировки реамберина</a:t>
            </a:r>
            <a:endParaRPr/>
          </a:p>
        </p:txBody>
      </p:sp>
      <p:sp>
        <p:nvSpPr>
          <p:cNvPr id="404" name="Google Shape;404;p53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При ПОН – 800 мл/сутки, курс до 10 суток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Сепсис – 800 мл/сутки, курс до 10 суток, с последующим постепенным снижением дозировки до 400 мл/сутки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Деструктивные заболевания легких – 800 мл/сутки, курс 5-8 суток, с постепенным снижением до 400 мл/сутки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Основные дозировки реамберина</a:t>
            </a:r>
            <a:endParaRPr/>
          </a:p>
        </p:txBody>
      </p:sp>
      <p:sp>
        <p:nvSpPr>
          <p:cNvPr id="410" name="Google Shape;410;p54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Кетоацидотическая кома – 400 мл/сутки, курс 5 суток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Пневмония – 400 мл/сутки, курс 5-7 суток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Грипп – 400 мл/сутки, курс 3-5 суток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Вирусные гепатиты с выраженными симптомами интоксикации – 400 мл/сутки, курс 7-10 суток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Острые отравления нейротропными ядами – 800 мл/сутки, курс не менее 5 суток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Баланс воды в организме</a:t>
            </a:r>
            <a:endParaRPr/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 </a:t>
            </a:r>
            <a:r>
              <a:rPr b="0" i="0" lang="en-US" sz="32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Организм человека - это открытая система, в которой состояние достигается равновесием поступления и выведения воды и электролитов. В нормальных условиях количество потребляемой и образующейся в процессе метаболизма воды равно количеству удаляемой из организма воды через почки,кожу,легкие и ЖКТ.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5"/>
          <p:cNvSpPr txBox="1"/>
          <p:nvPr/>
        </p:nvSpPr>
        <p:spPr>
          <a:xfrm>
            <a:off x="342900" y="758825"/>
            <a:ext cx="8424862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Arial"/>
              <a:buNone/>
            </a:pPr>
            <a:r>
              <a:rPr b="1" i="0" lang="en-US" sz="3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РЕМАКСОЛ®: показания к применению</a:t>
            </a:r>
            <a:endParaRPr/>
          </a:p>
        </p:txBody>
      </p:sp>
      <p:pic>
        <p:nvPicPr>
          <p:cNvPr id="416" name="Google Shape;4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4212" y="2708275"/>
            <a:ext cx="3368675" cy="2941637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5"/>
          <p:cNvSpPr txBox="1"/>
          <p:nvPr>
            <p:ph idx="1" type="body"/>
          </p:nvPr>
        </p:nvSpPr>
        <p:spPr>
          <a:xfrm>
            <a:off x="354012" y="1743075"/>
            <a:ext cx="8104187" cy="471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Noto Sans Symbols"/>
              <a:buChar char="❖"/>
            </a:pPr>
            <a:r>
              <a:rPr b="0" i="0" lang="en-US" sz="3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Нарушения функций печени вследствие острого или хронического ее повреждения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Garamond"/>
              <a:buNone/>
            </a:pPr>
            <a:r>
              <a:t/>
            </a:r>
            <a:endParaRPr b="1" i="0" sz="14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Garamond"/>
              <a:buNone/>
            </a:pPr>
            <a:r>
              <a:t/>
            </a:r>
            <a:endParaRPr b="1" i="0" sz="1400" u="none">
              <a:solidFill>
                <a:srgbClr val="000B0B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Garamond"/>
              <a:buNone/>
            </a:pPr>
            <a:r>
              <a:t/>
            </a:r>
            <a:endParaRPr b="1" i="0" sz="14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90500" lvl="0" marL="1825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Noto Sans Symbols"/>
              <a:buChar char="▪"/>
            </a:pPr>
            <a:r>
              <a:rPr b="1" i="0" lang="en-US" sz="3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Токсические гепатиты</a:t>
            </a:r>
            <a:endParaRPr/>
          </a:p>
          <a:p>
            <a:pPr indent="-190500" lvl="0" marL="1825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Noto Sans Symbols"/>
              <a:buChar char="▪"/>
            </a:pPr>
            <a:r>
              <a:rPr b="1" i="0" lang="en-US" sz="3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Алкогольные гепатиты</a:t>
            </a:r>
            <a:endParaRPr/>
          </a:p>
          <a:p>
            <a:pPr indent="-190500" lvl="0" marL="1825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Noto Sans Symbols"/>
              <a:buChar char="▪"/>
            </a:pPr>
            <a:r>
              <a:rPr b="1" i="0" lang="en-US" sz="3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Лекарственные гепатиты 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Garamond"/>
              <a:buNone/>
            </a:pPr>
            <a:r>
              <a:t/>
            </a:r>
            <a:endParaRPr b="1" i="0" sz="30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90500" lvl="0" marL="1825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Noto Sans Symbols"/>
              <a:buChar char="❖"/>
            </a:pPr>
            <a:r>
              <a:rPr b="1" i="0" lang="en-US" sz="3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Вирусные гепатиты </a:t>
            </a:r>
            <a:endParaRPr/>
          </a:p>
        </p:txBody>
      </p:sp>
      <p:sp>
        <p:nvSpPr>
          <p:cNvPr id="418" name="Google Shape;418;p55"/>
          <p:cNvSpPr txBox="1"/>
          <p:nvPr/>
        </p:nvSpPr>
        <p:spPr>
          <a:xfrm>
            <a:off x="5364162" y="6491287"/>
            <a:ext cx="3571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</a:pPr>
            <a:r>
              <a:rPr b="1" i="0" lang="en-US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Инструкция по медицинскому применению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"/>
          <p:cNvSpPr txBox="1"/>
          <p:nvPr/>
        </p:nvSpPr>
        <p:spPr>
          <a:xfrm>
            <a:off x="758825" y="1139825"/>
            <a:ext cx="7821612" cy="500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РЕМАКСОЛ®: схема лечения </a:t>
            </a:r>
            <a:endParaRPr/>
          </a:p>
        </p:txBody>
      </p:sp>
      <p:graphicFrame>
        <p:nvGraphicFramePr>
          <p:cNvPr id="424" name="Google Shape;424;p56"/>
          <p:cNvGraphicFramePr/>
          <p:nvPr/>
        </p:nvGraphicFramePr>
        <p:xfrm>
          <a:off x="725487" y="17732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{A3ECF813-1E33-473B-8F98-032934F2064B}</a:tableStyleId>
              </a:tblPr>
              <a:tblGrid>
                <a:gridCol w="3006725"/>
                <a:gridCol w="2314575"/>
                <a:gridCol w="2532050"/>
              </a:tblGrid>
              <a:tr h="204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Garamond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Продолжительность лечения</a:t>
                      </a:r>
                      <a:endParaRPr/>
                    </a:p>
                  </a:txBody>
                  <a:tcPr marT="45725" marB="45725" marR="91450" marL="91450" anchor="ctr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Garamond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Суточная доза Ремаксола</a:t>
                      </a:r>
                      <a:endParaRPr/>
                    </a:p>
                  </a:txBody>
                  <a:tcPr marT="45725" marB="45725" marR="91450" marL="91450" anchor="ctr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800"/>
                        <a:buFont typeface="Garamond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Скорость введения</a:t>
                      </a:r>
                      <a:endParaRPr/>
                    </a:p>
                  </a:txBody>
                  <a:tcPr marT="45725" marB="45725" marR="91450" marL="91450" anchor="ctr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56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E6B"/>
                        </a:buClr>
                        <a:buSzPts val="2800"/>
                        <a:buFont typeface="Garamond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6E6B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 – 12 дней</a:t>
                      </a:r>
                      <a:endParaRPr/>
                    </a:p>
                  </a:txBody>
                  <a:tcPr marT="45725" marB="45725" marR="91450" marL="91450" anchor="ctr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E6B"/>
                        </a:buClr>
                        <a:buSzPts val="2800"/>
                        <a:buFont typeface="Garamond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6E6B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400 – 800 мл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E6B"/>
                        </a:buClr>
                        <a:buSzPts val="2800"/>
                        <a:buFont typeface="Garamond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6E6B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(1 – 2 флакона)</a:t>
                      </a:r>
                      <a:endParaRPr/>
                    </a:p>
                  </a:txBody>
                  <a:tcPr marT="45725" marB="45725" marR="91450" marL="91450" anchor="ctr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E6B"/>
                        </a:buClr>
                        <a:buSzPts val="2800"/>
                        <a:buFont typeface="Garamond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6E6B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40-60 кап/мин.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E6B"/>
                        </a:buClr>
                        <a:buSzPts val="2800"/>
                        <a:buFont typeface="Garamond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6E6B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(2-3 мл/мин.)</a:t>
                      </a:r>
                      <a:endParaRPr/>
                    </a:p>
                  </a:txBody>
                  <a:tcPr marT="45725" marB="45725" marR="91450" marL="91450" anchor="ctr"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EB"/>
                    </a:solidFill>
                  </a:tcPr>
                </a:tc>
              </a:tr>
            </a:tbl>
          </a:graphicData>
        </a:graphic>
      </p:graphicFrame>
      <p:sp>
        <p:nvSpPr>
          <p:cNvPr id="425" name="Google Shape;425;p56"/>
          <p:cNvSpPr txBox="1"/>
          <p:nvPr/>
        </p:nvSpPr>
        <p:spPr>
          <a:xfrm>
            <a:off x="5364162" y="6491287"/>
            <a:ext cx="3571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aramond"/>
              <a:buNone/>
            </a:pPr>
            <a:r>
              <a:rPr b="1" i="0" lang="en-US" sz="1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Инструкция по медицинскому применению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7"/>
          <p:cNvSpPr txBox="1"/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aramond"/>
              <a:buNone/>
            </a:pPr>
            <a:r>
              <a:rPr b="1" i="0" lang="en-US" sz="24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Алгоритмы действий врача службы скорой медицинской помощи, Санкт-Петербург, 2009</a:t>
            </a:r>
            <a:endParaRPr/>
          </a:p>
        </p:txBody>
      </p:sp>
      <p:pic>
        <p:nvPicPr>
          <p:cNvPr id="431" name="Google Shape;43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836612"/>
            <a:ext cx="7993062" cy="602138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32" name="Google Shape;432;p57"/>
          <p:cNvSpPr/>
          <p:nvPr/>
        </p:nvSpPr>
        <p:spPr>
          <a:xfrm>
            <a:off x="1763712" y="2492375"/>
            <a:ext cx="936625" cy="2159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При построении схемы инфузионной терапии учитывают:</a:t>
            </a:r>
            <a:endParaRPr/>
          </a:p>
        </p:txBody>
      </p:sp>
      <p:sp>
        <p:nvSpPr>
          <p:cNvPr id="438" name="Google Shape;438;p58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Тип и состав инфузионной среды (коллоиды, кристаллоиды, компоненты крови)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Объем и темп инфузии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Потенциальные побочные эффекты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Конечная цель инфузии (ЧСС-менее 110</a:t>
            </a: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уд.в.мин, </a:t>
            </a: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АДср.-не менее 70мм.рт.ст, мочеотделение-0,5-1мл/кг/ч, ЦВД-8-12 ммHg)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9"/>
          <p:cNvSpPr txBox="1"/>
          <p:nvPr>
            <p:ph type="title"/>
          </p:nvPr>
        </p:nvSpPr>
        <p:spPr>
          <a:xfrm>
            <a:off x="457200" y="115887"/>
            <a:ext cx="8229600" cy="9366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Определение дефицита воды</a:t>
            </a:r>
            <a:endParaRPr/>
          </a:p>
        </p:txBody>
      </p:sp>
      <p:sp>
        <p:nvSpPr>
          <p:cNvPr id="444" name="Google Shape;444;p59"/>
          <p:cNvSpPr txBox="1"/>
          <p:nvPr>
            <p:ph idx="1" type="body"/>
          </p:nvPr>
        </p:nvSpPr>
        <p:spPr>
          <a:xfrm>
            <a:off x="179387" y="908050"/>
            <a:ext cx="8785225" cy="576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AutoNum type="arabicPeriod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Дефицит Н</a:t>
            </a: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О(л)= 0,6*МТ* (1 – 142/Nа сыв.)</a:t>
            </a:r>
            <a:endParaRPr/>
          </a:p>
          <a:p>
            <a:pPr indent="-3111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AutoNum type="arabicPeriod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Н</a:t>
            </a: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О(л)=(Ht факт – Ht долж)/ Ht долж*МТ/5</a:t>
            </a:r>
            <a:endParaRPr/>
          </a:p>
          <a:p>
            <a:pPr indent="-3111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AutoNum type="arabicPeriod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Дефицит Nа (ммоль/л)=(142- Nа пл)*МТ*0,2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None/>
            </a:pPr>
            <a:r>
              <a:rPr b="0" i="0" lang="en-US" sz="32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Каждые 3ммоль/л Nа сверх 145ммоль/л означает дефицит 1 литра внеклеточной жидкости</a:t>
            </a:r>
            <a:endParaRPr/>
          </a:p>
          <a:p>
            <a:pPr indent="-3111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Garamond"/>
              <a:buNone/>
            </a:pPr>
            <a:r>
              <a:rPr b="1" i="0" lang="en-US" sz="48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Трансфузионная терапия</a:t>
            </a:r>
            <a:br>
              <a:rPr b="1" i="0" lang="en-US" sz="48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</p:txBody>
      </p:sp>
      <p:sp>
        <p:nvSpPr>
          <p:cNvPr id="450" name="Google Shape;450;p60"/>
          <p:cNvSpPr txBox="1"/>
          <p:nvPr>
            <p:ph idx="1" type="body"/>
          </p:nvPr>
        </p:nvSpPr>
        <p:spPr>
          <a:xfrm>
            <a:off x="457200" y="765175"/>
            <a:ext cx="8229600" cy="609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Острая кровопотеря  - это утрата организмом части крови в результате кровотечения или кровопускании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Garamond"/>
              <a:buNone/>
            </a:pPr>
            <a:r>
              <a:rPr b="0" i="0" lang="en-US" sz="2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Главные задачи при лечении острой кровопотери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AutoNum type="arabicPeriod"/>
            </a:pPr>
            <a:r>
              <a:rPr b="0" i="0" lang="en-US" sz="2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Нормализация и поддержание на адекватном уровне органного кровотока путем восполнения ОЦК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AutoNum type="arabicPeriod"/>
            </a:pPr>
            <a:r>
              <a:rPr b="0" i="0" lang="en-US" sz="2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Восстановление кислородо-транспортной функции крови путем восполнения переносчиков кислорода (эритроциты, перфторан) до уровня минимальной достаточности потребления кислорода тканями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AutoNum type="arabicPeriod"/>
            </a:pPr>
            <a:r>
              <a:rPr b="0" i="0" lang="en-US" sz="2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Восстановление дефицита факторов свертывания крови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1"/>
          <p:cNvSpPr txBox="1"/>
          <p:nvPr>
            <p:ph type="title"/>
          </p:nvPr>
        </p:nvSpPr>
        <p:spPr>
          <a:xfrm>
            <a:off x="457200" y="274637"/>
            <a:ext cx="8229600" cy="41751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aramond"/>
              <a:buNone/>
            </a:pPr>
            <a:r>
              <a:rPr b="1" i="0" lang="en-US" sz="24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Классификация тяжести кровопотери (ВОЗ)</a:t>
            </a:r>
            <a:endParaRPr/>
          </a:p>
        </p:txBody>
      </p:sp>
      <p:graphicFrame>
        <p:nvGraphicFramePr>
          <p:cNvPr id="456" name="Google Shape;456;p61"/>
          <p:cNvGraphicFramePr/>
          <p:nvPr/>
        </p:nvGraphicFramePr>
        <p:xfrm>
          <a:off x="323850" y="6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{A3ECF813-1E33-473B-8F98-032934F2064B}</a:tableStyleId>
              </a:tblPr>
              <a:tblGrid>
                <a:gridCol w="1871650"/>
                <a:gridCol w="1554150"/>
                <a:gridCol w="1644650"/>
                <a:gridCol w="1646225"/>
                <a:gridCol w="1646225"/>
              </a:tblGrid>
              <a:tr h="5048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4F418"/>
                        </a:buClr>
                        <a:buSzPts val="2000"/>
                        <a:buFont typeface="Garamond"/>
                        <a:buNone/>
                      </a:pPr>
                      <a:r>
                        <a:rPr b="1" i="0" lang="en-US" sz="2000" u="none">
                          <a:solidFill>
                            <a:srgbClr val="F4F418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показатель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4F418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rgbClr val="F4F418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Степень тяжести кровопотери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23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4F418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rgbClr val="F4F418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Класс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4F418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rgbClr val="F4F418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Класс 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4F418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rgbClr val="F4F418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Класс 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4F418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rgbClr val="F4F418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Класс 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ЧСС 1\мин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&lt; 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&gt; 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&gt; 120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&gt; 140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АД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Наполнение пульса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 или ↑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Наполнение капилляров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замедлено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замедлено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замедлено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Почасовой диурез, мл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&gt; 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20 - 30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5 - 15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анурия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Уровень сознания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Легкое возбуждение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возбуждение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спутанное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прекома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Частота дыхания, в мин.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норма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20 - 30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30 - 40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&gt;45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Кровопотеря в л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До 0,75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0.75 - 1.5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1,5 – 2,0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&gt; 2,0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Кровопотеря в %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До 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15-30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30-40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&gt; 40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2"/>
          <p:cNvSpPr txBox="1"/>
          <p:nvPr>
            <p:ph type="title"/>
          </p:nvPr>
        </p:nvSpPr>
        <p:spPr>
          <a:xfrm>
            <a:off x="4572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Инфузионные среды</a:t>
            </a:r>
            <a:endParaRPr/>
          </a:p>
        </p:txBody>
      </p:sp>
      <p:sp>
        <p:nvSpPr>
          <p:cNvPr id="462" name="Google Shape;462;p62"/>
          <p:cNvSpPr txBox="1"/>
          <p:nvPr>
            <p:ph idx="1" type="body"/>
          </p:nvPr>
        </p:nvSpPr>
        <p:spPr>
          <a:xfrm>
            <a:off x="457200" y="1125537"/>
            <a:ext cx="8229600" cy="539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	В качестве инфузионных сред для лечения острой кровопотери используют: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1.Противоанемические средства ( эр. масса, эр. взвесь, отмытые эритроциты, ЭМОЛТ);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2. Препараты, усиливающие процессы свертывания (свежезамороженная плазма, тромбоконцентрат);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3. Плазмозамещающие растворы ( раствор альбумина, крахмалы, кристаллоиды)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3"/>
          <p:cNvSpPr txBox="1"/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Переливание эритроцитов</a:t>
            </a:r>
            <a:endParaRPr/>
          </a:p>
        </p:txBody>
      </p:sp>
      <p:sp>
        <p:nvSpPr>
          <p:cNvPr id="468" name="Google Shape;468;p63"/>
          <p:cNvSpPr txBox="1"/>
          <p:nvPr>
            <p:ph idx="1" type="body"/>
          </p:nvPr>
        </p:nvSpPr>
        <p:spPr>
          <a:xfrm>
            <a:off x="250825" y="1052512"/>
            <a:ext cx="8713787" cy="554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rPr b="0" i="0" lang="en-US" sz="3200" u="none">
                <a:solidFill>
                  <a:srgbClr val="F4F418"/>
                </a:solidFill>
                <a:latin typeface="Garamond"/>
                <a:ea typeface="Garamond"/>
                <a:cs typeface="Garamond"/>
                <a:sym typeface="Garamond"/>
              </a:rPr>
              <a:t>Основная цель переливания эритроцитов</a:t>
            </a: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– терапия и профилактика неадекватной доставки кислорода, которая может стать причиной тканевой ишемии и органной дисфункции.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rPr b="0" i="0" lang="en-US" sz="3200" u="none">
                <a:solidFill>
                  <a:srgbClr val="F4F418"/>
                </a:solidFill>
                <a:latin typeface="Garamond"/>
                <a:ea typeface="Garamond"/>
                <a:cs typeface="Garamond"/>
                <a:sym typeface="Garamond"/>
              </a:rPr>
              <a:t>Показания для переливания эр.массы: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-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Снижение Hb 80г\л или Ht 25% и ниже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-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Дефицит ОЦК более 40%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-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Тахикардия не объяснимая другими причинами, снижение показателей оксигенации (без признаков ОДН)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4"/>
          <p:cNvSpPr txBox="1"/>
          <p:nvPr>
            <p:ph type="title"/>
          </p:nvPr>
        </p:nvSpPr>
        <p:spPr>
          <a:xfrm>
            <a:off x="457200" y="274637"/>
            <a:ext cx="8229600" cy="8509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Переливание СЗП</a:t>
            </a:r>
            <a:endParaRPr/>
          </a:p>
        </p:txBody>
      </p:sp>
      <p:sp>
        <p:nvSpPr>
          <p:cNvPr id="474" name="Google Shape;474;p64"/>
          <p:cNvSpPr txBox="1"/>
          <p:nvPr>
            <p:ph idx="1" type="body"/>
          </p:nvPr>
        </p:nvSpPr>
        <p:spPr>
          <a:xfrm>
            <a:off x="0" y="1125537"/>
            <a:ext cx="9144000" cy="55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rPr b="0" i="0" lang="en-US" sz="3200" u="none">
                <a:solidFill>
                  <a:srgbClr val="F4F418"/>
                </a:solidFill>
                <a:latin typeface="Garamond"/>
                <a:ea typeface="Garamond"/>
                <a:cs typeface="Garamond"/>
                <a:sym typeface="Garamond"/>
              </a:rPr>
              <a:t>Основная цель применения СЗП</a:t>
            </a: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– восполнить дефицит факторов свертывания.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rPr b="0" i="0" lang="en-US" sz="3200" u="none">
                <a:solidFill>
                  <a:srgbClr val="F4F418"/>
                </a:solidFill>
                <a:latin typeface="Garamond"/>
                <a:ea typeface="Garamond"/>
                <a:cs typeface="Garamond"/>
                <a:sym typeface="Garamond"/>
              </a:rPr>
              <a:t>Показания: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-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Острая массивная кровопотеря (более 30% ОЦК) с развитием геморрагического шока и ДВС-синдрома;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-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Снижение концентрации фибриногена до 0,8г\л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-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Снижение ПТИ менее 60%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-"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Удлинение ТВ или АЧТВ более чем в 1,8 раза от контроля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68312" y="476250"/>
            <a:ext cx="8229600" cy="583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     </a:t>
            </a:r>
            <a:r>
              <a:rPr b="0" i="0" lang="en-US" sz="32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Примерно 70% воды находится внутри клеток (внутриклеточное водное пространство),30%-вне клеток(внеклеточное водное пространство)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rPr b="0" i="0" lang="en-US" sz="32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      Внеклеточное пространство включает в себя следующие водные секторы: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Garamond"/>
              <a:buChar char="•"/>
            </a:pPr>
            <a:r>
              <a:rPr b="0" i="0" lang="en-US" sz="32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Внутрисосудистый водный сектор(плазма);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Garamond"/>
              <a:buChar char="•"/>
            </a:pPr>
            <a:r>
              <a:rPr b="0" i="0" lang="en-US" sz="32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Интерстициальный сектор(межтканевая жидкость);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Garamond"/>
              <a:buChar char="•"/>
            </a:pPr>
            <a:r>
              <a:rPr b="0" i="0" lang="en-US" sz="32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Трансцеллюлярный сектор(межклеточная жидкость).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5"/>
          <p:cNvSpPr txBox="1"/>
          <p:nvPr>
            <p:ph type="title"/>
          </p:nvPr>
        </p:nvSpPr>
        <p:spPr>
          <a:xfrm>
            <a:off x="457200" y="274637"/>
            <a:ext cx="8229600" cy="8509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Применение растворов альбумина</a:t>
            </a:r>
            <a:endParaRPr/>
          </a:p>
        </p:txBody>
      </p:sp>
      <p:sp>
        <p:nvSpPr>
          <p:cNvPr id="480" name="Google Shape;480;p65"/>
          <p:cNvSpPr txBox="1"/>
          <p:nvPr>
            <p:ph idx="1" type="body"/>
          </p:nvPr>
        </p:nvSpPr>
        <p:spPr>
          <a:xfrm>
            <a:off x="0" y="1052512"/>
            <a:ext cx="9144000" cy="5805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Основная физиологическая роль альбумина состоит в поддержании онкотического давления плазмыи обеспечение транспортной функции крови.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rPr b="0" i="0" lang="en-US" sz="3200" u="none">
                <a:solidFill>
                  <a:srgbClr val="F4F418"/>
                </a:solidFill>
                <a:latin typeface="Garamond"/>
                <a:ea typeface="Garamond"/>
                <a:cs typeface="Garamond"/>
                <a:sym typeface="Garamond"/>
              </a:rPr>
              <a:t>Главная цель применения раствора альбумина человека</a:t>
            </a: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– нормализовать коллоидно-онкотическое давление плазмы (норма 28 мм.рт.ст)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rPr b="0" i="0" lang="en-US" sz="3200" u="none">
                <a:solidFill>
                  <a:srgbClr val="F4F418"/>
                </a:solidFill>
                <a:latin typeface="Garamond"/>
                <a:ea typeface="Garamond"/>
                <a:cs typeface="Garamond"/>
                <a:sym typeface="Garamond"/>
              </a:rPr>
              <a:t>Показания к применению:</a:t>
            </a: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снижение общего белка ниже 52 г/л и снижение содержания альбумина менее 27г/л.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"/>
          <p:cNvSpPr txBox="1"/>
          <p:nvPr>
            <p:ph idx="4294967295" type="title"/>
          </p:nvPr>
        </p:nvSpPr>
        <p:spPr>
          <a:xfrm>
            <a:off x="0" y="274637"/>
            <a:ext cx="8229600" cy="70643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Garamond"/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Тромбоцитарный концентрат</a:t>
            </a:r>
            <a:endParaRPr/>
          </a:p>
        </p:txBody>
      </p:sp>
      <p:sp>
        <p:nvSpPr>
          <p:cNvPr id="486" name="Google Shape;486;p66"/>
          <p:cNvSpPr txBox="1"/>
          <p:nvPr>
            <p:ph idx="4294967295" type="body"/>
          </p:nvPr>
        </p:nvSpPr>
        <p:spPr>
          <a:xfrm>
            <a:off x="0" y="908050"/>
            <a:ext cx="9144000" cy="594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None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ТК – представляет собой суспензию жизнеспособных и гемостатически активных тромбоцитов в плазме.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None/>
            </a:pPr>
            <a:r>
              <a:rPr b="0" i="0" lang="en-US" sz="3200" u="none">
                <a:solidFill>
                  <a:srgbClr val="F4F418"/>
                </a:solidFill>
                <a:latin typeface="Garamond"/>
                <a:ea typeface="Garamond"/>
                <a:cs typeface="Garamond"/>
                <a:sym typeface="Garamond"/>
              </a:rPr>
              <a:t>Главная цель применения ТК</a:t>
            </a: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– предупредить нарушение свертывания крови при тяжелой и крайне тяжелой степени тяжести кровопотери.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None/>
            </a:pPr>
            <a:r>
              <a:rPr b="0" i="0" lang="en-US" sz="3200" u="none">
                <a:solidFill>
                  <a:srgbClr val="F4F418"/>
                </a:solidFill>
                <a:latin typeface="Garamond"/>
                <a:ea typeface="Garamond"/>
                <a:cs typeface="Garamond"/>
                <a:sym typeface="Garamond"/>
              </a:rPr>
              <a:t>Показания:</a:t>
            </a: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снижение числа тромбоцитов менее 50х10 9/л или же снижение индуцированной агрегации тромбоцитов в половину от нормы при наличии геморрагического синдрома.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Garamond"/>
              <a:buNone/>
            </a:pP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Условная единица измерения ТК-1доза, приготовленная из 500 мл крови. Содержит 55млрд тромбоцитов в 50 – 70 мл плазмы. Обычно назначают 1 дозу ТК на 10 кг МТ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4643437"/>
            <a:ext cx="1214437" cy="9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9500" y="4572000"/>
            <a:ext cx="1214437" cy="1001712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7"/>
          <p:cNvSpPr txBox="1"/>
          <p:nvPr>
            <p:ph idx="1" type="body"/>
          </p:nvPr>
        </p:nvSpPr>
        <p:spPr>
          <a:xfrm>
            <a:off x="381000" y="2000250"/>
            <a:ext cx="8548687" cy="464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None/>
            </a:pPr>
            <a:r>
              <a:rPr b="1" i="1" lang="en-US" sz="28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ИНФУЗИОННЫЕ РАСТВОРЫ = МЕДИКАМЕНТЫ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0" i="0" lang="en-US" sz="28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 Уважение к:</a:t>
            </a:r>
            <a:endParaRPr/>
          </a:p>
          <a:p>
            <a:pPr indent="-182562" lvl="1" marL="547687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AAB8B8"/>
              </a:buClr>
              <a:buSzPts val="2400"/>
              <a:buFont typeface="Garamond"/>
              <a:buChar char="–"/>
            </a:pPr>
            <a:r>
              <a:rPr b="0" i="1" lang="en-US" sz="24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Максимально разрешенным дозам;</a:t>
            </a:r>
            <a:endParaRPr b="0" i="1" sz="2400" u="none" cap="none" strike="noStrike">
              <a:solidFill>
                <a:srgbClr val="FFFF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82562" lvl="1" marL="547687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AAB8B8"/>
              </a:buClr>
              <a:buSzPts val="2400"/>
              <a:buFont typeface="Garamond"/>
              <a:buChar char="–"/>
            </a:pPr>
            <a:r>
              <a:rPr b="0" i="1" lang="en-US" sz="24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Составу;</a:t>
            </a:r>
            <a:endParaRPr/>
          </a:p>
          <a:p>
            <a:pPr indent="-182562" lvl="1" marL="547687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AAB8B8"/>
              </a:buClr>
              <a:buSzPts val="2400"/>
              <a:buFont typeface="Garamond"/>
              <a:buChar char="–"/>
            </a:pPr>
            <a:r>
              <a:rPr b="0" i="1" lang="en-US" sz="24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Физиологическим эффектам.</a:t>
            </a:r>
            <a:endParaRPr/>
          </a:p>
        </p:txBody>
      </p:sp>
      <p:sp>
        <p:nvSpPr>
          <p:cNvPr id="494" name="Google Shape;494;p67"/>
          <p:cNvSpPr txBox="1"/>
          <p:nvPr/>
        </p:nvSpPr>
        <p:spPr>
          <a:xfrm>
            <a:off x="2124075" y="6083300"/>
            <a:ext cx="67691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aramond"/>
              <a:buNone/>
            </a:pPr>
            <a:r>
              <a:rPr b="0" i="0" lang="en-US" sz="16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Akhtar S. IV Fluid Administration and the Elderly, 2011</a:t>
            </a:r>
            <a:endParaRPr/>
          </a:p>
        </p:txBody>
      </p:sp>
      <p:sp>
        <p:nvSpPr>
          <p:cNvPr id="495" name="Google Shape;495;p67"/>
          <p:cNvSpPr txBox="1"/>
          <p:nvPr>
            <p:ph type="title"/>
          </p:nvPr>
        </p:nvSpPr>
        <p:spPr>
          <a:xfrm>
            <a:off x="457200" y="277812"/>
            <a:ext cx="8229600" cy="113506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ИТ у пожилых</a:t>
            </a:r>
            <a:endParaRPr/>
          </a:p>
        </p:txBody>
      </p:sp>
      <p:sp>
        <p:nvSpPr>
          <p:cNvPr id="496" name="Google Shape;496;p67"/>
          <p:cNvSpPr txBox="1"/>
          <p:nvPr/>
        </p:nvSpPr>
        <p:spPr>
          <a:xfrm>
            <a:off x="6858000" y="4643437"/>
            <a:ext cx="6731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aramond"/>
              <a:buNone/>
            </a:pPr>
            <a:r>
              <a:rPr b="1" i="1" lang="en-US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=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8"/>
          <p:cNvSpPr txBox="1"/>
          <p:nvPr>
            <p:ph idx="1" type="body"/>
          </p:nvPr>
        </p:nvSpPr>
        <p:spPr>
          <a:xfrm>
            <a:off x="323850" y="1755775"/>
            <a:ext cx="843438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445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None/>
            </a:pPr>
            <a:r>
              <a:rPr b="0" i="1" lang="en-US" sz="28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«Если показаны, …следует использовать сбаланс. растворы (Рингер лактат/ацетат, р-р Гартмана), кроме гипохлоремии в результате рвоты и дренажа желудочного содержимого»</a:t>
            </a:r>
            <a:endParaRPr/>
          </a:p>
        </p:txBody>
      </p:sp>
      <p:sp>
        <p:nvSpPr>
          <p:cNvPr id="502" name="Google Shape;502;p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Кристаллоиды</a:t>
            </a:r>
            <a:endParaRPr/>
          </a:p>
        </p:txBody>
      </p:sp>
      <p:sp>
        <p:nvSpPr>
          <p:cNvPr id="503" name="Google Shape;503;p68"/>
          <p:cNvSpPr txBox="1"/>
          <p:nvPr/>
        </p:nvSpPr>
        <p:spPr>
          <a:xfrm>
            <a:off x="900112" y="5940425"/>
            <a:ext cx="80645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aramond"/>
              <a:buNone/>
            </a:pPr>
            <a:r>
              <a:rPr b="0" i="0" lang="en-US" sz="16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Powell-Tuck J.J. et al. British Consensus Guidelines on Intravenous Fluid Therapy for Adult Surgical Patients GIFTASUP., 2009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l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9" name="Google Shape;509;p69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t/>
            </a:r>
            <a:endParaRPr sz="32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10" name="Google Shape;510;p69"/>
          <p:cNvSpPr/>
          <p:nvPr/>
        </p:nvSpPr>
        <p:spPr>
          <a:xfrm>
            <a:off x="250825" y="1052512"/>
            <a:ext cx="8066087" cy="56165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0"/>
                </a:gradFill>
                <a:latin typeface="Impact"/>
              </a:rPr>
              <a:t>спасибо за внимание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133600"/>
            <a:ext cx="2052637" cy="413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/>
          <p:nvPr/>
        </p:nvSpPr>
        <p:spPr>
          <a:xfrm>
            <a:off x="2590800" y="2209800"/>
            <a:ext cx="152400" cy="3962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4876800" y="2133600"/>
            <a:ext cx="1447800" cy="1752600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4876800" y="4038600"/>
            <a:ext cx="1447800" cy="1524000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4876800" y="5715000"/>
            <a:ext cx="1447800" cy="533400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2819400" y="3886200"/>
            <a:ext cx="2133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</a:t>
            </a:r>
            <a:r>
              <a:rPr b="1" baseline="-25000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 -60%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5105400" y="28194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36%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5105400" y="4495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19%</a:t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5105400" y="57150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5%</a:t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6324600" y="28956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Внутриклеточно</a:t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6400800" y="4495800"/>
            <a:ext cx="2514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Интерстициально, т.е. межклеточно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400800" y="5715000"/>
            <a:ext cx="2743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Внутрисосудисто</a:t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971550" y="476250"/>
            <a:ext cx="7543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Распределение воды в организме человека</a:t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4724400" y="2133600"/>
            <a:ext cx="76200" cy="1752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4724400" y="4038600"/>
            <a:ext cx="76200" cy="2209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3048000" y="4876800"/>
            <a:ext cx="16002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Внеклеточно     </a:t>
            </a:r>
            <a:r>
              <a:rPr b="1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l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8" name="Google Shape;188;p22"/>
          <p:cNvPicPr preferRelativeResize="0"/>
          <p:nvPr>
            <p:ph idx="2" type="clip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6106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685800" y="5791200"/>
            <a:ext cx="784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Arial"/>
              <a:buChar char="●"/>
            </a:pPr>
            <a:r>
              <a:rPr b="1" i="0" lang="en-US" sz="28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Распределение общей воды организма по отношению к массе тела (МТ)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457200" y="476250"/>
            <a:ext cx="8229600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aramond"/>
              <a:buNone/>
            </a:pPr>
            <a:r>
              <a:rPr b="0" i="0" lang="en-US" sz="28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Плазма имеет постоянный катионно-анионный  состав и содержит белки, удерживающие жидкость в сосудистом русле.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Garamond"/>
              <a:buNone/>
            </a:pPr>
            <a:r>
              <a:rPr b="0" i="0" lang="en-US" sz="28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Межтканевая жидкость- это среда, в которой расположены и активно функционируют клетки. Это, своего рода, буфер между внутрисосудистым и внутриклеточным секторами. Через интерстициальный сектор перемещаются ионы, кислород, питательные вещества в клетку, а продукты метаболизма- в сосуды, по которым они доставляются к органам выделения.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Garamond"/>
              <a:buNone/>
            </a:pPr>
            <a:r>
              <a:rPr b="0" i="0" lang="en-US" sz="2800" u="non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Трансцеллюлярный сектор представляет собой жидкость, которая располагается в полостях организма, в том числе и пищеварительном тракте.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/>
          <p:cNvPicPr preferRelativeResize="0"/>
          <p:nvPr/>
        </p:nvPicPr>
        <p:blipFill rotWithShape="1">
          <a:blip r:embed="rId3">
            <a:alphaModFix/>
          </a:blip>
          <a:srcRect b="29236" l="0" r="38021" t="0"/>
          <a:stretch/>
        </p:blipFill>
        <p:spPr>
          <a:xfrm>
            <a:off x="304800" y="533400"/>
            <a:ext cx="8839200" cy="55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отрудничество">
  <a:themeElements>
    <a:clrScheme name="Сотрудничество 4">
      <a:dk1>
        <a:srgbClr val="006E6B"/>
      </a:dk1>
      <a:lt1>
        <a:srgbClr val="FFFFFF"/>
      </a:lt1>
      <a:dk2>
        <a:srgbClr val="006666"/>
      </a:dk2>
      <a:lt2>
        <a:srgbClr val="B9EFEE"/>
      </a:lt2>
      <a:accent1>
        <a:srgbClr val="33CCCC"/>
      </a:accent1>
      <a:accent2>
        <a:srgbClr val="6AB475"/>
      </a:accent2>
      <a:accent3>
        <a:srgbClr val="AAB8B8"/>
      </a:accent3>
      <a:accent4>
        <a:srgbClr val="DADADA"/>
      </a:accent4>
      <a:accent5>
        <a:srgbClr val="ADE2E2"/>
      </a:accent5>
      <a:accent6>
        <a:srgbClr val="5FA369"/>
      </a:accent6>
      <a:hlink>
        <a:srgbClr val="00FF99"/>
      </a:hlink>
      <a:folHlink>
        <a:srgbClr val="CCFF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Сотрудничество">
  <a:themeElements>
    <a:clrScheme name="Сотрудничество 4">
      <a:dk1>
        <a:srgbClr val="006E6B"/>
      </a:dk1>
      <a:lt1>
        <a:srgbClr val="FFFFFF"/>
      </a:lt1>
      <a:dk2>
        <a:srgbClr val="006666"/>
      </a:dk2>
      <a:lt2>
        <a:srgbClr val="B9EFEE"/>
      </a:lt2>
      <a:accent1>
        <a:srgbClr val="33CCCC"/>
      </a:accent1>
      <a:accent2>
        <a:srgbClr val="6AB475"/>
      </a:accent2>
      <a:accent3>
        <a:srgbClr val="AAB8B8"/>
      </a:accent3>
      <a:accent4>
        <a:srgbClr val="DADADA"/>
      </a:accent4>
      <a:accent5>
        <a:srgbClr val="ADE2E2"/>
      </a:accent5>
      <a:accent6>
        <a:srgbClr val="5FA369"/>
      </a:accent6>
      <a:hlink>
        <a:srgbClr val="00FF99"/>
      </a:hlink>
      <a:folHlink>
        <a:srgbClr val="CCFF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