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71"/>
  </p:notesMasterIdLst>
  <p:handoutMasterIdLst>
    <p:handoutMasterId r:id="rId72"/>
  </p:handoutMasterIdLst>
  <p:sldIdLst>
    <p:sldId id="257" r:id="rId2"/>
    <p:sldId id="303" r:id="rId3"/>
    <p:sldId id="259" r:id="rId4"/>
    <p:sldId id="260" r:id="rId5"/>
    <p:sldId id="258" r:id="rId6"/>
    <p:sldId id="306" r:id="rId7"/>
    <p:sldId id="307" r:id="rId8"/>
    <p:sldId id="261" r:id="rId9"/>
    <p:sldId id="275" r:id="rId10"/>
    <p:sldId id="263" r:id="rId11"/>
    <p:sldId id="262" r:id="rId12"/>
    <p:sldId id="264" r:id="rId13"/>
    <p:sldId id="265" r:id="rId14"/>
    <p:sldId id="266" r:id="rId15"/>
    <p:sldId id="267" r:id="rId16"/>
    <p:sldId id="268" r:id="rId17"/>
    <p:sldId id="269" r:id="rId18"/>
    <p:sldId id="270" r:id="rId19"/>
    <p:sldId id="271" r:id="rId20"/>
    <p:sldId id="274" r:id="rId21"/>
    <p:sldId id="296" r:id="rId22"/>
    <p:sldId id="276" r:id="rId23"/>
    <p:sldId id="294" r:id="rId24"/>
    <p:sldId id="308" r:id="rId25"/>
    <p:sldId id="278" r:id="rId26"/>
    <p:sldId id="279" r:id="rId27"/>
    <p:sldId id="313" r:id="rId28"/>
    <p:sldId id="280" r:id="rId29"/>
    <p:sldId id="388" r:id="rId30"/>
    <p:sldId id="281" r:id="rId31"/>
    <p:sldId id="389" r:id="rId32"/>
    <p:sldId id="282" r:id="rId33"/>
    <p:sldId id="284" r:id="rId34"/>
    <p:sldId id="285" r:id="rId35"/>
    <p:sldId id="286" r:id="rId36"/>
    <p:sldId id="287" r:id="rId37"/>
    <p:sldId id="288" r:id="rId38"/>
    <p:sldId id="289" r:id="rId39"/>
    <p:sldId id="290" r:id="rId40"/>
    <p:sldId id="291" r:id="rId41"/>
    <p:sldId id="292" r:id="rId42"/>
    <p:sldId id="293" r:id="rId43"/>
    <p:sldId id="283" r:id="rId44"/>
    <p:sldId id="295" r:id="rId45"/>
    <p:sldId id="387" r:id="rId46"/>
    <p:sldId id="297" r:id="rId47"/>
    <p:sldId id="298" r:id="rId48"/>
    <p:sldId id="299" r:id="rId49"/>
    <p:sldId id="300" r:id="rId50"/>
    <p:sldId id="301" r:id="rId51"/>
    <p:sldId id="302" r:id="rId52"/>
    <p:sldId id="316" r:id="rId53"/>
    <p:sldId id="310" r:id="rId54"/>
    <p:sldId id="304" r:id="rId55"/>
    <p:sldId id="309" r:id="rId56"/>
    <p:sldId id="311" r:id="rId57"/>
    <p:sldId id="383" r:id="rId58"/>
    <p:sldId id="314" r:id="rId59"/>
    <p:sldId id="379" r:id="rId60"/>
    <p:sldId id="381" r:id="rId61"/>
    <p:sldId id="315" r:id="rId62"/>
    <p:sldId id="380" r:id="rId63"/>
    <p:sldId id="382" r:id="rId64"/>
    <p:sldId id="318" r:id="rId65"/>
    <p:sldId id="375" r:id="rId66"/>
    <p:sldId id="384" r:id="rId67"/>
    <p:sldId id="385" r:id="rId68"/>
    <p:sldId id="386" r:id="rId69"/>
    <p:sldId id="312" r:id="rId70"/>
  </p:sldIdLst>
  <p:sldSz cx="9144000" cy="6858000" type="screen4x3"/>
  <p:notesSz cx="6858000" cy="9144000"/>
  <p:defaultTextStyle>
    <a:defPPr>
      <a:defRPr lang="en-US"/>
    </a:defPPr>
    <a:lvl1pPr algn="l" rtl="0" fontAlgn="base">
      <a:spcBef>
        <a:spcPct val="0"/>
      </a:spcBef>
      <a:spcAft>
        <a:spcPct val="0"/>
      </a:spcAft>
      <a:defRPr sz="2800" b="1" kern="1200">
        <a:solidFill>
          <a:schemeClr val="tx1"/>
        </a:solidFill>
        <a:latin typeface="Times New Roman" charset="0"/>
        <a:ea typeface="+mn-ea"/>
        <a:cs typeface="+mn-cs"/>
      </a:defRPr>
    </a:lvl1pPr>
    <a:lvl2pPr marL="457200" algn="l" rtl="0" fontAlgn="base">
      <a:spcBef>
        <a:spcPct val="0"/>
      </a:spcBef>
      <a:spcAft>
        <a:spcPct val="0"/>
      </a:spcAft>
      <a:defRPr sz="2800" b="1" kern="1200">
        <a:solidFill>
          <a:schemeClr val="tx1"/>
        </a:solidFill>
        <a:latin typeface="Times New Roman" charset="0"/>
        <a:ea typeface="+mn-ea"/>
        <a:cs typeface="+mn-cs"/>
      </a:defRPr>
    </a:lvl2pPr>
    <a:lvl3pPr marL="914400" algn="l" rtl="0" fontAlgn="base">
      <a:spcBef>
        <a:spcPct val="0"/>
      </a:spcBef>
      <a:spcAft>
        <a:spcPct val="0"/>
      </a:spcAft>
      <a:defRPr sz="2800" b="1" kern="1200">
        <a:solidFill>
          <a:schemeClr val="tx1"/>
        </a:solidFill>
        <a:latin typeface="Times New Roman" charset="0"/>
        <a:ea typeface="+mn-ea"/>
        <a:cs typeface="+mn-cs"/>
      </a:defRPr>
    </a:lvl3pPr>
    <a:lvl4pPr marL="1371600" algn="l" rtl="0" fontAlgn="base">
      <a:spcBef>
        <a:spcPct val="0"/>
      </a:spcBef>
      <a:spcAft>
        <a:spcPct val="0"/>
      </a:spcAft>
      <a:defRPr sz="2800" b="1" kern="1200">
        <a:solidFill>
          <a:schemeClr val="tx1"/>
        </a:solidFill>
        <a:latin typeface="Times New Roman" charset="0"/>
        <a:ea typeface="+mn-ea"/>
        <a:cs typeface="+mn-cs"/>
      </a:defRPr>
    </a:lvl4pPr>
    <a:lvl5pPr marL="1828800" algn="l" rtl="0" fontAlgn="base">
      <a:spcBef>
        <a:spcPct val="0"/>
      </a:spcBef>
      <a:spcAft>
        <a:spcPct val="0"/>
      </a:spcAft>
      <a:defRPr sz="2800" b="1" kern="1200">
        <a:solidFill>
          <a:schemeClr val="tx1"/>
        </a:solidFill>
        <a:latin typeface="Times New Roman" charset="0"/>
        <a:ea typeface="+mn-ea"/>
        <a:cs typeface="+mn-cs"/>
      </a:defRPr>
    </a:lvl5pPr>
    <a:lvl6pPr marL="2286000" algn="l" defTabSz="457200" rtl="0" eaLnBrk="1" latinLnBrk="0" hangingPunct="1">
      <a:defRPr sz="2800" b="1" kern="1200">
        <a:solidFill>
          <a:schemeClr val="tx1"/>
        </a:solidFill>
        <a:latin typeface="Times New Roman" charset="0"/>
        <a:ea typeface="+mn-ea"/>
        <a:cs typeface="+mn-cs"/>
      </a:defRPr>
    </a:lvl6pPr>
    <a:lvl7pPr marL="2743200" algn="l" defTabSz="457200" rtl="0" eaLnBrk="1" latinLnBrk="0" hangingPunct="1">
      <a:defRPr sz="2800" b="1" kern="1200">
        <a:solidFill>
          <a:schemeClr val="tx1"/>
        </a:solidFill>
        <a:latin typeface="Times New Roman" charset="0"/>
        <a:ea typeface="+mn-ea"/>
        <a:cs typeface="+mn-cs"/>
      </a:defRPr>
    </a:lvl7pPr>
    <a:lvl8pPr marL="3200400" algn="l" defTabSz="457200" rtl="0" eaLnBrk="1" latinLnBrk="0" hangingPunct="1">
      <a:defRPr sz="2800" b="1" kern="1200">
        <a:solidFill>
          <a:schemeClr val="tx1"/>
        </a:solidFill>
        <a:latin typeface="Times New Roman" charset="0"/>
        <a:ea typeface="+mn-ea"/>
        <a:cs typeface="+mn-cs"/>
      </a:defRPr>
    </a:lvl8pPr>
    <a:lvl9pPr marL="3657600" algn="l" defTabSz="457200" rtl="0" eaLnBrk="1" latinLnBrk="0" hangingPunct="1">
      <a:defRPr sz="2800" b="1"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p:restoredTop sz="87640" autoAdjust="0"/>
  </p:normalViewPr>
  <p:slideViewPr>
    <p:cSldViewPr snapToObjects="1">
      <p:cViewPr varScale="1">
        <p:scale>
          <a:sx n="137" d="100"/>
          <a:sy n="137" d="100"/>
        </p:scale>
        <p:origin x="1792" y="184"/>
      </p:cViewPr>
      <p:guideLst>
        <p:guide orient="horz"/>
        <p:guide/>
      </p:guideLst>
    </p:cSldViewPr>
  </p:slideViewPr>
  <p:outlineViewPr>
    <p:cViewPr>
      <p:scale>
        <a:sx n="33" d="100"/>
        <a:sy n="33" d="100"/>
      </p:scale>
      <p:origin x="0" y="26960"/>
    </p:cViewPr>
  </p:outlineViewPr>
  <p:notesTextViewPr>
    <p:cViewPr>
      <p:scale>
        <a:sx n="100" d="100"/>
        <a:sy n="100" d="100"/>
      </p:scale>
      <p:origin x="0" y="-144"/>
    </p:cViewPr>
  </p:notesTextViewPr>
  <p:sorterViewPr>
    <p:cViewPr>
      <p:scale>
        <a:sx n="100" d="100"/>
        <a:sy n="100" d="100"/>
      </p:scale>
      <p:origin x="0" y="25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07" charset="0"/>
              </a:defRPr>
            </a:lvl1pPr>
          </a:lstStyle>
          <a:p>
            <a:pPr>
              <a:defRPr/>
            </a:pPr>
            <a:endParaRPr lang="en-US"/>
          </a:p>
        </p:txBody>
      </p:sp>
      <p:sp>
        <p:nvSpPr>
          <p:cNvPr id="92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07" charset="0"/>
              </a:defRPr>
            </a:lvl1pPr>
          </a:lstStyle>
          <a:p>
            <a:pPr>
              <a:defRPr/>
            </a:pPr>
            <a:endParaRPr lang="en-US"/>
          </a:p>
        </p:txBody>
      </p:sp>
      <p:sp>
        <p:nvSpPr>
          <p:cNvPr id="92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07" charset="0"/>
              </a:defRPr>
            </a:lvl1pPr>
          </a:lstStyle>
          <a:p>
            <a:pPr>
              <a:defRPr/>
            </a:pPr>
            <a:endParaRPr lang="en-US"/>
          </a:p>
        </p:txBody>
      </p:sp>
      <p:sp>
        <p:nvSpPr>
          <p:cNvPr id="92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07" charset="0"/>
              </a:defRPr>
            </a:lvl1pPr>
          </a:lstStyle>
          <a:p>
            <a:pPr>
              <a:defRPr/>
            </a:pPr>
            <a:fld id="{66A63D3B-43CD-A340-A826-4D3C1A6AD008}" type="slidenum">
              <a:rPr lang="en-US"/>
              <a:pPr>
                <a:defRPr/>
              </a:pPr>
              <a:t>‹#›</a:t>
            </a:fld>
            <a:endParaRPr lang="en-US"/>
          </a:p>
        </p:txBody>
      </p:sp>
    </p:spTree>
    <p:extLst>
      <p:ext uri="{BB962C8B-B14F-4D97-AF65-F5344CB8AC3E}">
        <p14:creationId xmlns:p14="http://schemas.microsoft.com/office/powerpoint/2010/main" val="3575192140"/>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21:55:31.515"/>
    </inkml:context>
    <inkml:brush xml:id="br0">
      <inkml:brushProperty name="width" value="0.05" units="cm"/>
      <inkml:brushProperty name="height" value="0.05" units="cm"/>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21:55:43.452"/>
    </inkml:context>
    <inkml:brush xml:id="br0">
      <inkml:brushProperty name="width" value="0.05" units="cm"/>
      <inkml:brushProperty name="height" value="0.05"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Times New Roman" pitchFamily="-107"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Times New Roman" pitchFamily="-107"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Times New Roman" pitchFamily="-107" charset="0"/>
              </a:defRPr>
            </a:lvl1pPr>
          </a:lstStyle>
          <a:p>
            <a:pPr>
              <a:defRPr/>
            </a:pPr>
            <a:fld id="{7D79556D-199B-5E4E-84CB-5C2889E88EA5}" type="slidenum">
              <a:rPr lang="en-US"/>
              <a:pPr>
                <a:defRPr/>
              </a:pPr>
              <a:t>‹#›</a:t>
            </a:fld>
            <a:endParaRPr lang="en-US"/>
          </a:p>
        </p:txBody>
      </p:sp>
    </p:spTree>
    <p:extLst>
      <p:ext uri="{BB962C8B-B14F-4D97-AF65-F5344CB8AC3E}">
        <p14:creationId xmlns:p14="http://schemas.microsoft.com/office/powerpoint/2010/main" val="28652764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07" charset="0"/>
        <a:ea typeface="ＭＳ Ｐゴシック" pitchFamily="-107"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p:cNvSpPr>
          <p:nvPr>
            <p:ph type="sldImg"/>
          </p:nvPr>
        </p:nvSpPr>
        <p:spPr>
          <a:ln/>
        </p:spPr>
      </p:sp>
      <p:sp>
        <p:nvSpPr>
          <p:cNvPr id="16387" name="Notes Placeholder 2"/>
          <p:cNvSpPr>
            <a:spLocks noGrp="1"/>
          </p:cNvSpPr>
          <p:nvPr>
            <p:ph type="body" idx="1"/>
          </p:nvPr>
        </p:nvSpPr>
        <p:spPr>
          <a:noFill/>
          <a:ln/>
        </p:spPr>
        <p:txBody>
          <a:bodyPr/>
          <a:lstStyle/>
          <a:p>
            <a:endParaRPr lang="en-US" dirty="0">
              <a:latin typeface="Times New Roman" charset="0"/>
              <a:ea typeface="ＭＳ Ｐゴシック" charset="-128"/>
              <a:cs typeface="ＭＳ Ｐゴシック" charset="-128"/>
            </a:endParaRPr>
          </a:p>
        </p:txBody>
      </p:sp>
      <p:sp>
        <p:nvSpPr>
          <p:cNvPr id="16388" name="Slide Number Placeholder 3"/>
          <p:cNvSpPr>
            <a:spLocks noGrp="1"/>
          </p:cNvSpPr>
          <p:nvPr>
            <p:ph type="sldNum" sz="quarter" idx="5"/>
          </p:nvPr>
        </p:nvSpPr>
        <p:spPr>
          <a:noFill/>
        </p:spPr>
        <p:txBody>
          <a:bodyPr/>
          <a:lstStyle/>
          <a:p>
            <a:fld id="{0E36CBAC-A3B6-6B4B-8D1B-9BB62563D75D}" type="slidenum">
              <a:rPr lang="en-US" smtClean="0">
                <a:latin typeface="Times New Roman" charset="0"/>
              </a:rPr>
              <a:pPr/>
              <a:t>1</a:t>
            </a:fld>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E4FCCBB1-DC9F-3E46-9EA5-914819583C4E}" type="slidenum">
              <a:rPr lang="en-US">
                <a:latin typeface="Times New Roman" charset="0"/>
              </a:rPr>
              <a:pPr/>
              <a:t>11</a:t>
            </a:fld>
            <a:endParaRPr lang="en-US">
              <a:latin typeface="Times New Roman" charset="0"/>
            </a:endParaRPr>
          </a:p>
        </p:txBody>
      </p:sp>
      <p:sp>
        <p:nvSpPr>
          <p:cNvPr id="31747" name="Rectangle 2"/>
          <p:cNvSpPr>
            <a:spLocks noGrp="1" noRot="1" noChangeAspect="1" noChangeArrowheads="1" noTextEdit="1"/>
          </p:cNvSpPr>
          <p:nvPr>
            <p:ph type="sldImg"/>
          </p:nvPr>
        </p:nvSpPr>
        <p:spPr>
          <a:xfrm>
            <a:off x="1144588" y="685800"/>
            <a:ext cx="4570412" cy="3429000"/>
          </a:xfrm>
          <a:ln/>
        </p:spPr>
      </p:sp>
      <p:sp>
        <p:nvSpPr>
          <p:cNvPr id="31748"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Goal: Visually walk through Kruskal’s algorithm running on this simple graph.  This simple enumerates the steps</a:t>
            </a:r>
          </a:p>
          <a:p>
            <a:pPr eaLnBrk="1" hangingPunct="1"/>
            <a:r>
              <a:rPr lang="en-US">
                <a:latin typeface="Arial" charset="0"/>
                <a:ea typeface="ＭＳ Ｐゴシック" charset="-128"/>
                <a:cs typeface="ＭＳ Ｐゴシック" charset="-128"/>
              </a:rPr>
              <a:t>starting with the sorting.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7A87DB8-A329-5849-A553-A5587BA008A7}" type="slidenum">
              <a:rPr lang="en-US">
                <a:latin typeface="Times New Roman" charset="0"/>
              </a:rPr>
              <a:pPr/>
              <a:t>12</a:t>
            </a:fld>
            <a:endParaRPr lang="en-US">
              <a:latin typeface="Times New Roman" charset="0"/>
            </a:endParaRPr>
          </a:p>
        </p:txBody>
      </p:sp>
      <p:sp>
        <p:nvSpPr>
          <p:cNvPr id="33795" name="Rectangle 2"/>
          <p:cNvSpPr>
            <a:spLocks noGrp="1" noRot="1" noChangeAspect="1" noChangeArrowheads="1" noTextEdit="1"/>
          </p:cNvSpPr>
          <p:nvPr>
            <p:ph type="sldImg"/>
          </p:nvPr>
        </p:nvSpPr>
        <p:spPr>
          <a:xfrm>
            <a:off x="1144588" y="685800"/>
            <a:ext cx="4570412" cy="3429000"/>
          </a:xfrm>
          <a:ln/>
        </p:spPr>
      </p:sp>
      <p:sp>
        <p:nvSpPr>
          <p:cNvPr id="33796"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Add the edge with the lowest cost to the solution set X which does not create a cycle.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EEF09-DEA9-7B4C-A6E9-BA1CA480C76D}" type="slidenum">
              <a:rPr lang="en-US">
                <a:latin typeface="Times New Roman" charset="0"/>
              </a:rPr>
              <a:pPr/>
              <a:t>13</a:t>
            </a:fld>
            <a:endParaRPr lang="en-US">
              <a:latin typeface="Times New Roman" charset="0"/>
            </a:endParaRPr>
          </a:p>
        </p:txBody>
      </p:sp>
      <p:sp>
        <p:nvSpPr>
          <p:cNvPr id="35843" name="Rectangle 2"/>
          <p:cNvSpPr>
            <a:spLocks noGrp="1" noRot="1" noChangeAspect="1" noChangeArrowheads="1" noTextEdit="1"/>
          </p:cNvSpPr>
          <p:nvPr>
            <p:ph type="sldImg"/>
          </p:nvPr>
        </p:nvSpPr>
        <p:spPr>
          <a:xfrm>
            <a:off x="1144588" y="685800"/>
            <a:ext cx="4570412" cy="3429000"/>
          </a:xfrm>
          <a:ln/>
        </p:spPr>
      </p:sp>
      <p:sp>
        <p:nvSpPr>
          <p:cNvPr id="35844"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The two vertices that are in the edge are merged into the same connected component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32A71E8-ADF3-1C4E-8B3A-881B9A6C4ECB}" type="slidenum">
              <a:rPr lang="en-US">
                <a:latin typeface="Times New Roman" charset="0"/>
              </a:rPr>
              <a:pPr/>
              <a:t>14</a:t>
            </a:fld>
            <a:endParaRPr lang="en-US">
              <a:latin typeface="Times New Roman" charset="0"/>
            </a:endParaRPr>
          </a:p>
        </p:txBody>
      </p:sp>
      <p:sp>
        <p:nvSpPr>
          <p:cNvPr id="37891" name="Rectangle 2"/>
          <p:cNvSpPr>
            <a:spLocks noGrp="1" noRot="1" noChangeAspect="1" noChangeArrowheads="1" noTextEdit="1"/>
          </p:cNvSpPr>
          <p:nvPr>
            <p:ph type="sldImg"/>
          </p:nvPr>
        </p:nvSpPr>
        <p:spPr>
          <a:xfrm>
            <a:off x="1144588" y="685800"/>
            <a:ext cx="4570412" cy="3429000"/>
          </a:xfrm>
          <a:ln/>
        </p:spPr>
      </p:sp>
      <p:sp>
        <p:nvSpPr>
          <p:cNvPr id="37892"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The next following slides show who each edge is added to T.  The issue of always merging separate connected</a:t>
            </a:r>
          </a:p>
          <a:p>
            <a:pPr eaLnBrk="1" hangingPunct="1"/>
            <a:r>
              <a:rPr lang="en-US">
                <a:latin typeface="Arial" charset="0"/>
                <a:ea typeface="ＭＳ Ｐゴシック" charset="-128"/>
                <a:cs typeface="ＭＳ Ｐゴシック" charset="-128"/>
              </a:rPr>
              <a:t>Components is delayed until we try to add an edge that creates a cycle.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different color for each non-singleton set/connected</a:t>
            </a:r>
            <a:r>
              <a:rPr lang="en-US" baseline="0" dirty="0"/>
              <a:t> component</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820CABBE-EA0B-A745-9B89-5CBF92A5836B}" type="slidenum">
              <a:rPr lang="en-US">
                <a:latin typeface="Times New Roman" charset="0"/>
              </a:rPr>
              <a:pPr/>
              <a:t>18</a:t>
            </a:fld>
            <a:endParaRPr lang="en-US">
              <a:latin typeface="Times New Roman" charset="0"/>
            </a:endParaRPr>
          </a:p>
        </p:txBody>
      </p:sp>
      <p:sp>
        <p:nvSpPr>
          <p:cNvPr id="43011" name="Rectangle 2"/>
          <p:cNvSpPr>
            <a:spLocks noGrp="1" noRot="1" noChangeAspect="1" noChangeArrowheads="1" noTextEdit="1"/>
          </p:cNvSpPr>
          <p:nvPr>
            <p:ph type="sldImg"/>
          </p:nvPr>
        </p:nvSpPr>
        <p:spPr>
          <a:xfrm>
            <a:off x="1144588" y="685800"/>
            <a:ext cx="4570412" cy="3429000"/>
          </a:xfrm>
          <a:ln/>
        </p:spPr>
      </p:sp>
      <p:sp>
        <p:nvSpPr>
          <p:cNvPr id="43012" name="Rectangle 3"/>
          <p:cNvSpPr>
            <a:spLocks noGrp="1" noChangeArrowheads="1"/>
          </p:cNvSpPr>
          <p:nvPr>
            <p:ph type="body" idx="1"/>
          </p:nvPr>
        </p:nvSpPr>
        <p:spPr>
          <a:noFill/>
          <a:ln/>
        </p:spPr>
        <p:txBody>
          <a:bodyPr/>
          <a:lstStyle/>
          <a:p>
            <a:pPr eaLnBrk="1" hangingPunct="1"/>
            <a:r>
              <a:rPr lang="en-US">
                <a:latin typeface="Arial" charset="0"/>
                <a:ea typeface="ＭＳ Ｐゴシック" charset="-128"/>
                <a:cs typeface="ＭＳ Ｐゴシック" charset="-128"/>
              </a:rPr>
              <a:t>Note that this edge would create a cycle, so it is rejected and not part of 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This version of </a:t>
            </a:r>
            <a:r>
              <a:rPr lang="en-US" dirty="0" err="1">
                <a:latin typeface="Times New Roman" charset="0"/>
                <a:ea typeface="ＭＳ Ｐゴシック" charset="-128"/>
                <a:cs typeface="ＭＳ Ｐゴシック" charset="-128"/>
              </a:rPr>
              <a:t>Kruskals</a:t>
            </a:r>
            <a:r>
              <a:rPr lang="en-US" dirty="0">
                <a:latin typeface="Times New Roman" charset="0"/>
                <a:ea typeface="ＭＳ Ｐゴシック" charset="-128"/>
                <a:cs typeface="ＭＳ Ｐゴシック" charset="-128"/>
              </a:rPr>
              <a:t> will not terminate early but continue until all edges are tried</a:t>
            </a:r>
          </a:p>
          <a:p>
            <a:r>
              <a:rPr lang="en-US" dirty="0">
                <a:latin typeface="Times New Roman" charset="0"/>
                <a:ea typeface="ＭＳ Ｐゴシック" charset="-128"/>
                <a:cs typeface="ＭＳ Ｐゴシック" charset="-128"/>
              </a:rPr>
              <a:t>Note that we have added the V-1 smallest possible  edges, should be optimal</a:t>
            </a:r>
          </a:p>
          <a:p>
            <a:endParaRPr lang="en-US" dirty="0">
              <a:latin typeface="Times New Roman" charset="0"/>
              <a:ea typeface="ＭＳ Ｐゴシック" charset="-128"/>
              <a:cs typeface="ＭＳ Ｐゴシック" charset="-128"/>
            </a:endParaRPr>
          </a:p>
        </p:txBody>
      </p:sp>
      <p:sp>
        <p:nvSpPr>
          <p:cNvPr id="45060" name="Slide Number Placeholder 3"/>
          <p:cNvSpPr>
            <a:spLocks noGrp="1"/>
          </p:cNvSpPr>
          <p:nvPr>
            <p:ph type="sldNum" sz="quarter" idx="5"/>
          </p:nvPr>
        </p:nvSpPr>
        <p:spPr>
          <a:noFill/>
        </p:spPr>
        <p:txBody>
          <a:bodyPr/>
          <a:lstStyle/>
          <a:p>
            <a:fld id="{F5F3B070-36E3-AD47-A622-5554376476DD}" type="slidenum">
              <a:rPr lang="en-US" smtClean="0">
                <a:latin typeface="Times New Roman" charset="0"/>
              </a:rPr>
              <a:pPr/>
              <a:t>19</a:t>
            </a:fld>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slide but Skip the next slides on proof</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20</a:t>
            </a:fld>
            <a:endParaRPr lang="en-US"/>
          </a:p>
        </p:txBody>
      </p:sp>
    </p:spTree>
    <p:extLst>
      <p:ext uri="{BB962C8B-B14F-4D97-AF65-F5344CB8AC3E}">
        <p14:creationId xmlns:p14="http://schemas.microsoft.com/office/powerpoint/2010/main" val="19592463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a:ln/>
        </p:spPr>
      </p:sp>
      <p:sp>
        <p:nvSpPr>
          <p:cNvPr id="48131" name="Notes Placeholder 2"/>
          <p:cNvSpPr>
            <a:spLocks noGrp="1"/>
          </p:cNvSpPr>
          <p:nvPr>
            <p:ph type="body" idx="1"/>
          </p:nvPr>
        </p:nvSpPr>
        <p:spPr>
          <a:noFill/>
          <a:ln/>
        </p:spPr>
        <p:txBody>
          <a:bodyPr/>
          <a:lstStyle/>
          <a:p>
            <a:r>
              <a:rPr lang="en-US">
                <a:latin typeface="Times New Roman" charset="0"/>
                <a:ea typeface="ＭＳ Ｐゴシック" charset="-128"/>
                <a:cs typeface="ＭＳ Ｐゴシック" charset="-128"/>
              </a:rPr>
              <a:t>Kruskals fulfils cut property, but does it in a specific (more constrained) order.  Prim's is another variant</a:t>
            </a:r>
          </a:p>
          <a:p>
            <a:r>
              <a:rPr lang="en-US">
                <a:latin typeface="Times New Roman" charset="0"/>
                <a:ea typeface="ＭＳ Ｐゴシック" charset="-128"/>
                <a:cs typeface="ＭＳ Ｐゴシック" charset="-128"/>
              </a:rPr>
              <a:t>Consider skipping next two slides (proof is not that compelling)</a:t>
            </a:r>
          </a:p>
        </p:txBody>
      </p:sp>
      <p:sp>
        <p:nvSpPr>
          <p:cNvPr id="48132" name="Slide Number Placeholder 3"/>
          <p:cNvSpPr>
            <a:spLocks noGrp="1"/>
          </p:cNvSpPr>
          <p:nvPr>
            <p:ph type="sldNum" sz="quarter" idx="5"/>
          </p:nvPr>
        </p:nvSpPr>
        <p:spPr>
          <a:noFill/>
        </p:spPr>
        <p:txBody>
          <a:bodyPr/>
          <a:lstStyle/>
          <a:p>
            <a:fld id="{EB255B7B-1917-FD47-9ABF-253CA8B56EC1}" type="slidenum">
              <a:rPr lang="en-US" smtClean="0">
                <a:latin typeface="Times New Roman" charset="0"/>
              </a:rPr>
              <a:pPr/>
              <a:t>21</a:t>
            </a:fld>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a:ln/>
        </p:spPr>
      </p:sp>
      <p:sp>
        <p:nvSpPr>
          <p:cNvPr id="50179" name="Notes Placeholder 2"/>
          <p:cNvSpPr>
            <a:spLocks noGrp="1"/>
          </p:cNvSpPr>
          <p:nvPr>
            <p:ph type="body" idx="1"/>
          </p:nvPr>
        </p:nvSpPr>
        <p:spPr>
          <a:noFill/>
          <a:ln/>
        </p:spPr>
        <p:txBody>
          <a:bodyPr/>
          <a:lstStyle/>
          <a:p>
            <a:r>
              <a:rPr lang="en-US">
                <a:latin typeface="Times New Roman" charset="0"/>
                <a:ea typeface="ＭＳ Ｐゴシック" charset="-128"/>
                <a:cs typeface="ＭＳ Ｐゴシック" charset="-128"/>
              </a:rPr>
              <a:t>Not that great a proof</a:t>
            </a:r>
          </a:p>
        </p:txBody>
      </p:sp>
      <p:sp>
        <p:nvSpPr>
          <p:cNvPr id="50180" name="Slide Number Placeholder 3"/>
          <p:cNvSpPr>
            <a:spLocks noGrp="1"/>
          </p:cNvSpPr>
          <p:nvPr>
            <p:ph type="sldNum" sz="quarter" idx="5"/>
          </p:nvPr>
        </p:nvSpPr>
        <p:spPr>
          <a:noFill/>
        </p:spPr>
        <p:txBody>
          <a:bodyPr/>
          <a:lstStyle/>
          <a:p>
            <a:fld id="{919DCDD1-0AD0-9C49-9064-B1CE341C5E31}" type="slidenum">
              <a:rPr lang="en-US" smtClean="0">
                <a:latin typeface="Times New Roman" charset="0"/>
              </a:rPr>
              <a:pPr/>
              <a:t>22</a:t>
            </a:fld>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Greedy usually does just 1</a:t>
            </a:r>
            <a:r>
              <a:rPr lang="en-US" baseline="30000" dirty="0"/>
              <a:t>st</a:t>
            </a:r>
            <a:r>
              <a:rPr lang="en-US" dirty="0"/>
              <a:t> order</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2</a:t>
            </a:fld>
            <a:endParaRPr lang="en-US"/>
          </a:p>
        </p:txBody>
      </p:sp>
    </p:spTree>
    <p:extLst>
      <p:ext uri="{BB962C8B-B14F-4D97-AF65-F5344CB8AC3E}">
        <p14:creationId xmlns:p14="http://schemas.microsoft.com/office/powerpoint/2010/main" val="3563117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Save overall complexity for challenge question</a:t>
            </a:r>
          </a:p>
          <a:p>
            <a:r>
              <a:rPr lang="en-US" dirty="0">
                <a:latin typeface="Times New Roman" charset="0"/>
                <a:ea typeface="ＭＳ Ｐゴシック" charset="-128"/>
                <a:cs typeface="ＭＳ Ｐゴシック" charset="-128"/>
              </a:rPr>
              <a:t>Sort is </a:t>
            </a:r>
            <a:r>
              <a:rPr lang="en-US" dirty="0" err="1">
                <a:latin typeface="Times New Roman" charset="0"/>
                <a:ea typeface="ＭＳ Ｐゴシック" charset="-128"/>
                <a:cs typeface="ＭＳ Ｐゴシック" charset="-128"/>
              </a:rPr>
              <a:t>ElogE</a:t>
            </a:r>
            <a:r>
              <a:rPr lang="en-US" dirty="0">
                <a:latin typeface="Times New Roman" charset="0"/>
                <a:ea typeface="ＭＳ Ｐゴシック" charset="-128"/>
                <a:cs typeface="ＭＳ Ｐゴシック" charset="-128"/>
              </a:rPr>
              <a:t> or equivalently </a:t>
            </a:r>
            <a:r>
              <a:rPr lang="en-US" dirty="0" err="1">
                <a:latin typeface="Times New Roman" charset="0"/>
                <a:ea typeface="ＭＳ Ｐゴシック" charset="-128"/>
                <a:cs typeface="ＭＳ Ｐゴシック" charset="-128"/>
              </a:rPr>
              <a:t>ElogV</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can only be V-1 merges to be a tree, more would mean a cycle</a:t>
            </a:r>
          </a:p>
        </p:txBody>
      </p:sp>
      <p:sp>
        <p:nvSpPr>
          <p:cNvPr id="53252" name="Slide Number Placeholder 3"/>
          <p:cNvSpPr>
            <a:spLocks noGrp="1"/>
          </p:cNvSpPr>
          <p:nvPr>
            <p:ph type="sldNum" sz="quarter" idx="5"/>
          </p:nvPr>
        </p:nvSpPr>
        <p:spPr>
          <a:noFill/>
        </p:spPr>
        <p:txBody>
          <a:bodyPr/>
          <a:lstStyle/>
          <a:p>
            <a:fld id="{48CF9D19-6A92-F347-9034-E34721EF2911}" type="slidenum">
              <a:rPr lang="en-US" smtClean="0">
                <a:latin typeface="Times New Roman" charset="0"/>
              </a:rPr>
              <a:pPr/>
              <a:t>24</a:t>
            </a:fld>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*Do rank examples with H, D, and G.</a:t>
            </a:r>
          </a:p>
          <a:p>
            <a:r>
              <a:rPr lang="en-US" dirty="0">
                <a:latin typeface="Times New Roman" charset="0"/>
                <a:ea typeface="ＭＳ Ｐゴシック" charset="-128"/>
                <a:cs typeface="ＭＳ Ｐゴシック" charset="-128"/>
              </a:rPr>
              <a:t>*Do union B and D</a:t>
            </a:r>
          </a:p>
          <a:p>
            <a:r>
              <a:rPr lang="en-US" dirty="0">
                <a:latin typeface="Times New Roman" charset="0"/>
                <a:ea typeface="ＭＳ Ｐゴシック" charset="-128"/>
                <a:cs typeface="ＭＳ Ｐゴシック" charset="-128"/>
              </a:rPr>
              <a:t>Find</a:t>
            </a:r>
            <a:r>
              <a:rPr lang="en-US" baseline="0" dirty="0">
                <a:latin typeface="Times New Roman" charset="0"/>
                <a:ea typeface="ＭＳ Ｐゴシック" charset="-128"/>
                <a:cs typeface="ＭＳ Ｐゴシック" charset="-128"/>
              </a:rPr>
              <a:t> and union are </a:t>
            </a:r>
            <a:r>
              <a:rPr lang="en-US" baseline="0" dirty="0" err="1">
                <a:latin typeface="Times New Roman" charset="0"/>
                <a:ea typeface="ＭＳ Ｐゴシック" charset="-128"/>
                <a:cs typeface="ＭＳ Ｐゴシック" charset="-128"/>
              </a:rPr>
              <a:t>log|V</a:t>
            </a:r>
            <a:r>
              <a:rPr lang="en-US" baseline="0" dirty="0">
                <a:latin typeface="Times New Roman" charset="0"/>
                <a:ea typeface="ＭＳ Ｐゴシック" charset="-128"/>
                <a:cs typeface="ＭＳ Ｐゴシック" charset="-128"/>
              </a:rPr>
              <a:t>|, Note Union could be O(1) for us since </a:t>
            </a:r>
            <a:r>
              <a:rPr lang="en-US" baseline="0" dirty="0" err="1">
                <a:latin typeface="Times New Roman" charset="0"/>
                <a:ea typeface="ＭＳ Ｐゴシック" charset="-128"/>
                <a:cs typeface="ＭＳ Ｐゴシック" charset="-128"/>
              </a:rPr>
              <a:t>Kruskals</a:t>
            </a:r>
            <a:r>
              <a:rPr lang="en-US" baseline="0" dirty="0">
                <a:latin typeface="Times New Roman" charset="0"/>
                <a:ea typeface="ＭＳ Ｐゴシック" charset="-128"/>
                <a:cs typeface="ＭＳ Ｐゴシック" charset="-128"/>
              </a:rPr>
              <a:t> already calls the two finds so those are not needed.</a:t>
            </a:r>
            <a:endParaRPr lang="en-US" dirty="0">
              <a:latin typeface="Times New Roman" charset="0"/>
              <a:ea typeface="ＭＳ Ｐゴシック" charset="-128"/>
              <a:cs typeface="ＭＳ Ｐゴシック" charset="-128"/>
            </a:endParaRPr>
          </a:p>
          <a:p>
            <a:r>
              <a:rPr lang="en-US" dirty="0" err="1">
                <a:latin typeface="Times New Roman" charset="0"/>
                <a:ea typeface="ＭＳ Ｐゴシック" charset="-128"/>
                <a:cs typeface="ＭＳ Ｐゴシック" charset="-128"/>
              </a:rPr>
              <a:t>rx</a:t>
            </a:r>
            <a:r>
              <a:rPr lang="en-US" dirty="0">
                <a:latin typeface="Times New Roman" charset="0"/>
                <a:ea typeface="ＭＳ Ｐゴシック" charset="-128"/>
                <a:cs typeface="ＭＳ Ｐゴシック" charset="-128"/>
              </a:rPr>
              <a:t> means root x</a:t>
            </a:r>
          </a:p>
          <a:p>
            <a:r>
              <a:rPr lang="en-US" dirty="0">
                <a:latin typeface="Times New Roman" charset="0"/>
                <a:ea typeface="ＭＳ Ｐゴシック" charset="-128"/>
                <a:cs typeface="ＭＳ Ｐゴシック" charset="-128"/>
              </a:rPr>
              <a:t>note </a:t>
            </a:r>
            <a:r>
              <a:rPr lang="en-US" dirty="0" err="1">
                <a:latin typeface="Times New Roman" charset="0"/>
                <a:ea typeface="ＭＳ Ｐゴシック" charset="-128"/>
                <a:cs typeface="ＭＳ Ｐゴシック" charset="-128"/>
              </a:rPr>
              <a:t>arity</a:t>
            </a:r>
            <a:r>
              <a:rPr lang="en-US" dirty="0">
                <a:latin typeface="Times New Roman" charset="0"/>
                <a:ea typeface="ＭＳ Ｐゴシック" charset="-128"/>
                <a:cs typeface="ＭＳ Ｐゴシック" charset="-128"/>
              </a:rPr>
              <a:t> of the tree not-problematic</a:t>
            </a:r>
            <a:r>
              <a:rPr lang="en-US" baseline="0" dirty="0">
                <a:latin typeface="Times New Roman" charset="0"/>
                <a:ea typeface="ＭＳ Ｐゴシック" charset="-128"/>
                <a:cs typeface="ＭＳ Ｐゴシック" charset="-128"/>
              </a:rPr>
              <a:t> because only follow links up (no sorting going down, etc). – thus the wider the better</a:t>
            </a:r>
          </a:p>
          <a:p>
            <a:r>
              <a:rPr lang="en-US" baseline="0" dirty="0">
                <a:latin typeface="Times New Roman" charset="0"/>
                <a:ea typeface="ＭＳ Ｐゴシック" charset="-128"/>
                <a:cs typeface="ＭＳ Ｐゴシック" charset="-128"/>
              </a:rPr>
              <a:t>Only node that ever refers to or adjusts its rank is the root of the set, Note the E B subtree maintains correct rank with no update needed</a:t>
            </a:r>
            <a:endParaRPr lang="en-US" dirty="0">
              <a:latin typeface="Times New Roman" charset="0"/>
              <a:ea typeface="ＭＳ Ｐゴシック" charset="-128"/>
              <a:cs typeface="ＭＳ Ｐゴシック" charset="-128"/>
            </a:endParaRPr>
          </a:p>
        </p:txBody>
      </p:sp>
      <p:sp>
        <p:nvSpPr>
          <p:cNvPr id="55300" name="Slide Number Placeholder 3"/>
          <p:cNvSpPr>
            <a:spLocks noGrp="1"/>
          </p:cNvSpPr>
          <p:nvPr>
            <p:ph type="sldNum" sz="quarter" idx="5"/>
          </p:nvPr>
        </p:nvSpPr>
        <p:spPr>
          <a:noFill/>
        </p:spPr>
        <p:txBody>
          <a:bodyPr/>
          <a:lstStyle/>
          <a:p>
            <a:fld id="{1A4DC2AF-B3CF-D74D-A814-2878B9FE5082}" type="slidenum">
              <a:rPr lang="en-US" smtClean="0">
                <a:latin typeface="Times New Roman" charset="0"/>
              </a:rPr>
              <a:pPr/>
              <a:t>25</a:t>
            </a:fld>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26</a:t>
            </a:fld>
            <a:endParaRPr lang="en-US"/>
          </a:p>
        </p:txBody>
      </p:sp>
    </p:spTree>
    <p:extLst>
      <p:ext uri="{BB962C8B-B14F-4D97-AF65-F5344CB8AC3E}">
        <p14:creationId xmlns:p14="http://schemas.microsoft.com/office/powerpoint/2010/main" val="4088898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Sort is </a:t>
            </a:r>
            <a:r>
              <a:rPr lang="en-US" dirty="0" err="1">
                <a:latin typeface="Times New Roman" charset="0"/>
                <a:ea typeface="ＭＳ Ｐゴシック" charset="-128"/>
                <a:cs typeface="ＭＳ Ｐゴシック" charset="-128"/>
              </a:rPr>
              <a:t>ElogE</a:t>
            </a:r>
            <a:r>
              <a:rPr lang="en-US" dirty="0">
                <a:latin typeface="Times New Roman" charset="0"/>
                <a:ea typeface="ＭＳ Ｐゴシック" charset="-128"/>
                <a:cs typeface="ＭＳ Ｐゴシック" charset="-128"/>
              </a:rPr>
              <a:t> or equivalently </a:t>
            </a:r>
            <a:r>
              <a:rPr lang="en-US" dirty="0" err="1">
                <a:latin typeface="Times New Roman" charset="0"/>
                <a:ea typeface="ＭＳ Ｐゴシック" charset="-128"/>
                <a:cs typeface="ＭＳ Ｐゴシック" charset="-128"/>
              </a:rPr>
              <a:t>ElogV</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can only be V-1 merges to be a tree, more would mean a cycle</a:t>
            </a:r>
          </a:p>
        </p:txBody>
      </p:sp>
      <p:sp>
        <p:nvSpPr>
          <p:cNvPr id="53252" name="Slide Number Placeholder 3"/>
          <p:cNvSpPr>
            <a:spLocks noGrp="1"/>
          </p:cNvSpPr>
          <p:nvPr>
            <p:ph type="sldNum" sz="quarter" idx="5"/>
          </p:nvPr>
        </p:nvSpPr>
        <p:spPr>
          <a:noFill/>
        </p:spPr>
        <p:txBody>
          <a:bodyPr/>
          <a:lstStyle/>
          <a:p>
            <a:fld id="{48CF9D19-6A92-F347-9034-E34721EF2911}" type="slidenum">
              <a:rPr lang="en-US" smtClean="0">
                <a:latin typeface="Times New Roman" charset="0"/>
              </a:rPr>
              <a:pPr/>
              <a:t>27</a:t>
            </a:fld>
            <a:endParaRPr lang="en-US">
              <a:latin typeface="Times New Roman" charset="0"/>
            </a:endParaRPr>
          </a:p>
        </p:txBody>
      </p:sp>
    </p:spTree>
    <p:extLst>
      <p:ext uri="{BB962C8B-B14F-4D97-AF65-F5344CB8AC3E}">
        <p14:creationId xmlns:p14="http://schemas.microsoft.com/office/powerpoint/2010/main" val="1452032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with find(B) on last image above. Could briefly mention compression as you go doing finds. In find, Set p(x) to the root found, thus flattening tree over time to depth one.</a:t>
            </a:r>
          </a:p>
          <a:p>
            <a:r>
              <a:rPr lang="en-US" dirty="0"/>
              <a:t>The root rank will end up being greater than reality, but who cares as the overall set keeps compressing to depth 1 regardless.</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29</a:t>
            </a:fld>
            <a:endParaRPr lang="en-US"/>
          </a:p>
        </p:txBody>
      </p:sp>
    </p:spTree>
    <p:extLst>
      <p:ext uri="{BB962C8B-B14F-4D97-AF65-F5344CB8AC3E}">
        <p14:creationId xmlns:p14="http://schemas.microsoft.com/office/powerpoint/2010/main" val="3779747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just keep one SCC unlike </a:t>
            </a:r>
            <a:r>
              <a:rPr lang="en-US" dirty="0" err="1"/>
              <a:t>Kruskals</a:t>
            </a:r>
            <a:r>
              <a:rPr lang="en-US" dirty="0"/>
              <a:t> and this just have to make sure we never add an edge between 2 nodes already in our one growing SCC</a:t>
            </a:r>
          </a:p>
          <a:p>
            <a:r>
              <a:rPr lang="en-US" dirty="0"/>
              <a:t>All V will eventually get into the club. The next member is always the one with the cheapest </a:t>
            </a:r>
            <a:r>
              <a:rPr lang="en-US" dirty="0" err="1"/>
              <a:t>ticke</a:t>
            </a:r>
            <a:r>
              <a:rPr lang="en-US" dirty="0"/>
              <a:t> in (smallest edge key).  Whenever a new member joins the club</a:t>
            </a:r>
          </a:p>
          <a:p>
            <a:r>
              <a:rPr lang="en-US" dirty="0"/>
              <a:t>Note</a:t>
            </a:r>
            <a:r>
              <a:rPr lang="en-US" baseline="0" dirty="0"/>
              <a:t> X is a set of edges and S is a set of vertices</a:t>
            </a:r>
          </a:p>
          <a:p>
            <a:r>
              <a:rPr lang="en-US" baseline="0" dirty="0"/>
              <a:t>Argument of just checking if vertex is in X did not work for </a:t>
            </a:r>
            <a:r>
              <a:rPr lang="en-US" baseline="0" dirty="0" err="1"/>
              <a:t>Kruskals</a:t>
            </a:r>
            <a:r>
              <a:rPr lang="en-US" baseline="0" dirty="0"/>
              <a:t> because no fast way to test if edge is already in (e.g. O(v) scan) , whereas Prims does it by keeping vertices in PQ and once popped off, no .</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30</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 just keep one SCC unlike </a:t>
            </a:r>
            <a:r>
              <a:rPr lang="en-US" dirty="0" err="1"/>
              <a:t>Kruskals</a:t>
            </a:r>
            <a:r>
              <a:rPr lang="en-US" dirty="0"/>
              <a:t> and this just have to make sure we never add an edge between 2 nodes already in our one growing SCC</a:t>
            </a:r>
          </a:p>
          <a:p>
            <a:r>
              <a:rPr lang="en-US" dirty="0"/>
              <a:t>All V will eventually get into the club. The next member is always the one with the cheapest </a:t>
            </a:r>
            <a:r>
              <a:rPr lang="en-US" dirty="0" err="1"/>
              <a:t>ticke</a:t>
            </a:r>
            <a:r>
              <a:rPr lang="en-US" dirty="0"/>
              <a:t> in (smallest edge key).  Whenever a new member joins the club</a:t>
            </a:r>
          </a:p>
          <a:p>
            <a:r>
              <a:rPr lang="en-US" dirty="0"/>
              <a:t>Note</a:t>
            </a:r>
            <a:r>
              <a:rPr lang="en-US" baseline="0" dirty="0"/>
              <a:t> X is a set of edges and S is a set of vertices</a:t>
            </a:r>
          </a:p>
          <a:p>
            <a:r>
              <a:rPr lang="en-US" baseline="0" dirty="0"/>
              <a:t>Argument of just checking if vertex is in X did not work for </a:t>
            </a:r>
            <a:r>
              <a:rPr lang="en-US" baseline="0" dirty="0" err="1"/>
              <a:t>Kruskals</a:t>
            </a:r>
            <a:r>
              <a:rPr lang="en-US" baseline="0" dirty="0"/>
              <a:t> because no fast way to test if edge is already in (e.g. O(v) scan) , whereas Prims does it by keeping vertices in PQ and once popped off, no .</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31</a:t>
            </a:fld>
            <a:endParaRPr lang="en-US"/>
          </a:p>
        </p:txBody>
      </p:sp>
    </p:spTree>
    <p:extLst>
      <p:ext uri="{BB962C8B-B14F-4D97-AF65-F5344CB8AC3E}">
        <p14:creationId xmlns:p14="http://schemas.microsoft.com/office/powerpoint/2010/main" val="20332493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Key is shortest edge of any</a:t>
            </a:r>
            <a:r>
              <a:rPr lang="en-US" baseline="0" dirty="0"/>
              <a:t> node currently in S to any node in V-S</a:t>
            </a:r>
          </a:p>
          <a:p>
            <a:r>
              <a:rPr lang="en-US" baseline="0" dirty="0"/>
              <a:t>No need to sort first</a:t>
            </a:r>
          </a:p>
          <a:p>
            <a:r>
              <a:rPr lang="en-US" baseline="0" dirty="0"/>
              <a:t>There is a bug in above </a:t>
            </a:r>
            <a:r>
              <a:rPr lang="en-US" baseline="0" dirty="0" err="1"/>
              <a:t>alg</a:t>
            </a:r>
            <a:r>
              <a:rPr lang="en-US" baseline="0" dirty="0"/>
              <a:t>, since there is no dequeued flag, </a:t>
            </a:r>
            <a:r>
              <a:rPr lang="en-US" baseline="0" dirty="0" err="1"/>
              <a:t>prev</a:t>
            </a:r>
            <a:r>
              <a:rPr lang="en-US" baseline="0" dirty="0"/>
              <a:t> pointers can get sent back wrongly to a node already removed from the queue</a:t>
            </a:r>
          </a:p>
          <a:p>
            <a:r>
              <a:rPr lang="en-US" baseline="0" dirty="0"/>
              <a:t>Can show it on slide *** currently 37 (when node 2 looks down edge to node 1 and updates nodes 1's cost and </a:t>
            </a:r>
            <a:r>
              <a:rPr lang="en-US" baseline="0" dirty="0" err="1"/>
              <a:t>prev</a:t>
            </a:r>
            <a:r>
              <a:rPr lang="en-US" baseline="0" dirty="0"/>
              <a:t> </a:t>
            </a:r>
            <a:r>
              <a:rPr lang="en-US" baseline="0" dirty="0" err="1"/>
              <a:t>ptr</a:t>
            </a:r>
            <a:r>
              <a:rPr lang="en-US" baseline="0" dirty="0"/>
              <a:t>)</a:t>
            </a:r>
          </a:p>
          <a:p>
            <a:r>
              <a:rPr lang="en-US" baseline="0" dirty="0"/>
              <a:t>But not the best use of time so don't bring it up unless someone points it out.</a:t>
            </a:r>
          </a:p>
          <a:p>
            <a:r>
              <a:rPr lang="en-US" baseline="0" dirty="0"/>
              <a:t>Can stop after V-1 iterations – they just keep going</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32</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5E14560C-CA1E-D542-B117-F89A6EB7BFAF}" type="slidenum">
              <a:rPr lang="en-US">
                <a:latin typeface="Times New Roman" charset="0"/>
              </a:rPr>
              <a:pPr/>
              <a:t>33</a:t>
            </a:fld>
            <a:endParaRPr lang="en-US">
              <a:latin typeface="Times New Roman" charset="0"/>
            </a:endParaRPr>
          </a:p>
        </p:txBody>
      </p:sp>
      <p:sp>
        <p:nvSpPr>
          <p:cNvPr id="61443" name="Rectangle 2"/>
          <p:cNvSpPr>
            <a:spLocks noGrp="1" noRot="1" noChangeAspect="1" noChangeArrowheads="1" noTextEdit="1"/>
          </p:cNvSpPr>
          <p:nvPr>
            <p:ph type="sldImg"/>
          </p:nvPr>
        </p:nvSpPr>
        <p:spPr>
          <a:xfrm>
            <a:off x="1144588" y="685800"/>
            <a:ext cx="4570412" cy="3429000"/>
          </a:xfrm>
          <a:ln/>
        </p:spPr>
      </p:sp>
      <p:sp>
        <p:nvSpPr>
          <p:cNvPr id="61444" name="Rectangle 3"/>
          <p:cNvSpPr>
            <a:spLocks noGrp="1" noChangeArrowheads="1"/>
          </p:cNvSpPr>
          <p:nvPr>
            <p:ph type="body" idx="1"/>
          </p:nvPr>
        </p:nvSpPr>
        <p:spPr>
          <a:noFill/>
          <a:ln/>
        </p:spPr>
        <p:txBody>
          <a:bodyPr/>
          <a:lstStyle/>
          <a:p>
            <a:pPr eaLnBrk="1" hangingPunct="1">
              <a:spcBef>
                <a:spcPct val="0"/>
              </a:spcBef>
            </a:pPr>
            <a:r>
              <a:rPr lang="en-US" dirty="0">
                <a:latin typeface="Times New Roman" charset="0"/>
                <a:ea typeface="ＭＳ Ｐゴシック" charset="-128"/>
                <a:cs typeface="ＭＳ Ｐゴシック" charset="-128"/>
              </a:rPr>
              <a:t>Goal: Present Prim’s algorithm graphically in a manner similar to Kruskal’s algorithm.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A97D0686-6003-684E-9E9C-6DEFFD2CF0F4}" type="slidenum">
              <a:rPr lang="en-US">
                <a:latin typeface="Times New Roman" charset="0"/>
              </a:rPr>
              <a:pPr/>
              <a:t>34</a:t>
            </a:fld>
            <a:endParaRPr lang="en-US">
              <a:latin typeface="Times New Roman" charset="0"/>
            </a:endParaRPr>
          </a:p>
        </p:txBody>
      </p:sp>
      <p:sp>
        <p:nvSpPr>
          <p:cNvPr id="63491" name="Rectangle 2"/>
          <p:cNvSpPr>
            <a:spLocks noGrp="1" noRot="1" noChangeAspect="1" noChangeArrowheads="1" noTextEdit="1"/>
          </p:cNvSpPr>
          <p:nvPr>
            <p:ph type="sldImg"/>
          </p:nvPr>
        </p:nvSpPr>
        <p:spPr>
          <a:xfrm>
            <a:off x="1144588" y="685800"/>
            <a:ext cx="4570412" cy="3429000"/>
          </a:xfrm>
          <a:ln/>
        </p:spPr>
      </p:sp>
      <p:sp>
        <p:nvSpPr>
          <p:cNvPr id="6349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a:latin typeface="Times New Roman" charset="0"/>
                <a:ea typeface="ＭＳ Ｐゴシック" charset="-128"/>
                <a:cs typeface="ＭＳ Ｐゴシック" charset="-128"/>
              </a:rPr>
              <a:t>*PQ shows for each node outside S its shortest edge into S, and </a:t>
            </a:r>
            <a:r>
              <a:rPr lang="en-US" dirty="0" err="1">
                <a:latin typeface="Times New Roman" charset="0"/>
                <a:ea typeface="ＭＳ Ｐゴシック" charset="-128"/>
                <a:cs typeface="ＭＳ Ｐゴシック" charset="-128"/>
              </a:rPr>
              <a:t>prev</a:t>
            </a:r>
            <a:r>
              <a:rPr lang="en-US" dirty="0">
                <a:latin typeface="Times New Roman" charset="0"/>
                <a:ea typeface="ＭＳ Ｐゴシック" charset="-128"/>
                <a:cs typeface="ＭＳ Ｐゴシック" charset="-128"/>
              </a:rPr>
              <a:t> shows to which node the edge connects (so we can choose proper edge)</a:t>
            </a:r>
          </a:p>
          <a:p>
            <a:pPr eaLnBrk="1" hangingPunct="1">
              <a:spcBef>
                <a:spcPct val="0"/>
              </a:spcBef>
            </a:pPr>
            <a:r>
              <a:rPr lang="en-US" dirty="0">
                <a:latin typeface="Times New Roman" charset="0"/>
                <a:ea typeface="ＭＳ Ｐゴシック" charset="-128"/>
                <a:cs typeface="ＭＳ Ｐゴシック" charset="-128"/>
              </a:rPr>
              <a:t>Goal: Present Prim’s algorithm graphically in a manner similar to Kruskal’s algorithm.  Initially, consider the light blue edges leaving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Might could do optimal greedy algorithm for denomination variant but would need to compute some more constraints.  Grab largest unless remaining difference to number is…</a:t>
            </a:r>
          </a:p>
        </p:txBody>
      </p:sp>
      <p:sp>
        <p:nvSpPr>
          <p:cNvPr id="20484" name="Slide Number Placeholder 3"/>
          <p:cNvSpPr>
            <a:spLocks noGrp="1"/>
          </p:cNvSpPr>
          <p:nvPr>
            <p:ph type="sldNum" sz="quarter" idx="5"/>
          </p:nvPr>
        </p:nvSpPr>
        <p:spPr>
          <a:noFill/>
        </p:spPr>
        <p:txBody>
          <a:bodyPr/>
          <a:lstStyle/>
          <a:p>
            <a:fld id="{46AA4849-706E-4246-94B6-DA2A20D53C42}" type="slidenum">
              <a:rPr lang="en-US" smtClean="0">
                <a:latin typeface="Times New Roman" charset="0"/>
              </a:rPr>
              <a:pPr/>
              <a:t>4</a:t>
            </a:fld>
            <a:endParaRPr lang="en-US">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Greedily chosen, this edge will be part of final solution.  Don’t actually store S or X.  Just follow final </a:t>
            </a:r>
            <a:r>
              <a:rPr lang="en-US" dirty="0" err="1"/>
              <a:t>prev</a:t>
            </a:r>
            <a:r>
              <a:rPr lang="en-US" dirty="0"/>
              <a:t> pointers from each node to get MST</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35</a:t>
            </a:fld>
            <a:endParaRPr lang="en-US"/>
          </a:p>
        </p:txBody>
      </p:sp>
    </p:spTree>
    <p:extLst>
      <p:ext uri="{BB962C8B-B14F-4D97-AF65-F5344CB8AC3E}">
        <p14:creationId xmlns:p14="http://schemas.microsoft.com/office/powerpoint/2010/main" val="637509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nodes will be in final S. S-V is all nodes in PQ. Don’t actually store X either.  Just follow back final </a:t>
            </a:r>
            <a:r>
              <a:rPr lang="en-US" dirty="0" err="1"/>
              <a:t>prev</a:t>
            </a:r>
            <a:r>
              <a:rPr lang="en-US" dirty="0"/>
              <a:t> pointers from each final node to get MST. </a:t>
            </a:r>
          </a:p>
          <a:p>
            <a:r>
              <a:rPr lang="en-US" dirty="0" err="1"/>
              <a:t>Prev</a:t>
            </a:r>
            <a:r>
              <a:rPr lang="en-US" dirty="0"/>
              <a:t> is stable once node is dequeued, just like Dijkstra path length fixed once dequeued.</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36</a:t>
            </a:fld>
            <a:endParaRPr lang="en-US"/>
          </a:p>
        </p:txBody>
      </p:sp>
    </p:spTree>
    <p:extLst>
      <p:ext uri="{BB962C8B-B14F-4D97-AF65-F5344CB8AC3E}">
        <p14:creationId xmlns:p14="http://schemas.microsoft.com/office/powerpoint/2010/main" val="12067729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614B899-A73B-DA4D-A586-F8C1D9A8B084}" type="slidenum">
              <a:rPr lang="en-US">
                <a:latin typeface="Times New Roman" charset="0"/>
              </a:rPr>
              <a:pPr/>
              <a:t>37</a:t>
            </a:fld>
            <a:endParaRPr lang="en-US">
              <a:latin typeface="Times New Roman" charset="0"/>
            </a:endParaRPr>
          </a:p>
        </p:txBody>
      </p:sp>
      <p:sp>
        <p:nvSpPr>
          <p:cNvPr id="67587" name="Rectangle 2"/>
          <p:cNvSpPr>
            <a:spLocks noGrp="1" noRot="1" noChangeAspect="1" noChangeArrowheads="1" noTextEdit="1"/>
          </p:cNvSpPr>
          <p:nvPr>
            <p:ph type="sldImg"/>
          </p:nvPr>
        </p:nvSpPr>
        <p:spPr>
          <a:xfrm>
            <a:off x="1144588" y="685800"/>
            <a:ext cx="4570412" cy="3429000"/>
          </a:xfrm>
          <a:ln/>
        </p:spPr>
      </p:sp>
      <p:sp>
        <p:nvSpPr>
          <p:cNvPr id="67588" name="Rectangle 3"/>
          <p:cNvSpPr>
            <a:spLocks noGrp="1" noChangeArrowheads="1"/>
          </p:cNvSpPr>
          <p:nvPr>
            <p:ph type="body" idx="1"/>
          </p:nvPr>
        </p:nvSpPr>
        <p:spPr>
          <a:noFill/>
          <a:ln/>
        </p:spPr>
        <p:txBody>
          <a:bodyPr/>
          <a:lstStyle/>
          <a:p>
            <a:pPr eaLnBrk="1" hangingPunct="1">
              <a:spcBef>
                <a:spcPct val="0"/>
              </a:spcBef>
            </a:pPr>
            <a:r>
              <a:rPr lang="en-US" dirty="0">
                <a:latin typeface="Times New Roman" charset="0"/>
                <a:ea typeface="ＭＳ Ｐゴシック" charset="-128"/>
                <a:cs typeface="ＭＳ Ｐゴシック" charset="-128"/>
              </a:rPr>
              <a:t>NOT path length, just cheapest one edge cost</a:t>
            </a:r>
          </a:p>
          <a:p>
            <a:pPr eaLnBrk="1" hangingPunct="1">
              <a:spcBef>
                <a:spcPct val="0"/>
              </a:spcBef>
            </a:pPr>
            <a:r>
              <a:rPr lang="en-US" dirty="0">
                <a:latin typeface="Times New Roman" charset="0"/>
                <a:ea typeface="ＭＳ Ｐゴシック" charset="-128"/>
                <a:cs typeface="ＭＳ Ｐゴシック" charset="-128"/>
              </a:rPr>
              <a:t>Now consider any of the blue edges leaving 4 or 5.  Etc. as we add more vertices.  Node 7 cost is decreased.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Skip this unless</a:t>
            </a:r>
            <a:r>
              <a:rPr lang="en-US" baseline="0" dirty="0"/>
              <a:t> brought up, as it is not the best use of time.</a:t>
            </a:r>
          </a:p>
          <a:p>
            <a:r>
              <a:rPr lang="en-US" dirty="0"/>
              <a:t>***Note in this</a:t>
            </a:r>
            <a:r>
              <a:rPr lang="en-US" baseline="0" dirty="0"/>
              <a:t> case when node 2 checked node 1 which has a key of 4 it would update the cost to 1 (not big deal) AND </a:t>
            </a:r>
            <a:r>
              <a:rPr lang="en-US" baseline="0" dirty="0" err="1"/>
              <a:t>prev</a:t>
            </a:r>
            <a:r>
              <a:rPr lang="en-US" baseline="0" dirty="0"/>
              <a:t> pointer of node 1 would change to node 2 which would be a bug.</a:t>
            </a:r>
          </a:p>
          <a:p>
            <a:r>
              <a:rPr lang="en-US" baseline="0" dirty="0"/>
              <a:t>Should only test with nodes still on the queue.  If added edge immediately into X rather than </a:t>
            </a:r>
            <a:r>
              <a:rPr lang="en-US" baseline="0" dirty="0" err="1"/>
              <a:t>prev</a:t>
            </a:r>
            <a:r>
              <a:rPr lang="en-US" baseline="0" dirty="0"/>
              <a:t> tree at end would have been fine.</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p:cNvSpPr>
          <p:nvPr>
            <p:ph type="sldImg"/>
          </p:nvPr>
        </p:nvSpPr>
        <p:spPr>
          <a:ln/>
        </p:spPr>
      </p:sp>
      <p:sp>
        <p:nvSpPr>
          <p:cNvPr id="74755"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remember last </a:t>
            </a:r>
            <a:r>
              <a:rPr lang="en-US" dirty="0" err="1">
                <a:latin typeface="Times New Roman" charset="0"/>
                <a:ea typeface="ＭＳ Ｐゴシック" charset="-128"/>
                <a:cs typeface="ＭＳ Ｐゴシック" charset="-128"/>
              </a:rPr>
              <a:t>log|V</a:t>
            </a:r>
            <a:r>
              <a:rPr lang="en-US" dirty="0">
                <a:latin typeface="Times New Roman" charset="0"/>
                <a:ea typeface="ＭＳ Ｐゴシック" charset="-128"/>
                <a:cs typeface="ＭＳ Ｐゴシック" charset="-128"/>
              </a:rPr>
              <a:t>| = θ(log|V|</a:t>
            </a:r>
            <a:r>
              <a:rPr lang="en-US" baseline="30000" dirty="0">
                <a:latin typeface="Times New Roman" charset="0"/>
                <a:ea typeface="ＭＳ Ｐゴシック" charset="-128"/>
                <a:cs typeface="ＭＳ Ｐゴシック" charset="-128"/>
              </a:rPr>
              <a:t>2)</a:t>
            </a:r>
          </a:p>
          <a:p>
            <a:r>
              <a:rPr lang="en-US" baseline="0" dirty="0">
                <a:latin typeface="Times New Roman" charset="0"/>
                <a:ea typeface="ＭＳ Ｐゴシック" charset="-128"/>
                <a:cs typeface="ＭＳ Ｐゴシック" charset="-128"/>
              </a:rPr>
              <a:t>Prim's always better?  Constant factor issues</a:t>
            </a:r>
          </a:p>
          <a:p>
            <a:r>
              <a:rPr lang="en-US" baseline="0" dirty="0">
                <a:latin typeface="Times New Roman" charset="0"/>
                <a:ea typeface="ＭＳ Ｐゴシック" charset="-128"/>
                <a:cs typeface="ＭＳ Ｐゴシック" charset="-128"/>
              </a:rPr>
              <a:t>Why isn't </a:t>
            </a:r>
            <a:r>
              <a:rPr lang="en-US" baseline="0" dirty="0" err="1">
                <a:latin typeface="Times New Roman" charset="0"/>
                <a:ea typeface="ＭＳ Ｐゴシック" charset="-128"/>
                <a:cs typeface="ＭＳ Ｐゴシック" charset="-128"/>
              </a:rPr>
              <a:t>Prims</a:t>
            </a:r>
            <a:r>
              <a:rPr lang="en-US" baseline="0" dirty="0">
                <a:latin typeface="Times New Roman" charset="0"/>
                <a:ea typeface="ＭＳ Ｐゴシック" charset="-128"/>
                <a:cs typeface="ＭＳ Ｐゴシック" charset="-128"/>
              </a:rPr>
              <a:t> (</a:t>
            </a:r>
            <a:r>
              <a:rPr lang="en-US" baseline="0" dirty="0" err="1">
                <a:latin typeface="Times New Roman" charset="0"/>
                <a:ea typeface="ＭＳ Ｐゴシック" charset="-128"/>
                <a:cs typeface="ＭＳ Ｐゴシック" charset="-128"/>
              </a:rPr>
              <a:t>V+E)logV</a:t>
            </a:r>
            <a:r>
              <a:rPr lang="en-US" baseline="0" dirty="0">
                <a:latin typeface="Times New Roman" charset="0"/>
                <a:ea typeface="ＭＳ Ｐゴシック" charset="-128"/>
                <a:cs typeface="ＭＳ Ｐゴシック" charset="-128"/>
              </a:rPr>
              <a:t> </a:t>
            </a:r>
            <a:r>
              <a:rPr lang="en-US" baseline="0" dirty="0" err="1">
                <a:latin typeface="Times New Roman" charset="0"/>
                <a:ea typeface="ＭＳ Ｐゴシック" charset="-128"/>
                <a:cs typeface="ＭＳ Ｐゴシック" charset="-128"/>
              </a:rPr>
              <a:t>llike</a:t>
            </a:r>
            <a:r>
              <a:rPr lang="en-US" baseline="0" dirty="0">
                <a:latin typeface="Times New Roman" charset="0"/>
                <a:ea typeface="ＭＳ Ｐゴシック" charset="-128"/>
                <a:cs typeface="ＭＳ Ｐゴシック" charset="-128"/>
              </a:rPr>
              <a:t> </a:t>
            </a:r>
            <a:r>
              <a:rPr lang="en-US" baseline="0" dirty="0" err="1">
                <a:latin typeface="Times New Roman" charset="0"/>
                <a:ea typeface="ＭＳ Ｐゴシック" charset="-128"/>
                <a:cs typeface="ＭＳ Ｐゴシック" charset="-128"/>
              </a:rPr>
              <a:t>Dijktras</a:t>
            </a:r>
            <a:r>
              <a:rPr lang="en-US" baseline="0" dirty="0">
                <a:latin typeface="Times New Roman" charset="0"/>
                <a:ea typeface="ＭＳ Ｐゴシック" charset="-128"/>
                <a:cs typeface="ＭＳ Ｐゴシック" charset="-128"/>
              </a:rPr>
              <a:t>? – because nodes are all connected so E &gt;= V</a:t>
            </a:r>
          </a:p>
          <a:p>
            <a:r>
              <a:rPr lang="en-US" baseline="0" dirty="0" err="1">
                <a:latin typeface="Times New Roman" charset="0"/>
                <a:ea typeface="ＭＳ Ｐゴシック" charset="-128"/>
                <a:cs typeface="ＭＳ Ｐゴシック" charset="-128"/>
              </a:rPr>
              <a:t>Dijsktra’s</a:t>
            </a:r>
            <a:r>
              <a:rPr lang="en-US" baseline="0" dirty="0">
                <a:latin typeface="Times New Roman" charset="0"/>
                <a:ea typeface="ＭＳ Ｐゴシック" charset="-128"/>
                <a:cs typeface="ＭＳ Ｐゴシック" charset="-128"/>
              </a:rPr>
              <a:t> both greedy and DP, though Prims follows the more common greedy flavor of pick one of current set of options on the way to a goal.</a:t>
            </a:r>
          </a:p>
          <a:p>
            <a:r>
              <a:rPr lang="en-US" baseline="0" dirty="0">
                <a:latin typeface="Times New Roman" charset="0"/>
                <a:ea typeface="ＭＳ Ｐゴシック" charset="-128"/>
                <a:cs typeface="ＭＳ Ｐゴシック" charset="-128"/>
              </a:rPr>
              <a:t>Other considerations – </a:t>
            </a:r>
            <a:r>
              <a:rPr lang="en-US" baseline="0" dirty="0" err="1">
                <a:latin typeface="Times New Roman" charset="0"/>
                <a:ea typeface="ＭＳ Ｐゴシック" charset="-128"/>
                <a:cs typeface="ＭＳ Ｐゴシック" charset="-128"/>
              </a:rPr>
              <a:t>Kruskals</a:t>
            </a:r>
            <a:r>
              <a:rPr lang="en-US" baseline="0" dirty="0">
                <a:latin typeface="Times New Roman" charset="0"/>
                <a:ea typeface="ＭＳ Ｐゴシック" charset="-128"/>
                <a:cs typeface="ＭＳ Ｐゴシック" charset="-128"/>
              </a:rPr>
              <a:t> leads to easy stochastic minimum cut algorithm. Last edge added is highly likely the minimum cut</a:t>
            </a:r>
          </a:p>
          <a:p>
            <a:r>
              <a:rPr lang="en-US" baseline="0" dirty="0">
                <a:latin typeface="Times New Roman" charset="0"/>
                <a:ea typeface="ＭＳ Ｐゴシック" charset="-128"/>
                <a:cs typeface="ＭＳ Ｐゴシック" charset="-128"/>
              </a:rPr>
              <a:t>Length tie advantage as Prims has edge is PQ and you just get to see the edge that the PQ has at front, but you see all tied edges with </a:t>
            </a:r>
            <a:r>
              <a:rPr lang="en-US" baseline="0" dirty="0" err="1">
                <a:latin typeface="Times New Roman" charset="0"/>
                <a:ea typeface="ＭＳ Ｐゴシック" charset="-128"/>
                <a:cs typeface="ＭＳ Ｐゴシック" charset="-128"/>
              </a:rPr>
              <a:t>Kruskals</a:t>
            </a:r>
            <a:endParaRPr lang="en-US" baseline="0" dirty="0">
              <a:latin typeface="Times New Roman" charset="0"/>
              <a:ea typeface="ＭＳ Ｐゴシック" charset="-128"/>
              <a:cs typeface="ＭＳ Ｐゴシック" charset="-128"/>
            </a:endParaRPr>
          </a:p>
        </p:txBody>
      </p:sp>
      <p:sp>
        <p:nvSpPr>
          <p:cNvPr id="74756" name="Slide Number Placeholder 3"/>
          <p:cNvSpPr>
            <a:spLocks noGrp="1"/>
          </p:cNvSpPr>
          <p:nvPr>
            <p:ph type="sldNum" sz="quarter" idx="5"/>
          </p:nvPr>
        </p:nvSpPr>
        <p:spPr>
          <a:noFill/>
        </p:spPr>
        <p:txBody>
          <a:bodyPr/>
          <a:lstStyle/>
          <a:p>
            <a:fld id="{3B7BDACC-21BA-E146-912B-DD007642E55C}" type="slidenum">
              <a:rPr lang="en-US" smtClean="0">
                <a:latin typeface="Times New Roman" charset="0"/>
              </a:rPr>
              <a:pPr/>
              <a:t>43</a:t>
            </a:fld>
            <a:endParaRPr lang="en-US">
              <a:latin typeface="Times New Roman"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greek</a:t>
            </a:r>
            <a:r>
              <a:rPr lang="en-US" dirty="0"/>
              <a:t> letter is cap Gamma</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44</a:t>
            </a:fld>
            <a:endParaRPr lang="en-US"/>
          </a:p>
        </p:txBody>
      </p:sp>
    </p:spTree>
    <p:extLst>
      <p:ext uri="{BB962C8B-B14F-4D97-AF65-F5344CB8AC3E}">
        <p14:creationId xmlns:p14="http://schemas.microsoft.com/office/powerpoint/2010/main" val="66276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79875"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What are some other valid encoding trees for our 4 symbol problem?</a:t>
            </a:r>
          </a:p>
          <a:p>
            <a:r>
              <a:rPr lang="en-US" dirty="0">
                <a:latin typeface="Times New Roman" charset="0"/>
                <a:ea typeface="ＭＳ Ｐゴシック" charset="-128"/>
                <a:cs typeface="ＭＳ Ｐゴシック" charset="-128"/>
              </a:rPr>
              <a:t>Could put symbols on different leafs but only gets worse to move more frequent down</a:t>
            </a:r>
          </a:p>
          <a:p>
            <a:r>
              <a:rPr lang="en-US" dirty="0">
                <a:latin typeface="Times New Roman" charset="0"/>
                <a:ea typeface="ＭＳ Ｐゴシック" charset="-128"/>
                <a:cs typeface="ＭＳ Ｐゴシック" charset="-128"/>
              </a:rPr>
              <a:t>First swap BC </a:t>
            </a:r>
            <a:r>
              <a:rPr lang="en-US" dirty="0" err="1">
                <a:latin typeface="Times New Roman" charset="0"/>
                <a:ea typeface="ＭＳ Ｐゴシック" charset="-128"/>
                <a:cs typeface="ＭＳ Ｐゴシック" charset="-128"/>
              </a:rPr>
              <a:t>subtree</a:t>
            </a:r>
            <a:r>
              <a:rPr lang="en-US" dirty="0">
                <a:latin typeface="Times New Roman" charset="0"/>
                <a:ea typeface="ＭＳ Ｐゴシック" charset="-128"/>
                <a:cs typeface="ＭＳ Ｐゴシック" charset="-128"/>
              </a:rPr>
              <a:t> with D (no real change, just change in codeword values)</a:t>
            </a:r>
          </a:p>
          <a:p>
            <a:r>
              <a:rPr lang="en-US" dirty="0">
                <a:latin typeface="Times New Roman" charset="0"/>
                <a:ea typeface="ＭＳ Ｐゴシック" charset="-128"/>
                <a:cs typeface="ＭＳ Ｐゴシック" charset="-128"/>
              </a:rPr>
              <a:t>Note that only 2 trees are truly unique for this problem since codeword bits are arbitrary,  Need 5 leafs to get 3</a:t>
            </a:r>
            <a:r>
              <a:rPr lang="en-US" baseline="30000" dirty="0">
                <a:latin typeface="Times New Roman" charset="0"/>
                <a:ea typeface="ＭＳ Ｐゴシック" charset="-128"/>
                <a:cs typeface="ＭＳ Ｐゴシック" charset="-128"/>
              </a:rPr>
              <a:t>rd</a:t>
            </a:r>
            <a:r>
              <a:rPr lang="en-US" dirty="0">
                <a:latin typeface="Times New Roman" charset="0"/>
                <a:ea typeface="ＭＳ Ｐゴシック" charset="-128"/>
                <a:cs typeface="ＭＳ Ｐゴシック" charset="-128"/>
              </a:rPr>
              <a:t> variety,  grow exponentially</a:t>
            </a:r>
          </a:p>
        </p:txBody>
      </p:sp>
      <p:sp>
        <p:nvSpPr>
          <p:cNvPr id="79876" name="Slide Number Placeholder 3"/>
          <p:cNvSpPr>
            <a:spLocks noGrp="1"/>
          </p:cNvSpPr>
          <p:nvPr>
            <p:ph type="sldNum" sz="quarter" idx="5"/>
          </p:nvPr>
        </p:nvSpPr>
        <p:spPr>
          <a:noFill/>
        </p:spPr>
        <p:txBody>
          <a:bodyPr/>
          <a:lstStyle/>
          <a:p>
            <a:fld id="{E5459A8A-84AD-4043-8562-CD2598ADC2EF}" type="slidenum">
              <a:rPr lang="en-US" smtClean="0">
                <a:latin typeface="Times New Roman" charset="0"/>
              </a:rPr>
              <a:pPr/>
              <a:t>48</a:t>
            </a:fld>
            <a:endParaRPr lang="en-US">
              <a:latin typeface="Times New Roman"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depth in tree is number of bits required for that code (thus increased cost with depth)</a:t>
            </a:r>
          </a:p>
          <a:p>
            <a:r>
              <a:rPr lang="en-US" dirty="0">
                <a:latin typeface="Times New Roman" charset="0"/>
                <a:ea typeface="ＭＳ Ｐゴシック" charset="-128"/>
                <a:cs typeface="ＭＳ Ｐゴシック" charset="-128"/>
              </a:rPr>
              <a:t>note how 3 is counted 3 times, 37 is counted 2 times, etc.</a:t>
            </a:r>
          </a:p>
          <a:p>
            <a:r>
              <a:rPr lang="en-US" dirty="0">
                <a:latin typeface="Times New Roman" charset="0"/>
                <a:ea typeface="ＭＳ Ｐゴシック" charset="-128"/>
                <a:cs typeface="ＭＳ Ｐゴシック" charset="-128"/>
              </a:rPr>
              <a:t>But there</a:t>
            </a:r>
            <a:r>
              <a:rPr lang="en-US" baseline="0" dirty="0">
                <a:latin typeface="Times New Roman" charset="0"/>
                <a:ea typeface="ＭＳ Ｐゴシック" charset="-128"/>
                <a:cs typeface="ＭＳ Ｐゴシック" charset="-128"/>
              </a:rPr>
              <a:t> are an exponential number of tree possibilities.  How do we find optimal?</a:t>
            </a:r>
            <a:endParaRPr lang="en-US" dirty="0">
              <a:latin typeface="Times New Roman" charset="0"/>
              <a:ea typeface="ＭＳ Ｐゴシック" charset="-128"/>
              <a:cs typeface="ＭＳ Ｐゴシック" charset="-128"/>
            </a:endParaRPr>
          </a:p>
        </p:txBody>
      </p:sp>
      <p:sp>
        <p:nvSpPr>
          <p:cNvPr id="81924" name="Slide Number Placeholder 3"/>
          <p:cNvSpPr>
            <a:spLocks noGrp="1"/>
          </p:cNvSpPr>
          <p:nvPr>
            <p:ph type="sldNum" sz="quarter" idx="5"/>
          </p:nvPr>
        </p:nvSpPr>
        <p:spPr>
          <a:noFill/>
        </p:spPr>
        <p:txBody>
          <a:bodyPr/>
          <a:lstStyle/>
          <a:p>
            <a:fld id="{E01AF1A2-B3DC-1245-8302-9E0CC63D3631}" type="slidenum">
              <a:rPr lang="en-US" smtClean="0">
                <a:latin typeface="Times New Roman" charset="0"/>
              </a:rPr>
              <a:pPr/>
              <a:t>49</a:t>
            </a:fld>
            <a:endParaRPr lang="en-US">
              <a:latin typeface="Times New Roman"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Times New Roman" charset="0"/>
                <a:ea typeface="ＭＳ Ｐゴシック" charset="-128"/>
                <a:cs typeface="ＭＳ Ｐゴシック" charset="-128"/>
              </a:rPr>
              <a:t>PQ! Can't just sort frequencies because we will be adding new ones in</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Try it on an example of our own,  Do previous example on next page</a:t>
            </a:r>
          </a:p>
        </p:txBody>
      </p:sp>
      <p:sp>
        <p:nvSpPr>
          <p:cNvPr id="83972" name="Slide Number Placeholder 3"/>
          <p:cNvSpPr>
            <a:spLocks noGrp="1"/>
          </p:cNvSpPr>
          <p:nvPr>
            <p:ph type="sldNum" sz="quarter" idx="5"/>
          </p:nvPr>
        </p:nvSpPr>
        <p:spPr>
          <a:noFill/>
        </p:spPr>
        <p:txBody>
          <a:bodyPr/>
          <a:lstStyle/>
          <a:p>
            <a:fld id="{C84E263B-83F8-4949-8DB4-EEEAD87AD0EC}" type="slidenum">
              <a:rPr lang="en-US" smtClean="0">
                <a:latin typeface="Times New Roman" charset="0"/>
              </a:rPr>
              <a:pPr/>
              <a:t>50</a:t>
            </a:fld>
            <a:endParaRPr lang="en-US">
              <a:latin typeface="Times New Roman"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Try it on our example problem.  Must be 2n-1 total nodes (internal and leaf) in the final tree. First n in array will be the leaf nodes, last n-1 the internal nodes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The array indexes give us a simple way to </a:t>
            </a:r>
            <a:r>
              <a:rPr lang="en-US" dirty="0" err="1">
                <a:latin typeface="Times New Roman" charset="0"/>
                <a:ea typeface="ＭＳ Ｐゴシック" charset="-128"/>
                <a:cs typeface="ＭＳ Ｐゴシック" charset="-128"/>
              </a:rPr>
              <a:t>hame</a:t>
            </a:r>
            <a:r>
              <a:rPr lang="en-US" dirty="0">
                <a:latin typeface="Times New Roman" charset="0"/>
                <a:ea typeface="ＭＳ Ｐゴシック" charset="-128"/>
                <a:cs typeface="ＭＳ Ｐゴシック" charset="-128"/>
              </a:rPr>
              <a:t>/number all our tree nodes.  Use those numbers when building up tree on board, but write the letter name and frequencies with them also</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They use indexes in the PQ so that we can know the numbers of the children to the new internal node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Don’t do complexity, save for challenge question</a:t>
            </a:r>
          </a:p>
          <a:p>
            <a:r>
              <a:rPr lang="en-US" dirty="0">
                <a:latin typeface="Times New Roman" charset="0"/>
                <a:ea typeface="ＭＳ Ｐゴシック" charset="-128"/>
                <a:cs typeface="ＭＳ Ｐゴシック" charset="-128"/>
              </a:rPr>
              <a:t>Array of</a:t>
            </a:r>
            <a:r>
              <a:rPr lang="en-US" baseline="0" dirty="0">
                <a:latin typeface="Times New Roman" charset="0"/>
                <a:ea typeface="ＭＳ Ｐゴシック" charset="-128"/>
                <a:cs typeface="ＭＳ Ｐゴシック" charset="-128"/>
              </a:rPr>
              <a:t> frequencies does NOT have to be sorted (PQ will take care of getting out smallest)</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Array is not tree implementation.  It is just a tool to help us build the tree.</a:t>
            </a:r>
          </a:p>
          <a:p>
            <a:r>
              <a:rPr lang="en-US" dirty="0">
                <a:latin typeface="Times New Roman" charset="0"/>
                <a:ea typeface="ＭＳ Ｐゴシック" charset="-128"/>
                <a:cs typeface="ＭＳ Ｐゴシック" charset="-128"/>
              </a:rPr>
              <a:t>Second loop creates the n-1 internal nodes each with 2 children, n of which will be the leaf codewords</a:t>
            </a:r>
          </a:p>
          <a:p>
            <a:endParaRPr lang="en-US" dirty="0">
              <a:latin typeface="Times New Roman" charset="0"/>
              <a:ea typeface="ＭＳ Ｐゴシック" charset="-128"/>
              <a:cs typeface="ＭＳ Ｐゴシック" charset="-128"/>
            </a:endParaRPr>
          </a:p>
        </p:txBody>
      </p:sp>
      <p:sp>
        <p:nvSpPr>
          <p:cNvPr id="86020" name="Slide Number Placeholder 3"/>
          <p:cNvSpPr>
            <a:spLocks noGrp="1"/>
          </p:cNvSpPr>
          <p:nvPr>
            <p:ph type="sldNum" sz="quarter" idx="5"/>
          </p:nvPr>
        </p:nvSpPr>
        <p:spPr>
          <a:noFill/>
        </p:spPr>
        <p:txBody>
          <a:bodyPr/>
          <a:lstStyle/>
          <a:p>
            <a:fld id="{0DD69224-0C8C-2F48-B6A5-50C886056D3F}" type="slidenum">
              <a:rPr lang="en-US" smtClean="0">
                <a:latin typeface="Times New Roman" charset="0"/>
              </a:rPr>
              <a:pPr/>
              <a:t>51</a:t>
            </a:fld>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p:cNvSpPr>
          <p:nvPr>
            <p:ph type="sldImg"/>
          </p:nvPr>
        </p:nvSpPr>
        <p:spPr>
          <a:ln/>
        </p:spPr>
      </p:sp>
      <p:sp>
        <p:nvSpPr>
          <p:cNvPr id="22531"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Note any node could be the root.</a:t>
            </a:r>
          </a:p>
          <a:p>
            <a:r>
              <a:rPr lang="en-US" dirty="0">
                <a:latin typeface="Times New Roman" charset="0"/>
                <a:ea typeface="ＭＳ Ｐゴシック" charset="-128"/>
                <a:cs typeface="ＭＳ Ｐゴシック" charset="-128"/>
              </a:rPr>
              <a:t>Show graph on board and then need to start removing edges.  Better just use the next slide and ask for </a:t>
            </a:r>
            <a:r>
              <a:rPr lang="en-US" dirty="0" err="1">
                <a:latin typeface="Times New Roman" charset="0"/>
                <a:ea typeface="ＭＳ Ｐゴシック" charset="-128"/>
                <a:cs typeface="ＭＳ Ｐゴシック" charset="-128"/>
              </a:rPr>
              <a:t>algs</a:t>
            </a:r>
            <a:endParaRPr lang="en-US" dirty="0">
              <a:latin typeface="Times New Roman" charset="0"/>
              <a:ea typeface="ＭＳ Ｐゴシック" charset="-128"/>
              <a:cs typeface="ＭＳ Ｐゴシック" charset="-128"/>
            </a:endParaRPr>
          </a:p>
        </p:txBody>
      </p:sp>
      <p:sp>
        <p:nvSpPr>
          <p:cNvPr id="22532" name="Slide Number Placeholder 3"/>
          <p:cNvSpPr>
            <a:spLocks noGrp="1"/>
          </p:cNvSpPr>
          <p:nvPr>
            <p:ph type="sldNum" sz="quarter" idx="5"/>
          </p:nvPr>
        </p:nvSpPr>
        <p:spPr>
          <a:noFill/>
        </p:spPr>
        <p:txBody>
          <a:bodyPr/>
          <a:lstStyle/>
          <a:p>
            <a:fld id="{B6C8D5A9-99EE-0A4B-A3A0-6C26EBACB649}" type="slidenum">
              <a:rPr lang="en-US" smtClean="0">
                <a:latin typeface="Times New Roman" charset="0"/>
              </a:rPr>
              <a:pPr/>
              <a:t>5</a:t>
            </a:fld>
            <a:endParaRPr lang="en-US">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Try it on our example problem.  Must be 2n-1 total nodes (internal and leaf) in the final tree.</a:t>
            </a:r>
          </a:p>
          <a:p>
            <a:r>
              <a:rPr lang="en-US" dirty="0">
                <a:latin typeface="Times New Roman" charset="0"/>
                <a:ea typeface="ＭＳ Ｐゴシック" charset="-128"/>
                <a:cs typeface="ＭＳ Ｐゴシック" charset="-128"/>
              </a:rPr>
              <a:t>Array of</a:t>
            </a:r>
            <a:r>
              <a:rPr lang="en-US" baseline="0" dirty="0">
                <a:latin typeface="Times New Roman" charset="0"/>
                <a:ea typeface="ＭＳ Ｐゴシック" charset="-128"/>
                <a:cs typeface="ＭＳ Ｐゴシック" charset="-128"/>
              </a:rPr>
              <a:t> frequencies does NOT have to be sorted (PQ will take care of getting out smallest)</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Array is not tree implementation.  It is just a tool to help us build the tree.</a:t>
            </a:r>
          </a:p>
          <a:p>
            <a:endParaRPr lang="en-US" dirty="0">
              <a:latin typeface="Times New Roman" charset="0"/>
              <a:ea typeface="ＭＳ Ｐゴシック" charset="-128"/>
              <a:cs typeface="ＭＳ Ｐゴシック" charset="-128"/>
            </a:endParaRPr>
          </a:p>
        </p:txBody>
      </p:sp>
      <p:sp>
        <p:nvSpPr>
          <p:cNvPr id="86020" name="Slide Number Placeholder 3"/>
          <p:cNvSpPr>
            <a:spLocks noGrp="1"/>
          </p:cNvSpPr>
          <p:nvPr>
            <p:ph type="sldNum" sz="quarter" idx="5"/>
          </p:nvPr>
        </p:nvSpPr>
        <p:spPr>
          <a:noFill/>
        </p:spPr>
        <p:txBody>
          <a:bodyPr/>
          <a:lstStyle/>
          <a:p>
            <a:fld id="{0DD69224-0C8C-2F48-B6A5-50C886056D3F}" type="slidenum">
              <a:rPr lang="en-US" smtClean="0">
                <a:latin typeface="Times New Roman" charset="0"/>
              </a:rPr>
              <a:pPr/>
              <a:t>52</a:t>
            </a:fld>
            <a:endParaRPr lang="en-US">
              <a:latin typeface="Times New Roman" charset="0"/>
            </a:endParaRPr>
          </a:p>
        </p:txBody>
      </p:sp>
    </p:spTree>
    <p:extLst>
      <p:ext uri="{BB962C8B-B14F-4D97-AF65-F5344CB8AC3E}">
        <p14:creationId xmlns:p14="http://schemas.microsoft.com/office/powerpoint/2010/main" val="27185015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2n-1 inserts</a:t>
            </a:r>
            <a:r>
              <a:rPr lang="en-US" baseline="0" dirty="0">
                <a:latin typeface="Times New Roman" charset="0"/>
                <a:ea typeface="ＭＳ Ｐゴシック" charset="-128"/>
                <a:cs typeface="ＭＳ Ｐゴシック" charset="-128"/>
              </a:rPr>
              <a:t> and </a:t>
            </a:r>
            <a:r>
              <a:rPr lang="en-US" baseline="0" dirty="0" err="1">
                <a:latin typeface="Times New Roman" charset="0"/>
                <a:ea typeface="ＭＳ Ｐゴシック" charset="-128"/>
                <a:cs typeface="ＭＳ Ｐゴシック" charset="-128"/>
              </a:rPr>
              <a:t>deletemins</a:t>
            </a:r>
            <a:endParaRPr lang="en-US" dirty="0">
              <a:latin typeface="Times New Roman" charset="0"/>
              <a:ea typeface="ＭＳ Ｐゴシック" charset="-128"/>
              <a:cs typeface="ＭＳ Ｐゴシック" charset="-128"/>
            </a:endParaRPr>
          </a:p>
        </p:txBody>
      </p:sp>
      <p:sp>
        <p:nvSpPr>
          <p:cNvPr id="86020" name="Slide Number Placeholder 3"/>
          <p:cNvSpPr>
            <a:spLocks noGrp="1"/>
          </p:cNvSpPr>
          <p:nvPr>
            <p:ph type="sldNum" sz="quarter" idx="5"/>
          </p:nvPr>
        </p:nvSpPr>
        <p:spPr>
          <a:noFill/>
        </p:spPr>
        <p:txBody>
          <a:bodyPr/>
          <a:lstStyle/>
          <a:p>
            <a:fld id="{0DD69224-0C8C-2F48-B6A5-50C886056D3F}" type="slidenum">
              <a:rPr lang="en-US" smtClean="0">
                <a:latin typeface="Times New Roman" charset="0"/>
              </a:rPr>
              <a:pPr/>
              <a:t>53</a:t>
            </a:fld>
            <a:endParaRPr lang="en-US">
              <a:latin typeface="Times New Roman"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a:t>
            </a:r>
            <a:r>
              <a:rPr lang="en-US" baseline="0" dirty="0"/>
              <a:t> the simple algorithm?</a:t>
            </a:r>
          </a:p>
          <a:p>
            <a:r>
              <a:rPr lang="en-US" baseline="0" dirty="0"/>
              <a:t>Show why it is n!</a:t>
            </a:r>
          </a:p>
          <a:p>
            <a:r>
              <a:rPr lang="en-US" baseline="0" dirty="0"/>
              <a:t>n possibilities as 1</a:t>
            </a:r>
            <a:r>
              <a:rPr lang="en-US" baseline="30000" dirty="0"/>
              <a:t>st</a:t>
            </a:r>
            <a:r>
              <a:rPr lang="en-US" baseline="0" dirty="0"/>
              <a:t>, for each of those n-1 possibilities for second city, for each of those n-2 for third, </a:t>
            </a:r>
            <a:r>
              <a:rPr lang="en-US" baseline="0" dirty="0" err="1"/>
              <a:t>etc</a:t>
            </a:r>
            <a:r>
              <a:rPr lang="en-US" baseline="0" dirty="0"/>
              <a:t> = n!  All possible permutations</a:t>
            </a:r>
          </a:p>
          <a:p>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54</a:t>
            </a:fld>
            <a:endParaRPr lang="en-US"/>
          </a:p>
        </p:txBody>
      </p:sp>
    </p:spTree>
    <p:extLst>
      <p:ext uri="{BB962C8B-B14F-4D97-AF65-F5344CB8AC3E}">
        <p14:creationId xmlns:p14="http://schemas.microsoft.com/office/powerpoint/2010/main" val="32760360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a:t>
            </a:r>
            <a:r>
              <a:rPr lang="en-US" baseline="0" dirty="0"/>
              <a:t> all paths</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55</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Put some cities on the board and figure out the algorithm</a:t>
            </a:r>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56</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Talk a</a:t>
            </a:r>
            <a:r>
              <a:rPr lang="en-US" baseline="0" dirty="0"/>
              <a:t> bit more about the group approach.  Get greedy up right away, start looking at approaches, still lots of paradigms we haven't covered so don't have to decide too fast.</a:t>
            </a:r>
            <a:endParaRPr lang="en-US" dirty="0"/>
          </a:p>
          <a:p>
            <a:r>
              <a:rPr lang="en-US" dirty="0"/>
              <a:t>Give them</a:t>
            </a:r>
            <a:r>
              <a:rPr lang="en-US" baseline="0" dirty="0"/>
              <a:t> a few minutes to exchange e-mails, etc.</a:t>
            </a:r>
          </a:p>
          <a:p>
            <a:r>
              <a:rPr lang="en-US" baseline="0" dirty="0"/>
              <a:t>n^2 for greedy, and n^3 for 2</a:t>
            </a:r>
            <a:r>
              <a:rPr lang="en-US" baseline="30000" dirty="0"/>
              <a:t>nd</a:t>
            </a:r>
            <a:r>
              <a:rPr lang="en-US" baseline="0" dirty="0"/>
              <a:t> order greedy.</a:t>
            </a:r>
          </a:p>
          <a:p>
            <a:r>
              <a:rPr lang="en-US" baseline="0" dirty="0"/>
              <a:t>However 2</a:t>
            </a:r>
            <a:r>
              <a:rPr lang="en-US" baseline="30000" dirty="0"/>
              <a:t>nd</a:t>
            </a:r>
            <a:r>
              <a:rPr lang="en-US" baseline="0" dirty="0"/>
              <a:t> order greedy only better about half the time, and worse the rest thus we don't do it.  Unusual, but for a highly intertwined problem like TSP too much greedy can get you in trouble for later, leaving long paths to connect sub</a:t>
            </a:r>
            <a:r>
              <a:rPr lang="en-US" baseline="0"/>
              <a:t>-clusters</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57</a:t>
            </a:fld>
            <a:endParaRPr lang="en-US"/>
          </a:p>
        </p:txBody>
      </p:sp>
    </p:spTree>
    <p:extLst>
      <p:ext uri="{BB962C8B-B14F-4D97-AF65-F5344CB8AC3E}">
        <p14:creationId xmlns:p14="http://schemas.microsoft.com/office/powerpoint/2010/main" val="31981834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raining and I'm dry does that infer that  umbrella must be open? </a:t>
            </a:r>
          </a:p>
          <a:p>
            <a:r>
              <a:rPr lang="en-US" dirty="0"/>
              <a:t>Implications have all positive literals.</a:t>
            </a:r>
          </a:p>
          <a:p>
            <a:r>
              <a:rPr lang="en-US" dirty="0"/>
              <a:t>Not equivalent to 2-SAT, though both polynomial.</a:t>
            </a:r>
          </a:p>
          <a:p>
            <a:r>
              <a:rPr lang="en-US" dirty="0"/>
              <a:t>Horn formulas equivalent to CNF where all clauses contain at most one positive literal</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58</a:t>
            </a:fld>
            <a:endParaRPr lang="en-US"/>
          </a:p>
        </p:txBody>
      </p:sp>
    </p:spTree>
    <p:extLst>
      <p:ext uri="{BB962C8B-B14F-4D97-AF65-F5344CB8AC3E}">
        <p14:creationId xmlns:p14="http://schemas.microsoft.com/office/powerpoint/2010/main" val="31887953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Greedy in the sense that it flips a variable just to make this single clause happy, without look at the effect on the full set of clauses.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Greedily and stingily only change enough to true to satisfy the implications, and then hope enough are left false to satisfy the pure negative clauses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Walk through example – Put variables on board with initial false value. Once set something to true, can’t set back to false.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Can’t trivially go in </a:t>
            </a:r>
            <a:r>
              <a:rPr lang="en-US"/>
              <a:t>any order. </a:t>
            </a:r>
            <a:r>
              <a:rPr lang="en-US" dirty="0"/>
              <a:t>Show Logical version and that’s all.  x must be true (-&gt;x, assumes left side is true), which implies y must be true since x-&gt;y, and w is true by 5</a:t>
            </a:r>
            <a:r>
              <a:rPr lang="en-US" baseline="30000" dirty="0"/>
              <a:t>th</a:t>
            </a:r>
            <a:r>
              <a:rPr lang="en-US" dirty="0"/>
              <a:t> clause,  1</a:t>
            </a:r>
            <a:r>
              <a:rPr lang="en-US" baseline="30000" dirty="0"/>
              <a:t>st</a:t>
            </a:r>
            <a:r>
              <a:rPr lang="en-US" dirty="0"/>
              <a:t> and 2</a:t>
            </a:r>
            <a:r>
              <a:rPr lang="en-US" baseline="30000" dirty="0"/>
              <a:t>nd</a:t>
            </a:r>
            <a:r>
              <a:rPr lang="en-US" dirty="0"/>
              <a:t> clause are satisfied with no further change since consequents (x and w) are true,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we look at the pure negative clauses. The last one is satisfied since z is already false, the next to last is not satisfied since x, y, and w all set to true thus no solution</a:t>
            </a:r>
          </a:p>
          <a:p>
            <a:r>
              <a:rPr lang="en-US" dirty="0"/>
              <a:t>Would have gotten same result if tried another order, try it going left to right, </a:t>
            </a:r>
            <a:r>
              <a:rPr lang="en-US" u="sng" dirty="0"/>
              <a:t>however</a:t>
            </a:r>
            <a:r>
              <a:rPr lang="en-US" dirty="0"/>
              <a:t> would have to loop through it multiple times to see if implications still true after each implication update O(n^2).  Book HW approach uses graph rep and counters.</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59</a:t>
            </a:fld>
            <a:endParaRPr lang="en-US"/>
          </a:p>
        </p:txBody>
      </p:sp>
    </p:spTree>
    <p:extLst>
      <p:ext uri="{BB962C8B-B14F-4D97-AF65-F5344CB8AC3E}">
        <p14:creationId xmlns:p14="http://schemas.microsoft.com/office/powerpoint/2010/main" val="25734203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60</a:t>
            </a:fld>
            <a:endParaRPr lang="en-US"/>
          </a:p>
        </p:txBody>
      </p:sp>
    </p:spTree>
    <p:extLst>
      <p:ext uri="{BB962C8B-B14F-4D97-AF65-F5344CB8AC3E}">
        <p14:creationId xmlns:p14="http://schemas.microsoft.com/office/powerpoint/2010/main" val="19793326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try all possible subsets of S: 2^n</a:t>
            </a:r>
          </a:p>
          <a:p>
            <a:r>
              <a:rPr lang="en-US" dirty="0"/>
              <a:t>Until all elements in U covered, Select Si with the largest number of uncovered elements</a:t>
            </a:r>
          </a:p>
          <a:p>
            <a:r>
              <a:rPr lang="en-US" dirty="0"/>
              <a:t>Our greedy is optimal for this example</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61</a:t>
            </a:fld>
            <a:endParaRPr lang="en-US"/>
          </a:p>
        </p:txBody>
      </p:sp>
    </p:spTree>
    <p:extLst>
      <p:ext uri="{BB962C8B-B14F-4D97-AF65-F5344CB8AC3E}">
        <p14:creationId xmlns:p14="http://schemas.microsoft.com/office/powerpoint/2010/main" val="3122522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Try one – Take the biggest link away that does not disconnect the graph</a:t>
            </a:r>
            <a:r>
              <a:rPr lang="en-US" baseline="0" dirty="0">
                <a:latin typeface="Times New Roman" charset="0"/>
                <a:ea typeface="ＭＳ Ｐゴシック" charset="-128"/>
                <a:cs typeface="ＭＳ Ｐゴシック" charset="-128"/>
              </a:rPr>
              <a:t> </a:t>
            </a:r>
            <a:r>
              <a:rPr lang="en-US" dirty="0">
                <a:latin typeface="Times New Roman" charset="0"/>
                <a:ea typeface="ＭＳ Ｐゴシック" charset="-128"/>
                <a:cs typeface="ＭＳ Ｐゴシック" charset="-128"/>
              </a:rPr>
              <a:t>– Greedy? Yes</a:t>
            </a:r>
          </a:p>
          <a:p>
            <a:r>
              <a:rPr lang="en-US" dirty="0">
                <a:latin typeface="Times New Roman" charset="0"/>
                <a:ea typeface="ＭＳ Ｐゴシック" charset="-128"/>
                <a:cs typeface="ＭＳ Ｐゴシック" charset="-128"/>
              </a:rPr>
              <a:t>2 things needed – edge order and is it still connected.</a:t>
            </a:r>
          </a:p>
          <a:p>
            <a:r>
              <a:rPr lang="en-US" dirty="0">
                <a:latin typeface="Times New Roman" charset="0"/>
                <a:ea typeface="ＭＳ Ｐゴシック" charset="-128"/>
                <a:cs typeface="ＭＳ Ｐゴシック" charset="-128"/>
              </a:rPr>
              <a:t>Just  sort edges by length</a:t>
            </a:r>
          </a:p>
          <a:p>
            <a:r>
              <a:rPr lang="en-US" dirty="0">
                <a:latin typeface="Times New Roman" charset="0"/>
                <a:ea typeface="ＭＳ Ｐゴシック" charset="-128"/>
                <a:cs typeface="ＭＳ Ｐゴシック" charset="-128"/>
              </a:rPr>
              <a:t>How long to check for disconnectedness – Could</a:t>
            </a:r>
            <a:r>
              <a:rPr lang="en-US" baseline="0" dirty="0">
                <a:latin typeface="Times New Roman" charset="0"/>
                <a:ea typeface="ＭＳ Ｐゴシック" charset="-128"/>
                <a:cs typeface="ＭＳ Ｐゴシック" charset="-128"/>
              </a:rPr>
              <a:t> do explore O(E) each time (E), Stop when E = V-1, but doing it would be too expensive E*E.</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Will it yield an MST? Not sure, How to prove – counterexample, otherwise seek a formal proof</a:t>
            </a:r>
          </a:p>
          <a:p>
            <a:endParaRPr lang="en-US" dirty="0">
              <a:latin typeface="Times New Roman" charset="0"/>
              <a:ea typeface="ＭＳ Ｐゴシック" charset="-128"/>
              <a:cs typeface="ＭＳ Ｐゴシック" charset="-128"/>
            </a:endParaRPr>
          </a:p>
        </p:txBody>
      </p:sp>
      <p:sp>
        <p:nvSpPr>
          <p:cNvPr id="24580" name="Slide Number Placeholder 3"/>
          <p:cNvSpPr>
            <a:spLocks noGrp="1"/>
          </p:cNvSpPr>
          <p:nvPr>
            <p:ph type="sldNum" sz="quarter" idx="5"/>
          </p:nvPr>
        </p:nvSpPr>
        <p:spPr>
          <a:noFill/>
        </p:spPr>
        <p:txBody>
          <a:bodyPr/>
          <a:lstStyle/>
          <a:p>
            <a:fld id="{AA2D7679-2B4C-134E-A571-A37283C75D92}" type="slidenum">
              <a:rPr lang="en-US" smtClean="0">
                <a:latin typeface="Times New Roman" charset="0"/>
              </a:rPr>
              <a:pPr/>
              <a:t>6</a:t>
            </a:fld>
            <a:endParaRPr lang="en-US">
              <a:latin typeface="Times New Roman"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subsets in this case, each city represents subset of cities within 30 miles (shown by edges in graph)</a:t>
            </a:r>
          </a:p>
          <a:p>
            <a:r>
              <a:rPr lang="en-US" dirty="0"/>
              <a:t>Thus c has size 3 (2 edges plus self), e has size 4 (3 edges plus self)</a:t>
            </a:r>
          </a:p>
          <a:p>
            <a:r>
              <a:rPr lang="en-US" dirty="0"/>
              <a:t>a, then f or g, then c, then j</a:t>
            </a:r>
          </a:p>
          <a:p>
            <a:r>
              <a:rPr lang="en-US" dirty="0"/>
              <a:t>Is it optimal?</a:t>
            </a:r>
          </a:p>
          <a:p>
            <a:r>
              <a:rPr lang="en-US" dirty="0"/>
              <a:t>Optimal would have been {</a:t>
            </a:r>
            <a:r>
              <a:rPr lang="en-US" dirty="0" err="1"/>
              <a:t>i</a:t>
            </a:r>
            <a:r>
              <a:rPr lang="en-US" dirty="0"/>
              <a:t> or k or h, b or d, e}</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62</a:t>
            </a:fld>
            <a:endParaRPr lang="en-US"/>
          </a:p>
        </p:txBody>
      </p:sp>
    </p:spTree>
    <p:extLst>
      <p:ext uri="{BB962C8B-B14F-4D97-AF65-F5344CB8AC3E}">
        <p14:creationId xmlns:p14="http://schemas.microsoft.com/office/powerpoint/2010/main" val="12399368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an initial ML intro with a heart attack data set which we will continue in a minute, HR, Pain level, BP, Arm numbness (Y/N), etc.</a:t>
            </a:r>
          </a:p>
          <a:p>
            <a:r>
              <a:rPr lang="en-US" dirty="0"/>
              <a:t>Start with a picture on the board of data in root and how we could divide and conquer in a greedy way</a:t>
            </a:r>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64</a:t>
            </a:fld>
            <a:endParaRPr lang="en-US"/>
          </a:p>
        </p:txBody>
      </p:sp>
    </p:spTree>
    <p:extLst>
      <p:ext uri="{BB962C8B-B14F-4D97-AF65-F5344CB8AC3E}">
        <p14:creationId xmlns:p14="http://schemas.microsoft.com/office/powerpoint/2010/main" val="23994019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6E29AAF-371B-744D-8D9B-C64636A98F2B}" type="slidenum">
              <a:rPr lang="en-US">
                <a:latin typeface="Times New Roman" pitchFamily="1" charset="0"/>
              </a:rPr>
              <a:pPr/>
              <a:t>65</a:t>
            </a:fld>
            <a:endParaRPr lang="en-US">
              <a:latin typeface="Times New Roman" pitchFamily="1" charset="0"/>
            </a:endParaRPr>
          </a:p>
        </p:txBody>
      </p:sp>
      <p:sp>
        <p:nvSpPr>
          <p:cNvPr id="18435" name="Rectangle 2"/>
          <p:cNvSpPr>
            <a:spLocks noGrp="1" noRot="1" noChangeAspect="1" noChangeArrowheads="1"/>
          </p:cNvSpPr>
          <p:nvPr>
            <p:ph type="sldImg"/>
          </p:nvPr>
        </p:nvSpPr>
        <p:spPr>
          <a:xfrm>
            <a:off x="1150938" y="692150"/>
            <a:ext cx="4556125" cy="34163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4792132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6E29AAF-371B-744D-8D9B-C64636A98F2B}" type="slidenum">
              <a:rPr lang="en-US">
                <a:latin typeface="Times New Roman" pitchFamily="1" charset="0"/>
              </a:rPr>
              <a:pPr/>
              <a:t>66</a:t>
            </a:fld>
            <a:endParaRPr lang="en-US">
              <a:latin typeface="Times New Roman" pitchFamily="1" charset="0"/>
            </a:endParaRPr>
          </a:p>
        </p:txBody>
      </p:sp>
      <p:sp>
        <p:nvSpPr>
          <p:cNvPr id="18435" name="Rectangle 2"/>
          <p:cNvSpPr>
            <a:spLocks noGrp="1" noRot="1" noChangeAspect="1" noChangeArrowheads="1"/>
          </p:cNvSpPr>
          <p:nvPr>
            <p:ph type="sldImg"/>
          </p:nvPr>
        </p:nvSpPr>
        <p:spPr>
          <a:xfrm>
            <a:off x="1150938" y="692150"/>
            <a:ext cx="4556125" cy="34163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r>
              <a:rPr lang="en-US" dirty="0">
                <a:latin typeface="Times New Roman" pitchFamily="1" charset="0"/>
                <a:ea typeface="ＭＳ Ｐゴシック" pitchFamily="1" charset="-128"/>
                <a:cs typeface="ＭＳ Ｐゴシック" pitchFamily="1" charset="-128"/>
              </a:rPr>
              <a:t>Often use low entropy as the measure of purity</a:t>
            </a:r>
          </a:p>
        </p:txBody>
      </p:sp>
    </p:spTree>
    <p:extLst>
      <p:ext uri="{BB962C8B-B14F-4D97-AF65-F5344CB8AC3E}">
        <p14:creationId xmlns:p14="http://schemas.microsoft.com/office/powerpoint/2010/main" val="6858096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6E29AAF-371B-744D-8D9B-C64636A98F2B}" type="slidenum">
              <a:rPr lang="en-US">
                <a:latin typeface="Times New Roman" pitchFamily="1" charset="0"/>
              </a:rPr>
              <a:pPr/>
              <a:t>67</a:t>
            </a:fld>
            <a:endParaRPr lang="en-US">
              <a:latin typeface="Times New Roman" pitchFamily="1" charset="0"/>
            </a:endParaRPr>
          </a:p>
        </p:txBody>
      </p:sp>
      <p:sp>
        <p:nvSpPr>
          <p:cNvPr id="18435" name="Rectangle 2"/>
          <p:cNvSpPr>
            <a:spLocks noGrp="1" noRot="1" noChangeAspect="1" noChangeArrowheads="1"/>
          </p:cNvSpPr>
          <p:nvPr>
            <p:ph type="sldImg"/>
          </p:nvPr>
        </p:nvSpPr>
        <p:spPr>
          <a:xfrm>
            <a:off x="1150938" y="692150"/>
            <a:ext cx="4556125" cy="34163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60301907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6E29AAF-371B-744D-8D9B-C64636A98F2B}" type="slidenum">
              <a:rPr lang="en-US">
                <a:latin typeface="Times New Roman" pitchFamily="1" charset="0"/>
              </a:rPr>
              <a:pPr/>
              <a:t>68</a:t>
            </a:fld>
            <a:endParaRPr lang="en-US">
              <a:latin typeface="Times New Roman" pitchFamily="1" charset="0"/>
            </a:endParaRPr>
          </a:p>
        </p:txBody>
      </p:sp>
      <p:sp>
        <p:nvSpPr>
          <p:cNvPr id="18435" name="Rectangle 2"/>
          <p:cNvSpPr>
            <a:spLocks noGrp="1" noRot="1" noChangeAspect="1" noChangeArrowheads="1"/>
          </p:cNvSpPr>
          <p:nvPr>
            <p:ph type="sldImg"/>
          </p:nvPr>
        </p:nvSpPr>
        <p:spPr>
          <a:xfrm>
            <a:off x="1150938" y="692150"/>
            <a:ext cx="4556125" cy="3416300"/>
          </a:xfrm>
          <a:solidFill>
            <a:srgbClr val="FFFFFF"/>
          </a:solidFill>
          <a:ln/>
        </p:spPr>
      </p:sp>
      <p:sp>
        <p:nvSpPr>
          <p:cNvPr id="18436" name="Rectangle 3"/>
          <p:cNvSpPr>
            <a:spLocks noGrp="1" noChangeArrowheads="1"/>
          </p:cNvSpPr>
          <p:nvPr>
            <p:ph type="body" idx="1"/>
          </p:nvPr>
        </p:nvSpPr>
        <p:spPr>
          <a:solidFill>
            <a:srgbClr val="FFFFFF"/>
          </a:solidFill>
          <a:ln>
            <a:solidFill>
              <a:srgbClr val="000000"/>
            </a:solidFill>
          </a:ln>
        </p:spPr>
        <p:txBody>
          <a:bodyPr/>
          <a:lstStyle/>
          <a:p>
            <a:endParaRPr lang="en-US">
              <a:latin typeface="Times New Roman"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9188848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D79556D-199B-5E4E-84CB-5C2889E88EA5}" type="slidenum">
              <a:rPr lang="en-US" smtClean="0"/>
              <a:pPr>
                <a:defRPr/>
              </a:pPr>
              <a:t>69</a:t>
            </a:fld>
            <a:endParaRPr lang="en-US"/>
          </a:p>
        </p:txBody>
      </p:sp>
    </p:spTree>
    <p:extLst>
      <p:ext uri="{BB962C8B-B14F-4D97-AF65-F5344CB8AC3E}">
        <p14:creationId xmlns:p14="http://schemas.microsoft.com/office/powerpoint/2010/main" val="80456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a:latin typeface="Times New Roman" charset="0"/>
                <a:ea typeface="ＭＳ Ｐゴシック" charset="-128"/>
                <a:cs typeface="ＭＳ Ｐゴシック" charset="-128"/>
              </a:rPr>
              <a:t>This algorithm was also </a:t>
            </a:r>
            <a:r>
              <a:rPr lang="en-US" dirty="0" err="1">
                <a:latin typeface="Times New Roman" charset="0"/>
                <a:ea typeface="ＭＳ Ｐゴシック" charset="-128"/>
                <a:cs typeface="ＭＳ Ｐゴシック" charset="-128"/>
              </a:rPr>
              <a:t>givem</a:t>
            </a:r>
            <a:r>
              <a:rPr lang="en-US" dirty="0">
                <a:latin typeface="Times New Roman" charset="0"/>
                <a:ea typeface="ＭＳ Ｐゴシック" charset="-128"/>
                <a:cs typeface="ＭＳ Ｐゴシック" charset="-128"/>
              </a:rPr>
              <a:t> by Kruskal in his Kruskal algorithm and he called it reverse-delete. It does give MST but is slower than </a:t>
            </a:r>
            <a:r>
              <a:rPr lang="en-US" dirty="0" err="1">
                <a:latin typeface="Times New Roman" charset="0"/>
                <a:ea typeface="ＭＳ Ｐゴシック" charset="-128"/>
                <a:cs typeface="ＭＳ Ｐゴシック" charset="-128"/>
              </a:rPr>
              <a:t>Kruskals</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Before</a:t>
            </a:r>
            <a:r>
              <a:rPr lang="en-US" baseline="0" dirty="0">
                <a:latin typeface="Times New Roman" charset="0"/>
                <a:ea typeface="ＭＳ Ｐゴシック" charset="-128"/>
                <a:cs typeface="ＭＳ Ｐゴシック" charset="-128"/>
              </a:rPr>
              <a:t> go to Kruskal's have them figure out their bottom up version</a:t>
            </a:r>
          </a:p>
          <a:p>
            <a:r>
              <a:rPr lang="en-US" dirty="0">
                <a:latin typeface="Times New Roman" charset="0"/>
                <a:ea typeface="ＭＳ Ｐゴシック" charset="-128"/>
                <a:cs typeface="ＭＳ Ｐゴシック" charset="-128"/>
              </a:rPr>
              <a:t>Try one – Take the biggest link away that does not disconnect the graph</a:t>
            </a:r>
            <a:r>
              <a:rPr lang="en-US" baseline="0" dirty="0">
                <a:latin typeface="Times New Roman" charset="0"/>
                <a:ea typeface="ＭＳ Ｐゴシック" charset="-128"/>
                <a:cs typeface="ＭＳ Ｐゴシック" charset="-128"/>
              </a:rPr>
              <a:t> </a:t>
            </a:r>
            <a:r>
              <a:rPr lang="en-US" dirty="0">
                <a:latin typeface="Times New Roman" charset="0"/>
                <a:ea typeface="ＭＳ Ｐゴシック" charset="-128"/>
                <a:cs typeface="ＭＳ Ｐゴシック" charset="-128"/>
              </a:rPr>
              <a:t>– Greedy?  Will it yield an MST?</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How to test for connectedness.</a:t>
            </a:r>
            <a:r>
              <a:rPr lang="en-US" baseline="0" dirty="0">
                <a:latin typeface="Times New Roman" charset="0"/>
                <a:ea typeface="ＭＳ Ｐゴシック" charset="-128"/>
                <a:cs typeface="ＭＳ Ｐゴシック" charset="-128"/>
              </a:rPr>
              <a:t> E*explore to make sure all nodes reached. Stop when V-1 edges remain. (V+E)*E, E^2 since connected – too slow</a:t>
            </a:r>
            <a:endParaRPr lang="en-US" dirty="0">
              <a:latin typeface="Times New Roman" charset="0"/>
              <a:ea typeface="ＭＳ Ｐゴシック" charset="-128"/>
              <a:cs typeface="ＭＳ Ｐゴシック" charset="-128"/>
            </a:endParaRPr>
          </a:p>
          <a:p>
            <a:r>
              <a:rPr lang="en-US" baseline="0" dirty="0">
                <a:latin typeface="Times New Roman" charset="0"/>
                <a:ea typeface="ＭＳ Ｐゴシック" charset="-128"/>
                <a:cs typeface="ＭＳ Ｐゴシック" charset="-128"/>
              </a:rPr>
              <a:t>If build bottom, might be able to do that easier. </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How to prove – counterexample, otherwise seek a formal proof</a:t>
            </a:r>
          </a:p>
          <a:p>
            <a:endParaRPr lang="en-US" dirty="0">
              <a:latin typeface="Times New Roman" charset="0"/>
              <a:ea typeface="ＭＳ Ｐゴシック" charset="-128"/>
              <a:cs typeface="ＭＳ Ｐゴシック" charset="-128"/>
            </a:endParaRPr>
          </a:p>
        </p:txBody>
      </p:sp>
      <p:sp>
        <p:nvSpPr>
          <p:cNvPr id="24580" name="Slide Number Placeholder 3"/>
          <p:cNvSpPr>
            <a:spLocks noGrp="1"/>
          </p:cNvSpPr>
          <p:nvPr>
            <p:ph type="sldNum" sz="quarter" idx="5"/>
          </p:nvPr>
        </p:nvSpPr>
        <p:spPr>
          <a:noFill/>
        </p:spPr>
        <p:txBody>
          <a:bodyPr/>
          <a:lstStyle/>
          <a:p>
            <a:fld id="{AA2D7679-2B4C-134E-A571-A37283C75D92}" type="slidenum">
              <a:rPr lang="en-US" smtClean="0">
                <a:latin typeface="Times New Roman" charset="0"/>
              </a:rPr>
              <a:pPr/>
              <a:t>7</a:t>
            </a:fld>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charset="0"/>
                <a:ea typeface="ＭＳ Ｐゴシック" charset="-128"/>
                <a:cs typeface="ＭＳ Ｐゴシック" charset="-128"/>
              </a:rPr>
              <a:t>Crew-</a:t>
            </a:r>
            <a:r>
              <a:rPr lang="en-US" dirty="0" err="1">
                <a:latin typeface="Times New Roman" charset="0"/>
                <a:ea typeface="ＭＳ Ｐゴシック" charset="-128"/>
                <a:cs typeface="ＭＳ Ｐゴシック" charset="-128"/>
              </a:rPr>
              <a:t>skal</a:t>
            </a:r>
            <a:r>
              <a:rPr lang="en-US" dirty="0">
                <a:latin typeface="Times New Roman" charset="0"/>
                <a:ea typeface="ＭＳ Ｐゴシック" charset="-128"/>
                <a:cs typeface="ＭＳ Ｐゴシック" charset="-128"/>
              </a:rPr>
              <a:t> - Before</a:t>
            </a:r>
            <a:r>
              <a:rPr lang="en-US" baseline="0" dirty="0">
                <a:latin typeface="Times New Roman" charset="0"/>
                <a:ea typeface="ＭＳ Ｐゴシック" charset="-128"/>
                <a:cs typeface="ＭＳ Ｐゴシック" charset="-128"/>
              </a:rPr>
              <a:t> go to </a:t>
            </a:r>
            <a:r>
              <a:rPr lang="en-US" baseline="0" dirty="0" err="1">
                <a:latin typeface="Times New Roman" charset="0"/>
                <a:ea typeface="ＭＳ Ｐゴシック" charset="-128"/>
                <a:cs typeface="ＭＳ Ｐゴシック" charset="-128"/>
              </a:rPr>
              <a:t>Kruskal's</a:t>
            </a:r>
            <a:r>
              <a:rPr lang="en-US" baseline="0" dirty="0">
                <a:latin typeface="Times New Roman" charset="0"/>
                <a:ea typeface="ＭＳ Ｐゴシック" charset="-128"/>
                <a:cs typeface="ＭＳ Ｐゴシック" charset="-128"/>
              </a:rPr>
              <a:t> have them figure out their bottom up version – then go to this slide before discussing complexity</a:t>
            </a:r>
          </a:p>
          <a:p>
            <a:r>
              <a:rPr lang="en-US" dirty="0">
                <a:latin typeface="Times New Roman" charset="0"/>
                <a:ea typeface="ＭＳ Ｐゴシック" charset="-128"/>
                <a:cs typeface="ＭＳ Ｐゴシック" charset="-128"/>
              </a:rPr>
              <a:t>Just like with our top down, we had to decide</a:t>
            </a:r>
            <a:r>
              <a:rPr lang="en-US" baseline="0" dirty="0">
                <a:latin typeface="Times New Roman" charset="0"/>
                <a:ea typeface="ＭＳ Ｐゴシック" charset="-128"/>
                <a:cs typeface="ＭＳ Ｐゴシック" charset="-128"/>
              </a:rPr>
              <a:t> if it was connected with </a:t>
            </a:r>
            <a:r>
              <a:rPr lang="en-US" baseline="0" dirty="0" err="1">
                <a:latin typeface="Times New Roman" charset="0"/>
                <a:ea typeface="ＭＳ Ｐゴシック" charset="-128"/>
                <a:cs typeface="ＭＳ Ｐゴシック" charset="-128"/>
              </a:rPr>
              <a:t>Kruskals</a:t>
            </a:r>
            <a:r>
              <a:rPr lang="en-US" baseline="0" dirty="0">
                <a:latin typeface="Times New Roman" charset="0"/>
                <a:ea typeface="ＭＳ Ｐゴシック" charset="-128"/>
                <a:cs typeface="ＭＳ Ｐゴシック" charset="-128"/>
              </a:rPr>
              <a:t> we have to</a:t>
            </a:r>
            <a:endParaRPr lang="en-US" dirty="0">
              <a:latin typeface="Times New Roman" charset="0"/>
              <a:ea typeface="ＭＳ Ｐゴシック" charset="-128"/>
              <a:cs typeface="ＭＳ Ｐゴシック" charset="-128"/>
            </a:endParaRPr>
          </a:p>
          <a:p>
            <a:r>
              <a:rPr lang="en-US" dirty="0">
                <a:latin typeface="Times New Roman" charset="0"/>
                <a:ea typeface="ＭＳ Ｐゴシック" charset="-128"/>
                <a:cs typeface="ＭＳ Ｐゴシック" charset="-128"/>
              </a:rPr>
              <a:t>know when</a:t>
            </a:r>
            <a:r>
              <a:rPr lang="en-US" baseline="0" dirty="0">
                <a:latin typeface="Times New Roman" charset="0"/>
                <a:ea typeface="ＭＳ Ｐゴシック" charset="-128"/>
                <a:cs typeface="ＭＳ Ｐゴシック" charset="-128"/>
              </a:rPr>
              <a:t> there is not a cycle created (without having to do a full </a:t>
            </a:r>
            <a:r>
              <a:rPr lang="en-US" baseline="0" dirty="0" err="1">
                <a:latin typeface="Times New Roman" charset="0"/>
                <a:ea typeface="ＭＳ Ｐゴシック" charset="-128"/>
                <a:cs typeface="ＭＳ Ｐゴシック" charset="-128"/>
              </a:rPr>
              <a:t>dfs</a:t>
            </a:r>
            <a:r>
              <a:rPr lang="en-US" baseline="0" dirty="0">
                <a:latin typeface="Times New Roman" charset="0"/>
                <a:ea typeface="ＭＳ Ｐゴシック" charset="-128"/>
                <a:cs typeface="ＭＳ Ｐゴシック" charset="-128"/>
              </a:rPr>
              <a:t> each time).  </a:t>
            </a:r>
            <a:r>
              <a:rPr lang="en-US" baseline="0" dirty="0" err="1">
                <a:latin typeface="Times New Roman" charset="0"/>
                <a:ea typeface="ＭＳ Ｐゴシック" charset="-128"/>
                <a:cs typeface="ＭＳ Ｐゴシック" charset="-128"/>
              </a:rPr>
              <a:t>Kruskal's</a:t>
            </a:r>
            <a:r>
              <a:rPr lang="en-US" baseline="0" dirty="0">
                <a:latin typeface="Times New Roman" charset="0"/>
                <a:ea typeface="ＭＳ Ｐゴシック" charset="-128"/>
                <a:cs typeface="ＭＳ Ｐゴシック" charset="-128"/>
              </a:rPr>
              <a:t> is a nice </a:t>
            </a:r>
            <a:r>
              <a:rPr lang="en-US" baseline="0" dirty="0" err="1">
                <a:latin typeface="Times New Roman" charset="0"/>
                <a:ea typeface="ＭＳ Ｐゴシック" charset="-128"/>
                <a:cs typeface="ＭＳ Ｐゴシック" charset="-128"/>
              </a:rPr>
              <a:t>alg</a:t>
            </a:r>
            <a:r>
              <a:rPr lang="en-US" baseline="0" dirty="0">
                <a:latin typeface="Times New Roman" charset="0"/>
                <a:ea typeface="ＭＳ Ｐゴシック" charset="-128"/>
                <a:cs typeface="ＭＳ Ｐゴシック" charset="-128"/>
              </a:rPr>
              <a:t> to do that.</a:t>
            </a:r>
          </a:p>
          <a:p>
            <a:r>
              <a:rPr lang="en-US" baseline="0" dirty="0">
                <a:latin typeface="Times New Roman" charset="0"/>
                <a:ea typeface="ＭＳ Ｐゴシック" charset="-128"/>
                <a:cs typeface="ＭＳ Ｐゴシック" charset="-128"/>
              </a:rPr>
              <a:t>E*</a:t>
            </a:r>
            <a:r>
              <a:rPr lang="en-US" baseline="0" dirty="0" err="1">
                <a:latin typeface="Times New Roman" charset="0"/>
                <a:ea typeface="ＭＳ Ｐゴシック" charset="-128"/>
                <a:cs typeface="ＭＳ Ｐゴシック" charset="-128"/>
              </a:rPr>
              <a:t>dfs</a:t>
            </a:r>
            <a:r>
              <a:rPr lang="en-US" baseline="0" dirty="0">
                <a:latin typeface="Times New Roman" charset="0"/>
                <a:ea typeface="ＭＳ Ｐゴシック" charset="-128"/>
                <a:cs typeface="ＭＳ Ｐゴシック" charset="-128"/>
              </a:rPr>
              <a:t> (and check for </a:t>
            </a:r>
            <a:r>
              <a:rPr lang="en-US" baseline="0" dirty="0" err="1">
                <a:latin typeface="Times New Roman" charset="0"/>
                <a:ea typeface="ＭＳ Ｐゴシック" charset="-128"/>
                <a:cs typeface="ＭＳ Ｐゴシック" charset="-128"/>
              </a:rPr>
              <a:t>backedges</a:t>
            </a:r>
            <a:r>
              <a:rPr lang="en-US" baseline="0" dirty="0">
                <a:latin typeface="Times New Roman" charset="0"/>
                <a:ea typeface="ＭＳ Ｐゴシック" charset="-128"/>
                <a:cs typeface="ＭＳ Ｐゴシック" charset="-128"/>
              </a:rPr>
              <a:t>).  (V+E)*E – too slow</a:t>
            </a:r>
            <a:endParaRPr lang="en-US" dirty="0">
              <a:latin typeface="Times New Roman" charset="0"/>
              <a:ea typeface="ＭＳ Ｐゴシック" charset="-128"/>
              <a:cs typeface="ＭＳ Ｐゴシック" charset="-128"/>
            </a:endParaRPr>
          </a:p>
        </p:txBody>
      </p:sp>
      <p:sp>
        <p:nvSpPr>
          <p:cNvPr id="26628" name="Slide Number Placeholder 3"/>
          <p:cNvSpPr>
            <a:spLocks noGrp="1"/>
          </p:cNvSpPr>
          <p:nvPr>
            <p:ph type="sldNum" sz="quarter" idx="5"/>
          </p:nvPr>
        </p:nvSpPr>
        <p:spPr>
          <a:noFill/>
        </p:spPr>
        <p:txBody>
          <a:bodyPr/>
          <a:lstStyle/>
          <a:p>
            <a:fld id="{66DF901D-306C-DB4C-9906-D29AA2CF6FF4}" type="slidenum">
              <a:rPr lang="en-US" smtClean="0">
                <a:latin typeface="Times New Roman" charset="0"/>
              </a:rPr>
              <a:pPr/>
              <a:t>8</a:t>
            </a:fld>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Again</a:t>
            </a:r>
            <a:r>
              <a:rPr lang="en-US" baseline="0" dirty="0"/>
              <a:t> – data structure/</a:t>
            </a:r>
            <a:r>
              <a:rPr lang="en-US" baseline="0" dirty="0" err="1"/>
              <a:t>alg</a:t>
            </a:r>
            <a:r>
              <a:rPr lang="en-US" baseline="0" dirty="0"/>
              <a:t> mix saves the day</a:t>
            </a:r>
          </a:p>
          <a:p>
            <a:r>
              <a:rPr lang="en-US" dirty="0"/>
              <a:t>Save complexity</a:t>
            </a:r>
            <a:r>
              <a:rPr lang="en-US" baseline="0" dirty="0"/>
              <a:t> for later slide</a:t>
            </a:r>
          </a:p>
          <a:p>
            <a:r>
              <a:rPr lang="en-US" baseline="0" dirty="0"/>
              <a:t>Would create a cycle - Give intuition of union/cycles</a:t>
            </a:r>
            <a:endParaRPr lang="en-US" dirty="0"/>
          </a:p>
        </p:txBody>
      </p:sp>
      <p:sp>
        <p:nvSpPr>
          <p:cNvPr id="4" name="Slide Number Placeholder 3"/>
          <p:cNvSpPr>
            <a:spLocks noGrp="1"/>
          </p:cNvSpPr>
          <p:nvPr>
            <p:ph type="sldNum" sz="quarter" idx="10"/>
          </p:nvPr>
        </p:nvSpPr>
        <p:spPr/>
        <p:txBody>
          <a:bodyPr/>
          <a:lstStyle/>
          <a:p>
            <a:pPr>
              <a:defRPr/>
            </a:pPr>
            <a:fld id="{7D79556D-199B-5E4E-84CB-5C2889E88EA5}" type="slidenum">
              <a:rPr lang="en-US" smtClean="0"/>
              <a:pPr>
                <a:defRPr/>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2509F7CA-0CAC-7049-A325-B0F5691C3C83}" type="slidenum">
              <a:rPr lang="en-US">
                <a:latin typeface="Times New Roman" charset="0"/>
              </a:rPr>
              <a:pPr/>
              <a:t>10</a:t>
            </a:fld>
            <a:endParaRPr lang="en-US">
              <a:latin typeface="Times New Roman" charset="0"/>
            </a:endParaRPr>
          </a:p>
        </p:txBody>
      </p:sp>
      <p:sp>
        <p:nvSpPr>
          <p:cNvPr id="29699" name="Rectangle 2"/>
          <p:cNvSpPr>
            <a:spLocks noGrp="1" noRot="1" noChangeAspect="1" noChangeArrowheads="1" noTextEdit="1"/>
          </p:cNvSpPr>
          <p:nvPr>
            <p:ph type="sldImg"/>
          </p:nvPr>
        </p:nvSpPr>
        <p:spPr>
          <a:xfrm>
            <a:off x="1144588" y="685800"/>
            <a:ext cx="4570412" cy="3429000"/>
          </a:xfrm>
          <a:ln/>
        </p:spPr>
      </p:sp>
      <p:sp>
        <p:nvSpPr>
          <p:cNvPr id="29700" name="Rectangle 3"/>
          <p:cNvSpPr>
            <a:spLocks noGrp="1" noChangeArrowheads="1"/>
          </p:cNvSpPr>
          <p:nvPr>
            <p:ph type="body" idx="1"/>
          </p:nvPr>
        </p:nvSpPr>
        <p:spPr>
          <a:noFill/>
          <a:ln/>
        </p:spPr>
        <p:txBody>
          <a:bodyPr/>
          <a:lstStyle/>
          <a:p>
            <a:pPr eaLnBrk="1" hangingPunct="1"/>
            <a:r>
              <a:rPr lang="en-US" dirty="0">
                <a:latin typeface="Arial" charset="0"/>
                <a:ea typeface="ＭＳ Ｐゴシック" charset="-128"/>
                <a:cs typeface="ＭＳ Ｐゴシック" charset="-128"/>
              </a:rPr>
              <a:t>Each vertex goes into a separate connected component.</a:t>
            </a:r>
          </a:p>
          <a:p>
            <a:pPr eaLnBrk="1" hangingPunct="1"/>
            <a:r>
              <a:rPr lang="en-US" dirty="0">
                <a:latin typeface="Arial" charset="0"/>
                <a:ea typeface="ＭＳ Ｐゴシック" charset="-128"/>
                <a:cs typeface="ＭＳ Ｐゴシック" charset="-128"/>
              </a:rPr>
              <a:t>We'll show</a:t>
            </a:r>
            <a:r>
              <a:rPr lang="en-US" baseline="0" dirty="0">
                <a:latin typeface="Arial" charset="0"/>
                <a:ea typeface="ＭＳ Ｐゴシック" charset="-128"/>
                <a:cs typeface="ＭＳ Ｐゴシック" charset="-128"/>
              </a:rPr>
              <a:t> X on the graph (colored edges), Each color will represent a </a:t>
            </a:r>
            <a:r>
              <a:rPr lang="en-US" baseline="0">
                <a:latin typeface="Arial" charset="0"/>
                <a:ea typeface="ＭＳ Ｐゴシック" charset="-128"/>
                <a:cs typeface="ＭＳ Ｐゴシック" charset="-128"/>
              </a:rPr>
              <a:t>connected component</a:t>
            </a:r>
            <a:endParaRPr lang="en-US" dirty="0">
              <a:latin typeface="Arial" charset="0"/>
              <a:ea typeface="ＭＳ Ｐゴシック" charset="-128"/>
              <a:cs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pitchFamily="-107" charset="0"/>
              </a:endParaRPr>
            </a:p>
          </p:txBody>
        </p:sp>
        <p:sp>
          <p:nvSpPr>
            <p:cNvPr id="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pitchFamily="-107" charset="0"/>
              </a:endParaRPr>
            </a:p>
          </p:txBody>
        </p:sp>
      </p:grpSp>
      <p:sp>
        <p:nvSpPr>
          <p:cNvPr id="7173" name="Rectangle 5"/>
          <p:cNvSpPr>
            <a:spLocks noGrp="1" noChangeArrowheads="1"/>
          </p:cNvSpPr>
          <p:nvPr>
            <p:ph type="ctrTitle" sz="quarter"/>
          </p:nvPr>
        </p:nvSpPr>
        <p:spPr>
          <a:xfrm>
            <a:off x="1293813" y="762000"/>
            <a:ext cx="7772400" cy="1143000"/>
          </a:xfrm>
        </p:spPr>
        <p:txBody>
          <a:bodyPr anchor="b"/>
          <a:lstStyle>
            <a:lvl1pPr>
              <a:defRPr/>
            </a:lvl1pPr>
          </a:lstStyle>
          <a:p>
            <a:r>
              <a:rPr lang="en-US"/>
              <a:t>Click to edit Master title style</a:t>
            </a:r>
          </a:p>
        </p:txBody>
      </p:sp>
      <p:sp>
        <p:nvSpPr>
          <p:cNvPr id="7174"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107" charset="2"/>
              <a:buNone/>
              <a:defRPr/>
            </a:lvl1pPr>
          </a:lstStyle>
          <a:p>
            <a:r>
              <a:rPr lang="en-US"/>
              <a:t>Click to edit Master subtitle style</a:t>
            </a:r>
          </a:p>
        </p:txBody>
      </p:sp>
      <p:sp>
        <p:nvSpPr>
          <p:cNvPr id="7" name="Rectangle 7"/>
          <p:cNvSpPr>
            <a:spLocks noGrp="1" noChangeArrowheads="1"/>
          </p:cNvSpPr>
          <p:nvPr>
            <p:ph type="dt" sz="quarter" idx="10"/>
          </p:nvPr>
        </p:nvSpPr>
        <p:spPr/>
        <p:txBody>
          <a:bodyPr/>
          <a:lstStyle>
            <a:lvl1pPr>
              <a:defRPr sz="1400"/>
            </a:lvl1pPr>
          </a:lstStyle>
          <a:p>
            <a:pPr>
              <a:defRPr/>
            </a:pPr>
            <a:endParaRPr lang="en-US"/>
          </a:p>
        </p:txBody>
      </p:sp>
      <p:sp>
        <p:nvSpPr>
          <p:cNvPr id="8" name="Rectangle 8"/>
          <p:cNvSpPr>
            <a:spLocks noGrp="1" noChangeArrowheads="1"/>
          </p:cNvSpPr>
          <p:nvPr>
            <p:ph type="ftr" sz="quarter" idx="11"/>
          </p:nvPr>
        </p:nvSpPr>
        <p:spPr>
          <a:xfrm>
            <a:off x="3124200" y="6248400"/>
            <a:ext cx="2895600" cy="457200"/>
          </a:xfrm>
        </p:spPr>
        <p:txBody>
          <a:bodyPr/>
          <a:lstStyle>
            <a:lvl1pPr>
              <a:defRPr sz="1400"/>
            </a:lvl1pPr>
          </a:lstStyle>
          <a:p>
            <a:pPr>
              <a:defRPr/>
            </a:pPr>
            <a:r>
              <a:rPr lang="en-US"/>
              <a:t>CS 312 – Greedy Algorithms</a:t>
            </a:r>
          </a:p>
        </p:txBody>
      </p:sp>
      <p:sp>
        <p:nvSpPr>
          <p:cNvPr id="9" name="Rectangle 9"/>
          <p:cNvSpPr>
            <a:spLocks noGrp="1" noChangeArrowheads="1"/>
          </p:cNvSpPr>
          <p:nvPr>
            <p:ph type="sldNum" sz="quarter" idx="12"/>
          </p:nvPr>
        </p:nvSpPr>
        <p:spPr/>
        <p:txBody>
          <a:bodyPr/>
          <a:lstStyle>
            <a:lvl1pPr>
              <a:defRPr sz="1400"/>
            </a:lvl1pPr>
          </a:lstStyle>
          <a:p>
            <a:pPr>
              <a:defRPr/>
            </a:pPr>
            <a:fld id="{478E1C1D-7CEF-7442-AA77-1BC6E6232CF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6" name="Rectangle 8"/>
          <p:cNvSpPr>
            <a:spLocks noGrp="1" noChangeArrowheads="1"/>
          </p:cNvSpPr>
          <p:nvPr>
            <p:ph type="sldNum" sz="quarter" idx="12"/>
          </p:nvPr>
        </p:nvSpPr>
        <p:spPr/>
        <p:txBody>
          <a:bodyPr/>
          <a:lstStyle>
            <a:lvl1pPr>
              <a:defRPr/>
            </a:lvl1pPr>
          </a:lstStyle>
          <a:p>
            <a:pPr>
              <a:defRPr/>
            </a:pPr>
            <a:fld id="{18A218B0-7548-A84D-8E38-0982C59EA02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609600"/>
            <a:ext cx="19621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57340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6" name="Rectangle 8"/>
          <p:cNvSpPr>
            <a:spLocks noGrp="1" noChangeArrowheads="1"/>
          </p:cNvSpPr>
          <p:nvPr>
            <p:ph type="sldNum" sz="quarter" idx="12"/>
          </p:nvPr>
        </p:nvSpPr>
        <p:spPr/>
        <p:txBody>
          <a:bodyPr/>
          <a:lstStyle>
            <a:lvl1pPr>
              <a:defRPr/>
            </a:lvl1pPr>
          </a:lstStyle>
          <a:p>
            <a:pPr>
              <a:defRPr/>
            </a:pPr>
            <a:fld id="{F0A16A30-BA47-604C-8CB3-466FF963D11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	</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6" name="Rectangle 8"/>
          <p:cNvSpPr>
            <a:spLocks noGrp="1" noChangeArrowheads="1"/>
          </p:cNvSpPr>
          <p:nvPr>
            <p:ph type="sldNum" sz="quarter" idx="12"/>
          </p:nvPr>
        </p:nvSpPr>
        <p:spPr/>
        <p:txBody>
          <a:bodyPr/>
          <a:lstStyle>
            <a:lvl1pPr>
              <a:defRPr/>
            </a:lvl1pPr>
          </a:lstStyle>
          <a:p>
            <a:pPr>
              <a:defRPr/>
            </a:pPr>
            <a:fld id="{EAA0467B-DE1E-D64F-8542-E4D01FFF85F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6" name="Rectangle 8"/>
          <p:cNvSpPr>
            <a:spLocks noGrp="1" noChangeArrowheads="1"/>
          </p:cNvSpPr>
          <p:nvPr>
            <p:ph type="sldNum" sz="quarter" idx="12"/>
          </p:nvPr>
        </p:nvSpPr>
        <p:spPr/>
        <p:txBody>
          <a:bodyPr/>
          <a:lstStyle>
            <a:lvl1pPr>
              <a:defRPr/>
            </a:lvl1pPr>
          </a:lstStyle>
          <a:p>
            <a:pPr>
              <a:defRPr/>
            </a:pPr>
            <a:fld id="{49EEC5C0-1729-6243-BCE6-F4C63EFB146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7" name="Rectangle 8"/>
          <p:cNvSpPr>
            <a:spLocks noGrp="1" noChangeArrowheads="1"/>
          </p:cNvSpPr>
          <p:nvPr>
            <p:ph type="sldNum" sz="quarter" idx="12"/>
          </p:nvPr>
        </p:nvSpPr>
        <p:spPr/>
        <p:txBody>
          <a:bodyPr/>
          <a:lstStyle>
            <a:lvl1pPr>
              <a:defRPr/>
            </a:lvl1pPr>
          </a:lstStyle>
          <a:p>
            <a:pPr>
              <a:defRPr/>
            </a:pPr>
            <a:fld id="{6C70BBE2-4F91-0B45-BF72-50EE7706CF5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9" name="Rectangle 8"/>
          <p:cNvSpPr>
            <a:spLocks noGrp="1" noChangeArrowheads="1"/>
          </p:cNvSpPr>
          <p:nvPr>
            <p:ph type="sldNum" sz="quarter" idx="12"/>
          </p:nvPr>
        </p:nvSpPr>
        <p:spPr/>
        <p:txBody>
          <a:bodyPr/>
          <a:lstStyle>
            <a:lvl1pPr>
              <a:defRPr/>
            </a:lvl1pPr>
          </a:lstStyle>
          <a:p>
            <a:pPr>
              <a:defRPr/>
            </a:pPr>
            <a:fld id="{A53F3CA5-B67C-6545-A5FC-CB5B212B48D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5" name="Rectangle 8"/>
          <p:cNvSpPr>
            <a:spLocks noGrp="1" noChangeArrowheads="1"/>
          </p:cNvSpPr>
          <p:nvPr>
            <p:ph type="sldNum" sz="quarter" idx="12"/>
          </p:nvPr>
        </p:nvSpPr>
        <p:spPr/>
        <p:txBody>
          <a:bodyPr/>
          <a:lstStyle>
            <a:lvl1pPr>
              <a:defRPr/>
            </a:lvl1pPr>
          </a:lstStyle>
          <a:p>
            <a:pPr>
              <a:defRPr/>
            </a:pPr>
            <a:fld id="{248BFF9C-E464-A84C-8A8F-5397118AC47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4" name="Rectangle 8"/>
          <p:cNvSpPr>
            <a:spLocks noGrp="1" noChangeArrowheads="1"/>
          </p:cNvSpPr>
          <p:nvPr>
            <p:ph type="sldNum" sz="quarter" idx="12"/>
          </p:nvPr>
        </p:nvSpPr>
        <p:spPr/>
        <p:txBody>
          <a:bodyPr/>
          <a:lstStyle>
            <a:lvl1pPr>
              <a:defRPr/>
            </a:lvl1pPr>
          </a:lstStyle>
          <a:p>
            <a:pPr>
              <a:defRPr/>
            </a:pPr>
            <a:fld id="{EC2D25BB-61B3-B44F-9B33-A6189828A02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7" name="Rectangle 8"/>
          <p:cNvSpPr>
            <a:spLocks noGrp="1" noChangeArrowheads="1"/>
          </p:cNvSpPr>
          <p:nvPr>
            <p:ph type="sldNum" sz="quarter" idx="12"/>
          </p:nvPr>
        </p:nvSpPr>
        <p:spPr/>
        <p:txBody>
          <a:bodyPr/>
          <a:lstStyle>
            <a:lvl1pPr>
              <a:defRPr/>
            </a:lvl1pPr>
          </a:lstStyle>
          <a:p>
            <a:pPr>
              <a:defRPr/>
            </a:pPr>
            <a:fld id="{911F9AE9-AF26-C346-B3A6-E8C9BA35562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CS 312 – Greedy Algorithms</a:t>
            </a:r>
          </a:p>
        </p:txBody>
      </p:sp>
      <p:sp>
        <p:nvSpPr>
          <p:cNvPr id="7" name="Rectangle 8"/>
          <p:cNvSpPr>
            <a:spLocks noGrp="1" noChangeArrowheads="1"/>
          </p:cNvSpPr>
          <p:nvPr>
            <p:ph type="sldNum" sz="quarter" idx="12"/>
          </p:nvPr>
        </p:nvSpPr>
        <p:spPr/>
        <p:txBody>
          <a:bodyPr/>
          <a:lstStyle>
            <a:lvl1pPr>
              <a:defRPr/>
            </a:lvl1pPr>
          </a:lstStyle>
          <a:p>
            <a:pPr>
              <a:defRPr/>
            </a:pPr>
            <a:fld id="{5668668B-DE28-7B42-A54D-F842B9948F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6147"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prstTxWarp prst="textNoShape">
                <a:avLst/>
              </a:prstTxWarp>
            </a:bodyPr>
            <a:lstStyle/>
            <a:p>
              <a:pPr>
                <a:defRPr/>
              </a:pPr>
              <a:endParaRPr lang="en-US">
                <a:latin typeface="Times New Roman" pitchFamily="-107" charset="0"/>
              </a:endParaRPr>
            </a:p>
          </p:txBody>
        </p:sp>
        <p:sp>
          <p:nvSpPr>
            <p:cNvPr id="6148"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close/>
                </a:path>
              </a:pathLst>
            </a:custGeom>
            <a:noFill/>
            <a:ln w="12700" cap="rnd">
              <a:solidFill>
                <a:schemeClr val="accent2"/>
              </a:solidFill>
              <a:round/>
              <a:headEnd type="none" w="sm" len="sm"/>
              <a:tailEnd type="none" w="sm" len="sm"/>
            </a:ln>
            <a:effectLst/>
          </p:spPr>
          <p:txBody>
            <a:bodyPr wrap="none" anchor="ctr">
              <a:prstTxWarp prst="textNoShape">
                <a:avLst/>
              </a:prstTxWarp>
            </a:bodyPr>
            <a:lstStyle/>
            <a:p>
              <a:pPr>
                <a:defRPr/>
              </a:pPr>
              <a:endParaRPr lang="en-US">
                <a:latin typeface="Times New Roman" pitchFamily="-107" charset="0"/>
              </a:endParaRPr>
            </a:p>
          </p:txBody>
        </p:sp>
      </p:grpSp>
      <p:sp>
        <p:nvSpPr>
          <p:cNvPr id="6149" name="Rectangle 5"/>
          <p:cNvSpPr>
            <a:spLocks noGrp="1" noChangeArrowheads="1"/>
          </p:cNvSpPr>
          <p:nvPr>
            <p:ph type="title"/>
          </p:nvPr>
        </p:nvSpPr>
        <p:spPr bwMode="auto">
          <a:xfrm>
            <a:off x="685800" y="381000"/>
            <a:ext cx="7772400" cy="838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normAutofit/>
          </a:bodyPr>
          <a:lstStyle/>
          <a:p>
            <a:pPr lvl="0"/>
            <a:r>
              <a:rPr lang="en-US"/>
              <a:t>Click to edit Master title style</a:t>
            </a:r>
          </a:p>
        </p:txBody>
      </p:sp>
      <p:sp>
        <p:nvSpPr>
          <p:cNvPr id="6150" name="Rectangle 6"/>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sz="1200" b="0">
                <a:latin typeface="Times New Roman" pitchFamily="-107" charset="0"/>
              </a:defRPr>
            </a:lvl1pPr>
          </a:lstStyle>
          <a:p>
            <a:pPr>
              <a:defRPr/>
            </a:pPr>
            <a:endParaRPr lang="en-US"/>
          </a:p>
        </p:txBody>
      </p:sp>
      <p:sp>
        <p:nvSpPr>
          <p:cNvPr id="6151" name="Rectangle 7"/>
          <p:cNvSpPr>
            <a:spLocks noGrp="1" noChangeArrowheads="1"/>
          </p:cNvSpPr>
          <p:nvPr>
            <p:ph type="ftr" sz="quarter" idx="3"/>
          </p:nvPr>
        </p:nvSpPr>
        <p:spPr bwMode="auto">
          <a:xfrm>
            <a:off x="2895600" y="6248400"/>
            <a:ext cx="35814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sz="1200" b="0">
                <a:latin typeface="Times New Roman" pitchFamily="-107" charset="0"/>
              </a:defRPr>
            </a:lvl1pPr>
          </a:lstStyle>
          <a:p>
            <a:pPr>
              <a:defRPr/>
            </a:pPr>
            <a:r>
              <a:rPr lang="en-US"/>
              <a:t>CS 312 – Greedy Algorithms</a:t>
            </a:r>
          </a:p>
        </p:txBody>
      </p:sp>
      <p:sp>
        <p:nvSpPr>
          <p:cNvPr id="6152" name="Rectangle 8"/>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r">
              <a:defRPr sz="1200" b="0">
                <a:latin typeface="Times New Roman" pitchFamily="-107" charset="0"/>
              </a:defRPr>
            </a:lvl1pPr>
          </a:lstStyle>
          <a:p>
            <a:pPr>
              <a:defRPr/>
            </a:pPr>
            <a:fld id="{160F893C-02F8-F54B-9F49-05028DA4DC66}" type="slidenum">
              <a:rPr lang="en-US"/>
              <a:pPr>
                <a:defRPr/>
              </a:pPr>
              <a:t>‹#›</a:t>
            </a:fld>
            <a:endParaRPr lang="en-US"/>
          </a:p>
        </p:txBody>
      </p:sp>
      <p:sp>
        <p:nvSpPr>
          <p:cNvPr id="1031" name="Rectangle 9"/>
          <p:cNvSpPr>
            <a:spLocks noGrp="1" noChangeArrowheads="1"/>
          </p:cNvSpPr>
          <p:nvPr>
            <p:ph type="body" idx="1"/>
          </p:nvPr>
        </p:nvSpPr>
        <p:spPr bwMode="auto">
          <a:xfrm>
            <a:off x="685800" y="14478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4251"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Lst>
  <p:hf hd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pitchFamily="-107" charset="0"/>
          <a:ea typeface="ＭＳ Ｐゴシック" pitchFamily="-107" charset="-128"/>
          <a:cs typeface="ＭＳ Ｐゴシック" pitchFamily="-107" charset="-128"/>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pitchFamily="-107" charset="0"/>
          <a:ea typeface="ＭＳ Ｐゴシック" pitchFamily="-107" charset="-128"/>
          <a:cs typeface="ＭＳ Ｐゴシック" pitchFamily="-107" charset="-128"/>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pitchFamily="-107" charset="0"/>
          <a:ea typeface="ＭＳ Ｐゴシック" pitchFamily="-107" charset="-128"/>
          <a:cs typeface="ＭＳ Ｐゴシック" pitchFamily="-107" charset="-128"/>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Times New Roman" pitchFamily="-107" charset="0"/>
          <a:ea typeface="ＭＳ Ｐゴシック" pitchFamily="-107" charset="-128"/>
          <a:cs typeface="ＭＳ Ｐゴシック" pitchFamily="-107" charset="-128"/>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pitchFamily="-107" charset="0"/>
        </a:defRPr>
      </a:lvl9pPr>
    </p:titleStyle>
    <p:bodyStyle>
      <a:lvl1pPr marL="342900" indent="-342900" algn="l" rtl="0" eaLnBrk="0" fontAlgn="base" hangingPunct="0">
        <a:spcBef>
          <a:spcPct val="20000"/>
        </a:spcBef>
        <a:spcAft>
          <a:spcPct val="0"/>
        </a:spcAft>
        <a:buClr>
          <a:schemeClr val="accent2"/>
        </a:buClr>
        <a:buSzPct val="80000"/>
        <a:buFont typeface="Wingdings" charset="2"/>
        <a:buChar char="l"/>
        <a:defRPr sz="2400">
          <a:solidFill>
            <a:schemeClr val="tx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1"/>
        </a:buClr>
        <a:buSzPct val="90000"/>
        <a:buChar char="–"/>
        <a:defRPr sz="2000">
          <a:solidFill>
            <a:schemeClr val="tx1"/>
          </a:solidFill>
          <a:latin typeface="+mn-lt"/>
          <a:ea typeface="ＭＳ Ｐゴシック" pitchFamily="-107" charset="-128"/>
        </a:defRPr>
      </a:lvl2pPr>
      <a:lvl3pPr marL="1143000" indent="-228600" algn="l" rtl="0" eaLnBrk="0" fontAlgn="base" hangingPunct="0">
        <a:spcBef>
          <a:spcPct val="20000"/>
        </a:spcBef>
        <a:spcAft>
          <a:spcPct val="0"/>
        </a:spcAft>
        <a:buClr>
          <a:schemeClr val="accent1"/>
        </a:buClr>
        <a:buSzPct val="60000"/>
        <a:buFont typeface="Wingdings" charset="2"/>
        <a:buChar char="l"/>
        <a:defRPr>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lr>
          <a:schemeClr val="tx1"/>
        </a:buClr>
        <a:buChar char="–"/>
        <a:defRPr>
          <a:solidFill>
            <a:schemeClr val="tx1"/>
          </a:solidFill>
          <a:latin typeface="+mn-lt"/>
          <a:ea typeface="ＭＳ Ｐゴシック" pitchFamily="-107" charset="-128"/>
        </a:defRPr>
      </a:lvl4pPr>
      <a:lvl5pPr marL="2057400" indent="-228600" algn="l" rtl="0" eaLnBrk="0" fontAlgn="base" hangingPunct="0">
        <a:spcBef>
          <a:spcPct val="20000"/>
        </a:spcBef>
        <a:spcAft>
          <a:spcPct val="0"/>
        </a:spcAft>
        <a:buClr>
          <a:schemeClr val="accent1"/>
        </a:buClr>
        <a:buChar char="•"/>
        <a:defRPr>
          <a:solidFill>
            <a:schemeClr val="tx1"/>
          </a:solidFill>
          <a:latin typeface="+mn-lt"/>
          <a:ea typeface="ＭＳ Ｐゴシック" pitchFamily="-107" charset="-128"/>
        </a:defRPr>
      </a:lvl5pPr>
      <a:lvl6pPr marL="25146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6pPr>
      <a:lvl7pPr marL="29718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7pPr>
      <a:lvl8pPr marL="34290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8pPr>
      <a:lvl9pPr marL="3886200" indent="-228600" algn="l" rtl="0" fontAlgn="base">
        <a:spcBef>
          <a:spcPct val="20000"/>
        </a:spcBef>
        <a:spcAft>
          <a:spcPct val="0"/>
        </a:spcAft>
        <a:buClr>
          <a:schemeClr val="accent1"/>
        </a:buClr>
        <a:buChar char="•"/>
        <a:defRPr>
          <a:solidFill>
            <a:schemeClr val="tx1"/>
          </a:solidFill>
          <a:latin typeface="+mn-lt"/>
          <a:ea typeface="ＭＳ Ｐゴシック" pitchFamily="-107"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png"/><Relationship Id="rId7" Type="http://schemas.openxmlformats.org/officeDocument/2006/relationships/customXml" Target="../ink/ink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3.png"/><Relationship Id="rId10" Type="http://schemas.openxmlformats.org/officeDocument/2006/relationships/image" Target="../media/image2.png"/><Relationship Id="rId4" Type="http://schemas.openxmlformats.org/officeDocument/2006/relationships/customXml" Target="../ink/ink1.xml"/><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Greedy Algorithms</a:t>
            </a:r>
          </a:p>
        </p:txBody>
      </p:sp>
      <p:sp>
        <p:nvSpPr>
          <p:cNvPr id="15363" name="Content Placeholder 2"/>
          <p:cNvSpPr>
            <a:spLocks noGrp="1"/>
          </p:cNvSpPr>
          <p:nvPr>
            <p:ph idx="1"/>
          </p:nvPr>
        </p:nvSpPr>
        <p:spPr/>
        <p:txBody>
          <a:bodyPr/>
          <a:lstStyle/>
          <a:p>
            <a:r>
              <a:rPr lang="en-US" dirty="0">
                <a:ea typeface="ＭＳ Ｐゴシック" charset="-128"/>
                <a:cs typeface="ＭＳ Ｐゴシック" charset="-128"/>
              </a:rPr>
              <a:t>Make choice based on immediate rewards rather than looking ahead to see the optimum</a:t>
            </a:r>
          </a:p>
          <a:p>
            <a:r>
              <a:rPr lang="en-US" dirty="0">
                <a:ea typeface="ＭＳ Ｐゴシック" charset="-128"/>
                <a:cs typeface="ＭＳ Ｐゴシック" charset="-128"/>
              </a:rPr>
              <a:t>In many cases this is effective as the look ahead variation can require exponential time as the number of possible factors combine</a:t>
            </a:r>
          </a:p>
          <a:p>
            <a:pPr lvl="1"/>
            <a:r>
              <a:rPr lang="en-US" dirty="0"/>
              <a:t>Best way to get to a destination?</a:t>
            </a:r>
          </a:p>
          <a:p>
            <a:pPr lvl="1"/>
            <a:r>
              <a:rPr lang="en-US" dirty="0"/>
              <a:t>Without other knowledge, going down the road that heads in the direction of the destination is probably a reasonable choice</a:t>
            </a:r>
          </a:p>
          <a:p>
            <a:pPr marL="1257300" lvl="4" indent="-342900">
              <a:buClr>
                <a:schemeClr val="accent2"/>
              </a:buClr>
              <a:buSzPct val="80000"/>
            </a:pPr>
            <a:r>
              <a:rPr lang="en-US" dirty="0">
                <a:ea typeface="ＭＳ Ｐゴシック" charset="-128"/>
              </a:rPr>
              <a:t>This is the greedy approach and can do well in some cases</a:t>
            </a:r>
          </a:p>
          <a:p>
            <a:pPr marL="1257300" lvl="4" indent="-342900">
              <a:buClr>
                <a:schemeClr val="accent2"/>
              </a:buClr>
              <a:buSzPct val="80000"/>
            </a:pPr>
            <a:r>
              <a:rPr lang="en-US" dirty="0">
                <a:ea typeface="ＭＳ Ｐゴシック" charset="-128"/>
              </a:rPr>
              <a:t>It also makes the decision much easier than considering all possible future alternatives</a:t>
            </a:r>
          </a:p>
          <a:p>
            <a:pPr lvl="1"/>
            <a:r>
              <a:rPr lang="en-US" dirty="0"/>
              <a:t>May not be the optimal decision, in contrast to considering all possible alternatives and then subsequent alternatives, etc.</a:t>
            </a:r>
          </a:p>
          <a:p>
            <a:endParaRPr lang="en-US" dirty="0">
              <a:ea typeface="ＭＳ Ｐゴシック" charset="-128"/>
              <a:cs typeface="ＭＳ Ｐゴシック" charset="-128"/>
            </a:endParaRPr>
          </a:p>
        </p:txBody>
      </p:sp>
      <p:sp>
        <p:nvSpPr>
          <p:cNvPr id="15364"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15365" name="Slide Number Placeholder 4"/>
          <p:cNvSpPr>
            <a:spLocks noGrp="1"/>
          </p:cNvSpPr>
          <p:nvPr>
            <p:ph type="sldNum" sz="quarter" idx="12"/>
          </p:nvPr>
        </p:nvSpPr>
        <p:spPr>
          <a:noFill/>
        </p:spPr>
        <p:txBody>
          <a:bodyPr/>
          <a:lstStyle/>
          <a:p>
            <a:fld id="{BB187BFB-D7F1-4D4F-9651-C26577E8A643}" type="slidenum">
              <a:rPr lang="en-US" smtClean="0">
                <a:latin typeface="Times New Roman" charset="0"/>
              </a:rPr>
              <a:pPr/>
              <a:t>1</a:t>
            </a:fld>
            <a:endParaRPr lang="en-US">
              <a:latin typeface="Times New Roman"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en-US"/>
              <a:t>Kruskal’s Algorithm</a:t>
            </a:r>
          </a:p>
        </p:txBody>
      </p:sp>
      <p:sp>
        <p:nvSpPr>
          <p:cNvPr id="25603" name="Oval 3"/>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5604" name="Oval 4"/>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5605"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28678" name="AutoShape 6"/>
          <p:cNvCxnSpPr>
            <a:cxnSpLocks noChangeShapeType="1"/>
            <a:stCxn id="25603" idx="6"/>
            <a:endCxn id="25604"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28679" name="AutoShape 7"/>
          <p:cNvCxnSpPr>
            <a:cxnSpLocks noChangeShapeType="1"/>
            <a:stCxn id="25604" idx="6"/>
            <a:endCxn id="25605" idx="2"/>
          </p:cNvCxnSpPr>
          <p:nvPr/>
        </p:nvCxnSpPr>
        <p:spPr bwMode="auto">
          <a:xfrm>
            <a:off x="2452688" y="2819400"/>
            <a:ext cx="1038225" cy="0"/>
          </a:xfrm>
          <a:prstGeom prst="straightConnector1">
            <a:avLst/>
          </a:prstGeom>
          <a:noFill/>
          <a:ln w="9525">
            <a:solidFill>
              <a:schemeClr val="tx1"/>
            </a:solidFill>
            <a:round/>
            <a:headEnd/>
            <a:tailEnd/>
          </a:ln>
        </p:spPr>
      </p:cxnSp>
      <p:sp>
        <p:nvSpPr>
          <p:cNvPr id="25608"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5609"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5610"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5611"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5612"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28685" name="AutoShape 13"/>
          <p:cNvCxnSpPr>
            <a:cxnSpLocks noChangeShapeType="1"/>
            <a:stCxn id="25610" idx="6"/>
            <a:endCxn id="25611"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28686" name="AutoShape 14"/>
          <p:cNvCxnSpPr>
            <a:cxnSpLocks noChangeShapeType="1"/>
            <a:stCxn id="25611" idx="6"/>
            <a:endCxn id="25612" idx="2"/>
          </p:cNvCxnSpPr>
          <p:nvPr/>
        </p:nvCxnSpPr>
        <p:spPr bwMode="auto">
          <a:xfrm>
            <a:off x="2452688" y="4191000"/>
            <a:ext cx="1038225" cy="0"/>
          </a:xfrm>
          <a:prstGeom prst="straightConnector1">
            <a:avLst/>
          </a:prstGeom>
          <a:noFill/>
          <a:ln w="9525">
            <a:solidFill>
              <a:schemeClr val="tx1"/>
            </a:solidFill>
            <a:round/>
            <a:headEnd/>
            <a:tailEnd/>
          </a:ln>
        </p:spPr>
      </p:cxnSp>
      <p:sp>
        <p:nvSpPr>
          <p:cNvPr id="25615"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5616"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28689" name="AutoShape 17"/>
          <p:cNvCxnSpPr>
            <a:cxnSpLocks noChangeShapeType="1"/>
            <a:stCxn id="25603" idx="4"/>
            <a:endCxn id="25610"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28690" name="AutoShape 18"/>
          <p:cNvCxnSpPr>
            <a:cxnSpLocks noChangeShapeType="1"/>
            <a:stCxn id="25610" idx="7"/>
            <a:endCxn id="25604"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28691" name="AutoShape 19"/>
          <p:cNvCxnSpPr>
            <a:cxnSpLocks noChangeShapeType="1"/>
            <a:stCxn id="25604" idx="4"/>
            <a:endCxn id="25611"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28692" name="AutoShape 20"/>
          <p:cNvCxnSpPr>
            <a:cxnSpLocks noChangeShapeType="1"/>
            <a:stCxn id="25611" idx="7"/>
            <a:endCxn id="25605"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28693" name="AutoShape 21"/>
          <p:cNvCxnSpPr>
            <a:cxnSpLocks noChangeShapeType="1"/>
            <a:stCxn id="25605" idx="4"/>
            <a:endCxn id="25612" idx="0"/>
          </p:cNvCxnSpPr>
          <p:nvPr/>
        </p:nvCxnSpPr>
        <p:spPr bwMode="auto">
          <a:xfrm>
            <a:off x="3733800" y="3062288"/>
            <a:ext cx="0" cy="885825"/>
          </a:xfrm>
          <a:prstGeom prst="straightConnector1">
            <a:avLst/>
          </a:prstGeom>
          <a:noFill/>
          <a:ln w="9525">
            <a:solidFill>
              <a:schemeClr val="tx1"/>
            </a:solidFill>
            <a:round/>
            <a:headEnd/>
            <a:tailEnd/>
          </a:ln>
        </p:spPr>
      </p:cxnSp>
      <p:sp>
        <p:nvSpPr>
          <p:cNvPr id="25622"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28695" name="AutoShape 23"/>
          <p:cNvCxnSpPr>
            <a:cxnSpLocks noChangeShapeType="1"/>
            <a:stCxn id="25610" idx="5"/>
            <a:endCxn id="25622"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28696" name="AutoShape 24"/>
          <p:cNvCxnSpPr>
            <a:cxnSpLocks noChangeShapeType="1"/>
            <a:stCxn id="25611" idx="4"/>
            <a:endCxn id="25622"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28697" name="AutoShape 25"/>
          <p:cNvCxnSpPr>
            <a:cxnSpLocks noChangeShapeType="1"/>
            <a:stCxn id="25612" idx="3"/>
            <a:endCxn id="25622"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5626"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27"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5628"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29"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5630"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5631"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5632"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5633"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5642"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{1}{2}{3}{4}{5}{6}{7} </a:t>
            </a:r>
          </a:p>
        </p:txBody>
      </p:sp>
      <p:sp>
        <p:nvSpPr>
          <p:cNvPr id="28707" name="Rectangle 46"/>
          <p:cNvSpPr>
            <a:spLocks noChangeArrowheads="1"/>
          </p:cNvSpPr>
          <p:nvPr/>
        </p:nvSpPr>
        <p:spPr bwMode="auto">
          <a:xfrm>
            <a:off x="3733800" y="17526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a:ea typeface="Arial" charset="0"/>
                <a:cs typeface="Arial" charset="0"/>
              </a:rPr>
              <a:t>Make a disjoint set for each vertex</a:t>
            </a:r>
          </a:p>
        </p:txBody>
      </p:sp>
      <p:pic>
        <p:nvPicPr>
          <p:cNvPr id="28708" name="Picture 36"/>
          <p:cNvPicPr>
            <a:picLocks noChangeAspect="1"/>
          </p:cNvPicPr>
          <p:nvPr/>
        </p:nvPicPr>
        <p:blipFill>
          <a:blip r:embed="rId3"/>
          <a:srcRect/>
          <a:stretch>
            <a:fillRect/>
          </a:stretch>
        </p:blipFill>
        <p:spPr bwMode="auto">
          <a:xfrm>
            <a:off x="2743200" y="304800"/>
            <a:ext cx="3697288" cy="1409700"/>
          </a:xfrm>
          <a:prstGeom prst="rect">
            <a:avLst/>
          </a:prstGeom>
          <a:noFill/>
          <a:ln w="9525">
            <a:noFill/>
            <a:miter lim="800000"/>
            <a:headEnd/>
            <a:tailEnd/>
          </a:ln>
        </p:spPr>
      </p:pic>
      <p:sp>
        <p:nvSpPr>
          <p:cNvPr id="37" name="Slide Number Placeholder 36"/>
          <p:cNvSpPr>
            <a:spLocks noGrp="1"/>
          </p:cNvSpPr>
          <p:nvPr>
            <p:ph type="sldNum" sz="quarter" idx="12"/>
          </p:nvPr>
        </p:nvSpPr>
        <p:spPr/>
        <p:txBody>
          <a:bodyPr/>
          <a:lstStyle/>
          <a:p>
            <a:pPr>
              <a:defRPr/>
            </a:pPr>
            <a:fld id="{248BFF9C-E464-A84C-8A8F-5397118AC477}" type="slidenum">
              <a:rPr lang="en-US" smtClean="0"/>
              <a:pPr>
                <a:defRPr/>
              </a:pPr>
              <a:t>10</a:t>
            </a:fld>
            <a:endParaRPr lang="en-US"/>
          </a:p>
        </p:txBody>
      </p:sp>
      <p:sp>
        <p:nvSpPr>
          <p:cNvPr id="38" name="Footer Placeholder 37"/>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t>Kruskal’s Algorithm</a:t>
            </a:r>
          </a:p>
        </p:txBody>
      </p:sp>
      <p:sp>
        <p:nvSpPr>
          <p:cNvPr id="30723"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a:ea typeface="Arial" charset="0"/>
                <a:cs typeface="Arial" charset="0"/>
              </a:rPr>
              <a:t>Sort edges by weight</a:t>
            </a:r>
          </a:p>
        </p:txBody>
      </p:sp>
      <p:grpSp>
        <p:nvGrpSpPr>
          <p:cNvPr id="30724" name="Group 4"/>
          <p:cNvGrpSpPr>
            <a:grpSpLocks/>
          </p:cNvGrpSpPr>
          <p:nvPr/>
        </p:nvGrpSpPr>
        <p:grpSpPr bwMode="auto">
          <a:xfrm>
            <a:off x="304800" y="2362200"/>
            <a:ext cx="3886200" cy="3505200"/>
            <a:chOff x="192" y="1488"/>
            <a:chExt cx="2448" cy="2208"/>
          </a:xfrm>
        </p:grpSpPr>
        <p:sp>
          <p:nvSpPr>
            <p:cNvPr id="2" name="Oval 5"/>
            <p:cNvSpPr>
              <a:spLocks noChangeArrowheads="1"/>
            </p:cNvSpPr>
            <p:nvPr/>
          </p:nvSpPr>
          <p:spPr bwMode="auto">
            <a:xfrm>
              <a:off x="28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4593" name="Oval 6"/>
            <p:cNvSpPr>
              <a:spLocks noChangeArrowheads="1"/>
            </p:cNvSpPr>
            <p:nvPr/>
          </p:nvSpPr>
          <p:spPr bwMode="auto">
            <a:xfrm>
              <a:off x="124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4594" name="Oval 7"/>
            <p:cNvSpPr>
              <a:spLocks noChangeArrowheads="1"/>
            </p:cNvSpPr>
            <p:nvPr/>
          </p:nvSpPr>
          <p:spPr bwMode="auto">
            <a:xfrm>
              <a:off x="2208" y="1632"/>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0740" name="AutoShape 8"/>
            <p:cNvCxnSpPr>
              <a:cxnSpLocks noChangeShapeType="1"/>
              <a:endCxn id="24593" idx="2"/>
            </p:cNvCxnSpPr>
            <p:nvPr/>
          </p:nvCxnSpPr>
          <p:spPr bwMode="auto">
            <a:xfrm>
              <a:off x="585" y="1776"/>
              <a:ext cx="654" cy="0"/>
            </a:xfrm>
            <a:prstGeom prst="straightConnector1">
              <a:avLst/>
            </a:prstGeom>
            <a:noFill/>
            <a:ln w="9525">
              <a:solidFill>
                <a:schemeClr val="tx1"/>
              </a:solidFill>
              <a:round/>
              <a:headEnd/>
              <a:tailEnd/>
            </a:ln>
          </p:spPr>
        </p:cxnSp>
        <p:cxnSp>
          <p:nvCxnSpPr>
            <p:cNvPr id="30741" name="AutoShape 9"/>
            <p:cNvCxnSpPr>
              <a:cxnSpLocks noChangeShapeType="1"/>
              <a:stCxn id="24593" idx="6"/>
              <a:endCxn id="24594" idx="2"/>
            </p:cNvCxnSpPr>
            <p:nvPr/>
          </p:nvCxnSpPr>
          <p:spPr bwMode="auto">
            <a:xfrm>
              <a:off x="1545" y="1776"/>
              <a:ext cx="654" cy="0"/>
            </a:xfrm>
            <a:prstGeom prst="straightConnector1">
              <a:avLst/>
            </a:prstGeom>
            <a:noFill/>
            <a:ln w="9525">
              <a:solidFill>
                <a:schemeClr val="tx1"/>
              </a:solidFill>
              <a:round/>
              <a:headEnd/>
              <a:tailEnd/>
            </a:ln>
          </p:spPr>
        </p:cxnSp>
        <p:sp>
          <p:nvSpPr>
            <p:cNvPr id="3" name="Text Box 10"/>
            <p:cNvSpPr txBox="1">
              <a:spLocks noChangeArrowheads="1"/>
            </p:cNvSpPr>
            <p:nvPr/>
          </p:nvSpPr>
          <p:spPr bwMode="auto">
            <a:xfrm>
              <a:off x="768" y="148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4598" name="Text Box 11"/>
            <p:cNvSpPr txBox="1">
              <a:spLocks noChangeArrowheads="1"/>
            </p:cNvSpPr>
            <p:nvPr/>
          </p:nvSpPr>
          <p:spPr bwMode="auto">
            <a:xfrm>
              <a:off x="1728" y="148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4599" name="Oval 12"/>
            <p:cNvSpPr>
              <a:spLocks noChangeArrowheads="1"/>
            </p:cNvSpPr>
            <p:nvPr/>
          </p:nvSpPr>
          <p:spPr bwMode="auto">
            <a:xfrm>
              <a:off x="28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4600" name="Oval 13"/>
            <p:cNvSpPr>
              <a:spLocks noChangeArrowheads="1"/>
            </p:cNvSpPr>
            <p:nvPr/>
          </p:nvSpPr>
          <p:spPr bwMode="auto">
            <a:xfrm>
              <a:off x="124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4601" name="Oval 14"/>
            <p:cNvSpPr>
              <a:spLocks noChangeArrowheads="1"/>
            </p:cNvSpPr>
            <p:nvPr/>
          </p:nvSpPr>
          <p:spPr bwMode="auto">
            <a:xfrm>
              <a:off x="2208" y="2496"/>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0747" name="AutoShape 15"/>
            <p:cNvCxnSpPr>
              <a:cxnSpLocks noChangeShapeType="1"/>
              <a:stCxn id="24599" idx="6"/>
              <a:endCxn id="24600" idx="2"/>
            </p:cNvCxnSpPr>
            <p:nvPr/>
          </p:nvCxnSpPr>
          <p:spPr bwMode="auto">
            <a:xfrm>
              <a:off x="585" y="2640"/>
              <a:ext cx="654" cy="0"/>
            </a:xfrm>
            <a:prstGeom prst="straightConnector1">
              <a:avLst/>
            </a:prstGeom>
            <a:noFill/>
            <a:ln w="9525">
              <a:solidFill>
                <a:schemeClr val="tx1"/>
              </a:solidFill>
              <a:round/>
              <a:headEnd/>
              <a:tailEnd/>
            </a:ln>
          </p:spPr>
        </p:cxnSp>
        <p:cxnSp>
          <p:nvCxnSpPr>
            <p:cNvPr id="30748" name="AutoShape 16"/>
            <p:cNvCxnSpPr>
              <a:cxnSpLocks noChangeShapeType="1"/>
              <a:stCxn id="24600" idx="6"/>
              <a:endCxn id="24601" idx="2"/>
            </p:cNvCxnSpPr>
            <p:nvPr/>
          </p:nvCxnSpPr>
          <p:spPr bwMode="auto">
            <a:xfrm>
              <a:off x="1545" y="2640"/>
              <a:ext cx="654" cy="0"/>
            </a:xfrm>
            <a:prstGeom prst="straightConnector1">
              <a:avLst/>
            </a:prstGeom>
            <a:noFill/>
            <a:ln w="9525">
              <a:solidFill>
                <a:schemeClr val="tx1"/>
              </a:solidFill>
              <a:round/>
              <a:headEnd/>
              <a:tailEnd/>
            </a:ln>
          </p:spPr>
        </p:cxnSp>
        <p:sp>
          <p:nvSpPr>
            <p:cNvPr id="4" name="Text Box 17"/>
            <p:cNvSpPr txBox="1">
              <a:spLocks noChangeArrowheads="1"/>
            </p:cNvSpPr>
            <p:nvPr/>
          </p:nvSpPr>
          <p:spPr bwMode="auto">
            <a:xfrm>
              <a:off x="768" y="2361"/>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4605" name="Text Box 18"/>
            <p:cNvSpPr txBox="1">
              <a:spLocks noChangeArrowheads="1"/>
            </p:cNvSpPr>
            <p:nvPr/>
          </p:nvSpPr>
          <p:spPr bwMode="auto">
            <a:xfrm>
              <a:off x="1728" y="2361"/>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0751" name="AutoShape 19"/>
            <p:cNvCxnSpPr>
              <a:cxnSpLocks noChangeShapeType="1"/>
              <a:endCxn id="24599" idx="0"/>
            </p:cNvCxnSpPr>
            <p:nvPr/>
          </p:nvCxnSpPr>
          <p:spPr bwMode="auto">
            <a:xfrm>
              <a:off x="432" y="1929"/>
              <a:ext cx="0" cy="558"/>
            </a:xfrm>
            <a:prstGeom prst="straightConnector1">
              <a:avLst/>
            </a:prstGeom>
            <a:noFill/>
            <a:ln w="9525">
              <a:solidFill>
                <a:schemeClr val="tx1"/>
              </a:solidFill>
              <a:round/>
              <a:headEnd/>
              <a:tailEnd/>
            </a:ln>
          </p:spPr>
        </p:cxnSp>
        <p:cxnSp>
          <p:nvCxnSpPr>
            <p:cNvPr id="30752" name="AutoShape 20"/>
            <p:cNvCxnSpPr>
              <a:cxnSpLocks noChangeShapeType="1"/>
              <a:stCxn id="24599" idx="7"/>
              <a:endCxn id="24593" idx="3"/>
            </p:cNvCxnSpPr>
            <p:nvPr/>
          </p:nvCxnSpPr>
          <p:spPr bwMode="auto">
            <a:xfrm flipV="1">
              <a:off x="534" y="1887"/>
              <a:ext cx="756" cy="642"/>
            </a:xfrm>
            <a:prstGeom prst="straightConnector1">
              <a:avLst/>
            </a:prstGeom>
            <a:noFill/>
            <a:ln w="9525">
              <a:solidFill>
                <a:schemeClr val="tx1"/>
              </a:solidFill>
              <a:round/>
              <a:headEnd/>
              <a:tailEnd/>
            </a:ln>
          </p:spPr>
        </p:cxnSp>
        <p:cxnSp>
          <p:nvCxnSpPr>
            <p:cNvPr id="30753" name="AutoShape 21"/>
            <p:cNvCxnSpPr>
              <a:cxnSpLocks noChangeShapeType="1"/>
              <a:stCxn id="24593" idx="4"/>
              <a:endCxn id="24600" idx="0"/>
            </p:cNvCxnSpPr>
            <p:nvPr/>
          </p:nvCxnSpPr>
          <p:spPr bwMode="auto">
            <a:xfrm>
              <a:off x="1392" y="1929"/>
              <a:ext cx="0" cy="558"/>
            </a:xfrm>
            <a:prstGeom prst="straightConnector1">
              <a:avLst/>
            </a:prstGeom>
            <a:noFill/>
            <a:ln w="9525">
              <a:solidFill>
                <a:schemeClr val="tx1"/>
              </a:solidFill>
              <a:round/>
              <a:headEnd/>
              <a:tailEnd/>
            </a:ln>
          </p:spPr>
        </p:cxnSp>
        <p:cxnSp>
          <p:nvCxnSpPr>
            <p:cNvPr id="30754" name="AutoShape 22"/>
            <p:cNvCxnSpPr>
              <a:cxnSpLocks noChangeShapeType="1"/>
              <a:stCxn id="24600" idx="7"/>
              <a:endCxn id="24594" idx="3"/>
            </p:cNvCxnSpPr>
            <p:nvPr/>
          </p:nvCxnSpPr>
          <p:spPr bwMode="auto">
            <a:xfrm flipV="1">
              <a:off x="1494" y="1887"/>
              <a:ext cx="756" cy="642"/>
            </a:xfrm>
            <a:prstGeom prst="straightConnector1">
              <a:avLst/>
            </a:prstGeom>
            <a:noFill/>
            <a:ln w="9525">
              <a:solidFill>
                <a:schemeClr val="tx1"/>
              </a:solidFill>
              <a:round/>
              <a:headEnd/>
              <a:tailEnd/>
            </a:ln>
          </p:spPr>
        </p:cxnSp>
        <p:cxnSp>
          <p:nvCxnSpPr>
            <p:cNvPr id="30755" name="AutoShape 23"/>
            <p:cNvCxnSpPr>
              <a:cxnSpLocks noChangeShapeType="1"/>
              <a:stCxn id="24594" idx="4"/>
              <a:endCxn id="24601" idx="0"/>
            </p:cNvCxnSpPr>
            <p:nvPr/>
          </p:nvCxnSpPr>
          <p:spPr bwMode="auto">
            <a:xfrm>
              <a:off x="2352" y="1929"/>
              <a:ext cx="0" cy="558"/>
            </a:xfrm>
            <a:prstGeom prst="straightConnector1">
              <a:avLst/>
            </a:prstGeom>
            <a:noFill/>
            <a:ln w="9525">
              <a:solidFill>
                <a:schemeClr val="tx1"/>
              </a:solidFill>
              <a:round/>
              <a:headEnd/>
              <a:tailEnd/>
            </a:ln>
          </p:spPr>
        </p:cxnSp>
        <p:sp>
          <p:nvSpPr>
            <p:cNvPr id="5" name="Oval 24"/>
            <p:cNvSpPr>
              <a:spLocks noChangeArrowheads="1"/>
            </p:cNvSpPr>
            <p:nvPr/>
          </p:nvSpPr>
          <p:spPr bwMode="auto">
            <a:xfrm>
              <a:off x="1248" y="3408"/>
              <a:ext cx="288" cy="288"/>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0757" name="AutoShape 25"/>
            <p:cNvCxnSpPr>
              <a:cxnSpLocks noChangeShapeType="1"/>
              <a:stCxn id="24599" idx="5"/>
            </p:cNvCxnSpPr>
            <p:nvPr/>
          </p:nvCxnSpPr>
          <p:spPr bwMode="auto">
            <a:xfrm>
              <a:off x="534" y="2751"/>
              <a:ext cx="756" cy="690"/>
            </a:xfrm>
            <a:prstGeom prst="straightConnector1">
              <a:avLst/>
            </a:prstGeom>
            <a:noFill/>
            <a:ln w="9525">
              <a:solidFill>
                <a:schemeClr val="tx1"/>
              </a:solidFill>
              <a:round/>
              <a:headEnd/>
              <a:tailEnd/>
            </a:ln>
          </p:spPr>
        </p:cxnSp>
        <p:cxnSp>
          <p:nvCxnSpPr>
            <p:cNvPr id="30758" name="AutoShape 26"/>
            <p:cNvCxnSpPr>
              <a:cxnSpLocks noChangeShapeType="1"/>
              <a:stCxn id="24600" idx="4"/>
            </p:cNvCxnSpPr>
            <p:nvPr/>
          </p:nvCxnSpPr>
          <p:spPr bwMode="auto">
            <a:xfrm>
              <a:off x="1392" y="2793"/>
              <a:ext cx="0" cy="606"/>
            </a:xfrm>
            <a:prstGeom prst="straightConnector1">
              <a:avLst/>
            </a:prstGeom>
            <a:noFill/>
            <a:ln w="9525">
              <a:solidFill>
                <a:schemeClr val="tx1"/>
              </a:solidFill>
              <a:round/>
              <a:headEnd/>
              <a:tailEnd/>
            </a:ln>
          </p:spPr>
        </p:cxnSp>
        <p:cxnSp>
          <p:nvCxnSpPr>
            <p:cNvPr id="30759" name="AutoShape 27"/>
            <p:cNvCxnSpPr>
              <a:cxnSpLocks noChangeShapeType="1"/>
              <a:stCxn id="24601" idx="3"/>
            </p:cNvCxnSpPr>
            <p:nvPr/>
          </p:nvCxnSpPr>
          <p:spPr bwMode="auto">
            <a:xfrm flipH="1">
              <a:off x="1494" y="2751"/>
              <a:ext cx="756" cy="690"/>
            </a:xfrm>
            <a:prstGeom prst="straightConnector1">
              <a:avLst/>
            </a:prstGeom>
            <a:noFill/>
            <a:ln w="9525">
              <a:solidFill>
                <a:schemeClr val="tx1"/>
              </a:solidFill>
              <a:round/>
              <a:headEnd/>
              <a:tailEnd/>
            </a:ln>
          </p:spPr>
        </p:cxnSp>
        <p:sp>
          <p:nvSpPr>
            <p:cNvPr id="6" name="Text Box 28"/>
            <p:cNvSpPr txBox="1">
              <a:spLocks noChangeArrowheads="1"/>
            </p:cNvSpPr>
            <p:nvPr/>
          </p:nvSpPr>
          <p:spPr bwMode="auto">
            <a:xfrm>
              <a:off x="192" y="2073"/>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4616" name="Text Box 29"/>
            <p:cNvSpPr txBox="1">
              <a:spLocks noChangeArrowheads="1"/>
            </p:cNvSpPr>
            <p:nvPr/>
          </p:nvSpPr>
          <p:spPr bwMode="auto">
            <a:xfrm>
              <a:off x="720" y="1968"/>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4617" name="Text Box 30"/>
            <p:cNvSpPr txBox="1">
              <a:spLocks noChangeArrowheads="1"/>
            </p:cNvSpPr>
            <p:nvPr/>
          </p:nvSpPr>
          <p:spPr bwMode="auto">
            <a:xfrm>
              <a:off x="1152" y="2064"/>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4618" name="Text Box 31"/>
            <p:cNvSpPr txBox="1">
              <a:spLocks noChangeArrowheads="1"/>
            </p:cNvSpPr>
            <p:nvPr/>
          </p:nvSpPr>
          <p:spPr bwMode="auto">
            <a:xfrm>
              <a:off x="1680" y="1959"/>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4619" name="Text Box 32"/>
            <p:cNvSpPr txBox="1">
              <a:spLocks noChangeArrowheads="1"/>
            </p:cNvSpPr>
            <p:nvPr/>
          </p:nvSpPr>
          <p:spPr bwMode="auto">
            <a:xfrm>
              <a:off x="2352" y="2055"/>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4620" name="Text Box 33"/>
            <p:cNvSpPr txBox="1">
              <a:spLocks noChangeArrowheads="1"/>
            </p:cNvSpPr>
            <p:nvPr/>
          </p:nvSpPr>
          <p:spPr bwMode="auto">
            <a:xfrm>
              <a:off x="1152" y="2937"/>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4621" name="Text Box 34"/>
            <p:cNvSpPr txBox="1">
              <a:spLocks noChangeArrowheads="1"/>
            </p:cNvSpPr>
            <p:nvPr/>
          </p:nvSpPr>
          <p:spPr bwMode="auto">
            <a:xfrm>
              <a:off x="1968" y="3033"/>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4622" name="Text Box 35"/>
            <p:cNvSpPr txBox="1">
              <a:spLocks noChangeArrowheads="1"/>
            </p:cNvSpPr>
            <p:nvPr/>
          </p:nvSpPr>
          <p:spPr bwMode="auto">
            <a:xfrm>
              <a:off x="720" y="3024"/>
              <a:ext cx="288" cy="32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grpSp>
      <p:sp>
        <p:nvSpPr>
          <p:cNvPr id="24581" name="Text Box 36"/>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24582" name="Text Box 37"/>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24583" name="Text Box 38"/>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24584" name="Text Box 39"/>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24585" name="Text Box 40"/>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24586" name="Text Box 41"/>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24587" name="Text Box 42"/>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24588" name="Text Box 43"/>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24589" name="Oval 44"/>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4590" name="Oval 45"/>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4591" name="Oval 46"/>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49"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{1}{2}{3}{4}{5}{6}{7} </a:t>
            </a:r>
          </a:p>
        </p:txBody>
      </p:sp>
      <p:sp>
        <p:nvSpPr>
          <p:cNvPr id="48" name="Slide Number Placeholder 47"/>
          <p:cNvSpPr>
            <a:spLocks noGrp="1"/>
          </p:cNvSpPr>
          <p:nvPr>
            <p:ph type="sldNum" sz="quarter" idx="12"/>
          </p:nvPr>
        </p:nvSpPr>
        <p:spPr/>
        <p:txBody>
          <a:bodyPr/>
          <a:lstStyle/>
          <a:p>
            <a:pPr>
              <a:defRPr/>
            </a:pPr>
            <a:fld id="{248BFF9C-E464-A84C-8A8F-5397118AC477}" type="slidenum">
              <a:rPr lang="en-US" smtClean="0"/>
              <a:pPr>
                <a:defRPr/>
              </a:pPr>
              <a:t>11</a:t>
            </a:fld>
            <a:endParaRPr lang="en-US"/>
          </a:p>
        </p:txBody>
      </p:sp>
      <p:sp>
        <p:nvSpPr>
          <p:cNvPr id="50" name="Footer Placeholder 49"/>
          <p:cNvSpPr>
            <a:spLocks noGrp="1"/>
          </p:cNvSpPr>
          <p:nvPr>
            <p:ph type="ftr" sz="quarter" idx="11"/>
          </p:nvPr>
        </p:nvSpPr>
        <p:spPr/>
        <p:txBody>
          <a:bodyPr/>
          <a:lstStyle/>
          <a:p>
            <a:pPr>
              <a:defRPr/>
            </a:pPr>
            <a:r>
              <a:rPr lang="en-US"/>
              <a:t>CS 312 – Greedy Algorithms</a:t>
            </a:r>
          </a:p>
        </p:txBody>
      </p:sp>
      <p:pic>
        <p:nvPicPr>
          <p:cNvPr id="51" name="Picture 36">
            <a:extLst>
              <a:ext uri="{FF2B5EF4-FFF2-40B4-BE49-F238E27FC236}">
                <a16:creationId xmlns:a16="http://schemas.microsoft.com/office/drawing/2014/main" id="{CB4B3365-BE6F-7446-87D0-17D32FD65814}"/>
              </a:ext>
            </a:extLst>
          </p:cNvPr>
          <p:cNvPicPr>
            <a:picLocks noChangeAspect="1"/>
          </p:cNvPicPr>
          <p:nvPr/>
        </p:nvPicPr>
        <p:blipFill>
          <a:blip r:embed="rId3"/>
          <a:srcRect/>
          <a:stretch>
            <a:fillRect/>
          </a:stretch>
        </p:blipFill>
        <p:spPr bwMode="auto">
          <a:xfrm>
            <a:off x="2743200" y="304800"/>
            <a:ext cx="3697288" cy="14097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dirty="0" err="1"/>
              <a:t>Kruskal’s</a:t>
            </a:r>
            <a:r>
              <a:rPr lang="en-US" dirty="0"/>
              <a:t> Algorithm</a:t>
            </a:r>
          </a:p>
        </p:txBody>
      </p:sp>
      <p:sp>
        <p:nvSpPr>
          <p:cNvPr id="26627" name="Oval 3"/>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26628" name="Oval 4"/>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26629"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2774" name="AutoShape 6"/>
          <p:cNvCxnSpPr>
            <a:cxnSpLocks noChangeShapeType="1"/>
            <a:stCxn id="26627" idx="6"/>
            <a:endCxn id="26628"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2775" name="AutoShape 7"/>
          <p:cNvCxnSpPr>
            <a:cxnSpLocks noChangeShapeType="1"/>
            <a:stCxn id="26628" idx="6"/>
            <a:endCxn id="26629" idx="2"/>
          </p:cNvCxnSpPr>
          <p:nvPr/>
        </p:nvCxnSpPr>
        <p:spPr bwMode="auto">
          <a:xfrm>
            <a:off x="2452688" y="2819400"/>
            <a:ext cx="1038225" cy="0"/>
          </a:xfrm>
          <a:prstGeom prst="straightConnector1">
            <a:avLst/>
          </a:prstGeom>
          <a:noFill/>
          <a:ln w="9525">
            <a:solidFill>
              <a:schemeClr val="tx1"/>
            </a:solidFill>
            <a:round/>
            <a:headEnd/>
            <a:tailEnd/>
          </a:ln>
        </p:spPr>
      </p:cxnSp>
      <p:sp>
        <p:nvSpPr>
          <p:cNvPr id="26632"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6633"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6634"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6635"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6636"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2781" name="AutoShape 13"/>
          <p:cNvCxnSpPr>
            <a:cxnSpLocks noChangeShapeType="1"/>
            <a:stCxn id="26634" idx="6"/>
            <a:endCxn id="26635"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2782" name="AutoShape 14"/>
          <p:cNvCxnSpPr>
            <a:cxnSpLocks noChangeShapeType="1"/>
            <a:stCxn id="26635" idx="6"/>
            <a:endCxn id="26636" idx="2"/>
          </p:cNvCxnSpPr>
          <p:nvPr/>
        </p:nvCxnSpPr>
        <p:spPr bwMode="auto">
          <a:xfrm>
            <a:off x="2452688" y="4191000"/>
            <a:ext cx="1038225" cy="0"/>
          </a:xfrm>
          <a:prstGeom prst="straightConnector1">
            <a:avLst/>
          </a:prstGeom>
          <a:noFill/>
          <a:ln w="9525">
            <a:solidFill>
              <a:schemeClr val="tx1"/>
            </a:solidFill>
            <a:round/>
            <a:headEnd/>
            <a:tailEnd/>
          </a:ln>
        </p:spPr>
      </p:cxnSp>
      <p:sp>
        <p:nvSpPr>
          <p:cNvPr id="26639"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6640"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2785" name="AutoShape 17"/>
          <p:cNvCxnSpPr>
            <a:cxnSpLocks noChangeShapeType="1"/>
            <a:stCxn id="26627" idx="4"/>
            <a:endCxn id="26634"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2786" name="AutoShape 18"/>
          <p:cNvCxnSpPr>
            <a:cxnSpLocks noChangeShapeType="1"/>
            <a:stCxn id="26634" idx="7"/>
            <a:endCxn id="26628"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2787" name="AutoShape 19"/>
          <p:cNvCxnSpPr>
            <a:cxnSpLocks noChangeShapeType="1"/>
            <a:stCxn id="26628" idx="4"/>
            <a:endCxn id="26635"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2788" name="AutoShape 20"/>
          <p:cNvCxnSpPr>
            <a:cxnSpLocks noChangeShapeType="1"/>
            <a:stCxn id="26635" idx="7"/>
            <a:endCxn id="26629"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2789" name="AutoShape 21"/>
          <p:cNvCxnSpPr>
            <a:cxnSpLocks noChangeShapeType="1"/>
            <a:stCxn id="26629" idx="4"/>
            <a:endCxn id="26636" idx="0"/>
          </p:cNvCxnSpPr>
          <p:nvPr/>
        </p:nvCxnSpPr>
        <p:spPr bwMode="auto">
          <a:xfrm>
            <a:off x="3733800" y="3062288"/>
            <a:ext cx="0" cy="885825"/>
          </a:xfrm>
          <a:prstGeom prst="straightConnector1">
            <a:avLst/>
          </a:prstGeom>
          <a:noFill/>
          <a:ln w="9525">
            <a:solidFill>
              <a:schemeClr val="tx1"/>
            </a:solidFill>
            <a:round/>
            <a:headEnd/>
            <a:tailEnd/>
          </a:ln>
        </p:spPr>
      </p:cxnSp>
      <p:sp>
        <p:nvSpPr>
          <p:cNvPr id="26646"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2791" name="AutoShape 23"/>
          <p:cNvCxnSpPr>
            <a:cxnSpLocks noChangeShapeType="1"/>
            <a:stCxn id="26634" idx="5"/>
            <a:endCxn id="26646"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2792" name="AutoShape 24"/>
          <p:cNvCxnSpPr>
            <a:cxnSpLocks noChangeShapeType="1"/>
            <a:stCxn id="26635" idx="4"/>
            <a:endCxn id="26646"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2793" name="AutoShape 25"/>
          <p:cNvCxnSpPr>
            <a:cxnSpLocks noChangeShapeType="1"/>
            <a:stCxn id="26636" idx="3"/>
            <a:endCxn id="26646"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6650"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51"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6652"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53"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6654"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6655"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6656"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6657"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6666"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4" name="Rectangle 46"/>
          <p:cNvSpPr>
            <a:spLocks noChangeArrowheads="1"/>
          </p:cNvSpPr>
          <p:nvPr/>
        </p:nvSpPr>
        <p:spPr bwMode="auto">
          <a:xfrm>
            <a:off x="3581400" y="1905000"/>
            <a:ext cx="51816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Add first edge to </a:t>
            </a:r>
            <a:r>
              <a:rPr lang="en-US" b="0" i="1" dirty="0">
                <a:ea typeface="Arial" charset="0"/>
                <a:cs typeface="Arial" charset="0"/>
              </a:rPr>
              <a:t>X</a:t>
            </a:r>
            <a:r>
              <a:rPr lang="en-US" b="0" dirty="0">
                <a:ea typeface="Arial" charset="0"/>
                <a:cs typeface="Arial" charset="0"/>
              </a:rPr>
              <a:t> if no cycle created</a:t>
            </a:r>
            <a:r>
              <a:rPr lang="en-US" b="0" i="1" dirty="0">
                <a:ea typeface="Arial" charset="0"/>
                <a:cs typeface="Arial" charset="0"/>
              </a:rPr>
              <a:t> </a:t>
            </a:r>
            <a:r>
              <a:rPr lang="en-US" b="0" dirty="0">
                <a:ea typeface="Arial" charset="0"/>
                <a:cs typeface="Arial" charset="0"/>
              </a:rPr>
              <a:t> </a:t>
            </a:r>
            <a:endParaRPr lang="en-US" b="0" i="1" dirty="0">
              <a:ea typeface="Arial" charset="0"/>
              <a:cs typeface="Arial" charset="0"/>
            </a:endParaRPr>
          </a:p>
        </p:txBody>
      </p:sp>
      <p:pic>
        <p:nvPicPr>
          <p:cNvPr id="32815" name="Picture 47"/>
          <p:cNvPicPr>
            <a:picLocks noChangeAspect="1"/>
          </p:cNvPicPr>
          <p:nvPr/>
        </p:nvPicPr>
        <p:blipFill>
          <a:blip r:embed="rId3"/>
          <a:srcRect/>
          <a:stretch>
            <a:fillRect/>
          </a:stretch>
        </p:blipFill>
        <p:spPr bwMode="auto">
          <a:xfrm>
            <a:off x="1076325" y="533400"/>
            <a:ext cx="7077075" cy="1041400"/>
          </a:xfrm>
          <a:prstGeom prst="rect">
            <a:avLst/>
          </a:prstGeom>
          <a:noFill/>
          <a:ln w="9525">
            <a:noFill/>
            <a:miter lim="800000"/>
            <a:headEnd/>
            <a:tailEnd/>
          </a:ln>
        </p:spPr>
      </p:pic>
      <p:sp>
        <p:nvSpPr>
          <p:cNvPr id="48" name="Slide Number Placeholder 47"/>
          <p:cNvSpPr>
            <a:spLocks noGrp="1"/>
          </p:cNvSpPr>
          <p:nvPr>
            <p:ph type="sldNum" sz="quarter" idx="12"/>
          </p:nvPr>
        </p:nvSpPr>
        <p:spPr/>
        <p:txBody>
          <a:bodyPr/>
          <a:lstStyle/>
          <a:p>
            <a:pPr>
              <a:defRPr/>
            </a:pPr>
            <a:fld id="{248BFF9C-E464-A84C-8A8F-5397118AC477}" type="slidenum">
              <a:rPr lang="en-US" smtClean="0"/>
              <a:pPr>
                <a:defRPr/>
              </a:pPr>
              <a:t>12</a:t>
            </a:fld>
            <a:endParaRPr lang="en-US"/>
          </a:p>
        </p:txBody>
      </p:sp>
      <p:sp>
        <p:nvSpPr>
          <p:cNvPr id="49" name="Footer Placeholder 48"/>
          <p:cNvSpPr>
            <a:spLocks noGrp="1"/>
          </p:cNvSpPr>
          <p:nvPr>
            <p:ph type="ftr" sz="quarter" idx="11"/>
          </p:nvPr>
        </p:nvSpPr>
        <p:spPr/>
        <p:txBody>
          <a:bodyPr/>
          <a:lstStyle/>
          <a:p>
            <a:pPr>
              <a:defRPr/>
            </a:pPr>
            <a:r>
              <a:rPr lang="en-US"/>
              <a:t>CS 312 – Greedy Algorithms</a:t>
            </a:r>
          </a:p>
        </p:txBody>
      </p:sp>
      <p:sp>
        <p:nvSpPr>
          <p:cNvPr id="12" name="Text Box 36">
            <a:extLst>
              <a:ext uri="{FF2B5EF4-FFF2-40B4-BE49-F238E27FC236}">
                <a16:creationId xmlns:a16="http://schemas.microsoft.com/office/drawing/2014/main" id="{96E89A97-2E5E-1BD6-462E-D1A2B370433D}"/>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13" name="Text Box 37">
            <a:extLst>
              <a:ext uri="{FF2B5EF4-FFF2-40B4-BE49-F238E27FC236}">
                <a16:creationId xmlns:a16="http://schemas.microsoft.com/office/drawing/2014/main" id="{73B69101-CB47-51ED-E85B-4BE460BF314C}"/>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14" name="Text Box 38">
            <a:extLst>
              <a:ext uri="{FF2B5EF4-FFF2-40B4-BE49-F238E27FC236}">
                <a16:creationId xmlns:a16="http://schemas.microsoft.com/office/drawing/2014/main" id="{1B24BCD5-D607-E4AD-F82A-F4B6CD281B85}"/>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15" name="Text Box 39">
            <a:extLst>
              <a:ext uri="{FF2B5EF4-FFF2-40B4-BE49-F238E27FC236}">
                <a16:creationId xmlns:a16="http://schemas.microsoft.com/office/drawing/2014/main" id="{A5EC91A9-BAEA-8650-9DDB-33830941BF88}"/>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16" name="Text Box 40">
            <a:extLst>
              <a:ext uri="{FF2B5EF4-FFF2-40B4-BE49-F238E27FC236}">
                <a16:creationId xmlns:a16="http://schemas.microsoft.com/office/drawing/2014/main" id="{3FC9F9F6-7D34-E871-38C1-0C1F61E7B2CB}"/>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17" name="Text Box 41">
            <a:extLst>
              <a:ext uri="{FF2B5EF4-FFF2-40B4-BE49-F238E27FC236}">
                <a16:creationId xmlns:a16="http://schemas.microsoft.com/office/drawing/2014/main" id="{9C8768A6-391E-A811-067C-E1F873A7E1F6}"/>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18" name="Text Box 42">
            <a:extLst>
              <a:ext uri="{FF2B5EF4-FFF2-40B4-BE49-F238E27FC236}">
                <a16:creationId xmlns:a16="http://schemas.microsoft.com/office/drawing/2014/main" id="{B6D229A1-A4BA-06CF-EB39-89DD57DEC7F8}"/>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19" name="Text Box 43">
            <a:extLst>
              <a:ext uri="{FF2B5EF4-FFF2-40B4-BE49-F238E27FC236}">
                <a16:creationId xmlns:a16="http://schemas.microsoft.com/office/drawing/2014/main" id="{C1CD4BA8-1E6F-03BE-8B0E-FA79160A793E}"/>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20" name="Oval 44">
            <a:extLst>
              <a:ext uri="{FF2B5EF4-FFF2-40B4-BE49-F238E27FC236}">
                <a16:creationId xmlns:a16="http://schemas.microsoft.com/office/drawing/2014/main" id="{A8123514-AD3F-87EB-FDEC-EBA678B003E8}"/>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1" name="Oval 45">
            <a:extLst>
              <a:ext uri="{FF2B5EF4-FFF2-40B4-BE49-F238E27FC236}">
                <a16:creationId xmlns:a16="http://schemas.microsoft.com/office/drawing/2014/main" id="{65FC2D56-1225-951A-4F43-4722D728AD05}"/>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2" name="Oval 46">
            <a:extLst>
              <a:ext uri="{FF2B5EF4-FFF2-40B4-BE49-F238E27FC236}">
                <a16:creationId xmlns:a16="http://schemas.microsoft.com/office/drawing/2014/main" id="{0F2F27E0-70BA-FA7D-87E2-4169189B72EB}"/>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Kruskal’s Algorithm</a:t>
            </a:r>
          </a:p>
        </p:txBody>
      </p:sp>
      <p:sp>
        <p:nvSpPr>
          <p:cNvPr id="27651"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7652"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7653" name="Oval 5"/>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34822" name="AutoShape 6"/>
          <p:cNvCxnSpPr>
            <a:cxnSpLocks noChangeShapeType="1"/>
            <a:stCxn id="27651" idx="6"/>
            <a:endCxn id="27652"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4823" name="AutoShape 7"/>
          <p:cNvCxnSpPr>
            <a:cxnSpLocks noChangeShapeType="1"/>
            <a:stCxn id="27652" idx="6"/>
            <a:endCxn id="27653" idx="2"/>
          </p:cNvCxnSpPr>
          <p:nvPr/>
        </p:nvCxnSpPr>
        <p:spPr bwMode="auto">
          <a:xfrm>
            <a:off x="2452688" y="2819400"/>
            <a:ext cx="1038225" cy="0"/>
          </a:xfrm>
          <a:prstGeom prst="straightConnector1">
            <a:avLst/>
          </a:prstGeom>
          <a:noFill/>
          <a:ln w="9525">
            <a:solidFill>
              <a:schemeClr val="tx1"/>
            </a:solidFill>
            <a:round/>
            <a:headEnd/>
            <a:tailEnd/>
          </a:ln>
        </p:spPr>
      </p:cxnSp>
      <p:sp>
        <p:nvSpPr>
          <p:cNvPr id="27656"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7657"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7658"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7659"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7660"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4829" name="AutoShape 13"/>
          <p:cNvCxnSpPr>
            <a:cxnSpLocks noChangeShapeType="1"/>
            <a:stCxn id="27658" idx="6"/>
            <a:endCxn id="27659"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4830" name="AutoShape 14"/>
          <p:cNvCxnSpPr>
            <a:cxnSpLocks noChangeShapeType="1"/>
            <a:stCxn id="27659" idx="6"/>
            <a:endCxn id="27660" idx="2"/>
          </p:cNvCxnSpPr>
          <p:nvPr/>
        </p:nvCxnSpPr>
        <p:spPr bwMode="auto">
          <a:xfrm>
            <a:off x="2452688" y="4191000"/>
            <a:ext cx="1038225" cy="0"/>
          </a:xfrm>
          <a:prstGeom prst="straightConnector1">
            <a:avLst/>
          </a:prstGeom>
          <a:noFill/>
          <a:ln w="9525">
            <a:solidFill>
              <a:schemeClr val="tx1"/>
            </a:solidFill>
            <a:round/>
            <a:headEnd/>
            <a:tailEnd/>
          </a:ln>
        </p:spPr>
      </p:cxnSp>
      <p:sp>
        <p:nvSpPr>
          <p:cNvPr id="27663"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7664"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4833" name="AutoShape 17"/>
          <p:cNvCxnSpPr>
            <a:cxnSpLocks noChangeShapeType="1"/>
            <a:stCxn id="27651" idx="4"/>
            <a:endCxn id="27658"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4834" name="AutoShape 18"/>
          <p:cNvCxnSpPr>
            <a:cxnSpLocks noChangeShapeType="1"/>
            <a:stCxn id="27658" idx="7"/>
            <a:endCxn id="27652"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4835" name="AutoShape 19"/>
          <p:cNvCxnSpPr>
            <a:cxnSpLocks noChangeShapeType="1"/>
            <a:stCxn id="27652" idx="4"/>
            <a:endCxn id="27659"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4836" name="AutoShape 20"/>
          <p:cNvCxnSpPr>
            <a:cxnSpLocks noChangeShapeType="1"/>
            <a:stCxn id="27659" idx="7"/>
            <a:endCxn id="27653"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4837" name="AutoShape 21"/>
          <p:cNvCxnSpPr>
            <a:cxnSpLocks noChangeShapeType="1"/>
            <a:stCxn id="27653" idx="4"/>
            <a:endCxn id="27660" idx="0"/>
          </p:cNvCxnSpPr>
          <p:nvPr/>
        </p:nvCxnSpPr>
        <p:spPr bwMode="auto">
          <a:xfrm>
            <a:off x="3733800" y="3062288"/>
            <a:ext cx="0" cy="885825"/>
          </a:xfrm>
          <a:prstGeom prst="straightConnector1">
            <a:avLst/>
          </a:prstGeom>
          <a:noFill/>
          <a:ln w="9525">
            <a:solidFill>
              <a:schemeClr val="tx1"/>
            </a:solidFill>
            <a:round/>
            <a:headEnd/>
            <a:tailEnd/>
          </a:ln>
        </p:spPr>
      </p:cxnSp>
      <p:sp>
        <p:nvSpPr>
          <p:cNvPr id="27670"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4839" name="AutoShape 23"/>
          <p:cNvCxnSpPr>
            <a:cxnSpLocks noChangeShapeType="1"/>
            <a:stCxn id="27658" idx="5"/>
            <a:endCxn id="27670"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4840" name="AutoShape 24"/>
          <p:cNvCxnSpPr>
            <a:cxnSpLocks noChangeShapeType="1"/>
            <a:stCxn id="27659" idx="4"/>
            <a:endCxn id="27670"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4841" name="AutoShape 25"/>
          <p:cNvCxnSpPr>
            <a:cxnSpLocks noChangeShapeType="1"/>
            <a:stCxn id="27660" idx="3"/>
            <a:endCxn id="27670"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7674"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75"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7676"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77"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7678"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7679"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7680"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7681"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7690"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7694" name="Rectangle 46"/>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Merge vertices in added edges </a:t>
            </a:r>
            <a:endParaRPr lang="en-US" b="0" i="1" dirty="0">
              <a:latin typeface="+mn-lt"/>
              <a:ea typeface="Arial" pitchFamily="-107" charset="0"/>
              <a:cs typeface="Arial" pitchFamily="-107" charset="0"/>
            </a:endParaRPr>
          </a:p>
        </p:txBody>
      </p:sp>
      <p:pic>
        <p:nvPicPr>
          <p:cNvPr id="34863" name="Picture 47"/>
          <p:cNvPicPr>
            <a:picLocks noChangeAspect="1"/>
          </p:cNvPicPr>
          <p:nvPr/>
        </p:nvPicPr>
        <p:blipFill>
          <a:blip r:embed="rId3"/>
          <a:srcRect/>
          <a:stretch>
            <a:fillRect/>
          </a:stretch>
        </p:blipFill>
        <p:spPr bwMode="auto">
          <a:xfrm>
            <a:off x="1076325" y="533400"/>
            <a:ext cx="7077075" cy="1041400"/>
          </a:xfrm>
          <a:prstGeom prst="rect">
            <a:avLst/>
          </a:prstGeom>
          <a:noFill/>
          <a:ln w="9525">
            <a:noFill/>
            <a:miter lim="800000"/>
            <a:headEnd/>
            <a:tailEnd/>
          </a:ln>
        </p:spPr>
      </p:pic>
      <p:sp>
        <p:nvSpPr>
          <p:cNvPr id="48" name="Slide Number Placeholder 47"/>
          <p:cNvSpPr>
            <a:spLocks noGrp="1"/>
          </p:cNvSpPr>
          <p:nvPr>
            <p:ph type="sldNum" sz="quarter" idx="12"/>
          </p:nvPr>
        </p:nvSpPr>
        <p:spPr/>
        <p:txBody>
          <a:bodyPr/>
          <a:lstStyle/>
          <a:p>
            <a:pPr>
              <a:defRPr/>
            </a:pPr>
            <a:fld id="{248BFF9C-E464-A84C-8A8F-5397118AC477}" type="slidenum">
              <a:rPr lang="en-US" smtClean="0"/>
              <a:pPr>
                <a:defRPr/>
              </a:pPr>
              <a:t>13</a:t>
            </a:fld>
            <a:endParaRPr lang="en-US"/>
          </a:p>
        </p:txBody>
      </p:sp>
      <p:sp>
        <p:nvSpPr>
          <p:cNvPr id="49" name="Footer Placeholder 48"/>
          <p:cNvSpPr>
            <a:spLocks noGrp="1"/>
          </p:cNvSpPr>
          <p:nvPr>
            <p:ph type="ftr" sz="quarter" idx="11"/>
          </p:nvPr>
        </p:nvSpPr>
        <p:spPr/>
        <p:txBody>
          <a:bodyPr/>
          <a:lstStyle/>
          <a:p>
            <a:pPr>
              <a:defRPr/>
            </a:pPr>
            <a:r>
              <a:rPr lang="en-US"/>
              <a:t>CS 312 – Greedy Algorithms</a:t>
            </a:r>
          </a:p>
        </p:txBody>
      </p:sp>
      <p:sp>
        <p:nvSpPr>
          <p:cNvPr id="22" name="Text Box 36">
            <a:extLst>
              <a:ext uri="{FF2B5EF4-FFF2-40B4-BE49-F238E27FC236}">
                <a16:creationId xmlns:a16="http://schemas.microsoft.com/office/drawing/2014/main" id="{B617EB8B-F405-0A18-F55F-8308D3C326A8}"/>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23" name="Text Box 37">
            <a:extLst>
              <a:ext uri="{FF2B5EF4-FFF2-40B4-BE49-F238E27FC236}">
                <a16:creationId xmlns:a16="http://schemas.microsoft.com/office/drawing/2014/main" id="{D34130D3-34DF-606B-7075-6F18409A61EA}"/>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24" name="Text Box 38">
            <a:extLst>
              <a:ext uri="{FF2B5EF4-FFF2-40B4-BE49-F238E27FC236}">
                <a16:creationId xmlns:a16="http://schemas.microsoft.com/office/drawing/2014/main" id="{46ED0ADD-D757-9114-E0F7-9DA7AA5BCDAB}"/>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25" name="Text Box 39">
            <a:extLst>
              <a:ext uri="{FF2B5EF4-FFF2-40B4-BE49-F238E27FC236}">
                <a16:creationId xmlns:a16="http://schemas.microsoft.com/office/drawing/2014/main" id="{E97FF4F4-8D18-1DDF-32C8-CBCDFE8EB6D8}"/>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26" name="Text Box 40">
            <a:extLst>
              <a:ext uri="{FF2B5EF4-FFF2-40B4-BE49-F238E27FC236}">
                <a16:creationId xmlns:a16="http://schemas.microsoft.com/office/drawing/2014/main" id="{42AF6C32-E7D0-616C-9B0D-51E904D69AFD}"/>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27" name="Text Box 41">
            <a:extLst>
              <a:ext uri="{FF2B5EF4-FFF2-40B4-BE49-F238E27FC236}">
                <a16:creationId xmlns:a16="http://schemas.microsoft.com/office/drawing/2014/main" id="{CF69E646-DAD3-8265-41C2-EBA30CEF5D69}"/>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28" name="Text Box 42">
            <a:extLst>
              <a:ext uri="{FF2B5EF4-FFF2-40B4-BE49-F238E27FC236}">
                <a16:creationId xmlns:a16="http://schemas.microsoft.com/office/drawing/2014/main" id="{D3AEE355-2D49-DB5A-C357-40EA83F9318C}"/>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29" name="Text Box 43">
            <a:extLst>
              <a:ext uri="{FF2B5EF4-FFF2-40B4-BE49-F238E27FC236}">
                <a16:creationId xmlns:a16="http://schemas.microsoft.com/office/drawing/2014/main" id="{814B25A6-A7E8-A264-6F5E-E88E56D756B7}"/>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30" name="Oval 44">
            <a:extLst>
              <a:ext uri="{FF2B5EF4-FFF2-40B4-BE49-F238E27FC236}">
                <a16:creationId xmlns:a16="http://schemas.microsoft.com/office/drawing/2014/main" id="{08396EA4-1802-EAB5-5C46-E6EA6596F2AF}"/>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1" name="Oval 45">
            <a:extLst>
              <a:ext uri="{FF2B5EF4-FFF2-40B4-BE49-F238E27FC236}">
                <a16:creationId xmlns:a16="http://schemas.microsoft.com/office/drawing/2014/main" id="{D70E7ED8-DC37-4E81-F8F9-671ED0C78E0C}"/>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32" name="Oval 46">
            <a:extLst>
              <a:ext uri="{FF2B5EF4-FFF2-40B4-BE49-F238E27FC236}">
                <a16:creationId xmlns:a16="http://schemas.microsoft.com/office/drawing/2014/main" id="{AC5651F0-16D8-DD6E-3ABD-E0241A1E4A75}"/>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Kruskal’s Algorithm</a:t>
            </a:r>
          </a:p>
        </p:txBody>
      </p:sp>
      <p:sp>
        <p:nvSpPr>
          <p:cNvPr id="28675"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8676"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8677"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6870" name="AutoShape 6"/>
          <p:cNvCxnSpPr>
            <a:cxnSpLocks noChangeShapeType="1"/>
            <a:stCxn id="28675" idx="6"/>
            <a:endCxn id="28676"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6871" name="AutoShape 7"/>
          <p:cNvCxnSpPr>
            <a:cxnSpLocks noChangeShapeType="1"/>
            <a:stCxn id="28676" idx="6"/>
            <a:endCxn id="28677" idx="2"/>
          </p:cNvCxnSpPr>
          <p:nvPr/>
        </p:nvCxnSpPr>
        <p:spPr bwMode="auto">
          <a:xfrm>
            <a:off x="2452688" y="2819400"/>
            <a:ext cx="1038225" cy="0"/>
          </a:xfrm>
          <a:prstGeom prst="straightConnector1">
            <a:avLst/>
          </a:prstGeom>
          <a:noFill/>
          <a:ln w="38100">
            <a:solidFill>
              <a:srgbClr val="FF0000"/>
            </a:solidFill>
            <a:round/>
            <a:headEnd/>
            <a:tailEnd/>
          </a:ln>
        </p:spPr>
      </p:cxnSp>
      <p:sp>
        <p:nvSpPr>
          <p:cNvPr id="28680"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8681"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8682" name="Oval 10"/>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28683" name="Oval 11"/>
          <p:cNvSpPr>
            <a:spLocks noChangeArrowheads="1"/>
          </p:cNvSpPr>
          <p:nvPr/>
        </p:nvSpPr>
        <p:spPr bwMode="auto">
          <a:xfrm>
            <a:off x="1981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28684"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6877" name="AutoShape 13"/>
          <p:cNvCxnSpPr>
            <a:cxnSpLocks noChangeShapeType="1"/>
            <a:stCxn id="28682" idx="6"/>
            <a:endCxn id="28683"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36878" name="AutoShape 14"/>
          <p:cNvCxnSpPr>
            <a:cxnSpLocks noChangeShapeType="1"/>
            <a:stCxn id="28683" idx="6"/>
            <a:endCxn id="28684" idx="2"/>
          </p:cNvCxnSpPr>
          <p:nvPr/>
        </p:nvCxnSpPr>
        <p:spPr bwMode="auto">
          <a:xfrm>
            <a:off x="2452688" y="4191000"/>
            <a:ext cx="1038225" cy="0"/>
          </a:xfrm>
          <a:prstGeom prst="straightConnector1">
            <a:avLst/>
          </a:prstGeom>
          <a:noFill/>
          <a:ln w="9525">
            <a:solidFill>
              <a:schemeClr val="tx1"/>
            </a:solidFill>
            <a:round/>
            <a:headEnd/>
            <a:tailEnd/>
          </a:ln>
        </p:spPr>
      </p:cxnSp>
      <p:sp>
        <p:nvSpPr>
          <p:cNvPr id="28687"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8688"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6881" name="AutoShape 17"/>
          <p:cNvCxnSpPr>
            <a:cxnSpLocks noChangeShapeType="1"/>
            <a:stCxn id="28675" idx="4"/>
            <a:endCxn id="28682"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6882" name="AutoShape 18"/>
          <p:cNvCxnSpPr>
            <a:cxnSpLocks noChangeShapeType="1"/>
            <a:stCxn id="28682" idx="7"/>
            <a:endCxn id="28676"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6883" name="AutoShape 19"/>
          <p:cNvCxnSpPr>
            <a:cxnSpLocks noChangeShapeType="1"/>
            <a:stCxn id="28676" idx="4"/>
            <a:endCxn id="28683"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6884" name="AutoShape 20"/>
          <p:cNvCxnSpPr>
            <a:cxnSpLocks noChangeShapeType="1"/>
            <a:stCxn id="28683" idx="7"/>
            <a:endCxn id="28677"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6885" name="AutoShape 21"/>
          <p:cNvCxnSpPr>
            <a:cxnSpLocks noChangeShapeType="1"/>
            <a:stCxn id="28677" idx="4"/>
            <a:endCxn id="28684" idx="0"/>
          </p:cNvCxnSpPr>
          <p:nvPr/>
        </p:nvCxnSpPr>
        <p:spPr bwMode="auto">
          <a:xfrm>
            <a:off x="3733800" y="3062288"/>
            <a:ext cx="0" cy="885825"/>
          </a:xfrm>
          <a:prstGeom prst="straightConnector1">
            <a:avLst/>
          </a:prstGeom>
          <a:noFill/>
          <a:ln w="9525">
            <a:solidFill>
              <a:schemeClr val="tx1"/>
            </a:solidFill>
            <a:round/>
            <a:headEnd/>
            <a:tailEnd/>
          </a:ln>
        </p:spPr>
      </p:cxnSp>
      <p:sp>
        <p:nvSpPr>
          <p:cNvPr id="28694"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6887" name="AutoShape 23"/>
          <p:cNvCxnSpPr>
            <a:cxnSpLocks noChangeShapeType="1"/>
            <a:stCxn id="28682" idx="5"/>
            <a:endCxn id="28694"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6888" name="AutoShape 24"/>
          <p:cNvCxnSpPr>
            <a:cxnSpLocks noChangeShapeType="1"/>
            <a:stCxn id="28683" idx="4"/>
            <a:endCxn id="28694"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6889" name="AutoShape 25"/>
          <p:cNvCxnSpPr>
            <a:cxnSpLocks noChangeShapeType="1"/>
            <a:stCxn id="28684" idx="3"/>
            <a:endCxn id="28694"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8698"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699"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8700"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701"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8702"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8703"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8704"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8705"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8714"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8718" name="Rectangle 46"/>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 Process each edge in order</a:t>
            </a:r>
            <a:endParaRPr lang="en-US" b="0" i="1" dirty="0">
              <a:latin typeface="+mn-lt"/>
              <a:ea typeface="Arial" pitchFamily="-107" charset="0"/>
              <a:cs typeface="Arial" pitchFamily="-107" charset="0"/>
            </a:endParaRPr>
          </a:p>
        </p:txBody>
      </p:sp>
      <p:sp>
        <p:nvSpPr>
          <p:cNvPr id="28719"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48" name="Slide Number Placeholder 47"/>
          <p:cNvSpPr>
            <a:spLocks noGrp="1"/>
          </p:cNvSpPr>
          <p:nvPr>
            <p:ph type="sldNum" sz="quarter" idx="12"/>
          </p:nvPr>
        </p:nvSpPr>
        <p:spPr/>
        <p:txBody>
          <a:bodyPr/>
          <a:lstStyle/>
          <a:p>
            <a:pPr>
              <a:defRPr/>
            </a:pPr>
            <a:fld id="{248BFF9C-E464-A84C-8A8F-5397118AC477}" type="slidenum">
              <a:rPr lang="en-US" smtClean="0"/>
              <a:pPr>
                <a:defRPr/>
              </a:pPr>
              <a:t>14</a:t>
            </a:fld>
            <a:endParaRPr lang="en-US"/>
          </a:p>
        </p:txBody>
      </p:sp>
      <p:sp>
        <p:nvSpPr>
          <p:cNvPr id="49" name="Footer Placeholder 48"/>
          <p:cNvSpPr>
            <a:spLocks noGrp="1"/>
          </p:cNvSpPr>
          <p:nvPr>
            <p:ph type="ftr" sz="quarter" idx="11"/>
          </p:nvPr>
        </p:nvSpPr>
        <p:spPr/>
        <p:txBody>
          <a:bodyPr/>
          <a:lstStyle/>
          <a:p>
            <a:pPr>
              <a:defRPr/>
            </a:pPr>
            <a:r>
              <a:rPr lang="en-US"/>
              <a:t>CS 312 – Greedy Algorithms</a:t>
            </a:r>
          </a:p>
        </p:txBody>
      </p:sp>
      <p:pic>
        <p:nvPicPr>
          <p:cNvPr id="50" name="Picture 47">
            <a:extLst>
              <a:ext uri="{FF2B5EF4-FFF2-40B4-BE49-F238E27FC236}">
                <a16:creationId xmlns:a16="http://schemas.microsoft.com/office/drawing/2014/main" id="{51C8983F-8335-6F4B-B31A-75CD4A678FBB}"/>
              </a:ext>
            </a:extLst>
          </p:cNvPr>
          <p:cNvPicPr>
            <a:picLocks noChangeAspect="1"/>
          </p:cNvPicPr>
          <p:nvPr/>
        </p:nvPicPr>
        <p:blipFill>
          <a:blip r:embed="rId3"/>
          <a:srcRect/>
          <a:stretch>
            <a:fillRect/>
          </a:stretch>
        </p:blipFill>
        <p:spPr bwMode="auto">
          <a:xfrm>
            <a:off x="1076325" y="533400"/>
            <a:ext cx="7077075" cy="1041400"/>
          </a:xfrm>
          <a:prstGeom prst="rect">
            <a:avLst/>
          </a:prstGeom>
          <a:noFill/>
          <a:ln w="9525">
            <a:noFill/>
            <a:miter lim="800000"/>
            <a:headEnd/>
            <a:tailEnd/>
          </a:ln>
        </p:spPr>
      </p:pic>
      <p:sp>
        <p:nvSpPr>
          <p:cNvPr id="2" name="Text Box 36">
            <a:extLst>
              <a:ext uri="{FF2B5EF4-FFF2-40B4-BE49-F238E27FC236}">
                <a16:creationId xmlns:a16="http://schemas.microsoft.com/office/drawing/2014/main" id="{795DDB74-98FB-EDD2-2992-773EF7BFA644}"/>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3" name="Text Box 37">
            <a:extLst>
              <a:ext uri="{FF2B5EF4-FFF2-40B4-BE49-F238E27FC236}">
                <a16:creationId xmlns:a16="http://schemas.microsoft.com/office/drawing/2014/main" id="{C34B4665-44A4-BC52-8F4C-6ED3923FEEDB}"/>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4" name="Text Box 38">
            <a:extLst>
              <a:ext uri="{FF2B5EF4-FFF2-40B4-BE49-F238E27FC236}">
                <a16:creationId xmlns:a16="http://schemas.microsoft.com/office/drawing/2014/main" id="{0581E05E-5326-3AA4-8DD6-8481C0306AAF}"/>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5" name="Text Box 39">
            <a:extLst>
              <a:ext uri="{FF2B5EF4-FFF2-40B4-BE49-F238E27FC236}">
                <a16:creationId xmlns:a16="http://schemas.microsoft.com/office/drawing/2014/main" id="{F2E9EFD0-145D-B7F0-A9E2-F80778336E60}"/>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6" name="Text Box 40">
            <a:extLst>
              <a:ext uri="{FF2B5EF4-FFF2-40B4-BE49-F238E27FC236}">
                <a16:creationId xmlns:a16="http://schemas.microsoft.com/office/drawing/2014/main" id="{FEB58717-B67D-E4CE-4B98-74CA00EC58F8}"/>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7" name="Text Box 41">
            <a:extLst>
              <a:ext uri="{FF2B5EF4-FFF2-40B4-BE49-F238E27FC236}">
                <a16:creationId xmlns:a16="http://schemas.microsoft.com/office/drawing/2014/main" id="{6AB51D5A-F043-C502-105C-E1DF2A96F499}"/>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8" name="Text Box 42">
            <a:extLst>
              <a:ext uri="{FF2B5EF4-FFF2-40B4-BE49-F238E27FC236}">
                <a16:creationId xmlns:a16="http://schemas.microsoft.com/office/drawing/2014/main" id="{C85712D2-E244-A0D7-1CA3-AFC527B6C913}"/>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9" name="Text Box 43">
            <a:extLst>
              <a:ext uri="{FF2B5EF4-FFF2-40B4-BE49-F238E27FC236}">
                <a16:creationId xmlns:a16="http://schemas.microsoft.com/office/drawing/2014/main" id="{3E9090F3-C07F-D3B7-65CE-962819D19BE4}"/>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10" name="Oval 44">
            <a:extLst>
              <a:ext uri="{FF2B5EF4-FFF2-40B4-BE49-F238E27FC236}">
                <a16:creationId xmlns:a16="http://schemas.microsoft.com/office/drawing/2014/main" id="{1024B8D2-0107-DEFC-5EB2-D2ADCE9F1BCF}"/>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1" name="Oval 45">
            <a:extLst>
              <a:ext uri="{FF2B5EF4-FFF2-40B4-BE49-F238E27FC236}">
                <a16:creationId xmlns:a16="http://schemas.microsoft.com/office/drawing/2014/main" id="{C0491BEA-6A4F-7EB9-8A4F-C0D5E04AA014}"/>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2" name="Oval 46">
            <a:extLst>
              <a:ext uri="{FF2B5EF4-FFF2-40B4-BE49-F238E27FC236}">
                <a16:creationId xmlns:a16="http://schemas.microsoft.com/office/drawing/2014/main" id="{9441F990-D670-B07C-8ADD-1D895EA01C03}"/>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a:t>Kruskal’s Algorithm</a:t>
            </a:r>
          </a:p>
        </p:txBody>
      </p:sp>
      <p:sp>
        <p:nvSpPr>
          <p:cNvPr id="29699"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29700"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29701"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8918" name="AutoShape 6"/>
          <p:cNvCxnSpPr>
            <a:cxnSpLocks noChangeShapeType="1"/>
            <a:stCxn id="29699" idx="6"/>
            <a:endCxn id="29700"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8919" name="AutoShape 7"/>
          <p:cNvCxnSpPr>
            <a:cxnSpLocks noChangeShapeType="1"/>
            <a:stCxn id="29700" idx="6"/>
            <a:endCxn id="29701" idx="2"/>
          </p:cNvCxnSpPr>
          <p:nvPr/>
        </p:nvCxnSpPr>
        <p:spPr bwMode="auto">
          <a:xfrm>
            <a:off x="2452688" y="2819400"/>
            <a:ext cx="1038225" cy="0"/>
          </a:xfrm>
          <a:prstGeom prst="straightConnector1">
            <a:avLst/>
          </a:prstGeom>
          <a:noFill/>
          <a:ln w="38100">
            <a:solidFill>
              <a:srgbClr val="FF0000"/>
            </a:solidFill>
            <a:round/>
            <a:headEnd/>
            <a:tailEnd/>
          </a:ln>
        </p:spPr>
      </p:cxnSp>
      <p:sp>
        <p:nvSpPr>
          <p:cNvPr id="29704"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29705"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29706" name="Oval 10"/>
          <p:cNvSpPr>
            <a:spLocks noChangeArrowheads="1"/>
          </p:cNvSpPr>
          <p:nvPr/>
        </p:nvSpPr>
        <p:spPr bwMode="auto">
          <a:xfrm>
            <a:off x="457200" y="3962400"/>
            <a:ext cx="457200" cy="457200"/>
          </a:xfrm>
          <a:prstGeom prst="ellipse">
            <a:avLst/>
          </a:prstGeom>
          <a:noFill/>
          <a:ln w="28575">
            <a:solidFill>
              <a:schemeClr val="accent2"/>
            </a:solidFill>
            <a:round/>
            <a:headEnd/>
            <a:tailEnd/>
          </a:ln>
        </p:spPr>
        <p:txBody>
          <a:bodyPr wrap="none" anchor="ctr">
            <a:prstTxWarp prst="textNoShape">
              <a:avLst/>
            </a:prstTxWarp>
          </a:bodyPr>
          <a:lstStyle/>
          <a:p>
            <a:pPr algn="ctr" eaLnBrk="0" hangingPunct="0">
              <a:defRPr/>
            </a:pPr>
            <a:r>
              <a:rPr lang="en-US" b="0">
                <a:solidFill>
                  <a:schemeClr val="accent2"/>
                </a:solidFill>
                <a:latin typeface="+mn-lt"/>
                <a:ea typeface="Arial" pitchFamily="-107" charset="0"/>
                <a:cs typeface="Arial" pitchFamily="-107" charset="0"/>
              </a:rPr>
              <a:t>4</a:t>
            </a:r>
          </a:p>
        </p:txBody>
      </p:sp>
      <p:sp>
        <p:nvSpPr>
          <p:cNvPr id="29707" name="Oval 11"/>
          <p:cNvSpPr>
            <a:spLocks noChangeArrowheads="1"/>
          </p:cNvSpPr>
          <p:nvPr/>
        </p:nvSpPr>
        <p:spPr bwMode="auto">
          <a:xfrm>
            <a:off x="1981200" y="3962400"/>
            <a:ext cx="457200" cy="457200"/>
          </a:xfrm>
          <a:prstGeom prst="ellipse">
            <a:avLst/>
          </a:prstGeom>
          <a:noFill/>
          <a:ln w="28575">
            <a:solidFill>
              <a:schemeClr val="accent2"/>
            </a:solidFill>
            <a:round/>
            <a:headEnd/>
            <a:tailEnd/>
          </a:ln>
        </p:spPr>
        <p:txBody>
          <a:bodyPr wrap="none" anchor="ctr">
            <a:prstTxWarp prst="textNoShape">
              <a:avLst/>
            </a:prstTxWarp>
          </a:bodyPr>
          <a:lstStyle/>
          <a:p>
            <a:pPr algn="ctr" eaLnBrk="0" hangingPunct="0">
              <a:defRPr/>
            </a:pPr>
            <a:r>
              <a:rPr lang="en-US" b="0">
                <a:solidFill>
                  <a:schemeClr val="accent2"/>
                </a:solidFill>
                <a:latin typeface="+mn-lt"/>
                <a:ea typeface="Arial" pitchFamily="-107" charset="0"/>
                <a:cs typeface="Arial" pitchFamily="-107" charset="0"/>
              </a:rPr>
              <a:t>5</a:t>
            </a:r>
          </a:p>
        </p:txBody>
      </p:sp>
      <p:sp>
        <p:nvSpPr>
          <p:cNvPr id="29708" name="Oval 12"/>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38925" name="AutoShape 13"/>
          <p:cNvCxnSpPr>
            <a:cxnSpLocks noChangeShapeType="1"/>
            <a:stCxn id="29706" idx="6"/>
            <a:endCxn id="29707" idx="2"/>
          </p:cNvCxnSpPr>
          <p:nvPr/>
        </p:nvCxnSpPr>
        <p:spPr bwMode="auto">
          <a:xfrm>
            <a:off x="928688" y="4191000"/>
            <a:ext cx="1038225" cy="0"/>
          </a:xfrm>
          <a:prstGeom prst="straightConnector1">
            <a:avLst/>
          </a:prstGeom>
          <a:noFill/>
          <a:ln w="38100">
            <a:solidFill>
              <a:schemeClr val="accent2"/>
            </a:solidFill>
            <a:round/>
            <a:headEnd/>
            <a:tailEnd/>
          </a:ln>
        </p:spPr>
      </p:cxnSp>
      <p:cxnSp>
        <p:nvCxnSpPr>
          <p:cNvPr id="38926" name="AutoShape 14"/>
          <p:cNvCxnSpPr>
            <a:cxnSpLocks noChangeShapeType="1"/>
            <a:stCxn id="29707" idx="6"/>
            <a:endCxn id="29708" idx="2"/>
          </p:cNvCxnSpPr>
          <p:nvPr/>
        </p:nvCxnSpPr>
        <p:spPr bwMode="auto">
          <a:xfrm>
            <a:off x="2452688" y="4191000"/>
            <a:ext cx="1038225" cy="0"/>
          </a:xfrm>
          <a:prstGeom prst="straightConnector1">
            <a:avLst/>
          </a:prstGeom>
          <a:noFill/>
          <a:ln w="9525">
            <a:solidFill>
              <a:schemeClr val="tx1"/>
            </a:solidFill>
            <a:round/>
            <a:headEnd/>
            <a:tailEnd/>
          </a:ln>
        </p:spPr>
      </p:cxnSp>
      <p:sp>
        <p:nvSpPr>
          <p:cNvPr id="29711"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9712"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8929" name="AutoShape 17"/>
          <p:cNvCxnSpPr>
            <a:cxnSpLocks noChangeShapeType="1"/>
            <a:stCxn id="29699" idx="4"/>
            <a:endCxn id="29706"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8930" name="AutoShape 18"/>
          <p:cNvCxnSpPr>
            <a:cxnSpLocks noChangeShapeType="1"/>
            <a:stCxn id="29706" idx="7"/>
            <a:endCxn id="29700"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8931" name="AutoShape 19"/>
          <p:cNvCxnSpPr>
            <a:cxnSpLocks noChangeShapeType="1"/>
            <a:stCxn id="29700" idx="4"/>
            <a:endCxn id="29707"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8932" name="AutoShape 20"/>
          <p:cNvCxnSpPr>
            <a:cxnSpLocks noChangeShapeType="1"/>
            <a:stCxn id="29707" idx="7"/>
            <a:endCxn id="29701"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8933" name="AutoShape 21"/>
          <p:cNvCxnSpPr>
            <a:cxnSpLocks noChangeShapeType="1"/>
            <a:stCxn id="29701" idx="4"/>
            <a:endCxn id="29708" idx="0"/>
          </p:cNvCxnSpPr>
          <p:nvPr/>
        </p:nvCxnSpPr>
        <p:spPr bwMode="auto">
          <a:xfrm>
            <a:off x="3733800" y="3062288"/>
            <a:ext cx="0" cy="885825"/>
          </a:xfrm>
          <a:prstGeom prst="straightConnector1">
            <a:avLst/>
          </a:prstGeom>
          <a:noFill/>
          <a:ln w="9525">
            <a:solidFill>
              <a:schemeClr val="tx1"/>
            </a:solidFill>
            <a:round/>
            <a:headEnd/>
            <a:tailEnd/>
          </a:ln>
        </p:spPr>
      </p:cxnSp>
      <p:sp>
        <p:nvSpPr>
          <p:cNvPr id="29718" name="Oval 22"/>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38935" name="AutoShape 23"/>
          <p:cNvCxnSpPr>
            <a:cxnSpLocks noChangeShapeType="1"/>
            <a:stCxn id="29706" idx="5"/>
            <a:endCxn id="29718"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8936" name="AutoShape 24"/>
          <p:cNvCxnSpPr>
            <a:cxnSpLocks noChangeShapeType="1"/>
            <a:stCxn id="29707" idx="4"/>
            <a:endCxn id="29718"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8937" name="AutoShape 25"/>
          <p:cNvCxnSpPr>
            <a:cxnSpLocks noChangeShapeType="1"/>
            <a:stCxn id="29708" idx="3"/>
            <a:endCxn id="29718"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29722"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23"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9724"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25"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29726"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29727"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29728"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29729"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29738"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9742"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29743"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8960" name="TextBox 48"/>
          <p:cNvSpPr txBox="1">
            <a:spLocks noChangeArrowheads="1"/>
          </p:cNvSpPr>
          <p:nvPr/>
        </p:nvSpPr>
        <p:spPr bwMode="auto">
          <a:xfrm>
            <a:off x="304800" y="6219825"/>
            <a:ext cx="5341938" cy="400050"/>
          </a:xfrm>
          <a:prstGeom prst="rect">
            <a:avLst/>
          </a:prstGeom>
          <a:noFill/>
          <a:ln w="9525">
            <a:noFill/>
            <a:miter lim="800000"/>
            <a:headEnd/>
            <a:tailEnd/>
          </a:ln>
        </p:spPr>
        <p:txBody>
          <a:bodyPr wrap="none">
            <a:prstTxWarp prst="textNoShape">
              <a:avLst/>
            </a:prstTxWarp>
            <a:spAutoFit/>
          </a:bodyPr>
          <a:lstStyle/>
          <a:p>
            <a:r>
              <a:rPr lang="en-US" sz="2000" b="0"/>
              <a:t>Note that each set is a connected component of </a:t>
            </a:r>
            <a:r>
              <a:rPr lang="en-US" sz="2000" b="0" i="1"/>
              <a:t>G</a:t>
            </a:r>
          </a:p>
        </p:txBody>
      </p:sp>
      <p:sp>
        <p:nvSpPr>
          <p:cNvPr id="49" name="Slide Number Placeholder 48"/>
          <p:cNvSpPr>
            <a:spLocks noGrp="1"/>
          </p:cNvSpPr>
          <p:nvPr>
            <p:ph type="sldNum" sz="quarter" idx="12"/>
          </p:nvPr>
        </p:nvSpPr>
        <p:spPr/>
        <p:txBody>
          <a:bodyPr/>
          <a:lstStyle/>
          <a:p>
            <a:pPr>
              <a:defRPr/>
            </a:pPr>
            <a:fld id="{248BFF9C-E464-A84C-8A8F-5397118AC477}" type="slidenum">
              <a:rPr lang="en-US" smtClean="0"/>
              <a:pPr>
                <a:defRPr/>
              </a:pPr>
              <a:t>15</a:t>
            </a:fld>
            <a:endParaRPr lang="en-US"/>
          </a:p>
        </p:txBody>
      </p:sp>
      <p:pic>
        <p:nvPicPr>
          <p:cNvPr id="50" name="Picture 47">
            <a:extLst>
              <a:ext uri="{FF2B5EF4-FFF2-40B4-BE49-F238E27FC236}">
                <a16:creationId xmlns:a16="http://schemas.microsoft.com/office/drawing/2014/main" id="{C6D605DF-F941-CE4F-97BF-C3CCDE320443}"/>
              </a:ext>
            </a:extLst>
          </p:cNvPr>
          <p:cNvPicPr>
            <a:picLocks noChangeAspect="1"/>
          </p:cNvPicPr>
          <p:nvPr/>
        </p:nvPicPr>
        <p:blipFill>
          <a:blip r:embed="rId3"/>
          <a:srcRect/>
          <a:stretch>
            <a:fillRect/>
          </a:stretch>
        </p:blipFill>
        <p:spPr bwMode="auto">
          <a:xfrm>
            <a:off x="1076325" y="533400"/>
            <a:ext cx="7077075" cy="1041400"/>
          </a:xfrm>
          <a:prstGeom prst="rect">
            <a:avLst/>
          </a:prstGeom>
          <a:noFill/>
          <a:ln w="9525">
            <a:noFill/>
            <a:miter lim="800000"/>
            <a:headEnd/>
            <a:tailEnd/>
          </a:ln>
        </p:spPr>
      </p:pic>
      <p:sp>
        <p:nvSpPr>
          <p:cNvPr id="14" name="Text Box 36">
            <a:extLst>
              <a:ext uri="{FF2B5EF4-FFF2-40B4-BE49-F238E27FC236}">
                <a16:creationId xmlns:a16="http://schemas.microsoft.com/office/drawing/2014/main" id="{0666EFDD-34E9-8772-49A2-92333A1FCE97}"/>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15" name="Text Box 37">
            <a:extLst>
              <a:ext uri="{FF2B5EF4-FFF2-40B4-BE49-F238E27FC236}">
                <a16:creationId xmlns:a16="http://schemas.microsoft.com/office/drawing/2014/main" id="{6DC20C51-E388-B1A1-2D8E-49C6904D0A85}"/>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16" name="Text Box 38">
            <a:extLst>
              <a:ext uri="{FF2B5EF4-FFF2-40B4-BE49-F238E27FC236}">
                <a16:creationId xmlns:a16="http://schemas.microsoft.com/office/drawing/2014/main" id="{AF632FDC-A024-0902-65C0-7C295C5A9A29}"/>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17" name="Text Box 39">
            <a:extLst>
              <a:ext uri="{FF2B5EF4-FFF2-40B4-BE49-F238E27FC236}">
                <a16:creationId xmlns:a16="http://schemas.microsoft.com/office/drawing/2014/main" id="{B1C9B742-16C4-E8B9-1661-739823074BC6}"/>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18" name="Text Box 40">
            <a:extLst>
              <a:ext uri="{FF2B5EF4-FFF2-40B4-BE49-F238E27FC236}">
                <a16:creationId xmlns:a16="http://schemas.microsoft.com/office/drawing/2014/main" id="{4863658A-4FA8-50DB-7140-A0D0199B1FD3}"/>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19" name="Text Box 41">
            <a:extLst>
              <a:ext uri="{FF2B5EF4-FFF2-40B4-BE49-F238E27FC236}">
                <a16:creationId xmlns:a16="http://schemas.microsoft.com/office/drawing/2014/main" id="{A78FE4E3-24FB-DA58-4C4A-1DD91549A813}"/>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20" name="Text Box 42">
            <a:extLst>
              <a:ext uri="{FF2B5EF4-FFF2-40B4-BE49-F238E27FC236}">
                <a16:creationId xmlns:a16="http://schemas.microsoft.com/office/drawing/2014/main" id="{6727D4E5-725A-BD1F-CFE8-03A83D528E39}"/>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21" name="Text Box 43">
            <a:extLst>
              <a:ext uri="{FF2B5EF4-FFF2-40B4-BE49-F238E27FC236}">
                <a16:creationId xmlns:a16="http://schemas.microsoft.com/office/drawing/2014/main" id="{33DAFD8B-C662-A3E6-3F9D-ACCF3735BAED}"/>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22" name="Oval 44">
            <a:extLst>
              <a:ext uri="{FF2B5EF4-FFF2-40B4-BE49-F238E27FC236}">
                <a16:creationId xmlns:a16="http://schemas.microsoft.com/office/drawing/2014/main" id="{E103FF47-7A39-5295-AA56-25879AC106B5}"/>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3" name="Oval 45">
            <a:extLst>
              <a:ext uri="{FF2B5EF4-FFF2-40B4-BE49-F238E27FC236}">
                <a16:creationId xmlns:a16="http://schemas.microsoft.com/office/drawing/2014/main" id="{232ED87C-2A2E-9761-35EE-A9F959CE86D5}"/>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4" name="Oval 46">
            <a:extLst>
              <a:ext uri="{FF2B5EF4-FFF2-40B4-BE49-F238E27FC236}">
                <a16:creationId xmlns:a16="http://schemas.microsoft.com/office/drawing/2014/main" id="{40C4D8A7-28BC-DE76-F5A3-80657A7E6F0C}"/>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a:t>Kruskal’s Algorithm</a:t>
            </a:r>
          </a:p>
        </p:txBody>
      </p:sp>
      <p:sp>
        <p:nvSpPr>
          <p:cNvPr id="30723"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0724"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0725"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39942" name="AutoShape 6"/>
          <p:cNvCxnSpPr>
            <a:cxnSpLocks noChangeShapeType="1"/>
            <a:stCxn id="30723" idx="6"/>
            <a:endCxn id="30724"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39943" name="AutoShape 7"/>
          <p:cNvCxnSpPr>
            <a:cxnSpLocks noChangeShapeType="1"/>
            <a:stCxn id="30724" idx="6"/>
            <a:endCxn id="30725"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0728"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0729"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0730" name="Oval 10"/>
          <p:cNvSpPr>
            <a:spLocks noChangeArrowheads="1"/>
          </p:cNvSpPr>
          <p:nvPr/>
        </p:nvSpPr>
        <p:spPr bwMode="auto">
          <a:xfrm>
            <a:off x="457200" y="3962400"/>
            <a:ext cx="457200" cy="457200"/>
          </a:xfrm>
          <a:prstGeom prst="ellipse">
            <a:avLst/>
          </a:prstGeom>
          <a:noFill/>
          <a:ln w="28575">
            <a:solidFill>
              <a:schemeClr val="accent2"/>
            </a:solidFill>
            <a:round/>
            <a:headEnd/>
            <a:tailEnd/>
          </a:ln>
        </p:spPr>
        <p:txBody>
          <a:bodyPr wrap="none" anchor="ctr">
            <a:prstTxWarp prst="textNoShape">
              <a:avLst/>
            </a:prstTxWarp>
          </a:bodyPr>
          <a:lstStyle/>
          <a:p>
            <a:pPr algn="ctr" eaLnBrk="0" hangingPunct="0">
              <a:defRPr/>
            </a:pPr>
            <a:r>
              <a:rPr lang="en-US" b="0">
                <a:solidFill>
                  <a:schemeClr val="accent2"/>
                </a:solidFill>
                <a:latin typeface="+mn-lt"/>
                <a:ea typeface="Arial" pitchFamily="-107" charset="0"/>
                <a:cs typeface="Arial" pitchFamily="-107" charset="0"/>
              </a:rPr>
              <a:t>4</a:t>
            </a:r>
          </a:p>
        </p:txBody>
      </p:sp>
      <p:sp>
        <p:nvSpPr>
          <p:cNvPr id="30731" name="Oval 11"/>
          <p:cNvSpPr>
            <a:spLocks noChangeArrowheads="1"/>
          </p:cNvSpPr>
          <p:nvPr/>
        </p:nvSpPr>
        <p:spPr bwMode="auto">
          <a:xfrm>
            <a:off x="1981200" y="3962400"/>
            <a:ext cx="457200" cy="457200"/>
          </a:xfrm>
          <a:prstGeom prst="ellipse">
            <a:avLst/>
          </a:prstGeom>
          <a:noFill/>
          <a:ln w="28575">
            <a:solidFill>
              <a:schemeClr val="accent2"/>
            </a:solidFill>
            <a:round/>
            <a:headEnd/>
            <a:tailEnd/>
          </a:ln>
        </p:spPr>
        <p:txBody>
          <a:bodyPr wrap="none" anchor="ctr">
            <a:prstTxWarp prst="textNoShape">
              <a:avLst/>
            </a:prstTxWarp>
          </a:bodyPr>
          <a:lstStyle/>
          <a:p>
            <a:pPr algn="ctr" eaLnBrk="0" hangingPunct="0">
              <a:defRPr/>
            </a:pPr>
            <a:r>
              <a:rPr lang="en-US" b="0">
                <a:solidFill>
                  <a:schemeClr val="accent2"/>
                </a:solidFill>
                <a:latin typeface="+mn-lt"/>
                <a:ea typeface="Arial" pitchFamily="-107" charset="0"/>
                <a:cs typeface="Arial" pitchFamily="-107" charset="0"/>
              </a:rPr>
              <a:t>5</a:t>
            </a:r>
          </a:p>
        </p:txBody>
      </p:sp>
      <p:sp>
        <p:nvSpPr>
          <p:cNvPr id="30732"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39949" name="AutoShape 13"/>
          <p:cNvCxnSpPr>
            <a:cxnSpLocks noChangeShapeType="1"/>
            <a:stCxn id="30730" idx="6"/>
            <a:endCxn id="30731" idx="2"/>
          </p:cNvCxnSpPr>
          <p:nvPr/>
        </p:nvCxnSpPr>
        <p:spPr bwMode="auto">
          <a:xfrm>
            <a:off x="928688" y="4191000"/>
            <a:ext cx="1038225" cy="0"/>
          </a:xfrm>
          <a:prstGeom prst="straightConnector1">
            <a:avLst/>
          </a:prstGeom>
          <a:noFill/>
          <a:ln w="38100">
            <a:solidFill>
              <a:schemeClr val="accent2"/>
            </a:solidFill>
            <a:round/>
            <a:headEnd/>
            <a:tailEnd/>
          </a:ln>
        </p:spPr>
      </p:cxnSp>
      <p:cxnSp>
        <p:nvCxnSpPr>
          <p:cNvPr id="39950" name="AutoShape 14"/>
          <p:cNvCxnSpPr>
            <a:cxnSpLocks noChangeShapeType="1"/>
            <a:stCxn id="30731" idx="6"/>
            <a:endCxn id="30732" idx="2"/>
          </p:cNvCxnSpPr>
          <p:nvPr/>
        </p:nvCxnSpPr>
        <p:spPr bwMode="auto">
          <a:xfrm>
            <a:off x="2452688" y="4191000"/>
            <a:ext cx="1038225" cy="0"/>
          </a:xfrm>
          <a:prstGeom prst="straightConnector1">
            <a:avLst/>
          </a:prstGeom>
          <a:noFill/>
          <a:ln w="9525">
            <a:solidFill>
              <a:schemeClr val="tx1"/>
            </a:solidFill>
            <a:round/>
            <a:headEnd/>
            <a:tailEnd/>
          </a:ln>
        </p:spPr>
      </p:cxnSp>
      <p:sp>
        <p:nvSpPr>
          <p:cNvPr id="30735"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0736"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39953" name="AutoShape 17"/>
          <p:cNvCxnSpPr>
            <a:cxnSpLocks noChangeShapeType="1"/>
            <a:stCxn id="30723" idx="4"/>
            <a:endCxn id="30730"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39954" name="AutoShape 18"/>
          <p:cNvCxnSpPr>
            <a:cxnSpLocks noChangeShapeType="1"/>
            <a:stCxn id="30730" idx="7"/>
            <a:endCxn id="30724"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39955" name="AutoShape 19"/>
          <p:cNvCxnSpPr>
            <a:cxnSpLocks noChangeShapeType="1"/>
            <a:stCxn id="30724" idx="4"/>
            <a:endCxn id="30731"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39956" name="AutoShape 20"/>
          <p:cNvCxnSpPr>
            <a:cxnSpLocks noChangeShapeType="1"/>
            <a:stCxn id="30731" idx="7"/>
            <a:endCxn id="30725"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39957" name="AutoShape 21"/>
          <p:cNvCxnSpPr>
            <a:cxnSpLocks noChangeShapeType="1"/>
            <a:stCxn id="30725" idx="4"/>
            <a:endCxn id="30732" idx="0"/>
          </p:cNvCxnSpPr>
          <p:nvPr/>
        </p:nvCxnSpPr>
        <p:spPr bwMode="auto">
          <a:xfrm>
            <a:off x="3733800" y="3062288"/>
            <a:ext cx="0" cy="885825"/>
          </a:xfrm>
          <a:prstGeom prst="straightConnector1">
            <a:avLst/>
          </a:prstGeom>
          <a:noFill/>
          <a:ln w="9525">
            <a:solidFill>
              <a:schemeClr val="tx1"/>
            </a:solidFill>
            <a:round/>
            <a:headEnd/>
            <a:tailEnd/>
          </a:ln>
        </p:spPr>
      </p:cxnSp>
      <p:sp>
        <p:nvSpPr>
          <p:cNvPr id="30742"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39959" name="AutoShape 23"/>
          <p:cNvCxnSpPr>
            <a:cxnSpLocks noChangeShapeType="1"/>
            <a:stCxn id="30730" idx="5"/>
            <a:endCxn id="30742"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39960" name="AutoShape 24"/>
          <p:cNvCxnSpPr>
            <a:cxnSpLocks noChangeShapeType="1"/>
            <a:stCxn id="30731" idx="4"/>
            <a:endCxn id="30742"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39961" name="AutoShape 25"/>
          <p:cNvCxnSpPr>
            <a:cxnSpLocks noChangeShapeType="1"/>
            <a:stCxn id="30732" idx="3"/>
            <a:endCxn id="30742"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0746"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47"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0748"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49"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0750"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0751"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0752"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0753"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762"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6"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7"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0768" name="Text Box 48"/>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49" name="Slide Number Placeholder 48"/>
          <p:cNvSpPr>
            <a:spLocks noGrp="1"/>
          </p:cNvSpPr>
          <p:nvPr>
            <p:ph type="sldNum" sz="quarter" idx="12"/>
          </p:nvPr>
        </p:nvSpPr>
        <p:spPr/>
        <p:txBody>
          <a:bodyPr/>
          <a:lstStyle/>
          <a:p>
            <a:pPr>
              <a:defRPr/>
            </a:pPr>
            <a:fld id="{248BFF9C-E464-A84C-8A8F-5397118AC477}" type="slidenum">
              <a:rPr lang="en-US" smtClean="0"/>
              <a:pPr>
                <a:defRPr/>
              </a:pPr>
              <a:t>16</a:t>
            </a:fld>
            <a:endParaRPr lang="en-US"/>
          </a:p>
        </p:txBody>
      </p:sp>
      <p:sp>
        <p:nvSpPr>
          <p:cNvPr id="50" name="Footer Placeholder 49"/>
          <p:cNvSpPr>
            <a:spLocks noGrp="1"/>
          </p:cNvSpPr>
          <p:nvPr>
            <p:ph type="ftr" sz="quarter" idx="11"/>
          </p:nvPr>
        </p:nvSpPr>
        <p:spPr/>
        <p:txBody>
          <a:bodyPr/>
          <a:lstStyle/>
          <a:p>
            <a:pPr>
              <a:defRPr/>
            </a:pPr>
            <a:r>
              <a:rPr lang="en-US"/>
              <a:t>CS 312 – Greedy Algorithms</a:t>
            </a:r>
          </a:p>
        </p:txBody>
      </p:sp>
      <p:pic>
        <p:nvPicPr>
          <p:cNvPr id="51" name="Picture 47">
            <a:extLst>
              <a:ext uri="{FF2B5EF4-FFF2-40B4-BE49-F238E27FC236}">
                <a16:creationId xmlns:a16="http://schemas.microsoft.com/office/drawing/2014/main" id="{4E92FFF7-675D-1D48-A7C3-C4FD90F7B713}"/>
              </a:ext>
            </a:extLst>
          </p:cNvPr>
          <p:cNvPicPr>
            <a:picLocks noChangeAspect="1"/>
          </p:cNvPicPr>
          <p:nvPr/>
        </p:nvPicPr>
        <p:blipFill>
          <a:blip r:embed="rId2"/>
          <a:srcRect/>
          <a:stretch>
            <a:fillRect/>
          </a:stretch>
        </p:blipFill>
        <p:spPr bwMode="auto">
          <a:xfrm>
            <a:off x="1076325" y="533400"/>
            <a:ext cx="7077075" cy="1041400"/>
          </a:xfrm>
          <a:prstGeom prst="rect">
            <a:avLst/>
          </a:prstGeom>
          <a:noFill/>
          <a:ln w="9525">
            <a:noFill/>
            <a:miter lim="800000"/>
            <a:headEnd/>
            <a:tailEnd/>
          </a:ln>
        </p:spPr>
      </p:pic>
      <p:sp>
        <p:nvSpPr>
          <p:cNvPr id="2" name="Text Box 36">
            <a:extLst>
              <a:ext uri="{FF2B5EF4-FFF2-40B4-BE49-F238E27FC236}">
                <a16:creationId xmlns:a16="http://schemas.microsoft.com/office/drawing/2014/main" id="{C23D5B8B-04EB-06C3-0B72-CBA48CC0F988}"/>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3" name="Text Box 37">
            <a:extLst>
              <a:ext uri="{FF2B5EF4-FFF2-40B4-BE49-F238E27FC236}">
                <a16:creationId xmlns:a16="http://schemas.microsoft.com/office/drawing/2014/main" id="{C9B736B5-09C0-016A-12B2-542637245587}"/>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4" name="Text Box 38">
            <a:extLst>
              <a:ext uri="{FF2B5EF4-FFF2-40B4-BE49-F238E27FC236}">
                <a16:creationId xmlns:a16="http://schemas.microsoft.com/office/drawing/2014/main" id="{949AEE64-DF48-8F58-76DE-60EB8617352B}"/>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5" name="Text Box 39">
            <a:extLst>
              <a:ext uri="{FF2B5EF4-FFF2-40B4-BE49-F238E27FC236}">
                <a16:creationId xmlns:a16="http://schemas.microsoft.com/office/drawing/2014/main" id="{6BBF9920-3B94-5C1F-70ED-90CFA8D548F0}"/>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6" name="Text Box 40">
            <a:extLst>
              <a:ext uri="{FF2B5EF4-FFF2-40B4-BE49-F238E27FC236}">
                <a16:creationId xmlns:a16="http://schemas.microsoft.com/office/drawing/2014/main" id="{EBFC05BF-ECB1-B7D2-4394-85D18FD462E8}"/>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7" name="Text Box 41">
            <a:extLst>
              <a:ext uri="{FF2B5EF4-FFF2-40B4-BE49-F238E27FC236}">
                <a16:creationId xmlns:a16="http://schemas.microsoft.com/office/drawing/2014/main" id="{D40C9375-B908-BD35-E6F9-729A5D8015F9}"/>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8" name="Text Box 42">
            <a:extLst>
              <a:ext uri="{FF2B5EF4-FFF2-40B4-BE49-F238E27FC236}">
                <a16:creationId xmlns:a16="http://schemas.microsoft.com/office/drawing/2014/main" id="{097DCFDD-5A13-44B5-D7B8-79E707DB26F3}"/>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9" name="Text Box 43">
            <a:extLst>
              <a:ext uri="{FF2B5EF4-FFF2-40B4-BE49-F238E27FC236}">
                <a16:creationId xmlns:a16="http://schemas.microsoft.com/office/drawing/2014/main" id="{C06B6E64-1473-41AD-A8B0-40FF58C11054}"/>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10" name="Oval 44">
            <a:extLst>
              <a:ext uri="{FF2B5EF4-FFF2-40B4-BE49-F238E27FC236}">
                <a16:creationId xmlns:a16="http://schemas.microsoft.com/office/drawing/2014/main" id="{0212E73E-8A05-5C99-D4AB-CA3DD592091A}"/>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1" name="Oval 45">
            <a:extLst>
              <a:ext uri="{FF2B5EF4-FFF2-40B4-BE49-F238E27FC236}">
                <a16:creationId xmlns:a16="http://schemas.microsoft.com/office/drawing/2014/main" id="{3AC09A68-8A65-3DBD-5723-17D0F2D99EFC}"/>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2" name="Oval 46">
            <a:extLst>
              <a:ext uri="{FF2B5EF4-FFF2-40B4-BE49-F238E27FC236}">
                <a16:creationId xmlns:a16="http://schemas.microsoft.com/office/drawing/2014/main" id="{1AA0A1A4-CC4F-F431-AC06-5347975DFB51}"/>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Kruskal’s Algorithm</a:t>
            </a:r>
          </a:p>
        </p:txBody>
      </p:sp>
      <p:sp>
        <p:nvSpPr>
          <p:cNvPr id="31747"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1748"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1749"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0966" name="AutoShape 6"/>
          <p:cNvCxnSpPr>
            <a:cxnSpLocks noChangeShapeType="1"/>
            <a:stCxn id="31747" idx="6"/>
            <a:endCxn id="31748"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0967" name="AutoShape 7"/>
          <p:cNvCxnSpPr>
            <a:cxnSpLocks noChangeShapeType="1"/>
            <a:stCxn id="31748" idx="6"/>
            <a:endCxn id="31749"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1752"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1753"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1754"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1755"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1756"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40973" name="AutoShape 13"/>
          <p:cNvCxnSpPr>
            <a:cxnSpLocks noChangeShapeType="1"/>
            <a:stCxn id="31754" idx="6"/>
            <a:endCxn id="31755"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0974" name="AutoShape 14"/>
          <p:cNvCxnSpPr>
            <a:cxnSpLocks noChangeShapeType="1"/>
            <a:stCxn id="31755" idx="6"/>
            <a:endCxn id="31756" idx="2"/>
          </p:cNvCxnSpPr>
          <p:nvPr/>
        </p:nvCxnSpPr>
        <p:spPr bwMode="auto">
          <a:xfrm>
            <a:off x="2452688" y="4191000"/>
            <a:ext cx="1038225" cy="0"/>
          </a:xfrm>
          <a:prstGeom prst="straightConnector1">
            <a:avLst/>
          </a:prstGeom>
          <a:noFill/>
          <a:ln w="9525">
            <a:solidFill>
              <a:schemeClr val="tx1"/>
            </a:solidFill>
            <a:round/>
            <a:headEnd/>
            <a:tailEnd/>
          </a:ln>
        </p:spPr>
      </p:cxnSp>
      <p:sp>
        <p:nvSpPr>
          <p:cNvPr id="31759"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1760"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0977" name="AutoShape 17"/>
          <p:cNvCxnSpPr>
            <a:cxnSpLocks noChangeShapeType="1"/>
            <a:stCxn id="31747" idx="4"/>
            <a:endCxn id="31754"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0978" name="AutoShape 18"/>
          <p:cNvCxnSpPr>
            <a:cxnSpLocks noChangeShapeType="1"/>
            <a:stCxn id="31754" idx="7"/>
            <a:endCxn id="31748"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0979" name="AutoShape 19"/>
          <p:cNvCxnSpPr>
            <a:cxnSpLocks noChangeShapeType="1"/>
            <a:stCxn id="31748" idx="4"/>
            <a:endCxn id="31755"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40980" name="AutoShape 20"/>
          <p:cNvCxnSpPr>
            <a:cxnSpLocks noChangeShapeType="1"/>
            <a:stCxn id="31755" idx="7"/>
            <a:endCxn id="31749"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0981" name="AutoShape 21"/>
          <p:cNvCxnSpPr>
            <a:cxnSpLocks noChangeShapeType="1"/>
            <a:stCxn id="31749" idx="4"/>
            <a:endCxn id="31756" idx="0"/>
          </p:cNvCxnSpPr>
          <p:nvPr/>
        </p:nvCxnSpPr>
        <p:spPr bwMode="auto">
          <a:xfrm>
            <a:off x="3733800" y="3062288"/>
            <a:ext cx="0" cy="885825"/>
          </a:xfrm>
          <a:prstGeom prst="straightConnector1">
            <a:avLst/>
          </a:prstGeom>
          <a:noFill/>
          <a:ln w="9525">
            <a:solidFill>
              <a:schemeClr val="tx1"/>
            </a:solidFill>
            <a:round/>
            <a:headEnd/>
            <a:tailEnd/>
          </a:ln>
        </p:spPr>
      </p:cxnSp>
      <p:sp>
        <p:nvSpPr>
          <p:cNvPr id="31766"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40983" name="AutoShape 23"/>
          <p:cNvCxnSpPr>
            <a:cxnSpLocks noChangeShapeType="1"/>
            <a:stCxn id="31754" idx="5"/>
            <a:endCxn id="31766"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40984" name="AutoShape 24"/>
          <p:cNvCxnSpPr>
            <a:cxnSpLocks noChangeShapeType="1"/>
            <a:stCxn id="31755" idx="4"/>
            <a:endCxn id="31766"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0985" name="AutoShape 25"/>
          <p:cNvCxnSpPr>
            <a:cxnSpLocks noChangeShapeType="1"/>
            <a:stCxn id="31756" idx="3"/>
            <a:endCxn id="31766"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1770"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71"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1772"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73"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1774"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1775"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1776"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1777"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1786"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0" name="Text Box 46"/>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1" name="Text Box 47"/>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2" name="Text Box 48"/>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1793" name="Text Box 49"/>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50" name="Slide Number Placeholder 49"/>
          <p:cNvSpPr>
            <a:spLocks noGrp="1"/>
          </p:cNvSpPr>
          <p:nvPr>
            <p:ph type="sldNum" sz="quarter" idx="12"/>
          </p:nvPr>
        </p:nvSpPr>
        <p:spPr/>
        <p:txBody>
          <a:bodyPr/>
          <a:lstStyle/>
          <a:p>
            <a:pPr>
              <a:defRPr/>
            </a:pPr>
            <a:fld id="{248BFF9C-E464-A84C-8A8F-5397118AC477}" type="slidenum">
              <a:rPr lang="en-US" smtClean="0"/>
              <a:pPr>
                <a:defRPr/>
              </a:pPr>
              <a:t>17</a:t>
            </a:fld>
            <a:endParaRPr lang="en-US"/>
          </a:p>
        </p:txBody>
      </p:sp>
      <p:sp>
        <p:nvSpPr>
          <p:cNvPr id="51" name="Footer Placeholder 50"/>
          <p:cNvSpPr>
            <a:spLocks noGrp="1"/>
          </p:cNvSpPr>
          <p:nvPr>
            <p:ph type="ftr" sz="quarter" idx="11"/>
          </p:nvPr>
        </p:nvSpPr>
        <p:spPr/>
        <p:txBody>
          <a:bodyPr/>
          <a:lstStyle/>
          <a:p>
            <a:pPr>
              <a:defRPr/>
            </a:pPr>
            <a:r>
              <a:rPr lang="en-US"/>
              <a:t>CS 312 – Greedy Algorithms</a:t>
            </a:r>
          </a:p>
        </p:txBody>
      </p:sp>
      <p:pic>
        <p:nvPicPr>
          <p:cNvPr id="52" name="Picture 47">
            <a:extLst>
              <a:ext uri="{FF2B5EF4-FFF2-40B4-BE49-F238E27FC236}">
                <a16:creationId xmlns:a16="http://schemas.microsoft.com/office/drawing/2014/main" id="{4A30C974-3580-DB4B-8FB1-D1B405DEDB74}"/>
              </a:ext>
            </a:extLst>
          </p:cNvPr>
          <p:cNvPicPr>
            <a:picLocks noChangeAspect="1"/>
          </p:cNvPicPr>
          <p:nvPr/>
        </p:nvPicPr>
        <p:blipFill>
          <a:blip r:embed="rId2"/>
          <a:srcRect/>
          <a:stretch>
            <a:fillRect/>
          </a:stretch>
        </p:blipFill>
        <p:spPr bwMode="auto">
          <a:xfrm>
            <a:off x="1076325" y="533400"/>
            <a:ext cx="7077075" cy="1041400"/>
          </a:xfrm>
          <a:prstGeom prst="rect">
            <a:avLst/>
          </a:prstGeom>
          <a:noFill/>
          <a:ln w="9525">
            <a:noFill/>
            <a:miter lim="800000"/>
            <a:headEnd/>
            <a:tailEnd/>
          </a:ln>
        </p:spPr>
      </p:pic>
      <p:sp>
        <p:nvSpPr>
          <p:cNvPr id="13" name="Text Box 36">
            <a:extLst>
              <a:ext uri="{FF2B5EF4-FFF2-40B4-BE49-F238E27FC236}">
                <a16:creationId xmlns:a16="http://schemas.microsoft.com/office/drawing/2014/main" id="{3DB34881-E822-014A-85ED-8ABFA927F827}"/>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14" name="Text Box 37">
            <a:extLst>
              <a:ext uri="{FF2B5EF4-FFF2-40B4-BE49-F238E27FC236}">
                <a16:creationId xmlns:a16="http://schemas.microsoft.com/office/drawing/2014/main" id="{C8FD781D-FA9B-B1A0-5CFE-C293297FAB3D}"/>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15" name="Text Box 38">
            <a:extLst>
              <a:ext uri="{FF2B5EF4-FFF2-40B4-BE49-F238E27FC236}">
                <a16:creationId xmlns:a16="http://schemas.microsoft.com/office/drawing/2014/main" id="{CEA1FC42-B2F1-F5E9-221F-D731E619F0A6}"/>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16" name="Text Box 39">
            <a:extLst>
              <a:ext uri="{FF2B5EF4-FFF2-40B4-BE49-F238E27FC236}">
                <a16:creationId xmlns:a16="http://schemas.microsoft.com/office/drawing/2014/main" id="{43A3CA3C-AC97-066F-3AE2-94B27DE1963D}"/>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17" name="Text Box 40">
            <a:extLst>
              <a:ext uri="{FF2B5EF4-FFF2-40B4-BE49-F238E27FC236}">
                <a16:creationId xmlns:a16="http://schemas.microsoft.com/office/drawing/2014/main" id="{9D2C2AF5-418F-7BA7-6A91-9C9D81F07C85}"/>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18" name="Text Box 41">
            <a:extLst>
              <a:ext uri="{FF2B5EF4-FFF2-40B4-BE49-F238E27FC236}">
                <a16:creationId xmlns:a16="http://schemas.microsoft.com/office/drawing/2014/main" id="{79CEA4A7-D6DB-6F63-2CEA-07C52F6A210B}"/>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19" name="Text Box 42">
            <a:extLst>
              <a:ext uri="{FF2B5EF4-FFF2-40B4-BE49-F238E27FC236}">
                <a16:creationId xmlns:a16="http://schemas.microsoft.com/office/drawing/2014/main" id="{FD16DD11-BDF2-AA6D-78D7-0781F876F904}"/>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20" name="Text Box 43">
            <a:extLst>
              <a:ext uri="{FF2B5EF4-FFF2-40B4-BE49-F238E27FC236}">
                <a16:creationId xmlns:a16="http://schemas.microsoft.com/office/drawing/2014/main" id="{808D9CB7-29BC-3415-1DE8-280478832C89}"/>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21" name="Oval 44">
            <a:extLst>
              <a:ext uri="{FF2B5EF4-FFF2-40B4-BE49-F238E27FC236}">
                <a16:creationId xmlns:a16="http://schemas.microsoft.com/office/drawing/2014/main" id="{B01FD4F4-ADBF-9E48-6576-A759AD340041}"/>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2" name="Oval 45">
            <a:extLst>
              <a:ext uri="{FF2B5EF4-FFF2-40B4-BE49-F238E27FC236}">
                <a16:creationId xmlns:a16="http://schemas.microsoft.com/office/drawing/2014/main" id="{0DAC6692-335D-D2AD-E4C3-03718A827554}"/>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23" name="Oval 46">
            <a:extLst>
              <a:ext uri="{FF2B5EF4-FFF2-40B4-BE49-F238E27FC236}">
                <a16:creationId xmlns:a16="http://schemas.microsoft.com/office/drawing/2014/main" id="{9C75FD23-8B6F-D9AB-EF87-D634E649C8F3}"/>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Kruskal’s Algorithm</a:t>
            </a:r>
          </a:p>
        </p:txBody>
      </p:sp>
      <p:sp>
        <p:nvSpPr>
          <p:cNvPr id="32771"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2772"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2773"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1990" name="AutoShape 6"/>
          <p:cNvCxnSpPr>
            <a:cxnSpLocks noChangeShapeType="1"/>
            <a:stCxn id="32771" idx="6"/>
            <a:endCxn id="32772"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1991" name="AutoShape 7"/>
          <p:cNvCxnSpPr>
            <a:cxnSpLocks noChangeShapeType="1"/>
            <a:stCxn id="32772" idx="6"/>
            <a:endCxn id="32773"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2776"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2777"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2778"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2779"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2780" name="Oval 12"/>
          <p:cNvSpPr>
            <a:spLocks noChangeArrowheads="1"/>
          </p:cNvSpPr>
          <p:nvPr/>
        </p:nvSpPr>
        <p:spPr bwMode="auto">
          <a:xfrm>
            <a:off x="3505200" y="39624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6</a:t>
            </a:r>
          </a:p>
        </p:txBody>
      </p:sp>
      <p:cxnSp>
        <p:nvCxnSpPr>
          <p:cNvPr id="41997" name="AutoShape 13"/>
          <p:cNvCxnSpPr>
            <a:cxnSpLocks noChangeShapeType="1"/>
            <a:stCxn id="32778" idx="6"/>
            <a:endCxn id="32779"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1998" name="AutoShape 14"/>
          <p:cNvCxnSpPr>
            <a:cxnSpLocks noChangeShapeType="1"/>
            <a:stCxn id="32779" idx="6"/>
            <a:endCxn id="32780" idx="2"/>
          </p:cNvCxnSpPr>
          <p:nvPr/>
        </p:nvCxnSpPr>
        <p:spPr bwMode="auto">
          <a:xfrm>
            <a:off x="2452688" y="4191000"/>
            <a:ext cx="1038225" cy="0"/>
          </a:xfrm>
          <a:prstGeom prst="straightConnector1">
            <a:avLst/>
          </a:prstGeom>
          <a:noFill/>
          <a:ln w="9525">
            <a:solidFill>
              <a:schemeClr val="tx1"/>
            </a:solidFill>
            <a:round/>
            <a:headEnd/>
            <a:tailEnd/>
          </a:ln>
        </p:spPr>
      </p:cxnSp>
      <p:sp>
        <p:nvSpPr>
          <p:cNvPr id="32783"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2784"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2001" name="AutoShape 17"/>
          <p:cNvCxnSpPr>
            <a:cxnSpLocks noChangeShapeType="1"/>
            <a:stCxn id="32771" idx="4"/>
            <a:endCxn id="32778"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2002" name="AutoShape 18"/>
          <p:cNvCxnSpPr>
            <a:cxnSpLocks noChangeShapeType="1"/>
            <a:stCxn id="32778" idx="7"/>
            <a:endCxn id="32772"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2003" name="AutoShape 19"/>
          <p:cNvCxnSpPr>
            <a:cxnSpLocks noChangeShapeType="1"/>
            <a:stCxn id="32772" idx="4"/>
            <a:endCxn id="32779" idx="0"/>
          </p:cNvCxnSpPr>
          <p:nvPr/>
        </p:nvCxnSpPr>
        <p:spPr bwMode="auto">
          <a:xfrm>
            <a:off x="2209800" y="3062288"/>
            <a:ext cx="0" cy="885825"/>
          </a:xfrm>
          <a:prstGeom prst="straightConnector1">
            <a:avLst/>
          </a:prstGeom>
          <a:noFill/>
          <a:ln w="38100">
            <a:solidFill>
              <a:schemeClr val="accent1"/>
            </a:solidFill>
            <a:round/>
            <a:headEnd/>
            <a:tailEnd/>
          </a:ln>
        </p:spPr>
      </p:cxnSp>
      <p:cxnSp>
        <p:nvCxnSpPr>
          <p:cNvPr id="42004" name="AutoShape 20"/>
          <p:cNvCxnSpPr>
            <a:cxnSpLocks noChangeShapeType="1"/>
            <a:stCxn id="32779" idx="7"/>
            <a:endCxn id="32773"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2005" name="AutoShape 21"/>
          <p:cNvCxnSpPr>
            <a:cxnSpLocks noChangeShapeType="1"/>
            <a:stCxn id="32773" idx="4"/>
            <a:endCxn id="32780" idx="0"/>
          </p:cNvCxnSpPr>
          <p:nvPr/>
        </p:nvCxnSpPr>
        <p:spPr bwMode="auto">
          <a:xfrm>
            <a:off x="3733800" y="3062288"/>
            <a:ext cx="0" cy="885825"/>
          </a:xfrm>
          <a:prstGeom prst="straightConnector1">
            <a:avLst/>
          </a:prstGeom>
          <a:noFill/>
          <a:ln w="9525">
            <a:solidFill>
              <a:schemeClr val="tx1"/>
            </a:solidFill>
            <a:round/>
            <a:headEnd/>
            <a:tailEnd/>
          </a:ln>
        </p:spPr>
      </p:cxnSp>
      <p:sp>
        <p:nvSpPr>
          <p:cNvPr id="32790" name="Oval 22"/>
          <p:cNvSpPr>
            <a:spLocks noChangeArrowheads="1"/>
          </p:cNvSpPr>
          <p:nvPr/>
        </p:nvSpPr>
        <p:spPr bwMode="auto">
          <a:xfrm>
            <a:off x="1981200" y="5410200"/>
            <a:ext cx="457200" cy="457200"/>
          </a:xfrm>
          <a:prstGeom prst="ellipse">
            <a:avLst/>
          </a:prstGeom>
          <a:noFill/>
          <a:ln w="28575">
            <a:solidFill>
              <a:srgbClr val="FFFF00"/>
            </a:solidFill>
            <a:round/>
            <a:headEnd/>
            <a:tailEnd/>
          </a:ln>
        </p:spPr>
        <p:txBody>
          <a:bodyPr wrap="none" anchor="ctr">
            <a:prstTxWarp prst="textNoShape">
              <a:avLst/>
            </a:prstTxWarp>
          </a:bodyPr>
          <a:lstStyle/>
          <a:p>
            <a:pPr algn="ctr" eaLnBrk="0" hangingPunct="0">
              <a:defRPr/>
            </a:pPr>
            <a:r>
              <a:rPr lang="en-US" b="0">
                <a:solidFill>
                  <a:srgbClr val="FFFF00"/>
                </a:solidFill>
                <a:latin typeface="+mn-lt"/>
                <a:ea typeface="Arial" pitchFamily="-107" charset="0"/>
                <a:cs typeface="Arial" pitchFamily="-107" charset="0"/>
              </a:rPr>
              <a:t>7</a:t>
            </a:r>
          </a:p>
        </p:txBody>
      </p:sp>
      <p:cxnSp>
        <p:nvCxnSpPr>
          <p:cNvPr id="42007" name="AutoShape 23"/>
          <p:cNvCxnSpPr>
            <a:cxnSpLocks noChangeShapeType="1"/>
            <a:stCxn id="32778" idx="5"/>
            <a:endCxn id="32790"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42008" name="AutoShape 24"/>
          <p:cNvCxnSpPr>
            <a:cxnSpLocks noChangeShapeType="1"/>
            <a:stCxn id="32779" idx="4"/>
            <a:endCxn id="32790"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2009" name="AutoShape 25"/>
          <p:cNvCxnSpPr>
            <a:cxnSpLocks noChangeShapeType="1"/>
            <a:stCxn id="32780" idx="3"/>
            <a:endCxn id="32790" idx="7"/>
          </p:cNvCxnSpPr>
          <p:nvPr/>
        </p:nvCxnSpPr>
        <p:spPr bwMode="auto">
          <a:xfrm flipH="1">
            <a:off x="2371725" y="4367213"/>
            <a:ext cx="1200150" cy="1095375"/>
          </a:xfrm>
          <a:prstGeom prst="straightConnector1">
            <a:avLst/>
          </a:prstGeom>
          <a:noFill/>
          <a:ln w="38100">
            <a:solidFill>
              <a:srgbClr val="FFFF00"/>
            </a:solidFill>
            <a:round/>
            <a:headEnd/>
            <a:tailEnd/>
          </a:ln>
        </p:spPr>
      </p:cxnSp>
      <p:sp>
        <p:nvSpPr>
          <p:cNvPr id="32794"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795"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2796"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797"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2798"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2799"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2800"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2801"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810"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4" name="Rectangle 46"/>
          <p:cNvSpPr>
            <a:spLocks noChangeArrowheads="1"/>
          </p:cNvSpPr>
          <p:nvPr/>
        </p:nvSpPr>
        <p:spPr bwMode="auto">
          <a:xfrm>
            <a:off x="4267200" y="1905000"/>
            <a:ext cx="4648200" cy="533400"/>
          </a:xfrm>
          <a:prstGeom prst="rect">
            <a:avLst/>
          </a:prstGeom>
          <a:noFill/>
          <a:ln w="9525">
            <a:noFill/>
            <a:miter lim="800000"/>
            <a:headEnd/>
            <a:tailEnd/>
          </a:ln>
        </p:spPr>
        <p:txBody>
          <a:bodyPr wrap="none" anchor="ctr">
            <a:prstTxWarp prst="textNoShape">
              <a:avLst/>
            </a:prstTxWarp>
          </a:bodyPr>
          <a:lstStyle/>
          <a:p>
            <a:pPr algn="ctr" eaLnBrk="0" hangingPunct="0">
              <a:defRPr/>
            </a:pPr>
            <a:r>
              <a:rPr lang="en-US" b="0" dirty="0">
                <a:latin typeface="+mn-lt"/>
                <a:ea typeface="Arial" pitchFamily="-107" charset="0"/>
                <a:cs typeface="Arial" pitchFamily="-107" charset="0"/>
              </a:rPr>
              <a:t> Must join separate components</a:t>
            </a:r>
            <a:endParaRPr lang="en-US" b="0" i="1" dirty="0">
              <a:latin typeface="+mn-lt"/>
              <a:ea typeface="Arial" pitchFamily="-107" charset="0"/>
              <a:cs typeface="Arial" pitchFamily="-107" charset="0"/>
            </a:endParaRPr>
          </a:p>
        </p:txBody>
      </p:sp>
      <p:sp>
        <p:nvSpPr>
          <p:cNvPr id="32815"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6" name="Text Box 48"/>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7" name="Text Box 49"/>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8" name="Text Box 50"/>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2819" name="Text Box 51"/>
          <p:cNvSpPr txBox="1">
            <a:spLocks noChangeArrowheads="1"/>
          </p:cNvSpPr>
          <p:nvPr/>
        </p:nvSpPr>
        <p:spPr bwMode="auto">
          <a:xfrm>
            <a:off x="5562600" y="4419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solidFill>
                  <a:schemeClr val="accent1"/>
                </a:solidFill>
                <a:latin typeface="+mn-lt"/>
                <a:ea typeface="Arial" pitchFamily="-107" charset="0"/>
                <a:cs typeface="Arial" pitchFamily="-107" charset="0"/>
              </a:rPr>
              <a:t>rejected</a:t>
            </a:r>
            <a:r>
              <a:rPr lang="en-US" sz="2400" b="0">
                <a:latin typeface="+mn-lt"/>
                <a:ea typeface="Arial" pitchFamily="-107" charset="0"/>
                <a:cs typeface="Arial" pitchFamily="-107" charset="0"/>
              </a:rPr>
              <a:t> </a:t>
            </a:r>
          </a:p>
        </p:txBody>
      </p:sp>
      <p:pic>
        <p:nvPicPr>
          <p:cNvPr id="52" name="Picture 47"/>
          <p:cNvPicPr>
            <a:picLocks noChangeAspect="1"/>
          </p:cNvPicPr>
          <p:nvPr/>
        </p:nvPicPr>
        <p:blipFill>
          <a:blip r:embed="rId3"/>
          <a:srcRect/>
          <a:stretch>
            <a:fillRect/>
          </a:stretch>
        </p:blipFill>
        <p:spPr bwMode="auto">
          <a:xfrm>
            <a:off x="1076325" y="533400"/>
            <a:ext cx="7077075" cy="1041400"/>
          </a:xfrm>
          <a:prstGeom prst="rect">
            <a:avLst/>
          </a:prstGeom>
          <a:noFill/>
          <a:ln w="9525">
            <a:noFill/>
            <a:miter lim="800000"/>
            <a:headEnd/>
            <a:tailEnd/>
          </a:ln>
        </p:spPr>
      </p:pic>
      <p:sp>
        <p:nvSpPr>
          <p:cNvPr id="53" name="Slide Number Placeholder 52"/>
          <p:cNvSpPr>
            <a:spLocks noGrp="1"/>
          </p:cNvSpPr>
          <p:nvPr>
            <p:ph type="sldNum" sz="quarter" idx="12"/>
          </p:nvPr>
        </p:nvSpPr>
        <p:spPr/>
        <p:txBody>
          <a:bodyPr/>
          <a:lstStyle/>
          <a:p>
            <a:pPr>
              <a:defRPr/>
            </a:pPr>
            <a:fld id="{248BFF9C-E464-A84C-8A8F-5397118AC477}" type="slidenum">
              <a:rPr lang="en-US" smtClean="0"/>
              <a:pPr>
                <a:defRPr/>
              </a:pPr>
              <a:t>18</a:t>
            </a:fld>
            <a:endParaRPr lang="en-US"/>
          </a:p>
        </p:txBody>
      </p:sp>
      <p:sp>
        <p:nvSpPr>
          <p:cNvPr id="54" name="Footer Placeholder 53"/>
          <p:cNvSpPr>
            <a:spLocks noGrp="1"/>
          </p:cNvSpPr>
          <p:nvPr>
            <p:ph type="ftr" sz="quarter" idx="11"/>
          </p:nvPr>
        </p:nvSpPr>
        <p:spPr/>
        <p:txBody>
          <a:bodyPr/>
          <a:lstStyle/>
          <a:p>
            <a:pPr>
              <a:defRPr/>
            </a:pPr>
            <a:r>
              <a:rPr lang="en-US"/>
              <a:t>CS 312 – Greedy Algorithms</a:t>
            </a:r>
          </a:p>
        </p:txBody>
      </p:sp>
      <p:sp>
        <p:nvSpPr>
          <p:cNvPr id="2" name="Text Box 36">
            <a:extLst>
              <a:ext uri="{FF2B5EF4-FFF2-40B4-BE49-F238E27FC236}">
                <a16:creationId xmlns:a16="http://schemas.microsoft.com/office/drawing/2014/main" id="{E4233E05-0303-9DA3-9EBA-A61667826BFE}"/>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3" name="Text Box 37">
            <a:extLst>
              <a:ext uri="{FF2B5EF4-FFF2-40B4-BE49-F238E27FC236}">
                <a16:creationId xmlns:a16="http://schemas.microsoft.com/office/drawing/2014/main" id="{4CFC8491-520B-1C98-8635-93D70B98CD8B}"/>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4" name="Text Box 38">
            <a:extLst>
              <a:ext uri="{FF2B5EF4-FFF2-40B4-BE49-F238E27FC236}">
                <a16:creationId xmlns:a16="http://schemas.microsoft.com/office/drawing/2014/main" id="{9E95DB69-C85D-B40D-0558-B3646E62E67C}"/>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5" name="Text Box 39">
            <a:extLst>
              <a:ext uri="{FF2B5EF4-FFF2-40B4-BE49-F238E27FC236}">
                <a16:creationId xmlns:a16="http://schemas.microsoft.com/office/drawing/2014/main" id="{A30F88C0-1B18-DAD3-FA00-F3A2A4F033E8}"/>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6" name="Text Box 40">
            <a:extLst>
              <a:ext uri="{FF2B5EF4-FFF2-40B4-BE49-F238E27FC236}">
                <a16:creationId xmlns:a16="http://schemas.microsoft.com/office/drawing/2014/main" id="{FFC0FD1E-3D51-1099-27CC-8BFE1C9C83F4}"/>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7" name="Text Box 41">
            <a:extLst>
              <a:ext uri="{FF2B5EF4-FFF2-40B4-BE49-F238E27FC236}">
                <a16:creationId xmlns:a16="http://schemas.microsoft.com/office/drawing/2014/main" id="{A599F959-ACB0-9439-3EFB-82152ACA7EB6}"/>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8" name="Text Box 42">
            <a:extLst>
              <a:ext uri="{FF2B5EF4-FFF2-40B4-BE49-F238E27FC236}">
                <a16:creationId xmlns:a16="http://schemas.microsoft.com/office/drawing/2014/main" id="{96CE6220-E522-462C-7070-D2D958C3D4AB}"/>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9" name="Text Box 43">
            <a:extLst>
              <a:ext uri="{FF2B5EF4-FFF2-40B4-BE49-F238E27FC236}">
                <a16:creationId xmlns:a16="http://schemas.microsoft.com/office/drawing/2014/main" id="{84351AA6-2AEE-91E3-AEB5-9322DB502052}"/>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10" name="Oval 44">
            <a:extLst>
              <a:ext uri="{FF2B5EF4-FFF2-40B4-BE49-F238E27FC236}">
                <a16:creationId xmlns:a16="http://schemas.microsoft.com/office/drawing/2014/main" id="{CADC3C17-0152-1F6E-EFD7-E5F23FF391CE}"/>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1" name="Oval 45">
            <a:extLst>
              <a:ext uri="{FF2B5EF4-FFF2-40B4-BE49-F238E27FC236}">
                <a16:creationId xmlns:a16="http://schemas.microsoft.com/office/drawing/2014/main" id="{B9566C67-895E-E3C0-F068-1D8C4174282D}"/>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2" name="Oval 46">
            <a:extLst>
              <a:ext uri="{FF2B5EF4-FFF2-40B4-BE49-F238E27FC236}">
                <a16:creationId xmlns:a16="http://schemas.microsoft.com/office/drawing/2014/main" id="{EB73F45C-6D64-EF81-50B4-426AE2F88D4C}"/>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Kruskal’s Algorithm</a:t>
            </a:r>
          </a:p>
        </p:txBody>
      </p:sp>
      <p:sp>
        <p:nvSpPr>
          <p:cNvPr id="33795" name="Oval 3"/>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1</a:t>
            </a:r>
          </a:p>
        </p:txBody>
      </p:sp>
      <p:sp>
        <p:nvSpPr>
          <p:cNvPr id="33796" name="Oval 4"/>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2</a:t>
            </a:r>
          </a:p>
        </p:txBody>
      </p:sp>
      <p:sp>
        <p:nvSpPr>
          <p:cNvPr id="33797" name="Oval 5"/>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3</a:t>
            </a:r>
          </a:p>
        </p:txBody>
      </p:sp>
      <p:cxnSp>
        <p:nvCxnSpPr>
          <p:cNvPr id="44038" name="AutoShape 6"/>
          <p:cNvCxnSpPr>
            <a:cxnSpLocks noChangeShapeType="1"/>
            <a:stCxn id="33795" idx="6"/>
            <a:endCxn id="33796"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44039" name="AutoShape 7"/>
          <p:cNvCxnSpPr>
            <a:cxnSpLocks noChangeShapeType="1"/>
            <a:stCxn id="33796" idx="6"/>
            <a:endCxn id="33797" idx="2"/>
          </p:cNvCxnSpPr>
          <p:nvPr/>
        </p:nvCxnSpPr>
        <p:spPr bwMode="auto">
          <a:xfrm>
            <a:off x="2452688" y="2819400"/>
            <a:ext cx="1038225" cy="0"/>
          </a:xfrm>
          <a:prstGeom prst="straightConnector1">
            <a:avLst/>
          </a:prstGeom>
          <a:noFill/>
          <a:ln w="38100">
            <a:solidFill>
              <a:srgbClr val="FF0000"/>
            </a:solidFill>
            <a:round/>
            <a:headEnd/>
            <a:tailEnd/>
          </a:ln>
        </p:spPr>
      </p:cxnSp>
      <p:sp>
        <p:nvSpPr>
          <p:cNvPr id="33800" name="Text Box 8"/>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33801" name="Text Box 9"/>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33802" name="Oval 10"/>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4</a:t>
            </a:r>
          </a:p>
        </p:txBody>
      </p:sp>
      <p:sp>
        <p:nvSpPr>
          <p:cNvPr id="33803" name="Oval 11"/>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5</a:t>
            </a:r>
          </a:p>
        </p:txBody>
      </p:sp>
      <p:sp>
        <p:nvSpPr>
          <p:cNvPr id="33804" name="Oval 12"/>
          <p:cNvSpPr>
            <a:spLocks noChangeArrowheads="1"/>
          </p:cNvSpPr>
          <p:nvPr/>
        </p:nvSpPr>
        <p:spPr bwMode="auto">
          <a:xfrm>
            <a:off x="3505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6</a:t>
            </a:r>
          </a:p>
        </p:txBody>
      </p:sp>
      <p:cxnSp>
        <p:nvCxnSpPr>
          <p:cNvPr id="44045" name="AutoShape 13"/>
          <p:cNvCxnSpPr>
            <a:cxnSpLocks noChangeShapeType="1"/>
            <a:stCxn id="33802" idx="6"/>
            <a:endCxn id="33803"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44046" name="AutoShape 14"/>
          <p:cNvCxnSpPr>
            <a:cxnSpLocks noChangeShapeType="1"/>
            <a:stCxn id="33803" idx="6"/>
            <a:endCxn id="33804" idx="2"/>
          </p:cNvCxnSpPr>
          <p:nvPr/>
        </p:nvCxnSpPr>
        <p:spPr bwMode="auto">
          <a:xfrm>
            <a:off x="2452688" y="4191000"/>
            <a:ext cx="1038225" cy="0"/>
          </a:xfrm>
          <a:prstGeom prst="straightConnector1">
            <a:avLst/>
          </a:prstGeom>
          <a:noFill/>
          <a:ln w="9525">
            <a:solidFill>
              <a:schemeClr val="tx1"/>
            </a:solidFill>
            <a:round/>
            <a:headEnd/>
            <a:tailEnd/>
          </a:ln>
        </p:spPr>
      </p:cxnSp>
      <p:sp>
        <p:nvSpPr>
          <p:cNvPr id="33807" name="Text Box 15"/>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3808" name="Text Box 16"/>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44049" name="AutoShape 17"/>
          <p:cNvCxnSpPr>
            <a:cxnSpLocks noChangeShapeType="1"/>
            <a:stCxn id="33795" idx="4"/>
            <a:endCxn id="33802"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44050" name="AutoShape 18"/>
          <p:cNvCxnSpPr>
            <a:cxnSpLocks noChangeShapeType="1"/>
            <a:stCxn id="33802" idx="7"/>
            <a:endCxn id="33796"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44051" name="AutoShape 19"/>
          <p:cNvCxnSpPr>
            <a:cxnSpLocks noChangeShapeType="1"/>
            <a:stCxn id="33796" idx="4"/>
            <a:endCxn id="33803" idx="0"/>
          </p:cNvCxnSpPr>
          <p:nvPr/>
        </p:nvCxnSpPr>
        <p:spPr bwMode="auto">
          <a:xfrm>
            <a:off x="2209800" y="3062288"/>
            <a:ext cx="0" cy="885825"/>
          </a:xfrm>
          <a:prstGeom prst="straightConnector1">
            <a:avLst/>
          </a:prstGeom>
          <a:noFill/>
          <a:ln w="38100">
            <a:solidFill>
              <a:schemeClr val="accent1"/>
            </a:solidFill>
            <a:round/>
            <a:headEnd/>
            <a:tailEnd/>
          </a:ln>
        </p:spPr>
      </p:cxnSp>
      <p:cxnSp>
        <p:nvCxnSpPr>
          <p:cNvPr id="44052" name="AutoShape 20"/>
          <p:cNvCxnSpPr>
            <a:cxnSpLocks noChangeShapeType="1"/>
            <a:stCxn id="33803" idx="7"/>
            <a:endCxn id="33797"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44053" name="AutoShape 21"/>
          <p:cNvCxnSpPr>
            <a:cxnSpLocks noChangeShapeType="1"/>
            <a:stCxn id="33797" idx="4"/>
            <a:endCxn id="33804" idx="0"/>
          </p:cNvCxnSpPr>
          <p:nvPr/>
        </p:nvCxnSpPr>
        <p:spPr bwMode="auto">
          <a:xfrm>
            <a:off x="3733800" y="3062288"/>
            <a:ext cx="0" cy="885825"/>
          </a:xfrm>
          <a:prstGeom prst="straightConnector1">
            <a:avLst/>
          </a:prstGeom>
          <a:noFill/>
          <a:ln w="9525">
            <a:solidFill>
              <a:schemeClr val="tx1"/>
            </a:solidFill>
            <a:round/>
            <a:headEnd/>
            <a:tailEnd/>
          </a:ln>
        </p:spPr>
      </p:cxnSp>
      <p:sp>
        <p:nvSpPr>
          <p:cNvPr id="33814" name="Oval 22"/>
          <p:cNvSpPr>
            <a:spLocks noChangeArrowheads="1"/>
          </p:cNvSpPr>
          <p:nvPr/>
        </p:nvSpPr>
        <p:spPr bwMode="auto">
          <a:xfrm>
            <a:off x="1981200" y="54102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defRPr/>
            </a:pPr>
            <a:r>
              <a:rPr lang="en-US" b="0">
                <a:solidFill>
                  <a:srgbClr val="FF0000"/>
                </a:solidFill>
                <a:latin typeface="+mn-lt"/>
                <a:ea typeface="Arial" pitchFamily="-107" charset="0"/>
                <a:cs typeface="Arial" pitchFamily="-107" charset="0"/>
              </a:rPr>
              <a:t>7</a:t>
            </a:r>
          </a:p>
        </p:txBody>
      </p:sp>
      <p:cxnSp>
        <p:nvCxnSpPr>
          <p:cNvPr id="44055" name="AutoShape 23"/>
          <p:cNvCxnSpPr>
            <a:cxnSpLocks noChangeShapeType="1"/>
            <a:stCxn id="33802" idx="5"/>
            <a:endCxn id="33814" idx="1"/>
          </p:cNvCxnSpPr>
          <p:nvPr/>
        </p:nvCxnSpPr>
        <p:spPr bwMode="auto">
          <a:xfrm>
            <a:off x="847725" y="4367213"/>
            <a:ext cx="1200150" cy="1095375"/>
          </a:xfrm>
          <a:prstGeom prst="straightConnector1">
            <a:avLst/>
          </a:prstGeom>
          <a:noFill/>
          <a:ln w="38100">
            <a:solidFill>
              <a:srgbClr val="FF0000"/>
            </a:solidFill>
            <a:round/>
            <a:headEnd/>
            <a:tailEnd/>
          </a:ln>
        </p:spPr>
      </p:cxnSp>
      <p:cxnSp>
        <p:nvCxnSpPr>
          <p:cNvPr id="44056" name="AutoShape 24"/>
          <p:cNvCxnSpPr>
            <a:cxnSpLocks noChangeShapeType="1"/>
            <a:stCxn id="33803" idx="4"/>
            <a:endCxn id="33814"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44057" name="AutoShape 25"/>
          <p:cNvCxnSpPr>
            <a:cxnSpLocks noChangeShapeType="1"/>
            <a:stCxn id="33804" idx="3"/>
            <a:endCxn id="33814" idx="7"/>
          </p:cNvCxnSpPr>
          <p:nvPr/>
        </p:nvCxnSpPr>
        <p:spPr bwMode="auto">
          <a:xfrm flipH="1">
            <a:off x="2371725" y="4367213"/>
            <a:ext cx="1200150" cy="1095375"/>
          </a:xfrm>
          <a:prstGeom prst="straightConnector1">
            <a:avLst/>
          </a:prstGeom>
          <a:noFill/>
          <a:ln w="38100">
            <a:solidFill>
              <a:srgbClr val="FF0000"/>
            </a:solidFill>
            <a:round/>
            <a:headEnd/>
            <a:tailEnd/>
          </a:ln>
        </p:spPr>
      </p:cxnSp>
      <p:sp>
        <p:nvSpPr>
          <p:cNvPr id="33818" name="Text Box 26"/>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19" name="Text Box 27"/>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3820" name="Text Box 28"/>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21" name="Text Box 29"/>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3822" name="Text Box 30"/>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3823" name="Text Box 31"/>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3824" name="Text Box 32"/>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3825" name="Text Box 33"/>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3834" name="Text Box 42"/>
          <p:cNvSpPr txBox="1">
            <a:spLocks noChangeArrowheads="1"/>
          </p:cNvSpPr>
          <p:nvPr/>
        </p:nvSpPr>
        <p:spPr bwMode="auto">
          <a:xfrm>
            <a:off x="5486400" y="2514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44078" name="Rectangle 46"/>
          <p:cNvSpPr>
            <a:spLocks noChangeArrowheads="1"/>
          </p:cNvSpPr>
          <p:nvPr/>
        </p:nvSpPr>
        <p:spPr bwMode="auto">
          <a:xfrm>
            <a:off x="228600" y="1066800"/>
            <a:ext cx="8686800" cy="1371600"/>
          </a:xfrm>
          <a:prstGeom prst="rect">
            <a:avLst/>
          </a:prstGeom>
          <a:noFill/>
          <a:ln w="9525">
            <a:noFill/>
            <a:miter lim="800000"/>
            <a:headEnd/>
            <a:tailEnd/>
          </a:ln>
        </p:spPr>
        <p:txBody>
          <a:bodyPr wrap="none" anchor="ctr">
            <a:prstTxWarp prst="textNoShape">
              <a:avLst/>
            </a:prstTxWarp>
          </a:bodyPr>
          <a:lstStyle/>
          <a:p>
            <a:pPr eaLnBrk="0" hangingPunct="0"/>
            <a:r>
              <a:rPr lang="en-US" sz="2400" b="0" dirty="0">
                <a:ea typeface="Arial" charset="0"/>
                <a:cs typeface="Arial" charset="0"/>
              </a:rPr>
              <a:t>Done when all vertices in one set. Then they are all connected with</a:t>
            </a:r>
          </a:p>
          <a:p>
            <a:pPr eaLnBrk="0" hangingPunct="0"/>
            <a:r>
              <a:rPr lang="en-US" sz="2400" b="0" dirty="0">
                <a:ea typeface="Arial" charset="0"/>
                <a:cs typeface="Arial" charset="0"/>
              </a:rPr>
              <a:t>exactly |</a:t>
            </a:r>
            <a:r>
              <a:rPr lang="en-US" sz="2400" b="0" i="1" dirty="0">
                <a:ea typeface="Arial" charset="0"/>
                <a:cs typeface="Arial" charset="0"/>
              </a:rPr>
              <a:t>V</a:t>
            </a:r>
            <a:r>
              <a:rPr lang="en-US" sz="2400" b="0" dirty="0">
                <a:ea typeface="Arial" charset="0"/>
                <a:cs typeface="Arial" charset="0"/>
              </a:rPr>
              <a:t>| - 1 edges.  Book version just goes until all edges considered.</a:t>
            </a:r>
          </a:p>
        </p:txBody>
      </p:sp>
      <p:sp>
        <p:nvSpPr>
          <p:cNvPr id="33839" name="Text Box 47"/>
          <p:cNvSpPr txBox="1">
            <a:spLocks noChangeArrowheads="1"/>
          </p:cNvSpPr>
          <p:nvPr/>
        </p:nvSpPr>
        <p:spPr bwMode="auto">
          <a:xfrm>
            <a:off x="5486400" y="2895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0" name="Text Box 48"/>
          <p:cNvSpPr txBox="1">
            <a:spLocks noChangeArrowheads="1"/>
          </p:cNvSpPr>
          <p:nvPr/>
        </p:nvSpPr>
        <p:spPr bwMode="auto">
          <a:xfrm>
            <a:off x="5486400" y="3276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1" name="Text Box 49"/>
          <p:cNvSpPr txBox="1">
            <a:spLocks noChangeArrowheads="1"/>
          </p:cNvSpPr>
          <p:nvPr/>
        </p:nvSpPr>
        <p:spPr bwMode="auto">
          <a:xfrm>
            <a:off x="5486400" y="3657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2" name="Text Box 50"/>
          <p:cNvSpPr txBox="1">
            <a:spLocks noChangeArrowheads="1"/>
          </p:cNvSpPr>
          <p:nvPr/>
        </p:nvSpPr>
        <p:spPr bwMode="auto">
          <a:xfrm>
            <a:off x="5486400" y="4038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latin typeface="+mn-lt"/>
                <a:ea typeface="Arial" pitchFamily="-107" charset="0"/>
                <a:cs typeface="Arial" pitchFamily="-107" charset="0"/>
              </a:rPr>
              <a:t>{1,2,3,4,5}{6,7} </a:t>
            </a:r>
          </a:p>
        </p:txBody>
      </p:sp>
      <p:sp>
        <p:nvSpPr>
          <p:cNvPr id="33843" name="Text Box 51"/>
          <p:cNvSpPr txBox="1">
            <a:spLocks noChangeArrowheads="1"/>
          </p:cNvSpPr>
          <p:nvPr/>
        </p:nvSpPr>
        <p:spPr bwMode="auto">
          <a:xfrm>
            <a:off x="5562600" y="4419600"/>
            <a:ext cx="3352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a:solidFill>
                  <a:schemeClr val="accent1"/>
                </a:solidFill>
                <a:latin typeface="+mn-lt"/>
                <a:ea typeface="Arial" pitchFamily="-107" charset="0"/>
                <a:cs typeface="Arial" pitchFamily="-107" charset="0"/>
              </a:rPr>
              <a:t>rejected</a:t>
            </a:r>
            <a:r>
              <a:rPr lang="en-US" sz="2400" b="0">
                <a:latin typeface="+mn-lt"/>
                <a:ea typeface="Arial" pitchFamily="-107" charset="0"/>
                <a:cs typeface="Arial" pitchFamily="-107" charset="0"/>
              </a:rPr>
              <a:t> </a:t>
            </a:r>
          </a:p>
        </p:txBody>
      </p:sp>
      <p:sp>
        <p:nvSpPr>
          <p:cNvPr id="33844" name="Text Box 52"/>
          <p:cNvSpPr txBox="1">
            <a:spLocks noChangeArrowheads="1"/>
          </p:cNvSpPr>
          <p:nvPr/>
        </p:nvSpPr>
        <p:spPr bwMode="auto">
          <a:xfrm>
            <a:off x="5486400" y="4800600"/>
            <a:ext cx="3352800" cy="46196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{1,2,3,4,5,6,7}  </a:t>
            </a:r>
            <a:r>
              <a:rPr lang="en-US" sz="2400" b="0" dirty="0">
                <a:solidFill>
                  <a:srgbClr val="FF0000"/>
                </a:solidFill>
                <a:latin typeface="+mn-lt"/>
                <a:ea typeface="Arial" pitchFamily="-107" charset="0"/>
                <a:cs typeface="Arial" pitchFamily="-107" charset="0"/>
              </a:rPr>
              <a:t>done</a:t>
            </a:r>
            <a:r>
              <a:rPr lang="en-US" sz="2400" b="0" dirty="0">
                <a:latin typeface="+mn-lt"/>
                <a:ea typeface="Arial" pitchFamily="-107" charset="0"/>
                <a:cs typeface="Arial" pitchFamily="-107" charset="0"/>
              </a:rPr>
              <a:t> </a:t>
            </a:r>
          </a:p>
        </p:txBody>
      </p:sp>
      <p:sp>
        <p:nvSpPr>
          <p:cNvPr id="53" name="Slide Number Placeholder 52"/>
          <p:cNvSpPr>
            <a:spLocks noGrp="1"/>
          </p:cNvSpPr>
          <p:nvPr>
            <p:ph type="sldNum" sz="quarter" idx="12"/>
          </p:nvPr>
        </p:nvSpPr>
        <p:spPr/>
        <p:txBody>
          <a:bodyPr/>
          <a:lstStyle/>
          <a:p>
            <a:pPr>
              <a:defRPr/>
            </a:pPr>
            <a:fld id="{248BFF9C-E464-A84C-8A8F-5397118AC477}" type="slidenum">
              <a:rPr lang="en-US" smtClean="0"/>
              <a:pPr>
                <a:defRPr/>
              </a:pPr>
              <a:t>19</a:t>
            </a:fld>
            <a:endParaRPr lang="en-US"/>
          </a:p>
        </p:txBody>
      </p:sp>
      <p:sp>
        <p:nvSpPr>
          <p:cNvPr id="54" name="Footer Placeholder 53"/>
          <p:cNvSpPr>
            <a:spLocks noGrp="1"/>
          </p:cNvSpPr>
          <p:nvPr>
            <p:ph type="ftr" sz="quarter" idx="11"/>
          </p:nvPr>
        </p:nvSpPr>
        <p:spPr/>
        <p:txBody>
          <a:bodyPr/>
          <a:lstStyle/>
          <a:p>
            <a:pPr>
              <a:defRPr/>
            </a:pPr>
            <a:r>
              <a:rPr lang="en-US"/>
              <a:t>CS 312 – Greedy Algorithms</a:t>
            </a:r>
          </a:p>
        </p:txBody>
      </p:sp>
      <p:pic>
        <p:nvPicPr>
          <p:cNvPr id="55" name="Picture 47">
            <a:extLst>
              <a:ext uri="{FF2B5EF4-FFF2-40B4-BE49-F238E27FC236}">
                <a16:creationId xmlns:a16="http://schemas.microsoft.com/office/drawing/2014/main" id="{A4CA33CF-A84E-6C4B-8A93-3F201DC6B916}"/>
              </a:ext>
            </a:extLst>
          </p:cNvPr>
          <p:cNvPicPr>
            <a:picLocks noChangeAspect="1"/>
          </p:cNvPicPr>
          <p:nvPr/>
        </p:nvPicPr>
        <p:blipFill>
          <a:blip r:embed="rId3"/>
          <a:srcRect/>
          <a:stretch>
            <a:fillRect/>
          </a:stretch>
        </p:blipFill>
        <p:spPr bwMode="auto">
          <a:xfrm>
            <a:off x="1188855" y="202454"/>
            <a:ext cx="6766290" cy="995668"/>
          </a:xfrm>
          <a:prstGeom prst="rect">
            <a:avLst/>
          </a:prstGeom>
          <a:noFill/>
          <a:ln w="9525">
            <a:noFill/>
            <a:miter lim="800000"/>
            <a:headEnd/>
            <a:tailEnd/>
          </a:ln>
        </p:spPr>
      </p:pic>
      <p:sp>
        <p:nvSpPr>
          <p:cNvPr id="2" name="Text Box 36">
            <a:extLst>
              <a:ext uri="{FF2B5EF4-FFF2-40B4-BE49-F238E27FC236}">
                <a16:creationId xmlns:a16="http://schemas.microsoft.com/office/drawing/2014/main" id="{64FB4C36-5069-3582-A51B-112D6FE9207B}"/>
              </a:ext>
            </a:extLst>
          </p:cNvPr>
          <p:cNvSpPr txBox="1">
            <a:spLocks noChangeArrowheads="1"/>
          </p:cNvSpPr>
          <p:nvPr/>
        </p:nvSpPr>
        <p:spPr bwMode="auto">
          <a:xfrm>
            <a:off x="43434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1: (1,2)</a:t>
            </a:r>
          </a:p>
        </p:txBody>
      </p:sp>
      <p:sp>
        <p:nvSpPr>
          <p:cNvPr id="3" name="Text Box 37">
            <a:extLst>
              <a:ext uri="{FF2B5EF4-FFF2-40B4-BE49-F238E27FC236}">
                <a16:creationId xmlns:a16="http://schemas.microsoft.com/office/drawing/2014/main" id="{CA04DDBA-CF2D-5C59-0A79-E62FAF2F4EDA}"/>
              </a:ext>
            </a:extLst>
          </p:cNvPr>
          <p:cNvSpPr txBox="1">
            <a:spLocks noChangeArrowheads="1"/>
          </p:cNvSpPr>
          <p:nvPr/>
        </p:nvSpPr>
        <p:spPr bwMode="auto">
          <a:xfrm>
            <a:off x="4343400" y="2895600"/>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2: (2,3)</a:t>
            </a:r>
          </a:p>
        </p:txBody>
      </p:sp>
      <p:sp>
        <p:nvSpPr>
          <p:cNvPr id="4" name="Text Box 38">
            <a:extLst>
              <a:ext uri="{FF2B5EF4-FFF2-40B4-BE49-F238E27FC236}">
                <a16:creationId xmlns:a16="http://schemas.microsoft.com/office/drawing/2014/main" id="{2D9A803A-90DC-A2ED-4CEF-2AAA924D1725}"/>
              </a:ext>
            </a:extLst>
          </p:cNvPr>
          <p:cNvSpPr txBox="1">
            <a:spLocks noChangeArrowheads="1"/>
          </p:cNvSpPr>
          <p:nvPr/>
        </p:nvSpPr>
        <p:spPr bwMode="auto">
          <a:xfrm>
            <a:off x="4343400" y="3290888"/>
            <a:ext cx="15240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(4,5)</a:t>
            </a:r>
          </a:p>
        </p:txBody>
      </p:sp>
      <p:sp>
        <p:nvSpPr>
          <p:cNvPr id="5" name="Text Box 39">
            <a:extLst>
              <a:ext uri="{FF2B5EF4-FFF2-40B4-BE49-F238E27FC236}">
                <a16:creationId xmlns:a16="http://schemas.microsoft.com/office/drawing/2014/main" id="{393115A9-CE31-7595-37B9-C6F2E20AB703}"/>
              </a:ext>
            </a:extLst>
          </p:cNvPr>
          <p:cNvSpPr txBox="1">
            <a:spLocks noChangeArrowheads="1"/>
          </p:cNvSpPr>
          <p:nvPr/>
        </p:nvSpPr>
        <p:spPr bwMode="auto">
          <a:xfrm>
            <a:off x="4343400" y="3671888"/>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3: (6,7)</a:t>
            </a:r>
          </a:p>
        </p:txBody>
      </p:sp>
      <p:sp>
        <p:nvSpPr>
          <p:cNvPr id="6" name="Text Box 40">
            <a:extLst>
              <a:ext uri="{FF2B5EF4-FFF2-40B4-BE49-F238E27FC236}">
                <a16:creationId xmlns:a16="http://schemas.microsoft.com/office/drawing/2014/main" id="{649F6DEF-B465-939B-F683-0A36DADBCC58}"/>
              </a:ext>
            </a:extLst>
          </p:cNvPr>
          <p:cNvSpPr txBox="1">
            <a:spLocks noChangeArrowheads="1"/>
          </p:cNvSpPr>
          <p:nvPr/>
        </p:nvSpPr>
        <p:spPr bwMode="auto">
          <a:xfrm>
            <a:off x="43434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(1,4)</a:t>
            </a:r>
          </a:p>
        </p:txBody>
      </p:sp>
      <p:sp>
        <p:nvSpPr>
          <p:cNvPr id="7" name="Text Box 41">
            <a:extLst>
              <a:ext uri="{FF2B5EF4-FFF2-40B4-BE49-F238E27FC236}">
                <a16:creationId xmlns:a16="http://schemas.microsoft.com/office/drawing/2014/main" id="{808F1B1C-E72F-C5B7-18A2-09BFB36BB204}"/>
              </a:ext>
            </a:extLst>
          </p:cNvPr>
          <p:cNvSpPr txBox="1">
            <a:spLocks noChangeArrowheads="1"/>
          </p:cNvSpPr>
          <p:nvPr/>
        </p:nvSpPr>
        <p:spPr bwMode="auto">
          <a:xfrm>
            <a:off x="4343400" y="4433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(2,5)</a:t>
            </a:r>
          </a:p>
        </p:txBody>
      </p:sp>
      <p:sp>
        <p:nvSpPr>
          <p:cNvPr id="8" name="Text Box 42">
            <a:extLst>
              <a:ext uri="{FF2B5EF4-FFF2-40B4-BE49-F238E27FC236}">
                <a16:creationId xmlns:a16="http://schemas.microsoft.com/office/drawing/2014/main" id="{15F6A695-7547-6292-F2BC-6A0680E44563}"/>
              </a:ext>
            </a:extLst>
          </p:cNvPr>
          <p:cNvSpPr txBox="1">
            <a:spLocks noChangeArrowheads="1"/>
          </p:cNvSpPr>
          <p:nvPr/>
        </p:nvSpPr>
        <p:spPr bwMode="auto">
          <a:xfrm>
            <a:off x="4343400" y="4814888"/>
            <a:ext cx="16002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4: (4,7)</a:t>
            </a:r>
          </a:p>
        </p:txBody>
      </p:sp>
      <p:sp>
        <p:nvSpPr>
          <p:cNvPr id="9" name="Text Box 43">
            <a:extLst>
              <a:ext uri="{FF2B5EF4-FFF2-40B4-BE49-F238E27FC236}">
                <a16:creationId xmlns:a16="http://schemas.microsoft.com/office/drawing/2014/main" id="{0D69B3C7-04F5-5ABE-2E21-4099AB55F932}"/>
              </a:ext>
            </a:extLst>
          </p:cNvPr>
          <p:cNvSpPr txBox="1">
            <a:spLocks noChangeArrowheads="1"/>
          </p:cNvSpPr>
          <p:nvPr/>
        </p:nvSpPr>
        <p:spPr bwMode="auto">
          <a:xfrm>
            <a:off x="4343400" y="5195888"/>
            <a:ext cx="1828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2400" b="0" dirty="0">
                <a:latin typeface="+mn-lt"/>
                <a:ea typeface="Arial" pitchFamily="-107" charset="0"/>
                <a:cs typeface="Arial" pitchFamily="-107" charset="0"/>
              </a:rPr>
              <a:t>5: (3,5)</a:t>
            </a:r>
          </a:p>
        </p:txBody>
      </p:sp>
      <p:sp>
        <p:nvSpPr>
          <p:cNvPr id="10" name="Oval 44">
            <a:extLst>
              <a:ext uri="{FF2B5EF4-FFF2-40B4-BE49-F238E27FC236}">
                <a16:creationId xmlns:a16="http://schemas.microsoft.com/office/drawing/2014/main" id="{DD34A35C-9F48-436C-CD6E-271545FCDE1C}"/>
              </a:ext>
            </a:extLst>
          </p:cNvPr>
          <p:cNvSpPr>
            <a:spLocks noChangeArrowheads="1"/>
          </p:cNvSpPr>
          <p:nvPr/>
        </p:nvSpPr>
        <p:spPr bwMode="auto">
          <a:xfrm>
            <a:off x="4876800" y="58674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1" name="Oval 45">
            <a:extLst>
              <a:ext uri="{FF2B5EF4-FFF2-40B4-BE49-F238E27FC236}">
                <a16:creationId xmlns:a16="http://schemas.microsoft.com/office/drawing/2014/main" id="{D637D175-032F-E8D2-134B-19081B5961A3}"/>
              </a:ext>
            </a:extLst>
          </p:cNvPr>
          <p:cNvSpPr>
            <a:spLocks noChangeArrowheads="1"/>
          </p:cNvSpPr>
          <p:nvPr/>
        </p:nvSpPr>
        <p:spPr bwMode="auto">
          <a:xfrm>
            <a:off x="4876800" y="57150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
        <p:nvSpPr>
          <p:cNvPr id="12" name="Oval 46">
            <a:extLst>
              <a:ext uri="{FF2B5EF4-FFF2-40B4-BE49-F238E27FC236}">
                <a16:creationId xmlns:a16="http://schemas.microsoft.com/office/drawing/2014/main" id="{3B8B2F98-07BD-B330-75F8-13A997A35468}"/>
              </a:ext>
            </a:extLst>
          </p:cNvPr>
          <p:cNvSpPr>
            <a:spLocks noChangeArrowheads="1"/>
          </p:cNvSpPr>
          <p:nvPr/>
        </p:nvSpPr>
        <p:spPr bwMode="auto">
          <a:xfrm>
            <a:off x="4876800" y="6019800"/>
            <a:ext cx="76200" cy="76200"/>
          </a:xfrm>
          <a:prstGeom prst="ellipse">
            <a:avLst/>
          </a:prstGeom>
          <a:solidFill>
            <a:schemeClr val="tx1"/>
          </a:solidFill>
          <a:ln w="9525">
            <a:solidFill>
              <a:schemeClr val="tx1"/>
            </a:solidFill>
            <a:round/>
            <a:headEnd/>
            <a:tailEnd/>
          </a:ln>
        </p:spPr>
        <p:txBody>
          <a:bodyPr wrap="none" anchor="ctr">
            <a:prstTxWarp prst="textNoShape">
              <a:avLst/>
            </a:prstTxWarp>
          </a:bodyPr>
          <a:lstStyle/>
          <a:p>
            <a:pPr>
              <a:defRPr/>
            </a:pPr>
            <a:endParaRPr lang="en-US" b="0">
              <a:latin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Next Move in Chess</a:t>
            </a:r>
          </a:p>
        </p:txBody>
      </p:sp>
      <p:sp>
        <p:nvSpPr>
          <p:cNvPr id="17411" name="Content Placeholder 2"/>
          <p:cNvSpPr>
            <a:spLocks noGrp="1"/>
          </p:cNvSpPr>
          <p:nvPr>
            <p:ph idx="1"/>
          </p:nvPr>
        </p:nvSpPr>
        <p:spPr/>
        <p:txBody>
          <a:bodyPr>
            <a:normAutofit/>
          </a:bodyPr>
          <a:lstStyle/>
          <a:p>
            <a:r>
              <a:rPr lang="en-US" dirty="0">
                <a:ea typeface="ＭＳ Ｐゴシック" charset="-128"/>
                <a:cs typeface="ＭＳ Ｐゴシック" charset="-128"/>
              </a:rPr>
              <a:t>What move should you do next</a:t>
            </a:r>
          </a:p>
          <a:p>
            <a:r>
              <a:rPr lang="en-US" dirty="0">
                <a:ea typeface="ＭＳ Ｐゴシック" charset="-128"/>
                <a:cs typeface="ＭＳ Ｐゴシック" charset="-128"/>
              </a:rPr>
              <a:t>Could do move which leaves you in the best material position after one move, standard greedy approach</a:t>
            </a:r>
          </a:p>
          <a:p>
            <a:pPr lvl="1"/>
            <a:r>
              <a:rPr lang="en-US" dirty="0"/>
              <a:t>Greedy since it takes best now without considering the ramifications of what could occur later</a:t>
            </a:r>
          </a:p>
          <a:p>
            <a:r>
              <a:rPr lang="en-US" dirty="0">
                <a:ea typeface="ＭＳ Ｐゴシック" charset="-128"/>
                <a:cs typeface="ＭＳ Ｐゴシック" charset="-128"/>
              </a:rPr>
              <a:t>Could do a 2</a:t>
            </a:r>
            <a:r>
              <a:rPr lang="en-US" baseline="30000" dirty="0">
                <a:ea typeface="ＭＳ Ｐゴシック" charset="-128"/>
                <a:cs typeface="ＭＳ Ｐゴシック" charset="-128"/>
              </a:rPr>
              <a:t>nd</a:t>
            </a:r>
            <a:r>
              <a:rPr lang="en-US" dirty="0">
                <a:ea typeface="ＭＳ Ｐゴシック" charset="-128"/>
                <a:cs typeface="ＭＳ Ｐゴシック" charset="-128"/>
              </a:rPr>
              <a:t> order greedy approach</a:t>
            </a:r>
          </a:p>
          <a:p>
            <a:pPr lvl="1"/>
            <a:r>
              <a:rPr lang="en-US" dirty="0"/>
              <a:t>Look two moves ahead</a:t>
            </a:r>
          </a:p>
          <a:p>
            <a:pPr lvl="1"/>
            <a:r>
              <a:rPr lang="en-US" dirty="0"/>
              <a:t>More time consuming</a:t>
            </a:r>
          </a:p>
          <a:p>
            <a:pPr lvl="1"/>
            <a:r>
              <a:rPr lang="en-US" dirty="0"/>
              <a:t>Better?</a:t>
            </a:r>
          </a:p>
          <a:p>
            <a:r>
              <a:rPr lang="en-US" i="1" dirty="0">
                <a:ea typeface="ＭＳ Ｐゴシック" charset="-128"/>
                <a:cs typeface="ＭＳ Ｐゴシック" charset="-128"/>
              </a:rPr>
              <a:t>N</a:t>
            </a:r>
            <a:r>
              <a:rPr lang="en-US" baseline="30000" dirty="0">
                <a:ea typeface="ＭＳ Ｐゴシック" charset="-128"/>
                <a:cs typeface="ＭＳ Ｐゴシック" charset="-128"/>
              </a:rPr>
              <a:t>th</a:t>
            </a:r>
            <a:r>
              <a:rPr lang="en-US" dirty="0">
                <a:ea typeface="ＭＳ Ｐゴシック" charset="-128"/>
                <a:cs typeface="ＭＳ Ｐゴシック" charset="-128"/>
              </a:rPr>
              <a:t> order greedy? – until game decided</a:t>
            </a:r>
          </a:p>
          <a:p>
            <a:pPr lvl="1"/>
            <a:r>
              <a:rPr lang="en-US" dirty="0"/>
              <a:t>No longer greedy since consider full situation</a:t>
            </a:r>
          </a:p>
          <a:p>
            <a:pPr lvl="1"/>
            <a:r>
              <a:rPr lang="en-US" dirty="0"/>
              <a:t>Exponential time required</a:t>
            </a:r>
          </a:p>
        </p:txBody>
      </p:sp>
      <p:sp>
        <p:nvSpPr>
          <p:cNvPr id="1741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17413" name="Slide Number Placeholder 4"/>
          <p:cNvSpPr>
            <a:spLocks noGrp="1"/>
          </p:cNvSpPr>
          <p:nvPr>
            <p:ph type="sldNum" sz="quarter" idx="12"/>
          </p:nvPr>
        </p:nvSpPr>
        <p:spPr>
          <a:noFill/>
        </p:spPr>
        <p:txBody>
          <a:bodyPr/>
          <a:lstStyle/>
          <a:p>
            <a:fld id="{D8705BEF-7D32-D84F-906B-B1C9B8DF39FE}" type="slidenum">
              <a:rPr lang="en-US" smtClean="0">
                <a:latin typeface="Times New Roman" charset="0"/>
              </a:rPr>
              <a:pPr/>
              <a:t>2</a:t>
            </a:fld>
            <a:endParaRPr lang="en-US">
              <a:latin typeface="Times New Roman"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Kruskal's</a:t>
            </a:r>
            <a:r>
              <a:rPr lang="en-US" dirty="0"/>
              <a:t> Algorithm – Is it correct?</a:t>
            </a:r>
          </a:p>
        </p:txBody>
      </p:sp>
      <p:sp>
        <p:nvSpPr>
          <p:cNvPr id="46083" name="Content Placeholder 2"/>
          <p:cNvSpPr>
            <a:spLocks noGrp="1"/>
          </p:cNvSpPr>
          <p:nvPr>
            <p:ph idx="1"/>
          </p:nvPr>
        </p:nvSpPr>
        <p:spPr/>
        <p:txBody>
          <a:bodyPr/>
          <a:lstStyle/>
          <a:p>
            <a:r>
              <a:rPr lang="en-US" dirty="0">
                <a:ea typeface="ＭＳ Ｐゴシック" charset="-128"/>
                <a:cs typeface="ＭＳ Ｐゴシック" charset="-128"/>
              </a:rPr>
              <a:t>We have created a tree since we added </a:t>
            </a:r>
            <a:r>
              <a:rPr lang="en-US" i="1" dirty="0">
                <a:ea typeface="ＭＳ Ｐゴシック" charset="-128"/>
                <a:cs typeface="ＭＳ Ｐゴシック" charset="-128"/>
              </a:rPr>
              <a:t>V</a:t>
            </a:r>
            <a:r>
              <a:rPr lang="en-US" dirty="0">
                <a:ea typeface="ＭＳ Ｐゴシック" charset="-128"/>
                <a:cs typeface="ＭＳ Ｐゴシック" charset="-128"/>
              </a:rPr>
              <a:t>-1 edges with no cycles</a:t>
            </a:r>
          </a:p>
          <a:p>
            <a:r>
              <a:rPr lang="en-US" dirty="0">
                <a:latin typeface="Times New Roman" charset="0"/>
                <a:ea typeface="ＭＳ Ｐゴシック" charset="-128"/>
                <a:cs typeface="ＭＳ Ｐゴシック" charset="-128"/>
              </a:rPr>
              <a:t>But how do we know it is a minimal spanning tree (MST)?</a:t>
            </a:r>
          </a:p>
          <a:p>
            <a:r>
              <a:rPr lang="en-US" dirty="0">
                <a:latin typeface="Times New Roman" charset="0"/>
                <a:ea typeface="ＭＳ Ｐゴシック" charset="-128"/>
                <a:cs typeface="ＭＳ Ｐゴシック" charset="-128"/>
              </a:rPr>
              <a:t>We have added the </a:t>
            </a:r>
            <a:r>
              <a:rPr lang="en-US" i="1" dirty="0">
                <a:latin typeface="Times New Roman" charset="0"/>
                <a:ea typeface="ＭＳ Ｐゴシック" charset="-128"/>
                <a:cs typeface="ＭＳ Ｐゴシック" charset="-128"/>
              </a:rPr>
              <a:t>V</a:t>
            </a:r>
            <a:r>
              <a:rPr lang="en-US" dirty="0">
                <a:latin typeface="Times New Roman" charset="0"/>
                <a:ea typeface="ＭＳ Ｐゴシック" charset="-128"/>
                <a:cs typeface="ＭＳ Ｐゴシック" charset="-128"/>
              </a:rPr>
              <a:t>-1 </a:t>
            </a:r>
            <a:r>
              <a:rPr lang="en-US" i="1" dirty="0">
                <a:latin typeface="Times New Roman" charset="0"/>
                <a:ea typeface="ＭＳ Ｐゴシック" charset="-128"/>
                <a:cs typeface="ＭＳ Ｐゴシック" charset="-128"/>
              </a:rPr>
              <a:t>smallest possible </a:t>
            </a:r>
            <a:r>
              <a:rPr lang="en-US" dirty="0">
                <a:latin typeface="Times New Roman" charset="0"/>
                <a:ea typeface="ＭＳ Ｐゴシック" charset="-128"/>
                <a:cs typeface="ＭＳ Ｐゴシック" charset="-128"/>
              </a:rPr>
              <a:t>edges that do not create cycles </a:t>
            </a:r>
          </a:p>
          <a:p>
            <a:r>
              <a:rPr lang="en-US" dirty="0">
                <a:ea typeface="ＭＳ Ｐゴシック" charset="-128"/>
                <a:cs typeface="ＭＳ Ｐゴシック" charset="-128"/>
              </a:rPr>
              <a:t>Thus, it seems intuitive that we have the smallest sum of edges and an MST</a:t>
            </a:r>
            <a:endParaRPr lang="en-US" dirty="0"/>
          </a:p>
          <a:p>
            <a:r>
              <a:rPr lang="en-US" dirty="0"/>
              <a:t>But that is not a proof</a:t>
            </a:r>
          </a:p>
          <a:p>
            <a:r>
              <a:rPr lang="en-US" dirty="0"/>
              <a:t>Review the proof in the book</a:t>
            </a:r>
          </a:p>
        </p:txBody>
      </p:sp>
      <p:sp>
        <p:nvSpPr>
          <p:cNvPr id="46084"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46085" name="Slide Number Placeholder 4"/>
          <p:cNvSpPr>
            <a:spLocks noGrp="1"/>
          </p:cNvSpPr>
          <p:nvPr>
            <p:ph type="sldNum" sz="quarter" idx="12"/>
          </p:nvPr>
        </p:nvSpPr>
        <p:spPr>
          <a:noFill/>
        </p:spPr>
        <p:txBody>
          <a:bodyPr/>
          <a:lstStyle/>
          <a:p>
            <a:fld id="{D4293EA5-DCBB-9240-B3E1-89300B68B0F7}" type="slidenum">
              <a:rPr lang="en-US" smtClean="0">
                <a:latin typeface="Times New Roman" charset="0"/>
              </a:rPr>
              <a:pPr/>
              <a:t>20</a:t>
            </a:fld>
            <a:endParaRPr lang="en-US">
              <a:latin typeface="Times New Roman"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Kruskal's</a:t>
            </a:r>
            <a:r>
              <a:rPr lang="en-US" dirty="0"/>
              <a:t> Algorithm: Inductive Proof</a:t>
            </a:r>
          </a:p>
        </p:txBody>
      </p:sp>
      <p:sp>
        <p:nvSpPr>
          <p:cNvPr id="3" name="Content Placeholder 2"/>
          <p:cNvSpPr>
            <a:spLocks noGrp="1"/>
          </p:cNvSpPr>
          <p:nvPr>
            <p:ph idx="1"/>
          </p:nvPr>
        </p:nvSpPr>
        <p:spPr>
          <a:xfrm>
            <a:off x="685800" y="1219200"/>
            <a:ext cx="7772400" cy="2738438"/>
          </a:xfrm>
        </p:spPr>
        <p:txBody>
          <a:bodyPr>
            <a:normAutofit fontScale="85000" lnSpcReduction="20000"/>
          </a:bodyPr>
          <a:lstStyle/>
          <a:p>
            <a:pPr>
              <a:buFont typeface="Wingdings" pitchFamily="-107" charset="2"/>
              <a:buChar char="l"/>
              <a:defRPr/>
            </a:pPr>
            <a:r>
              <a:rPr lang="en-US" dirty="0">
                <a:ea typeface="Arial" pitchFamily="-107" charset="0"/>
                <a:cs typeface="Arial" pitchFamily="-107" charset="0"/>
              </a:rPr>
              <a:t>Theorem: </a:t>
            </a:r>
            <a:r>
              <a:rPr lang="en-US" i="1" dirty="0" err="1">
                <a:ea typeface="Arial" pitchFamily="-107" charset="0"/>
                <a:cs typeface="Arial" pitchFamily="-107" charset="0"/>
              </a:rPr>
              <a:t>Kruskal’s</a:t>
            </a:r>
            <a:r>
              <a:rPr lang="en-US" i="1" dirty="0">
                <a:ea typeface="Arial" pitchFamily="-107" charset="0"/>
                <a:cs typeface="Arial" pitchFamily="-107" charset="0"/>
              </a:rPr>
              <a:t> Algorithm finds a minimum spanning tree</a:t>
            </a:r>
          </a:p>
          <a:p>
            <a:pPr>
              <a:buFont typeface="Wingdings" pitchFamily="-107" charset="2"/>
              <a:buChar char="l"/>
              <a:defRPr/>
            </a:pPr>
            <a:r>
              <a:rPr lang="en-US" dirty="0">
                <a:ea typeface="Arial" pitchFamily="-107" charset="0"/>
                <a:cs typeface="Arial" pitchFamily="-107" charset="0"/>
              </a:rPr>
              <a:t>Basis: </a:t>
            </a:r>
            <a:r>
              <a:rPr lang="en-US" i="1" dirty="0">
                <a:ea typeface="Arial" pitchFamily="-107" charset="0"/>
                <a:cs typeface="Arial" pitchFamily="-107" charset="0"/>
              </a:rPr>
              <a:t>X</a:t>
            </a:r>
            <a:r>
              <a:rPr lang="en-US" b="1" i="1" baseline="-25000" dirty="0">
                <a:ea typeface="Arial" pitchFamily="-107" charset="0"/>
                <a:cs typeface="Arial" pitchFamily="-107" charset="0"/>
              </a:rPr>
              <a:t>o</a:t>
            </a:r>
            <a:r>
              <a:rPr lang="en-US" dirty="0">
                <a:ea typeface="Arial" pitchFamily="-107" charset="0"/>
                <a:cs typeface="Arial" pitchFamily="-107" charset="0"/>
              </a:rPr>
              <a:t> = </a:t>
            </a:r>
            <a:r>
              <a:rPr lang="en-US" dirty="0" err="1">
                <a:ea typeface="Arial" pitchFamily="-107" charset="0"/>
                <a:cs typeface="Arial" pitchFamily="-107" charset="0"/>
                <a:sym typeface="Symbol" pitchFamily="-107" charset="2"/>
              </a:rPr>
              <a:t></a:t>
            </a:r>
            <a:r>
              <a:rPr lang="en-US" dirty="0">
                <a:ea typeface="Arial" pitchFamily="-107" charset="0"/>
                <a:cs typeface="Arial" pitchFamily="-107" charset="0"/>
                <a:sym typeface="Symbol" pitchFamily="-107" charset="2"/>
              </a:rPr>
              <a:t> and </a:t>
            </a:r>
            <a:r>
              <a:rPr lang="en-US" i="1" dirty="0">
                <a:ea typeface="Arial" pitchFamily="-107" charset="0"/>
                <a:cs typeface="Arial" pitchFamily="-107" charset="0"/>
                <a:sym typeface="Symbol" pitchFamily="-107" charset="2"/>
              </a:rPr>
              <a:t>G</a:t>
            </a:r>
            <a:r>
              <a:rPr lang="en-US" dirty="0">
                <a:ea typeface="Arial" pitchFamily="-107" charset="0"/>
                <a:cs typeface="Arial" pitchFamily="-107" charset="0"/>
                <a:sym typeface="Symbol" pitchFamily="-107" charset="2"/>
              </a:rPr>
              <a:t> is connected so a solution must exist</a:t>
            </a:r>
          </a:p>
          <a:p>
            <a:pPr lvl="1">
              <a:buFont typeface="Wingdings" pitchFamily="-107" charset="2"/>
              <a:buChar char="l"/>
              <a:defRPr/>
            </a:pPr>
            <a:r>
              <a:rPr lang="en-US" dirty="0">
                <a:ea typeface="Arial" pitchFamily="-107" charset="0"/>
                <a:cs typeface="Arial" pitchFamily="-107" charset="0"/>
                <a:sym typeface="Symbol" pitchFamily="-107" charset="2"/>
              </a:rPr>
              <a:t>Is this a correct partial solution?</a:t>
            </a:r>
          </a:p>
          <a:p>
            <a:pPr>
              <a:buFont typeface="Wingdings" pitchFamily="-107" charset="2"/>
              <a:buChar char="l"/>
              <a:defRPr/>
            </a:pPr>
            <a:r>
              <a:rPr lang="en-US" dirty="0">
                <a:ea typeface="Arial" pitchFamily="-107" charset="0"/>
                <a:cs typeface="Arial" pitchFamily="-107" charset="0"/>
                <a:sym typeface="Symbol" pitchFamily="-107" charset="2"/>
              </a:rPr>
              <a:t>Assumption: At any moment edges </a:t>
            </a:r>
            <a:r>
              <a:rPr lang="en-US" dirty="0" err="1">
                <a:ea typeface="Arial" pitchFamily="-107" charset="0"/>
                <a:cs typeface="Arial" pitchFamily="-107" charset="0"/>
                <a:sym typeface="Symbol" pitchFamily="-107" charset="2"/>
              </a:rPr>
              <a:t>X</a:t>
            </a:r>
            <a:r>
              <a:rPr lang="en-US" baseline="-25000" dirty="0" err="1">
                <a:ea typeface="Arial" pitchFamily="-107" charset="0"/>
                <a:cs typeface="Arial" pitchFamily="-107" charset="0"/>
                <a:sym typeface="Symbol" pitchFamily="-107" charset="2"/>
              </a:rPr>
              <a:t>t</a:t>
            </a:r>
            <a:r>
              <a:rPr lang="en-US" dirty="0">
                <a:ea typeface="Arial" pitchFamily="-107" charset="0"/>
                <a:cs typeface="Arial" pitchFamily="-107" charset="0"/>
                <a:sym typeface="Symbol" pitchFamily="-107" charset="2"/>
              </a:rPr>
              <a:t> are part of an MST for G</a:t>
            </a:r>
          </a:p>
          <a:p>
            <a:pPr>
              <a:buFont typeface="Wingdings" pitchFamily="-107" charset="2"/>
              <a:buChar char="l"/>
              <a:defRPr/>
            </a:pPr>
            <a:r>
              <a:rPr lang="en-US" dirty="0">
                <a:ea typeface="Arial" pitchFamily="-107" charset="0"/>
                <a:cs typeface="Arial" pitchFamily="-107" charset="0"/>
                <a:sym typeface="Symbol" pitchFamily="-107" charset="2"/>
              </a:rPr>
              <a:t>Inductive step is the Cut Property</a:t>
            </a:r>
          </a:p>
          <a:p>
            <a:pPr>
              <a:buFont typeface="Wingdings" pitchFamily="-107" charset="2"/>
              <a:buChar char="l"/>
              <a:defRPr/>
            </a:pPr>
            <a:r>
              <a:rPr lang="en-US" dirty="0">
                <a:ea typeface="Arial" pitchFamily="-107" charset="0"/>
                <a:cs typeface="Arial" pitchFamily="-107" charset="0"/>
                <a:sym typeface="Symbol" pitchFamily="-107" charset="2"/>
              </a:rPr>
              <a:t>Cut Property: Assume edges X are part of an MST for G=(V,E).  Pick any subset S for which X does not cross between S and V-S, and let </a:t>
            </a:r>
            <a:r>
              <a:rPr lang="en-US" dirty="0" err="1">
                <a:ea typeface="Arial" pitchFamily="-107" charset="0"/>
                <a:cs typeface="Arial" pitchFamily="-107" charset="0"/>
                <a:sym typeface="Symbol" pitchFamily="-107" charset="2"/>
              </a:rPr>
              <a:t>e</a:t>
            </a:r>
            <a:r>
              <a:rPr lang="en-US" dirty="0">
                <a:ea typeface="Arial" pitchFamily="-107" charset="0"/>
                <a:cs typeface="Arial" pitchFamily="-107" charset="0"/>
                <a:sym typeface="Symbol" pitchFamily="-107" charset="2"/>
              </a:rPr>
              <a:t> be the lightest edge across this partition. Then X ∪ {</a:t>
            </a:r>
            <a:r>
              <a:rPr lang="en-US" dirty="0" err="1">
                <a:ea typeface="Arial" pitchFamily="-107" charset="0"/>
                <a:cs typeface="Arial" pitchFamily="-107" charset="0"/>
                <a:sym typeface="Symbol" pitchFamily="-107" charset="2"/>
              </a:rPr>
              <a:t>e</a:t>
            </a:r>
            <a:r>
              <a:rPr lang="en-US" dirty="0">
                <a:ea typeface="Arial" pitchFamily="-107" charset="0"/>
                <a:cs typeface="Arial" pitchFamily="-107" charset="0"/>
                <a:sym typeface="Symbol" pitchFamily="-107" charset="2"/>
              </a:rPr>
              <a:t>} is part of some MST.</a:t>
            </a:r>
            <a:endParaRPr lang="en-US" dirty="0">
              <a:ea typeface="Arial" pitchFamily="-107" charset="0"/>
              <a:cs typeface="Arial" pitchFamily="-107" charset="0"/>
            </a:endParaRPr>
          </a:p>
          <a:p>
            <a:pPr>
              <a:buFont typeface="Wingdings" pitchFamily="-107" charset="2"/>
              <a:buChar char="l"/>
              <a:defRPr/>
            </a:pPr>
            <a:endParaRPr lang="en-US" dirty="0"/>
          </a:p>
        </p:txBody>
      </p:sp>
      <p:sp>
        <p:nvSpPr>
          <p:cNvPr id="47108" name="Slide Number Placeholder 4"/>
          <p:cNvSpPr>
            <a:spLocks noGrp="1"/>
          </p:cNvSpPr>
          <p:nvPr>
            <p:ph type="sldNum" sz="quarter" idx="12"/>
          </p:nvPr>
        </p:nvSpPr>
        <p:spPr>
          <a:noFill/>
        </p:spPr>
        <p:txBody>
          <a:bodyPr/>
          <a:lstStyle/>
          <a:p>
            <a:fld id="{C72622D9-5AD5-8349-AA3D-1947C7BC58C5}" type="slidenum">
              <a:rPr lang="en-US" smtClean="0">
                <a:latin typeface="Times New Roman" charset="0"/>
              </a:rPr>
              <a:pPr/>
              <a:t>21</a:t>
            </a:fld>
            <a:endParaRPr lang="en-US">
              <a:latin typeface="Times New Roman" charset="0"/>
            </a:endParaRPr>
          </a:p>
        </p:txBody>
      </p:sp>
      <p:sp>
        <p:nvSpPr>
          <p:cNvPr id="47109" name="Oval 6"/>
          <p:cNvSpPr>
            <a:spLocks noChangeArrowheads="1"/>
          </p:cNvSpPr>
          <p:nvPr/>
        </p:nvSpPr>
        <p:spPr bwMode="auto">
          <a:xfrm>
            <a:off x="2438400" y="4343400"/>
            <a:ext cx="1524000" cy="1905000"/>
          </a:xfrm>
          <a:prstGeom prst="ellipse">
            <a:avLst/>
          </a:prstGeom>
          <a:noFill/>
          <a:ln w="9525">
            <a:solidFill>
              <a:schemeClr val="tx1"/>
            </a:solidFill>
            <a:round/>
            <a:headEnd/>
            <a:tailEnd/>
          </a:ln>
        </p:spPr>
        <p:txBody>
          <a:bodyPr wrap="none">
            <a:prstTxWarp prst="textNoShape">
              <a:avLst/>
            </a:prstTxWarp>
          </a:bodyPr>
          <a:lstStyle/>
          <a:p>
            <a:endParaRPr lang="en-US"/>
          </a:p>
        </p:txBody>
      </p:sp>
      <p:sp>
        <p:nvSpPr>
          <p:cNvPr id="47110" name="Oval 7"/>
          <p:cNvSpPr>
            <a:spLocks noChangeArrowheads="1"/>
          </p:cNvSpPr>
          <p:nvPr/>
        </p:nvSpPr>
        <p:spPr bwMode="auto">
          <a:xfrm>
            <a:off x="2971800" y="46482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11" name="Oval 8"/>
          <p:cNvSpPr>
            <a:spLocks noChangeArrowheads="1"/>
          </p:cNvSpPr>
          <p:nvPr/>
        </p:nvSpPr>
        <p:spPr bwMode="auto">
          <a:xfrm>
            <a:off x="2743200" y="52959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12" name="Oval 9"/>
          <p:cNvSpPr>
            <a:spLocks noChangeArrowheads="1"/>
          </p:cNvSpPr>
          <p:nvPr/>
        </p:nvSpPr>
        <p:spPr bwMode="auto">
          <a:xfrm>
            <a:off x="3276600" y="48006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13" name="Oval 10"/>
          <p:cNvSpPr>
            <a:spLocks noChangeArrowheads="1"/>
          </p:cNvSpPr>
          <p:nvPr/>
        </p:nvSpPr>
        <p:spPr bwMode="auto">
          <a:xfrm>
            <a:off x="2971800" y="5715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14" name="Oval 11"/>
          <p:cNvSpPr>
            <a:spLocks noChangeArrowheads="1"/>
          </p:cNvSpPr>
          <p:nvPr/>
        </p:nvSpPr>
        <p:spPr bwMode="auto">
          <a:xfrm>
            <a:off x="3429000" y="5334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cxnSp>
        <p:nvCxnSpPr>
          <p:cNvPr id="47115" name="Straight Connector 13"/>
          <p:cNvCxnSpPr>
            <a:cxnSpLocks noChangeShapeType="1"/>
            <a:stCxn id="47111" idx="7"/>
          </p:cNvCxnSpPr>
          <p:nvPr/>
        </p:nvCxnSpPr>
        <p:spPr bwMode="auto">
          <a:xfrm rot="5400000" flipH="1" flipV="1">
            <a:off x="2827337" y="4857751"/>
            <a:ext cx="430213" cy="468312"/>
          </a:xfrm>
          <a:prstGeom prst="line">
            <a:avLst/>
          </a:prstGeom>
          <a:noFill/>
          <a:ln w="9525">
            <a:solidFill>
              <a:schemeClr val="tx1"/>
            </a:solidFill>
            <a:round/>
            <a:headEnd/>
            <a:tailEnd/>
          </a:ln>
        </p:spPr>
      </p:cxnSp>
      <p:cxnSp>
        <p:nvCxnSpPr>
          <p:cNvPr id="47116" name="Straight Connector 15"/>
          <p:cNvCxnSpPr>
            <a:cxnSpLocks noChangeShapeType="1"/>
            <a:stCxn id="47114" idx="3"/>
          </p:cNvCxnSpPr>
          <p:nvPr/>
        </p:nvCxnSpPr>
        <p:spPr bwMode="auto">
          <a:xfrm rot="5400000">
            <a:off x="3086101" y="5360987"/>
            <a:ext cx="315912" cy="392113"/>
          </a:xfrm>
          <a:prstGeom prst="line">
            <a:avLst/>
          </a:prstGeom>
          <a:noFill/>
          <a:ln w="9525">
            <a:solidFill>
              <a:schemeClr val="tx1"/>
            </a:solidFill>
            <a:round/>
            <a:headEnd/>
            <a:tailEnd/>
          </a:ln>
        </p:spPr>
      </p:cxnSp>
      <p:sp>
        <p:nvSpPr>
          <p:cNvPr id="47117" name="Oval 16"/>
          <p:cNvSpPr>
            <a:spLocks noChangeArrowheads="1"/>
          </p:cNvSpPr>
          <p:nvPr/>
        </p:nvSpPr>
        <p:spPr bwMode="auto">
          <a:xfrm>
            <a:off x="4419600" y="4343400"/>
            <a:ext cx="1524000" cy="1905000"/>
          </a:xfrm>
          <a:prstGeom prst="ellipse">
            <a:avLst/>
          </a:prstGeom>
          <a:noFill/>
          <a:ln w="9525">
            <a:solidFill>
              <a:schemeClr val="tx1"/>
            </a:solidFill>
            <a:round/>
            <a:headEnd/>
            <a:tailEnd/>
          </a:ln>
        </p:spPr>
        <p:txBody>
          <a:bodyPr wrap="none">
            <a:prstTxWarp prst="textNoShape">
              <a:avLst/>
            </a:prstTxWarp>
          </a:bodyPr>
          <a:lstStyle/>
          <a:p>
            <a:endParaRPr lang="en-US"/>
          </a:p>
        </p:txBody>
      </p:sp>
      <p:sp>
        <p:nvSpPr>
          <p:cNvPr id="47118" name="Oval 17"/>
          <p:cNvSpPr>
            <a:spLocks noChangeArrowheads="1"/>
          </p:cNvSpPr>
          <p:nvPr/>
        </p:nvSpPr>
        <p:spPr bwMode="auto">
          <a:xfrm>
            <a:off x="4800600" y="47244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19" name="Oval 18"/>
          <p:cNvSpPr>
            <a:spLocks noChangeArrowheads="1"/>
          </p:cNvSpPr>
          <p:nvPr/>
        </p:nvSpPr>
        <p:spPr bwMode="auto">
          <a:xfrm>
            <a:off x="4953000" y="544195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20" name="Oval 19"/>
          <p:cNvSpPr>
            <a:spLocks noChangeArrowheads="1"/>
          </p:cNvSpPr>
          <p:nvPr/>
        </p:nvSpPr>
        <p:spPr bwMode="auto">
          <a:xfrm>
            <a:off x="5181600" y="50292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21" name="Oval 21"/>
          <p:cNvSpPr>
            <a:spLocks noChangeArrowheads="1"/>
          </p:cNvSpPr>
          <p:nvPr/>
        </p:nvSpPr>
        <p:spPr bwMode="auto">
          <a:xfrm>
            <a:off x="5410200" y="5334000"/>
            <a:ext cx="76200" cy="76200"/>
          </a:xfrm>
          <a:prstGeom prst="ellipse">
            <a:avLst/>
          </a:prstGeom>
          <a:solidFill>
            <a:schemeClr val="accent1"/>
          </a:solidFill>
          <a:ln w="9525">
            <a:solidFill>
              <a:schemeClr val="tx1"/>
            </a:solidFill>
            <a:round/>
            <a:headEnd/>
            <a:tailEnd/>
          </a:ln>
        </p:spPr>
        <p:txBody>
          <a:bodyPr wrap="none">
            <a:prstTxWarp prst="textNoShape">
              <a:avLst/>
            </a:prstTxWarp>
          </a:bodyPr>
          <a:lstStyle/>
          <a:p>
            <a:endParaRPr lang="en-US"/>
          </a:p>
        </p:txBody>
      </p:sp>
      <p:sp>
        <p:nvSpPr>
          <p:cNvPr id="47122" name="TextBox 24"/>
          <p:cNvSpPr txBox="1">
            <a:spLocks noChangeArrowheads="1"/>
          </p:cNvSpPr>
          <p:nvPr/>
        </p:nvSpPr>
        <p:spPr bwMode="auto">
          <a:xfrm>
            <a:off x="3101975" y="3957638"/>
            <a:ext cx="327025" cy="400050"/>
          </a:xfrm>
          <a:prstGeom prst="rect">
            <a:avLst/>
          </a:prstGeom>
          <a:noFill/>
          <a:ln w="9525">
            <a:noFill/>
            <a:miter lim="800000"/>
            <a:headEnd/>
            <a:tailEnd/>
          </a:ln>
        </p:spPr>
        <p:txBody>
          <a:bodyPr wrap="none">
            <a:prstTxWarp prst="textNoShape">
              <a:avLst/>
            </a:prstTxWarp>
            <a:spAutoFit/>
          </a:bodyPr>
          <a:lstStyle/>
          <a:p>
            <a:r>
              <a:rPr lang="en-US" sz="2000" b="0"/>
              <a:t>S</a:t>
            </a:r>
          </a:p>
        </p:txBody>
      </p:sp>
      <p:sp>
        <p:nvSpPr>
          <p:cNvPr id="47123" name="TextBox 25"/>
          <p:cNvSpPr txBox="1">
            <a:spLocks noChangeArrowheads="1"/>
          </p:cNvSpPr>
          <p:nvPr/>
        </p:nvSpPr>
        <p:spPr bwMode="auto">
          <a:xfrm>
            <a:off x="4800600" y="3957638"/>
            <a:ext cx="735013" cy="400050"/>
          </a:xfrm>
          <a:prstGeom prst="rect">
            <a:avLst/>
          </a:prstGeom>
          <a:noFill/>
          <a:ln w="9525">
            <a:noFill/>
            <a:miter lim="800000"/>
            <a:headEnd/>
            <a:tailEnd/>
          </a:ln>
        </p:spPr>
        <p:txBody>
          <a:bodyPr wrap="none">
            <a:prstTxWarp prst="textNoShape">
              <a:avLst/>
            </a:prstTxWarp>
            <a:spAutoFit/>
          </a:bodyPr>
          <a:lstStyle/>
          <a:p>
            <a:r>
              <a:rPr lang="en-US" sz="2000" b="0"/>
              <a:t>V - S</a:t>
            </a:r>
          </a:p>
        </p:txBody>
      </p:sp>
      <p:sp>
        <p:nvSpPr>
          <p:cNvPr id="47124" name="TextBox 26"/>
          <p:cNvSpPr txBox="1">
            <a:spLocks noChangeArrowheads="1"/>
          </p:cNvSpPr>
          <p:nvPr/>
        </p:nvSpPr>
        <p:spPr bwMode="auto">
          <a:xfrm>
            <a:off x="3962400" y="6048375"/>
            <a:ext cx="376238" cy="400050"/>
          </a:xfrm>
          <a:prstGeom prst="rect">
            <a:avLst/>
          </a:prstGeom>
          <a:noFill/>
          <a:ln w="9525">
            <a:noFill/>
            <a:miter lim="800000"/>
            <a:headEnd/>
            <a:tailEnd/>
          </a:ln>
        </p:spPr>
        <p:txBody>
          <a:bodyPr wrap="none">
            <a:prstTxWarp prst="textNoShape">
              <a:avLst/>
            </a:prstTxWarp>
            <a:spAutoFit/>
          </a:bodyPr>
          <a:lstStyle/>
          <a:p>
            <a:r>
              <a:rPr lang="en-US" sz="2000" b="0"/>
              <a:t>X</a:t>
            </a:r>
          </a:p>
        </p:txBody>
      </p:sp>
      <p:cxnSp>
        <p:nvCxnSpPr>
          <p:cNvPr id="47125" name="Straight Arrow Connector 30"/>
          <p:cNvCxnSpPr>
            <a:cxnSpLocks noChangeShapeType="1"/>
          </p:cNvCxnSpPr>
          <p:nvPr/>
        </p:nvCxnSpPr>
        <p:spPr bwMode="auto">
          <a:xfrm flipV="1">
            <a:off x="4284663" y="5518150"/>
            <a:ext cx="973137" cy="730250"/>
          </a:xfrm>
          <a:prstGeom prst="straightConnector1">
            <a:avLst/>
          </a:prstGeom>
          <a:noFill/>
          <a:ln w="9525">
            <a:solidFill>
              <a:schemeClr val="tx1"/>
            </a:solidFill>
            <a:round/>
            <a:headEnd/>
            <a:tailEnd type="arrow" w="med" len="med"/>
          </a:ln>
        </p:spPr>
      </p:cxnSp>
      <p:cxnSp>
        <p:nvCxnSpPr>
          <p:cNvPr id="47126" name="Straight Connector 32"/>
          <p:cNvCxnSpPr>
            <a:cxnSpLocks noChangeShapeType="1"/>
            <a:stCxn id="47112" idx="7"/>
            <a:endCxn id="47118" idx="2"/>
          </p:cNvCxnSpPr>
          <p:nvPr/>
        </p:nvCxnSpPr>
        <p:spPr bwMode="auto">
          <a:xfrm rot="5400000" flipH="1" flipV="1">
            <a:off x="4046537" y="4057651"/>
            <a:ext cx="49213" cy="1458912"/>
          </a:xfrm>
          <a:prstGeom prst="line">
            <a:avLst/>
          </a:prstGeom>
          <a:noFill/>
          <a:ln w="9525">
            <a:solidFill>
              <a:schemeClr val="tx1"/>
            </a:solidFill>
            <a:prstDash val="dash"/>
            <a:round/>
            <a:headEnd/>
            <a:tailEnd/>
          </a:ln>
        </p:spPr>
      </p:cxnSp>
      <p:sp>
        <p:nvSpPr>
          <p:cNvPr id="47127" name="TextBox 33"/>
          <p:cNvSpPr txBox="1">
            <a:spLocks noChangeArrowheads="1"/>
          </p:cNvSpPr>
          <p:nvPr/>
        </p:nvSpPr>
        <p:spPr bwMode="auto">
          <a:xfrm>
            <a:off x="4111625" y="4400550"/>
            <a:ext cx="300038" cy="400050"/>
          </a:xfrm>
          <a:prstGeom prst="rect">
            <a:avLst/>
          </a:prstGeom>
          <a:noFill/>
          <a:ln w="9525">
            <a:noFill/>
            <a:miter lim="800000"/>
            <a:headEnd/>
            <a:tailEnd/>
          </a:ln>
        </p:spPr>
        <p:txBody>
          <a:bodyPr>
            <a:prstTxWarp prst="textNoShape">
              <a:avLst/>
            </a:prstTxWarp>
            <a:spAutoFit/>
          </a:bodyPr>
          <a:lstStyle/>
          <a:p>
            <a:r>
              <a:rPr lang="en-US" sz="2000" b="0"/>
              <a:t>e</a:t>
            </a:r>
          </a:p>
        </p:txBody>
      </p:sp>
      <p:cxnSp>
        <p:nvCxnSpPr>
          <p:cNvPr id="47128" name="Straight Connector 35"/>
          <p:cNvCxnSpPr>
            <a:cxnSpLocks noChangeShapeType="1"/>
            <a:stCxn id="47119" idx="7"/>
            <a:endCxn id="47121" idx="3"/>
          </p:cNvCxnSpPr>
          <p:nvPr/>
        </p:nvCxnSpPr>
        <p:spPr bwMode="auto">
          <a:xfrm rot="5400000" flipH="1" flipV="1">
            <a:off x="5192713" y="5224463"/>
            <a:ext cx="53975" cy="403225"/>
          </a:xfrm>
          <a:prstGeom prst="line">
            <a:avLst/>
          </a:prstGeom>
          <a:noFill/>
          <a:ln w="9525">
            <a:solidFill>
              <a:schemeClr val="tx1"/>
            </a:solidFill>
            <a:round/>
            <a:headEnd/>
            <a:tailEnd/>
          </a:ln>
        </p:spPr>
      </p:cxnSp>
      <p:cxnSp>
        <p:nvCxnSpPr>
          <p:cNvPr id="47129" name="Straight Arrow Connector 38"/>
          <p:cNvCxnSpPr>
            <a:cxnSpLocks noChangeShapeType="1"/>
            <a:stCxn id="47124" idx="1"/>
          </p:cNvCxnSpPr>
          <p:nvPr/>
        </p:nvCxnSpPr>
        <p:spPr bwMode="auto">
          <a:xfrm rot="10800000">
            <a:off x="3276600" y="5638800"/>
            <a:ext cx="685800" cy="609600"/>
          </a:xfrm>
          <a:prstGeom prst="straightConnector1">
            <a:avLst/>
          </a:prstGeom>
          <a:noFill/>
          <a:ln w="9525">
            <a:solidFill>
              <a:schemeClr val="tx1"/>
            </a:solidFill>
            <a:round/>
            <a:headEnd/>
            <a:tailEnd type="arrow" w="med" len="med"/>
          </a:ln>
        </p:spPr>
      </p:cxnSp>
      <p:cxnSp>
        <p:nvCxnSpPr>
          <p:cNvPr id="47130" name="Straight Arrow Connector 40"/>
          <p:cNvCxnSpPr>
            <a:cxnSpLocks noChangeShapeType="1"/>
            <a:stCxn id="47124" idx="1"/>
          </p:cNvCxnSpPr>
          <p:nvPr/>
        </p:nvCxnSpPr>
        <p:spPr bwMode="auto">
          <a:xfrm rot="10800000">
            <a:off x="3101975" y="5181600"/>
            <a:ext cx="860425" cy="1066800"/>
          </a:xfrm>
          <a:prstGeom prst="straightConnector1">
            <a:avLst/>
          </a:prstGeom>
          <a:noFill/>
          <a:ln w="9525">
            <a:solidFill>
              <a:schemeClr val="tx1"/>
            </a:solidFill>
            <a:round/>
            <a:headEnd/>
            <a:tailEnd type="arrow" w="med" len="med"/>
          </a:ln>
        </p:spPr>
      </p:cxnSp>
      <p:sp>
        <p:nvSpPr>
          <p:cNvPr id="27" name="Footer Placeholder 26"/>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52400"/>
            <a:ext cx="7772400" cy="4495800"/>
          </a:xfrm>
        </p:spPr>
        <p:txBody>
          <a:bodyPr>
            <a:normAutofit/>
          </a:bodyPr>
          <a:lstStyle/>
          <a:p>
            <a:pPr>
              <a:lnSpc>
                <a:spcPct val="80000"/>
              </a:lnSpc>
              <a:defRPr/>
            </a:pPr>
            <a:r>
              <a:rPr lang="en-US" sz="2000" dirty="0">
                <a:ea typeface="Arial" charset="0"/>
                <a:cs typeface="Arial" charset="0"/>
                <a:sym typeface="Symbol" charset="2"/>
              </a:rPr>
              <a:t>Cut Property: Assume edges X are part of an MST for G=(V,E).  Pick any subset S for which X does not cross between S and V-S, and let </a:t>
            </a:r>
            <a:r>
              <a:rPr lang="en-US" sz="2000" dirty="0" err="1">
                <a:ea typeface="Arial" charset="0"/>
                <a:cs typeface="Arial" charset="0"/>
                <a:sym typeface="Symbol" charset="2"/>
              </a:rPr>
              <a:t>e</a:t>
            </a:r>
            <a:r>
              <a:rPr lang="en-US" sz="2000" dirty="0">
                <a:ea typeface="Arial" charset="0"/>
                <a:cs typeface="Arial" charset="0"/>
                <a:sym typeface="Symbol" charset="2"/>
              </a:rPr>
              <a:t> be the lightest edge across this partition. Then X ∪ {</a:t>
            </a:r>
            <a:r>
              <a:rPr lang="en-US" sz="2000" dirty="0" err="1">
                <a:ea typeface="Arial" charset="0"/>
                <a:cs typeface="Arial" charset="0"/>
                <a:sym typeface="Symbol" charset="2"/>
              </a:rPr>
              <a:t>e</a:t>
            </a:r>
            <a:r>
              <a:rPr lang="en-US" sz="2000" dirty="0">
                <a:ea typeface="Arial" charset="0"/>
                <a:cs typeface="Arial" charset="0"/>
                <a:sym typeface="Symbol" charset="2"/>
              </a:rPr>
              <a:t>} is part of some MST. – Why?</a:t>
            </a:r>
          </a:p>
          <a:p>
            <a:pPr>
              <a:lnSpc>
                <a:spcPct val="80000"/>
              </a:lnSpc>
              <a:buFont typeface="Arial" charset="0"/>
              <a:buAutoNum type="arabicPeriod"/>
              <a:defRPr/>
            </a:pPr>
            <a:r>
              <a:rPr lang="en-US" sz="2000" dirty="0">
                <a:ea typeface="Arial" charset="0"/>
                <a:cs typeface="Arial" charset="0"/>
                <a:sym typeface="Symbol" charset="2"/>
              </a:rPr>
              <a:t>Assume edges X are part of a partial MST T (Inductive hypothesis)</a:t>
            </a:r>
          </a:p>
          <a:p>
            <a:pPr>
              <a:lnSpc>
                <a:spcPct val="80000"/>
              </a:lnSpc>
              <a:buFont typeface="Arial" charset="0"/>
              <a:buAutoNum type="arabicPeriod"/>
              <a:defRPr/>
            </a:pPr>
            <a:r>
              <a:rPr lang="en-US" sz="2000" dirty="0">
                <a:ea typeface="Arial" charset="0"/>
                <a:cs typeface="Arial" charset="0"/>
                <a:sym typeface="Symbol" charset="2"/>
              </a:rPr>
              <a:t>If </a:t>
            </a:r>
            <a:r>
              <a:rPr lang="en-US" sz="2000" dirty="0" err="1">
                <a:ea typeface="Arial" charset="0"/>
                <a:cs typeface="Arial" charset="0"/>
                <a:sym typeface="Symbol" charset="2"/>
              </a:rPr>
              <a:t>e</a:t>
            </a:r>
            <a:r>
              <a:rPr lang="en-US" sz="2000" dirty="0">
                <a:ea typeface="Arial" charset="0"/>
                <a:cs typeface="Arial" charset="0"/>
                <a:sym typeface="Symbol" charset="2"/>
              </a:rPr>
              <a:t> is a part of T then done, so consider case where </a:t>
            </a:r>
            <a:r>
              <a:rPr lang="en-US" sz="2000" dirty="0" err="1">
                <a:ea typeface="Arial" charset="0"/>
                <a:cs typeface="Arial" charset="0"/>
                <a:sym typeface="Symbol" charset="2"/>
              </a:rPr>
              <a:t>e</a:t>
            </a:r>
            <a:r>
              <a:rPr lang="en-US" sz="2000" dirty="0">
                <a:ea typeface="Arial" charset="0"/>
                <a:cs typeface="Arial" charset="0"/>
                <a:sym typeface="Symbol" charset="2"/>
              </a:rPr>
              <a:t> is not part of T</a:t>
            </a:r>
          </a:p>
          <a:p>
            <a:pPr>
              <a:lnSpc>
                <a:spcPct val="80000"/>
              </a:lnSpc>
              <a:buFont typeface="Arial" charset="0"/>
              <a:buAutoNum type="arabicPeriod"/>
              <a:defRPr/>
            </a:pPr>
            <a:r>
              <a:rPr lang="en-US" sz="2000" dirty="0">
                <a:ea typeface="Arial" charset="0"/>
                <a:cs typeface="Arial" charset="0"/>
                <a:sym typeface="Symbol" charset="2"/>
              </a:rPr>
              <a:t>Now add </a:t>
            </a:r>
            <a:r>
              <a:rPr lang="en-US" sz="2000" dirty="0" err="1">
                <a:ea typeface="Arial" charset="0"/>
                <a:cs typeface="Arial" charset="0"/>
                <a:sym typeface="Symbol" charset="2"/>
              </a:rPr>
              <a:t>e</a:t>
            </a:r>
            <a:r>
              <a:rPr lang="en-US" sz="2000" dirty="0">
                <a:ea typeface="Arial" charset="0"/>
                <a:cs typeface="Arial" charset="0"/>
                <a:sym typeface="Symbol" charset="2"/>
              </a:rPr>
              <a:t> to T, creating a cycle, meaning there must be another edge </a:t>
            </a:r>
            <a:r>
              <a:rPr lang="en-US" sz="2000" dirty="0" err="1">
                <a:ea typeface="Arial" charset="0"/>
                <a:cs typeface="Arial" charset="0"/>
                <a:sym typeface="Symbol" charset="2"/>
              </a:rPr>
              <a:t>e</a:t>
            </a:r>
            <a:r>
              <a:rPr lang="en-US" sz="2000" dirty="0">
                <a:ea typeface="Arial" charset="0"/>
                <a:cs typeface="Arial" charset="0"/>
                <a:sym typeface="Symbol" charset="2"/>
              </a:rPr>
              <a:t>' across the cut (S, V-S)  (note that </a:t>
            </a:r>
            <a:r>
              <a:rPr lang="en-US" sz="2000" dirty="0" err="1">
                <a:ea typeface="Arial" charset="0"/>
                <a:cs typeface="Arial" charset="0"/>
                <a:sym typeface="Symbol" charset="2"/>
              </a:rPr>
              <a:t>weight(e</a:t>
            </a:r>
            <a:r>
              <a:rPr lang="en-US" sz="2000" dirty="0">
                <a:ea typeface="Arial" charset="0"/>
                <a:cs typeface="Arial" charset="0"/>
                <a:sym typeface="Symbol" charset="2"/>
              </a:rPr>
              <a:t>') ≥ </a:t>
            </a:r>
            <a:r>
              <a:rPr lang="en-US" sz="2000" dirty="0" err="1">
                <a:ea typeface="Arial" charset="0"/>
                <a:cs typeface="Arial" charset="0"/>
                <a:sym typeface="Symbol" charset="2"/>
              </a:rPr>
              <a:t>weight(e</a:t>
            </a:r>
            <a:r>
              <a:rPr lang="en-US" sz="2000" dirty="0">
                <a:ea typeface="Arial" charset="0"/>
                <a:cs typeface="Arial" charset="0"/>
                <a:sym typeface="Symbol" charset="2"/>
              </a:rPr>
              <a:t>))</a:t>
            </a:r>
          </a:p>
          <a:p>
            <a:pPr>
              <a:lnSpc>
                <a:spcPct val="80000"/>
              </a:lnSpc>
              <a:buFont typeface="Arial" charset="0"/>
              <a:buAutoNum type="arabicPeriod"/>
              <a:defRPr/>
            </a:pPr>
            <a:r>
              <a:rPr lang="en-US" sz="2000" dirty="0">
                <a:ea typeface="Arial" charset="0"/>
                <a:cs typeface="Arial" charset="0"/>
                <a:sym typeface="Symbol" charset="2"/>
              </a:rPr>
              <a:t>Create T' by replacing </a:t>
            </a:r>
            <a:r>
              <a:rPr lang="en-US" sz="2000" dirty="0" err="1">
                <a:ea typeface="Arial" charset="0"/>
                <a:cs typeface="Arial" charset="0"/>
                <a:sym typeface="Symbol" charset="2"/>
              </a:rPr>
              <a:t>e</a:t>
            </a:r>
            <a:r>
              <a:rPr lang="en-US" sz="2000" dirty="0">
                <a:ea typeface="Arial" charset="0"/>
                <a:cs typeface="Arial" charset="0"/>
                <a:sym typeface="Symbol" charset="2"/>
              </a:rPr>
              <a:t>' with </a:t>
            </a:r>
            <a:r>
              <a:rPr lang="en-US" sz="2000">
                <a:ea typeface="Arial" charset="0"/>
                <a:cs typeface="Arial" charset="0"/>
                <a:sym typeface="Symbol" charset="2"/>
              </a:rPr>
              <a:t>e:  </a:t>
            </a:r>
            <a:r>
              <a:rPr lang="en-US" sz="2000" dirty="0">
                <a:ea typeface="Arial" charset="0"/>
                <a:cs typeface="Arial" charset="0"/>
                <a:sym typeface="Symbol" charset="2"/>
              </a:rPr>
              <a:t>T' = T ∪ {</a:t>
            </a:r>
            <a:r>
              <a:rPr lang="en-US" sz="2000" dirty="0" err="1">
                <a:ea typeface="Arial" charset="0"/>
                <a:cs typeface="Arial" charset="0"/>
                <a:sym typeface="Symbol" charset="2"/>
              </a:rPr>
              <a:t>e</a:t>
            </a:r>
            <a:r>
              <a:rPr lang="en-US" sz="2000" dirty="0">
                <a:ea typeface="Arial" charset="0"/>
                <a:cs typeface="Arial" charset="0"/>
                <a:sym typeface="Symbol" charset="2"/>
              </a:rPr>
              <a:t>} – {</a:t>
            </a:r>
            <a:r>
              <a:rPr lang="en-US" sz="2000" dirty="0" err="1">
                <a:ea typeface="Arial" charset="0"/>
                <a:cs typeface="Arial" charset="0"/>
                <a:sym typeface="Symbol" charset="2"/>
              </a:rPr>
              <a:t>e</a:t>
            </a:r>
            <a:r>
              <a:rPr lang="en-US" sz="2000" dirty="0">
                <a:ea typeface="Arial" charset="0"/>
                <a:cs typeface="Arial" charset="0"/>
                <a:sym typeface="Symbol" charset="2"/>
              </a:rPr>
              <a:t>'}</a:t>
            </a:r>
          </a:p>
          <a:p>
            <a:pPr>
              <a:lnSpc>
                <a:spcPct val="80000"/>
              </a:lnSpc>
              <a:buFont typeface="Arial" charset="0"/>
              <a:buAutoNum type="arabicPeriod"/>
              <a:defRPr/>
            </a:pPr>
            <a:r>
              <a:rPr lang="en-US" sz="2000" dirty="0">
                <a:ea typeface="Arial" charset="0"/>
                <a:cs typeface="Arial" charset="0"/>
                <a:sym typeface="Symbol" charset="2"/>
              </a:rPr>
              <a:t>T' is a tree since it is connected and still has |V|-1 edges</a:t>
            </a:r>
          </a:p>
          <a:p>
            <a:pPr>
              <a:lnSpc>
                <a:spcPct val="80000"/>
              </a:lnSpc>
              <a:buFont typeface="Arial" charset="0"/>
              <a:buAutoNum type="arabicPeriod"/>
              <a:defRPr/>
            </a:pPr>
            <a:r>
              <a:rPr lang="en-US" sz="2000" dirty="0">
                <a:ea typeface="Arial" charset="0"/>
                <a:cs typeface="Arial" charset="0"/>
                <a:sym typeface="Symbol" charset="2"/>
              </a:rPr>
              <a:t>T' is an MST since:</a:t>
            </a:r>
          </a:p>
          <a:p>
            <a:pPr marL="857250" lvl="1" indent="-457200">
              <a:lnSpc>
                <a:spcPct val="80000"/>
              </a:lnSpc>
              <a:buFontTx/>
              <a:buAutoNum type="arabicPeriod"/>
              <a:defRPr/>
            </a:pPr>
            <a:r>
              <a:rPr lang="en-US" sz="1700" dirty="0" err="1">
                <a:ea typeface="Arial" charset="0"/>
                <a:cs typeface="Arial" charset="0"/>
                <a:sym typeface="Symbol" charset="2"/>
              </a:rPr>
              <a:t>weight(T</a:t>
            </a:r>
            <a:r>
              <a:rPr lang="en-US" sz="1700" dirty="0">
                <a:ea typeface="Arial" charset="0"/>
                <a:cs typeface="Arial" charset="0"/>
                <a:sym typeface="Symbol" charset="2"/>
              </a:rPr>
              <a:t>') = </a:t>
            </a:r>
            <a:r>
              <a:rPr lang="en-US" sz="1700" dirty="0" err="1">
                <a:ea typeface="Arial" charset="0"/>
                <a:cs typeface="Arial" charset="0"/>
                <a:sym typeface="Symbol" charset="2"/>
              </a:rPr>
              <a:t>weight(T</a:t>
            </a:r>
            <a:r>
              <a:rPr lang="en-US" sz="1700" dirty="0">
                <a:ea typeface="Arial" charset="0"/>
                <a:cs typeface="Arial" charset="0"/>
                <a:sym typeface="Symbol" charset="2"/>
              </a:rPr>
              <a:t>) + </a:t>
            </a:r>
            <a:r>
              <a:rPr lang="en-US" sz="1700" dirty="0" err="1">
                <a:ea typeface="Arial" charset="0"/>
                <a:cs typeface="Arial" charset="0"/>
                <a:sym typeface="Symbol" charset="2"/>
              </a:rPr>
              <a:t>w(e</a:t>
            </a:r>
            <a:r>
              <a:rPr lang="en-US" sz="1700" dirty="0">
                <a:ea typeface="Arial" charset="0"/>
                <a:cs typeface="Arial" charset="0"/>
                <a:sym typeface="Symbol" charset="2"/>
              </a:rPr>
              <a:t>) – </a:t>
            </a:r>
            <a:r>
              <a:rPr lang="en-US" sz="1700" dirty="0" err="1">
                <a:ea typeface="Arial" charset="0"/>
                <a:cs typeface="Arial" charset="0"/>
                <a:sym typeface="Symbol" charset="2"/>
              </a:rPr>
              <a:t>w(e</a:t>
            </a:r>
            <a:r>
              <a:rPr lang="en-US" sz="1700" dirty="0">
                <a:ea typeface="Arial" charset="0"/>
                <a:cs typeface="Arial" charset="0"/>
                <a:sym typeface="Symbol" charset="2"/>
              </a:rPr>
              <a:t>')</a:t>
            </a:r>
          </a:p>
          <a:p>
            <a:pPr marL="857250" lvl="1" indent="-457200">
              <a:lnSpc>
                <a:spcPct val="80000"/>
              </a:lnSpc>
              <a:buFontTx/>
              <a:buAutoNum type="arabicPeriod"/>
              <a:defRPr/>
            </a:pPr>
            <a:r>
              <a:rPr lang="en-US" sz="1700" dirty="0">
                <a:ea typeface="Arial" charset="0"/>
                <a:cs typeface="Arial" charset="0"/>
                <a:sym typeface="Symbol" charset="2"/>
              </a:rPr>
              <a:t>both </a:t>
            </a:r>
            <a:r>
              <a:rPr lang="en-US" sz="1700" dirty="0" err="1">
                <a:ea typeface="Arial" charset="0"/>
                <a:cs typeface="Arial" charset="0"/>
                <a:sym typeface="Symbol" charset="2"/>
              </a:rPr>
              <a:t>e</a:t>
            </a:r>
            <a:r>
              <a:rPr lang="en-US" sz="1700" dirty="0">
                <a:ea typeface="Arial" charset="0"/>
                <a:cs typeface="Arial" charset="0"/>
                <a:sym typeface="Symbol" charset="2"/>
              </a:rPr>
              <a:t> and </a:t>
            </a:r>
            <a:r>
              <a:rPr lang="en-US" sz="1700" dirty="0" err="1">
                <a:ea typeface="Arial" charset="0"/>
                <a:cs typeface="Arial" charset="0"/>
                <a:sym typeface="Symbol" charset="2"/>
              </a:rPr>
              <a:t>e</a:t>
            </a:r>
            <a:r>
              <a:rPr lang="en-US" sz="1700" dirty="0">
                <a:ea typeface="Arial" charset="0"/>
                <a:cs typeface="Arial" charset="0"/>
                <a:sym typeface="Symbol" charset="2"/>
              </a:rPr>
              <a:t>' cross the cut (S, V-S)</a:t>
            </a:r>
          </a:p>
          <a:p>
            <a:pPr marL="857250" lvl="1" indent="-457200">
              <a:lnSpc>
                <a:spcPct val="80000"/>
              </a:lnSpc>
              <a:buFontTx/>
              <a:buAutoNum type="arabicPeriod"/>
              <a:defRPr/>
            </a:pPr>
            <a:r>
              <a:rPr lang="en-US" sz="1700" dirty="0">
                <a:ea typeface="Arial" charset="0"/>
                <a:cs typeface="Arial" charset="0"/>
                <a:sym typeface="Symbol" charset="2"/>
              </a:rPr>
              <a:t>by cut property </a:t>
            </a:r>
            <a:r>
              <a:rPr lang="en-US" sz="1700" dirty="0" err="1">
                <a:ea typeface="Arial" charset="0"/>
                <a:cs typeface="Arial" charset="0"/>
                <a:sym typeface="Symbol" charset="2"/>
              </a:rPr>
              <a:t>e</a:t>
            </a:r>
            <a:r>
              <a:rPr lang="en-US" sz="1700" dirty="0">
                <a:ea typeface="Arial" charset="0"/>
                <a:cs typeface="Arial" charset="0"/>
                <a:sym typeface="Symbol" charset="2"/>
              </a:rPr>
              <a:t> was the lightest edge across the cut</a:t>
            </a:r>
          </a:p>
          <a:p>
            <a:pPr marL="857250" lvl="1" indent="-457200">
              <a:lnSpc>
                <a:spcPct val="80000"/>
              </a:lnSpc>
              <a:buFontTx/>
              <a:buAutoNum type="arabicPeriod"/>
              <a:defRPr/>
            </a:pPr>
            <a:r>
              <a:rPr lang="en-US" sz="1700" dirty="0">
                <a:ea typeface="Arial" charset="0"/>
                <a:cs typeface="Arial" charset="0"/>
                <a:sym typeface="Symbol" charset="2"/>
              </a:rPr>
              <a:t>Therefore, </a:t>
            </a:r>
            <a:r>
              <a:rPr lang="en-US" sz="1700" dirty="0" err="1">
                <a:ea typeface="Arial" charset="0"/>
                <a:cs typeface="Arial" charset="0"/>
                <a:sym typeface="Symbol" charset="2"/>
              </a:rPr>
              <a:t>w(e</a:t>
            </a:r>
            <a:r>
              <a:rPr lang="en-US" sz="1700" dirty="0">
                <a:ea typeface="Arial" charset="0"/>
                <a:cs typeface="Arial" charset="0"/>
                <a:sym typeface="Symbol" charset="2"/>
              </a:rPr>
              <a:t>') = </a:t>
            </a:r>
            <a:r>
              <a:rPr lang="en-US" sz="1700" dirty="0" err="1">
                <a:ea typeface="Arial" charset="0"/>
                <a:cs typeface="Arial" charset="0"/>
                <a:sym typeface="Symbol" charset="2"/>
              </a:rPr>
              <a:t>w(e</a:t>
            </a:r>
            <a:r>
              <a:rPr lang="en-US" sz="1700" dirty="0">
                <a:ea typeface="Arial" charset="0"/>
                <a:cs typeface="Arial" charset="0"/>
                <a:sym typeface="Symbol" charset="2"/>
              </a:rPr>
              <a:t>) and T' is an MST</a:t>
            </a:r>
          </a:p>
          <a:p>
            <a:pPr marL="457200" indent="-457200">
              <a:lnSpc>
                <a:spcPct val="80000"/>
              </a:lnSpc>
              <a:buFont typeface="Wingdings" charset="2"/>
              <a:buNone/>
              <a:defRPr/>
            </a:pPr>
            <a:r>
              <a:rPr lang="en-US" sz="2100" dirty="0">
                <a:ea typeface="Arial" charset="0"/>
                <a:cs typeface="Arial" charset="0"/>
                <a:sym typeface="Symbol" charset="2"/>
              </a:rPr>
              <a:t>Thus, any (and only a) lightest edge across a cut will lead to an MST</a:t>
            </a:r>
          </a:p>
          <a:p>
            <a:pPr>
              <a:lnSpc>
                <a:spcPct val="80000"/>
              </a:lnSpc>
              <a:buFont typeface="Arial" charset="0"/>
              <a:buAutoNum type="arabicPeriod"/>
              <a:defRPr/>
            </a:pPr>
            <a:endParaRPr lang="en-US" sz="2000" dirty="0">
              <a:ea typeface="Arial" charset="0"/>
              <a:cs typeface="Arial" charset="0"/>
              <a:sym typeface="Symbol" charset="2"/>
            </a:endParaRPr>
          </a:p>
          <a:p>
            <a:pPr>
              <a:lnSpc>
                <a:spcPct val="80000"/>
              </a:lnSpc>
              <a:defRPr/>
            </a:pPr>
            <a:endParaRPr lang="en-US" sz="2000" dirty="0">
              <a:ea typeface="Arial" charset="0"/>
              <a:cs typeface="Arial" charset="0"/>
            </a:endParaRPr>
          </a:p>
          <a:p>
            <a:pPr>
              <a:lnSpc>
                <a:spcPct val="80000"/>
              </a:lnSpc>
              <a:defRPr/>
            </a:pPr>
            <a:endParaRPr lang="en-US" sz="2000" dirty="0">
              <a:ea typeface="ＭＳ Ｐゴシック" charset="-128"/>
              <a:cs typeface="ＭＳ Ｐゴシック" charset="-128"/>
            </a:endParaRPr>
          </a:p>
        </p:txBody>
      </p:sp>
      <p:sp>
        <p:nvSpPr>
          <p:cNvPr id="49155" name="Slide Number Placeholder 4"/>
          <p:cNvSpPr>
            <a:spLocks noGrp="1"/>
          </p:cNvSpPr>
          <p:nvPr>
            <p:ph type="sldNum" sz="quarter" idx="12"/>
          </p:nvPr>
        </p:nvSpPr>
        <p:spPr>
          <a:noFill/>
        </p:spPr>
        <p:txBody>
          <a:bodyPr/>
          <a:lstStyle/>
          <a:p>
            <a:fld id="{D346595E-9007-A147-99BB-BED145C5A85A}" type="slidenum">
              <a:rPr lang="en-US" smtClean="0">
                <a:latin typeface="Times New Roman" charset="0"/>
              </a:rPr>
              <a:pPr/>
              <a:t>22</a:t>
            </a:fld>
            <a:endParaRPr lang="en-US">
              <a:latin typeface="Times New Roman" charset="0"/>
            </a:endParaRPr>
          </a:p>
        </p:txBody>
      </p:sp>
      <p:pic>
        <p:nvPicPr>
          <p:cNvPr id="49156" name="Picture 2"/>
          <p:cNvPicPr>
            <a:picLocks noChangeAspect="1" noChangeArrowheads="1"/>
          </p:cNvPicPr>
          <p:nvPr/>
        </p:nvPicPr>
        <p:blipFill>
          <a:blip r:embed="rId3"/>
          <a:srcRect/>
          <a:stretch>
            <a:fillRect/>
          </a:stretch>
        </p:blipFill>
        <p:spPr bwMode="auto">
          <a:xfrm>
            <a:off x="2963863" y="4648200"/>
            <a:ext cx="3360737" cy="2163763"/>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pPr>
              <a:defRPr/>
            </a:pPr>
            <a:r>
              <a:rPr lang="en-US" dirty="0"/>
              <a:t>Cut Property</a:t>
            </a:r>
          </a:p>
        </p:txBody>
      </p:sp>
      <p:sp>
        <p:nvSpPr>
          <p:cNvPr id="51203"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1204" name="Slide Number Placeholder 4"/>
          <p:cNvSpPr>
            <a:spLocks noGrp="1"/>
          </p:cNvSpPr>
          <p:nvPr>
            <p:ph type="sldNum" sz="quarter" idx="12"/>
          </p:nvPr>
        </p:nvSpPr>
        <p:spPr>
          <a:noFill/>
        </p:spPr>
        <p:txBody>
          <a:bodyPr/>
          <a:lstStyle/>
          <a:p>
            <a:fld id="{2B691414-D009-ED4F-ABB8-BCE52046E779}" type="slidenum">
              <a:rPr lang="en-US" smtClean="0">
                <a:latin typeface="Times New Roman" charset="0"/>
              </a:rPr>
              <a:pPr/>
              <a:t>23</a:t>
            </a:fld>
            <a:endParaRPr lang="en-US">
              <a:latin typeface="Times New Roman" charset="0"/>
            </a:endParaRPr>
          </a:p>
        </p:txBody>
      </p:sp>
      <p:sp>
        <p:nvSpPr>
          <p:cNvPr id="51205" name="TextBox 5"/>
          <p:cNvSpPr txBox="1">
            <a:spLocks noChangeArrowheads="1"/>
          </p:cNvSpPr>
          <p:nvPr/>
        </p:nvSpPr>
        <p:spPr bwMode="auto">
          <a:xfrm>
            <a:off x="1347788" y="6048375"/>
            <a:ext cx="1989137" cy="400050"/>
          </a:xfrm>
          <a:prstGeom prst="rect">
            <a:avLst/>
          </a:prstGeom>
          <a:noFill/>
          <a:ln w="9525">
            <a:noFill/>
            <a:miter lim="800000"/>
            <a:headEnd/>
            <a:tailEnd/>
          </a:ln>
        </p:spPr>
        <p:txBody>
          <a:bodyPr wrap="none">
            <a:prstTxWarp prst="textNoShape">
              <a:avLst/>
            </a:prstTxWarp>
            <a:spAutoFit/>
          </a:bodyPr>
          <a:lstStyle/>
          <a:p>
            <a:r>
              <a:rPr lang="en-US" sz="2000" b="0"/>
              <a:t>Which edge is </a:t>
            </a:r>
            <a:r>
              <a:rPr lang="en-US" sz="2000" b="0" i="1"/>
              <a:t>e'</a:t>
            </a:r>
            <a:r>
              <a:rPr lang="en-US" sz="2000" b="0"/>
              <a:t>?</a:t>
            </a:r>
          </a:p>
        </p:txBody>
      </p:sp>
      <p:pic>
        <p:nvPicPr>
          <p:cNvPr id="51206" name="Picture 7"/>
          <p:cNvPicPr>
            <a:picLocks noChangeAspect="1"/>
          </p:cNvPicPr>
          <p:nvPr/>
        </p:nvPicPr>
        <p:blipFill>
          <a:blip r:embed="rId2"/>
          <a:srcRect/>
          <a:stretch>
            <a:fillRect/>
          </a:stretch>
        </p:blipFill>
        <p:spPr bwMode="auto">
          <a:xfrm>
            <a:off x="1230313" y="990600"/>
            <a:ext cx="7227887" cy="47625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a:bodyPr>
          <a:lstStyle/>
          <a:p>
            <a:pPr>
              <a:defRPr/>
            </a:pPr>
            <a:r>
              <a:rPr lang="en-US" dirty="0"/>
              <a:t>Kruskal's Algorithm Implementation</a:t>
            </a:r>
          </a:p>
        </p:txBody>
      </p:sp>
      <p:sp>
        <p:nvSpPr>
          <p:cNvPr id="52228" name="Slide Number Placeholder 4"/>
          <p:cNvSpPr>
            <a:spLocks noGrp="1"/>
          </p:cNvSpPr>
          <p:nvPr>
            <p:ph type="sldNum" sz="quarter" idx="12"/>
          </p:nvPr>
        </p:nvSpPr>
        <p:spPr>
          <a:noFill/>
        </p:spPr>
        <p:txBody>
          <a:bodyPr/>
          <a:lstStyle/>
          <a:p>
            <a:fld id="{FA162B54-48FF-4843-823E-2C3A1308AB62}" type="slidenum">
              <a:rPr lang="en-US" smtClean="0">
                <a:latin typeface="Times New Roman" charset="0"/>
              </a:rPr>
              <a:pPr/>
              <a:t>24</a:t>
            </a:fld>
            <a:endParaRPr lang="en-US">
              <a:latin typeface="Times New Roman" charset="0"/>
            </a:endParaRPr>
          </a:p>
        </p:txBody>
      </p:sp>
      <p:pic>
        <p:nvPicPr>
          <p:cNvPr id="52229" name="Picture 2"/>
          <p:cNvPicPr>
            <a:picLocks noChangeAspect="1" noChangeArrowheads="1"/>
          </p:cNvPicPr>
          <p:nvPr/>
        </p:nvPicPr>
        <p:blipFill>
          <a:blip r:embed="rId3"/>
          <a:srcRect/>
          <a:stretch>
            <a:fillRect/>
          </a:stretch>
        </p:blipFill>
        <p:spPr bwMode="auto">
          <a:xfrm>
            <a:off x="652463" y="1066800"/>
            <a:ext cx="7729537" cy="3063875"/>
          </a:xfrm>
          <a:prstGeom prst="rect">
            <a:avLst/>
          </a:prstGeom>
          <a:noFill/>
          <a:ln w="9525">
            <a:noFill/>
            <a:miter lim="800000"/>
            <a:headEnd/>
            <a:tailEnd/>
          </a:ln>
        </p:spPr>
      </p:pic>
      <p:sp>
        <p:nvSpPr>
          <p:cNvPr id="52230" name="Rectangle 6"/>
          <p:cNvSpPr>
            <a:spLocks noChangeArrowheads="1"/>
          </p:cNvSpPr>
          <p:nvPr/>
        </p:nvSpPr>
        <p:spPr bwMode="auto">
          <a:xfrm>
            <a:off x="685800" y="4343400"/>
            <a:ext cx="7772400" cy="1015663"/>
          </a:xfrm>
          <a:prstGeom prst="rect">
            <a:avLst/>
          </a:prstGeom>
          <a:noFill/>
          <a:ln w="9525">
            <a:noFill/>
            <a:miter lim="800000"/>
            <a:headEnd/>
            <a:tailEnd/>
          </a:ln>
        </p:spPr>
        <p:txBody>
          <a:bodyPr>
            <a:prstTxWarp prst="textNoShape">
              <a:avLst/>
            </a:prstTxWarp>
            <a:spAutoFit/>
          </a:bodyPr>
          <a:lstStyle/>
          <a:p>
            <a:r>
              <a:rPr lang="en-US" sz="2000" b="0" dirty="0"/>
              <a:t>Data structure represents the state as a collection of disjoint sets where each set represents a connected component (sub-tree) of </a:t>
            </a:r>
            <a:r>
              <a:rPr lang="en-US" sz="2000" b="0" i="1" dirty="0"/>
              <a:t>G</a:t>
            </a:r>
            <a:endParaRPr lang="en-US" sz="2000" b="0" dirty="0"/>
          </a:p>
          <a:p>
            <a:pPr>
              <a:buFont typeface="Arial" charset="0"/>
              <a:buChar char="•"/>
            </a:pPr>
            <a:endParaRPr lang="en-US" sz="2000" b="0" dirty="0"/>
          </a:p>
        </p:txBody>
      </p:sp>
      <p:sp>
        <p:nvSpPr>
          <p:cNvPr id="6" name="Footer Placeholder 5"/>
          <p:cNvSpPr>
            <a:spLocks noGrp="1"/>
          </p:cNvSpPr>
          <p:nvPr>
            <p:ph type="ftr" sz="quarter" idx="11"/>
          </p:nvPr>
        </p:nvSpPr>
        <p:spPr/>
        <p:txBody>
          <a:bodyPr/>
          <a:lstStyle/>
          <a:p>
            <a:pPr>
              <a:defRPr/>
            </a:pPr>
            <a:r>
              <a:rPr lang="en-US" dirty="0"/>
              <a:t>CS 312 – Greedy Algorithms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Directed Tree Representation of Disjoint Sets</a:t>
            </a:r>
          </a:p>
        </p:txBody>
      </p:sp>
      <p:sp>
        <p:nvSpPr>
          <p:cNvPr id="54275"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4276" name="Slide Number Placeholder 4"/>
          <p:cNvSpPr>
            <a:spLocks noGrp="1"/>
          </p:cNvSpPr>
          <p:nvPr>
            <p:ph type="sldNum" sz="quarter" idx="12"/>
          </p:nvPr>
        </p:nvSpPr>
        <p:spPr>
          <a:noFill/>
        </p:spPr>
        <p:txBody>
          <a:bodyPr/>
          <a:lstStyle/>
          <a:p>
            <a:fld id="{FF465510-4184-7548-A52A-B326E496E9C6}" type="slidenum">
              <a:rPr lang="en-US" smtClean="0">
                <a:latin typeface="Times New Roman" charset="0"/>
              </a:rPr>
              <a:pPr/>
              <a:t>25</a:t>
            </a:fld>
            <a:endParaRPr lang="en-US">
              <a:latin typeface="Times New Roman" charset="0"/>
            </a:endParaRPr>
          </a:p>
        </p:txBody>
      </p:sp>
      <p:pic>
        <p:nvPicPr>
          <p:cNvPr id="54277" name="Picture 2"/>
          <p:cNvPicPr>
            <a:picLocks noChangeAspect="1" noChangeArrowheads="1"/>
          </p:cNvPicPr>
          <p:nvPr/>
        </p:nvPicPr>
        <p:blipFill>
          <a:blip r:embed="rId3"/>
          <a:srcRect/>
          <a:stretch>
            <a:fillRect/>
          </a:stretch>
        </p:blipFill>
        <p:spPr bwMode="auto">
          <a:xfrm>
            <a:off x="3276600" y="1143000"/>
            <a:ext cx="2667000" cy="1808163"/>
          </a:xfrm>
          <a:prstGeom prst="rect">
            <a:avLst/>
          </a:prstGeom>
          <a:noFill/>
          <a:ln w="9525">
            <a:noFill/>
            <a:miter lim="800000"/>
            <a:headEnd/>
            <a:tailEnd/>
          </a:ln>
        </p:spPr>
      </p:pic>
      <p:pic>
        <p:nvPicPr>
          <p:cNvPr id="54278" name="Picture 3"/>
          <p:cNvPicPr>
            <a:picLocks noChangeAspect="1" noChangeArrowheads="1"/>
          </p:cNvPicPr>
          <p:nvPr/>
        </p:nvPicPr>
        <p:blipFill>
          <a:blip r:embed="rId4"/>
          <a:srcRect/>
          <a:stretch>
            <a:fillRect/>
          </a:stretch>
        </p:blipFill>
        <p:spPr bwMode="auto">
          <a:xfrm>
            <a:off x="3276600" y="2951162"/>
            <a:ext cx="5257800" cy="2290762"/>
          </a:xfrm>
          <a:prstGeom prst="rect">
            <a:avLst/>
          </a:prstGeom>
          <a:noFill/>
          <a:ln w="9525">
            <a:noFill/>
            <a:miter lim="800000"/>
            <a:headEnd/>
            <a:tailEnd/>
          </a:ln>
        </p:spPr>
      </p:pic>
      <p:pic>
        <p:nvPicPr>
          <p:cNvPr id="54279" name="Picture 2"/>
          <p:cNvPicPr>
            <a:picLocks noChangeAspect="1" noChangeArrowheads="1"/>
          </p:cNvPicPr>
          <p:nvPr/>
        </p:nvPicPr>
        <p:blipFill>
          <a:blip r:embed="rId5"/>
          <a:srcRect/>
          <a:stretch>
            <a:fillRect/>
          </a:stretch>
        </p:blipFill>
        <p:spPr bwMode="auto">
          <a:xfrm>
            <a:off x="5952309" y="1142999"/>
            <a:ext cx="2933700" cy="1808163"/>
          </a:xfrm>
          <a:prstGeom prst="rect">
            <a:avLst/>
          </a:prstGeom>
          <a:noFill/>
          <a:ln w="9525">
            <a:noFill/>
            <a:miter lim="800000"/>
            <a:headEnd/>
            <a:tailEnd/>
          </a:ln>
        </p:spPr>
      </p:pic>
      <p:sp>
        <p:nvSpPr>
          <p:cNvPr id="54280" name="TextBox 8"/>
          <p:cNvSpPr txBox="1">
            <a:spLocks noChangeArrowheads="1"/>
          </p:cNvSpPr>
          <p:nvPr/>
        </p:nvSpPr>
        <p:spPr bwMode="auto">
          <a:xfrm>
            <a:off x="0" y="1219199"/>
            <a:ext cx="3276600" cy="5486401"/>
          </a:xfrm>
          <a:prstGeom prst="rect">
            <a:avLst/>
          </a:prstGeom>
          <a:noFill/>
          <a:ln w="9525">
            <a:noFill/>
            <a:miter lim="800000"/>
            <a:headEnd/>
            <a:tailEnd/>
          </a:ln>
        </p:spPr>
        <p:txBody>
          <a:bodyPr>
            <a:prstTxWarp prst="textNoShape">
              <a:avLst/>
            </a:prstTxWarp>
          </a:bodyPr>
          <a:lstStyle/>
          <a:p>
            <a:pPr marL="342900" indent="-342900">
              <a:buFont typeface="Arial" charset="0"/>
              <a:buChar char="•"/>
            </a:pPr>
            <a:r>
              <a:rPr lang="en-US" sz="1800" b="0" dirty="0"/>
              <a:t>Nodes are stored in an array (easy access) and have a pointer and a rank value</a:t>
            </a:r>
          </a:p>
          <a:p>
            <a:pPr marL="342900" indent="-342900">
              <a:buFont typeface="Arial" charset="0"/>
              <a:buChar char="•"/>
            </a:pPr>
            <a:r>
              <a:rPr lang="en-US" sz="1800" b="0" dirty="0" err="1"/>
              <a:t>π(</a:t>
            </a:r>
            <a:r>
              <a:rPr lang="en-US" sz="1800" b="0" i="1" dirty="0" err="1"/>
              <a:t>x</a:t>
            </a:r>
            <a:r>
              <a:rPr lang="en-US" sz="1800" b="0" dirty="0"/>
              <a:t>) is a pointer to parent</a:t>
            </a:r>
          </a:p>
          <a:p>
            <a:pPr marL="342900" indent="-342900">
              <a:buFont typeface="Arial" charset="0"/>
              <a:buChar char="•"/>
            </a:pPr>
            <a:r>
              <a:rPr lang="en-US" sz="1800" b="0" dirty="0"/>
              <a:t>if </a:t>
            </a:r>
            <a:r>
              <a:rPr lang="en-US" sz="1800" b="0" dirty="0" err="1"/>
              <a:t>π(</a:t>
            </a:r>
            <a:r>
              <a:rPr lang="en-US" sz="1800" b="0" i="1" dirty="0" err="1"/>
              <a:t>x</a:t>
            </a:r>
            <a:r>
              <a:rPr lang="en-US" sz="1800" b="0" dirty="0"/>
              <a:t>) points to itself it is the root/name of the disjoint set</a:t>
            </a:r>
          </a:p>
          <a:p>
            <a:pPr marL="342900" indent="-342900">
              <a:buFont typeface="Arial" charset="0"/>
              <a:buChar char="•"/>
            </a:pPr>
            <a:r>
              <a:rPr lang="en-US" sz="1800" b="0" dirty="0"/>
              <a:t>rank(</a:t>
            </a:r>
            <a:r>
              <a:rPr lang="en-US" sz="1800" b="0" i="1" dirty="0"/>
              <a:t>x</a:t>
            </a:r>
            <a:r>
              <a:rPr lang="en-US" sz="1800" b="0" dirty="0"/>
              <a:t>) is the height of the sub-tree rooted at node </a:t>
            </a:r>
            <a:r>
              <a:rPr lang="en-US" sz="1800" b="0" i="1" dirty="0"/>
              <a:t>x</a:t>
            </a:r>
          </a:p>
          <a:p>
            <a:pPr marL="342900" indent="-342900">
              <a:buFont typeface="Arial" charset="0"/>
              <a:buChar char="•"/>
            </a:pPr>
            <a:r>
              <a:rPr lang="en-US" sz="1800" b="0" dirty="0" err="1"/>
              <a:t>makeset</a:t>
            </a:r>
            <a:r>
              <a:rPr lang="en-US" sz="1800" b="0" dirty="0"/>
              <a:t> is O(1)</a:t>
            </a:r>
          </a:p>
          <a:p>
            <a:pPr marL="342900" indent="-342900">
              <a:buFont typeface="Arial" charset="0"/>
              <a:buChar char="•"/>
            </a:pPr>
            <a:r>
              <a:rPr lang="en-US" sz="1800" b="0" dirty="0"/>
              <a:t>find(</a:t>
            </a:r>
            <a:r>
              <a:rPr lang="en-US" sz="1800" b="0" i="1" dirty="0"/>
              <a:t>x</a:t>
            </a:r>
            <a:r>
              <a:rPr lang="en-US" sz="1800" b="0" dirty="0"/>
              <a:t>) returns the unique root/name of the set</a:t>
            </a:r>
          </a:p>
          <a:p>
            <a:pPr marL="342900" indent="-342900">
              <a:buFont typeface="Arial" charset="0"/>
              <a:buChar char="•"/>
            </a:pPr>
            <a:r>
              <a:rPr lang="en-US" sz="1800" b="0" dirty="0" err="1"/>
              <a:t>union(</a:t>
            </a:r>
            <a:r>
              <a:rPr lang="en-US" sz="1800" b="0" i="1" dirty="0" err="1"/>
              <a:t>x</a:t>
            </a:r>
            <a:r>
              <a:rPr lang="en-US" sz="1800" b="0" dirty="0" err="1"/>
              <a:t>,</a:t>
            </a:r>
            <a:r>
              <a:rPr lang="en-US" sz="1800" b="0" i="1" dirty="0" err="1"/>
              <a:t>y</a:t>
            </a:r>
            <a:r>
              <a:rPr lang="en-US" sz="1800" b="0" dirty="0"/>
              <a:t>) merges sets to which </a:t>
            </a:r>
            <a:r>
              <a:rPr lang="en-US" sz="1800" b="0" i="1" dirty="0" err="1"/>
              <a:t>x</a:t>
            </a:r>
            <a:r>
              <a:rPr lang="en-US" sz="1800" b="0" dirty="0"/>
              <a:t> and </a:t>
            </a:r>
            <a:r>
              <a:rPr lang="en-US" sz="1800" b="0" i="1" dirty="0" err="1"/>
              <a:t>y</a:t>
            </a:r>
            <a:r>
              <a:rPr lang="en-US" sz="1800" b="0" dirty="0"/>
              <a:t> belong and keeps the tree balanced so that the maximum depth of the tree representing the  disjoint set is </a:t>
            </a:r>
            <a:r>
              <a:rPr lang="en-US" sz="1800" b="0" dirty="0" err="1"/>
              <a:t>log</a:t>
            </a:r>
            <a:r>
              <a:rPr lang="en-US" sz="1800" b="0" i="1" dirty="0" err="1"/>
              <a:t>|V</a:t>
            </a:r>
            <a:r>
              <a:rPr lang="en-US" sz="1800" b="0" i="1" dirty="0"/>
              <a:t>|</a:t>
            </a:r>
          </a:p>
          <a:p>
            <a:pPr marL="342900" indent="-342900">
              <a:buFont typeface="Arial" charset="0"/>
              <a:buChar char="•"/>
            </a:pPr>
            <a:r>
              <a:rPr lang="en-US" sz="1800" b="0" dirty="0"/>
              <a:t>find and union complexity?</a:t>
            </a:r>
          </a:p>
        </p:txBody>
      </p:sp>
      <p:pic>
        <p:nvPicPr>
          <p:cNvPr id="3" name="Picture 2">
            <a:extLst>
              <a:ext uri="{FF2B5EF4-FFF2-40B4-BE49-F238E27FC236}">
                <a16:creationId xmlns:a16="http://schemas.microsoft.com/office/drawing/2014/main" id="{C1A27847-4445-DF11-4828-46131CA65078}"/>
              </a:ext>
            </a:extLst>
          </p:cNvPr>
          <p:cNvPicPr>
            <a:picLocks noChangeAspect="1" noChangeArrowheads="1"/>
          </p:cNvPicPr>
          <p:nvPr/>
        </p:nvPicPr>
        <p:blipFill rotWithShape="1">
          <a:blip r:embed="rId6"/>
          <a:srcRect t="66767" r="20019"/>
          <a:stretch/>
        </p:blipFill>
        <p:spPr bwMode="auto">
          <a:xfrm>
            <a:off x="3276600" y="5287075"/>
            <a:ext cx="5562600" cy="916174"/>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6323" name="Slide Number Placeholder 4"/>
          <p:cNvSpPr>
            <a:spLocks noGrp="1"/>
          </p:cNvSpPr>
          <p:nvPr>
            <p:ph type="sldNum" sz="quarter" idx="12"/>
          </p:nvPr>
        </p:nvSpPr>
        <p:spPr>
          <a:noFill/>
        </p:spPr>
        <p:txBody>
          <a:bodyPr/>
          <a:lstStyle/>
          <a:p>
            <a:fld id="{A8162ED0-7448-FA49-9690-DAEA3DB99D9A}" type="slidenum">
              <a:rPr lang="en-US" smtClean="0">
                <a:latin typeface="Times New Roman" charset="0"/>
              </a:rPr>
              <a:pPr/>
              <a:t>26</a:t>
            </a:fld>
            <a:endParaRPr lang="en-US">
              <a:latin typeface="Times New Roman" charset="0"/>
            </a:endParaRPr>
          </a:p>
        </p:txBody>
      </p:sp>
      <p:pic>
        <p:nvPicPr>
          <p:cNvPr id="56324" name="Picture 2"/>
          <p:cNvPicPr>
            <a:picLocks noChangeAspect="1" noChangeArrowheads="1"/>
          </p:cNvPicPr>
          <p:nvPr/>
        </p:nvPicPr>
        <p:blipFill>
          <a:blip r:embed="rId3"/>
          <a:srcRect/>
          <a:stretch>
            <a:fillRect/>
          </a:stretch>
        </p:blipFill>
        <p:spPr bwMode="auto">
          <a:xfrm>
            <a:off x="1648512" y="92150"/>
            <a:ext cx="5971488" cy="950939"/>
          </a:xfrm>
          <a:prstGeom prst="rect">
            <a:avLst/>
          </a:prstGeom>
          <a:noFill/>
          <a:ln w="9525">
            <a:noFill/>
            <a:miter lim="800000"/>
            <a:headEnd/>
            <a:tailEnd/>
          </a:ln>
        </p:spPr>
      </p:pic>
      <p:pic>
        <p:nvPicPr>
          <p:cNvPr id="56325" name="Picture 3"/>
          <p:cNvPicPr>
            <a:picLocks noChangeAspect="1" noChangeArrowheads="1"/>
          </p:cNvPicPr>
          <p:nvPr/>
        </p:nvPicPr>
        <p:blipFill>
          <a:blip r:embed="rId4"/>
          <a:srcRect/>
          <a:stretch>
            <a:fillRect/>
          </a:stretch>
        </p:blipFill>
        <p:spPr bwMode="auto">
          <a:xfrm>
            <a:off x="81850" y="1066416"/>
            <a:ext cx="4572000" cy="1285875"/>
          </a:xfrm>
          <a:prstGeom prst="rect">
            <a:avLst/>
          </a:prstGeom>
          <a:noFill/>
          <a:ln w="9525">
            <a:noFill/>
            <a:miter lim="800000"/>
            <a:headEnd/>
            <a:tailEnd/>
          </a:ln>
        </p:spPr>
      </p:pic>
      <p:pic>
        <p:nvPicPr>
          <p:cNvPr id="56326" name="Picture 2"/>
          <p:cNvPicPr>
            <a:picLocks noChangeAspect="1" noChangeArrowheads="1"/>
          </p:cNvPicPr>
          <p:nvPr/>
        </p:nvPicPr>
        <p:blipFill>
          <a:blip r:embed="rId5"/>
          <a:srcRect/>
          <a:stretch>
            <a:fillRect/>
          </a:stretch>
        </p:blipFill>
        <p:spPr bwMode="auto">
          <a:xfrm>
            <a:off x="4661418" y="1066416"/>
            <a:ext cx="4411319" cy="1614512"/>
          </a:xfrm>
          <a:prstGeom prst="rect">
            <a:avLst/>
          </a:prstGeom>
          <a:noFill/>
          <a:ln w="9525">
            <a:noFill/>
            <a:miter lim="800000"/>
            <a:headEnd/>
            <a:tailEnd/>
          </a:ln>
        </p:spPr>
      </p:pic>
      <p:pic>
        <p:nvPicPr>
          <p:cNvPr id="13" name="Picture 3">
            <a:extLst>
              <a:ext uri="{FF2B5EF4-FFF2-40B4-BE49-F238E27FC236}">
                <a16:creationId xmlns:a16="http://schemas.microsoft.com/office/drawing/2014/main" id="{0622879A-141C-2A49-AD8D-D8D7DAD81AA3}"/>
              </a:ext>
            </a:extLst>
          </p:cNvPr>
          <p:cNvPicPr>
            <a:picLocks noChangeAspect="1" noChangeArrowheads="1"/>
          </p:cNvPicPr>
          <p:nvPr/>
        </p:nvPicPr>
        <p:blipFill>
          <a:blip r:embed="rId6"/>
          <a:srcRect/>
          <a:stretch>
            <a:fillRect/>
          </a:stretch>
        </p:blipFill>
        <p:spPr bwMode="auto">
          <a:xfrm>
            <a:off x="3768590" y="2894302"/>
            <a:ext cx="5088027" cy="2216794"/>
          </a:xfrm>
          <a:prstGeom prst="rect">
            <a:avLst/>
          </a:prstGeom>
          <a:noFill/>
          <a:ln w="9525">
            <a:noFill/>
            <a:miter lim="800000"/>
            <a:headEnd/>
            <a:tailEnd/>
          </a:ln>
        </p:spPr>
      </p:pic>
      <p:pic>
        <p:nvPicPr>
          <p:cNvPr id="15" name="Picture 2">
            <a:extLst>
              <a:ext uri="{FF2B5EF4-FFF2-40B4-BE49-F238E27FC236}">
                <a16:creationId xmlns:a16="http://schemas.microsoft.com/office/drawing/2014/main" id="{B6BCB573-953A-8742-BB4D-CBAFEFE68BB1}"/>
              </a:ext>
            </a:extLst>
          </p:cNvPr>
          <p:cNvPicPr>
            <a:picLocks noChangeAspect="1" noChangeArrowheads="1"/>
          </p:cNvPicPr>
          <p:nvPr/>
        </p:nvPicPr>
        <p:blipFill>
          <a:blip r:embed="rId7"/>
          <a:srcRect/>
          <a:stretch>
            <a:fillRect/>
          </a:stretch>
        </p:blipFill>
        <p:spPr bwMode="auto">
          <a:xfrm>
            <a:off x="81850" y="2403124"/>
            <a:ext cx="2667000" cy="1808163"/>
          </a:xfrm>
          <a:prstGeom prst="rect">
            <a:avLst/>
          </a:prstGeom>
          <a:noFill/>
          <a:ln w="9525">
            <a:noFill/>
            <a:miter lim="800000"/>
            <a:headEnd/>
            <a:tailEnd/>
          </a:ln>
        </p:spPr>
      </p:pic>
      <p:graphicFrame>
        <p:nvGraphicFramePr>
          <p:cNvPr id="3" name="Table 3">
            <a:extLst>
              <a:ext uri="{FF2B5EF4-FFF2-40B4-BE49-F238E27FC236}">
                <a16:creationId xmlns:a16="http://schemas.microsoft.com/office/drawing/2014/main" id="{8BDCAF9B-4B42-CB5F-42A1-00BDF7D02A2A}"/>
              </a:ext>
            </a:extLst>
          </p:cNvPr>
          <p:cNvGraphicFramePr>
            <a:graphicFrameLocks noGrp="1"/>
          </p:cNvGraphicFramePr>
          <p:nvPr>
            <p:extLst>
              <p:ext uri="{D42A27DB-BD31-4B8C-83A1-F6EECF244321}">
                <p14:modId xmlns:p14="http://schemas.microsoft.com/office/powerpoint/2010/main" val="1023664025"/>
              </p:ext>
            </p:extLst>
          </p:nvPr>
        </p:nvGraphicFramePr>
        <p:xfrm>
          <a:off x="81851" y="4266490"/>
          <a:ext cx="1670748" cy="2545183"/>
        </p:xfrm>
        <a:graphic>
          <a:graphicData uri="http://schemas.openxmlformats.org/drawingml/2006/table">
            <a:tbl>
              <a:tblPr firstRow="1" bandRow="1">
                <a:tableStyleId>{284E427A-3D55-4303-BF80-6455036E1DE7}</a:tableStyleId>
              </a:tblPr>
              <a:tblGrid>
                <a:gridCol w="556916">
                  <a:extLst>
                    <a:ext uri="{9D8B030D-6E8A-4147-A177-3AD203B41FA5}">
                      <a16:colId xmlns:a16="http://schemas.microsoft.com/office/drawing/2014/main" val="2309825227"/>
                    </a:ext>
                  </a:extLst>
                </a:gridCol>
                <a:gridCol w="556916">
                  <a:extLst>
                    <a:ext uri="{9D8B030D-6E8A-4147-A177-3AD203B41FA5}">
                      <a16:colId xmlns:a16="http://schemas.microsoft.com/office/drawing/2014/main" val="3619702530"/>
                    </a:ext>
                  </a:extLst>
                </a:gridCol>
                <a:gridCol w="556916">
                  <a:extLst>
                    <a:ext uri="{9D8B030D-6E8A-4147-A177-3AD203B41FA5}">
                      <a16:colId xmlns:a16="http://schemas.microsoft.com/office/drawing/2014/main" val="3171870382"/>
                    </a:ext>
                  </a:extLst>
                </a:gridCol>
              </a:tblGrid>
              <a:tr h="270341">
                <a:tc>
                  <a:txBody>
                    <a:bodyPr/>
                    <a:lstStyle/>
                    <a:p>
                      <a:r>
                        <a:rPr lang="en-US" sz="1200" b="0" dirty="0"/>
                        <a:t>Node</a:t>
                      </a:r>
                    </a:p>
                  </a:txBody>
                  <a:tcPr/>
                </a:tc>
                <a:tc>
                  <a:txBody>
                    <a:bodyPr/>
                    <a:lstStyle/>
                    <a:p>
                      <a:r>
                        <a:rPr lang="en-US" sz="1200" b="0" dirty="0"/>
                        <a:t>π(</a:t>
                      </a:r>
                      <a:r>
                        <a:rPr lang="en-US" sz="1200" b="0" i="1" dirty="0"/>
                        <a:t>x</a:t>
                      </a:r>
                      <a:r>
                        <a:rPr lang="en-US" sz="1200" b="0" dirty="0"/>
                        <a:t>)</a:t>
                      </a:r>
                    </a:p>
                  </a:txBody>
                  <a:tcPr/>
                </a:tc>
                <a:tc>
                  <a:txBody>
                    <a:bodyPr/>
                    <a:lstStyle/>
                    <a:p>
                      <a:r>
                        <a:rPr lang="en-US" sz="1200" b="0" dirty="0"/>
                        <a:t>Rank</a:t>
                      </a:r>
                    </a:p>
                  </a:txBody>
                  <a:tcPr/>
                </a:tc>
                <a:extLst>
                  <a:ext uri="{0D108BD9-81ED-4DB2-BD59-A6C34878D82A}">
                    <a16:rowId xmlns:a16="http://schemas.microsoft.com/office/drawing/2014/main" val="3399454795"/>
                  </a:ext>
                </a:extLst>
              </a:tr>
              <a:tr h="324409">
                <a:tc>
                  <a:txBody>
                    <a:bodyPr/>
                    <a:lstStyle/>
                    <a:p>
                      <a:r>
                        <a:rPr lang="en-US" sz="1400" dirty="0"/>
                        <a:t>A</a:t>
                      </a:r>
                    </a:p>
                  </a:txBody>
                  <a:tcPr/>
                </a:tc>
                <a:tc>
                  <a:txBody>
                    <a:bodyPr/>
                    <a:lstStyle/>
                    <a:p>
                      <a:r>
                        <a:rPr lang="en-US" sz="1400" dirty="0"/>
                        <a:t>D</a:t>
                      </a:r>
                    </a:p>
                  </a:txBody>
                  <a:tcPr/>
                </a:tc>
                <a:tc>
                  <a:txBody>
                    <a:bodyPr/>
                    <a:lstStyle/>
                    <a:p>
                      <a:r>
                        <a:rPr lang="en-US" sz="1400" dirty="0"/>
                        <a:t>0</a:t>
                      </a:r>
                    </a:p>
                  </a:txBody>
                  <a:tcPr/>
                </a:tc>
                <a:extLst>
                  <a:ext uri="{0D108BD9-81ED-4DB2-BD59-A6C34878D82A}">
                    <a16:rowId xmlns:a16="http://schemas.microsoft.com/office/drawing/2014/main" val="38532570"/>
                  </a:ext>
                </a:extLst>
              </a:tr>
              <a:tr h="324409">
                <a:tc>
                  <a:txBody>
                    <a:bodyPr/>
                    <a:lstStyle/>
                    <a:p>
                      <a:r>
                        <a:rPr lang="en-US" sz="1400" dirty="0"/>
                        <a:t>B</a:t>
                      </a:r>
                    </a:p>
                  </a:txBody>
                  <a:tcPr/>
                </a:tc>
                <a:tc>
                  <a:txBody>
                    <a:bodyPr/>
                    <a:lstStyle/>
                    <a:p>
                      <a:r>
                        <a:rPr lang="en-US" sz="1400" dirty="0"/>
                        <a:t>E</a:t>
                      </a:r>
                    </a:p>
                  </a:txBody>
                  <a:tcPr/>
                </a:tc>
                <a:tc>
                  <a:txBody>
                    <a:bodyPr/>
                    <a:lstStyle/>
                    <a:p>
                      <a:r>
                        <a:rPr lang="en-US" sz="1400" dirty="0"/>
                        <a:t>0</a:t>
                      </a:r>
                    </a:p>
                  </a:txBody>
                  <a:tcPr/>
                </a:tc>
                <a:extLst>
                  <a:ext uri="{0D108BD9-81ED-4DB2-BD59-A6C34878D82A}">
                    <a16:rowId xmlns:a16="http://schemas.microsoft.com/office/drawing/2014/main" val="1099858747"/>
                  </a:ext>
                </a:extLst>
              </a:tr>
              <a:tr h="324409">
                <a:tc>
                  <a:txBody>
                    <a:bodyPr/>
                    <a:lstStyle/>
                    <a:p>
                      <a:r>
                        <a:rPr lang="en-US" sz="1400" dirty="0"/>
                        <a:t>C</a:t>
                      </a:r>
                    </a:p>
                  </a:txBody>
                  <a:tcPr/>
                </a:tc>
                <a:tc>
                  <a:txBody>
                    <a:bodyPr/>
                    <a:lstStyle/>
                    <a:p>
                      <a:r>
                        <a:rPr lang="en-US" sz="1400" dirty="0"/>
                        <a:t>F</a:t>
                      </a:r>
                    </a:p>
                  </a:txBody>
                  <a:tcPr/>
                </a:tc>
                <a:tc>
                  <a:txBody>
                    <a:bodyPr/>
                    <a:lstStyle/>
                    <a:p>
                      <a:r>
                        <a:rPr lang="en-US" sz="1400" dirty="0"/>
                        <a:t>0</a:t>
                      </a:r>
                    </a:p>
                  </a:txBody>
                  <a:tcPr/>
                </a:tc>
                <a:extLst>
                  <a:ext uri="{0D108BD9-81ED-4DB2-BD59-A6C34878D82A}">
                    <a16:rowId xmlns:a16="http://schemas.microsoft.com/office/drawing/2014/main" val="2222421296"/>
                  </a:ext>
                </a:extLst>
              </a:tr>
              <a:tr h="324409">
                <a:tc>
                  <a:txBody>
                    <a:bodyPr/>
                    <a:lstStyle/>
                    <a:p>
                      <a:r>
                        <a:rPr lang="en-US" sz="1400" dirty="0"/>
                        <a:t>D</a:t>
                      </a:r>
                    </a:p>
                  </a:txBody>
                  <a:tcPr/>
                </a:tc>
                <a:tc>
                  <a:txBody>
                    <a:bodyPr/>
                    <a:lstStyle/>
                    <a:p>
                      <a:r>
                        <a:rPr lang="en-US" sz="1400" dirty="0"/>
                        <a:t>D</a:t>
                      </a:r>
                    </a:p>
                  </a:txBody>
                  <a:tcPr/>
                </a:tc>
                <a:tc>
                  <a:txBody>
                    <a:bodyPr/>
                    <a:lstStyle/>
                    <a:p>
                      <a:r>
                        <a:rPr lang="en-US" sz="1400" dirty="0"/>
                        <a:t>1</a:t>
                      </a:r>
                    </a:p>
                  </a:txBody>
                  <a:tcPr/>
                </a:tc>
                <a:extLst>
                  <a:ext uri="{0D108BD9-81ED-4DB2-BD59-A6C34878D82A}">
                    <a16:rowId xmlns:a16="http://schemas.microsoft.com/office/drawing/2014/main" val="3332208885"/>
                  </a:ext>
                </a:extLst>
              </a:tr>
              <a:tr h="324409">
                <a:tc>
                  <a:txBody>
                    <a:bodyPr/>
                    <a:lstStyle/>
                    <a:p>
                      <a:r>
                        <a:rPr lang="en-US" sz="1400" dirty="0"/>
                        <a:t>E</a:t>
                      </a:r>
                    </a:p>
                  </a:txBody>
                  <a:tcPr/>
                </a:tc>
                <a:tc>
                  <a:txBody>
                    <a:bodyPr/>
                    <a:lstStyle/>
                    <a:p>
                      <a:r>
                        <a:rPr lang="en-US" sz="1400" dirty="0"/>
                        <a:t>E</a:t>
                      </a:r>
                    </a:p>
                  </a:txBody>
                  <a:tcPr/>
                </a:tc>
                <a:tc>
                  <a:txBody>
                    <a:bodyPr/>
                    <a:lstStyle/>
                    <a:p>
                      <a:r>
                        <a:rPr lang="en-US" sz="1400" dirty="0"/>
                        <a:t>1</a:t>
                      </a:r>
                    </a:p>
                  </a:txBody>
                  <a:tcPr/>
                </a:tc>
                <a:extLst>
                  <a:ext uri="{0D108BD9-81ED-4DB2-BD59-A6C34878D82A}">
                    <a16:rowId xmlns:a16="http://schemas.microsoft.com/office/drawing/2014/main" val="1488078634"/>
                  </a:ext>
                </a:extLst>
              </a:tr>
              <a:tr h="324409">
                <a:tc>
                  <a:txBody>
                    <a:bodyPr/>
                    <a:lstStyle/>
                    <a:p>
                      <a:r>
                        <a:rPr lang="en-US" sz="1400" dirty="0"/>
                        <a:t>F</a:t>
                      </a:r>
                    </a:p>
                  </a:txBody>
                  <a:tcPr/>
                </a:tc>
                <a:tc>
                  <a:txBody>
                    <a:bodyPr/>
                    <a:lstStyle/>
                    <a:p>
                      <a:r>
                        <a:rPr lang="en-US" sz="1400" dirty="0"/>
                        <a:t>F</a:t>
                      </a:r>
                    </a:p>
                  </a:txBody>
                  <a:tcPr/>
                </a:tc>
                <a:tc>
                  <a:txBody>
                    <a:bodyPr/>
                    <a:lstStyle/>
                    <a:p>
                      <a:r>
                        <a:rPr lang="en-US" sz="1400" dirty="0"/>
                        <a:t>1</a:t>
                      </a:r>
                    </a:p>
                  </a:txBody>
                  <a:tcPr/>
                </a:tc>
                <a:extLst>
                  <a:ext uri="{0D108BD9-81ED-4DB2-BD59-A6C34878D82A}">
                    <a16:rowId xmlns:a16="http://schemas.microsoft.com/office/drawing/2014/main" val="464505276"/>
                  </a:ext>
                </a:extLst>
              </a:tr>
              <a:tr h="324409">
                <a:tc>
                  <a:txBody>
                    <a:bodyPr/>
                    <a:lstStyle/>
                    <a:p>
                      <a:r>
                        <a:rPr lang="en-US" sz="1400" dirty="0"/>
                        <a:t>G</a:t>
                      </a:r>
                    </a:p>
                  </a:txBody>
                  <a:tcPr/>
                </a:tc>
                <a:tc>
                  <a:txBody>
                    <a:bodyPr/>
                    <a:lstStyle/>
                    <a:p>
                      <a:r>
                        <a:rPr lang="en-US" sz="1400" dirty="0"/>
                        <a:t>G</a:t>
                      </a:r>
                    </a:p>
                  </a:txBody>
                  <a:tcPr/>
                </a:tc>
                <a:tc>
                  <a:txBody>
                    <a:bodyPr/>
                    <a:lstStyle/>
                    <a:p>
                      <a:r>
                        <a:rPr lang="en-US" sz="1400" dirty="0"/>
                        <a:t>0</a:t>
                      </a:r>
                    </a:p>
                  </a:txBody>
                  <a:tcPr/>
                </a:tc>
                <a:extLst>
                  <a:ext uri="{0D108BD9-81ED-4DB2-BD59-A6C34878D82A}">
                    <a16:rowId xmlns:a16="http://schemas.microsoft.com/office/drawing/2014/main" val="3927273226"/>
                  </a:ext>
                </a:extLst>
              </a:tr>
            </a:tbl>
          </a:graphicData>
        </a:graphic>
      </p:graphicFrame>
      <p:graphicFrame>
        <p:nvGraphicFramePr>
          <p:cNvPr id="4" name="Table 3">
            <a:extLst>
              <a:ext uri="{FF2B5EF4-FFF2-40B4-BE49-F238E27FC236}">
                <a16:creationId xmlns:a16="http://schemas.microsoft.com/office/drawing/2014/main" id="{5936B762-9139-13D0-FCE2-9CF6105DF9D8}"/>
              </a:ext>
            </a:extLst>
          </p:cNvPr>
          <p:cNvGraphicFramePr>
            <a:graphicFrameLocks noGrp="1"/>
          </p:cNvGraphicFramePr>
          <p:nvPr>
            <p:extLst>
              <p:ext uri="{D42A27DB-BD31-4B8C-83A1-F6EECF244321}">
                <p14:modId xmlns:p14="http://schemas.microsoft.com/office/powerpoint/2010/main" val="2013804401"/>
              </p:ext>
            </p:extLst>
          </p:nvPr>
        </p:nvGraphicFramePr>
        <p:xfrm>
          <a:off x="1913476" y="4266489"/>
          <a:ext cx="1670748" cy="2545183"/>
        </p:xfrm>
        <a:graphic>
          <a:graphicData uri="http://schemas.openxmlformats.org/drawingml/2006/table">
            <a:tbl>
              <a:tblPr firstRow="1" bandRow="1">
                <a:tableStyleId>{284E427A-3D55-4303-BF80-6455036E1DE7}</a:tableStyleId>
              </a:tblPr>
              <a:tblGrid>
                <a:gridCol w="556916">
                  <a:extLst>
                    <a:ext uri="{9D8B030D-6E8A-4147-A177-3AD203B41FA5}">
                      <a16:colId xmlns:a16="http://schemas.microsoft.com/office/drawing/2014/main" val="2309825227"/>
                    </a:ext>
                  </a:extLst>
                </a:gridCol>
                <a:gridCol w="556916">
                  <a:extLst>
                    <a:ext uri="{9D8B030D-6E8A-4147-A177-3AD203B41FA5}">
                      <a16:colId xmlns:a16="http://schemas.microsoft.com/office/drawing/2014/main" val="3619702530"/>
                    </a:ext>
                  </a:extLst>
                </a:gridCol>
                <a:gridCol w="556916">
                  <a:extLst>
                    <a:ext uri="{9D8B030D-6E8A-4147-A177-3AD203B41FA5}">
                      <a16:colId xmlns:a16="http://schemas.microsoft.com/office/drawing/2014/main" val="3171870382"/>
                    </a:ext>
                  </a:extLst>
                </a:gridCol>
              </a:tblGrid>
              <a:tr h="269631">
                <a:tc>
                  <a:txBody>
                    <a:bodyPr/>
                    <a:lstStyle/>
                    <a:p>
                      <a:r>
                        <a:rPr lang="en-US" sz="1200" b="0" dirty="0"/>
                        <a:t>Node</a:t>
                      </a:r>
                    </a:p>
                  </a:txBody>
                  <a:tcPr/>
                </a:tc>
                <a:tc>
                  <a:txBody>
                    <a:bodyPr/>
                    <a:lstStyle/>
                    <a:p>
                      <a:r>
                        <a:rPr lang="en-US" sz="1200" b="0" dirty="0"/>
                        <a:t>π(</a:t>
                      </a:r>
                      <a:r>
                        <a:rPr lang="en-US" sz="1200" b="0" i="1" dirty="0"/>
                        <a:t>x</a:t>
                      </a:r>
                      <a:r>
                        <a:rPr lang="en-US" sz="1200" b="0" dirty="0"/>
                        <a:t>)</a:t>
                      </a:r>
                    </a:p>
                  </a:txBody>
                  <a:tcPr/>
                </a:tc>
                <a:tc>
                  <a:txBody>
                    <a:bodyPr/>
                    <a:lstStyle/>
                    <a:p>
                      <a:r>
                        <a:rPr lang="en-US" sz="1200" b="0" dirty="0"/>
                        <a:t>Rank</a:t>
                      </a:r>
                    </a:p>
                  </a:txBody>
                  <a:tcPr/>
                </a:tc>
                <a:extLst>
                  <a:ext uri="{0D108BD9-81ED-4DB2-BD59-A6C34878D82A}">
                    <a16:rowId xmlns:a16="http://schemas.microsoft.com/office/drawing/2014/main" val="3399454795"/>
                  </a:ext>
                </a:extLst>
              </a:tr>
              <a:tr h="324409">
                <a:tc>
                  <a:txBody>
                    <a:bodyPr/>
                    <a:lstStyle/>
                    <a:p>
                      <a:r>
                        <a:rPr lang="en-US" sz="1400" dirty="0"/>
                        <a:t>A</a:t>
                      </a:r>
                    </a:p>
                  </a:txBody>
                  <a:tcPr/>
                </a:tc>
                <a:tc>
                  <a:txBody>
                    <a:bodyPr/>
                    <a:lstStyle/>
                    <a:p>
                      <a:r>
                        <a:rPr lang="en-US" sz="1400" dirty="0"/>
                        <a:t>D</a:t>
                      </a:r>
                    </a:p>
                  </a:txBody>
                  <a:tcPr/>
                </a:tc>
                <a:tc>
                  <a:txBody>
                    <a:bodyPr/>
                    <a:lstStyle/>
                    <a:p>
                      <a:r>
                        <a:rPr lang="en-US" sz="1400" dirty="0"/>
                        <a:t>0</a:t>
                      </a:r>
                    </a:p>
                  </a:txBody>
                  <a:tcPr/>
                </a:tc>
                <a:extLst>
                  <a:ext uri="{0D108BD9-81ED-4DB2-BD59-A6C34878D82A}">
                    <a16:rowId xmlns:a16="http://schemas.microsoft.com/office/drawing/2014/main" val="38532570"/>
                  </a:ext>
                </a:extLst>
              </a:tr>
              <a:tr h="324409">
                <a:tc>
                  <a:txBody>
                    <a:bodyPr/>
                    <a:lstStyle/>
                    <a:p>
                      <a:r>
                        <a:rPr lang="en-US" sz="1400" dirty="0"/>
                        <a:t>B</a:t>
                      </a:r>
                    </a:p>
                  </a:txBody>
                  <a:tcPr/>
                </a:tc>
                <a:tc>
                  <a:txBody>
                    <a:bodyPr/>
                    <a:lstStyle/>
                    <a:p>
                      <a:r>
                        <a:rPr lang="en-US" sz="1400" dirty="0"/>
                        <a:t>E</a:t>
                      </a:r>
                    </a:p>
                  </a:txBody>
                  <a:tcPr/>
                </a:tc>
                <a:tc>
                  <a:txBody>
                    <a:bodyPr/>
                    <a:lstStyle/>
                    <a:p>
                      <a:r>
                        <a:rPr lang="en-US" sz="1400" dirty="0"/>
                        <a:t>0</a:t>
                      </a:r>
                    </a:p>
                  </a:txBody>
                  <a:tcPr/>
                </a:tc>
                <a:extLst>
                  <a:ext uri="{0D108BD9-81ED-4DB2-BD59-A6C34878D82A}">
                    <a16:rowId xmlns:a16="http://schemas.microsoft.com/office/drawing/2014/main" val="1099858747"/>
                  </a:ext>
                </a:extLst>
              </a:tr>
              <a:tr h="324409">
                <a:tc>
                  <a:txBody>
                    <a:bodyPr/>
                    <a:lstStyle/>
                    <a:p>
                      <a:r>
                        <a:rPr lang="en-US" sz="1400" dirty="0"/>
                        <a:t>C</a:t>
                      </a:r>
                    </a:p>
                  </a:txBody>
                  <a:tcPr/>
                </a:tc>
                <a:tc>
                  <a:txBody>
                    <a:bodyPr/>
                    <a:lstStyle/>
                    <a:p>
                      <a:r>
                        <a:rPr lang="en-US" sz="1400" dirty="0"/>
                        <a:t>F</a:t>
                      </a:r>
                    </a:p>
                  </a:txBody>
                  <a:tcPr/>
                </a:tc>
                <a:tc>
                  <a:txBody>
                    <a:bodyPr/>
                    <a:lstStyle/>
                    <a:p>
                      <a:r>
                        <a:rPr lang="en-US" sz="1400" dirty="0"/>
                        <a:t>0</a:t>
                      </a:r>
                    </a:p>
                  </a:txBody>
                  <a:tcPr/>
                </a:tc>
                <a:extLst>
                  <a:ext uri="{0D108BD9-81ED-4DB2-BD59-A6C34878D82A}">
                    <a16:rowId xmlns:a16="http://schemas.microsoft.com/office/drawing/2014/main" val="2222421296"/>
                  </a:ext>
                </a:extLst>
              </a:tr>
              <a:tr h="324409">
                <a:tc>
                  <a:txBody>
                    <a:bodyPr/>
                    <a:lstStyle/>
                    <a:p>
                      <a:r>
                        <a:rPr lang="en-US" sz="1400" dirty="0"/>
                        <a:t>D</a:t>
                      </a:r>
                    </a:p>
                  </a:txBody>
                  <a:tcPr/>
                </a:tc>
                <a:tc>
                  <a:txBody>
                    <a:bodyPr/>
                    <a:lstStyle/>
                    <a:p>
                      <a:r>
                        <a:rPr lang="en-US" sz="1400" dirty="0"/>
                        <a:t>D</a:t>
                      </a:r>
                    </a:p>
                  </a:txBody>
                  <a:tcPr/>
                </a:tc>
                <a:tc>
                  <a:txBody>
                    <a:bodyPr/>
                    <a:lstStyle/>
                    <a:p>
                      <a:r>
                        <a:rPr lang="en-US" sz="1400" dirty="0"/>
                        <a:t>2</a:t>
                      </a:r>
                    </a:p>
                  </a:txBody>
                  <a:tcPr/>
                </a:tc>
                <a:extLst>
                  <a:ext uri="{0D108BD9-81ED-4DB2-BD59-A6C34878D82A}">
                    <a16:rowId xmlns:a16="http://schemas.microsoft.com/office/drawing/2014/main" val="3332208885"/>
                  </a:ext>
                </a:extLst>
              </a:tr>
              <a:tr h="324409">
                <a:tc>
                  <a:txBody>
                    <a:bodyPr/>
                    <a:lstStyle/>
                    <a:p>
                      <a:r>
                        <a:rPr lang="en-US" sz="1400" dirty="0"/>
                        <a:t>E</a:t>
                      </a:r>
                    </a:p>
                  </a:txBody>
                  <a:tcPr/>
                </a:tc>
                <a:tc>
                  <a:txBody>
                    <a:bodyPr/>
                    <a:lstStyle/>
                    <a:p>
                      <a:r>
                        <a:rPr lang="en-US" sz="1400" dirty="0"/>
                        <a:t>D</a:t>
                      </a:r>
                    </a:p>
                  </a:txBody>
                  <a:tcPr/>
                </a:tc>
                <a:tc>
                  <a:txBody>
                    <a:bodyPr/>
                    <a:lstStyle/>
                    <a:p>
                      <a:r>
                        <a:rPr lang="en-US" sz="1400" dirty="0"/>
                        <a:t>1</a:t>
                      </a:r>
                    </a:p>
                  </a:txBody>
                  <a:tcPr/>
                </a:tc>
                <a:extLst>
                  <a:ext uri="{0D108BD9-81ED-4DB2-BD59-A6C34878D82A}">
                    <a16:rowId xmlns:a16="http://schemas.microsoft.com/office/drawing/2014/main" val="1488078634"/>
                  </a:ext>
                </a:extLst>
              </a:tr>
              <a:tr h="324409">
                <a:tc>
                  <a:txBody>
                    <a:bodyPr/>
                    <a:lstStyle/>
                    <a:p>
                      <a:r>
                        <a:rPr lang="en-US" sz="1400" dirty="0"/>
                        <a:t>F</a:t>
                      </a:r>
                    </a:p>
                  </a:txBody>
                  <a:tcPr/>
                </a:tc>
                <a:tc>
                  <a:txBody>
                    <a:bodyPr/>
                    <a:lstStyle/>
                    <a:p>
                      <a:r>
                        <a:rPr lang="en-US" sz="1400" dirty="0"/>
                        <a:t>F</a:t>
                      </a:r>
                    </a:p>
                  </a:txBody>
                  <a:tcPr/>
                </a:tc>
                <a:tc>
                  <a:txBody>
                    <a:bodyPr/>
                    <a:lstStyle/>
                    <a:p>
                      <a:r>
                        <a:rPr lang="en-US" sz="1400" dirty="0"/>
                        <a:t>1</a:t>
                      </a:r>
                    </a:p>
                  </a:txBody>
                  <a:tcPr/>
                </a:tc>
                <a:extLst>
                  <a:ext uri="{0D108BD9-81ED-4DB2-BD59-A6C34878D82A}">
                    <a16:rowId xmlns:a16="http://schemas.microsoft.com/office/drawing/2014/main" val="464505276"/>
                  </a:ext>
                </a:extLst>
              </a:tr>
              <a:tr h="324409">
                <a:tc>
                  <a:txBody>
                    <a:bodyPr/>
                    <a:lstStyle/>
                    <a:p>
                      <a:r>
                        <a:rPr lang="en-US" sz="1400" dirty="0"/>
                        <a:t>G</a:t>
                      </a:r>
                    </a:p>
                  </a:txBody>
                  <a:tcPr/>
                </a:tc>
                <a:tc>
                  <a:txBody>
                    <a:bodyPr/>
                    <a:lstStyle/>
                    <a:p>
                      <a:r>
                        <a:rPr lang="en-US" sz="1400" dirty="0"/>
                        <a:t>F</a:t>
                      </a:r>
                    </a:p>
                  </a:txBody>
                  <a:tcPr/>
                </a:tc>
                <a:tc>
                  <a:txBody>
                    <a:bodyPr/>
                    <a:lstStyle/>
                    <a:p>
                      <a:r>
                        <a:rPr lang="en-US" sz="1400" dirty="0"/>
                        <a:t>0</a:t>
                      </a:r>
                    </a:p>
                  </a:txBody>
                  <a:tcPr/>
                </a:tc>
                <a:extLst>
                  <a:ext uri="{0D108BD9-81ED-4DB2-BD59-A6C34878D82A}">
                    <a16:rowId xmlns:a16="http://schemas.microsoft.com/office/drawing/2014/main" val="392727322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85800"/>
          </a:xfrm>
        </p:spPr>
        <p:txBody>
          <a:bodyPr>
            <a:normAutofit/>
          </a:bodyPr>
          <a:lstStyle/>
          <a:p>
            <a:pPr>
              <a:defRPr/>
            </a:pPr>
            <a:r>
              <a:rPr lang="en-US" dirty="0"/>
              <a:t>**Challenge Question** Kruskal's Algorithm</a:t>
            </a:r>
          </a:p>
        </p:txBody>
      </p:sp>
      <p:sp>
        <p:nvSpPr>
          <p:cNvPr id="52228" name="Slide Number Placeholder 4"/>
          <p:cNvSpPr>
            <a:spLocks noGrp="1"/>
          </p:cNvSpPr>
          <p:nvPr>
            <p:ph type="sldNum" sz="quarter" idx="12"/>
          </p:nvPr>
        </p:nvSpPr>
        <p:spPr>
          <a:noFill/>
        </p:spPr>
        <p:txBody>
          <a:bodyPr/>
          <a:lstStyle/>
          <a:p>
            <a:fld id="{FA162B54-48FF-4843-823E-2C3A1308AB62}" type="slidenum">
              <a:rPr lang="en-US" smtClean="0">
                <a:latin typeface="Times New Roman" charset="0"/>
              </a:rPr>
              <a:pPr/>
              <a:t>27</a:t>
            </a:fld>
            <a:endParaRPr lang="en-US">
              <a:latin typeface="Times New Roman" charset="0"/>
            </a:endParaRPr>
          </a:p>
        </p:txBody>
      </p:sp>
      <p:sp>
        <p:nvSpPr>
          <p:cNvPr id="52230" name="Rectangle 6"/>
          <p:cNvSpPr>
            <a:spLocks noChangeArrowheads="1"/>
          </p:cNvSpPr>
          <p:nvPr/>
        </p:nvSpPr>
        <p:spPr bwMode="auto">
          <a:xfrm>
            <a:off x="243808" y="5600558"/>
            <a:ext cx="8750273" cy="1015663"/>
          </a:xfrm>
          <a:prstGeom prst="rect">
            <a:avLst/>
          </a:prstGeom>
          <a:noFill/>
          <a:ln w="9525">
            <a:noFill/>
            <a:miter lim="800000"/>
            <a:headEnd/>
            <a:tailEnd/>
          </a:ln>
        </p:spPr>
        <p:txBody>
          <a:bodyPr wrap="square">
            <a:prstTxWarp prst="textNoShape">
              <a:avLst/>
            </a:prstTxWarp>
            <a:spAutoFit/>
          </a:bodyPr>
          <a:lstStyle/>
          <a:p>
            <a:r>
              <a:rPr lang="en-US" sz="2000" b="0" dirty="0"/>
              <a:t>1. Given top image, show the new image and array representation after union(</a:t>
            </a:r>
            <a:r>
              <a:rPr lang="en-US" sz="2000" b="0" i="1" dirty="0"/>
              <a:t>B</a:t>
            </a:r>
            <a:r>
              <a:rPr lang="en-US" sz="2000" b="0" dirty="0"/>
              <a:t>, </a:t>
            </a:r>
            <a:r>
              <a:rPr lang="en-US" sz="2000" b="0" i="1" dirty="0"/>
              <a:t>G</a:t>
            </a:r>
            <a:r>
              <a:rPr lang="en-US" sz="2000" b="0" dirty="0"/>
              <a:t>)</a:t>
            </a:r>
          </a:p>
          <a:p>
            <a:r>
              <a:rPr lang="en-US" sz="2000" b="0" dirty="0"/>
              <a:t>2. What is the time and space complexity for Kruskal's algorithm with this data structure? </a:t>
            </a:r>
          </a:p>
        </p:txBody>
      </p:sp>
      <p:sp>
        <p:nvSpPr>
          <p:cNvPr id="6" name="Footer Placeholder 5"/>
          <p:cNvSpPr>
            <a:spLocks noGrp="1"/>
          </p:cNvSpPr>
          <p:nvPr>
            <p:ph type="ftr" sz="quarter" idx="11"/>
          </p:nvPr>
        </p:nvSpPr>
        <p:spPr/>
        <p:txBody>
          <a:bodyPr/>
          <a:lstStyle/>
          <a:p>
            <a:pPr>
              <a:defRPr/>
            </a:pPr>
            <a:r>
              <a:rPr lang="en-US" dirty="0"/>
              <a:t>CS 312 – Greedy Algorithms</a:t>
            </a:r>
          </a:p>
        </p:txBody>
      </p:sp>
      <p:pic>
        <p:nvPicPr>
          <p:cNvPr id="7" name="Picture 2">
            <a:extLst>
              <a:ext uri="{FF2B5EF4-FFF2-40B4-BE49-F238E27FC236}">
                <a16:creationId xmlns:a16="http://schemas.microsoft.com/office/drawing/2014/main" id="{44F5E370-2098-0540-BA7D-8E1FA3ADB0DE}"/>
              </a:ext>
            </a:extLst>
          </p:cNvPr>
          <p:cNvPicPr>
            <a:picLocks noChangeAspect="1" noChangeArrowheads="1"/>
          </p:cNvPicPr>
          <p:nvPr/>
        </p:nvPicPr>
        <p:blipFill>
          <a:blip r:embed="rId3"/>
          <a:srcRect/>
          <a:stretch>
            <a:fillRect/>
          </a:stretch>
        </p:blipFill>
        <p:spPr bwMode="auto">
          <a:xfrm>
            <a:off x="88927" y="652801"/>
            <a:ext cx="4715665" cy="1725901"/>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FD8CDED-981C-6841-C251-9497D69F7430}"/>
                  </a:ext>
                </a:extLst>
              </p14:cNvPr>
              <p14:cNvContentPartPr/>
              <p14:nvPr/>
            </p14:nvContentPartPr>
            <p14:xfrm>
              <a:off x="8242256" y="1423402"/>
              <a:ext cx="360" cy="360"/>
            </p14:xfrm>
          </p:contentPart>
        </mc:Choice>
        <mc:Fallback xmlns="">
          <p:pic>
            <p:nvPicPr>
              <p:cNvPr id="3" name="Ink 2">
                <a:extLst>
                  <a:ext uri="{FF2B5EF4-FFF2-40B4-BE49-F238E27FC236}">
                    <a16:creationId xmlns:a16="http://schemas.microsoft.com/office/drawing/2014/main" id="{5FD8CDED-981C-6841-C251-9497D69F7430}"/>
                  </a:ext>
                </a:extLst>
              </p:cNvPr>
              <p:cNvPicPr/>
              <p:nvPr/>
            </p:nvPicPr>
            <p:blipFill>
              <a:blip r:embed="rId6"/>
              <a:stretch>
                <a:fillRect/>
              </a:stretch>
            </p:blipFill>
            <p:spPr>
              <a:xfrm>
                <a:off x="8233616" y="141476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50BA00D-0E85-6723-0FF4-C8D4C0C7D32E}"/>
                  </a:ext>
                </a:extLst>
              </p14:cNvPr>
              <p14:cNvContentPartPr/>
              <p14:nvPr/>
            </p14:nvContentPartPr>
            <p14:xfrm>
              <a:off x="9502574" y="1627166"/>
              <a:ext cx="360" cy="360"/>
            </p14:xfrm>
          </p:contentPart>
        </mc:Choice>
        <mc:Fallback xmlns="">
          <p:pic>
            <p:nvPicPr>
              <p:cNvPr id="5" name="Ink 4">
                <a:extLst>
                  <a:ext uri="{FF2B5EF4-FFF2-40B4-BE49-F238E27FC236}">
                    <a16:creationId xmlns:a16="http://schemas.microsoft.com/office/drawing/2014/main" id="{A50BA00D-0E85-6723-0FF4-C8D4C0C7D32E}"/>
                  </a:ext>
                </a:extLst>
              </p:cNvPr>
              <p:cNvPicPr/>
              <p:nvPr/>
            </p:nvPicPr>
            <p:blipFill>
              <a:blip r:embed="rId6"/>
              <a:stretch>
                <a:fillRect/>
              </a:stretch>
            </p:blipFill>
            <p:spPr>
              <a:xfrm>
                <a:off x="9493934" y="1618526"/>
                <a:ext cx="18000" cy="18000"/>
              </a:xfrm>
              <a:prstGeom prst="rect">
                <a:avLst/>
              </a:prstGeom>
            </p:spPr>
          </p:pic>
        </mc:Fallback>
      </mc:AlternateContent>
      <p:pic>
        <p:nvPicPr>
          <p:cNvPr id="8" name="Picture 2">
            <a:extLst>
              <a:ext uri="{FF2B5EF4-FFF2-40B4-BE49-F238E27FC236}">
                <a16:creationId xmlns:a16="http://schemas.microsoft.com/office/drawing/2014/main" id="{8F5A99CC-8949-29CD-033D-334BED7480D7}"/>
              </a:ext>
            </a:extLst>
          </p:cNvPr>
          <p:cNvPicPr>
            <a:picLocks noChangeAspect="1" noChangeArrowheads="1"/>
          </p:cNvPicPr>
          <p:nvPr/>
        </p:nvPicPr>
        <p:blipFill>
          <a:blip r:embed="rId8"/>
          <a:srcRect/>
          <a:stretch>
            <a:fillRect/>
          </a:stretch>
        </p:blipFill>
        <p:spPr bwMode="auto">
          <a:xfrm>
            <a:off x="6477000" y="2831051"/>
            <a:ext cx="2512727" cy="1703570"/>
          </a:xfrm>
          <a:prstGeom prst="rect">
            <a:avLst/>
          </a:prstGeom>
          <a:noFill/>
          <a:ln w="9525">
            <a:noFill/>
            <a:miter lim="800000"/>
            <a:headEnd/>
            <a:tailEnd/>
          </a:ln>
        </p:spPr>
      </p:pic>
      <p:pic>
        <p:nvPicPr>
          <p:cNvPr id="9" name="Picture 3">
            <a:extLst>
              <a:ext uri="{FF2B5EF4-FFF2-40B4-BE49-F238E27FC236}">
                <a16:creationId xmlns:a16="http://schemas.microsoft.com/office/drawing/2014/main" id="{55DDBE1E-785F-F031-950F-45D567C79AB7}"/>
              </a:ext>
            </a:extLst>
          </p:cNvPr>
          <p:cNvPicPr>
            <a:picLocks noChangeAspect="1" noChangeArrowheads="1"/>
          </p:cNvPicPr>
          <p:nvPr/>
        </p:nvPicPr>
        <p:blipFill>
          <a:blip r:embed="rId9"/>
          <a:srcRect/>
          <a:stretch>
            <a:fillRect/>
          </a:stretch>
        </p:blipFill>
        <p:spPr bwMode="auto">
          <a:xfrm>
            <a:off x="4832863" y="623073"/>
            <a:ext cx="4250481" cy="1851885"/>
          </a:xfrm>
          <a:prstGeom prst="rect">
            <a:avLst/>
          </a:prstGeom>
          <a:noFill/>
          <a:ln w="9525">
            <a:noFill/>
            <a:miter lim="800000"/>
            <a:headEnd/>
            <a:tailEnd/>
          </a:ln>
        </p:spPr>
      </p:pic>
      <p:pic>
        <p:nvPicPr>
          <p:cNvPr id="10" name="Picture 2">
            <a:extLst>
              <a:ext uri="{FF2B5EF4-FFF2-40B4-BE49-F238E27FC236}">
                <a16:creationId xmlns:a16="http://schemas.microsoft.com/office/drawing/2014/main" id="{48D26165-2355-8E17-1850-FD5EE2B01C5D}"/>
              </a:ext>
            </a:extLst>
          </p:cNvPr>
          <p:cNvPicPr>
            <a:picLocks noChangeAspect="1" noChangeArrowheads="1"/>
          </p:cNvPicPr>
          <p:nvPr/>
        </p:nvPicPr>
        <p:blipFill rotWithShape="1">
          <a:blip r:embed="rId10"/>
          <a:srcRect r="19102"/>
          <a:stretch/>
        </p:blipFill>
        <p:spPr bwMode="auto">
          <a:xfrm>
            <a:off x="71542" y="2463387"/>
            <a:ext cx="6253058" cy="3063875"/>
          </a:xfrm>
          <a:prstGeom prst="rect">
            <a:avLst/>
          </a:prstGeom>
          <a:noFill/>
          <a:ln w="9525">
            <a:noFill/>
            <a:miter lim="800000"/>
            <a:headEnd/>
            <a:tailEnd/>
          </a:ln>
        </p:spPr>
      </p:pic>
    </p:spTree>
    <p:extLst>
      <p:ext uri="{BB962C8B-B14F-4D97-AF65-F5344CB8AC3E}">
        <p14:creationId xmlns:p14="http://schemas.microsoft.com/office/powerpoint/2010/main" val="2156430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a:t>
            </a:r>
            <a:r>
              <a:rPr lang="en-US" dirty="0"/>
              <a:t> Algorithm Complexity</a:t>
            </a:r>
          </a:p>
        </p:txBody>
      </p:sp>
      <p:sp>
        <p:nvSpPr>
          <p:cNvPr id="57347" name="Content Placeholder 2"/>
          <p:cNvSpPr>
            <a:spLocks noGrp="1"/>
          </p:cNvSpPr>
          <p:nvPr>
            <p:ph idx="1"/>
          </p:nvPr>
        </p:nvSpPr>
        <p:spPr>
          <a:xfrm>
            <a:off x="800100" y="2362200"/>
            <a:ext cx="7772400" cy="4038600"/>
          </a:xfrm>
        </p:spPr>
        <p:txBody>
          <a:bodyPr>
            <a:normAutofit fontScale="92500" lnSpcReduction="10000"/>
          </a:bodyPr>
          <a:lstStyle/>
          <a:p>
            <a:r>
              <a:rPr lang="en-US" dirty="0" err="1">
                <a:ea typeface="ＭＳ Ｐゴシック" charset="-128"/>
                <a:cs typeface="ＭＳ Ｐゴシック" charset="-128"/>
              </a:rPr>
              <a:t>O(|</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V</a:t>
            </a:r>
            <a:r>
              <a:rPr lang="en-US" dirty="0">
                <a:ea typeface="ＭＳ Ｐゴシック" charset="-128"/>
                <a:cs typeface="ＭＳ Ｐゴシック" charset="-128"/>
              </a:rPr>
              <a:t>|) for initially sorting the edges</a:t>
            </a:r>
          </a:p>
          <a:p>
            <a:pPr lvl="1"/>
            <a:r>
              <a:rPr lang="en-US" dirty="0"/>
              <a:t>Sort is actually </a:t>
            </a:r>
            <a:r>
              <a:rPr lang="en-US" dirty="0" err="1">
                <a:ea typeface="ＭＳ Ｐゴシック" charset="-128"/>
                <a:cs typeface="ＭＳ Ｐゴシック" charset="-128"/>
              </a:rPr>
              <a:t>O(|</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E</a:t>
            </a:r>
            <a:r>
              <a:rPr lang="en-US" dirty="0">
                <a:ea typeface="ＭＳ Ｐゴシック" charset="-128"/>
                <a:cs typeface="ＭＳ Ｐゴシック" charset="-128"/>
              </a:rPr>
              <a:t>|)</a:t>
            </a:r>
            <a:endParaRPr lang="en-US" dirty="0"/>
          </a:p>
          <a:p>
            <a:pPr lvl="1"/>
            <a:r>
              <a:rPr lang="en-US" dirty="0"/>
              <a:t>Note that for a dense graph |</a:t>
            </a:r>
            <a:r>
              <a:rPr lang="en-US" i="1" dirty="0"/>
              <a:t>E</a:t>
            </a:r>
            <a:r>
              <a:rPr lang="en-US" dirty="0"/>
              <a:t>| ≈ |</a:t>
            </a:r>
            <a:r>
              <a:rPr lang="en-US" i="1" dirty="0"/>
              <a:t>V</a:t>
            </a:r>
            <a:r>
              <a:rPr lang="en-US" dirty="0"/>
              <a:t>|</a:t>
            </a:r>
            <a:r>
              <a:rPr lang="en-US" baseline="30000" dirty="0"/>
              <a:t>2</a:t>
            </a:r>
            <a:endParaRPr lang="en-US" dirty="0"/>
          </a:p>
          <a:p>
            <a:pPr lvl="1"/>
            <a:r>
              <a:rPr lang="en-US" dirty="0"/>
              <a:t>But remember that log</a:t>
            </a:r>
            <a:r>
              <a:rPr lang="en-US" i="1" dirty="0"/>
              <a:t>n</a:t>
            </a:r>
            <a:r>
              <a:rPr lang="en-US" baseline="30000" dirty="0"/>
              <a:t>2</a:t>
            </a:r>
            <a:r>
              <a:rPr lang="en-US" dirty="0"/>
              <a:t> = 2log</a:t>
            </a:r>
            <a:r>
              <a:rPr lang="en-US" i="1" dirty="0"/>
              <a:t>n</a:t>
            </a:r>
            <a:r>
              <a:rPr lang="en-US" dirty="0"/>
              <a:t> so they only differ by a constant factor and thus </a:t>
            </a:r>
            <a:r>
              <a:rPr lang="en-US" dirty="0" err="1">
                <a:ea typeface="ＭＳ Ｐゴシック" charset="-128"/>
                <a:cs typeface="ＭＳ Ｐゴシック" charset="-128"/>
              </a:rPr>
              <a:t>Θ</a:t>
            </a:r>
            <a:r>
              <a:rPr lang="en-US" dirty="0">
                <a:ea typeface="ＭＳ Ｐゴシック" charset="-128"/>
                <a:cs typeface="ＭＳ Ｐゴシック" charset="-128"/>
              </a:rPr>
              <a:t>(|</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V</a:t>
            </a:r>
            <a:r>
              <a:rPr lang="en-US" dirty="0">
                <a:ea typeface="ＭＳ Ｐゴシック" charset="-128"/>
                <a:cs typeface="ＭＳ Ｐゴシック" charset="-128"/>
              </a:rPr>
              <a:t>|) = </a:t>
            </a:r>
            <a:r>
              <a:rPr lang="en-US" dirty="0" err="1">
                <a:ea typeface="ＭＳ Ｐゴシック" charset="-128"/>
                <a:cs typeface="ＭＳ Ｐゴシック" charset="-128"/>
              </a:rPr>
              <a:t>Θ</a:t>
            </a:r>
            <a:r>
              <a:rPr lang="en-US" dirty="0">
                <a:ea typeface="ＭＳ Ｐゴシック" charset="-128"/>
                <a:cs typeface="ＭＳ Ｐゴシック" charset="-128"/>
              </a:rPr>
              <a:t>(|</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E</a:t>
            </a:r>
            <a:r>
              <a:rPr lang="en-US" dirty="0">
                <a:ea typeface="ＭＳ Ｐゴシック" charset="-128"/>
                <a:cs typeface="ＭＳ Ｐゴシック" charset="-128"/>
              </a:rPr>
              <a:t>|)</a:t>
            </a:r>
            <a:endParaRPr lang="en-US" dirty="0"/>
          </a:p>
          <a:p>
            <a:r>
              <a:rPr lang="en-US" dirty="0">
                <a:ea typeface="ＭＳ Ｐゴシック" charset="-128"/>
                <a:cs typeface="ＭＳ Ｐゴシック" charset="-128"/>
              </a:rPr>
              <a:t>O(|</a:t>
            </a:r>
            <a:r>
              <a:rPr lang="en-US" i="1" dirty="0">
                <a:ea typeface="ＭＳ Ｐゴシック" charset="-128"/>
                <a:cs typeface="ＭＳ Ｐゴシック" charset="-128"/>
              </a:rPr>
              <a:t>V</a:t>
            </a:r>
            <a:r>
              <a:rPr lang="en-US" dirty="0">
                <a:ea typeface="ＭＳ Ｐゴシック" charset="-128"/>
                <a:cs typeface="ＭＳ Ｐゴシック" charset="-128"/>
              </a:rPr>
              <a:t>|) for the initial </a:t>
            </a:r>
            <a:r>
              <a:rPr lang="en-US" dirty="0" err="1">
                <a:ea typeface="ＭＳ Ｐゴシック" charset="-128"/>
                <a:cs typeface="ＭＳ Ｐゴシック" charset="-128"/>
              </a:rPr>
              <a:t>makesets</a:t>
            </a:r>
            <a:r>
              <a:rPr lang="en-US" dirty="0">
                <a:ea typeface="ＭＳ Ｐゴシック" charset="-128"/>
                <a:cs typeface="ＭＳ Ｐゴシック" charset="-128"/>
              </a:rPr>
              <a:t> – since each is O(1)</a:t>
            </a:r>
          </a:p>
          <a:p>
            <a:r>
              <a:rPr lang="en-US" dirty="0"/>
              <a:t>find(</a:t>
            </a:r>
            <a:r>
              <a:rPr lang="en-US" i="1" dirty="0"/>
              <a:t>u</a:t>
            </a:r>
            <a:r>
              <a:rPr lang="en-US" dirty="0"/>
              <a:t>): </a:t>
            </a:r>
            <a:r>
              <a:rPr lang="en-US" dirty="0" err="1"/>
              <a:t>log|</a:t>
            </a:r>
            <a:r>
              <a:rPr lang="en-US" i="1" dirty="0" err="1"/>
              <a:t>V</a:t>
            </a:r>
            <a:r>
              <a:rPr lang="en-US" dirty="0"/>
              <a:t>|       2|</a:t>
            </a:r>
            <a:r>
              <a:rPr lang="en-US" i="1" dirty="0"/>
              <a:t>E</a:t>
            </a:r>
            <a:r>
              <a:rPr lang="en-US" dirty="0"/>
              <a:t>| times: </a:t>
            </a:r>
            <a:r>
              <a:rPr lang="en-US" dirty="0">
                <a:ea typeface="ＭＳ Ｐゴシック" charset="-128"/>
                <a:cs typeface="ＭＳ Ｐゴシック" charset="-128"/>
              </a:rPr>
              <a:t>O(|</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V</a:t>
            </a:r>
            <a:r>
              <a:rPr lang="en-US" dirty="0">
                <a:ea typeface="ＭＳ Ｐゴシック" charset="-128"/>
                <a:cs typeface="ＭＳ Ｐゴシック" charset="-128"/>
              </a:rPr>
              <a:t>|)</a:t>
            </a:r>
            <a:endParaRPr lang="en-US" dirty="0">
              <a:ea typeface="ＭＳ Ｐゴシック" charset="-128"/>
            </a:endParaRPr>
          </a:p>
          <a:p>
            <a:r>
              <a:rPr lang="en-US" dirty="0"/>
              <a:t>union(</a:t>
            </a:r>
            <a:r>
              <a:rPr lang="en-US" i="1" dirty="0" err="1"/>
              <a:t>u</a:t>
            </a:r>
            <a:r>
              <a:rPr lang="en-US" dirty="0" err="1"/>
              <a:t>,</a:t>
            </a:r>
            <a:r>
              <a:rPr lang="en-US" i="1" dirty="0" err="1"/>
              <a:t>v</a:t>
            </a:r>
            <a:r>
              <a:rPr lang="en-US" dirty="0"/>
              <a:t>): </a:t>
            </a:r>
            <a:r>
              <a:rPr lang="en-US" dirty="0" err="1"/>
              <a:t>log|</a:t>
            </a:r>
            <a:r>
              <a:rPr lang="en-US" i="1" dirty="0" err="1"/>
              <a:t>V</a:t>
            </a:r>
            <a:r>
              <a:rPr lang="en-US" dirty="0"/>
              <a:t>|     |</a:t>
            </a:r>
            <a:r>
              <a:rPr lang="en-US" i="1" dirty="0"/>
              <a:t>V</a:t>
            </a:r>
            <a:r>
              <a:rPr lang="en-US" dirty="0"/>
              <a:t>|-1 times (why?) – </a:t>
            </a:r>
            <a:r>
              <a:rPr lang="en-US" dirty="0">
                <a:ea typeface="ＭＳ Ｐゴシック" charset="-128"/>
                <a:cs typeface="ＭＳ Ｐゴシック" charset="-128"/>
              </a:rPr>
              <a:t>O(|</a:t>
            </a:r>
            <a:r>
              <a:rPr lang="en-US" i="1" dirty="0" err="1">
                <a:ea typeface="ＭＳ Ｐゴシック" charset="-128"/>
                <a:cs typeface="ＭＳ Ｐゴシック" charset="-128"/>
              </a:rPr>
              <a:t>V</a:t>
            </a:r>
            <a:r>
              <a:rPr lang="en-US" dirty="0" err="1">
                <a:ea typeface="ＭＳ Ｐゴシック" charset="-128"/>
                <a:cs typeface="ＭＳ Ｐゴシック" charset="-128"/>
              </a:rPr>
              <a:t>|log|</a:t>
            </a:r>
            <a:r>
              <a:rPr lang="en-US" i="1" dirty="0" err="1">
                <a:ea typeface="ＭＳ Ｐゴシック" charset="-128"/>
                <a:cs typeface="ＭＳ Ｐゴシック" charset="-128"/>
              </a:rPr>
              <a:t>V</a:t>
            </a:r>
            <a:r>
              <a:rPr lang="en-US" dirty="0">
                <a:ea typeface="ＭＳ Ｐゴシック" charset="-128"/>
                <a:cs typeface="ＭＳ Ｐゴシック" charset="-128"/>
              </a:rPr>
              <a:t>|)</a:t>
            </a:r>
            <a:endParaRPr lang="en-US" dirty="0"/>
          </a:p>
          <a:p>
            <a:r>
              <a:rPr lang="en-US" dirty="0"/>
              <a:t>Total complexity is </a:t>
            </a:r>
            <a:r>
              <a:rPr lang="en-US" dirty="0">
                <a:solidFill>
                  <a:srgbClr val="FFFFFF"/>
                </a:solidFill>
              </a:rPr>
              <a:t>O(</a:t>
            </a:r>
            <a:r>
              <a:rPr lang="en-US" dirty="0"/>
              <a:t>|</a:t>
            </a:r>
            <a:r>
              <a:rPr lang="en-US" i="1" dirty="0" err="1"/>
              <a:t>E</a:t>
            </a:r>
            <a:r>
              <a:rPr lang="en-US" dirty="0" err="1"/>
              <a:t>|log|</a:t>
            </a:r>
            <a:r>
              <a:rPr lang="en-US" i="1" dirty="0" err="1"/>
              <a:t>V</a:t>
            </a:r>
            <a:r>
              <a:rPr lang="en-US" dirty="0"/>
              <a:t>| + </a:t>
            </a:r>
            <a:r>
              <a:rPr lang="en-US" dirty="0">
                <a:ea typeface="ＭＳ Ｐゴシック" charset="-128"/>
                <a:cs typeface="ＭＳ Ｐゴシック" charset="-128"/>
              </a:rPr>
              <a:t>|</a:t>
            </a:r>
            <a:r>
              <a:rPr lang="en-US" i="1" dirty="0">
                <a:ea typeface="ＭＳ Ｐゴシック" charset="-128"/>
                <a:cs typeface="ＭＳ Ｐゴシック" charset="-128"/>
              </a:rPr>
              <a:t>V</a:t>
            </a:r>
            <a:r>
              <a:rPr lang="en-US" dirty="0">
                <a:ea typeface="ＭＳ Ｐゴシック" charset="-128"/>
                <a:cs typeface="ＭＳ Ｐゴシック" charset="-128"/>
              </a:rPr>
              <a:t>|</a:t>
            </a:r>
            <a:r>
              <a:rPr lang="en-US" dirty="0">
                <a:solidFill>
                  <a:srgbClr val="FFFFFF"/>
                </a:solidFill>
              </a:rPr>
              <a:t>×</a:t>
            </a:r>
            <a:r>
              <a:rPr lang="en-US" dirty="0" err="1">
                <a:solidFill>
                  <a:srgbClr val="FFFFFF"/>
                </a:solidFill>
              </a:rPr>
              <a:t>makeset_complexity</a:t>
            </a:r>
            <a:r>
              <a:rPr lang="en-US" dirty="0">
                <a:ea typeface="ＭＳ Ｐゴシック" charset="-128"/>
                <a:cs typeface="ＭＳ Ｐゴシック" charset="-128"/>
              </a:rPr>
              <a:t> + </a:t>
            </a:r>
            <a:r>
              <a:rPr lang="en-US" dirty="0">
                <a:solidFill>
                  <a:srgbClr val="FFFFFF"/>
                </a:solidFill>
              </a:rPr>
              <a:t>|</a:t>
            </a:r>
            <a:r>
              <a:rPr lang="en-US" i="1" dirty="0">
                <a:solidFill>
                  <a:srgbClr val="FFFFFF"/>
                </a:solidFill>
              </a:rPr>
              <a:t>E</a:t>
            </a:r>
            <a:r>
              <a:rPr lang="en-US" dirty="0">
                <a:solidFill>
                  <a:srgbClr val="FFFFFF"/>
                </a:solidFill>
              </a:rPr>
              <a:t>|×</a:t>
            </a:r>
            <a:r>
              <a:rPr lang="en-US" dirty="0" err="1">
                <a:solidFill>
                  <a:srgbClr val="FFFFFF"/>
                </a:solidFill>
              </a:rPr>
              <a:t>find_complexity</a:t>
            </a:r>
            <a:r>
              <a:rPr lang="en-US" dirty="0">
                <a:solidFill>
                  <a:srgbClr val="FFFFFF"/>
                </a:solidFill>
              </a:rPr>
              <a:t> + |</a:t>
            </a:r>
            <a:r>
              <a:rPr lang="en-US" i="1" dirty="0">
                <a:solidFill>
                  <a:srgbClr val="FFFFFF"/>
                </a:solidFill>
              </a:rPr>
              <a:t>V</a:t>
            </a:r>
            <a:r>
              <a:rPr lang="en-US" dirty="0">
                <a:solidFill>
                  <a:srgbClr val="FFFFFF"/>
                </a:solidFill>
              </a:rPr>
              <a:t>|×</a:t>
            </a:r>
            <a:r>
              <a:rPr lang="en-US" dirty="0" err="1">
                <a:solidFill>
                  <a:srgbClr val="FFFFFF"/>
                </a:solidFill>
              </a:rPr>
              <a:t>union_complexity</a:t>
            </a:r>
            <a:r>
              <a:rPr lang="en-US" dirty="0">
                <a:solidFill>
                  <a:srgbClr val="FFFFFF"/>
                </a:solidFill>
              </a:rPr>
              <a:t>)</a:t>
            </a:r>
            <a:endParaRPr lang="en-US" dirty="0"/>
          </a:p>
          <a:p>
            <a:r>
              <a:rPr lang="en-US" dirty="0">
                <a:ea typeface="ＭＳ Ｐゴシック" charset="-128"/>
                <a:cs typeface="ＭＳ Ｐゴシック" charset="-128"/>
              </a:rPr>
              <a:t>Total complexity:  O(|</a:t>
            </a:r>
            <a:r>
              <a:rPr lang="en-US" i="1" dirty="0" err="1">
                <a:ea typeface="ＭＳ Ｐゴシック" charset="-128"/>
                <a:cs typeface="ＭＳ Ｐゴシック" charset="-128"/>
              </a:rPr>
              <a:t>E</a:t>
            </a:r>
            <a:r>
              <a:rPr lang="en-US" dirty="0" err="1">
                <a:ea typeface="ＭＳ Ｐゴシック" charset="-128"/>
                <a:cs typeface="ＭＳ Ｐゴシック" charset="-128"/>
              </a:rPr>
              <a:t>|log|</a:t>
            </a:r>
            <a:r>
              <a:rPr lang="en-US" i="1" dirty="0" err="1">
                <a:ea typeface="ＭＳ Ｐゴシック" charset="-128"/>
                <a:cs typeface="ＭＳ Ｐゴシック" charset="-128"/>
              </a:rPr>
              <a:t>V</a:t>
            </a:r>
            <a:r>
              <a:rPr lang="en-US" dirty="0">
                <a:ea typeface="ＭＳ Ｐゴシック" charset="-128"/>
                <a:cs typeface="ＭＳ Ｐゴシック" charset="-128"/>
              </a:rPr>
              <a:t>|)  </a:t>
            </a:r>
          </a:p>
          <a:p>
            <a:pPr lvl="1"/>
            <a:endParaRPr lang="en-US" dirty="0"/>
          </a:p>
          <a:p>
            <a:pPr lvl="1">
              <a:buFontTx/>
              <a:buNone/>
            </a:pPr>
            <a:endParaRPr lang="en-US" dirty="0"/>
          </a:p>
          <a:p>
            <a:endParaRPr lang="en-US" dirty="0">
              <a:ea typeface="ＭＳ Ｐゴシック" charset="-128"/>
              <a:cs typeface="ＭＳ Ｐゴシック" charset="-128"/>
            </a:endParaRPr>
          </a:p>
        </p:txBody>
      </p:sp>
      <p:sp>
        <p:nvSpPr>
          <p:cNvPr id="57348"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7349" name="Slide Number Placeholder 4"/>
          <p:cNvSpPr>
            <a:spLocks noGrp="1"/>
          </p:cNvSpPr>
          <p:nvPr>
            <p:ph type="sldNum" sz="quarter" idx="12"/>
          </p:nvPr>
        </p:nvSpPr>
        <p:spPr>
          <a:noFill/>
        </p:spPr>
        <p:txBody>
          <a:bodyPr/>
          <a:lstStyle/>
          <a:p>
            <a:fld id="{0A786CC4-7267-1347-8914-64573E6C240A}" type="slidenum">
              <a:rPr lang="en-US" smtClean="0">
                <a:latin typeface="Times New Roman" charset="0"/>
              </a:rPr>
              <a:pPr/>
              <a:t>28</a:t>
            </a:fld>
            <a:endParaRPr lang="en-US">
              <a:latin typeface="Times New Roman" charset="0"/>
            </a:endParaRPr>
          </a:p>
        </p:txBody>
      </p:sp>
      <p:pic>
        <p:nvPicPr>
          <p:cNvPr id="6" name="Picture 2">
            <a:extLst>
              <a:ext uri="{FF2B5EF4-FFF2-40B4-BE49-F238E27FC236}">
                <a16:creationId xmlns:a16="http://schemas.microsoft.com/office/drawing/2014/main" id="{E599FBA9-E8A2-5645-80DA-53258A3A9C4E}"/>
              </a:ext>
            </a:extLst>
          </p:cNvPr>
          <p:cNvPicPr>
            <a:picLocks noChangeAspect="1" noChangeArrowheads="1"/>
          </p:cNvPicPr>
          <p:nvPr/>
        </p:nvPicPr>
        <p:blipFill rotWithShape="1">
          <a:blip r:embed="rId2"/>
          <a:srcRect t="66767" r="14510"/>
          <a:stretch/>
        </p:blipFill>
        <p:spPr bwMode="auto">
          <a:xfrm>
            <a:off x="1447800" y="1219200"/>
            <a:ext cx="6607969" cy="101821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6323" name="Slide Number Placeholder 4"/>
          <p:cNvSpPr>
            <a:spLocks noGrp="1"/>
          </p:cNvSpPr>
          <p:nvPr>
            <p:ph type="sldNum" sz="quarter" idx="12"/>
          </p:nvPr>
        </p:nvSpPr>
        <p:spPr>
          <a:noFill/>
        </p:spPr>
        <p:txBody>
          <a:bodyPr/>
          <a:lstStyle/>
          <a:p>
            <a:fld id="{A8162ED0-7448-FA49-9690-DAEA3DB99D9A}" type="slidenum">
              <a:rPr lang="en-US" smtClean="0">
                <a:latin typeface="Times New Roman" charset="0"/>
              </a:rPr>
              <a:pPr/>
              <a:t>29</a:t>
            </a:fld>
            <a:endParaRPr lang="en-US">
              <a:latin typeface="Times New Roman" charset="0"/>
            </a:endParaRPr>
          </a:p>
        </p:txBody>
      </p:sp>
      <p:pic>
        <p:nvPicPr>
          <p:cNvPr id="56324" name="Picture 2"/>
          <p:cNvPicPr>
            <a:picLocks noChangeAspect="1" noChangeArrowheads="1"/>
          </p:cNvPicPr>
          <p:nvPr/>
        </p:nvPicPr>
        <p:blipFill>
          <a:blip r:embed="rId3"/>
          <a:srcRect/>
          <a:stretch>
            <a:fillRect/>
          </a:stretch>
        </p:blipFill>
        <p:spPr bwMode="auto">
          <a:xfrm>
            <a:off x="1648512" y="92150"/>
            <a:ext cx="5971488" cy="950939"/>
          </a:xfrm>
          <a:prstGeom prst="rect">
            <a:avLst/>
          </a:prstGeom>
          <a:noFill/>
          <a:ln w="9525">
            <a:noFill/>
            <a:miter lim="800000"/>
            <a:headEnd/>
            <a:tailEnd/>
          </a:ln>
        </p:spPr>
      </p:pic>
      <p:pic>
        <p:nvPicPr>
          <p:cNvPr id="56325" name="Picture 3"/>
          <p:cNvPicPr>
            <a:picLocks noChangeAspect="1" noChangeArrowheads="1"/>
          </p:cNvPicPr>
          <p:nvPr/>
        </p:nvPicPr>
        <p:blipFill>
          <a:blip r:embed="rId4"/>
          <a:srcRect/>
          <a:stretch>
            <a:fillRect/>
          </a:stretch>
        </p:blipFill>
        <p:spPr bwMode="auto">
          <a:xfrm>
            <a:off x="72886" y="1395359"/>
            <a:ext cx="4572000" cy="1285875"/>
          </a:xfrm>
          <a:prstGeom prst="rect">
            <a:avLst/>
          </a:prstGeom>
          <a:noFill/>
          <a:ln w="9525">
            <a:noFill/>
            <a:miter lim="800000"/>
            <a:headEnd/>
            <a:tailEnd/>
          </a:ln>
        </p:spPr>
      </p:pic>
      <p:pic>
        <p:nvPicPr>
          <p:cNvPr id="56326" name="Picture 2"/>
          <p:cNvPicPr>
            <a:picLocks noChangeAspect="1" noChangeArrowheads="1"/>
          </p:cNvPicPr>
          <p:nvPr/>
        </p:nvPicPr>
        <p:blipFill>
          <a:blip r:embed="rId5"/>
          <a:srcRect/>
          <a:stretch>
            <a:fillRect/>
          </a:stretch>
        </p:blipFill>
        <p:spPr bwMode="auto">
          <a:xfrm>
            <a:off x="4689612" y="1278425"/>
            <a:ext cx="4411319" cy="1614512"/>
          </a:xfrm>
          <a:prstGeom prst="rect">
            <a:avLst/>
          </a:prstGeom>
          <a:noFill/>
          <a:ln w="9525">
            <a:noFill/>
            <a:miter lim="800000"/>
            <a:headEnd/>
            <a:tailEnd/>
          </a:ln>
        </p:spPr>
      </p:pic>
      <p:sp>
        <p:nvSpPr>
          <p:cNvPr id="2" name="TextBox 1">
            <a:extLst>
              <a:ext uri="{FF2B5EF4-FFF2-40B4-BE49-F238E27FC236}">
                <a16:creationId xmlns:a16="http://schemas.microsoft.com/office/drawing/2014/main" id="{C46C9E5A-9C42-B34E-A837-C90B294883E2}"/>
              </a:ext>
            </a:extLst>
          </p:cNvPr>
          <p:cNvSpPr txBox="1"/>
          <p:nvPr/>
        </p:nvSpPr>
        <p:spPr>
          <a:xfrm>
            <a:off x="685800" y="5308937"/>
            <a:ext cx="7696200" cy="1015663"/>
          </a:xfrm>
          <a:prstGeom prst="rect">
            <a:avLst/>
          </a:prstGeom>
          <a:noFill/>
        </p:spPr>
        <p:txBody>
          <a:bodyPr wrap="square" rtlCol="0">
            <a:spAutoFit/>
          </a:bodyPr>
          <a:lstStyle/>
          <a:p>
            <a:r>
              <a:rPr lang="en-US" sz="2000" b="0" dirty="0"/>
              <a:t>Could compress depth during find. How? </a:t>
            </a:r>
          </a:p>
          <a:p>
            <a:r>
              <a:rPr lang="en-US" sz="2000" b="0" dirty="0"/>
              <a:t>Could do compression if we plan on using data structure a lot</a:t>
            </a:r>
          </a:p>
          <a:p>
            <a:r>
              <a:rPr lang="en-US" sz="2000" b="0" dirty="0"/>
              <a:t>Over time find would then have amortized O(1) complexity</a:t>
            </a:r>
          </a:p>
        </p:txBody>
      </p:sp>
      <p:pic>
        <p:nvPicPr>
          <p:cNvPr id="13" name="Picture 3">
            <a:extLst>
              <a:ext uri="{FF2B5EF4-FFF2-40B4-BE49-F238E27FC236}">
                <a16:creationId xmlns:a16="http://schemas.microsoft.com/office/drawing/2014/main" id="{0622879A-141C-2A49-AD8D-D8D7DAD81AA3}"/>
              </a:ext>
            </a:extLst>
          </p:cNvPr>
          <p:cNvPicPr>
            <a:picLocks noChangeAspect="1" noChangeArrowheads="1"/>
          </p:cNvPicPr>
          <p:nvPr/>
        </p:nvPicPr>
        <p:blipFill>
          <a:blip r:embed="rId6"/>
          <a:srcRect/>
          <a:stretch>
            <a:fillRect/>
          </a:stretch>
        </p:blipFill>
        <p:spPr bwMode="auto">
          <a:xfrm>
            <a:off x="3581399" y="3015943"/>
            <a:ext cx="5088027" cy="2216794"/>
          </a:xfrm>
          <a:prstGeom prst="rect">
            <a:avLst/>
          </a:prstGeom>
          <a:noFill/>
          <a:ln w="9525">
            <a:noFill/>
            <a:miter lim="800000"/>
            <a:headEnd/>
            <a:tailEnd/>
          </a:ln>
        </p:spPr>
      </p:pic>
      <p:pic>
        <p:nvPicPr>
          <p:cNvPr id="15" name="Picture 2">
            <a:extLst>
              <a:ext uri="{FF2B5EF4-FFF2-40B4-BE49-F238E27FC236}">
                <a16:creationId xmlns:a16="http://schemas.microsoft.com/office/drawing/2014/main" id="{B6BCB573-953A-8742-BB4D-CBAFEFE68BB1}"/>
              </a:ext>
            </a:extLst>
          </p:cNvPr>
          <p:cNvPicPr>
            <a:picLocks noChangeAspect="1" noChangeArrowheads="1"/>
          </p:cNvPicPr>
          <p:nvPr/>
        </p:nvPicPr>
        <p:blipFill>
          <a:blip r:embed="rId7"/>
          <a:srcRect/>
          <a:stretch>
            <a:fillRect/>
          </a:stretch>
        </p:blipFill>
        <p:spPr bwMode="auto">
          <a:xfrm>
            <a:off x="304800" y="3098618"/>
            <a:ext cx="2667000" cy="1808163"/>
          </a:xfrm>
          <a:prstGeom prst="rect">
            <a:avLst/>
          </a:prstGeom>
          <a:noFill/>
          <a:ln w="9525">
            <a:noFill/>
            <a:miter lim="800000"/>
            <a:headEnd/>
            <a:tailEnd/>
          </a:ln>
        </p:spPr>
      </p:pic>
    </p:spTree>
    <p:extLst>
      <p:ext uri="{BB962C8B-B14F-4D97-AF65-F5344CB8AC3E}">
        <p14:creationId xmlns:p14="http://schemas.microsoft.com/office/powerpoint/2010/main" val="3548453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Coins Problem</a:t>
            </a:r>
          </a:p>
        </p:txBody>
      </p:sp>
      <p:sp>
        <p:nvSpPr>
          <p:cNvPr id="18435" name="Content Placeholder 2"/>
          <p:cNvSpPr>
            <a:spLocks noGrp="1"/>
          </p:cNvSpPr>
          <p:nvPr>
            <p:ph idx="1"/>
          </p:nvPr>
        </p:nvSpPr>
        <p:spPr/>
        <p:txBody>
          <a:bodyPr/>
          <a:lstStyle/>
          <a:p>
            <a:r>
              <a:rPr lang="en-US" dirty="0">
                <a:ea typeface="ＭＳ Ｐゴシック" charset="-128"/>
                <a:cs typeface="ＭＳ Ｐゴシック" charset="-128"/>
              </a:rPr>
              <a:t>Given:</a:t>
            </a:r>
          </a:p>
          <a:p>
            <a:pPr lvl="1"/>
            <a:r>
              <a:rPr lang="en-US" dirty="0"/>
              <a:t>An unbounded supply of coins of specific denominations</a:t>
            </a:r>
          </a:p>
          <a:p>
            <a:pPr lvl="1"/>
            <a:r>
              <a:rPr lang="en-US" dirty="0"/>
              <a:t>An integer </a:t>
            </a:r>
            <a:r>
              <a:rPr lang="en-US" i="1" dirty="0" err="1"/>
              <a:t>c</a:t>
            </a:r>
            <a:endParaRPr lang="en-US" i="1" dirty="0"/>
          </a:p>
          <a:p>
            <a:r>
              <a:rPr lang="en-US" dirty="0">
                <a:ea typeface="ＭＳ Ｐゴシック" charset="-128"/>
                <a:cs typeface="ＭＳ Ｐゴシック" charset="-128"/>
              </a:rPr>
              <a:t>Find:  Minimal number of coins that add up to </a:t>
            </a:r>
            <a:r>
              <a:rPr lang="en-US" i="1" dirty="0" err="1">
                <a:ea typeface="ＭＳ Ｐゴシック" charset="-128"/>
                <a:cs typeface="ＭＳ Ｐゴシック" charset="-128"/>
              </a:rPr>
              <a:t>c</a:t>
            </a:r>
            <a:endParaRPr lang="en-US" i="1" dirty="0">
              <a:ea typeface="ＭＳ Ｐゴシック" charset="-128"/>
              <a:cs typeface="ＭＳ Ｐゴシック" charset="-128"/>
            </a:endParaRPr>
          </a:p>
          <a:p>
            <a:r>
              <a:rPr lang="en-US" dirty="0">
                <a:ea typeface="ＭＳ Ｐゴシック" charset="-128"/>
                <a:cs typeface="ＭＳ Ｐゴシック" charset="-128"/>
              </a:rPr>
              <a:t>What is your greedy algorithm?</a:t>
            </a:r>
          </a:p>
        </p:txBody>
      </p:sp>
      <p:sp>
        <p:nvSpPr>
          <p:cNvPr id="18436"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18437" name="Slide Number Placeholder 4"/>
          <p:cNvSpPr>
            <a:spLocks noGrp="1"/>
          </p:cNvSpPr>
          <p:nvPr>
            <p:ph type="sldNum" sz="quarter" idx="12"/>
          </p:nvPr>
        </p:nvSpPr>
        <p:spPr>
          <a:noFill/>
        </p:spPr>
        <p:txBody>
          <a:bodyPr/>
          <a:lstStyle/>
          <a:p>
            <a:fld id="{DFDA74DC-FBA8-694A-AC23-2D800CFBD3D5}" type="slidenum">
              <a:rPr lang="en-US" smtClean="0">
                <a:latin typeface="Times New Roman" charset="0"/>
              </a:rPr>
              <a:pPr/>
              <a:t>3</a:t>
            </a:fld>
            <a:endParaRPr lang="en-US">
              <a:latin typeface="Times New Roman"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9" y="152400"/>
            <a:ext cx="7772400" cy="838200"/>
          </a:xfrm>
        </p:spPr>
        <p:txBody>
          <a:bodyPr/>
          <a:lstStyle/>
          <a:p>
            <a:pPr>
              <a:defRPr/>
            </a:pPr>
            <a:r>
              <a:rPr lang="en-US" dirty="0"/>
              <a:t>Prim's Algorithm</a:t>
            </a:r>
          </a:p>
        </p:txBody>
      </p:sp>
      <p:sp>
        <p:nvSpPr>
          <p:cNvPr id="3" name="Content Placeholder 2"/>
          <p:cNvSpPr>
            <a:spLocks noGrp="1"/>
          </p:cNvSpPr>
          <p:nvPr>
            <p:ph idx="1"/>
          </p:nvPr>
        </p:nvSpPr>
        <p:spPr>
          <a:xfrm>
            <a:off x="685800" y="914400"/>
            <a:ext cx="7772400" cy="3124200"/>
          </a:xfrm>
        </p:spPr>
        <p:txBody>
          <a:bodyPr>
            <a:normAutofit fontScale="85000" lnSpcReduction="20000"/>
          </a:bodyPr>
          <a:lstStyle/>
          <a:p>
            <a:pPr>
              <a:buFont typeface="Wingdings" pitchFamily="-107" charset="2"/>
              <a:buChar char="l"/>
              <a:defRPr/>
            </a:pPr>
            <a:r>
              <a:rPr lang="en-US" dirty="0"/>
              <a:t>Prim's algorithm grows one SCC (</a:t>
            </a:r>
            <a:r>
              <a:rPr lang="en-US" sz="2400" i="1" dirty="0"/>
              <a:t>X </a:t>
            </a:r>
            <a:r>
              <a:rPr lang="en-US" sz="2400" dirty="0"/>
              <a:t>and</a:t>
            </a:r>
            <a:r>
              <a:rPr lang="en-US" sz="2400" i="1" dirty="0"/>
              <a:t> S</a:t>
            </a:r>
            <a:r>
              <a:rPr lang="en-US" sz="2400" dirty="0"/>
              <a:t>)</a:t>
            </a:r>
            <a:r>
              <a:rPr lang="en-US" dirty="0"/>
              <a:t> as a single tree</a:t>
            </a:r>
          </a:p>
          <a:p>
            <a:pPr lvl="1" eaLnBrk="1" hangingPunct="1">
              <a:defRPr/>
            </a:pPr>
            <a:r>
              <a:rPr lang="en-US" sz="2400" i="1" dirty="0"/>
              <a:t>X </a:t>
            </a:r>
            <a:r>
              <a:rPr lang="en-US" sz="2400" dirty="0"/>
              <a:t>and</a:t>
            </a:r>
            <a:r>
              <a:rPr lang="en-US" sz="2400" i="1" dirty="0"/>
              <a:t> S</a:t>
            </a:r>
            <a:r>
              <a:rPr lang="en-US" sz="2400" dirty="0"/>
              <a:t> are the sets of intermediate edges and vertices in this partial MST</a:t>
            </a:r>
          </a:p>
          <a:p>
            <a:pPr lvl="1" eaLnBrk="1" hangingPunct="1">
              <a:defRPr/>
            </a:pPr>
            <a:r>
              <a:rPr lang="en-US" sz="2400" dirty="0"/>
              <a:t>On each iteration, </a:t>
            </a:r>
            <a:r>
              <a:rPr lang="en-US" sz="2400" i="1" dirty="0"/>
              <a:t>X</a:t>
            </a:r>
            <a:r>
              <a:rPr lang="en-US" sz="2400" dirty="0"/>
              <a:t> grows by one edge, and </a:t>
            </a:r>
            <a:r>
              <a:rPr lang="en-US" sz="2400" i="1" dirty="0"/>
              <a:t>S</a:t>
            </a:r>
            <a:r>
              <a:rPr lang="en-US" sz="2400" dirty="0"/>
              <a:t> by one vertex</a:t>
            </a:r>
          </a:p>
          <a:p>
            <a:pPr lvl="2" eaLnBrk="1" hangingPunct="1">
              <a:buFont typeface="Wingdings" pitchFamily="-107" charset="2"/>
              <a:buChar char="l"/>
              <a:defRPr/>
            </a:pPr>
            <a:r>
              <a:rPr lang="en-US" sz="2000" dirty="0"/>
              <a:t>The lightest edge between a vertex in </a:t>
            </a:r>
            <a:r>
              <a:rPr lang="en-US" sz="2000" i="1" dirty="0"/>
              <a:t>S</a:t>
            </a:r>
            <a:r>
              <a:rPr lang="en-US" sz="2000" dirty="0"/>
              <a:t> and a vertex outside </a:t>
            </a:r>
            <a:r>
              <a:rPr lang="en-US" sz="2000" i="1" dirty="0"/>
              <a:t>S</a:t>
            </a:r>
            <a:r>
              <a:rPr lang="en-US" sz="2000" dirty="0"/>
              <a:t> (</a:t>
            </a:r>
            <a:r>
              <a:rPr lang="en-US" sz="2000" i="1" dirty="0"/>
              <a:t>V </a:t>
            </a:r>
            <a:r>
              <a:rPr lang="en-US" sz="2000" dirty="0"/>
              <a:t>- </a:t>
            </a:r>
            <a:r>
              <a:rPr lang="en-US" sz="2000" i="1" dirty="0"/>
              <a:t>S</a:t>
            </a:r>
            <a:r>
              <a:rPr lang="en-US" sz="2000" dirty="0"/>
              <a:t>)</a:t>
            </a:r>
          </a:p>
          <a:p>
            <a:pPr lvl="2" eaLnBrk="1" hangingPunct="1">
              <a:buFont typeface="Wingdings" pitchFamily="-107" charset="2"/>
              <a:buChar char="l"/>
              <a:defRPr/>
            </a:pPr>
            <a:r>
              <a:rPr lang="en-US" sz="2000" dirty="0"/>
              <a:t>All vertices </a:t>
            </a:r>
            <a:r>
              <a:rPr lang="en-US" sz="2000" i="1" dirty="0"/>
              <a:t>S</a:t>
            </a:r>
            <a:r>
              <a:rPr lang="en-US" sz="2000" dirty="0"/>
              <a:t> and </a:t>
            </a:r>
            <a:r>
              <a:rPr lang="en-US" sz="2000" i="1" dirty="0"/>
              <a:t>V</a:t>
            </a:r>
            <a:r>
              <a:rPr lang="en-US" sz="2000" dirty="0"/>
              <a:t>-1 edges must eventually move into </a:t>
            </a:r>
            <a:r>
              <a:rPr lang="en-US" sz="2000" i="1" dirty="0"/>
              <a:t>S</a:t>
            </a:r>
            <a:r>
              <a:rPr lang="en-US" sz="2000" dirty="0"/>
              <a:t> and </a:t>
            </a:r>
            <a:r>
              <a:rPr lang="en-US" sz="2000" i="1" dirty="0"/>
              <a:t>X</a:t>
            </a:r>
          </a:p>
          <a:p>
            <a:pPr lvl="2" eaLnBrk="1" hangingPunct="1">
              <a:buFont typeface="Wingdings" pitchFamily="-107" charset="2"/>
              <a:buChar char="l"/>
              <a:defRPr/>
            </a:pPr>
            <a:r>
              <a:rPr lang="en-US" sz="2000" dirty="0"/>
              <a:t>Cannot create a cycle since new vertex not currently in </a:t>
            </a:r>
            <a:r>
              <a:rPr lang="en-US" sz="2000" i="1" dirty="0"/>
              <a:t>S</a:t>
            </a:r>
            <a:r>
              <a:rPr lang="en-US" sz="2000" dirty="0"/>
              <a:t> and we never add a new edge between two nodes already in </a:t>
            </a:r>
            <a:r>
              <a:rPr lang="en-US" sz="2000" i="1" dirty="0"/>
              <a:t>S</a:t>
            </a:r>
          </a:p>
          <a:p>
            <a:pPr lvl="2" eaLnBrk="1" hangingPunct="1">
              <a:buFont typeface="Wingdings" pitchFamily="-107" charset="2"/>
              <a:buChar char="l"/>
              <a:defRPr/>
            </a:pPr>
            <a:r>
              <a:rPr lang="en-US" sz="2000" dirty="0"/>
              <a:t>What is an efficient data structure to retrieve that edge?</a:t>
            </a:r>
          </a:p>
          <a:p>
            <a:pPr lvl="1" eaLnBrk="1" hangingPunct="1">
              <a:defRPr/>
            </a:pPr>
            <a:r>
              <a:rPr lang="en-US" sz="2286" dirty="0"/>
              <a:t>The algorithm is basically Dijkstra's algorithm except that the PQ key value for each node outside </a:t>
            </a:r>
            <a:r>
              <a:rPr lang="en-US" sz="2286" i="1" dirty="0"/>
              <a:t>S</a:t>
            </a:r>
            <a:r>
              <a:rPr lang="en-US" sz="2286" dirty="0"/>
              <a:t> is its lightest edge into </a:t>
            </a:r>
            <a:r>
              <a:rPr lang="en-US" sz="2286" i="1" dirty="0"/>
              <a:t>S</a:t>
            </a:r>
            <a:endParaRPr lang="en-US" sz="2571" i="1" dirty="0"/>
          </a:p>
        </p:txBody>
      </p:sp>
      <p:sp>
        <p:nvSpPr>
          <p:cNvPr id="5837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8373" name="Slide Number Placeholder 4"/>
          <p:cNvSpPr>
            <a:spLocks noGrp="1"/>
          </p:cNvSpPr>
          <p:nvPr>
            <p:ph type="sldNum" sz="quarter" idx="12"/>
          </p:nvPr>
        </p:nvSpPr>
        <p:spPr>
          <a:noFill/>
        </p:spPr>
        <p:txBody>
          <a:bodyPr/>
          <a:lstStyle/>
          <a:p>
            <a:fld id="{D23AB864-C817-FE49-AF5F-F0541E6914EA}" type="slidenum">
              <a:rPr lang="en-US" smtClean="0">
                <a:latin typeface="Times New Roman" charset="0"/>
              </a:rPr>
              <a:pPr/>
              <a:t>30</a:t>
            </a:fld>
            <a:endParaRPr lang="en-US">
              <a:latin typeface="Times New Roman" charset="0"/>
            </a:endParaRPr>
          </a:p>
        </p:txBody>
      </p:sp>
      <p:pic>
        <p:nvPicPr>
          <p:cNvPr id="58374" name="Picture 2"/>
          <p:cNvPicPr>
            <a:picLocks noChangeAspect="1" noChangeArrowheads="1"/>
          </p:cNvPicPr>
          <p:nvPr/>
        </p:nvPicPr>
        <p:blipFill>
          <a:blip r:embed="rId3"/>
          <a:srcRect/>
          <a:stretch>
            <a:fillRect/>
          </a:stretch>
        </p:blipFill>
        <p:spPr bwMode="auto">
          <a:xfrm>
            <a:off x="3078163" y="4092575"/>
            <a:ext cx="3170237" cy="21431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7139" y="152400"/>
            <a:ext cx="7772400" cy="838200"/>
          </a:xfrm>
        </p:spPr>
        <p:txBody>
          <a:bodyPr/>
          <a:lstStyle/>
          <a:p>
            <a:pPr>
              <a:defRPr/>
            </a:pPr>
            <a:r>
              <a:rPr lang="en-US" dirty="0"/>
              <a:t>Prim's Algorithm – An Intuitive Version</a:t>
            </a:r>
          </a:p>
        </p:txBody>
      </p:sp>
      <p:sp>
        <p:nvSpPr>
          <p:cNvPr id="3" name="Content Placeholder 2"/>
          <p:cNvSpPr>
            <a:spLocks noGrp="1"/>
          </p:cNvSpPr>
          <p:nvPr>
            <p:ph idx="1"/>
          </p:nvPr>
        </p:nvSpPr>
        <p:spPr>
          <a:xfrm>
            <a:off x="685800" y="990600"/>
            <a:ext cx="7772400" cy="3200400"/>
          </a:xfrm>
        </p:spPr>
        <p:txBody>
          <a:bodyPr>
            <a:normAutofit fontScale="92500" lnSpcReduction="20000"/>
          </a:bodyPr>
          <a:lstStyle/>
          <a:p>
            <a:pPr>
              <a:buFont typeface="Wingdings" pitchFamily="-107" charset="2"/>
              <a:buChar char="l"/>
              <a:defRPr/>
            </a:pPr>
            <a:r>
              <a:rPr lang="en-US" dirty="0"/>
              <a:t>Consider each node as wanting to get into club </a:t>
            </a:r>
            <a:r>
              <a:rPr lang="en-US" i="1" dirty="0"/>
              <a:t>S</a:t>
            </a:r>
            <a:endParaRPr lang="en-US" dirty="0"/>
          </a:p>
          <a:p>
            <a:pPr>
              <a:buFont typeface="Wingdings" pitchFamily="-107" charset="2"/>
              <a:buChar char="l"/>
              <a:defRPr/>
            </a:pPr>
            <a:r>
              <a:rPr lang="en-US" dirty="0"/>
              <a:t>All nodes must join the club and before we finish</a:t>
            </a:r>
          </a:p>
          <a:p>
            <a:pPr>
              <a:buFont typeface="Wingdings" pitchFamily="-107" charset="2"/>
              <a:buChar char="l"/>
              <a:defRPr/>
            </a:pPr>
            <a:r>
              <a:rPr lang="en-US" dirty="0"/>
              <a:t>Each non-member (</a:t>
            </a:r>
            <a:r>
              <a:rPr lang="en-US" i="1" dirty="0"/>
              <a:t>V</a:t>
            </a:r>
            <a:r>
              <a:rPr lang="en-US" dirty="0"/>
              <a:t>-</a:t>
            </a:r>
            <a:r>
              <a:rPr lang="en-US" i="1" dirty="0"/>
              <a:t>S</a:t>
            </a:r>
            <a:r>
              <a:rPr lang="en-US" dirty="0"/>
              <a:t>) has an entry key which is the smallest edge length from itself to any current member of the club</a:t>
            </a:r>
          </a:p>
          <a:p>
            <a:pPr>
              <a:buFont typeface="Wingdings" pitchFamily="-107" charset="2"/>
              <a:buChar char="l"/>
              <a:defRPr/>
            </a:pPr>
            <a:r>
              <a:rPr lang="en-US" dirty="0"/>
              <a:t>At each iteration the non-member with the smallest key joins the club</a:t>
            </a:r>
          </a:p>
          <a:p>
            <a:pPr>
              <a:buFont typeface="Wingdings" pitchFamily="-107" charset="2"/>
              <a:buChar char="l"/>
              <a:defRPr/>
            </a:pPr>
            <a:r>
              <a:rPr lang="en-US" dirty="0"/>
              <a:t>Whenever a new member joins the club, all non-members with edges to the new member have their key updated if their edge to the new member is smaller than their current smallest edge into the club</a:t>
            </a:r>
          </a:p>
          <a:p>
            <a:pPr>
              <a:buFont typeface="Wingdings" pitchFamily="-107" charset="2"/>
              <a:buChar char="l"/>
              <a:defRPr/>
            </a:pPr>
            <a:endParaRPr lang="en-US" dirty="0"/>
          </a:p>
        </p:txBody>
      </p:sp>
      <p:sp>
        <p:nvSpPr>
          <p:cNvPr id="5837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58373" name="Slide Number Placeholder 4"/>
          <p:cNvSpPr>
            <a:spLocks noGrp="1"/>
          </p:cNvSpPr>
          <p:nvPr>
            <p:ph type="sldNum" sz="quarter" idx="12"/>
          </p:nvPr>
        </p:nvSpPr>
        <p:spPr>
          <a:noFill/>
        </p:spPr>
        <p:txBody>
          <a:bodyPr/>
          <a:lstStyle/>
          <a:p>
            <a:fld id="{D23AB864-C817-FE49-AF5F-F0541E6914EA}" type="slidenum">
              <a:rPr lang="en-US" smtClean="0">
                <a:latin typeface="Times New Roman" charset="0"/>
              </a:rPr>
              <a:pPr/>
              <a:t>31</a:t>
            </a:fld>
            <a:endParaRPr lang="en-US">
              <a:latin typeface="Times New Roman" charset="0"/>
            </a:endParaRPr>
          </a:p>
        </p:txBody>
      </p:sp>
      <p:pic>
        <p:nvPicPr>
          <p:cNvPr id="58374" name="Picture 2"/>
          <p:cNvPicPr>
            <a:picLocks noChangeAspect="1" noChangeArrowheads="1"/>
          </p:cNvPicPr>
          <p:nvPr/>
        </p:nvPicPr>
        <p:blipFill>
          <a:blip r:embed="rId3"/>
          <a:srcRect/>
          <a:stretch>
            <a:fillRect/>
          </a:stretch>
        </p:blipFill>
        <p:spPr bwMode="auto">
          <a:xfrm>
            <a:off x="3078163" y="4092575"/>
            <a:ext cx="3170237" cy="2143125"/>
          </a:xfrm>
          <a:prstGeom prst="rect">
            <a:avLst/>
          </a:prstGeom>
          <a:noFill/>
          <a:ln w="9525">
            <a:noFill/>
            <a:miter lim="800000"/>
            <a:headEnd/>
            <a:tailEnd/>
          </a:ln>
        </p:spPr>
      </p:pic>
    </p:spTree>
    <p:extLst>
      <p:ext uri="{BB962C8B-B14F-4D97-AF65-F5344CB8AC3E}">
        <p14:creationId xmlns:p14="http://schemas.microsoft.com/office/powerpoint/2010/main" val="3221873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838200"/>
          </a:xfrm>
        </p:spPr>
        <p:txBody>
          <a:bodyPr/>
          <a:lstStyle/>
          <a:p>
            <a:pPr>
              <a:defRPr/>
            </a:pPr>
            <a:r>
              <a:rPr lang="en-US" dirty="0"/>
              <a:t>Prim's Algorithm</a:t>
            </a:r>
          </a:p>
        </p:txBody>
      </p:sp>
      <p:sp>
        <p:nvSpPr>
          <p:cNvPr id="59395" name="Content Placeholder 2"/>
          <p:cNvSpPr>
            <a:spLocks noGrp="1"/>
          </p:cNvSpPr>
          <p:nvPr>
            <p:ph idx="1"/>
          </p:nvPr>
        </p:nvSpPr>
        <p:spPr>
          <a:xfrm>
            <a:off x="685800" y="5257800"/>
            <a:ext cx="7772400" cy="914400"/>
          </a:xfrm>
        </p:spPr>
        <p:txBody>
          <a:bodyPr/>
          <a:lstStyle/>
          <a:p>
            <a:pPr>
              <a:spcBef>
                <a:spcPct val="0"/>
              </a:spcBef>
            </a:pPr>
            <a:r>
              <a:rPr lang="en-US" sz="2000" dirty="0" err="1">
                <a:ea typeface="ＭＳ Ｐゴシック" charset="-128"/>
                <a:cs typeface="ＭＳ Ｐゴシック" charset="-128"/>
              </a:rPr>
              <a:t>Decreasekey</a:t>
            </a:r>
            <a:r>
              <a:rPr lang="en-US" sz="2000" dirty="0">
                <a:ea typeface="ＭＳ Ｐゴシック" charset="-128"/>
                <a:cs typeface="ＭＳ Ｐゴシック" charset="-128"/>
              </a:rPr>
              <a:t> does not update path length, but updates the key with the decreased edge cost between </a:t>
            </a:r>
            <a:r>
              <a:rPr lang="en-US" sz="2000" i="1" dirty="0">
                <a:ea typeface="ＭＳ Ｐゴシック" charset="-128"/>
                <a:cs typeface="ＭＳ Ｐゴシック" charset="-128"/>
              </a:rPr>
              <a:t>v</a:t>
            </a:r>
            <a:r>
              <a:rPr lang="en-US" sz="2000" dirty="0">
                <a:ea typeface="ＭＳ Ｐゴシック" charset="-128"/>
                <a:cs typeface="ＭＳ Ｐゴシック" charset="-128"/>
              </a:rPr>
              <a:t> and </a:t>
            </a:r>
            <a:r>
              <a:rPr lang="en-US" sz="2000" i="1" dirty="0">
                <a:ea typeface="ＭＳ Ｐゴシック" charset="-128"/>
                <a:cs typeface="ＭＳ Ｐゴシック" charset="-128"/>
              </a:rPr>
              <a:t>z</a:t>
            </a:r>
          </a:p>
          <a:p>
            <a:pPr>
              <a:spcBef>
                <a:spcPct val="0"/>
              </a:spcBef>
            </a:pPr>
            <a:r>
              <a:rPr lang="en-US" sz="2000" dirty="0">
                <a:ea typeface="ＭＳ Ｐゴシック" charset="-128"/>
                <a:cs typeface="ＭＳ Ｐゴシック" charset="-128"/>
              </a:rPr>
              <a:t>Almost the same as Dijkstra's Algorithm, same complexity values</a:t>
            </a:r>
          </a:p>
        </p:txBody>
      </p:sp>
      <p:sp>
        <p:nvSpPr>
          <p:cNvPr id="59396" name="Footer Placeholder 3"/>
          <p:cNvSpPr>
            <a:spLocks noGrp="1"/>
          </p:cNvSpPr>
          <p:nvPr>
            <p:ph type="ftr" sz="quarter" idx="11"/>
          </p:nvPr>
        </p:nvSpPr>
        <p:spPr>
          <a:noFill/>
        </p:spPr>
        <p:txBody>
          <a:bodyPr/>
          <a:lstStyle/>
          <a:p>
            <a:r>
              <a:rPr lang="en-US" dirty="0">
                <a:latin typeface="Times New Roman" charset="0"/>
              </a:rPr>
              <a:t>CS 312 – Greedy Algorithms</a:t>
            </a:r>
          </a:p>
        </p:txBody>
      </p:sp>
      <p:sp>
        <p:nvSpPr>
          <p:cNvPr id="59397" name="Slide Number Placeholder 4"/>
          <p:cNvSpPr>
            <a:spLocks noGrp="1"/>
          </p:cNvSpPr>
          <p:nvPr>
            <p:ph type="sldNum" sz="quarter" idx="12"/>
          </p:nvPr>
        </p:nvSpPr>
        <p:spPr>
          <a:noFill/>
        </p:spPr>
        <p:txBody>
          <a:bodyPr/>
          <a:lstStyle/>
          <a:p>
            <a:fld id="{F56982A4-083D-A14C-A855-C680A6FCFA6D}" type="slidenum">
              <a:rPr lang="en-US" smtClean="0">
                <a:latin typeface="Times New Roman" charset="0"/>
              </a:rPr>
              <a:pPr/>
              <a:t>32</a:t>
            </a:fld>
            <a:endParaRPr lang="en-US">
              <a:latin typeface="Times New Roman" charset="0"/>
            </a:endParaRPr>
          </a:p>
        </p:txBody>
      </p:sp>
      <p:pic>
        <p:nvPicPr>
          <p:cNvPr id="59398" name="Picture 2"/>
          <p:cNvPicPr>
            <a:picLocks noChangeAspect="1" noChangeArrowheads="1"/>
          </p:cNvPicPr>
          <p:nvPr/>
        </p:nvPicPr>
        <p:blipFill>
          <a:blip r:embed="rId3"/>
          <a:srcRect/>
          <a:stretch>
            <a:fillRect/>
          </a:stretch>
        </p:blipFill>
        <p:spPr bwMode="auto">
          <a:xfrm>
            <a:off x="457200" y="762000"/>
            <a:ext cx="8153400" cy="4440238"/>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defRPr/>
            </a:pPr>
            <a:r>
              <a:rPr lang="en-US"/>
              <a:t>Prim’s Algorithm</a:t>
            </a:r>
          </a:p>
        </p:txBody>
      </p:sp>
      <p:sp>
        <p:nvSpPr>
          <p:cNvPr id="60419" name="Rectangle 3"/>
          <p:cNvSpPr>
            <a:spLocks noChangeArrowheads="1"/>
          </p:cNvSpPr>
          <p:nvPr/>
        </p:nvSpPr>
        <p:spPr bwMode="auto">
          <a:xfrm>
            <a:off x="4267200" y="1447800"/>
            <a:ext cx="4495800" cy="9906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Choose arbitrary starting vertex, </a:t>
            </a:r>
          </a:p>
          <a:p>
            <a:pPr algn="ctr" eaLnBrk="0" hangingPunct="0"/>
            <a:r>
              <a:rPr lang="en-US" b="0" dirty="0">
                <a:ea typeface="Arial" charset="0"/>
                <a:cs typeface="Arial" charset="0"/>
              </a:rPr>
              <a:t>set to 0 and </a:t>
            </a:r>
            <a:r>
              <a:rPr lang="en-US" b="0" dirty="0" err="1">
                <a:ea typeface="Arial" charset="0"/>
                <a:cs typeface="Arial" charset="0"/>
              </a:rPr>
              <a:t>deletemin</a:t>
            </a:r>
            <a:endParaRPr lang="en-US" b="0" dirty="0">
              <a:ea typeface="Arial" charset="0"/>
              <a:cs typeface="Arial" charset="0"/>
            </a:endParaRPr>
          </a:p>
        </p:txBody>
      </p:sp>
      <p:sp>
        <p:nvSpPr>
          <p:cNvPr id="60420" name="Oval 4"/>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0421"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0422"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0423" name="AutoShape 7"/>
          <p:cNvCxnSpPr>
            <a:cxnSpLocks noChangeShapeType="1"/>
            <a:stCxn id="60420" idx="6"/>
            <a:endCxn id="60421"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60424" name="AutoShape 8"/>
          <p:cNvCxnSpPr>
            <a:cxnSpLocks noChangeShapeType="1"/>
            <a:stCxn id="60421" idx="6"/>
            <a:endCxn id="60422" idx="2"/>
          </p:cNvCxnSpPr>
          <p:nvPr/>
        </p:nvCxnSpPr>
        <p:spPr bwMode="auto">
          <a:xfrm>
            <a:off x="2452688" y="2819400"/>
            <a:ext cx="1038225" cy="0"/>
          </a:xfrm>
          <a:prstGeom prst="straightConnector1">
            <a:avLst/>
          </a:prstGeom>
          <a:noFill/>
          <a:ln w="9525">
            <a:solidFill>
              <a:schemeClr val="tx1"/>
            </a:solidFill>
            <a:round/>
            <a:headEnd/>
            <a:tailEnd/>
          </a:ln>
        </p:spPr>
      </p:cxnSp>
      <p:sp>
        <p:nvSpPr>
          <p:cNvPr id="60425"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0426"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0427" name="Oval 11"/>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4</a:t>
            </a:r>
          </a:p>
        </p:txBody>
      </p:sp>
      <p:sp>
        <p:nvSpPr>
          <p:cNvPr id="60428"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0429"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0430" name="AutoShape 14"/>
          <p:cNvCxnSpPr>
            <a:cxnSpLocks noChangeShapeType="1"/>
            <a:stCxn id="60427" idx="6"/>
            <a:endCxn id="60428" idx="2"/>
          </p:cNvCxnSpPr>
          <p:nvPr/>
        </p:nvCxnSpPr>
        <p:spPr bwMode="auto">
          <a:xfrm>
            <a:off x="928688" y="4191000"/>
            <a:ext cx="1038225" cy="0"/>
          </a:xfrm>
          <a:prstGeom prst="straightConnector1">
            <a:avLst/>
          </a:prstGeom>
          <a:noFill/>
          <a:ln w="9525">
            <a:solidFill>
              <a:schemeClr val="tx1"/>
            </a:solidFill>
            <a:round/>
            <a:headEnd/>
            <a:tailEnd/>
          </a:ln>
        </p:spPr>
      </p:cxnSp>
      <p:cxnSp>
        <p:nvCxnSpPr>
          <p:cNvPr id="60431" name="AutoShape 15"/>
          <p:cNvCxnSpPr>
            <a:cxnSpLocks noChangeShapeType="1"/>
            <a:stCxn id="60428" idx="6"/>
            <a:endCxn id="60429" idx="2"/>
          </p:cNvCxnSpPr>
          <p:nvPr/>
        </p:nvCxnSpPr>
        <p:spPr bwMode="auto">
          <a:xfrm>
            <a:off x="2452688" y="4191000"/>
            <a:ext cx="1038225" cy="0"/>
          </a:xfrm>
          <a:prstGeom prst="straightConnector1">
            <a:avLst/>
          </a:prstGeom>
          <a:noFill/>
          <a:ln w="9525">
            <a:solidFill>
              <a:schemeClr val="tx1"/>
            </a:solidFill>
            <a:round/>
            <a:headEnd/>
            <a:tailEnd/>
          </a:ln>
        </p:spPr>
      </p:cxnSp>
      <p:sp>
        <p:nvSpPr>
          <p:cNvPr id="60432"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0433"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0434" name="AutoShape 18"/>
          <p:cNvCxnSpPr>
            <a:cxnSpLocks noChangeShapeType="1"/>
            <a:stCxn id="60420" idx="4"/>
            <a:endCxn id="60427"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60435" name="AutoShape 19"/>
          <p:cNvCxnSpPr>
            <a:cxnSpLocks noChangeShapeType="1"/>
            <a:stCxn id="60427" idx="7"/>
            <a:endCxn id="60421"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0436" name="AutoShape 20"/>
          <p:cNvCxnSpPr>
            <a:cxnSpLocks noChangeShapeType="1"/>
            <a:stCxn id="60421" idx="4"/>
            <a:endCxn id="60428"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60437" name="AutoShape 21"/>
          <p:cNvCxnSpPr>
            <a:cxnSpLocks noChangeShapeType="1"/>
            <a:stCxn id="60428" idx="7"/>
            <a:endCxn id="60422"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60438" name="AutoShape 22"/>
          <p:cNvCxnSpPr>
            <a:cxnSpLocks noChangeShapeType="1"/>
            <a:stCxn id="60422" idx="4"/>
            <a:endCxn id="60429" idx="0"/>
          </p:cNvCxnSpPr>
          <p:nvPr/>
        </p:nvCxnSpPr>
        <p:spPr bwMode="auto">
          <a:xfrm>
            <a:off x="3733800" y="3062288"/>
            <a:ext cx="0" cy="885825"/>
          </a:xfrm>
          <a:prstGeom prst="straightConnector1">
            <a:avLst/>
          </a:prstGeom>
          <a:noFill/>
          <a:ln w="9525">
            <a:solidFill>
              <a:schemeClr val="tx1"/>
            </a:solidFill>
            <a:round/>
            <a:headEnd/>
            <a:tailEnd/>
          </a:ln>
        </p:spPr>
      </p:cxnSp>
      <p:sp>
        <p:nvSpPr>
          <p:cNvPr id="60439"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0440" name="AutoShape 24"/>
          <p:cNvCxnSpPr>
            <a:cxnSpLocks noChangeShapeType="1"/>
            <a:stCxn id="60427" idx="5"/>
            <a:endCxn id="60439"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0441" name="AutoShape 25"/>
          <p:cNvCxnSpPr>
            <a:cxnSpLocks noChangeShapeType="1"/>
            <a:stCxn id="60428" idx="4"/>
            <a:endCxn id="60439"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60442" name="AutoShape 26"/>
          <p:cNvCxnSpPr>
            <a:cxnSpLocks noChangeShapeType="1"/>
            <a:stCxn id="60429" idx="3"/>
            <a:endCxn id="60439"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0443"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44"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0445"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46"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0447"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0448"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0449"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0450"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045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0452" name="TextBox 36"/>
          <p:cNvSpPr txBox="1">
            <a:spLocks noChangeArrowheads="1"/>
          </p:cNvSpPr>
          <p:nvPr/>
        </p:nvSpPr>
        <p:spPr bwMode="auto">
          <a:xfrm>
            <a:off x="7826375" y="2759075"/>
            <a:ext cx="631825" cy="2862263"/>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a:t>
            </a:r>
          </a:p>
          <a:p>
            <a:r>
              <a:rPr lang="en-US" sz="2000" b="0"/>
              <a:t>3: ∞</a:t>
            </a:r>
          </a:p>
          <a:p>
            <a:r>
              <a:rPr lang="en-US" sz="2000" b="0"/>
              <a:t>4: ∞</a:t>
            </a:r>
          </a:p>
          <a:p>
            <a:r>
              <a:rPr lang="en-US" sz="2000" b="0"/>
              <a:t>5: 0</a:t>
            </a:r>
          </a:p>
          <a:p>
            <a:r>
              <a:rPr lang="en-US" sz="2000" b="0"/>
              <a:t>6: ∞</a:t>
            </a:r>
          </a:p>
          <a:p>
            <a:r>
              <a:rPr lang="en-US" sz="2000" b="0"/>
              <a:t>7: ∞</a:t>
            </a:r>
          </a:p>
          <a:p>
            <a:endParaRPr lang="en-US" sz="2000" b="0"/>
          </a:p>
          <a:p>
            <a:endParaRPr lang="en-US" sz="2000" b="0"/>
          </a:p>
        </p:txBody>
      </p:sp>
      <p:pic>
        <p:nvPicPr>
          <p:cNvPr id="60453" name="Picture 2"/>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
        <p:nvSpPr>
          <p:cNvPr id="38" name="Slide Number Placeholder 37"/>
          <p:cNvSpPr>
            <a:spLocks noGrp="1"/>
          </p:cNvSpPr>
          <p:nvPr>
            <p:ph type="sldNum" sz="quarter" idx="12"/>
          </p:nvPr>
        </p:nvSpPr>
        <p:spPr/>
        <p:txBody>
          <a:bodyPr/>
          <a:lstStyle/>
          <a:p>
            <a:pPr>
              <a:defRPr/>
            </a:pPr>
            <a:fld id="{248BFF9C-E464-A84C-8A8F-5397118AC477}" type="slidenum">
              <a:rPr lang="en-US" smtClean="0"/>
              <a:pPr>
                <a:defRPr/>
              </a:pPr>
              <a:t>33</a:t>
            </a:fld>
            <a:endParaRPr lang="en-US"/>
          </a:p>
        </p:txBody>
      </p:sp>
      <p:sp>
        <p:nvSpPr>
          <p:cNvPr id="39" name="Footer Placeholder 38"/>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a:t>Prim’s Algorithm</a:t>
            </a:r>
          </a:p>
        </p:txBody>
      </p:sp>
      <p:sp>
        <p:nvSpPr>
          <p:cNvPr id="62468" name="Oval 4"/>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2469"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2470"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2471" name="AutoShape 7"/>
          <p:cNvCxnSpPr>
            <a:cxnSpLocks noChangeShapeType="1"/>
            <a:stCxn id="62468" idx="6"/>
            <a:endCxn id="62469"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62472" name="AutoShape 8"/>
          <p:cNvCxnSpPr>
            <a:cxnSpLocks noChangeShapeType="1"/>
            <a:stCxn id="62469" idx="6"/>
            <a:endCxn id="62470" idx="2"/>
          </p:cNvCxnSpPr>
          <p:nvPr/>
        </p:nvCxnSpPr>
        <p:spPr bwMode="auto">
          <a:xfrm>
            <a:off x="2452688" y="2819400"/>
            <a:ext cx="1038225" cy="0"/>
          </a:xfrm>
          <a:prstGeom prst="straightConnector1">
            <a:avLst/>
          </a:prstGeom>
          <a:noFill/>
          <a:ln w="9525">
            <a:solidFill>
              <a:schemeClr val="tx1"/>
            </a:solidFill>
            <a:round/>
            <a:headEnd/>
            <a:tailEnd/>
          </a:ln>
        </p:spPr>
      </p:cxnSp>
      <p:sp>
        <p:nvSpPr>
          <p:cNvPr id="62473"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2474"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2475" name="Oval 11"/>
          <p:cNvSpPr>
            <a:spLocks noChangeArrowheads="1"/>
          </p:cNvSpPr>
          <p:nvPr/>
        </p:nvSpPr>
        <p:spPr bwMode="auto">
          <a:xfrm>
            <a:off x="457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4</a:t>
            </a:r>
          </a:p>
        </p:txBody>
      </p:sp>
      <p:sp>
        <p:nvSpPr>
          <p:cNvPr id="62476"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2477"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2478" name="AutoShape 14"/>
          <p:cNvCxnSpPr>
            <a:cxnSpLocks noChangeShapeType="1"/>
            <a:stCxn id="62475" idx="6"/>
            <a:endCxn id="62476" idx="2"/>
          </p:cNvCxnSpPr>
          <p:nvPr/>
        </p:nvCxnSpPr>
        <p:spPr bwMode="auto">
          <a:xfrm>
            <a:off x="928688" y="4191000"/>
            <a:ext cx="1038225" cy="0"/>
          </a:xfrm>
          <a:prstGeom prst="straightConnector1">
            <a:avLst/>
          </a:prstGeom>
          <a:noFill/>
          <a:ln w="38100">
            <a:solidFill>
              <a:schemeClr val="accent1"/>
            </a:solidFill>
            <a:round/>
            <a:headEnd/>
            <a:tailEnd/>
          </a:ln>
        </p:spPr>
      </p:cxnSp>
      <p:cxnSp>
        <p:nvCxnSpPr>
          <p:cNvPr id="62479" name="AutoShape 15"/>
          <p:cNvCxnSpPr>
            <a:cxnSpLocks noChangeShapeType="1"/>
            <a:stCxn id="62476" idx="6"/>
            <a:endCxn id="62477" idx="2"/>
          </p:cNvCxnSpPr>
          <p:nvPr/>
        </p:nvCxnSpPr>
        <p:spPr bwMode="auto">
          <a:xfrm>
            <a:off x="2452688" y="4191000"/>
            <a:ext cx="1038225" cy="0"/>
          </a:xfrm>
          <a:prstGeom prst="straightConnector1">
            <a:avLst/>
          </a:prstGeom>
          <a:noFill/>
          <a:ln w="28575">
            <a:solidFill>
              <a:schemeClr val="accent1"/>
            </a:solidFill>
            <a:round/>
            <a:headEnd/>
            <a:tailEnd/>
          </a:ln>
        </p:spPr>
      </p:cxnSp>
      <p:sp>
        <p:nvSpPr>
          <p:cNvPr id="62480"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2481"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2482" name="AutoShape 18"/>
          <p:cNvCxnSpPr>
            <a:cxnSpLocks noChangeShapeType="1"/>
            <a:stCxn id="62468" idx="4"/>
            <a:endCxn id="62475"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62483" name="AutoShape 19"/>
          <p:cNvCxnSpPr>
            <a:cxnSpLocks noChangeShapeType="1"/>
            <a:stCxn id="62475" idx="7"/>
            <a:endCxn id="62469"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2484" name="AutoShape 20"/>
          <p:cNvCxnSpPr>
            <a:cxnSpLocks noChangeShapeType="1"/>
            <a:stCxn id="62469" idx="4"/>
            <a:endCxn id="62476" idx="0"/>
          </p:cNvCxnSpPr>
          <p:nvPr/>
        </p:nvCxnSpPr>
        <p:spPr bwMode="auto">
          <a:xfrm>
            <a:off x="2209800" y="3062288"/>
            <a:ext cx="0" cy="885825"/>
          </a:xfrm>
          <a:prstGeom prst="straightConnector1">
            <a:avLst/>
          </a:prstGeom>
          <a:noFill/>
          <a:ln w="38100">
            <a:solidFill>
              <a:schemeClr val="accent1"/>
            </a:solidFill>
            <a:round/>
            <a:headEnd/>
            <a:tailEnd/>
          </a:ln>
        </p:spPr>
      </p:cxnSp>
      <p:cxnSp>
        <p:nvCxnSpPr>
          <p:cNvPr id="62485" name="AutoShape 21"/>
          <p:cNvCxnSpPr>
            <a:cxnSpLocks noChangeShapeType="1"/>
            <a:stCxn id="62476" idx="7"/>
            <a:endCxn id="62470" idx="3"/>
          </p:cNvCxnSpPr>
          <p:nvPr/>
        </p:nvCxnSpPr>
        <p:spPr bwMode="auto">
          <a:xfrm flipV="1">
            <a:off x="2371725" y="2995613"/>
            <a:ext cx="1200150" cy="1019175"/>
          </a:xfrm>
          <a:prstGeom prst="straightConnector1">
            <a:avLst/>
          </a:prstGeom>
          <a:noFill/>
          <a:ln w="38100">
            <a:solidFill>
              <a:schemeClr val="accent1"/>
            </a:solidFill>
            <a:round/>
            <a:headEnd/>
            <a:tailEnd/>
          </a:ln>
        </p:spPr>
      </p:cxnSp>
      <p:cxnSp>
        <p:nvCxnSpPr>
          <p:cNvPr id="62486" name="AutoShape 22"/>
          <p:cNvCxnSpPr>
            <a:cxnSpLocks noChangeShapeType="1"/>
            <a:stCxn id="62470" idx="4"/>
            <a:endCxn id="62477" idx="0"/>
          </p:cNvCxnSpPr>
          <p:nvPr/>
        </p:nvCxnSpPr>
        <p:spPr bwMode="auto">
          <a:xfrm>
            <a:off x="3733800" y="3062288"/>
            <a:ext cx="0" cy="885825"/>
          </a:xfrm>
          <a:prstGeom prst="straightConnector1">
            <a:avLst/>
          </a:prstGeom>
          <a:noFill/>
          <a:ln w="9525">
            <a:solidFill>
              <a:schemeClr val="tx1"/>
            </a:solidFill>
            <a:round/>
            <a:headEnd/>
            <a:tailEnd/>
          </a:ln>
        </p:spPr>
      </p:cxnSp>
      <p:sp>
        <p:nvSpPr>
          <p:cNvPr id="62487"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2488" name="AutoShape 24"/>
          <p:cNvCxnSpPr>
            <a:cxnSpLocks noChangeShapeType="1"/>
            <a:stCxn id="62475" idx="5"/>
            <a:endCxn id="62487"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2489" name="AutoShape 25"/>
          <p:cNvCxnSpPr>
            <a:cxnSpLocks noChangeShapeType="1"/>
            <a:stCxn id="62476" idx="4"/>
            <a:endCxn id="62487" idx="0"/>
          </p:cNvCxnSpPr>
          <p:nvPr/>
        </p:nvCxnSpPr>
        <p:spPr bwMode="auto">
          <a:xfrm>
            <a:off x="2209800" y="4433888"/>
            <a:ext cx="0" cy="962025"/>
          </a:xfrm>
          <a:prstGeom prst="straightConnector1">
            <a:avLst/>
          </a:prstGeom>
          <a:noFill/>
          <a:ln w="38100">
            <a:solidFill>
              <a:schemeClr val="accent1"/>
            </a:solidFill>
            <a:round/>
            <a:headEnd/>
            <a:tailEnd/>
          </a:ln>
        </p:spPr>
      </p:cxnSp>
      <p:cxnSp>
        <p:nvCxnSpPr>
          <p:cNvPr id="62490" name="AutoShape 26"/>
          <p:cNvCxnSpPr>
            <a:cxnSpLocks noChangeShapeType="1"/>
            <a:stCxn id="62477" idx="3"/>
            <a:endCxn id="62487"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2491"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2"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2493"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4"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2495"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2496"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2497"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2498"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2499"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2501" name="TextBox 37"/>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pic>
        <p:nvPicPr>
          <p:cNvPr id="62502" name="Picture 2"/>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
        <p:nvSpPr>
          <p:cNvPr id="39" name="Slide Number Placeholder 38"/>
          <p:cNvSpPr>
            <a:spLocks noGrp="1"/>
          </p:cNvSpPr>
          <p:nvPr>
            <p:ph type="sldNum" sz="quarter" idx="12"/>
          </p:nvPr>
        </p:nvSpPr>
        <p:spPr/>
        <p:txBody>
          <a:bodyPr/>
          <a:lstStyle/>
          <a:p>
            <a:pPr>
              <a:defRPr/>
            </a:pPr>
            <a:fld id="{248BFF9C-E464-A84C-8A8F-5397118AC477}" type="slidenum">
              <a:rPr lang="en-US" smtClean="0"/>
              <a:pPr>
                <a:defRPr/>
              </a:pPr>
              <a:t>34</a:t>
            </a:fld>
            <a:endParaRPr lang="en-US"/>
          </a:p>
        </p:txBody>
      </p:sp>
      <p:sp>
        <p:nvSpPr>
          <p:cNvPr id="40" name="Footer Placeholder 39"/>
          <p:cNvSpPr>
            <a:spLocks noGrp="1"/>
          </p:cNvSpPr>
          <p:nvPr>
            <p:ph type="ftr" sz="quarter" idx="11"/>
          </p:nvPr>
        </p:nvSpPr>
        <p:spPr/>
        <p:txBody>
          <a:bodyPr/>
          <a:lstStyle/>
          <a:p>
            <a:pPr>
              <a:defRPr/>
            </a:pPr>
            <a:r>
              <a:rPr lang="en-US"/>
              <a:t>CS 312 – Greedy Algorithms</a:t>
            </a:r>
          </a:p>
        </p:txBody>
      </p:sp>
      <p:sp>
        <p:nvSpPr>
          <p:cNvPr id="42" name="Rectangle 3">
            <a:extLst>
              <a:ext uri="{FF2B5EF4-FFF2-40B4-BE49-F238E27FC236}">
                <a16:creationId xmlns:a16="http://schemas.microsoft.com/office/drawing/2014/main" id="{0C35BFA3-971C-2844-AC98-AA3568B86699}"/>
              </a:ext>
            </a:extLst>
          </p:cNvPr>
          <p:cNvSpPr>
            <a:spLocks noChangeArrowheads="1"/>
          </p:cNvSpPr>
          <p:nvPr/>
        </p:nvSpPr>
        <p:spPr bwMode="auto">
          <a:xfrm>
            <a:off x="4267200" y="1447800"/>
            <a:ext cx="4495800" cy="9906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Choose arbitrary starting vertex, </a:t>
            </a:r>
          </a:p>
          <a:p>
            <a:pPr algn="ctr" eaLnBrk="0" hangingPunct="0"/>
            <a:r>
              <a:rPr lang="en-US" b="0" dirty="0">
                <a:ea typeface="Arial" charset="0"/>
                <a:cs typeface="Arial" charset="0"/>
              </a:rPr>
              <a:t>set to 0 and </a:t>
            </a:r>
            <a:r>
              <a:rPr lang="en-US" b="0" dirty="0" err="1">
                <a:ea typeface="Arial" charset="0"/>
                <a:cs typeface="Arial" charset="0"/>
              </a:rPr>
              <a:t>deletemin</a:t>
            </a:r>
            <a:endParaRPr lang="en-US" b="0" dirty="0">
              <a:ea typeface="Arial" charset="0"/>
              <a:cs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a:t>Prim’s Algorithm</a:t>
            </a:r>
          </a:p>
        </p:txBody>
      </p:sp>
      <p:sp>
        <p:nvSpPr>
          <p:cNvPr id="64515" name="Rectangle 3"/>
          <p:cNvSpPr>
            <a:spLocks noChangeArrowheads="1"/>
          </p:cNvSpPr>
          <p:nvPr/>
        </p:nvSpPr>
        <p:spPr bwMode="auto">
          <a:xfrm>
            <a:off x="4170644" y="1371600"/>
            <a:ext cx="4495800" cy="8382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err="1">
                <a:ea typeface="Arial" charset="0"/>
                <a:cs typeface="Arial" charset="0"/>
              </a:rPr>
              <a:t>deletemin</a:t>
            </a:r>
            <a:r>
              <a:rPr lang="en-US" b="0" dirty="0">
                <a:ea typeface="Arial" charset="0"/>
                <a:cs typeface="Arial" charset="0"/>
              </a:rPr>
              <a:t> returns node</a:t>
            </a:r>
          </a:p>
          <a:p>
            <a:pPr algn="ctr" eaLnBrk="0" hangingPunct="0"/>
            <a:r>
              <a:rPr lang="en-US" b="0" dirty="0">
                <a:ea typeface="Arial" charset="0"/>
                <a:cs typeface="Arial" charset="0"/>
              </a:rPr>
              <a:t>with shortest edge into </a:t>
            </a:r>
            <a:r>
              <a:rPr lang="en-US" b="0" i="1" dirty="0">
                <a:ea typeface="Arial" charset="0"/>
                <a:cs typeface="Arial" charset="0"/>
              </a:rPr>
              <a:t>S</a:t>
            </a:r>
          </a:p>
        </p:txBody>
      </p:sp>
      <p:sp>
        <p:nvSpPr>
          <p:cNvPr id="64516" name="Oval 4"/>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4517"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4518"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4519" name="AutoShape 7"/>
          <p:cNvCxnSpPr>
            <a:cxnSpLocks noChangeShapeType="1"/>
            <a:stCxn id="64516" idx="6"/>
            <a:endCxn id="64517"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64520" name="AutoShape 8"/>
          <p:cNvCxnSpPr>
            <a:cxnSpLocks noChangeShapeType="1"/>
            <a:stCxn id="64517" idx="6"/>
            <a:endCxn id="64518" idx="2"/>
          </p:cNvCxnSpPr>
          <p:nvPr/>
        </p:nvCxnSpPr>
        <p:spPr bwMode="auto">
          <a:xfrm>
            <a:off x="2452688" y="2819400"/>
            <a:ext cx="1038225" cy="0"/>
          </a:xfrm>
          <a:prstGeom prst="straightConnector1">
            <a:avLst/>
          </a:prstGeom>
          <a:noFill/>
          <a:ln w="9525">
            <a:solidFill>
              <a:schemeClr val="tx1"/>
            </a:solidFill>
            <a:round/>
            <a:headEnd/>
            <a:tailEnd/>
          </a:ln>
        </p:spPr>
      </p:cxnSp>
      <p:sp>
        <p:nvSpPr>
          <p:cNvPr id="64521"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4522"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4524"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4525"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4526" name="AutoShape 14"/>
          <p:cNvCxnSpPr>
            <a:cxnSpLocks noChangeShapeType="1"/>
            <a:endCxn id="64524"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64527" name="AutoShape 15"/>
          <p:cNvCxnSpPr>
            <a:cxnSpLocks noChangeShapeType="1"/>
            <a:stCxn id="64524" idx="6"/>
            <a:endCxn id="64525" idx="2"/>
          </p:cNvCxnSpPr>
          <p:nvPr/>
        </p:nvCxnSpPr>
        <p:spPr bwMode="auto">
          <a:xfrm>
            <a:off x="2452688" y="4191000"/>
            <a:ext cx="1038225" cy="0"/>
          </a:xfrm>
          <a:prstGeom prst="straightConnector1">
            <a:avLst/>
          </a:prstGeom>
          <a:noFill/>
          <a:ln w="9525">
            <a:solidFill>
              <a:schemeClr val="tx1"/>
            </a:solidFill>
            <a:round/>
            <a:headEnd/>
            <a:tailEnd/>
          </a:ln>
        </p:spPr>
      </p:cxnSp>
      <p:sp>
        <p:nvSpPr>
          <p:cNvPr id="64528"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4529"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4530" name="AutoShape 18"/>
          <p:cNvCxnSpPr>
            <a:cxnSpLocks noChangeShapeType="1"/>
            <a:stCxn id="64516" idx="4"/>
          </p:cNvCxnSpPr>
          <p:nvPr/>
        </p:nvCxnSpPr>
        <p:spPr bwMode="auto">
          <a:xfrm>
            <a:off x="685800" y="3062288"/>
            <a:ext cx="0" cy="885825"/>
          </a:xfrm>
          <a:prstGeom prst="straightConnector1">
            <a:avLst/>
          </a:prstGeom>
          <a:noFill/>
          <a:ln w="9525">
            <a:solidFill>
              <a:schemeClr val="tx1"/>
            </a:solidFill>
            <a:round/>
            <a:headEnd/>
            <a:tailEnd/>
          </a:ln>
        </p:spPr>
      </p:cxnSp>
      <p:cxnSp>
        <p:nvCxnSpPr>
          <p:cNvPr id="64531" name="AutoShape 19"/>
          <p:cNvCxnSpPr>
            <a:cxnSpLocks noChangeShapeType="1"/>
            <a:endCxn id="64517"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4532" name="AutoShape 20"/>
          <p:cNvCxnSpPr>
            <a:cxnSpLocks noChangeShapeType="1"/>
            <a:stCxn id="64517" idx="4"/>
            <a:endCxn id="64524"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64533" name="AutoShape 21"/>
          <p:cNvCxnSpPr>
            <a:cxnSpLocks noChangeShapeType="1"/>
            <a:stCxn id="64524" idx="7"/>
            <a:endCxn id="64518"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64534" name="AutoShape 22"/>
          <p:cNvCxnSpPr>
            <a:cxnSpLocks noChangeShapeType="1"/>
            <a:stCxn id="64518" idx="4"/>
            <a:endCxn id="64525" idx="0"/>
          </p:cNvCxnSpPr>
          <p:nvPr/>
        </p:nvCxnSpPr>
        <p:spPr bwMode="auto">
          <a:xfrm>
            <a:off x="3733800" y="3062288"/>
            <a:ext cx="0" cy="885825"/>
          </a:xfrm>
          <a:prstGeom prst="straightConnector1">
            <a:avLst/>
          </a:prstGeom>
          <a:noFill/>
          <a:ln w="9525">
            <a:solidFill>
              <a:schemeClr val="tx1"/>
            </a:solidFill>
            <a:round/>
            <a:headEnd/>
            <a:tailEnd/>
          </a:ln>
        </p:spPr>
      </p:cxnSp>
      <p:sp>
        <p:nvSpPr>
          <p:cNvPr id="64535"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4536" name="AutoShape 24"/>
          <p:cNvCxnSpPr>
            <a:cxnSpLocks noChangeShapeType="1"/>
            <a:endCxn id="64535"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4537" name="AutoShape 25"/>
          <p:cNvCxnSpPr>
            <a:cxnSpLocks noChangeShapeType="1"/>
            <a:stCxn id="64524" idx="4"/>
            <a:endCxn id="64535"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64538" name="AutoShape 26"/>
          <p:cNvCxnSpPr>
            <a:cxnSpLocks noChangeShapeType="1"/>
            <a:stCxn id="64525" idx="3"/>
            <a:endCxn id="64535"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4539"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0"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4541"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2"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4543"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4544"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4545"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4546"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4547"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dirty="0">
                <a:ea typeface="Arial" charset="0"/>
                <a:cs typeface="Arial" charset="0"/>
              </a:rPr>
              <a:t>S</a:t>
            </a:r>
            <a:r>
              <a:rPr lang="en-US" sz="2400" b="0" dirty="0">
                <a:ea typeface="Arial" charset="0"/>
                <a:cs typeface="Arial" charset="0"/>
              </a:rPr>
              <a:t> = {5}</a:t>
            </a:r>
          </a:p>
        </p:txBody>
      </p:sp>
      <p:sp>
        <p:nvSpPr>
          <p:cNvPr id="64548"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4549"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4550" name="TextBox 40"/>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sp>
        <p:nvSpPr>
          <p:cNvPr id="39" name="Slide Number Placeholder 38"/>
          <p:cNvSpPr>
            <a:spLocks noGrp="1"/>
          </p:cNvSpPr>
          <p:nvPr>
            <p:ph type="sldNum" sz="quarter" idx="12"/>
          </p:nvPr>
        </p:nvSpPr>
        <p:spPr/>
        <p:txBody>
          <a:bodyPr/>
          <a:lstStyle/>
          <a:p>
            <a:pPr>
              <a:defRPr/>
            </a:pPr>
            <a:fld id="{248BFF9C-E464-A84C-8A8F-5397118AC477}" type="slidenum">
              <a:rPr lang="en-US" smtClean="0"/>
              <a:pPr>
                <a:defRPr/>
              </a:pPr>
              <a:t>35</a:t>
            </a:fld>
            <a:endParaRPr lang="en-US"/>
          </a:p>
        </p:txBody>
      </p:sp>
      <p:sp>
        <p:nvSpPr>
          <p:cNvPr id="40" name="Footer Placeholder 39"/>
          <p:cNvSpPr>
            <a:spLocks noGrp="1"/>
          </p:cNvSpPr>
          <p:nvPr>
            <p:ph type="ftr" sz="quarter" idx="11"/>
          </p:nvPr>
        </p:nvSpPr>
        <p:spPr/>
        <p:txBody>
          <a:bodyPr/>
          <a:lstStyle/>
          <a:p>
            <a:pPr>
              <a:defRPr/>
            </a:pPr>
            <a:r>
              <a:rPr lang="en-US"/>
              <a:t>CS 312 – Greedy Algorithms</a:t>
            </a:r>
          </a:p>
        </p:txBody>
      </p:sp>
      <p:pic>
        <p:nvPicPr>
          <p:cNvPr id="41" name="Picture 2">
            <a:extLst>
              <a:ext uri="{FF2B5EF4-FFF2-40B4-BE49-F238E27FC236}">
                <a16:creationId xmlns:a16="http://schemas.microsoft.com/office/drawing/2014/main" id="{93345C3B-2E6D-794A-A06D-17A2899276BD}"/>
              </a:ext>
            </a:extLst>
          </p:cNvPr>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
        <p:nvSpPr>
          <p:cNvPr id="42" name="Text Box 37">
            <a:extLst>
              <a:ext uri="{FF2B5EF4-FFF2-40B4-BE49-F238E27FC236}">
                <a16:creationId xmlns:a16="http://schemas.microsoft.com/office/drawing/2014/main" id="{23828540-1443-614F-BA11-719158B6CFCB}"/>
              </a:ext>
            </a:extLst>
          </p:cNvPr>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dirty="0">
                <a:ea typeface="Arial" charset="0"/>
                <a:cs typeface="Arial" charset="0"/>
              </a:rPr>
              <a:t>S</a:t>
            </a:r>
            <a:r>
              <a:rPr lang="en-US" sz="2400" b="0" dirty="0">
                <a:ea typeface="Arial" charset="0"/>
                <a:cs typeface="Arial" charset="0"/>
              </a:rPr>
              <a:t> = {4,5}</a:t>
            </a:r>
          </a:p>
        </p:txBody>
      </p:sp>
      <p:sp>
        <p:nvSpPr>
          <p:cNvPr id="43" name="Oval 11">
            <a:extLst>
              <a:ext uri="{FF2B5EF4-FFF2-40B4-BE49-F238E27FC236}">
                <a16:creationId xmlns:a16="http://schemas.microsoft.com/office/drawing/2014/main" id="{91AB8CE7-34CF-3C45-99C5-6E5E301E8DC8}"/>
              </a:ext>
            </a:extLst>
          </p:cNvPr>
          <p:cNvSpPr>
            <a:spLocks noChangeArrowheads="1"/>
          </p:cNvSpPr>
          <p:nvPr/>
        </p:nvSpPr>
        <p:spPr bwMode="auto">
          <a:xfrm>
            <a:off x="444417"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18686" y="121444"/>
            <a:ext cx="7772400" cy="838200"/>
          </a:xfrm>
        </p:spPr>
        <p:txBody>
          <a:bodyPr/>
          <a:lstStyle/>
          <a:p>
            <a:pPr eaLnBrk="1" hangingPunct="1">
              <a:defRPr/>
            </a:pPr>
            <a:r>
              <a:rPr lang="en-US" dirty="0"/>
              <a:t>Prim’s Algorithm</a:t>
            </a:r>
          </a:p>
        </p:txBody>
      </p:sp>
      <p:sp>
        <p:nvSpPr>
          <p:cNvPr id="65539" name="Rectangle 3"/>
          <p:cNvSpPr>
            <a:spLocks noChangeArrowheads="1"/>
          </p:cNvSpPr>
          <p:nvPr/>
        </p:nvSpPr>
        <p:spPr bwMode="auto">
          <a:xfrm>
            <a:off x="3457124" y="883444"/>
            <a:ext cx="5272088" cy="1371600"/>
          </a:xfrm>
          <a:prstGeom prst="rect">
            <a:avLst/>
          </a:prstGeom>
          <a:noFill/>
          <a:ln w="9525">
            <a:noFill/>
            <a:miter lim="800000"/>
            <a:headEnd/>
            <a:tailEnd/>
          </a:ln>
        </p:spPr>
        <p:txBody>
          <a:bodyPr wrap="none" anchor="ctr">
            <a:prstTxWarp prst="textNoShape">
              <a:avLst/>
            </a:prstTxWarp>
          </a:bodyPr>
          <a:lstStyle/>
          <a:p>
            <a:pPr algn="ctr" eaLnBrk="0" hangingPunct="0"/>
            <a:r>
              <a:rPr lang="en-US" sz="2400" b="0" dirty="0">
                <a:ea typeface="Arial" charset="0"/>
                <a:cs typeface="Arial" charset="0"/>
              </a:rPr>
              <a:t>Don’t actually store </a:t>
            </a:r>
            <a:r>
              <a:rPr lang="en-US" sz="2400" b="0" i="1" dirty="0">
                <a:ea typeface="Arial" charset="0"/>
                <a:cs typeface="Arial" charset="0"/>
              </a:rPr>
              <a:t>S </a:t>
            </a:r>
            <a:r>
              <a:rPr lang="en-US" sz="2400" b="0" dirty="0">
                <a:ea typeface="Arial" charset="0"/>
                <a:cs typeface="Arial" charset="0"/>
              </a:rPr>
              <a:t>or</a:t>
            </a:r>
            <a:r>
              <a:rPr lang="en-US" sz="2400" b="0" i="1" dirty="0">
                <a:ea typeface="Arial" charset="0"/>
                <a:cs typeface="Arial" charset="0"/>
              </a:rPr>
              <a:t> X.</a:t>
            </a:r>
            <a:endParaRPr lang="en-US" sz="2400" b="0" dirty="0">
              <a:ea typeface="Arial" charset="0"/>
              <a:cs typeface="Arial" charset="0"/>
            </a:endParaRPr>
          </a:p>
          <a:p>
            <a:pPr algn="ctr" eaLnBrk="0" hangingPunct="0"/>
            <a:r>
              <a:rPr lang="en-US" sz="2400" b="0" dirty="0">
                <a:ea typeface="Arial" charset="0"/>
                <a:cs typeface="Arial" charset="0"/>
              </a:rPr>
              <a:t>Final </a:t>
            </a:r>
            <a:r>
              <a:rPr lang="en-US" sz="2400" b="0" i="1" dirty="0">
                <a:ea typeface="Arial" charset="0"/>
                <a:cs typeface="Arial" charset="0"/>
              </a:rPr>
              <a:t>S</a:t>
            </a:r>
            <a:r>
              <a:rPr lang="en-US" sz="2400" b="0" dirty="0">
                <a:ea typeface="Arial" charset="0"/>
                <a:cs typeface="Arial" charset="0"/>
              </a:rPr>
              <a:t> is all </a:t>
            </a:r>
            <a:r>
              <a:rPr lang="en-US" sz="2400" b="0" i="1" dirty="0">
                <a:ea typeface="Arial" charset="0"/>
                <a:cs typeface="Arial" charset="0"/>
              </a:rPr>
              <a:t>V</a:t>
            </a:r>
            <a:r>
              <a:rPr lang="en-US" sz="2400" b="0" dirty="0">
                <a:ea typeface="Arial" charset="0"/>
                <a:cs typeface="Arial" charset="0"/>
              </a:rPr>
              <a:t> and we get MST using</a:t>
            </a:r>
          </a:p>
          <a:p>
            <a:pPr algn="ctr" eaLnBrk="0" hangingPunct="0"/>
            <a:r>
              <a:rPr lang="en-US" sz="2400" b="0" dirty="0" err="1">
                <a:ea typeface="Arial" charset="0"/>
                <a:cs typeface="Arial" charset="0"/>
              </a:rPr>
              <a:t>prevs</a:t>
            </a:r>
            <a:r>
              <a:rPr lang="en-US" sz="2400" b="0" dirty="0">
                <a:ea typeface="Arial" charset="0"/>
                <a:cs typeface="Arial" charset="0"/>
              </a:rPr>
              <a:t> which are fixed once node dequeued.</a:t>
            </a:r>
          </a:p>
          <a:p>
            <a:pPr algn="ctr" eaLnBrk="0" hangingPunct="0"/>
            <a:r>
              <a:rPr lang="en-US" sz="2400" b="0" i="1" dirty="0">
                <a:ea typeface="Arial" charset="0"/>
                <a:cs typeface="Arial" charset="0"/>
              </a:rPr>
              <a:t>PQ</a:t>
            </a:r>
            <a:r>
              <a:rPr lang="en-US" sz="2400" b="0" dirty="0">
                <a:ea typeface="Arial" charset="0"/>
                <a:cs typeface="Arial" charset="0"/>
              </a:rPr>
              <a:t> contains nodes not yet in MST (</a:t>
            </a:r>
            <a:r>
              <a:rPr lang="en-US" sz="2400" b="0" i="1" dirty="0">
                <a:ea typeface="Arial" charset="0"/>
                <a:cs typeface="Arial" charset="0"/>
              </a:rPr>
              <a:t>V </a:t>
            </a:r>
            <a:r>
              <a:rPr lang="en-US" sz="2400" b="0" dirty="0">
                <a:ea typeface="Arial" charset="0"/>
                <a:cs typeface="Arial" charset="0"/>
              </a:rPr>
              <a:t>– </a:t>
            </a:r>
            <a:r>
              <a:rPr lang="en-US" sz="2400" b="0" i="1" dirty="0">
                <a:ea typeface="Arial" charset="0"/>
                <a:cs typeface="Arial" charset="0"/>
              </a:rPr>
              <a:t>S</a:t>
            </a:r>
            <a:r>
              <a:rPr lang="en-US" sz="2400" b="0" dirty="0">
                <a:ea typeface="Arial" charset="0"/>
                <a:cs typeface="Arial" charset="0"/>
              </a:rPr>
              <a:t>)</a:t>
            </a:r>
            <a:endParaRPr lang="en-US" sz="2400" b="0" i="1" dirty="0">
              <a:ea typeface="Arial" charset="0"/>
              <a:cs typeface="Arial" charset="0"/>
            </a:endParaRPr>
          </a:p>
        </p:txBody>
      </p:sp>
      <p:sp>
        <p:nvSpPr>
          <p:cNvPr id="65540" name="Oval 4"/>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5541"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5542"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5543" name="AutoShape 7"/>
          <p:cNvCxnSpPr>
            <a:cxnSpLocks noChangeShapeType="1"/>
            <a:stCxn id="65540" idx="6"/>
            <a:endCxn id="65541"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65544" name="AutoShape 8"/>
          <p:cNvCxnSpPr>
            <a:cxnSpLocks noChangeShapeType="1"/>
            <a:stCxn id="65541" idx="6"/>
            <a:endCxn id="65542" idx="2"/>
          </p:cNvCxnSpPr>
          <p:nvPr/>
        </p:nvCxnSpPr>
        <p:spPr bwMode="auto">
          <a:xfrm>
            <a:off x="2452688" y="2819400"/>
            <a:ext cx="1038225" cy="0"/>
          </a:xfrm>
          <a:prstGeom prst="straightConnector1">
            <a:avLst/>
          </a:prstGeom>
          <a:noFill/>
          <a:ln w="9525">
            <a:solidFill>
              <a:schemeClr val="tx1"/>
            </a:solidFill>
            <a:round/>
            <a:headEnd/>
            <a:tailEnd/>
          </a:ln>
        </p:spPr>
      </p:cxnSp>
      <p:sp>
        <p:nvSpPr>
          <p:cNvPr id="65545"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5546"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5547"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5548"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5549"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5550" name="AutoShape 14"/>
          <p:cNvCxnSpPr>
            <a:cxnSpLocks noChangeShapeType="1"/>
            <a:stCxn id="65547" idx="6"/>
            <a:endCxn id="65548"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65551" name="AutoShape 15"/>
          <p:cNvCxnSpPr>
            <a:cxnSpLocks noChangeShapeType="1"/>
            <a:stCxn id="65548" idx="6"/>
            <a:endCxn id="65549" idx="2"/>
          </p:cNvCxnSpPr>
          <p:nvPr/>
        </p:nvCxnSpPr>
        <p:spPr bwMode="auto">
          <a:xfrm>
            <a:off x="2452688" y="4191000"/>
            <a:ext cx="1038225" cy="0"/>
          </a:xfrm>
          <a:prstGeom prst="straightConnector1">
            <a:avLst/>
          </a:prstGeom>
          <a:noFill/>
          <a:ln w="9525">
            <a:solidFill>
              <a:schemeClr val="tx1"/>
            </a:solidFill>
            <a:round/>
            <a:headEnd/>
            <a:tailEnd/>
          </a:ln>
        </p:spPr>
      </p:cxnSp>
      <p:sp>
        <p:nvSpPr>
          <p:cNvPr id="65552"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5553"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5554" name="AutoShape 18"/>
          <p:cNvCxnSpPr>
            <a:cxnSpLocks noChangeShapeType="1"/>
            <a:stCxn id="65540" idx="4"/>
            <a:endCxn id="65547" idx="0"/>
          </p:cNvCxnSpPr>
          <p:nvPr/>
        </p:nvCxnSpPr>
        <p:spPr bwMode="auto">
          <a:xfrm>
            <a:off x="685800" y="3062288"/>
            <a:ext cx="0" cy="885825"/>
          </a:xfrm>
          <a:prstGeom prst="straightConnector1">
            <a:avLst/>
          </a:prstGeom>
          <a:noFill/>
          <a:ln w="9525">
            <a:solidFill>
              <a:schemeClr val="tx1"/>
            </a:solidFill>
            <a:round/>
            <a:headEnd/>
            <a:tailEnd/>
          </a:ln>
        </p:spPr>
      </p:cxnSp>
      <p:cxnSp>
        <p:nvCxnSpPr>
          <p:cNvPr id="65555" name="AutoShape 19"/>
          <p:cNvCxnSpPr>
            <a:cxnSpLocks noChangeShapeType="1"/>
            <a:stCxn id="65547" idx="7"/>
            <a:endCxn id="65541"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5556" name="AutoShape 20"/>
          <p:cNvCxnSpPr>
            <a:cxnSpLocks noChangeShapeType="1"/>
            <a:stCxn id="65541" idx="4"/>
            <a:endCxn id="65548"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65557" name="AutoShape 21"/>
          <p:cNvCxnSpPr>
            <a:cxnSpLocks noChangeShapeType="1"/>
            <a:stCxn id="65548" idx="7"/>
            <a:endCxn id="65542"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65558" name="AutoShape 22"/>
          <p:cNvCxnSpPr>
            <a:cxnSpLocks noChangeShapeType="1"/>
            <a:stCxn id="65542" idx="4"/>
            <a:endCxn id="65549" idx="0"/>
          </p:cNvCxnSpPr>
          <p:nvPr/>
        </p:nvCxnSpPr>
        <p:spPr bwMode="auto">
          <a:xfrm>
            <a:off x="3733800" y="3062288"/>
            <a:ext cx="0" cy="885825"/>
          </a:xfrm>
          <a:prstGeom prst="straightConnector1">
            <a:avLst/>
          </a:prstGeom>
          <a:noFill/>
          <a:ln w="9525">
            <a:solidFill>
              <a:schemeClr val="tx1"/>
            </a:solidFill>
            <a:round/>
            <a:headEnd/>
            <a:tailEnd/>
          </a:ln>
        </p:spPr>
      </p:cxnSp>
      <p:sp>
        <p:nvSpPr>
          <p:cNvPr id="65559"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5560" name="AutoShape 24"/>
          <p:cNvCxnSpPr>
            <a:cxnSpLocks noChangeShapeType="1"/>
            <a:stCxn id="65547" idx="5"/>
            <a:endCxn id="65559"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5561" name="AutoShape 25"/>
          <p:cNvCxnSpPr>
            <a:cxnSpLocks noChangeShapeType="1"/>
            <a:stCxn id="65548" idx="4"/>
            <a:endCxn id="65559"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65562" name="AutoShape 26"/>
          <p:cNvCxnSpPr>
            <a:cxnSpLocks noChangeShapeType="1"/>
            <a:stCxn id="65549" idx="3"/>
            <a:endCxn id="65559"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5563"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64"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5565"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66"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5567"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5568"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5569"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5570"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557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5572"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5573"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dirty="0">
                <a:ea typeface="Arial" charset="0"/>
                <a:cs typeface="Arial" charset="0"/>
              </a:rPr>
              <a:t>S</a:t>
            </a:r>
            <a:r>
              <a:rPr lang="en-US" sz="2400" b="0" dirty="0">
                <a:ea typeface="Arial" charset="0"/>
                <a:cs typeface="Arial" charset="0"/>
              </a:rPr>
              <a:t> = {4,5}</a:t>
            </a:r>
          </a:p>
        </p:txBody>
      </p:sp>
      <p:sp>
        <p:nvSpPr>
          <p:cNvPr id="65574"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5575" name="TextBox 40"/>
          <p:cNvSpPr txBox="1">
            <a:spLocks noChangeArrowheads="1"/>
          </p:cNvSpPr>
          <p:nvPr/>
        </p:nvSpPr>
        <p:spPr bwMode="auto">
          <a:xfrm>
            <a:off x="7826375" y="2759075"/>
            <a:ext cx="631825" cy="2554288"/>
          </a:xfrm>
          <a:prstGeom prst="rect">
            <a:avLst/>
          </a:prstGeom>
          <a:noFill/>
          <a:ln w="9525">
            <a:noFill/>
            <a:miter lim="800000"/>
            <a:headEnd/>
            <a:tailEnd/>
          </a:ln>
        </p:spPr>
        <p:txBody>
          <a:bodyPr>
            <a:prstTxWarp prst="textNoShape">
              <a:avLst/>
            </a:prstTxWarp>
            <a:spAutoFit/>
          </a:bodyPr>
          <a:lstStyle/>
          <a:p>
            <a:r>
              <a:rPr lang="en-US" sz="2000" b="0"/>
              <a:t>1: ∞</a:t>
            </a:r>
          </a:p>
          <a:p>
            <a:r>
              <a:rPr lang="en-US" sz="2000" b="0"/>
              <a:t>2: 4</a:t>
            </a:r>
          </a:p>
          <a:p>
            <a:r>
              <a:rPr lang="en-US" sz="2000" b="0"/>
              <a:t>3: 5</a:t>
            </a:r>
          </a:p>
          <a:p>
            <a:r>
              <a:rPr lang="en-US" sz="2000" b="0"/>
              <a:t>4: 3</a:t>
            </a:r>
          </a:p>
          <a:p>
            <a:r>
              <a:rPr lang="en-US" sz="2000" b="0"/>
              <a:t>6: 8</a:t>
            </a:r>
          </a:p>
          <a:p>
            <a:r>
              <a:rPr lang="en-US" sz="2000" b="0"/>
              <a:t>7: 8</a:t>
            </a:r>
          </a:p>
          <a:p>
            <a:endParaRPr lang="en-US" sz="2000" b="0"/>
          </a:p>
          <a:p>
            <a:endParaRPr lang="en-US" sz="2000" b="0"/>
          </a:p>
        </p:txBody>
      </p:sp>
      <p:sp>
        <p:nvSpPr>
          <p:cNvPr id="40" name="Slide Number Placeholder 39"/>
          <p:cNvSpPr>
            <a:spLocks noGrp="1"/>
          </p:cNvSpPr>
          <p:nvPr>
            <p:ph type="sldNum" sz="quarter" idx="12"/>
          </p:nvPr>
        </p:nvSpPr>
        <p:spPr/>
        <p:txBody>
          <a:bodyPr/>
          <a:lstStyle/>
          <a:p>
            <a:pPr>
              <a:defRPr/>
            </a:pPr>
            <a:fld id="{248BFF9C-E464-A84C-8A8F-5397118AC477}" type="slidenum">
              <a:rPr lang="en-US" smtClean="0"/>
              <a:pPr>
                <a:defRPr/>
              </a:pPr>
              <a:t>36</a:t>
            </a:fld>
            <a:endParaRPr lang="en-US"/>
          </a:p>
        </p:txBody>
      </p:sp>
      <p:sp>
        <p:nvSpPr>
          <p:cNvPr id="41" name="Footer Placeholder 40"/>
          <p:cNvSpPr>
            <a:spLocks noGrp="1"/>
          </p:cNvSpPr>
          <p:nvPr>
            <p:ph type="ftr" sz="quarter" idx="11"/>
          </p:nvPr>
        </p:nvSpPr>
        <p:spPr/>
        <p:txBody>
          <a:bodyPr/>
          <a:lstStyle/>
          <a:p>
            <a:pPr>
              <a:defRPr/>
            </a:pPr>
            <a:r>
              <a:rPr lang="en-US"/>
              <a:t>CS 312 – Greedy Algorithms</a:t>
            </a:r>
          </a:p>
        </p:txBody>
      </p:sp>
      <p:pic>
        <p:nvPicPr>
          <p:cNvPr id="42" name="Picture 2">
            <a:extLst>
              <a:ext uri="{FF2B5EF4-FFF2-40B4-BE49-F238E27FC236}">
                <a16:creationId xmlns:a16="http://schemas.microsoft.com/office/drawing/2014/main" id="{17F115FB-6AA8-7F4D-A96A-4125EC071528}"/>
              </a:ext>
            </a:extLst>
          </p:cNvPr>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en-US" dirty="0"/>
              <a:t>Prim’s Algorithm</a:t>
            </a:r>
          </a:p>
        </p:txBody>
      </p:sp>
      <p:sp>
        <p:nvSpPr>
          <p:cNvPr id="66563" name="Rectangle 3"/>
          <p:cNvSpPr>
            <a:spLocks noChangeArrowheads="1"/>
          </p:cNvSpPr>
          <p:nvPr/>
        </p:nvSpPr>
        <p:spPr bwMode="auto">
          <a:xfrm>
            <a:off x="3962400" y="838200"/>
            <a:ext cx="4800600" cy="1600200"/>
          </a:xfrm>
          <a:prstGeom prst="rect">
            <a:avLst/>
          </a:prstGeom>
          <a:noFill/>
          <a:ln w="9525">
            <a:noFill/>
            <a:miter lim="800000"/>
            <a:headEnd/>
            <a:tailEnd/>
          </a:ln>
        </p:spPr>
        <p:txBody>
          <a:bodyPr wrap="none" anchor="ctr">
            <a:prstTxWarp prst="textNoShape">
              <a:avLst/>
            </a:prstTxWarp>
          </a:bodyPr>
          <a:lstStyle/>
          <a:p>
            <a:pPr algn="ctr" eaLnBrk="0" hangingPunct="0"/>
            <a:r>
              <a:rPr lang="en-US" sz="2400" b="0" dirty="0">
                <a:ea typeface="Arial" charset="0"/>
                <a:cs typeface="Arial" charset="0"/>
              </a:rPr>
              <a:t>Update then decreases keys in </a:t>
            </a:r>
            <a:r>
              <a:rPr lang="en-US" sz="2400" b="0" i="1" dirty="0">
                <a:ea typeface="Arial" charset="0"/>
                <a:cs typeface="Arial" charset="0"/>
              </a:rPr>
              <a:t>PQ</a:t>
            </a:r>
            <a:r>
              <a:rPr lang="en-US" sz="2400" b="0" dirty="0">
                <a:ea typeface="Arial" charset="0"/>
                <a:cs typeface="Arial" charset="0"/>
              </a:rPr>
              <a:t> </a:t>
            </a:r>
          </a:p>
          <a:p>
            <a:pPr algn="ctr" eaLnBrk="0" hangingPunct="0"/>
            <a:r>
              <a:rPr lang="en-US" sz="2400" b="0" dirty="0">
                <a:ea typeface="Arial" charset="0"/>
                <a:cs typeface="Arial" charset="0"/>
              </a:rPr>
              <a:t>(shortest edge into </a:t>
            </a:r>
            <a:r>
              <a:rPr lang="en-US" sz="2400" b="0" i="1" dirty="0">
                <a:ea typeface="Arial" charset="0"/>
                <a:cs typeface="Arial" charset="0"/>
              </a:rPr>
              <a:t>S</a:t>
            </a:r>
            <a:r>
              <a:rPr lang="en-US" sz="2400" b="0" dirty="0">
                <a:ea typeface="Arial" charset="0"/>
                <a:cs typeface="Arial" charset="0"/>
              </a:rPr>
              <a:t>) where possible,</a:t>
            </a:r>
          </a:p>
          <a:p>
            <a:pPr algn="ctr" eaLnBrk="0" hangingPunct="0"/>
            <a:r>
              <a:rPr lang="en-US" sz="2400" b="0" dirty="0">
                <a:ea typeface="Arial" charset="0"/>
                <a:cs typeface="Arial" charset="0"/>
              </a:rPr>
              <a:t> based on new node just added to </a:t>
            </a:r>
            <a:r>
              <a:rPr lang="en-US" sz="2400" b="0" i="1" dirty="0">
                <a:ea typeface="Arial" charset="0"/>
                <a:cs typeface="Arial" charset="0"/>
              </a:rPr>
              <a:t>S</a:t>
            </a:r>
          </a:p>
        </p:txBody>
      </p:sp>
      <p:sp>
        <p:nvSpPr>
          <p:cNvPr id="66564" name="Oval 4"/>
          <p:cNvSpPr>
            <a:spLocks noChangeArrowheads="1"/>
          </p:cNvSpPr>
          <p:nvPr/>
        </p:nvSpPr>
        <p:spPr bwMode="auto">
          <a:xfrm>
            <a:off x="457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1</a:t>
            </a:r>
          </a:p>
        </p:txBody>
      </p:sp>
      <p:sp>
        <p:nvSpPr>
          <p:cNvPr id="66565"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6566"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6567" name="AutoShape 7"/>
          <p:cNvCxnSpPr>
            <a:cxnSpLocks noChangeShapeType="1"/>
            <a:stCxn id="66564" idx="6"/>
            <a:endCxn id="66565" idx="2"/>
          </p:cNvCxnSpPr>
          <p:nvPr/>
        </p:nvCxnSpPr>
        <p:spPr bwMode="auto">
          <a:xfrm>
            <a:off x="928688" y="2819400"/>
            <a:ext cx="1038225" cy="0"/>
          </a:xfrm>
          <a:prstGeom prst="straightConnector1">
            <a:avLst/>
          </a:prstGeom>
          <a:noFill/>
          <a:ln w="9525">
            <a:solidFill>
              <a:schemeClr val="tx1"/>
            </a:solidFill>
            <a:round/>
            <a:headEnd/>
            <a:tailEnd/>
          </a:ln>
        </p:spPr>
      </p:cxnSp>
      <p:cxnSp>
        <p:nvCxnSpPr>
          <p:cNvPr id="66568" name="AutoShape 8"/>
          <p:cNvCxnSpPr>
            <a:cxnSpLocks noChangeShapeType="1"/>
            <a:stCxn id="66565" idx="6"/>
            <a:endCxn id="66566" idx="2"/>
          </p:cNvCxnSpPr>
          <p:nvPr/>
        </p:nvCxnSpPr>
        <p:spPr bwMode="auto">
          <a:xfrm>
            <a:off x="2452688" y="2819400"/>
            <a:ext cx="1038225" cy="0"/>
          </a:xfrm>
          <a:prstGeom prst="straightConnector1">
            <a:avLst/>
          </a:prstGeom>
          <a:noFill/>
          <a:ln w="9525">
            <a:solidFill>
              <a:schemeClr val="tx1"/>
            </a:solidFill>
            <a:round/>
            <a:headEnd/>
            <a:tailEnd/>
          </a:ln>
        </p:spPr>
      </p:cxnSp>
      <p:sp>
        <p:nvSpPr>
          <p:cNvPr id="66569"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6570"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6571"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6572"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6573"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6574" name="AutoShape 14"/>
          <p:cNvCxnSpPr>
            <a:cxnSpLocks noChangeShapeType="1"/>
            <a:stCxn id="66571" idx="6"/>
            <a:endCxn id="66572"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66575" name="AutoShape 15"/>
          <p:cNvCxnSpPr>
            <a:cxnSpLocks noChangeShapeType="1"/>
            <a:stCxn id="66572" idx="6"/>
            <a:endCxn id="66573" idx="2"/>
          </p:cNvCxnSpPr>
          <p:nvPr/>
        </p:nvCxnSpPr>
        <p:spPr bwMode="auto">
          <a:xfrm>
            <a:off x="2452688" y="4191000"/>
            <a:ext cx="1038225" cy="0"/>
          </a:xfrm>
          <a:prstGeom prst="straightConnector1">
            <a:avLst/>
          </a:prstGeom>
          <a:noFill/>
          <a:ln w="12700">
            <a:solidFill>
              <a:schemeClr val="tx1"/>
            </a:solidFill>
            <a:round/>
            <a:headEnd/>
            <a:tailEnd/>
          </a:ln>
        </p:spPr>
      </p:cxnSp>
      <p:sp>
        <p:nvSpPr>
          <p:cNvPr id="66576"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6577"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6578" name="AutoShape 18"/>
          <p:cNvCxnSpPr>
            <a:cxnSpLocks noChangeShapeType="1"/>
            <a:stCxn id="66564" idx="4"/>
            <a:endCxn id="66571" idx="0"/>
          </p:cNvCxnSpPr>
          <p:nvPr/>
        </p:nvCxnSpPr>
        <p:spPr bwMode="auto">
          <a:xfrm>
            <a:off x="685800" y="3062288"/>
            <a:ext cx="0" cy="885825"/>
          </a:xfrm>
          <a:prstGeom prst="straightConnector1">
            <a:avLst/>
          </a:prstGeom>
          <a:noFill/>
          <a:ln w="28575">
            <a:solidFill>
              <a:schemeClr val="accent1"/>
            </a:solidFill>
            <a:round/>
            <a:headEnd/>
            <a:tailEnd/>
          </a:ln>
        </p:spPr>
      </p:cxnSp>
      <p:cxnSp>
        <p:nvCxnSpPr>
          <p:cNvPr id="66579" name="AutoShape 19"/>
          <p:cNvCxnSpPr>
            <a:cxnSpLocks noChangeShapeType="1"/>
            <a:stCxn id="66571" idx="7"/>
            <a:endCxn id="66565" idx="3"/>
          </p:cNvCxnSpPr>
          <p:nvPr/>
        </p:nvCxnSpPr>
        <p:spPr bwMode="auto">
          <a:xfrm flipV="1">
            <a:off x="847725" y="2995613"/>
            <a:ext cx="1200150" cy="1019175"/>
          </a:xfrm>
          <a:prstGeom prst="straightConnector1">
            <a:avLst/>
          </a:prstGeom>
          <a:noFill/>
          <a:ln w="28575">
            <a:solidFill>
              <a:schemeClr val="accent1"/>
            </a:solidFill>
            <a:round/>
            <a:headEnd/>
            <a:tailEnd/>
          </a:ln>
        </p:spPr>
      </p:cxnSp>
      <p:cxnSp>
        <p:nvCxnSpPr>
          <p:cNvPr id="66580" name="AutoShape 20"/>
          <p:cNvCxnSpPr>
            <a:cxnSpLocks noChangeShapeType="1"/>
            <a:stCxn id="66565" idx="4"/>
            <a:endCxn id="66572" idx="0"/>
          </p:cNvCxnSpPr>
          <p:nvPr/>
        </p:nvCxnSpPr>
        <p:spPr bwMode="auto">
          <a:xfrm>
            <a:off x="2209800" y="3062288"/>
            <a:ext cx="0" cy="885825"/>
          </a:xfrm>
          <a:prstGeom prst="straightConnector1">
            <a:avLst/>
          </a:prstGeom>
          <a:noFill/>
          <a:ln w="12700">
            <a:solidFill>
              <a:schemeClr val="tx1"/>
            </a:solidFill>
            <a:round/>
            <a:headEnd/>
            <a:tailEnd/>
          </a:ln>
        </p:spPr>
      </p:cxnSp>
      <p:cxnSp>
        <p:nvCxnSpPr>
          <p:cNvPr id="66581" name="AutoShape 21"/>
          <p:cNvCxnSpPr>
            <a:cxnSpLocks noChangeShapeType="1"/>
            <a:stCxn id="66572" idx="7"/>
            <a:endCxn id="66566" idx="3"/>
          </p:cNvCxnSpPr>
          <p:nvPr/>
        </p:nvCxnSpPr>
        <p:spPr bwMode="auto">
          <a:xfrm flipV="1">
            <a:off x="2371725" y="2995613"/>
            <a:ext cx="1200150" cy="1019175"/>
          </a:xfrm>
          <a:prstGeom prst="straightConnector1">
            <a:avLst/>
          </a:prstGeom>
          <a:noFill/>
          <a:ln w="12700">
            <a:solidFill>
              <a:schemeClr val="tx1"/>
            </a:solidFill>
            <a:round/>
            <a:headEnd/>
            <a:tailEnd/>
          </a:ln>
        </p:spPr>
      </p:cxnSp>
      <p:cxnSp>
        <p:nvCxnSpPr>
          <p:cNvPr id="66582" name="AutoShape 22"/>
          <p:cNvCxnSpPr>
            <a:cxnSpLocks noChangeShapeType="1"/>
            <a:stCxn id="66566" idx="4"/>
            <a:endCxn id="66573" idx="0"/>
          </p:cNvCxnSpPr>
          <p:nvPr/>
        </p:nvCxnSpPr>
        <p:spPr bwMode="auto">
          <a:xfrm>
            <a:off x="3733800" y="3062288"/>
            <a:ext cx="0" cy="885825"/>
          </a:xfrm>
          <a:prstGeom prst="straightConnector1">
            <a:avLst/>
          </a:prstGeom>
          <a:noFill/>
          <a:ln w="9525">
            <a:solidFill>
              <a:schemeClr val="tx1"/>
            </a:solidFill>
            <a:round/>
            <a:headEnd/>
            <a:tailEnd/>
          </a:ln>
        </p:spPr>
      </p:cxnSp>
      <p:sp>
        <p:nvSpPr>
          <p:cNvPr id="66583"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6584" name="AutoShape 24"/>
          <p:cNvCxnSpPr>
            <a:cxnSpLocks noChangeShapeType="1"/>
            <a:stCxn id="66571" idx="5"/>
            <a:endCxn id="66583" idx="1"/>
          </p:cNvCxnSpPr>
          <p:nvPr/>
        </p:nvCxnSpPr>
        <p:spPr bwMode="auto">
          <a:xfrm>
            <a:off x="847725" y="4367213"/>
            <a:ext cx="1200150" cy="1095375"/>
          </a:xfrm>
          <a:prstGeom prst="straightConnector1">
            <a:avLst/>
          </a:prstGeom>
          <a:noFill/>
          <a:ln w="28575">
            <a:solidFill>
              <a:schemeClr val="accent1"/>
            </a:solidFill>
            <a:round/>
            <a:headEnd/>
            <a:tailEnd/>
          </a:ln>
        </p:spPr>
      </p:cxnSp>
      <p:cxnSp>
        <p:nvCxnSpPr>
          <p:cNvPr id="66585" name="AutoShape 25"/>
          <p:cNvCxnSpPr>
            <a:cxnSpLocks noChangeShapeType="1"/>
            <a:stCxn id="66572" idx="4"/>
            <a:endCxn id="66583" idx="0"/>
          </p:cNvCxnSpPr>
          <p:nvPr/>
        </p:nvCxnSpPr>
        <p:spPr bwMode="auto">
          <a:xfrm>
            <a:off x="2209800" y="4433888"/>
            <a:ext cx="0" cy="962025"/>
          </a:xfrm>
          <a:prstGeom prst="straightConnector1">
            <a:avLst/>
          </a:prstGeom>
          <a:noFill/>
          <a:ln w="12700">
            <a:solidFill>
              <a:schemeClr val="tx1"/>
            </a:solidFill>
            <a:round/>
            <a:headEnd/>
            <a:tailEnd/>
          </a:ln>
        </p:spPr>
      </p:cxnSp>
      <p:cxnSp>
        <p:nvCxnSpPr>
          <p:cNvPr id="66586" name="AutoShape 26"/>
          <p:cNvCxnSpPr>
            <a:cxnSpLocks noChangeShapeType="1"/>
            <a:stCxn id="66573" idx="3"/>
            <a:endCxn id="66583"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6587"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88"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6589"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90"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6591"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6592"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6593"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6594"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6595"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6596"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6597"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6598"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6599" name="TextBox 39"/>
          <p:cNvSpPr txBox="1">
            <a:spLocks noChangeArrowheads="1"/>
          </p:cNvSpPr>
          <p:nvPr/>
        </p:nvSpPr>
        <p:spPr bwMode="auto">
          <a:xfrm>
            <a:off x="7826375" y="2759075"/>
            <a:ext cx="631825" cy="2246313"/>
          </a:xfrm>
          <a:prstGeom prst="rect">
            <a:avLst/>
          </a:prstGeom>
          <a:noFill/>
          <a:ln w="9525">
            <a:noFill/>
            <a:miter lim="800000"/>
            <a:headEnd/>
            <a:tailEnd/>
          </a:ln>
        </p:spPr>
        <p:txBody>
          <a:bodyPr>
            <a:prstTxWarp prst="textNoShape">
              <a:avLst/>
            </a:prstTxWarp>
            <a:spAutoFit/>
          </a:bodyPr>
          <a:lstStyle/>
          <a:p>
            <a:r>
              <a:rPr lang="en-US" sz="2000" b="0"/>
              <a:t>1: 4</a:t>
            </a:r>
          </a:p>
          <a:p>
            <a:r>
              <a:rPr lang="en-US" sz="2000" b="0"/>
              <a:t>2: 4</a:t>
            </a:r>
          </a:p>
          <a:p>
            <a:r>
              <a:rPr lang="en-US" sz="2000" b="0"/>
              <a:t>3: 5</a:t>
            </a:r>
          </a:p>
          <a:p>
            <a:r>
              <a:rPr lang="en-US" sz="2000" b="0"/>
              <a:t>6: 8</a:t>
            </a:r>
          </a:p>
          <a:p>
            <a:r>
              <a:rPr lang="en-US" sz="2000" b="0"/>
              <a:t>7: 4</a:t>
            </a:r>
          </a:p>
          <a:p>
            <a:endParaRPr lang="en-US" sz="2000" b="0"/>
          </a:p>
          <a:p>
            <a:endParaRPr lang="en-US" sz="2000" b="0"/>
          </a:p>
        </p:txBody>
      </p:sp>
      <p:pic>
        <p:nvPicPr>
          <p:cNvPr id="40" name="Picture 2"/>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
        <p:nvSpPr>
          <p:cNvPr id="41" name="Slide Number Placeholder 40"/>
          <p:cNvSpPr>
            <a:spLocks noGrp="1"/>
          </p:cNvSpPr>
          <p:nvPr>
            <p:ph type="sldNum" sz="quarter" idx="12"/>
          </p:nvPr>
        </p:nvSpPr>
        <p:spPr/>
        <p:txBody>
          <a:bodyPr/>
          <a:lstStyle/>
          <a:p>
            <a:pPr>
              <a:defRPr/>
            </a:pPr>
            <a:fld id="{248BFF9C-E464-A84C-8A8F-5397118AC477}" type="slidenum">
              <a:rPr lang="en-US" smtClean="0"/>
              <a:pPr>
                <a:defRPr/>
              </a:pPr>
              <a:t>37</a:t>
            </a:fld>
            <a:endParaRPr lang="en-US"/>
          </a:p>
        </p:txBody>
      </p:sp>
      <p:sp>
        <p:nvSpPr>
          <p:cNvPr id="42" name="Footer Placeholder 41"/>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Prim’s Algorithm</a:t>
            </a:r>
          </a:p>
        </p:txBody>
      </p:sp>
      <p:sp>
        <p:nvSpPr>
          <p:cNvPr id="68611"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p>
        </p:txBody>
      </p:sp>
      <p:sp>
        <p:nvSpPr>
          <p:cNvPr id="68612" name="Oval 4"/>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68613" name="Oval 5"/>
          <p:cNvSpPr>
            <a:spLocks noChangeArrowheads="1"/>
          </p:cNvSpPr>
          <p:nvPr/>
        </p:nvSpPr>
        <p:spPr bwMode="auto">
          <a:xfrm>
            <a:off x="1981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2</a:t>
            </a:r>
          </a:p>
        </p:txBody>
      </p:sp>
      <p:sp>
        <p:nvSpPr>
          <p:cNvPr id="68614"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8615" name="AutoShape 7"/>
          <p:cNvCxnSpPr>
            <a:cxnSpLocks noChangeShapeType="1"/>
            <a:stCxn id="68612" idx="6"/>
            <a:endCxn id="68613" idx="2"/>
          </p:cNvCxnSpPr>
          <p:nvPr/>
        </p:nvCxnSpPr>
        <p:spPr bwMode="auto">
          <a:xfrm>
            <a:off x="928688" y="2819400"/>
            <a:ext cx="1038225" cy="0"/>
          </a:xfrm>
          <a:prstGeom prst="straightConnector1">
            <a:avLst/>
          </a:prstGeom>
          <a:noFill/>
          <a:ln w="38100">
            <a:solidFill>
              <a:schemeClr val="accent1"/>
            </a:solidFill>
            <a:round/>
            <a:headEnd/>
            <a:tailEnd/>
          </a:ln>
        </p:spPr>
      </p:cxnSp>
      <p:cxnSp>
        <p:nvCxnSpPr>
          <p:cNvPr id="68616" name="AutoShape 8"/>
          <p:cNvCxnSpPr>
            <a:cxnSpLocks noChangeShapeType="1"/>
            <a:stCxn id="68613" idx="6"/>
            <a:endCxn id="68614" idx="2"/>
          </p:cNvCxnSpPr>
          <p:nvPr/>
        </p:nvCxnSpPr>
        <p:spPr bwMode="auto">
          <a:xfrm>
            <a:off x="2452688" y="2819400"/>
            <a:ext cx="1038225" cy="0"/>
          </a:xfrm>
          <a:prstGeom prst="straightConnector1">
            <a:avLst/>
          </a:prstGeom>
          <a:noFill/>
          <a:ln w="9525">
            <a:solidFill>
              <a:schemeClr val="tx1"/>
            </a:solidFill>
            <a:round/>
            <a:headEnd/>
            <a:tailEnd/>
          </a:ln>
        </p:spPr>
      </p:cxnSp>
      <p:sp>
        <p:nvSpPr>
          <p:cNvPr id="68617"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8618"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8619"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8620"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8621"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8622" name="AutoShape 14"/>
          <p:cNvCxnSpPr>
            <a:cxnSpLocks noChangeShapeType="1"/>
            <a:stCxn id="68619" idx="6"/>
            <a:endCxn id="68620"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68623" name="AutoShape 15"/>
          <p:cNvCxnSpPr>
            <a:cxnSpLocks noChangeShapeType="1"/>
            <a:stCxn id="68620" idx="6"/>
            <a:endCxn id="68621" idx="2"/>
          </p:cNvCxnSpPr>
          <p:nvPr/>
        </p:nvCxnSpPr>
        <p:spPr bwMode="auto">
          <a:xfrm>
            <a:off x="2452688" y="4191000"/>
            <a:ext cx="1038225" cy="0"/>
          </a:xfrm>
          <a:prstGeom prst="straightConnector1">
            <a:avLst/>
          </a:prstGeom>
          <a:noFill/>
          <a:ln w="9525">
            <a:solidFill>
              <a:schemeClr val="tx1"/>
            </a:solidFill>
            <a:round/>
            <a:headEnd/>
            <a:tailEnd/>
          </a:ln>
        </p:spPr>
      </p:cxnSp>
      <p:sp>
        <p:nvSpPr>
          <p:cNvPr id="68624"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dirty="0">
                <a:latin typeface="Courier New" charset="0"/>
                <a:ea typeface="Arial" charset="0"/>
                <a:cs typeface="Arial" charset="0"/>
              </a:rPr>
              <a:t>3</a:t>
            </a:r>
          </a:p>
        </p:txBody>
      </p:sp>
      <p:sp>
        <p:nvSpPr>
          <p:cNvPr id="68625"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8626" name="AutoShape 18"/>
          <p:cNvCxnSpPr>
            <a:cxnSpLocks noChangeShapeType="1"/>
            <a:stCxn id="68612" idx="4"/>
            <a:endCxn id="68619"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68627" name="AutoShape 19"/>
          <p:cNvCxnSpPr>
            <a:cxnSpLocks noChangeShapeType="1"/>
            <a:stCxn id="68619" idx="7"/>
            <a:endCxn id="68613"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8628" name="AutoShape 20"/>
          <p:cNvCxnSpPr>
            <a:cxnSpLocks noChangeShapeType="1"/>
            <a:stCxn id="68613" idx="4"/>
            <a:endCxn id="68620"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68629" name="AutoShape 21"/>
          <p:cNvCxnSpPr>
            <a:cxnSpLocks noChangeShapeType="1"/>
            <a:stCxn id="68620" idx="7"/>
            <a:endCxn id="68614"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68630" name="AutoShape 22"/>
          <p:cNvCxnSpPr>
            <a:cxnSpLocks noChangeShapeType="1"/>
            <a:stCxn id="68614" idx="4"/>
            <a:endCxn id="68621" idx="0"/>
          </p:cNvCxnSpPr>
          <p:nvPr/>
        </p:nvCxnSpPr>
        <p:spPr bwMode="auto">
          <a:xfrm>
            <a:off x="3733800" y="3062288"/>
            <a:ext cx="0" cy="885825"/>
          </a:xfrm>
          <a:prstGeom prst="straightConnector1">
            <a:avLst/>
          </a:prstGeom>
          <a:noFill/>
          <a:ln w="9525">
            <a:solidFill>
              <a:schemeClr val="tx1"/>
            </a:solidFill>
            <a:round/>
            <a:headEnd/>
            <a:tailEnd/>
          </a:ln>
        </p:spPr>
      </p:cxnSp>
      <p:sp>
        <p:nvSpPr>
          <p:cNvPr id="68631"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8632" name="AutoShape 24"/>
          <p:cNvCxnSpPr>
            <a:cxnSpLocks noChangeShapeType="1"/>
            <a:stCxn id="68619" idx="5"/>
            <a:endCxn id="68631"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8633" name="AutoShape 25"/>
          <p:cNvCxnSpPr>
            <a:cxnSpLocks noChangeShapeType="1"/>
            <a:stCxn id="68620" idx="4"/>
            <a:endCxn id="68631"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68634" name="AutoShape 26"/>
          <p:cNvCxnSpPr>
            <a:cxnSpLocks noChangeShapeType="1"/>
            <a:stCxn id="68621" idx="3"/>
            <a:endCxn id="68631"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8635"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36"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8637"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38"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8639"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8640"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8641"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8642"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8643"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8644"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8645"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8646"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68647"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68648"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8649" name="TextBox 41"/>
          <p:cNvSpPr txBox="1">
            <a:spLocks noChangeArrowheads="1"/>
          </p:cNvSpPr>
          <p:nvPr/>
        </p:nvSpPr>
        <p:spPr bwMode="auto">
          <a:xfrm>
            <a:off x="7826375" y="2759075"/>
            <a:ext cx="631825" cy="1938338"/>
          </a:xfrm>
          <a:prstGeom prst="rect">
            <a:avLst/>
          </a:prstGeom>
          <a:noFill/>
          <a:ln w="9525">
            <a:noFill/>
            <a:miter lim="800000"/>
            <a:headEnd/>
            <a:tailEnd/>
          </a:ln>
        </p:spPr>
        <p:txBody>
          <a:bodyPr>
            <a:prstTxWarp prst="textNoShape">
              <a:avLst/>
            </a:prstTxWarp>
            <a:spAutoFit/>
          </a:bodyPr>
          <a:lstStyle/>
          <a:p>
            <a:r>
              <a:rPr lang="en-US" sz="2000" b="0"/>
              <a:t>2: 1</a:t>
            </a:r>
          </a:p>
          <a:p>
            <a:r>
              <a:rPr lang="en-US" sz="2000" b="0"/>
              <a:t>3: 5</a:t>
            </a:r>
          </a:p>
          <a:p>
            <a:r>
              <a:rPr lang="en-US" sz="2000" b="0"/>
              <a:t>6: 8</a:t>
            </a:r>
          </a:p>
          <a:p>
            <a:r>
              <a:rPr lang="en-US" sz="2000" b="0"/>
              <a:t>7: 4</a:t>
            </a:r>
          </a:p>
          <a:p>
            <a:endParaRPr lang="en-US" sz="2000" b="0"/>
          </a:p>
          <a:p>
            <a:endParaRPr lang="en-US" sz="2000" b="0"/>
          </a:p>
        </p:txBody>
      </p:sp>
      <p:sp>
        <p:nvSpPr>
          <p:cNvPr id="42" name="Slide Number Placeholder 41"/>
          <p:cNvSpPr>
            <a:spLocks noGrp="1"/>
          </p:cNvSpPr>
          <p:nvPr>
            <p:ph type="sldNum" sz="quarter" idx="12"/>
          </p:nvPr>
        </p:nvSpPr>
        <p:spPr/>
        <p:txBody>
          <a:bodyPr/>
          <a:lstStyle/>
          <a:p>
            <a:pPr>
              <a:defRPr/>
            </a:pPr>
            <a:fld id="{248BFF9C-E464-A84C-8A8F-5397118AC477}" type="slidenum">
              <a:rPr lang="en-US" smtClean="0"/>
              <a:pPr>
                <a:defRPr/>
              </a:pPr>
              <a:t>38</a:t>
            </a:fld>
            <a:endParaRPr lang="en-US"/>
          </a:p>
        </p:txBody>
      </p:sp>
      <p:sp>
        <p:nvSpPr>
          <p:cNvPr id="43" name="Footer Placeholder 42"/>
          <p:cNvSpPr>
            <a:spLocks noGrp="1"/>
          </p:cNvSpPr>
          <p:nvPr>
            <p:ph type="ftr" sz="quarter" idx="11"/>
          </p:nvPr>
        </p:nvSpPr>
        <p:spPr/>
        <p:txBody>
          <a:bodyPr/>
          <a:lstStyle/>
          <a:p>
            <a:pPr>
              <a:defRPr/>
            </a:pPr>
            <a:r>
              <a:rPr lang="en-US"/>
              <a:t>CS 312 – Greedy Algorithms</a:t>
            </a:r>
          </a:p>
        </p:txBody>
      </p:sp>
      <p:pic>
        <p:nvPicPr>
          <p:cNvPr id="44" name="Picture 2">
            <a:extLst>
              <a:ext uri="{FF2B5EF4-FFF2-40B4-BE49-F238E27FC236}">
                <a16:creationId xmlns:a16="http://schemas.microsoft.com/office/drawing/2014/main" id="{0B743E6E-731C-3D4E-8296-755AB8F9A857}"/>
              </a:ext>
            </a:extLst>
          </p:cNvPr>
          <p:cNvPicPr>
            <a:picLocks noChangeAspect="1" noChangeArrowheads="1"/>
          </p:cNvPicPr>
          <p:nvPr/>
        </p:nvPicPr>
        <p:blipFill>
          <a:blip r:embed="rId2"/>
          <a:srcRect t="60065" r="62791"/>
          <a:stretch>
            <a:fillRect/>
          </a:stretch>
        </p:blipFill>
        <p:spPr bwMode="auto">
          <a:xfrm>
            <a:off x="228600" y="609600"/>
            <a:ext cx="2738438" cy="16002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en-US"/>
              <a:t>Prim’s Algorithm</a:t>
            </a:r>
          </a:p>
        </p:txBody>
      </p:sp>
      <p:sp>
        <p:nvSpPr>
          <p:cNvPr id="69635"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69636" name="Oval 4"/>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69637" name="Oval 5"/>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69638" name="Oval 6"/>
          <p:cNvSpPr>
            <a:spLocks noChangeArrowheads="1"/>
          </p:cNvSpPr>
          <p:nvPr/>
        </p:nvSpPr>
        <p:spPr bwMode="auto">
          <a:xfrm>
            <a:off x="3505200" y="25908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3</a:t>
            </a:r>
          </a:p>
        </p:txBody>
      </p:sp>
      <p:cxnSp>
        <p:nvCxnSpPr>
          <p:cNvPr id="69639" name="AutoShape 7"/>
          <p:cNvCxnSpPr>
            <a:cxnSpLocks noChangeShapeType="1"/>
            <a:stCxn id="69636" idx="6"/>
            <a:endCxn id="69637"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69640" name="AutoShape 8"/>
          <p:cNvCxnSpPr>
            <a:cxnSpLocks noChangeShapeType="1"/>
            <a:stCxn id="69637" idx="6"/>
            <a:endCxn id="69638" idx="2"/>
          </p:cNvCxnSpPr>
          <p:nvPr/>
        </p:nvCxnSpPr>
        <p:spPr bwMode="auto">
          <a:xfrm>
            <a:off x="2452688" y="2819400"/>
            <a:ext cx="1038225" cy="0"/>
          </a:xfrm>
          <a:prstGeom prst="straightConnector1">
            <a:avLst/>
          </a:prstGeom>
          <a:noFill/>
          <a:ln w="38100">
            <a:solidFill>
              <a:schemeClr val="accent1"/>
            </a:solidFill>
            <a:round/>
            <a:headEnd/>
            <a:tailEnd/>
          </a:ln>
        </p:spPr>
      </p:cxnSp>
      <p:sp>
        <p:nvSpPr>
          <p:cNvPr id="69641"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69642"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69643"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69644"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69645"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69646" name="AutoShape 14"/>
          <p:cNvCxnSpPr>
            <a:cxnSpLocks noChangeShapeType="1"/>
            <a:stCxn id="69643" idx="6"/>
            <a:endCxn id="69644"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69647" name="AutoShape 15"/>
          <p:cNvCxnSpPr>
            <a:cxnSpLocks noChangeShapeType="1"/>
            <a:stCxn id="69644" idx="6"/>
            <a:endCxn id="69645" idx="2"/>
          </p:cNvCxnSpPr>
          <p:nvPr/>
        </p:nvCxnSpPr>
        <p:spPr bwMode="auto">
          <a:xfrm>
            <a:off x="2452688" y="4191000"/>
            <a:ext cx="1038225" cy="0"/>
          </a:xfrm>
          <a:prstGeom prst="straightConnector1">
            <a:avLst/>
          </a:prstGeom>
          <a:noFill/>
          <a:ln w="9525">
            <a:solidFill>
              <a:schemeClr val="tx1"/>
            </a:solidFill>
            <a:round/>
            <a:headEnd/>
            <a:tailEnd/>
          </a:ln>
        </p:spPr>
      </p:cxnSp>
      <p:sp>
        <p:nvSpPr>
          <p:cNvPr id="69648"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9649"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69650" name="AutoShape 18"/>
          <p:cNvCxnSpPr>
            <a:cxnSpLocks noChangeShapeType="1"/>
            <a:stCxn id="69636" idx="4"/>
            <a:endCxn id="69643"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69651" name="AutoShape 19"/>
          <p:cNvCxnSpPr>
            <a:cxnSpLocks noChangeShapeType="1"/>
            <a:stCxn id="69643" idx="7"/>
            <a:endCxn id="69637"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69652" name="AutoShape 20"/>
          <p:cNvCxnSpPr>
            <a:cxnSpLocks noChangeShapeType="1"/>
            <a:stCxn id="69637" idx="4"/>
            <a:endCxn id="69644"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69653" name="AutoShape 21"/>
          <p:cNvCxnSpPr>
            <a:cxnSpLocks noChangeShapeType="1"/>
            <a:stCxn id="69644" idx="7"/>
            <a:endCxn id="69638"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69654" name="AutoShape 22"/>
          <p:cNvCxnSpPr>
            <a:cxnSpLocks noChangeShapeType="1"/>
            <a:stCxn id="69638" idx="4"/>
            <a:endCxn id="69645" idx="0"/>
          </p:cNvCxnSpPr>
          <p:nvPr/>
        </p:nvCxnSpPr>
        <p:spPr bwMode="auto">
          <a:xfrm>
            <a:off x="3733800" y="3062288"/>
            <a:ext cx="0" cy="885825"/>
          </a:xfrm>
          <a:prstGeom prst="straightConnector1">
            <a:avLst/>
          </a:prstGeom>
          <a:noFill/>
          <a:ln w="9525">
            <a:solidFill>
              <a:schemeClr val="tx1"/>
            </a:solidFill>
            <a:round/>
            <a:headEnd/>
            <a:tailEnd/>
          </a:ln>
        </p:spPr>
      </p:cxnSp>
      <p:sp>
        <p:nvSpPr>
          <p:cNvPr id="69655"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69656" name="AutoShape 24"/>
          <p:cNvCxnSpPr>
            <a:cxnSpLocks noChangeShapeType="1"/>
            <a:stCxn id="69643" idx="5"/>
            <a:endCxn id="69655"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69657" name="AutoShape 25"/>
          <p:cNvCxnSpPr>
            <a:cxnSpLocks noChangeShapeType="1"/>
            <a:stCxn id="69644" idx="4"/>
            <a:endCxn id="69655"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69658" name="AutoShape 26"/>
          <p:cNvCxnSpPr>
            <a:cxnSpLocks noChangeShapeType="1"/>
            <a:stCxn id="69645" idx="3"/>
            <a:endCxn id="69655"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69659"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0"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9661"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2"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69663"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69664"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69665"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69666"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69667"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69668"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69669"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69670"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69671"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69672"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69673"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69674"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69675" name="TextBox 44"/>
          <p:cNvSpPr txBox="1">
            <a:spLocks noChangeArrowheads="1"/>
          </p:cNvSpPr>
          <p:nvPr/>
        </p:nvSpPr>
        <p:spPr bwMode="auto">
          <a:xfrm>
            <a:off x="7826375" y="2759075"/>
            <a:ext cx="631825" cy="1630363"/>
          </a:xfrm>
          <a:prstGeom prst="rect">
            <a:avLst/>
          </a:prstGeom>
          <a:noFill/>
          <a:ln w="9525">
            <a:noFill/>
            <a:miter lim="800000"/>
            <a:headEnd/>
            <a:tailEnd/>
          </a:ln>
        </p:spPr>
        <p:txBody>
          <a:bodyPr>
            <a:prstTxWarp prst="textNoShape">
              <a:avLst/>
            </a:prstTxWarp>
            <a:spAutoFit/>
          </a:bodyPr>
          <a:lstStyle/>
          <a:p>
            <a:r>
              <a:rPr lang="en-US" sz="2000" b="0"/>
              <a:t>3: 2</a:t>
            </a:r>
          </a:p>
          <a:p>
            <a:r>
              <a:rPr lang="en-US" sz="2000" b="0"/>
              <a:t>6: 8</a:t>
            </a:r>
          </a:p>
          <a:p>
            <a:r>
              <a:rPr lang="en-US" sz="2000" b="0"/>
              <a:t>7: 4</a:t>
            </a:r>
          </a:p>
          <a:p>
            <a:endParaRPr lang="en-US" sz="2000" b="0"/>
          </a:p>
          <a:p>
            <a:endParaRPr lang="en-US" sz="2000" b="0"/>
          </a:p>
        </p:txBody>
      </p:sp>
      <p:pic>
        <p:nvPicPr>
          <p:cNvPr id="44" name="Picture 2"/>
          <p:cNvPicPr>
            <a:picLocks noChangeAspect="1" noChangeArrowheads="1"/>
          </p:cNvPicPr>
          <p:nvPr/>
        </p:nvPicPr>
        <p:blipFill>
          <a:blip r:embed="rId3"/>
          <a:srcRect t="60065" r="62791"/>
          <a:stretch>
            <a:fillRect/>
          </a:stretch>
        </p:blipFill>
        <p:spPr bwMode="auto">
          <a:xfrm>
            <a:off x="228600" y="609600"/>
            <a:ext cx="2738438" cy="1600200"/>
          </a:xfrm>
          <a:prstGeom prst="rect">
            <a:avLst/>
          </a:prstGeom>
          <a:noFill/>
          <a:ln w="9525">
            <a:noFill/>
            <a:miter lim="800000"/>
            <a:headEnd/>
            <a:tailEnd/>
          </a:ln>
        </p:spPr>
      </p:pic>
      <p:sp>
        <p:nvSpPr>
          <p:cNvPr id="45" name="Slide Number Placeholder 44"/>
          <p:cNvSpPr>
            <a:spLocks noGrp="1"/>
          </p:cNvSpPr>
          <p:nvPr>
            <p:ph type="sldNum" sz="quarter" idx="12"/>
          </p:nvPr>
        </p:nvSpPr>
        <p:spPr/>
        <p:txBody>
          <a:bodyPr/>
          <a:lstStyle/>
          <a:p>
            <a:pPr>
              <a:defRPr/>
            </a:pPr>
            <a:fld id="{248BFF9C-E464-A84C-8A8F-5397118AC477}" type="slidenum">
              <a:rPr lang="en-US" smtClean="0"/>
              <a:pPr>
                <a:defRPr/>
              </a:pPr>
              <a:t>39</a:t>
            </a:fld>
            <a:endParaRPr lang="en-US"/>
          </a:p>
        </p:txBody>
      </p:sp>
      <p:sp>
        <p:nvSpPr>
          <p:cNvPr id="46" name="Footer Placeholder 45"/>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Coins Algorithm</a:t>
            </a:r>
          </a:p>
        </p:txBody>
      </p:sp>
      <p:sp>
        <p:nvSpPr>
          <p:cNvPr id="19459" name="Content Placeholder 2"/>
          <p:cNvSpPr>
            <a:spLocks noGrp="1"/>
          </p:cNvSpPr>
          <p:nvPr>
            <p:ph idx="1"/>
          </p:nvPr>
        </p:nvSpPr>
        <p:spPr>
          <a:xfrm>
            <a:off x="685800" y="1219200"/>
            <a:ext cx="7772400" cy="4876800"/>
          </a:xfrm>
        </p:spPr>
        <p:txBody>
          <a:bodyPr/>
          <a:lstStyle/>
          <a:p>
            <a:pPr>
              <a:buFont typeface="Wingdings" charset="2"/>
              <a:buNone/>
            </a:pPr>
            <a:r>
              <a:rPr lang="en-US" dirty="0">
                <a:ea typeface="ＭＳ Ｐゴシック" charset="-128"/>
                <a:cs typeface="ＭＳ Ｐゴシック" charset="-128"/>
              </a:rPr>
              <a:t>Repeat until sum = </a:t>
            </a:r>
            <a:r>
              <a:rPr lang="en-US" i="1" dirty="0" err="1">
                <a:ea typeface="ＭＳ Ｐゴシック" charset="-128"/>
                <a:cs typeface="ＭＳ Ｐゴシック" charset="-128"/>
              </a:rPr>
              <a:t>c</a:t>
            </a:r>
            <a:endParaRPr lang="en-US" i="1" dirty="0">
              <a:ea typeface="ＭＳ Ｐゴシック" charset="-128"/>
              <a:cs typeface="ＭＳ Ｐゴシック" charset="-128"/>
            </a:endParaRPr>
          </a:p>
          <a:p>
            <a:pPr>
              <a:buFont typeface="Wingdings" charset="2"/>
              <a:buNone/>
            </a:pPr>
            <a:r>
              <a:rPr lang="en-US" dirty="0">
                <a:ea typeface="ＭＳ Ｐゴシック" charset="-128"/>
                <a:cs typeface="ＭＳ Ｐゴシック" charset="-128"/>
              </a:rPr>
              <a:t>     Add the largest coin which does not cause sum to exceed </a:t>
            </a:r>
            <a:r>
              <a:rPr lang="en-US" i="1" dirty="0" err="1">
                <a:ea typeface="ＭＳ Ｐゴシック" charset="-128"/>
                <a:cs typeface="ＭＳ Ｐゴシック" charset="-128"/>
              </a:rPr>
              <a:t>c</a:t>
            </a:r>
            <a:endParaRPr lang="en-US" dirty="0">
              <a:ea typeface="ＭＳ Ｐゴシック" charset="-128"/>
              <a:cs typeface="ＭＳ Ｐゴシック" charset="-128"/>
            </a:endParaRPr>
          </a:p>
          <a:p>
            <a:pPr eaLnBrk="1" hangingPunct="1"/>
            <a:r>
              <a:rPr lang="en-US" dirty="0">
                <a:ea typeface="ＭＳ Ｐゴシック" charset="-128"/>
                <a:cs typeface="ＭＳ Ｐゴシック" charset="-128"/>
              </a:rPr>
              <a:t>Does this work and is it Optimal?</a:t>
            </a:r>
          </a:p>
          <a:p>
            <a:pPr lvl="1" eaLnBrk="1" hangingPunct="1"/>
            <a:r>
              <a:rPr lang="en-US" dirty="0"/>
              <a:t>Assume denominations are 50¢, 20¢, 3¢, 2¢</a:t>
            </a:r>
          </a:p>
          <a:p>
            <a:pPr lvl="1" eaLnBrk="1" hangingPunct="1"/>
            <a:r>
              <a:rPr lang="en-US" dirty="0"/>
              <a:t>Try it with goal of 75¢, 60¢</a:t>
            </a:r>
          </a:p>
          <a:p>
            <a:pPr lvl="1" eaLnBrk="1" hangingPunct="1"/>
            <a:r>
              <a:rPr lang="en-US" dirty="0"/>
              <a:t>Now assume denominations are 50¢, 20¢, 3¢, 1¢</a:t>
            </a:r>
          </a:p>
          <a:p>
            <a:pPr lvl="1" eaLnBrk="1" hangingPunct="1"/>
            <a:endParaRPr lang="en-US" u="sng" dirty="0">
              <a:ea typeface="ＭＳ Ｐゴシック" charset="-128"/>
              <a:cs typeface="ＭＳ Ｐゴシック" charset="-128"/>
            </a:endParaRPr>
          </a:p>
          <a:p>
            <a:pPr algn="ctr" eaLnBrk="1" hangingPunct="1">
              <a:buFont typeface="Wingdings" charset="2"/>
              <a:buNone/>
            </a:pPr>
            <a:r>
              <a:rPr lang="en-US" u="sng" dirty="0">
                <a:ea typeface="ＭＳ Ｐゴシック" charset="-128"/>
                <a:cs typeface="ＭＳ Ｐゴシック" charset="-128"/>
              </a:rPr>
              <a:t>Greedy Philosophy</a:t>
            </a:r>
          </a:p>
          <a:p>
            <a:pPr eaLnBrk="1" hangingPunct="1"/>
            <a:r>
              <a:rPr lang="en-US" dirty="0">
                <a:ea typeface="ＭＳ Ｐゴシック" charset="-128"/>
                <a:cs typeface="ＭＳ Ｐゴシック" charset="-128"/>
              </a:rPr>
              <a:t>Build up a solution piece by piece</a:t>
            </a:r>
          </a:p>
          <a:p>
            <a:pPr eaLnBrk="1" hangingPunct="1"/>
            <a:r>
              <a:rPr lang="en-US" dirty="0">
                <a:ea typeface="ＭＳ Ｐゴシック" charset="-128"/>
                <a:cs typeface="ＭＳ Ｐゴシック" charset="-128"/>
              </a:rPr>
              <a:t>Always choose the next piece that offers the most obvious and immediate benefit</a:t>
            </a:r>
          </a:p>
          <a:p>
            <a:pPr eaLnBrk="1" hangingPunct="1"/>
            <a:r>
              <a:rPr lang="en-US" dirty="0">
                <a:ea typeface="ＭＳ Ｐゴシック" charset="-128"/>
                <a:cs typeface="ＭＳ Ｐゴシック" charset="-128"/>
              </a:rPr>
              <a:t>Without violating given constraints</a:t>
            </a:r>
          </a:p>
          <a:p>
            <a:pPr>
              <a:buFont typeface="Wingdings" charset="2"/>
              <a:buNone/>
            </a:pPr>
            <a:endParaRPr lang="en-US" dirty="0">
              <a:ea typeface="ＭＳ Ｐゴシック" charset="-128"/>
              <a:cs typeface="ＭＳ Ｐゴシック" charset="-128"/>
            </a:endParaRPr>
          </a:p>
          <a:p>
            <a:pPr lvl="1">
              <a:buFontTx/>
              <a:buNone/>
            </a:pPr>
            <a:endParaRPr lang="en-US" dirty="0"/>
          </a:p>
        </p:txBody>
      </p:sp>
      <p:sp>
        <p:nvSpPr>
          <p:cNvPr id="19460"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19461" name="Slide Number Placeholder 4"/>
          <p:cNvSpPr>
            <a:spLocks noGrp="1"/>
          </p:cNvSpPr>
          <p:nvPr>
            <p:ph type="sldNum" sz="quarter" idx="12"/>
          </p:nvPr>
        </p:nvSpPr>
        <p:spPr>
          <a:noFill/>
        </p:spPr>
        <p:txBody>
          <a:bodyPr/>
          <a:lstStyle/>
          <a:p>
            <a:fld id="{B7A3E28C-6484-6643-B8B2-10270FD9CB1F}" type="slidenum">
              <a:rPr lang="en-US" smtClean="0">
                <a:latin typeface="Times New Roman" charset="0"/>
              </a:rPr>
              <a:pPr/>
              <a:t>4</a:t>
            </a:fld>
            <a:endParaRPr lang="en-US">
              <a:latin typeface="Times New Roman"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a:t>Prim’s Algorithm</a:t>
            </a:r>
          </a:p>
        </p:txBody>
      </p:sp>
      <p:sp>
        <p:nvSpPr>
          <p:cNvPr id="70659"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0660" name="Oval 4"/>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0661" name="Oval 5"/>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0662" name="Oval 6"/>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0663" name="AutoShape 7"/>
          <p:cNvCxnSpPr>
            <a:cxnSpLocks noChangeShapeType="1"/>
            <a:stCxn id="70660" idx="6"/>
            <a:endCxn id="70661"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70664" name="AutoShape 8"/>
          <p:cNvCxnSpPr>
            <a:cxnSpLocks noChangeShapeType="1"/>
            <a:stCxn id="70661" idx="6"/>
            <a:endCxn id="70662" idx="2"/>
          </p:cNvCxnSpPr>
          <p:nvPr/>
        </p:nvCxnSpPr>
        <p:spPr bwMode="auto">
          <a:xfrm>
            <a:off x="2452688" y="2819400"/>
            <a:ext cx="1038225" cy="0"/>
          </a:xfrm>
          <a:prstGeom prst="straightConnector1">
            <a:avLst/>
          </a:prstGeom>
          <a:noFill/>
          <a:ln w="38100">
            <a:solidFill>
              <a:srgbClr val="FF0000"/>
            </a:solidFill>
            <a:round/>
            <a:headEnd/>
            <a:tailEnd/>
          </a:ln>
        </p:spPr>
      </p:cxnSp>
      <p:sp>
        <p:nvSpPr>
          <p:cNvPr id="70665"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0666"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0667"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0668"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0669"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70670" name="AutoShape 14"/>
          <p:cNvCxnSpPr>
            <a:cxnSpLocks noChangeShapeType="1"/>
            <a:stCxn id="70667" idx="6"/>
            <a:endCxn id="70668"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70671" name="AutoShape 15"/>
          <p:cNvCxnSpPr>
            <a:cxnSpLocks noChangeShapeType="1"/>
            <a:stCxn id="70668" idx="6"/>
            <a:endCxn id="70669" idx="2"/>
          </p:cNvCxnSpPr>
          <p:nvPr/>
        </p:nvCxnSpPr>
        <p:spPr bwMode="auto">
          <a:xfrm>
            <a:off x="2452688" y="4191000"/>
            <a:ext cx="1038225" cy="0"/>
          </a:xfrm>
          <a:prstGeom prst="straightConnector1">
            <a:avLst/>
          </a:prstGeom>
          <a:noFill/>
          <a:ln w="9525">
            <a:solidFill>
              <a:schemeClr val="tx1"/>
            </a:solidFill>
            <a:round/>
            <a:headEnd/>
            <a:tailEnd/>
          </a:ln>
        </p:spPr>
      </p:cxnSp>
      <p:sp>
        <p:nvSpPr>
          <p:cNvPr id="70672"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0673"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0674" name="AutoShape 18"/>
          <p:cNvCxnSpPr>
            <a:cxnSpLocks noChangeShapeType="1"/>
            <a:stCxn id="70660" idx="4"/>
            <a:endCxn id="70667"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70675" name="AutoShape 19"/>
          <p:cNvCxnSpPr>
            <a:cxnSpLocks noChangeShapeType="1"/>
            <a:stCxn id="70667" idx="7"/>
            <a:endCxn id="70661"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70676" name="AutoShape 20"/>
          <p:cNvCxnSpPr>
            <a:cxnSpLocks noChangeShapeType="1"/>
            <a:stCxn id="70661" idx="4"/>
            <a:endCxn id="70668"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70677" name="AutoShape 21"/>
          <p:cNvCxnSpPr>
            <a:cxnSpLocks noChangeShapeType="1"/>
            <a:stCxn id="70668" idx="7"/>
            <a:endCxn id="70662"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70678" name="AutoShape 22"/>
          <p:cNvCxnSpPr>
            <a:cxnSpLocks noChangeShapeType="1"/>
            <a:stCxn id="70662" idx="4"/>
            <a:endCxn id="70669" idx="0"/>
          </p:cNvCxnSpPr>
          <p:nvPr/>
        </p:nvCxnSpPr>
        <p:spPr bwMode="auto">
          <a:xfrm>
            <a:off x="3733800" y="3062288"/>
            <a:ext cx="0" cy="885825"/>
          </a:xfrm>
          <a:prstGeom prst="straightConnector1">
            <a:avLst/>
          </a:prstGeom>
          <a:noFill/>
          <a:ln w="38100">
            <a:solidFill>
              <a:schemeClr val="accent1"/>
            </a:solidFill>
            <a:round/>
            <a:headEnd/>
            <a:tailEnd/>
          </a:ln>
        </p:spPr>
      </p:cxnSp>
      <p:sp>
        <p:nvSpPr>
          <p:cNvPr id="70679" name="Oval 23"/>
          <p:cNvSpPr>
            <a:spLocks noChangeArrowheads="1"/>
          </p:cNvSpPr>
          <p:nvPr/>
        </p:nvSpPr>
        <p:spPr bwMode="auto">
          <a:xfrm>
            <a:off x="1981200" y="54102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7</a:t>
            </a:r>
          </a:p>
        </p:txBody>
      </p:sp>
      <p:cxnSp>
        <p:nvCxnSpPr>
          <p:cNvPr id="70680" name="AutoShape 24"/>
          <p:cNvCxnSpPr>
            <a:cxnSpLocks noChangeShapeType="1"/>
            <a:stCxn id="70667" idx="5"/>
            <a:endCxn id="70679" idx="1"/>
          </p:cNvCxnSpPr>
          <p:nvPr/>
        </p:nvCxnSpPr>
        <p:spPr bwMode="auto">
          <a:xfrm>
            <a:off x="847725" y="4367213"/>
            <a:ext cx="1200150" cy="1095375"/>
          </a:xfrm>
          <a:prstGeom prst="straightConnector1">
            <a:avLst/>
          </a:prstGeom>
          <a:noFill/>
          <a:ln w="9525">
            <a:solidFill>
              <a:schemeClr val="tx1"/>
            </a:solidFill>
            <a:round/>
            <a:headEnd/>
            <a:tailEnd/>
          </a:ln>
        </p:spPr>
      </p:cxnSp>
      <p:cxnSp>
        <p:nvCxnSpPr>
          <p:cNvPr id="70681" name="AutoShape 25"/>
          <p:cNvCxnSpPr>
            <a:cxnSpLocks noChangeShapeType="1"/>
            <a:stCxn id="70668" idx="4"/>
            <a:endCxn id="70679"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70682" name="AutoShape 26"/>
          <p:cNvCxnSpPr>
            <a:cxnSpLocks noChangeShapeType="1"/>
            <a:stCxn id="70669" idx="3"/>
            <a:endCxn id="70679" idx="7"/>
          </p:cNvCxnSpPr>
          <p:nvPr/>
        </p:nvCxnSpPr>
        <p:spPr bwMode="auto">
          <a:xfrm flipH="1">
            <a:off x="2371725" y="4367213"/>
            <a:ext cx="1200150" cy="1095375"/>
          </a:xfrm>
          <a:prstGeom prst="straightConnector1">
            <a:avLst/>
          </a:prstGeom>
          <a:noFill/>
          <a:ln w="9525">
            <a:solidFill>
              <a:schemeClr val="tx1"/>
            </a:solidFill>
            <a:round/>
            <a:headEnd/>
            <a:tailEnd/>
          </a:ln>
        </p:spPr>
      </p:cxnSp>
      <p:sp>
        <p:nvSpPr>
          <p:cNvPr id="70683"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84"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0685"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86"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0687"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0688"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0689"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0690"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0691"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0692"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0693"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0694"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0695"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0696"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0697"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0698"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0699"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0700"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70701" name="TextBox 46"/>
          <p:cNvSpPr txBox="1">
            <a:spLocks noChangeArrowheads="1"/>
          </p:cNvSpPr>
          <p:nvPr/>
        </p:nvSpPr>
        <p:spPr bwMode="auto">
          <a:xfrm>
            <a:off x="7826375" y="2759075"/>
            <a:ext cx="631825" cy="1322388"/>
          </a:xfrm>
          <a:prstGeom prst="rect">
            <a:avLst/>
          </a:prstGeom>
          <a:noFill/>
          <a:ln w="9525">
            <a:noFill/>
            <a:miter lim="800000"/>
            <a:headEnd/>
            <a:tailEnd/>
          </a:ln>
        </p:spPr>
        <p:txBody>
          <a:bodyPr>
            <a:prstTxWarp prst="textNoShape">
              <a:avLst/>
            </a:prstTxWarp>
            <a:spAutoFit/>
          </a:bodyPr>
          <a:lstStyle/>
          <a:p>
            <a:r>
              <a:rPr lang="en-US" sz="2000" b="0"/>
              <a:t>6: 6</a:t>
            </a:r>
          </a:p>
          <a:p>
            <a:r>
              <a:rPr lang="en-US" sz="2000" b="0"/>
              <a:t>7: 4</a:t>
            </a:r>
          </a:p>
          <a:p>
            <a:endParaRPr lang="en-US" sz="2000" b="0"/>
          </a:p>
          <a:p>
            <a:endParaRPr lang="en-US" sz="2000" b="0"/>
          </a:p>
        </p:txBody>
      </p:sp>
      <p:sp>
        <p:nvSpPr>
          <p:cNvPr id="46" name="Slide Number Placeholder 45"/>
          <p:cNvSpPr>
            <a:spLocks noGrp="1"/>
          </p:cNvSpPr>
          <p:nvPr>
            <p:ph type="sldNum" sz="quarter" idx="12"/>
          </p:nvPr>
        </p:nvSpPr>
        <p:spPr/>
        <p:txBody>
          <a:bodyPr/>
          <a:lstStyle/>
          <a:p>
            <a:pPr>
              <a:defRPr/>
            </a:pPr>
            <a:fld id="{248BFF9C-E464-A84C-8A8F-5397118AC477}" type="slidenum">
              <a:rPr lang="en-US" smtClean="0"/>
              <a:pPr>
                <a:defRPr/>
              </a:pPr>
              <a:t>40</a:t>
            </a:fld>
            <a:endParaRPr lang="en-US"/>
          </a:p>
        </p:txBody>
      </p:sp>
      <p:sp>
        <p:nvSpPr>
          <p:cNvPr id="47" name="Footer Placeholder 46"/>
          <p:cNvSpPr>
            <a:spLocks noGrp="1"/>
          </p:cNvSpPr>
          <p:nvPr>
            <p:ph type="ftr" sz="quarter" idx="11"/>
          </p:nvPr>
        </p:nvSpPr>
        <p:spPr/>
        <p:txBody>
          <a:bodyPr/>
          <a:lstStyle/>
          <a:p>
            <a:pPr>
              <a:defRPr/>
            </a:pPr>
            <a:r>
              <a:rPr lang="en-US"/>
              <a:t>CS 312 – Greedy Algorithms</a:t>
            </a:r>
          </a:p>
        </p:txBody>
      </p:sp>
      <p:pic>
        <p:nvPicPr>
          <p:cNvPr id="48" name="Picture 2">
            <a:extLst>
              <a:ext uri="{FF2B5EF4-FFF2-40B4-BE49-F238E27FC236}">
                <a16:creationId xmlns:a16="http://schemas.microsoft.com/office/drawing/2014/main" id="{A6348CA4-D0E8-8C46-80EA-AEA508B2017D}"/>
              </a:ext>
            </a:extLst>
          </p:cNvPr>
          <p:cNvPicPr>
            <a:picLocks noChangeAspect="1" noChangeArrowheads="1"/>
          </p:cNvPicPr>
          <p:nvPr/>
        </p:nvPicPr>
        <p:blipFill>
          <a:blip r:embed="rId2"/>
          <a:srcRect t="60065" r="62791"/>
          <a:stretch>
            <a:fillRect/>
          </a:stretch>
        </p:blipFill>
        <p:spPr bwMode="auto">
          <a:xfrm>
            <a:off x="228600" y="609600"/>
            <a:ext cx="2738438" cy="16002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defRPr/>
            </a:pPr>
            <a:r>
              <a:rPr lang="en-US"/>
              <a:t>Prim’s Algorithm</a:t>
            </a:r>
          </a:p>
        </p:txBody>
      </p:sp>
      <p:sp>
        <p:nvSpPr>
          <p:cNvPr id="71683"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1684" name="Oval 4"/>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1685" name="Oval 5"/>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1686" name="Oval 6"/>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1687" name="AutoShape 7"/>
          <p:cNvCxnSpPr>
            <a:cxnSpLocks noChangeShapeType="1"/>
            <a:stCxn id="71684" idx="6"/>
            <a:endCxn id="71685"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71688" name="AutoShape 8"/>
          <p:cNvCxnSpPr>
            <a:cxnSpLocks noChangeShapeType="1"/>
            <a:stCxn id="71685" idx="6"/>
            <a:endCxn id="71686" idx="2"/>
          </p:cNvCxnSpPr>
          <p:nvPr/>
        </p:nvCxnSpPr>
        <p:spPr bwMode="auto">
          <a:xfrm>
            <a:off x="2452688" y="2819400"/>
            <a:ext cx="1038225" cy="0"/>
          </a:xfrm>
          <a:prstGeom prst="straightConnector1">
            <a:avLst/>
          </a:prstGeom>
          <a:noFill/>
          <a:ln w="38100">
            <a:solidFill>
              <a:srgbClr val="FF0000"/>
            </a:solidFill>
            <a:round/>
            <a:headEnd/>
            <a:tailEnd/>
          </a:ln>
        </p:spPr>
      </p:cxnSp>
      <p:sp>
        <p:nvSpPr>
          <p:cNvPr id="71689"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1690"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1691"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1692"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1693" name="Oval 13"/>
          <p:cNvSpPr>
            <a:spLocks noChangeArrowheads="1"/>
          </p:cNvSpPr>
          <p:nvPr/>
        </p:nvSpPr>
        <p:spPr bwMode="auto">
          <a:xfrm>
            <a:off x="3505200" y="3962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r>
              <a:rPr lang="en-US" b="0">
                <a:latin typeface="Courier New" charset="0"/>
                <a:ea typeface="Arial" charset="0"/>
                <a:cs typeface="Arial" charset="0"/>
              </a:rPr>
              <a:t>6</a:t>
            </a:r>
          </a:p>
        </p:txBody>
      </p:sp>
      <p:cxnSp>
        <p:nvCxnSpPr>
          <p:cNvPr id="71694" name="AutoShape 14"/>
          <p:cNvCxnSpPr>
            <a:cxnSpLocks noChangeShapeType="1"/>
            <a:stCxn id="71691" idx="6"/>
            <a:endCxn id="71692"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71695" name="AutoShape 15"/>
          <p:cNvCxnSpPr>
            <a:cxnSpLocks noChangeShapeType="1"/>
            <a:stCxn id="71692" idx="6"/>
            <a:endCxn id="71693" idx="2"/>
          </p:cNvCxnSpPr>
          <p:nvPr/>
        </p:nvCxnSpPr>
        <p:spPr bwMode="auto">
          <a:xfrm>
            <a:off x="2452688" y="4191000"/>
            <a:ext cx="1038225" cy="0"/>
          </a:xfrm>
          <a:prstGeom prst="straightConnector1">
            <a:avLst/>
          </a:prstGeom>
          <a:noFill/>
          <a:ln w="9525">
            <a:solidFill>
              <a:schemeClr val="tx1"/>
            </a:solidFill>
            <a:round/>
            <a:headEnd/>
            <a:tailEnd/>
          </a:ln>
        </p:spPr>
      </p:cxnSp>
      <p:sp>
        <p:nvSpPr>
          <p:cNvPr id="71696"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1697"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1698" name="AutoShape 18"/>
          <p:cNvCxnSpPr>
            <a:cxnSpLocks noChangeShapeType="1"/>
            <a:stCxn id="71684" idx="4"/>
            <a:endCxn id="71691"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71699" name="AutoShape 19"/>
          <p:cNvCxnSpPr>
            <a:cxnSpLocks noChangeShapeType="1"/>
            <a:stCxn id="71691" idx="7"/>
            <a:endCxn id="71685"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71700" name="AutoShape 20"/>
          <p:cNvCxnSpPr>
            <a:cxnSpLocks noChangeShapeType="1"/>
            <a:stCxn id="71685" idx="4"/>
            <a:endCxn id="71692"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71701" name="AutoShape 21"/>
          <p:cNvCxnSpPr>
            <a:cxnSpLocks noChangeShapeType="1"/>
            <a:stCxn id="71692" idx="7"/>
            <a:endCxn id="71686"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71702" name="AutoShape 22"/>
          <p:cNvCxnSpPr>
            <a:cxnSpLocks noChangeShapeType="1"/>
            <a:stCxn id="71686" idx="4"/>
            <a:endCxn id="71693" idx="0"/>
          </p:cNvCxnSpPr>
          <p:nvPr/>
        </p:nvCxnSpPr>
        <p:spPr bwMode="auto">
          <a:xfrm>
            <a:off x="3733800" y="3062288"/>
            <a:ext cx="0" cy="885825"/>
          </a:xfrm>
          <a:prstGeom prst="straightConnector1">
            <a:avLst/>
          </a:prstGeom>
          <a:noFill/>
          <a:ln w="9525">
            <a:solidFill>
              <a:schemeClr val="tx1"/>
            </a:solidFill>
            <a:round/>
            <a:headEnd/>
            <a:tailEnd/>
          </a:ln>
        </p:spPr>
      </p:cxnSp>
      <p:sp>
        <p:nvSpPr>
          <p:cNvPr id="71703" name="Oval 23"/>
          <p:cNvSpPr>
            <a:spLocks noChangeArrowheads="1"/>
          </p:cNvSpPr>
          <p:nvPr/>
        </p:nvSpPr>
        <p:spPr bwMode="auto">
          <a:xfrm>
            <a:off x="1981200" y="54102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7</a:t>
            </a:r>
          </a:p>
        </p:txBody>
      </p:sp>
      <p:cxnSp>
        <p:nvCxnSpPr>
          <p:cNvPr id="71704" name="AutoShape 24"/>
          <p:cNvCxnSpPr>
            <a:cxnSpLocks noChangeShapeType="1"/>
            <a:stCxn id="71691" idx="5"/>
            <a:endCxn id="71703" idx="1"/>
          </p:cNvCxnSpPr>
          <p:nvPr/>
        </p:nvCxnSpPr>
        <p:spPr bwMode="auto">
          <a:xfrm>
            <a:off x="847725" y="4367213"/>
            <a:ext cx="1200150" cy="1095375"/>
          </a:xfrm>
          <a:prstGeom prst="straightConnector1">
            <a:avLst/>
          </a:prstGeom>
          <a:noFill/>
          <a:ln w="38100">
            <a:solidFill>
              <a:srgbClr val="FF0000"/>
            </a:solidFill>
            <a:round/>
            <a:headEnd/>
            <a:tailEnd/>
          </a:ln>
        </p:spPr>
      </p:cxnSp>
      <p:cxnSp>
        <p:nvCxnSpPr>
          <p:cNvPr id="71705" name="AutoShape 25"/>
          <p:cNvCxnSpPr>
            <a:cxnSpLocks noChangeShapeType="1"/>
            <a:stCxn id="71692" idx="4"/>
            <a:endCxn id="71703"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71706" name="AutoShape 26"/>
          <p:cNvCxnSpPr>
            <a:cxnSpLocks noChangeShapeType="1"/>
            <a:stCxn id="71693" idx="3"/>
            <a:endCxn id="71703" idx="7"/>
          </p:cNvCxnSpPr>
          <p:nvPr/>
        </p:nvCxnSpPr>
        <p:spPr bwMode="auto">
          <a:xfrm flipH="1">
            <a:off x="2371725" y="4367213"/>
            <a:ext cx="1200150" cy="1095375"/>
          </a:xfrm>
          <a:prstGeom prst="straightConnector1">
            <a:avLst/>
          </a:prstGeom>
          <a:noFill/>
          <a:ln w="38100">
            <a:solidFill>
              <a:schemeClr val="accent1"/>
            </a:solidFill>
            <a:round/>
            <a:headEnd/>
            <a:tailEnd/>
          </a:ln>
        </p:spPr>
      </p:cxnSp>
      <p:sp>
        <p:nvSpPr>
          <p:cNvPr id="71707"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08"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1709"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10"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1711"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1712"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1713"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1714"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1715"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1716"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1717"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1718"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1719"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1720"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1721"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1722"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1723"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1724" name="Text Box 44"/>
          <p:cNvSpPr txBox="1">
            <a:spLocks noChangeArrowheads="1"/>
          </p:cNvSpPr>
          <p:nvPr/>
        </p:nvSpPr>
        <p:spPr bwMode="auto">
          <a:xfrm>
            <a:off x="4419600" y="4419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{4,7}</a:t>
            </a:r>
          </a:p>
        </p:txBody>
      </p:sp>
      <p:sp>
        <p:nvSpPr>
          <p:cNvPr id="71725" name="Text Box 45"/>
          <p:cNvSpPr txBox="1">
            <a:spLocks noChangeArrowheads="1"/>
          </p:cNvSpPr>
          <p:nvPr/>
        </p:nvSpPr>
        <p:spPr bwMode="auto">
          <a:xfrm>
            <a:off x="5562600" y="4419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{1,2,3,4,5,7}</a:t>
            </a:r>
          </a:p>
        </p:txBody>
      </p:sp>
      <p:sp>
        <p:nvSpPr>
          <p:cNvPr id="71726"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71727" name="TextBox 47"/>
          <p:cNvSpPr txBox="1">
            <a:spLocks noChangeArrowheads="1"/>
          </p:cNvSpPr>
          <p:nvPr/>
        </p:nvSpPr>
        <p:spPr bwMode="auto">
          <a:xfrm>
            <a:off x="7826375" y="2759075"/>
            <a:ext cx="631825" cy="1014413"/>
          </a:xfrm>
          <a:prstGeom prst="rect">
            <a:avLst/>
          </a:prstGeom>
          <a:noFill/>
          <a:ln w="9525">
            <a:noFill/>
            <a:miter lim="800000"/>
            <a:headEnd/>
            <a:tailEnd/>
          </a:ln>
        </p:spPr>
        <p:txBody>
          <a:bodyPr>
            <a:prstTxWarp prst="textNoShape">
              <a:avLst/>
            </a:prstTxWarp>
            <a:spAutoFit/>
          </a:bodyPr>
          <a:lstStyle/>
          <a:p>
            <a:r>
              <a:rPr lang="en-US" sz="2000" b="0"/>
              <a:t>6: 3</a:t>
            </a:r>
          </a:p>
          <a:p>
            <a:endParaRPr lang="en-US" sz="2000" b="0"/>
          </a:p>
          <a:p>
            <a:endParaRPr lang="en-US" sz="2000" b="0"/>
          </a:p>
        </p:txBody>
      </p:sp>
      <p:sp>
        <p:nvSpPr>
          <p:cNvPr id="48" name="Slide Number Placeholder 47"/>
          <p:cNvSpPr>
            <a:spLocks noGrp="1"/>
          </p:cNvSpPr>
          <p:nvPr>
            <p:ph type="sldNum" sz="quarter" idx="12"/>
          </p:nvPr>
        </p:nvSpPr>
        <p:spPr/>
        <p:txBody>
          <a:bodyPr/>
          <a:lstStyle/>
          <a:p>
            <a:pPr>
              <a:defRPr/>
            </a:pPr>
            <a:fld id="{248BFF9C-E464-A84C-8A8F-5397118AC477}" type="slidenum">
              <a:rPr lang="en-US" smtClean="0"/>
              <a:pPr>
                <a:defRPr/>
              </a:pPr>
              <a:t>41</a:t>
            </a:fld>
            <a:endParaRPr lang="en-US"/>
          </a:p>
        </p:txBody>
      </p:sp>
      <p:sp>
        <p:nvSpPr>
          <p:cNvPr id="49" name="Footer Placeholder 48"/>
          <p:cNvSpPr>
            <a:spLocks noGrp="1"/>
          </p:cNvSpPr>
          <p:nvPr>
            <p:ph type="ftr" sz="quarter" idx="11"/>
          </p:nvPr>
        </p:nvSpPr>
        <p:spPr/>
        <p:txBody>
          <a:bodyPr/>
          <a:lstStyle/>
          <a:p>
            <a:pPr>
              <a:defRPr/>
            </a:pPr>
            <a:r>
              <a:rPr lang="en-US"/>
              <a:t>CS 312 – Greedy Algorithms</a:t>
            </a:r>
          </a:p>
        </p:txBody>
      </p:sp>
      <p:pic>
        <p:nvPicPr>
          <p:cNvPr id="50" name="Picture 2">
            <a:extLst>
              <a:ext uri="{FF2B5EF4-FFF2-40B4-BE49-F238E27FC236}">
                <a16:creationId xmlns:a16="http://schemas.microsoft.com/office/drawing/2014/main" id="{97C857E2-0369-B245-BD6A-D06C44061D29}"/>
              </a:ext>
            </a:extLst>
          </p:cNvPr>
          <p:cNvPicPr>
            <a:picLocks noChangeAspect="1" noChangeArrowheads="1"/>
          </p:cNvPicPr>
          <p:nvPr/>
        </p:nvPicPr>
        <p:blipFill>
          <a:blip r:embed="rId2"/>
          <a:srcRect t="60065" r="62791"/>
          <a:stretch>
            <a:fillRect/>
          </a:stretch>
        </p:blipFill>
        <p:spPr bwMode="auto">
          <a:xfrm>
            <a:off x="228600" y="609600"/>
            <a:ext cx="2738438" cy="16002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t>Prim’s Algorithm</a:t>
            </a:r>
          </a:p>
        </p:txBody>
      </p:sp>
      <p:sp>
        <p:nvSpPr>
          <p:cNvPr id="72707" name="Rectangle 3"/>
          <p:cNvSpPr>
            <a:spLocks noChangeArrowheads="1"/>
          </p:cNvSpPr>
          <p:nvPr/>
        </p:nvSpPr>
        <p:spPr bwMode="auto">
          <a:xfrm>
            <a:off x="4267200" y="1905000"/>
            <a:ext cx="4495800" cy="533400"/>
          </a:xfrm>
          <a:prstGeom prst="rect">
            <a:avLst/>
          </a:prstGeom>
          <a:noFill/>
          <a:ln w="9525">
            <a:noFill/>
            <a:miter lim="800000"/>
            <a:headEnd/>
            <a:tailEnd/>
          </a:ln>
        </p:spPr>
        <p:txBody>
          <a:bodyPr wrap="none" anchor="ctr">
            <a:prstTxWarp prst="textNoShape">
              <a:avLst/>
            </a:prstTxWarp>
          </a:bodyPr>
          <a:lstStyle/>
          <a:p>
            <a:pPr algn="ctr" eaLnBrk="0" hangingPunct="0"/>
            <a:r>
              <a:rPr lang="en-US" b="0" dirty="0">
                <a:ea typeface="Arial" charset="0"/>
                <a:cs typeface="Arial" charset="0"/>
              </a:rPr>
              <a:t>Repeat until PQ is empty</a:t>
            </a:r>
            <a:endParaRPr lang="en-US" b="0" i="1" dirty="0">
              <a:ea typeface="Arial" charset="0"/>
              <a:cs typeface="Arial" charset="0"/>
            </a:endParaRPr>
          </a:p>
        </p:txBody>
      </p:sp>
      <p:sp>
        <p:nvSpPr>
          <p:cNvPr id="72708" name="Oval 4"/>
          <p:cNvSpPr>
            <a:spLocks noChangeArrowheads="1"/>
          </p:cNvSpPr>
          <p:nvPr/>
        </p:nvSpPr>
        <p:spPr bwMode="auto">
          <a:xfrm>
            <a:off x="457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1</a:t>
            </a:r>
          </a:p>
        </p:txBody>
      </p:sp>
      <p:sp>
        <p:nvSpPr>
          <p:cNvPr id="72709" name="Oval 5"/>
          <p:cNvSpPr>
            <a:spLocks noChangeArrowheads="1"/>
          </p:cNvSpPr>
          <p:nvPr/>
        </p:nvSpPr>
        <p:spPr bwMode="auto">
          <a:xfrm>
            <a:off x="1981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2</a:t>
            </a:r>
          </a:p>
        </p:txBody>
      </p:sp>
      <p:sp>
        <p:nvSpPr>
          <p:cNvPr id="72710" name="Oval 6"/>
          <p:cNvSpPr>
            <a:spLocks noChangeArrowheads="1"/>
          </p:cNvSpPr>
          <p:nvPr/>
        </p:nvSpPr>
        <p:spPr bwMode="auto">
          <a:xfrm>
            <a:off x="3505200" y="25908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3</a:t>
            </a:r>
          </a:p>
        </p:txBody>
      </p:sp>
      <p:cxnSp>
        <p:nvCxnSpPr>
          <p:cNvPr id="72711" name="AutoShape 7"/>
          <p:cNvCxnSpPr>
            <a:cxnSpLocks noChangeShapeType="1"/>
            <a:stCxn id="72708" idx="6"/>
            <a:endCxn id="72709" idx="2"/>
          </p:cNvCxnSpPr>
          <p:nvPr/>
        </p:nvCxnSpPr>
        <p:spPr bwMode="auto">
          <a:xfrm>
            <a:off x="928688" y="2819400"/>
            <a:ext cx="1038225" cy="0"/>
          </a:xfrm>
          <a:prstGeom prst="straightConnector1">
            <a:avLst/>
          </a:prstGeom>
          <a:noFill/>
          <a:ln w="38100">
            <a:solidFill>
              <a:srgbClr val="FF0000"/>
            </a:solidFill>
            <a:round/>
            <a:headEnd/>
            <a:tailEnd/>
          </a:ln>
        </p:spPr>
      </p:cxnSp>
      <p:cxnSp>
        <p:nvCxnSpPr>
          <p:cNvPr id="72712" name="AutoShape 8"/>
          <p:cNvCxnSpPr>
            <a:cxnSpLocks noChangeShapeType="1"/>
            <a:stCxn id="72709" idx="6"/>
            <a:endCxn id="72710" idx="2"/>
          </p:cNvCxnSpPr>
          <p:nvPr/>
        </p:nvCxnSpPr>
        <p:spPr bwMode="auto">
          <a:xfrm>
            <a:off x="2452688" y="2819400"/>
            <a:ext cx="1038225" cy="0"/>
          </a:xfrm>
          <a:prstGeom prst="straightConnector1">
            <a:avLst/>
          </a:prstGeom>
          <a:noFill/>
          <a:ln w="38100">
            <a:solidFill>
              <a:srgbClr val="FF0000"/>
            </a:solidFill>
            <a:round/>
            <a:headEnd/>
            <a:tailEnd/>
          </a:ln>
        </p:spPr>
      </p:cxnSp>
      <p:sp>
        <p:nvSpPr>
          <p:cNvPr id="72713" name="Text Box 9"/>
          <p:cNvSpPr txBox="1">
            <a:spLocks noChangeArrowheads="1"/>
          </p:cNvSpPr>
          <p:nvPr/>
        </p:nvSpPr>
        <p:spPr bwMode="auto">
          <a:xfrm>
            <a:off x="1219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1</a:t>
            </a:r>
          </a:p>
        </p:txBody>
      </p:sp>
      <p:sp>
        <p:nvSpPr>
          <p:cNvPr id="72714" name="Text Box 10"/>
          <p:cNvSpPr txBox="1">
            <a:spLocks noChangeArrowheads="1"/>
          </p:cNvSpPr>
          <p:nvPr/>
        </p:nvSpPr>
        <p:spPr bwMode="auto">
          <a:xfrm>
            <a:off x="2743200" y="2362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2</a:t>
            </a:r>
          </a:p>
        </p:txBody>
      </p:sp>
      <p:sp>
        <p:nvSpPr>
          <p:cNvPr id="72715" name="Oval 11"/>
          <p:cNvSpPr>
            <a:spLocks noChangeArrowheads="1"/>
          </p:cNvSpPr>
          <p:nvPr/>
        </p:nvSpPr>
        <p:spPr bwMode="auto">
          <a:xfrm>
            <a:off x="457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4</a:t>
            </a:r>
          </a:p>
        </p:txBody>
      </p:sp>
      <p:sp>
        <p:nvSpPr>
          <p:cNvPr id="72716" name="Oval 12"/>
          <p:cNvSpPr>
            <a:spLocks noChangeArrowheads="1"/>
          </p:cNvSpPr>
          <p:nvPr/>
        </p:nvSpPr>
        <p:spPr bwMode="auto">
          <a:xfrm>
            <a:off x="1981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5</a:t>
            </a:r>
          </a:p>
        </p:txBody>
      </p:sp>
      <p:sp>
        <p:nvSpPr>
          <p:cNvPr id="72717" name="Oval 13"/>
          <p:cNvSpPr>
            <a:spLocks noChangeArrowheads="1"/>
          </p:cNvSpPr>
          <p:nvPr/>
        </p:nvSpPr>
        <p:spPr bwMode="auto">
          <a:xfrm>
            <a:off x="3505200" y="39624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6</a:t>
            </a:r>
          </a:p>
        </p:txBody>
      </p:sp>
      <p:cxnSp>
        <p:nvCxnSpPr>
          <p:cNvPr id="72718" name="AutoShape 14"/>
          <p:cNvCxnSpPr>
            <a:cxnSpLocks noChangeShapeType="1"/>
            <a:stCxn id="72715" idx="6"/>
            <a:endCxn id="72716" idx="2"/>
          </p:cNvCxnSpPr>
          <p:nvPr/>
        </p:nvCxnSpPr>
        <p:spPr bwMode="auto">
          <a:xfrm>
            <a:off x="928688" y="4191000"/>
            <a:ext cx="1038225" cy="0"/>
          </a:xfrm>
          <a:prstGeom prst="straightConnector1">
            <a:avLst/>
          </a:prstGeom>
          <a:noFill/>
          <a:ln w="38100">
            <a:solidFill>
              <a:srgbClr val="FF0000"/>
            </a:solidFill>
            <a:round/>
            <a:headEnd/>
            <a:tailEnd/>
          </a:ln>
        </p:spPr>
      </p:cxnSp>
      <p:cxnSp>
        <p:nvCxnSpPr>
          <p:cNvPr id="72719" name="AutoShape 15"/>
          <p:cNvCxnSpPr>
            <a:cxnSpLocks noChangeShapeType="1"/>
            <a:stCxn id="72716" idx="6"/>
            <a:endCxn id="72717" idx="2"/>
          </p:cNvCxnSpPr>
          <p:nvPr/>
        </p:nvCxnSpPr>
        <p:spPr bwMode="auto">
          <a:xfrm>
            <a:off x="2452688" y="4191000"/>
            <a:ext cx="1038225" cy="0"/>
          </a:xfrm>
          <a:prstGeom prst="straightConnector1">
            <a:avLst/>
          </a:prstGeom>
          <a:noFill/>
          <a:ln w="9525">
            <a:solidFill>
              <a:schemeClr val="tx1"/>
            </a:solidFill>
            <a:round/>
            <a:headEnd/>
            <a:tailEnd/>
          </a:ln>
        </p:spPr>
      </p:cxnSp>
      <p:sp>
        <p:nvSpPr>
          <p:cNvPr id="72720" name="Text Box 16"/>
          <p:cNvSpPr txBox="1">
            <a:spLocks noChangeArrowheads="1"/>
          </p:cNvSpPr>
          <p:nvPr/>
        </p:nvSpPr>
        <p:spPr bwMode="auto">
          <a:xfrm>
            <a:off x="1219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2721" name="Text Box 17"/>
          <p:cNvSpPr txBox="1">
            <a:spLocks noChangeArrowheads="1"/>
          </p:cNvSpPr>
          <p:nvPr/>
        </p:nvSpPr>
        <p:spPr bwMode="auto">
          <a:xfrm>
            <a:off x="27432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cxnSp>
        <p:nvCxnSpPr>
          <p:cNvPr id="72722" name="AutoShape 18"/>
          <p:cNvCxnSpPr>
            <a:cxnSpLocks noChangeShapeType="1"/>
            <a:stCxn id="72708" idx="4"/>
            <a:endCxn id="72715" idx="0"/>
          </p:cNvCxnSpPr>
          <p:nvPr/>
        </p:nvCxnSpPr>
        <p:spPr bwMode="auto">
          <a:xfrm>
            <a:off x="685800" y="3062288"/>
            <a:ext cx="0" cy="885825"/>
          </a:xfrm>
          <a:prstGeom prst="straightConnector1">
            <a:avLst/>
          </a:prstGeom>
          <a:noFill/>
          <a:ln w="38100">
            <a:solidFill>
              <a:srgbClr val="FF0000"/>
            </a:solidFill>
            <a:round/>
            <a:headEnd/>
            <a:tailEnd/>
          </a:ln>
        </p:spPr>
      </p:cxnSp>
      <p:cxnSp>
        <p:nvCxnSpPr>
          <p:cNvPr id="72723" name="AutoShape 19"/>
          <p:cNvCxnSpPr>
            <a:cxnSpLocks noChangeShapeType="1"/>
            <a:stCxn id="72715" idx="7"/>
            <a:endCxn id="72709" idx="3"/>
          </p:cNvCxnSpPr>
          <p:nvPr/>
        </p:nvCxnSpPr>
        <p:spPr bwMode="auto">
          <a:xfrm flipV="1">
            <a:off x="847725" y="2995613"/>
            <a:ext cx="1200150" cy="1019175"/>
          </a:xfrm>
          <a:prstGeom prst="straightConnector1">
            <a:avLst/>
          </a:prstGeom>
          <a:noFill/>
          <a:ln w="9525">
            <a:solidFill>
              <a:schemeClr val="tx1"/>
            </a:solidFill>
            <a:round/>
            <a:headEnd/>
            <a:tailEnd/>
          </a:ln>
        </p:spPr>
      </p:cxnSp>
      <p:cxnSp>
        <p:nvCxnSpPr>
          <p:cNvPr id="72724" name="AutoShape 20"/>
          <p:cNvCxnSpPr>
            <a:cxnSpLocks noChangeShapeType="1"/>
            <a:stCxn id="72709" idx="4"/>
            <a:endCxn id="72716" idx="0"/>
          </p:cNvCxnSpPr>
          <p:nvPr/>
        </p:nvCxnSpPr>
        <p:spPr bwMode="auto">
          <a:xfrm>
            <a:off x="2209800" y="3062288"/>
            <a:ext cx="0" cy="885825"/>
          </a:xfrm>
          <a:prstGeom prst="straightConnector1">
            <a:avLst/>
          </a:prstGeom>
          <a:noFill/>
          <a:ln w="9525">
            <a:solidFill>
              <a:schemeClr val="tx1"/>
            </a:solidFill>
            <a:round/>
            <a:headEnd/>
            <a:tailEnd/>
          </a:ln>
        </p:spPr>
      </p:cxnSp>
      <p:cxnSp>
        <p:nvCxnSpPr>
          <p:cNvPr id="72725" name="AutoShape 21"/>
          <p:cNvCxnSpPr>
            <a:cxnSpLocks noChangeShapeType="1"/>
            <a:stCxn id="72716" idx="7"/>
            <a:endCxn id="72710" idx="3"/>
          </p:cNvCxnSpPr>
          <p:nvPr/>
        </p:nvCxnSpPr>
        <p:spPr bwMode="auto">
          <a:xfrm flipV="1">
            <a:off x="2371725" y="2995613"/>
            <a:ext cx="1200150" cy="1019175"/>
          </a:xfrm>
          <a:prstGeom prst="straightConnector1">
            <a:avLst/>
          </a:prstGeom>
          <a:noFill/>
          <a:ln w="9525">
            <a:solidFill>
              <a:schemeClr val="tx1"/>
            </a:solidFill>
            <a:round/>
            <a:headEnd/>
            <a:tailEnd/>
          </a:ln>
        </p:spPr>
      </p:cxnSp>
      <p:cxnSp>
        <p:nvCxnSpPr>
          <p:cNvPr id="72726" name="AutoShape 22"/>
          <p:cNvCxnSpPr>
            <a:cxnSpLocks noChangeShapeType="1"/>
            <a:stCxn id="72710" idx="4"/>
            <a:endCxn id="72717" idx="0"/>
          </p:cNvCxnSpPr>
          <p:nvPr/>
        </p:nvCxnSpPr>
        <p:spPr bwMode="auto">
          <a:xfrm>
            <a:off x="3733800" y="3062288"/>
            <a:ext cx="0" cy="885825"/>
          </a:xfrm>
          <a:prstGeom prst="straightConnector1">
            <a:avLst/>
          </a:prstGeom>
          <a:noFill/>
          <a:ln w="9525">
            <a:solidFill>
              <a:schemeClr val="tx1"/>
            </a:solidFill>
            <a:round/>
            <a:headEnd/>
            <a:tailEnd/>
          </a:ln>
        </p:spPr>
      </p:cxnSp>
      <p:sp>
        <p:nvSpPr>
          <p:cNvPr id="72727" name="Oval 23"/>
          <p:cNvSpPr>
            <a:spLocks noChangeArrowheads="1"/>
          </p:cNvSpPr>
          <p:nvPr/>
        </p:nvSpPr>
        <p:spPr bwMode="auto">
          <a:xfrm>
            <a:off x="1981200" y="5410200"/>
            <a:ext cx="457200" cy="457200"/>
          </a:xfrm>
          <a:prstGeom prst="ellipse">
            <a:avLst/>
          </a:prstGeom>
          <a:noFill/>
          <a:ln w="28575">
            <a:solidFill>
              <a:srgbClr val="FF0000"/>
            </a:solidFill>
            <a:round/>
            <a:headEnd/>
            <a:tailEnd/>
          </a:ln>
        </p:spPr>
        <p:txBody>
          <a:bodyPr wrap="none" anchor="ctr">
            <a:prstTxWarp prst="textNoShape">
              <a:avLst/>
            </a:prstTxWarp>
          </a:bodyPr>
          <a:lstStyle/>
          <a:p>
            <a:pPr algn="ctr" eaLnBrk="0" hangingPunct="0"/>
            <a:r>
              <a:rPr lang="en-US" b="0">
                <a:solidFill>
                  <a:srgbClr val="FF0000"/>
                </a:solidFill>
                <a:latin typeface="Courier New" charset="0"/>
                <a:ea typeface="Arial" charset="0"/>
                <a:cs typeface="Arial" charset="0"/>
              </a:rPr>
              <a:t>7</a:t>
            </a:r>
          </a:p>
        </p:txBody>
      </p:sp>
      <p:cxnSp>
        <p:nvCxnSpPr>
          <p:cNvPr id="72728" name="AutoShape 24"/>
          <p:cNvCxnSpPr>
            <a:cxnSpLocks noChangeShapeType="1"/>
            <a:stCxn id="72715" idx="5"/>
            <a:endCxn id="72727" idx="1"/>
          </p:cNvCxnSpPr>
          <p:nvPr/>
        </p:nvCxnSpPr>
        <p:spPr bwMode="auto">
          <a:xfrm>
            <a:off x="847725" y="4367213"/>
            <a:ext cx="1200150" cy="1095375"/>
          </a:xfrm>
          <a:prstGeom prst="straightConnector1">
            <a:avLst/>
          </a:prstGeom>
          <a:noFill/>
          <a:ln w="38100">
            <a:solidFill>
              <a:srgbClr val="FF0000"/>
            </a:solidFill>
            <a:round/>
            <a:headEnd/>
            <a:tailEnd/>
          </a:ln>
        </p:spPr>
      </p:cxnSp>
      <p:cxnSp>
        <p:nvCxnSpPr>
          <p:cNvPr id="72729" name="AutoShape 25"/>
          <p:cNvCxnSpPr>
            <a:cxnSpLocks noChangeShapeType="1"/>
            <a:stCxn id="72716" idx="4"/>
            <a:endCxn id="72727" idx="0"/>
          </p:cNvCxnSpPr>
          <p:nvPr/>
        </p:nvCxnSpPr>
        <p:spPr bwMode="auto">
          <a:xfrm>
            <a:off x="2209800" y="4433888"/>
            <a:ext cx="0" cy="962025"/>
          </a:xfrm>
          <a:prstGeom prst="straightConnector1">
            <a:avLst/>
          </a:prstGeom>
          <a:noFill/>
          <a:ln w="9525">
            <a:solidFill>
              <a:schemeClr val="tx1"/>
            </a:solidFill>
            <a:round/>
            <a:headEnd/>
            <a:tailEnd/>
          </a:ln>
        </p:spPr>
      </p:cxnSp>
      <p:cxnSp>
        <p:nvCxnSpPr>
          <p:cNvPr id="72730" name="AutoShape 26"/>
          <p:cNvCxnSpPr>
            <a:cxnSpLocks noChangeShapeType="1"/>
            <a:stCxn id="72717" idx="3"/>
            <a:endCxn id="72727" idx="7"/>
          </p:cNvCxnSpPr>
          <p:nvPr/>
        </p:nvCxnSpPr>
        <p:spPr bwMode="auto">
          <a:xfrm flipH="1">
            <a:off x="2371725" y="4367213"/>
            <a:ext cx="1200150" cy="1095375"/>
          </a:xfrm>
          <a:prstGeom prst="straightConnector1">
            <a:avLst/>
          </a:prstGeom>
          <a:noFill/>
          <a:ln w="38100">
            <a:solidFill>
              <a:srgbClr val="FF0000"/>
            </a:solidFill>
            <a:round/>
            <a:headEnd/>
            <a:tailEnd/>
          </a:ln>
        </p:spPr>
      </p:cxnSp>
      <p:sp>
        <p:nvSpPr>
          <p:cNvPr id="72731" name="Text Box 27"/>
          <p:cNvSpPr txBox="1">
            <a:spLocks noChangeArrowheads="1"/>
          </p:cNvSpPr>
          <p:nvPr/>
        </p:nvSpPr>
        <p:spPr bwMode="auto">
          <a:xfrm>
            <a:off x="304800" y="3290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2" name="Text Box 28"/>
          <p:cNvSpPr txBox="1">
            <a:spLocks noChangeArrowheads="1"/>
          </p:cNvSpPr>
          <p:nvPr/>
        </p:nvSpPr>
        <p:spPr bwMode="auto">
          <a:xfrm>
            <a:off x="1143000" y="31242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2733" name="Text Box 29"/>
          <p:cNvSpPr txBox="1">
            <a:spLocks noChangeArrowheads="1"/>
          </p:cNvSpPr>
          <p:nvPr/>
        </p:nvSpPr>
        <p:spPr bwMode="auto">
          <a:xfrm>
            <a:off x="1828800" y="3276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4" name="Text Box 30"/>
          <p:cNvSpPr txBox="1">
            <a:spLocks noChangeArrowheads="1"/>
          </p:cNvSpPr>
          <p:nvPr/>
        </p:nvSpPr>
        <p:spPr bwMode="auto">
          <a:xfrm>
            <a:off x="2667000" y="31099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5</a:t>
            </a:r>
          </a:p>
        </p:txBody>
      </p:sp>
      <p:sp>
        <p:nvSpPr>
          <p:cNvPr id="72735" name="Text Box 31"/>
          <p:cNvSpPr txBox="1">
            <a:spLocks noChangeArrowheads="1"/>
          </p:cNvSpPr>
          <p:nvPr/>
        </p:nvSpPr>
        <p:spPr bwMode="auto">
          <a:xfrm>
            <a:off x="3733800" y="32623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6</a:t>
            </a:r>
          </a:p>
        </p:txBody>
      </p:sp>
      <p:sp>
        <p:nvSpPr>
          <p:cNvPr id="72736" name="Text Box 32"/>
          <p:cNvSpPr txBox="1">
            <a:spLocks noChangeArrowheads="1"/>
          </p:cNvSpPr>
          <p:nvPr/>
        </p:nvSpPr>
        <p:spPr bwMode="auto">
          <a:xfrm>
            <a:off x="1828800" y="46624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8</a:t>
            </a:r>
          </a:p>
        </p:txBody>
      </p:sp>
      <p:sp>
        <p:nvSpPr>
          <p:cNvPr id="72737" name="Text Box 33"/>
          <p:cNvSpPr txBox="1">
            <a:spLocks noChangeArrowheads="1"/>
          </p:cNvSpPr>
          <p:nvPr/>
        </p:nvSpPr>
        <p:spPr bwMode="auto">
          <a:xfrm>
            <a:off x="3124200" y="48148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3</a:t>
            </a:r>
          </a:p>
        </p:txBody>
      </p:sp>
      <p:sp>
        <p:nvSpPr>
          <p:cNvPr id="72738" name="Text Box 34"/>
          <p:cNvSpPr txBox="1">
            <a:spLocks noChangeArrowheads="1"/>
          </p:cNvSpPr>
          <p:nvPr/>
        </p:nvSpPr>
        <p:spPr bwMode="auto">
          <a:xfrm>
            <a:off x="1143000" y="48006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b="0">
                <a:latin typeface="Courier New" charset="0"/>
                <a:ea typeface="Arial" charset="0"/>
                <a:cs typeface="Arial" charset="0"/>
              </a:rPr>
              <a:t>4</a:t>
            </a:r>
          </a:p>
        </p:txBody>
      </p:sp>
      <p:sp>
        <p:nvSpPr>
          <p:cNvPr id="72739" name="Text Box 35"/>
          <p:cNvSpPr txBox="1">
            <a:spLocks noChangeArrowheads="1"/>
          </p:cNvSpPr>
          <p:nvPr/>
        </p:nvSpPr>
        <p:spPr bwMode="auto">
          <a:xfrm>
            <a:off x="55626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{5}</a:t>
            </a:r>
          </a:p>
        </p:txBody>
      </p:sp>
      <p:sp>
        <p:nvSpPr>
          <p:cNvPr id="72740" name="Text Box 36"/>
          <p:cNvSpPr txBox="1">
            <a:spLocks noChangeArrowheads="1"/>
          </p:cNvSpPr>
          <p:nvPr/>
        </p:nvSpPr>
        <p:spPr bwMode="auto">
          <a:xfrm>
            <a:off x="4419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{4,5}</a:t>
            </a:r>
          </a:p>
        </p:txBody>
      </p:sp>
      <p:sp>
        <p:nvSpPr>
          <p:cNvPr id="72741" name="Text Box 37"/>
          <p:cNvSpPr txBox="1">
            <a:spLocks noChangeArrowheads="1"/>
          </p:cNvSpPr>
          <p:nvPr/>
        </p:nvSpPr>
        <p:spPr bwMode="auto">
          <a:xfrm>
            <a:off x="5562600" y="2895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{4,5}</a:t>
            </a:r>
          </a:p>
        </p:txBody>
      </p:sp>
      <p:sp>
        <p:nvSpPr>
          <p:cNvPr id="72742" name="Text Box 38"/>
          <p:cNvSpPr txBox="1">
            <a:spLocks noChangeArrowheads="1"/>
          </p:cNvSpPr>
          <p:nvPr/>
        </p:nvSpPr>
        <p:spPr bwMode="auto">
          <a:xfrm>
            <a:off x="4419600" y="3276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{1,4}</a:t>
            </a:r>
          </a:p>
        </p:txBody>
      </p:sp>
      <p:sp>
        <p:nvSpPr>
          <p:cNvPr id="72743" name="Text Box 39"/>
          <p:cNvSpPr txBox="1">
            <a:spLocks noChangeArrowheads="1"/>
          </p:cNvSpPr>
          <p:nvPr/>
        </p:nvSpPr>
        <p:spPr bwMode="auto">
          <a:xfrm>
            <a:off x="5562600" y="3276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{1,4,5}</a:t>
            </a:r>
          </a:p>
        </p:txBody>
      </p:sp>
      <p:sp>
        <p:nvSpPr>
          <p:cNvPr id="72744" name="Text Box 40"/>
          <p:cNvSpPr txBox="1">
            <a:spLocks noChangeArrowheads="1"/>
          </p:cNvSpPr>
          <p:nvPr/>
        </p:nvSpPr>
        <p:spPr bwMode="auto">
          <a:xfrm>
            <a:off x="4419600" y="3657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{1,2}</a:t>
            </a:r>
          </a:p>
        </p:txBody>
      </p:sp>
      <p:sp>
        <p:nvSpPr>
          <p:cNvPr id="72745" name="Text Box 41"/>
          <p:cNvSpPr txBox="1">
            <a:spLocks noChangeArrowheads="1"/>
          </p:cNvSpPr>
          <p:nvPr/>
        </p:nvSpPr>
        <p:spPr bwMode="auto">
          <a:xfrm>
            <a:off x="5562600" y="3657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{1,2,4,5}</a:t>
            </a:r>
          </a:p>
        </p:txBody>
      </p:sp>
      <p:sp>
        <p:nvSpPr>
          <p:cNvPr id="72746" name="Text Box 42"/>
          <p:cNvSpPr txBox="1">
            <a:spLocks noChangeArrowheads="1"/>
          </p:cNvSpPr>
          <p:nvPr/>
        </p:nvSpPr>
        <p:spPr bwMode="auto">
          <a:xfrm>
            <a:off x="4419600" y="4038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{2,3}</a:t>
            </a:r>
          </a:p>
        </p:txBody>
      </p:sp>
      <p:sp>
        <p:nvSpPr>
          <p:cNvPr id="72747" name="Text Box 43"/>
          <p:cNvSpPr txBox="1">
            <a:spLocks noChangeArrowheads="1"/>
          </p:cNvSpPr>
          <p:nvPr/>
        </p:nvSpPr>
        <p:spPr bwMode="auto">
          <a:xfrm>
            <a:off x="5562600" y="4038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a:t>
            </a:r>
          </a:p>
        </p:txBody>
      </p:sp>
      <p:sp>
        <p:nvSpPr>
          <p:cNvPr id="72748" name="Text Box 44"/>
          <p:cNvSpPr txBox="1">
            <a:spLocks noChangeArrowheads="1"/>
          </p:cNvSpPr>
          <p:nvPr/>
        </p:nvSpPr>
        <p:spPr bwMode="auto">
          <a:xfrm>
            <a:off x="4419600" y="4419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{4,7}</a:t>
            </a:r>
          </a:p>
        </p:txBody>
      </p:sp>
      <p:sp>
        <p:nvSpPr>
          <p:cNvPr id="72749" name="Text Box 45"/>
          <p:cNvSpPr txBox="1">
            <a:spLocks noChangeArrowheads="1"/>
          </p:cNvSpPr>
          <p:nvPr/>
        </p:nvSpPr>
        <p:spPr bwMode="auto">
          <a:xfrm>
            <a:off x="5562600" y="4419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{1,2,3,4,5,7}</a:t>
            </a:r>
          </a:p>
        </p:txBody>
      </p:sp>
      <p:sp>
        <p:nvSpPr>
          <p:cNvPr id="72750" name="Text Box 46"/>
          <p:cNvSpPr txBox="1">
            <a:spLocks noChangeArrowheads="1"/>
          </p:cNvSpPr>
          <p:nvPr/>
        </p:nvSpPr>
        <p:spPr bwMode="auto">
          <a:xfrm>
            <a:off x="4419600" y="4800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a:ea typeface="Arial" charset="0"/>
                <a:cs typeface="Arial" charset="0"/>
              </a:rPr>
              <a:t>{6,7}</a:t>
            </a:r>
          </a:p>
        </p:txBody>
      </p:sp>
      <p:sp>
        <p:nvSpPr>
          <p:cNvPr id="72751" name="Text Box 47"/>
          <p:cNvSpPr txBox="1">
            <a:spLocks noChangeArrowheads="1"/>
          </p:cNvSpPr>
          <p:nvPr/>
        </p:nvSpPr>
        <p:spPr bwMode="auto">
          <a:xfrm>
            <a:off x="5562600" y="4800600"/>
            <a:ext cx="2971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a:ea typeface="Arial" charset="0"/>
                <a:cs typeface="Arial" charset="0"/>
              </a:rPr>
              <a:t>S</a:t>
            </a:r>
            <a:r>
              <a:rPr lang="en-US" sz="2400" b="0">
                <a:ea typeface="Arial" charset="0"/>
                <a:cs typeface="Arial" charset="0"/>
              </a:rPr>
              <a:t> = {1,2,3,4,5,6,7}</a:t>
            </a:r>
          </a:p>
        </p:txBody>
      </p:sp>
      <p:sp>
        <p:nvSpPr>
          <p:cNvPr id="72752" name="Text Box 35"/>
          <p:cNvSpPr txBox="1">
            <a:spLocks noChangeArrowheads="1"/>
          </p:cNvSpPr>
          <p:nvPr/>
        </p:nvSpPr>
        <p:spPr bwMode="auto">
          <a:xfrm>
            <a:off x="4267200" y="2514600"/>
            <a:ext cx="1447800" cy="457200"/>
          </a:xfrm>
          <a:prstGeom prst="rect">
            <a:avLst/>
          </a:prstGeom>
          <a:noFill/>
          <a:ln w="9525">
            <a:noFill/>
            <a:miter lim="800000"/>
            <a:headEnd/>
            <a:tailEnd/>
          </a:ln>
        </p:spPr>
        <p:txBody>
          <a:bodyPr>
            <a:prstTxWarp prst="textNoShape">
              <a:avLst/>
            </a:prstTxWarp>
            <a:spAutoFit/>
          </a:bodyPr>
          <a:lstStyle/>
          <a:p>
            <a:pPr eaLnBrk="0" hangingPunct="0">
              <a:spcBef>
                <a:spcPct val="50000"/>
              </a:spcBef>
            </a:pPr>
            <a:r>
              <a:rPr lang="en-US" sz="2400" b="0" i="1" u="sng" dirty="0">
                <a:ea typeface="Arial" charset="0"/>
                <a:cs typeface="Arial" charset="0"/>
              </a:rPr>
              <a:t>  X:  </a:t>
            </a:r>
            <a:endParaRPr lang="en-US" sz="2400" b="0" u="sng" dirty="0">
              <a:ea typeface="Arial" charset="0"/>
              <a:cs typeface="Arial" charset="0"/>
            </a:endParaRPr>
          </a:p>
        </p:txBody>
      </p:sp>
      <p:sp>
        <p:nvSpPr>
          <p:cNvPr id="49" name="Slide Number Placeholder 48"/>
          <p:cNvSpPr>
            <a:spLocks noGrp="1"/>
          </p:cNvSpPr>
          <p:nvPr>
            <p:ph type="sldNum" sz="quarter" idx="12"/>
          </p:nvPr>
        </p:nvSpPr>
        <p:spPr/>
        <p:txBody>
          <a:bodyPr/>
          <a:lstStyle/>
          <a:p>
            <a:pPr>
              <a:defRPr/>
            </a:pPr>
            <a:fld id="{248BFF9C-E464-A84C-8A8F-5397118AC477}" type="slidenum">
              <a:rPr lang="en-US" smtClean="0"/>
              <a:pPr>
                <a:defRPr/>
              </a:pPr>
              <a:t>42</a:t>
            </a:fld>
            <a:endParaRPr lang="en-US"/>
          </a:p>
        </p:txBody>
      </p:sp>
      <p:sp>
        <p:nvSpPr>
          <p:cNvPr id="50" name="Footer Placeholder 49"/>
          <p:cNvSpPr>
            <a:spLocks noGrp="1"/>
          </p:cNvSpPr>
          <p:nvPr>
            <p:ph type="ftr" sz="quarter" idx="11"/>
          </p:nvPr>
        </p:nvSpPr>
        <p:spPr/>
        <p:txBody>
          <a:bodyPr/>
          <a:lstStyle/>
          <a:p>
            <a:pPr>
              <a:defRPr/>
            </a:pPr>
            <a:r>
              <a:rPr lang="en-US"/>
              <a:t>CS 312 – Greedy Algorithms</a:t>
            </a:r>
          </a:p>
        </p:txBody>
      </p:sp>
      <p:pic>
        <p:nvPicPr>
          <p:cNvPr id="51" name="Picture 2">
            <a:extLst>
              <a:ext uri="{FF2B5EF4-FFF2-40B4-BE49-F238E27FC236}">
                <a16:creationId xmlns:a16="http://schemas.microsoft.com/office/drawing/2014/main" id="{A2651A7F-2840-5346-A11C-BAA2783A042A}"/>
              </a:ext>
            </a:extLst>
          </p:cNvPr>
          <p:cNvPicPr>
            <a:picLocks noChangeAspect="1" noChangeArrowheads="1"/>
          </p:cNvPicPr>
          <p:nvPr/>
        </p:nvPicPr>
        <p:blipFill>
          <a:blip r:embed="rId2"/>
          <a:srcRect t="60065" r="62791"/>
          <a:stretch>
            <a:fillRect/>
          </a:stretch>
        </p:blipFill>
        <p:spPr bwMode="auto">
          <a:xfrm>
            <a:off x="228600" y="609600"/>
            <a:ext cx="2738438" cy="1600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Complexity</a:t>
            </a:r>
          </a:p>
        </p:txBody>
      </p:sp>
      <p:sp>
        <p:nvSpPr>
          <p:cNvPr id="73731" name="Content Placeholder 2"/>
          <p:cNvSpPr>
            <a:spLocks noGrp="1"/>
          </p:cNvSpPr>
          <p:nvPr>
            <p:ph idx="1"/>
          </p:nvPr>
        </p:nvSpPr>
        <p:spPr>
          <a:xfrm>
            <a:off x="685800" y="1219200"/>
            <a:ext cx="7772400" cy="4648200"/>
          </a:xfrm>
        </p:spPr>
        <p:txBody>
          <a:bodyPr/>
          <a:lstStyle/>
          <a:p>
            <a:pPr eaLnBrk="1" hangingPunct="1">
              <a:lnSpc>
                <a:spcPct val="70000"/>
              </a:lnSpc>
            </a:pPr>
            <a:r>
              <a:rPr lang="en-US" sz="2000" dirty="0">
                <a:ea typeface="ＭＳ Ｐゴシック" charset="-128"/>
                <a:cs typeface="ＭＳ Ｐゴシック" charset="-128"/>
                <a:sym typeface="Symbol" charset="2"/>
              </a:rPr>
              <a:t>Dense Graph:</a:t>
            </a:r>
            <a:r>
              <a:rPr lang="en-US" sz="2000" dirty="0">
                <a:ea typeface="ＭＳ Ｐゴシック" charset="-128"/>
                <a:cs typeface="ＭＳ Ｐゴシック" charset="-128"/>
              </a:rPr>
              <a:t> </a:t>
            </a:r>
            <a:r>
              <a:rPr lang="en-US" sz="2000" dirty="0">
                <a:solidFill>
                  <a:srgbClr val="FF0000"/>
                </a:solidFill>
                <a:ea typeface="ＭＳ Ｐゴシック" charset="-128"/>
                <a:cs typeface="ＭＳ Ｐゴシック" charset="-128"/>
              </a:rPr>
              <a:t>|</a:t>
            </a:r>
            <a:r>
              <a:rPr lang="en-US" sz="2000" i="1" dirty="0">
                <a:solidFill>
                  <a:srgbClr val="FF0000"/>
                </a:solidFill>
                <a:ea typeface="ＭＳ Ｐゴシック" charset="-128"/>
                <a:cs typeface="ＭＳ Ｐゴシック" charset="-128"/>
              </a:rPr>
              <a:t>E</a:t>
            </a:r>
            <a:r>
              <a:rPr lang="en-US" sz="2000" dirty="0">
                <a:solidFill>
                  <a:srgbClr val="FF0000"/>
                </a:solidFill>
                <a:ea typeface="ＭＳ Ｐゴシック" charset="-128"/>
                <a:cs typeface="ＭＳ Ｐゴシック" charset="-128"/>
              </a:rPr>
              <a:t>| = O(|</a:t>
            </a:r>
            <a:r>
              <a:rPr lang="en-US" sz="2000" i="1" dirty="0">
                <a:solidFill>
                  <a:srgbClr val="FF0000"/>
                </a:solidFill>
                <a:ea typeface="ＭＳ Ｐゴシック" charset="-128"/>
                <a:cs typeface="ＭＳ Ｐゴシック" charset="-128"/>
              </a:rPr>
              <a:t>V</a:t>
            </a:r>
            <a:r>
              <a:rPr lang="en-US" sz="2000" dirty="0">
                <a:solidFill>
                  <a:srgbClr val="FF0000"/>
                </a:solidFill>
                <a:ea typeface="ＭＳ Ｐゴシック" charset="-128"/>
                <a:cs typeface="ＭＳ Ｐゴシック" charset="-128"/>
              </a:rPr>
              <a:t>|</a:t>
            </a:r>
            <a:r>
              <a:rPr lang="en-US" sz="2000" baseline="30000" dirty="0">
                <a:solidFill>
                  <a:srgbClr val="FF0000"/>
                </a:solidFill>
                <a:ea typeface="ＭＳ Ｐゴシック" charset="-128"/>
                <a:cs typeface="ＭＳ Ｐゴシック" charset="-128"/>
              </a:rPr>
              <a:t>2</a:t>
            </a:r>
            <a:r>
              <a:rPr lang="en-US" sz="2000" dirty="0">
                <a:solidFill>
                  <a:srgbClr val="FF0000"/>
                </a:solidFill>
                <a:ea typeface="ＭＳ Ｐゴシック" charset="-128"/>
                <a:cs typeface="ＭＳ Ｐゴシック" charset="-128"/>
              </a:rPr>
              <a:t>)</a:t>
            </a:r>
            <a:endParaRPr lang="en-US" sz="2000" dirty="0">
              <a:ea typeface="ＭＳ Ｐゴシック" charset="-128"/>
              <a:cs typeface="ＭＳ Ｐゴシック" charset="-128"/>
              <a:sym typeface="Symbol" charset="2"/>
            </a:endParaRPr>
          </a:p>
          <a:p>
            <a:pPr lvl="1" eaLnBrk="1" hangingPunct="1">
              <a:lnSpc>
                <a:spcPct val="70000"/>
              </a:lnSpc>
            </a:pPr>
            <a:r>
              <a:rPr lang="en-US" sz="1800" dirty="0" err="1">
                <a:sym typeface="Symbol" charset="2"/>
              </a:rPr>
              <a:t>Kruskal’s</a:t>
            </a:r>
            <a:r>
              <a:rPr lang="en-US" sz="1800" dirty="0">
                <a:sym typeface="Symbol" charset="2"/>
              </a:rPr>
              <a:t>: 				(</a:t>
            </a:r>
            <a:r>
              <a:rPr lang="en-US" sz="1800" i="1" dirty="0">
                <a:sym typeface="Symbol" charset="2"/>
              </a:rPr>
              <a:t>|E| </a:t>
            </a:r>
            <a:r>
              <a:rPr lang="en-US" sz="1800" dirty="0">
                <a:sym typeface="Symbol" charset="2"/>
              </a:rPr>
              <a:t>log </a:t>
            </a:r>
            <a:r>
              <a:rPr lang="en-US" sz="1800" i="1" dirty="0">
                <a:sym typeface="Symbol" charset="2"/>
              </a:rPr>
              <a:t>|V|</a:t>
            </a:r>
            <a:r>
              <a:rPr lang="en-US" sz="1800" dirty="0">
                <a:sym typeface="Symbol" charset="2"/>
              </a:rPr>
              <a:t>) = (</a:t>
            </a:r>
            <a:r>
              <a:rPr lang="en-US" sz="1800" i="1" dirty="0">
                <a:sym typeface="Symbol" charset="2"/>
              </a:rPr>
              <a:t>|V|</a:t>
            </a:r>
            <a:r>
              <a:rPr lang="en-US" sz="1800" i="1" baseline="30000" dirty="0">
                <a:sym typeface="Symbol" charset="2"/>
              </a:rPr>
              <a:t>2</a:t>
            </a:r>
            <a:r>
              <a:rPr lang="en-US" sz="1800" i="1" dirty="0">
                <a:sym typeface="Symbol" charset="2"/>
              </a:rPr>
              <a:t> </a:t>
            </a:r>
            <a:r>
              <a:rPr lang="en-US" sz="1800" dirty="0">
                <a:sym typeface="Symbol" charset="2"/>
              </a:rPr>
              <a:t>log </a:t>
            </a:r>
            <a:r>
              <a:rPr lang="en-US" sz="1800" i="1" dirty="0">
                <a:sym typeface="Symbol" charset="2"/>
              </a:rPr>
              <a:t>|V|</a:t>
            </a:r>
            <a:r>
              <a:rPr lang="en-US" sz="1800" dirty="0">
                <a:sym typeface="Symbol" charset="2"/>
              </a:rPr>
              <a:t>)</a:t>
            </a:r>
          </a:p>
          <a:p>
            <a:pPr lvl="1" eaLnBrk="1" hangingPunct="1">
              <a:lnSpc>
                <a:spcPct val="70000"/>
              </a:lnSpc>
            </a:pPr>
            <a:r>
              <a:rPr lang="en-US" sz="1800" dirty="0">
                <a:sym typeface="Symbol" charset="2"/>
              </a:rPr>
              <a:t>Prim’s (</a:t>
            </a:r>
            <a:r>
              <a:rPr lang="en-US" sz="1800" dirty="0" err="1">
                <a:sym typeface="Symbol" charset="2"/>
              </a:rPr>
              <a:t>w</a:t>
            </a:r>
            <a:r>
              <a:rPr lang="en-US" sz="1800" dirty="0">
                <a:sym typeface="Symbol" charset="2"/>
              </a:rPr>
              <a:t>/ Array PQ): 		(</a:t>
            </a:r>
            <a:r>
              <a:rPr lang="en-US" sz="1800" i="1" dirty="0">
                <a:sym typeface="Symbol" charset="2"/>
              </a:rPr>
              <a:t>|V|</a:t>
            </a:r>
            <a:r>
              <a:rPr lang="en-US" sz="1800" i="1" baseline="30000" dirty="0">
                <a:sym typeface="Symbol" charset="2"/>
              </a:rPr>
              <a:t>2</a:t>
            </a:r>
            <a:r>
              <a:rPr lang="en-US" sz="1800" dirty="0">
                <a:sym typeface="Symbol" charset="2"/>
              </a:rPr>
              <a:t>)</a:t>
            </a:r>
          </a:p>
          <a:p>
            <a:pPr lvl="1" eaLnBrk="1" hangingPunct="1">
              <a:lnSpc>
                <a:spcPct val="70000"/>
              </a:lnSpc>
            </a:pPr>
            <a:r>
              <a:rPr lang="en-US" sz="1800" dirty="0">
                <a:sym typeface="Symbol" charset="2"/>
              </a:rPr>
              <a:t>Prim’s (</a:t>
            </a:r>
            <a:r>
              <a:rPr lang="en-US" sz="1800" dirty="0" err="1">
                <a:sym typeface="Symbol" charset="2"/>
              </a:rPr>
              <a:t>w</a:t>
            </a:r>
            <a:r>
              <a:rPr lang="en-US" sz="1800" dirty="0">
                <a:sym typeface="Symbol" charset="2"/>
              </a:rPr>
              <a:t>/ Binary Heap PQ): 		(</a:t>
            </a:r>
            <a:r>
              <a:rPr lang="en-US" sz="1800" i="1" dirty="0">
                <a:sym typeface="Symbol" charset="2"/>
              </a:rPr>
              <a:t>|E| </a:t>
            </a:r>
            <a:r>
              <a:rPr lang="en-US" sz="1800" dirty="0">
                <a:sym typeface="Symbol" charset="2"/>
              </a:rPr>
              <a:t>log </a:t>
            </a:r>
            <a:r>
              <a:rPr lang="en-US" sz="1800" i="1" dirty="0">
                <a:sym typeface="Symbol" charset="2"/>
              </a:rPr>
              <a:t>|V|</a:t>
            </a:r>
            <a:r>
              <a:rPr lang="en-US" sz="1800" dirty="0">
                <a:sym typeface="Symbol" charset="2"/>
              </a:rPr>
              <a:t>) = (</a:t>
            </a:r>
            <a:r>
              <a:rPr lang="en-US" sz="1800" i="1" dirty="0">
                <a:sym typeface="Symbol" charset="2"/>
              </a:rPr>
              <a:t>|V|</a:t>
            </a:r>
            <a:r>
              <a:rPr lang="en-US" sz="1800" i="1" baseline="30000" dirty="0">
                <a:sym typeface="Symbol" charset="2"/>
              </a:rPr>
              <a:t>2</a:t>
            </a:r>
            <a:r>
              <a:rPr lang="en-US" sz="1800" i="1" dirty="0">
                <a:sym typeface="Symbol" charset="2"/>
              </a:rPr>
              <a:t> </a:t>
            </a:r>
            <a:r>
              <a:rPr lang="en-US" sz="1800" dirty="0">
                <a:sym typeface="Symbol" charset="2"/>
              </a:rPr>
              <a:t>log </a:t>
            </a:r>
            <a:r>
              <a:rPr lang="en-US" sz="1800" i="1" dirty="0">
                <a:sym typeface="Symbol" charset="2"/>
              </a:rPr>
              <a:t>|V|</a:t>
            </a:r>
            <a:r>
              <a:rPr lang="en-US" sz="1800" dirty="0">
                <a:sym typeface="Symbol" charset="2"/>
              </a:rPr>
              <a:t>)</a:t>
            </a:r>
          </a:p>
          <a:p>
            <a:pPr lvl="1" eaLnBrk="1" hangingPunct="1">
              <a:lnSpc>
                <a:spcPct val="70000"/>
              </a:lnSpc>
            </a:pPr>
            <a:endParaRPr lang="en-US" sz="1800" dirty="0">
              <a:sym typeface="Symbol" charset="2"/>
            </a:endParaRPr>
          </a:p>
          <a:p>
            <a:pPr eaLnBrk="1" hangingPunct="1">
              <a:lnSpc>
                <a:spcPct val="70000"/>
              </a:lnSpc>
            </a:pPr>
            <a:r>
              <a:rPr lang="en-US" sz="2000" dirty="0">
                <a:ea typeface="ＭＳ Ｐゴシック" charset="-128"/>
                <a:cs typeface="ＭＳ Ｐゴシック" charset="-128"/>
                <a:sym typeface="Symbol" charset="2"/>
              </a:rPr>
              <a:t>Sparse Graph: </a:t>
            </a:r>
            <a:r>
              <a:rPr lang="en-US" sz="2000" dirty="0">
                <a:solidFill>
                  <a:srgbClr val="FF0000"/>
                </a:solidFill>
                <a:ea typeface="ＭＳ Ｐゴシック" charset="-128"/>
                <a:cs typeface="ＭＳ Ｐゴシック" charset="-128"/>
              </a:rPr>
              <a:t>|</a:t>
            </a:r>
            <a:r>
              <a:rPr lang="en-US" sz="2000" i="1" dirty="0">
                <a:solidFill>
                  <a:srgbClr val="FF0000"/>
                </a:solidFill>
                <a:ea typeface="ＭＳ Ｐゴシック" charset="-128"/>
                <a:cs typeface="ＭＳ Ｐゴシック" charset="-128"/>
              </a:rPr>
              <a:t>E</a:t>
            </a:r>
            <a:r>
              <a:rPr lang="en-US" sz="2000" dirty="0">
                <a:solidFill>
                  <a:srgbClr val="FF0000"/>
                </a:solidFill>
                <a:ea typeface="ＭＳ Ｐゴシック" charset="-128"/>
                <a:cs typeface="ＭＳ Ｐゴシック" charset="-128"/>
              </a:rPr>
              <a:t>| = O(|</a:t>
            </a:r>
            <a:r>
              <a:rPr lang="en-US" sz="2000" i="1" dirty="0">
                <a:solidFill>
                  <a:srgbClr val="FF0000"/>
                </a:solidFill>
                <a:ea typeface="ＭＳ Ｐゴシック" charset="-128"/>
                <a:cs typeface="ＭＳ Ｐゴシック" charset="-128"/>
              </a:rPr>
              <a:t>V</a:t>
            </a:r>
            <a:r>
              <a:rPr lang="en-US" sz="2000" dirty="0">
                <a:solidFill>
                  <a:srgbClr val="FF0000"/>
                </a:solidFill>
                <a:ea typeface="ＭＳ Ｐゴシック" charset="-128"/>
                <a:cs typeface="ＭＳ Ｐゴシック" charset="-128"/>
              </a:rPr>
              <a:t>|)</a:t>
            </a:r>
            <a:endParaRPr lang="en-US" sz="2000" dirty="0">
              <a:ea typeface="ＭＳ Ｐゴシック" charset="-128"/>
              <a:cs typeface="ＭＳ Ｐゴシック" charset="-128"/>
              <a:sym typeface="Symbol" charset="2"/>
            </a:endParaRPr>
          </a:p>
          <a:p>
            <a:pPr lvl="1" eaLnBrk="1" hangingPunct="1">
              <a:lnSpc>
                <a:spcPct val="70000"/>
              </a:lnSpc>
            </a:pPr>
            <a:r>
              <a:rPr lang="en-US" sz="1800" dirty="0" err="1">
                <a:sym typeface="Symbol" charset="2"/>
              </a:rPr>
              <a:t>Kruskal’s</a:t>
            </a:r>
            <a:r>
              <a:rPr lang="en-US" sz="1800" dirty="0">
                <a:sym typeface="Symbol" charset="2"/>
              </a:rPr>
              <a:t>: 				(</a:t>
            </a:r>
            <a:r>
              <a:rPr lang="en-US" sz="1800" i="1" dirty="0">
                <a:sym typeface="Symbol" charset="2"/>
              </a:rPr>
              <a:t>|E| </a:t>
            </a:r>
            <a:r>
              <a:rPr lang="en-US" sz="1800" dirty="0">
                <a:sym typeface="Symbol" charset="2"/>
              </a:rPr>
              <a:t>log </a:t>
            </a:r>
            <a:r>
              <a:rPr lang="en-US" sz="1800" i="1" dirty="0">
                <a:sym typeface="Symbol" charset="2"/>
              </a:rPr>
              <a:t>|V|</a:t>
            </a:r>
            <a:r>
              <a:rPr lang="en-US" sz="1800" dirty="0">
                <a:sym typeface="Symbol" charset="2"/>
              </a:rPr>
              <a:t>) = (</a:t>
            </a:r>
            <a:r>
              <a:rPr lang="en-US" sz="1800" i="1" dirty="0">
                <a:sym typeface="Symbol" charset="2"/>
              </a:rPr>
              <a:t>|V| </a:t>
            </a:r>
            <a:r>
              <a:rPr lang="en-US" sz="1800" dirty="0">
                <a:sym typeface="Symbol" charset="2"/>
              </a:rPr>
              <a:t>log </a:t>
            </a:r>
            <a:r>
              <a:rPr lang="en-US" sz="1800" i="1" dirty="0">
                <a:sym typeface="Symbol" charset="2"/>
              </a:rPr>
              <a:t>|V|</a:t>
            </a:r>
            <a:r>
              <a:rPr lang="en-US" sz="1800" dirty="0">
                <a:sym typeface="Symbol" charset="2"/>
              </a:rPr>
              <a:t>)</a:t>
            </a:r>
          </a:p>
          <a:p>
            <a:pPr lvl="1" eaLnBrk="1" hangingPunct="1">
              <a:lnSpc>
                <a:spcPct val="70000"/>
              </a:lnSpc>
            </a:pPr>
            <a:r>
              <a:rPr lang="en-US" sz="1800" dirty="0">
                <a:sym typeface="Symbol" charset="2"/>
              </a:rPr>
              <a:t>Prim’s (</a:t>
            </a:r>
            <a:r>
              <a:rPr lang="en-US" sz="1800" dirty="0" err="1">
                <a:sym typeface="Symbol" charset="2"/>
              </a:rPr>
              <a:t>w</a:t>
            </a:r>
            <a:r>
              <a:rPr lang="en-US" sz="1800" dirty="0">
                <a:sym typeface="Symbol" charset="2"/>
              </a:rPr>
              <a:t>/ Array PQ): 		(</a:t>
            </a:r>
            <a:r>
              <a:rPr lang="en-US" sz="1800" i="1" dirty="0">
                <a:sym typeface="Symbol" charset="2"/>
              </a:rPr>
              <a:t>|V|</a:t>
            </a:r>
            <a:r>
              <a:rPr lang="en-US" sz="1800" i="1" baseline="30000" dirty="0">
                <a:sym typeface="Symbol" charset="2"/>
              </a:rPr>
              <a:t>2</a:t>
            </a:r>
            <a:r>
              <a:rPr lang="en-US" sz="1800" dirty="0">
                <a:sym typeface="Symbol" charset="2"/>
              </a:rPr>
              <a:t>)</a:t>
            </a:r>
          </a:p>
          <a:p>
            <a:pPr lvl="1" eaLnBrk="1" hangingPunct="1">
              <a:lnSpc>
                <a:spcPct val="70000"/>
              </a:lnSpc>
            </a:pPr>
            <a:r>
              <a:rPr lang="en-US" sz="1800" dirty="0">
                <a:sym typeface="Symbol" charset="2"/>
              </a:rPr>
              <a:t>Prim’s (</a:t>
            </a:r>
            <a:r>
              <a:rPr lang="en-US" sz="1800" dirty="0" err="1">
                <a:sym typeface="Symbol" charset="2"/>
              </a:rPr>
              <a:t>w</a:t>
            </a:r>
            <a:r>
              <a:rPr lang="en-US" sz="1800" dirty="0">
                <a:sym typeface="Symbol" charset="2"/>
              </a:rPr>
              <a:t>/ Binary Heap PQ): 		(</a:t>
            </a:r>
            <a:r>
              <a:rPr lang="en-US" sz="1800" i="1" dirty="0">
                <a:sym typeface="Symbol" charset="2"/>
              </a:rPr>
              <a:t>|E| </a:t>
            </a:r>
            <a:r>
              <a:rPr lang="en-US" sz="1800" dirty="0">
                <a:sym typeface="Symbol" charset="2"/>
              </a:rPr>
              <a:t>log </a:t>
            </a:r>
            <a:r>
              <a:rPr lang="en-US" sz="1800" i="1" dirty="0">
                <a:sym typeface="Symbol" charset="2"/>
              </a:rPr>
              <a:t>|V|</a:t>
            </a:r>
            <a:r>
              <a:rPr lang="en-US" sz="1800" dirty="0">
                <a:sym typeface="Symbol" charset="2"/>
              </a:rPr>
              <a:t>) = (</a:t>
            </a:r>
            <a:r>
              <a:rPr lang="en-US" sz="1800" i="1" dirty="0">
                <a:sym typeface="Symbol" charset="2"/>
              </a:rPr>
              <a:t>|V| </a:t>
            </a:r>
            <a:r>
              <a:rPr lang="en-US" sz="1800" dirty="0">
                <a:sym typeface="Symbol" charset="2"/>
              </a:rPr>
              <a:t>log </a:t>
            </a:r>
            <a:r>
              <a:rPr lang="en-US" sz="1800" i="1" dirty="0">
                <a:sym typeface="Symbol" charset="2"/>
              </a:rPr>
              <a:t>|V|</a:t>
            </a:r>
            <a:r>
              <a:rPr lang="en-US" sz="1800" dirty="0">
                <a:sym typeface="Symbol" charset="2"/>
              </a:rPr>
              <a:t>)</a:t>
            </a:r>
          </a:p>
          <a:p>
            <a:pPr lvl="1" eaLnBrk="1" hangingPunct="1">
              <a:lnSpc>
                <a:spcPct val="70000"/>
              </a:lnSpc>
            </a:pPr>
            <a:endParaRPr lang="en-US" sz="1800" dirty="0">
              <a:sym typeface="Symbol" charset="2"/>
            </a:endParaRPr>
          </a:p>
          <a:p>
            <a:pPr eaLnBrk="1" hangingPunct="1">
              <a:lnSpc>
                <a:spcPct val="70000"/>
              </a:lnSpc>
            </a:pPr>
            <a:r>
              <a:rPr lang="en-US" sz="2000" dirty="0">
                <a:ea typeface="ＭＳ Ｐゴシック" charset="-128"/>
                <a:cs typeface="ＭＳ Ｐゴシック" charset="-128"/>
                <a:sym typeface="Symbol" charset="2"/>
              </a:rPr>
              <a:t>Punch-lines</a:t>
            </a:r>
          </a:p>
          <a:p>
            <a:pPr lvl="1" eaLnBrk="1" hangingPunct="1">
              <a:lnSpc>
                <a:spcPct val="70000"/>
              </a:lnSpc>
            </a:pPr>
            <a:r>
              <a:rPr lang="en-US" sz="1800" dirty="0">
                <a:sym typeface="Symbol" charset="2"/>
              </a:rPr>
              <a:t>Prim’s with Array PQ is best for a dense graph</a:t>
            </a:r>
          </a:p>
          <a:p>
            <a:pPr lvl="1" eaLnBrk="1" hangingPunct="1">
              <a:lnSpc>
                <a:spcPct val="70000"/>
              </a:lnSpc>
            </a:pPr>
            <a:r>
              <a:rPr lang="en-US" sz="1800" dirty="0">
                <a:sym typeface="Symbol" charset="2"/>
              </a:rPr>
              <a:t>Kruskal’s with sets OR Prim’s with Heap PQ are both about the same for sparser graphs</a:t>
            </a:r>
          </a:p>
          <a:p>
            <a:pPr lvl="1" eaLnBrk="1" hangingPunct="1">
              <a:lnSpc>
                <a:spcPct val="70000"/>
              </a:lnSpc>
            </a:pPr>
            <a:r>
              <a:rPr lang="en-US" sz="1800" dirty="0">
                <a:sym typeface="Symbol" charset="2"/>
              </a:rPr>
              <a:t>Kruskal’s gives more control when choosing between edges with ties in cost and some consider Kruskal’s as easier to implement</a:t>
            </a:r>
          </a:p>
          <a:p>
            <a:endParaRPr lang="en-US" dirty="0">
              <a:ea typeface="ＭＳ Ｐゴシック" charset="-128"/>
              <a:cs typeface="ＭＳ Ｐゴシック" charset="-128"/>
            </a:endParaRPr>
          </a:p>
        </p:txBody>
      </p:sp>
      <p:sp>
        <p:nvSpPr>
          <p:cNvPr id="7373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73733" name="Slide Number Placeholder 4"/>
          <p:cNvSpPr>
            <a:spLocks noGrp="1"/>
          </p:cNvSpPr>
          <p:nvPr>
            <p:ph type="sldNum" sz="quarter" idx="12"/>
          </p:nvPr>
        </p:nvSpPr>
        <p:spPr>
          <a:noFill/>
        </p:spPr>
        <p:txBody>
          <a:bodyPr/>
          <a:lstStyle/>
          <a:p>
            <a:fld id="{936184B2-C4D4-5C44-A514-04C72E4D3375}" type="slidenum">
              <a:rPr lang="en-US" smtClean="0">
                <a:latin typeface="Times New Roman" charset="0"/>
              </a:rPr>
              <a:pPr/>
              <a:t>43</a:t>
            </a:fld>
            <a:endParaRPr lang="en-US">
              <a:latin typeface="Times New Roman"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Encoding</a:t>
            </a:r>
          </a:p>
        </p:txBody>
      </p:sp>
      <p:sp>
        <p:nvSpPr>
          <p:cNvPr id="75779" name="Content Placeholder 2"/>
          <p:cNvSpPr>
            <a:spLocks noGrp="1"/>
          </p:cNvSpPr>
          <p:nvPr>
            <p:ph idx="1"/>
          </p:nvPr>
        </p:nvSpPr>
        <p:spPr>
          <a:xfrm>
            <a:off x="685800" y="1447800"/>
            <a:ext cx="8001000" cy="4648200"/>
          </a:xfrm>
        </p:spPr>
        <p:txBody>
          <a:bodyPr>
            <a:normAutofit fontScale="92500" lnSpcReduction="10000"/>
          </a:bodyPr>
          <a:lstStyle/>
          <a:p>
            <a:r>
              <a:rPr lang="en-US" dirty="0">
                <a:ea typeface="ＭＳ Ｐゴシック" charset="-128"/>
                <a:cs typeface="ＭＳ Ｐゴシック" charset="-128"/>
              </a:rPr>
              <a:t>Commonly used algorithm</a:t>
            </a:r>
          </a:p>
          <a:p>
            <a:r>
              <a:rPr lang="en-US" dirty="0">
                <a:ea typeface="ＭＳ Ｐゴシック" charset="-128"/>
                <a:cs typeface="ＭＳ Ｐゴシック" charset="-128"/>
              </a:rPr>
              <a:t>Example: MP3 audio compression which works as follows</a:t>
            </a:r>
          </a:p>
          <a:p>
            <a:r>
              <a:rPr lang="en-US" dirty="0">
                <a:ea typeface="ＭＳ Ｐゴシック" charset="-128"/>
                <a:cs typeface="ＭＳ Ｐゴシック" charset="-128"/>
              </a:rPr>
              <a:t>Digitize the analog signal by sampling at regular intervals</a:t>
            </a:r>
          </a:p>
          <a:p>
            <a:pPr lvl="1"/>
            <a:r>
              <a:rPr lang="en-US" dirty="0"/>
              <a:t>Yields real numbers </a:t>
            </a:r>
            <a:r>
              <a:rPr lang="en-US" i="1" dirty="0"/>
              <a:t>s</a:t>
            </a:r>
            <a:r>
              <a:rPr lang="en-US" baseline="-25000" dirty="0"/>
              <a:t>1</a:t>
            </a:r>
            <a:r>
              <a:rPr lang="en-US" dirty="0"/>
              <a:t>, </a:t>
            </a:r>
            <a:r>
              <a:rPr lang="en-US" i="1" dirty="0"/>
              <a:t>s</a:t>
            </a:r>
            <a:r>
              <a:rPr lang="en-US" baseline="-25000" dirty="0"/>
              <a:t>2</a:t>
            </a:r>
            <a:r>
              <a:rPr lang="en-US" dirty="0"/>
              <a:t>,…, </a:t>
            </a:r>
            <a:r>
              <a:rPr lang="en-US" i="1" dirty="0" err="1"/>
              <a:t>s</a:t>
            </a:r>
            <a:r>
              <a:rPr lang="en-US" i="1" baseline="-25000" dirty="0" err="1"/>
              <a:t>T</a:t>
            </a:r>
            <a:endParaRPr lang="en-US" i="1" dirty="0"/>
          </a:p>
          <a:p>
            <a:pPr lvl="1"/>
            <a:r>
              <a:rPr lang="en-US" dirty="0"/>
              <a:t>High fidelity is 44,100 samples per second</a:t>
            </a:r>
          </a:p>
          <a:p>
            <a:pPr lvl="1"/>
            <a:r>
              <a:rPr lang="en-US" dirty="0"/>
              <a:t>Thus a 50 minute symphony would have </a:t>
            </a:r>
            <a:r>
              <a:rPr lang="en-US" i="1" dirty="0"/>
              <a:t>T</a:t>
            </a:r>
            <a:r>
              <a:rPr lang="en-US" dirty="0"/>
              <a:t> = 50·60·44,100 ≈ 130 million samples</a:t>
            </a:r>
          </a:p>
          <a:p>
            <a:r>
              <a:rPr lang="en-US" dirty="0">
                <a:ea typeface="ＭＳ Ｐゴシック" charset="-128"/>
                <a:cs typeface="ＭＳ Ｐゴシック" charset="-128"/>
              </a:rPr>
              <a:t>Quantize each sample </a:t>
            </a:r>
            <a:r>
              <a:rPr lang="en-US" i="1" dirty="0" err="1">
                <a:ea typeface="ＭＳ Ｐゴシック" charset="-128"/>
                <a:cs typeface="ＭＳ Ｐゴシック" charset="-128"/>
              </a:rPr>
              <a:t>s</a:t>
            </a:r>
            <a:r>
              <a:rPr lang="en-US" i="1" baseline="-25000" dirty="0" err="1">
                <a:ea typeface="ＭＳ Ｐゴシック" charset="-128"/>
                <a:cs typeface="ＭＳ Ｐゴシック" charset="-128"/>
              </a:rPr>
              <a:t>t</a:t>
            </a:r>
            <a:r>
              <a:rPr lang="en-US" i="1" dirty="0">
                <a:ea typeface="ＭＳ Ｐゴシック" charset="-128"/>
                <a:cs typeface="ＭＳ Ｐゴシック" charset="-128"/>
              </a:rPr>
              <a:t> </a:t>
            </a:r>
            <a:r>
              <a:rPr lang="en-US" dirty="0">
                <a:ea typeface="ＭＳ Ｐゴシック" charset="-128"/>
                <a:cs typeface="ＭＳ Ｐゴシック" charset="-128"/>
              </a:rPr>
              <a:t>into a finite alphabet </a:t>
            </a:r>
            <a:r>
              <a:rPr lang="en-US" i="1" dirty="0" err="1">
                <a:ea typeface="ＭＳ Ｐゴシック" charset="-128"/>
                <a:cs typeface="ＭＳ Ｐゴシック" charset="-128"/>
              </a:rPr>
              <a:t>Γ</a:t>
            </a:r>
            <a:r>
              <a:rPr lang="en-US" dirty="0">
                <a:ea typeface="ＭＳ Ｐゴシック" charset="-128"/>
                <a:cs typeface="ＭＳ Ｐゴシック" charset="-128"/>
              </a:rPr>
              <a:t> </a:t>
            </a:r>
          </a:p>
          <a:p>
            <a:pPr lvl="1"/>
            <a:r>
              <a:rPr lang="en-US" dirty="0"/>
              <a:t>These are called codewords or symbols</a:t>
            </a:r>
          </a:p>
          <a:p>
            <a:pPr lvl="1"/>
            <a:r>
              <a:rPr lang="en-US" dirty="0"/>
              <a:t>e.g. Quantize into 16 bit numbers</a:t>
            </a:r>
          </a:p>
          <a:p>
            <a:pPr lvl="1"/>
            <a:r>
              <a:rPr lang="en-US" dirty="0"/>
              <a:t>Sufficient that close codewords are indistinguishable to human ear</a:t>
            </a:r>
          </a:p>
          <a:p>
            <a:r>
              <a:rPr lang="en-US" dirty="0">
                <a:ea typeface="ＭＳ Ｐゴシック" charset="-128"/>
                <a:cs typeface="ＭＳ Ｐゴシック" charset="-128"/>
              </a:rPr>
              <a:t>Encode the quantized values into binary numbers</a:t>
            </a:r>
          </a:p>
          <a:p>
            <a:pPr lvl="1"/>
            <a:r>
              <a:rPr lang="en-US" dirty="0"/>
              <a:t>Huffman coding (compression) can give savings in this step</a:t>
            </a:r>
          </a:p>
          <a:p>
            <a:endParaRPr lang="en-US" dirty="0">
              <a:ea typeface="ＭＳ Ｐゴシック" charset="-128"/>
              <a:cs typeface="ＭＳ Ｐゴシック" charset="-128"/>
            </a:endParaRPr>
          </a:p>
          <a:p>
            <a:endParaRPr lang="en-US" dirty="0">
              <a:ea typeface="ＭＳ Ｐゴシック" charset="-128"/>
              <a:cs typeface="ＭＳ Ｐゴシック" charset="-128"/>
            </a:endParaRPr>
          </a:p>
        </p:txBody>
      </p:sp>
      <p:sp>
        <p:nvSpPr>
          <p:cNvPr id="75780"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75781" name="Slide Number Placeholder 4"/>
          <p:cNvSpPr>
            <a:spLocks noGrp="1"/>
          </p:cNvSpPr>
          <p:nvPr>
            <p:ph type="sldNum" sz="quarter" idx="12"/>
          </p:nvPr>
        </p:nvSpPr>
        <p:spPr>
          <a:noFill/>
        </p:spPr>
        <p:txBody>
          <a:bodyPr/>
          <a:lstStyle/>
          <a:p>
            <a:fld id="{D1F692C4-45B5-6F4A-8F90-F3A481CA5E59}" type="slidenum">
              <a:rPr lang="en-US" smtClean="0">
                <a:latin typeface="Times New Roman" charset="0"/>
              </a:rPr>
              <a:pPr/>
              <a:t>44</a:t>
            </a:fld>
            <a:endParaRPr lang="en-US">
              <a:latin typeface="Times New Roman"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C63D-593D-6A43-8AC5-B01A16FC06CA}"/>
              </a:ext>
            </a:extLst>
          </p:cNvPr>
          <p:cNvSpPr>
            <a:spLocks noGrp="1"/>
          </p:cNvSpPr>
          <p:nvPr>
            <p:ph type="title"/>
          </p:nvPr>
        </p:nvSpPr>
        <p:spPr/>
        <p:txBody>
          <a:bodyPr/>
          <a:lstStyle/>
          <a:p>
            <a:r>
              <a:rPr lang="en-US" dirty="0"/>
              <a:t>Huffman Encoding</a:t>
            </a:r>
          </a:p>
        </p:txBody>
      </p:sp>
      <p:sp>
        <p:nvSpPr>
          <p:cNvPr id="4" name="Footer Placeholder 3">
            <a:extLst>
              <a:ext uri="{FF2B5EF4-FFF2-40B4-BE49-F238E27FC236}">
                <a16:creationId xmlns:a16="http://schemas.microsoft.com/office/drawing/2014/main" id="{A59B3460-EBA0-F34C-A9B6-1AC4809CF1DE}"/>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E670E7F3-79BD-9749-A348-E8C01203CA7B}"/>
              </a:ext>
            </a:extLst>
          </p:cNvPr>
          <p:cNvSpPr>
            <a:spLocks noGrp="1"/>
          </p:cNvSpPr>
          <p:nvPr>
            <p:ph type="sldNum" sz="quarter" idx="12"/>
          </p:nvPr>
        </p:nvSpPr>
        <p:spPr/>
        <p:txBody>
          <a:bodyPr/>
          <a:lstStyle/>
          <a:p>
            <a:pPr>
              <a:defRPr/>
            </a:pPr>
            <a:fld id="{EAA0467B-DE1E-D64F-8542-E4D01FFF85FC}" type="slidenum">
              <a:rPr lang="en-US" smtClean="0"/>
              <a:pPr>
                <a:defRPr/>
              </a:pPr>
              <a:t>45</a:t>
            </a:fld>
            <a:endParaRPr lang="en-US"/>
          </a:p>
        </p:txBody>
      </p:sp>
      <p:pic>
        <p:nvPicPr>
          <p:cNvPr id="6" name="Picture 5">
            <a:extLst>
              <a:ext uri="{FF2B5EF4-FFF2-40B4-BE49-F238E27FC236}">
                <a16:creationId xmlns:a16="http://schemas.microsoft.com/office/drawing/2014/main" id="{48588C3B-0459-4C48-BD69-C4C6BCD723D4}"/>
              </a:ext>
            </a:extLst>
          </p:cNvPr>
          <p:cNvPicPr>
            <a:picLocks noChangeAspect="1"/>
          </p:cNvPicPr>
          <p:nvPr/>
        </p:nvPicPr>
        <p:blipFill>
          <a:blip r:embed="rId2"/>
          <a:stretch>
            <a:fillRect/>
          </a:stretch>
        </p:blipFill>
        <p:spPr>
          <a:xfrm>
            <a:off x="1387475" y="1310431"/>
            <a:ext cx="6369050" cy="4922938"/>
          </a:xfrm>
          <a:prstGeom prst="rect">
            <a:avLst/>
          </a:prstGeom>
        </p:spPr>
      </p:pic>
    </p:spTree>
    <p:extLst>
      <p:ext uri="{BB962C8B-B14F-4D97-AF65-F5344CB8AC3E}">
        <p14:creationId xmlns:p14="http://schemas.microsoft.com/office/powerpoint/2010/main" val="42716937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Encoding</a:t>
            </a:r>
          </a:p>
        </p:txBody>
      </p:sp>
      <p:sp>
        <p:nvSpPr>
          <p:cNvPr id="76803" name="Content Placeholder 2"/>
          <p:cNvSpPr>
            <a:spLocks noGrp="1"/>
          </p:cNvSpPr>
          <p:nvPr>
            <p:ph idx="1"/>
          </p:nvPr>
        </p:nvSpPr>
        <p:spPr/>
        <p:txBody>
          <a:bodyPr/>
          <a:lstStyle/>
          <a:p>
            <a:r>
              <a:rPr lang="en-US" dirty="0">
                <a:ea typeface="ＭＳ Ｐゴシック" charset="-128"/>
                <a:cs typeface="ＭＳ Ｐゴシック" charset="-128"/>
              </a:rPr>
              <a:t>Assume an example of 130 million samples, and that the alphabet has 4 codewords: </a:t>
            </a:r>
            <a:r>
              <a:rPr lang="en-US" i="1" dirty="0">
                <a:ea typeface="ＭＳ Ｐゴシック" charset="-128"/>
                <a:cs typeface="ＭＳ Ｐゴシック" charset="-128"/>
              </a:rPr>
              <a:t>A</a:t>
            </a:r>
            <a:r>
              <a:rPr lang="en-US" dirty="0">
                <a:ea typeface="ＭＳ Ｐゴシック" charset="-128"/>
                <a:cs typeface="ＭＳ Ｐゴシック" charset="-128"/>
              </a:rPr>
              <a:t>, </a:t>
            </a:r>
            <a:r>
              <a:rPr lang="en-US" i="1" dirty="0">
                <a:ea typeface="ＭＳ Ｐゴシック" charset="-128"/>
                <a:cs typeface="ＭＳ Ｐゴシック" charset="-128"/>
              </a:rPr>
              <a:t>B</a:t>
            </a:r>
            <a:r>
              <a:rPr lang="en-US" dirty="0">
                <a:ea typeface="ＭＳ Ｐゴシック" charset="-128"/>
                <a:cs typeface="ＭＳ Ｐゴシック" charset="-128"/>
              </a:rPr>
              <a:t>, </a:t>
            </a:r>
            <a:r>
              <a:rPr lang="en-US" i="1" dirty="0">
                <a:ea typeface="ＭＳ Ｐゴシック" charset="-128"/>
                <a:cs typeface="ＭＳ Ｐゴシック" charset="-128"/>
              </a:rPr>
              <a:t>C</a:t>
            </a:r>
            <a:r>
              <a:rPr lang="en-US" dirty="0">
                <a:ea typeface="ＭＳ Ｐゴシック" charset="-128"/>
                <a:cs typeface="ＭＳ Ｐゴシック" charset="-128"/>
              </a:rPr>
              <a:t>, </a:t>
            </a:r>
            <a:r>
              <a:rPr lang="en-US" i="1" dirty="0">
                <a:ea typeface="ＭＳ Ｐゴシック" charset="-128"/>
                <a:cs typeface="ＭＳ Ｐゴシック" charset="-128"/>
              </a:rPr>
              <a:t>D</a:t>
            </a:r>
          </a:p>
          <a:p>
            <a:pPr lvl="1"/>
            <a:r>
              <a:rPr lang="en-US" dirty="0"/>
              <a:t>Thus all measurements are quantized into one of 4 values</a:t>
            </a:r>
          </a:p>
          <a:p>
            <a:r>
              <a:rPr lang="en-US" dirty="0">
                <a:ea typeface="ＭＳ Ｐゴシック" charset="-128"/>
                <a:cs typeface="ＭＳ Ｐゴシック" charset="-128"/>
              </a:rPr>
              <a:t>Encode these into binary</a:t>
            </a:r>
          </a:p>
          <a:p>
            <a:pPr lvl="1"/>
            <a:r>
              <a:rPr lang="en-US" i="1" dirty="0"/>
              <a:t>A</a:t>
            </a:r>
            <a:r>
              <a:rPr lang="en-US" dirty="0"/>
              <a:t>: 00</a:t>
            </a:r>
          </a:p>
          <a:p>
            <a:pPr lvl="1"/>
            <a:r>
              <a:rPr lang="en-US" i="1" dirty="0"/>
              <a:t>B</a:t>
            </a:r>
            <a:r>
              <a:rPr lang="en-US" dirty="0"/>
              <a:t>: 01</a:t>
            </a:r>
          </a:p>
          <a:p>
            <a:pPr lvl="1"/>
            <a:r>
              <a:rPr lang="en-US" i="1" dirty="0"/>
              <a:t>C</a:t>
            </a:r>
            <a:r>
              <a:rPr lang="en-US" dirty="0"/>
              <a:t>: 10</a:t>
            </a:r>
          </a:p>
          <a:p>
            <a:pPr lvl="1"/>
            <a:r>
              <a:rPr lang="en-US" i="1" dirty="0"/>
              <a:t>D</a:t>
            </a:r>
            <a:r>
              <a:rPr lang="en-US" dirty="0"/>
              <a:t>: 11</a:t>
            </a:r>
          </a:p>
          <a:p>
            <a:r>
              <a:rPr lang="en-US" dirty="0">
                <a:ea typeface="ＭＳ Ｐゴシック" charset="-128"/>
                <a:cs typeface="ＭＳ Ｐゴシック" charset="-128"/>
              </a:rPr>
              <a:t>Total memory would be 260 million bits (2 bits/sample)</a:t>
            </a:r>
          </a:p>
          <a:p>
            <a:r>
              <a:rPr lang="en-US" dirty="0">
                <a:ea typeface="ＭＳ Ｐゴシック" charset="-128"/>
                <a:cs typeface="ＭＳ Ｐゴシック" charset="-128"/>
              </a:rPr>
              <a:t>Can we do better?</a:t>
            </a:r>
          </a:p>
        </p:txBody>
      </p:sp>
      <p:sp>
        <p:nvSpPr>
          <p:cNvPr id="76804"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76805" name="Slide Number Placeholder 4"/>
          <p:cNvSpPr>
            <a:spLocks noGrp="1"/>
          </p:cNvSpPr>
          <p:nvPr>
            <p:ph type="sldNum" sz="quarter" idx="12"/>
          </p:nvPr>
        </p:nvSpPr>
        <p:spPr>
          <a:noFill/>
        </p:spPr>
        <p:txBody>
          <a:bodyPr/>
          <a:lstStyle/>
          <a:p>
            <a:fld id="{88C91C90-59D7-EA4B-912A-6C33345958ED}" type="slidenum">
              <a:rPr lang="en-US" smtClean="0">
                <a:latin typeface="Times New Roman" charset="0"/>
              </a:rPr>
              <a:pPr/>
              <a:t>46</a:t>
            </a:fld>
            <a:endParaRPr lang="en-US">
              <a:latin typeface="Times New Roman"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Encoding</a:t>
            </a:r>
          </a:p>
        </p:txBody>
      </p:sp>
      <p:sp>
        <p:nvSpPr>
          <p:cNvPr id="3" name="Content Placeholder 2"/>
          <p:cNvSpPr>
            <a:spLocks noGrp="1"/>
          </p:cNvSpPr>
          <p:nvPr>
            <p:ph idx="1"/>
          </p:nvPr>
        </p:nvSpPr>
        <p:spPr/>
        <p:txBody>
          <a:bodyPr>
            <a:normAutofit fontScale="92500" lnSpcReduction="10000"/>
          </a:bodyPr>
          <a:lstStyle/>
          <a:p>
            <a:pPr>
              <a:buFont typeface="Wingdings" pitchFamily="-107" charset="2"/>
              <a:buChar char="l"/>
              <a:defRPr/>
            </a:pPr>
            <a:r>
              <a:rPr lang="en-US" dirty="0"/>
              <a:t>Consider the frequency (count) of the symbols: </a:t>
            </a:r>
            <a:r>
              <a:rPr lang="en-US" i="1" dirty="0"/>
              <a:t>A</a:t>
            </a:r>
            <a:r>
              <a:rPr lang="en-US" dirty="0"/>
              <a:t>, </a:t>
            </a:r>
            <a:r>
              <a:rPr lang="en-US" i="1" dirty="0"/>
              <a:t>B</a:t>
            </a:r>
            <a:r>
              <a:rPr lang="en-US" dirty="0"/>
              <a:t>, </a:t>
            </a:r>
            <a:r>
              <a:rPr lang="en-US" i="1" dirty="0"/>
              <a:t>C</a:t>
            </a:r>
            <a:r>
              <a:rPr lang="en-US" dirty="0"/>
              <a:t>, </a:t>
            </a:r>
            <a:r>
              <a:rPr lang="en-US" i="1" dirty="0"/>
              <a:t>D</a:t>
            </a:r>
          </a:p>
          <a:p>
            <a:pPr lvl="1">
              <a:defRPr/>
            </a:pPr>
            <a:r>
              <a:rPr lang="en-US" i="1" dirty="0"/>
              <a:t>A</a:t>
            </a:r>
            <a:r>
              <a:rPr lang="en-US" dirty="0"/>
              <a:t>: 70 million</a:t>
            </a:r>
          </a:p>
          <a:p>
            <a:pPr lvl="1">
              <a:defRPr/>
            </a:pPr>
            <a:r>
              <a:rPr lang="en-US" i="1" dirty="0"/>
              <a:t>B</a:t>
            </a:r>
            <a:r>
              <a:rPr lang="en-US" dirty="0"/>
              <a:t>: 3 million</a:t>
            </a:r>
          </a:p>
          <a:p>
            <a:pPr lvl="1">
              <a:defRPr/>
            </a:pPr>
            <a:r>
              <a:rPr lang="en-US" i="1" dirty="0"/>
              <a:t>C</a:t>
            </a:r>
            <a:r>
              <a:rPr lang="en-US" dirty="0"/>
              <a:t>: 20 million</a:t>
            </a:r>
          </a:p>
          <a:p>
            <a:pPr lvl="1">
              <a:defRPr/>
            </a:pPr>
            <a:r>
              <a:rPr lang="en-US" i="1" dirty="0"/>
              <a:t>D</a:t>
            </a:r>
            <a:r>
              <a:rPr lang="en-US" dirty="0"/>
              <a:t>: 37 million</a:t>
            </a:r>
          </a:p>
          <a:p>
            <a:pPr>
              <a:buFont typeface="Wingdings" pitchFamily="-107" charset="2"/>
              <a:buChar char="l"/>
              <a:defRPr/>
            </a:pPr>
            <a:r>
              <a:rPr lang="en-US" dirty="0"/>
              <a:t>Could use a </a:t>
            </a:r>
            <a:r>
              <a:rPr lang="en-US" i="1" dirty="0"/>
              <a:t>variable length encoding</a:t>
            </a:r>
            <a:r>
              <a:rPr lang="en-US" dirty="0"/>
              <a:t> where more common codewords are represented with less bits?</a:t>
            </a:r>
          </a:p>
          <a:p>
            <a:pPr lvl="1">
              <a:defRPr/>
            </a:pPr>
            <a:r>
              <a:rPr lang="en-US" i="1" dirty="0"/>
              <a:t>A</a:t>
            </a:r>
            <a:r>
              <a:rPr lang="en-US" dirty="0"/>
              <a:t>: 0</a:t>
            </a:r>
          </a:p>
          <a:p>
            <a:pPr lvl="1">
              <a:defRPr/>
            </a:pPr>
            <a:r>
              <a:rPr lang="en-US" i="1" dirty="0"/>
              <a:t>B</a:t>
            </a:r>
            <a:r>
              <a:rPr lang="en-US" dirty="0"/>
              <a:t>: 001</a:t>
            </a:r>
          </a:p>
          <a:p>
            <a:pPr lvl="1">
              <a:defRPr/>
            </a:pPr>
            <a:r>
              <a:rPr lang="en-US" i="1" dirty="0"/>
              <a:t>C</a:t>
            </a:r>
            <a:r>
              <a:rPr lang="en-US" dirty="0"/>
              <a:t>: 01</a:t>
            </a:r>
          </a:p>
          <a:p>
            <a:pPr lvl="1">
              <a:defRPr/>
            </a:pPr>
            <a:r>
              <a:rPr lang="en-US" i="1" dirty="0"/>
              <a:t>D</a:t>
            </a:r>
            <a:r>
              <a:rPr lang="en-US" dirty="0"/>
              <a:t>: 10</a:t>
            </a:r>
          </a:p>
          <a:p>
            <a:pPr>
              <a:buFont typeface="Wingdings" pitchFamily="-107" charset="2"/>
              <a:buChar char="l"/>
              <a:defRPr/>
            </a:pPr>
            <a:r>
              <a:rPr lang="en-US" dirty="0"/>
              <a:t>Total number of bits would now be less due to frequency of </a:t>
            </a:r>
            <a:r>
              <a:rPr lang="en-US" i="1" dirty="0"/>
              <a:t>A</a:t>
            </a:r>
          </a:p>
          <a:p>
            <a:pPr>
              <a:buFont typeface="Wingdings" pitchFamily="-107" charset="2"/>
              <a:buChar char="l"/>
              <a:defRPr/>
            </a:pPr>
            <a:r>
              <a:rPr lang="en-US" dirty="0"/>
              <a:t>However, how would you distinguish </a:t>
            </a:r>
            <a:r>
              <a:rPr lang="en-US" i="1" dirty="0"/>
              <a:t>AC </a:t>
            </a:r>
            <a:r>
              <a:rPr lang="en-US" dirty="0"/>
              <a:t>from </a:t>
            </a:r>
            <a:r>
              <a:rPr lang="en-US" i="1" dirty="0"/>
              <a:t>B</a:t>
            </a:r>
            <a:r>
              <a:rPr lang="en-US" dirty="0"/>
              <a:t>?</a:t>
            </a:r>
          </a:p>
        </p:txBody>
      </p:sp>
      <p:sp>
        <p:nvSpPr>
          <p:cNvPr id="77828"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77829" name="Slide Number Placeholder 4"/>
          <p:cNvSpPr>
            <a:spLocks noGrp="1"/>
          </p:cNvSpPr>
          <p:nvPr>
            <p:ph type="sldNum" sz="quarter" idx="12"/>
          </p:nvPr>
        </p:nvSpPr>
        <p:spPr>
          <a:noFill/>
        </p:spPr>
        <p:txBody>
          <a:bodyPr/>
          <a:lstStyle/>
          <a:p>
            <a:fld id="{58E8375C-22A5-824B-891A-3674AE9C5CA4}" type="slidenum">
              <a:rPr lang="en-US" smtClean="0">
                <a:latin typeface="Times New Roman" charset="0"/>
              </a:rPr>
              <a:pPr/>
              <a:t>47</a:t>
            </a:fld>
            <a:endParaRPr lang="en-US">
              <a:latin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838200"/>
          </a:xfrm>
        </p:spPr>
        <p:txBody>
          <a:bodyPr/>
          <a:lstStyle/>
          <a:p>
            <a:pPr>
              <a:defRPr/>
            </a:pPr>
            <a:r>
              <a:rPr lang="en-US" dirty="0"/>
              <a:t>Prefix-Free Property</a:t>
            </a:r>
          </a:p>
        </p:txBody>
      </p:sp>
      <p:sp>
        <p:nvSpPr>
          <p:cNvPr id="3" name="Content Placeholder 2"/>
          <p:cNvSpPr>
            <a:spLocks noGrp="1"/>
          </p:cNvSpPr>
          <p:nvPr>
            <p:ph idx="1"/>
          </p:nvPr>
        </p:nvSpPr>
        <p:spPr>
          <a:xfrm>
            <a:off x="685800" y="914400"/>
            <a:ext cx="7772400" cy="3048000"/>
          </a:xfrm>
        </p:spPr>
        <p:txBody>
          <a:bodyPr>
            <a:normAutofit fontScale="92500" lnSpcReduction="20000"/>
          </a:bodyPr>
          <a:lstStyle/>
          <a:p>
            <a:pPr>
              <a:buFont typeface="Wingdings" pitchFamily="-107" charset="2"/>
              <a:buChar char="l"/>
              <a:defRPr/>
            </a:pPr>
            <a:r>
              <a:rPr lang="en-US" i="1" dirty="0"/>
              <a:t>Prefix-Free Property</a:t>
            </a:r>
            <a:r>
              <a:rPr lang="en-US" dirty="0"/>
              <a:t>:  A binary representation of codewords such that no codeword can be a prefix of another codeword</a:t>
            </a:r>
          </a:p>
          <a:p>
            <a:pPr>
              <a:buFont typeface="Wingdings" pitchFamily="-107" charset="2"/>
              <a:buChar char="l"/>
              <a:defRPr/>
            </a:pPr>
            <a:r>
              <a:rPr lang="en-US" dirty="0"/>
              <a:t>Any full binary tree (all nodes have 0 or two children) with the #leafs equal to the #codewords will </a:t>
            </a:r>
            <a:r>
              <a:rPr lang="en-US" i="1" dirty="0"/>
              <a:t>always</a:t>
            </a:r>
            <a:r>
              <a:rPr lang="en-US" dirty="0"/>
              <a:t> give a valid prefix free encoding</a:t>
            </a:r>
          </a:p>
          <a:p>
            <a:pPr lvl="1">
              <a:defRPr/>
            </a:pPr>
            <a:r>
              <a:rPr lang="en-US" dirty="0"/>
              <a:t>Any codeword can arbitrarily be at any leaf, but we want more frequent codewords higher in the tree</a:t>
            </a:r>
          </a:p>
          <a:p>
            <a:pPr>
              <a:buFont typeface="Wingdings" pitchFamily="-107" charset="2"/>
              <a:buChar char="l"/>
              <a:defRPr/>
            </a:pPr>
            <a:r>
              <a:rPr lang="en-US" dirty="0"/>
              <a:t>Encoding below allows us to store our example with 213 Mbits – Why?  (17% improvement)</a:t>
            </a:r>
          </a:p>
          <a:p>
            <a:pPr>
              <a:buFont typeface="Wingdings" pitchFamily="-107" charset="2"/>
              <a:buChar char="l"/>
              <a:defRPr/>
            </a:pPr>
            <a:r>
              <a:rPr lang="en-US" dirty="0"/>
              <a:t>But how do we find an optimal encoding tree? – Simple </a:t>
            </a:r>
            <a:r>
              <a:rPr lang="en-US" dirty="0" err="1"/>
              <a:t>Alg</a:t>
            </a:r>
            <a:r>
              <a:rPr lang="en-US" dirty="0"/>
              <a:t>?</a:t>
            </a:r>
          </a:p>
          <a:p>
            <a:pPr>
              <a:buFont typeface="Wingdings" pitchFamily="-107" charset="2"/>
              <a:buChar char="l"/>
              <a:defRPr/>
            </a:pPr>
            <a:endParaRPr lang="en-US" dirty="0"/>
          </a:p>
        </p:txBody>
      </p:sp>
      <p:sp>
        <p:nvSpPr>
          <p:cNvPr id="78852"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78853" name="Slide Number Placeholder 4"/>
          <p:cNvSpPr>
            <a:spLocks noGrp="1"/>
          </p:cNvSpPr>
          <p:nvPr>
            <p:ph type="sldNum" sz="quarter" idx="12"/>
          </p:nvPr>
        </p:nvSpPr>
        <p:spPr>
          <a:noFill/>
        </p:spPr>
        <p:txBody>
          <a:bodyPr/>
          <a:lstStyle/>
          <a:p>
            <a:fld id="{9203B9C2-212A-EA40-8935-E4B59CBE86D3}" type="slidenum">
              <a:rPr lang="en-US" smtClean="0">
                <a:latin typeface="Times New Roman" charset="0"/>
              </a:rPr>
              <a:pPr/>
              <a:t>48</a:t>
            </a:fld>
            <a:endParaRPr lang="en-US">
              <a:latin typeface="Times New Roman" charset="0"/>
            </a:endParaRPr>
          </a:p>
        </p:txBody>
      </p:sp>
      <p:pic>
        <p:nvPicPr>
          <p:cNvPr id="78854" name="Picture 2"/>
          <p:cNvPicPr>
            <a:picLocks noChangeAspect="1" noChangeArrowheads="1"/>
          </p:cNvPicPr>
          <p:nvPr/>
        </p:nvPicPr>
        <p:blipFill>
          <a:blip r:embed="rId3"/>
          <a:srcRect/>
          <a:stretch>
            <a:fillRect/>
          </a:stretch>
        </p:blipFill>
        <p:spPr bwMode="auto">
          <a:xfrm>
            <a:off x="2259013" y="4038600"/>
            <a:ext cx="4903787" cy="225425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Optimal Encoding Tree</a:t>
            </a:r>
          </a:p>
        </p:txBody>
      </p:sp>
      <p:sp>
        <p:nvSpPr>
          <p:cNvPr id="3" name="Content Placeholder 2"/>
          <p:cNvSpPr>
            <a:spLocks noGrp="1"/>
          </p:cNvSpPr>
          <p:nvPr>
            <p:ph idx="1"/>
          </p:nvPr>
        </p:nvSpPr>
        <p:spPr>
          <a:xfrm>
            <a:off x="685800" y="1447800"/>
            <a:ext cx="7772400" cy="2667000"/>
          </a:xfrm>
        </p:spPr>
        <p:txBody>
          <a:bodyPr>
            <a:normAutofit/>
          </a:bodyPr>
          <a:lstStyle/>
          <a:p>
            <a:pPr>
              <a:buFont typeface="Wingdings" pitchFamily="-107" charset="2"/>
              <a:buChar char="l"/>
              <a:defRPr/>
            </a:pPr>
            <a:r>
              <a:rPr lang="en-US" dirty="0"/>
              <a:t>Assume frequency (count) of codewords are </a:t>
            </a:r>
            <a:r>
              <a:rPr lang="en-US" i="1" dirty="0"/>
              <a:t>f</a:t>
            </a:r>
            <a:r>
              <a:rPr lang="en-US" baseline="-25000" dirty="0"/>
              <a:t>1</a:t>
            </a:r>
            <a:r>
              <a:rPr lang="en-US" dirty="0"/>
              <a:t>, </a:t>
            </a:r>
            <a:r>
              <a:rPr lang="en-US" i="1" dirty="0"/>
              <a:t>f</a:t>
            </a:r>
            <a:r>
              <a:rPr lang="en-US" baseline="-25000" dirty="0"/>
              <a:t>2</a:t>
            </a:r>
            <a:r>
              <a:rPr lang="en-US" dirty="0"/>
              <a:t>, …, </a:t>
            </a:r>
            <a:r>
              <a:rPr lang="en-US" i="1" dirty="0" err="1"/>
              <a:t>f</a:t>
            </a:r>
            <a:r>
              <a:rPr lang="en-US" baseline="-25000" dirty="0" err="1"/>
              <a:t>|</a:t>
            </a:r>
            <a:r>
              <a:rPr lang="en-US" i="1" baseline="-25000" dirty="0" err="1"/>
              <a:t>Γ</a:t>
            </a:r>
            <a:r>
              <a:rPr lang="en-US" baseline="-25000" dirty="0"/>
              <a:t>|</a:t>
            </a:r>
            <a:endParaRPr lang="en-US" dirty="0"/>
          </a:p>
          <a:p>
            <a:pPr>
              <a:buFont typeface="Wingdings" pitchFamily="-107" charset="2"/>
              <a:buChar char="l"/>
              <a:defRPr/>
            </a:pPr>
            <a:endParaRPr lang="en-US" dirty="0"/>
          </a:p>
          <a:p>
            <a:pPr>
              <a:buFont typeface="Wingdings" pitchFamily="-107" charset="2"/>
              <a:buChar char="l"/>
              <a:defRPr/>
            </a:pPr>
            <a:endParaRPr lang="en-US" dirty="0"/>
          </a:p>
          <a:p>
            <a:pPr>
              <a:buFont typeface="Wingdings" pitchFamily="-107" charset="2"/>
              <a:buChar char="l"/>
              <a:defRPr/>
            </a:pPr>
            <a:r>
              <a:rPr lang="en-US" dirty="0" err="1"/>
              <a:t>Treecost</a:t>
            </a:r>
            <a:r>
              <a:rPr lang="en-US" dirty="0"/>
              <a:t> = 70·1 + 37·2 + 3·3 + 20·3 = 213 </a:t>
            </a:r>
          </a:p>
          <a:p>
            <a:pPr>
              <a:buFont typeface="Wingdings" pitchFamily="-107" charset="2"/>
              <a:buChar char="l"/>
              <a:defRPr/>
            </a:pPr>
            <a:r>
              <a:rPr lang="en-US" dirty="0"/>
              <a:t>Rather than 2 bits per sample we have </a:t>
            </a:r>
          </a:p>
          <a:p>
            <a:pPr lvl="1">
              <a:buFont typeface="Wingdings" pitchFamily="-107" charset="2"/>
              <a:buChar char="l"/>
              <a:defRPr/>
            </a:pPr>
            <a:r>
              <a:rPr lang="en-US" sz="1800" dirty="0"/>
              <a:t>1*70/130 + 2*(37/130) + 3*((20 + 3)/130) = average 1.64 bits per sample</a:t>
            </a:r>
          </a:p>
        </p:txBody>
      </p:sp>
      <p:sp>
        <p:nvSpPr>
          <p:cNvPr id="80901"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0902" name="Slide Number Placeholder 4"/>
          <p:cNvSpPr>
            <a:spLocks noGrp="1"/>
          </p:cNvSpPr>
          <p:nvPr>
            <p:ph type="sldNum" sz="quarter" idx="12"/>
          </p:nvPr>
        </p:nvSpPr>
        <p:spPr>
          <a:noFill/>
        </p:spPr>
        <p:txBody>
          <a:bodyPr/>
          <a:lstStyle/>
          <a:p>
            <a:fld id="{145DB02C-025F-BE4A-B6D7-A63D60CA7BA3}" type="slidenum">
              <a:rPr lang="en-US" smtClean="0">
                <a:latin typeface="Times New Roman" charset="0"/>
              </a:rPr>
              <a:pPr/>
              <a:t>49</a:t>
            </a:fld>
            <a:endParaRPr lang="en-US">
              <a:latin typeface="Times New Roman" charset="0"/>
            </a:endParaRPr>
          </a:p>
        </p:txBody>
      </p:sp>
      <p:graphicFrame>
        <p:nvGraphicFramePr>
          <p:cNvPr id="80898" name="Object 2"/>
          <p:cNvGraphicFramePr>
            <a:graphicFrameLocks noChangeAspect="1"/>
          </p:cNvGraphicFramePr>
          <p:nvPr>
            <p:extLst>
              <p:ext uri="{D42A27DB-BD31-4B8C-83A1-F6EECF244321}">
                <p14:modId xmlns:p14="http://schemas.microsoft.com/office/powerpoint/2010/main" val="37039031"/>
              </p:ext>
            </p:extLst>
          </p:nvPr>
        </p:nvGraphicFramePr>
        <p:xfrm>
          <a:off x="2670969" y="1928812"/>
          <a:ext cx="3802062" cy="714375"/>
        </p:xfrm>
        <a:graphic>
          <a:graphicData uri="http://schemas.openxmlformats.org/presentationml/2006/ole">
            <mc:AlternateContent xmlns:mc="http://schemas.openxmlformats.org/markup-compatibility/2006">
              <mc:Choice xmlns:v="urn:schemas-microsoft-com:vml" Requires="v">
                <p:oleObj name="Equation" r:id="rId3" imgW="2298700" imgH="431800" progId="Equation.3">
                  <p:embed/>
                </p:oleObj>
              </mc:Choice>
              <mc:Fallback>
                <p:oleObj name="Equation" r:id="rId3" imgW="22987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0969" y="1928812"/>
                        <a:ext cx="3802062" cy="714375"/>
                      </a:xfrm>
                      <a:prstGeom prst="rect">
                        <a:avLst/>
                      </a:prstGeom>
                      <a:solidFill>
                        <a:schemeClr val="accent1"/>
                      </a:solidFill>
                    </p:spPr>
                  </p:pic>
                </p:oleObj>
              </mc:Fallback>
            </mc:AlternateContent>
          </a:graphicData>
        </a:graphic>
      </p:graphicFrame>
      <p:pic>
        <p:nvPicPr>
          <p:cNvPr id="80903" name="Picture 2"/>
          <p:cNvPicPr>
            <a:picLocks noChangeAspect="1" noChangeArrowheads="1"/>
          </p:cNvPicPr>
          <p:nvPr/>
        </p:nvPicPr>
        <p:blipFill>
          <a:blip r:embed="rId5"/>
          <a:srcRect/>
          <a:stretch>
            <a:fillRect/>
          </a:stretch>
        </p:blipFill>
        <p:spPr bwMode="auto">
          <a:xfrm>
            <a:off x="2259013" y="4038600"/>
            <a:ext cx="4903787" cy="22542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131" y="49763"/>
            <a:ext cx="7772400" cy="838200"/>
          </a:xfrm>
        </p:spPr>
        <p:txBody>
          <a:bodyPr/>
          <a:lstStyle/>
          <a:p>
            <a:pPr>
              <a:defRPr/>
            </a:pPr>
            <a:r>
              <a:rPr lang="en-US" dirty="0"/>
              <a:t>MST – Minimum Spanning Tree</a:t>
            </a:r>
          </a:p>
        </p:txBody>
      </p:sp>
      <p:sp>
        <p:nvSpPr>
          <p:cNvPr id="21508" name="Content Placeholder 2"/>
          <p:cNvSpPr>
            <a:spLocks noGrp="1"/>
          </p:cNvSpPr>
          <p:nvPr>
            <p:ph idx="1"/>
          </p:nvPr>
        </p:nvSpPr>
        <p:spPr>
          <a:xfrm>
            <a:off x="381000" y="3886200"/>
            <a:ext cx="7772400" cy="2579913"/>
          </a:xfrm>
        </p:spPr>
        <p:txBody>
          <a:bodyPr>
            <a:normAutofit fontScale="92500" lnSpcReduction="20000"/>
          </a:bodyPr>
          <a:lstStyle/>
          <a:p>
            <a:r>
              <a:rPr lang="en-US" dirty="0">
                <a:ea typeface="ＭＳ Ｐゴシック" charset="-128"/>
                <a:cs typeface="ＭＳ Ｐゴシック" charset="-128"/>
              </a:rPr>
              <a:t>Given a connected undirected graph we would like to find the “cheapest” connected version of that graph</a:t>
            </a:r>
          </a:p>
          <a:p>
            <a:r>
              <a:rPr lang="en-US" dirty="0">
                <a:ea typeface="ＭＳ Ｐゴシック" charset="-128"/>
                <a:cs typeface="ＭＳ Ｐゴシック" charset="-128"/>
              </a:rPr>
              <a:t>Remove all extra edges, leaving just enough to be connected (</a:t>
            </a:r>
            <a:r>
              <a:rPr lang="en-US" i="1" dirty="0">
                <a:ea typeface="ＭＳ Ｐゴシック" charset="-128"/>
                <a:cs typeface="ＭＳ Ｐゴシック" charset="-128"/>
              </a:rPr>
              <a:t>V</a:t>
            </a:r>
            <a:r>
              <a:rPr lang="en-US" dirty="0">
                <a:ea typeface="ＭＳ Ｐゴシック" charset="-128"/>
                <a:cs typeface="ＭＳ Ｐゴシック" charset="-128"/>
              </a:rPr>
              <a:t>-1) – it will be a tree</a:t>
            </a:r>
          </a:p>
          <a:p>
            <a:r>
              <a:rPr lang="en-US" dirty="0">
                <a:ea typeface="ＭＳ Ｐゴシック" charset="-128"/>
                <a:cs typeface="ＭＳ Ｐゴシック" charset="-128"/>
              </a:rPr>
              <a:t>Given </a:t>
            </a:r>
            <a:r>
              <a:rPr lang="en-US" i="1" dirty="0">
                <a:ea typeface="ＭＳ Ｐゴシック" charset="-128"/>
                <a:cs typeface="ＭＳ Ｐゴシック" charset="-128"/>
              </a:rPr>
              <a:t>G</a:t>
            </a:r>
            <a:r>
              <a:rPr lang="en-US" dirty="0">
                <a:ea typeface="ＭＳ Ｐゴシック" charset="-128"/>
                <a:cs typeface="ＭＳ Ｐゴシック" charset="-128"/>
              </a:rPr>
              <a:t> = (</a:t>
            </a:r>
            <a:r>
              <a:rPr lang="en-US" i="1" dirty="0">
                <a:ea typeface="ＭＳ Ｐゴシック" charset="-128"/>
                <a:cs typeface="ＭＳ Ｐゴシック" charset="-128"/>
              </a:rPr>
              <a:t>V</a:t>
            </a:r>
            <a:r>
              <a:rPr lang="en-US" dirty="0">
                <a:ea typeface="ＭＳ Ｐゴシック" charset="-128"/>
                <a:cs typeface="ＭＳ Ｐゴシック" charset="-128"/>
              </a:rPr>
              <a:t>, </a:t>
            </a:r>
            <a:r>
              <a:rPr lang="en-US" i="1" dirty="0">
                <a:ea typeface="ＭＳ Ｐゴシック" charset="-128"/>
                <a:cs typeface="ＭＳ Ｐゴシック" charset="-128"/>
              </a:rPr>
              <a:t>E</a:t>
            </a:r>
            <a:r>
              <a:rPr lang="en-US" dirty="0">
                <a:ea typeface="ＭＳ Ｐゴシック" charset="-128"/>
                <a:cs typeface="ＭＳ Ｐゴシック" charset="-128"/>
              </a:rPr>
              <a:t>), find the tree </a:t>
            </a:r>
            <a:r>
              <a:rPr lang="en-US" i="1" dirty="0">
                <a:ea typeface="ＭＳ Ｐゴシック" charset="-128"/>
                <a:cs typeface="ＭＳ Ｐゴシック" charset="-128"/>
              </a:rPr>
              <a:t>T</a:t>
            </a:r>
            <a:r>
              <a:rPr lang="en-US" dirty="0">
                <a:ea typeface="ＭＳ Ｐゴシック" charset="-128"/>
                <a:cs typeface="ＭＳ Ｐゴシック" charset="-128"/>
              </a:rPr>
              <a:t> = (</a:t>
            </a:r>
            <a:r>
              <a:rPr lang="en-US" i="1" dirty="0">
                <a:ea typeface="ＭＳ Ｐゴシック" charset="-128"/>
                <a:cs typeface="ＭＳ Ｐゴシック" charset="-128"/>
              </a:rPr>
              <a:t>V</a:t>
            </a:r>
            <a:r>
              <a:rPr lang="en-US" dirty="0">
                <a:ea typeface="ＭＳ Ｐゴシック" charset="-128"/>
                <a:cs typeface="ＭＳ Ｐゴシック" charset="-128"/>
              </a:rPr>
              <a:t>, </a:t>
            </a:r>
            <a:r>
              <a:rPr lang="en-US" i="1" dirty="0">
                <a:ea typeface="ＭＳ Ｐゴシック" charset="-128"/>
                <a:cs typeface="ＭＳ Ｐゴシック" charset="-128"/>
              </a:rPr>
              <a:t>E'</a:t>
            </a:r>
            <a:r>
              <a:rPr lang="en-US" dirty="0">
                <a:ea typeface="ＭＳ Ｐゴシック" charset="-128"/>
                <a:cs typeface="ＭＳ Ｐゴシック" charset="-128"/>
              </a:rPr>
              <a:t>) where </a:t>
            </a:r>
            <a:r>
              <a:rPr lang="en-US" i="1" dirty="0">
                <a:ea typeface="ＭＳ Ｐゴシック" charset="-128"/>
                <a:cs typeface="ＭＳ Ｐゴシック" charset="-128"/>
              </a:rPr>
              <a:t>E' </a:t>
            </a:r>
            <a:r>
              <a:rPr lang="en-US" dirty="0">
                <a:ea typeface="ＭＳ Ｐゴシック" charset="-128"/>
                <a:cs typeface="ＭＳ Ｐゴシック" charset="-128"/>
              </a:rPr>
              <a:t>⊆ </a:t>
            </a:r>
            <a:r>
              <a:rPr lang="en-US" i="1" dirty="0">
                <a:ea typeface="ＭＳ Ｐゴシック" charset="-128"/>
                <a:cs typeface="ＭＳ Ｐゴシック" charset="-128"/>
              </a:rPr>
              <a:t>E</a:t>
            </a:r>
            <a:r>
              <a:rPr lang="en-US" dirty="0">
                <a:ea typeface="ＭＳ Ｐゴシック" charset="-128"/>
                <a:cs typeface="ＭＳ Ｐゴシック" charset="-128"/>
              </a:rPr>
              <a:t> which minimizes the sum of the edge lengths</a:t>
            </a:r>
          </a:p>
          <a:p>
            <a:r>
              <a:rPr lang="en-US" dirty="0">
                <a:ea typeface="ＭＳ Ｐゴシック" charset="-128"/>
                <a:cs typeface="ＭＳ Ｐゴシック" charset="-128"/>
              </a:rPr>
              <a:t>Not necessarily unique</a:t>
            </a:r>
          </a:p>
          <a:p>
            <a:r>
              <a:rPr lang="en-US" dirty="0">
                <a:ea typeface="ＭＳ Ｐゴシック" charset="-128"/>
                <a:cs typeface="ＭＳ Ｐゴシック" charset="-128"/>
              </a:rPr>
              <a:t>Many applications – cheapest phone network, etc.</a:t>
            </a:r>
          </a:p>
        </p:txBody>
      </p:sp>
      <p:sp>
        <p:nvSpPr>
          <p:cNvPr id="21509"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21510" name="Slide Number Placeholder 4"/>
          <p:cNvSpPr>
            <a:spLocks noGrp="1"/>
          </p:cNvSpPr>
          <p:nvPr>
            <p:ph type="sldNum" sz="quarter" idx="12"/>
          </p:nvPr>
        </p:nvSpPr>
        <p:spPr>
          <a:noFill/>
        </p:spPr>
        <p:txBody>
          <a:bodyPr/>
          <a:lstStyle/>
          <a:p>
            <a:fld id="{3D27DF93-A18E-124D-B410-B68CDD15A1A4}" type="slidenum">
              <a:rPr lang="en-US" smtClean="0">
                <a:latin typeface="Times New Roman" charset="0"/>
              </a:rPr>
              <a:pPr/>
              <a:t>5</a:t>
            </a:fld>
            <a:endParaRPr lang="en-US">
              <a:latin typeface="Times New Roman" charset="0"/>
            </a:endParaRPr>
          </a:p>
        </p:txBody>
      </p:sp>
      <p:pic>
        <p:nvPicPr>
          <p:cNvPr id="3" name="Content Placeholder 5">
            <a:extLst>
              <a:ext uri="{FF2B5EF4-FFF2-40B4-BE49-F238E27FC236}">
                <a16:creationId xmlns:a16="http://schemas.microsoft.com/office/drawing/2014/main" id="{59B45B76-4153-78D3-DF3A-FD550F2ECEB9}"/>
              </a:ext>
            </a:extLst>
          </p:cNvPr>
          <p:cNvPicPr>
            <a:picLocks noChangeAspect="1"/>
          </p:cNvPicPr>
          <p:nvPr/>
        </p:nvPicPr>
        <p:blipFill>
          <a:blip r:embed="rId3"/>
          <a:stretch>
            <a:fillRect/>
          </a:stretch>
        </p:blipFill>
        <p:spPr bwMode="auto">
          <a:xfrm>
            <a:off x="2649836" y="768587"/>
            <a:ext cx="3770346" cy="3041413"/>
          </a:xfrm>
          <a:prstGeom prst="rect">
            <a:avLst/>
          </a:prstGeom>
          <a:solidFill>
            <a:schemeClr val="accent1"/>
          </a:solid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Algorithm</a:t>
            </a:r>
          </a:p>
        </p:txBody>
      </p:sp>
      <p:sp>
        <p:nvSpPr>
          <p:cNvPr id="82947" name="Content Placeholder 2"/>
          <p:cNvSpPr>
            <a:spLocks noGrp="1"/>
          </p:cNvSpPr>
          <p:nvPr>
            <p:ph idx="1"/>
          </p:nvPr>
        </p:nvSpPr>
        <p:spPr>
          <a:xfrm>
            <a:off x="685800" y="1143000"/>
            <a:ext cx="7772400" cy="2438400"/>
          </a:xfrm>
        </p:spPr>
        <p:txBody>
          <a:bodyPr>
            <a:normAutofit lnSpcReduction="10000"/>
          </a:bodyPr>
          <a:lstStyle/>
          <a:p>
            <a:r>
              <a:rPr lang="en-US" dirty="0">
                <a:ea typeface="ＭＳ Ｐゴシック" charset="-128"/>
                <a:cs typeface="ＭＳ Ｐゴシック" charset="-128"/>
              </a:rPr>
              <a:t>Greedy constructive algorithm</a:t>
            </a:r>
          </a:p>
          <a:p>
            <a:pPr lvl="1" eaLnBrk="1" hangingPunct="1"/>
            <a:r>
              <a:rPr lang="en-US" dirty="0"/>
              <a:t>Repeat until all codewords are used</a:t>
            </a:r>
          </a:p>
          <a:p>
            <a:pPr lvl="1" eaLnBrk="1" hangingPunct="1"/>
            <a:r>
              <a:rPr lang="en-US" dirty="0"/>
              <a:t>Pull the two codewords with the smallest </a:t>
            </a:r>
            <a:r>
              <a:rPr lang="en-US" i="1" dirty="0"/>
              <a:t>f</a:t>
            </a:r>
            <a:r>
              <a:rPr lang="en-US" i="1" baseline="-25000" dirty="0"/>
              <a:t>i </a:t>
            </a:r>
            <a:r>
              <a:rPr lang="en-US" dirty="0"/>
              <a:t>and </a:t>
            </a:r>
            <a:r>
              <a:rPr lang="en-US" i="1" dirty="0"/>
              <a:t>f</a:t>
            </a:r>
            <a:r>
              <a:rPr lang="en-US" i="1" baseline="-25000" dirty="0"/>
              <a:t>j </a:t>
            </a:r>
            <a:r>
              <a:rPr lang="en-US" dirty="0"/>
              <a:t>off the list of frequencies</a:t>
            </a:r>
            <a:endParaRPr lang="en-US" i="1" dirty="0"/>
          </a:p>
          <a:p>
            <a:pPr lvl="1" eaLnBrk="1" hangingPunct="1"/>
            <a:r>
              <a:rPr lang="en-US" dirty="0"/>
              <a:t>Make them children of a new node with frequency </a:t>
            </a:r>
            <a:r>
              <a:rPr lang="en-US" i="1" dirty="0"/>
              <a:t>f</a:t>
            </a:r>
            <a:r>
              <a:rPr lang="en-US" i="1" baseline="-25000" dirty="0"/>
              <a:t>i </a:t>
            </a:r>
            <a:r>
              <a:rPr lang="en-US" dirty="0"/>
              <a:t>+ </a:t>
            </a:r>
            <a:r>
              <a:rPr lang="en-US" i="1" dirty="0"/>
              <a:t>f</a:t>
            </a:r>
            <a:r>
              <a:rPr lang="en-US" i="1" baseline="-25000" dirty="0"/>
              <a:t>j</a:t>
            </a:r>
            <a:endParaRPr lang="en-US" i="1" dirty="0"/>
          </a:p>
          <a:p>
            <a:pPr lvl="1" eaLnBrk="1" hangingPunct="1"/>
            <a:r>
              <a:rPr lang="en-US" dirty="0"/>
              <a:t>Insert </a:t>
            </a:r>
            <a:r>
              <a:rPr lang="en-US" i="1" dirty="0"/>
              <a:t>f</a:t>
            </a:r>
            <a:r>
              <a:rPr lang="en-US" i="1" baseline="-25000" dirty="0"/>
              <a:t>i </a:t>
            </a:r>
            <a:r>
              <a:rPr lang="en-US" dirty="0"/>
              <a:t>+ </a:t>
            </a:r>
            <a:r>
              <a:rPr lang="en-US" i="1" dirty="0"/>
              <a:t>f</a:t>
            </a:r>
            <a:r>
              <a:rPr lang="en-US" i="1" baseline="-25000" dirty="0"/>
              <a:t>j  </a:t>
            </a:r>
            <a:r>
              <a:rPr lang="en-US" dirty="0"/>
              <a:t>into the list of frequencies – What data structure?</a:t>
            </a:r>
          </a:p>
          <a:p>
            <a:pPr lvl="1" eaLnBrk="1" hangingPunct="1"/>
            <a:r>
              <a:rPr lang="en-US" dirty="0">
                <a:latin typeface="Times New Roman" charset="0"/>
                <a:ea typeface="ＭＳ Ｐゴシック" charset="-128"/>
                <a:cs typeface="ＭＳ Ｐゴシック" charset="-128"/>
              </a:rPr>
              <a:t>Tree must have exactly 2</a:t>
            </a:r>
            <a:r>
              <a:rPr lang="en-US" i="1" dirty="0">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-1 nodes; </a:t>
            </a:r>
            <a:r>
              <a:rPr lang="en-US" i="1" dirty="0">
                <a:latin typeface="Times New Roman" charset="0"/>
                <a:ea typeface="ＭＳ Ｐゴシック" charset="-128"/>
                <a:cs typeface="ＭＳ Ｐゴシック" charset="-128"/>
              </a:rPr>
              <a:t>n</a:t>
            </a:r>
            <a:r>
              <a:rPr lang="en-US" dirty="0">
                <a:latin typeface="Times New Roman" charset="0"/>
                <a:ea typeface="ＭＳ Ｐゴシック" charset="-128"/>
                <a:cs typeface="ＭＳ Ｐゴシック" charset="-128"/>
              </a:rPr>
              <a:t> </a:t>
            </a:r>
            <a:r>
              <a:rPr lang="en-US" dirty="0" err="1">
                <a:latin typeface="Times New Roman" charset="0"/>
                <a:ea typeface="ＭＳ Ｐゴシック" charset="-128"/>
                <a:cs typeface="ＭＳ Ｐゴシック" charset="-128"/>
              </a:rPr>
              <a:t>leafs</a:t>
            </a:r>
            <a:r>
              <a:rPr lang="en-US" baseline="0" dirty="0">
                <a:latin typeface="Times New Roman" charset="0"/>
                <a:ea typeface="ＭＳ Ｐゴシック" charset="-128"/>
                <a:cs typeface="ＭＳ Ｐゴシック" charset="-128"/>
              </a:rPr>
              <a:t> and </a:t>
            </a:r>
            <a:r>
              <a:rPr lang="en-US" i="1" baseline="0" dirty="0">
                <a:latin typeface="Times New Roman" charset="0"/>
                <a:ea typeface="ＭＳ Ｐゴシック" charset="-128"/>
                <a:cs typeface="ＭＳ Ｐゴシック" charset="-128"/>
              </a:rPr>
              <a:t>n</a:t>
            </a:r>
            <a:r>
              <a:rPr lang="en-US" baseline="0" dirty="0">
                <a:latin typeface="Times New Roman" charset="0"/>
                <a:ea typeface="ＭＳ Ｐゴシック" charset="-128"/>
                <a:cs typeface="ＭＳ Ｐゴシック" charset="-128"/>
              </a:rPr>
              <a:t>-1 internal nodes</a:t>
            </a:r>
            <a:endParaRPr lang="en-US" dirty="0"/>
          </a:p>
        </p:txBody>
      </p:sp>
      <p:sp>
        <p:nvSpPr>
          <p:cNvPr id="82948"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2949" name="Slide Number Placeholder 4"/>
          <p:cNvSpPr>
            <a:spLocks noGrp="1"/>
          </p:cNvSpPr>
          <p:nvPr>
            <p:ph type="sldNum" sz="quarter" idx="12"/>
          </p:nvPr>
        </p:nvSpPr>
        <p:spPr>
          <a:noFill/>
        </p:spPr>
        <p:txBody>
          <a:bodyPr/>
          <a:lstStyle/>
          <a:p>
            <a:fld id="{2319C93C-49BC-AE45-88FE-3CD850E01D03}" type="slidenum">
              <a:rPr lang="en-US" smtClean="0">
                <a:latin typeface="Times New Roman" charset="0"/>
              </a:rPr>
              <a:pPr/>
              <a:t>50</a:t>
            </a:fld>
            <a:endParaRPr lang="en-US">
              <a:latin typeface="Times New Roman" charset="0"/>
            </a:endParaRPr>
          </a:p>
        </p:txBody>
      </p:sp>
      <p:pic>
        <p:nvPicPr>
          <p:cNvPr id="82950" name="Picture 3"/>
          <p:cNvPicPr>
            <a:picLocks noChangeAspect="1" noChangeArrowheads="1"/>
          </p:cNvPicPr>
          <p:nvPr/>
        </p:nvPicPr>
        <p:blipFill>
          <a:blip r:embed="rId3"/>
          <a:srcRect/>
          <a:stretch>
            <a:fillRect/>
          </a:stretch>
        </p:blipFill>
        <p:spPr bwMode="auto">
          <a:xfrm>
            <a:off x="3429000" y="3602038"/>
            <a:ext cx="2819400" cy="264636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Algorithm</a:t>
            </a:r>
          </a:p>
        </p:txBody>
      </p:sp>
      <p:sp>
        <p:nvSpPr>
          <p:cNvPr id="84995" name="Content Placeholder 2"/>
          <p:cNvSpPr>
            <a:spLocks noGrp="1"/>
          </p:cNvSpPr>
          <p:nvPr>
            <p:ph idx="1"/>
          </p:nvPr>
        </p:nvSpPr>
        <p:spPr>
          <a:xfrm>
            <a:off x="685800" y="4267200"/>
            <a:ext cx="7772400" cy="2057400"/>
          </a:xfrm>
        </p:spPr>
        <p:txBody>
          <a:bodyPr/>
          <a:lstStyle/>
          <a:p>
            <a:r>
              <a:rPr lang="en-US" dirty="0">
                <a:ea typeface="ＭＳ Ｐゴシック" charset="-128"/>
                <a:cs typeface="ＭＳ Ｐゴシック" charset="-128"/>
              </a:rPr>
              <a:t>Although we insert array indexes (integers from 1 to 2</a:t>
            </a:r>
            <a:r>
              <a:rPr lang="en-US" i="1" dirty="0">
                <a:ea typeface="ＭＳ Ｐゴシック" charset="-128"/>
                <a:cs typeface="ＭＳ Ｐゴシック" charset="-128"/>
              </a:rPr>
              <a:t>n</a:t>
            </a:r>
            <a:r>
              <a:rPr lang="en-US" dirty="0">
                <a:ea typeface="ＭＳ Ｐゴシック" charset="-128"/>
                <a:cs typeface="ＭＳ Ｐゴシック" charset="-128"/>
              </a:rPr>
              <a:t>-1) into the queue, the priority queue key value is </a:t>
            </a:r>
            <a:r>
              <a:rPr lang="en-US" i="1" dirty="0">
                <a:ea typeface="ＭＳ Ｐゴシック" charset="-128"/>
                <a:cs typeface="ＭＳ Ｐゴシック" charset="-128"/>
              </a:rPr>
              <a:t>f</a:t>
            </a:r>
            <a:r>
              <a:rPr lang="en-US" dirty="0">
                <a:ea typeface="ＭＳ Ｐゴシック" charset="-128"/>
                <a:cs typeface="ＭＳ Ｐゴシック" charset="-128"/>
              </a:rPr>
              <a:t>(index)</a:t>
            </a:r>
          </a:p>
          <a:p>
            <a:pPr lvl="1"/>
            <a:r>
              <a:rPr lang="en-US" sz="1800" dirty="0">
                <a:ea typeface="ＭＳ Ｐゴシック" charset="-128"/>
                <a:cs typeface="ＭＳ Ｐゴシック" charset="-128"/>
              </a:rPr>
              <a:t>Note the array </a:t>
            </a:r>
            <a:r>
              <a:rPr lang="en-US" sz="1800" i="1" dirty="0">
                <a:ea typeface="ＭＳ Ｐゴシック" charset="-128"/>
                <a:cs typeface="ＭＳ Ｐゴシック" charset="-128"/>
              </a:rPr>
              <a:t>f</a:t>
            </a:r>
            <a:r>
              <a:rPr lang="en-US" sz="1800" dirty="0">
                <a:ea typeface="ＭＳ Ｐゴシック" charset="-128"/>
                <a:cs typeface="ＭＳ Ｐゴシック" charset="-128"/>
              </a:rPr>
              <a:t> is assumed unsorted (e.g. 70, 3, 20, 37)</a:t>
            </a:r>
          </a:p>
          <a:p>
            <a:r>
              <a:rPr lang="en-US" dirty="0">
                <a:ea typeface="ＭＳ Ｐゴシック" charset="-128"/>
                <a:cs typeface="ＭＳ Ｐゴシック" charset="-128"/>
              </a:rPr>
              <a:t>Can implement priority queue just like in Dijkstra's algorithm (but don’t need </a:t>
            </a:r>
            <a:r>
              <a:rPr lang="en-US" dirty="0" err="1">
                <a:ea typeface="ＭＳ Ｐゴシック" charset="-128"/>
                <a:cs typeface="ＭＳ Ｐゴシック" charset="-128"/>
              </a:rPr>
              <a:t>decreasekey</a:t>
            </a:r>
            <a:r>
              <a:rPr lang="en-US" dirty="0">
                <a:ea typeface="ＭＳ Ｐゴシック" charset="-128"/>
                <a:cs typeface="ＭＳ Ｐゴシック" charset="-128"/>
              </a:rPr>
              <a:t>)</a:t>
            </a:r>
          </a:p>
        </p:txBody>
      </p:sp>
      <p:sp>
        <p:nvSpPr>
          <p:cNvPr id="84996"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4997" name="Slide Number Placeholder 4"/>
          <p:cNvSpPr>
            <a:spLocks noGrp="1"/>
          </p:cNvSpPr>
          <p:nvPr>
            <p:ph type="sldNum" sz="quarter" idx="12"/>
          </p:nvPr>
        </p:nvSpPr>
        <p:spPr>
          <a:noFill/>
        </p:spPr>
        <p:txBody>
          <a:bodyPr/>
          <a:lstStyle/>
          <a:p>
            <a:fld id="{EF36B47A-301E-604E-BBA6-924094B34225}" type="slidenum">
              <a:rPr lang="en-US" smtClean="0">
                <a:latin typeface="Times New Roman" charset="0"/>
              </a:rPr>
              <a:pPr/>
              <a:t>51</a:t>
            </a:fld>
            <a:endParaRPr lang="en-US">
              <a:latin typeface="Times New Roman" charset="0"/>
            </a:endParaRPr>
          </a:p>
        </p:txBody>
      </p:sp>
      <p:pic>
        <p:nvPicPr>
          <p:cNvPr id="84998" name="Picture 2"/>
          <p:cNvPicPr>
            <a:picLocks noChangeAspect="1" noChangeArrowheads="1"/>
          </p:cNvPicPr>
          <p:nvPr/>
        </p:nvPicPr>
        <p:blipFill>
          <a:blip r:embed="rId3"/>
          <a:srcRect/>
          <a:stretch>
            <a:fillRect/>
          </a:stretch>
        </p:blipFill>
        <p:spPr bwMode="auto">
          <a:xfrm>
            <a:off x="1447800" y="1219200"/>
            <a:ext cx="6781800" cy="2954338"/>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5652"/>
            <a:ext cx="7772400" cy="838200"/>
          </a:xfrm>
        </p:spPr>
        <p:txBody>
          <a:bodyPr/>
          <a:lstStyle/>
          <a:p>
            <a:pPr>
              <a:defRPr/>
            </a:pPr>
            <a:r>
              <a:rPr lang="en-US" dirty="0"/>
              <a:t>**Challenge Question** Huffman Algorithm</a:t>
            </a:r>
          </a:p>
        </p:txBody>
      </p:sp>
      <p:sp>
        <p:nvSpPr>
          <p:cNvPr id="84995" name="Content Placeholder 2"/>
          <p:cNvSpPr>
            <a:spLocks noGrp="1"/>
          </p:cNvSpPr>
          <p:nvPr>
            <p:ph idx="1"/>
          </p:nvPr>
        </p:nvSpPr>
        <p:spPr>
          <a:xfrm>
            <a:off x="685800" y="3886200"/>
            <a:ext cx="7772400" cy="2362200"/>
          </a:xfrm>
        </p:spPr>
        <p:txBody>
          <a:bodyPr>
            <a:normAutofit fontScale="92500" lnSpcReduction="20000"/>
          </a:bodyPr>
          <a:lstStyle/>
          <a:p>
            <a:r>
              <a:rPr lang="en-US" dirty="0">
                <a:ea typeface="ＭＳ Ｐゴシック" charset="-128"/>
                <a:cs typeface="ＭＳ Ｐゴシック" charset="-128"/>
              </a:rPr>
              <a:t>Using Huffman show a final tree, tree cost, and encoding given:</a:t>
            </a:r>
          </a:p>
          <a:p>
            <a:pPr lvl="1">
              <a:defRPr/>
            </a:pPr>
            <a:r>
              <a:rPr lang="en-US" sz="1800" i="1" dirty="0"/>
              <a:t>A</a:t>
            </a:r>
            <a:r>
              <a:rPr lang="en-US" sz="1800" dirty="0"/>
              <a:t>: 10</a:t>
            </a:r>
          </a:p>
          <a:p>
            <a:pPr lvl="1">
              <a:defRPr/>
            </a:pPr>
            <a:r>
              <a:rPr lang="en-US" sz="1800" i="1" dirty="0"/>
              <a:t>B</a:t>
            </a:r>
            <a:r>
              <a:rPr lang="en-US" sz="1800" dirty="0"/>
              <a:t>: 5</a:t>
            </a:r>
          </a:p>
          <a:p>
            <a:pPr lvl="1">
              <a:defRPr/>
            </a:pPr>
            <a:r>
              <a:rPr lang="en-US" sz="1800" i="1" dirty="0"/>
              <a:t>C</a:t>
            </a:r>
            <a:r>
              <a:rPr lang="en-US" sz="1800" dirty="0"/>
              <a:t>: 15</a:t>
            </a:r>
          </a:p>
          <a:p>
            <a:pPr lvl="1">
              <a:defRPr/>
            </a:pPr>
            <a:r>
              <a:rPr lang="en-US" sz="1800" i="1" dirty="0"/>
              <a:t>D</a:t>
            </a:r>
            <a:r>
              <a:rPr lang="en-US" sz="1800" dirty="0"/>
              <a:t>: 5</a:t>
            </a:r>
          </a:p>
          <a:p>
            <a:pPr lvl="1">
              <a:defRPr/>
            </a:pPr>
            <a:r>
              <a:rPr lang="en-US" sz="1800" dirty="0">
                <a:ea typeface="ＭＳ Ｐゴシック" charset="-128"/>
                <a:cs typeface="ＭＳ Ｐゴシック" charset="-128"/>
              </a:rPr>
              <a:t>E: 40</a:t>
            </a:r>
          </a:p>
          <a:p>
            <a:r>
              <a:rPr lang="en-US" dirty="0">
                <a:ea typeface="ＭＳ Ｐゴシック" charset="-128"/>
                <a:cs typeface="ＭＳ Ｐゴシック" charset="-128"/>
              </a:rPr>
              <a:t>If we use a binary heap implementation for the priority queue, then what is Huffman time and space complexity?</a:t>
            </a:r>
          </a:p>
        </p:txBody>
      </p:sp>
      <p:sp>
        <p:nvSpPr>
          <p:cNvPr id="84996"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4997" name="Slide Number Placeholder 4"/>
          <p:cNvSpPr>
            <a:spLocks noGrp="1"/>
          </p:cNvSpPr>
          <p:nvPr>
            <p:ph type="sldNum" sz="quarter" idx="12"/>
          </p:nvPr>
        </p:nvSpPr>
        <p:spPr>
          <a:noFill/>
        </p:spPr>
        <p:txBody>
          <a:bodyPr/>
          <a:lstStyle/>
          <a:p>
            <a:fld id="{EF36B47A-301E-604E-BBA6-924094B34225}" type="slidenum">
              <a:rPr lang="en-US" smtClean="0">
                <a:latin typeface="Times New Roman" charset="0"/>
              </a:rPr>
              <a:pPr/>
              <a:t>52</a:t>
            </a:fld>
            <a:endParaRPr lang="en-US">
              <a:latin typeface="Times New Roman" charset="0"/>
            </a:endParaRPr>
          </a:p>
        </p:txBody>
      </p:sp>
      <p:pic>
        <p:nvPicPr>
          <p:cNvPr id="84998" name="Picture 2"/>
          <p:cNvPicPr>
            <a:picLocks noChangeAspect="1" noChangeArrowheads="1"/>
          </p:cNvPicPr>
          <p:nvPr/>
        </p:nvPicPr>
        <p:blipFill>
          <a:blip r:embed="rId3"/>
          <a:srcRect/>
          <a:stretch>
            <a:fillRect/>
          </a:stretch>
        </p:blipFill>
        <p:spPr bwMode="auto">
          <a:xfrm>
            <a:off x="1295400" y="914400"/>
            <a:ext cx="6781800" cy="2954338"/>
          </a:xfrm>
          <a:prstGeom prst="rect">
            <a:avLst/>
          </a:prstGeom>
          <a:noFill/>
          <a:ln w="9525">
            <a:noFill/>
            <a:miter lim="800000"/>
            <a:headEnd/>
            <a:tailEnd/>
          </a:ln>
        </p:spPr>
      </p:pic>
    </p:spTree>
    <p:extLst>
      <p:ext uri="{BB962C8B-B14F-4D97-AF65-F5344CB8AC3E}">
        <p14:creationId xmlns:p14="http://schemas.microsoft.com/office/powerpoint/2010/main" val="414707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Huffman Algorithm</a:t>
            </a:r>
          </a:p>
        </p:txBody>
      </p:sp>
      <p:sp>
        <p:nvSpPr>
          <p:cNvPr id="84996"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4997" name="Slide Number Placeholder 4"/>
          <p:cNvSpPr>
            <a:spLocks noGrp="1"/>
          </p:cNvSpPr>
          <p:nvPr>
            <p:ph type="sldNum" sz="quarter" idx="12"/>
          </p:nvPr>
        </p:nvSpPr>
        <p:spPr>
          <a:noFill/>
        </p:spPr>
        <p:txBody>
          <a:bodyPr/>
          <a:lstStyle/>
          <a:p>
            <a:fld id="{EF36B47A-301E-604E-BBA6-924094B34225}" type="slidenum">
              <a:rPr lang="en-US" smtClean="0">
                <a:latin typeface="Times New Roman" charset="0"/>
              </a:rPr>
              <a:pPr/>
              <a:t>53</a:t>
            </a:fld>
            <a:endParaRPr lang="en-US">
              <a:latin typeface="Times New Roman" charset="0"/>
            </a:endParaRPr>
          </a:p>
        </p:txBody>
      </p:sp>
      <p:pic>
        <p:nvPicPr>
          <p:cNvPr id="84998" name="Picture 2"/>
          <p:cNvPicPr>
            <a:picLocks noChangeAspect="1" noChangeArrowheads="1"/>
          </p:cNvPicPr>
          <p:nvPr/>
        </p:nvPicPr>
        <p:blipFill>
          <a:blip r:embed="rId3"/>
          <a:srcRect/>
          <a:stretch>
            <a:fillRect/>
          </a:stretch>
        </p:blipFill>
        <p:spPr bwMode="auto">
          <a:xfrm>
            <a:off x="1447800" y="1219200"/>
            <a:ext cx="6781800" cy="2954338"/>
          </a:xfrm>
          <a:prstGeom prst="rect">
            <a:avLst/>
          </a:prstGeom>
          <a:noFill/>
          <a:ln w="9525">
            <a:noFill/>
            <a:miter lim="800000"/>
            <a:headEnd/>
            <a:tailEnd/>
          </a:ln>
        </p:spPr>
      </p:pic>
      <p:sp>
        <p:nvSpPr>
          <p:cNvPr id="9" name="Content Placeholder 2"/>
          <p:cNvSpPr txBox="1">
            <a:spLocks/>
          </p:cNvSpPr>
          <p:nvPr/>
        </p:nvSpPr>
        <p:spPr bwMode="auto">
          <a:xfrm>
            <a:off x="685800" y="4267200"/>
            <a:ext cx="77724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charset="2"/>
              <a:buChar char="l"/>
              <a:tabLst/>
              <a:defRPr/>
            </a:pPr>
            <a:r>
              <a:rPr kumimoji="0" lang="en-US" sz="24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rPr>
              <a:t>If we use a binary heap implementation for the priority queue, then Huffman complexity is O(</a:t>
            </a:r>
            <a:r>
              <a:rPr kumimoji="0" lang="en-US" sz="2400" b="0" i="1" u="none" strike="noStrike" kern="0" cap="none" spc="0" normalizeH="0" baseline="0" noProof="0" dirty="0" err="1">
                <a:ln>
                  <a:noFill/>
                </a:ln>
                <a:solidFill>
                  <a:schemeClr val="tx1"/>
                </a:solidFill>
                <a:effectLst/>
                <a:uLnTx/>
                <a:uFillTx/>
                <a:latin typeface="+mn-lt"/>
                <a:ea typeface="ＭＳ Ｐゴシック" charset="-128"/>
                <a:cs typeface="ＭＳ Ｐゴシック" charset="-128"/>
              </a:rPr>
              <a:t>n</a:t>
            </a:r>
            <a:r>
              <a:rPr kumimoji="0" lang="en-US" sz="2400" b="0" i="0" u="none" strike="noStrike" kern="0" cap="none" spc="0" normalizeH="0" baseline="0" noProof="0" dirty="0" err="1">
                <a:ln>
                  <a:noFill/>
                </a:ln>
                <a:solidFill>
                  <a:schemeClr val="tx1"/>
                </a:solidFill>
                <a:effectLst/>
                <a:uLnTx/>
                <a:uFillTx/>
                <a:latin typeface="+mn-lt"/>
                <a:ea typeface="ＭＳ Ｐゴシック" charset="-128"/>
                <a:cs typeface="ＭＳ Ｐゴシック" charset="-128"/>
              </a:rPr>
              <a:t>log</a:t>
            </a:r>
            <a:r>
              <a:rPr kumimoji="0" lang="en-US" sz="2400" b="0" i="1" u="none" strike="noStrike" kern="0" cap="none" spc="0" normalizeH="0" baseline="0" noProof="0" dirty="0" err="1">
                <a:ln>
                  <a:noFill/>
                </a:ln>
                <a:solidFill>
                  <a:schemeClr val="tx1"/>
                </a:solidFill>
                <a:effectLst/>
                <a:uLnTx/>
                <a:uFillTx/>
                <a:latin typeface="+mn-lt"/>
                <a:ea typeface="ＭＳ Ｐゴシック" charset="-128"/>
                <a:cs typeface="ＭＳ Ｐゴシック" charset="-128"/>
              </a:rPr>
              <a:t>n</a:t>
            </a:r>
            <a:r>
              <a:rPr kumimoji="0" lang="en-US" sz="2400" b="0" i="0" u="none" strike="noStrike" kern="0" cap="none" spc="0" normalizeH="0" baseline="0" noProof="0" dirty="0">
                <a:ln>
                  <a:noFill/>
                </a:ln>
                <a:solidFill>
                  <a:schemeClr val="tx1"/>
                </a:solidFill>
                <a:effectLst/>
                <a:uLnTx/>
                <a:uFillTx/>
                <a:latin typeface="+mn-lt"/>
                <a:ea typeface="ＭＳ Ｐゴシック" charset="-128"/>
                <a:cs typeface="ＭＳ Ｐゴシック" charset="-128"/>
              </a:rPr>
              <a:t>)</a:t>
            </a:r>
            <a:r>
              <a:rPr lang="en-US" sz="2400" b="0" kern="0" dirty="0">
                <a:latin typeface="+mn-lt"/>
                <a:ea typeface="ＭＳ Ｐゴシック" charset="-128"/>
                <a:cs typeface="ＭＳ Ｐゴシック" charset="-128"/>
              </a:rPr>
              <a:t> and space complexity is O(</a:t>
            </a:r>
            <a:r>
              <a:rPr lang="en-US" sz="2400" b="0" i="1" kern="0" dirty="0">
                <a:latin typeface="+mn-lt"/>
                <a:ea typeface="ＭＳ Ｐゴシック" charset="-128"/>
                <a:cs typeface="ＭＳ Ｐゴシック" charset="-128"/>
              </a:rPr>
              <a:t>n</a:t>
            </a:r>
            <a:r>
              <a:rPr lang="en-US" sz="2400" b="0" kern="0" dirty="0">
                <a:latin typeface="+mn-lt"/>
                <a:ea typeface="ＭＳ Ｐゴシック" charset="-128"/>
                <a:cs typeface="ＭＳ Ｐゴシック" charset="-128"/>
              </a:rPr>
              <a:t>)</a:t>
            </a:r>
            <a:endParaRPr kumimoji="0" lang="en-US" sz="2400" b="0" u="none" strike="noStrike" kern="0" cap="none" spc="0" normalizeH="0" baseline="0" noProof="0" dirty="0">
              <a:ln>
                <a:noFill/>
              </a:ln>
              <a:solidFill>
                <a:schemeClr val="tx1"/>
              </a:solidFill>
              <a:effectLst/>
              <a:uLnTx/>
              <a:uFillTx/>
              <a:latin typeface="+mn-lt"/>
              <a:ea typeface="ＭＳ Ｐゴシック" charset="-128"/>
              <a:cs typeface="ＭＳ Ｐゴシック" charset="-128"/>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Travelling Salesman Problem</a:t>
            </a:r>
          </a:p>
        </p:txBody>
      </p:sp>
      <p:sp>
        <p:nvSpPr>
          <p:cNvPr id="87043" name="Content Placeholder 2"/>
          <p:cNvSpPr>
            <a:spLocks noGrp="1"/>
          </p:cNvSpPr>
          <p:nvPr>
            <p:ph idx="1"/>
          </p:nvPr>
        </p:nvSpPr>
        <p:spPr>
          <a:xfrm>
            <a:off x="609600" y="1104900"/>
            <a:ext cx="7772400" cy="4648200"/>
          </a:xfrm>
        </p:spPr>
        <p:txBody>
          <a:bodyPr>
            <a:normAutofit/>
          </a:bodyPr>
          <a:lstStyle/>
          <a:p>
            <a:r>
              <a:rPr lang="en-US" dirty="0">
                <a:ea typeface="ＭＳ Ｐゴシック" charset="-128"/>
                <a:cs typeface="ＭＳ Ｐゴシック" charset="-128"/>
              </a:rPr>
              <a:t>Given a set of </a:t>
            </a:r>
            <a:r>
              <a:rPr lang="en-US" i="1" dirty="0">
                <a:ea typeface="ＭＳ Ｐゴシック" charset="-128"/>
                <a:cs typeface="ＭＳ Ｐゴシック" charset="-128"/>
              </a:rPr>
              <a:t>n </a:t>
            </a:r>
            <a:r>
              <a:rPr lang="en-US" dirty="0">
                <a:ea typeface="ＭＳ Ｐゴシック" charset="-128"/>
                <a:cs typeface="ＭＳ Ｐゴシック" charset="-128"/>
              </a:rPr>
              <a:t>cities with distances from one city to another:</a:t>
            </a:r>
          </a:p>
          <a:p>
            <a:pPr lvl="1"/>
            <a:r>
              <a:rPr lang="en-US" dirty="0">
                <a:ea typeface="ＭＳ Ｐゴシック" charset="-128"/>
                <a:cs typeface="ＭＳ Ｐゴシック" charset="-128"/>
              </a:rPr>
              <a:t>Visit each city exactly once, and return to the initial city</a:t>
            </a:r>
          </a:p>
          <a:p>
            <a:pPr lvl="1"/>
            <a:r>
              <a:rPr lang="en-US" dirty="0">
                <a:ea typeface="ＭＳ Ｐゴシック" charset="-128"/>
                <a:cs typeface="ＭＳ Ｐゴシック" charset="-128"/>
              </a:rPr>
              <a:t>Travelling the least possible distance</a:t>
            </a:r>
          </a:p>
          <a:p>
            <a:r>
              <a:rPr lang="en-US" dirty="0">
                <a:ea typeface="ＭＳ Ｐゴシック" charset="-128"/>
                <a:cs typeface="ＭＳ Ｐゴシック" charset="-128"/>
              </a:rPr>
              <a:t>What is the simplest algorithm to make sure we get the optimal result?</a:t>
            </a:r>
          </a:p>
          <a:p>
            <a:endParaRPr lang="en-US" dirty="0">
              <a:ea typeface="ＭＳ Ｐゴシック" charset="-128"/>
              <a:cs typeface="ＭＳ Ｐゴシック" charset="-128"/>
            </a:endParaRPr>
          </a:p>
        </p:txBody>
      </p:sp>
      <p:sp>
        <p:nvSpPr>
          <p:cNvPr id="87044"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7045" name="Slide Number Placeholder 4"/>
          <p:cNvSpPr>
            <a:spLocks noGrp="1"/>
          </p:cNvSpPr>
          <p:nvPr>
            <p:ph type="sldNum" sz="quarter" idx="12"/>
          </p:nvPr>
        </p:nvSpPr>
        <p:spPr>
          <a:noFill/>
        </p:spPr>
        <p:txBody>
          <a:bodyPr/>
          <a:lstStyle/>
          <a:p>
            <a:fld id="{4FA00BA2-2144-7548-A1B8-44A38F88EC76}" type="slidenum">
              <a:rPr lang="en-US" smtClean="0">
                <a:latin typeface="Times New Roman" charset="0"/>
              </a:rPr>
              <a:pPr/>
              <a:t>54</a:t>
            </a:fld>
            <a:endParaRPr lang="en-US">
              <a:latin typeface="Times New Roman" charset="0"/>
            </a:endParaRPr>
          </a:p>
        </p:txBody>
      </p:sp>
      <p:pic>
        <p:nvPicPr>
          <p:cNvPr id="3" name="Picture 2">
            <a:extLst>
              <a:ext uri="{FF2B5EF4-FFF2-40B4-BE49-F238E27FC236}">
                <a16:creationId xmlns:a16="http://schemas.microsoft.com/office/drawing/2014/main" id="{498CE971-C73A-197C-FE80-B42092C4E909}"/>
              </a:ext>
            </a:extLst>
          </p:cNvPr>
          <p:cNvPicPr>
            <a:picLocks noChangeAspect="1"/>
          </p:cNvPicPr>
          <p:nvPr/>
        </p:nvPicPr>
        <p:blipFill>
          <a:blip r:embed="rId3"/>
          <a:stretch>
            <a:fillRect/>
          </a:stretch>
        </p:blipFill>
        <p:spPr>
          <a:xfrm>
            <a:off x="1981200" y="3484165"/>
            <a:ext cx="5029200" cy="331612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838200"/>
          </a:xfrm>
        </p:spPr>
        <p:txBody>
          <a:bodyPr/>
          <a:lstStyle/>
          <a:p>
            <a:pPr>
              <a:defRPr/>
            </a:pPr>
            <a:r>
              <a:rPr lang="en-US" dirty="0"/>
              <a:t>TSP Complexity</a:t>
            </a:r>
          </a:p>
        </p:txBody>
      </p:sp>
      <p:sp>
        <p:nvSpPr>
          <p:cNvPr id="3" name="Content Placeholder 2"/>
          <p:cNvSpPr>
            <a:spLocks noGrp="1"/>
          </p:cNvSpPr>
          <p:nvPr>
            <p:ph idx="1"/>
          </p:nvPr>
        </p:nvSpPr>
        <p:spPr>
          <a:xfrm>
            <a:off x="228600" y="1143000"/>
            <a:ext cx="8763000" cy="1828800"/>
          </a:xfrm>
        </p:spPr>
        <p:txBody>
          <a:bodyPr>
            <a:normAutofit/>
          </a:bodyPr>
          <a:lstStyle/>
          <a:p>
            <a:pPr>
              <a:defRPr/>
            </a:pPr>
            <a:r>
              <a:rPr lang="en-US" dirty="0"/>
              <a:t>There are </a:t>
            </a:r>
            <a:r>
              <a:rPr lang="en-US" i="1" dirty="0"/>
              <a:t>n</a:t>
            </a:r>
            <a:r>
              <a:rPr lang="en-US" dirty="0"/>
              <a:t>! possible paths</a:t>
            </a:r>
            <a:endParaRPr lang="en-US" dirty="0">
              <a:ea typeface="ＭＳ Ｐゴシック" charset="-128"/>
              <a:cs typeface="ＭＳ Ｐゴシック" charset="-128"/>
            </a:endParaRPr>
          </a:p>
          <a:p>
            <a:pPr>
              <a:defRPr/>
            </a:pPr>
            <a:r>
              <a:rPr lang="en-US" dirty="0">
                <a:ea typeface="ＭＳ Ｐゴシック" charset="-128"/>
                <a:cs typeface="ＭＳ Ｐゴシック" charset="-128"/>
              </a:rPr>
              <a:t>To calibrate, there are about 10</a:t>
            </a:r>
            <a:r>
              <a:rPr lang="en-US" baseline="30000" dirty="0">
                <a:ea typeface="ＭＳ Ｐゴシック" charset="-128"/>
                <a:cs typeface="ＭＳ Ｐゴシック" charset="-128"/>
              </a:rPr>
              <a:t>57</a:t>
            </a:r>
            <a:r>
              <a:rPr lang="en-US" dirty="0">
                <a:ea typeface="ＭＳ Ｐゴシック" charset="-128"/>
                <a:cs typeface="ＭＳ Ｐゴシック" charset="-128"/>
              </a:rPr>
              <a:t> atoms in the solar system and 10</a:t>
            </a:r>
            <a:r>
              <a:rPr lang="en-US" baseline="30000" dirty="0">
                <a:ea typeface="ＭＳ Ｐゴシック" charset="-128"/>
                <a:cs typeface="ＭＳ Ｐゴシック" charset="-128"/>
              </a:rPr>
              <a:t>80</a:t>
            </a:r>
            <a:r>
              <a:rPr lang="en-US" dirty="0">
                <a:ea typeface="ＭＳ Ｐゴシック" charset="-128"/>
                <a:cs typeface="ＭＳ Ｐゴシック" charset="-128"/>
              </a:rPr>
              <a:t> atoms in the current known universe</a:t>
            </a:r>
          </a:p>
          <a:p>
            <a:pPr>
              <a:defRPr/>
            </a:pPr>
            <a:endParaRPr lang="en-US" dirty="0"/>
          </a:p>
        </p:txBody>
      </p:sp>
      <p:graphicFrame>
        <p:nvGraphicFramePr>
          <p:cNvPr id="6" name="Table 5"/>
          <p:cNvGraphicFramePr>
            <a:graphicFrameLocks noGrp="1"/>
          </p:cNvGraphicFramePr>
          <p:nvPr/>
        </p:nvGraphicFramePr>
        <p:xfrm>
          <a:off x="2743200" y="3581400"/>
          <a:ext cx="3831772" cy="2595880"/>
        </p:xfrm>
        <a:graphic>
          <a:graphicData uri="http://schemas.openxmlformats.org/drawingml/2006/table">
            <a:tbl>
              <a:tblPr firstRow="1" bandRow="1">
                <a:tableStyleId>{E8B1032C-EA38-4F05-BA0D-38AFFFC7BED3}</a:tableStyleId>
              </a:tblPr>
              <a:tblGrid>
                <a:gridCol w="1915886">
                  <a:extLst>
                    <a:ext uri="{9D8B030D-6E8A-4147-A177-3AD203B41FA5}">
                      <a16:colId xmlns:a16="http://schemas.microsoft.com/office/drawing/2014/main" val="20000"/>
                    </a:ext>
                  </a:extLst>
                </a:gridCol>
                <a:gridCol w="1915886">
                  <a:extLst>
                    <a:ext uri="{9D8B030D-6E8A-4147-A177-3AD203B41FA5}">
                      <a16:colId xmlns:a16="http://schemas.microsoft.com/office/drawing/2014/main" val="20001"/>
                    </a:ext>
                  </a:extLst>
                </a:gridCol>
              </a:tblGrid>
              <a:tr h="370840">
                <a:tc>
                  <a:txBody>
                    <a:bodyPr/>
                    <a:lstStyle/>
                    <a:p>
                      <a:r>
                        <a:rPr lang="en-US" b="0" dirty="0"/>
                        <a:t># of Cities</a:t>
                      </a:r>
                    </a:p>
                  </a:txBody>
                  <a:tcPr/>
                </a:tc>
                <a:tc>
                  <a:txBody>
                    <a:bodyPr/>
                    <a:lstStyle/>
                    <a:p>
                      <a:r>
                        <a:rPr lang="en-US" b="0" dirty="0"/>
                        <a:t>Brute force  </a:t>
                      </a:r>
                      <a:r>
                        <a:rPr lang="en-US" b="0" dirty="0" err="1">
                          <a:ea typeface="ＭＳ Ｐゴシック" charset="-128"/>
                          <a:cs typeface="ＭＳ Ｐゴシック" charset="-128"/>
                        </a:rPr>
                        <a:t>O(</a:t>
                      </a:r>
                      <a:r>
                        <a:rPr lang="en-US" b="0" i="1" dirty="0" err="1">
                          <a:ea typeface="ＭＳ Ｐゴシック" charset="-128"/>
                          <a:cs typeface="ＭＳ Ｐゴシック" charset="-128"/>
                        </a:rPr>
                        <a:t>n</a:t>
                      </a:r>
                      <a:r>
                        <a:rPr lang="en-US" b="0" dirty="0">
                          <a:ea typeface="ＭＳ Ｐゴシック" charset="-128"/>
                          <a:cs typeface="ＭＳ Ｐゴシック" charset="-128"/>
                        </a:rPr>
                        <a:t>!)</a:t>
                      </a:r>
                      <a:endParaRPr lang="en-US" b="0" dirty="0"/>
                    </a:p>
                  </a:txBody>
                  <a:tcPr/>
                </a:tc>
                <a:extLst>
                  <a:ext uri="{0D108BD9-81ED-4DB2-BD59-A6C34878D82A}">
                    <a16:rowId xmlns:a16="http://schemas.microsoft.com/office/drawing/2014/main" val="10000"/>
                  </a:ext>
                </a:extLst>
              </a:tr>
              <a:tr h="370840">
                <a:tc>
                  <a:txBody>
                    <a:bodyPr/>
                    <a:lstStyle/>
                    <a:p>
                      <a:r>
                        <a:rPr lang="en-US" b="0" dirty="0"/>
                        <a:t>10</a:t>
                      </a:r>
                    </a:p>
                  </a:txBody>
                  <a:tcPr/>
                </a:tc>
                <a:tc>
                  <a:txBody>
                    <a:bodyPr/>
                    <a:lstStyle/>
                    <a:p>
                      <a:r>
                        <a:rPr lang="en-US" dirty="0"/>
                        <a:t>10</a:t>
                      </a:r>
                      <a:r>
                        <a:rPr lang="en-US" baseline="30000" dirty="0">
                          <a:ea typeface="ＭＳ Ｐゴシック" charset="-128"/>
                          <a:cs typeface="ＭＳ Ｐゴシック" charset="-128"/>
                        </a:rPr>
                        <a:t>6</a:t>
                      </a:r>
                      <a:endParaRPr lang="en-US" b="0" dirty="0"/>
                    </a:p>
                  </a:txBody>
                  <a:tcPr/>
                </a:tc>
                <a:extLst>
                  <a:ext uri="{0D108BD9-81ED-4DB2-BD59-A6C34878D82A}">
                    <a16:rowId xmlns:a16="http://schemas.microsoft.com/office/drawing/2014/main" val="10001"/>
                  </a:ext>
                </a:extLst>
              </a:tr>
              <a:tr h="370840">
                <a:tc>
                  <a:txBody>
                    <a:bodyPr/>
                    <a:lstStyle/>
                    <a:p>
                      <a:r>
                        <a:rPr lang="en-US" dirty="0"/>
                        <a:t>15</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10</a:t>
                      </a:r>
                      <a:r>
                        <a:rPr lang="en-US" baseline="30000" dirty="0">
                          <a:ea typeface="ＭＳ Ｐゴシック" charset="-128"/>
                          <a:cs typeface="ＭＳ Ｐゴシック" charset="-128"/>
                        </a:rPr>
                        <a:t>12</a:t>
                      </a:r>
                      <a:endParaRPr lang="en-US" dirty="0"/>
                    </a:p>
                  </a:txBody>
                  <a:tcPr/>
                </a:tc>
                <a:extLst>
                  <a:ext uri="{0D108BD9-81ED-4DB2-BD59-A6C34878D82A}">
                    <a16:rowId xmlns:a16="http://schemas.microsoft.com/office/drawing/2014/main" val="10002"/>
                  </a:ext>
                </a:extLst>
              </a:tr>
              <a:tr h="370840">
                <a:tc>
                  <a:txBody>
                    <a:bodyPr/>
                    <a:lstStyle/>
                    <a:p>
                      <a:r>
                        <a:rPr lang="en-US" dirty="0"/>
                        <a:t>20</a:t>
                      </a:r>
                    </a:p>
                  </a:txBody>
                  <a:tcPr/>
                </a:tc>
                <a:tc>
                  <a:txBody>
                    <a:bodyPr/>
                    <a:lstStyle/>
                    <a:p>
                      <a:r>
                        <a:rPr lang="en-US" dirty="0"/>
                        <a:t>10</a:t>
                      </a:r>
                      <a:r>
                        <a:rPr lang="en-US" baseline="30000" dirty="0">
                          <a:ea typeface="ＭＳ Ｐゴシック" charset="-128"/>
                          <a:cs typeface="ＭＳ Ｐゴシック" charset="-128"/>
                        </a:rPr>
                        <a:t>18</a:t>
                      </a:r>
                      <a:endParaRPr lang="en-US" dirty="0"/>
                    </a:p>
                  </a:txBody>
                  <a:tcPr/>
                </a:tc>
                <a:extLst>
                  <a:ext uri="{0D108BD9-81ED-4DB2-BD59-A6C34878D82A}">
                    <a16:rowId xmlns:a16="http://schemas.microsoft.com/office/drawing/2014/main" val="10003"/>
                  </a:ext>
                </a:extLst>
              </a:tr>
              <a:tr h="370840">
                <a:tc>
                  <a:txBody>
                    <a:bodyPr/>
                    <a:lstStyle/>
                    <a:p>
                      <a:r>
                        <a:rPr lang="en-US" dirty="0"/>
                        <a:t>50</a:t>
                      </a:r>
                    </a:p>
                  </a:txBody>
                  <a:tcPr/>
                </a:tc>
                <a:tc>
                  <a:txBody>
                    <a:bodyPr/>
                    <a:lstStyle/>
                    <a:p>
                      <a:r>
                        <a:rPr lang="en-US" dirty="0"/>
                        <a:t>10</a:t>
                      </a:r>
                      <a:r>
                        <a:rPr lang="en-US" baseline="30000" dirty="0">
                          <a:ea typeface="ＭＳ Ｐゴシック" charset="-128"/>
                          <a:cs typeface="ＭＳ Ｐゴシック" charset="-128"/>
                        </a:rPr>
                        <a:t>64</a:t>
                      </a:r>
                      <a:endParaRPr lang="en-US" dirty="0"/>
                    </a:p>
                  </a:txBody>
                  <a:tcPr/>
                </a:tc>
                <a:extLst>
                  <a:ext uri="{0D108BD9-81ED-4DB2-BD59-A6C34878D82A}">
                    <a16:rowId xmlns:a16="http://schemas.microsoft.com/office/drawing/2014/main" val="10004"/>
                  </a:ext>
                </a:extLst>
              </a:tr>
              <a:tr h="370840">
                <a:tc>
                  <a:txBody>
                    <a:bodyPr/>
                    <a:lstStyle/>
                    <a:p>
                      <a:r>
                        <a:rPr lang="en-US" dirty="0"/>
                        <a:t>100</a:t>
                      </a:r>
                    </a:p>
                  </a:txBody>
                  <a:tcPr/>
                </a:tc>
                <a:tc>
                  <a:txBody>
                    <a:bodyPr/>
                    <a:lstStyle/>
                    <a:p>
                      <a:r>
                        <a:rPr lang="en-US" dirty="0"/>
                        <a:t>10</a:t>
                      </a:r>
                      <a:r>
                        <a:rPr lang="en-US" baseline="30000" dirty="0">
                          <a:ea typeface="ＭＳ Ｐゴシック" charset="-128"/>
                          <a:cs typeface="ＭＳ Ｐゴシック" charset="-128"/>
                        </a:rPr>
                        <a:t>159</a:t>
                      </a:r>
                      <a:endParaRPr lang="en-US" dirty="0"/>
                    </a:p>
                  </a:txBody>
                  <a:tcPr/>
                </a:tc>
                <a:extLst>
                  <a:ext uri="{0D108BD9-81ED-4DB2-BD59-A6C34878D82A}">
                    <a16:rowId xmlns:a16="http://schemas.microsoft.com/office/drawing/2014/main" val="10005"/>
                  </a:ext>
                </a:extLst>
              </a:tr>
              <a:tr h="370840">
                <a:tc>
                  <a:txBody>
                    <a:bodyPr/>
                    <a:lstStyle/>
                    <a:p>
                      <a:r>
                        <a:rPr lang="en-US" dirty="0"/>
                        <a:t>1000</a:t>
                      </a:r>
                    </a:p>
                  </a:txBody>
                  <a:tcPr/>
                </a:tc>
                <a:tc>
                  <a:txBody>
                    <a:bodyPr/>
                    <a:lstStyle/>
                    <a:p>
                      <a:r>
                        <a:rPr lang="en-US" dirty="0"/>
                        <a:t>10</a:t>
                      </a:r>
                      <a:r>
                        <a:rPr lang="en-US" baseline="30000" dirty="0">
                          <a:ea typeface="ＭＳ Ｐゴシック" charset="-128"/>
                          <a:cs typeface="ＭＳ Ｐゴシック" charset="-128"/>
                        </a:rPr>
                        <a:t>2567</a:t>
                      </a:r>
                      <a:endParaRPr lang="en-US" dirty="0"/>
                    </a:p>
                  </a:txBody>
                  <a:tcPr/>
                </a:tc>
                <a:extLst>
                  <a:ext uri="{0D108BD9-81ED-4DB2-BD59-A6C34878D82A}">
                    <a16:rowId xmlns:a16="http://schemas.microsoft.com/office/drawing/2014/main" val="10006"/>
                  </a:ext>
                </a:extLst>
              </a:tr>
            </a:tbl>
          </a:graphicData>
        </a:graphic>
      </p:graphicFrame>
      <p:sp>
        <p:nvSpPr>
          <p:cNvPr id="87086" name="TextBox 6"/>
          <p:cNvSpPr txBox="1">
            <a:spLocks noChangeArrowheads="1"/>
          </p:cNvSpPr>
          <p:nvPr/>
        </p:nvSpPr>
        <p:spPr bwMode="auto">
          <a:xfrm>
            <a:off x="2209800" y="3067110"/>
            <a:ext cx="4772025" cy="400110"/>
          </a:xfrm>
          <a:prstGeom prst="rect">
            <a:avLst/>
          </a:prstGeom>
          <a:noFill/>
          <a:ln w="9525">
            <a:noFill/>
            <a:miter lim="800000"/>
            <a:headEnd/>
            <a:tailEnd/>
          </a:ln>
        </p:spPr>
        <p:txBody>
          <a:bodyPr wrap="square">
            <a:prstTxWarp prst="textNoShape">
              <a:avLst/>
            </a:prstTxWarp>
            <a:spAutoFit/>
          </a:bodyPr>
          <a:lstStyle/>
          <a:p>
            <a:r>
              <a:rPr lang="en-US" sz="2000" b="0" dirty="0"/>
              <a:t>Approximate TSP Time Complexity – big O </a:t>
            </a:r>
          </a:p>
        </p:txBody>
      </p:sp>
      <p:sp>
        <p:nvSpPr>
          <p:cNvPr id="7" name="Slide Number Placeholder 6"/>
          <p:cNvSpPr>
            <a:spLocks noGrp="1"/>
          </p:cNvSpPr>
          <p:nvPr>
            <p:ph type="sldNum" sz="quarter" idx="12"/>
          </p:nvPr>
        </p:nvSpPr>
        <p:spPr/>
        <p:txBody>
          <a:bodyPr/>
          <a:lstStyle/>
          <a:p>
            <a:pPr>
              <a:defRPr/>
            </a:pPr>
            <a:fld id="{EAA0467B-DE1E-D64F-8542-E4D01FFF85FC}" type="slidenum">
              <a:rPr lang="en-US" smtClean="0"/>
              <a:pPr>
                <a:defRPr/>
              </a:pPr>
              <a:t>55</a:t>
            </a:fld>
            <a:endParaRPr lang="en-US"/>
          </a:p>
        </p:txBody>
      </p:sp>
      <p:sp>
        <p:nvSpPr>
          <p:cNvPr id="8" name="Footer Placeholder 7"/>
          <p:cNvSpPr>
            <a:spLocks noGrp="1"/>
          </p:cNvSpPr>
          <p:nvPr>
            <p:ph type="ftr" sz="quarter" idx="11"/>
          </p:nvPr>
        </p:nvSpPr>
        <p:spPr/>
        <p:txBody>
          <a:bodyPr/>
          <a:lstStyle/>
          <a:p>
            <a:pPr>
              <a:defRPr/>
            </a:pPr>
            <a:r>
              <a:rPr lang="en-US"/>
              <a:t>CS 312 – Greedy Algorithms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990600"/>
          </a:xfrm>
        </p:spPr>
        <p:txBody>
          <a:bodyPr/>
          <a:lstStyle/>
          <a:p>
            <a:pPr>
              <a:defRPr/>
            </a:pPr>
            <a:r>
              <a:rPr lang="en-US" dirty="0"/>
              <a:t>TSP Greedy Approach</a:t>
            </a:r>
          </a:p>
        </p:txBody>
      </p:sp>
      <p:sp>
        <p:nvSpPr>
          <p:cNvPr id="88067" name="Content Placeholder 2"/>
          <p:cNvSpPr>
            <a:spLocks noGrp="1"/>
          </p:cNvSpPr>
          <p:nvPr>
            <p:ph idx="1"/>
          </p:nvPr>
        </p:nvSpPr>
        <p:spPr>
          <a:xfrm>
            <a:off x="457200" y="1066800"/>
            <a:ext cx="8382000" cy="5029200"/>
          </a:xfrm>
        </p:spPr>
        <p:txBody>
          <a:bodyPr/>
          <a:lstStyle/>
          <a:p>
            <a:r>
              <a:rPr lang="en-US" dirty="0">
                <a:ea typeface="ＭＳ Ｐゴシック" charset="-128"/>
                <a:cs typeface="ＭＳ Ｐゴシック" charset="-128"/>
              </a:rPr>
              <a:t>What is a greedy algorithm to find a TSP path?</a:t>
            </a:r>
          </a:p>
          <a:p>
            <a:pPr lvl="1"/>
            <a:r>
              <a:rPr lang="en-US" dirty="0">
                <a:ea typeface="ＭＳ Ｐゴシック" charset="-128"/>
                <a:cs typeface="ＭＳ Ｐゴシック" charset="-128"/>
              </a:rPr>
              <a:t>Will it be optimal?</a:t>
            </a:r>
          </a:p>
          <a:p>
            <a:pPr lvl="1"/>
            <a:r>
              <a:rPr lang="en-US" dirty="0">
                <a:ea typeface="ＭＳ Ｐゴシック" charset="-128"/>
                <a:cs typeface="ＭＳ Ｐゴシック" charset="-128"/>
              </a:rPr>
              <a:t>What is its complexity?</a:t>
            </a:r>
          </a:p>
          <a:p>
            <a:pPr lvl="1"/>
            <a:endParaRPr lang="en-US" dirty="0">
              <a:ea typeface="ＭＳ Ｐゴシック" charset="-128"/>
              <a:cs typeface="ＭＳ Ｐゴシック" charset="-128"/>
            </a:endParaRPr>
          </a:p>
        </p:txBody>
      </p:sp>
      <p:sp>
        <p:nvSpPr>
          <p:cNvPr id="88068"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8069" name="Slide Number Placeholder 4"/>
          <p:cNvSpPr>
            <a:spLocks noGrp="1"/>
          </p:cNvSpPr>
          <p:nvPr>
            <p:ph type="sldNum" sz="quarter" idx="12"/>
          </p:nvPr>
        </p:nvSpPr>
        <p:spPr>
          <a:noFill/>
        </p:spPr>
        <p:txBody>
          <a:bodyPr/>
          <a:lstStyle/>
          <a:p>
            <a:fld id="{4227B06A-0E89-5142-B606-111258DF738E}" type="slidenum">
              <a:rPr lang="en-US" smtClean="0">
                <a:latin typeface="Times New Roman" charset="0"/>
              </a:rPr>
              <a:pPr/>
              <a:t>56</a:t>
            </a:fld>
            <a:endParaRPr lang="en-US">
              <a:latin typeface="Times New Roman"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990600"/>
          </a:xfrm>
        </p:spPr>
        <p:txBody>
          <a:bodyPr/>
          <a:lstStyle/>
          <a:p>
            <a:pPr>
              <a:defRPr/>
            </a:pPr>
            <a:r>
              <a:rPr lang="en-US" dirty="0"/>
              <a:t>TSP Greedy Approach</a:t>
            </a:r>
          </a:p>
        </p:txBody>
      </p:sp>
      <p:sp>
        <p:nvSpPr>
          <p:cNvPr id="88067" name="Content Placeholder 2"/>
          <p:cNvSpPr>
            <a:spLocks noGrp="1"/>
          </p:cNvSpPr>
          <p:nvPr>
            <p:ph idx="1"/>
          </p:nvPr>
        </p:nvSpPr>
        <p:spPr>
          <a:xfrm>
            <a:off x="457200" y="1066800"/>
            <a:ext cx="8382000" cy="5029200"/>
          </a:xfrm>
        </p:spPr>
        <p:txBody>
          <a:bodyPr/>
          <a:lstStyle/>
          <a:p>
            <a:r>
              <a:rPr lang="en-US" dirty="0">
                <a:ea typeface="ＭＳ Ｐゴシック" charset="-128"/>
                <a:cs typeface="ＭＳ Ｐゴシック" charset="-128"/>
              </a:rPr>
              <a:t>What is a greedy algorithm to find a TSP path? </a:t>
            </a:r>
          </a:p>
          <a:p>
            <a:pPr lvl="1"/>
            <a:r>
              <a:rPr lang="en-US" dirty="0">
                <a:ea typeface="ＭＳ Ｐゴシック" charset="-128"/>
                <a:cs typeface="ＭＳ Ｐゴシック" charset="-128"/>
              </a:rPr>
              <a:t>Start at an arbitrary city</a:t>
            </a:r>
          </a:p>
          <a:p>
            <a:pPr lvl="1"/>
            <a:r>
              <a:rPr lang="en-US" dirty="0">
                <a:ea typeface="ＭＳ Ｐゴシック" charset="-128"/>
                <a:cs typeface="ＭＳ Ｐゴシック" charset="-128"/>
              </a:rPr>
              <a:t>Choose shortest edge from current node to an unvisited city, O(</a:t>
            </a:r>
            <a:r>
              <a:rPr lang="en-US" i="1" dirty="0">
                <a:ea typeface="ＭＳ Ｐゴシック" charset="-128"/>
                <a:cs typeface="ＭＳ Ｐゴシック" charset="-128"/>
              </a:rPr>
              <a:t>n</a:t>
            </a:r>
            <a:r>
              <a:rPr lang="en-US" dirty="0">
                <a:ea typeface="ＭＳ Ｐゴシック" charset="-128"/>
                <a:cs typeface="ＭＳ Ｐゴシック" charset="-128"/>
              </a:rPr>
              <a:t>)</a:t>
            </a:r>
          </a:p>
          <a:p>
            <a:pPr lvl="1"/>
            <a:r>
              <a:rPr lang="en-US" dirty="0">
                <a:ea typeface="ＭＳ Ｐゴシック" charset="-128"/>
                <a:cs typeface="ＭＳ Ｐゴシック" charset="-128"/>
              </a:rPr>
              <a:t>Repeat process from the most recently visited city</a:t>
            </a:r>
          </a:p>
          <a:p>
            <a:pPr lvl="1"/>
            <a:r>
              <a:rPr lang="en-US" dirty="0">
                <a:ea typeface="ＭＳ Ｐゴシック" charset="-128"/>
                <a:cs typeface="ＭＳ Ｐゴシック" charset="-128"/>
              </a:rPr>
              <a:t>Finally, connect the last city to the first city</a:t>
            </a:r>
          </a:p>
          <a:p>
            <a:pPr lvl="1"/>
            <a:r>
              <a:rPr lang="en-US" dirty="0">
                <a:ea typeface="ＭＳ Ｐゴシック" charset="-128"/>
                <a:cs typeface="ＭＳ Ｐゴシック" charset="-128"/>
              </a:rPr>
              <a:t>Total O(</a:t>
            </a:r>
            <a:r>
              <a:rPr lang="en-US" i="1" dirty="0">
                <a:ea typeface="ＭＳ Ｐゴシック" charset="-128"/>
                <a:cs typeface="ＭＳ Ｐゴシック" charset="-128"/>
              </a:rPr>
              <a:t>n</a:t>
            </a:r>
            <a:r>
              <a:rPr lang="en-US" baseline="30000" dirty="0">
                <a:ea typeface="ＭＳ Ｐゴシック" charset="-128"/>
                <a:cs typeface="ＭＳ Ｐゴシック" charset="-128"/>
              </a:rPr>
              <a:t>2</a:t>
            </a:r>
            <a:r>
              <a:rPr lang="en-US" dirty="0">
                <a:ea typeface="ＭＳ Ｐゴシック" charset="-128"/>
                <a:cs typeface="ＭＳ Ｐゴシック" charset="-128"/>
              </a:rPr>
              <a:t>)</a:t>
            </a:r>
          </a:p>
          <a:p>
            <a:pPr lvl="1"/>
            <a:r>
              <a:rPr lang="en-US" dirty="0">
                <a:ea typeface="ＭＳ Ｐゴシック" charset="-128"/>
                <a:cs typeface="ＭＳ Ｐゴシック" charset="-128"/>
              </a:rPr>
              <a:t>You will implement this as a baseline comparison to improve against with your own algorithm in the group TSP project (more later)</a:t>
            </a:r>
          </a:p>
          <a:p>
            <a:r>
              <a:rPr lang="en-US" dirty="0">
                <a:ea typeface="ＭＳ Ｐゴシック" charset="-128"/>
                <a:cs typeface="ＭＳ Ｐゴシック" charset="-128"/>
              </a:rPr>
              <a:t>2</a:t>
            </a:r>
            <a:r>
              <a:rPr lang="en-US" baseline="30000" dirty="0">
                <a:ea typeface="ＭＳ Ｐゴシック" charset="-128"/>
                <a:cs typeface="ＭＳ Ｐゴシック" charset="-128"/>
              </a:rPr>
              <a:t>nd</a:t>
            </a:r>
            <a:r>
              <a:rPr lang="en-US" dirty="0">
                <a:ea typeface="ＭＳ Ｐゴシック" charset="-128"/>
                <a:cs typeface="ＭＳ Ｐゴシック" charset="-128"/>
              </a:rPr>
              <a:t> Order Greedy</a:t>
            </a:r>
          </a:p>
          <a:p>
            <a:pPr lvl="1"/>
            <a:r>
              <a:rPr lang="en-US" dirty="0">
                <a:ea typeface="ＭＳ Ｐゴシック" charset="-128"/>
                <a:cs typeface="ＭＳ Ｐゴシック" charset="-128"/>
              </a:rPr>
              <a:t>Shortest combined path from current city which reaches two cities</a:t>
            </a:r>
          </a:p>
          <a:p>
            <a:pPr lvl="1"/>
            <a:r>
              <a:rPr lang="en-US" dirty="0">
                <a:ea typeface="ＭＳ Ｐゴシック" charset="-128"/>
                <a:cs typeface="ＭＳ Ｐゴシック" charset="-128"/>
              </a:rPr>
              <a:t>Complexity?</a:t>
            </a:r>
          </a:p>
          <a:p>
            <a:pPr lvl="1"/>
            <a:r>
              <a:rPr lang="en-US" dirty="0">
                <a:ea typeface="ＭＳ Ｐゴシック" charset="-128"/>
                <a:cs typeface="ＭＳ Ｐゴシック" charset="-128"/>
              </a:rPr>
              <a:t>Is it better?</a:t>
            </a:r>
          </a:p>
          <a:p>
            <a:r>
              <a:rPr lang="en-US" dirty="0">
                <a:ea typeface="ＭＳ Ｐゴシック" charset="-128"/>
                <a:cs typeface="ＭＳ Ｐゴシック" charset="-128"/>
              </a:rPr>
              <a:t>Group project, start thinking about approaches</a:t>
            </a:r>
          </a:p>
          <a:p>
            <a:pPr lvl="1"/>
            <a:endParaRPr lang="en-US" dirty="0">
              <a:ea typeface="ＭＳ Ｐゴシック" charset="-128"/>
              <a:cs typeface="ＭＳ Ｐゴシック" charset="-128"/>
            </a:endParaRPr>
          </a:p>
        </p:txBody>
      </p:sp>
      <p:sp>
        <p:nvSpPr>
          <p:cNvPr id="88068"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88069" name="Slide Number Placeholder 4"/>
          <p:cNvSpPr>
            <a:spLocks noGrp="1"/>
          </p:cNvSpPr>
          <p:nvPr>
            <p:ph type="sldNum" sz="quarter" idx="12"/>
          </p:nvPr>
        </p:nvSpPr>
        <p:spPr>
          <a:noFill/>
        </p:spPr>
        <p:txBody>
          <a:bodyPr/>
          <a:lstStyle/>
          <a:p>
            <a:fld id="{4227B06A-0E89-5142-B606-111258DF738E}" type="slidenum">
              <a:rPr lang="en-US" smtClean="0">
                <a:latin typeface="Times New Roman" charset="0"/>
              </a:rPr>
              <a:pPr/>
              <a:t>57</a:t>
            </a:fld>
            <a:endParaRPr lang="en-US">
              <a:latin typeface="Times New Roman" charset="0"/>
            </a:endParaRPr>
          </a:p>
        </p:txBody>
      </p:sp>
    </p:spTree>
    <p:extLst>
      <p:ext uri="{BB962C8B-B14F-4D97-AF65-F5344CB8AC3E}">
        <p14:creationId xmlns:p14="http://schemas.microsoft.com/office/powerpoint/2010/main" val="2958927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FB0DA-CA29-E54A-A2BC-C3C9A0BB6384}"/>
              </a:ext>
            </a:extLst>
          </p:cNvPr>
          <p:cNvSpPr>
            <a:spLocks noGrp="1"/>
          </p:cNvSpPr>
          <p:nvPr>
            <p:ph type="title"/>
          </p:nvPr>
        </p:nvSpPr>
        <p:spPr/>
        <p:txBody>
          <a:bodyPr/>
          <a:lstStyle/>
          <a:p>
            <a:r>
              <a:rPr lang="en-US" dirty="0"/>
              <a:t>Horn Formulas</a:t>
            </a:r>
          </a:p>
        </p:txBody>
      </p:sp>
      <p:sp>
        <p:nvSpPr>
          <p:cNvPr id="3" name="Content Placeholder 2">
            <a:extLst>
              <a:ext uri="{FF2B5EF4-FFF2-40B4-BE49-F238E27FC236}">
                <a16:creationId xmlns:a16="http://schemas.microsoft.com/office/drawing/2014/main" id="{DFC5C9E3-EF5A-E74A-9F4C-89CDDE67256D}"/>
              </a:ext>
            </a:extLst>
          </p:cNvPr>
          <p:cNvSpPr>
            <a:spLocks noGrp="1"/>
          </p:cNvSpPr>
          <p:nvPr>
            <p:ph idx="1"/>
          </p:nvPr>
        </p:nvSpPr>
        <p:spPr>
          <a:xfrm>
            <a:off x="715617" y="1295400"/>
            <a:ext cx="7772400" cy="4648200"/>
          </a:xfrm>
        </p:spPr>
        <p:txBody>
          <a:bodyPr/>
          <a:lstStyle/>
          <a:p>
            <a:r>
              <a:rPr lang="en-US" dirty="0"/>
              <a:t>Can use rules and settings of variables to solve interesting problems – PROLOG – early AI language</a:t>
            </a:r>
          </a:p>
          <a:p>
            <a:r>
              <a:rPr lang="en-US" dirty="0"/>
              <a:t>Assume a set of Boolean variables</a:t>
            </a:r>
          </a:p>
          <a:p>
            <a:pPr lvl="1"/>
            <a:r>
              <a:rPr lang="en-US" dirty="0"/>
              <a:t>r = it is raining</a:t>
            </a:r>
          </a:p>
          <a:p>
            <a:pPr lvl="1"/>
            <a:r>
              <a:rPr lang="en-US" dirty="0"/>
              <a:t>u = umbrella is open</a:t>
            </a:r>
          </a:p>
          <a:p>
            <a:pPr lvl="1"/>
            <a:r>
              <a:rPr lang="en-US" dirty="0"/>
              <a:t>d = you are dry</a:t>
            </a:r>
          </a:p>
          <a:p>
            <a:r>
              <a:rPr lang="en-US" dirty="0"/>
              <a:t>Horn formulas are made of implications (i.e. rules)</a:t>
            </a:r>
          </a:p>
          <a:p>
            <a:pPr lvl="1"/>
            <a:r>
              <a:rPr lang="en-US" dirty="0"/>
              <a:t>(r </a:t>
            </a:r>
            <a:r>
              <a:rPr lang="en-US" dirty="0">
                <a:sym typeface="Symbol" pitchFamily="2" charset="2"/>
              </a:rPr>
              <a:t></a:t>
            </a:r>
            <a:r>
              <a:rPr lang="en-US" dirty="0"/>
              <a:t> u) </a:t>
            </a:r>
            <a:r>
              <a:rPr lang="en-US" dirty="0">
                <a:sym typeface="Symbol" pitchFamily="2" charset="2"/>
              </a:rPr>
              <a:t></a:t>
            </a:r>
            <a:r>
              <a:rPr lang="en-US" dirty="0"/>
              <a:t> d</a:t>
            </a:r>
          </a:p>
          <a:p>
            <a:r>
              <a:rPr lang="en-US" dirty="0"/>
              <a:t>and pure negative clauses (another type of rule)</a:t>
            </a:r>
          </a:p>
          <a:p>
            <a:pPr lvl="1"/>
            <a:r>
              <a:rPr lang="en-US" dirty="0"/>
              <a:t>(¬r </a:t>
            </a:r>
            <a:r>
              <a:rPr lang="en-US" dirty="0">
                <a:sym typeface="Symbol" pitchFamily="2" charset="2"/>
              </a:rPr>
              <a:t></a:t>
            </a:r>
            <a:r>
              <a:rPr lang="en-US" dirty="0"/>
              <a:t> ¬u </a:t>
            </a:r>
            <a:r>
              <a:rPr lang="en-US" dirty="0">
                <a:sym typeface="Symbol" pitchFamily="2" charset="2"/>
              </a:rPr>
              <a:t></a:t>
            </a:r>
            <a:r>
              <a:rPr lang="en-US" dirty="0"/>
              <a:t> ¬d) – At least one of the variables must be false</a:t>
            </a:r>
          </a:p>
          <a:p>
            <a:r>
              <a:rPr lang="en-US" dirty="0"/>
              <a:t>Can we find an assignment of our variables which </a:t>
            </a:r>
            <a:r>
              <a:rPr lang="en-US" i="1" dirty="0"/>
              <a:t>satisfies</a:t>
            </a:r>
            <a:r>
              <a:rPr lang="en-US" dirty="0"/>
              <a:t> all our rules, and also infers new information</a:t>
            </a:r>
          </a:p>
          <a:p>
            <a:pPr lvl="1"/>
            <a:endParaRPr lang="en-US" dirty="0"/>
          </a:p>
          <a:p>
            <a:pPr lvl="1"/>
            <a:endParaRPr lang="en-US" dirty="0"/>
          </a:p>
        </p:txBody>
      </p:sp>
      <p:sp>
        <p:nvSpPr>
          <p:cNvPr id="4" name="Footer Placeholder 3">
            <a:extLst>
              <a:ext uri="{FF2B5EF4-FFF2-40B4-BE49-F238E27FC236}">
                <a16:creationId xmlns:a16="http://schemas.microsoft.com/office/drawing/2014/main" id="{8328F31D-A4B0-4845-B0A3-ED3086BCCDE6}"/>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FDCB772A-E25A-944D-9FE9-E85BE5A42A92}"/>
              </a:ext>
            </a:extLst>
          </p:cNvPr>
          <p:cNvSpPr>
            <a:spLocks noGrp="1"/>
          </p:cNvSpPr>
          <p:nvPr>
            <p:ph type="sldNum" sz="quarter" idx="12"/>
          </p:nvPr>
        </p:nvSpPr>
        <p:spPr/>
        <p:txBody>
          <a:bodyPr/>
          <a:lstStyle/>
          <a:p>
            <a:pPr>
              <a:defRPr/>
            </a:pPr>
            <a:fld id="{EAA0467B-DE1E-D64F-8542-E4D01FFF85FC}" type="slidenum">
              <a:rPr lang="en-US" smtClean="0"/>
              <a:pPr>
                <a:defRPr/>
              </a:pPr>
              <a:t>58</a:t>
            </a:fld>
            <a:endParaRPr lang="en-US"/>
          </a:p>
        </p:txBody>
      </p:sp>
    </p:spTree>
    <p:extLst>
      <p:ext uri="{BB962C8B-B14F-4D97-AF65-F5344CB8AC3E}">
        <p14:creationId xmlns:p14="http://schemas.microsoft.com/office/powerpoint/2010/main" val="6143533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6E4DF-0A1B-524F-AF5F-80EB79562D57}"/>
              </a:ext>
            </a:extLst>
          </p:cNvPr>
          <p:cNvSpPr>
            <a:spLocks noGrp="1"/>
          </p:cNvSpPr>
          <p:nvPr>
            <p:ph type="title"/>
          </p:nvPr>
        </p:nvSpPr>
        <p:spPr>
          <a:xfrm>
            <a:off x="665922" y="23191"/>
            <a:ext cx="7772400" cy="838200"/>
          </a:xfrm>
        </p:spPr>
        <p:txBody>
          <a:bodyPr/>
          <a:lstStyle/>
          <a:p>
            <a:r>
              <a:rPr lang="en-US" dirty="0"/>
              <a:t>Horn Formulas Greedy Algorithm</a:t>
            </a:r>
          </a:p>
        </p:txBody>
      </p:sp>
      <p:pic>
        <p:nvPicPr>
          <p:cNvPr id="7" name="Content Placeholder 6">
            <a:extLst>
              <a:ext uri="{FF2B5EF4-FFF2-40B4-BE49-F238E27FC236}">
                <a16:creationId xmlns:a16="http://schemas.microsoft.com/office/drawing/2014/main" id="{534BB878-0414-F041-ACEE-A1CAECBE192C}"/>
              </a:ext>
            </a:extLst>
          </p:cNvPr>
          <p:cNvPicPr>
            <a:picLocks noGrp="1" noChangeAspect="1"/>
          </p:cNvPicPr>
          <p:nvPr>
            <p:ph idx="1"/>
          </p:nvPr>
        </p:nvPicPr>
        <p:blipFill rotWithShape="1">
          <a:blip r:embed="rId3"/>
          <a:srcRect l="4902" r="981"/>
          <a:stretch/>
        </p:blipFill>
        <p:spPr>
          <a:xfrm>
            <a:off x="46382" y="884582"/>
            <a:ext cx="7514763" cy="3992218"/>
          </a:xfrm>
        </p:spPr>
      </p:pic>
      <p:sp>
        <p:nvSpPr>
          <p:cNvPr id="4" name="Footer Placeholder 3">
            <a:extLst>
              <a:ext uri="{FF2B5EF4-FFF2-40B4-BE49-F238E27FC236}">
                <a16:creationId xmlns:a16="http://schemas.microsoft.com/office/drawing/2014/main" id="{631C6798-E994-ED40-9496-6A5E33A171D5}"/>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B3BE55E3-CA1F-784F-935A-3793071A0B96}"/>
              </a:ext>
            </a:extLst>
          </p:cNvPr>
          <p:cNvSpPr>
            <a:spLocks noGrp="1"/>
          </p:cNvSpPr>
          <p:nvPr>
            <p:ph type="sldNum" sz="quarter" idx="12"/>
          </p:nvPr>
        </p:nvSpPr>
        <p:spPr/>
        <p:txBody>
          <a:bodyPr/>
          <a:lstStyle/>
          <a:p>
            <a:pPr>
              <a:defRPr/>
            </a:pPr>
            <a:fld id="{EAA0467B-DE1E-D64F-8542-E4D01FFF85FC}" type="slidenum">
              <a:rPr lang="en-US" smtClean="0"/>
              <a:pPr>
                <a:defRPr/>
              </a:pPr>
              <a:t>59</a:t>
            </a:fld>
            <a:endParaRPr lang="en-US"/>
          </a:p>
        </p:txBody>
      </p:sp>
      <p:sp>
        <p:nvSpPr>
          <p:cNvPr id="8" name="TextBox 7">
            <a:extLst>
              <a:ext uri="{FF2B5EF4-FFF2-40B4-BE49-F238E27FC236}">
                <a16:creationId xmlns:a16="http://schemas.microsoft.com/office/drawing/2014/main" id="{4DE51626-361A-BB44-BABD-6997439A05CF}"/>
              </a:ext>
            </a:extLst>
          </p:cNvPr>
          <p:cNvSpPr txBox="1"/>
          <p:nvPr/>
        </p:nvSpPr>
        <p:spPr>
          <a:xfrm>
            <a:off x="304800" y="5040341"/>
            <a:ext cx="8305800" cy="1200329"/>
          </a:xfrm>
          <a:prstGeom prst="rect">
            <a:avLst/>
          </a:prstGeom>
          <a:noFill/>
        </p:spPr>
        <p:txBody>
          <a:bodyPr wrap="square" rtlCol="0">
            <a:spAutoFit/>
          </a:bodyPr>
          <a:lstStyle/>
          <a:p>
            <a:pPr marL="342900" indent="-342900">
              <a:buFont typeface="Arial" panose="020B0604020202020204" pitchFamily="34" charset="0"/>
              <a:buChar char="•"/>
            </a:pPr>
            <a:r>
              <a:rPr lang="en-US" sz="2400" b="0" dirty="0"/>
              <a:t>4 variables, 7 clauses, 17 literals</a:t>
            </a:r>
          </a:p>
          <a:p>
            <a:pPr marL="342900" indent="-342900">
              <a:buFont typeface="Arial" panose="020B0604020202020204" pitchFamily="34" charset="0"/>
              <a:buChar char="•"/>
            </a:pPr>
            <a:r>
              <a:rPr lang="en-US" sz="2400" b="0" dirty="0"/>
              <a:t>Gives correct solution and you can implement the above with a variation linear in the number of literals (See HW 5.33) </a:t>
            </a:r>
          </a:p>
        </p:txBody>
      </p:sp>
      <p:graphicFrame>
        <p:nvGraphicFramePr>
          <p:cNvPr id="9" name="Table 8">
            <a:extLst>
              <a:ext uri="{FF2B5EF4-FFF2-40B4-BE49-F238E27FC236}">
                <a16:creationId xmlns:a16="http://schemas.microsoft.com/office/drawing/2014/main" id="{82746BFF-039E-E046-8951-943470D87D38}"/>
              </a:ext>
            </a:extLst>
          </p:cNvPr>
          <p:cNvGraphicFramePr>
            <a:graphicFrameLocks noGrp="1"/>
          </p:cNvGraphicFramePr>
          <p:nvPr>
            <p:extLst>
              <p:ext uri="{D42A27DB-BD31-4B8C-83A1-F6EECF244321}">
                <p14:modId xmlns:p14="http://schemas.microsoft.com/office/powerpoint/2010/main" val="2549109899"/>
              </p:ext>
            </p:extLst>
          </p:nvPr>
        </p:nvGraphicFramePr>
        <p:xfrm>
          <a:off x="7658100" y="1697382"/>
          <a:ext cx="1295400" cy="2260600"/>
        </p:xfrm>
        <a:graphic>
          <a:graphicData uri="http://schemas.openxmlformats.org/drawingml/2006/table">
            <a:tbl>
              <a:tblPr firstRow="1" bandRow="1">
                <a:tableStyleId>{93296810-A885-4BE3-A3E7-6D5BEEA58F35}</a:tableStyleId>
              </a:tblPr>
              <a:tblGrid>
                <a:gridCol w="304800">
                  <a:extLst>
                    <a:ext uri="{9D8B030D-6E8A-4147-A177-3AD203B41FA5}">
                      <a16:colId xmlns:a16="http://schemas.microsoft.com/office/drawing/2014/main" val="2507202043"/>
                    </a:ext>
                  </a:extLst>
                </a:gridCol>
                <a:gridCol w="304800">
                  <a:extLst>
                    <a:ext uri="{9D8B030D-6E8A-4147-A177-3AD203B41FA5}">
                      <a16:colId xmlns:a16="http://schemas.microsoft.com/office/drawing/2014/main" val="1795042418"/>
                    </a:ext>
                  </a:extLst>
                </a:gridCol>
                <a:gridCol w="685800">
                  <a:extLst>
                    <a:ext uri="{9D8B030D-6E8A-4147-A177-3AD203B41FA5}">
                      <a16:colId xmlns:a16="http://schemas.microsoft.com/office/drawing/2014/main" val="293862162"/>
                    </a:ext>
                  </a:extLst>
                </a:gridCol>
              </a:tblGrid>
              <a:tr h="452120">
                <a:tc>
                  <a:txBody>
                    <a:bodyPr/>
                    <a:lstStyle/>
                    <a:p>
                      <a:r>
                        <a:rPr lang="en-US" dirty="0"/>
                        <a:t>p</a:t>
                      </a:r>
                    </a:p>
                  </a:txBody>
                  <a:tcPr/>
                </a:tc>
                <a:tc>
                  <a:txBody>
                    <a:bodyPr/>
                    <a:lstStyle/>
                    <a:p>
                      <a:r>
                        <a:rPr lang="en-US" dirty="0"/>
                        <a:t>q</a:t>
                      </a:r>
                    </a:p>
                  </a:txBody>
                  <a:tcPr/>
                </a:tc>
                <a:tc>
                  <a:txBody>
                    <a:bodyPr/>
                    <a:lstStyle/>
                    <a:p>
                      <a:r>
                        <a:rPr lang="en-US" dirty="0" err="1"/>
                        <a:t>p→q</a:t>
                      </a:r>
                      <a:endParaRPr lang="en-US" dirty="0"/>
                    </a:p>
                  </a:txBody>
                  <a:tcPr/>
                </a:tc>
                <a:extLst>
                  <a:ext uri="{0D108BD9-81ED-4DB2-BD59-A6C34878D82A}">
                    <a16:rowId xmlns:a16="http://schemas.microsoft.com/office/drawing/2014/main" val="3314827923"/>
                  </a:ext>
                </a:extLst>
              </a:tr>
              <a:tr h="452120">
                <a:tc>
                  <a:txBody>
                    <a:bodyPr/>
                    <a:lstStyle/>
                    <a:p>
                      <a:r>
                        <a:rPr lang="en-US" dirty="0"/>
                        <a:t>F</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2656721056"/>
                  </a:ext>
                </a:extLst>
              </a:tr>
              <a:tr h="452120">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2016309342"/>
                  </a:ext>
                </a:extLst>
              </a:tr>
              <a:tr h="452120">
                <a:tc>
                  <a:txBody>
                    <a:bodyPr/>
                    <a:lstStyle/>
                    <a:p>
                      <a:r>
                        <a:rPr lang="en-US" dirty="0"/>
                        <a:t>T</a:t>
                      </a:r>
                    </a:p>
                  </a:txBody>
                  <a:tcPr>
                    <a:solidFill>
                      <a:srgbClr val="66FF66"/>
                    </a:solidFill>
                  </a:tcPr>
                </a:tc>
                <a:tc>
                  <a:txBody>
                    <a:bodyPr/>
                    <a:lstStyle/>
                    <a:p>
                      <a:r>
                        <a:rPr lang="en-US" dirty="0"/>
                        <a:t>F</a:t>
                      </a:r>
                    </a:p>
                  </a:txBody>
                  <a:tcPr>
                    <a:solidFill>
                      <a:srgbClr val="66FF66"/>
                    </a:solidFill>
                  </a:tcPr>
                </a:tc>
                <a:tc>
                  <a:txBody>
                    <a:bodyPr/>
                    <a:lstStyle/>
                    <a:p>
                      <a:r>
                        <a:rPr lang="en-US" dirty="0"/>
                        <a:t>F</a:t>
                      </a:r>
                    </a:p>
                  </a:txBody>
                  <a:tcPr>
                    <a:solidFill>
                      <a:srgbClr val="66FF66"/>
                    </a:solidFill>
                  </a:tcPr>
                </a:tc>
                <a:extLst>
                  <a:ext uri="{0D108BD9-81ED-4DB2-BD59-A6C34878D82A}">
                    <a16:rowId xmlns:a16="http://schemas.microsoft.com/office/drawing/2014/main" val="3513134957"/>
                  </a:ext>
                </a:extLst>
              </a:tr>
              <a:tr h="452120">
                <a:tc>
                  <a:txBody>
                    <a:bodyPr/>
                    <a:lstStyle/>
                    <a:p>
                      <a:r>
                        <a:rPr lang="en-US" dirty="0"/>
                        <a:t>T</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549624082"/>
                  </a:ext>
                </a:extLst>
              </a:tr>
            </a:tbl>
          </a:graphicData>
        </a:graphic>
      </p:graphicFrame>
      <p:sp>
        <p:nvSpPr>
          <p:cNvPr id="10" name="TextBox 9">
            <a:extLst>
              <a:ext uri="{FF2B5EF4-FFF2-40B4-BE49-F238E27FC236}">
                <a16:creationId xmlns:a16="http://schemas.microsoft.com/office/drawing/2014/main" id="{A5CD7924-B794-EC4B-BB52-837EF3C5D82F}"/>
              </a:ext>
            </a:extLst>
          </p:cNvPr>
          <p:cNvSpPr txBox="1"/>
          <p:nvPr/>
        </p:nvSpPr>
        <p:spPr>
          <a:xfrm>
            <a:off x="7843173" y="968849"/>
            <a:ext cx="925253" cy="707886"/>
          </a:xfrm>
          <a:prstGeom prst="rect">
            <a:avLst/>
          </a:prstGeom>
          <a:noFill/>
        </p:spPr>
        <p:txBody>
          <a:bodyPr wrap="none" rtlCol="0">
            <a:spAutoFit/>
          </a:bodyPr>
          <a:lstStyle/>
          <a:p>
            <a:r>
              <a:rPr lang="en-US" sz="2000" b="0" dirty="0"/>
              <a:t>Modus</a:t>
            </a:r>
          </a:p>
          <a:p>
            <a:r>
              <a:rPr lang="en-US" sz="2000" b="0" dirty="0"/>
              <a:t>Ponens</a:t>
            </a:r>
          </a:p>
        </p:txBody>
      </p:sp>
    </p:spTree>
    <p:extLst>
      <p:ext uri="{BB962C8B-B14F-4D97-AF65-F5344CB8AC3E}">
        <p14:creationId xmlns:p14="http://schemas.microsoft.com/office/powerpoint/2010/main" val="342765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MST – Minimum Spanning Tree</a:t>
            </a:r>
          </a:p>
        </p:txBody>
      </p:sp>
      <p:sp>
        <p:nvSpPr>
          <p:cNvPr id="23555" name="Content Placeholder 2"/>
          <p:cNvSpPr>
            <a:spLocks noGrp="1"/>
          </p:cNvSpPr>
          <p:nvPr>
            <p:ph idx="1"/>
          </p:nvPr>
        </p:nvSpPr>
        <p:spPr/>
        <p:txBody>
          <a:bodyPr/>
          <a:lstStyle/>
          <a:p>
            <a:r>
              <a:rPr lang="en-US" dirty="0">
                <a:ea typeface="ＭＳ Ｐゴシック" charset="-128"/>
                <a:cs typeface="ＭＳ Ｐゴシック" charset="-128"/>
              </a:rPr>
              <a:t>What greedy algorithm might we use assuming we start with the entire graph</a:t>
            </a:r>
          </a:p>
          <a:p>
            <a:endParaRPr lang="en-US" dirty="0">
              <a:ea typeface="ＭＳ Ｐゴシック" charset="-128"/>
              <a:cs typeface="ＭＳ Ｐゴシック" charset="-128"/>
            </a:endParaRPr>
          </a:p>
        </p:txBody>
      </p:sp>
      <p:sp>
        <p:nvSpPr>
          <p:cNvPr id="23556"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23557" name="Slide Number Placeholder 4"/>
          <p:cNvSpPr>
            <a:spLocks noGrp="1"/>
          </p:cNvSpPr>
          <p:nvPr>
            <p:ph type="sldNum" sz="quarter" idx="12"/>
          </p:nvPr>
        </p:nvSpPr>
        <p:spPr>
          <a:noFill/>
        </p:spPr>
        <p:txBody>
          <a:bodyPr/>
          <a:lstStyle/>
          <a:p>
            <a:fld id="{048B587B-D335-0141-A0EA-4F5C476F998C}" type="slidenum">
              <a:rPr lang="en-US" smtClean="0">
                <a:latin typeface="Times New Roman" charset="0"/>
              </a:rPr>
              <a:pPr/>
              <a:t>6</a:t>
            </a:fld>
            <a:endParaRPr lang="en-US">
              <a:latin typeface="Times New Roman" charset="0"/>
            </a:endParaRPr>
          </a:p>
        </p:txBody>
      </p:sp>
      <p:grpSp>
        <p:nvGrpSpPr>
          <p:cNvPr id="3" name="Group 2">
            <a:extLst>
              <a:ext uri="{FF2B5EF4-FFF2-40B4-BE49-F238E27FC236}">
                <a16:creationId xmlns:a16="http://schemas.microsoft.com/office/drawing/2014/main" id="{53D97338-4E44-9C49-A618-F052C60E6CC5}"/>
              </a:ext>
            </a:extLst>
          </p:cNvPr>
          <p:cNvGrpSpPr/>
          <p:nvPr/>
        </p:nvGrpSpPr>
        <p:grpSpPr>
          <a:xfrm>
            <a:off x="685800" y="2819400"/>
            <a:ext cx="3886200" cy="3505200"/>
            <a:chOff x="685800" y="2819400"/>
            <a:chExt cx="3886200" cy="3505200"/>
          </a:xfrm>
        </p:grpSpPr>
        <p:sp>
          <p:nvSpPr>
            <p:cNvPr id="6" name="Oval 3"/>
            <p:cNvSpPr>
              <a:spLocks noChangeArrowheads="1"/>
            </p:cNvSpPr>
            <p:nvPr/>
          </p:nvSpPr>
          <p:spPr bwMode="auto">
            <a:xfrm>
              <a:off x="838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1</a:t>
              </a:r>
            </a:p>
          </p:txBody>
        </p:sp>
        <p:sp>
          <p:nvSpPr>
            <p:cNvPr id="7" name="Oval 4"/>
            <p:cNvSpPr>
              <a:spLocks noChangeArrowheads="1"/>
            </p:cNvSpPr>
            <p:nvPr/>
          </p:nvSpPr>
          <p:spPr bwMode="auto">
            <a:xfrm>
              <a:off x="2362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2</a:t>
              </a:r>
            </a:p>
          </p:txBody>
        </p:sp>
        <p:sp>
          <p:nvSpPr>
            <p:cNvPr id="8" name="Oval 5"/>
            <p:cNvSpPr>
              <a:spLocks noChangeArrowheads="1"/>
            </p:cNvSpPr>
            <p:nvPr/>
          </p:nvSpPr>
          <p:spPr bwMode="auto">
            <a:xfrm>
              <a:off x="3886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3</a:t>
              </a:r>
            </a:p>
          </p:txBody>
        </p:sp>
        <p:cxnSp>
          <p:nvCxnSpPr>
            <p:cNvPr id="9" name="AutoShape 6"/>
            <p:cNvCxnSpPr>
              <a:cxnSpLocks noChangeShapeType="1"/>
              <a:stCxn id="6" idx="6"/>
              <a:endCxn id="7" idx="2"/>
            </p:cNvCxnSpPr>
            <p:nvPr/>
          </p:nvCxnSpPr>
          <p:spPr bwMode="auto">
            <a:xfrm>
              <a:off x="1309688" y="3276600"/>
              <a:ext cx="1038225" cy="0"/>
            </a:xfrm>
            <a:prstGeom prst="straightConnector1">
              <a:avLst/>
            </a:prstGeom>
            <a:noFill/>
            <a:ln w="9525">
              <a:solidFill>
                <a:schemeClr val="tx1"/>
              </a:solidFill>
              <a:round/>
              <a:headEnd/>
              <a:tailEnd/>
            </a:ln>
          </p:spPr>
        </p:cxnSp>
        <p:cxnSp>
          <p:nvCxnSpPr>
            <p:cNvPr id="10" name="AutoShape 7"/>
            <p:cNvCxnSpPr>
              <a:cxnSpLocks noChangeShapeType="1"/>
              <a:stCxn id="7" idx="6"/>
              <a:endCxn id="8" idx="2"/>
            </p:cNvCxnSpPr>
            <p:nvPr/>
          </p:nvCxnSpPr>
          <p:spPr bwMode="auto">
            <a:xfrm>
              <a:off x="2833688" y="3276600"/>
              <a:ext cx="1038225" cy="0"/>
            </a:xfrm>
            <a:prstGeom prst="straightConnector1">
              <a:avLst/>
            </a:prstGeom>
            <a:noFill/>
            <a:ln w="9525">
              <a:solidFill>
                <a:schemeClr val="tx1"/>
              </a:solidFill>
              <a:round/>
              <a:headEnd/>
              <a:tailEnd/>
            </a:ln>
          </p:spPr>
        </p:cxnSp>
        <p:sp>
          <p:nvSpPr>
            <p:cNvPr id="11" name="Text Box 8"/>
            <p:cNvSpPr txBox="1">
              <a:spLocks noChangeArrowheads="1"/>
            </p:cNvSpPr>
            <p:nvPr/>
          </p:nvSpPr>
          <p:spPr bwMode="auto">
            <a:xfrm>
              <a:off x="1600200" y="28194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1</a:t>
              </a:r>
            </a:p>
          </p:txBody>
        </p:sp>
        <p:sp>
          <p:nvSpPr>
            <p:cNvPr id="12" name="Text Box 9"/>
            <p:cNvSpPr txBox="1">
              <a:spLocks noChangeArrowheads="1"/>
            </p:cNvSpPr>
            <p:nvPr/>
          </p:nvSpPr>
          <p:spPr bwMode="auto">
            <a:xfrm>
              <a:off x="3124200" y="28194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2</a:t>
              </a:r>
            </a:p>
          </p:txBody>
        </p:sp>
        <p:sp>
          <p:nvSpPr>
            <p:cNvPr id="13" name="Oval 10"/>
            <p:cNvSpPr>
              <a:spLocks noChangeArrowheads="1"/>
            </p:cNvSpPr>
            <p:nvPr/>
          </p:nvSpPr>
          <p:spPr bwMode="auto">
            <a:xfrm>
              <a:off x="838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4</a:t>
              </a:r>
            </a:p>
          </p:txBody>
        </p:sp>
        <p:sp>
          <p:nvSpPr>
            <p:cNvPr id="14" name="Oval 11"/>
            <p:cNvSpPr>
              <a:spLocks noChangeArrowheads="1"/>
            </p:cNvSpPr>
            <p:nvPr/>
          </p:nvSpPr>
          <p:spPr bwMode="auto">
            <a:xfrm>
              <a:off x="2362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5</a:t>
              </a:r>
            </a:p>
          </p:txBody>
        </p:sp>
        <p:sp>
          <p:nvSpPr>
            <p:cNvPr id="15" name="Oval 12"/>
            <p:cNvSpPr>
              <a:spLocks noChangeArrowheads="1"/>
            </p:cNvSpPr>
            <p:nvPr/>
          </p:nvSpPr>
          <p:spPr bwMode="auto">
            <a:xfrm>
              <a:off x="3886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6</a:t>
              </a:r>
            </a:p>
          </p:txBody>
        </p:sp>
        <p:cxnSp>
          <p:nvCxnSpPr>
            <p:cNvPr id="16" name="AutoShape 13"/>
            <p:cNvCxnSpPr>
              <a:cxnSpLocks noChangeShapeType="1"/>
              <a:stCxn id="13" idx="6"/>
              <a:endCxn id="14" idx="2"/>
            </p:cNvCxnSpPr>
            <p:nvPr/>
          </p:nvCxnSpPr>
          <p:spPr bwMode="auto">
            <a:xfrm>
              <a:off x="1309688" y="4648200"/>
              <a:ext cx="1038225" cy="0"/>
            </a:xfrm>
            <a:prstGeom prst="straightConnector1">
              <a:avLst/>
            </a:prstGeom>
            <a:noFill/>
            <a:ln w="9525">
              <a:solidFill>
                <a:schemeClr val="tx1"/>
              </a:solidFill>
              <a:round/>
              <a:headEnd/>
              <a:tailEnd/>
            </a:ln>
          </p:spPr>
        </p:cxnSp>
        <p:cxnSp>
          <p:nvCxnSpPr>
            <p:cNvPr id="17" name="AutoShape 14"/>
            <p:cNvCxnSpPr>
              <a:cxnSpLocks noChangeShapeType="1"/>
              <a:stCxn id="14" idx="6"/>
              <a:endCxn id="15" idx="2"/>
            </p:cNvCxnSpPr>
            <p:nvPr/>
          </p:nvCxnSpPr>
          <p:spPr bwMode="auto">
            <a:xfrm>
              <a:off x="2833688" y="4648200"/>
              <a:ext cx="1038225" cy="0"/>
            </a:xfrm>
            <a:prstGeom prst="straightConnector1">
              <a:avLst/>
            </a:prstGeom>
            <a:noFill/>
            <a:ln w="9525">
              <a:solidFill>
                <a:schemeClr val="tx1"/>
              </a:solidFill>
              <a:round/>
              <a:headEnd/>
              <a:tailEnd/>
            </a:ln>
          </p:spPr>
        </p:cxnSp>
        <p:sp>
          <p:nvSpPr>
            <p:cNvPr id="18" name="Text Box 15"/>
            <p:cNvSpPr txBox="1">
              <a:spLocks noChangeArrowheads="1"/>
            </p:cNvSpPr>
            <p:nvPr/>
          </p:nvSpPr>
          <p:spPr bwMode="auto">
            <a:xfrm>
              <a:off x="1600200" y="42052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19" name="Text Box 16"/>
            <p:cNvSpPr txBox="1">
              <a:spLocks noChangeArrowheads="1"/>
            </p:cNvSpPr>
            <p:nvPr/>
          </p:nvSpPr>
          <p:spPr bwMode="auto">
            <a:xfrm>
              <a:off x="3124200" y="42052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8</a:t>
              </a:r>
            </a:p>
          </p:txBody>
        </p:sp>
        <p:cxnSp>
          <p:nvCxnSpPr>
            <p:cNvPr id="20" name="AutoShape 17"/>
            <p:cNvCxnSpPr>
              <a:cxnSpLocks noChangeShapeType="1"/>
              <a:stCxn id="6" idx="4"/>
              <a:endCxn id="13" idx="0"/>
            </p:cNvCxnSpPr>
            <p:nvPr/>
          </p:nvCxnSpPr>
          <p:spPr bwMode="auto">
            <a:xfrm>
              <a:off x="1066800" y="3519488"/>
              <a:ext cx="0" cy="885825"/>
            </a:xfrm>
            <a:prstGeom prst="straightConnector1">
              <a:avLst/>
            </a:prstGeom>
            <a:noFill/>
            <a:ln w="9525">
              <a:solidFill>
                <a:schemeClr val="tx1"/>
              </a:solidFill>
              <a:round/>
              <a:headEnd/>
              <a:tailEnd/>
            </a:ln>
          </p:spPr>
        </p:cxnSp>
        <p:cxnSp>
          <p:nvCxnSpPr>
            <p:cNvPr id="21" name="AutoShape 18"/>
            <p:cNvCxnSpPr>
              <a:cxnSpLocks noChangeShapeType="1"/>
              <a:stCxn id="13" idx="7"/>
              <a:endCxn id="7" idx="3"/>
            </p:cNvCxnSpPr>
            <p:nvPr/>
          </p:nvCxnSpPr>
          <p:spPr bwMode="auto">
            <a:xfrm flipV="1">
              <a:off x="1228725" y="3452813"/>
              <a:ext cx="1200150" cy="1019175"/>
            </a:xfrm>
            <a:prstGeom prst="straightConnector1">
              <a:avLst/>
            </a:prstGeom>
            <a:noFill/>
            <a:ln w="9525">
              <a:solidFill>
                <a:schemeClr val="tx1"/>
              </a:solidFill>
              <a:round/>
              <a:headEnd/>
              <a:tailEnd/>
            </a:ln>
          </p:spPr>
        </p:cxnSp>
        <p:cxnSp>
          <p:nvCxnSpPr>
            <p:cNvPr id="22" name="AutoShape 19"/>
            <p:cNvCxnSpPr>
              <a:cxnSpLocks noChangeShapeType="1"/>
              <a:stCxn id="7" idx="4"/>
              <a:endCxn id="14" idx="0"/>
            </p:cNvCxnSpPr>
            <p:nvPr/>
          </p:nvCxnSpPr>
          <p:spPr bwMode="auto">
            <a:xfrm>
              <a:off x="2590800" y="3519488"/>
              <a:ext cx="0" cy="885825"/>
            </a:xfrm>
            <a:prstGeom prst="straightConnector1">
              <a:avLst/>
            </a:prstGeom>
            <a:noFill/>
            <a:ln w="9525">
              <a:solidFill>
                <a:schemeClr val="tx1"/>
              </a:solidFill>
              <a:round/>
              <a:headEnd/>
              <a:tailEnd/>
            </a:ln>
          </p:spPr>
        </p:cxnSp>
        <p:cxnSp>
          <p:nvCxnSpPr>
            <p:cNvPr id="23" name="AutoShape 20"/>
            <p:cNvCxnSpPr>
              <a:cxnSpLocks noChangeShapeType="1"/>
              <a:stCxn id="14" idx="7"/>
              <a:endCxn id="8" idx="3"/>
            </p:cNvCxnSpPr>
            <p:nvPr/>
          </p:nvCxnSpPr>
          <p:spPr bwMode="auto">
            <a:xfrm flipV="1">
              <a:off x="2752725" y="3452813"/>
              <a:ext cx="1200150" cy="1019175"/>
            </a:xfrm>
            <a:prstGeom prst="straightConnector1">
              <a:avLst/>
            </a:prstGeom>
            <a:noFill/>
            <a:ln w="9525">
              <a:solidFill>
                <a:schemeClr val="tx1"/>
              </a:solidFill>
              <a:round/>
              <a:headEnd/>
              <a:tailEnd/>
            </a:ln>
          </p:spPr>
        </p:cxnSp>
        <p:cxnSp>
          <p:nvCxnSpPr>
            <p:cNvPr id="24" name="AutoShape 21"/>
            <p:cNvCxnSpPr>
              <a:cxnSpLocks noChangeShapeType="1"/>
              <a:stCxn id="8" idx="4"/>
              <a:endCxn id="15" idx="0"/>
            </p:cNvCxnSpPr>
            <p:nvPr/>
          </p:nvCxnSpPr>
          <p:spPr bwMode="auto">
            <a:xfrm>
              <a:off x="4114800" y="3519488"/>
              <a:ext cx="0" cy="885825"/>
            </a:xfrm>
            <a:prstGeom prst="straightConnector1">
              <a:avLst/>
            </a:prstGeom>
            <a:noFill/>
            <a:ln w="9525">
              <a:solidFill>
                <a:schemeClr val="tx1"/>
              </a:solidFill>
              <a:round/>
              <a:headEnd/>
              <a:tailEnd/>
            </a:ln>
          </p:spPr>
        </p:cxnSp>
        <p:sp>
          <p:nvSpPr>
            <p:cNvPr id="25" name="Oval 22"/>
            <p:cNvSpPr>
              <a:spLocks noChangeArrowheads="1"/>
            </p:cNvSpPr>
            <p:nvPr/>
          </p:nvSpPr>
          <p:spPr bwMode="auto">
            <a:xfrm>
              <a:off x="2362200" y="5867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b="0">
                  <a:latin typeface="+mn-lt"/>
                  <a:ea typeface="Arial" pitchFamily="-107" charset="0"/>
                  <a:cs typeface="Arial" pitchFamily="-107" charset="0"/>
                </a:rPr>
                <a:t>7</a:t>
              </a:r>
            </a:p>
          </p:txBody>
        </p:sp>
        <p:cxnSp>
          <p:nvCxnSpPr>
            <p:cNvPr id="26" name="AutoShape 23"/>
            <p:cNvCxnSpPr>
              <a:cxnSpLocks noChangeShapeType="1"/>
              <a:stCxn id="13" idx="5"/>
              <a:endCxn id="25" idx="1"/>
            </p:cNvCxnSpPr>
            <p:nvPr/>
          </p:nvCxnSpPr>
          <p:spPr bwMode="auto">
            <a:xfrm>
              <a:off x="1228725" y="4824413"/>
              <a:ext cx="1200150" cy="1095375"/>
            </a:xfrm>
            <a:prstGeom prst="straightConnector1">
              <a:avLst/>
            </a:prstGeom>
            <a:noFill/>
            <a:ln w="9525">
              <a:solidFill>
                <a:schemeClr val="tx1"/>
              </a:solidFill>
              <a:round/>
              <a:headEnd/>
              <a:tailEnd/>
            </a:ln>
          </p:spPr>
        </p:cxnSp>
        <p:cxnSp>
          <p:nvCxnSpPr>
            <p:cNvPr id="27" name="AutoShape 24"/>
            <p:cNvCxnSpPr>
              <a:cxnSpLocks noChangeShapeType="1"/>
              <a:stCxn id="14" idx="4"/>
              <a:endCxn id="25" idx="0"/>
            </p:cNvCxnSpPr>
            <p:nvPr/>
          </p:nvCxnSpPr>
          <p:spPr bwMode="auto">
            <a:xfrm>
              <a:off x="2590800" y="4891088"/>
              <a:ext cx="0" cy="962025"/>
            </a:xfrm>
            <a:prstGeom prst="straightConnector1">
              <a:avLst/>
            </a:prstGeom>
            <a:noFill/>
            <a:ln w="9525">
              <a:solidFill>
                <a:schemeClr val="tx1"/>
              </a:solidFill>
              <a:round/>
              <a:headEnd/>
              <a:tailEnd/>
            </a:ln>
          </p:spPr>
        </p:cxnSp>
        <p:cxnSp>
          <p:nvCxnSpPr>
            <p:cNvPr id="28" name="AutoShape 25"/>
            <p:cNvCxnSpPr>
              <a:cxnSpLocks noChangeShapeType="1"/>
              <a:stCxn id="15" idx="3"/>
              <a:endCxn id="25" idx="7"/>
            </p:cNvCxnSpPr>
            <p:nvPr/>
          </p:nvCxnSpPr>
          <p:spPr bwMode="auto">
            <a:xfrm flipH="1">
              <a:off x="2752725" y="4824413"/>
              <a:ext cx="1200150" cy="1095375"/>
            </a:xfrm>
            <a:prstGeom prst="straightConnector1">
              <a:avLst/>
            </a:prstGeom>
            <a:noFill/>
            <a:ln w="9525">
              <a:solidFill>
                <a:schemeClr val="tx1"/>
              </a:solidFill>
              <a:round/>
              <a:headEnd/>
              <a:tailEnd/>
            </a:ln>
          </p:spPr>
        </p:cxnSp>
        <p:sp>
          <p:nvSpPr>
            <p:cNvPr id="29" name="Text Box 26"/>
            <p:cNvSpPr txBox="1">
              <a:spLocks noChangeArrowheads="1"/>
            </p:cNvSpPr>
            <p:nvPr/>
          </p:nvSpPr>
          <p:spPr bwMode="auto">
            <a:xfrm>
              <a:off x="685800" y="3748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0" name="Text Box 27"/>
            <p:cNvSpPr txBox="1">
              <a:spLocks noChangeArrowheads="1"/>
            </p:cNvSpPr>
            <p:nvPr/>
          </p:nvSpPr>
          <p:spPr bwMode="auto">
            <a:xfrm>
              <a:off x="1524000" y="35814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1" name="Text Box 28"/>
            <p:cNvSpPr txBox="1">
              <a:spLocks noChangeArrowheads="1"/>
            </p:cNvSpPr>
            <p:nvPr/>
          </p:nvSpPr>
          <p:spPr bwMode="auto">
            <a:xfrm>
              <a:off x="2209800" y="37338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sp>
          <p:nvSpPr>
            <p:cNvPr id="32" name="Text Box 29"/>
            <p:cNvSpPr txBox="1">
              <a:spLocks noChangeArrowheads="1"/>
            </p:cNvSpPr>
            <p:nvPr/>
          </p:nvSpPr>
          <p:spPr bwMode="auto">
            <a:xfrm>
              <a:off x="3048000" y="35671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5</a:t>
              </a:r>
            </a:p>
          </p:txBody>
        </p:sp>
        <p:sp>
          <p:nvSpPr>
            <p:cNvPr id="33" name="Text Box 30"/>
            <p:cNvSpPr txBox="1">
              <a:spLocks noChangeArrowheads="1"/>
            </p:cNvSpPr>
            <p:nvPr/>
          </p:nvSpPr>
          <p:spPr bwMode="auto">
            <a:xfrm>
              <a:off x="4114800" y="3719513"/>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6</a:t>
              </a:r>
            </a:p>
          </p:txBody>
        </p:sp>
        <p:sp>
          <p:nvSpPr>
            <p:cNvPr id="34" name="Text Box 31"/>
            <p:cNvSpPr txBox="1">
              <a:spLocks noChangeArrowheads="1"/>
            </p:cNvSpPr>
            <p:nvPr/>
          </p:nvSpPr>
          <p:spPr bwMode="auto">
            <a:xfrm>
              <a:off x="2209800" y="51196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7</a:t>
              </a:r>
            </a:p>
          </p:txBody>
        </p:sp>
        <p:sp>
          <p:nvSpPr>
            <p:cNvPr id="35" name="Text Box 32"/>
            <p:cNvSpPr txBox="1">
              <a:spLocks noChangeArrowheads="1"/>
            </p:cNvSpPr>
            <p:nvPr/>
          </p:nvSpPr>
          <p:spPr bwMode="auto">
            <a:xfrm>
              <a:off x="3505200" y="5272088"/>
              <a:ext cx="457200" cy="519112"/>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3</a:t>
              </a:r>
            </a:p>
          </p:txBody>
        </p:sp>
        <p:sp>
          <p:nvSpPr>
            <p:cNvPr id="36" name="Text Box 33"/>
            <p:cNvSpPr txBox="1">
              <a:spLocks noChangeArrowheads="1"/>
            </p:cNvSpPr>
            <p:nvPr/>
          </p:nvSpPr>
          <p:spPr bwMode="auto">
            <a:xfrm>
              <a:off x="1524000" y="5257800"/>
              <a:ext cx="457200" cy="519113"/>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b="0">
                  <a:latin typeface="+mn-lt"/>
                  <a:ea typeface="Arial" pitchFamily="-107" charset="0"/>
                  <a:cs typeface="Arial" pitchFamily="-107" charset="0"/>
                </a:rPr>
                <a:t>4</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5188-38A3-C94E-ADAA-6C0AEC9BAAD8}"/>
              </a:ext>
            </a:extLst>
          </p:cNvPr>
          <p:cNvSpPr>
            <a:spLocks noGrp="1"/>
          </p:cNvSpPr>
          <p:nvPr>
            <p:ph type="title"/>
          </p:nvPr>
        </p:nvSpPr>
        <p:spPr/>
        <p:txBody>
          <a:bodyPr/>
          <a:lstStyle/>
          <a:p>
            <a:r>
              <a:rPr lang="en-US" dirty="0"/>
              <a:t>Satisfiability</a:t>
            </a:r>
          </a:p>
        </p:txBody>
      </p:sp>
      <p:sp>
        <p:nvSpPr>
          <p:cNvPr id="3" name="Content Placeholder 2">
            <a:extLst>
              <a:ext uri="{FF2B5EF4-FFF2-40B4-BE49-F238E27FC236}">
                <a16:creationId xmlns:a16="http://schemas.microsoft.com/office/drawing/2014/main" id="{9DE6DFA9-E5F0-3945-9E1F-3B6FEA43B959}"/>
              </a:ext>
            </a:extLst>
          </p:cNvPr>
          <p:cNvSpPr>
            <a:spLocks noGrp="1"/>
          </p:cNvSpPr>
          <p:nvPr>
            <p:ph idx="1"/>
          </p:nvPr>
        </p:nvSpPr>
        <p:spPr/>
        <p:txBody>
          <a:bodyPr/>
          <a:lstStyle/>
          <a:p>
            <a:r>
              <a:rPr lang="en-US" sz="2800" dirty="0"/>
              <a:t>Horn-SAT is one variation of Satisfiability</a:t>
            </a:r>
          </a:p>
          <a:p>
            <a:r>
              <a:rPr lang="en-US" sz="2800" dirty="0"/>
              <a:t>2-SAT</a:t>
            </a:r>
          </a:p>
          <a:p>
            <a:pPr lvl="1"/>
            <a:r>
              <a:rPr lang="en-US" sz="2400" dirty="0"/>
              <a:t>(x </a:t>
            </a:r>
            <a:r>
              <a:rPr lang="en-US" sz="2400" dirty="0">
                <a:sym typeface="Symbol" pitchFamily="2" charset="2"/>
              </a:rPr>
              <a:t></a:t>
            </a:r>
            <a:r>
              <a:rPr lang="en-US" sz="2400" dirty="0"/>
              <a:t>  y) </a:t>
            </a:r>
            <a:r>
              <a:rPr lang="en-US" sz="2400" dirty="0">
                <a:sym typeface="Symbol" pitchFamily="2" charset="2"/>
              </a:rPr>
              <a:t></a:t>
            </a:r>
            <a:r>
              <a:rPr lang="en-US" sz="2400" dirty="0"/>
              <a:t> (</a:t>
            </a:r>
            <a:r>
              <a:rPr lang="en-US" sz="2400" dirty="0">
                <a:sym typeface="Symbol" pitchFamily="2" charset="2"/>
              </a:rPr>
              <a:t>z</a:t>
            </a:r>
            <a:r>
              <a:rPr lang="en-US" sz="2400" dirty="0"/>
              <a:t> </a:t>
            </a:r>
            <a:r>
              <a:rPr lang="en-US" sz="2400" dirty="0">
                <a:sym typeface="Symbol" pitchFamily="2" charset="2"/>
              </a:rPr>
              <a:t></a:t>
            </a:r>
            <a:r>
              <a:rPr lang="en-US" sz="2400" dirty="0"/>
              <a:t>  x) </a:t>
            </a:r>
            <a:r>
              <a:rPr lang="en-US" sz="2400" dirty="0">
                <a:sym typeface="Symbol" pitchFamily="2" charset="2"/>
              </a:rPr>
              <a:t></a:t>
            </a:r>
            <a:r>
              <a:rPr lang="en-US" sz="2400" dirty="0"/>
              <a:t> (w </a:t>
            </a:r>
            <a:r>
              <a:rPr lang="en-US" sz="2400" dirty="0">
                <a:sym typeface="Symbol" pitchFamily="2" charset="2"/>
              </a:rPr>
              <a:t></a:t>
            </a:r>
            <a:r>
              <a:rPr lang="en-US" sz="2400" dirty="0"/>
              <a:t>  y) </a:t>
            </a:r>
            <a:r>
              <a:rPr lang="en-US" sz="2400" dirty="0">
                <a:sym typeface="Symbol" pitchFamily="2" charset="2"/>
              </a:rPr>
              <a:t></a:t>
            </a:r>
            <a:r>
              <a:rPr lang="en-US" sz="2400" dirty="0"/>
              <a:t> …</a:t>
            </a:r>
          </a:p>
          <a:p>
            <a:pPr lvl="1"/>
            <a:r>
              <a:rPr lang="en-US" sz="2400" dirty="0"/>
              <a:t>SAT problems: does there exist a setting of the Boolean variables which satisfy this formula, 2-CNF</a:t>
            </a:r>
          </a:p>
          <a:p>
            <a:pPr lvl="1"/>
            <a:r>
              <a:rPr lang="en-US" sz="2400" dirty="0"/>
              <a:t>There is a polynomial solution</a:t>
            </a:r>
          </a:p>
          <a:p>
            <a:r>
              <a:rPr lang="en-US" sz="2800" dirty="0"/>
              <a:t>3-SAT</a:t>
            </a:r>
          </a:p>
          <a:p>
            <a:pPr lvl="1"/>
            <a:r>
              <a:rPr lang="en-US" sz="2400" dirty="0"/>
              <a:t>(x </a:t>
            </a:r>
            <a:r>
              <a:rPr lang="en-US" sz="2400" dirty="0">
                <a:sym typeface="Symbol" pitchFamily="2" charset="2"/>
              </a:rPr>
              <a:t></a:t>
            </a:r>
            <a:r>
              <a:rPr lang="en-US" sz="2400" dirty="0"/>
              <a:t>  y </a:t>
            </a:r>
            <a:r>
              <a:rPr lang="en-US" sz="2400" dirty="0">
                <a:sym typeface="Symbol" pitchFamily="2" charset="2"/>
              </a:rPr>
              <a:t></a:t>
            </a:r>
            <a:r>
              <a:rPr lang="en-US" sz="2400" dirty="0"/>
              <a:t>  p) </a:t>
            </a:r>
            <a:r>
              <a:rPr lang="en-US" sz="2400" dirty="0">
                <a:sym typeface="Symbol" pitchFamily="2" charset="2"/>
              </a:rPr>
              <a:t></a:t>
            </a:r>
            <a:r>
              <a:rPr lang="en-US" sz="2400" dirty="0"/>
              <a:t> (</a:t>
            </a:r>
            <a:r>
              <a:rPr lang="en-US" sz="2400" dirty="0">
                <a:sym typeface="Symbol" pitchFamily="2" charset="2"/>
              </a:rPr>
              <a:t>z</a:t>
            </a:r>
            <a:r>
              <a:rPr lang="en-US" sz="2400" dirty="0"/>
              <a:t> </a:t>
            </a:r>
            <a:r>
              <a:rPr lang="en-US" sz="2400" dirty="0">
                <a:sym typeface="Symbol" pitchFamily="2" charset="2"/>
              </a:rPr>
              <a:t></a:t>
            </a:r>
            <a:r>
              <a:rPr lang="en-US" sz="2400" dirty="0"/>
              <a:t>  x</a:t>
            </a:r>
            <a:r>
              <a:rPr lang="en-US" sz="2400" dirty="0">
                <a:sym typeface="Symbol" pitchFamily="2" charset="2"/>
              </a:rPr>
              <a:t> </a:t>
            </a:r>
            <a:r>
              <a:rPr lang="en-US" sz="2400" dirty="0"/>
              <a:t>  q) </a:t>
            </a:r>
            <a:r>
              <a:rPr lang="en-US" sz="2400" dirty="0">
                <a:sym typeface="Symbol" pitchFamily="2" charset="2"/>
              </a:rPr>
              <a:t></a:t>
            </a:r>
            <a:r>
              <a:rPr lang="en-US" sz="2400" dirty="0"/>
              <a:t> (w </a:t>
            </a:r>
            <a:r>
              <a:rPr lang="en-US" sz="2400" dirty="0">
                <a:sym typeface="Symbol" pitchFamily="2" charset="2"/>
              </a:rPr>
              <a:t></a:t>
            </a:r>
            <a:r>
              <a:rPr lang="en-US" sz="2400" dirty="0"/>
              <a:t>  y</a:t>
            </a:r>
            <a:r>
              <a:rPr lang="en-US" sz="2400" dirty="0">
                <a:sym typeface="Symbol" pitchFamily="2" charset="2"/>
              </a:rPr>
              <a:t> </a:t>
            </a:r>
            <a:r>
              <a:rPr lang="en-US" sz="2400" dirty="0"/>
              <a:t>  q) </a:t>
            </a:r>
            <a:r>
              <a:rPr lang="en-US" sz="2400" dirty="0">
                <a:sym typeface="Symbol" pitchFamily="2" charset="2"/>
              </a:rPr>
              <a:t></a:t>
            </a:r>
            <a:r>
              <a:rPr lang="en-US" sz="2400" dirty="0"/>
              <a:t> …</a:t>
            </a:r>
          </a:p>
          <a:p>
            <a:pPr lvl="1"/>
            <a:r>
              <a:rPr lang="en-US" sz="2400" dirty="0"/>
              <a:t>There is a no polynomial solution, one of original NP-complete problems</a:t>
            </a:r>
          </a:p>
          <a:p>
            <a:pPr lvl="1"/>
            <a:endParaRPr lang="en-US" sz="2400" dirty="0"/>
          </a:p>
          <a:p>
            <a:pPr marL="457200" lvl="1" indent="0">
              <a:buNone/>
            </a:pPr>
            <a:endParaRPr lang="en-US" sz="2400" dirty="0"/>
          </a:p>
          <a:p>
            <a:pPr lvl="1"/>
            <a:endParaRPr lang="en-US" sz="2400" dirty="0"/>
          </a:p>
        </p:txBody>
      </p:sp>
      <p:sp>
        <p:nvSpPr>
          <p:cNvPr id="4" name="Footer Placeholder 3">
            <a:extLst>
              <a:ext uri="{FF2B5EF4-FFF2-40B4-BE49-F238E27FC236}">
                <a16:creationId xmlns:a16="http://schemas.microsoft.com/office/drawing/2014/main" id="{935AA14F-E55F-0346-AD63-1A16E1169FB5}"/>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42010DF6-C58D-974D-AB1D-18D2AD7AD8DC}"/>
              </a:ext>
            </a:extLst>
          </p:cNvPr>
          <p:cNvSpPr>
            <a:spLocks noGrp="1"/>
          </p:cNvSpPr>
          <p:nvPr>
            <p:ph type="sldNum" sz="quarter" idx="12"/>
          </p:nvPr>
        </p:nvSpPr>
        <p:spPr/>
        <p:txBody>
          <a:bodyPr/>
          <a:lstStyle/>
          <a:p>
            <a:pPr>
              <a:defRPr/>
            </a:pPr>
            <a:fld id="{EAA0467B-DE1E-D64F-8542-E4D01FFF85FC}" type="slidenum">
              <a:rPr lang="en-US" smtClean="0"/>
              <a:pPr>
                <a:defRPr/>
              </a:pPr>
              <a:t>60</a:t>
            </a:fld>
            <a:endParaRPr lang="en-US"/>
          </a:p>
        </p:txBody>
      </p:sp>
    </p:spTree>
    <p:extLst>
      <p:ext uri="{BB962C8B-B14F-4D97-AF65-F5344CB8AC3E}">
        <p14:creationId xmlns:p14="http://schemas.microsoft.com/office/powerpoint/2010/main" val="2266383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6AAC-F254-2946-8EAE-3BAD8859B2F9}"/>
              </a:ext>
            </a:extLst>
          </p:cNvPr>
          <p:cNvSpPr>
            <a:spLocks noGrp="1"/>
          </p:cNvSpPr>
          <p:nvPr>
            <p:ph type="title"/>
          </p:nvPr>
        </p:nvSpPr>
        <p:spPr/>
        <p:txBody>
          <a:bodyPr/>
          <a:lstStyle/>
          <a:p>
            <a:r>
              <a:rPr lang="en-US" dirty="0"/>
              <a:t>Set Cover</a:t>
            </a:r>
          </a:p>
        </p:txBody>
      </p:sp>
      <p:sp>
        <p:nvSpPr>
          <p:cNvPr id="3" name="Content Placeholder 2">
            <a:extLst>
              <a:ext uri="{FF2B5EF4-FFF2-40B4-BE49-F238E27FC236}">
                <a16:creationId xmlns:a16="http://schemas.microsoft.com/office/drawing/2014/main" id="{769766F7-1CD0-0C41-B327-2A2E89BC78BD}"/>
              </a:ext>
            </a:extLst>
          </p:cNvPr>
          <p:cNvSpPr>
            <a:spLocks noGrp="1"/>
          </p:cNvSpPr>
          <p:nvPr>
            <p:ph idx="1"/>
          </p:nvPr>
        </p:nvSpPr>
        <p:spPr/>
        <p:txBody>
          <a:bodyPr/>
          <a:lstStyle/>
          <a:p>
            <a:r>
              <a:rPr lang="en-US" dirty="0"/>
              <a:t>Assume a universe </a:t>
            </a:r>
            <a:r>
              <a:rPr lang="en-US" i="1" dirty="0"/>
              <a:t>U</a:t>
            </a:r>
            <a:r>
              <a:rPr lang="en-US" dirty="0"/>
              <a:t> of elements</a:t>
            </a:r>
          </a:p>
          <a:p>
            <a:r>
              <a:rPr lang="en-US" dirty="0"/>
              <a:t>Assume a set </a:t>
            </a:r>
            <a:r>
              <a:rPr lang="en-US" i="1" dirty="0"/>
              <a:t>S</a:t>
            </a:r>
            <a:r>
              <a:rPr lang="en-US" dirty="0"/>
              <a:t> of subsets </a:t>
            </a:r>
            <a:r>
              <a:rPr lang="en-US" i="1" dirty="0"/>
              <a:t>S</a:t>
            </a:r>
            <a:r>
              <a:rPr lang="en-US" i="1" baseline="-25000" dirty="0"/>
              <a:t>i</a:t>
            </a:r>
            <a:r>
              <a:rPr lang="en-US" dirty="0"/>
              <a:t> of the universe</a:t>
            </a:r>
          </a:p>
          <a:p>
            <a:r>
              <a:rPr lang="en-US" dirty="0"/>
              <a:t>Set Cover is the problem of finding the minimum number of the subsets, whose union includes all elements of the universe – Very common in real world problems (e.g. airline crew scheduling)</a:t>
            </a:r>
          </a:p>
          <a:p>
            <a:r>
              <a:rPr lang="en-US" i="1" dirty="0"/>
              <a:t>U</a:t>
            </a:r>
            <a:r>
              <a:rPr lang="en-US" dirty="0"/>
              <a:t> = {1, 2, 3, 4, 5}</a:t>
            </a:r>
          </a:p>
          <a:p>
            <a:r>
              <a:rPr lang="en-US" i="1" dirty="0"/>
              <a:t>S</a:t>
            </a:r>
            <a:r>
              <a:rPr lang="en-US" dirty="0"/>
              <a:t> = {{1, 2, 3}, {2, 4}, {3, 4}, {4, 5}}</a:t>
            </a:r>
          </a:p>
          <a:p>
            <a:r>
              <a:rPr lang="en-US" dirty="0"/>
              <a:t>What is the minimum set cover in this case?</a:t>
            </a:r>
          </a:p>
          <a:p>
            <a:r>
              <a:rPr lang="en-US" dirty="0"/>
              <a:t>Greedy Algorithm?</a:t>
            </a:r>
          </a:p>
          <a:p>
            <a:r>
              <a:rPr lang="en-US" dirty="0"/>
              <a:t>Is it optimal?</a:t>
            </a:r>
          </a:p>
          <a:p>
            <a:endParaRPr lang="en-US" dirty="0"/>
          </a:p>
        </p:txBody>
      </p:sp>
      <p:sp>
        <p:nvSpPr>
          <p:cNvPr id="4" name="Footer Placeholder 3">
            <a:extLst>
              <a:ext uri="{FF2B5EF4-FFF2-40B4-BE49-F238E27FC236}">
                <a16:creationId xmlns:a16="http://schemas.microsoft.com/office/drawing/2014/main" id="{A6945F55-44E8-E942-BF80-ACE564C18518}"/>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67171952-7092-9D49-BEED-03D41C5A6D3D}"/>
              </a:ext>
            </a:extLst>
          </p:cNvPr>
          <p:cNvSpPr>
            <a:spLocks noGrp="1"/>
          </p:cNvSpPr>
          <p:nvPr>
            <p:ph type="sldNum" sz="quarter" idx="12"/>
          </p:nvPr>
        </p:nvSpPr>
        <p:spPr/>
        <p:txBody>
          <a:bodyPr/>
          <a:lstStyle/>
          <a:p>
            <a:pPr>
              <a:defRPr/>
            </a:pPr>
            <a:fld id="{EAA0467B-DE1E-D64F-8542-E4D01FFF85FC}" type="slidenum">
              <a:rPr lang="en-US" smtClean="0"/>
              <a:pPr>
                <a:defRPr/>
              </a:pPr>
              <a:t>61</a:t>
            </a:fld>
            <a:endParaRPr lang="en-US"/>
          </a:p>
        </p:txBody>
      </p:sp>
    </p:spTree>
    <p:extLst>
      <p:ext uri="{BB962C8B-B14F-4D97-AF65-F5344CB8AC3E}">
        <p14:creationId xmlns:p14="http://schemas.microsoft.com/office/powerpoint/2010/main" val="24382923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E81E7-2168-D845-9496-9C11C80EFC7D}"/>
              </a:ext>
            </a:extLst>
          </p:cNvPr>
          <p:cNvSpPr>
            <a:spLocks noGrp="1"/>
          </p:cNvSpPr>
          <p:nvPr>
            <p:ph type="title"/>
          </p:nvPr>
        </p:nvSpPr>
        <p:spPr>
          <a:xfrm>
            <a:off x="685800" y="34491"/>
            <a:ext cx="7772400" cy="838200"/>
          </a:xfrm>
        </p:spPr>
        <p:txBody>
          <a:bodyPr/>
          <a:lstStyle/>
          <a:p>
            <a:r>
              <a:rPr lang="en-US" dirty="0"/>
              <a:t>Set Cover Example</a:t>
            </a:r>
          </a:p>
        </p:txBody>
      </p:sp>
      <p:pic>
        <p:nvPicPr>
          <p:cNvPr id="7" name="Content Placeholder 6">
            <a:extLst>
              <a:ext uri="{FF2B5EF4-FFF2-40B4-BE49-F238E27FC236}">
                <a16:creationId xmlns:a16="http://schemas.microsoft.com/office/drawing/2014/main" id="{6CDBC01D-FFB3-C946-9100-224020F46253}"/>
              </a:ext>
            </a:extLst>
          </p:cNvPr>
          <p:cNvPicPr>
            <a:picLocks noGrp="1" noChangeAspect="1"/>
          </p:cNvPicPr>
          <p:nvPr>
            <p:ph idx="1"/>
          </p:nvPr>
        </p:nvPicPr>
        <p:blipFill>
          <a:blip r:embed="rId3"/>
          <a:stretch>
            <a:fillRect/>
          </a:stretch>
        </p:blipFill>
        <p:spPr>
          <a:xfrm>
            <a:off x="72886" y="1730814"/>
            <a:ext cx="8974146" cy="3998842"/>
          </a:xfrm>
        </p:spPr>
      </p:pic>
      <p:sp>
        <p:nvSpPr>
          <p:cNvPr id="4" name="Footer Placeholder 3">
            <a:extLst>
              <a:ext uri="{FF2B5EF4-FFF2-40B4-BE49-F238E27FC236}">
                <a16:creationId xmlns:a16="http://schemas.microsoft.com/office/drawing/2014/main" id="{406E0073-12B4-B54F-B400-0DBFEF96E7D1}"/>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DF404BC7-7E07-4E43-8DE9-23AB3B1241EA}"/>
              </a:ext>
            </a:extLst>
          </p:cNvPr>
          <p:cNvSpPr>
            <a:spLocks noGrp="1"/>
          </p:cNvSpPr>
          <p:nvPr>
            <p:ph type="sldNum" sz="quarter" idx="12"/>
          </p:nvPr>
        </p:nvSpPr>
        <p:spPr/>
        <p:txBody>
          <a:bodyPr/>
          <a:lstStyle/>
          <a:p>
            <a:pPr>
              <a:defRPr/>
            </a:pPr>
            <a:fld id="{EAA0467B-DE1E-D64F-8542-E4D01FFF85FC}" type="slidenum">
              <a:rPr lang="en-US" smtClean="0"/>
              <a:pPr>
                <a:defRPr/>
              </a:pPr>
              <a:t>62</a:t>
            </a:fld>
            <a:endParaRPr lang="en-US"/>
          </a:p>
        </p:txBody>
      </p:sp>
      <p:sp>
        <p:nvSpPr>
          <p:cNvPr id="8" name="TextBox 7">
            <a:extLst>
              <a:ext uri="{FF2B5EF4-FFF2-40B4-BE49-F238E27FC236}">
                <a16:creationId xmlns:a16="http://schemas.microsoft.com/office/drawing/2014/main" id="{0B7C80EA-51CC-CD46-8EEA-40DC35F615B4}"/>
              </a:ext>
            </a:extLst>
          </p:cNvPr>
          <p:cNvSpPr txBox="1"/>
          <p:nvPr/>
        </p:nvSpPr>
        <p:spPr>
          <a:xfrm>
            <a:off x="72886" y="653572"/>
            <a:ext cx="8943474" cy="923330"/>
          </a:xfrm>
          <a:prstGeom prst="rect">
            <a:avLst/>
          </a:prstGeom>
          <a:noFill/>
        </p:spPr>
        <p:txBody>
          <a:bodyPr wrap="none" rtlCol="0">
            <a:spAutoFit/>
          </a:bodyPr>
          <a:lstStyle/>
          <a:p>
            <a:r>
              <a:rPr lang="en-US" sz="1800" b="0" dirty="0"/>
              <a:t>In which towns should we place schools given that all towns must be within 30 miles</a:t>
            </a:r>
          </a:p>
          <a:p>
            <a:r>
              <a:rPr lang="en-US" sz="1800" b="0" dirty="0"/>
              <a:t>of a school. Each town has edges to those towns who are within 30 miles.</a:t>
            </a:r>
          </a:p>
          <a:p>
            <a:r>
              <a:rPr lang="en-US" sz="1800" b="0" dirty="0"/>
              <a:t>Each town represents one of </a:t>
            </a:r>
            <a:r>
              <a:rPr lang="en-US" sz="1800" b="0" i="1" dirty="0"/>
              <a:t>n</a:t>
            </a:r>
            <a:r>
              <a:rPr lang="en-US" sz="1800" b="0" dirty="0"/>
              <a:t> subsets of towns (i.e. those to whom they are directly connected)</a:t>
            </a:r>
          </a:p>
        </p:txBody>
      </p:sp>
      <p:sp>
        <p:nvSpPr>
          <p:cNvPr id="9" name="TextBox 8">
            <a:extLst>
              <a:ext uri="{FF2B5EF4-FFF2-40B4-BE49-F238E27FC236}">
                <a16:creationId xmlns:a16="http://schemas.microsoft.com/office/drawing/2014/main" id="{59D372B5-63E2-E344-BD86-C2D5BE2D2513}"/>
              </a:ext>
            </a:extLst>
          </p:cNvPr>
          <p:cNvSpPr txBox="1"/>
          <p:nvPr/>
        </p:nvSpPr>
        <p:spPr>
          <a:xfrm>
            <a:off x="0" y="5848290"/>
            <a:ext cx="9270679" cy="400110"/>
          </a:xfrm>
          <a:prstGeom prst="rect">
            <a:avLst/>
          </a:prstGeom>
          <a:noFill/>
        </p:spPr>
        <p:txBody>
          <a:bodyPr wrap="none" rtlCol="0">
            <a:spAutoFit/>
          </a:bodyPr>
          <a:lstStyle/>
          <a:p>
            <a:r>
              <a:rPr lang="en-US" sz="2000" b="0" dirty="0"/>
              <a:t>Until all elements in </a:t>
            </a:r>
            <a:r>
              <a:rPr lang="en-US" sz="2000" b="0" i="1" dirty="0"/>
              <a:t>U</a:t>
            </a:r>
            <a:r>
              <a:rPr lang="en-US" sz="2000" b="0" dirty="0"/>
              <a:t> covered, select </a:t>
            </a:r>
            <a:r>
              <a:rPr lang="en-US" sz="2000" b="0" i="1" dirty="0"/>
              <a:t>S</a:t>
            </a:r>
            <a:r>
              <a:rPr lang="en-US" sz="2000" b="0" i="1" baseline="-25000" dirty="0"/>
              <a:t>i</a:t>
            </a:r>
            <a:r>
              <a:rPr lang="en-US" sz="2000" b="0" dirty="0"/>
              <a:t> with the largest number of uncovered elements.</a:t>
            </a:r>
          </a:p>
        </p:txBody>
      </p:sp>
    </p:spTree>
    <p:extLst>
      <p:ext uri="{BB962C8B-B14F-4D97-AF65-F5344CB8AC3E}">
        <p14:creationId xmlns:p14="http://schemas.microsoft.com/office/powerpoint/2010/main" val="3464364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47DD-E040-1F4A-9973-69C3C06D6937}"/>
              </a:ext>
            </a:extLst>
          </p:cNvPr>
          <p:cNvSpPr>
            <a:spLocks noGrp="1"/>
          </p:cNvSpPr>
          <p:nvPr>
            <p:ph type="title"/>
          </p:nvPr>
        </p:nvSpPr>
        <p:spPr/>
        <p:txBody>
          <a:bodyPr/>
          <a:lstStyle/>
          <a:p>
            <a:r>
              <a:rPr lang="en-US" dirty="0"/>
              <a:t>Set Cover</a:t>
            </a:r>
          </a:p>
        </p:txBody>
      </p:sp>
      <p:sp>
        <p:nvSpPr>
          <p:cNvPr id="3" name="Content Placeholder 2">
            <a:extLst>
              <a:ext uri="{FF2B5EF4-FFF2-40B4-BE49-F238E27FC236}">
                <a16:creationId xmlns:a16="http://schemas.microsoft.com/office/drawing/2014/main" id="{6BD494CC-9047-D64E-8AD1-082519D472BE}"/>
              </a:ext>
            </a:extLst>
          </p:cNvPr>
          <p:cNvSpPr>
            <a:spLocks noGrp="1"/>
          </p:cNvSpPr>
          <p:nvPr>
            <p:ph idx="1"/>
          </p:nvPr>
        </p:nvSpPr>
        <p:spPr/>
        <p:txBody>
          <a:bodyPr/>
          <a:lstStyle/>
          <a:p>
            <a:r>
              <a:rPr lang="en-US" dirty="0"/>
              <a:t>Set Cover is another NP-complete problem, thus there exists no polynomial solution to find the optimum</a:t>
            </a:r>
          </a:p>
          <a:p>
            <a:r>
              <a:rPr lang="en-US" dirty="0"/>
              <a:t>We can show that our simple greedy algorithm gives an answer within ln(</a:t>
            </a:r>
            <a:r>
              <a:rPr lang="en-US" i="1" dirty="0"/>
              <a:t>n</a:t>
            </a:r>
            <a:r>
              <a:rPr lang="en-US" dirty="0"/>
              <a:t>) of the optimal solution</a:t>
            </a:r>
          </a:p>
          <a:p>
            <a:r>
              <a:rPr lang="en-US" dirty="0"/>
              <a:t>Thus, if </a:t>
            </a:r>
            <a:r>
              <a:rPr lang="en-US" i="1" dirty="0"/>
              <a:t>k</a:t>
            </a:r>
            <a:r>
              <a:rPr lang="en-US" dirty="0"/>
              <a:t> is the optimal solution, our simple greedy algorithm is guaranteed to find a value between </a:t>
            </a:r>
            <a:r>
              <a:rPr lang="en-US" i="1" dirty="0"/>
              <a:t>k</a:t>
            </a:r>
            <a:r>
              <a:rPr lang="en-US" dirty="0"/>
              <a:t> and </a:t>
            </a:r>
            <a:r>
              <a:rPr lang="en-US" i="1" dirty="0" err="1"/>
              <a:t>k</a:t>
            </a:r>
            <a:r>
              <a:rPr lang="en-US" dirty="0" err="1"/>
              <a:t>ln</a:t>
            </a:r>
            <a:r>
              <a:rPr lang="en-US" dirty="0"/>
              <a:t>(</a:t>
            </a:r>
            <a:r>
              <a:rPr lang="en-US" i="1" dirty="0"/>
              <a:t>n</a:t>
            </a:r>
            <a:r>
              <a:rPr lang="en-US" dirty="0"/>
              <a:t>)</a:t>
            </a:r>
          </a:p>
          <a:p>
            <a:pPr lvl="1"/>
            <a:r>
              <a:rPr lang="en-US" dirty="0"/>
              <a:t>ln(</a:t>
            </a:r>
            <a:r>
              <a:rPr lang="en-US" i="1" dirty="0"/>
              <a:t>n</a:t>
            </a:r>
            <a:r>
              <a:rPr lang="en-US" dirty="0"/>
              <a:t>) is the approximation factor</a:t>
            </a:r>
          </a:p>
          <a:p>
            <a:r>
              <a:rPr lang="en-US" dirty="0"/>
              <a:t>There is provably no polynomial time algorithm for Set Cover with a smaller approximation factor</a:t>
            </a:r>
          </a:p>
        </p:txBody>
      </p:sp>
      <p:sp>
        <p:nvSpPr>
          <p:cNvPr id="4" name="Footer Placeholder 3">
            <a:extLst>
              <a:ext uri="{FF2B5EF4-FFF2-40B4-BE49-F238E27FC236}">
                <a16:creationId xmlns:a16="http://schemas.microsoft.com/office/drawing/2014/main" id="{C874EDD4-5397-7F48-95E9-CB80EEC78F21}"/>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55727E74-76D1-B747-9EE0-3FFD8FF68BFA}"/>
              </a:ext>
            </a:extLst>
          </p:cNvPr>
          <p:cNvSpPr>
            <a:spLocks noGrp="1"/>
          </p:cNvSpPr>
          <p:nvPr>
            <p:ph type="sldNum" sz="quarter" idx="12"/>
          </p:nvPr>
        </p:nvSpPr>
        <p:spPr/>
        <p:txBody>
          <a:bodyPr/>
          <a:lstStyle/>
          <a:p>
            <a:pPr>
              <a:defRPr/>
            </a:pPr>
            <a:fld id="{EAA0467B-DE1E-D64F-8542-E4D01FFF85FC}" type="slidenum">
              <a:rPr lang="en-US" smtClean="0"/>
              <a:pPr>
                <a:defRPr/>
              </a:pPr>
              <a:t>63</a:t>
            </a:fld>
            <a:endParaRPr lang="en-US"/>
          </a:p>
        </p:txBody>
      </p:sp>
    </p:spTree>
    <p:extLst>
      <p:ext uri="{BB962C8B-B14F-4D97-AF65-F5344CB8AC3E}">
        <p14:creationId xmlns:p14="http://schemas.microsoft.com/office/powerpoint/2010/main" val="4250356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60C03-7AF5-A546-94F2-3C8F1805133C}"/>
              </a:ext>
            </a:extLst>
          </p:cNvPr>
          <p:cNvSpPr>
            <a:spLocks noGrp="1"/>
          </p:cNvSpPr>
          <p:nvPr>
            <p:ph type="title"/>
          </p:nvPr>
        </p:nvSpPr>
        <p:spPr/>
        <p:txBody>
          <a:bodyPr/>
          <a:lstStyle/>
          <a:p>
            <a:r>
              <a:rPr lang="en-US" dirty="0"/>
              <a:t>Machine Learning and Decision Trees</a:t>
            </a:r>
          </a:p>
        </p:txBody>
      </p:sp>
      <p:sp>
        <p:nvSpPr>
          <p:cNvPr id="3" name="Content Placeholder 2">
            <a:extLst>
              <a:ext uri="{FF2B5EF4-FFF2-40B4-BE49-F238E27FC236}">
                <a16:creationId xmlns:a16="http://schemas.microsoft.com/office/drawing/2014/main" id="{9D1879A6-D51C-744D-B806-5723DDC4AE4F}"/>
              </a:ext>
            </a:extLst>
          </p:cNvPr>
          <p:cNvSpPr>
            <a:spLocks noGrp="1"/>
          </p:cNvSpPr>
          <p:nvPr>
            <p:ph idx="1"/>
          </p:nvPr>
        </p:nvSpPr>
        <p:spPr/>
        <p:txBody>
          <a:bodyPr/>
          <a:lstStyle/>
          <a:p>
            <a:r>
              <a:rPr lang="en-US" dirty="0"/>
              <a:t>In machine learning we want to take data sets with examples of classifications and learn so that we can generalize good answers when we later receive new unforeseen data</a:t>
            </a:r>
          </a:p>
          <a:p>
            <a:r>
              <a:rPr lang="en-US" dirty="0"/>
              <a:t>Medical diagnosis, stock market prediction, speech recognition, self-driving cars, etc.</a:t>
            </a:r>
          </a:p>
          <a:p>
            <a:r>
              <a:rPr lang="en-US" dirty="0"/>
              <a:t>Decision trees are learned using a greedy divide-and-conquer algorithm and obtain very good results</a:t>
            </a:r>
          </a:p>
          <a:p>
            <a:endParaRPr lang="en-US" dirty="0"/>
          </a:p>
        </p:txBody>
      </p:sp>
      <p:sp>
        <p:nvSpPr>
          <p:cNvPr id="4" name="Footer Placeholder 3">
            <a:extLst>
              <a:ext uri="{FF2B5EF4-FFF2-40B4-BE49-F238E27FC236}">
                <a16:creationId xmlns:a16="http://schemas.microsoft.com/office/drawing/2014/main" id="{854B6809-2020-304E-889A-83E40077500A}"/>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311A3AA6-97F8-E047-B755-CF5009C54101}"/>
              </a:ext>
            </a:extLst>
          </p:cNvPr>
          <p:cNvSpPr>
            <a:spLocks noGrp="1"/>
          </p:cNvSpPr>
          <p:nvPr>
            <p:ph type="sldNum" sz="quarter" idx="12"/>
          </p:nvPr>
        </p:nvSpPr>
        <p:spPr/>
        <p:txBody>
          <a:bodyPr/>
          <a:lstStyle/>
          <a:p>
            <a:pPr>
              <a:defRPr/>
            </a:pPr>
            <a:fld id="{EAA0467B-DE1E-D64F-8542-E4D01FFF85FC}" type="slidenum">
              <a:rPr lang="en-US" smtClean="0"/>
              <a:pPr>
                <a:defRPr/>
              </a:pPr>
              <a:t>64</a:t>
            </a:fld>
            <a:endParaRPr lang="en-US"/>
          </a:p>
        </p:txBody>
      </p:sp>
    </p:spTree>
    <p:extLst>
      <p:ext uri="{BB962C8B-B14F-4D97-AF65-F5344CB8AC3E}">
        <p14:creationId xmlns:p14="http://schemas.microsoft.com/office/powerpoint/2010/main" val="633733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312 – Greedy Algorithms</a:t>
            </a:r>
            <a:endParaRPr lang="en-US" dirty="0">
              <a:latin typeface="Times New Roman" pitchFamily="1" charset="0"/>
            </a:endParaRPr>
          </a:p>
        </p:txBody>
      </p:sp>
      <p:sp>
        <p:nvSpPr>
          <p:cNvPr id="17411" name="Slide Number Placeholder 5"/>
          <p:cNvSpPr>
            <a:spLocks noGrp="1"/>
          </p:cNvSpPr>
          <p:nvPr>
            <p:ph type="sldNum" sz="quarter" idx="12"/>
          </p:nvPr>
        </p:nvSpPr>
        <p:spPr>
          <a:noFill/>
        </p:spPr>
        <p:txBody>
          <a:bodyPr/>
          <a:lstStyle/>
          <a:p>
            <a:fld id="{DA7111BF-2EA2-3B47-910A-C9EB7295ED9E}" type="slidenum">
              <a:rPr lang="en-US" smtClean="0">
                <a:latin typeface="Times New Roman" pitchFamily="1" charset="0"/>
              </a:rPr>
              <a:pPr/>
              <a:t>65</a:t>
            </a:fld>
            <a:endParaRPr lang="en-US">
              <a:latin typeface="Times New Roman" pitchFamily="1" charset="0"/>
            </a:endParaRPr>
          </a:p>
        </p:txBody>
      </p:sp>
      <p:sp>
        <p:nvSpPr>
          <p:cNvPr id="17412" name="Rectangle 2"/>
          <p:cNvSpPr>
            <a:spLocks noGrp="1" noChangeArrowheads="1"/>
          </p:cNvSpPr>
          <p:nvPr>
            <p:ph type="body" idx="1"/>
          </p:nvPr>
        </p:nvSpPr>
        <p:spPr>
          <a:xfrm>
            <a:off x="679450" y="1028699"/>
            <a:ext cx="7626350" cy="1568451"/>
          </a:xfrm>
          <a:noFill/>
        </p:spPr>
        <p:txBody>
          <a:bodyPr lIns="90488" tIns="44450" rIns="90488" bIns="44450">
            <a:normAutofit fontScale="92500" lnSpcReduction="10000"/>
          </a:bodyPr>
          <a:lstStyle/>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1</a:t>
            </a:r>
            <a:r>
              <a:rPr lang="en-US" dirty="0">
                <a:ea typeface="ＭＳ Ｐゴシック" pitchFamily="1" charset="-128"/>
                <a:cs typeface="ＭＳ Ｐゴシック" pitchFamily="1" charset="-128"/>
              </a:rPr>
              <a:t> is binary feature (Veggie, Meaty)</a:t>
            </a:r>
          </a:p>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is 3 value feature (Crust: Thin/Stuffed/Thick)</a:t>
            </a:r>
          </a:p>
          <a:p>
            <a:pPr eaLnBrk="1" hangingPunct="1"/>
            <a:r>
              <a:rPr lang="en-US" dirty="0">
                <a:ea typeface="ＭＳ Ｐゴシック" pitchFamily="1" charset="-128"/>
                <a:cs typeface="ＭＳ Ｐゴシック" pitchFamily="1" charset="-128"/>
              </a:rPr>
              <a:t>Circles are good pizzas and Squares are great pizzas</a:t>
            </a:r>
          </a:p>
          <a:p>
            <a:pPr eaLnBrk="1" hangingPunct="1"/>
            <a:r>
              <a:rPr lang="en-US" dirty="0">
                <a:ea typeface="ＭＳ Ｐゴシック" pitchFamily="1" charset="-128"/>
                <a:cs typeface="ＭＳ Ｐゴシック" pitchFamily="1" charset="-128"/>
              </a:rPr>
              <a:t>A goal is to get “pure” leaf nodes.  What do we do?</a:t>
            </a:r>
          </a:p>
        </p:txBody>
      </p:sp>
      <p:sp>
        <p:nvSpPr>
          <p:cNvPr id="17413" name="Rectangle 3"/>
          <p:cNvSpPr>
            <a:spLocks noChangeArrowheads="1"/>
          </p:cNvSpPr>
          <p:nvPr/>
        </p:nvSpPr>
        <p:spPr bwMode="auto">
          <a:xfrm>
            <a:off x="1682750" y="3892550"/>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252932" name="Rectangle 4"/>
          <p:cNvSpPr>
            <a:spLocks noGrp="1" noChangeArrowheads="1"/>
          </p:cNvSpPr>
          <p:nvPr>
            <p:ph type="title"/>
          </p:nvPr>
        </p:nvSpPr>
        <p:spPr>
          <a:xfrm>
            <a:off x="692150" y="190500"/>
            <a:ext cx="7772400" cy="838200"/>
          </a:xfrm>
        </p:spPr>
        <p:txBody>
          <a:bodyPr lIns="90488" tIns="44450" rIns="90488" bIns="44450"/>
          <a:lstStyle/>
          <a:p>
            <a:pPr eaLnBrk="1" hangingPunct="1">
              <a:defRPr/>
            </a:pPr>
            <a:r>
              <a:rPr lang="en-US" dirty="0">
                <a:ea typeface="+mj-ea"/>
                <a:cs typeface="+mj-cs"/>
              </a:rPr>
              <a:t>Decision Tree Learning – Pizza Classification</a:t>
            </a:r>
          </a:p>
        </p:txBody>
      </p:sp>
      <p:sp>
        <p:nvSpPr>
          <p:cNvPr id="17415" name="Oval 5"/>
          <p:cNvSpPr>
            <a:spLocks noChangeArrowheads="1"/>
          </p:cNvSpPr>
          <p:nvPr/>
        </p:nvSpPr>
        <p:spPr bwMode="auto">
          <a:xfrm>
            <a:off x="1987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6" name="Oval 6"/>
          <p:cNvSpPr>
            <a:spLocks noChangeArrowheads="1"/>
          </p:cNvSpPr>
          <p:nvPr/>
        </p:nvSpPr>
        <p:spPr bwMode="auto">
          <a:xfrm>
            <a:off x="2139950" y="4349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7" name="Oval 7"/>
          <p:cNvSpPr>
            <a:spLocks noChangeArrowheads="1"/>
          </p:cNvSpPr>
          <p:nvPr/>
        </p:nvSpPr>
        <p:spPr bwMode="auto">
          <a:xfrm>
            <a:off x="2368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8" name="Oval 8"/>
          <p:cNvSpPr>
            <a:spLocks noChangeArrowheads="1"/>
          </p:cNvSpPr>
          <p:nvPr/>
        </p:nvSpPr>
        <p:spPr bwMode="auto">
          <a:xfrm>
            <a:off x="38163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9" name="Oval 9"/>
          <p:cNvSpPr>
            <a:spLocks noChangeArrowheads="1"/>
          </p:cNvSpPr>
          <p:nvPr/>
        </p:nvSpPr>
        <p:spPr bwMode="auto">
          <a:xfrm>
            <a:off x="3740150" y="4044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0" name="Rectangle 10"/>
          <p:cNvSpPr>
            <a:spLocks noChangeArrowheads="1"/>
          </p:cNvSpPr>
          <p:nvPr/>
        </p:nvSpPr>
        <p:spPr bwMode="auto">
          <a:xfrm>
            <a:off x="36639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1" name="Rectangle 11"/>
          <p:cNvSpPr>
            <a:spLocks noChangeArrowheads="1"/>
          </p:cNvSpPr>
          <p:nvPr/>
        </p:nvSpPr>
        <p:spPr bwMode="auto">
          <a:xfrm>
            <a:off x="38163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2" name="Rectangle 12"/>
          <p:cNvSpPr>
            <a:spLocks noChangeArrowheads="1"/>
          </p:cNvSpPr>
          <p:nvPr/>
        </p:nvSpPr>
        <p:spPr bwMode="auto">
          <a:xfrm>
            <a:off x="2171700" y="52260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3" name="Rectangle 13"/>
          <p:cNvSpPr>
            <a:spLocks noChangeArrowheads="1"/>
          </p:cNvSpPr>
          <p:nvPr/>
        </p:nvSpPr>
        <p:spPr bwMode="auto">
          <a:xfrm>
            <a:off x="33591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4" name="Rectangle 14"/>
          <p:cNvSpPr>
            <a:spLocks noChangeArrowheads="1"/>
          </p:cNvSpPr>
          <p:nvPr/>
        </p:nvSpPr>
        <p:spPr bwMode="auto">
          <a:xfrm>
            <a:off x="35115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5" name="Rectangle 15"/>
          <p:cNvSpPr>
            <a:spLocks noChangeArrowheads="1"/>
          </p:cNvSpPr>
          <p:nvPr/>
        </p:nvSpPr>
        <p:spPr bwMode="auto">
          <a:xfrm>
            <a:off x="38163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6" name="Rectangle 16"/>
          <p:cNvSpPr>
            <a:spLocks noChangeArrowheads="1"/>
          </p:cNvSpPr>
          <p:nvPr/>
        </p:nvSpPr>
        <p:spPr bwMode="auto">
          <a:xfrm>
            <a:off x="3206750" y="4654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7" name="Rectangle 17"/>
          <p:cNvSpPr>
            <a:spLocks noChangeArrowheads="1"/>
          </p:cNvSpPr>
          <p:nvPr/>
        </p:nvSpPr>
        <p:spPr bwMode="auto">
          <a:xfrm>
            <a:off x="36639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8" name="Oval 18"/>
          <p:cNvSpPr>
            <a:spLocks noChangeArrowheads="1"/>
          </p:cNvSpPr>
          <p:nvPr/>
        </p:nvSpPr>
        <p:spPr bwMode="auto">
          <a:xfrm>
            <a:off x="2063750" y="5340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9" name="Oval 19"/>
          <p:cNvSpPr>
            <a:spLocks noChangeArrowheads="1"/>
          </p:cNvSpPr>
          <p:nvPr/>
        </p:nvSpPr>
        <p:spPr bwMode="auto">
          <a:xfrm>
            <a:off x="1987550" y="5035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0" name="Oval 20"/>
          <p:cNvSpPr>
            <a:spLocks noChangeArrowheads="1"/>
          </p:cNvSpPr>
          <p:nvPr/>
        </p:nvSpPr>
        <p:spPr bwMode="auto">
          <a:xfrm>
            <a:off x="2368550" y="4883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1" name="Oval 21"/>
          <p:cNvSpPr>
            <a:spLocks noChangeArrowheads="1"/>
          </p:cNvSpPr>
          <p:nvPr/>
        </p:nvSpPr>
        <p:spPr bwMode="auto">
          <a:xfrm>
            <a:off x="2444750" y="4654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2" name="Oval 22"/>
          <p:cNvSpPr>
            <a:spLocks noChangeArrowheads="1"/>
          </p:cNvSpPr>
          <p:nvPr/>
        </p:nvSpPr>
        <p:spPr bwMode="auto">
          <a:xfrm>
            <a:off x="32829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3" name="Oval 23"/>
          <p:cNvSpPr>
            <a:spLocks noChangeArrowheads="1"/>
          </p:cNvSpPr>
          <p:nvPr/>
        </p:nvSpPr>
        <p:spPr bwMode="auto">
          <a:xfrm>
            <a:off x="31305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4" name="Oval 24"/>
          <p:cNvSpPr>
            <a:spLocks noChangeArrowheads="1"/>
          </p:cNvSpPr>
          <p:nvPr/>
        </p:nvSpPr>
        <p:spPr bwMode="auto">
          <a:xfrm>
            <a:off x="3663950" y="5264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5" name="Oval 25"/>
          <p:cNvSpPr>
            <a:spLocks noChangeArrowheads="1"/>
          </p:cNvSpPr>
          <p:nvPr/>
        </p:nvSpPr>
        <p:spPr bwMode="auto">
          <a:xfrm>
            <a:off x="35877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6" name="Oval 26"/>
          <p:cNvSpPr>
            <a:spLocks noChangeArrowheads="1"/>
          </p:cNvSpPr>
          <p:nvPr/>
        </p:nvSpPr>
        <p:spPr bwMode="auto">
          <a:xfrm>
            <a:off x="2673350" y="4806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7" name="Oval 27"/>
          <p:cNvSpPr>
            <a:spLocks noChangeArrowheads="1"/>
          </p:cNvSpPr>
          <p:nvPr/>
        </p:nvSpPr>
        <p:spPr bwMode="auto">
          <a:xfrm>
            <a:off x="2520950" y="5416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8" name="Oval 28"/>
          <p:cNvSpPr>
            <a:spLocks noChangeArrowheads="1"/>
          </p:cNvSpPr>
          <p:nvPr/>
        </p:nvSpPr>
        <p:spPr bwMode="auto">
          <a:xfrm>
            <a:off x="3054350" y="4121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3" name="Rectangle 66"/>
          <p:cNvSpPr>
            <a:spLocks noChangeArrowheads="1"/>
          </p:cNvSpPr>
          <p:nvPr/>
        </p:nvSpPr>
        <p:spPr bwMode="auto">
          <a:xfrm>
            <a:off x="1927047" y="5946775"/>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75" name="Rectangle 67"/>
          <p:cNvSpPr>
            <a:spLocks noChangeArrowheads="1"/>
          </p:cNvSpPr>
          <p:nvPr/>
        </p:nvSpPr>
        <p:spPr bwMode="auto">
          <a:xfrm>
            <a:off x="1306513" y="4794250"/>
            <a:ext cx="376237"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dirty="0">
                <a:latin typeface="Book Antiqua" pitchFamily="1" charset="0"/>
              </a:rPr>
              <a:t>A</a:t>
            </a:r>
            <a:r>
              <a:rPr lang="en-US" sz="1400" baseline="-25000" dirty="0">
                <a:latin typeface="Book Antiqua" pitchFamily="1" charset="0"/>
              </a:rPr>
              <a:t>2</a:t>
            </a:r>
          </a:p>
        </p:txBody>
      </p:sp>
      <p:sp>
        <p:nvSpPr>
          <p:cNvPr id="33" name="TextBox 32"/>
          <p:cNvSpPr txBox="1"/>
          <p:nvPr/>
        </p:nvSpPr>
        <p:spPr>
          <a:xfrm>
            <a:off x="462126" y="4232811"/>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34" name="Line 57">
            <a:extLst>
              <a:ext uri="{FF2B5EF4-FFF2-40B4-BE49-F238E27FC236}">
                <a16:creationId xmlns:a16="http://schemas.microsoft.com/office/drawing/2014/main" id="{98EACD16-AC54-814E-A022-1EC623853ADF}"/>
              </a:ext>
            </a:extLst>
          </p:cNvPr>
          <p:cNvSpPr>
            <a:spLocks noChangeShapeType="1"/>
          </p:cNvSpPr>
          <p:nvPr/>
        </p:nvSpPr>
        <p:spPr bwMode="auto">
          <a:xfrm flipH="1">
            <a:off x="3962400" y="2870200"/>
            <a:ext cx="254000" cy="254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35" name="Line 58">
            <a:extLst>
              <a:ext uri="{FF2B5EF4-FFF2-40B4-BE49-F238E27FC236}">
                <a16:creationId xmlns:a16="http://schemas.microsoft.com/office/drawing/2014/main" id="{31847C5C-F508-1F4B-9B18-922DBE104919}"/>
              </a:ext>
            </a:extLst>
          </p:cNvPr>
          <p:cNvSpPr>
            <a:spLocks noChangeShapeType="1"/>
          </p:cNvSpPr>
          <p:nvPr/>
        </p:nvSpPr>
        <p:spPr bwMode="auto">
          <a:xfrm>
            <a:off x="4419600" y="2857500"/>
            <a:ext cx="254000" cy="2159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36" name="Oval 68">
            <a:extLst>
              <a:ext uri="{FF2B5EF4-FFF2-40B4-BE49-F238E27FC236}">
                <a16:creationId xmlns:a16="http://schemas.microsoft.com/office/drawing/2014/main" id="{10513F35-0113-3640-9689-A11E2CD4C338}"/>
              </a:ext>
            </a:extLst>
          </p:cNvPr>
          <p:cNvSpPr>
            <a:spLocks noChangeArrowheads="1"/>
          </p:cNvSpPr>
          <p:nvPr/>
        </p:nvSpPr>
        <p:spPr bwMode="auto">
          <a:xfrm>
            <a:off x="4197350" y="2673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7" name="Oval 69">
            <a:extLst>
              <a:ext uri="{FF2B5EF4-FFF2-40B4-BE49-F238E27FC236}">
                <a16:creationId xmlns:a16="http://schemas.microsoft.com/office/drawing/2014/main" id="{3020D3A5-CC09-034F-BA5B-D3532E48E78E}"/>
              </a:ext>
            </a:extLst>
          </p:cNvPr>
          <p:cNvSpPr>
            <a:spLocks noChangeArrowheads="1"/>
          </p:cNvSpPr>
          <p:nvPr/>
        </p:nvSpPr>
        <p:spPr bwMode="auto">
          <a:xfrm>
            <a:off x="4654550" y="3054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8" name="Oval 69">
            <a:extLst>
              <a:ext uri="{FF2B5EF4-FFF2-40B4-BE49-F238E27FC236}">
                <a16:creationId xmlns:a16="http://schemas.microsoft.com/office/drawing/2014/main" id="{B430A8A7-246C-7B4E-B060-8249B7A2C21C}"/>
              </a:ext>
            </a:extLst>
          </p:cNvPr>
          <p:cNvSpPr>
            <a:spLocks noChangeArrowheads="1"/>
          </p:cNvSpPr>
          <p:nvPr/>
        </p:nvSpPr>
        <p:spPr bwMode="auto">
          <a:xfrm>
            <a:off x="3816350" y="307340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00819601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312 – Greedy Algorithms</a:t>
            </a:r>
            <a:endParaRPr lang="en-US" dirty="0">
              <a:latin typeface="Times New Roman" pitchFamily="1" charset="0"/>
            </a:endParaRPr>
          </a:p>
        </p:txBody>
      </p:sp>
      <p:sp>
        <p:nvSpPr>
          <p:cNvPr id="17411" name="Slide Number Placeholder 5"/>
          <p:cNvSpPr>
            <a:spLocks noGrp="1"/>
          </p:cNvSpPr>
          <p:nvPr>
            <p:ph type="sldNum" sz="quarter" idx="12"/>
          </p:nvPr>
        </p:nvSpPr>
        <p:spPr>
          <a:noFill/>
        </p:spPr>
        <p:txBody>
          <a:bodyPr/>
          <a:lstStyle/>
          <a:p>
            <a:fld id="{DA7111BF-2EA2-3B47-910A-C9EB7295ED9E}" type="slidenum">
              <a:rPr lang="en-US" smtClean="0">
                <a:latin typeface="Times New Roman" pitchFamily="1" charset="0"/>
              </a:rPr>
              <a:pPr/>
              <a:t>66</a:t>
            </a:fld>
            <a:endParaRPr lang="en-US">
              <a:latin typeface="Times New Roman" pitchFamily="1" charset="0"/>
            </a:endParaRPr>
          </a:p>
        </p:txBody>
      </p:sp>
      <p:sp>
        <p:nvSpPr>
          <p:cNvPr id="17412" name="Rectangle 2"/>
          <p:cNvSpPr>
            <a:spLocks noGrp="1" noChangeArrowheads="1"/>
          </p:cNvSpPr>
          <p:nvPr>
            <p:ph type="body" idx="1"/>
          </p:nvPr>
        </p:nvSpPr>
        <p:spPr>
          <a:xfrm>
            <a:off x="679450" y="1028699"/>
            <a:ext cx="7626350" cy="1585913"/>
          </a:xfrm>
          <a:noFill/>
        </p:spPr>
        <p:txBody>
          <a:bodyPr lIns="90488" tIns="44450" rIns="90488" bIns="44450">
            <a:normAutofit fontScale="92500" lnSpcReduction="10000"/>
          </a:bodyPr>
          <a:lstStyle/>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1</a:t>
            </a:r>
            <a:r>
              <a:rPr lang="en-US" dirty="0">
                <a:ea typeface="ＭＳ Ｐゴシック" pitchFamily="1" charset="-128"/>
                <a:cs typeface="ＭＳ Ｐゴシック" pitchFamily="1" charset="-128"/>
              </a:rPr>
              <a:t> is binary feature (Veggie, Meaty)</a:t>
            </a:r>
          </a:p>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is 3 value feature (Crust: Thin/Stuffed/Thick)</a:t>
            </a:r>
          </a:p>
          <a:p>
            <a:pPr eaLnBrk="1" hangingPunct="1"/>
            <a:r>
              <a:rPr lang="en-US" dirty="0">
                <a:ea typeface="ＭＳ Ｐゴシック" pitchFamily="1" charset="-128"/>
                <a:cs typeface="ＭＳ Ｐゴシック" pitchFamily="1" charset="-128"/>
              </a:rPr>
              <a:t>Circles are good pizzas and Squares are great pizzas</a:t>
            </a:r>
          </a:p>
          <a:p>
            <a:pPr eaLnBrk="1" hangingPunct="1"/>
            <a:r>
              <a:rPr lang="en-US" dirty="0">
                <a:ea typeface="ＭＳ Ｐゴシック" pitchFamily="1" charset="-128"/>
                <a:cs typeface="ＭＳ Ｐゴシック" pitchFamily="1" charset="-128"/>
              </a:rPr>
              <a:t>Greedily divide on attribute which gives the purest children</a:t>
            </a:r>
          </a:p>
        </p:txBody>
      </p:sp>
      <p:sp>
        <p:nvSpPr>
          <p:cNvPr id="17413" name="Rectangle 3"/>
          <p:cNvSpPr>
            <a:spLocks noChangeArrowheads="1"/>
          </p:cNvSpPr>
          <p:nvPr/>
        </p:nvSpPr>
        <p:spPr bwMode="auto">
          <a:xfrm>
            <a:off x="1682750" y="3892550"/>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252932" name="Rectangle 4"/>
          <p:cNvSpPr>
            <a:spLocks noGrp="1" noChangeArrowheads="1"/>
          </p:cNvSpPr>
          <p:nvPr>
            <p:ph type="title"/>
          </p:nvPr>
        </p:nvSpPr>
        <p:spPr>
          <a:xfrm>
            <a:off x="692150" y="190500"/>
            <a:ext cx="7772400" cy="838200"/>
          </a:xfrm>
        </p:spPr>
        <p:txBody>
          <a:bodyPr lIns="90488" tIns="44450" rIns="90488" bIns="44450"/>
          <a:lstStyle/>
          <a:p>
            <a:pPr eaLnBrk="1" hangingPunct="1">
              <a:defRPr/>
            </a:pPr>
            <a:r>
              <a:rPr lang="en-US" dirty="0">
                <a:ea typeface="+mj-ea"/>
                <a:cs typeface="+mj-cs"/>
              </a:rPr>
              <a:t>Decision Tree Learning</a:t>
            </a:r>
          </a:p>
        </p:txBody>
      </p:sp>
      <p:sp>
        <p:nvSpPr>
          <p:cNvPr id="17415" name="Oval 5"/>
          <p:cNvSpPr>
            <a:spLocks noChangeArrowheads="1"/>
          </p:cNvSpPr>
          <p:nvPr/>
        </p:nvSpPr>
        <p:spPr bwMode="auto">
          <a:xfrm>
            <a:off x="1987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6" name="Oval 6"/>
          <p:cNvSpPr>
            <a:spLocks noChangeArrowheads="1"/>
          </p:cNvSpPr>
          <p:nvPr/>
        </p:nvSpPr>
        <p:spPr bwMode="auto">
          <a:xfrm>
            <a:off x="2139950" y="4349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7" name="Oval 7"/>
          <p:cNvSpPr>
            <a:spLocks noChangeArrowheads="1"/>
          </p:cNvSpPr>
          <p:nvPr/>
        </p:nvSpPr>
        <p:spPr bwMode="auto">
          <a:xfrm>
            <a:off x="2368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8" name="Oval 8"/>
          <p:cNvSpPr>
            <a:spLocks noChangeArrowheads="1"/>
          </p:cNvSpPr>
          <p:nvPr/>
        </p:nvSpPr>
        <p:spPr bwMode="auto">
          <a:xfrm>
            <a:off x="38163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9" name="Oval 9"/>
          <p:cNvSpPr>
            <a:spLocks noChangeArrowheads="1"/>
          </p:cNvSpPr>
          <p:nvPr/>
        </p:nvSpPr>
        <p:spPr bwMode="auto">
          <a:xfrm>
            <a:off x="3740150" y="4044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0" name="Rectangle 10"/>
          <p:cNvSpPr>
            <a:spLocks noChangeArrowheads="1"/>
          </p:cNvSpPr>
          <p:nvPr/>
        </p:nvSpPr>
        <p:spPr bwMode="auto">
          <a:xfrm>
            <a:off x="36639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1" name="Rectangle 11"/>
          <p:cNvSpPr>
            <a:spLocks noChangeArrowheads="1"/>
          </p:cNvSpPr>
          <p:nvPr/>
        </p:nvSpPr>
        <p:spPr bwMode="auto">
          <a:xfrm>
            <a:off x="38163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2" name="Rectangle 12"/>
          <p:cNvSpPr>
            <a:spLocks noChangeArrowheads="1"/>
          </p:cNvSpPr>
          <p:nvPr/>
        </p:nvSpPr>
        <p:spPr bwMode="auto">
          <a:xfrm>
            <a:off x="2171700" y="52260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3" name="Rectangle 13"/>
          <p:cNvSpPr>
            <a:spLocks noChangeArrowheads="1"/>
          </p:cNvSpPr>
          <p:nvPr/>
        </p:nvSpPr>
        <p:spPr bwMode="auto">
          <a:xfrm>
            <a:off x="33591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4" name="Rectangle 14"/>
          <p:cNvSpPr>
            <a:spLocks noChangeArrowheads="1"/>
          </p:cNvSpPr>
          <p:nvPr/>
        </p:nvSpPr>
        <p:spPr bwMode="auto">
          <a:xfrm>
            <a:off x="35115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5" name="Rectangle 15"/>
          <p:cNvSpPr>
            <a:spLocks noChangeArrowheads="1"/>
          </p:cNvSpPr>
          <p:nvPr/>
        </p:nvSpPr>
        <p:spPr bwMode="auto">
          <a:xfrm>
            <a:off x="38163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6" name="Rectangle 16"/>
          <p:cNvSpPr>
            <a:spLocks noChangeArrowheads="1"/>
          </p:cNvSpPr>
          <p:nvPr/>
        </p:nvSpPr>
        <p:spPr bwMode="auto">
          <a:xfrm>
            <a:off x="3206750" y="4654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7" name="Rectangle 17"/>
          <p:cNvSpPr>
            <a:spLocks noChangeArrowheads="1"/>
          </p:cNvSpPr>
          <p:nvPr/>
        </p:nvSpPr>
        <p:spPr bwMode="auto">
          <a:xfrm>
            <a:off x="36639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8" name="Oval 18"/>
          <p:cNvSpPr>
            <a:spLocks noChangeArrowheads="1"/>
          </p:cNvSpPr>
          <p:nvPr/>
        </p:nvSpPr>
        <p:spPr bwMode="auto">
          <a:xfrm>
            <a:off x="2063750" y="5340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9" name="Oval 19"/>
          <p:cNvSpPr>
            <a:spLocks noChangeArrowheads="1"/>
          </p:cNvSpPr>
          <p:nvPr/>
        </p:nvSpPr>
        <p:spPr bwMode="auto">
          <a:xfrm>
            <a:off x="1987550" y="5035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0" name="Oval 20"/>
          <p:cNvSpPr>
            <a:spLocks noChangeArrowheads="1"/>
          </p:cNvSpPr>
          <p:nvPr/>
        </p:nvSpPr>
        <p:spPr bwMode="auto">
          <a:xfrm>
            <a:off x="2368550" y="4883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1" name="Oval 21"/>
          <p:cNvSpPr>
            <a:spLocks noChangeArrowheads="1"/>
          </p:cNvSpPr>
          <p:nvPr/>
        </p:nvSpPr>
        <p:spPr bwMode="auto">
          <a:xfrm>
            <a:off x="2444750" y="4654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2" name="Oval 22"/>
          <p:cNvSpPr>
            <a:spLocks noChangeArrowheads="1"/>
          </p:cNvSpPr>
          <p:nvPr/>
        </p:nvSpPr>
        <p:spPr bwMode="auto">
          <a:xfrm>
            <a:off x="32829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3" name="Oval 23"/>
          <p:cNvSpPr>
            <a:spLocks noChangeArrowheads="1"/>
          </p:cNvSpPr>
          <p:nvPr/>
        </p:nvSpPr>
        <p:spPr bwMode="auto">
          <a:xfrm>
            <a:off x="31305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4" name="Oval 24"/>
          <p:cNvSpPr>
            <a:spLocks noChangeArrowheads="1"/>
          </p:cNvSpPr>
          <p:nvPr/>
        </p:nvSpPr>
        <p:spPr bwMode="auto">
          <a:xfrm>
            <a:off x="3663950" y="5264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5" name="Oval 25"/>
          <p:cNvSpPr>
            <a:spLocks noChangeArrowheads="1"/>
          </p:cNvSpPr>
          <p:nvPr/>
        </p:nvSpPr>
        <p:spPr bwMode="auto">
          <a:xfrm>
            <a:off x="35877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6" name="Oval 26"/>
          <p:cNvSpPr>
            <a:spLocks noChangeArrowheads="1"/>
          </p:cNvSpPr>
          <p:nvPr/>
        </p:nvSpPr>
        <p:spPr bwMode="auto">
          <a:xfrm>
            <a:off x="2673350" y="4806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7" name="Oval 27"/>
          <p:cNvSpPr>
            <a:spLocks noChangeArrowheads="1"/>
          </p:cNvSpPr>
          <p:nvPr/>
        </p:nvSpPr>
        <p:spPr bwMode="auto">
          <a:xfrm>
            <a:off x="2520950" y="5416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8" name="Oval 28"/>
          <p:cNvSpPr>
            <a:spLocks noChangeArrowheads="1"/>
          </p:cNvSpPr>
          <p:nvPr/>
        </p:nvSpPr>
        <p:spPr bwMode="auto">
          <a:xfrm>
            <a:off x="3054350" y="4121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3" name="Rectangle 66"/>
          <p:cNvSpPr>
            <a:spLocks noChangeArrowheads="1"/>
          </p:cNvSpPr>
          <p:nvPr/>
        </p:nvSpPr>
        <p:spPr bwMode="auto">
          <a:xfrm>
            <a:off x="1927047" y="5946775"/>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75" name="Rectangle 67"/>
          <p:cNvSpPr>
            <a:spLocks noChangeArrowheads="1"/>
          </p:cNvSpPr>
          <p:nvPr/>
        </p:nvSpPr>
        <p:spPr bwMode="auto">
          <a:xfrm>
            <a:off x="1306513" y="4794250"/>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33" name="TextBox 32"/>
          <p:cNvSpPr txBox="1"/>
          <p:nvPr/>
        </p:nvSpPr>
        <p:spPr>
          <a:xfrm>
            <a:off x="462126" y="4232811"/>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34" name="Rectangle 3">
            <a:extLst>
              <a:ext uri="{FF2B5EF4-FFF2-40B4-BE49-F238E27FC236}">
                <a16:creationId xmlns:a16="http://schemas.microsoft.com/office/drawing/2014/main" id="{CB9C119D-C8E4-C143-9470-76073BE805C7}"/>
              </a:ext>
            </a:extLst>
          </p:cNvPr>
          <p:cNvSpPr>
            <a:spLocks noChangeArrowheads="1"/>
          </p:cNvSpPr>
          <p:nvPr/>
        </p:nvSpPr>
        <p:spPr bwMode="auto">
          <a:xfrm>
            <a:off x="5695950" y="3891321"/>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5" name="Oval 5">
            <a:extLst>
              <a:ext uri="{FF2B5EF4-FFF2-40B4-BE49-F238E27FC236}">
                <a16:creationId xmlns:a16="http://schemas.microsoft.com/office/drawing/2014/main" id="{5EDDA200-1334-5B4E-AA94-0C499421913A}"/>
              </a:ext>
            </a:extLst>
          </p:cNvPr>
          <p:cNvSpPr>
            <a:spLocks noChangeArrowheads="1"/>
          </p:cNvSpPr>
          <p:nvPr/>
        </p:nvSpPr>
        <p:spPr bwMode="auto">
          <a:xfrm>
            <a:off x="6000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6" name="Oval 6">
            <a:extLst>
              <a:ext uri="{FF2B5EF4-FFF2-40B4-BE49-F238E27FC236}">
                <a16:creationId xmlns:a16="http://schemas.microsoft.com/office/drawing/2014/main" id="{20C97622-64E4-3045-BF59-C86E8083DEA0}"/>
              </a:ext>
            </a:extLst>
          </p:cNvPr>
          <p:cNvSpPr>
            <a:spLocks noChangeArrowheads="1"/>
          </p:cNvSpPr>
          <p:nvPr/>
        </p:nvSpPr>
        <p:spPr bwMode="auto">
          <a:xfrm>
            <a:off x="6153150" y="4348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7" name="Oval 7">
            <a:extLst>
              <a:ext uri="{FF2B5EF4-FFF2-40B4-BE49-F238E27FC236}">
                <a16:creationId xmlns:a16="http://schemas.microsoft.com/office/drawing/2014/main" id="{BC6DE30C-FB4A-754C-B07D-B9A7F02DB420}"/>
              </a:ext>
            </a:extLst>
          </p:cNvPr>
          <p:cNvSpPr>
            <a:spLocks noChangeArrowheads="1"/>
          </p:cNvSpPr>
          <p:nvPr/>
        </p:nvSpPr>
        <p:spPr bwMode="auto">
          <a:xfrm>
            <a:off x="6381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8" name="Oval 8">
            <a:extLst>
              <a:ext uri="{FF2B5EF4-FFF2-40B4-BE49-F238E27FC236}">
                <a16:creationId xmlns:a16="http://schemas.microsoft.com/office/drawing/2014/main" id="{581B1B32-D057-194D-8080-1549C072D440}"/>
              </a:ext>
            </a:extLst>
          </p:cNvPr>
          <p:cNvSpPr>
            <a:spLocks noChangeArrowheads="1"/>
          </p:cNvSpPr>
          <p:nvPr/>
        </p:nvSpPr>
        <p:spPr bwMode="auto">
          <a:xfrm>
            <a:off x="78295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9" name="Oval 9">
            <a:extLst>
              <a:ext uri="{FF2B5EF4-FFF2-40B4-BE49-F238E27FC236}">
                <a16:creationId xmlns:a16="http://schemas.microsoft.com/office/drawing/2014/main" id="{ACF537DD-1788-F94C-A308-495627C4922B}"/>
              </a:ext>
            </a:extLst>
          </p:cNvPr>
          <p:cNvSpPr>
            <a:spLocks noChangeArrowheads="1"/>
          </p:cNvSpPr>
          <p:nvPr/>
        </p:nvSpPr>
        <p:spPr bwMode="auto">
          <a:xfrm>
            <a:off x="7753350" y="4043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0" name="Rectangle 10">
            <a:extLst>
              <a:ext uri="{FF2B5EF4-FFF2-40B4-BE49-F238E27FC236}">
                <a16:creationId xmlns:a16="http://schemas.microsoft.com/office/drawing/2014/main" id="{701CE55A-1E49-4A49-B843-D98DDDE8C457}"/>
              </a:ext>
            </a:extLst>
          </p:cNvPr>
          <p:cNvSpPr>
            <a:spLocks noChangeArrowheads="1"/>
          </p:cNvSpPr>
          <p:nvPr/>
        </p:nvSpPr>
        <p:spPr bwMode="auto">
          <a:xfrm>
            <a:off x="76771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1" name="Rectangle 11">
            <a:extLst>
              <a:ext uri="{FF2B5EF4-FFF2-40B4-BE49-F238E27FC236}">
                <a16:creationId xmlns:a16="http://schemas.microsoft.com/office/drawing/2014/main" id="{3C323E3B-25B3-BE48-9DD7-4F00E2FA3D97}"/>
              </a:ext>
            </a:extLst>
          </p:cNvPr>
          <p:cNvSpPr>
            <a:spLocks noChangeArrowheads="1"/>
          </p:cNvSpPr>
          <p:nvPr/>
        </p:nvSpPr>
        <p:spPr bwMode="auto">
          <a:xfrm>
            <a:off x="78295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2" name="Rectangle 12">
            <a:extLst>
              <a:ext uri="{FF2B5EF4-FFF2-40B4-BE49-F238E27FC236}">
                <a16:creationId xmlns:a16="http://schemas.microsoft.com/office/drawing/2014/main" id="{8378C356-7D8E-6C44-AE0B-F8CB361BF40C}"/>
              </a:ext>
            </a:extLst>
          </p:cNvPr>
          <p:cNvSpPr>
            <a:spLocks noChangeArrowheads="1"/>
          </p:cNvSpPr>
          <p:nvPr/>
        </p:nvSpPr>
        <p:spPr bwMode="auto">
          <a:xfrm>
            <a:off x="6184900" y="52248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3" name="Rectangle 13">
            <a:extLst>
              <a:ext uri="{FF2B5EF4-FFF2-40B4-BE49-F238E27FC236}">
                <a16:creationId xmlns:a16="http://schemas.microsoft.com/office/drawing/2014/main" id="{3F3B01CC-894E-DD42-8C52-F22708B9AAC1}"/>
              </a:ext>
            </a:extLst>
          </p:cNvPr>
          <p:cNvSpPr>
            <a:spLocks noChangeArrowheads="1"/>
          </p:cNvSpPr>
          <p:nvPr/>
        </p:nvSpPr>
        <p:spPr bwMode="auto">
          <a:xfrm>
            <a:off x="73723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4" name="Rectangle 14">
            <a:extLst>
              <a:ext uri="{FF2B5EF4-FFF2-40B4-BE49-F238E27FC236}">
                <a16:creationId xmlns:a16="http://schemas.microsoft.com/office/drawing/2014/main" id="{80F0799F-97EA-A343-B562-A209F2EB9B26}"/>
              </a:ext>
            </a:extLst>
          </p:cNvPr>
          <p:cNvSpPr>
            <a:spLocks noChangeArrowheads="1"/>
          </p:cNvSpPr>
          <p:nvPr/>
        </p:nvSpPr>
        <p:spPr bwMode="auto">
          <a:xfrm>
            <a:off x="75247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5" name="Rectangle 15">
            <a:extLst>
              <a:ext uri="{FF2B5EF4-FFF2-40B4-BE49-F238E27FC236}">
                <a16:creationId xmlns:a16="http://schemas.microsoft.com/office/drawing/2014/main" id="{DEF0CA34-A1EF-D94C-82CF-8260E9FBF20F}"/>
              </a:ext>
            </a:extLst>
          </p:cNvPr>
          <p:cNvSpPr>
            <a:spLocks noChangeArrowheads="1"/>
          </p:cNvSpPr>
          <p:nvPr/>
        </p:nvSpPr>
        <p:spPr bwMode="auto">
          <a:xfrm>
            <a:off x="78295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6" name="Rectangle 16">
            <a:extLst>
              <a:ext uri="{FF2B5EF4-FFF2-40B4-BE49-F238E27FC236}">
                <a16:creationId xmlns:a16="http://schemas.microsoft.com/office/drawing/2014/main" id="{0DBCB69E-11FD-DE49-8FBB-7E9F286806FD}"/>
              </a:ext>
            </a:extLst>
          </p:cNvPr>
          <p:cNvSpPr>
            <a:spLocks noChangeArrowheads="1"/>
          </p:cNvSpPr>
          <p:nvPr/>
        </p:nvSpPr>
        <p:spPr bwMode="auto">
          <a:xfrm>
            <a:off x="7219950" y="46533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7" name="Rectangle 17">
            <a:extLst>
              <a:ext uri="{FF2B5EF4-FFF2-40B4-BE49-F238E27FC236}">
                <a16:creationId xmlns:a16="http://schemas.microsoft.com/office/drawing/2014/main" id="{A0FD6C9E-A747-B24D-9C79-B928333F73C6}"/>
              </a:ext>
            </a:extLst>
          </p:cNvPr>
          <p:cNvSpPr>
            <a:spLocks noChangeArrowheads="1"/>
          </p:cNvSpPr>
          <p:nvPr/>
        </p:nvSpPr>
        <p:spPr bwMode="auto">
          <a:xfrm>
            <a:off x="76771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8" name="Oval 18">
            <a:extLst>
              <a:ext uri="{FF2B5EF4-FFF2-40B4-BE49-F238E27FC236}">
                <a16:creationId xmlns:a16="http://schemas.microsoft.com/office/drawing/2014/main" id="{712011A1-F8E9-5248-8257-3DDE94104799}"/>
              </a:ext>
            </a:extLst>
          </p:cNvPr>
          <p:cNvSpPr>
            <a:spLocks noChangeArrowheads="1"/>
          </p:cNvSpPr>
          <p:nvPr/>
        </p:nvSpPr>
        <p:spPr bwMode="auto">
          <a:xfrm>
            <a:off x="6076950" y="5339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9" name="Oval 19">
            <a:extLst>
              <a:ext uri="{FF2B5EF4-FFF2-40B4-BE49-F238E27FC236}">
                <a16:creationId xmlns:a16="http://schemas.microsoft.com/office/drawing/2014/main" id="{58C67E4B-6148-824F-8B8C-78F5B361DAE0}"/>
              </a:ext>
            </a:extLst>
          </p:cNvPr>
          <p:cNvSpPr>
            <a:spLocks noChangeArrowheads="1"/>
          </p:cNvSpPr>
          <p:nvPr/>
        </p:nvSpPr>
        <p:spPr bwMode="auto">
          <a:xfrm>
            <a:off x="6000750" y="5034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0" name="Oval 20">
            <a:extLst>
              <a:ext uri="{FF2B5EF4-FFF2-40B4-BE49-F238E27FC236}">
                <a16:creationId xmlns:a16="http://schemas.microsoft.com/office/drawing/2014/main" id="{59AE6E07-76B7-5844-BF0A-6518528169FF}"/>
              </a:ext>
            </a:extLst>
          </p:cNvPr>
          <p:cNvSpPr>
            <a:spLocks noChangeArrowheads="1"/>
          </p:cNvSpPr>
          <p:nvPr/>
        </p:nvSpPr>
        <p:spPr bwMode="auto">
          <a:xfrm>
            <a:off x="6381750" y="4881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1" name="Oval 21">
            <a:extLst>
              <a:ext uri="{FF2B5EF4-FFF2-40B4-BE49-F238E27FC236}">
                <a16:creationId xmlns:a16="http://schemas.microsoft.com/office/drawing/2014/main" id="{CF5FE1CC-8151-B548-BB2F-443B79CF3639}"/>
              </a:ext>
            </a:extLst>
          </p:cNvPr>
          <p:cNvSpPr>
            <a:spLocks noChangeArrowheads="1"/>
          </p:cNvSpPr>
          <p:nvPr/>
        </p:nvSpPr>
        <p:spPr bwMode="auto">
          <a:xfrm>
            <a:off x="6457950" y="4653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2" name="Oval 22">
            <a:extLst>
              <a:ext uri="{FF2B5EF4-FFF2-40B4-BE49-F238E27FC236}">
                <a16:creationId xmlns:a16="http://schemas.microsoft.com/office/drawing/2014/main" id="{2A42E94C-4C77-3545-B7E4-8CCF1B720768}"/>
              </a:ext>
            </a:extLst>
          </p:cNvPr>
          <p:cNvSpPr>
            <a:spLocks noChangeArrowheads="1"/>
          </p:cNvSpPr>
          <p:nvPr/>
        </p:nvSpPr>
        <p:spPr bwMode="auto">
          <a:xfrm>
            <a:off x="72961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3" name="Oval 23">
            <a:extLst>
              <a:ext uri="{FF2B5EF4-FFF2-40B4-BE49-F238E27FC236}">
                <a16:creationId xmlns:a16="http://schemas.microsoft.com/office/drawing/2014/main" id="{40E07337-599B-DF4E-89B8-8D8FEBB14A5F}"/>
              </a:ext>
            </a:extLst>
          </p:cNvPr>
          <p:cNvSpPr>
            <a:spLocks noChangeArrowheads="1"/>
          </p:cNvSpPr>
          <p:nvPr/>
        </p:nvSpPr>
        <p:spPr bwMode="auto">
          <a:xfrm>
            <a:off x="71437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4" name="Oval 24">
            <a:extLst>
              <a:ext uri="{FF2B5EF4-FFF2-40B4-BE49-F238E27FC236}">
                <a16:creationId xmlns:a16="http://schemas.microsoft.com/office/drawing/2014/main" id="{52F24B9C-F0E2-7649-915C-7F64653D0698}"/>
              </a:ext>
            </a:extLst>
          </p:cNvPr>
          <p:cNvSpPr>
            <a:spLocks noChangeArrowheads="1"/>
          </p:cNvSpPr>
          <p:nvPr/>
        </p:nvSpPr>
        <p:spPr bwMode="auto">
          <a:xfrm>
            <a:off x="7677150" y="5262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5" name="Oval 25">
            <a:extLst>
              <a:ext uri="{FF2B5EF4-FFF2-40B4-BE49-F238E27FC236}">
                <a16:creationId xmlns:a16="http://schemas.microsoft.com/office/drawing/2014/main" id="{E543258B-1F44-0D46-844C-B4024D6E2D25}"/>
              </a:ext>
            </a:extLst>
          </p:cNvPr>
          <p:cNvSpPr>
            <a:spLocks noChangeArrowheads="1"/>
          </p:cNvSpPr>
          <p:nvPr/>
        </p:nvSpPr>
        <p:spPr bwMode="auto">
          <a:xfrm>
            <a:off x="76009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6" name="Oval 26">
            <a:extLst>
              <a:ext uri="{FF2B5EF4-FFF2-40B4-BE49-F238E27FC236}">
                <a16:creationId xmlns:a16="http://schemas.microsoft.com/office/drawing/2014/main" id="{AD5CFB1D-CAC0-4745-BCA2-D04BE934B883}"/>
              </a:ext>
            </a:extLst>
          </p:cNvPr>
          <p:cNvSpPr>
            <a:spLocks noChangeArrowheads="1"/>
          </p:cNvSpPr>
          <p:nvPr/>
        </p:nvSpPr>
        <p:spPr bwMode="auto">
          <a:xfrm>
            <a:off x="6686550" y="4805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7" name="Oval 27">
            <a:extLst>
              <a:ext uri="{FF2B5EF4-FFF2-40B4-BE49-F238E27FC236}">
                <a16:creationId xmlns:a16="http://schemas.microsoft.com/office/drawing/2014/main" id="{4926F98F-AD60-0B42-B6E6-6F55EAA39D74}"/>
              </a:ext>
            </a:extLst>
          </p:cNvPr>
          <p:cNvSpPr>
            <a:spLocks noChangeArrowheads="1"/>
          </p:cNvSpPr>
          <p:nvPr/>
        </p:nvSpPr>
        <p:spPr bwMode="auto">
          <a:xfrm>
            <a:off x="6534150" y="5415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8" name="Oval 28">
            <a:extLst>
              <a:ext uri="{FF2B5EF4-FFF2-40B4-BE49-F238E27FC236}">
                <a16:creationId xmlns:a16="http://schemas.microsoft.com/office/drawing/2014/main" id="{BA83ED6C-0D8B-444C-855E-572F214E0EFA}"/>
              </a:ext>
            </a:extLst>
          </p:cNvPr>
          <p:cNvSpPr>
            <a:spLocks noChangeArrowheads="1"/>
          </p:cNvSpPr>
          <p:nvPr/>
        </p:nvSpPr>
        <p:spPr bwMode="auto">
          <a:xfrm>
            <a:off x="7067550" y="4119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9" name="Rectangle 66">
            <a:extLst>
              <a:ext uri="{FF2B5EF4-FFF2-40B4-BE49-F238E27FC236}">
                <a16:creationId xmlns:a16="http://schemas.microsoft.com/office/drawing/2014/main" id="{D998B29B-5789-4740-BA4E-F314364FE96D}"/>
              </a:ext>
            </a:extLst>
          </p:cNvPr>
          <p:cNvSpPr>
            <a:spLocks noChangeArrowheads="1"/>
          </p:cNvSpPr>
          <p:nvPr/>
        </p:nvSpPr>
        <p:spPr bwMode="auto">
          <a:xfrm>
            <a:off x="5940247" y="5945546"/>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60" name="Rectangle 67">
            <a:extLst>
              <a:ext uri="{FF2B5EF4-FFF2-40B4-BE49-F238E27FC236}">
                <a16:creationId xmlns:a16="http://schemas.microsoft.com/office/drawing/2014/main" id="{A9372E31-BD68-254D-AB67-C766E701C8AE}"/>
              </a:ext>
            </a:extLst>
          </p:cNvPr>
          <p:cNvSpPr>
            <a:spLocks noChangeArrowheads="1"/>
          </p:cNvSpPr>
          <p:nvPr/>
        </p:nvSpPr>
        <p:spPr bwMode="auto">
          <a:xfrm>
            <a:off x="5319713" y="4793021"/>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61" name="TextBox 60">
            <a:extLst>
              <a:ext uri="{FF2B5EF4-FFF2-40B4-BE49-F238E27FC236}">
                <a16:creationId xmlns:a16="http://schemas.microsoft.com/office/drawing/2014/main" id="{B417D425-0A64-DB4F-B592-F5CF27B2D094}"/>
              </a:ext>
            </a:extLst>
          </p:cNvPr>
          <p:cNvSpPr txBox="1"/>
          <p:nvPr/>
        </p:nvSpPr>
        <p:spPr>
          <a:xfrm>
            <a:off x="4475326" y="4231582"/>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62" name="Line 54">
            <a:extLst>
              <a:ext uri="{FF2B5EF4-FFF2-40B4-BE49-F238E27FC236}">
                <a16:creationId xmlns:a16="http://schemas.microsoft.com/office/drawing/2014/main" id="{99C1CEBD-7B25-9C4B-BDB2-AB3D083D451A}"/>
              </a:ext>
            </a:extLst>
          </p:cNvPr>
          <p:cNvSpPr>
            <a:spLocks noChangeShapeType="1"/>
          </p:cNvSpPr>
          <p:nvPr/>
        </p:nvSpPr>
        <p:spPr bwMode="auto">
          <a:xfrm>
            <a:off x="6934200" y="3891321"/>
            <a:ext cx="0" cy="2057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3" name="Line 57">
            <a:extLst>
              <a:ext uri="{FF2B5EF4-FFF2-40B4-BE49-F238E27FC236}">
                <a16:creationId xmlns:a16="http://schemas.microsoft.com/office/drawing/2014/main" id="{4D6C649B-9A36-2B45-B8F9-E2B308748D2A}"/>
              </a:ext>
            </a:extLst>
          </p:cNvPr>
          <p:cNvSpPr>
            <a:spLocks noChangeShapeType="1"/>
          </p:cNvSpPr>
          <p:nvPr/>
        </p:nvSpPr>
        <p:spPr bwMode="auto">
          <a:xfrm flipH="1">
            <a:off x="3962400" y="2870200"/>
            <a:ext cx="254000" cy="254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4" name="Line 58">
            <a:extLst>
              <a:ext uri="{FF2B5EF4-FFF2-40B4-BE49-F238E27FC236}">
                <a16:creationId xmlns:a16="http://schemas.microsoft.com/office/drawing/2014/main" id="{9C480464-02AE-704B-8B56-8260F33077A1}"/>
              </a:ext>
            </a:extLst>
          </p:cNvPr>
          <p:cNvSpPr>
            <a:spLocks noChangeShapeType="1"/>
          </p:cNvSpPr>
          <p:nvPr/>
        </p:nvSpPr>
        <p:spPr bwMode="auto">
          <a:xfrm>
            <a:off x="4419600" y="2857500"/>
            <a:ext cx="254000" cy="2159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5" name="Rectangle 66">
            <a:extLst>
              <a:ext uri="{FF2B5EF4-FFF2-40B4-BE49-F238E27FC236}">
                <a16:creationId xmlns:a16="http://schemas.microsoft.com/office/drawing/2014/main" id="{663D7B1B-349B-BC43-B918-BB56DBDC7485}"/>
              </a:ext>
            </a:extLst>
          </p:cNvPr>
          <p:cNvSpPr>
            <a:spLocks noChangeArrowheads="1"/>
          </p:cNvSpPr>
          <p:nvPr/>
        </p:nvSpPr>
        <p:spPr bwMode="auto">
          <a:xfrm>
            <a:off x="5243513" y="2614613"/>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1</a:t>
            </a:r>
          </a:p>
        </p:txBody>
      </p:sp>
      <p:sp>
        <p:nvSpPr>
          <p:cNvPr id="66" name="Oval 68">
            <a:extLst>
              <a:ext uri="{FF2B5EF4-FFF2-40B4-BE49-F238E27FC236}">
                <a16:creationId xmlns:a16="http://schemas.microsoft.com/office/drawing/2014/main" id="{88623B7D-14EF-DA45-9627-280063EFA875}"/>
              </a:ext>
            </a:extLst>
          </p:cNvPr>
          <p:cNvSpPr>
            <a:spLocks noChangeArrowheads="1"/>
          </p:cNvSpPr>
          <p:nvPr/>
        </p:nvSpPr>
        <p:spPr bwMode="auto">
          <a:xfrm>
            <a:off x="4197350" y="2673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67" name="Oval 69">
            <a:extLst>
              <a:ext uri="{FF2B5EF4-FFF2-40B4-BE49-F238E27FC236}">
                <a16:creationId xmlns:a16="http://schemas.microsoft.com/office/drawing/2014/main" id="{EFFC200A-B754-834D-9E07-4E5DC430B5C5}"/>
              </a:ext>
            </a:extLst>
          </p:cNvPr>
          <p:cNvSpPr>
            <a:spLocks noChangeArrowheads="1"/>
          </p:cNvSpPr>
          <p:nvPr/>
        </p:nvSpPr>
        <p:spPr bwMode="auto">
          <a:xfrm>
            <a:off x="4654550" y="3054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68" name="Oval 69">
            <a:extLst>
              <a:ext uri="{FF2B5EF4-FFF2-40B4-BE49-F238E27FC236}">
                <a16:creationId xmlns:a16="http://schemas.microsoft.com/office/drawing/2014/main" id="{1EFBE8C4-74E8-9A4C-839F-D15832712A0D}"/>
              </a:ext>
            </a:extLst>
          </p:cNvPr>
          <p:cNvSpPr>
            <a:spLocks noChangeArrowheads="1"/>
          </p:cNvSpPr>
          <p:nvPr/>
        </p:nvSpPr>
        <p:spPr bwMode="auto">
          <a:xfrm>
            <a:off x="3816350" y="307340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2" name="Line 54">
            <a:extLst>
              <a:ext uri="{FF2B5EF4-FFF2-40B4-BE49-F238E27FC236}">
                <a16:creationId xmlns:a16="http://schemas.microsoft.com/office/drawing/2014/main" id="{8EB2B29D-A5AE-D74C-BCAF-8CE5FFD7ED12}"/>
              </a:ext>
            </a:extLst>
          </p:cNvPr>
          <p:cNvSpPr>
            <a:spLocks noChangeShapeType="1"/>
          </p:cNvSpPr>
          <p:nvPr/>
        </p:nvSpPr>
        <p:spPr bwMode="auto">
          <a:xfrm>
            <a:off x="6934200" y="3903816"/>
            <a:ext cx="0" cy="2057400"/>
          </a:xfrm>
          <a:prstGeom prst="line">
            <a:avLst/>
          </a:prstGeom>
          <a:noFill/>
          <a:ln w="12700">
            <a:solidFill>
              <a:schemeClr val="tx1"/>
            </a:solidFill>
            <a:round/>
            <a:headEnd/>
            <a:tailEnd/>
          </a:ln>
        </p:spPr>
        <p:txBody>
          <a:bodyPr>
            <a:prstTxWarp prst="textNoShape">
              <a:avLst/>
            </a:prstTxWarp>
          </a:bodyPr>
          <a:lstStyle/>
          <a:p>
            <a:endParaRPr lang="en-US"/>
          </a:p>
        </p:txBody>
      </p:sp>
    </p:spTree>
    <p:extLst>
      <p:ext uri="{BB962C8B-B14F-4D97-AF65-F5344CB8AC3E}">
        <p14:creationId xmlns:p14="http://schemas.microsoft.com/office/powerpoint/2010/main" val="1424779456"/>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312 – Greedy Algorithms</a:t>
            </a:r>
            <a:endParaRPr lang="en-US" dirty="0">
              <a:latin typeface="Times New Roman" pitchFamily="1" charset="0"/>
            </a:endParaRPr>
          </a:p>
        </p:txBody>
      </p:sp>
      <p:sp>
        <p:nvSpPr>
          <p:cNvPr id="17411" name="Slide Number Placeholder 5"/>
          <p:cNvSpPr>
            <a:spLocks noGrp="1"/>
          </p:cNvSpPr>
          <p:nvPr>
            <p:ph type="sldNum" sz="quarter" idx="12"/>
          </p:nvPr>
        </p:nvSpPr>
        <p:spPr>
          <a:noFill/>
        </p:spPr>
        <p:txBody>
          <a:bodyPr/>
          <a:lstStyle/>
          <a:p>
            <a:fld id="{DA7111BF-2EA2-3B47-910A-C9EB7295ED9E}" type="slidenum">
              <a:rPr lang="en-US" smtClean="0">
                <a:latin typeface="Times New Roman" pitchFamily="1" charset="0"/>
              </a:rPr>
              <a:pPr/>
              <a:t>67</a:t>
            </a:fld>
            <a:endParaRPr lang="en-US">
              <a:latin typeface="Times New Roman" pitchFamily="1" charset="0"/>
            </a:endParaRPr>
          </a:p>
        </p:txBody>
      </p:sp>
      <p:sp>
        <p:nvSpPr>
          <p:cNvPr id="17412" name="Rectangle 2"/>
          <p:cNvSpPr>
            <a:spLocks noGrp="1" noChangeArrowheads="1"/>
          </p:cNvSpPr>
          <p:nvPr>
            <p:ph type="body" idx="1"/>
          </p:nvPr>
        </p:nvSpPr>
        <p:spPr>
          <a:xfrm>
            <a:off x="679450" y="1028699"/>
            <a:ext cx="7626350" cy="1585913"/>
          </a:xfrm>
          <a:noFill/>
        </p:spPr>
        <p:txBody>
          <a:bodyPr lIns="90488" tIns="44450" rIns="90488" bIns="44450">
            <a:normAutofit fontScale="92500" lnSpcReduction="10000"/>
          </a:bodyPr>
          <a:lstStyle/>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1</a:t>
            </a:r>
            <a:r>
              <a:rPr lang="en-US" dirty="0">
                <a:ea typeface="ＭＳ Ｐゴシック" pitchFamily="1" charset="-128"/>
                <a:cs typeface="ＭＳ Ｐゴシック" pitchFamily="1" charset="-128"/>
              </a:rPr>
              <a:t> is binary feature (Veggie, Meaty)</a:t>
            </a:r>
          </a:p>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is 3 value feature (Crust: Thin/Stuffed/Thick)</a:t>
            </a:r>
          </a:p>
          <a:p>
            <a:pPr eaLnBrk="1" hangingPunct="1"/>
            <a:r>
              <a:rPr lang="en-US" dirty="0">
                <a:ea typeface="ＭＳ Ｐゴシック" pitchFamily="1" charset="-128"/>
                <a:cs typeface="ＭＳ Ｐゴシック" pitchFamily="1" charset="-128"/>
              </a:rPr>
              <a:t>Circles are good pizzas and Squares are great pizzas</a:t>
            </a:r>
          </a:p>
          <a:p>
            <a:pPr eaLnBrk="1" hangingPunct="1"/>
            <a:r>
              <a:rPr lang="en-US" dirty="0">
                <a:ea typeface="ＭＳ Ｐゴシック" pitchFamily="1" charset="-128"/>
                <a:cs typeface="ＭＳ Ｐゴシック" pitchFamily="1" charset="-128"/>
              </a:rPr>
              <a:t>Greedily divide on attribute which gives the purest children</a:t>
            </a:r>
          </a:p>
        </p:txBody>
      </p:sp>
      <p:sp>
        <p:nvSpPr>
          <p:cNvPr id="17413" name="Rectangle 3"/>
          <p:cNvSpPr>
            <a:spLocks noChangeArrowheads="1"/>
          </p:cNvSpPr>
          <p:nvPr/>
        </p:nvSpPr>
        <p:spPr bwMode="auto">
          <a:xfrm>
            <a:off x="1682750" y="3892550"/>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252932" name="Rectangle 4"/>
          <p:cNvSpPr>
            <a:spLocks noGrp="1" noChangeArrowheads="1"/>
          </p:cNvSpPr>
          <p:nvPr>
            <p:ph type="title"/>
          </p:nvPr>
        </p:nvSpPr>
        <p:spPr>
          <a:xfrm>
            <a:off x="692150" y="190500"/>
            <a:ext cx="7772400" cy="838200"/>
          </a:xfrm>
        </p:spPr>
        <p:txBody>
          <a:bodyPr lIns="90488" tIns="44450" rIns="90488" bIns="44450"/>
          <a:lstStyle/>
          <a:p>
            <a:pPr eaLnBrk="1" hangingPunct="1">
              <a:defRPr/>
            </a:pPr>
            <a:r>
              <a:rPr lang="en-US" dirty="0">
                <a:ea typeface="+mj-ea"/>
                <a:cs typeface="+mj-cs"/>
              </a:rPr>
              <a:t>Decision Tree Learning</a:t>
            </a:r>
          </a:p>
        </p:txBody>
      </p:sp>
      <p:sp>
        <p:nvSpPr>
          <p:cNvPr id="17415" name="Oval 5"/>
          <p:cNvSpPr>
            <a:spLocks noChangeArrowheads="1"/>
          </p:cNvSpPr>
          <p:nvPr/>
        </p:nvSpPr>
        <p:spPr bwMode="auto">
          <a:xfrm>
            <a:off x="1987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6" name="Oval 6"/>
          <p:cNvSpPr>
            <a:spLocks noChangeArrowheads="1"/>
          </p:cNvSpPr>
          <p:nvPr/>
        </p:nvSpPr>
        <p:spPr bwMode="auto">
          <a:xfrm>
            <a:off x="2139950" y="4349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7" name="Oval 7"/>
          <p:cNvSpPr>
            <a:spLocks noChangeArrowheads="1"/>
          </p:cNvSpPr>
          <p:nvPr/>
        </p:nvSpPr>
        <p:spPr bwMode="auto">
          <a:xfrm>
            <a:off x="2368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8" name="Oval 8"/>
          <p:cNvSpPr>
            <a:spLocks noChangeArrowheads="1"/>
          </p:cNvSpPr>
          <p:nvPr/>
        </p:nvSpPr>
        <p:spPr bwMode="auto">
          <a:xfrm>
            <a:off x="38163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9" name="Oval 9"/>
          <p:cNvSpPr>
            <a:spLocks noChangeArrowheads="1"/>
          </p:cNvSpPr>
          <p:nvPr/>
        </p:nvSpPr>
        <p:spPr bwMode="auto">
          <a:xfrm>
            <a:off x="3740150" y="4044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0" name="Rectangle 10"/>
          <p:cNvSpPr>
            <a:spLocks noChangeArrowheads="1"/>
          </p:cNvSpPr>
          <p:nvPr/>
        </p:nvSpPr>
        <p:spPr bwMode="auto">
          <a:xfrm>
            <a:off x="36639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1" name="Rectangle 11"/>
          <p:cNvSpPr>
            <a:spLocks noChangeArrowheads="1"/>
          </p:cNvSpPr>
          <p:nvPr/>
        </p:nvSpPr>
        <p:spPr bwMode="auto">
          <a:xfrm>
            <a:off x="38163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2" name="Rectangle 12"/>
          <p:cNvSpPr>
            <a:spLocks noChangeArrowheads="1"/>
          </p:cNvSpPr>
          <p:nvPr/>
        </p:nvSpPr>
        <p:spPr bwMode="auto">
          <a:xfrm>
            <a:off x="2171700" y="52260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3" name="Rectangle 13"/>
          <p:cNvSpPr>
            <a:spLocks noChangeArrowheads="1"/>
          </p:cNvSpPr>
          <p:nvPr/>
        </p:nvSpPr>
        <p:spPr bwMode="auto">
          <a:xfrm>
            <a:off x="33591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4" name="Rectangle 14"/>
          <p:cNvSpPr>
            <a:spLocks noChangeArrowheads="1"/>
          </p:cNvSpPr>
          <p:nvPr/>
        </p:nvSpPr>
        <p:spPr bwMode="auto">
          <a:xfrm>
            <a:off x="35115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5" name="Rectangle 15"/>
          <p:cNvSpPr>
            <a:spLocks noChangeArrowheads="1"/>
          </p:cNvSpPr>
          <p:nvPr/>
        </p:nvSpPr>
        <p:spPr bwMode="auto">
          <a:xfrm>
            <a:off x="38163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6" name="Rectangle 16"/>
          <p:cNvSpPr>
            <a:spLocks noChangeArrowheads="1"/>
          </p:cNvSpPr>
          <p:nvPr/>
        </p:nvSpPr>
        <p:spPr bwMode="auto">
          <a:xfrm>
            <a:off x="3206750" y="4654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7" name="Rectangle 17"/>
          <p:cNvSpPr>
            <a:spLocks noChangeArrowheads="1"/>
          </p:cNvSpPr>
          <p:nvPr/>
        </p:nvSpPr>
        <p:spPr bwMode="auto">
          <a:xfrm>
            <a:off x="36639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8" name="Oval 18"/>
          <p:cNvSpPr>
            <a:spLocks noChangeArrowheads="1"/>
          </p:cNvSpPr>
          <p:nvPr/>
        </p:nvSpPr>
        <p:spPr bwMode="auto">
          <a:xfrm>
            <a:off x="2063750" y="5340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9" name="Oval 19"/>
          <p:cNvSpPr>
            <a:spLocks noChangeArrowheads="1"/>
          </p:cNvSpPr>
          <p:nvPr/>
        </p:nvSpPr>
        <p:spPr bwMode="auto">
          <a:xfrm>
            <a:off x="1987550" y="5035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0" name="Oval 20"/>
          <p:cNvSpPr>
            <a:spLocks noChangeArrowheads="1"/>
          </p:cNvSpPr>
          <p:nvPr/>
        </p:nvSpPr>
        <p:spPr bwMode="auto">
          <a:xfrm>
            <a:off x="2368550" y="4883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1" name="Oval 21"/>
          <p:cNvSpPr>
            <a:spLocks noChangeArrowheads="1"/>
          </p:cNvSpPr>
          <p:nvPr/>
        </p:nvSpPr>
        <p:spPr bwMode="auto">
          <a:xfrm>
            <a:off x="2444750" y="4654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2" name="Oval 22"/>
          <p:cNvSpPr>
            <a:spLocks noChangeArrowheads="1"/>
          </p:cNvSpPr>
          <p:nvPr/>
        </p:nvSpPr>
        <p:spPr bwMode="auto">
          <a:xfrm>
            <a:off x="32829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3" name="Oval 23"/>
          <p:cNvSpPr>
            <a:spLocks noChangeArrowheads="1"/>
          </p:cNvSpPr>
          <p:nvPr/>
        </p:nvSpPr>
        <p:spPr bwMode="auto">
          <a:xfrm>
            <a:off x="31305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4" name="Oval 24"/>
          <p:cNvSpPr>
            <a:spLocks noChangeArrowheads="1"/>
          </p:cNvSpPr>
          <p:nvPr/>
        </p:nvSpPr>
        <p:spPr bwMode="auto">
          <a:xfrm>
            <a:off x="3663950" y="5264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5" name="Oval 25"/>
          <p:cNvSpPr>
            <a:spLocks noChangeArrowheads="1"/>
          </p:cNvSpPr>
          <p:nvPr/>
        </p:nvSpPr>
        <p:spPr bwMode="auto">
          <a:xfrm>
            <a:off x="35877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6" name="Oval 26"/>
          <p:cNvSpPr>
            <a:spLocks noChangeArrowheads="1"/>
          </p:cNvSpPr>
          <p:nvPr/>
        </p:nvSpPr>
        <p:spPr bwMode="auto">
          <a:xfrm>
            <a:off x="2673350" y="4806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7" name="Oval 27"/>
          <p:cNvSpPr>
            <a:spLocks noChangeArrowheads="1"/>
          </p:cNvSpPr>
          <p:nvPr/>
        </p:nvSpPr>
        <p:spPr bwMode="auto">
          <a:xfrm>
            <a:off x="2520950" y="5416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8" name="Oval 28"/>
          <p:cNvSpPr>
            <a:spLocks noChangeArrowheads="1"/>
          </p:cNvSpPr>
          <p:nvPr/>
        </p:nvSpPr>
        <p:spPr bwMode="auto">
          <a:xfrm>
            <a:off x="3054350" y="4121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3" name="Rectangle 66"/>
          <p:cNvSpPr>
            <a:spLocks noChangeArrowheads="1"/>
          </p:cNvSpPr>
          <p:nvPr/>
        </p:nvSpPr>
        <p:spPr bwMode="auto">
          <a:xfrm>
            <a:off x="1927047" y="5946775"/>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75" name="Rectangle 67"/>
          <p:cNvSpPr>
            <a:spLocks noChangeArrowheads="1"/>
          </p:cNvSpPr>
          <p:nvPr/>
        </p:nvSpPr>
        <p:spPr bwMode="auto">
          <a:xfrm>
            <a:off x="1306513" y="4794250"/>
            <a:ext cx="376237" cy="301625"/>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dirty="0">
                <a:latin typeface="Book Antiqua" pitchFamily="1" charset="0"/>
              </a:rPr>
              <a:t>A</a:t>
            </a:r>
            <a:r>
              <a:rPr lang="en-US" sz="1400" baseline="-25000" dirty="0">
                <a:latin typeface="Book Antiqua" pitchFamily="1" charset="0"/>
              </a:rPr>
              <a:t>2</a:t>
            </a:r>
          </a:p>
        </p:txBody>
      </p:sp>
      <p:sp>
        <p:nvSpPr>
          <p:cNvPr id="33" name="TextBox 32"/>
          <p:cNvSpPr txBox="1"/>
          <p:nvPr/>
        </p:nvSpPr>
        <p:spPr>
          <a:xfrm>
            <a:off x="462126" y="4232811"/>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34" name="Rectangle 3">
            <a:extLst>
              <a:ext uri="{FF2B5EF4-FFF2-40B4-BE49-F238E27FC236}">
                <a16:creationId xmlns:a16="http://schemas.microsoft.com/office/drawing/2014/main" id="{CB9C119D-C8E4-C143-9470-76073BE805C7}"/>
              </a:ext>
            </a:extLst>
          </p:cNvPr>
          <p:cNvSpPr>
            <a:spLocks noChangeArrowheads="1"/>
          </p:cNvSpPr>
          <p:nvPr/>
        </p:nvSpPr>
        <p:spPr bwMode="auto">
          <a:xfrm>
            <a:off x="5695950" y="3891321"/>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5" name="Oval 5">
            <a:extLst>
              <a:ext uri="{FF2B5EF4-FFF2-40B4-BE49-F238E27FC236}">
                <a16:creationId xmlns:a16="http://schemas.microsoft.com/office/drawing/2014/main" id="{5EDDA200-1334-5B4E-AA94-0C499421913A}"/>
              </a:ext>
            </a:extLst>
          </p:cNvPr>
          <p:cNvSpPr>
            <a:spLocks noChangeArrowheads="1"/>
          </p:cNvSpPr>
          <p:nvPr/>
        </p:nvSpPr>
        <p:spPr bwMode="auto">
          <a:xfrm>
            <a:off x="6000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6" name="Oval 6">
            <a:extLst>
              <a:ext uri="{FF2B5EF4-FFF2-40B4-BE49-F238E27FC236}">
                <a16:creationId xmlns:a16="http://schemas.microsoft.com/office/drawing/2014/main" id="{20C97622-64E4-3045-BF59-C86E8083DEA0}"/>
              </a:ext>
            </a:extLst>
          </p:cNvPr>
          <p:cNvSpPr>
            <a:spLocks noChangeArrowheads="1"/>
          </p:cNvSpPr>
          <p:nvPr/>
        </p:nvSpPr>
        <p:spPr bwMode="auto">
          <a:xfrm>
            <a:off x="6153150" y="4348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7" name="Oval 7">
            <a:extLst>
              <a:ext uri="{FF2B5EF4-FFF2-40B4-BE49-F238E27FC236}">
                <a16:creationId xmlns:a16="http://schemas.microsoft.com/office/drawing/2014/main" id="{BC6DE30C-FB4A-754C-B07D-B9A7F02DB420}"/>
              </a:ext>
            </a:extLst>
          </p:cNvPr>
          <p:cNvSpPr>
            <a:spLocks noChangeArrowheads="1"/>
          </p:cNvSpPr>
          <p:nvPr/>
        </p:nvSpPr>
        <p:spPr bwMode="auto">
          <a:xfrm>
            <a:off x="6381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8" name="Oval 8">
            <a:extLst>
              <a:ext uri="{FF2B5EF4-FFF2-40B4-BE49-F238E27FC236}">
                <a16:creationId xmlns:a16="http://schemas.microsoft.com/office/drawing/2014/main" id="{581B1B32-D057-194D-8080-1549C072D440}"/>
              </a:ext>
            </a:extLst>
          </p:cNvPr>
          <p:cNvSpPr>
            <a:spLocks noChangeArrowheads="1"/>
          </p:cNvSpPr>
          <p:nvPr/>
        </p:nvSpPr>
        <p:spPr bwMode="auto">
          <a:xfrm>
            <a:off x="78295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9" name="Oval 9">
            <a:extLst>
              <a:ext uri="{FF2B5EF4-FFF2-40B4-BE49-F238E27FC236}">
                <a16:creationId xmlns:a16="http://schemas.microsoft.com/office/drawing/2014/main" id="{ACF537DD-1788-F94C-A308-495627C4922B}"/>
              </a:ext>
            </a:extLst>
          </p:cNvPr>
          <p:cNvSpPr>
            <a:spLocks noChangeArrowheads="1"/>
          </p:cNvSpPr>
          <p:nvPr/>
        </p:nvSpPr>
        <p:spPr bwMode="auto">
          <a:xfrm>
            <a:off x="7753350" y="4043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0" name="Rectangle 10">
            <a:extLst>
              <a:ext uri="{FF2B5EF4-FFF2-40B4-BE49-F238E27FC236}">
                <a16:creationId xmlns:a16="http://schemas.microsoft.com/office/drawing/2014/main" id="{701CE55A-1E49-4A49-B843-D98DDDE8C457}"/>
              </a:ext>
            </a:extLst>
          </p:cNvPr>
          <p:cNvSpPr>
            <a:spLocks noChangeArrowheads="1"/>
          </p:cNvSpPr>
          <p:nvPr/>
        </p:nvSpPr>
        <p:spPr bwMode="auto">
          <a:xfrm>
            <a:off x="76771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1" name="Rectangle 11">
            <a:extLst>
              <a:ext uri="{FF2B5EF4-FFF2-40B4-BE49-F238E27FC236}">
                <a16:creationId xmlns:a16="http://schemas.microsoft.com/office/drawing/2014/main" id="{3C323E3B-25B3-BE48-9DD7-4F00E2FA3D97}"/>
              </a:ext>
            </a:extLst>
          </p:cNvPr>
          <p:cNvSpPr>
            <a:spLocks noChangeArrowheads="1"/>
          </p:cNvSpPr>
          <p:nvPr/>
        </p:nvSpPr>
        <p:spPr bwMode="auto">
          <a:xfrm>
            <a:off x="78295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2" name="Rectangle 12">
            <a:extLst>
              <a:ext uri="{FF2B5EF4-FFF2-40B4-BE49-F238E27FC236}">
                <a16:creationId xmlns:a16="http://schemas.microsoft.com/office/drawing/2014/main" id="{8378C356-7D8E-6C44-AE0B-F8CB361BF40C}"/>
              </a:ext>
            </a:extLst>
          </p:cNvPr>
          <p:cNvSpPr>
            <a:spLocks noChangeArrowheads="1"/>
          </p:cNvSpPr>
          <p:nvPr/>
        </p:nvSpPr>
        <p:spPr bwMode="auto">
          <a:xfrm>
            <a:off x="6184900" y="52248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3" name="Rectangle 13">
            <a:extLst>
              <a:ext uri="{FF2B5EF4-FFF2-40B4-BE49-F238E27FC236}">
                <a16:creationId xmlns:a16="http://schemas.microsoft.com/office/drawing/2014/main" id="{3F3B01CC-894E-DD42-8C52-F22708B9AAC1}"/>
              </a:ext>
            </a:extLst>
          </p:cNvPr>
          <p:cNvSpPr>
            <a:spLocks noChangeArrowheads="1"/>
          </p:cNvSpPr>
          <p:nvPr/>
        </p:nvSpPr>
        <p:spPr bwMode="auto">
          <a:xfrm>
            <a:off x="73723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4" name="Rectangle 14">
            <a:extLst>
              <a:ext uri="{FF2B5EF4-FFF2-40B4-BE49-F238E27FC236}">
                <a16:creationId xmlns:a16="http://schemas.microsoft.com/office/drawing/2014/main" id="{80F0799F-97EA-A343-B562-A209F2EB9B26}"/>
              </a:ext>
            </a:extLst>
          </p:cNvPr>
          <p:cNvSpPr>
            <a:spLocks noChangeArrowheads="1"/>
          </p:cNvSpPr>
          <p:nvPr/>
        </p:nvSpPr>
        <p:spPr bwMode="auto">
          <a:xfrm>
            <a:off x="75247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5" name="Rectangle 15">
            <a:extLst>
              <a:ext uri="{FF2B5EF4-FFF2-40B4-BE49-F238E27FC236}">
                <a16:creationId xmlns:a16="http://schemas.microsoft.com/office/drawing/2014/main" id="{DEF0CA34-A1EF-D94C-82CF-8260E9FBF20F}"/>
              </a:ext>
            </a:extLst>
          </p:cNvPr>
          <p:cNvSpPr>
            <a:spLocks noChangeArrowheads="1"/>
          </p:cNvSpPr>
          <p:nvPr/>
        </p:nvSpPr>
        <p:spPr bwMode="auto">
          <a:xfrm>
            <a:off x="78295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6" name="Rectangle 16">
            <a:extLst>
              <a:ext uri="{FF2B5EF4-FFF2-40B4-BE49-F238E27FC236}">
                <a16:creationId xmlns:a16="http://schemas.microsoft.com/office/drawing/2014/main" id="{0DBCB69E-11FD-DE49-8FBB-7E9F286806FD}"/>
              </a:ext>
            </a:extLst>
          </p:cNvPr>
          <p:cNvSpPr>
            <a:spLocks noChangeArrowheads="1"/>
          </p:cNvSpPr>
          <p:nvPr/>
        </p:nvSpPr>
        <p:spPr bwMode="auto">
          <a:xfrm>
            <a:off x="7219950" y="46533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7" name="Rectangle 17">
            <a:extLst>
              <a:ext uri="{FF2B5EF4-FFF2-40B4-BE49-F238E27FC236}">
                <a16:creationId xmlns:a16="http://schemas.microsoft.com/office/drawing/2014/main" id="{A0FD6C9E-A747-B24D-9C79-B928333F73C6}"/>
              </a:ext>
            </a:extLst>
          </p:cNvPr>
          <p:cNvSpPr>
            <a:spLocks noChangeArrowheads="1"/>
          </p:cNvSpPr>
          <p:nvPr/>
        </p:nvSpPr>
        <p:spPr bwMode="auto">
          <a:xfrm>
            <a:off x="76771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8" name="Oval 18">
            <a:extLst>
              <a:ext uri="{FF2B5EF4-FFF2-40B4-BE49-F238E27FC236}">
                <a16:creationId xmlns:a16="http://schemas.microsoft.com/office/drawing/2014/main" id="{712011A1-F8E9-5248-8257-3DDE94104799}"/>
              </a:ext>
            </a:extLst>
          </p:cNvPr>
          <p:cNvSpPr>
            <a:spLocks noChangeArrowheads="1"/>
          </p:cNvSpPr>
          <p:nvPr/>
        </p:nvSpPr>
        <p:spPr bwMode="auto">
          <a:xfrm>
            <a:off x="6076950" y="5339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9" name="Oval 19">
            <a:extLst>
              <a:ext uri="{FF2B5EF4-FFF2-40B4-BE49-F238E27FC236}">
                <a16:creationId xmlns:a16="http://schemas.microsoft.com/office/drawing/2014/main" id="{58C67E4B-6148-824F-8B8C-78F5B361DAE0}"/>
              </a:ext>
            </a:extLst>
          </p:cNvPr>
          <p:cNvSpPr>
            <a:spLocks noChangeArrowheads="1"/>
          </p:cNvSpPr>
          <p:nvPr/>
        </p:nvSpPr>
        <p:spPr bwMode="auto">
          <a:xfrm>
            <a:off x="6000750" y="5034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0" name="Oval 20">
            <a:extLst>
              <a:ext uri="{FF2B5EF4-FFF2-40B4-BE49-F238E27FC236}">
                <a16:creationId xmlns:a16="http://schemas.microsoft.com/office/drawing/2014/main" id="{59AE6E07-76B7-5844-BF0A-6518528169FF}"/>
              </a:ext>
            </a:extLst>
          </p:cNvPr>
          <p:cNvSpPr>
            <a:spLocks noChangeArrowheads="1"/>
          </p:cNvSpPr>
          <p:nvPr/>
        </p:nvSpPr>
        <p:spPr bwMode="auto">
          <a:xfrm>
            <a:off x="6381750" y="4881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1" name="Oval 21">
            <a:extLst>
              <a:ext uri="{FF2B5EF4-FFF2-40B4-BE49-F238E27FC236}">
                <a16:creationId xmlns:a16="http://schemas.microsoft.com/office/drawing/2014/main" id="{CF5FE1CC-8151-B548-BB2F-443B79CF3639}"/>
              </a:ext>
            </a:extLst>
          </p:cNvPr>
          <p:cNvSpPr>
            <a:spLocks noChangeArrowheads="1"/>
          </p:cNvSpPr>
          <p:nvPr/>
        </p:nvSpPr>
        <p:spPr bwMode="auto">
          <a:xfrm>
            <a:off x="6457950" y="4653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2" name="Oval 22">
            <a:extLst>
              <a:ext uri="{FF2B5EF4-FFF2-40B4-BE49-F238E27FC236}">
                <a16:creationId xmlns:a16="http://schemas.microsoft.com/office/drawing/2014/main" id="{2A42E94C-4C77-3545-B7E4-8CCF1B720768}"/>
              </a:ext>
            </a:extLst>
          </p:cNvPr>
          <p:cNvSpPr>
            <a:spLocks noChangeArrowheads="1"/>
          </p:cNvSpPr>
          <p:nvPr/>
        </p:nvSpPr>
        <p:spPr bwMode="auto">
          <a:xfrm>
            <a:off x="72961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3" name="Oval 23">
            <a:extLst>
              <a:ext uri="{FF2B5EF4-FFF2-40B4-BE49-F238E27FC236}">
                <a16:creationId xmlns:a16="http://schemas.microsoft.com/office/drawing/2014/main" id="{40E07337-599B-DF4E-89B8-8D8FEBB14A5F}"/>
              </a:ext>
            </a:extLst>
          </p:cNvPr>
          <p:cNvSpPr>
            <a:spLocks noChangeArrowheads="1"/>
          </p:cNvSpPr>
          <p:nvPr/>
        </p:nvSpPr>
        <p:spPr bwMode="auto">
          <a:xfrm>
            <a:off x="71437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4" name="Oval 24">
            <a:extLst>
              <a:ext uri="{FF2B5EF4-FFF2-40B4-BE49-F238E27FC236}">
                <a16:creationId xmlns:a16="http://schemas.microsoft.com/office/drawing/2014/main" id="{52F24B9C-F0E2-7649-915C-7F64653D0698}"/>
              </a:ext>
            </a:extLst>
          </p:cNvPr>
          <p:cNvSpPr>
            <a:spLocks noChangeArrowheads="1"/>
          </p:cNvSpPr>
          <p:nvPr/>
        </p:nvSpPr>
        <p:spPr bwMode="auto">
          <a:xfrm>
            <a:off x="7677150" y="5262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5" name="Oval 25">
            <a:extLst>
              <a:ext uri="{FF2B5EF4-FFF2-40B4-BE49-F238E27FC236}">
                <a16:creationId xmlns:a16="http://schemas.microsoft.com/office/drawing/2014/main" id="{E543258B-1F44-0D46-844C-B4024D6E2D25}"/>
              </a:ext>
            </a:extLst>
          </p:cNvPr>
          <p:cNvSpPr>
            <a:spLocks noChangeArrowheads="1"/>
          </p:cNvSpPr>
          <p:nvPr/>
        </p:nvSpPr>
        <p:spPr bwMode="auto">
          <a:xfrm>
            <a:off x="76009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6" name="Oval 26">
            <a:extLst>
              <a:ext uri="{FF2B5EF4-FFF2-40B4-BE49-F238E27FC236}">
                <a16:creationId xmlns:a16="http://schemas.microsoft.com/office/drawing/2014/main" id="{AD5CFB1D-CAC0-4745-BCA2-D04BE934B883}"/>
              </a:ext>
            </a:extLst>
          </p:cNvPr>
          <p:cNvSpPr>
            <a:spLocks noChangeArrowheads="1"/>
          </p:cNvSpPr>
          <p:nvPr/>
        </p:nvSpPr>
        <p:spPr bwMode="auto">
          <a:xfrm>
            <a:off x="6686550" y="4805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7" name="Oval 27">
            <a:extLst>
              <a:ext uri="{FF2B5EF4-FFF2-40B4-BE49-F238E27FC236}">
                <a16:creationId xmlns:a16="http://schemas.microsoft.com/office/drawing/2014/main" id="{4926F98F-AD60-0B42-B6E6-6F55EAA39D74}"/>
              </a:ext>
            </a:extLst>
          </p:cNvPr>
          <p:cNvSpPr>
            <a:spLocks noChangeArrowheads="1"/>
          </p:cNvSpPr>
          <p:nvPr/>
        </p:nvSpPr>
        <p:spPr bwMode="auto">
          <a:xfrm>
            <a:off x="6534150" y="5415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8" name="Oval 28">
            <a:extLst>
              <a:ext uri="{FF2B5EF4-FFF2-40B4-BE49-F238E27FC236}">
                <a16:creationId xmlns:a16="http://schemas.microsoft.com/office/drawing/2014/main" id="{BA83ED6C-0D8B-444C-855E-572F214E0EFA}"/>
              </a:ext>
            </a:extLst>
          </p:cNvPr>
          <p:cNvSpPr>
            <a:spLocks noChangeArrowheads="1"/>
          </p:cNvSpPr>
          <p:nvPr/>
        </p:nvSpPr>
        <p:spPr bwMode="auto">
          <a:xfrm>
            <a:off x="7067550" y="4119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9" name="Rectangle 66">
            <a:extLst>
              <a:ext uri="{FF2B5EF4-FFF2-40B4-BE49-F238E27FC236}">
                <a16:creationId xmlns:a16="http://schemas.microsoft.com/office/drawing/2014/main" id="{D998B29B-5789-4740-BA4E-F314364FE96D}"/>
              </a:ext>
            </a:extLst>
          </p:cNvPr>
          <p:cNvSpPr>
            <a:spLocks noChangeArrowheads="1"/>
          </p:cNvSpPr>
          <p:nvPr/>
        </p:nvSpPr>
        <p:spPr bwMode="auto">
          <a:xfrm>
            <a:off x="5940247" y="5945546"/>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60" name="Rectangle 67">
            <a:extLst>
              <a:ext uri="{FF2B5EF4-FFF2-40B4-BE49-F238E27FC236}">
                <a16:creationId xmlns:a16="http://schemas.microsoft.com/office/drawing/2014/main" id="{A9372E31-BD68-254D-AB67-C766E701C8AE}"/>
              </a:ext>
            </a:extLst>
          </p:cNvPr>
          <p:cNvSpPr>
            <a:spLocks noChangeArrowheads="1"/>
          </p:cNvSpPr>
          <p:nvPr/>
        </p:nvSpPr>
        <p:spPr bwMode="auto">
          <a:xfrm>
            <a:off x="5319713" y="4793021"/>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61" name="TextBox 60">
            <a:extLst>
              <a:ext uri="{FF2B5EF4-FFF2-40B4-BE49-F238E27FC236}">
                <a16:creationId xmlns:a16="http://schemas.microsoft.com/office/drawing/2014/main" id="{B417D425-0A64-DB4F-B592-F5CF27B2D094}"/>
              </a:ext>
            </a:extLst>
          </p:cNvPr>
          <p:cNvSpPr txBox="1"/>
          <p:nvPr/>
        </p:nvSpPr>
        <p:spPr>
          <a:xfrm>
            <a:off x="4475326" y="4231582"/>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62" name="Line 54">
            <a:extLst>
              <a:ext uri="{FF2B5EF4-FFF2-40B4-BE49-F238E27FC236}">
                <a16:creationId xmlns:a16="http://schemas.microsoft.com/office/drawing/2014/main" id="{99C1CEBD-7B25-9C4B-BDB2-AB3D083D451A}"/>
              </a:ext>
            </a:extLst>
          </p:cNvPr>
          <p:cNvSpPr>
            <a:spLocks noChangeShapeType="1"/>
          </p:cNvSpPr>
          <p:nvPr/>
        </p:nvSpPr>
        <p:spPr bwMode="auto">
          <a:xfrm>
            <a:off x="6934200" y="3891321"/>
            <a:ext cx="0" cy="2057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9" name="Line 55">
            <a:extLst>
              <a:ext uri="{FF2B5EF4-FFF2-40B4-BE49-F238E27FC236}">
                <a16:creationId xmlns:a16="http://schemas.microsoft.com/office/drawing/2014/main" id="{E3FB7B66-96DA-8F41-8BD9-54670154AB64}"/>
              </a:ext>
            </a:extLst>
          </p:cNvPr>
          <p:cNvSpPr>
            <a:spLocks noChangeShapeType="1"/>
          </p:cNvSpPr>
          <p:nvPr/>
        </p:nvSpPr>
        <p:spPr bwMode="auto">
          <a:xfrm>
            <a:off x="6934200" y="4460363"/>
            <a:ext cx="1143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0" name="Line 56">
            <a:extLst>
              <a:ext uri="{FF2B5EF4-FFF2-40B4-BE49-F238E27FC236}">
                <a16:creationId xmlns:a16="http://schemas.microsoft.com/office/drawing/2014/main" id="{87E8FBD5-C411-2C44-95C0-BCEE5CA916C8}"/>
              </a:ext>
            </a:extLst>
          </p:cNvPr>
          <p:cNvSpPr>
            <a:spLocks noChangeShapeType="1"/>
          </p:cNvSpPr>
          <p:nvPr/>
        </p:nvSpPr>
        <p:spPr bwMode="auto">
          <a:xfrm>
            <a:off x="6934200" y="5222363"/>
            <a:ext cx="1143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1" name="Line 57">
            <a:extLst>
              <a:ext uri="{FF2B5EF4-FFF2-40B4-BE49-F238E27FC236}">
                <a16:creationId xmlns:a16="http://schemas.microsoft.com/office/drawing/2014/main" id="{BCD1ED52-537A-754D-8B5A-BE1BB8EF5419}"/>
              </a:ext>
            </a:extLst>
          </p:cNvPr>
          <p:cNvSpPr>
            <a:spLocks noChangeShapeType="1"/>
          </p:cNvSpPr>
          <p:nvPr/>
        </p:nvSpPr>
        <p:spPr bwMode="auto">
          <a:xfrm flipH="1">
            <a:off x="3962400" y="2870200"/>
            <a:ext cx="254000" cy="254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2" name="Line 58">
            <a:extLst>
              <a:ext uri="{FF2B5EF4-FFF2-40B4-BE49-F238E27FC236}">
                <a16:creationId xmlns:a16="http://schemas.microsoft.com/office/drawing/2014/main" id="{F201725A-F78C-5748-987D-EB027390E38B}"/>
              </a:ext>
            </a:extLst>
          </p:cNvPr>
          <p:cNvSpPr>
            <a:spLocks noChangeShapeType="1"/>
          </p:cNvSpPr>
          <p:nvPr/>
        </p:nvSpPr>
        <p:spPr bwMode="auto">
          <a:xfrm>
            <a:off x="4419600" y="2857500"/>
            <a:ext cx="254000" cy="2159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4" name="Line 59">
            <a:extLst>
              <a:ext uri="{FF2B5EF4-FFF2-40B4-BE49-F238E27FC236}">
                <a16:creationId xmlns:a16="http://schemas.microsoft.com/office/drawing/2014/main" id="{3DF4495C-048B-2345-AB40-7F052B7B65A9}"/>
              </a:ext>
            </a:extLst>
          </p:cNvPr>
          <p:cNvSpPr>
            <a:spLocks noChangeShapeType="1"/>
          </p:cNvSpPr>
          <p:nvPr/>
        </p:nvSpPr>
        <p:spPr bwMode="auto">
          <a:xfrm flipH="1">
            <a:off x="4572000" y="3263900"/>
            <a:ext cx="114300" cy="1651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6" name="Line 60">
            <a:extLst>
              <a:ext uri="{FF2B5EF4-FFF2-40B4-BE49-F238E27FC236}">
                <a16:creationId xmlns:a16="http://schemas.microsoft.com/office/drawing/2014/main" id="{6992E8AE-C15C-B145-AAF4-ECD095D07F95}"/>
              </a:ext>
            </a:extLst>
          </p:cNvPr>
          <p:cNvSpPr>
            <a:spLocks noChangeShapeType="1"/>
          </p:cNvSpPr>
          <p:nvPr/>
        </p:nvSpPr>
        <p:spPr bwMode="auto">
          <a:xfrm>
            <a:off x="4775200" y="3276600"/>
            <a:ext cx="0" cy="152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7" name="Line 61">
            <a:extLst>
              <a:ext uri="{FF2B5EF4-FFF2-40B4-BE49-F238E27FC236}">
                <a16:creationId xmlns:a16="http://schemas.microsoft.com/office/drawing/2014/main" id="{C34454F4-9CDE-A643-B110-5CBB5233075E}"/>
              </a:ext>
            </a:extLst>
          </p:cNvPr>
          <p:cNvSpPr>
            <a:spLocks noChangeShapeType="1"/>
          </p:cNvSpPr>
          <p:nvPr/>
        </p:nvSpPr>
        <p:spPr bwMode="auto">
          <a:xfrm>
            <a:off x="4851400" y="3238500"/>
            <a:ext cx="127000" cy="1905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8" name="Oval 62">
            <a:extLst>
              <a:ext uri="{FF2B5EF4-FFF2-40B4-BE49-F238E27FC236}">
                <a16:creationId xmlns:a16="http://schemas.microsoft.com/office/drawing/2014/main" id="{933E16F8-0162-6D46-98B9-72BC148C8210}"/>
              </a:ext>
            </a:extLst>
          </p:cNvPr>
          <p:cNvSpPr>
            <a:spLocks noChangeArrowheads="1"/>
          </p:cNvSpPr>
          <p:nvPr/>
        </p:nvSpPr>
        <p:spPr bwMode="auto">
          <a:xfrm>
            <a:off x="3917950" y="32194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9" name="Oval 63">
            <a:extLst>
              <a:ext uri="{FF2B5EF4-FFF2-40B4-BE49-F238E27FC236}">
                <a16:creationId xmlns:a16="http://schemas.microsoft.com/office/drawing/2014/main" id="{2BA736AA-0EDB-7D47-B4D9-48C0533ABA04}"/>
              </a:ext>
            </a:extLst>
          </p:cNvPr>
          <p:cNvSpPr>
            <a:spLocks noChangeArrowheads="1"/>
          </p:cNvSpPr>
          <p:nvPr/>
        </p:nvSpPr>
        <p:spPr bwMode="auto">
          <a:xfrm>
            <a:off x="4514850" y="3511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80" name="Oval 64">
            <a:extLst>
              <a:ext uri="{FF2B5EF4-FFF2-40B4-BE49-F238E27FC236}">
                <a16:creationId xmlns:a16="http://schemas.microsoft.com/office/drawing/2014/main" id="{420679E5-E3CB-1249-BF52-5A6107F99A4F}"/>
              </a:ext>
            </a:extLst>
          </p:cNvPr>
          <p:cNvSpPr>
            <a:spLocks noChangeArrowheads="1"/>
          </p:cNvSpPr>
          <p:nvPr/>
        </p:nvSpPr>
        <p:spPr bwMode="auto">
          <a:xfrm>
            <a:off x="4959350" y="3511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81" name="Rectangle 65">
            <a:extLst>
              <a:ext uri="{FF2B5EF4-FFF2-40B4-BE49-F238E27FC236}">
                <a16:creationId xmlns:a16="http://schemas.microsoft.com/office/drawing/2014/main" id="{C5447DFF-1B81-E34B-8ACE-CC91883FB11C}"/>
              </a:ext>
            </a:extLst>
          </p:cNvPr>
          <p:cNvSpPr>
            <a:spLocks noChangeArrowheads="1"/>
          </p:cNvSpPr>
          <p:nvPr/>
        </p:nvSpPr>
        <p:spPr bwMode="auto">
          <a:xfrm>
            <a:off x="4743450" y="3511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82" name="Rectangle 66">
            <a:extLst>
              <a:ext uri="{FF2B5EF4-FFF2-40B4-BE49-F238E27FC236}">
                <a16:creationId xmlns:a16="http://schemas.microsoft.com/office/drawing/2014/main" id="{B10DFF93-CE31-8443-AA00-5A010DA81F28}"/>
              </a:ext>
            </a:extLst>
          </p:cNvPr>
          <p:cNvSpPr>
            <a:spLocks noChangeArrowheads="1"/>
          </p:cNvSpPr>
          <p:nvPr/>
        </p:nvSpPr>
        <p:spPr bwMode="auto">
          <a:xfrm>
            <a:off x="5243513" y="2614613"/>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1</a:t>
            </a:r>
          </a:p>
        </p:txBody>
      </p:sp>
      <p:sp>
        <p:nvSpPr>
          <p:cNvPr id="83" name="Rectangle 67">
            <a:extLst>
              <a:ext uri="{FF2B5EF4-FFF2-40B4-BE49-F238E27FC236}">
                <a16:creationId xmlns:a16="http://schemas.microsoft.com/office/drawing/2014/main" id="{BAC0FF37-36CD-B540-9107-C87FEC8A9E45}"/>
              </a:ext>
            </a:extLst>
          </p:cNvPr>
          <p:cNvSpPr>
            <a:spLocks noChangeArrowheads="1"/>
          </p:cNvSpPr>
          <p:nvPr/>
        </p:nvSpPr>
        <p:spPr bwMode="auto">
          <a:xfrm>
            <a:off x="5243513" y="3148013"/>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84" name="Oval 68">
            <a:extLst>
              <a:ext uri="{FF2B5EF4-FFF2-40B4-BE49-F238E27FC236}">
                <a16:creationId xmlns:a16="http://schemas.microsoft.com/office/drawing/2014/main" id="{E248F9B0-127D-2D45-A5A0-2DF15B0761BD}"/>
              </a:ext>
            </a:extLst>
          </p:cNvPr>
          <p:cNvSpPr>
            <a:spLocks noChangeArrowheads="1"/>
          </p:cNvSpPr>
          <p:nvPr/>
        </p:nvSpPr>
        <p:spPr bwMode="auto">
          <a:xfrm>
            <a:off x="4197350" y="2673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85" name="Oval 69">
            <a:extLst>
              <a:ext uri="{FF2B5EF4-FFF2-40B4-BE49-F238E27FC236}">
                <a16:creationId xmlns:a16="http://schemas.microsoft.com/office/drawing/2014/main" id="{4F0AEF04-A6B2-7F4E-BF1F-99E45BC00C3F}"/>
              </a:ext>
            </a:extLst>
          </p:cNvPr>
          <p:cNvSpPr>
            <a:spLocks noChangeArrowheads="1"/>
          </p:cNvSpPr>
          <p:nvPr/>
        </p:nvSpPr>
        <p:spPr bwMode="auto">
          <a:xfrm>
            <a:off x="4654550" y="3054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409795541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p:spPr>
        <p:txBody>
          <a:bodyPr/>
          <a:lstStyle/>
          <a:p>
            <a:r>
              <a:rPr lang="en-US">
                <a:latin typeface="Times New Roman" pitchFamily="1" charset="0"/>
              </a:rPr>
              <a:t>CS 312 – Greedy Algorithms</a:t>
            </a:r>
            <a:endParaRPr lang="en-US" dirty="0">
              <a:latin typeface="Times New Roman" pitchFamily="1" charset="0"/>
            </a:endParaRPr>
          </a:p>
        </p:txBody>
      </p:sp>
      <p:sp>
        <p:nvSpPr>
          <p:cNvPr id="17411" name="Slide Number Placeholder 5"/>
          <p:cNvSpPr>
            <a:spLocks noGrp="1"/>
          </p:cNvSpPr>
          <p:nvPr>
            <p:ph type="sldNum" sz="quarter" idx="12"/>
          </p:nvPr>
        </p:nvSpPr>
        <p:spPr>
          <a:noFill/>
        </p:spPr>
        <p:txBody>
          <a:bodyPr/>
          <a:lstStyle/>
          <a:p>
            <a:fld id="{DA7111BF-2EA2-3B47-910A-C9EB7295ED9E}" type="slidenum">
              <a:rPr lang="en-US" smtClean="0">
                <a:latin typeface="Times New Roman" pitchFamily="1" charset="0"/>
              </a:rPr>
              <a:pPr/>
              <a:t>68</a:t>
            </a:fld>
            <a:endParaRPr lang="en-US">
              <a:latin typeface="Times New Roman" pitchFamily="1" charset="0"/>
            </a:endParaRPr>
          </a:p>
        </p:txBody>
      </p:sp>
      <p:sp>
        <p:nvSpPr>
          <p:cNvPr id="17412" name="Rectangle 2"/>
          <p:cNvSpPr>
            <a:spLocks noGrp="1" noChangeArrowheads="1"/>
          </p:cNvSpPr>
          <p:nvPr>
            <p:ph type="body" idx="1"/>
          </p:nvPr>
        </p:nvSpPr>
        <p:spPr>
          <a:xfrm>
            <a:off x="679450" y="1028699"/>
            <a:ext cx="7626350" cy="1585913"/>
          </a:xfrm>
          <a:noFill/>
        </p:spPr>
        <p:txBody>
          <a:bodyPr lIns="90488" tIns="44450" rIns="90488" bIns="44450">
            <a:normAutofit fontScale="92500" lnSpcReduction="10000"/>
          </a:bodyPr>
          <a:lstStyle/>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1</a:t>
            </a:r>
            <a:r>
              <a:rPr lang="en-US" dirty="0">
                <a:ea typeface="ＭＳ Ｐゴシック" pitchFamily="1" charset="-128"/>
                <a:cs typeface="ＭＳ Ｐゴシック" pitchFamily="1" charset="-128"/>
              </a:rPr>
              <a:t> is binary feature (Veggie, Meaty)</a:t>
            </a:r>
          </a:p>
          <a:p>
            <a:pPr eaLnBrk="1" hangingPunct="1"/>
            <a:r>
              <a:rPr lang="en-US" dirty="0">
                <a:ea typeface="ＭＳ Ｐゴシック" pitchFamily="1" charset="-128"/>
                <a:cs typeface="ＭＳ Ｐゴシック" pitchFamily="1" charset="-128"/>
              </a:rPr>
              <a:t>Assume </a:t>
            </a:r>
            <a:r>
              <a:rPr lang="en-US" i="1" dirty="0">
                <a:ea typeface="ＭＳ Ｐゴシック" pitchFamily="1" charset="-128"/>
                <a:cs typeface="ＭＳ Ｐゴシック" pitchFamily="1" charset="-128"/>
              </a:rPr>
              <a:t>A</a:t>
            </a:r>
            <a:r>
              <a:rPr lang="en-US" baseline="-25000" dirty="0">
                <a:ea typeface="ＭＳ Ｐゴシック" pitchFamily="1" charset="-128"/>
                <a:cs typeface="ＭＳ Ｐゴシック" pitchFamily="1" charset="-128"/>
              </a:rPr>
              <a:t>2</a:t>
            </a:r>
            <a:r>
              <a:rPr lang="en-US" dirty="0">
                <a:ea typeface="ＭＳ Ｐゴシック" pitchFamily="1" charset="-128"/>
                <a:cs typeface="ＭＳ Ｐゴシック" pitchFamily="1" charset="-128"/>
              </a:rPr>
              <a:t> is 3 value feature (Crust: Thin/Stuffed/Thick)</a:t>
            </a:r>
          </a:p>
          <a:p>
            <a:pPr eaLnBrk="1" hangingPunct="1"/>
            <a:r>
              <a:rPr lang="en-US" dirty="0">
                <a:ea typeface="ＭＳ Ｐゴシック" pitchFamily="1" charset="-128"/>
                <a:cs typeface="ＭＳ Ｐゴシック" pitchFamily="1" charset="-128"/>
              </a:rPr>
              <a:t>Circles are good pizzas and Squares are great pizzas</a:t>
            </a:r>
          </a:p>
          <a:p>
            <a:pPr eaLnBrk="1" hangingPunct="1"/>
            <a:r>
              <a:rPr lang="en-US" dirty="0">
                <a:ea typeface="ＭＳ Ｐゴシック" pitchFamily="1" charset="-128"/>
                <a:cs typeface="ＭＳ Ｐゴシック" pitchFamily="1" charset="-128"/>
              </a:rPr>
              <a:t>Greedily divide on attribute which gives the purest children</a:t>
            </a:r>
          </a:p>
        </p:txBody>
      </p:sp>
      <p:sp>
        <p:nvSpPr>
          <p:cNvPr id="17413" name="Rectangle 3"/>
          <p:cNvSpPr>
            <a:spLocks noChangeArrowheads="1"/>
          </p:cNvSpPr>
          <p:nvPr/>
        </p:nvSpPr>
        <p:spPr bwMode="auto">
          <a:xfrm>
            <a:off x="1682750" y="3892550"/>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252932" name="Rectangle 4"/>
          <p:cNvSpPr>
            <a:spLocks noGrp="1" noChangeArrowheads="1"/>
          </p:cNvSpPr>
          <p:nvPr>
            <p:ph type="title"/>
          </p:nvPr>
        </p:nvSpPr>
        <p:spPr>
          <a:xfrm>
            <a:off x="692150" y="190500"/>
            <a:ext cx="7772400" cy="838200"/>
          </a:xfrm>
        </p:spPr>
        <p:txBody>
          <a:bodyPr lIns="90488" tIns="44450" rIns="90488" bIns="44450"/>
          <a:lstStyle/>
          <a:p>
            <a:pPr eaLnBrk="1" hangingPunct="1">
              <a:defRPr/>
            </a:pPr>
            <a:r>
              <a:rPr lang="en-US" dirty="0">
                <a:ea typeface="+mj-ea"/>
                <a:cs typeface="+mj-cs"/>
              </a:rPr>
              <a:t>Decision Tree Learning</a:t>
            </a:r>
          </a:p>
        </p:txBody>
      </p:sp>
      <p:sp>
        <p:nvSpPr>
          <p:cNvPr id="17415" name="Oval 5"/>
          <p:cNvSpPr>
            <a:spLocks noChangeArrowheads="1"/>
          </p:cNvSpPr>
          <p:nvPr/>
        </p:nvSpPr>
        <p:spPr bwMode="auto">
          <a:xfrm>
            <a:off x="1987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6" name="Oval 6"/>
          <p:cNvSpPr>
            <a:spLocks noChangeArrowheads="1"/>
          </p:cNvSpPr>
          <p:nvPr/>
        </p:nvSpPr>
        <p:spPr bwMode="auto">
          <a:xfrm>
            <a:off x="2139950" y="4349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7" name="Oval 7"/>
          <p:cNvSpPr>
            <a:spLocks noChangeArrowheads="1"/>
          </p:cNvSpPr>
          <p:nvPr/>
        </p:nvSpPr>
        <p:spPr bwMode="auto">
          <a:xfrm>
            <a:off x="2368550" y="4197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8" name="Oval 8"/>
          <p:cNvSpPr>
            <a:spLocks noChangeArrowheads="1"/>
          </p:cNvSpPr>
          <p:nvPr/>
        </p:nvSpPr>
        <p:spPr bwMode="auto">
          <a:xfrm>
            <a:off x="38163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19" name="Oval 9"/>
          <p:cNvSpPr>
            <a:spLocks noChangeArrowheads="1"/>
          </p:cNvSpPr>
          <p:nvPr/>
        </p:nvSpPr>
        <p:spPr bwMode="auto">
          <a:xfrm>
            <a:off x="3740150" y="4044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0" name="Rectangle 10"/>
          <p:cNvSpPr>
            <a:spLocks noChangeArrowheads="1"/>
          </p:cNvSpPr>
          <p:nvPr/>
        </p:nvSpPr>
        <p:spPr bwMode="auto">
          <a:xfrm>
            <a:off x="36639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1" name="Rectangle 11"/>
          <p:cNvSpPr>
            <a:spLocks noChangeArrowheads="1"/>
          </p:cNvSpPr>
          <p:nvPr/>
        </p:nvSpPr>
        <p:spPr bwMode="auto">
          <a:xfrm>
            <a:off x="3816350" y="4578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2" name="Rectangle 12"/>
          <p:cNvSpPr>
            <a:spLocks noChangeArrowheads="1"/>
          </p:cNvSpPr>
          <p:nvPr/>
        </p:nvSpPr>
        <p:spPr bwMode="auto">
          <a:xfrm>
            <a:off x="2171700" y="52260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3" name="Rectangle 13"/>
          <p:cNvSpPr>
            <a:spLocks noChangeArrowheads="1"/>
          </p:cNvSpPr>
          <p:nvPr/>
        </p:nvSpPr>
        <p:spPr bwMode="auto">
          <a:xfrm>
            <a:off x="33591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4" name="Rectangle 14"/>
          <p:cNvSpPr>
            <a:spLocks noChangeArrowheads="1"/>
          </p:cNvSpPr>
          <p:nvPr/>
        </p:nvSpPr>
        <p:spPr bwMode="auto">
          <a:xfrm>
            <a:off x="35115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5" name="Rectangle 15"/>
          <p:cNvSpPr>
            <a:spLocks noChangeArrowheads="1"/>
          </p:cNvSpPr>
          <p:nvPr/>
        </p:nvSpPr>
        <p:spPr bwMode="auto">
          <a:xfrm>
            <a:off x="3816350" y="49593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6" name="Rectangle 16"/>
          <p:cNvSpPr>
            <a:spLocks noChangeArrowheads="1"/>
          </p:cNvSpPr>
          <p:nvPr/>
        </p:nvSpPr>
        <p:spPr bwMode="auto">
          <a:xfrm>
            <a:off x="3206750" y="4654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7" name="Rectangle 17"/>
          <p:cNvSpPr>
            <a:spLocks noChangeArrowheads="1"/>
          </p:cNvSpPr>
          <p:nvPr/>
        </p:nvSpPr>
        <p:spPr bwMode="auto">
          <a:xfrm>
            <a:off x="3663950" y="48831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17428" name="Oval 18"/>
          <p:cNvSpPr>
            <a:spLocks noChangeArrowheads="1"/>
          </p:cNvSpPr>
          <p:nvPr/>
        </p:nvSpPr>
        <p:spPr bwMode="auto">
          <a:xfrm>
            <a:off x="2063750" y="53403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29" name="Oval 19"/>
          <p:cNvSpPr>
            <a:spLocks noChangeArrowheads="1"/>
          </p:cNvSpPr>
          <p:nvPr/>
        </p:nvSpPr>
        <p:spPr bwMode="auto">
          <a:xfrm>
            <a:off x="1987550" y="5035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0" name="Oval 20"/>
          <p:cNvSpPr>
            <a:spLocks noChangeArrowheads="1"/>
          </p:cNvSpPr>
          <p:nvPr/>
        </p:nvSpPr>
        <p:spPr bwMode="auto">
          <a:xfrm>
            <a:off x="2368550" y="4883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1" name="Oval 21"/>
          <p:cNvSpPr>
            <a:spLocks noChangeArrowheads="1"/>
          </p:cNvSpPr>
          <p:nvPr/>
        </p:nvSpPr>
        <p:spPr bwMode="auto">
          <a:xfrm>
            <a:off x="2444750" y="4654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2" name="Oval 22"/>
          <p:cNvSpPr>
            <a:spLocks noChangeArrowheads="1"/>
          </p:cNvSpPr>
          <p:nvPr/>
        </p:nvSpPr>
        <p:spPr bwMode="auto">
          <a:xfrm>
            <a:off x="3282950" y="4273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3" name="Oval 23"/>
          <p:cNvSpPr>
            <a:spLocks noChangeArrowheads="1"/>
          </p:cNvSpPr>
          <p:nvPr/>
        </p:nvSpPr>
        <p:spPr bwMode="auto">
          <a:xfrm>
            <a:off x="31305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4" name="Oval 24"/>
          <p:cNvSpPr>
            <a:spLocks noChangeArrowheads="1"/>
          </p:cNvSpPr>
          <p:nvPr/>
        </p:nvSpPr>
        <p:spPr bwMode="auto">
          <a:xfrm>
            <a:off x="3663950" y="5264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5" name="Oval 25"/>
          <p:cNvSpPr>
            <a:spLocks noChangeArrowheads="1"/>
          </p:cNvSpPr>
          <p:nvPr/>
        </p:nvSpPr>
        <p:spPr bwMode="auto">
          <a:xfrm>
            <a:off x="3587750" y="54927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6" name="Oval 26"/>
          <p:cNvSpPr>
            <a:spLocks noChangeArrowheads="1"/>
          </p:cNvSpPr>
          <p:nvPr/>
        </p:nvSpPr>
        <p:spPr bwMode="auto">
          <a:xfrm>
            <a:off x="2673350" y="48069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7" name="Oval 27"/>
          <p:cNvSpPr>
            <a:spLocks noChangeArrowheads="1"/>
          </p:cNvSpPr>
          <p:nvPr/>
        </p:nvSpPr>
        <p:spPr bwMode="auto">
          <a:xfrm>
            <a:off x="2520950" y="5416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17438" name="Oval 28"/>
          <p:cNvSpPr>
            <a:spLocks noChangeArrowheads="1"/>
          </p:cNvSpPr>
          <p:nvPr/>
        </p:nvSpPr>
        <p:spPr bwMode="auto">
          <a:xfrm>
            <a:off x="3054350" y="41211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73" name="Rectangle 66"/>
          <p:cNvSpPr>
            <a:spLocks noChangeArrowheads="1"/>
          </p:cNvSpPr>
          <p:nvPr/>
        </p:nvSpPr>
        <p:spPr bwMode="auto">
          <a:xfrm>
            <a:off x="1927047" y="5946775"/>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75" name="Rectangle 67"/>
          <p:cNvSpPr>
            <a:spLocks noChangeArrowheads="1"/>
          </p:cNvSpPr>
          <p:nvPr/>
        </p:nvSpPr>
        <p:spPr bwMode="auto">
          <a:xfrm>
            <a:off x="1306513" y="4794250"/>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33" name="TextBox 32"/>
          <p:cNvSpPr txBox="1"/>
          <p:nvPr/>
        </p:nvSpPr>
        <p:spPr>
          <a:xfrm>
            <a:off x="462126" y="4232811"/>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34" name="Rectangle 3">
            <a:extLst>
              <a:ext uri="{FF2B5EF4-FFF2-40B4-BE49-F238E27FC236}">
                <a16:creationId xmlns:a16="http://schemas.microsoft.com/office/drawing/2014/main" id="{CB9C119D-C8E4-C143-9470-76073BE805C7}"/>
              </a:ext>
            </a:extLst>
          </p:cNvPr>
          <p:cNvSpPr>
            <a:spLocks noChangeArrowheads="1"/>
          </p:cNvSpPr>
          <p:nvPr/>
        </p:nvSpPr>
        <p:spPr bwMode="auto">
          <a:xfrm>
            <a:off x="5695950" y="3891321"/>
            <a:ext cx="2349500" cy="20447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35" name="Oval 5">
            <a:extLst>
              <a:ext uri="{FF2B5EF4-FFF2-40B4-BE49-F238E27FC236}">
                <a16:creationId xmlns:a16="http://schemas.microsoft.com/office/drawing/2014/main" id="{5EDDA200-1334-5B4E-AA94-0C499421913A}"/>
              </a:ext>
            </a:extLst>
          </p:cNvPr>
          <p:cNvSpPr>
            <a:spLocks noChangeArrowheads="1"/>
          </p:cNvSpPr>
          <p:nvPr/>
        </p:nvSpPr>
        <p:spPr bwMode="auto">
          <a:xfrm>
            <a:off x="6000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6" name="Oval 6">
            <a:extLst>
              <a:ext uri="{FF2B5EF4-FFF2-40B4-BE49-F238E27FC236}">
                <a16:creationId xmlns:a16="http://schemas.microsoft.com/office/drawing/2014/main" id="{20C97622-64E4-3045-BF59-C86E8083DEA0}"/>
              </a:ext>
            </a:extLst>
          </p:cNvPr>
          <p:cNvSpPr>
            <a:spLocks noChangeArrowheads="1"/>
          </p:cNvSpPr>
          <p:nvPr/>
        </p:nvSpPr>
        <p:spPr bwMode="auto">
          <a:xfrm>
            <a:off x="6153150" y="4348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7" name="Oval 7">
            <a:extLst>
              <a:ext uri="{FF2B5EF4-FFF2-40B4-BE49-F238E27FC236}">
                <a16:creationId xmlns:a16="http://schemas.microsoft.com/office/drawing/2014/main" id="{BC6DE30C-FB4A-754C-B07D-B9A7F02DB420}"/>
              </a:ext>
            </a:extLst>
          </p:cNvPr>
          <p:cNvSpPr>
            <a:spLocks noChangeArrowheads="1"/>
          </p:cNvSpPr>
          <p:nvPr/>
        </p:nvSpPr>
        <p:spPr bwMode="auto">
          <a:xfrm>
            <a:off x="6381750" y="4196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8" name="Oval 8">
            <a:extLst>
              <a:ext uri="{FF2B5EF4-FFF2-40B4-BE49-F238E27FC236}">
                <a16:creationId xmlns:a16="http://schemas.microsoft.com/office/drawing/2014/main" id="{581B1B32-D057-194D-8080-1549C072D440}"/>
              </a:ext>
            </a:extLst>
          </p:cNvPr>
          <p:cNvSpPr>
            <a:spLocks noChangeArrowheads="1"/>
          </p:cNvSpPr>
          <p:nvPr/>
        </p:nvSpPr>
        <p:spPr bwMode="auto">
          <a:xfrm>
            <a:off x="78295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39" name="Oval 9">
            <a:extLst>
              <a:ext uri="{FF2B5EF4-FFF2-40B4-BE49-F238E27FC236}">
                <a16:creationId xmlns:a16="http://schemas.microsoft.com/office/drawing/2014/main" id="{ACF537DD-1788-F94C-A308-495627C4922B}"/>
              </a:ext>
            </a:extLst>
          </p:cNvPr>
          <p:cNvSpPr>
            <a:spLocks noChangeArrowheads="1"/>
          </p:cNvSpPr>
          <p:nvPr/>
        </p:nvSpPr>
        <p:spPr bwMode="auto">
          <a:xfrm>
            <a:off x="7753350" y="4043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0" name="Rectangle 10">
            <a:extLst>
              <a:ext uri="{FF2B5EF4-FFF2-40B4-BE49-F238E27FC236}">
                <a16:creationId xmlns:a16="http://schemas.microsoft.com/office/drawing/2014/main" id="{701CE55A-1E49-4A49-B843-D98DDDE8C457}"/>
              </a:ext>
            </a:extLst>
          </p:cNvPr>
          <p:cNvSpPr>
            <a:spLocks noChangeArrowheads="1"/>
          </p:cNvSpPr>
          <p:nvPr/>
        </p:nvSpPr>
        <p:spPr bwMode="auto">
          <a:xfrm>
            <a:off x="76771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1" name="Rectangle 11">
            <a:extLst>
              <a:ext uri="{FF2B5EF4-FFF2-40B4-BE49-F238E27FC236}">
                <a16:creationId xmlns:a16="http://schemas.microsoft.com/office/drawing/2014/main" id="{3C323E3B-25B3-BE48-9DD7-4F00E2FA3D97}"/>
              </a:ext>
            </a:extLst>
          </p:cNvPr>
          <p:cNvSpPr>
            <a:spLocks noChangeArrowheads="1"/>
          </p:cNvSpPr>
          <p:nvPr/>
        </p:nvSpPr>
        <p:spPr bwMode="auto">
          <a:xfrm>
            <a:off x="7829550" y="4577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2" name="Rectangle 12">
            <a:extLst>
              <a:ext uri="{FF2B5EF4-FFF2-40B4-BE49-F238E27FC236}">
                <a16:creationId xmlns:a16="http://schemas.microsoft.com/office/drawing/2014/main" id="{8378C356-7D8E-6C44-AE0B-F8CB361BF40C}"/>
              </a:ext>
            </a:extLst>
          </p:cNvPr>
          <p:cNvSpPr>
            <a:spLocks noChangeArrowheads="1"/>
          </p:cNvSpPr>
          <p:nvPr/>
        </p:nvSpPr>
        <p:spPr bwMode="auto">
          <a:xfrm>
            <a:off x="6184900" y="52248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3" name="Rectangle 13">
            <a:extLst>
              <a:ext uri="{FF2B5EF4-FFF2-40B4-BE49-F238E27FC236}">
                <a16:creationId xmlns:a16="http://schemas.microsoft.com/office/drawing/2014/main" id="{3F3B01CC-894E-DD42-8C52-F22708B9AAC1}"/>
              </a:ext>
            </a:extLst>
          </p:cNvPr>
          <p:cNvSpPr>
            <a:spLocks noChangeArrowheads="1"/>
          </p:cNvSpPr>
          <p:nvPr/>
        </p:nvSpPr>
        <p:spPr bwMode="auto">
          <a:xfrm>
            <a:off x="73723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4" name="Rectangle 14">
            <a:extLst>
              <a:ext uri="{FF2B5EF4-FFF2-40B4-BE49-F238E27FC236}">
                <a16:creationId xmlns:a16="http://schemas.microsoft.com/office/drawing/2014/main" id="{80F0799F-97EA-A343-B562-A209F2EB9B26}"/>
              </a:ext>
            </a:extLst>
          </p:cNvPr>
          <p:cNvSpPr>
            <a:spLocks noChangeArrowheads="1"/>
          </p:cNvSpPr>
          <p:nvPr/>
        </p:nvSpPr>
        <p:spPr bwMode="auto">
          <a:xfrm>
            <a:off x="75247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5" name="Rectangle 15">
            <a:extLst>
              <a:ext uri="{FF2B5EF4-FFF2-40B4-BE49-F238E27FC236}">
                <a16:creationId xmlns:a16="http://schemas.microsoft.com/office/drawing/2014/main" id="{DEF0CA34-A1EF-D94C-82CF-8260E9FBF20F}"/>
              </a:ext>
            </a:extLst>
          </p:cNvPr>
          <p:cNvSpPr>
            <a:spLocks noChangeArrowheads="1"/>
          </p:cNvSpPr>
          <p:nvPr/>
        </p:nvSpPr>
        <p:spPr bwMode="auto">
          <a:xfrm>
            <a:off x="7829550" y="49581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6" name="Rectangle 16">
            <a:extLst>
              <a:ext uri="{FF2B5EF4-FFF2-40B4-BE49-F238E27FC236}">
                <a16:creationId xmlns:a16="http://schemas.microsoft.com/office/drawing/2014/main" id="{0DBCB69E-11FD-DE49-8FBB-7E9F286806FD}"/>
              </a:ext>
            </a:extLst>
          </p:cNvPr>
          <p:cNvSpPr>
            <a:spLocks noChangeArrowheads="1"/>
          </p:cNvSpPr>
          <p:nvPr/>
        </p:nvSpPr>
        <p:spPr bwMode="auto">
          <a:xfrm>
            <a:off x="7219950" y="46533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7" name="Rectangle 17">
            <a:extLst>
              <a:ext uri="{FF2B5EF4-FFF2-40B4-BE49-F238E27FC236}">
                <a16:creationId xmlns:a16="http://schemas.microsoft.com/office/drawing/2014/main" id="{A0FD6C9E-A747-B24D-9C79-B928333F73C6}"/>
              </a:ext>
            </a:extLst>
          </p:cNvPr>
          <p:cNvSpPr>
            <a:spLocks noChangeArrowheads="1"/>
          </p:cNvSpPr>
          <p:nvPr/>
        </p:nvSpPr>
        <p:spPr bwMode="auto">
          <a:xfrm>
            <a:off x="7677150" y="4881921"/>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48" name="Oval 18">
            <a:extLst>
              <a:ext uri="{FF2B5EF4-FFF2-40B4-BE49-F238E27FC236}">
                <a16:creationId xmlns:a16="http://schemas.microsoft.com/office/drawing/2014/main" id="{712011A1-F8E9-5248-8257-3DDE94104799}"/>
              </a:ext>
            </a:extLst>
          </p:cNvPr>
          <p:cNvSpPr>
            <a:spLocks noChangeArrowheads="1"/>
          </p:cNvSpPr>
          <p:nvPr/>
        </p:nvSpPr>
        <p:spPr bwMode="auto">
          <a:xfrm>
            <a:off x="6076950" y="53391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49" name="Oval 19">
            <a:extLst>
              <a:ext uri="{FF2B5EF4-FFF2-40B4-BE49-F238E27FC236}">
                <a16:creationId xmlns:a16="http://schemas.microsoft.com/office/drawing/2014/main" id="{58C67E4B-6148-824F-8B8C-78F5B361DAE0}"/>
              </a:ext>
            </a:extLst>
          </p:cNvPr>
          <p:cNvSpPr>
            <a:spLocks noChangeArrowheads="1"/>
          </p:cNvSpPr>
          <p:nvPr/>
        </p:nvSpPr>
        <p:spPr bwMode="auto">
          <a:xfrm>
            <a:off x="6000750" y="5034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0" name="Oval 20">
            <a:extLst>
              <a:ext uri="{FF2B5EF4-FFF2-40B4-BE49-F238E27FC236}">
                <a16:creationId xmlns:a16="http://schemas.microsoft.com/office/drawing/2014/main" id="{59AE6E07-76B7-5844-BF0A-6518528169FF}"/>
              </a:ext>
            </a:extLst>
          </p:cNvPr>
          <p:cNvSpPr>
            <a:spLocks noChangeArrowheads="1"/>
          </p:cNvSpPr>
          <p:nvPr/>
        </p:nvSpPr>
        <p:spPr bwMode="auto">
          <a:xfrm>
            <a:off x="6381750" y="4881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1" name="Oval 21">
            <a:extLst>
              <a:ext uri="{FF2B5EF4-FFF2-40B4-BE49-F238E27FC236}">
                <a16:creationId xmlns:a16="http://schemas.microsoft.com/office/drawing/2014/main" id="{CF5FE1CC-8151-B548-BB2F-443B79CF3639}"/>
              </a:ext>
            </a:extLst>
          </p:cNvPr>
          <p:cNvSpPr>
            <a:spLocks noChangeArrowheads="1"/>
          </p:cNvSpPr>
          <p:nvPr/>
        </p:nvSpPr>
        <p:spPr bwMode="auto">
          <a:xfrm>
            <a:off x="6457950" y="4653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2" name="Oval 22">
            <a:extLst>
              <a:ext uri="{FF2B5EF4-FFF2-40B4-BE49-F238E27FC236}">
                <a16:creationId xmlns:a16="http://schemas.microsoft.com/office/drawing/2014/main" id="{2A42E94C-4C77-3545-B7E4-8CCF1B720768}"/>
              </a:ext>
            </a:extLst>
          </p:cNvPr>
          <p:cNvSpPr>
            <a:spLocks noChangeArrowheads="1"/>
          </p:cNvSpPr>
          <p:nvPr/>
        </p:nvSpPr>
        <p:spPr bwMode="auto">
          <a:xfrm>
            <a:off x="7296150" y="4272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3" name="Oval 23">
            <a:extLst>
              <a:ext uri="{FF2B5EF4-FFF2-40B4-BE49-F238E27FC236}">
                <a16:creationId xmlns:a16="http://schemas.microsoft.com/office/drawing/2014/main" id="{40E07337-599B-DF4E-89B8-8D8FEBB14A5F}"/>
              </a:ext>
            </a:extLst>
          </p:cNvPr>
          <p:cNvSpPr>
            <a:spLocks noChangeArrowheads="1"/>
          </p:cNvSpPr>
          <p:nvPr/>
        </p:nvSpPr>
        <p:spPr bwMode="auto">
          <a:xfrm>
            <a:off x="71437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4" name="Oval 24">
            <a:extLst>
              <a:ext uri="{FF2B5EF4-FFF2-40B4-BE49-F238E27FC236}">
                <a16:creationId xmlns:a16="http://schemas.microsoft.com/office/drawing/2014/main" id="{52F24B9C-F0E2-7649-915C-7F64653D0698}"/>
              </a:ext>
            </a:extLst>
          </p:cNvPr>
          <p:cNvSpPr>
            <a:spLocks noChangeArrowheads="1"/>
          </p:cNvSpPr>
          <p:nvPr/>
        </p:nvSpPr>
        <p:spPr bwMode="auto">
          <a:xfrm>
            <a:off x="7677150" y="5262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5" name="Oval 25">
            <a:extLst>
              <a:ext uri="{FF2B5EF4-FFF2-40B4-BE49-F238E27FC236}">
                <a16:creationId xmlns:a16="http://schemas.microsoft.com/office/drawing/2014/main" id="{E543258B-1F44-0D46-844C-B4024D6E2D25}"/>
              </a:ext>
            </a:extLst>
          </p:cNvPr>
          <p:cNvSpPr>
            <a:spLocks noChangeArrowheads="1"/>
          </p:cNvSpPr>
          <p:nvPr/>
        </p:nvSpPr>
        <p:spPr bwMode="auto">
          <a:xfrm>
            <a:off x="7600950" y="54915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6" name="Oval 26">
            <a:extLst>
              <a:ext uri="{FF2B5EF4-FFF2-40B4-BE49-F238E27FC236}">
                <a16:creationId xmlns:a16="http://schemas.microsoft.com/office/drawing/2014/main" id="{AD5CFB1D-CAC0-4745-BCA2-D04BE934B883}"/>
              </a:ext>
            </a:extLst>
          </p:cNvPr>
          <p:cNvSpPr>
            <a:spLocks noChangeArrowheads="1"/>
          </p:cNvSpPr>
          <p:nvPr/>
        </p:nvSpPr>
        <p:spPr bwMode="auto">
          <a:xfrm>
            <a:off x="6686550" y="48057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7" name="Oval 27">
            <a:extLst>
              <a:ext uri="{FF2B5EF4-FFF2-40B4-BE49-F238E27FC236}">
                <a16:creationId xmlns:a16="http://schemas.microsoft.com/office/drawing/2014/main" id="{4926F98F-AD60-0B42-B6E6-6F55EAA39D74}"/>
              </a:ext>
            </a:extLst>
          </p:cNvPr>
          <p:cNvSpPr>
            <a:spLocks noChangeArrowheads="1"/>
          </p:cNvSpPr>
          <p:nvPr/>
        </p:nvSpPr>
        <p:spPr bwMode="auto">
          <a:xfrm>
            <a:off x="6534150" y="54153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8" name="Oval 28">
            <a:extLst>
              <a:ext uri="{FF2B5EF4-FFF2-40B4-BE49-F238E27FC236}">
                <a16:creationId xmlns:a16="http://schemas.microsoft.com/office/drawing/2014/main" id="{BA83ED6C-0D8B-444C-855E-572F214E0EFA}"/>
              </a:ext>
            </a:extLst>
          </p:cNvPr>
          <p:cNvSpPr>
            <a:spLocks noChangeArrowheads="1"/>
          </p:cNvSpPr>
          <p:nvPr/>
        </p:nvSpPr>
        <p:spPr bwMode="auto">
          <a:xfrm>
            <a:off x="7067550" y="4119921"/>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59" name="Rectangle 66">
            <a:extLst>
              <a:ext uri="{FF2B5EF4-FFF2-40B4-BE49-F238E27FC236}">
                <a16:creationId xmlns:a16="http://schemas.microsoft.com/office/drawing/2014/main" id="{D998B29B-5789-4740-BA4E-F314364FE96D}"/>
              </a:ext>
            </a:extLst>
          </p:cNvPr>
          <p:cNvSpPr>
            <a:spLocks noChangeArrowheads="1"/>
          </p:cNvSpPr>
          <p:nvPr/>
        </p:nvSpPr>
        <p:spPr bwMode="auto">
          <a:xfrm>
            <a:off x="5940247" y="5945546"/>
            <a:ext cx="1870705" cy="520655"/>
          </a:xfrm>
          <a:prstGeom prst="rect">
            <a:avLst/>
          </a:prstGeom>
          <a:noFill/>
          <a:ln w="12700">
            <a:noFill/>
            <a:miter lim="800000"/>
            <a:headEnd/>
            <a:tailEnd/>
          </a:ln>
        </p:spPr>
        <p:txBody>
          <a:bodyPr wrap="none" lIns="90488" tIns="44450" rIns="90488" bIns="44450">
            <a:prstTxWarp prst="textNoShape">
              <a:avLst/>
            </a:prstTxWarp>
            <a:spAutoFit/>
          </a:bodyPr>
          <a:lstStyle/>
          <a:p>
            <a:pPr algn="ctr" eaLnBrk="0" hangingPunct="0"/>
            <a:r>
              <a:rPr lang="en-US" sz="1400" b="0" dirty="0">
                <a:latin typeface="Book Antiqua" pitchFamily="1" charset="0"/>
              </a:rPr>
              <a:t>A</a:t>
            </a:r>
            <a:r>
              <a:rPr lang="en-US" sz="1400" b="0" baseline="-25000" dirty="0">
                <a:latin typeface="Book Antiqua" pitchFamily="1" charset="0"/>
              </a:rPr>
              <a:t>1</a:t>
            </a:r>
          </a:p>
          <a:p>
            <a:pPr algn="ctr" eaLnBrk="0" hangingPunct="0"/>
            <a:r>
              <a:rPr lang="en-US" sz="1400" b="0" dirty="0">
                <a:latin typeface="Book Antiqua" pitchFamily="1" charset="0"/>
              </a:rPr>
              <a:t>Veggie              Meaty</a:t>
            </a:r>
          </a:p>
        </p:txBody>
      </p:sp>
      <p:sp>
        <p:nvSpPr>
          <p:cNvPr id="60" name="Rectangle 67">
            <a:extLst>
              <a:ext uri="{FF2B5EF4-FFF2-40B4-BE49-F238E27FC236}">
                <a16:creationId xmlns:a16="http://schemas.microsoft.com/office/drawing/2014/main" id="{A9372E31-BD68-254D-AB67-C766E701C8AE}"/>
              </a:ext>
            </a:extLst>
          </p:cNvPr>
          <p:cNvSpPr>
            <a:spLocks noChangeArrowheads="1"/>
          </p:cNvSpPr>
          <p:nvPr/>
        </p:nvSpPr>
        <p:spPr bwMode="auto">
          <a:xfrm>
            <a:off x="5319713" y="4793021"/>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61" name="TextBox 60">
            <a:extLst>
              <a:ext uri="{FF2B5EF4-FFF2-40B4-BE49-F238E27FC236}">
                <a16:creationId xmlns:a16="http://schemas.microsoft.com/office/drawing/2014/main" id="{B417D425-0A64-DB4F-B592-F5CF27B2D094}"/>
              </a:ext>
            </a:extLst>
          </p:cNvPr>
          <p:cNvSpPr txBox="1"/>
          <p:nvPr/>
        </p:nvSpPr>
        <p:spPr>
          <a:xfrm>
            <a:off x="4475326" y="4231582"/>
            <a:ext cx="824265" cy="1323439"/>
          </a:xfrm>
          <a:prstGeom prst="rect">
            <a:avLst/>
          </a:prstGeom>
          <a:noFill/>
        </p:spPr>
        <p:txBody>
          <a:bodyPr wrap="none" rtlCol="0">
            <a:spAutoFit/>
          </a:bodyPr>
          <a:lstStyle/>
          <a:p>
            <a:r>
              <a:rPr lang="en-US" sz="1600" b="0" dirty="0"/>
              <a:t>Thin</a:t>
            </a:r>
          </a:p>
          <a:p>
            <a:endParaRPr lang="en-US" sz="1600" b="0" dirty="0"/>
          </a:p>
          <a:p>
            <a:r>
              <a:rPr lang="en-US" sz="1600" b="0" dirty="0"/>
              <a:t>Stuffed</a:t>
            </a:r>
          </a:p>
          <a:p>
            <a:endParaRPr lang="en-US" sz="1600" b="0" dirty="0"/>
          </a:p>
          <a:p>
            <a:r>
              <a:rPr lang="en-US" sz="1600" b="0" dirty="0"/>
              <a:t>Thick</a:t>
            </a:r>
          </a:p>
        </p:txBody>
      </p:sp>
      <p:sp>
        <p:nvSpPr>
          <p:cNvPr id="62" name="Line 54">
            <a:extLst>
              <a:ext uri="{FF2B5EF4-FFF2-40B4-BE49-F238E27FC236}">
                <a16:creationId xmlns:a16="http://schemas.microsoft.com/office/drawing/2014/main" id="{99C1CEBD-7B25-9C4B-BDB2-AB3D083D451A}"/>
              </a:ext>
            </a:extLst>
          </p:cNvPr>
          <p:cNvSpPr>
            <a:spLocks noChangeShapeType="1"/>
          </p:cNvSpPr>
          <p:nvPr/>
        </p:nvSpPr>
        <p:spPr bwMode="auto">
          <a:xfrm>
            <a:off x="6934200" y="3891321"/>
            <a:ext cx="0" cy="2057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69" name="Line 55">
            <a:extLst>
              <a:ext uri="{FF2B5EF4-FFF2-40B4-BE49-F238E27FC236}">
                <a16:creationId xmlns:a16="http://schemas.microsoft.com/office/drawing/2014/main" id="{E3FB7B66-96DA-8F41-8BD9-54670154AB64}"/>
              </a:ext>
            </a:extLst>
          </p:cNvPr>
          <p:cNvSpPr>
            <a:spLocks noChangeShapeType="1"/>
          </p:cNvSpPr>
          <p:nvPr/>
        </p:nvSpPr>
        <p:spPr bwMode="auto">
          <a:xfrm>
            <a:off x="6934200" y="4460363"/>
            <a:ext cx="1143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70" name="Line 56">
            <a:extLst>
              <a:ext uri="{FF2B5EF4-FFF2-40B4-BE49-F238E27FC236}">
                <a16:creationId xmlns:a16="http://schemas.microsoft.com/office/drawing/2014/main" id="{87E8FBD5-C411-2C44-95C0-BCEE5CA916C8}"/>
              </a:ext>
            </a:extLst>
          </p:cNvPr>
          <p:cNvSpPr>
            <a:spLocks noChangeShapeType="1"/>
          </p:cNvSpPr>
          <p:nvPr/>
        </p:nvSpPr>
        <p:spPr bwMode="auto">
          <a:xfrm>
            <a:off x="6934200" y="5222363"/>
            <a:ext cx="1143000" cy="0"/>
          </a:xfrm>
          <a:prstGeom prst="line">
            <a:avLst/>
          </a:prstGeom>
          <a:noFill/>
          <a:ln w="12700">
            <a:solidFill>
              <a:schemeClr val="tx1"/>
            </a:solidFill>
            <a:round/>
            <a:headEnd/>
            <a:tailEnd/>
          </a:ln>
        </p:spPr>
        <p:txBody>
          <a:bodyPr>
            <a:prstTxWarp prst="textNoShape">
              <a:avLst/>
            </a:prstTxWarp>
          </a:bodyPr>
          <a:lstStyle/>
          <a:p>
            <a:endParaRPr lang="en-US"/>
          </a:p>
        </p:txBody>
      </p:sp>
      <p:sp>
        <p:nvSpPr>
          <p:cNvPr id="86" name="Line 57">
            <a:extLst>
              <a:ext uri="{FF2B5EF4-FFF2-40B4-BE49-F238E27FC236}">
                <a16:creationId xmlns:a16="http://schemas.microsoft.com/office/drawing/2014/main" id="{135679A1-B6C9-C547-8370-8EACA03BC9FF}"/>
              </a:ext>
            </a:extLst>
          </p:cNvPr>
          <p:cNvSpPr>
            <a:spLocks noChangeShapeType="1"/>
          </p:cNvSpPr>
          <p:nvPr/>
        </p:nvSpPr>
        <p:spPr bwMode="auto">
          <a:xfrm flipH="1">
            <a:off x="3962400" y="2870200"/>
            <a:ext cx="254000" cy="2540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87" name="Line 58">
            <a:extLst>
              <a:ext uri="{FF2B5EF4-FFF2-40B4-BE49-F238E27FC236}">
                <a16:creationId xmlns:a16="http://schemas.microsoft.com/office/drawing/2014/main" id="{ECAA351A-EC93-5947-9FC5-3CEFCFDBBB63}"/>
              </a:ext>
            </a:extLst>
          </p:cNvPr>
          <p:cNvSpPr>
            <a:spLocks noChangeShapeType="1"/>
          </p:cNvSpPr>
          <p:nvPr/>
        </p:nvSpPr>
        <p:spPr bwMode="auto">
          <a:xfrm>
            <a:off x="4419600" y="2857500"/>
            <a:ext cx="254000" cy="215900"/>
          </a:xfrm>
          <a:prstGeom prst="line">
            <a:avLst/>
          </a:prstGeom>
          <a:noFill/>
          <a:ln w="12700">
            <a:solidFill>
              <a:srgbClr val="FF0000"/>
            </a:solidFill>
            <a:round/>
            <a:headEnd/>
            <a:tailEnd/>
          </a:ln>
        </p:spPr>
        <p:txBody>
          <a:bodyPr>
            <a:prstTxWarp prst="textNoShape">
              <a:avLst/>
            </a:prstTxWarp>
          </a:bodyPr>
          <a:lstStyle/>
          <a:p>
            <a:endParaRPr lang="en-US"/>
          </a:p>
        </p:txBody>
      </p:sp>
      <p:sp>
        <p:nvSpPr>
          <p:cNvPr id="88" name="Line 59">
            <a:extLst>
              <a:ext uri="{FF2B5EF4-FFF2-40B4-BE49-F238E27FC236}">
                <a16:creationId xmlns:a16="http://schemas.microsoft.com/office/drawing/2014/main" id="{A02A5E05-7E2C-B543-A34E-9E404E192330}"/>
              </a:ext>
            </a:extLst>
          </p:cNvPr>
          <p:cNvSpPr>
            <a:spLocks noChangeShapeType="1"/>
          </p:cNvSpPr>
          <p:nvPr/>
        </p:nvSpPr>
        <p:spPr bwMode="auto">
          <a:xfrm flipH="1">
            <a:off x="4572000" y="3263900"/>
            <a:ext cx="114300" cy="165100"/>
          </a:xfrm>
          <a:prstGeom prst="line">
            <a:avLst/>
          </a:prstGeom>
          <a:noFill/>
          <a:ln w="12700">
            <a:solidFill>
              <a:srgbClr val="FF0000"/>
            </a:solidFill>
            <a:round/>
            <a:headEnd/>
            <a:tailEnd/>
          </a:ln>
        </p:spPr>
        <p:txBody>
          <a:bodyPr>
            <a:prstTxWarp prst="textNoShape">
              <a:avLst/>
            </a:prstTxWarp>
          </a:bodyPr>
          <a:lstStyle/>
          <a:p>
            <a:endParaRPr lang="en-US"/>
          </a:p>
        </p:txBody>
      </p:sp>
      <p:sp>
        <p:nvSpPr>
          <p:cNvPr id="89" name="Line 60">
            <a:extLst>
              <a:ext uri="{FF2B5EF4-FFF2-40B4-BE49-F238E27FC236}">
                <a16:creationId xmlns:a16="http://schemas.microsoft.com/office/drawing/2014/main" id="{596EA87D-71C0-FF4F-9EBE-D29F93B06F0F}"/>
              </a:ext>
            </a:extLst>
          </p:cNvPr>
          <p:cNvSpPr>
            <a:spLocks noChangeShapeType="1"/>
          </p:cNvSpPr>
          <p:nvPr/>
        </p:nvSpPr>
        <p:spPr bwMode="auto">
          <a:xfrm>
            <a:off x="4775200" y="3276600"/>
            <a:ext cx="0" cy="1524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90" name="Line 61">
            <a:extLst>
              <a:ext uri="{FF2B5EF4-FFF2-40B4-BE49-F238E27FC236}">
                <a16:creationId xmlns:a16="http://schemas.microsoft.com/office/drawing/2014/main" id="{7567212D-CB09-CB45-BC6C-580AE03CFC5E}"/>
              </a:ext>
            </a:extLst>
          </p:cNvPr>
          <p:cNvSpPr>
            <a:spLocks noChangeShapeType="1"/>
          </p:cNvSpPr>
          <p:nvPr/>
        </p:nvSpPr>
        <p:spPr bwMode="auto">
          <a:xfrm>
            <a:off x="4851400" y="3238500"/>
            <a:ext cx="127000" cy="190500"/>
          </a:xfrm>
          <a:prstGeom prst="line">
            <a:avLst/>
          </a:prstGeom>
          <a:noFill/>
          <a:ln w="12700">
            <a:solidFill>
              <a:schemeClr val="tx1"/>
            </a:solidFill>
            <a:round/>
            <a:headEnd/>
            <a:tailEnd/>
          </a:ln>
        </p:spPr>
        <p:txBody>
          <a:bodyPr>
            <a:prstTxWarp prst="textNoShape">
              <a:avLst/>
            </a:prstTxWarp>
          </a:bodyPr>
          <a:lstStyle/>
          <a:p>
            <a:endParaRPr lang="en-US"/>
          </a:p>
        </p:txBody>
      </p:sp>
      <p:sp>
        <p:nvSpPr>
          <p:cNvPr id="91" name="Oval 62">
            <a:extLst>
              <a:ext uri="{FF2B5EF4-FFF2-40B4-BE49-F238E27FC236}">
                <a16:creationId xmlns:a16="http://schemas.microsoft.com/office/drawing/2014/main" id="{DF72BCA7-EF8A-BD41-ADA0-51583AA5D4D4}"/>
              </a:ext>
            </a:extLst>
          </p:cNvPr>
          <p:cNvSpPr>
            <a:spLocks noChangeArrowheads="1"/>
          </p:cNvSpPr>
          <p:nvPr/>
        </p:nvSpPr>
        <p:spPr bwMode="auto">
          <a:xfrm>
            <a:off x="3917950" y="32194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92" name="Oval 63">
            <a:extLst>
              <a:ext uri="{FF2B5EF4-FFF2-40B4-BE49-F238E27FC236}">
                <a16:creationId xmlns:a16="http://schemas.microsoft.com/office/drawing/2014/main" id="{8D8AB8F4-C6D4-D643-B812-941E289E10F0}"/>
              </a:ext>
            </a:extLst>
          </p:cNvPr>
          <p:cNvSpPr>
            <a:spLocks noChangeArrowheads="1"/>
          </p:cNvSpPr>
          <p:nvPr/>
        </p:nvSpPr>
        <p:spPr bwMode="auto">
          <a:xfrm>
            <a:off x="4514850" y="3511550"/>
            <a:ext cx="63500" cy="63500"/>
          </a:xfrm>
          <a:prstGeom prst="ellipse">
            <a:avLst/>
          </a:prstGeom>
          <a:solidFill>
            <a:schemeClr val="bg1"/>
          </a:solidFill>
          <a:ln w="12700">
            <a:solidFill>
              <a:srgbClr val="FF0000"/>
            </a:solidFill>
            <a:round/>
            <a:headEnd/>
            <a:tailEnd/>
          </a:ln>
        </p:spPr>
        <p:txBody>
          <a:bodyPr wrap="none" anchor="ctr">
            <a:prstTxWarp prst="textNoShape">
              <a:avLst/>
            </a:prstTxWarp>
          </a:bodyPr>
          <a:lstStyle/>
          <a:p>
            <a:endParaRPr lang="en-US"/>
          </a:p>
        </p:txBody>
      </p:sp>
      <p:sp>
        <p:nvSpPr>
          <p:cNvPr id="93" name="Oval 64">
            <a:extLst>
              <a:ext uri="{FF2B5EF4-FFF2-40B4-BE49-F238E27FC236}">
                <a16:creationId xmlns:a16="http://schemas.microsoft.com/office/drawing/2014/main" id="{A64B433B-95D4-AF49-8484-E3140DFD6F04}"/>
              </a:ext>
            </a:extLst>
          </p:cNvPr>
          <p:cNvSpPr>
            <a:spLocks noChangeArrowheads="1"/>
          </p:cNvSpPr>
          <p:nvPr/>
        </p:nvSpPr>
        <p:spPr bwMode="auto">
          <a:xfrm>
            <a:off x="4959350" y="3511550"/>
            <a:ext cx="63500" cy="635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94" name="Rectangle 65">
            <a:extLst>
              <a:ext uri="{FF2B5EF4-FFF2-40B4-BE49-F238E27FC236}">
                <a16:creationId xmlns:a16="http://schemas.microsoft.com/office/drawing/2014/main" id="{4685EAA8-D45E-3C48-AE94-CE6D246F2950}"/>
              </a:ext>
            </a:extLst>
          </p:cNvPr>
          <p:cNvSpPr>
            <a:spLocks noChangeArrowheads="1"/>
          </p:cNvSpPr>
          <p:nvPr/>
        </p:nvSpPr>
        <p:spPr bwMode="auto">
          <a:xfrm>
            <a:off x="4743450" y="3511550"/>
            <a:ext cx="63500" cy="63500"/>
          </a:xfrm>
          <a:prstGeom prst="rect">
            <a:avLst/>
          </a:prstGeom>
          <a:solidFill>
            <a:schemeClr val="bg1"/>
          </a:solidFill>
          <a:ln w="12700">
            <a:solidFill>
              <a:schemeClr val="tx1"/>
            </a:solidFill>
            <a:miter lim="800000"/>
            <a:headEnd/>
            <a:tailEnd/>
          </a:ln>
        </p:spPr>
        <p:txBody>
          <a:bodyPr wrap="none" anchor="ctr">
            <a:prstTxWarp prst="textNoShape">
              <a:avLst/>
            </a:prstTxWarp>
          </a:bodyPr>
          <a:lstStyle/>
          <a:p>
            <a:endParaRPr lang="en-US"/>
          </a:p>
        </p:txBody>
      </p:sp>
      <p:sp>
        <p:nvSpPr>
          <p:cNvPr id="95" name="Rectangle 66">
            <a:extLst>
              <a:ext uri="{FF2B5EF4-FFF2-40B4-BE49-F238E27FC236}">
                <a16:creationId xmlns:a16="http://schemas.microsoft.com/office/drawing/2014/main" id="{A6903D2B-8C40-2A4D-A29A-75F08CEB4A57}"/>
              </a:ext>
            </a:extLst>
          </p:cNvPr>
          <p:cNvSpPr>
            <a:spLocks noChangeArrowheads="1"/>
          </p:cNvSpPr>
          <p:nvPr/>
        </p:nvSpPr>
        <p:spPr bwMode="auto">
          <a:xfrm>
            <a:off x="5243513" y="2614613"/>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1</a:t>
            </a:r>
          </a:p>
        </p:txBody>
      </p:sp>
      <p:sp>
        <p:nvSpPr>
          <p:cNvPr id="96" name="Rectangle 67">
            <a:extLst>
              <a:ext uri="{FF2B5EF4-FFF2-40B4-BE49-F238E27FC236}">
                <a16:creationId xmlns:a16="http://schemas.microsoft.com/office/drawing/2014/main" id="{E05C67EC-7854-064B-86E9-EE2DEF3F1030}"/>
              </a:ext>
            </a:extLst>
          </p:cNvPr>
          <p:cNvSpPr>
            <a:spLocks noChangeArrowheads="1"/>
          </p:cNvSpPr>
          <p:nvPr/>
        </p:nvSpPr>
        <p:spPr bwMode="auto">
          <a:xfrm>
            <a:off x="5243513" y="3148013"/>
            <a:ext cx="381516" cy="305212"/>
          </a:xfrm>
          <a:prstGeom prst="rect">
            <a:avLst/>
          </a:prstGeom>
          <a:noFill/>
          <a:ln w="12700">
            <a:noFill/>
            <a:miter lim="800000"/>
            <a:headEnd/>
            <a:tailEnd/>
          </a:ln>
        </p:spPr>
        <p:txBody>
          <a:bodyPr wrap="none" lIns="90488" tIns="44450" rIns="90488" bIns="44450">
            <a:prstTxWarp prst="textNoShape">
              <a:avLst/>
            </a:prstTxWarp>
            <a:spAutoFit/>
          </a:bodyPr>
          <a:lstStyle/>
          <a:p>
            <a:pPr eaLnBrk="0" hangingPunct="0"/>
            <a:r>
              <a:rPr lang="en-US" sz="1400" b="0" dirty="0">
                <a:latin typeface="Book Antiqua" pitchFamily="1" charset="0"/>
              </a:rPr>
              <a:t>A</a:t>
            </a:r>
            <a:r>
              <a:rPr lang="en-US" sz="1400" b="0" baseline="-25000" dirty="0">
                <a:latin typeface="Book Antiqua" pitchFamily="1" charset="0"/>
              </a:rPr>
              <a:t>2</a:t>
            </a:r>
          </a:p>
        </p:txBody>
      </p:sp>
      <p:sp>
        <p:nvSpPr>
          <p:cNvPr id="97" name="Oval 68">
            <a:extLst>
              <a:ext uri="{FF2B5EF4-FFF2-40B4-BE49-F238E27FC236}">
                <a16:creationId xmlns:a16="http://schemas.microsoft.com/office/drawing/2014/main" id="{D837910E-6651-CD46-AB51-6DDEE4A04697}"/>
              </a:ext>
            </a:extLst>
          </p:cNvPr>
          <p:cNvSpPr>
            <a:spLocks noChangeArrowheads="1"/>
          </p:cNvSpPr>
          <p:nvPr/>
        </p:nvSpPr>
        <p:spPr bwMode="auto">
          <a:xfrm>
            <a:off x="4197350" y="2673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98" name="Oval 69">
            <a:extLst>
              <a:ext uri="{FF2B5EF4-FFF2-40B4-BE49-F238E27FC236}">
                <a16:creationId xmlns:a16="http://schemas.microsoft.com/office/drawing/2014/main" id="{9FF56CBD-5E56-4947-BF68-C319C86A00D0}"/>
              </a:ext>
            </a:extLst>
          </p:cNvPr>
          <p:cNvSpPr>
            <a:spLocks noChangeArrowheads="1"/>
          </p:cNvSpPr>
          <p:nvPr/>
        </p:nvSpPr>
        <p:spPr bwMode="auto">
          <a:xfrm>
            <a:off x="4654550" y="3054350"/>
            <a:ext cx="215900" cy="215900"/>
          </a:xfrm>
          <a:prstGeom prst="ellipse">
            <a:avLst/>
          </a:prstGeom>
          <a:solidFill>
            <a:schemeClr val="bg1"/>
          </a:solidFill>
          <a:ln w="12700">
            <a:solidFill>
              <a:schemeClr val="tx1"/>
            </a:solidFill>
            <a:round/>
            <a:headEnd/>
            <a:tailEnd/>
          </a:ln>
        </p:spPr>
        <p:txBody>
          <a:bodyPr wrap="none" anchor="ctr">
            <a:prstTxWarp prst="textNoShape">
              <a:avLst/>
            </a:prstTxWarp>
          </a:bodyPr>
          <a:lstStyle/>
          <a:p>
            <a:endParaRPr lang="en-US"/>
          </a:p>
        </p:txBody>
      </p:sp>
      <p:sp>
        <p:nvSpPr>
          <p:cNvPr id="99" name="Multiply 98">
            <a:extLst>
              <a:ext uri="{FF2B5EF4-FFF2-40B4-BE49-F238E27FC236}">
                <a16:creationId xmlns:a16="http://schemas.microsoft.com/office/drawing/2014/main" id="{85DD5E22-C372-B94F-A151-FC6CE0B5DDC8}"/>
              </a:ext>
            </a:extLst>
          </p:cNvPr>
          <p:cNvSpPr/>
          <p:nvPr/>
        </p:nvSpPr>
        <p:spPr bwMode="auto">
          <a:xfrm>
            <a:off x="7385050" y="4114801"/>
            <a:ext cx="139700" cy="15240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charset="0"/>
            </a:endParaRPr>
          </a:p>
        </p:txBody>
      </p:sp>
    </p:spTree>
    <p:extLst>
      <p:ext uri="{BB962C8B-B14F-4D97-AF65-F5344CB8AC3E}">
        <p14:creationId xmlns:p14="http://schemas.microsoft.com/office/powerpoint/2010/main" val="151597858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31E1-A8DF-3743-9948-B05A5E3CB483}"/>
              </a:ext>
            </a:extLst>
          </p:cNvPr>
          <p:cNvSpPr>
            <a:spLocks noGrp="1"/>
          </p:cNvSpPr>
          <p:nvPr>
            <p:ph type="title"/>
          </p:nvPr>
        </p:nvSpPr>
        <p:spPr/>
        <p:txBody>
          <a:bodyPr/>
          <a:lstStyle/>
          <a:p>
            <a:r>
              <a:rPr lang="en-US" dirty="0"/>
              <a:t>Conclusion on Greedy Algorithms</a:t>
            </a:r>
          </a:p>
        </p:txBody>
      </p:sp>
      <p:sp>
        <p:nvSpPr>
          <p:cNvPr id="3" name="Content Placeholder 2">
            <a:extLst>
              <a:ext uri="{FF2B5EF4-FFF2-40B4-BE49-F238E27FC236}">
                <a16:creationId xmlns:a16="http://schemas.microsoft.com/office/drawing/2014/main" id="{B43467E1-8D34-2E4B-BC3A-F319E617158C}"/>
              </a:ext>
            </a:extLst>
          </p:cNvPr>
          <p:cNvSpPr>
            <a:spLocks noGrp="1"/>
          </p:cNvSpPr>
          <p:nvPr>
            <p:ph idx="1"/>
          </p:nvPr>
        </p:nvSpPr>
        <p:spPr/>
        <p:txBody>
          <a:bodyPr/>
          <a:lstStyle/>
          <a:p>
            <a:r>
              <a:rPr lang="en-US" dirty="0"/>
              <a:t>Leads to optimal solutions for a number of important problems</a:t>
            </a:r>
          </a:p>
          <a:p>
            <a:pPr lvl="1"/>
            <a:r>
              <a:rPr lang="en-US" dirty="0"/>
              <a:t>MST, Huffman, Horn Formulas, etc.</a:t>
            </a:r>
          </a:p>
          <a:p>
            <a:r>
              <a:rPr lang="en-US" dirty="0"/>
              <a:t>Often do not lead to optimal solutions, but very powerful and common approximation approach for otherwise exponential tasks</a:t>
            </a:r>
          </a:p>
          <a:p>
            <a:pPr lvl="1"/>
            <a:r>
              <a:rPr lang="en-US" dirty="0"/>
              <a:t>TSP, Decision trees, Set Cover, etc.</a:t>
            </a:r>
          </a:p>
          <a:p>
            <a:r>
              <a:rPr lang="en-US" dirty="0"/>
              <a:t>Usually lead to relatively simple and efficient algorithms, avoiding expensive look ahead</a:t>
            </a:r>
          </a:p>
        </p:txBody>
      </p:sp>
      <p:sp>
        <p:nvSpPr>
          <p:cNvPr id="4" name="Footer Placeholder 3">
            <a:extLst>
              <a:ext uri="{FF2B5EF4-FFF2-40B4-BE49-F238E27FC236}">
                <a16:creationId xmlns:a16="http://schemas.microsoft.com/office/drawing/2014/main" id="{CACA4A6B-F11A-CF4F-8B14-3CC99FF66E18}"/>
              </a:ext>
            </a:extLst>
          </p:cNvPr>
          <p:cNvSpPr>
            <a:spLocks noGrp="1"/>
          </p:cNvSpPr>
          <p:nvPr>
            <p:ph type="ftr" sz="quarter" idx="11"/>
          </p:nvPr>
        </p:nvSpPr>
        <p:spPr/>
        <p:txBody>
          <a:bodyPr/>
          <a:lstStyle/>
          <a:p>
            <a:pPr>
              <a:defRPr/>
            </a:pPr>
            <a:r>
              <a:rPr lang="en-US"/>
              <a:t>CS 312 – Greedy Algorithms</a:t>
            </a:r>
          </a:p>
        </p:txBody>
      </p:sp>
      <p:sp>
        <p:nvSpPr>
          <p:cNvPr id="5" name="Slide Number Placeholder 4">
            <a:extLst>
              <a:ext uri="{FF2B5EF4-FFF2-40B4-BE49-F238E27FC236}">
                <a16:creationId xmlns:a16="http://schemas.microsoft.com/office/drawing/2014/main" id="{381368E2-663D-724B-B82F-04ED76BF701F}"/>
              </a:ext>
            </a:extLst>
          </p:cNvPr>
          <p:cNvSpPr>
            <a:spLocks noGrp="1"/>
          </p:cNvSpPr>
          <p:nvPr>
            <p:ph type="sldNum" sz="quarter" idx="12"/>
          </p:nvPr>
        </p:nvSpPr>
        <p:spPr/>
        <p:txBody>
          <a:bodyPr/>
          <a:lstStyle/>
          <a:p>
            <a:pPr>
              <a:defRPr/>
            </a:pPr>
            <a:fld id="{EAA0467B-DE1E-D64F-8542-E4D01FFF85FC}" type="slidenum">
              <a:rPr lang="en-US" smtClean="0"/>
              <a:pPr>
                <a:defRPr/>
              </a:pPr>
              <a:t>69</a:t>
            </a:fld>
            <a:endParaRPr lang="en-US"/>
          </a:p>
        </p:txBody>
      </p:sp>
    </p:spTree>
    <p:extLst>
      <p:ext uri="{BB962C8B-B14F-4D97-AF65-F5344CB8AC3E}">
        <p14:creationId xmlns:p14="http://schemas.microsoft.com/office/powerpoint/2010/main" val="423931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MST – Minimum Spanning Tree</a:t>
            </a:r>
          </a:p>
        </p:txBody>
      </p:sp>
      <p:sp>
        <p:nvSpPr>
          <p:cNvPr id="23555" name="Content Placeholder 2"/>
          <p:cNvSpPr>
            <a:spLocks noGrp="1"/>
          </p:cNvSpPr>
          <p:nvPr>
            <p:ph idx="1"/>
          </p:nvPr>
        </p:nvSpPr>
        <p:spPr>
          <a:xfrm>
            <a:off x="467130" y="1447800"/>
            <a:ext cx="5849258" cy="4648200"/>
          </a:xfrm>
        </p:spPr>
        <p:txBody>
          <a:bodyPr/>
          <a:lstStyle/>
          <a:p>
            <a:r>
              <a:rPr lang="en-US" dirty="0">
                <a:ea typeface="ＭＳ Ｐゴシック" charset="-128"/>
                <a:cs typeface="ＭＳ Ｐゴシック" charset="-128"/>
              </a:rPr>
              <a:t>What greedy algorithm might we use assuming we start with the entire graph</a:t>
            </a:r>
          </a:p>
          <a:p>
            <a:r>
              <a:rPr lang="en-US" dirty="0">
                <a:ea typeface="ＭＳ Ｐゴシック" charset="-128"/>
                <a:cs typeface="ＭＳ Ｐゴシック" charset="-128"/>
              </a:rPr>
              <a:t>Iteratively take away the biggest remaining edge in the graph which does not disconnect the graph</a:t>
            </a:r>
          </a:p>
          <a:p>
            <a:pPr lvl="1"/>
            <a:r>
              <a:rPr lang="en-US" dirty="0">
                <a:ea typeface="ＭＳ Ｐゴシック" charset="-128"/>
                <a:cs typeface="ＭＳ Ｐゴシック" charset="-128"/>
              </a:rPr>
              <a:t>Is it a greedy approach?</a:t>
            </a:r>
          </a:p>
          <a:p>
            <a:r>
              <a:rPr lang="en-US" dirty="0">
                <a:ea typeface="ＭＳ Ｐゴシック" charset="-128"/>
                <a:cs typeface="ＭＳ Ｐゴシック" charset="-128"/>
              </a:rPr>
              <a:t>Complexity?</a:t>
            </a:r>
          </a:p>
          <a:p>
            <a:r>
              <a:rPr lang="en-US" dirty="0">
                <a:ea typeface="ＭＳ Ｐゴシック" charset="-128"/>
                <a:cs typeface="ＭＳ Ｐゴシック" charset="-128"/>
              </a:rPr>
              <a:t>How do we prove if it works/optimal or not</a:t>
            </a:r>
          </a:p>
          <a:p>
            <a:pPr lvl="1"/>
            <a:r>
              <a:rPr lang="en-US" dirty="0">
                <a:ea typeface="ＭＳ Ｐゴシック" charset="-128"/>
                <a:cs typeface="ＭＳ Ｐゴシック" charset="-128"/>
              </a:rPr>
              <a:t>Counterexamples – natural first attempt</a:t>
            </a:r>
          </a:p>
          <a:p>
            <a:pPr lvl="1"/>
            <a:r>
              <a:rPr lang="en-US" dirty="0">
                <a:ea typeface="ＭＳ Ｐゴシック" charset="-128"/>
                <a:cs typeface="ＭＳ Ｐゴシック" charset="-128"/>
              </a:rPr>
              <a:t>If  no easily found counterexamples, we then seek a more formal proof</a:t>
            </a:r>
          </a:p>
        </p:txBody>
      </p:sp>
      <p:sp>
        <p:nvSpPr>
          <p:cNvPr id="23556" name="Footer Placeholder 3"/>
          <p:cNvSpPr>
            <a:spLocks noGrp="1"/>
          </p:cNvSpPr>
          <p:nvPr>
            <p:ph type="ftr" sz="quarter" idx="11"/>
          </p:nvPr>
        </p:nvSpPr>
        <p:spPr>
          <a:noFill/>
        </p:spPr>
        <p:txBody>
          <a:bodyPr/>
          <a:lstStyle/>
          <a:p>
            <a:r>
              <a:rPr lang="en-US">
                <a:latin typeface="Times New Roman" charset="0"/>
              </a:rPr>
              <a:t>CS 312 – Greedy Algorithms</a:t>
            </a:r>
            <a:endParaRPr lang="en-US" dirty="0">
              <a:latin typeface="Times New Roman" charset="0"/>
            </a:endParaRPr>
          </a:p>
        </p:txBody>
      </p:sp>
      <p:sp>
        <p:nvSpPr>
          <p:cNvPr id="23557" name="Slide Number Placeholder 4"/>
          <p:cNvSpPr>
            <a:spLocks noGrp="1"/>
          </p:cNvSpPr>
          <p:nvPr>
            <p:ph type="sldNum" sz="quarter" idx="12"/>
          </p:nvPr>
        </p:nvSpPr>
        <p:spPr>
          <a:noFill/>
        </p:spPr>
        <p:txBody>
          <a:bodyPr/>
          <a:lstStyle/>
          <a:p>
            <a:fld id="{048B587B-D335-0141-A0EA-4F5C476F998C}" type="slidenum">
              <a:rPr lang="en-US" smtClean="0">
                <a:latin typeface="Times New Roman" charset="0"/>
              </a:rPr>
              <a:pPr/>
              <a:t>7</a:t>
            </a:fld>
            <a:endParaRPr lang="en-US">
              <a:latin typeface="Times New Roman" charset="0"/>
            </a:endParaRPr>
          </a:p>
        </p:txBody>
      </p:sp>
      <p:grpSp>
        <p:nvGrpSpPr>
          <p:cNvPr id="37" name="Group 36">
            <a:extLst>
              <a:ext uri="{FF2B5EF4-FFF2-40B4-BE49-F238E27FC236}">
                <a16:creationId xmlns:a16="http://schemas.microsoft.com/office/drawing/2014/main" id="{555CF1A7-4FB3-5941-BE00-67CDF37C9371}"/>
              </a:ext>
            </a:extLst>
          </p:cNvPr>
          <p:cNvGrpSpPr/>
          <p:nvPr/>
        </p:nvGrpSpPr>
        <p:grpSpPr>
          <a:xfrm>
            <a:off x="6316388" y="2133600"/>
            <a:ext cx="2675212" cy="2590800"/>
            <a:chOff x="685800" y="2819400"/>
            <a:chExt cx="3886200" cy="3505200"/>
          </a:xfrm>
        </p:grpSpPr>
        <p:sp>
          <p:nvSpPr>
            <p:cNvPr id="38" name="Oval 3">
              <a:extLst>
                <a:ext uri="{FF2B5EF4-FFF2-40B4-BE49-F238E27FC236}">
                  <a16:creationId xmlns:a16="http://schemas.microsoft.com/office/drawing/2014/main" id="{C39D7CAB-B7DA-0549-8D7B-33F8611DB4D5}"/>
                </a:ext>
              </a:extLst>
            </p:cNvPr>
            <p:cNvSpPr>
              <a:spLocks noChangeArrowheads="1"/>
            </p:cNvSpPr>
            <p:nvPr/>
          </p:nvSpPr>
          <p:spPr bwMode="auto">
            <a:xfrm>
              <a:off x="838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1</a:t>
              </a:r>
            </a:p>
          </p:txBody>
        </p:sp>
        <p:sp>
          <p:nvSpPr>
            <p:cNvPr id="39" name="Oval 4">
              <a:extLst>
                <a:ext uri="{FF2B5EF4-FFF2-40B4-BE49-F238E27FC236}">
                  <a16:creationId xmlns:a16="http://schemas.microsoft.com/office/drawing/2014/main" id="{0D511DA2-A9B2-B549-894A-90327D31645A}"/>
                </a:ext>
              </a:extLst>
            </p:cNvPr>
            <p:cNvSpPr>
              <a:spLocks noChangeArrowheads="1"/>
            </p:cNvSpPr>
            <p:nvPr/>
          </p:nvSpPr>
          <p:spPr bwMode="auto">
            <a:xfrm>
              <a:off x="2362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2</a:t>
              </a:r>
            </a:p>
          </p:txBody>
        </p:sp>
        <p:sp>
          <p:nvSpPr>
            <p:cNvPr id="40" name="Oval 5">
              <a:extLst>
                <a:ext uri="{FF2B5EF4-FFF2-40B4-BE49-F238E27FC236}">
                  <a16:creationId xmlns:a16="http://schemas.microsoft.com/office/drawing/2014/main" id="{A92B2CF2-AAB1-1C4F-A3A9-F95A57498FCD}"/>
                </a:ext>
              </a:extLst>
            </p:cNvPr>
            <p:cNvSpPr>
              <a:spLocks noChangeArrowheads="1"/>
            </p:cNvSpPr>
            <p:nvPr/>
          </p:nvSpPr>
          <p:spPr bwMode="auto">
            <a:xfrm>
              <a:off x="3886200" y="30480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3</a:t>
              </a:r>
            </a:p>
          </p:txBody>
        </p:sp>
        <p:cxnSp>
          <p:nvCxnSpPr>
            <p:cNvPr id="41" name="AutoShape 6">
              <a:extLst>
                <a:ext uri="{FF2B5EF4-FFF2-40B4-BE49-F238E27FC236}">
                  <a16:creationId xmlns:a16="http://schemas.microsoft.com/office/drawing/2014/main" id="{5A609E32-4A15-CB43-AEBA-0E431E19150D}"/>
                </a:ext>
              </a:extLst>
            </p:cNvPr>
            <p:cNvCxnSpPr>
              <a:cxnSpLocks noChangeShapeType="1"/>
              <a:stCxn id="38" idx="6"/>
              <a:endCxn id="39" idx="2"/>
            </p:cNvCxnSpPr>
            <p:nvPr/>
          </p:nvCxnSpPr>
          <p:spPr bwMode="auto">
            <a:xfrm>
              <a:off x="1309688" y="3276600"/>
              <a:ext cx="1038225" cy="0"/>
            </a:xfrm>
            <a:prstGeom prst="straightConnector1">
              <a:avLst/>
            </a:prstGeom>
            <a:noFill/>
            <a:ln w="9525">
              <a:solidFill>
                <a:schemeClr val="tx1"/>
              </a:solidFill>
              <a:round/>
              <a:headEnd/>
              <a:tailEnd/>
            </a:ln>
          </p:spPr>
        </p:cxnSp>
        <p:cxnSp>
          <p:nvCxnSpPr>
            <p:cNvPr id="42" name="AutoShape 7">
              <a:extLst>
                <a:ext uri="{FF2B5EF4-FFF2-40B4-BE49-F238E27FC236}">
                  <a16:creationId xmlns:a16="http://schemas.microsoft.com/office/drawing/2014/main" id="{B5BD9094-A7EB-A741-BC78-AC30574B9AC3}"/>
                </a:ext>
              </a:extLst>
            </p:cNvPr>
            <p:cNvCxnSpPr>
              <a:cxnSpLocks noChangeShapeType="1"/>
              <a:stCxn id="39" idx="6"/>
              <a:endCxn id="40" idx="2"/>
            </p:cNvCxnSpPr>
            <p:nvPr/>
          </p:nvCxnSpPr>
          <p:spPr bwMode="auto">
            <a:xfrm>
              <a:off x="2833688" y="3276600"/>
              <a:ext cx="1038225" cy="0"/>
            </a:xfrm>
            <a:prstGeom prst="straightConnector1">
              <a:avLst/>
            </a:prstGeom>
            <a:noFill/>
            <a:ln w="9525">
              <a:solidFill>
                <a:schemeClr val="tx1"/>
              </a:solidFill>
              <a:round/>
              <a:headEnd/>
              <a:tailEnd/>
            </a:ln>
          </p:spPr>
        </p:cxnSp>
        <p:sp>
          <p:nvSpPr>
            <p:cNvPr id="43" name="Text Box 8">
              <a:extLst>
                <a:ext uri="{FF2B5EF4-FFF2-40B4-BE49-F238E27FC236}">
                  <a16:creationId xmlns:a16="http://schemas.microsoft.com/office/drawing/2014/main" id="{35998E1D-FF5D-5944-A7A2-517D724AE434}"/>
                </a:ext>
              </a:extLst>
            </p:cNvPr>
            <p:cNvSpPr txBox="1">
              <a:spLocks noChangeArrowheads="1"/>
            </p:cNvSpPr>
            <p:nvPr/>
          </p:nvSpPr>
          <p:spPr bwMode="auto">
            <a:xfrm>
              <a:off x="1600199" y="2819400"/>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1</a:t>
              </a:r>
            </a:p>
          </p:txBody>
        </p:sp>
        <p:sp>
          <p:nvSpPr>
            <p:cNvPr id="44" name="Text Box 9">
              <a:extLst>
                <a:ext uri="{FF2B5EF4-FFF2-40B4-BE49-F238E27FC236}">
                  <a16:creationId xmlns:a16="http://schemas.microsoft.com/office/drawing/2014/main" id="{87808B7F-B1BB-054E-B459-F4E3EFE26816}"/>
                </a:ext>
              </a:extLst>
            </p:cNvPr>
            <p:cNvSpPr txBox="1">
              <a:spLocks noChangeArrowheads="1"/>
            </p:cNvSpPr>
            <p:nvPr/>
          </p:nvSpPr>
          <p:spPr bwMode="auto">
            <a:xfrm>
              <a:off x="3124200" y="2819400"/>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2</a:t>
              </a:r>
            </a:p>
          </p:txBody>
        </p:sp>
        <p:sp>
          <p:nvSpPr>
            <p:cNvPr id="45" name="Oval 10">
              <a:extLst>
                <a:ext uri="{FF2B5EF4-FFF2-40B4-BE49-F238E27FC236}">
                  <a16:creationId xmlns:a16="http://schemas.microsoft.com/office/drawing/2014/main" id="{CA762ABF-ADCF-714A-BCF1-D03779F0444D}"/>
                </a:ext>
              </a:extLst>
            </p:cNvPr>
            <p:cNvSpPr>
              <a:spLocks noChangeArrowheads="1"/>
            </p:cNvSpPr>
            <p:nvPr/>
          </p:nvSpPr>
          <p:spPr bwMode="auto">
            <a:xfrm>
              <a:off x="838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4</a:t>
              </a:r>
            </a:p>
          </p:txBody>
        </p:sp>
        <p:sp>
          <p:nvSpPr>
            <p:cNvPr id="46" name="Oval 11">
              <a:extLst>
                <a:ext uri="{FF2B5EF4-FFF2-40B4-BE49-F238E27FC236}">
                  <a16:creationId xmlns:a16="http://schemas.microsoft.com/office/drawing/2014/main" id="{B09999EA-E702-6D4B-83C2-9CB0F933C3C5}"/>
                </a:ext>
              </a:extLst>
            </p:cNvPr>
            <p:cNvSpPr>
              <a:spLocks noChangeArrowheads="1"/>
            </p:cNvSpPr>
            <p:nvPr/>
          </p:nvSpPr>
          <p:spPr bwMode="auto">
            <a:xfrm>
              <a:off x="2362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5</a:t>
              </a:r>
            </a:p>
          </p:txBody>
        </p:sp>
        <p:sp>
          <p:nvSpPr>
            <p:cNvPr id="47" name="Oval 12">
              <a:extLst>
                <a:ext uri="{FF2B5EF4-FFF2-40B4-BE49-F238E27FC236}">
                  <a16:creationId xmlns:a16="http://schemas.microsoft.com/office/drawing/2014/main" id="{23C24481-AE3E-E040-BF09-75E1994344DD}"/>
                </a:ext>
              </a:extLst>
            </p:cNvPr>
            <p:cNvSpPr>
              <a:spLocks noChangeArrowheads="1"/>
            </p:cNvSpPr>
            <p:nvPr/>
          </p:nvSpPr>
          <p:spPr bwMode="auto">
            <a:xfrm>
              <a:off x="3886200" y="44196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6</a:t>
              </a:r>
            </a:p>
          </p:txBody>
        </p:sp>
        <p:cxnSp>
          <p:nvCxnSpPr>
            <p:cNvPr id="48" name="AutoShape 13">
              <a:extLst>
                <a:ext uri="{FF2B5EF4-FFF2-40B4-BE49-F238E27FC236}">
                  <a16:creationId xmlns:a16="http://schemas.microsoft.com/office/drawing/2014/main" id="{7D49BD88-BE39-6044-ADB7-78E667D137BB}"/>
                </a:ext>
              </a:extLst>
            </p:cNvPr>
            <p:cNvCxnSpPr>
              <a:cxnSpLocks noChangeShapeType="1"/>
              <a:stCxn id="45" idx="6"/>
              <a:endCxn id="46" idx="2"/>
            </p:cNvCxnSpPr>
            <p:nvPr/>
          </p:nvCxnSpPr>
          <p:spPr bwMode="auto">
            <a:xfrm>
              <a:off x="1309688" y="4648200"/>
              <a:ext cx="1038225" cy="0"/>
            </a:xfrm>
            <a:prstGeom prst="straightConnector1">
              <a:avLst/>
            </a:prstGeom>
            <a:noFill/>
            <a:ln w="9525">
              <a:solidFill>
                <a:schemeClr val="tx1"/>
              </a:solidFill>
              <a:round/>
              <a:headEnd/>
              <a:tailEnd/>
            </a:ln>
          </p:spPr>
        </p:cxnSp>
        <p:cxnSp>
          <p:nvCxnSpPr>
            <p:cNvPr id="49" name="AutoShape 14">
              <a:extLst>
                <a:ext uri="{FF2B5EF4-FFF2-40B4-BE49-F238E27FC236}">
                  <a16:creationId xmlns:a16="http://schemas.microsoft.com/office/drawing/2014/main" id="{49C81C4B-FAC4-B34A-AF0A-312D321B9780}"/>
                </a:ext>
              </a:extLst>
            </p:cNvPr>
            <p:cNvCxnSpPr>
              <a:cxnSpLocks noChangeShapeType="1"/>
              <a:stCxn id="46" idx="6"/>
              <a:endCxn id="47" idx="2"/>
            </p:cNvCxnSpPr>
            <p:nvPr/>
          </p:nvCxnSpPr>
          <p:spPr bwMode="auto">
            <a:xfrm>
              <a:off x="2833688" y="4648200"/>
              <a:ext cx="1038225" cy="0"/>
            </a:xfrm>
            <a:prstGeom prst="straightConnector1">
              <a:avLst/>
            </a:prstGeom>
            <a:noFill/>
            <a:ln w="9525">
              <a:solidFill>
                <a:schemeClr val="tx1"/>
              </a:solidFill>
              <a:round/>
              <a:headEnd/>
              <a:tailEnd/>
            </a:ln>
          </p:spPr>
        </p:cxnSp>
        <p:sp>
          <p:nvSpPr>
            <p:cNvPr id="50" name="Text Box 15">
              <a:extLst>
                <a:ext uri="{FF2B5EF4-FFF2-40B4-BE49-F238E27FC236}">
                  <a16:creationId xmlns:a16="http://schemas.microsoft.com/office/drawing/2014/main" id="{B7F07093-9709-5F42-96B8-198DA1682BFC}"/>
                </a:ext>
              </a:extLst>
            </p:cNvPr>
            <p:cNvSpPr txBox="1">
              <a:spLocks noChangeArrowheads="1"/>
            </p:cNvSpPr>
            <p:nvPr/>
          </p:nvSpPr>
          <p:spPr bwMode="auto">
            <a:xfrm>
              <a:off x="1600199" y="4205288"/>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3</a:t>
              </a:r>
            </a:p>
          </p:txBody>
        </p:sp>
        <p:sp>
          <p:nvSpPr>
            <p:cNvPr id="51" name="Text Box 16">
              <a:extLst>
                <a:ext uri="{FF2B5EF4-FFF2-40B4-BE49-F238E27FC236}">
                  <a16:creationId xmlns:a16="http://schemas.microsoft.com/office/drawing/2014/main" id="{C1B54EA0-BAD7-D842-BDB3-A0D37BEFCDE3}"/>
                </a:ext>
              </a:extLst>
            </p:cNvPr>
            <p:cNvSpPr txBox="1">
              <a:spLocks noChangeArrowheads="1"/>
            </p:cNvSpPr>
            <p:nvPr/>
          </p:nvSpPr>
          <p:spPr bwMode="auto">
            <a:xfrm>
              <a:off x="3124200" y="4205288"/>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8</a:t>
              </a:r>
            </a:p>
          </p:txBody>
        </p:sp>
        <p:cxnSp>
          <p:nvCxnSpPr>
            <p:cNvPr id="52" name="AutoShape 17">
              <a:extLst>
                <a:ext uri="{FF2B5EF4-FFF2-40B4-BE49-F238E27FC236}">
                  <a16:creationId xmlns:a16="http://schemas.microsoft.com/office/drawing/2014/main" id="{4F316B02-BFBD-7040-8E86-349ED8BB07D6}"/>
                </a:ext>
              </a:extLst>
            </p:cNvPr>
            <p:cNvCxnSpPr>
              <a:cxnSpLocks noChangeShapeType="1"/>
              <a:stCxn id="38" idx="4"/>
              <a:endCxn id="45" idx="0"/>
            </p:cNvCxnSpPr>
            <p:nvPr/>
          </p:nvCxnSpPr>
          <p:spPr bwMode="auto">
            <a:xfrm>
              <a:off x="1066800" y="3519488"/>
              <a:ext cx="0" cy="885825"/>
            </a:xfrm>
            <a:prstGeom prst="straightConnector1">
              <a:avLst/>
            </a:prstGeom>
            <a:noFill/>
            <a:ln w="9525">
              <a:solidFill>
                <a:schemeClr val="tx1"/>
              </a:solidFill>
              <a:round/>
              <a:headEnd/>
              <a:tailEnd/>
            </a:ln>
          </p:spPr>
        </p:cxnSp>
        <p:cxnSp>
          <p:nvCxnSpPr>
            <p:cNvPr id="53" name="AutoShape 18">
              <a:extLst>
                <a:ext uri="{FF2B5EF4-FFF2-40B4-BE49-F238E27FC236}">
                  <a16:creationId xmlns:a16="http://schemas.microsoft.com/office/drawing/2014/main" id="{1EE0755D-1A5F-8D41-9A83-97444D9566CA}"/>
                </a:ext>
              </a:extLst>
            </p:cNvPr>
            <p:cNvCxnSpPr>
              <a:cxnSpLocks noChangeShapeType="1"/>
              <a:stCxn id="45" idx="7"/>
              <a:endCxn id="39" idx="3"/>
            </p:cNvCxnSpPr>
            <p:nvPr/>
          </p:nvCxnSpPr>
          <p:spPr bwMode="auto">
            <a:xfrm flipV="1">
              <a:off x="1228725" y="3452813"/>
              <a:ext cx="1200150" cy="1019175"/>
            </a:xfrm>
            <a:prstGeom prst="straightConnector1">
              <a:avLst/>
            </a:prstGeom>
            <a:noFill/>
            <a:ln w="9525">
              <a:solidFill>
                <a:schemeClr val="tx1"/>
              </a:solidFill>
              <a:round/>
              <a:headEnd/>
              <a:tailEnd/>
            </a:ln>
          </p:spPr>
        </p:cxnSp>
        <p:cxnSp>
          <p:nvCxnSpPr>
            <p:cNvPr id="54" name="AutoShape 19">
              <a:extLst>
                <a:ext uri="{FF2B5EF4-FFF2-40B4-BE49-F238E27FC236}">
                  <a16:creationId xmlns:a16="http://schemas.microsoft.com/office/drawing/2014/main" id="{82F2119F-8D53-0649-8A48-722D736AD51C}"/>
                </a:ext>
              </a:extLst>
            </p:cNvPr>
            <p:cNvCxnSpPr>
              <a:cxnSpLocks noChangeShapeType="1"/>
              <a:stCxn id="39" idx="4"/>
              <a:endCxn id="46" idx="0"/>
            </p:cNvCxnSpPr>
            <p:nvPr/>
          </p:nvCxnSpPr>
          <p:spPr bwMode="auto">
            <a:xfrm>
              <a:off x="2590800" y="3519488"/>
              <a:ext cx="0" cy="885825"/>
            </a:xfrm>
            <a:prstGeom prst="straightConnector1">
              <a:avLst/>
            </a:prstGeom>
            <a:noFill/>
            <a:ln w="9525">
              <a:solidFill>
                <a:schemeClr val="tx1"/>
              </a:solidFill>
              <a:round/>
              <a:headEnd/>
              <a:tailEnd/>
            </a:ln>
          </p:spPr>
        </p:cxnSp>
        <p:cxnSp>
          <p:nvCxnSpPr>
            <p:cNvPr id="55" name="AutoShape 20">
              <a:extLst>
                <a:ext uri="{FF2B5EF4-FFF2-40B4-BE49-F238E27FC236}">
                  <a16:creationId xmlns:a16="http://schemas.microsoft.com/office/drawing/2014/main" id="{513BE5EA-0D5A-7F4C-BD23-4439FEE7D8F4}"/>
                </a:ext>
              </a:extLst>
            </p:cNvPr>
            <p:cNvCxnSpPr>
              <a:cxnSpLocks noChangeShapeType="1"/>
              <a:stCxn id="46" idx="7"/>
              <a:endCxn id="40" idx="3"/>
            </p:cNvCxnSpPr>
            <p:nvPr/>
          </p:nvCxnSpPr>
          <p:spPr bwMode="auto">
            <a:xfrm flipV="1">
              <a:off x="2752725" y="3452813"/>
              <a:ext cx="1200150" cy="1019175"/>
            </a:xfrm>
            <a:prstGeom prst="straightConnector1">
              <a:avLst/>
            </a:prstGeom>
            <a:noFill/>
            <a:ln w="9525">
              <a:solidFill>
                <a:schemeClr val="tx1"/>
              </a:solidFill>
              <a:round/>
              <a:headEnd/>
              <a:tailEnd/>
            </a:ln>
          </p:spPr>
        </p:cxnSp>
        <p:cxnSp>
          <p:nvCxnSpPr>
            <p:cNvPr id="56" name="AutoShape 21">
              <a:extLst>
                <a:ext uri="{FF2B5EF4-FFF2-40B4-BE49-F238E27FC236}">
                  <a16:creationId xmlns:a16="http://schemas.microsoft.com/office/drawing/2014/main" id="{EED23918-CD9C-C549-9174-BC1CB0331B33}"/>
                </a:ext>
              </a:extLst>
            </p:cNvPr>
            <p:cNvCxnSpPr>
              <a:cxnSpLocks noChangeShapeType="1"/>
              <a:stCxn id="40" idx="4"/>
              <a:endCxn id="47" idx="0"/>
            </p:cNvCxnSpPr>
            <p:nvPr/>
          </p:nvCxnSpPr>
          <p:spPr bwMode="auto">
            <a:xfrm>
              <a:off x="4114800" y="3519488"/>
              <a:ext cx="0" cy="885825"/>
            </a:xfrm>
            <a:prstGeom prst="straightConnector1">
              <a:avLst/>
            </a:prstGeom>
            <a:noFill/>
            <a:ln w="9525">
              <a:solidFill>
                <a:schemeClr val="tx1"/>
              </a:solidFill>
              <a:round/>
              <a:headEnd/>
              <a:tailEnd/>
            </a:ln>
          </p:spPr>
        </p:cxnSp>
        <p:sp>
          <p:nvSpPr>
            <p:cNvPr id="57" name="Oval 22">
              <a:extLst>
                <a:ext uri="{FF2B5EF4-FFF2-40B4-BE49-F238E27FC236}">
                  <a16:creationId xmlns:a16="http://schemas.microsoft.com/office/drawing/2014/main" id="{2845C375-98D1-0C4D-904B-1240E0E9DF72}"/>
                </a:ext>
              </a:extLst>
            </p:cNvPr>
            <p:cNvSpPr>
              <a:spLocks noChangeArrowheads="1"/>
            </p:cNvSpPr>
            <p:nvPr/>
          </p:nvSpPr>
          <p:spPr bwMode="auto">
            <a:xfrm>
              <a:off x="2362200" y="5867400"/>
              <a:ext cx="457200" cy="457200"/>
            </a:xfrm>
            <a:prstGeom prst="ellipse">
              <a:avLst/>
            </a:prstGeom>
            <a:noFill/>
            <a:ln w="28575">
              <a:solidFill>
                <a:schemeClr val="tx1"/>
              </a:solidFill>
              <a:round/>
              <a:headEnd/>
              <a:tailEnd/>
            </a:ln>
          </p:spPr>
          <p:txBody>
            <a:bodyPr wrap="none" anchor="ctr">
              <a:prstTxWarp prst="textNoShape">
                <a:avLst/>
              </a:prstTxWarp>
            </a:bodyPr>
            <a:lstStyle/>
            <a:p>
              <a:pPr algn="ctr" eaLnBrk="0" hangingPunct="0">
                <a:defRPr/>
              </a:pPr>
              <a:r>
                <a:rPr lang="en-US" sz="1600" b="0">
                  <a:latin typeface="+mn-lt"/>
                  <a:ea typeface="Arial" pitchFamily="-107" charset="0"/>
                  <a:cs typeface="Arial" pitchFamily="-107" charset="0"/>
                </a:rPr>
                <a:t>7</a:t>
              </a:r>
            </a:p>
          </p:txBody>
        </p:sp>
        <p:cxnSp>
          <p:nvCxnSpPr>
            <p:cNvPr id="58" name="AutoShape 23">
              <a:extLst>
                <a:ext uri="{FF2B5EF4-FFF2-40B4-BE49-F238E27FC236}">
                  <a16:creationId xmlns:a16="http://schemas.microsoft.com/office/drawing/2014/main" id="{67904B67-592D-4C47-A1A9-242B52A80178}"/>
                </a:ext>
              </a:extLst>
            </p:cNvPr>
            <p:cNvCxnSpPr>
              <a:cxnSpLocks noChangeShapeType="1"/>
              <a:stCxn id="45" idx="5"/>
              <a:endCxn id="57" idx="1"/>
            </p:cNvCxnSpPr>
            <p:nvPr/>
          </p:nvCxnSpPr>
          <p:spPr bwMode="auto">
            <a:xfrm>
              <a:off x="1228725" y="4824413"/>
              <a:ext cx="1200150" cy="1095375"/>
            </a:xfrm>
            <a:prstGeom prst="straightConnector1">
              <a:avLst/>
            </a:prstGeom>
            <a:noFill/>
            <a:ln w="9525">
              <a:solidFill>
                <a:schemeClr val="tx1"/>
              </a:solidFill>
              <a:round/>
              <a:headEnd/>
              <a:tailEnd/>
            </a:ln>
          </p:spPr>
        </p:cxnSp>
        <p:cxnSp>
          <p:nvCxnSpPr>
            <p:cNvPr id="59" name="AutoShape 24">
              <a:extLst>
                <a:ext uri="{FF2B5EF4-FFF2-40B4-BE49-F238E27FC236}">
                  <a16:creationId xmlns:a16="http://schemas.microsoft.com/office/drawing/2014/main" id="{0D7C9519-DB0A-6545-B224-9867D9009124}"/>
                </a:ext>
              </a:extLst>
            </p:cNvPr>
            <p:cNvCxnSpPr>
              <a:cxnSpLocks noChangeShapeType="1"/>
              <a:stCxn id="46" idx="4"/>
              <a:endCxn id="57" idx="0"/>
            </p:cNvCxnSpPr>
            <p:nvPr/>
          </p:nvCxnSpPr>
          <p:spPr bwMode="auto">
            <a:xfrm>
              <a:off x="2590800" y="4891088"/>
              <a:ext cx="0" cy="962025"/>
            </a:xfrm>
            <a:prstGeom prst="straightConnector1">
              <a:avLst/>
            </a:prstGeom>
            <a:noFill/>
            <a:ln w="9525">
              <a:solidFill>
                <a:schemeClr val="tx1"/>
              </a:solidFill>
              <a:round/>
              <a:headEnd/>
              <a:tailEnd/>
            </a:ln>
          </p:spPr>
        </p:cxnSp>
        <p:cxnSp>
          <p:nvCxnSpPr>
            <p:cNvPr id="60" name="AutoShape 25">
              <a:extLst>
                <a:ext uri="{FF2B5EF4-FFF2-40B4-BE49-F238E27FC236}">
                  <a16:creationId xmlns:a16="http://schemas.microsoft.com/office/drawing/2014/main" id="{8EAF60FC-2A6B-6143-B4A0-0AB64539C6A1}"/>
                </a:ext>
              </a:extLst>
            </p:cNvPr>
            <p:cNvCxnSpPr>
              <a:cxnSpLocks noChangeShapeType="1"/>
              <a:stCxn id="47" idx="3"/>
              <a:endCxn id="57" idx="7"/>
            </p:cNvCxnSpPr>
            <p:nvPr/>
          </p:nvCxnSpPr>
          <p:spPr bwMode="auto">
            <a:xfrm flipH="1">
              <a:off x="2752725" y="4824413"/>
              <a:ext cx="1200150" cy="1095375"/>
            </a:xfrm>
            <a:prstGeom prst="straightConnector1">
              <a:avLst/>
            </a:prstGeom>
            <a:noFill/>
            <a:ln w="9525">
              <a:solidFill>
                <a:schemeClr val="tx1"/>
              </a:solidFill>
              <a:round/>
              <a:headEnd/>
              <a:tailEnd/>
            </a:ln>
          </p:spPr>
        </p:cxnSp>
        <p:sp>
          <p:nvSpPr>
            <p:cNvPr id="61" name="Text Box 26">
              <a:extLst>
                <a:ext uri="{FF2B5EF4-FFF2-40B4-BE49-F238E27FC236}">
                  <a16:creationId xmlns:a16="http://schemas.microsoft.com/office/drawing/2014/main" id="{0571F2A9-342C-2D43-831F-451DA8A1950D}"/>
                </a:ext>
              </a:extLst>
            </p:cNvPr>
            <p:cNvSpPr txBox="1">
              <a:spLocks noChangeArrowheads="1"/>
            </p:cNvSpPr>
            <p:nvPr/>
          </p:nvSpPr>
          <p:spPr bwMode="auto">
            <a:xfrm>
              <a:off x="685800" y="3748088"/>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4</a:t>
              </a:r>
            </a:p>
          </p:txBody>
        </p:sp>
        <p:sp>
          <p:nvSpPr>
            <p:cNvPr id="62" name="Text Box 27">
              <a:extLst>
                <a:ext uri="{FF2B5EF4-FFF2-40B4-BE49-F238E27FC236}">
                  <a16:creationId xmlns:a16="http://schemas.microsoft.com/office/drawing/2014/main" id="{B7797752-1C4F-CC43-A362-17822B72807F}"/>
                </a:ext>
              </a:extLst>
            </p:cNvPr>
            <p:cNvSpPr txBox="1">
              <a:spLocks noChangeArrowheads="1"/>
            </p:cNvSpPr>
            <p:nvPr/>
          </p:nvSpPr>
          <p:spPr bwMode="auto">
            <a:xfrm>
              <a:off x="1523999" y="3581400"/>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6</a:t>
              </a:r>
            </a:p>
          </p:txBody>
        </p:sp>
        <p:sp>
          <p:nvSpPr>
            <p:cNvPr id="63" name="Text Box 28">
              <a:extLst>
                <a:ext uri="{FF2B5EF4-FFF2-40B4-BE49-F238E27FC236}">
                  <a16:creationId xmlns:a16="http://schemas.microsoft.com/office/drawing/2014/main" id="{E3652776-B19F-FA4F-98CC-C484CACC73F3}"/>
                </a:ext>
              </a:extLst>
            </p:cNvPr>
            <p:cNvSpPr txBox="1">
              <a:spLocks noChangeArrowheads="1"/>
            </p:cNvSpPr>
            <p:nvPr/>
          </p:nvSpPr>
          <p:spPr bwMode="auto">
            <a:xfrm>
              <a:off x="2209800" y="3733801"/>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4</a:t>
              </a:r>
            </a:p>
          </p:txBody>
        </p:sp>
        <p:sp>
          <p:nvSpPr>
            <p:cNvPr id="64" name="Text Box 29">
              <a:extLst>
                <a:ext uri="{FF2B5EF4-FFF2-40B4-BE49-F238E27FC236}">
                  <a16:creationId xmlns:a16="http://schemas.microsoft.com/office/drawing/2014/main" id="{CAFD5761-D803-8341-AE28-E9AB30FC4A0C}"/>
                </a:ext>
              </a:extLst>
            </p:cNvPr>
            <p:cNvSpPr txBox="1">
              <a:spLocks noChangeArrowheads="1"/>
            </p:cNvSpPr>
            <p:nvPr/>
          </p:nvSpPr>
          <p:spPr bwMode="auto">
            <a:xfrm>
              <a:off x="3048000" y="3567113"/>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5</a:t>
              </a:r>
            </a:p>
          </p:txBody>
        </p:sp>
        <p:sp>
          <p:nvSpPr>
            <p:cNvPr id="65" name="Text Box 30">
              <a:extLst>
                <a:ext uri="{FF2B5EF4-FFF2-40B4-BE49-F238E27FC236}">
                  <a16:creationId xmlns:a16="http://schemas.microsoft.com/office/drawing/2014/main" id="{C53CB7BD-164F-264A-9480-195A8E582ED4}"/>
                </a:ext>
              </a:extLst>
            </p:cNvPr>
            <p:cNvSpPr txBox="1">
              <a:spLocks noChangeArrowheads="1"/>
            </p:cNvSpPr>
            <p:nvPr/>
          </p:nvSpPr>
          <p:spPr bwMode="auto">
            <a:xfrm>
              <a:off x="4114800" y="3719514"/>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6</a:t>
              </a:r>
            </a:p>
          </p:txBody>
        </p:sp>
        <p:sp>
          <p:nvSpPr>
            <p:cNvPr id="66" name="Text Box 31">
              <a:extLst>
                <a:ext uri="{FF2B5EF4-FFF2-40B4-BE49-F238E27FC236}">
                  <a16:creationId xmlns:a16="http://schemas.microsoft.com/office/drawing/2014/main" id="{C100B578-E914-9840-BC87-0EAE4E696537}"/>
                </a:ext>
              </a:extLst>
            </p:cNvPr>
            <p:cNvSpPr txBox="1">
              <a:spLocks noChangeArrowheads="1"/>
            </p:cNvSpPr>
            <p:nvPr/>
          </p:nvSpPr>
          <p:spPr bwMode="auto">
            <a:xfrm>
              <a:off x="2209800" y="5119689"/>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7</a:t>
              </a:r>
            </a:p>
          </p:txBody>
        </p:sp>
        <p:sp>
          <p:nvSpPr>
            <p:cNvPr id="67" name="Text Box 32">
              <a:extLst>
                <a:ext uri="{FF2B5EF4-FFF2-40B4-BE49-F238E27FC236}">
                  <a16:creationId xmlns:a16="http://schemas.microsoft.com/office/drawing/2014/main" id="{2B6AF63A-E34C-CB44-A09C-0D7DD3049E0D}"/>
                </a:ext>
              </a:extLst>
            </p:cNvPr>
            <p:cNvSpPr txBox="1">
              <a:spLocks noChangeArrowheads="1"/>
            </p:cNvSpPr>
            <p:nvPr/>
          </p:nvSpPr>
          <p:spPr bwMode="auto">
            <a:xfrm>
              <a:off x="3505199" y="5272088"/>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3</a:t>
              </a:r>
            </a:p>
          </p:txBody>
        </p:sp>
        <p:sp>
          <p:nvSpPr>
            <p:cNvPr id="68" name="Text Box 33">
              <a:extLst>
                <a:ext uri="{FF2B5EF4-FFF2-40B4-BE49-F238E27FC236}">
                  <a16:creationId xmlns:a16="http://schemas.microsoft.com/office/drawing/2014/main" id="{D196A03F-249E-934F-83A8-EF8D8D826643}"/>
                </a:ext>
              </a:extLst>
            </p:cNvPr>
            <p:cNvSpPr txBox="1">
              <a:spLocks noChangeArrowheads="1"/>
            </p:cNvSpPr>
            <p:nvPr/>
          </p:nvSpPr>
          <p:spPr bwMode="auto">
            <a:xfrm>
              <a:off x="1523999" y="5257800"/>
              <a:ext cx="457200" cy="537017"/>
            </a:xfrm>
            <a:prstGeom prst="rect">
              <a:avLst/>
            </a:prstGeom>
            <a:noFill/>
            <a:ln w="9525">
              <a:noFill/>
              <a:miter lim="800000"/>
              <a:headEnd/>
              <a:tailEnd/>
            </a:ln>
          </p:spPr>
          <p:txBody>
            <a:bodyPr>
              <a:prstTxWarp prst="textNoShape">
                <a:avLst/>
              </a:prstTxWarp>
              <a:spAutoFit/>
            </a:bodyPr>
            <a:lstStyle/>
            <a:p>
              <a:pPr eaLnBrk="0" hangingPunct="0">
                <a:spcBef>
                  <a:spcPct val="50000"/>
                </a:spcBef>
                <a:defRPr/>
              </a:pPr>
              <a:r>
                <a:rPr lang="en-US" sz="1600" b="0">
                  <a:latin typeface="+mn-lt"/>
                  <a:ea typeface="Arial" pitchFamily="-107" charset="0"/>
                  <a:cs typeface="Arial" pitchFamily="-107" charset="0"/>
                </a:rPr>
                <a:t>4</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Kruskal's</a:t>
            </a:r>
            <a:r>
              <a:rPr lang="en-US" dirty="0"/>
              <a:t> Algorithm</a:t>
            </a:r>
          </a:p>
        </p:txBody>
      </p:sp>
      <p:sp>
        <p:nvSpPr>
          <p:cNvPr id="3" name="Content Placeholder 2"/>
          <p:cNvSpPr>
            <a:spLocks noGrp="1"/>
          </p:cNvSpPr>
          <p:nvPr>
            <p:ph idx="1"/>
          </p:nvPr>
        </p:nvSpPr>
        <p:spPr/>
        <p:txBody>
          <a:bodyPr/>
          <a:lstStyle/>
          <a:p>
            <a:pPr>
              <a:buFont typeface="Wingdings" pitchFamily="-107" charset="2"/>
              <a:buChar char="l"/>
              <a:defRPr/>
            </a:pPr>
            <a:r>
              <a:rPr lang="en-US" dirty="0"/>
              <a:t>Sometimes greedy algorithms can also be optimal!</a:t>
            </a:r>
          </a:p>
          <a:p>
            <a:pPr>
              <a:buFont typeface="Wingdings" pitchFamily="-107" charset="2"/>
              <a:buChar char="l"/>
              <a:defRPr/>
            </a:pPr>
            <a:r>
              <a:rPr lang="en-US" dirty="0"/>
              <a:t>Kruskal's is a simple greedy optimal algorithm for MST</a:t>
            </a:r>
          </a:p>
          <a:p>
            <a:pPr marL="457200" indent="-457200">
              <a:buClrTx/>
              <a:buFont typeface="+mj-lt"/>
              <a:buAutoNum type="arabicPeriod"/>
              <a:defRPr/>
            </a:pPr>
            <a:r>
              <a:rPr lang="en-US" dirty="0"/>
              <a:t>Start with an empty graph</a:t>
            </a:r>
          </a:p>
          <a:p>
            <a:pPr marL="457200" indent="-457200">
              <a:buClrTx/>
              <a:buFont typeface="+mj-lt"/>
              <a:buAutoNum type="arabicPeriod"/>
              <a:defRPr/>
            </a:pPr>
            <a:r>
              <a:rPr lang="en-US" dirty="0"/>
              <a:t>Repeatedly add the next smallest edge from </a:t>
            </a:r>
            <a:r>
              <a:rPr lang="en-US" i="1" dirty="0"/>
              <a:t>E</a:t>
            </a:r>
            <a:r>
              <a:rPr lang="en-US" dirty="0"/>
              <a:t> that does not produce a cycle</a:t>
            </a:r>
          </a:p>
          <a:p>
            <a:pPr marL="457200" indent="-457200">
              <a:buClrTx/>
              <a:buFont typeface="+mj-lt"/>
              <a:buAutoNum type="arabicPeriod"/>
              <a:defRPr/>
            </a:pPr>
            <a:endParaRPr lang="en-US" dirty="0"/>
          </a:p>
          <a:p>
            <a:pPr marL="457200" indent="-457200">
              <a:buClrTx/>
              <a:defRPr/>
            </a:pPr>
            <a:r>
              <a:rPr lang="en-US" dirty="0"/>
              <a:t>How might we test for cycles and what would the complexity be? – more efficient data structure?</a:t>
            </a:r>
          </a:p>
        </p:txBody>
      </p:sp>
      <p:sp>
        <p:nvSpPr>
          <p:cNvPr id="25604" name="Footer Placeholder 3"/>
          <p:cNvSpPr>
            <a:spLocks noGrp="1"/>
          </p:cNvSpPr>
          <p:nvPr>
            <p:ph type="ftr" sz="quarter" idx="11"/>
          </p:nvPr>
        </p:nvSpPr>
        <p:spPr>
          <a:noFill/>
        </p:spPr>
        <p:txBody>
          <a:bodyPr/>
          <a:lstStyle/>
          <a:p>
            <a:r>
              <a:rPr lang="en-US">
                <a:latin typeface="Times New Roman" charset="0"/>
              </a:rPr>
              <a:t>CS 312 – Greedy Algorithms</a:t>
            </a:r>
          </a:p>
        </p:txBody>
      </p:sp>
      <p:sp>
        <p:nvSpPr>
          <p:cNvPr id="25605" name="Slide Number Placeholder 4"/>
          <p:cNvSpPr>
            <a:spLocks noGrp="1"/>
          </p:cNvSpPr>
          <p:nvPr>
            <p:ph type="sldNum" sz="quarter" idx="12"/>
          </p:nvPr>
        </p:nvSpPr>
        <p:spPr>
          <a:noFill/>
        </p:spPr>
        <p:txBody>
          <a:bodyPr/>
          <a:lstStyle/>
          <a:p>
            <a:fld id="{6D35AEB2-F6B4-DB4A-96FE-EB6CB69BB48B}" type="slidenum">
              <a:rPr lang="en-US" smtClean="0">
                <a:latin typeface="Times New Roman" charset="0"/>
              </a:rPr>
              <a:pPr/>
              <a:t>8</a:t>
            </a:fld>
            <a:endParaRPr lang="en-US">
              <a:latin typeface="Times New Roman"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err="1"/>
              <a:t>Kruskal's</a:t>
            </a:r>
            <a:r>
              <a:rPr lang="en-US" dirty="0"/>
              <a:t> Algorithm</a:t>
            </a:r>
          </a:p>
        </p:txBody>
      </p:sp>
      <p:sp>
        <p:nvSpPr>
          <p:cNvPr id="27652" name="Slide Number Placeholder 4"/>
          <p:cNvSpPr>
            <a:spLocks noGrp="1"/>
          </p:cNvSpPr>
          <p:nvPr>
            <p:ph type="sldNum" sz="quarter" idx="12"/>
          </p:nvPr>
        </p:nvSpPr>
        <p:spPr>
          <a:noFill/>
        </p:spPr>
        <p:txBody>
          <a:bodyPr/>
          <a:lstStyle/>
          <a:p>
            <a:fld id="{978E43AD-F22A-5940-B84B-3608552611C2}" type="slidenum">
              <a:rPr lang="en-US" smtClean="0">
                <a:latin typeface="Times New Roman" charset="0"/>
              </a:rPr>
              <a:pPr/>
              <a:t>9</a:t>
            </a:fld>
            <a:endParaRPr lang="en-US">
              <a:latin typeface="Times New Roman" charset="0"/>
            </a:endParaRPr>
          </a:p>
        </p:txBody>
      </p:sp>
      <p:pic>
        <p:nvPicPr>
          <p:cNvPr id="27653" name="Picture 2"/>
          <p:cNvPicPr>
            <a:picLocks noChangeAspect="1" noChangeArrowheads="1"/>
          </p:cNvPicPr>
          <p:nvPr/>
        </p:nvPicPr>
        <p:blipFill>
          <a:blip r:embed="rId3"/>
          <a:srcRect/>
          <a:stretch>
            <a:fillRect/>
          </a:stretch>
        </p:blipFill>
        <p:spPr bwMode="auto">
          <a:xfrm>
            <a:off x="195263" y="1219200"/>
            <a:ext cx="8796337" cy="3486150"/>
          </a:xfrm>
          <a:prstGeom prst="rect">
            <a:avLst/>
          </a:prstGeom>
          <a:noFill/>
          <a:ln w="9525">
            <a:noFill/>
            <a:miter lim="800000"/>
            <a:headEnd/>
            <a:tailEnd/>
          </a:ln>
        </p:spPr>
      </p:pic>
      <p:sp>
        <p:nvSpPr>
          <p:cNvPr id="27654" name="Rectangle 5"/>
          <p:cNvSpPr>
            <a:spLocks noChangeArrowheads="1"/>
          </p:cNvSpPr>
          <p:nvPr/>
        </p:nvSpPr>
        <p:spPr bwMode="auto">
          <a:xfrm>
            <a:off x="195263" y="4924425"/>
            <a:ext cx="5410200" cy="1323975"/>
          </a:xfrm>
          <a:prstGeom prst="rect">
            <a:avLst/>
          </a:prstGeom>
          <a:noFill/>
          <a:ln w="9525">
            <a:noFill/>
            <a:miter lim="800000"/>
            <a:headEnd/>
            <a:tailEnd/>
          </a:ln>
        </p:spPr>
        <p:txBody>
          <a:bodyPr>
            <a:prstTxWarp prst="textNoShape">
              <a:avLst/>
            </a:prstTxWarp>
            <a:spAutoFit/>
          </a:bodyPr>
          <a:lstStyle/>
          <a:p>
            <a:pPr algn="ctr"/>
            <a:r>
              <a:rPr lang="en-US" sz="2000" b="0" dirty="0"/>
              <a:t>Represents nodes in disjoint sets</a:t>
            </a:r>
          </a:p>
          <a:p>
            <a:r>
              <a:rPr lang="en-US" sz="2000" b="0" dirty="0" err="1"/>
              <a:t>makeset(</a:t>
            </a:r>
            <a:r>
              <a:rPr lang="en-US" sz="2000" b="0" i="1" dirty="0" err="1"/>
              <a:t>u</a:t>
            </a:r>
            <a:r>
              <a:rPr lang="en-US" sz="2000" b="0" dirty="0"/>
              <a:t>): create a singleton set containing just </a:t>
            </a:r>
            <a:r>
              <a:rPr lang="en-US" sz="2000" b="0" i="1" dirty="0" err="1"/>
              <a:t>u</a:t>
            </a:r>
            <a:endParaRPr lang="en-US" sz="2000" b="0" i="1" dirty="0"/>
          </a:p>
          <a:p>
            <a:r>
              <a:rPr lang="en-US" sz="2000" b="0" dirty="0" err="1"/>
              <a:t>find(</a:t>
            </a:r>
            <a:r>
              <a:rPr lang="en-US" sz="2000" b="0" i="1" dirty="0" err="1"/>
              <a:t>u</a:t>
            </a:r>
            <a:r>
              <a:rPr lang="en-US" sz="2000" b="0" dirty="0"/>
              <a:t>): to which set does </a:t>
            </a:r>
            <a:r>
              <a:rPr lang="en-US" sz="2000" b="0" i="1" dirty="0" err="1"/>
              <a:t>u</a:t>
            </a:r>
            <a:r>
              <a:rPr lang="en-US" sz="2000" b="0" dirty="0"/>
              <a:t> belong?</a:t>
            </a:r>
          </a:p>
          <a:p>
            <a:r>
              <a:rPr lang="en-US" sz="2000" b="0" dirty="0" err="1"/>
              <a:t>union(</a:t>
            </a:r>
            <a:r>
              <a:rPr lang="en-US" sz="2000" b="0" i="1" dirty="0" err="1"/>
              <a:t>u</a:t>
            </a:r>
            <a:r>
              <a:rPr lang="en-US" sz="2000" b="0" dirty="0" err="1"/>
              <a:t>,</a:t>
            </a:r>
            <a:r>
              <a:rPr lang="en-US" sz="2000" b="0" i="1" dirty="0" err="1"/>
              <a:t>v</a:t>
            </a:r>
            <a:r>
              <a:rPr lang="en-US" sz="2000" b="0" dirty="0"/>
              <a:t>): merge the sets containing </a:t>
            </a:r>
            <a:r>
              <a:rPr lang="en-US" sz="2000" b="0" i="1" dirty="0" err="1"/>
              <a:t>u</a:t>
            </a:r>
            <a:r>
              <a:rPr lang="en-US" sz="2000" b="0" dirty="0"/>
              <a:t> and </a:t>
            </a:r>
            <a:r>
              <a:rPr lang="en-US" sz="2000" b="0" i="1" dirty="0" err="1"/>
              <a:t>v</a:t>
            </a:r>
            <a:endParaRPr lang="en-US" sz="2000" i="1" dirty="0"/>
          </a:p>
        </p:txBody>
      </p:sp>
      <p:sp>
        <p:nvSpPr>
          <p:cNvPr id="27655" name="Rectangle 5"/>
          <p:cNvSpPr>
            <a:spLocks noChangeArrowheads="1"/>
          </p:cNvSpPr>
          <p:nvPr/>
        </p:nvSpPr>
        <p:spPr bwMode="auto">
          <a:xfrm>
            <a:off x="5638800" y="4766608"/>
            <a:ext cx="3429000" cy="1938992"/>
          </a:xfrm>
          <a:prstGeom prst="rect">
            <a:avLst/>
          </a:prstGeom>
          <a:noFill/>
          <a:ln w="9525">
            <a:noFill/>
            <a:miter lim="800000"/>
            <a:headEnd/>
            <a:tailEnd/>
          </a:ln>
        </p:spPr>
        <p:txBody>
          <a:bodyPr wrap="square">
            <a:prstTxWarp prst="textNoShape">
              <a:avLst/>
            </a:prstTxWarp>
            <a:spAutoFit/>
          </a:bodyPr>
          <a:lstStyle/>
          <a:p>
            <a:r>
              <a:rPr lang="en-US" sz="2000" b="0" dirty="0" err="1"/>
              <a:t>find(</a:t>
            </a:r>
            <a:r>
              <a:rPr lang="en-US" sz="2000" b="0" i="1" dirty="0" err="1"/>
              <a:t>u</a:t>
            </a:r>
            <a:r>
              <a:rPr lang="en-US" sz="2000" b="0" dirty="0"/>
              <a:t>) = </a:t>
            </a:r>
            <a:r>
              <a:rPr lang="en-US" sz="2000" b="0" dirty="0" err="1"/>
              <a:t>find(</a:t>
            </a:r>
            <a:r>
              <a:rPr lang="en-US" sz="2000" b="0" i="1" dirty="0" err="1"/>
              <a:t>v</a:t>
            </a:r>
            <a:r>
              <a:rPr lang="en-US" sz="2000" b="0" dirty="0"/>
              <a:t>) if </a:t>
            </a:r>
            <a:r>
              <a:rPr lang="en-US" sz="2000" b="0" i="1" dirty="0" err="1"/>
              <a:t>u</a:t>
            </a:r>
            <a:r>
              <a:rPr lang="en-US" sz="2000" b="0" dirty="0"/>
              <a:t> and </a:t>
            </a:r>
            <a:r>
              <a:rPr lang="en-US" sz="2000" b="0" i="1" dirty="0" err="1"/>
              <a:t>v</a:t>
            </a:r>
            <a:r>
              <a:rPr lang="en-US" sz="2000" b="0" dirty="0"/>
              <a:t> are in the same set, </a:t>
            </a:r>
            <a:r>
              <a:rPr lang="en-US" sz="2000" b="0" i="1" dirty="0"/>
              <a:t>which means they are in the same connected component</a:t>
            </a:r>
          </a:p>
          <a:p>
            <a:r>
              <a:rPr lang="en-US" sz="2000" b="0" dirty="0"/>
              <a:t>Why not add edge {</a:t>
            </a:r>
            <a:r>
              <a:rPr lang="en-US" sz="2000" b="0" i="1" dirty="0" err="1"/>
              <a:t>u</a:t>
            </a:r>
            <a:r>
              <a:rPr lang="en-US" sz="2000" b="0" dirty="0" err="1"/>
              <a:t>,</a:t>
            </a:r>
            <a:r>
              <a:rPr lang="en-US" sz="2000" b="0" i="1" dirty="0" err="1"/>
              <a:t>v</a:t>
            </a:r>
            <a:r>
              <a:rPr lang="en-US" sz="2000" b="0" dirty="0"/>
              <a:t>} if both are in the same set?</a:t>
            </a:r>
            <a:endParaRPr lang="en-US" sz="2000" i="1" dirty="0"/>
          </a:p>
        </p:txBody>
      </p:sp>
    </p:spTree>
  </p:cSld>
  <p:clrMapOvr>
    <a:masterClrMapping/>
  </p:clrMapOvr>
</p:sld>
</file>

<file path=ppt/theme/theme1.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a:ln>
              <a:noFill/>
            </a:ln>
            <a:solidFill>
              <a:schemeClr val="tx1"/>
            </a:solidFill>
            <a:effectLst/>
            <a:latin typeface="Times New Roman" pitchFamily="-107"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a:ln>
              <a:noFill/>
            </a:ln>
            <a:solidFill>
              <a:schemeClr val="tx1"/>
            </a:solidFill>
            <a:effectLst/>
            <a:latin typeface="Times New Roman" pitchFamily="-107" charset="0"/>
          </a:defRPr>
        </a:defPPr>
      </a:lstStyle>
    </a:lnDef>
    <a:txDef>
      <a:spPr>
        <a:noFill/>
      </a:spPr>
      <a:bodyPr wrap="square" rtlCol="0">
        <a:spAutoFit/>
      </a:bodyPr>
      <a:lstStyle>
        <a:defPPr>
          <a:defRPr sz="2000" b="0" dirty="0"/>
        </a:defPPr>
      </a:lstStyle>
    </a:tx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74376</TotalTime>
  <Words>8530</Words>
  <Application>Microsoft Macintosh PowerPoint</Application>
  <PresentationFormat>On-screen Show (4:3)</PresentationFormat>
  <Paragraphs>1469</Paragraphs>
  <Slides>69</Slides>
  <Notes>56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ＭＳ Ｐゴシック</vt:lpstr>
      <vt:lpstr>Arial</vt:lpstr>
      <vt:lpstr>Book Antiqua</vt:lpstr>
      <vt:lpstr>Courier New</vt:lpstr>
      <vt:lpstr>Times New Roman</vt:lpstr>
      <vt:lpstr>Wingdings</vt:lpstr>
      <vt:lpstr>Soaring</vt:lpstr>
      <vt:lpstr>Equation</vt:lpstr>
      <vt:lpstr>Greedy Algorithms</vt:lpstr>
      <vt:lpstr>Next Move in Chess</vt:lpstr>
      <vt:lpstr>Coins Problem</vt:lpstr>
      <vt:lpstr>Coins Algorithm</vt:lpstr>
      <vt:lpstr>MST – Minimum Spanning Tree</vt:lpstr>
      <vt:lpstr>MST – Minimum Spanning Tree</vt:lpstr>
      <vt:lpstr>MST – Minimum Spanning Tree</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vt:lpstr>
      <vt:lpstr>Kruskal's Algorithm – Is it correct?</vt:lpstr>
      <vt:lpstr>Kruskal's Algorithm: Inductive Proof</vt:lpstr>
      <vt:lpstr>PowerPoint Presentation</vt:lpstr>
      <vt:lpstr>Cut Property</vt:lpstr>
      <vt:lpstr>Kruskal's Algorithm Implementation</vt:lpstr>
      <vt:lpstr>Directed Tree Representation of Disjoint Sets</vt:lpstr>
      <vt:lpstr>PowerPoint Presentation</vt:lpstr>
      <vt:lpstr>**Challenge Question** Kruskal's Algorithm</vt:lpstr>
      <vt:lpstr>Kruskal Algorithm Complexity</vt:lpstr>
      <vt:lpstr>PowerPoint Presentation</vt:lpstr>
      <vt:lpstr>Prim's Algorithm</vt:lpstr>
      <vt:lpstr>Prim's Algorithm – An Intuitive Version</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Prim’s Algorithm</vt:lpstr>
      <vt:lpstr>Complexity</vt:lpstr>
      <vt:lpstr>Huffman Encoding</vt:lpstr>
      <vt:lpstr>Huffman Encoding</vt:lpstr>
      <vt:lpstr>Huffman Encoding</vt:lpstr>
      <vt:lpstr>Huffman Encoding</vt:lpstr>
      <vt:lpstr>Prefix-Free Property</vt:lpstr>
      <vt:lpstr>Optimal Encoding Tree</vt:lpstr>
      <vt:lpstr>Huffman Algorithm</vt:lpstr>
      <vt:lpstr>Huffman Algorithm</vt:lpstr>
      <vt:lpstr>**Challenge Question** Huffman Algorithm</vt:lpstr>
      <vt:lpstr>Huffman Algorithm</vt:lpstr>
      <vt:lpstr>Travelling Salesman Problem</vt:lpstr>
      <vt:lpstr>TSP Complexity</vt:lpstr>
      <vt:lpstr>TSP Greedy Approach</vt:lpstr>
      <vt:lpstr>TSP Greedy Approach</vt:lpstr>
      <vt:lpstr>Horn Formulas</vt:lpstr>
      <vt:lpstr>Horn Formulas Greedy Algorithm</vt:lpstr>
      <vt:lpstr>Satisfiability</vt:lpstr>
      <vt:lpstr>Set Cover</vt:lpstr>
      <vt:lpstr>Set Cover Example</vt:lpstr>
      <vt:lpstr>Set Cover</vt:lpstr>
      <vt:lpstr>Machine Learning and Decision Trees</vt:lpstr>
      <vt:lpstr>Decision Tree Learning – Pizza Classification</vt:lpstr>
      <vt:lpstr>Decision Tree Learning</vt:lpstr>
      <vt:lpstr>Decision Tree Learning</vt:lpstr>
      <vt:lpstr>Decision Tree Learning</vt:lpstr>
      <vt:lpstr>Conclusion on Greedy Algorithms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Tony Martinez</cp:lastModifiedBy>
  <cp:revision>556</cp:revision>
  <cp:lastPrinted>2009-09-04T22:48:50Z</cp:lastPrinted>
  <dcterms:created xsi:type="dcterms:W3CDTF">2014-12-17T16:33:12Z</dcterms:created>
  <dcterms:modified xsi:type="dcterms:W3CDTF">2023-02-23T18:35:20Z</dcterms:modified>
</cp:coreProperties>
</file>