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270" r:id="rId5"/>
    <p:sldId id="257" r:id="rId6"/>
    <p:sldId id="258" r:id="rId7"/>
    <p:sldId id="353" r:id="rId8"/>
    <p:sldId id="273" r:id="rId9"/>
    <p:sldId id="349" r:id="rId10"/>
    <p:sldId id="346" r:id="rId11"/>
    <p:sldId id="261" r:id="rId12"/>
    <p:sldId id="355" r:id="rId13"/>
    <p:sldId id="354" r:id="rId14"/>
    <p:sldId id="363" r:id="rId15"/>
    <p:sldId id="365" r:id="rId16"/>
    <p:sldId id="350" r:id="rId17"/>
    <p:sldId id="366" r:id="rId18"/>
    <p:sldId id="370" r:id="rId19"/>
    <p:sldId id="271" r:id="rId20"/>
    <p:sldId id="263" r:id="rId21"/>
    <p:sldId id="371" r:id="rId22"/>
    <p:sldId id="264" r:id="rId23"/>
    <p:sldId id="369" r:id="rId24"/>
    <p:sldId id="368" r:id="rId25"/>
    <p:sldId id="367" r:id="rId26"/>
    <p:sldId id="280" r:id="rId27"/>
    <p:sldId id="357" r:id="rId28"/>
    <p:sldId id="336" r:id="rId29"/>
    <p:sldId id="356" r:id="rId30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99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1"/>
    <p:restoredTop sz="89458"/>
  </p:normalViewPr>
  <p:slideViewPr>
    <p:cSldViewPr showGuides="1">
      <p:cViewPr varScale="1">
        <p:scale>
          <a:sx n="78" d="100"/>
          <a:sy n="78" d="100"/>
        </p:scale>
        <p:origin x="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4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/>
          <a:lstStyle>
            <a:lvl1pPr algn="r" defTabSz="967105">
              <a:defRPr sz="1200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99EA3C-2E83-4B99-998F-9152BB18688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3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6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33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5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7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9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41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10033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Design and Analysis of Algorithms</a:t>
            </a:r>
            <a:endParaRPr kumimoji="0" lang="en-US" altLang="en-US" sz="1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22763" y="304800"/>
            <a:ext cx="2382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3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6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33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5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7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9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41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10033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</a:t>
            </a:r>
            <a:endParaRPr kumimoji="0" lang="en-US" altLang="en-US" sz="1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/>
          <a:lstStyle>
            <a:lvl1pPr algn="r" defTabSz="967105">
              <a:defRPr sz="1200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b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b" anchorCtr="0" compatLnSpc="1"/>
          <a:lstStyle>
            <a:lvl1pPr algn="r" defTabSz="967105">
              <a:defRPr sz="1200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3EC35E-8441-42AE-AD4E-E9A5D186E7F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r>
              <a:rPr lang="en-US" altLang="en-US" dirty="0"/>
              <a:t>even if not analyzing in detail, show the recurrence for mergesort in worst case:</a:t>
            </a:r>
            <a:endParaRPr lang="en-US" altLang="en-US" dirty="0"/>
          </a:p>
          <a:p>
            <a:pPr lvl="0"/>
            <a:r>
              <a:rPr lang="en-US" altLang="en-US" dirty="0"/>
              <a:t>T(n) = 2 T(n/2) + (n-1)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                         worst case comparisons for merge</a:t>
            </a:r>
            <a:endParaRPr lang="en-US" altLang="en-US" dirty="0"/>
          </a:p>
        </p:txBody>
      </p:sp>
      <p:sp>
        <p:nvSpPr>
          <p:cNvPr id="24581" name="Line 4"/>
          <p:cNvSpPr/>
          <p:nvPr/>
        </p:nvSpPr>
        <p:spPr>
          <a:xfrm flipV="1">
            <a:off x="2286000" y="6705600"/>
            <a:ext cx="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r>
              <a:rPr lang="en-US" altLang="en-US" dirty="0"/>
              <a:t>even if not analyzing in detail, show the recurrence for mergesort in worst case:</a:t>
            </a:r>
            <a:endParaRPr lang="en-US" altLang="en-US" dirty="0"/>
          </a:p>
          <a:p>
            <a:pPr lvl="0"/>
            <a:r>
              <a:rPr lang="en-US" altLang="en-US" dirty="0"/>
              <a:t>T(n) = 2 T(n/2) + (n-1)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                         worst case comparisons for merge</a:t>
            </a:r>
            <a:endParaRPr lang="en-US" altLang="en-US" dirty="0"/>
          </a:p>
        </p:txBody>
      </p:sp>
      <p:sp>
        <p:nvSpPr>
          <p:cNvPr id="28677" name="Line 4"/>
          <p:cNvSpPr/>
          <p:nvPr/>
        </p:nvSpPr>
        <p:spPr>
          <a:xfrm flipV="1">
            <a:off x="2286000" y="6705600"/>
            <a:ext cx="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r>
              <a:rPr lang="en-US" altLang="en-US" dirty="0"/>
              <a:t>even if not analyzing in detail, show the recurrence for mergesort in worst case:</a:t>
            </a:r>
            <a:endParaRPr lang="en-US" altLang="en-US" dirty="0"/>
          </a:p>
          <a:p>
            <a:pPr lvl="0"/>
            <a:r>
              <a:rPr lang="en-US" altLang="en-US" dirty="0"/>
              <a:t>T(n) = 2 T(n/2) + (n-1)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                         worst case comparisons for merge</a:t>
            </a:r>
            <a:endParaRPr lang="en-US" altLang="en-US" dirty="0"/>
          </a:p>
        </p:txBody>
      </p:sp>
      <p:sp>
        <p:nvSpPr>
          <p:cNvPr id="30725" name="Line 4"/>
          <p:cNvSpPr/>
          <p:nvPr/>
        </p:nvSpPr>
        <p:spPr>
          <a:xfrm flipV="1">
            <a:off x="2286000" y="6705600"/>
            <a:ext cx="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r>
              <a:rPr lang="en-US" altLang="en-US" dirty="0"/>
              <a:t>Go over this example in detail, then do another example of merging, something like: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(1 2 5 7 9)</a:t>
            </a:r>
            <a:endParaRPr lang="en-US" altLang="en-US" dirty="0"/>
          </a:p>
          <a:p>
            <a:pPr lvl="0"/>
            <a:r>
              <a:rPr lang="en-US" altLang="en-US" dirty="0"/>
              <a:t>(3 4 6)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r>
              <a:rPr lang="en-US" altLang="en-US" dirty="0"/>
              <a:t>Go over this example in detail, then do another example of merging, something like: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(1 2 5 7 9)</a:t>
            </a:r>
            <a:endParaRPr lang="en-US" altLang="en-US" dirty="0"/>
          </a:p>
          <a:p>
            <a:pPr lvl="0"/>
            <a:r>
              <a:rPr lang="en-US" altLang="en-US" dirty="0"/>
              <a:t>(3 4 6)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 anchorCtr="0"/>
          <a:p>
            <a:pPr lvl="0" algn="r" defTabSz="96710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 anchorCtr="0"/>
          <a:p>
            <a:pPr lvl="0"/>
            <a:r>
              <a:rPr lang="en-US" altLang="en-US" dirty="0"/>
              <a:t>even if not analyzing in detail, show the recurrence for mergesort in worst case:</a:t>
            </a:r>
            <a:endParaRPr lang="en-US" altLang="en-US" dirty="0"/>
          </a:p>
          <a:p>
            <a:pPr lvl="0"/>
            <a:r>
              <a:rPr lang="en-US" altLang="en-US" dirty="0"/>
              <a:t>T(n) = 2 T(n/2) + (n-1)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                         worst case comparisons for merge</a:t>
            </a:r>
            <a:endParaRPr lang="en-US" altLang="en-US" dirty="0"/>
          </a:p>
        </p:txBody>
      </p:sp>
      <p:sp>
        <p:nvSpPr>
          <p:cNvPr id="22533" name="Line 4"/>
          <p:cNvSpPr/>
          <p:nvPr/>
        </p:nvSpPr>
        <p:spPr>
          <a:xfrm flipV="1">
            <a:off x="2286000" y="6705600"/>
            <a:ext cx="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463550" y="2700338"/>
            <a:ext cx="161925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 rot="16200000">
            <a:off x="4457700" y="-2933700"/>
            <a:ext cx="228600" cy="9144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Design and Analysis of Algorithms - Chapter 4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CC3499-74BA-4147-88A5-102E3369AF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3"/>
          <p:cNvGrpSpPr/>
          <p:nvPr/>
        </p:nvGrpSpPr>
        <p:grpSpPr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1047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8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9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027" name="Group 7"/>
          <p:cNvGrpSpPr/>
          <p:nvPr/>
        </p:nvGrpSpPr>
        <p:grpSpPr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1044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5" name="AutoShape 9"/>
            <p:cNvSpPr>
              <a:spLocks noChangeArrowheads="1"/>
            </p:cNvSpPr>
            <p:nvPr/>
          </p:nvSpPr>
          <p:spPr bwMode="auto">
            <a:xfrm rot="5400000" flipH="1">
              <a:off x="136" y="3870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6" name="AutoShape 10"/>
            <p:cNvSpPr>
              <a:spLocks noChangeArrowheads="1"/>
            </p:cNvSpPr>
            <p:nvPr/>
          </p:nvSpPr>
          <p:spPr bwMode="auto">
            <a:xfrm rot="5400000" flipH="1">
              <a:off x="136" y="4033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0080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A. Levitin “Introduction to the Design &amp; Analysis of Algorithms,” 3rd ed., Ch. 5 ©2012 Pearson Education, Inc. Upper Saddle River, NJ. All Rights Reserved.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9AA805-E4A6-49C1-9259-6A13210524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35" name="Group 18"/>
          <p:cNvGrpSpPr/>
          <p:nvPr/>
        </p:nvGrpSpPr>
        <p:grpSpPr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1041" name="AutoShape 19"/>
            <p:cNvSpPr>
              <a:spLocks noChangeArrowheads="1"/>
            </p:cNvSpPr>
            <p:nvPr/>
          </p:nvSpPr>
          <p:spPr bwMode="auto">
            <a:xfrm rot="-5400000">
              <a:off x="131" y="3633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2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3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grpSp>
        <p:nvGrpSpPr>
          <p:cNvPr id="1037" name="Group 23"/>
          <p:cNvGrpSpPr/>
          <p:nvPr/>
        </p:nvGrpSpPr>
        <p:grpSpPr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1038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9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0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ldLvl="4" autoUpdateAnimBg="0" build="p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3094" grpId="0" advAuto="0" autoUpdateAnimBg="0" build="p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12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Divide-and-Conquer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most-well known algorithm design strategy: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Divide instance of problem into two or more smaller instances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Solve smaller instances recursively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Obtain solution to original (larger) instance by combining these solutions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Distinction between divide and conquer and decrease and conquer is somewhat vague. Dec/con typically does not solve both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subproblems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355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Mergesort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Number of key comparisons – recurrence: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= 2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/2) +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’(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n) =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/2) +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-1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For merge step – worst case: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C’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= 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-1	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How to solve?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Number of calls?  Number of active calls?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65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Mergesort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All cases have same efficiency: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Number of comparisons in the worst case is close to theoretical minimum for comparison-based sorting: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 - Theoretical min:  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</a:t>
            </a:r>
            <a:r>
              <a:rPr lang="en-US" altLang="en-US" sz="2400" baseline="-25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!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  ≈    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log</a:t>
            </a:r>
            <a:r>
              <a:rPr lang="en-US" altLang="en-US" sz="2400" baseline="-25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2 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 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- 1.44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endParaRPr lang="en-US" altLang="en-US" sz="2400" i="1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Space requirement: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Book’s algorithm?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969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Mergesort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All cases have same efficiency: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Number of comparisons in the worst case is close to theoretical minimum for comparison-based sorting: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 - Theoretical min:  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</a:t>
            </a:r>
            <a:r>
              <a:rPr lang="en-US" altLang="en-US" sz="2400" baseline="-25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!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  ≈    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log</a:t>
            </a:r>
            <a:r>
              <a:rPr lang="en-US" altLang="en-US" sz="2400" baseline="-25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2 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 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- 1.44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endParaRPr lang="en-US" altLang="en-US" sz="2400" i="1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Space requirement: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Book’s algorithm: n + n Sum(1+1/2+1/4+…) = n + n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(2)=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(3n)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Can be done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(2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: Don’t copy in sort; just specify bounds, copy into extra array on merge, then copy back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2"/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Any other space required?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Can be implemented in place.  How …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Can be implemented without recursion (bottom-up)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1747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Example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9" name="Picture 4" descr="Fig 4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667000" y="1295400"/>
            <a:ext cx="4056063" cy="5105400"/>
          </a:xfr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379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305800" cy="5210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Select a </a:t>
            </a:r>
            <a:r>
              <a:rPr kumimoji="1" lang="en-US" altLang="en-US" sz="2400" b="1" i="1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pivot</a:t>
            </a: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(partitioning element) – here, the first element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Rearrange the list so that all the elements in the first </a:t>
            </a:r>
            <a:r>
              <a:rPr kumimoji="1" lang="en-US" altLang="en-US" sz="2400" b="1" i="1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positions are smaller than or equal to the pivot and all the elements in the remaining </a:t>
            </a:r>
            <a:r>
              <a:rPr kumimoji="1" lang="en-US" altLang="en-US" sz="2400" b="1" i="1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n-s </a:t>
            </a: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positions are larger than or equal to the pivot (see next slide for an algorithm)</a:t>
            </a:r>
            <a:b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Exchange the pivot with the last element in the first (i.e., </a:t>
            </a: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)</a:t>
            </a: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subarray — the pivot is now in its final position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Sort the two subarrays recursively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3798" name="Group 4"/>
          <p:cNvGrpSpPr/>
          <p:nvPr/>
        </p:nvGrpSpPr>
        <p:grpSpPr>
          <a:xfrm>
            <a:off x="1219200" y="3505200"/>
            <a:ext cx="7010400" cy="1441450"/>
            <a:chOff x="672" y="2928"/>
            <a:chExt cx="4416" cy="908"/>
          </a:xfrm>
        </p:grpSpPr>
        <p:grpSp>
          <p:nvGrpSpPr>
            <p:cNvPr id="33799" name="Group 5"/>
            <p:cNvGrpSpPr/>
            <p:nvPr/>
          </p:nvGrpSpPr>
          <p:grpSpPr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33802" name="Rectangle 6"/>
              <p:cNvSpPr/>
              <p:nvPr/>
            </p:nvSpPr>
            <p:spPr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>
                    <a:solidFill>
                      <a:srgbClr val="FFFF99"/>
                    </a:solidFill>
                    <a:effectLst/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03" name="Line 7"/>
              <p:cNvSpPr/>
              <p:nvPr/>
            </p:nvSpPr>
            <p:spPr>
              <a:xfrm>
                <a:off x="864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3804" name="Line 8"/>
              <p:cNvSpPr/>
              <p:nvPr/>
            </p:nvSpPr>
            <p:spPr>
              <a:xfrm>
                <a:off x="2448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3805" name="Line 9"/>
              <p:cNvSpPr/>
              <p:nvPr/>
            </p:nvSpPr>
            <p:spPr>
              <a:xfrm>
                <a:off x="2640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3806" name="Text Box 10"/>
              <p:cNvSpPr txBox="1"/>
              <p:nvPr/>
            </p:nvSpPr>
            <p:spPr>
              <a:xfrm>
                <a:off x="672" y="3312"/>
                <a:ext cx="14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>
                    <a:solidFill>
                      <a:srgbClr val="FFFF99"/>
                    </a:solidFill>
                    <a:effectLst/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b="0" i="1" dirty="0">
                    <a:solidFill>
                      <a:schemeClr val="bg2"/>
                    </a:solidFill>
                  </a:rPr>
                  <a:t>p</a:t>
                </a:r>
                <a:endParaRPr lang="en-US" altLang="en-US" b="0" i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807" name="AutoShape 11"/>
              <p:cNvSpPr/>
              <p:nvPr/>
            </p:nvSpPr>
            <p:spPr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>
                    <a:solidFill>
                      <a:srgbClr val="FFFF99"/>
                    </a:solidFill>
                    <a:effectLst/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08" name="AutoShape 12"/>
              <p:cNvSpPr/>
              <p:nvPr/>
            </p:nvSpPr>
            <p:spPr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>
                    <a:solidFill>
                      <a:srgbClr val="FFFF99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•"/>
                  <a:defRPr kumimoji="1" sz="2000" b="1">
                    <a:solidFill>
                      <a:srgbClr val="FFFF99"/>
                    </a:solidFill>
                    <a:effectLst/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rgbClr val="FFFF99"/>
                    </a:solidFill>
                    <a:effectLst/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800" name="Text Box 13"/>
            <p:cNvSpPr txBox="1"/>
            <p:nvPr/>
          </p:nvSpPr>
          <p:spPr>
            <a:xfrm>
              <a:off x="1411" y="3526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effectLst/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A[</a:t>
              </a:r>
              <a:r>
                <a:rPr lang="en-US" altLang="en-US" b="0" i="1" dirty="0">
                  <a:solidFill>
                    <a:schemeClr val="tx1"/>
                  </a:solidFill>
                </a:rPr>
                <a:t>i</a:t>
              </a:r>
              <a:r>
                <a:rPr lang="en-US" altLang="en-US" b="0" dirty="0">
                  <a:solidFill>
                    <a:schemeClr val="tx1"/>
                  </a:solidFill>
                </a:rPr>
                <a:t>]</a:t>
              </a:r>
              <a:r>
                <a:rPr lang="en-US" altLang="en-US" b="0" dirty="0">
                  <a:solidFill>
                    <a:schemeClr val="tx1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en-US" b="0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p</a:t>
              </a:r>
              <a:endParaRPr lang="en-US" altLang="en-US" b="0" dirty="0">
                <a:solidFill>
                  <a:schemeClr val="tx1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33801" name="Text Box 14"/>
            <p:cNvSpPr txBox="1"/>
            <p:nvPr/>
          </p:nvSpPr>
          <p:spPr>
            <a:xfrm>
              <a:off x="3551" y="3548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effectLst/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tx1"/>
                  </a:solidFill>
                </a:rPr>
                <a:t>A[</a:t>
              </a:r>
              <a:r>
                <a:rPr lang="en-US" altLang="en-US" b="0" i="1" dirty="0">
                  <a:solidFill>
                    <a:schemeClr val="tx1"/>
                  </a:solidFill>
                </a:rPr>
                <a:t>i</a:t>
              </a:r>
              <a:r>
                <a:rPr lang="en-US" altLang="en-US" b="0" dirty="0">
                  <a:solidFill>
                    <a:schemeClr val="tx1"/>
                  </a:solidFill>
                </a:rPr>
                <a:t>]</a:t>
              </a:r>
              <a:r>
                <a:rPr lang="en-US" altLang="en-US" b="0" dirty="0">
                  <a:solidFill>
                    <a:schemeClr val="tx1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en-US" b="0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p</a:t>
              </a:r>
              <a:endParaRPr lang="en-US" altLang="en-US" b="0" dirty="0">
                <a:solidFill>
                  <a:schemeClr val="tx1"/>
                </a:solidFill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584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Algorithm</a:t>
            </a:r>
            <a:endParaRPr kumimoji="1" lang="en-US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305800" cy="5210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QS (A, l, r)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if l &lt; r then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s = partition (A, l, r)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QS (A,      ,        )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QS (A,      ,        )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endParaRPr kumimoji="1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789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Algorithm</a:t>
            </a:r>
            <a:endParaRPr kumimoji="1" lang="en-US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305800" cy="5210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QS (A, l, r)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if l &lt; r then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s = partition (A, l, r)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QS (A,  l ,     s-1)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QS (A,  s+1, r   )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Ask later: What if we skip final swap and 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use simpler bounds for first recursive call?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endParaRPr kumimoji="1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endParaRPr kumimoji="1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993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Hoare’s (Two-way) Partition Algorithm</a:t>
            </a:r>
            <a:endParaRPr kumimoji="1" lang="en-US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9941" name="Picture 8" descr="partitio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143000"/>
            <a:ext cx="8686800" cy="4938713"/>
          </a:xfrm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198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Example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5   3   1   9   8   2   4   7</a:t>
            </a:r>
            <a:endParaRPr kumimoji="1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403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Recursion Tree</a:t>
            </a:r>
            <a:endParaRPr kumimoji="1" lang="en-US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0   1   2   3   4   5   6   7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5   3   1   9   8   2   4   7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 .. 7 / s=4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0 .. 3 / s=x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0 .. s-1 / s=?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s+1 .. 3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5 .. 7 / s=y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5 .. y-1 / s=?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y+1 .. </a:t>
            </a:r>
            <a:r>
              <a:rPr kumimoji="1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 /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s=?</a:t>
            </a: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Divide-and-Conquer Technique (cont.)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3" name="Oval 6"/>
          <p:cNvSpPr/>
          <p:nvPr/>
        </p:nvSpPr>
        <p:spPr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/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subproblem 2 </a:t>
            </a: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of size </a:t>
            </a:r>
            <a:r>
              <a:rPr lang="en-US" altLang="en-US" sz="1800" i="1" dirty="0">
                <a:solidFill>
                  <a:schemeClr val="bg2"/>
                </a:solidFill>
              </a:rPr>
              <a:t>n</a:t>
            </a:r>
            <a:r>
              <a:rPr lang="en-US" altLang="en-US" sz="1800" dirty="0">
                <a:solidFill>
                  <a:schemeClr val="bg2"/>
                </a:solidFill>
              </a:rPr>
              <a:t>/2</a:t>
            </a:r>
            <a:endParaRPr lang="en-US" altLang="en-US" sz="1800" dirty="0">
              <a:solidFill>
                <a:schemeClr val="bg2"/>
              </a:solidFill>
            </a:endParaRPr>
          </a:p>
        </p:txBody>
      </p:sp>
      <p:sp>
        <p:nvSpPr>
          <p:cNvPr id="7174" name="Oval 7"/>
          <p:cNvSpPr/>
          <p:nvPr/>
        </p:nvSpPr>
        <p:spPr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/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subproblem 1 </a:t>
            </a: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of size </a:t>
            </a:r>
            <a:r>
              <a:rPr lang="en-US" altLang="en-US" sz="1800" i="1" dirty="0">
                <a:solidFill>
                  <a:schemeClr val="bg2"/>
                </a:solidFill>
              </a:rPr>
              <a:t>n</a:t>
            </a:r>
            <a:r>
              <a:rPr lang="en-US" altLang="en-US" sz="1800" dirty="0">
                <a:solidFill>
                  <a:schemeClr val="bg2"/>
                </a:solidFill>
              </a:rPr>
              <a:t>/2</a:t>
            </a:r>
            <a:endParaRPr lang="en-US" altLang="en-US" sz="1800" dirty="0">
              <a:solidFill>
                <a:schemeClr val="bg2"/>
              </a:solidFill>
            </a:endParaRPr>
          </a:p>
        </p:txBody>
      </p:sp>
      <p:sp>
        <p:nvSpPr>
          <p:cNvPr id="7175" name="Rectangle 8"/>
          <p:cNvSpPr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/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a solution to </a:t>
            </a:r>
            <a:endParaRPr lang="en-US" altLang="en-US" sz="1600" dirty="0">
              <a:solidFill>
                <a:schemeClr val="bg2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subproblem 1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176" name="Rectangle 9"/>
          <p:cNvSpPr/>
          <p:nvPr/>
        </p:nvSpPr>
        <p:spPr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/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a solution to</a:t>
            </a:r>
            <a:endParaRPr lang="en-US" altLang="en-US" sz="1600" dirty="0">
              <a:solidFill>
                <a:schemeClr val="bg2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the original problem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177" name="Rectangle 10"/>
          <p:cNvSpPr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/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a solution to </a:t>
            </a:r>
            <a:endParaRPr lang="en-US" altLang="en-US" sz="1600" dirty="0">
              <a:solidFill>
                <a:schemeClr val="bg2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subproblem 2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178" name="Line 11"/>
          <p:cNvSpPr/>
          <p:nvPr/>
        </p:nvSpPr>
        <p:spPr>
          <a:xfrm flipH="1">
            <a:off x="2667000" y="2057400"/>
            <a:ext cx="1447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7179" name="Line 12"/>
          <p:cNvSpPr/>
          <p:nvPr/>
        </p:nvSpPr>
        <p:spPr>
          <a:xfrm>
            <a:off x="4953000" y="2057400"/>
            <a:ext cx="1524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7180" name="Oval 4"/>
          <p:cNvSpPr/>
          <p:nvPr/>
        </p:nvSpPr>
        <p:spPr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/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a problem of size </a:t>
            </a:r>
            <a:r>
              <a:rPr lang="en-US" altLang="en-US" sz="1800" i="1" dirty="0">
                <a:solidFill>
                  <a:schemeClr val="bg2"/>
                </a:solidFill>
              </a:rPr>
              <a:t>n</a:t>
            </a:r>
            <a:endParaRPr lang="en-US" altLang="en-US" sz="1800" dirty="0">
              <a:solidFill>
                <a:schemeClr val="bg2"/>
              </a:solidFill>
            </a:endParaRPr>
          </a:p>
        </p:txBody>
      </p:sp>
      <p:sp>
        <p:nvSpPr>
          <p:cNvPr id="7181" name="Line 13"/>
          <p:cNvSpPr/>
          <p:nvPr/>
        </p:nvSpPr>
        <p:spPr>
          <a:xfrm>
            <a:off x="22860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7182" name="Line 14"/>
          <p:cNvSpPr/>
          <p:nvPr/>
        </p:nvSpPr>
        <p:spPr>
          <a:xfrm>
            <a:off x="67056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7183" name="Line 15"/>
          <p:cNvSpPr/>
          <p:nvPr/>
        </p:nvSpPr>
        <p:spPr>
          <a:xfrm>
            <a:off x="22860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84" name="Line 16"/>
          <p:cNvSpPr/>
          <p:nvPr/>
        </p:nvSpPr>
        <p:spPr>
          <a:xfrm>
            <a:off x="67056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85" name="Line 17"/>
          <p:cNvSpPr/>
          <p:nvPr/>
        </p:nvSpPr>
        <p:spPr>
          <a:xfrm>
            <a:off x="2286000" y="4876800"/>
            <a:ext cx="4419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86" name="Line 18"/>
          <p:cNvSpPr/>
          <p:nvPr/>
        </p:nvSpPr>
        <p:spPr>
          <a:xfrm>
            <a:off x="4572000" y="48768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608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Quicksort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Recurrences: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Best case: 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Worst case: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Average case: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Performance: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Best case: 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Worst case: 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Average case: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813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Quicksort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Recurrences: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Best case: T(n) = T(n/2) +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n)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Worst case: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T(n) = T(n-1) +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n)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Average case: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Performance: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Best case: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Worst case: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Average case: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017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Quicksort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Recurrences: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Best case: T(n) = T(n/2) +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n)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Worst case: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T(n) = T(n-1) +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n)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Average case: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Performance: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Best case: split in the middle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—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Worst case: sorted array! —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Average case: random arrays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—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222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Quicksort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Problems: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Duplicate elements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Improvements: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better pivot selection: median of three partitioning </a:t>
            </a:r>
            <a:endParaRPr lang="en-US" altLang="en-US" sz="2400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switch to insertion sort on small sub-arrays</a:t>
            </a:r>
            <a:endParaRPr lang="en-US" altLang="en-US" sz="2400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elimination of recursion – How?</a:t>
            </a:r>
            <a:endParaRPr lang="en-US" altLang="en-US" sz="2400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These combine to 20-25% improvement</a:t>
            </a:r>
            <a:endParaRPr lang="en-US" altLang="en-US" sz="2400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en-US" sz="2400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Improvements: Dual Pivot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Method of choice for internal sorting of large files 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≥ 10000)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427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Tree Algorithms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5344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Binary tree is a divide-and-conquer ready structure!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Ex. 1: Classic traversals (preorder, inorder, postorder)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Algorithm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Inorder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			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a			    a		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                   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b           c               b            c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                          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d        e              d      e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      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                            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   </a:t>
            </a:r>
            <a:endParaRPr lang="en-US" altLang="en-US" sz="2800" i="1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endParaRPr lang="en-US" altLang="en-US" sz="2800" i="1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Efficiency: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  <p:sp>
        <p:nvSpPr>
          <p:cNvPr id="54278" name="Line 4"/>
          <p:cNvSpPr/>
          <p:nvPr/>
        </p:nvSpPr>
        <p:spPr>
          <a:xfrm flipH="1">
            <a:off x="4419600" y="3429000"/>
            <a:ext cx="381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79" name="Line 5"/>
          <p:cNvSpPr/>
          <p:nvPr/>
        </p:nvSpPr>
        <p:spPr>
          <a:xfrm>
            <a:off x="4953000" y="3429000"/>
            <a:ext cx="4572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0" name="Line 6"/>
          <p:cNvSpPr/>
          <p:nvPr/>
        </p:nvSpPr>
        <p:spPr>
          <a:xfrm flipH="1">
            <a:off x="5029200" y="3962400"/>
            <a:ext cx="304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1" name="Line 7"/>
          <p:cNvSpPr/>
          <p:nvPr/>
        </p:nvSpPr>
        <p:spPr>
          <a:xfrm>
            <a:off x="5562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2" name="Line 8"/>
          <p:cNvSpPr/>
          <p:nvPr/>
        </p:nvSpPr>
        <p:spPr>
          <a:xfrm flipH="1">
            <a:off x="7086600" y="3429000"/>
            <a:ext cx="3810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3" name="Line 9"/>
          <p:cNvSpPr/>
          <p:nvPr/>
        </p:nvSpPr>
        <p:spPr>
          <a:xfrm>
            <a:off x="7620000" y="3429000"/>
            <a:ext cx="5334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4" name="Line 10"/>
          <p:cNvSpPr/>
          <p:nvPr/>
        </p:nvSpPr>
        <p:spPr>
          <a:xfrm flipH="1">
            <a:off x="66294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5" name="Line 11"/>
          <p:cNvSpPr/>
          <p:nvPr/>
        </p:nvSpPr>
        <p:spPr>
          <a:xfrm>
            <a:off x="69342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6" name="Line 12"/>
          <p:cNvSpPr/>
          <p:nvPr/>
        </p:nvSpPr>
        <p:spPr>
          <a:xfrm flipH="1">
            <a:off x="7848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7" name="Line 13"/>
          <p:cNvSpPr/>
          <p:nvPr/>
        </p:nvSpPr>
        <p:spPr>
          <a:xfrm>
            <a:off x="8229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8" name="Line 14"/>
          <p:cNvSpPr/>
          <p:nvPr/>
        </p:nvSpPr>
        <p:spPr>
          <a:xfrm flipH="1">
            <a:off x="75438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89" name="Line 15"/>
          <p:cNvSpPr/>
          <p:nvPr/>
        </p:nvSpPr>
        <p:spPr>
          <a:xfrm>
            <a:off x="7848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90" name="Line 16"/>
          <p:cNvSpPr/>
          <p:nvPr/>
        </p:nvSpPr>
        <p:spPr>
          <a:xfrm flipH="1">
            <a:off x="83058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291" name="Line 17"/>
          <p:cNvSpPr/>
          <p:nvPr/>
        </p:nvSpPr>
        <p:spPr>
          <a:xfrm>
            <a:off x="85344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632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Tree Algorithms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5344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Binary tree is a divide-and-conquer ready structure!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Ex. 1: Classic traversals (preorder, inorder, postorder)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Algorithm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Inorder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if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 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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			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18" charset="2"/>
              </a:rPr>
              <a:t>a			    a		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Inorder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en-US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left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b           c               b            c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print(root of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d        e              d      e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Inorder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en-US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right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                            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   </a:t>
            </a:r>
            <a:endParaRPr lang="en-US" altLang="en-US" sz="2800" i="1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endParaRPr lang="en-US" altLang="en-US" sz="2800" i="1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Efficiency: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  <p:sp>
        <p:nvSpPr>
          <p:cNvPr id="56326" name="Line 4"/>
          <p:cNvSpPr/>
          <p:nvPr/>
        </p:nvSpPr>
        <p:spPr>
          <a:xfrm flipH="1">
            <a:off x="4419600" y="3429000"/>
            <a:ext cx="381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27" name="Line 5"/>
          <p:cNvSpPr/>
          <p:nvPr/>
        </p:nvSpPr>
        <p:spPr>
          <a:xfrm>
            <a:off x="4953000" y="3429000"/>
            <a:ext cx="4572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28" name="Line 6"/>
          <p:cNvSpPr/>
          <p:nvPr/>
        </p:nvSpPr>
        <p:spPr>
          <a:xfrm flipH="1">
            <a:off x="5029200" y="3962400"/>
            <a:ext cx="304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29" name="Line 7"/>
          <p:cNvSpPr/>
          <p:nvPr/>
        </p:nvSpPr>
        <p:spPr>
          <a:xfrm>
            <a:off x="5562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0" name="Line 8"/>
          <p:cNvSpPr/>
          <p:nvPr/>
        </p:nvSpPr>
        <p:spPr>
          <a:xfrm flipH="1">
            <a:off x="7086600" y="3429000"/>
            <a:ext cx="3810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1" name="Line 9"/>
          <p:cNvSpPr/>
          <p:nvPr/>
        </p:nvSpPr>
        <p:spPr>
          <a:xfrm>
            <a:off x="7620000" y="3429000"/>
            <a:ext cx="5334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2" name="Line 10"/>
          <p:cNvSpPr/>
          <p:nvPr/>
        </p:nvSpPr>
        <p:spPr>
          <a:xfrm flipH="1">
            <a:off x="66294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3" name="Line 11"/>
          <p:cNvSpPr/>
          <p:nvPr/>
        </p:nvSpPr>
        <p:spPr>
          <a:xfrm>
            <a:off x="69342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4" name="Line 12"/>
          <p:cNvSpPr/>
          <p:nvPr/>
        </p:nvSpPr>
        <p:spPr>
          <a:xfrm flipH="1">
            <a:off x="7848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5" name="Line 13"/>
          <p:cNvSpPr/>
          <p:nvPr/>
        </p:nvSpPr>
        <p:spPr>
          <a:xfrm>
            <a:off x="8229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6" name="Line 14"/>
          <p:cNvSpPr/>
          <p:nvPr/>
        </p:nvSpPr>
        <p:spPr>
          <a:xfrm flipH="1">
            <a:off x="75438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7" name="Line 15"/>
          <p:cNvSpPr/>
          <p:nvPr/>
        </p:nvSpPr>
        <p:spPr>
          <a:xfrm>
            <a:off x="7848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8" name="Line 16"/>
          <p:cNvSpPr/>
          <p:nvPr/>
        </p:nvSpPr>
        <p:spPr>
          <a:xfrm flipH="1">
            <a:off x="83058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39" name="Line 17"/>
          <p:cNvSpPr/>
          <p:nvPr/>
        </p:nvSpPr>
        <p:spPr>
          <a:xfrm>
            <a:off x="85344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8371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Tree Algorithms (cont.)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6825"/>
            <a:ext cx="7848600" cy="4905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2: Computing the height of a binary tree 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374" name="Picture 4" descr="Fig 4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743200" y="1447800"/>
            <a:ext cx="3657600" cy="2687638"/>
          </a:xfrm>
          <a:ln/>
        </p:spPr>
      </p:pic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71628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 = ??</a:t>
            </a:r>
            <a:b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</a:br>
            <a:endParaRPr kumimoji="0" lang="en-US" altLang="en-US" b="1" kern="1200" cap="none" spc="0" normalizeH="0" baseline="0" noProof="0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Efficiency: </a:t>
            </a:r>
            <a:r>
              <a:rPr kumimoji="1" lang="el-GR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Θ</a:t>
            </a:r>
            <a:r>
              <a:rPr kumimoji="1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kern="120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0419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Tree Algorithms (cont.)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6825"/>
            <a:ext cx="7848600" cy="4905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2: Computing the height of a binary tree 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0422" name="Picture 4" descr="Fig 4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743200" y="1447800"/>
            <a:ext cx="3657600" cy="2687638"/>
          </a:xfrm>
          <a:ln/>
        </p:spPr>
      </p:pic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7162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 = max{</a:t>
            </a: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b="1" kern="1200" cap="none" spc="0" normalizeH="0" baseline="-2500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), </a:t>
            </a: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b="1" kern="1200" cap="none" spc="0" normalizeH="0" baseline="-2500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)} + 1  if </a:t>
            </a: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 </a:t>
            </a: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</a:t>
            </a:r>
            <a:r>
              <a:rPr kumimoji="0" lang="en-US" altLang="en-US" i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  and  </a:t>
            </a:r>
            <a:r>
              <a:rPr kumimoji="0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 = -1</a:t>
            </a:r>
            <a:br>
              <a:rPr kumimoji="0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</a:br>
            <a:endParaRPr kumimoji="0" lang="en-US" altLang="en-US" b="1" kern="1200" cap="none" spc="0" normalizeH="0" baseline="0" noProof="0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Efficiency: </a:t>
            </a:r>
            <a:r>
              <a:rPr kumimoji="1" lang="el-GR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Θ</a:t>
            </a:r>
            <a:r>
              <a:rPr kumimoji="1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i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b="1" kern="1200" cap="none" spc="0" normalizeH="0" baseline="0" noProof="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kern="120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21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Divide-and-Conquer Examples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763000" cy="4905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Sorting: mergesort and quicksort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Binary tree traversals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2" name="Line 4"/>
          <p:cNvSpPr/>
          <p:nvPr/>
        </p:nvSpPr>
        <p:spPr>
          <a:xfrm>
            <a:off x="533400" y="5486400"/>
            <a:ext cx="66294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26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457200" y="228600"/>
            <a:ext cx="7588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General Divide-and-Conquer Recurrence</a:t>
            </a:r>
            <a:endParaRPr kumimoji="1" lang="en-US" altLang="en-US" sz="3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457200" y="10668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838200" indent="-381000" algn="l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257300" indent="-3429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714500" indent="-3429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171700" indent="-342900" algn="l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n/b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+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d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1" lang="en-US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Master Theorem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   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&lt; b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= b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1" lang="en-US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&gt; b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 </a:t>
            </a:r>
            <a:r>
              <a:rPr kumimoji="1" lang="en-US" altLang="en-US" sz="2800" b="1" i="1" u="none" strike="noStrike" kern="1200" cap="none" spc="0" normalizeH="0" baseline="14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 </a:t>
            </a:r>
            <a:r>
              <a:rPr kumimoji="1" lang="en-US" altLang="en-US" sz="32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1" lang="en-US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Note: The same results hold with O instead of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Examples: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 = 4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/2) +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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  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            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 = 4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/2) +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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  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            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 = 4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/2) +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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  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3315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Example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7" name="Picture 4" descr="Fig 4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667000" y="1295400"/>
            <a:ext cx="4056063" cy="5105400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536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3058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Split array A[0..</a:t>
            </a:r>
            <a:r>
              <a:rPr kumimoji="1" lang="en-US" altLang="en-US" sz="2400" b="1" i="1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-1] in two about equal halves and make copies of each half  in arrays B and C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Sort arrays B and C recursively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Merge sorted arrays B and C into array A as follows:</a:t>
            </a:r>
            <a:endParaRPr kumimoji="1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Repeat the following until no elements remain in one of the arrays: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compare the first elements in the remaining unprocessed portions of the arrays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copy the smaller of the two into A, while incrementing the index indicating the unprocessed portion of that array 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Once all elements in one of the arrays are processed, copy the remaining unprocessed elements from the other array into A.</a:t>
            </a: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741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6445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Pseudocode of Mergesort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3" name="Picture 4" descr="4_1a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143000"/>
            <a:ext cx="8686800" cy="4286250"/>
          </a:xfrm>
          <a:ln/>
        </p:spPr>
      </p:pic>
      <p:sp>
        <p:nvSpPr>
          <p:cNvPr id="17414" name="TextBox 1"/>
          <p:cNvSpPr txBox="1"/>
          <p:nvPr/>
        </p:nvSpPr>
        <p:spPr>
          <a:xfrm>
            <a:off x="746125" y="5562600"/>
            <a:ext cx="8247063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Thinking about recursive programs: </a:t>
            </a:r>
            <a:r>
              <a:rPr lang="en-US" altLang="en-US" b="0" i="1" dirty="0">
                <a:solidFill>
                  <a:schemeClr val="tx1"/>
                </a:solidFill>
              </a:rPr>
              <a:t>Assume</a:t>
            </a:r>
            <a:r>
              <a:rPr lang="en-US" altLang="en-US" b="0" dirty="0">
                <a:solidFill>
                  <a:schemeClr val="tx1"/>
                </a:solidFill>
              </a:rPr>
              <a:t> recursive calls work </a:t>
            </a:r>
            <a:endParaRPr lang="en-US" altLang="en-US" b="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and ask does the </a:t>
            </a:r>
            <a:r>
              <a:rPr lang="en-US" altLang="en-US" b="0" i="1" dirty="0">
                <a:solidFill>
                  <a:schemeClr val="tx1"/>
                </a:solidFill>
              </a:rPr>
              <a:t>whole program </a:t>
            </a:r>
            <a:r>
              <a:rPr lang="en-US" altLang="en-US" b="0" dirty="0">
                <a:solidFill>
                  <a:schemeClr val="tx1"/>
                </a:solidFill>
              </a:rPr>
              <a:t>then work?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945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4065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Pseudocode of Merge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61" name="Picture 4" descr="4_1b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143000"/>
            <a:ext cx="8686800" cy="4905375"/>
          </a:xfr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mar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Levitin “Introduction to the Design &amp; Analysis of Algorithms,” 3rd ed., Ch. 5 ©2012 Pearson Education, Inc. Upper Saddle River, NJ. All Rights Reserved. </a:t>
            </a:r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b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fld>
            <a:endParaRPr lang="en-US" altLang="en-US" sz="1400" b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Mergesort</a:t>
            </a:r>
            <a:endParaRPr kumimoji="1" lang="en-US" alt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Number of key comparisons – recurrence: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= …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For merge step: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C’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= …	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0</TotalTime>
  <Words>10224</Words>
  <Application>WPS Presentation</Application>
  <PresentationFormat>On-screen Show (4:3)</PresentationFormat>
  <Paragraphs>384</Paragraphs>
  <Slides>27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Monotype Sorts</vt:lpstr>
      <vt:lpstr>Wingdings</vt:lpstr>
      <vt:lpstr>Arial Narrow</vt:lpstr>
      <vt:lpstr>Symbol</vt:lpstr>
      <vt:lpstr>Microsoft YaHei</vt:lpstr>
      <vt:lpstr>Arial Unicode MS</vt:lpstr>
      <vt:lpstr>CS1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Divide-and-Conquer</dc:title>
  <dc:creator>Anany Levitin</dc:creator>
  <cp:lastModifiedBy>Kiran Joshi</cp:lastModifiedBy>
  <cp:revision>193</cp:revision>
  <dcterms:created xsi:type="dcterms:W3CDTF">1999-08-23T17:38:43Z</dcterms:created>
  <dcterms:modified xsi:type="dcterms:W3CDTF">2023-09-11T05:27:40Z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BC3AC9933D5F4D53B04781B4F7A6B5BF_12</vt:lpwstr>
  </property>
  <property fmtid="{D5CDD505-2E9C-101B-9397-08002B2CF9AE}" pid="3" name="KSOProductBuildVer">
    <vt:lpwstr>1033-12.2.0.13201</vt:lpwstr>
  </property>
</Properties>
</file>