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27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6" r:id="rId13"/>
    <p:sldId id="297" r:id="rId14"/>
    <p:sldId id="344" r:id="rId15"/>
    <p:sldId id="298" r:id="rId16"/>
    <p:sldId id="299" r:id="rId17"/>
    <p:sldId id="300" r:id="rId18"/>
    <p:sldId id="345" r:id="rId19"/>
    <p:sldId id="302" r:id="rId20"/>
    <p:sldId id="303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custShowLst>
    <p:custShow name="handout" id="0">
      <p:sldLst>
        <p:sld r:id="rId3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</p:sldLst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728"/>
  </p:normalViewPr>
  <p:slideViewPr>
    <p:cSldViewPr showGuides="1">
      <p:cViewPr>
        <p:scale>
          <a:sx n="90" d="100"/>
          <a:sy n="90" d="100"/>
        </p:scale>
        <p:origin x="-151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>
              <a:buNone/>
            </a:pPr>
            <a:endParaRPr lang="en-US" altLang="en-US" sz="1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>
              <a:buNone/>
            </a:pPr>
            <a:endParaRPr lang="en-US" altLang="en-US" sz="1200" dirty="0"/>
          </a:p>
        </p:txBody>
      </p:sp>
      <p:sp>
        <p:nvSpPr>
          <p:cNvPr id="2662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-84" charset="0"/>
              <a:ea typeface="MS PGothic" panose="020B0600070205080204" pitchFamily="-8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-84" charset="0"/>
              <a:ea typeface="MS PGothic" panose="020B0600070205080204" pitchFamily="-8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-84" charset="0"/>
              <a:ea typeface="MS PGothic" panose="020B0600070205080204" pitchFamily="-8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-84" charset="0"/>
              <a:ea typeface="MS PGothic" panose="020B0600070205080204" pitchFamily="-84" charset="-128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>
              <a:buNone/>
            </a:pPr>
            <a:endParaRPr lang="en-US" altLang="en-US" sz="1200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MS PGothic" panose="020B0600070205080204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-84" charset="0"/>
        <a:ea typeface="MS PGothic" panose="020B0600070205080204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8676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7892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8916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/>
              <a:t>Cook and Karp reductions are different (Richard E. Ladner, Nancy A. Lynch, Alan L. Selman: A Comparison of Polynomial Time Reducibilities. Theoretical Computer Science 1(2): 103-123 (1975)).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If Cook reduction = Karp reduction then co-NP = NP; if Cook reduction != Karp reduction, then P != NP.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Difference between Cook and Karp:  with Cook, you get to the oracle more than once and you can even call it adaptively (based on results of previous oracle calls)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9940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>
                <a:sym typeface="Symbol" panose="05050102010706020507" pitchFamily="-84" charset="2"/>
              </a:rPr>
              <a:t>why couldn't there be incomparable problems such that neither X &lt;= Y nor Y &lt;= X ?</a:t>
            </a:r>
            <a:endParaRPr lang="en-US" altLang="en-US" baseline="-25000" dirty="0">
              <a:sym typeface="Symbol" panose="05050102010706020507" pitchFamily="-84" charset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0964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1988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/>
              <a:t>intellectual milestone in CS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by Savage's theorem,  P = languages with uniformly polynomial circuits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3012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4036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5060" name="Rectangle 3"/>
          <p:cNvSpPr/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8048" tIns="44024" rIns="88048" bIns="44024" anchor="t" anchorCtr="0"/>
          <a:p>
            <a:pPr lvl="0" eaLnBrk="1" hangingPunct="1"/>
            <a:r>
              <a:rPr lang="en-US" altLang="en-US" dirty="0"/>
              <a:t>Karp analyzed most juicy open problem in discrete math – showed most were NP-complete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x -&gt; y means x reduces to y (if you can solve y, then you can solve x)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Then to join the NP complete club, you need a reduction from SAT (or any other current member) to you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6084" name="Rectangle 3"/>
          <p:cNvSpPr/>
          <p:nvPr>
            <p:ph type="body" idx="1"/>
          </p:nvPr>
        </p:nvSpPr>
        <p:spPr>
          <a:xfrm>
            <a:off x="914400" y="4344988"/>
            <a:ext cx="5029200" cy="4113212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/>
              <a:t>Nash equilibria in two-person non-zero-sum game always exist, but major open question to *find* such a solution in poly-time. [Is there a corresponding decision problem or is only the search problem interesting from a computational  complexity viewpoint?]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7108" name="Rectangle 3"/>
          <p:cNvSpPr/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8048" tIns="44024" rIns="88048" bIns="44024" anchor="t" anchorCtr="0"/>
          <a:p>
            <a:pPr lvl="0" eaLnBrk="1" hangingPunct="1"/>
            <a:r>
              <a:rPr lang="en-US" altLang="en-US" dirty="0"/>
              <a:t>Ernst Ising proposed simple model for phase transitions that is of fundamental importance in physics.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One of most exiting periods in statistical mechanics when Norwegian chemist Lars Onsager (and Nobel laureate) discovered solution to Ising model of ferromagnetism on 2D lattice.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Result energized many of the most brilliant physicist and mathematicians for solution to more realistic 3D model.</a:t>
            </a:r>
            <a:endParaRPr lang="en-US" altLang="en-US" dirty="0"/>
          </a:p>
          <a:p>
            <a:pPr lvl="0" eaLnBrk="1" hangingPunct="1"/>
            <a:r>
              <a:rPr lang="en-US" altLang="en-US" dirty="0"/>
              <a:t>Spin glass Ising model from statistical mechanics (2d version unrealistic, 3d is the one everyone wanted to sovle)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9700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8132" name="Rectangle 3"/>
          <p:cNvSpPr/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8048" tIns="44024" rIns="88048" bIns="44024" anchor="t" anchorCtr="0"/>
          <a:p>
            <a:pPr lvl="0" eaLnBrk="1" hangingPunct="1"/>
            <a:endParaRPr lang="en-US" altLang="en-US" dirty="0"/>
          </a:p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1748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2772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3796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4820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5844" name="Rectangle 3"/>
          <p:cNvSpPr/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/>
              <a:t>epsilon = empty string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6868" name="Rectangle 3"/>
          <p:cNvSpPr/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8048" tIns="44024" rIns="88048" bIns="44024" anchor="t" anchorCtr="0"/>
          <a:p>
            <a:pPr lvl="0" eaLnBrk="1" hangingPunct="1">
              <a:spcBef>
                <a:spcPct val="0"/>
              </a:spcBef>
            </a:pPr>
            <a:r>
              <a:rPr lang="en-US" altLang="en-US" sz="1400" dirty="0"/>
              <a:t>Cook formulated conjecture explicitly, others presented close approximations</a:t>
            </a:r>
            <a:endParaRPr lang="en-US" altLang="en-US" sz="1400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sz="1400" dirty="0"/>
              <a:t>“ The classes of problems which are respectively known and not known to have good algorithms are of great theoretical interest…. I conjecture that there is no good algorithm for the traveling salesman problem.  My reasons are the same as for any mathematical conjecture:  (i) It is a legitimate mathematical possibility and (ii) I do not know.”   -- Jack Edmonds, 1966</a:t>
            </a:r>
            <a:endParaRPr lang="en-US" altLang="en-US" sz="1400" dirty="0"/>
          </a:p>
          <a:p>
            <a:pPr lvl="0" eaLnBrk="1" hangingPunct="1"/>
            <a:r>
              <a:rPr lang="en-US" altLang="en-US" dirty="0"/>
              <a:t>If no, then computer scientists can say "I told you so"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0" y="1708150"/>
            <a:ext cx="9147175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65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6305">
              <a:defRPr sz="16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MS PGothic" panose="020B0600070205080204" pitchFamily="-8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800"/>
            </a:lvl1pPr>
          </a:lstStyle>
          <a:p>
            <a:pPr lvl="0">
              <a:buNone/>
            </a:pPr>
            <a:fld id="{9A0DB2DC-4C9A-4742-B13C-FB6460FD3503}" type="slidenum">
              <a:rPr lang="en-US" altLang="en-US" dirty="0">
                <a:latin typeface="Comic Sans MS" panose="030F0702030302020204" pitchFamily="-84" charset="0"/>
              </a:rPr>
            </a:fld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MS PGothic" panose="020B0600070205080204" pitchFamily="-84" charset="-128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  <a:ea typeface="MS PGothic" panose="020B0600070205080204" pitchFamily="-84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  <a:ea typeface="MS PGothic" panose="020B0600070205080204" pitchFamily="-84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  <a:ea typeface="MS PGothic" panose="020B0600070205080204" pitchFamily="-84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  <a:ea typeface="MS PGothic" panose="020B0600070205080204" pitchFamily="-84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-8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84" charset="2"/>
        <a:defRPr kumimoji="1">
          <a:solidFill>
            <a:srgbClr val="003399"/>
          </a:solidFill>
          <a:latin typeface="+mn-lt"/>
          <a:ea typeface="MS PGothic" panose="020B0600070205080204" pitchFamily="-84" charset="-128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2pPr>
      <a:lvl3pPr marL="627380" indent="-16700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3pPr>
      <a:lvl4pPr marL="1148080" indent="-40513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4pPr>
      <a:lvl5pPr marL="1539875" indent="-17018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5pPr>
      <a:lvl6pPr marL="1997075" indent="-17018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6pPr>
      <a:lvl7pPr marL="2454275" indent="-17018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7pPr>
      <a:lvl8pPr marL="2911475" indent="-17018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8pPr>
      <a:lvl9pPr marL="3368675" indent="-17018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3" Type="http://schemas.openxmlformats.org/officeDocument/2006/relationships/notesSlide" Target="../notesSlides/notesSlide16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>
            <p:ph type="ctrTitle" sz="quarter"/>
          </p:nvPr>
        </p:nvSpPr>
        <p:spPr>
          <a:ln/>
        </p:spPr>
        <p:txBody>
          <a:bodyPr vert="horz" wrap="square" lIns="92075" tIns="46038" rIns="92075" bIns="46038" anchor="b" anchorCtr="0"/>
          <a:p>
            <a:pPr>
              <a:buClrTx/>
              <a:buSzTx/>
              <a:buFontTx/>
            </a:pPr>
            <a:r>
              <a:rPr kumimoji="1" lang="en-US" altLang="en-US" dirty="0">
                <a:solidFill>
                  <a:srgbClr val="003399"/>
                </a:solidFill>
                <a:latin typeface="+mj-lt"/>
                <a:ea typeface="MS PGothic" panose="020B0600070205080204" pitchFamily="-84" charset="-128"/>
                <a:cs typeface="+mj-cs"/>
              </a:rPr>
              <a:t>8.3  Definition of NP</a:t>
            </a:r>
            <a:endParaRPr kumimoji="1" lang="en-US" altLang="en-US" dirty="0">
              <a:solidFill>
                <a:srgbClr val="003399"/>
              </a:solidFill>
              <a:latin typeface="+mj-lt"/>
              <a:ea typeface="MS PGothic" panose="020B0600070205080204" pitchFamily="-84" charset="-128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>
            <p:ph type="ctrTitle" sz="quarter"/>
          </p:nvPr>
        </p:nvSpPr>
        <p:spPr>
          <a:ln/>
        </p:spPr>
        <p:txBody>
          <a:bodyPr vert="horz" wrap="square" lIns="92075" tIns="46038" rIns="92075" bIns="46038" anchor="b" anchorCtr="0"/>
          <a:p>
            <a:pPr>
              <a:buClrTx/>
              <a:buSzTx/>
              <a:buFontTx/>
            </a:pPr>
            <a:r>
              <a:rPr kumimoji="1" lang="en-US" altLang="en-US" dirty="0">
                <a:solidFill>
                  <a:srgbClr val="003399"/>
                </a:solidFill>
                <a:latin typeface="+mj-lt"/>
                <a:ea typeface="MS PGothic" panose="020B0600070205080204" pitchFamily="-84" charset="-128"/>
                <a:cs typeface="+mj-cs"/>
              </a:rPr>
              <a:t>8.4  NP-Completeness</a:t>
            </a:r>
            <a:endParaRPr kumimoji="1" lang="en-US" altLang="en-US" dirty="0">
              <a:solidFill>
                <a:srgbClr val="003399"/>
              </a:solidFill>
              <a:latin typeface="+mj-lt"/>
              <a:ea typeface="MS PGothic" panose="020B0600070205080204" pitchFamily="-84" charset="-128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Polynomial Transformation</a:t>
            </a:r>
            <a:endParaRPr lang="en-US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Problem X </a:t>
            </a:r>
            <a:r>
              <a:rPr lang="en-US" altLang="en-US" dirty="0">
                <a:solidFill>
                  <a:schemeClr val="accent1"/>
                </a:solidFill>
              </a:rPr>
              <a:t>polynomial reduces</a:t>
            </a:r>
            <a:r>
              <a:rPr lang="en-US" altLang="en-US" dirty="0">
                <a:solidFill>
                  <a:schemeClr val="tx1"/>
                </a:solidFill>
              </a:rPr>
              <a:t> (Cook) to problem Y if arbitrary instances of problem X can be solved using: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Polynomial number of standard computational steps, plus</a:t>
            </a:r>
            <a:endParaRPr lang="en-US" altLang="en-US" dirty="0"/>
          </a:p>
          <a:p>
            <a:pPr lvl="1"/>
            <a:r>
              <a:rPr lang="en-US" altLang="en-US" dirty="0"/>
              <a:t>Polynomial number of calls to oracle that solves problem Y.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Problem X </a:t>
            </a:r>
            <a:r>
              <a:rPr lang="en-US" altLang="en-US" dirty="0">
                <a:solidFill>
                  <a:schemeClr val="accent1"/>
                </a:solidFill>
              </a:rPr>
              <a:t>polynomial transforms</a:t>
            </a:r>
            <a:r>
              <a:rPr lang="en-US" altLang="en-US" dirty="0">
                <a:solidFill>
                  <a:schemeClr val="tx1"/>
                </a:solidFill>
              </a:rPr>
              <a:t> (Karp) to problem Y if given any input x to X, we can construct an input y such that x is a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olidFill>
                  <a:schemeClr val="tx1"/>
                </a:solidFill>
              </a:rPr>
              <a:t> instance of X iff y is a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olidFill>
                  <a:schemeClr val="tx1"/>
                </a:solidFill>
              </a:rPr>
              <a:t> instance of Y.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Note.  </a:t>
            </a:r>
            <a:r>
              <a:rPr lang="en-US" altLang="en-US" dirty="0">
                <a:solidFill>
                  <a:schemeClr val="tx1"/>
                </a:solidFill>
              </a:rPr>
              <a:t>Polynomial transformation is polynomial reduction with just one call to oracle for Y, exactly at the end of the algorithm for X.  Almost all previous reductions were of this form.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Open question.  </a:t>
            </a:r>
            <a:r>
              <a:rPr lang="en-US" altLang="en-US" dirty="0">
                <a:solidFill>
                  <a:schemeClr val="tx1"/>
                </a:solidFill>
              </a:rPr>
              <a:t>Are these two concepts the same with respect to NP?</a:t>
            </a:r>
            <a:endParaRPr lang="en-US" altLang="en-US" dirty="0"/>
          </a:p>
        </p:txBody>
      </p:sp>
      <p:sp>
        <p:nvSpPr>
          <p:cNvPr id="14341" name="Rectangle 4"/>
          <p:cNvSpPr/>
          <p:nvPr/>
        </p:nvSpPr>
        <p:spPr>
          <a:xfrm>
            <a:off x="4419600" y="3462338"/>
            <a:ext cx="3321050" cy="422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-84" charset="2"/>
            </a:pPr>
            <a:r>
              <a:rPr lang="en-US" altLang="en-US" sz="1200" dirty="0">
                <a:latin typeface="Comic Sans MS" panose="030F0702030302020204" pitchFamily="-84" charset="0"/>
              </a:rPr>
              <a:t>we require |y| to be of size polynomial in |x|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4342" name="Line 5"/>
          <p:cNvSpPr/>
          <p:nvPr/>
        </p:nvSpPr>
        <p:spPr>
          <a:xfrm flipH="1" flipV="1">
            <a:off x="4919663" y="33083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4343" name="Line 6"/>
          <p:cNvSpPr/>
          <p:nvPr/>
        </p:nvSpPr>
        <p:spPr>
          <a:xfrm flipH="1" flipV="1">
            <a:off x="5726113" y="5932488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4344" name="Rectangle 7"/>
          <p:cNvSpPr/>
          <p:nvPr/>
        </p:nvSpPr>
        <p:spPr>
          <a:xfrm>
            <a:off x="4495800" y="6097588"/>
            <a:ext cx="3067050" cy="422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-84" charset="2"/>
            </a:pPr>
            <a:r>
              <a:rPr lang="en-US" altLang="en-US" sz="1200" dirty="0">
                <a:latin typeface="Comic Sans MS" panose="030F0702030302020204" pitchFamily="-84" charset="0"/>
              </a:rPr>
              <a:t>we abuse notation </a:t>
            </a:r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</a:t>
            </a:r>
            <a:r>
              <a:rPr lang="en-US" altLang="en-US" sz="1200" baseline="-25000" dirty="0">
                <a:latin typeface="Comic Sans MS" panose="030F0702030302020204" pitchFamily="-84" charset="0"/>
                <a:sym typeface="Symbol" panose="05050102010706020507" pitchFamily="-84" charset="2"/>
              </a:rPr>
              <a:t> p</a:t>
            </a:r>
            <a:r>
              <a:rPr lang="en-US" altLang="en-US" sz="1200" dirty="0">
                <a:latin typeface="Comic Sans MS" panose="030F0702030302020204" pitchFamily="-84" charset="0"/>
              </a:rPr>
              <a:t> and blur distinction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decision problem </a:t>
            </a:r>
            <a:r>
              <a:rPr lang="en-US" altLang="en-US" sz="2400" dirty="0"/>
              <a:t>is </a:t>
            </a:r>
            <a:r>
              <a:rPr lang="en-US" altLang="en-US" sz="2400" b="1" dirty="0"/>
              <a:t>NP-complete</a:t>
            </a:r>
            <a:r>
              <a:rPr lang="en-US" altLang="en-US" sz="2400" dirty="0"/>
              <a:t> when it is both in </a:t>
            </a:r>
            <a:r>
              <a:rPr lang="en-US" altLang="en-US" sz="2400" dirty="0">
                <a:solidFill>
                  <a:srgbClr val="FF0000"/>
                </a:solidFill>
              </a:rPr>
              <a:t>NP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NP-hard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NP hard:  </a:t>
            </a:r>
            <a:r>
              <a:rPr lang="en-US" altLang="en-US" sz="2400" dirty="0">
                <a:solidFill>
                  <a:schemeClr val="tx1"/>
                </a:solidFill>
              </a:rPr>
              <a:t>informally, "at least as hard as the hardest problems in NP". More precisely, a problem H is NP-hard when every problem L in NP can be reduced in polynomial time to H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Definition: NP-complete.  </a:t>
            </a:r>
            <a:r>
              <a:rPr lang="en-US" altLang="en-US" sz="2400" dirty="0">
                <a:solidFill>
                  <a:schemeClr val="tx1"/>
                </a:solidFill>
              </a:rPr>
              <a:t>A problem Y 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-84" charset="2"/>
              </a:rPr>
              <a:t>in</a:t>
            </a:r>
            <a:r>
              <a:rPr lang="en-US" altLang="en-US" sz="2400" dirty="0">
                <a:solidFill>
                  <a:schemeClr val="tx1"/>
                </a:solidFill>
              </a:rPr>
              <a:t> NP is called NP-complete if it has the property that for every problem X in NP, X 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-84" charset="2"/>
              </a:rPr>
              <a:t></a:t>
            </a:r>
            <a:r>
              <a:rPr lang="en-US" altLang="en-US" sz="2400" baseline="-25000" dirty="0">
                <a:solidFill>
                  <a:schemeClr val="tx1"/>
                </a:solidFill>
                <a:sym typeface="Symbol" panose="05050102010706020507" pitchFamily="-84" charset="2"/>
              </a:rPr>
              <a:t> p</a:t>
            </a:r>
            <a:r>
              <a:rPr lang="en-US" altLang="en-US" sz="2400" dirty="0">
                <a:solidFill>
                  <a:schemeClr val="tx1"/>
                </a:solidFill>
              </a:rPr>
              <a:t> Y.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en-US" sz="2400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NP-Complete</a:t>
            </a:r>
            <a:endParaRPr lang="en-US" alt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5365" name="AutoShape 4" descr="http://upload.wikimedia.org/wikipedia/commons/thumb/a/a0/P_np_np-complete_np-hard.svg/300px-P_np_np-complete_np-hard.svg.png"/>
          <p:cNvSpPr>
            <a:spLocks noChangeAspect="1"/>
          </p:cNvSpPr>
          <p:nvPr/>
        </p:nvSpPr>
        <p:spPr>
          <a:xfrm>
            <a:off x="152400" y="-852487"/>
            <a:ext cx="2857500" cy="1790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5366" name="AutoShape 6" descr="http://upload.wikimedia.org/wikipedia/commons/thumb/a/a0/P_np_np-complete_np-hard.svg/300px-P_np_np-complete_np-hard.svg.png"/>
          <p:cNvSpPr>
            <a:spLocks noChangeAspect="1"/>
          </p:cNvSpPr>
          <p:nvPr/>
        </p:nvSpPr>
        <p:spPr>
          <a:xfrm>
            <a:off x="304800" y="-700087"/>
            <a:ext cx="2857500" cy="1790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 altLang="en-US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NP-Complete</a:t>
            </a:r>
            <a:endParaRPr lang="en-US" altLang="en-US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Suppose Y is an NP-complete problem. Then Y is solvable in poly-time iff P = NP.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ym typeface="Symbol" panose="05050102010706020507" pitchFamily="-84" charset="2"/>
              </a:rPr>
              <a:t>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If P = NP then Y can be solved in poly-time since Y is in NP.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ym typeface="Symbol" panose="05050102010706020507" pitchFamily="-84" charset="2"/>
              </a:rPr>
              <a:t>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Suppose Y can be solved in poly-time.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Let X be any problem in NP.  Since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ym typeface="Symbol" panose="05050102010706020507" pitchFamily="-84" charset="2"/>
              </a:rPr>
              <a:t> p</a:t>
            </a:r>
            <a:r>
              <a:rPr lang="en-US" altLang="en-US" dirty="0"/>
              <a:t> Y, we can solve X in</a:t>
            </a:r>
            <a:br>
              <a:rPr lang="en-US" altLang="en-US" dirty="0"/>
            </a:br>
            <a:r>
              <a:rPr lang="en-US" altLang="en-US" dirty="0"/>
              <a:t>poly-time. This implies NP  </a:t>
            </a:r>
            <a:r>
              <a:rPr lang="en-US" altLang="en-US" dirty="0">
                <a:sym typeface="Symbol" panose="05050102010706020507" pitchFamily="-84" charset="2"/>
              </a:rPr>
              <a:t>  P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We already know P  </a:t>
            </a:r>
            <a:r>
              <a:rPr lang="en-US" altLang="en-US" dirty="0">
                <a:sym typeface="Symbol" panose="05050102010706020507" pitchFamily="-84" charset="2"/>
              </a:rPr>
              <a:t>  NP. Thus P = NP. </a:t>
            </a:r>
            <a:r>
              <a:rPr lang="en-US" altLang="en-US" dirty="0"/>
              <a:t> ▪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Fundamental question.  </a:t>
            </a:r>
            <a:r>
              <a:rPr lang="en-US" altLang="en-US" dirty="0">
                <a:solidFill>
                  <a:schemeClr val="tx1"/>
                </a:solidFill>
              </a:rPr>
              <a:t>Do there exist "natural" NP-complete problems?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7411" name="Oval 2"/>
          <p:cNvSpPr/>
          <p:nvPr/>
        </p:nvSpPr>
        <p:spPr>
          <a:xfrm>
            <a:off x="4535488" y="2795588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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412" name="Oval 3"/>
          <p:cNvSpPr/>
          <p:nvPr/>
        </p:nvSpPr>
        <p:spPr>
          <a:xfrm>
            <a:off x="3695700" y="3694113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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7413" name="AutoShape 4"/>
          <p:cNvCxnSpPr>
            <a:stCxn id="17411" idx="3"/>
            <a:endCxn id="17412" idx="7"/>
          </p:cNvCxnSpPr>
          <p:nvPr/>
        </p:nvCxnSpPr>
        <p:spPr>
          <a:xfrm flipH="1">
            <a:off x="3952875" y="3052763"/>
            <a:ext cx="627063" cy="685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7414" name="AutoShape 5"/>
          <p:cNvCxnSpPr>
            <a:stCxn id="17411" idx="5"/>
            <a:endCxn id="17425" idx="1"/>
          </p:cNvCxnSpPr>
          <p:nvPr/>
        </p:nvCxnSpPr>
        <p:spPr>
          <a:xfrm>
            <a:off x="4792663" y="3052763"/>
            <a:ext cx="644525" cy="685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15" name="Oval 6"/>
          <p:cNvSpPr/>
          <p:nvPr/>
        </p:nvSpPr>
        <p:spPr>
          <a:xfrm>
            <a:off x="2825750" y="4608513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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sp>
        <p:nvSpPr>
          <p:cNvPr id="17416" name="Oval 7"/>
          <p:cNvSpPr/>
          <p:nvPr/>
        </p:nvSpPr>
        <p:spPr>
          <a:xfrm>
            <a:off x="4418013" y="4608513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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cxnSp>
        <p:nvCxnSpPr>
          <p:cNvPr id="17417" name="AutoShape 8"/>
          <p:cNvCxnSpPr>
            <a:stCxn id="17412" idx="3"/>
            <a:endCxn id="17415" idx="7"/>
          </p:cNvCxnSpPr>
          <p:nvPr/>
        </p:nvCxnSpPr>
        <p:spPr>
          <a:xfrm flipH="1">
            <a:off x="3082925" y="3951288"/>
            <a:ext cx="657225" cy="701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18" name="Oval 9"/>
          <p:cNvSpPr/>
          <p:nvPr/>
        </p:nvSpPr>
        <p:spPr>
          <a:xfrm>
            <a:off x="2154238" y="5549900"/>
            <a:ext cx="92075" cy="920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sp>
        <p:nvSpPr>
          <p:cNvPr id="17419" name="Oval 10"/>
          <p:cNvSpPr/>
          <p:nvPr/>
        </p:nvSpPr>
        <p:spPr>
          <a:xfrm>
            <a:off x="3665538" y="5549900"/>
            <a:ext cx="92075" cy="920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cxnSp>
        <p:nvCxnSpPr>
          <p:cNvPr id="17420" name="AutoShape 11"/>
          <p:cNvCxnSpPr>
            <a:stCxn id="17415" idx="3"/>
            <a:endCxn id="17418" idx="0"/>
          </p:cNvCxnSpPr>
          <p:nvPr/>
        </p:nvCxnSpPr>
        <p:spPr>
          <a:xfrm flipH="1">
            <a:off x="2200275" y="4865688"/>
            <a:ext cx="669925" cy="684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7421" name="AutoShape 12"/>
          <p:cNvCxnSpPr>
            <a:stCxn id="17415" idx="5"/>
            <a:endCxn id="17419" idx="1"/>
          </p:cNvCxnSpPr>
          <p:nvPr/>
        </p:nvCxnSpPr>
        <p:spPr>
          <a:xfrm>
            <a:off x="3082925" y="4865688"/>
            <a:ext cx="595313" cy="6969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22" name="Oval 13"/>
          <p:cNvSpPr/>
          <p:nvPr/>
        </p:nvSpPr>
        <p:spPr>
          <a:xfrm>
            <a:off x="5081588" y="5549900"/>
            <a:ext cx="92075" cy="920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cxnSp>
        <p:nvCxnSpPr>
          <p:cNvPr id="17423" name="AutoShape 14"/>
          <p:cNvCxnSpPr>
            <a:stCxn id="17416" idx="3"/>
            <a:endCxn id="17419" idx="7"/>
          </p:cNvCxnSpPr>
          <p:nvPr/>
        </p:nvCxnSpPr>
        <p:spPr>
          <a:xfrm flipH="1">
            <a:off x="3744913" y="4865688"/>
            <a:ext cx="717550" cy="6969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7424" name="AutoShape 15"/>
          <p:cNvCxnSpPr>
            <a:stCxn id="17416" idx="5"/>
            <a:endCxn id="17422" idx="0"/>
          </p:cNvCxnSpPr>
          <p:nvPr/>
        </p:nvCxnSpPr>
        <p:spPr>
          <a:xfrm>
            <a:off x="4675188" y="4865688"/>
            <a:ext cx="452437" cy="684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25" name="Oval 16"/>
          <p:cNvSpPr/>
          <p:nvPr/>
        </p:nvSpPr>
        <p:spPr>
          <a:xfrm>
            <a:off x="5392738" y="3694113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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sp>
        <p:nvSpPr>
          <p:cNvPr id="17426" name="Oval 17"/>
          <p:cNvSpPr/>
          <p:nvPr/>
        </p:nvSpPr>
        <p:spPr>
          <a:xfrm>
            <a:off x="6132513" y="4608513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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cxnSp>
        <p:nvCxnSpPr>
          <p:cNvPr id="17427" name="AutoShape 18"/>
          <p:cNvCxnSpPr>
            <a:stCxn id="17425" idx="3"/>
            <a:endCxn id="17416" idx="7"/>
          </p:cNvCxnSpPr>
          <p:nvPr/>
        </p:nvCxnSpPr>
        <p:spPr>
          <a:xfrm flipH="1">
            <a:off x="4675188" y="3951288"/>
            <a:ext cx="762000" cy="701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7428" name="AutoShape 19"/>
          <p:cNvCxnSpPr>
            <a:stCxn id="17425" idx="5"/>
            <a:endCxn id="17426" idx="1"/>
          </p:cNvCxnSpPr>
          <p:nvPr/>
        </p:nvCxnSpPr>
        <p:spPr>
          <a:xfrm>
            <a:off x="5649913" y="3951288"/>
            <a:ext cx="527050" cy="701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29" name="Oval 20"/>
          <p:cNvSpPr/>
          <p:nvPr/>
        </p:nvSpPr>
        <p:spPr>
          <a:xfrm>
            <a:off x="5762625" y="5549900"/>
            <a:ext cx="92075" cy="920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sp>
        <p:nvSpPr>
          <p:cNvPr id="17430" name="Oval 21"/>
          <p:cNvSpPr/>
          <p:nvPr/>
        </p:nvSpPr>
        <p:spPr>
          <a:xfrm>
            <a:off x="6796088" y="5549900"/>
            <a:ext cx="92075" cy="920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cxnSp>
        <p:nvCxnSpPr>
          <p:cNvPr id="17431" name="AutoShape 22"/>
          <p:cNvCxnSpPr>
            <a:stCxn id="17426" idx="3"/>
            <a:endCxn id="17429" idx="0"/>
          </p:cNvCxnSpPr>
          <p:nvPr/>
        </p:nvCxnSpPr>
        <p:spPr>
          <a:xfrm flipH="1">
            <a:off x="5808663" y="4865688"/>
            <a:ext cx="368300" cy="684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7432" name="AutoShape 23"/>
          <p:cNvCxnSpPr>
            <a:stCxn id="17426" idx="5"/>
            <a:endCxn id="17430" idx="0"/>
          </p:cNvCxnSpPr>
          <p:nvPr/>
        </p:nvCxnSpPr>
        <p:spPr>
          <a:xfrm>
            <a:off x="6389688" y="4865688"/>
            <a:ext cx="452437" cy="684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</p:cxnSp>
      <p:sp>
        <p:nvSpPr>
          <p:cNvPr id="17433" name="Rectangle 24"/>
          <p:cNvSpPr/>
          <p:nvPr/>
        </p:nvSpPr>
        <p:spPr>
          <a:xfrm>
            <a:off x="2046288" y="5676900"/>
            <a:ext cx="2476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1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4" name="Rectangle 25"/>
          <p:cNvSpPr/>
          <p:nvPr/>
        </p:nvSpPr>
        <p:spPr>
          <a:xfrm>
            <a:off x="3563938" y="5676900"/>
            <a:ext cx="2730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0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5" name="Rectangle 26"/>
          <p:cNvSpPr/>
          <p:nvPr/>
        </p:nvSpPr>
        <p:spPr>
          <a:xfrm>
            <a:off x="4987925" y="5676900"/>
            <a:ext cx="260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?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6" name="Rectangle 27"/>
          <p:cNvSpPr/>
          <p:nvPr/>
        </p:nvSpPr>
        <p:spPr>
          <a:xfrm>
            <a:off x="5657850" y="5676900"/>
            <a:ext cx="260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?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7" name="Rectangle 28"/>
          <p:cNvSpPr/>
          <p:nvPr/>
        </p:nvSpPr>
        <p:spPr>
          <a:xfrm>
            <a:off x="6721475" y="5676900"/>
            <a:ext cx="260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?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8" name="Rectangle 29"/>
          <p:cNvSpPr/>
          <p:nvPr/>
        </p:nvSpPr>
        <p:spPr>
          <a:xfrm>
            <a:off x="4351338" y="2359025"/>
            <a:ext cx="641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output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39" name="Rectangle 30"/>
          <p:cNvSpPr/>
          <p:nvPr/>
        </p:nvSpPr>
        <p:spPr>
          <a:xfrm>
            <a:off x="5435600" y="5986463"/>
            <a:ext cx="6159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inputs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40" name="Rectangle 31"/>
          <p:cNvSpPr/>
          <p:nvPr/>
        </p:nvSpPr>
        <p:spPr>
          <a:xfrm>
            <a:off x="2181225" y="6000750"/>
            <a:ext cx="14160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hard-coded inputs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7441" name="Rectangle 32"/>
          <p:cNvSpPr/>
          <p:nvPr/>
        </p:nvSpPr>
        <p:spPr>
          <a:xfrm>
            <a:off x="600075" y="4602163"/>
            <a:ext cx="1111250" cy="3746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dirty="0">
                <a:latin typeface="Comic Sans MS" panose="030F0702030302020204" pitchFamily="-84" charset="0"/>
              </a:rPr>
              <a:t>yes:  1 0 1</a:t>
            </a:r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7442" name="Rectangle 3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Circuit Satisfiability</a:t>
            </a:r>
            <a:endParaRPr lang="en-US" altLang="en-US" dirty="0"/>
          </a:p>
        </p:txBody>
      </p:sp>
      <p:sp>
        <p:nvSpPr>
          <p:cNvPr id="17443" name="Rectangle 34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410200"/>
          </a:xfrm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sz="1600" dirty="0"/>
              <a:t>CIRCUIT-SAT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Given a combinational circuit built out of </a:t>
            </a:r>
            <a:r>
              <a:rPr lang="en-US" altLang="en-US" sz="1600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600" dirty="0">
                <a:solidFill>
                  <a:schemeClr val="tx1"/>
                </a:solidFill>
              </a:rPr>
              <a:t>OR</a:t>
            </a:r>
            <a:r>
              <a:rPr lang="en-US" altLang="en-US" dirty="0">
                <a:solidFill>
                  <a:schemeClr val="tx1"/>
                </a:solidFill>
              </a:rPr>
              <a:t>, and </a:t>
            </a:r>
            <a:r>
              <a:rPr lang="en-US" altLang="en-US" sz="1600" dirty="0">
                <a:solidFill>
                  <a:schemeClr val="tx1"/>
                </a:solidFill>
              </a:rPr>
              <a:t>NOT</a:t>
            </a:r>
            <a:r>
              <a:rPr lang="en-US" altLang="en-US" dirty="0">
                <a:solidFill>
                  <a:schemeClr val="tx1"/>
                </a:solidFill>
              </a:rPr>
              <a:t> gates, is there a way to set the circuit inputs so that the output is 1?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8435" name="Rectangle 2"/>
          <p:cNvSpPr/>
          <p:nvPr/>
        </p:nvSpPr>
        <p:spPr>
          <a:xfrm>
            <a:off x="3641725" y="2832100"/>
            <a:ext cx="455295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sketchy part of proof; fixing the number of bits is important,</a:t>
            </a:r>
            <a:br>
              <a:rPr lang="en-US" altLang="en-US" sz="1200" dirty="0">
                <a:latin typeface="Comic Sans MS" panose="030F0702030302020204" pitchFamily="-84" charset="0"/>
              </a:rPr>
            </a:br>
            <a:r>
              <a:rPr lang="en-US" altLang="en-US" sz="1200" dirty="0">
                <a:latin typeface="Comic Sans MS" panose="030F0702030302020204" pitchFamily="-84" charset="0"/>
              </a:rPr>
              <a:t>and reflects basic distinction between algorithms and circuits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"First" NP-Complete Problem</a:t>
            </a:r>
            <a:endParaRPr lang="en-US" altLang="en-US" dirty="0"/>
          </a:p>
        </p:txBody>
      </p:sp>
      <p:sp>
        <p:nvSpPr>
          <p:cNvPr id="18437" name="Rectangle 4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410200"/>
          </a:xfrm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Theorem.  </a:t>
            </a:r>
            <a:r>
              <a:rPr lang="en-US" altLang="en-US" sz="1600" dirty="0">
                <a:solidFill>
                  <a:schemeClr val="tx1"/>
                </a:solidFill>
              </a:rPr>
              <a:t>CIRCUIT-SAT</a:t>
            </a:r>
            <a:r>
              <a:rPr lang="en-US" altLang="en-US" dirty="0">
                <a:solidFill>
                  <a:schemeClr val="tx1"/>
                </a:solidFill>
              </a:rPr>
              <a:t> is NP-complete.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hlink"/>
                </a:solidFill>
              </a:rPr>
              <a:t>[Cook 1971, Levin 1973]</a:t>
            </a:r>
            <a:endParaRPr lang="en-US" altLang="en-US" dirty="0">
              <a:solidFill>
                <a:schemeClr val="hlink"/>
              </a:solidFill>
            </a:endParaRPr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(sketch)</a:t>
            </a:r>
            <a:endParaRPr lang="en-US" altLang="en-US" dirty="0">
              <a:solidFill>
                <a:schemeClr val="hlink"/>
              </a:solidFill>
            </a:endParaRPr>
          </a:p>
          <a:p>
            <a:pPr lvl="1"/>
            <a:r>
              <a:rPr lang="en-US" altLang="en-US" dirty="0"/>
              <a:t>Any algorithm that takes a fixed number of bits n as input and produces a yes/no answer can be represented by such a circuit.</a:t>
            </a:r>
            <a:br>
              <a:rPr lang="en-US" altLang="en-US" dirty="0"/>
            </a:br>
            <a:r>
              <a:rPr lang="en-US" altLang="en-US" dirty="0"/>
              <a:t>Moreover, if algorithm takes poly-time, then circuit is of poly-size.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Consider some problem X in NP.  It has a poly-time certifier C(s</a:t>
            </a:r>
            <a:r>
              <a:rPr lang="en-US" altLang="en-US" dirty="0">
                <a:sym typeface="Symbol" panose="05050102010706020507" pitchFamily="-84" charset="2"/>
              </a:rPr>
              <a:t>, t).</a:t>
            </a:r>
            <a:br>
              <a:rPr lang="en-US" altLang="en-US" dirty="0">
                <a:sym typeface="Symbol" panose="05050102010706020507" pitchFamily="-84" charset="2"/>
              </a:rPr>
            </a:br>
            <a:r>
              <a:rPr lang="en-US" altLang="en-US" dirty="0">
                <a:sym typeface="Symbol" panose="05050102010706020507" pitchFamily="-84" charset="2"/>
              </a:rPr>
              <a:t>To determine whether s is in X, need to know if there exists a certificate t of length p(|s|) such that C(s, t) = </a:t>
            </a:r>
            <a:r>
              <a:rPr lang="en-US" altLang="en-US" sz="1600" dirty="0"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ym typeface="Symbol" panose="05050102010706020507" pitchFamily="-84" charset="2"/>
              </a:rPr>
              <a:t>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View </a:t>
            </a:r>
            <a:r>
              <a:rPr lang="en-US" altLang="en-US" dirty="0"/>
              <a:t>C(s</a:t>
            </a:r>
            <a:r>
              <a:rPr lang="en-US" altLang="en-US" dirty="0">
                <a:sym typeface="Symbol" panose="05050102010706020507" pitchFamily="-84" charset="2"/>
              </a:rPr>
              <a:t>, t) as an algorithm on |s| + p(|s|) bits (input s, certificate t) and convert it into a poly-size circuit K.</a:t>
            </a:r>
            <a:endParaRPr lang="en-US" altLang="en-US" dirty="0">
              <a:sym typeface="Symbol" panose="05050102010706020507" pitchFamily="-84" charset="2"/>
            </a:endParaRPr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first |s| bits are hard-coded with s</a:t>
            </a:r>
            <a:endParaRPr lang="en-US" altLang="en-US" dirty="0">
              <a:sym typeface="Symbol" panose="05050102010706020507" pitchFamily="-84" charset="2"/>
            </a:endParaRPr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remaining p(|s|) bits represent bits of t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Circuit K is satisfiable iff C(s, t) = </a:t>
            </a:r>
            <a:r>
              <a:rPr lang="en-US" altLang="en-US" sz="1600" dirty="0"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ym typeface="Symbol" panose="05050102010706020507" pitchFamily="-84" charset="2"/>
              </a:rPr>
              <a:t>.</a:t>
            </a:r>
            <a:endParaRPr lang="en-US" altLang="en-US" dirty="0">
              <a:sym typeface="Symbol" panose="05050102010706020507" pitchFamily="-84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dirty="0"/>
              <a:t>An example: independent set</a:t>
            </a:r>
            <a:endParaRPr dirty="0"/>
          </a:p>
        </p:txBody>
      </p:sp>
      <p:sp>
        <p:nvSpPr>
          <p:cNvPr id="19459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pic>
        <p:nvPicPr>
          <p:cNvPr id="19460" name="Picture 2" descr="C:\WINDOWS\Desktop\Oh_type\kleinberg_GIF_01to10\kleinberg_08F05.gif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1079500"/>
            <a:ext cx="6315075" cy="543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2"/>
          <p:cNvSpPr/>
          <p:nvPr/>
        </p:nvSpPr>
        <p:spPr>
          <a:xfrm>
            <a:off x="276225" y="4030663"/>
            <a:ext cx="1587500" cy="16160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/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9462" name="Oval 58"/>
          <p:cNvSpPr/>
          <p:nvPr/>
        </p:nvSpPr>
        <p:spPr>
          <a:xfrm>
            <a:off x="876300" y="4222750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400" dirty="0">
                <a:latin typeface="Comic Sans MS" panose="030F0702030302020204" pitchFamily="-84" charset="0"/>
                <a:sym typeface="Symbol" panose="05050102010706020507" pitchFamily="-84" charset="2"/>
              </a:rPr>
              <a:t>u</a:t>
            </a:r>
            <a:endParaRPr lang="en-US" altLang="en-US" sz="14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sp>
        <p:nvSpPr>
          <p:cNvPr id="19463" name="Oval 59"/>
          <p:cNvSpPr/>
          <p:nvPr/>
        </p:nvSpPr>
        <p:spPr>
          <a:xfrm>
            <a:off x="342900" y="5137150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400" dirty="0">
                <a:latin typeface="Comic Sans MS" panose="030F0702030302020204" pitchFamily="-84" charset="0"/>
                <a:sym typeface="Symbol" panose="05050102010706020507" pitchFamily="-84" charset="2"/>
              </a:rPr>
              <a:t>v</a:t>
            </a:r>
            <a:endParaRPr lang="en-US" altLang="en-US" sz="14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cxnSp>
        <p:nvCxnSpPr>
          <p:cNvPr id="19464" name="AutoShape 60"/>
          <p:cNvCxnSpPr>
            <a:stCxn id="19462" idx="3"/>
            <a:endCxn id="19463" idx="0"/>
          </p:cNvCxnSpPr>
          <p:nvPr/>
        </p:nvCxnSpPr>
        <p:spPr>
          <a:xfrm flipH="1">
            <a:off x="493713" y="4479925"/>
            <a:ext cx="427037" cy="6572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19465" name="Oval 61"/>
          <p:cNvSpPr/>
          <p:nvPr/>
        </p:nvSpPr>
        <p:spPr>
          <a:xfrm>
            <a:off x="1406525" y="5137150"/>
            <a:ext cx="301625" cy="3016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400" dirty="0">
                <a:latin typeface="Comic Sans MS" panose="030F0702030302020204" pitchFamily="-84" charset="0"/>
                <a:sym typeface="Symbol" panose="05050102010706020507" pitchFamily="-84" charset="2"/>
              </a:rPr>
              <a:t>w</a:t>
            </a:r>
            <a:endParaRPr lang="en-US" altLang="en-US" sz="14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cxnSp>
        <p:nvCxnSpPr>
          <p:cNvPr id="19466" name="AutoShape 62"/>
          <p:cNvCxnSpPr>
            <a:stCxn id="19465" idx="2"/>
            <a:endCxn id="19463" idx="6"/>
          </p:cNvCxnSpPr>
          <p:nvPr/>
        </p:nvCxnSpPr>
        <p:spPr>
          <a:xfrm flipH="1">
            <a:off x="644525" y="5287963"/>
            <a:ext cx="762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19467" name="Rectangle 64"/>
          <p:cNvSpPr/>
          <p:nvPr/>
        </p:nvSpPr>
        <p:spPr>
          <a:xfrm>
            <a:off x="336550" y="5654675"/>
            <a:ext cx="1462088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latin typeface="Comic Sans MS" panose="030F0702030302020204" pitchFamily="-84" charset="0"/>
              </a:rPr>
              <a:t>G = (V, E), n = 3</a:t>
            </a:r>
            <a:endParaRPr lang="en-US" altLang="en-US" sz="1400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Establishing NP-Completeness</a:t>
            </a:r>
            <a:endParaRPr lang="en-US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Once we establish first "natural" NP-complete problem,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others fall like dominoes.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Recipe to establish NP-completeness of problem Y.</a:t>
            </a:r>
            <a:endParaRPr lang="en-US" altLang="en-US" dirty="0"/>
          </a:p>
          <a:p>
            <a:pPr lvl="1"/>
            <a:r>
              <a:rPr lang="en-US" altLang="en-US" dirty="0"/>
              <a:t>Step 1.  Show that Y is in NP.</a:t>
            </a:r>
            <a:endParaRPr lang="en-US" altLang="en-US" dirty="0"/>
          </a:p>
          <a:p>
            <a:pPr lvl="1"/>
            <a:r>
              <a:rPr lang="en-US" altLang="en-US" dirty="0"/>
              <a:t>Step 2.  Choose an NP-complete problem X.</a:t>
            </a:r>
            <a:endParaRPr lang="en-US" altLang="en-US" dirty="0"/>
          </a:p>
          <a:p>
            <a:pPr lvl="1"/>
            <a:r>
              <a:rPr lang="en-US" altLang="en-US" dirty="0"/>
              <a:t>Step 3.  Prove that X </a:t>
            </a:r>
            <a:r>
              <a:rPr lang="en-US" altLang="en-US" dirty="0"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ym typeface="Symbol" panose="05050102010706020507" pitchFamily="-84" charset="2"/>
              </a:rPr>
              <a:t> p</a:t>
            </a:r>
            <a:r>
              <a:rPr lang="en-US" altLang="en-US" dirty="0">
                <a:sym typeface="Symbol" panose="05050102010706020507" pitchFamily="-84" charset="2"/>
              </a:rPr>
              <a:t> Y.</a:t>
            </a:r>
            <a:r>
              <a:rPr lang="en-US" altLang="en-US" dirty="0"/>
              <a:t> 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Justification.  </a:t>
            </a:r>
            <a:r>
              <a:rPr lang="en-US" altLang="en-US" dirty="0">
                <a:solidFill>
                  <a:schemeClr val="tx1"/>
                </a:solidFill>
              </a:rPr>
              <a:t>If X is an NP-complete problem, and Y is a problem in NP with the property that X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-84" charset="2"/>
              </a:rPr>
              <a:t> P</a:t>
            </a:r>
            <a:r>
              <a:rPr lang="en-US" altLang="en-US" dirty="0">
                <a:solidFill>
                  <a:schemeClr val="tx1"/>
                </a:solidFill>
              </a:rPr>
              <a:t> Y then Y is NP-complete.</a:t>
            </a:r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Let W be any problem in NP.  Then W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-84" charset="2"/>
              </a:rPr>
              <a:t> P  </a:t>
            </a:r>
            <a:r>
              <a:rPr lang="en-US" altLang="en-US" dirty="0">
                <a:solidFill>
                  <a:schemeClr val="tx1"/>
                </a:solidFill>
              </a:rPr>
              <a:t> X 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-84" charset="2"/>
              </a:rPr>
              <a:t> P </a:t>
            </a:r>
            <a:r>
              <a:rPr lang="en-US" altLang="en-US" dirty="0">
                <a:solidFill>
                  <a:schemeClr val="tx1"/>
                </a:solidFill>
              </a:rPr>
              <a:t>  Y.</a:t>
            </a:r>
            <a:endParaRPr lang="en-US" altLang="en-US" dirty="0"/>
          </a:p>
          <a:p>
            <a:pPr lvl="1"/>
            <a:r>
              <a:rPr lang="en-US" altLang="en-US" dirty="0"/>
              <a:t>By transitivity, W </a:t>
            </a:r>
            <a:r>
              <a:rPr lang="en-US" altLang="en-US" dirty="0"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ym typeface="Symbol" panose="05050102010706020507" pitchFamily="-84" charset="2"/>
              </a:rPr>
              <a:t> P </a:t>
            </a:r>
            <a:r>
              <a:rPr lang="en-US" altLang="en-US" dirty="0"/>
              <a:t> Y. </a:t>
            </a:r>
            <a:endParaRPr lang="en-US" altLang="en-US" dirty="0"/>
          </a:p>
          <a:p>
            <a:pPr lvl="1"/>
            <a:r>
              <a:rPr lang="en-US" altLang="en-US" dirty="0"/>
              <a:t>Hence Y is NP-complete.  ▪</a:t>
            </a:r>
            <a:endParaRPr lang="en-US" altLang="en-US" dirty="0"/>
          </a:p>
        </p:txBody>
      </p:sp>
      <p:sp>
        <p:nvSpPr>
          <p:cNvPr id="20485" name="Rectangle 4"/>
          <p:cNvSpPr/>
          <p:nvPr/>
        </p:nvSpPr>
        <p:spPr>
          <a:xfrm>
            <a:off x="6015038" y="5191125"/>
            <a:ext cx="11493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by assumption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0486" name="Line 5"/>
          <p:cNvSpPr/>
          <p:nvPr/>
        </p:nvSpPr>
        <p:spPr>
          <a:xfrm flipV="1">
            <a:off x="6162675" y="4954588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0487" name="Rectangle 6"/>
          <p:cNvSpPr/>
          <p:nvPr/>
        </p:nvSpPr>
        <p:spPr>
          <a:xfrm>
            <a:off x="4649788" y="5191125"/>
            <a:ext cx="12763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by definition of</a:t>
            </a:r>
            <a:br>
              <a:rPr lang="en-US" altLang="en-US" sz="1200" dirty="0">
                <a:latin typeface="Comic Sans MS" panose="030F0702030302020204" pitchFamily="-84" charset="0"/>
              </a:rPr>
            </a:br>
            <a:r>
              <a:rPr lang="en-US" altLang="en-US" sz="1200" dirty="0">
                <a:latin typeface="Comic Sans MS" panose="030F0702030302020204" pitchFamily="-84" charset="0"/>
              </a:rPr>
              <a:t>NP-complete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0488" name="Line 7"/>
          <p:cNvSpPr/>
          <p:nvPr/>
        </p:nvSpPr>
        <p:spPr>
          <a:xfrm flipV="1">
            <a:off x="5335588" y="4954588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3-SAT is NP-Complete</a:t>
            </a:r>
            <a:endParaRPr lang="en-US" altLang="en-US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dirty="0"/>
              <a:t>Theorem.  </a:t>
            </a:r>
            <a:r>
              <a:rPr lang="en-US" altLang="en-US" sz="1600" dirty="0">
                <a:solidFill>
                  <a:schemeClr val="tx1"/>
                </a:solidFill>
              </a:rPr>
              <a:t>3-SAT</a:t>
            </a:r>
            <a:r>
              <a:rPr lang="en-US" altLang="en-US" dirty="0">
                <a:solidFill>
                  <a:schemeClr val="tx1"/>
                </a:solidFill>
              </a:rPr>
              <a:t> is NP-complete.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Suffices to show that </a:t>
            </a:r>
            <a:r>
              <a:rPr lang="en-US" altLang="en-US" sz="1600" dirty="0">
                <a:solidFill>
                  <a:schemeClr val="tx1"/>
                </a:solidFill>
              </a:rPr>
              <a:t>CIRCUIT-SAT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-84" charset="2"/>
              </a:rPr>
              <a:t> 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3-SAT</a:t>
            </a:r>
            <a:r>
              <a:rPr lang="en-US" altLang="en-US" dirty="0">
                <a:solidFill>
                  <a:schemeClr val="tx1"/>
                </a:solidFill>
              </a:rPr>
              <a:t> since </a:t>
            </a:r>
            <a:r>
              <a:rPr lang="en-US" altLang="en-US" sz="1600" dirty="0">
                <a:solidFill>
                  <a:schemeClr val="tx1"/>
                </a:solidFill>
              </a:rPr>
              <a:t>3-SAT </a:t>
            </a:r>
            <a:r>
              <a:rPr lang="en-US" altLang="en-US" dirty="0">
                <a:solidFill>
                  <a:schemeClr val="tx1"/>
                </a:solidFill>
              </a:rPr>
              <a:t>is in NP.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Let K be any circuit.</a:t>
            </a:r>
            <a:endParaRPr lang="en-US" altLang="en-US" dirty="0"/>
          </a:p>
          <a:p>
            <a:pPr lvl="1"/>
            <a:r>
              <a:rPr lang="en-US" altLang="en-US" dirty="0"/>
              <a:t>Create a </a:t>
            </a:r>
            <a:r>
              <a:rPr lang="en-US" altLang="en-US" sz="1600" dirty="0"/>
              <a:t>3-SAT</a:t>
            </a:r>
            <a:r>
              <a:rPr lang="en-US" altLang="en-US" dirty="0"/>
              <a:t> variable x</a:t>
            </a:r>
            <a:r>
              <a:rPr lang="en-US" altLang="en-US" baseline="-25000" dirty="0"/>
              <a:t>i</a:t>
            </a:r>
            <a:r>
              <a:rPr lang="en-US" altLang="en-US" dirty="0"/>
              <a:t> for each circuit element i (node i).</a:t>
            </a:r>
            <a:endParaRPr lang="en-US" altLang="en-US" dirty="0"/>
          </a:p>
          <a:p>
            <a:pPr lvl="1"/>
            <a:r>
              <a:rPr lang="en-US" altLang="en-US" dirty="0"/>
              <a:t>Make circuit compute correct values at each node:</a:t>
            </a:r>
            <a:endParaRPr lang="en-US" altLang="en-US" dirty="0"/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x</a:t>
            </a:r>
            <a:r>
              <a:rPr lang="en-US" altLang="en-US" baseline="-25000" dirty="0">
                <a:sym typeface="Symbol" panose="05050102010706020507" pitchFamily="-84" charset="2"/>
              </a:rPr>
              <a:t>2</a:t>
            </a:r>
            <a:r>
              <a:rPr lang="en-US" altLang="en-US" dirty="0">
                <a:sym typeface="Symbol" panose="05050102010706020507" pitchFamily="-84" charset="2"/>
              </a:rPr>
              <a:t> =  x</a:t>
            </a:r>
            <a:r>
              <a:rPr lang="en-US" altLang="en-US" baseline="-25000" dirty="0">
                <a:sym typeface="Symbol" panose="05050102010706020507" pitchFamily="-84" charset="2"/>
              </a:rPr>
              <a:t>3</a:t>
            </a:r>
            <a:r>
              <a:rPr lang="en-US" altLang="en-US" dirty="0">
                <a:sym typeface="Symbol" panose="05050102010706020507" pitchFamily="-84" charset="2"/>
              </a:rPr>
              <a:t>        add 2 clauses:</a:t>
            </a:r>
            <a:endParaRPr lang="en-US" altLang="en-US" dirty="0">
              <a:sym typeface="Symbol" panose="05050102010706020507" pitchFamily="-84" charset="2"/>
            </a:endParaRPr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x</a:t>
            </a:r>
            <a:r>
              <a:rPr lang="en-US" altLang="en-US" baseline="-25000" dirty="0">
                <a:sym typeface="Symbol" panose="05050102010706020507" pitchFamily="-84" charset="2"/>
              </a:rPr>
              <a:t>1</a:t>
            </a:r>
            <a:r>
              <a:rPr lang="en-US" altLang="en-US" dirty="0">
                <a:sym typeface="Symbol" panose="05050102010706020507" pitchFamily="-84" charset="2"/>
              </a:rPr>
              <a:t> = x</a:t>
            </a:r>
            <a:r>
              <a:rPr lang="en-US" altLang="en-US" baseline="-25000" dirty="0">
                <a:sym typeface="Symbol" panose="05050102010706020507" pitchFamily="-84" charset="2"/>
              </a:rPr>
              <a:t>4</a:t>
            </a:r>
            <a:r>
              <a:rPr lang="en-US" altLang="en-US" dirty="0">
                <a:sym typeface="Symbol" panose="05050102010706020507" pitchFamily="-84" charset="2"/>
              </a:rPr>
              <a:t>  x</a:t>
            </a:r>
            <a:r>
              <a:rPr lang="en-US" altLang="en-US" baseline="-25000" dirty="0">
                <a:sym typeface="Symbol" panose="05050102010706020507" pitchFamily="-84" charset="2"/>
              </a:rPr>
              <a:t>5   </a:t>
            </a:r>
            <a:r>
              <a:rPr lang="en-US" altLang="en-US" dirty="0">
                <a:sym typeface="Symbol" panose="05050102010706020507" pitchFamily="-84" charset="2"/>
              </a:rPr>
              <a:t>  add 3 clauses:</a:t>
            </a:r>
            <a:endParaRPr lang="en-US" altLang="en-US" dirty="0">
              <a:sym typeface="Symbol" panose="05050102010706020507" pitchFamily="-84" charset="2"/>
            </a:endParaRPr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x</a:t>
            </a:r>
            <a:r>
              <a:rPr lang="en-US" altLang="en-US" baseline="-25000" dirty="0">
                <a:sym typeface="Symbol" panose="05050102010706020507" pitchFamily="-84" charset="2"/>
              </a:rPr>
              <a:t>0</a:t>
            </a:r>
            <a:r>
              <a:rPr lang="en-US" altLang="en-US" dirty="0">
                <a:sym typeface="Symbol" panose="05050102010706020507" pitchFamily="-84" charset="2"/>
              </a:rPr>
              <a:t> = x</a:t>
            </a:r>
            <a:r>
              <a:rPr lang="en-US" altLang="en-US" baseline="-25000" dirty="0">
                <a:sym typeface="Symbol" panose="05050102010706020507" pitchFamily="-84" charset="2"/>
              </a:rPr>
              <a:t>1</a:t>
            </a:r>
            <a:r>
              <a:rPr lang="en-US" altLang="en-US" dirty="0">
                <a:sym typeface="Symbol" panose="05050102010706020507" pitchFamily="-84" charset="2"/>
              </a:rPr>
              <a:t>  x</a:t>
            </a:r>
            <a:r>
              <a:rPr lang="en-US" altLang="en-US" baseline="-25000" dirty="0">
                <a:sym typeface="Symbol" panose="05050102010706020507" pitchFamily="-84" charset="2"/>
              </a:rPr>
              <a:t>2   </a:t>
            </a:r>
            <a:r>
              <a:rPr lang="en-US" altLang="en-US" dirty="0">
                <a:sym typeface="Symbol" panose="05050102010706020507" pitchFamily="-84" charset="2"/>
              </a:rPr>
              <a:t>  add 3 clauses: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>
              <a:buNone/>
            </a:pPr>
            <a:endParaRPr lang="en-US" altLang="en-US" dirty="0"/>
          </a:p>
          <a:p>
            <a:pPr lvl="1"/>
            <a:r>
              <a:rPr lang="en-US" altLang="en-US" dirty="0"/>
              <a:t>Hard-coded input values and output value.</a:t>
            </a:r>
            <a:endParaRPr lang="en-US" altLang="en-US" dirty="0"/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x</a:t>
            </a:r>
            <a:r>
              <a:rPr lang="en-US" altLang="en-US" baseline="-25000" dirty="0">
                <a:sym typeface="Symbol" panose="05050102010706020507" pitchFamily="-84" charset="2"/>
              </a:rPr>
              <a:t>5</a:t>
            </a:r>
            <a:r>
              <a:rPr lang="en-US" altLang="en-US" dirty="0">
                <a:sym typeface="Symbol" panose="05050102010706020507" pitchFamily="-84" charset="2"/>
              </a:rPr>
              <a:t> = 0    add 1 clause:</a:t>
            </a:r>
            <a:endParaRPr lang="en-US" altLang="en-US" dirty="0"/>
          </a:p>
          <a:p>
            <a:pPr lvl="2"/>
            <a:r>
              <a:rPr lang="en-US" altLang="en-US" dirty="0">
                <a:sym typeface="Symbol" panose="05050102010706020507" pitchFamily="-84" charset="2"/>
              </a:rPr>
              <a:t>x</a:t>
            </a:r>
            <a:r>
              <a:rPr lang="en-US" altLang="en-US" baseline="-25000" dirty="0">
                <a:sym typeface="Symbol" panose="05050102010706020507" pitchFamily="-84" charset="2"/>
              </a:rPr>
              <a:t>0</a:t>
            </a:r>
            <a:r>
              <a:rPr lang="en-US" altLang="en-US" dirty="0">
                <a:sym typeface="Symbol" panose="05050102010706020507" pitchFamily="-84" charset="2"/>
              </a:rPr>
              <a:t> = 1    add 1 clause:</a:t>
            </a:r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Final step:  turn clauses of length &lt; 3 into</a:t>
            </a:r>
            <a:br>
              <a:rPr lang="en-US" altLang="en-US" dirty="0"/>
            </a:br>
            <a:r>
              <a:rPr lang="en-US" altLang="en-US" dirty="0"/>
              <a:t>clauses of length exactly 3.  ▪</a:t>
            </a:r>
            <a:endParaRPr lang="en-US" altLang="en-US" dirty="0"/>
          </a:p>
        </p:txBody>
      </p:sp>
      <p:sp>
        <p:nvSpPr>
          <p:cNvPr id="21509" name="Oval 4"/>
          <p:cNvSpPr/>
          <p:nvPr/>
        </p:nvSpPr>
        <p:spPr>
          <a:xfrm>
            <a:off x="6862763" y="5246688"/>
            <a:ext cx="247650" cy="2444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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sp>
        <p:nvSpPr>
          <p:cNvPr id="21510" name="Oval 5"/>
          <p:cNvSpPr/>
          <p:nvPr/>
        </p:nvSpPr>
        <p:spPr>
          <a:xfrm>
            <a:off x="6634163" y="5930900"/>
            <a:ext cx="63500" cy="63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sp>
        <p:nvSpPr>
          <p:cNvPr id="21511" name="Oval 6"/>
          <p:cNvSpPr/>
          <p:nvPr/>
        </p:nvSpPr>
        <p:spPr>
          <a:xfrm>
            <a:off x="7232650" y="5930900"/>
            <a:ext cx="63500" cy="63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cxnSp>
        <p:nvCxnSpPr>
          <p:cNvPr id="21512" name="AutoShape 7"/>
          <p:cNvCxnSpPr>
            <a:stCxn id="21509" idx="3"/>
            <a:endCxn id="21510" idx="7"/>
          </p:cNvCxnSpPr>
          <p:nvPr/>
        </p:nvCxnSpPr>
        <p:spPr>
          <a:xfrm flipH="1">
            <a:off x="6688138" y="5454650"/>
            <a:ext cx="211137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21513" name="AutoShape 8"/>
          <p:cNvCxnSpPr>
            <a:stCxn id="21509" idx="5"/>
            <a:endCxn id="21511" idx="0"/>
          </p:cNvCxnSpPr>
          <p:nvPr/>
        </p:nvCxnSpPr>
        <p:spPr>
          <a:xfrm>
            <a:off x="7073900" y="5454650"/>
            <a:ext cx="190500" cy="476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21514" name="Oval 9"/>
          <p:cNvSpPr/>
          <p:nvPr/>
        </p:nvSpPr>
        <p:spPr>
          <a:xfrm>
            <a:off x="7473950" y="4541838"/>
            <a:ext cx="247650" cy="24606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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sp>
        <p:nvSpPr>
          <p:cNvPr id="21515" name="Oval 10"/>
          <p:cNvSpPr/>
          <p:nvPr/>
        </p:nvSpPr>
        <p:spPr>
          <a:xfrm>
            <a:off x="7972425" y="5246688"/>
            <a:ext cx="247650" cy="24447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1"/>
          <a:p>
            <a:pPr algn="ctr"/>
            <a:r>
              <a:rPr lang="en-US" altLang="en-US" sz="1800" dirty="0">
                <a:latin typeface="Comic Sans MS" panose="030F0702030302020204" pitchFamily="-84" charset="0"/>
                <a:sym typeface="Symbol" panose="05050102010706020507" pitchFamily="-84" charset="2"/>
              </a:rPr>
              <a:t></a:t>
            </a:r>
            <a:endParaRPr lang="en-US" altLang="en-US" sz="1800" dirty="0">
              <a:latin typeface="Comic Sans MS" panose="030F0702030302020204" pitchFamily="-84" charset="0"/>
              <a:sym typeface="Symbol" panose="05050102010706020507" pitchFamily="-84" charset="2"/>
            </a:endParaRPr>
          </a:p>
        </p:txBody>
      </p:sp>
      <p:cxnSp>
        <p:nvCxnSpPr>
          <p:cNvPr id="21516" name="AutoShape 11"/>
          <p:cNvCxnSpPr>
            <a:stCxn id="21514" idx="3"/>
            <a:endCxn id="21509" idx="7"/>
          </p:cNvCxnSpPr>
          <p:nvPr/>
        </p:nvCxnSpPr>
        <p:spPr>
          <a:xfrm flipH="1">
            <a:off x="7073900" y="4751388"/>
            <a:ext cx="436563" cy="531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21517" name="AutoShape 12"/>
          <p:cNvCxnSpPr>
            <a:stCxn id="21514" idx="5"/>
            <a:endCxn id="21515" idx="1"/>
          </p:cNvCxnSpPr>
          <p:nvPr/>
        </p:nvCxnSpPr>
        <p:spPr>
          <a:xfrm>
            <a:off x="7685088" y="4751388"/>
            <a:ext cx="323850" cy="531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21518" name="Oval 13"/>
          <p:cNvSpPr/>
          <p:nvPr/>
        </p:nvSpPr>
        <p:spPr>
          <a:xfrm>
            <a:off x="8056563" y="5930900"/>
            <a:ext cx="68262" cy="6826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800" b="1" dirty="0">
              <a:latin typeface="Comic Sans MS" panose="030F0702030302020204" pitchFamily="-84" charset="0"/>
            </a:endParaRPr>
          </a:p>
        </p:txBody>
      </p:sp>
      <p:cxnSp>
        <p:nvCxnSpPr>
          <p:cNvPr id="21519" name="AutoShape 14"/>
          <p:cNvCxnSpPr>
            <a:stCxn id="21515" idx="4"/>
            <a:endCxn id="21518" idx="0"/>
          </p:cNvCxnSpPr>
          <p:nvPr/>
        </p:nvCxnSpPr>
        <p:spPr>
          <a:xfrm flipH="1">
            <a:off x="8091488" y="5491163"/>
            <a:ext cx="4762" cy="4397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21520" name="Rectangle 15"/>
          <p:cNvSpPr/>
          <p:nvPr/>
        </p:nvSpPr>
        <p:spPr>
          <a:xfrm>
            <a:off x="6513513" y="6018213"/>
            <a:ext cx="2730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0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1521" name="Rectangle 16"/>
          <p:cNvSpPr/>
          <p:nvPr/>
        </p:nvSpPr>
        <p:spPr>
          <a:xfrm>
            <a:off x="7167563" y="6018213"/>
            <a:ext cx="2603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?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1522" name="Rectangle 17"/>
          <p:cNvSpPr/>
          <p:nvPr/>
        </p:nvSpPr>
        <p:spPr>
          <a:xfrm>
            <a:off x="7966075" y="6018213"/>
            <a:ext cx="2603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?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1523" name="Rectangle 18"/>
          <p:cNvSpPr/>
          <p:nvPr/>
        </p:nvSpPr>
        <p:spPr>
          <a:xfrm>
            <a:off x="7316788" y="3930650"/>
            <a:ext cx="641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output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1524" name="Rectangle 19"/>
          <p:cNvSpPr/>
          <p:nvPr/>
        </p:nvSpPr>
        <p:spPr>
          <a:xfrm>
            <a:off x="7434263" y="4178300"/>
            <a:ext cx="358775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0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sp>
        <p:nvSpPr>
          <p:cNvPr id="21525" name="Rectangle 20"/>
          <p:cNvSpPr/>
          <p:nvPr/>
        </p:nvSpPr>
        <p:spPr>
          <a:xfrm>
            <a:off x="7951788" y="4884738"/>
            <a:ext cx="358775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2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sp>
        <p:nvSpPr>
          <p:cNvPr id="21526" name="Rectangle 21"/>
          <p:cNvSpPr/>
          <p:nvPr/>
        </p:nvSpPr>
        <p:spPr>
          <a:xfrm>
            <a:off x="6827838" y="4894263"/>
            <a:ext cx="341312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1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graphicFrame>
        <p:nvGraphicFramePr>
          <p:cNvPr id="21527" name="Object 2"/>
          <p:cNvGraphicFramePr>
            <a:graphicFrameLocks noChangeAspect="1"/>
          </p:cNvGraphicFramePr>
          <p:nvPr/>
        </p:nvGraphicFramePr>
        <p:xfrm>
          <a:off x="4764088" y="2640013"/>
          <a:ext cx="16113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52600" imgH="292100" progId="Equation.3">
                  <p:embed/>
                </p:oleObj>
              </mc:Choice>
              <mc:Fallback>
                <p:oleObj name="" r:id="rId1" imgW="1752600" imgH="2921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4088" y="2640013"/>
                        <a:ext cx="1611312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3"/>
          <p:cNvGraphicFramePr>
            <a:graphicFrameLocks noChangeAspect="1"/>
          </p:cNvGraphicFramePr>
          <p:nvPr/>
        </p:nvGraphicFramePr>
        <p:xfrm>
          <a:off x="4779963" y="2992438"/>
          <a:ext cx="27225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959100" imgH="292100" progId="Equation.3">
                  <p:embed/>
                </p:oleObj>
              </mc:Choice>
              <mc:Fallback>
                <p:oleObj name="" r:id="rId3" imgW="2959100" imgH="2921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9963" y="2992438"/>
                        <a:ext cx="2722562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4"/>
          <p:cNvGraphicFramePr>
            <a:graphicFrameLocks noChangeAspect="1"/>
          </p:cNvGraphicFramePr>
          <p:nvPr/>
        </p:nvGraphicFramePr>
        <p:xfrm>
          <a:off x="4838700" y="3335338"/>
          <a:ext cx="26257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857500" imgH="292100" progId="Equation.3">
                  <p:embed/>
                </p:oleObj>
              </mc:Choice>
              <mc:Fallback>
                <p:oleObj name="" r:id="rId5" imgW="2857500" imgH="2921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8700" y="3335338"/>
                        <a:ext cx="2625725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Rectangle 25"/>
          <p:cNvSpPr/>
          <p:nvPr/>
        </p:nvSpPr>
        <p:spPr>
          <a:xfrm>
            <a:off x="8178800" y="5761038"/>
            <a:ext cx="358775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3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sp>
        <p:nvSpPr>
          <p:cNvPr id="21531" name="Rectangle 26"/>
          <p:cNvSpPr/>
          <p:nvPr/>
        </p:nvSpPr>
        <p:spPr>
          <a:xfrm>
            <a:off x="7319963" y="5751513"/>
            <a:ext cx="358775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4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sp>
        <p:nvSpPr>
          <p:cNvPr id="21532" name="Rectangle 27"/>
          <p:cNvSpPr/>
          <p:nvPr/>
        </p:nvSpPr>
        <p:spPr>
          <a:xfrm>
            <a:off x="6172200" y="5743575"/>
            <a:ext cx="358775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400" dirty="0">
                <a:solidFill>
                  <a:srgbClr val="003399"/>
                </a:solidFill>
                <a:latin typeface="Comic Sans MS" panose="030F0702030302020204" pitchFamily="-84" charset="0"/>
              </a:rPr>
              <a:t>x</a:t>
            </a:r>
            <a:r>
              <a:rPr lang="en-US" altLang="en-US" sz="1400" baseline="-25000" dirty="0">
                <a:solidFill>
                  <a:srgbClr val="003399"/>
                </a:solidFill>
                <a:latin typeface="Comic Sans MS" panose="030F0702030302020204" pitchFamily="-84" charset="0"/>
              </a:rPr>
              <a:t>5</a:t>
            </a:r>
            <a:endParaRPr lang="en-US" altLang="en-US" sz="14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graphicFrame>
        <p:nvGraphicFramePr>
          <p:cNvPr id="21533" name="Object 5"/>
          <p:cNvGraphicFramePr>
            <a:graphicFrameLocks noChangeAspect="1"/>
          </p:cNvGraphicFramePr>
          <p:nvPr/>
        </p:nvGraphicFramePr>
        <p:xfrm>
          <a:off x="4032250" y="4303713"/>
          <a:ext cx="2317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41300" imgH="292100" progId="Equation.3">
                  <p:embed/>
                </p:oleObj>
              </mc:Choice>
              <mc:Fallback>
                <p:oleObj name="" r:id="rId7" imgW="241300" imgH="2921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2250" y="4303713"/>
                        <a:ext cx="231775" cy="28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6"/>
          <p:cNvGraphicFramePr>
            <a:graphicFrameLocks noChangeAspect="1"/>
          </p:cNvGraphicFramePr>
          <p:nvPr/>
        </p:nvGraphicFramePr>
        <p:xfrm>
          <a:off x="4038600" y="4632325"/>
          <a:ext cx="2079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15900" imgH="266700" progId="Equation.3">
                  <p:embed/>
                </p:oleObj>
              </mc:Choice>
              <mc:Fallback>
                <p:oleObj name="" r:id="rId9" imgW="215900" imgH="2667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4632325"/>
                        <a:ext cx="207963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2531" name="Oval 2"/>
          <p:cNvSpPr/>
          <p:nvPr/>
        </p:nvSpPr>
        <p:spPr>
          <a:xfrm>
            <a:off x="5867400" y="6356350"/>
            <a:ext cx="76200" cy="76200"/>
          </a:xfrm>
          <a:prstGeom prst="ellipse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22532" name="Oval 3"/>
          <p:cNvSpPr/>
          <p:nvPr/>
        </p:nvSpPr>
        <p:spPr>
          <a:xfrm>
            <a:off x="7543800" y="6348413"/>
            <a:ext cx="76200" cy="76200"/>
          </a:xfrm>
          <a:prstGeom prst="ellipse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22533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All problems below are NP-complete and polynomial reduce to one another!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34" name="Text Box 5"/>
          <p:cNvSpPr txBox="1"/>
          <p:nvPr/>
        </p:nvSpPr>
        <p:spPr>
          <a:xfrm>
            <a:off x="3881438" y="2224088"/>
            <a:ext cx="1266825" cy="341312"/>
          </a:xfrm>
          <a:prstGeom prst="rect">
            <a:avLst/>
          </a:prstGeom>
          <a:solidFill>
            <a:srgbClr val="969696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CIRCUIT-SAT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35" name="Text Box 6"/>
          <p:cNvSpPr txBox="1"/>
          <p:nvPr/>
        </p:nvSpPr>
        <p:spPr>
          <a:xfrm>
            <a:off x="4168775" y="2981325"/>
            <a:ext cx="695325" cy="341313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3-SAT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36" name="AutoShape 7"/>
          <p:cNvCxnSpPr>
            <a:stCxn id="22534" idx="2"/>
            <a:endCxn id="22535" idx="0"/>
          </p:cNvCxnSpPr>
          <p:nvPr/>
        </p:nvCxnSpPr>
        <p:spPr>
          <a:xfrm>
            <a:off x="4514850" y="2565400"/>
            <a:ext cx="1588" cy="415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22537" name="Text Box 8"/>
          <p:cNvSpPr txBox="1"/>
          <p:nvPr/>
        </p:nvSpPr>
        <p:spPr>
          <a:xfrm>
            <a:off x="3341688" y="4267200"/>
            <a:ext cx="1470025" cy="341313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DIR-HAM-CYCLE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38" name="AutoShape 9"/>
          <p:cNvCxnSpPr>
            <a:stCxn id="22535" idx="2"/>
            <a:endCxn id="22537" idx="0"/>
          </p:cNvCxnSpPr>
          <p:nvPr/>
        </p:nvCxnSpPr>
        <p:spPr>
          <a:xfrm flipH="1">
            <a:off x="4076700" y="3322638"/>
            <a:ext cx="439738" cy="9445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22539" name="Text Box 10"/>
          <p:cNvSpPr txBox="1"/>
          <p:nvPr/>
        </p:nvSpPr>
        <p:spPr>
          <a:xfrm>
            <a:off x="1390650" y="4267200"/>
            <a:ext cx="1774825" cy="341313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INDEPENDENT SET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40" name="AutoShape 11"/>
          <p:cNvCxnSpPr>
            <a:stCxn id="22535" idx="2"/>
            <a:endCxn id="22539" idx="0"/>
          </p:cNvCxnSpPr>
          <p:nvPr/>
        </p:nvCxnSpPr>
        <p:spPr>
          <a:xfrm flipH="1">
            <a:off x="2278063" y="3322638"/>
            <a:ext cx="2238375" cy="9445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22541" name="Text Box 12"/>
          <p:cNvSpPr txBox="1"/>
          <p:nvPr/>
        </p:nvSpPr>
        <p:spPr>
          <a:xfrm>
            <a:off x="1573213" y="5221288"/>
            <a:ext cx="14065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VERTEX COVER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42" name="Text Box 14"/>
          <p:cNvSpPr txBox="1"/>
          <p:nvPr/>
        </p:nvSpPr>
        <p:spPr>
          <a:xfrm rot="-1386760">
            <a:off x="2516188" y="3444875"/>
            <a:ext cx="1417637" cy="41275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>
            <a:spAutoFit/>
          </a:bodyPr>
          <a:p>
            <a:r>
              <a:rPr lang="en-US" altLang="en-US" sz="900" dirty="0">
                <a:latin typeface="Comic Sans MS" panose="030F0702030302020204" pitchFamily="-84" charset="0"/>
              </a:rPr>
              <a:t>3-SAT reduces to INDEPENDENT SET</a:t>
            </a:r>
            <a:endParaRPr lang="en-US" altLang="en-US" sz="900" dirty="0">
              <a:latin typeface="Comic Sans MS" panose="030F0702030302020204" pitchFamily="-84" charset="0"/>
            </a:endParaRPr>
          </a:p>
        </p:txBody>
      </p:sp>
      <p:sp>
        <p:nvSpPr>
          <p:cNvPr id="22543" name="Text Box 15"/>
          <p:cNvSpPr txBox="1"/>
          <p:nvPr/>
        </p:nvSpPr>
        <p:spPr>
          <a:xfrm>
            <a:off x="5181600" y="4275138"/>
            <a:ext cx="14446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GRAPH 3-COLOR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44" name="AutoShape 16"/>
          <p:cNvCxnSpPr>
            <a:stCxn id="22535" idx="2"/>
            <a:endCxn id="22543" idx="0"/>
          </p:cNvCxnSpPr>
          <p:nvPr/>
        </p:nvCxnSpPr>
        <p:spPr>
          <a:xfrm>
            <a:off x="4516438" y="3322638"/>
            <a:ext cx="1387475" cy="952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22545" name="Text Box 17"/>
          <p:cNvSpPr txBox="1"/>
          <p:nvPr/>
        </p:nvSpPr>
        <p:spPr>
          <a:xfrm>
            <a:off x="3519488" y="5237163"/>
            <a:ext cx="11144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HAM-CYCLE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46" name="Text Box 19"/>
          <p:cNvSpPr txBox="1"/>
          <p:nvPr/>
        </p:nvSpPr>
        <p:spPr>
          <a:xfrm>
            <a:off x="3819525" y="6207125"/>
            <a:ext cx="517525" cy="341313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TSP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47" name="Text Box 21"/>
          <p:cNvSpPr txBox="1"/>
          <p:nvPr/>
        </p:nvSpPr>
        <p:spPr>
          <a:xfrm>
            <a:off x="6946900" y="4278313"/>
            <a:ext cx="12668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SUBSET-SUM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48" name="AutoShape 22"/>
          <p:cNvCxnSpPr>
            <a:stCxn id="22535" idx="2"/>
            <a:endCxn id="22547" idx="0"/>
          </p:cNvCxnSpPr>
          <p:nvPr/>
        </p:nvCxnSpPr>
        <p:spPr>
          <a:xfrm>
            <a:off x="4516438" y="3322638"/>
            <a:ext cx="3063875" cy="955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22549" name="Text Box 23"/>
          <p:cNvSpPr txBox="1"/>
          <p:nvPr/>
        </p:nvSpPr>
        <p:spPr>
          <a:xfrm>
            <a:off x="6940550" y="5230813"/>
            <a:ext cx="12795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SCHEDULING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50" name="Text Box 25"/>
          <p:cNvSpPr txBox="1"/>
          <p:nvPr/>
        </p:nvSpPr>
        <p:spPr>
          <a:xfrm>
            <a:off x="5129213" y="5237163"/>
            <a:ext cx="1546225" cy="341312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PLANAR 3-COLOR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22551" name="Text Box 27"/>
          <p:cNvSpPr txBox="1"/>
          <p:nvPr/>
        </p:nvSpPr>
        <p:spPr>
          <a:xfrm>
            <a:off x="1727200" y="6207125"/>
            <a:ext cx="1101725" cy="341313"/>
          </a:xfrm>
          <a:prstGeom prst="rect">
            <a:avLst/>
          </a:prstGeom>
          <a:solidFill>
            <a:srgbClr val="C0C0C0"/>
          </a:solidFill>
          <a:ln w="15875">
            <a:noFill/>
          </a:ln>
        </p:spPr>
        <p:txBody>
          <a:bodyPr wrap="none" lIns="118872" tIns="64008" rIns="118872" bIns="64008"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SET COVER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cxnSp>
        <p:nvCxnSpPr>
          <p:cNvPr id="22552" name="AutoShape 29"/>
          <p:cNvCxnSpPr>
            <a:stCxn id="22546" idx="3"/>
            <a:endCxn id="22534" idx="3"/>
          </p:cNvCxnSpPr>
          <p:nvPr/>
        </p:nvCxnSpPr>
        <p:spPr>
          <a:xfrm flipV="1">
            <a:off x="4337050" y="2395538"/>
            <a:ext cx="811213" cy="3983037"/>
          </a:xfrm>
          <a:prstGeom prst="bentConnector3">
            <a:avLst>
              <a:gd name="adj1" fmla="val 529352"/>
            </a:avLst>
          </a:prstGeom>
          <a:ln w="38100" cap="flat" cmpd="sng">
            <a:solidFill>
              <a:srgbClr val="003399"/>
            </a:solidFill>
            <a:prstDash val="solid"/>
            <a:miter/>
            <a:headEnd type="none" w="med" len="med"/>
            <a:tailEnd type="triangle" w="sm" len="sm"/>
          </a:ln>
        </p:spPr>
      </p:cxnSp>
      <p:cxnSp>
        <p:nvCxnSpPr>
          <p:cNvPr id="22553" name="AutoShape 30"/>
          <p:cNvCxnSpPr>
            <a:stCxn id="22551" idx="1"/>
            <a:endCxn id="22534" idx="1"/>
          </p:cNvCxnSpPr>
          <p:nvPr/>
        </p:nvCxnSpPr>
        <p:spPr>
          <a:xfrm rot="-10800000" flipH="1">
            <a:off x="1727200" y="2395538"/>
            <a:ext cx="2154238" cy="3983037"/>
          </a:xfrm>
          <a:prstGeom prst="bentConnector3">
            <a:avLst>
              <a:gd name="adj1" fmla="val -38986"/>
            </a:avLst>
          </a:prstGeom>
          <a:ln w="38100" cap="flat" cmpd="sng">
            <a:solidFill>
              <a:srgbClr val="003399"/>
            </a:solidFill>
            <a:prstDash val="solid"/>
            <a:miter/>
            <a:headEnd type="none" w="med" len="med"/>
            <a:tailEnd type="triangle" w="sm" len="sm"/>
          </a:ln>
        </p:spPr>
      </p:cxnSp>
      <p:sp>
        <p:nvSpPr>
          <p:cNvPr id="22554" name="Rectangle 3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NP-Completeness</a:t>
            </a:r>
            <a:endParaRPr lang="en-US" altLang="en-US" dirty="0"/>
          </a:p>
        </p:txBody>
      </p:sp>
      <p:sp>
        <p:nvSpPr>
          <p:cNvPr id="22555" name="Rectangle 32"/>
          <p:cNvSpPr/>
          <p:nvPr/>
        </p:nvSpPr>
        <p:spPr>
          <a:xfrm>
            <a:off x="6026150" y="2082800"/>
            <a:ext cx="208915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000" dirty="0">
                <a:solidFill>
                  <a:srgbClr val="003399"/>
                </a:solidFill>
                <a:latin typeface="Comic Sans MS" panose="030F0702030302020204" pitchFamily="-84" charset="0"/>
              </a:rPr>
              <a:t>by definition of NP-completeness</a:t>
            </a:r>
            <a:endParaRPr lang="en-US" altLang="en-US" sz="1000" dirty="0">
              <a:solidFill>
                <a:srgbClr val="003399"/>
              </a:solidFill>
              <a:latin typeface="Comic Sans MS" panose="030F0702030302020204" pitchFamily="-84" charset="0"/>
            </a:endParaRPr>
          </a:p>
        </p:txBody>
      </p:sp>
      <p:cxnSp>
        <p:nvCxnSpPr>
          <p:cNvPr id="22556" name="AutoShape 33"/>
          <p:cNvCxnSpPr>
            <a:stCxn id="22550" idx="2"/>
            <a:endCxn id="22531" idx="0"/>
          </p:cNvCxnSpPr>
          <p:nvPr/>
        </p:nvCxnSpPr>
        <p:spPr>
          <a:xfrm>
            <a:off x="5902325" y="5578475"/>
            <a:ext cx="3175" cy="777875"/>
          </a:xfrm>
          <a:prstGeom prst="straightConnector1">
            <a:avLst/>
          </a:prstGeom>
          <a:ln w="38100" cap="flat" cmpd="sng">
            <a:solidFill>
              <a:srgbClr val="003399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22557" name="AutoShape 34"/>
          <p:cNvCxnSpPr>
            <a:stCxn id="22549" idx="2"/>
            <a:endCxn id="22532" idx="0"/>
          </p:cNvCxnSpPr>
          <p:nvPr/>
        </p:nvCxnSpPr>
        <p:spPr>
          <a:xfrm>
            <a:off x="7580313" y="5572125"/>
            <a:ext cx="1587" cy="776288"/>
          </a:xfrm>
          <a:prstGeom prst="straightConnector1">
            <a:avLst/>
          </a:prstGeom>
          <a:ln w="38100" cap="flat" cmpd="sng">
            <a:solidFill>
              <a:srgbClr val="003399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22558" name="AutoShape 36"/>
          <p:cNvCxnSpPr>
            <a:stCxn id="22539" idx="2"/>
            <a:endCxn id="22541" idx="0"/>
          </p:cNvCxnSpPr>
          <p:nvPr/>
        </p:nvCxnSpPr>
        <p:spPr>
          <a:xfrm rot="5400000">
            <a:off x="1970088" y="4913313"/>
            <a:ext cx="612775" cy="1587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sm"/>
          </a:ln>
        </p:spPr>
      </p:cxnSp>
      <p:cxnSp>
        <p:nvCxnSpPr>
          <p:cNvPr id="22559" name="AutoShape 37"/>
          <p:cNvCxnSpPr>
            <a:stCxn id="22537" idx="2"/>
            <a:endCxn id="22545" idx="0"/>
          </p:cNvCxnSpPr>
          <p:nvPr/>
        </p:nvCxnSpPr>
        <p:spPr>
          <a:xfrm rot="5400000">
            <a:off x="3762375" y="4922838"/>
            <a:ext cx="6286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22560" name="AutoShape 38"/>
          <p:cNvCxnSpPr>
            <a:stCxn id="22543" idx="2"/>
            <a:endCxn id="22550" idx="0"/>
          </p:cNvCxnSpPr>
          <p:nvPr/>
        </p:nvCxnSpPr>
        <p:spPr>
          <a:xfrm rot="5400000">
            <a:off x="5592763" y="4926013"/>
            <a:ext cx="620712" cy="1587"/>
          </a:xfrm>
          <a:prstGeom prst="bentConnector3">
            <a:avLst>
              <a:gd name="adj1" fmla="val 4987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sm"/>
          </a:ln>
        </p:spPr>
      </p:cxnSp>
      <p:cxnSp>
        <p:nvCxnSpPr>
          <p:cNvPr id="22561" name="AutoShape 39"/>
          <p:cNvCxnSpPr>
            <a:stCxn id="22547" idx="2"/>
            <a:endCxn id="22549" idx="0"/>
          </p:cNvCxnSpPr>
          <p:nvPr/>
        </p:nvCxnSpPr>
        <p:spPr>
          <a:xfrm rot="5400000">
            <a:off x="7273925" y="4924425"/>
            <a:ext cx="6111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22562" name="AutoShape 40"/>
          <p:cNvCxnSpPr>
            <a:stCxn id="22545" idx="2"/>
            <a:endCxn id="22546" idx="0"/>
          </p:cNvCxnSpPr>
          <p:nvPr/>
        </p:nvCxnSpPr>
        <p:spPr>
          <a:xfrm rot="-5400000" flipH="1">
            <a:off x="3762375" y="5891213"/>
            <a:ext cx="628650" cy="1587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sm"/>
          </a:ln>
        </p:spPr>
      </p:cxnSp>
      <p:cxnSp>
        <p:nvCxnSpPr>
          <p:cNvPr id="22563" name="AutoShape 41"/>
          <p:cNvCxnSpPr>
            <a:stCxn id="22541" idx="2"/>
            <a:endCxn id="22551" idx="0"/>
          </p:cNvCxnSpPr>
          <p:nvPr/>
        </p:nvCxnSpPr>
        <p:spPr>
          <a:xfrm rot="-5400000" flipH="1">
            <a:off x="1954213" y="5883275"/>
            <a:ext cx="644525" cy="1588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Decision Problems</a:t>
            </a:r>
            <a:endParaRPr lang="en-US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Decision problem.</a:t>
            </a:r>
            <a:endParaRPr lang="en-US" altLang="en-US" dirty="0"/>
          </a:p>
          <a:p>
            <a:pPr lvl="1"/>
            <a:r>
              <a:rPr lang="en-US" altLang="en-US" dirty="0"/>
              <a:t>X is a set of strings.</a:t>
            </a:r>
            <a:endParaRPr lang="en-US" altLang="en-US" dirty="0"/>
          </a:p>
          <a:p>
            <a:pPr lvl="1"/>
            <a:r>
              <a:rPr lang="en-US" altLang="en-US" dirty="0"/>
              <a:t>Instance:  string s.</a:t>
            </a:r>
            <a:endParaRPr lang="en-US" altLang="en-US" dirty="0"/>
          </a:p>
          <a:p>
            <a:pPr lvl="1"/>
            <a:r>
              <a:rPr lang="en-US" altLang="en-US" dirty="0"/>
              <a:t>Algorithm A solves problem X:  A(s) = </a:t>
            </a:r>
            <a:r>
              <a:rPr lang="en-US" altLang="en-US" sz="1600" dirty="0">
                <a:latin typeface="Courier New" panose="02070309020205020404" pitchFamily="-84" charset="0"/>
              </a:rPr>
              <a:t>yes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-84" charset="2"/>
              </a:rPr>
              <a:t>iff </a:t>
            </a: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-84" charset="2"/>
              </a:rPr>
              <a:t> X.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Polynomial time.  </a:t>
            </a:r>
            <a:r>
              <a:rPr lang="en-US" altLang="en-US" dirty="0">
                <a:solidFill>
                  <a:schemeClr val="tx1"/>
                </a:solidFill>
              </a:rPr>
              <a:t>Algorithm A runs in poly-time if for every string s, A(s) terminates in at most p(|s|) "steps", where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p()</a:t>
            </a:r>
            <a:r>
              <a:rPr lang="en-US" altLang="en-US" dirty="0">
                <a:solidFill>
                  <a:schemeClr val="tx1"/>
                </a:solidFill>
              </a:rPr>
              <a:t> is some polynomial.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sz="1600" dirty="0"/>
              <a:t>PRIMES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chemeClr val="tx1"/>
                </a:solidFill>
              </a:rPr>
              <a:t>X = { 2, 3, 5, 7, 11, 13, 17, 23, 29, 31, 37, …. }</a:t>
            </a:r>
            <a:endParaRPr lang="en-US" altLang="en-US" dirty="0"/>
          </a:p>
          <a:p>
            <a:pPr marL="0" indent="0"/>
            <a:r>
              <a:rPr lang="en-US" altLang="en-US" dirty="0"/>
              <a:t>Algorithm.  </a:t>
            </a:r>
            <a:r>
              <a:rPr lang="en-US" altLang="en-US" dirty="0">
                <a:solidFill>
                  <a:schemeClr val="hlink"/>
                </a:solidFill>
              </a:rPr>
              <a:t>[Agrawal-Kayal-Saxena, 2002] 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p(|s|) = |s|</a:t>
            </a:r>
            <a:r>
              <a:rPr lang="en-US" altLang="en-US" baseline="30000" dirty="0">
                <a:solidFill>
                  <a:schemeClr val="tx1"/>
                </a:solidFill>
              </a:rPr>
              <a:t>8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</p:txBody>
      </p:sp>
      <p:sp>
        <p:nvSpPr>
          <p:cNvPr id="5125" name="Line 4"/>
          <p:cNvSpPr/>
          <p:nvPr/>
        </p:nvSpPr>
        <p:spPr>
          <a:xfrm flipV="1">
            <a:off x="3911600" y="3300413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126" name="Rectangle 5"/>
          <p:cNvSpPr/>
          <p:nvPr/>
        </p:nvSpPr>
        <p:spPr>
          <a:xfrm>
            <a:off x="3514725" y="3521075"/>
            <a:ext cx="94615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length of 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Some NP-Complete Problems</a:t>
            </a:r>
            <a:endParaRPr lang="en-US" altLang="en-US" dirty="0"/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Six basic genres of NP-complete problems and paradigmatic examples.</a:t>
            </a:r>
            <a:endParaRPr lang="en-US" altLang="en-US" dirty="0"/>
          </a:p>
          <a:p>
            <a:pPr lvl="1"/>
            <a:r>
              <a:rPr lang="en-US" altLang="en-US" dirty="0"/>
              <a:t>Packing problems:  </a:t>
            </a:r>
            <a:r>
              <a:rPr lang="en-US" altLang="en-US" sz="1600" dirty="0"/>
              <a:t>SET-PACKING</a:t>
            </a:r>
            <a:r>
              <a:rPr lang="en-US" altLang="en-US" dirty="0"/>
              <a:t>, </a:t>
            </a:r>
            <a:r>
              <a:rPr lang="en-US" altLang="en-US" sz="1600" dirty="0"/>
              <a:t>INDEPENDENT SET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Covering problems:  S</a:t>
            </a:r>
            <a:r>
              <a:rPr lang="en-US" altLang="en-US" sz="1600" dirty="0"/>
              <a:t>ET-COVER</a:t>
            </a:r>
            <a:r>
              <a:rPr lang="en-US" altLang="en-US" dirty="0"/>
              <a:t>, </a:t>
            </a:r>
            <a:r>
              <a:rPr lang="en-US" altLang="en-US" sz="1600" dirty="0"/>
              <a:t>VERTEX-COVER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Constraint satisfaction problems:  </a:t>
            </a:r>
            <a:r>
              <a:rPr lang="en-US" altLang="en-US" sz="1600" dirty="0"/>
              <a:t>SAT</a:t>
            </a:r>
            <a:r>
              <a:rPr lang="en-US" altLang="en-US" dirty="0"/>
              <a:t>, </a:t>
            </a:r>
            <a:r>
              <a:rPr lang="en-US" altLang="en-US" sz="1600" dirty="0"/>
              <a:t>3-SAT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Sequencing problems:  </a:t>
            </a:r>
            <a:r>
              <a:rPr lang="en-US" altLang="en-US" sz="1600" dirty="0"/>
              <a:t>HAMILTONIAN-CYCLE</a:t>
            </a:r>
            <a:r>
              <a:rPr lang="en-US" altLang="en-US" dirty="0"/>
              <a:t>, </a:t>
            </a:r>
            <a:r>
              <a:rPr lang="en-US" altLang="en-US" sz="1600" dirty="0"/>
              <a:t>TSP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Partitioning problems: </a:t>
            </a:r>
            <a:r>
              <a:rPr lang="en-US" altLang="en-US" sz="1600" dirty="0"/>
              <a:t>3D-MATCHING</a:t>
            </a:r>
            <a:r>
              <a:rPr lang="en-US" altLang="en-US" dirty="0"/>
              <a:t> </a:t>
            </a:r>
            <a:r>
              <a:rPr lang="en-US" altLang="en-US" sz="1600" dirty="0"/>
              <a:t>3-COLOR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Numerical problems:  </a:t>
            </a:r>
            <a:r>
              <a:rPr lang="en-US" altLang="en-US" sz="1600" dirty="0"/>
              <a:t>SUBSET-SUM</a:t>
            </a:r>
            <a:r>
              <a:rPr lang="en-US" altLang="en-US" dirty="0"/>
              <a:t>, </a:t>
            </a:r>
            <a:r>
              <a:rPr lang="en-US" altLang="en-US" sz="1600" dirty="0"/>
              <a:t>KNAPSACK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Practice. </a:t>
            </a:r>
            <a:r>
              <a:rPr lang="en-US" altLang="en-US" dirty="0">
                <a:solidFill>
                  <a:schemeClr val="tx1"/>
                </a:solidFill>
              </a:rPr>
              <a:t>Most NP problems are either known to be in P or NP-complete.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Notable exceptions.  </a:t>
            </a:r>
            <a:r>
              <a:rPr lang="en-US" altLang="en-US" dirty="0">
                <a:solidFill>
                  <a:schemeClr val="tx1"/>
                </a:solidFill>
              </a:rPr>
              <a:t>Factoring, graph isomorphism, Nash equilibrium.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Extent and Impact of NP-Completeness</a:t>
            </a:r>
            <a:endParaRPr lang="en-US" altLang="en-US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Extent of NP-completeness.  </a:t>
            </a:r>
            <a:r>
              <a:rPr lang="en-US" altLang="en-US" dirty="0">
                <a:solidFill>
                  <a:schemeClr val="hlink"/>
                </a:solidFill>
              </a:rPr>
              <a:t>[Papadimitriou 1995] </a:t>
            </a:r>
            <a:endParaRPr lang="en-US" altLang="en-US" dirty="0"/>
          </a:p>
          <a:p>
            <a:pPr lvl="1"/>
            <a:r>
              <a:rPr lang="en-US" altLang="en-US" dirty="0"/>
              <a:t>Prime intellectual export of CS to other disciplines.</a:t>
            </a:r>
            <a:endParaRPr lang="en-US" altLang="en-US" dirty="0"/>
          </a:p>
          <a:p>
            <a:pPr lvl="1"/>
            <a:r>
              <a:rPr lang="en-US" altLang="en-US" dirty="0"/>
              <a:t>6,000 citations per year (title, abstract, keywords).</a:t>
            </a:r>
            <a:endParaRPr lang="en-US" altLang="en-US" dirty="0"/>
          </a:p>
          <a:p>
            <a:pPr lvl="2"/>
            <a:r>
              <a:rPr lang="en-US" altLang="en-US" dirty="0"/>
              <a:t>more than "compiler", "operating system", "database"</a:t>
            </a:r>
            <a:endParaRPr lang="en-US" altLang="en-US" dirty="0"/>
          </a:p>
          <a:p>
            <a:pPr lvl="1"/>
            <a:r>
              <a:rPr lang="en-US" altLang="en-US" dirty="0"/>
              <a:t>Broad applicability and classification power.</a:t>
            </a:r>
            <a:endParaRPr lang="en-US" altLang="en-US" dirty="0"/>
          </a:p>
          <a:p>
            <a:pPr lvl="1"/>
            <a:r>
              <a:rPr lang="en-US" altLang="en-US" dirty="0"/>
              <a:t>"Captures vast domains of computational, scientific, mathematical endeavors, and seems to roughly delimit what mathematicians and scientists had been aspiring to compute feasibly."</a:t>
            </a:r>
            <a:endParaRPr lang="en-US" altLang="en-US" dirty="0"/>
          </a:p>
          <a:p>
            <a:pPr lvl="1"/>
            <a:endParaRPr lang="en-US" altLang="en-US" dirty="0">
              <a:solidFill>
                <a:schemeClr val="hlink"/>
              </a:solidFill>
            </a:endParaRPr>
          </a:p>
          <a:p>
            <a:pPr marL="0" indent="0"/>
            <a:r>
              <a:rPr lang="en-US" altLang="en-US" dirty="0"/>
              <a:t>NP-completeness can guide scientific inquiry.</a:t>
            </a:r>
            <a:endParaRPr lang="en-US" altLang="en-US" dirty="0"/>
          </a:p>
          <a:p>
            <a:pPr lvl="1"/>
            <a:r>
              <a:rPr lang="en-US" altLang="en-US" dirty="0"/>
              <a:t>1926:  Ising introduces simple model for phase transitions.</a:t>
            </a:r>
            <a:endParaRPr lang="en-US" altLang="en-US" dirty="0"/>
          </a:p>
          <a:p>
            <a:pPr lvl="1"/>
            <a:r>
              <a:rPr lang="en-US" altLang="en-US" dirty="0"/>
              <a:t>1944:  Onsager solves 2D case in tour de force.</a:t>
            </a:r>
            <a:endParaRPr lang="en-US" altLang="en-US" dirty="0"/>
          </a:p>
          <a:p>
            <a:pPr lvl="1"/>
            <a:r>
              <a:rPr lang="en-US" altLang="en-US" dirty="0"/>
              <a:t>19xx:  Feynman and other top minds seek 3D solution.</a:t>
            </a:r>
            <a:endParaRPr lang="en-US" altLang="en-US" dirty="0"/>
          </a:p>
          <a:p>
            <a:pPr lvl="1"/>
            <a:r>
              <a:rPr lang="en-US" altLang="en-US" dirty="0"/>
              <a:t>2000:  Istrail proves 3D problem NP-complete.</a:t>
            </a:r>
            <a:endParaRPr lang="en-US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More Hard Computational Problems</a:t>
            </a:r>
            <a:endParaRPr lang="en-US" altLang="en-US" dirty="0"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410200"/>
          </a:xfrm>
          <a:ln/>
        </p:spPr>
        <p:txBody>
          <a:bodyPr vert="horz" wrap="square" lIns="92075" tIns="46038" rIns="92075" bIns="46038" anchor="t" anchorCtr="0"/>
          <a:p>
            <a:pPr marL="0" indent="0">
              <a:lnSpc>
                <a:spcPts val="2500"/>
              </a:lnSpc>
            </a:pPr>
            <a:r>
              <a:rPr lang="en-US" altLang="en-US" sz="1600" dirty="0"/>
              <a:t>Aerospace engineering:  </a:t>
            </a:r>
            <a:r>
              <a:rPr lang="en-US" altLang="en-US" sz="1600" dirty="0">
                <a:solidFill>
                  <a:schemeClr val="tx1"/>
                </a:solidFill>
              </a:rPr>
              <a:t>optimal mesh partitioning for finite elements.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Biology:  </a:t>
            </a:r>
            <a:r>
              <a:rPr lang="en-US" altLang="en-US" sz="1600" dirty="0">
                <a:solidFill>
                  <a:schemeClr val="tx1"/>
                </a:solidFill>
              </a:rPr>
              <a:t>protein folding.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Chemical engineering:  </a:t>
            </a:r>
            <a:r>
              <a:rPr lang="en-US" altLang="en-US" sz="1600" dirty="0">
                <a:solidFill>
                  <a:schemeClr val="tx1"/>
                </a:solidFill>
              </a:rPr>
              <a:t>heat exchanger network synthesis.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Civil engineering:  </a:t>
            </a:r>
            <a:r>
              <a:rPr lang="en-US" altLang="en-US" sz="1600" dirty="0">
                <a:solidFill>
                  <a:schemeClr val="tx1"/>
                </a:solidFill>
              </a:rPr>
              <a:t>equilibrium of urban traffic flow.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Economics:  </a:t>
            </a:r>
            <a:r>
              <a:rPr lang="en-US" altLang="en-US" sz="1600" dirty="0">
                <a:solidFill>
                  <a:schemeClr val="tx1"/>
                </a:solidFill>
              </a:rPr>
              <a:t>computation of arbitrage in financial markets with friction.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Electrical engineering:  </a:t>
            </a:r>
            <a:r>
              <a:rPr lang="en-US" altLang="en-US" sz="1600" dirty="0">
                <a:solidFill>
                  <a:schemeClr val="tx1"/>
                </a:solidFill>
              </a:rPr>
              <a:t>VLSI layout.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Environmental engineering:  </a:t>
            </a:r>
            <a:r>
              <a:rPr lang="en-US" altLang="en-US" sz="1600" dirty="0">
                <a:solidFill>
                  <a:schemeClr val="tx1"/>
                </a:solidFill>
              </a:rPr>
              <a:t>optimal placement of contaminant sensors.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Financial engineering:  </a:t>
            </a:r>
            <a:r>
              <a:rPr lang="en-US" altLang="en-US" sz="1600" dirty="0">
                <a:solidFill>
                  <a:schemeClr val="tx1"/>
                </a:solidFill>
              </a:rPr>
              <a:t>find minimum risk portfolio of given return.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Game theory:  </a:t>
            </a:r>
            <a:r>
              <a:rPr lang="en-US" altLang="en-US" sz="1600" dirty="0">
                <a:solidFill>
                  <a:schemeClr val="tx1"/>
                </a:solidFill>
              </a:rPr>
              <a:t>find Nash equilibrium that maximizes social welfare.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Genomics:  </a:t>
            </a:r>
            <a:r>
              <a:rPr lang="en-US" altLang="en-US" sz="1600" dirty="0">
                <a:solidFill>
                  <a:schemeClr val="tx1"/>
                </a:solidFill>
              </a:rPr>
              <a:t>phylogeny reconstruction.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Mechanical engineering:  </a:t>
            </a:r>
            <a:r>
              <a:rPr lang="en-US" altLang="en-US" sz="1600" dirty="0">
                <a:solidFill>
                  <a:schemeClr val="tx1"/>
                </a:solidFill>
              </a:rPr>
              <a:t>structure of turbulence in sheared flows.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Medicine:  </a:t>
            </a:r>
            <a:r>
              <a:rPr lang="en-US" altLang="en-US" sz="1600" dirty="0">
                <a:solidFill>
                  <a:schemeClr val="tx1"/>
                </a:solidFill>
              </a:rPr>
              <a:t>reconstructing 3-D shape from biplane angiocardiogram.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Operations research:  </a:t>
            </a:r>
            <a:r>
              <a:rPr lang="en-US" altLang="en-US" sz="1600" dirty="0">
                <a:solidFill>
                  <a:schemeClr val="tx1"/>
                </a:solidFill>
              </a:rPr>
              <a:t>optimal resource allocation.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Physics:  </a:t>
            </a:r>
            <a:r>
              <a:rPr lang="en-US" altLang="en-US" sz="1600" dirty="0">
                <a:solidFill>
                  <a:schemeClr val="tx1"/>
                </a:solidFill>
              </a:rPr>
              <a:t>partition function of 3-D Ising model in statistical mechanics.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Politics:  </a:t>
            </a:r>
            <a:r>
              <a:rPr lang="en-US" altLang="en-US" sz="1600" dirty="0">
                <a:solidFill>
                  <a:schemeClr val="tx1"/>
                </a:solidFill>
              </a:rPr>
              <a:t>Shapley-Shubik voting power.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Pop culture:  </a:t>
            </a:r>
            <a:r>
              <a:rPr lang="en-US" altLang="en-US" sz="1600" dirty="0">
                <a:solidFill>
                  <a:schemeClr val="tx1"/>
                </a:solidFill>
              </a:rPr>
              <a:t>Minesweeper consistency.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ts val="2500"/>
              </a:lnSpc>
            </a:pPr>
            <a:r>
              <a:rPr lang="en-US" altLang="en-US" sz="1600" dirty="0"/>
              <a:t>Statistics:  </a:t>
            </a:r>
            <a:r>
              <a:rPr lang="en-US" altLang="en-US" sz="1600" dirty="0">
                <a:solidFill>
                  <a:schemeClr val="tx1"/>
                </a:solidFill>
              </a:rPr>
              <a:t>optimal experimental design.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Definition of P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P.  </a:t>
            </a:r>
            <a:r>
              <a:rPr lang="en-US" altLang="en-US" dirty="0">
                <a:solidFill>
                  <a:schemeClr val="tx1"/>
                </a:solidFill>
              </a:rPr>
              <a:t>Decision problems for which there is a poly-time algorithm.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>
                <a:solidFill>
                  <a:schemeClr val="tx1"/>
                </a:solidFill>
              </a:rPr>
              <a:t>   -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Finding solution is easy</a:t>
            </a:r>
            <a:endParaRPr lang="en-US" altLang="en-US" dirty="0">
              <a:solidFill>
                <a:srgbClr val="0070C0"/>
              </a:solidFill>
            </a:endParaRPr>
          </a:p>
          <a:p>
            <a:pPr marL="0" indent="0"/>
            <a:endParaRPr lang="en-US" altLang="en-US" dirty="0"/>
          </a:p>
        </p:txBody>
      </p:sp>
      <p:graphicFrame>
        <p:nvGraphicFramePr>
          <p:cNvPr id="6149" name="Table 6148"/>
          <p:cNvGraphicFramePr/>
          <p:nvPr/>
        </p:nvGraphicFramePr>
        <p:xfrm>
          <a:off x="696913" y="2012950"/>
          <a:ext cx="8142287" cy="3525838"/>
        </p:xfrm>
        <a:graphic>
          <a:graphicData uri="http://schemas.openxmlformats.org/drawingml/2006/table">
            <a:tbl>
              <a:tblPr/>
              <a:tblGrid>
                <a:gridCol w="1376363"/>
                <a:gridCol w="2693987"/>
                <a:gridCol w="1779588"/>
                <a:gridCol w="1176337"/>
                <a:gridCol w="1116013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Comic Sans MS" panose="030F0702030302020204" pitchFamily="-84" charset="0"/>
                        </a:rPr>
                        <a:t>Problem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Comic Sans MS" panose="030F0702030302020204" pitchFamily="-84" charset="0"/>
                        </a:rPr>
                        <a:t>Description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Comic Sans MS" panose="030F0702030302020204" pitchFamily="-84" charset="0"/>
                        </a:rPr>
                        <a:t>Algorithm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Comic Sans MS" panose="030F0702030302020204" pitchFamily="-84" charset="0"/>
                        </a:rPr>
                        <a:t>Yes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Comic Sans MS" panose="030F0702030302020204" pitchFamily="-84" charset="0"/>
                        </a:rPr>
                        <a:t>No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619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MULTIPLE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Is x a multiple of y?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Grade school division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51, 17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51, 16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76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RELPRIME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Are x and y relatively prime?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Euclid (300 BCE)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34, 39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34, 51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619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PRIMES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Is x prime?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AKS (2002)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53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51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787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EDIT-DISTANCE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Is the edit distance between x and y less than 5?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Dynamic programming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niether neither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en-US" sz="1400" dirty="0">
                          <a:latin typeface="Courier New" panose="02070309020205020404" pitchFamily="-84" charset="0"/>
                        </a:rPr>
                        <a:t>acgggt ttttta</a:t>
                      </a: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712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LSOLVE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Is there a vector x that satisfies Ax = b?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Aft>
                          <a:spcPts val="300"/>
                        </a:spcAft>
                        <a:buNone/>
                      </a:pPr>
                      <a:r>
                        <a:rPr lang="en-US" altLang="en-US" sz="1400" dirty="0">
                          <a:latin typeface="Comic Sans MS" panose="030F0702030302020204" pitchFamily="-84" charset="0"/>
                        </a:rPr>
                        <a:t>Gauss-Edmonds elimination</a:t>
                      </a:r>
                      <a:endParaRPr lang="en-US" altLang="en-US" sz="1400" dirty="0">
                        <a:latin typeface="Comic Sans MS" panose="030F07020303020202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-84" charset="0"/>
                          <a:ea typeface="MS PGothic" panose="020B0600070205080204" pitchFamily="-84" charset="-128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en-US" altLang="en-US" sz="1400" dirty="0">
                        <a:latin typeface="Courier New" panose="02070309020205020404" pitchFamily="-84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93" name="Object 2"/>
          <p:cNvGraphicFramePr>
            <a:graphicFrameLocks noChangeAspect="1"/>
          </p:cNvGraphicFramePr>
          <p:nvPr/>
        </p:nvGraphicFramePr>
        <p:xfrm>
          <a:off x="6721475" y="4959350"/>
          <a:ext cx="8905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90700" imgH="990600" progId="Equation.3">
                  <p:embed/>
                </p:oleObj>
              </mc:Choice>
              <mc:Fallback>
                <p:oleObj name="" r:id="rId1" imgW="1790700" imgH="990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21475" y="4959350"/>
                        <a:ext cx="89058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Object 3"/>
          <p:cNvGraphicFramePr>
            <a:graphicFrameLocks noChangeAspect="1"/>
          </p:cNvGraphicFramePr>
          <p:nvPr/>
        </p:nvGraphicFramePr>
        <p:xfrm>
          <a:off x="7896225" y="4959350"/>
          <a:ext cx="7381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485900" imgH="990600" progId="Equation.3">
                  <p:embed/>
                </p:oleObj>
              </mc:Choice>
              <mc:Fallback>
                <p:oleObj name="" r:id="rId3" imgW="1485900" imgH="9906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6225" y="4959350"/>
                        <a:ext cx="73818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NP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10200"/>
          </a:xfrm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>
                <a:sym typeface="Symbol" panose="05050102010706020507" pitchFamily="-84" charset="2"/>
              </a:rPr>
              <a:t>Finding solution is hard, but certifying that a solution is correct is relatively easy. </a:t>
            </a:r>
            <a:endParaRPr lang="en-US" altLang="en-US" dirty="0">
              <a:sym typeface="Symbol" panose="05050102010706020507" pitchFamily="-84" charset="2"/>
            </a:endParaRPr>
          </a:p>
          <a:p>
            <a:pPr marL="0" indent="0"/>
            <a:endParaRPr lang="en-US" altLang="en-US" dirty="0"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>
                <a:sym typeface="Symbol" panose="05050102010706020507" pitchFamily="-84" charset="2"/>
              </a:rPr>
              <a:t>Certification algorithm intuition.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Certifier views things from "managerial" viewpoint.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Certifier doesn't determine whether </a:t>
            </a: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-84" charset="2"/>
              </a:rPr>
              <a:t> X  on its own;</a:t>
            </a:r>
            <a:br>
              <a:rPr lang="en-US" altLang="en-US" dirty="0">
                <a:sym typeface="Symbol" panose="05050102010706020507" pitchFamily="-84" charset="2"/>
              </a:rPr>
            </a:br>
            <a:r>
              <a:rPr lang="en-US" altLang="en-US" dirty="0">
                <a:sym typeface="Symbol" panose="05050102010706020507" pitchFamily="-84" charset="2"/>
              </a:rPr>
              <a:t>rather, it checks a proposed proof t that </a:t>
            </a: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-84" charset="2"/>
              </a:rPr>
              <a:t> X.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Algorithm C(s, t) is a </a:t>
            </a:r>
            <a:r>
              <a:rPr lang="en-US" altLang="en-US" dirty="0">
                <a:solidFill>
                  <a:schemeClr val="accent1"/>
                </a:solidFill>
              </a:rPr>
              <a:t>certifier</a:t>
            </a:r>
            <a:r>
              <a:rPr lang="en-US" altLang="en-US" dirty="0">
                <a:solidFill>
                  <a:schemeClr val="tx1"/>
                </a:solidFill>
              </a:rPr>
              <a:t> for problem X if for every string s,  s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 X  iff there exists a string t such that C(s, t) =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lvl="1"/>
            <a:endParaRPr lang="en-US" altLang="en-US" dirty="0">
              <a:sym typeface="Symbol" panose="05050102010706020507" pitchFamily="-84" charset="2"/>
            </a:endParaRPr>
          </a:p>
          <a:p>
            <a:pPr lvl="1"/>
            <a:endParaRPr lang="en-US" altLang="en-US" dirty="0"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NP.  </a:t>
            </a:r>
            <a:r>
              <a:rPr lang="en-US" altLang="en-US" dirty="0">
                <a:solidFill>
                  <a:schemeClr val="tx1"/>
                </a:solidFill>
              </a:rPr>
              <a:t>Decision problems for which there exists a </a:t>
            </a:r>
            <a:r>
              <a:rPr lang="en-US" altLang="en-US" dirty="0">
                <a:solidFill>
                  <a:schemeClr val="accent1"/>
                </a:solidFill>
              </a:rPr>
              <a:t>poly-time</a:t>
            </a:r>
            <a:r>
              <a:rPr lang="en-US" altLang="en-US" dirty="0">
                <a:solidFill>
                  <a:schemeClr val="tx1"/>
                </a:solidFill>
              </a:rPr>
              <a:t> certifier.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NP stands for </a:t>
            </a:r>
            <a:r>
              <a:rPr lang="en-US" altLang="en-US" dirty="0">
                <a:solidFill>
                  <a:schemeClr val="accent1"/>
                </a:solidFill>
              </a:rPr>
              <a:t>nondeterministic</a:t>
            </a:r>
            <a:r>
              <a:rPr lang="en-US" altLang="en-US" dirty="0">
                <a:solidFill>
                  <a:schemeClr val="tx1"/>
                </a:solidFill>
              </a:rPr>
              <a:t> polynomial-time.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5238750" y="4479925"/>
            <a:ext cx="2686050" cy="549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ts val="1800"/>
              </a:lnSpc>
              <a:buClr>
                <a:srgbClr val="003399"/>
              </a:buClr>
              <a:buSzPct val="50000"/>
              <a:buFont typeface="Monotype Sorts" pitchFamily="-84" charset="2"/>
            </a:pPr>
            <a:r>
              <a:rPr lang="en-US" altLang="en-US" sz="1200" dirty="0">
                <a:latin typeface="Comic Sans MS" panose="030F0702030302020204" pitchFamily="-84" charset="0"/>
              </a:rPr>
              <a:t>C(s, t) is a poly-time algorithm and</a:t>
            </a:r>
            <a:br>
              <a:rPr lang="en-US" altLang="en-US" sz="1200" dirty="0">
                <a:latin typeface="Comic Sans MS" panose="030F0702030302020204" pitchFamily="-84" charset="0"/>
              </a:rPr>
            </a:br>
            <a:r>
              <a:rPr lang="en-US" altLang="en-US" sz="1200" dirty="0">
                <a:latin typeface="Comic Sans MS" panose="030F0702030302020204" pitchFamily="-84" charset="0"/>
              </a:rPr>
              <a:t>|</a:t>
            </a:r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t|  p(|s|) for some polynomial p().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7174" name="Line 5"/>
          <p:cNvSpPr/>
          <p:nvPr/>
        </p:nvSpPr>
        <p:spPr>
          <a:xfrm flipV="1">
            <a:off x="6321425" y="4276725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7175" name="Rectangle 8"/>
          <p:cNvSpPr/>
          <p:nvPr/>
        </p:nvSpPr>
        <p:spPr>
          <a:xfrm>
            <a:off x="4298950" y="3408363"/>
            <a:ext cx="201295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ts val="1800"/>
              </a:lnSpc>
              <a:buClr>
                <a:srgbClr val="003399"/>
              </a:buClr>
              <a:buSzPct val="50000"/>
              <a:buFont typeface="Monotype Sorts" pitchFamily="-84" charset="2"/>
            </a:pPr>
            <a:r>
              <a:rPr lang="en-US" altLang="en-US" sz="1200" dirty="0">
                <a:latin typeface="Comic Sans MS" panose="030F0702030302020204" pitchFamily="-84" charset="0"/>
              </a:rPr>
              <a:t>"certificate" or "witness"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7176" name="Line 9"/>
          <p:cNvSpPr/>
          <p:nvPr/>
        </p:nvSpPr>
        <p:spPr>
          <a:xfrm flipH="1" flipV="1">
            <a:off x="4125913" y="3265488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Certifiers and Certificates:  Composite</a:t>
            </a:r>
            <a:endParaRPr lang="en-US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334000"/>
          </a:xfrm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sz="1600" dirty="0"/>
              <a:t>COMPOSITES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Given an integer s, is s composite?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Certificate.  </a:t>
            </a:r>
            <a:r>
              <a:rPr lang="en-US" altLang="en-US" dirty="0">
                <a:solidFill>
                  <a:schemeClr val="tx1"/>
                </a:solidFill>
              </a:rPr>
              <a:t>A nontrivial factor t of s.  Note that such a certificate exists iff s is composite.  Moreover |t|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 |s|.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Certifier.  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Instance.  </a:t>
            </a:r>
            <a:r>
              <a:rPr lang="en-US" altLang="en-US" dirty="0">
                <a:solidFill>
                  <a:schemeClr val="tx1"/>
                </a:solidFill>
              </a:rPr>
              <a:t>s = 437,669.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Certificate.  </a:t>
            </a:r>
            <a:r>
              <a:rPr lang="en-US" altLang="en-US" dirty="0">
                <a:solidFill>
                  <a:schemeClr val="tx1"/>
                </a:solidFill>
              </a:rPr>
              <a:t>t = 541 or 809.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COMPOSITES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197" name="Rectangle 4"/>
          <p:cNvSpPr/>
          <p:nvPr/>
        </p:nvSpPr>
        <p:spPr>
          <a:xfrm>
            <a:off x="4241800" y="5287963"/>
            <a:ext cx="16319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437,669 = 541 </a:t>
            </a:r>
            <a:r>
              <a:rPr lang="en-US" altLang="en-US" sz="1200" dirty="0">
                <a:latin typeface="Comic Sans MS" panose="030F0702030302020204" pitchFamily="-84" charset="0"/>
                <a:sym typeface="Symbol" panose="05050102010706020507" pitchFamily="-84" charset="2"/>
              </a:rPr>
              <a:t></a:t>
            </a:r>
            <a:r>
              <a:rPr lang="en-US" altLang="en-US" sz="1200" dirty="0">
                <a:latin typeface="Comic Sans MS" panose="030F0702030302020204" pitchFamily="-84" charset="0"/>
              </a:rPr>
              <a:t> 809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8198" name="Line 5"/>
          <p:cNvSpPr/>
          <p:nvPr/>
        </p:nvSpPr>
        <p:spPr>
          <a:xfrm flipH="1">
            <a:off x="3833813" y="544988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8199" name="Text Box 6"/>
          <p:cNvSpPr txBox="1"/>
          <p:nvPr/>
        </p:nvSpPr>
        <p:spPr>
          <a:xfrm>
            <a:off x="2438400" y="2590800"/>
            <a:ext cx="4413250" cy="21399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lIns="182880" tIns="91440" rIns="137160" bIns="91440">
            <a:spAutoFit/>
          </a:bodyPr>
          <a:p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boolean 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C(s, t) {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if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(t 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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1 or t 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 s)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  <a:sym typeface="Symbol" panose="05050102010706020507" pitchFamily="-84" charset="2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  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return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false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  <a:sym typeface="Symbol" panose="05050102010706020507" pitchFamily="-84" charset="2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else if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(s is a multiple of t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)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  <a:sym typeface="Symbol" panose="05050102010706020507" pitchFamily="-84" charset="2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  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return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true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  <a:sym typeface="Symbol" panose="05050102010706020507" pitchFamily="-84" charset="2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else </a:t>
            </a:r>
            <a:endParaRPr lang="en-US" altLang="en-US" b="1" dirty="0">
              <a:solidFill>
                <a:srgbClr val="003399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    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return</a:t>
            </a:r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false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cs typeface="Courier New" panose="02070309020205020404" pitchFamily="-84" charset="0"/>
              <a:sym typeface="Symbol" panose="05050102010706020507" pitchFamily="-84" charset="2"/>
            </a:endParaRPr>
          </a:p>
          <a:p>
            <a:r>
              <a:rPr lang="en-US" altLang="en-US" b="1" dirty="0">
                <a:solidFill>
                  <a:schemeClr val="bg2"/>
                </a:solidFill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}</a:t>
            </a:r>
            <a:endParaRPr lang="en-US" altLang="en-US" b="1" dirty="0">
              <a:solidFill>
                <a:schemeClr val="bg2"/>
              </a:solidFill>
              <a:latin typeface="Courier New" panose="02070309020205020404" pitchFamily="-84" charset="0"/>
              <a:ea typeface="Courier New" panose="02070309020205020404" pitchFamily="-84" charset="0"/>
              <a:sym typeface="Symbol" panose="05050102010706020507" pitchFamily="-84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Certifiers and Certificates:  3-Satisfiability</a:t>
            </a:r>
            <a:endParaRPr lang="en-US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334000"/>
          </a:xfrm>
          <a:ln/>
        </p:spPr>
        <p:txBody>
          <a:bodyPr vert="horz" wrap="square" lIns="92075" tIns="46038" rIns="92075" bIns="46038" anchor="t" anchorCtr="0"/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 dirty="0"/>
              <a:t>SAT.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a CNF formula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, is there a satisfying assignment?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/>
              <a:t>Certificate.  </a:t>
            </a:r>
            <a:r>
              <a:rPr lang="en-US" altLang="en-US" dirty="0">
                <a:solidFill>
                  <a:schemeClr val="tx1"/>
                </a:solidFill>
              </a:rPr>
              <a:t>An assignment of truth values to the n boolean variables.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Certifier.  </a:t>
            </a:r>
            <a:r>
              <a:rPr lang="en-US" altLang="en-US" dirty="0">
                <a:solidFill>
                  <a:schemeClr val="tx1"/>
                </a:solidFill>
              </a:rPr>
              <a:t>Check that each clause in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</a:t>
            </a:r>
            <a:r>
              <a:rPr lang="en-US" altLang="en-US" dirty="0">
                <a:solidFill>
                  <a:schemeClr val="tx1"/>
                </a:solidFill>
              </a:rPr>
              <a:t> has at least one true literal.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SAT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371600" y="3276600"/>
          <a:ext cx="71786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010400" imgH="355600" progId="Equation.3">
                  <p:embed/>
                </p:oleObj>
              </mc:Choice>
              <mc:Fallback>
                <p:oleObj name="" r:id="rId1" imgW="7010400" imgH="3556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rcRect l="-3137" t="-25714" r="-3137" b="-25714"/>
                      <a:stretch>
                        <a:fillRect/>
                      </a:stretch>
                    </p:blipFill>
                    <p:spPr>
                      <a:xfrm>
                        <a:off x="1371600" y="3276600"/>
                        <a:ext cx="7178675" cy="5222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3590925" y="4343400"/>
          <a:ext cx="2798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540000" imgH="266700" progId="Equation.3">
                  <p:embed/>
                </p:oleObj>
              </mc:Choice>
              <mc:Fallback>
                <p:oleObj name="" r:id="rId3" imgW="2540000" imgH="2667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rcRect l="-7201" t="-34285" r="-7201" b="-34285"/>
                      <a:stretch>
                        <a:fillRect/>
                      </a:stretch>
                    </p:blipFill>
                    <p:spPr>
                      <a:xfrm>
                        <a:off x="3590925" y="4343400"/>
                        <a:ext cx="2798763" cy="4365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/>
          <p:nvPr/>
        </p:nvSpPr>
        <p:spPr>
          <a:xfrm>
            <a:off x="4554538" y="3851275"/>
            <a:ext cx="8953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instance 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9224" name="Rectangle 8"/>
          <p:cNvSpPr/>
          <p:nvPr/>
        </p:nvSpPr>
        <p:spPr>
          <a:xfrm>
            <a:off x="4408488" y="4800600"/>
            <a:ext cx="10985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certificate 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Certifiers and Certificates:  Hamiltonian Cycle</a:t>
            </a:r>
            <a:endParaRPr lang="en-US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334000"/>
          </a:xfrm>
          <a:ln/>
        </p:spPr>
        <p:txBody>
          <a:bodyPr vert="horz" wrap="square" lIns="92075" tIns="46038" rIns="92075" bIns="46038" anchor="t" anchorCtr="0"/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 dirty="0"/>
              <a:t>HAM-CYCLE.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an undirected graph G = (V, E), does there exist a simple cycle C that visits every node?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/>
              <a:t>Certificate.  </a:t>
            </a:r>
            <a:r>
              <a:rPr lang="en-US" altLang="en-US" dirty="0">
                <a:solidFill>
                  <a:schemeClr val="tx1"/>
                </a:solidFill>
              </a:rPr>
              <a:t>A permutation of the n nodes.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Certifier.  </a:t>
            </a:r>
            <a:r>
              <a:rPr lang="en-US" altLang="en-US" dirty="0">
                <a:solidFill>
                  <a:schemeClr val="tx1"/>
                </a:solidFill>
              </a:rPr>
              <a:t>Check that the permutation contains each node in V exactly once, and that there is an edge between each pair of adjacent nodes in the permutation.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HAM-CYCLE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cxnSp>
        <p:nvCxnSpPr>
          <p:cNvPr id="10245" name="AutoShape 54"/>
          <p:cNvCxnSpPr>
            <a:stCxn id="10248" idx="7"/>
            <a:endCxn id="10247" idx="3"/>
          </p:cNvCxnSpPr>
          <p:nvPr/>
        </p:nvCxnSpPr>
        <p:spPr>
          <a:xfrm flipV="1">
            <a:off x="3422650" y="5456238"/>
            <a:ext cx="85725" cy="2047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6" name="Oval 55"/>
          <p:cNvSpPr>
            <a:spLocks noChangeAspect="1"/>
          </p:cNvSpPr>
          <p:nvPr/>
        </p:nvSpPr>
        <p:spPr>
          <a:xfrm>
            <a:off x="3178175" y="5170488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47" name="Oval 56"/>
          <p:cNvSpPr>
            <a:spLocks noChangeAspect="1"/>
          </p:cNvSpPr>
          <p:nvPr/>
        </p:nvSpPr>
        <p:spPr>
          <a:xfrm>
            <a:off x="3494088" y="5368925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48" name="Oval 57"/>
          <p:cNvSpPr>
            <a:spLocks noChangeAspect="1"/>
          </p:cNvSpPr>
          <p:nvPr/>
        </p:nvSpPr>
        <p:spPr>
          <a:xfrm>
            <a:off x="3336925" y="5646738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49" name="Oval 58"/>
          <p:cNvSpPr>
            <a:spLocks noChangeAspect="1"/>
          </p:cNvSpPr>
          <p:nvPr/>
        </p:nvSpPr>
        <p:spPr>
          <a:xfrm>
            <a:off x="2997200" y="5646738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50" name="Oval 59"/>
          <p:cNvSpPr>
            <a:spLocks noChangeAspect="1"/>
          </p:cNvSpPr>
          <p:nvPr/>
        </p:nvSpPr>
        <p:spPr>
          <a:xfrm>
            <a:off x="2838450" y="5368925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251" name="AutoShape 60"/>
          <p:cNvCxnSpPr>
            <a:stCxn id="10246" idx="6"/>
            <a:endCxn id="10247" idx="1"/>
          </p:cNvCxnSpPr>
          <p:nvPr/>
        </p:nvCxnSpPr>
        <p:spPr>
          <a:xfrm>
            <a:off x="3278188" y="5221288"/>
            <a:ext cx="230187" cy="161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52" name="AutoShape 61"/>
          <p:cNvCxnSpPr>
            <a:stCxn id="10249" idx="6"/>
            <a:endCxn id="10248" idx="2"/>
          </p:cNvCxnSpPr>
          <p:nvPr/>
        </p:nvCxnSpPr>
        <p:spPr>
          <a:xfrm>
            <a:off x="3098800" y="5697538"/>
            <a:ext cx="2381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53" name="AutoShape 62"/>
          <p:cNvCxnSpPr>
            <a:stCxn id="10249" idx="1"/>
            <a:endCxn id="10250" idx="4"/>
          </p:cNvCxnSpPr>
          <p:nvPr/>
        </p:nvCxnSpPr>
        <p:spPr>
          <a:xfrm flipH="1" flipV="1">
            <a:off x="2889250" y="5470525"/>
            <a:ext cx="122238" cy="190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54" name="AutoShape 63"/>
          <p:cNvCxnSpPr>
            <a:stCxn id="10250" idx="7"/>
            <a:endCxn id="10246" idx="2"/>
          </p:cNvCxnSpPr>
          <p:nvPr/>
        </p:nvCxnSpPr>
        <p:spPr>
          <a:xfrm flipV="1">
            <a:off x="2925763" y="5221288"/>
            <a:ext cx="252412" cy="161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55" name="AutoShape 64"/>
          <p:cNvCxnSpPr>
            <a:stCxn id="10258" idx="7"/>
            <a:endCxn id="10257" idx="3"/>
          </p:cNvCxnSpPr>
          <p:nvPr/>
        </p:nvCxnSpPr>
        <p:spPr>
          <a:xfrm flipV="1">
            <a:off x="3916363" y="5376863"/>
            <a:ext cx="603250" cy="936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56" name="Oval 65"/>
          <p:cNvSpPr>
            <a:spLocks noChangeAspect="1"/>
          </p:cNvSpPr>
          <p:nvPr/>
        </p:nvSpPr>
        <p:spPr>
          <a:xfrm>
            <a:off x="3178175" y="4495800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57" name="Oval 66"/>
          <p:cNvSpPr>
            <a:spLocks noChangeAspect="1"/>
          </p:cNvSpPr>
          <p:nvPr/>
        </p:nvSpPr>
        <p:spPr>
          <a:xfrm>
            <a:off x="4505325" y="5289550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58" name="Oval 67"/>
          <p:cNvSpPr>
            <a:spLocks noChangeAspect="1"/>
          </p:cNvSpPr>
          <p:nvPr/>
        </p:nvSpPr>
        <p:spPr>
          <a:xfrm>
            <a:off x="3830638" y="6299200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59" name="Oval 68"/>
          <p:cNvSpPr>
            <a:spLocks noChangeAspect="1"/>
          </p:cNvSpPr>
          <p:nvPr/>
        </p:nvSpPr>
        <p:spPr>
          <a:xfrm>
            <a:off x="2463800" y="6299200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60" name="Oval 69"/>
          <p:cNvSpPr>
            <a:spLocks noChangeAspect="1"/>
          </p:cNvSpPr>
          <p:nvPr/>
        </p:nvSpPr>
        <p:spPr>
          <a:xfrm>
            <a:off x="1828800" y="5289550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261" name="AutoShape 70"/>
          <p:cNvCxnSpPr>
            <a:stCxn id="10256" idx="6"/>
            <a:endCxn id="10257" idx="1"/>
          </p:cNvCxnSpPr>
          <p:nvPr/>
        </p:nvCxnSpPr>
        <p:spPr>
          <a:xfrm>
            <a:off x="3278188" y="4546600"/>
            <a:ext cx="1241425" cy="757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2" name="AutoShape 71"/>
          <p:cNvCxnSpPr>
            <a:stCxn id="10259" idx="6"/>
            <a:endCxn id="10258" idx="2"/>
          </p:cNvCxnSpPr>
          <p:nvPr/>
        </p:nvCxnSpPr>
        <p:spPr>
          <a:xfrm>
            <a:off x="2563813" y="6350000"/>
            <a:ext cx="12668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3" name="AutoShape 72"/>
          <p:cNvCxnSpPr>
            <a:stCxn id="10259" idx="1"/>
            <a:endCxn id="10260" idx="4"/>
          </p:cNvCxnSpPr>
          <p:nvPr/>
        </p:nvCxnSpPr>
        <p:spPr>
          <a:xfrm flipH="1" flipV="1">
            <a:off x="1879600" y="5391150"/>
            <a:ext cx="598488" cy="9223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4" name="AutoShape 73"/>
          <p:cNvCxnSpPr>
            <a:stCxn id="10260" idx="7"/>
            <a:endCxn id="10256" idx="2"/>
          </p:cNvCxnSpPr>
          <p:nvPr/>
        </p:nvCxnSpPr>
        <p:spPr>
          <a:xfrm flipV="1">
            <a:off x="1916113" y="4546600"/>
            <a:ext cx="1262062" cy="757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5" name="AutoShape 74"/>
          <p:cNvCxnSpPr>
            <a:stCxn id="10268" idx="0"/>
            <a:endCxn id="10267" idx="5"/>
          </p:cNvCxnSpPr>
          <p:nvPr/>
        </p:nvCxnSpPr>
        <p:spPr>
          <a:xfrm flipH="1" flipV="1">
            <a:off x="3700463" y="5099050"/>
            <a:ext cx="180975" cy="190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66" name="Oval 75"/>
          <p:cNvSpPr>
            <a:spLocks noChangeAspect="1"/>
          </p:cNvSpPr>
          <p:nvPr/>
        </p:nvSpPr>
        <p:spPr>
          <a:xfrm>
            <a:off x="3178175" y="4892675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67" name="Oval 76"/>
          <p:cNvSpPr>
            <a:spLocks noChangeAspect="1"/>
          </p:cNvSpPr>
          <p:nvPr/>
        </p:nvSpPr>
        <p:spPr>
          <a:xfrm>
            <a:off x="3613150" y="5011738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68" name="Oval 77"/>
          <p:cNvSpPr>
            <a:spLocks noChangeAspect="1"/>
          </p:cNvSpPr>
          <p:nvPr/>
        </p:nvSpPr>
        <p:spPr>
          <a:xfrm>
            <a:off x="3830638" y="5289550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69" name="Oval 78"/>
          <p:cNvSpPr>
            <a:spLocks noChangeAspect="1"/>
          </p:cNvSpPr>
          <p:nvPr/>
        </p:nvSpPr>
        <p:spPr>
          <a:xfrm>
            <a:off x="3851275" y="5646738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70" name="Oval 79"/>
          <p:cNvSpPr>
            <a:spLocks noChangeAspect="1"/>
          </p:cNvSpPr>
          <p:nvPr/>
        </p:nvSpPr>
        <p:spPr>
          <a:xfrm>
            <a:off x="3552825" y="5924550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271" name="AutoShape 80"/>
          <p:cNvCxnSpPr>
            <a:stCxn id="10266" idx="6"/>
            <a:endCxn id="10267" idx="1"/>
          </p:cNvCxnSpPr>
          <p:nvPr/>
        </p:nvCxnSpPr>
        <p:spPr>
          <a:xfrm>
            <a:off x="3278188" y="4943475"/>
            <a:ext cx="349250" cy="825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72" name="AutoShape 81"/>
          <p:cNvCxnSpPr>
            <a:stCxn id="10269" idx="0"/>
            <a:endCxn id="10268" idx="4"/>
          </p:cNvCxnSpPr>
          <p:nvPr/>
        </p:nvCxnSpPr>
        <p:spPr>
          <a:xfrm flipH="1" flipV="1">
            <a:off x="3881438" y="5391150"/>
            <a:ext cx="20637" cy="255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73" name="AutoShape 82"/>
          <p:cNvCxnSpPr>
            <a:stCxn id="10269" idx="3"/>
            <a:endCxn id="10270" idx="6"/>
          </p:cNvCxnSpPr>
          <p:nvPr/>
        </p:nvCxnSpPr>
        <p:spPr>
          <a:xfrm flipH="1">
            <a:off x="3652838" y="5734050"/>
            <a:ext cx="212725" cy="241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74" name="Oval 83"/>
          <p:cNvSpPr>
            <a:spLocks noChangeAspect="1"/>
          </p:cNvSpPr>
          <p:nvPr/>
        </p:nvSpPr>
        <p:spPr>
          <a:xfrm>
            <a:off x="2781300" y="5030788"/>
            <a:ext cx="100013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75" name="Oval 84"/>
          <p:cNvSpPr>
            <a:spLocks noChangeAspect="1"/>
          </p:cNvSpPr>
          <p:nvPr/>
        </p:nvSpPr>
        <p:spPr>
          <a:xfrm>
            <a:off x="2503488" y="5289550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76" name="Oval 85"/>
          <p:cNvSpPr>
            <a:spLocks noChangeAspect="1"/>
          </p:cNvSpPr>
          <p:nvPr/>
        </p:nvSpPr>
        <p:spPr>
          <a:xfrm>
            <a:off x="2582863" y="5646738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77" name="Oval 86"/>
          <p:cNvSpPr>
            <a:spLocks noChangeAspect="1"/>
          </p:cNvSpPr>
          <p:nvPr/>
        </p:nvSpPr>
        <p:spPr>
          <a:xfrm>
            <a:off x="2820988" y="5943600"/>
            <a:ext cx="100012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78" name="Oval 87"/>
          <p:cNvSpPr>
            <a:spLocks noChangeAspect="1"/>
          </p:cNvSpPr>
          <p:nvPr/>
        </p:nvSpPr>
        <p:spPr>
          <a:xfrm>
            <a:off x="3155950" y="6062663"/>
            <a:ext cx="101600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279" name="AutoShape 88"/>
          <p:cNvCxnSpPr>
            <a:stCxn id="10266" idx="2"/>
            <a:endCxn id="10274" idx="7"/>
          </p:cNvCxnSpPr>
          <p:nvPr/>
        </p:nvCxnSpPr>
        <p:spPr>
          <a:xfrm flipH="1">
            <a:off x="2867025" y="4943475"/>
            <a:ext cx="311150" cy="101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0" name="AutoShape 89"/>
          <p:cNvCxnSpPr>
            <a:stCxn id="10274" idx="3"/>
            <a:endCxn id="10275" idx="7"/>
          </p:cNvCxnSpPr>
          <p:nvPr/>
        </p:nvCxnSpPr>
        <p:spPr>
          <a:xfrm flipH="1">
            <a:off x="2589213" y="5116513"/>
            <a:ext cx="206375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1" name="AutoShape 90"/>
          <p:cNvCxnSpPr>
            <a:stCxn id="10275" idx="4"/>
            <a:endCxn id="10276" idx="0"/>
          </p:cNvCxnSpPr>
          <p:nvPr/>
        </p:nvCxnSpPr>
        <p:spPr>
          <a:xfrm>
            <a:off x="2554288" y="5391150"/>
            <a:ext cx="79375" cy="255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2" name="AutoShape 91"/>
          <p:cNvCxnSpPr>
            <a:stCxn id="10276" idx="5"/>
            <a:endCxn id="10277" idx="1"/>
          </p:cNvCxnSpPr>
          <p:nvPr/>
        </p:nvCxnSpPr>
        <p:spPr>
          <a:xfrm>
            <a:off x="2668588" y="5734050"/>
            <a:ext cx="166687" cy="223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3" name="AutoShape 92"/>
          <p:cNvCxnSpPr>
            <a:stCxn id="10277" idx="5"/>
            <a:endCxn id="10278" idx="2"/>
          </p:cNvCxnSpPr>
          <p:nvPr/>
        </p:nvCxnSpPr>
        <p:spPr>
          <a:xfrm>
            <a:off x="2906713" y="6029325"/>
            <a:ext cx="249237" cy="84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4" name="AutoShape 93"/>
          <p:cNvCxnSpPr>
            <a:stCxn id="10278" idx="6"/>
            <a:endCxn id="10270" idx="3"/>
          </p:cNvCxnSpPr>
          <p:nvPr/>
        </p:nvCxnSpPr>
        <p:spPr>
          <a:xfrm flipV="1">
            <a:off x="3257550" y="6011863"/>
            <a:ext cx="309563" cy="101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5" name="AutoShape 94"/>
          <p:cNvCxnSpPr>
            <a:stCxn id="10258" idx="1"/>
            <a:endCxn id="10270" idx="5"/>
          </p:cNvCxnSpPr>
          <p:nvPr/>
        </p:nvCxnSpPr>
        <p:spPr>
          <a:xfrm flipH="1" flipV="1">
            <a:off x="3638550" y="6011863"/>
            <a:ext cx="206375" cy="301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6" name="AutoShape 95"/>
          <p:cNvCxnSpPr>
            <a:stCxn id="10277" idx="3"/>
            <a:endCxn id="10259" idx="7"/>
          </p:cNvCxnSpPr>
          <p:nvPr/>
        </p:nvCxnSpPr>
        <p:spPr>
          <a:xfrm flipH="1">
            <a:off x="2549525" y="6029325"/>
            <a:ext cx="285750" cy="2841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7" name="AutoShape 96"/>
          <p:cNvCxnSpPr>
            <a:stCxn id="10275" idx="2"/>
            <a:endCxn id="10260" idx="6"/>
          </p:cNvCxnSpPr>
          <p:nvPr/>
        </p:nvCxnSpPr>
        <p:spPr>
          <a:xfrm flipH="1">
            <a:off x="1930400" y="5340350"/>
            <a:ext cx="5730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8" name="AutoShape 97"/>
          <p:cNvCxnSpPr>
            <a:stCxn id="10266" idx="0"/>
            <a:endCxn id="10256" idx="4"/>
          </p:cNvCxnSpPr>
          <p:nvPr/>
        </p:nvCxnSpPr>
        <p:spPr>
          <a:xfrm flipV="1">
            <a:off x="3228975" y="4597400"/>
            <a:ext cx="0" cy="295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89" name="AutoShape 98"/>
          <p:cNvCxnSpPr>
            <a:stCxn id="10268" idx="6"/>
            <a:endCxn id="10257" idx="2"/>
          </p:cNvCxnSpPr>
          <p:nvPr/>
        </p:nvCxnSpPr>
        <p:spPr>
          <a:xfrm>
            <a:off x="3930650" y="5340350"/>
            <a:ext cx="574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0" name="AutoShape 99"/>
          <p:cNvCxnSpPr>
            <a:stCxn id="10248" idx="4"/>
            <a:endCxn id="10278" idx="7"/>
          </p:cNvCxnSpPr>
          <p:nvPr/>
        </p:nvCxnSpPr>
        <p:spPr>
          <a:xfrm flipH="1">
            <a:off x="3243263" y="5748338"/>
            <a:ext cx="144462" cy="3286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1" name="AutoShape 100"/>
          <p:cNvCxnSpPr>
            <a:stCxn id="10269" idx="2"/>
            <a:endCxn id="10247" idx="5"/>
          </p:cNvCxnSpPr>
          <p:nvPr/>
        </p:nvCxnSpPr>
        <p:spPr>
          <a:xfrm flipH="1" flipV="1">
            <a:off x="3581400" y="5456238"/>
            <a:ext cx="269875" cy="241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2" name="AutoShape 101"/>
          <p:cNvCxnSpPr>
            <a:stCxn id="10249" idx="2"/>
            <a:endCxn id="10276" idx="6"/>
          </p:cNvCxnSpPr>
          <p:nvPr/>
        </p:nvCxnSpPr>
        <p:spPr>
          <a:xfrm flipH="1">
            <a:off x="2682875" y="5697538"/>
            <a:ext cx="3143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3" name="AutoShape 102"/>
          <p:cNvCxnSpPr>
            <a:stCxn id="10250" idx="0"/>
            <a:endCxn id="10274" idx="4"/>
          </p:cNvCxnSpPr>
          <p:nvPr/>
        </p:nvCxnSpPr>
        <p:spPr>
          <a:xfrm flipH="1" flipV="1">
            <a:off x="2832100" y="5130800"/>
            <a:ext cx="57150" cy="238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4" name="AutoShape 103"/>
          <p:cNvCxnSpPr>
            <a:stCxn id="10267" idx="3"/>
            <a:endCxn id="10246" idx="7"/>
          </p:cNvCxnSpPr>
          <p:nvPr/>
        </p:nvCxnSpPr>
        <p:spPr>
          <a:xfrm flipH="1">
            <a:off x="3263900" y="5099050"/>
            <a:ext cx="363538" cy="85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95" name="AutoShape 127"/>
          <p:cNvCxnSpPr>
            <a:stCxn id="10298" idx="7"/>
            <a:endCxn id="10297" idx="3"/>
          </p:cNvCxnSpPr>
          <p:nvPr/>
        </p:nvCxnSpPr>
        <p:spPr>
          <a:xfrm flipV="1">
            <a:off x="6742113" y="5440363"/>
            <a:ext cx="85725" cy="206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96" name="Oval 128"/>
          <p:cNvSpPr>
            <a:spLocks noChangeAspect="1"/>
          </p:cNvSpPr>
          <p:nvPr/>
        </p:nvSpPr>
        <p:spPr>
          <a:xfrm>
            <a:off x="6496050" y="5156200"/>
            <a:ext cx="101600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97" name="Oval 129"/>
          <p:cNvSpPr>
            <a:spLocks noChangeAspect="1"/>
          </p:cNvSpPr>
          <p:nvPr/>
        </p:nvSpPr>
        <p:spPr>
          <a:xfrm>
            <a:off x="6813550" y="5354638"/>
            <a:ext cx="101600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98" name="Oval 130"/>
          <p:cNvSpPr>
            <a:spLocks noChangeAspect="1"/>
          </p:cNvSpPr>
          <p:nvPr/>
        </p:nvSpPr>
        <p:spPr>
          <a:xfrm>
            <a:off x="6654800" y="5632450"/>
            <a:ext cx="101600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299" name="Oval 131"/>
          <p:cNvSpPr>
            <a:spLocks noChangeAspect="1"/>
          </p:cNvSpPr>
          <p:nvPr/>
        </p:nvSpPr>
        <p:spPr>
          <a:xfrm>
            <a:off x="6316663" y="5632450"/>
            <a:ext cx="100012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00" name="Oval 132"/>
          <p:cNvSpPr>
            <a:spLocks noChangeAspect="1"/>
          </p:cNvSpPr>
          <p:nvPr/>
        </p:nvSpPr>
        <p:spPr>
          <a:xfrm>
            <a:off x="6157913" y="5354638"/>
            <a:ext cx="101600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301" name="AutoShape 133"/>
          <p:cNvCxnSpPr>
            <a:stCxn id="10296" idx="6"/>
            <a:endCxn id="10297" idx="1"/>
          </p:cNvCxnSpPr>
          <p:nvPr/>
        </p:nvCxnSpPr>
        <p:spPr>
          <a:xfrm>
            <a:off x="6597650" y="5207000"/>
            <a:ext cx="230188" cy="161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02" name="AutoShape 134"/>
          <p:cNvCxnSpPr>
            <a:stCxn id="10299" idx="6"/>
            <a:endCxn id="10298" idx="2"/>
          </p:cNvCxnSpPr>
          <p:nvPr/>
        </p:nvCxnSpPr>
        <p:spPr>
          <a:xfrm>
            <a:off x="6416675" y="5683250"/>
            <a:ext cx="2381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03" name="AutoShape 135"/>
          <p:cNvCxnSpPr>
            <a:stCxn id="10299" idx="1"/>
            <a:endCxn id="10300" idx="4"/>
          </p:cNvCxnSpPr>
          <p:nvPr/>
        </p:nvCxnSpPr>
        <p:spPr>
          <a:xfrm flipH="1" flipV="1">
            <a:off x="6208713" y="5454650"/>
            <a:ext cx="122237" cy="192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04" name="AutoShape 136"/>
          <p:cNvCxnSpPr>
            <a:stCxn id="10300" idx="7"/>
            <a:endCxn id="10296" idx="2"/>
          </p:cNvCxnSpPr>
          <p:nvPr/>
        </p:nvCxnSpPr>
        <p:spPr>
          <a:xfrm flipV="1">
            <a:off x="6245225" y="5207000"/>
            <a:ext cx="250825" cy="161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05" name="AutoShape 137"/>
          <p:cNvCxnSpPr>
            <a:stCxn id="10308" idx="7"/>
            <a:endCxn id="10307" idx="3"/>
          </p:cNvCxnSpPr>
          <p:nvPr/>
        </p:nvCxnSpPr>
        <p:spPr>
          <a:xfrm flipV="1">
            <a:off x="7235825" y="5360988"/>
            <a:ext cx="601663" cy="938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06" name="Oval 138"/>
          <p:cNvSpPr>
            <a:spLocks noChangeAspect="1"/>
          </p:cNvSpPr>
          <p:nvPr/>
        </p:nvSpPr>
        <p:spPr>
          <a:xfrm>
            <a:off x="6496050" y="4481513"/>
            <a:ext cx="101600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07" name="Oval 139"/>
          <p:cNvSpPr>
            <a:spLocks noChangeAspect="1"/>
          </p:cNvSpPr>
          <p:nvPr/>
        </p:nvSpPr>
        <p:spPr>
          <a:xfrm>
            <a:off x="7823200" y="5275263"/>
            <a:ext cx="101600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08" name="Oval 140"/>
          <p:cNvSpPr>
            <a:spLocks noChangeAspect="1"/>
          </p:cNvSpPr>
          <p:nvPr/>
        </p:nvSpPr>
        <p:spPr>
          <a:xfrm>
            <a:off x="7150100" y="6284913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09" name="Oval 141"/>
          <p:cNvSpPr>
            <a:spLocks noChangeAspect="1"/>
          </p:cNvSpPr>
          <p:nvPr/>
        </p:nvSpPr>
        <p:spPr>
          <a:xfrm>
            <a:off x="5783263" y="6284913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10" name="Oval 142"/>
          <p:cNvSpPr>
            <a:spLocks noChangeAspect="1"/>
          </p:cNvSpPr>
          <p:nvPr/>
        </p:nvSpPr>
        <p:spPr>
          <a:xfrm>
            <a:off x="5148263" y="5275263"/>
            <a:ext cx="100012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311" name="AutoShape 143"/>
          <p:cNvCxnSpPr>
            <a:stCxn id="10306" idx="6"/>
            <a:endCxn id="10307" idx="1"/>
          </p:cNvCxnSpPr>
          <p:nvPr/>
        </p:nvCxnSpPr>
        <p:spPr>
          <a:xfrm>
            <a:off x="6597650" y="4532313"/>
            <a:ext cx="1239838" cy="7572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12" name="AutoShape 144"/>
          <p:cNvCxnSpPr>
            <a:stCxn id="10309" idx="6"/>
            <a:endCxn id="10308" idx="2"/>
          </p:cNvCxnSpPr>
          <p:nvPr/>
        </p:nvCxnSpPr>
        <p:spPr>
          <a:xfrm>
            <a:off x="5883275" y="6335713"/>
            <a:ext cx="12668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13" name="AutoShape 145"/>
          <p:cNvCxnSpPr>
            <a:stCxn id="10309" idx="1"/>
            <a:endCxn id="10310" idx="4"/>
          </p:cNvCxnSpPr>
          <p:nvPr/>
        </p:nvCxnSpPr>
        <p:spPr>
          <a:xfrm flipH="1" flipV="1">
            <a:off x="5199063" y="5375275"/>
            <a:ext cx="598487" cy="923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14" name="AutoShape 146"/>
          <p:cNvCxnSpPr>
            <a:stCxn id="10310" idx="7"/>
            <a:endCxn id="10306" idx="2"/>
          </p:cNvCxnSpPr>
          <p:nvPr/>
        </p:nvCxnSpPr>
        <p:spPr>
          <a:xfrm flipV="1">
            <a:off x="5233988" y="4532313"/>
            <a:ext cx="1262062" cy="7572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15" name="AutoShape 147"/>
          <p:cNvCxnSpPr>
            <a:stCxn id="10318" idx="0"/>
            <a:endCxn id="10317" idx="5"/>
          </p:cNvCxnSpPr>
          <p:nvPr/>
        </p:nvCxnSpPr>
        <p:spPr>
          <a:xfrm flipH="1" flipV="1">
            <a:off x="7019925" y="5083175"/>
            <a:ext cx="180975" cy="192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16" name="Oval 148"/>
          <p:cNvSpPr>
            <a:spLocks noChangeAspect="1"/>
          </p:cNvSpPr>
          <p:nvPr/>
        </p:nvSpPr>
        <p:spPr>
          <a:xfrm>
            <a:off x="6496050" y="4878388"/>
            <a:ext cx="101600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17" name="Oval 149"/>
          <p:cNvSpPr>
            <a:spLocks noChangeAspect="1"/>
          </p:cNvSpPr>
          <p:nvPr/>
        </p:nvSpPr>
        <p:spPr>
          <a:xfrm>
            <a:off x="6932613" y="4997450"/>
            <a:ext cx="101600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18" name="Oval 150"/>
          <p:cNvSpPr>
            <a:spLocks noChangeAspect="1"/>
          </p:cNvSpPr>
          <p:nvPr/>
        </p:nvSpPr>
        <p:spPr>
          <a:xfrm>
            <a:off x="7150100" y="5275263"/>
            <a:ext cx="100013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19" name="Oval 151"/>
          <p:cNvSpPr>
            <a:spLocks noChangeAspect="1"/>
          </p:cNvSpPr>
          <p:nvPr/>
        </p:nvSpPr>
        <p:spPr>
          <a:xfrm>
            <a:off x="7170738" y="5632450"/>
            <a:ext cx="101600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20" name="Oval 152"/>
          <p:cNvSpPr>
            <a:spLocks noChangeAspect="1"/>
          </p:cNvSpPr>
          <p:nvPr/>
        </p:nvSpPr>
        <p:spPr>
          <a:xfrm>
            <a:off x="6872288" y="5910263"/>
            <a:ext cx="100012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321" name="AutoShape 153"/>
          <p:cNvCxnSpPr>
            <a:stCxn id="10316" idx="6"/>
            <a:endCxn id="10317" idx="1"/>
          </p:cNvCxnSpPr>
          <p:nvPr/>
        </p:nvCxnSpPr>
        <p:spPr>
          <a:xfrm>
            <a:off x="6597650" y="4929188"/>
            <a:ext cx="349250" cy="825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22" name="AutoShape 154"/>
          <p:cNvCxnSpPr>
            <a:stCxn id="10319" idx="0"/>
            <a:endCxn id="10318" idx="4"/>
          </p:cNvCxnSpPr>
          <p:nvPr/>
        </p:nvCxnSpPr>
        <p:spPr>
          <a:xfrm flipH="1" flipV="1">
            <a:off x="7200900" y="5375275"/>
            <a:ext cx="20638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23" name="AutoShape 155"/>
          <p:cNvCxnSpPr>
            <a:stCxn id="10319" idx="3"/>
            <a:endCxn id="10320" idx="6"/>
          </p:cNvCxnSpPr>
          <p:nvPr/>
        </p:nvCxnSpPr>
        <p:spPr>
          <a:xfrm flipH="1">
            <a:off x="6972300" y="5718175"/>
            <a:ext cx="212725" cy="2428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24" name="Oval 156"/>
          <p:cNvSpPr>
            <a:spLocks noChangeAspect="1"/>
          </p:cNvSpPr>
          <p:nvPr/>
        </p:nvSpPr>
        <p:spPr>
          <a:xfrm>
            <a:off x="6100763" y="5014913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25" name="Oval 157"/>
          <p:cNvSpPr>
            <a:spLocks noChangeAspect="1"/>
          </p:cNvSpPr>
          <p:nvPr/>
        </p:nvSpPr>
        <p:spPr>
          <a:xfrm>
            <a:off x="5822950" y="5275263"/>
            <a:ext cx="100013" cy="10001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26" name="Oval 158"/>
          <p:cNvSpPr>
            <a:spLocks noChangeAspect="1"/>
          </p:cNvSpPr>
          <p:nvPr/>
        </p:nvSpPr>
        <p:spPr>
          <a:xfrm>
            <a:off x="5902325" y="5632450"/>
            <a:ext cx="100013" cy="100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27" name="Oval 159"/>
          <p:cNvSpPr>
            <a:spLocks noChangeAspect="1"/>
          </p:cNvSpPr>
          <p:nvPr/>
        </p:nvSpPr>
        <p:spPr>
          <a:xfrm>
            <a:off x="6140450" y="5927725"/>
            <a:ext cx="100013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sp>
        <p:nvSpPr>
          <p:cNvPr id="10328" name="Oval 160"/>
          <p:cNvSpPr>
            <a:spLocks noChangeAspect="1"/>
          </p:cNvSpPr>
          <p:nvPr/>
        </p:nvSpPr>
        <p:spPr>
          <a:xfrm>
            <a:off x="6475413" y="6046788"/>
            <a:ext cx="100012" cy="101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/>
            <a:endParaRPr lang="en-US" altLang="en-US" sz="1400" b="1" dirty="0">
              <a:latin typeface="Comic Sans MS" panose="030F0702030302020204" pitchFamily="-84" charset="0"/>
            </a:endParaRPr>
          </a:p>
        </p:txBody>
      </p:sp>
      <p:cxnSp>
        <p:nvCxnSpPr>
          <p:cNvPr id="10329" name="AutoShape 161"/>
          <p:cNvCxnSpPr>
            <a:stCxn id="10316" idx="2"/>
            <a:endCxn id="10324" idx="7"/>
          </p:cNvCxnSpPr>
          <p:nvPr/>
        </p:nvCxnSpPr>
        <p:spPr>
          <a:xfrm flipH="1">
            <a:off x="6186488" y="4929188"/>
            <a:ext cx="309562" cy="1000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0" name="AutoShape 162"/>
          <p:cNvCxnSpPr>
            <a:stCxn id="10324" idx="3"/>
            <a:endCxn id="10325" idx="7"/>
          </p:cNvCxnSpPr>
          <p:nvPr/>
        </p:nvCxnSpPr>
        <p:spPr>
          <a:xfrm flipH="1">
            <a:off x="5908675" y="5102225"/>
            <a:ext cx="206375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1" name="AutoShape 163"/>
          <p:cNvCxnSpPr>
            <a:stCxn id="10325" idx="4"/>
            <a:endCxn id="10326" idx="0"/>
          </p:cNvCxnSpPr>
          <p:nvPr/>
        </p:nvCxnSpPr>
        <p:spPr>
          <a:xfrm>
            <a:off x="5873750" y="5375275"/>
            <a:ext cx="79375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2" name="AutoShape 164"/>
          <p:cNvCxnSpPr>
            <a:stCxn id="10326" idx="5"/>
            <a:endCxn id="10327" idx="1"/>
          </p:cNvCxnSpPr>
          <p:nvPr/>
        </p:nvCxnSpPr>
        <p:spPr>
          <a:xfrm>
            <a:off x="5988050" y="5718175"/>
            <a:ext cx="166688" cy="223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3" name="AutoShape 165"/>
          <p:cNvCxnSpPr>
            <a:stCxn id="10327" idx="5"/>
            <a:endCxn id="10328" idx="2"/>
          </p:cNvCxnSpPr>
          <p:nvPr/>
        </p:nvCxnSpPr>
        <p:spPr>
          <a:xfrm>
            <a:off x="6226175" y="6015038"/>
            <a:ext cx="249238" cy="825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4" name="AutoShape 166"/>
          <p:cNvCxnSpPr>
            <a:stCxn id="10328" idx="6"/>
            <a:endCxn id="10320" idx="3"/>
          </p:cNvCxnSpPr>
          <p:nvPr/>
        </p:nvCxnSpPr>
        <p:spPr>
          <a:xfrm flipV="1">
            <a:off x="6575425" y="5995988"/>
            <a:ext cx="311150" cy="101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5" name="AutoShape 167"/>
          <p:cNvCxnSpPr>
            <a:stCxn id="10308" idx="1"/>
            <a:endCxn id="10320" idx="5"/>
          </p:cNvCxnSpPr>
          <p:nvPr/>
        </p:nvCxnSpPr>
        <p:spPr>
          <a:xfrm flipH="1" flipV="1">
            <a:off x="6958013" y="5995988"/>
            <a:ext cx="206375" cy="3032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6" name="AutoShape 168"/>
          <p:cNvCxnSpPr>
            <a:stCxn id="10327" idx="3"/>
            <a:endCxn id="10309" idx="7"/>
          </p:cNvCxnSpPr>
          <p:nvPr/>
        </p:nvCxnSpPr>
        <p:spPr>
          <a:xfrm flipH="1">
            <a:off x="5868988" y="6015038"/>
            <a:ext cx="285750" cy="2841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7" name="AutoShape 169"/>
          <p:cNvCxnSpPr>
            <a:stCxn id="10325" idx="2"/>
            <a:endCxn id="10310" idx="6"/>
          </p:cNvCxnSpPr>
          <p:nvPr/>
        </p:nvCxnSpPr>
        <p:spPr>
          <a:xfrm flipH="1">
            <a:off x="5248275" y="5326063"/>
            <a:ext cx="574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8" name="AutoShape 170"/>
          <p:cNvCxnSpPr>
            <a:stCxn id="10316" idx="0"/>
            <a:endCxn id="10306" idx="4"/>
          </p:cNvCxnSpPr>
          <p:nvPr/>
        </p:nvCxnSpPr>
        <p:spPr>
          <a:xfrm flipV="1">
            <a:off x="6546850" y="4583113"/>
            <a:ext cx="0" cy="295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9" name="AutoShape 171"/>
          <p:cNvCxnSpPr>
            <a:stCxn id="10318" idx="6"/>
            <a:endCxn id="10307" idx="2"/>
          </p:cNvCxnSpPr>
          <p:nvPr/>
        </p:nvCxnSpPr>
        <p:spPr>
          <a:xfrm>
            <a:off x="7250113" y="5326063"/>
            <a:ext cx="57308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40" name="AutoShape 172"/>
          <p:cNvCxnSpPr>
            <a:stCxn id="10298" idx="4"/>
            <a:endCxn id="10328" idx="7"/>
          </p:cNvCxnSpPr>
          <p:nvPr/>
        </p:nvCxnSpPr>
        <p:spPr>
          <a:xfrm flipH="1">
            <a:off x="6561138" y="5732463"/>
            <a:ext cx="144462" cy="3286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41" name="AutoShape 173"/>
          <p:cNvCxnSpPr>
            <a:stCxn id="10319" idx="2"/>
            <a:endCxn id="10297" idx="5"/>
          </p:cNvCxnSpPr>
          <p:nvPr/>
        </p:nvCxnSpPr>
        <p:spPr>
          <a:xfrm flipH="1" flipV="1">
            <a:off x="6900863" y="5440363"/>
            <a:ext cx="269875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42" name="AutoShape 174"/>
          <p:cNvCxnSpPr>
            <a:stCxn id="10299" idx="2"/>
            <a:endCxn id="10326" idx="6"/>
          </p:cNvCxnSpPr>
          <p:nvPr/>
        </p:nvCxnSpPr>
        <p:spPr>
          <a:xfrm flipH="1">
            <a:off x="6002338" y="5683250"/>
            <a:ext cx="3143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43" name="AutoShape 175"/>
          <p:cNvCxnSpPr>
            <a:stCxn id="10300" idx="0"/>
            <a:endCxn id="10324" idx="4"/>
          </p:cNvCxnSpPr>
          <p:nvPr/>
        </p:nvCxnSpPr>
        <p:spPr>
          <a:xfrm flipH="1" flipV="1">
            <a:off x="6151563" y="5116513"/>
            <a:ext cx="57150" cy="238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44" name="AutoShape 176"/>
          <p:cNvCxnSpPr>
            <a:stCxn id="10317" idx="3"/>
            <a:endCxn id="10296" idx="7"/>
          </p:cNvCxnSpPr>
          <p:nvPr/>
        </p:nvCxnSpPr>
        <p:spPr>
          <a:xfrm flipH="1">
            <a:off x="6583363" y="5083175"/>
            <a:ext cx="363537" cy="87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0345" name="Group 179"/>
          <p:cNvGrpSpPr/>
          <p:nvPr/>
        </p:nvGrpSpPr>
        <p:grpSpPr>
          <a:xfrm>
            <a:off x="5194300" y="4535488"/>
            <a:ext cx="2640013" cy="1763712"/>
            <a:chOff x="1008" y="1274"/>
            <a:chExt cx="3195" cy="2134"/>
          </a:xfrm>
        </p:grpSpPr>
        <p:cxnSp>
          <p:nvCxnSpPr>
            <p:cNvPr id="10348" name="AutoShape 180"/>
            <p:cNvCxnSpPr/>
            <p:nvPr/>
          </p:nvCxnSpPr>
          <p:spPr>
            <a:xfrm>
              <a:off x="2706" y="2090"/>
              <a:ext cx="275" cy="19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49" name="AutoShape 181"/>
            <p:cNvCxnSpPr/>
            <p:nvPr/>
          </p:nvCxnSpPr>
          <p:spPr>
            <a:xfrm>
              <a:off x="2488" y="2666"/>
              <a:ext cx="278" cy="0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0" name="AutoShape 182"/>
            <p:cNvCxnSpPr/>
            <p:nvPr/>
          </p:nvCxnSpPr>
          <p:spPr>
            <a:xfrm flipH="1" flipV="1">
              <a:off x="2230" y="2396"/>
              <a:ext cx="149" cy="22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1" name="AutoShape 183"/>
            <p:cNvCxnSpPr/>
            <p:nvPr/>
          </p:nvCxnSpPr>
          <p:spPr>
            <a:xfrm flipV="1">
              <a:off x="2273" y="2090"/>
              <a:ext cx="301" cy="19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2" name="AutoShape 184"/>
            <p:cNvCxnSpPr/>
            <p:nvPr/>
          </p:nvCxnSpPr>
          <p:spPr>
            <a:xfrm flipV="1">
              <a:off x="3473" y="2282"/>
              <a:ext cx="730" cy="1126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3" name="AutoShape 185"/>
            <p:cNvCxnSpPr/>
            <p:nvPr/>
          </p:nvCxnSpPr>
          <p:spPr>
            <a:xfrm>
              <a:off x="2706" y="1274"/>
              <a:ext cx="1497" cy="91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4" name="AutoShape 186"/>
            <p:cNvCxnSpPr/>
            <p:nvPr/>
          </p:nvCxnSpPr>
          <p:spPr>
            <a:xfrm flipH="1" flipV="1">
              <a:off x="1008" y="2300"/>
              <a:ext cx="725" cy="110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5" name="AutoShape 187"/>
            <p:cNvCxnSpPr/>
            <p:nvPr/>
          </p:nvCxnSpPr>
          <p:spPr>
            <a:xfrm flipV="1">
              <a:off x="1051" y="1274"/>
              <a:ext cx="1523" cy="91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6" name="AutoShape 188"/>
            <p:cNvCxnSpPr/>
            <p:nvPr/>
          </p:nvCxnSpPr>
          <p:spPr>
            <a:xfrm flipH="1" flipV="1">
              <a:off x="3211" y="1946"/>
              <a:ext cx="219" cy="22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7" name="AutoShape 189"/>
            <p:cNvCxnSpPr/>
            <p:nvPr/>
          </p:nvCxnSpPr>
          <p:spPr>
            <a:xfrm>
              <a:off x="2706" y="1754"/>
              <a:ext cx="419" cy="96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8" name="AutoShape 190"/>
            <p:cNvCxnSpPr/>
            <p:nvPr/>
          </p:nvCxnSpPr>
          <p:spPr>
            <a:xfrm flipH="1" flipV="1">
              <a:off x="3430" y="2300"/>
              <a:ext cx="26" cy="300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9" name="AutoShape 191"/>
            <p:cNvCxnSpPr/>
            <p:nvPr/>
          </p:nvCxnSpPr>
          <p:spPr>
            <a:xfrm flipH="1">
              <a:off x="2203" y="1754"/>
              <a:ext cx="371" cy="11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0" name="AutoShape 192"/>
            <p:cNvCxnSpPr/>
            <p:nvPr/>
          </p:nvCxnSpPr>
          <p:spPr>
            <a:xfrm flipH="1">
              <a:off x="1867" y="1968"/>
              <a:ext cx="250" cy="21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1" name="AutoShape 193"/>
            <p:cNvCxnSpPr/>
            <p:nvPr/>
          </p:nvCxnSpPr>
          <p:spPr>
            <a:xfrm>
              <a:off x="1824" y="2300"/>
              <a:ext cx="96" cy="300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2" name="AutoShape 194"/>
            <p:cNvCxnSpPr/>
            <p:nvPr/>
          </p:nvCxnSpPr>
          <p:spPr>
            <a:xfrm>
              <a:off x="1963" y="2714"/>
              <a:ext cx="202" cy="262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3" name="AutoShape 195"/>
            <p:cNvCxnSpPr/>
            <p:nvPr/>
          </p:nvCxnSpPr>
          <p:spPr>
            <a:xfrm flipV="1">
              <a:off x="2680" y="3050"/>
              <a:ext cx="371" cy="11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4" name="AutoShape 196"/>
            <p:cNvCxnSpPr/>
            <p:nvPr/>
          </p:nvCxnSpPr>
          <p:spPr>
            <a:xfrm flipH="1" flipV="1">
              <a:off x="3137" y="3050"/>
              <a:ext cx="250" cy="35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5" name="AutoShape 197"/>
            <p:cNvCxnSpPr/>
            <p:nvPr/>
          </p:nvCxnSpPr>
          <p:spPr>
            <a:xfrm flipH="1">
              <a:off x="1819" y="3072"/>
              <a:ext cx="346" cy="336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6" name="AutoShape 198"/>
            <p:cNvCxnSpPr/>
            <p:nvPr/>
          </p:nvCxnSpPr>
          <p:spPr>
            <a:xfrm flipH="1">
              <a:off x="2657" y="2732"/>
              <a:ext cx="175" cy="38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67" name="AutoShape 199"/>
            <p:cNvCxnSpPr/>
            <p:nvPr/>
          </p:nvCxnSpPr>
          <p:spPr>
            <a:xfrm flipH="1" flipV="1">
              <a:off x="3067" y="2378"/>
              <a:ext cx="323" cy="288"/>
            </a:xfrm>
            <a:prstGeom prst="straightConnector1">
              <a:avLst/>
            </a:prstGeom>
            <a:ln w="381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0346" name="Rectangle 201"/>
          <p:cNvSpPr/>
          <p:nvPr/>
        </p:nvSpPr>
        <p:spPr>
          <a:xfrm>
            <a:off x="1238250" y="6096000"/>
            <a:ext cx="8953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instance s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0347" name="Rectangle 202"/>
          <p:cNvSpPr/>
          <p:nvPr/>
        </p:nvSpPr>
        <p:spPr>
          <a:xfrm>
            <a:off x="7486650" y="6096000"/>
            <a:ext cx="10985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200" dirty="0">
                <a:latin typeface="Comic Sans MS" panose="030F0702030302020204" pitchFamily="-84" charset="0"/>
              </a:rPr>
              <a:t>certificate t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P, NP, EXP</a:t>
            </a:r>
            <a:endParaRPr lang="en-US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410200"/>
          </a:xfrm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P.  </a:t>
            </a:r>
            <a:r>
              <a:rPr lang="en-US" altLang="en-US" dirty="0">
                <a:solidFill>
                  <a:schemeClr val="tx1"/>
                </a:solidFill>
              </a:rPr>
              <a:t>Decision problems for which there is a </a:t>
            </a:r>
            <a:r>
              <a:rPr lang="en-US" altLang="en-US" dirty="0">
                <a:solidFill>
                  <a:schemeClr val="accent1"/>
                </a:solidFill>
              </a:rPr>
              <a:t>poly-time algorithm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EXP.  </a:t>
            </a:r>
            <a:r>
              <a:rPr lang="en-US" altLang="en-US" dirty="0">
                <a:solidFill>
                  <a:schemeClr val="tx1"/>
                </a:solidFill>
              </a:rPr>
              <a:t>Decision problems for which there is an </a:t>
            </a:r>
            <a:r>
              <a:rPr lang="en-US" altLang="en-US" dirty="0">
                <a:solidFill>
                  <a:schemeClr val="accent1"/>
                </a:solidFill>
              </a:rPr>
              <a:t>exponential-time algorithm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NP.  </a:t>
            </a:r>
            <a:r>
              <a:rPr lang="en-US" altLang="en-US" dirty="0">
                <a:solidFill>
                  <a:schemeClr val="tx1"/>
                </a:solidFill>
              </a:rPr>
              <a:t>Decision problems for which there is a </a:t>
            </a:r>
            <a:r>
              <a:rPr lang="en-US" altLang="en-US" dirty="0">
                <a:solidFill>
                  <a:schemeClr val="accent1"/>
                </a:solidFill>
              </a:rPr>
              <a:t>poly-time certifier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P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  NP.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any problem X in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P.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By definition, there exists a poly-time algorithm A(s) that solves X.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Certificate: t = , certifier C(s, t) = A(s). </a:t>
            </a:r>
            <a:r>
              <a:rPr lang="en-US" altLang="en-US" dirty="0"/>
              <a:t>  ▪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endParaRPr lang="en-US" altLang="en-US" dirty="0"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NP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  EXP.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marL="0" indent="0"/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any problem X in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-84" charset="2"/>
              </a:rPr>
              <a:t> NP.</a:t>
            </a:r>
            <a:endParaRPr lang="en-US" altLang="en-US" dirty="0">
              <a:solidFill>
                <a:schemeClr val="tx1"/>
              </a:solidFill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By definition, there exists a poly-time certifier C(s, t) for X.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To solve input s, run C(s, t) on all strings t with |t|  p(|s|).</a:t>
            </a:r>
            <a:endParaRPr lang="en-US" altLang="en-US" dirty="0">
              <a:sym typeface="Symbol" panose="05050102010706020507" pitchFamily="-84" charset="2"/>
            </a:endParaRPr>
          </a:p>
          <a:p>
            <a:pPr lvl="1"/>
            <a:r>
              <a:rPr lang="en-US" altLang="en-US" dirty="0">
                <a:sym typeface="Symbol" panose="05050102010706020507" pitchFamily="-84" charset="2"/>
              </a:rPr>
              <a:t>Return </a:t>
            </a:r>
            <a:r>
              <a:rPr lang="en-US" altLang="en-US" sz="1600" dirty="0"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ym typeface="Symbol" panose="05050102010706020507" pitchFamily="-84" charset="2"/>
              </a:rPr>
              <a:t>, if C(s, t) returns </a:t>
            </a:r>
            <a:r>
              <a:rPr lang="en-US" altLang="en-US" sz="1600" dirty="0">
                <a:latin typeface="Courier New" panose="02070309020205020404" pitchFamily="-84" charset="0"/>
              </a:rPr>
              <a:t>yes</a:t>
            </a:r>
            <a:r>
              <a:rPr lang="en-US" altLang="en-US" dirty="0">
                <a:sym typeface="Symbol" panose="05050102010706020507" pitchFamily="-84" charset="2"/>
              </a:rPr>
              <a:t> for any of these. </a:t>
            </a:r>
            <a:r>
              <a:rPr lang="en-US" altLang="en-US" dirty="0"/>
              <a:t>  ▪</a:t>
            </a:r>
            <a:endParaRPr lang="en-US" altLang="en-US" dirty="0">
              <a:sym typeface="Symbol" panose="05050102010706020507" pitchFamily="-84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-84" charset="0"/>
                <a:ea typeface="MS PGothic" panose="020B0600070205080204" pitchFamily="-8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800" dirty="0"/>
            </a:fld>
            <a:endParaRPr lang="en-US" altLang="en-US" sz="8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Main Question:  P Versus NP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/>
            <a:r>
              <a:rPr lang="en-US" altLang="en-US" dirty="0"/>
              <a:t>Does P = NP?  </a:t>
            </a:r>
            <a:r>
              <a:rPr lang="en-US" altLang="en-US" dirty="0">
                <a:solidFill>
                  <a:schemeClr val="hlink"/>
                </a:solidFill>
              </a:rPr>
              <a:t>[Cook 1971, Edmonds, Levin, Yablonski, Gödel]</a:t>
            </a:r>
            <a:endParaRPr lang="en-US" altLang="en-US" dirty="0"/>
          </a:p>
          <a:p>
            <a:pPr lvl="1"/>
            <a:r>
              <a:rPr lang="en-US" altLang="en-US" dirty="0"/>
              <a:t>Is the decision problem as easy as the certification problem?</a:t>
            </a:r>
            <a:endParaRPr lang="en-US" altLang="en-US" dirty="0"/>
          </a:p>
          <a:p>
            <a:pPr lvl="1"/>
            <a:r>
              <a:rPr lang="en-US" altLang="en-US" dirty="0"/>
              <a:t>Clay $1 million prize.</a:t>
            </a:r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If yes:  </a:t>
            </a:r>
            <a:r>
              <a:rPr lang="en-US" altLang="en-US" dirty="0">
                <a:solidFill>
                  <a:schemeClr val="tx1"/>
                </a:solidFill>
              </a:rPr>
              <a:t>Efficient algorithms for </a:t>
            </a:r>
            <a:r>
              <a:rPr lang="en-US" altLang="en-US" sz="1600" dirty="0">
                <a:solidFill>
                  <a:schemeClr val="tx1"/>
                </a:solidFill>
              </a:rPr>
              <a:t>3-COLOR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600" dirty="0">
                <a:solidFill>
                  <a:schemeClr val="tx1"/>
                </a:solidFill>
              </a:rPr>
              <a:t>TSP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600" dirty="0">
                <a:solidFill>
                  <a:schemeClr val="tx1"/>
                </a:solidFill>
              </a:rPr>
              <a:t>FACTOR, SAT</a:t>
            </a:r>
            <a:r>
              <a:rPr lang="en-US" altLang="en-US" dirty="0">
                <a:solidFill>
                  <a:schemeClr val="tx1"/>
                </a:solidFill>
              </a:rPr>
              <a:t>, …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/>
            <a:r>
              <a:rPr lang="en-US" altLang="en-US" dirty="0"/>
              <a:t>If no:  </a:t>
            </a:r>
            <a:r>
              <a:rPr lang="en-US" altLang="en-US" dirty="0">
                <a:solidFill>
                  <a:schemeClr val="tx1"/>
                </a:solidFill>
              </a:rPr>
              <a:t>No efficient algorithms possible for </a:t>
            </a:r>
            <a:r>
              <a:rPr lang="en-US" altLang="en-US" sz="1600" dirty="0">
                <a:solidFill>
                  <a:schemeClr val="tx1"/>
                </a:solidFill>
              </a:rPr>
              <a:t>3-COLOR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600" dirty="0">
                <a:solidFill>
                  <a:schemeClr val="tx1"/>
                </a:solidFill>
              </a:rPr>
              <a:t>TSP, SAT</a:t>
            </a:r>
            <a:r>
              <a:rPr lang="en-US" altLang="en-US" dirty="0">
                <a:solidFill>
                  <a:schemeClr val="tx1"/>
                </a:solidFill>
              </a:rPr>
              <a:t>, …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marL="0" indent="0"/>
            <a:r>
              <a:rPr lang="en-US" altLang="en-US" dirty="0"/>
              <a:t>Consensus opinion on P = NP?  </a:t>
            </a:r>
            <a:r>
              <a:rPr lang="en-US" altLang="en-US" dirty="0">
                <a:solidFill>
                  <a:schemeClr val="tx1"/>
                </a:solidFill>
              </a:rPr>
              <a:t>Probably no.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3" name="Oval 4"/>
          <p:cNvSpPr/>
          <p:nvPr/>
        </p:nvSpPr>
        <p:spPr>
          <a:xfrm>
            <a:off x="1822450" y="2478088"/>
            <a:ext cx="2425700" cy="1322387"/>
          </a:xfrm>
          <a:prstGeom prst="ellipse">
            <a:avLst/>
          </a:prstGeom>
          <a:solidFill>
            <a:srgbClr val="333333"/>
          </a:solidFill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1866900" y="2863850"/>
            <a:ext cx="439738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omic Sans MS" panose="030F0702030302020204" pitchFamily="-84" charset="0"/>
              </a:rPr>
              <a:t>EXP</a:t>
            </a:r>
            <a:endParaRPr lang="en-US" altLang="en-US" sz="1000" dirty="0">
              <a:solidFill>
                <a:schemeClr val="bg1"/>
              </a:solidFill>
              <a:latin typeface="Comic Sans MS" panose="030F0702030302020204" pitchFamily="-84" charset="0"/>
            </a:endParaRPr>
          </a:p>
        </p:txBody>
      </p:sp>
      <p:sp>
        <p:nvSpPr>
          <p:cNvPr id="12295" name="Oval 6"/>
          <p:cNvSpPr/>
          <p:nvPr/>
        </p:nvSpPr>
        <p:spPr>
          <a:xfrm>
            <a:off x="2243138" y="2728913"/>
            <a:ext cx="1585912" cy="955675"/>
          </a:xfrm>
          <a:prstGeom prst="ellipse">
            <a:avLst/>
          </a:prstGeom>
          <a:solidFill>
            <a:srgbClr val="969696"/>
          </a:solidFill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2296" name="Text Box 7"/>
          <p:cNvSpPr txBox="1"/>
          <p:nvPr/>
        </p:nvSpPr>
        <p:spPr>
          <a:xfrm>
            <a:off x="2801938" y="2828925"/>
            <a:ext cx="374650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latin typeface="Comic Sans MS" panose="030F0702030302020204" pitchFamily="-84" charset="0"/>
              </a:rPr>
              <a:t>NP</a:t>
            </a:r>
            <a:endParaRPr lang="en-US" altLang="en-US" sz="1000" dirty="0">
              <a:latin typeface="Comic Sans MS" panose="030F0702030302020204" pitchFamily="-84" charset="0"/>
            </a:endParaRPr>
          </a:p>
        </p:txBody>
      </p:sp>
      <p:sp>
        <p:nvSpPr>
          <p:cNvPr id="12297" name="Oval 8"/>
          <p:cNvSpPr/>
          <p:nvPr/>
        </p:nvSpPr>
        <p:spPr>
          <a:xfrm>
            <a:off x="2395538" y="3006725"/>
            <a:ext cx="357187" cy="352425"/>
          </a:xfrm>
          <a:prstGeom prst="ellipse">
            <a:avLst/>
          </a:prstGeom>
          <a:solidFill>
            <a:schemeClr val="tx2"/>
          </a:solidFill>
          <a:ln w="63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r>
              <a:rPr lang="en-US" altLang="en-US" sz="1000" dirty="0">
                <a:latin typeface="Comic Sans MS" panose="030F0702030302020204" pitchFamily="-84" charset="0"/>
              </a:rPr>
              <a:t>P</a:t>
            </a:r>
            <a:endParaRPr lang="en-US" altLang="en-US" sz="1000" dirty="0">
              <a:latin typeface="Comic Sans MS" panose="030F0702030302020204" pitchFamily="-84" charset="0"/>
            </a:endParaRPr>
          </a:p>
        </p:txBody>
      </p:sp>
      <p:sp>
        <p:nvSpPr>
          <p:cNvPr id="12298" name="Text Box 9"/>
          <p:cNvSpPr txBox="1"/>
          <p:nvPr/>
        </p:nvSpPr>
        <p:spPr>
          <a:xfrm>
            <a:off x="2474913" y="3854450"/>
            <a:ext cx="935037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solidFill>
                  <a:schemeClr val="bg2"/>
                </a:solidFill>
                <a:latin typeface="Comic Sans MS" panose="030F0702030302020204" pitchFamily="-84" charset="0"/>
              </a:rPr>
              <a:t>If  P </a:t>
            </a:r>
            <a:r>
              <a:rPr lang="en-US" altLang="en-US" sz="1000" dirty="0">
                <a:solidFill>
                  <a:schemeClr val="bg2"/>
                </a:solidFill>
                <a:latin typeface="Symbol" panose="05050102010706020507" pitchFamily="-84" charset="2"/>
                <a:sym typeface="Symbol" panose="05050102010706020507" pitchFamily="-84" charset="2"/>
              </a:rPr>
              <a:t></a:t>
            </a:r>
            <a:r>
              <a:rPr lang="en-US" altLang="en-US" sz="1000" dirty="0">
                <a:solidFill>
                  <a:schemeClr val="bg2"/>
                </a:solidFill>
                <a:latin typeface="Comic Sans MS" panose="030F0702030302020204" pitchFamily="-84" charset="0"/>
              </a:rPr>
              <a:t> NP</a:t>
            </a:r>
            <a:endParaRPr lang="en-US" altLang="en-US" sz="1000" dirty="0">
              <a:solidFill>
                <a:schemeClr val="bg2"/>
              </a:solidFill>
              <a:latin typeface="Comic Sans MS" panose="030F0702030302020204" pitchFamily="-84" charset="0"/>
            </a:endParaRPr>
          </a:p>
        </p:txBody>
      </p:sp>
      <p:sp>
        <p:nvSpPr>
          <p:cNvPr id="12299" name="Text Box 10"/>
          <p:cNvSpPr txBox="1"/>
          <p:nvPr/>
        </p:nvSpPr>
        <p:spPr>
          <a:xfrm>
            <a:off x="5500688" y="3854450"/>
            <a:ext cx="927100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solidFill>
                  <a:schemeClr val="bg2"/>
                </a:solidFill>
                <a:latin typeface="Comic Sans MS" panose="030F0702030302020204" pitchFamily="-84" charset="0"/>
              </a:rPr>
              <a:t>If  P = NP</a:t>
            </a:r>
            <a:endParaRPr lang="en-US" altLang="en-US" sz="1000" dirty="0">
              <a:solidFill>
                <a:schemeClr val="bg2"/>
              </a:solidFill>
              <a:latin typeface="Comic Sans MS" panose="030F0702030302020204" pitchFamily="-84" charset="0"/>
            </a:endParaRPr>
          </a:p>
        </p:txBody>
      </p:sp>
      <p:sp>
        <p:nvSpPr>
          <p:cNvPr id="12300" name="Oval 11"/>
          <p:cNvSpPr/>
          <p:nvPr/>
        </p:nvSpPr>
        <p:spPr>
          <a:xfrm>
            <a:off x="4797425" y="2476500"/>
            <a:ext cx="2425700" cy="1322388"/>
          </a:xfrm>
          <a:prstGeom prst="ellipse">
            <a:avLst/>
          </a:prstGeom>
          <a:solidFill>
            <a:srgbClr val="333333"/>
          </a:solidFill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2301" name="Text Box 12"/>
          <p:cNvSpPr txBox="1"/>
          <p:nvPr/>
        </p:nvSpPr>
        <p:spPr>
          <a:xfrm>
            <a:off x="4845050" y="2863850"/>
            <a:ext cx="434975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omic Sans MS" panose="030F0702030302020204" pitchFamily="-84" charset="0"/>
              </a:rPr>
              <a:t>EXP</a:t>
            </a:r>
            <a:endParaRPr lang="en-US" altLang="en-US" sz="1000" dirty="0">
              <a:solidFill>
                <a:schemeClr val="bg1"/>
              </a:solidFill>
              <a:latin typeface="Comic Sans MS" panose="030F0702030302020204" pitchFamily="-84" charset="0"/>
            </a:endParaRPr>
          </a:p>
        </p:txBody>
      </p:sp>
      <p:sp>
        <p:nvSpPr>
          <p:cNvPr id="12302" name="Oval 13"/>
          <p:cNvSpPr/>
          <p:nvPr/>
        </p:nvSpPr>
        <p:spPr>
          <a:xfrm>
            <a:off x="5216525" y="2727325"/>
            <a:ext cx="1585913" cy="954088"/>
          </a:xfrm>
          <a:prstGeom prst="ellipse">
            <a:avLst/>
          </a:prstGeom>
          <a:solidFill>
            <a:schemeClr val="tx2"/>
          </a:solidFill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en-US" altLang="en-US" dirty="0">
              <a:latin typeface="Comic Sans MS" panose="030F0702030302020204" pitchFamily="-84" charset="0"/>
            </a:endParaRPr>
          </a:p>
        </p:txBody>
      </p:sp>
      <p:sp>
        <p:nvSpPr>
          <p:cNvPr id="12303" name="Text Box 14"/>
          <p:cNvSpPr txBox="1"/>
          <p:nvPr/>
        </p:nvSpPr>
        <p:spPr>
          <a:xfrm>
            <a:off x="5500688" y="3081338"/>
            <a:ext cx="1114425" cy="269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sz="1000" dirty="0">
                <a:solidFill>
                  <a:schemeClr val="bg2"/>
                </a:solidFill>
                <a:latin typeface="Comic Sans MS" panose="030F0702030302020204" pitchFamily="-84" charset="0"/>
              </a:rPr>
              <a:t>P = NP</a:t>
            </a:r>
            <a:endParaRPr lang="en-US" altLang="en-US" sz="1000" dirty="0">
              <a:solidFill>
                <a:srgbClr val="336600"/>
              </a:solidFill>
              <a:latin typeface="Comic Sans MS" panose="030F0702030302020204" pitchFamily="-84" charset="0"/>
            </a:endParaRPr>
          </a:p>
        </p:txBody>
      </p:sp>
      <p:sp>
        <p:nvSpPr>
          <p:cNvPr id="12304" name="Text Box 15"/>
          <p:cNvSpPr txBox="1"/>
          <p:nvPr/>
        </p:nvSpPr>
        <p:spPr>
          <a:xfrm>
            <a:off x="6308725" y="4181475"/>
            <a:ext cx="2589213" cy="52070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en-US" sz="1200" dirty="0">
                <a:latin typeface="Comic Sans MS" panose="030F0702030302020204" pitchFamily="-84" charset="0"/>
              </a:rPr>
              <a:t>would break RSA cryptography</a:t>
            </a:r>
            <a:br>
              <a:rPr lang="en-US" altLang="en-US" sz="1200" dirty="0">
                <a:latin typeface="Comic Sans MS" panose="030F0702030302020204" pitchFamily="-84" charset="0"/>
              </a:rPr>
            </a:br>
            <a:r>
              <a:rPr lang="en-US" altLang="en-US" sz="1200" dirty="0">
                <a:latin typeface="Comic Sans MS" panose="030F0702030302020204" pitchFamily="-84" charset="0"/>
              </a:rPr>
              <a:t>(and potentially collapse economy)</a:t>
            </a:r>
            <a:endParaRPr lang="en-US" altLang="en-US" sz="1200" dirty="0">
              <a:latin typeface="Comic Sans MS" panose="030F0702030302020204" pitchFamily="-84" charset="0"/>
            </a:endParaRPr>
          </a:p>
        </p:txBody>
      </p:sp>
      <p:sp>
        <p:nvSpPr>
          <p:cNvPr id="12305" name="Line 16"/>
          <p:cNvSpPr/>
          <p:nvPr/>
        </p:nvSpPr>
        <p:spPr>
          <a:xfrm flipH="1">
            <a:off x="6405563" y="4762500"/>
            <a:ext cx="144462" cy="161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alg-design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anose="030F0702030302020204" pitchFamily="-84" charset="0"/>
            <a:ea typeface="MS PGothic" panose="020B0600070205080204" pitchFamily="-84" charset="-128"/>
            <a:cs typeface="MS PGothic" panose="020B0600070205080204" pitchFamily="-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anose="030F0702030302020204" pitchFamily="-84" charset="0"/>
            <a:ea typeface="MS PGothic" panose="020B0600070205080204" pitchFamily="-84" charset="-128"/>
            <a:cs typeface="MS PGothic" panose="020B0600070205080204" pitchFamily="-84" charset="-128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HD:Users:wayne:Desktop:kleinberg-tardos:alg-design.pot</Template>
  <TotalTime>0</TotalTime>
  <Words>10044</Words>
  <Application>WPS Presentation</Application>
  <PresentationFormat>On-screen Show (4:3)</PresentationFormat>
  <Paragraphs>503</Paragraphs>
  <Slides>22</Slides>
  <Notes>21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Arial</vt:lpstr>
      <vt:lpstr>SimSun</vt:lpstr>
      <vt:lpstr>Wingdings</vt:lpstr>
      <vt:lpstr>Comic Sans MS</vt:lpstr>
      <vt:lpstr>MS PGothic</vt:lpstr>
      <vt:lpstr>Monotype Sorts</vt:lpstr>
      <vt:lpstr>Wingdings</vt:lpstr>
      <vt:lpstr>Courier New</vt:lpstr>
      <vt:lpstr>Symbol</vt:lpstr>
      <vt:lpstr>Microsoft YaHei</vt:lpstr>
      <vt:lpstr>Arial Unicode MS</vt:lpstr>
      <vt:lpstr>Calibri</vt:lpstr>
      <vt:lpstr>alg-design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handout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Kevin Wayne</dc:creator>
  <cp:lastModifiedBy>Kiran Joshi</cp:lastModifiedBy>
  <cp:revision>46</cp:revision>
  <cp:lastPrinted>2008-12-18T13:38:04Z</cp:lastPrinted>
  <dcterms:created xsi:type="dcterms:W3CDTF">2009-11-18T19:57:57Z</dcterms:created>
  <dcterms:modified xsi:type="dcterms:W3CDTF">2023-11-20T05:35:05Z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BAF21E08D4DA4E67BE0C6C51AFB3CD30_13</vt:lpwstr>
  </property>
  <property fmtid="{D5CDD505-2E9C-101B-9397-08002B2CF9AE}" pid="3" name="KSOProductBuildVer">
    <vt:lpwstr>1033-12.2.0.13266</vt:lpwstr>
  </property>
</Properties>
</file>