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87" r:id="rId33"/>
    <p:sldId id="290" r:id="rId34"/>
    <p:sldId id="291" r:id="rId35"/>
    <p:sldId id="297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C62B-612C-4F8C-998C-35333F50CEC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-problem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s.upenn.edu/~bhusnur4/cit596_spring2014/karp-1971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ydevilla.com/2003/04/07/what-happened-to-me-and-the-new-girl-or-the-girl-who-cried-webmaster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HW due next week</a:t>
            </a:r>
          </a:p>
          <a:p>
            <a:r>
              <a:rPr lang="en-US" dirty="0" smtClean="0"/>
              <a:t>Midterm also next week on Tuesday</a:t>
            </a:r>
          </a:p>
          <a:p>
            <a:r>
              <a:rPr lang="en-US" dirty="0" smtClean="0"/>
              <a:t>But the HW is very essential for the midterm</a:t>
            </a:r>
          </a:p>
          <a:p>
            <a:r>
              <a:rPr lang="en-US" dirty="0" smtClean="0"/>
              <a:t>Do the HW! It is preparation for the exam</a:t>
            </a:r>
          </a:p>
          <a:p>
            <a:r>
              <a:rPr lang="en-US" dirty="0" smtClean="0"/>
              <a:t>Today’s lecture IS in the midterm</a:t>
            </a:r>
          </a:p>
          <a:p>
            <a:r>
              <a:rPr lang="en-US" dirty="0" smtClean="0"/>
              <a:t>Some part of Thursday’s lecture will be in the midterm as well</a:t>
            </a:r>
          </a:p>
          <a:p>
            <a:r>
              <a:rPr lang="en-US" dirty="0" smtClean="0"/>
              <a:t>Thursday we will concentrate on ‘how can we compute complexity’ </a:t>
            </a:r>
          </a:p>
        </p:txBody>
      </p:sp>
    </p:spTree>
    <p:extLst>
      <p:ext uri="{BB962C8B-B14F-4D97-AF65-F5344CB8AC3E}">
        <p14:creationId xmlns:p14="http://schemas.microsoft.com/office/powerpoint/2010/main" val="13624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obsess about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 uses it heavily</a:t>
            </a:r>
          </a:p>
          <a:p>
            <a:r>
              <a:rPr lang="en-US" dirty="0" err="1" smtClean="0"/>
              <a:t>Primality</a:t>
            </a:r>
            <a:r>
              <a:rPr lang="en-US" dirty="0" smtClean="0"/>
              <a:t> testing actually is in P</a:t>
            </a:r>
          </a:p>
          <a:p>
            <a:r>
              <a:rPr lang="en-US" dirty="0" smtClean="0"/>
              <a:t>Proven in 2002 </a:t>
            </a:r>
          </a:p>
          <a:p>
            <a:pPr lvl="1"/>
            <a:r>
              <a:rPr lang="en-US" dirty="0" smtClean="0"/>
              <a:t>Uses complicated number theory</a:t>
            </a:r>
          </a:p>
          <a:p>
            <a:pPr lvl="1"/>
            <a:r>
              <a:rPr lang="en-US" dirty="0" smtClean="0"/>
              <a:t>AKS </a:t>
            </a:r>
            <a:r>
              <a:rPr lang="en-US" dirty="0" err="1" smtClean="0"/>
              <a:t>primality</a:t>
            </a:r>
            <a:r>
              <a:rPr lang="en-US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277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NP is not the same as non-polynomial complexity/running time. NP does not stand for not polynomial.</a:t>
            </a:r>
          </a:p>
          <a:p>
            <a:r>
              <a:rPr lang="en-US" b="1" dirty="0" smtClean="0"/>
              <a:t>NP = Non-Deterministic polynomial time</a:t>
            </a:r>
          </a:p>
          <a:p>
            <a:r>
              <a:rPr lang="en-US" dirty="0" smtClean="0"/>
              <a:t>NP means verifiable in polynomial time</a:t>
            </a:r>
          </a:p>
          <a:p>
            <a:r>
              <a:rPr lang="en-US" dirty="0" smtClean="0"/>
              <a:t>Verifiable?</a:t>
            </a:r>
          </a:p>
          <a:p>
            <a:pPr lvl="1"/>
            <a:r>
              <a:rPr lang="en-US" dirty="0" smtClean="0"/>
              <a:t>If we are somehow given a ‘certificate’ of a solution we can verify the legitimacy in polynomial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happened to automata?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 is in NP</a:t>
            </a:r>
            <a:r>
              <a:rPr lang="en-US" dirty="0"/>
              <a:t> </a:t>
            </a:r>
            <a:r>
              <a:rPr lang="en-US" dirty="0" err="1" smtClean="0"/>
              <a:t>iff</a:t>
            </a:r>
            <a:r>
              <a:rPr lang="en-US" dirty="0" smtClean="0"/>
              <a:t> it is decidable by some non deterministic Turing machine in polynomial time.</a:t>
            </a:r>
          </a:p>
          <a:p>
            <a:r>
              <a:rPr lang="en-US" dirty="0" smtClean="0"/>
              <a:t>Remember that the model we have used so far is a deterministic Turing machine</a:t>
            </a:r>
          </a:p>
          <a:p>
            <a:r>
              <a:rPr lang="en-US" dirty="0" smtClean="0"/>
              <a:t>It is provable that a Non Deterministic Turing Machine is equivalent to a Deterministic Turing Machine</a:t>
            </a:r>
          </a:p>
          <a:p>
            <a:r>
              <a:rPr lang="en-US" dirty="0" smtClean="0"/>
              <a:t>Remember NFA to DFA conversion?</a:t>
            </a:r>
          </a:p>
          <a:p>
            <a:pPr lvl="1"/>
            <a:r>
              <a:rPr lang="en-US" dirty="0" smtClean="0"/>
              <a:t>Given an NFA with n states how many states does the equivalent DFA have?</a:t>
            </a:r>
          </a:p>
          <a:p>
            <a:pPr lvl="1"/>
            <a:r>
              <a:rPr lang="en-US" dirty="0" smtClean="0"/>
              <a:t>Worst case ….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The deterministic version of a poly time non deterministic Turing machine will run in exponential time (worst case)</a:t>
            </a:r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52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theory has these fascinating(annoying?) pairs of problems</a:t>
            </a:r>
          </a:p>
          <a:p>
            <a:pPr lvl="1"/>
            <a:r>
              <a:rPr lang="en-US" dirty="0" smtClean="0"/>
              <a:t>Shortest path algorithms?</a:t>
            </a:r>
          </a:p>
          <a:p>
            <a:pPr lvl="1"/>
            <a:r>
              <a:rPr lang="en-US" dirty="0" smtClean="0"/>
              <a:t>Longest path is NP complete (we’ll define NP complete later)</a:t>
            </a:r>
            <a:endParaRPr lang="en-US" dirty="0"/>
          </a:p>
          <a:p>
            <a:pPr lvl="1"/>
            <a:r>
              <a:rPr lang="en-US" dirty="0" err="1" smtClean="0"/>
              <a:t>Eulerian</a:t>
            </a:r>
            <a:r>
              <a:rPr lang="en-US" dirty="0" smtClean="0"/>
              <a:t> tours (visit every vertex but cover every edge only once, even degree </a:t>
            </a:r>
            <a:r>
              <a:rPr lang="en-US" dirty="0" err="1" smtClean="0"/>
              <a:t>etc</a:t>
            </a:r>
            <a:r>
              <a:rPr lang="en-US" dirty="0" smtClean="0"/>
              <a:t>). Solvable in polynomial time!</a:t>
            </a:r>
          </a:p>
          <a:p>
            <a:pPr lvl="1"/>
            <a:r>
              <a:rPr lang="en-US" dirty="0" smtClean="0"/>
              <a:t>Hamiltonian tours (visit every vertex, no vertices can be repeated). NP complete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whether a directed graph has a Hamiltonian cycle does not have a polynomial time algorithm (yet!)</a:t>
            </a:r>
          </a:p>
          <a:p>
            <a:r>
              <a:rPr lang="en-US" dirty="0" smtClean="0"/>
              <a:t>However if someone was to give you a sequence of vertices, determining whether or not that sequence forms a Hamiltonian cycle can be done in polynomial time</a:t>
            </a:r>
          </a:p>
          <a:p>
            <a:r>
              <a:rPr lang="en-US" dirty="0" smtClean="0"/>
              <a:t>Therefore Hamiltonian cycles are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formula is </a:t>
            </a:r>
            <a:r>
              <a:rPr lang="en-US" b="1" i="1" dirty="0" err="1"/>
              <a:t>satisfiable</a:t>
            </a:r>
            <a:r>
              <a:rPr lang="en-US" b="1" i="1" dirty="0"/>
              <a:t> </a:t>
            </a:r>
            <a:r>
              <a:rPr lang="en-US" dirty="0"/>
              <a:t>if there exists</a:t>
            </a:r>
          </a:p>
          <a:p>
            <a:pPr marL="0" indent="0">
              <a:buNone/>
            </a:pPr>
            <a:r>
              <a:rPr lang="en-US" dirty="0"/>
              <a:t>some assignment of the values 0 and 1 to its variables that causes it to evaluate</a:t>
            </a:r>
          </a:p>
          <a:p>
            <a:pPr marL="0" indent="0">
              <a:buNone/>
            </a:pPr>
            <a:r>
              <a:rPr lang="en-US" dirty="0"/>
              <a:t>to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CNF – Conjunctive Normal Form. </a:t>
            </a:r>
            <a:r>
              <a:rPr lang="en-US" dirty="0" err="1" smtClean="0"/>
              <a:t>ANDing</a:t>
            </a:r>
            <a:r>
              <a:rPr lang="en-US" dirty="0" smtClean="0"/>
              <a:t> of clauses of 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86" y="5257798"/>
            <a:ext cx="6528196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2-CNF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Each or operation has two arguments that are either variables or negation of variables</a:t>
            </a:r>
          </a:p>
          <a:p>
            <a:r>
              <a:rPr lang="en-US" dirty="0" smtClean="0"/>
              <a:t>The problem in 2 CNF SAT is to find true/false(0 or 1) assignments to the variables in order to make the entire formula true.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of the OR clauses can be converted to implication clauses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4876800"/>
            <a:ext cx="5410200" cy="461665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(</a:t>
            </a:r>
            <a:r>
              <a:rPr lang="en-US" altLang="en-US" dirty="0" err="1">
                <a:sym typeface="Symbol" pitchFamily="18" charset="2"/>
              </a:rPr>
              <a:t>xy</a:t>
            </a:r>
            <a:r>
              <a:rPr lang="en-US" altLang="en-US" dirty="0">
                <a:sym typeface="Symbol" pitchFamily="18" charset="2"/>
              </a:rPr>
              <a:t>)(</a:t>
            </a:r>
            <a:r>
              <a:rPr lang="en-US" altLang="en-US" dirty="0" err="1">
                <a:sym typeface="Symbol" pitchFamily="18" charset="2"/>
              </a:rPr>
              <a:t>yz</a:t>
            </a:r>
            <a:r>
              <a:rPr lang="en-US" altLang="en-US" dirty="0">
                <a:sym typeface="Symbol" pitchFamily="18" charset="2"/>
              </a:rPr>
              <a:t>)(xz)(</a:t>
            </a:r>
            <a:r>
              <a:rPr lang="en-US" altLang="en-US" dirty="0" err="1">
                <a:sym typeface="Symbol" pitchFamily="18" charset="2"/>
              </a:rPr>
              <a:t>zy</a:t>
            </a:r>
            <a:r>
              <a:rPr lang="en-US" alt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2-SAT is in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implication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429000" y="2667000"/>
            <a:ext cx="765175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x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029200" y="3200400"/>
            <a:ext cx="685800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y 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209800" y="3581400"/>
            <a:ext cx="715963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x 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362200" y="4876800"/>
            <a:ext cx="742950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z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886200" y="5410200"/>
            <a:ext cx="690563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z </a:t>
            </a:r>
          </a:p>
        </p:txBody>
      </p:sp>
      <p:cxnSp>
        <p:nvCxnSpPr>
          <p:cNvPr id="9" name="AutoShape 12"/>
          <p:cNvCxnSpPr>
            <a:cxnSpLocks noChangeShapeType="1"/>
            <a:stCxn id="6" idx="6"/>
            <a:endCxn id="5" idx="2"/>
          </p:cNvCxnSpPr>
          <p:nvPr/>
        </p:nvCxnSpPr>
        <p:spPr bwMode="auto">
          <a:xfrm flipV="1">
            <a:off x="2935288" y="3514725"/>
            <a:ext cx="20843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3"/>
          <p:cNvCxnSpPr>
            <a:cxnSpLocks noChangeShapeType="1"/>
            <a:stCxn id="12" idx="1"/>
            <a:endCxn id="4" idx="5"/>
          </p:cNvCxnSpPr>
          <p:nvPr/>
        </p:nvCxnSpPr>
        <p:spPr bwMode="auto">
          <a:xfrm flipH="1" flipV="1">
            <a:off x="4081463" y="3213100"/>
            <a:ext cx="1360487" cy="1289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7" idx="6"/>
            <a:endCxn id="12" idx="2"/>
          </p:cNvCxnSpPr>
          <p:nvPr/>
        </p:nvCxnSpPr>
        <p:spPr bwMode="auto">
          <a:xfrm flipV="1">
            <a:off x="3114675" y="4733925"/>
            <a:ext cx="2209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5334000" y="4419600"/>
            <a:ext cx="738188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y</a:t>
            </a:r>
          </a:p>
        </p:txBody>
      </p:sp>
      <p:cxnSp>
        <p:nvCxnSpPr>
          <p:cNvPr id="13" name="AutoShape 17"/>
          <p:cNvCxnSpPr>
            <a:cxnSpLocks noChangeShapeType="1"/>
            <a:stCxn id="5" idx="4"/>
            <a:endCxn id="8" idx="7"/>
          </p:cNvCxnSpPr>
          <p:nvPr/>
        </p:nvCxnSpPr>
        <p:spPr bwMode="auto">
          <a:xfrm flipH="1">
            <a:off x="4475163" y="3838575"/>
            <a:ext cx="896937" cy="165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8"/>
          <p:cNvCxnSpPr>
            <a:cxnSpLocks noChangeShapeType="1"/>
            <a:stCxn id="8" idx="1"/>
            <a:endCxn id="6" idx="5"/>
          </p:cNvCxnSpPr>
          <p:nvPr/>
        </p:nvCxnSpPr>
        <p:spPr bwMode="auto">
          <a:xfrm flipH="1" flipV="1">
            <a:off x="2820988" y="4127500"/>
            <a:ext cx="1166812" cy="1365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9"/>
          <p:cNvCxnSpPr>
            <a:cxnSpLocks noChangeShapeType="1"/>
            <a:stCxn id="4" idx="3"/>
            <a:endCxn id="7" idx="0"/>
          </p:cNvCxnSpPr>
          <p:nvPr/>
        </p:nvCxnSpPr>
        <p:spPr bwMode="auto">
          <a:xfrm flipH="1">
            <a:off x="2733675" y="3213100"/>
            <a:ext cx="808038" cy="165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0"/>
          <p:cNvCxnSpPr>
            <a:cxnSpLocks noChangeShapeType="1"/>
            <a:stCxn id="7" idx="7"/>
            <a:endCxn id="5" idx="3"/>
          </p:cNvCxnSpPr>
          <p:nvPr/>
        </p:nvCxnSpPr>
        <p:spPr bwMode="auto">
          <a:xfrm flipV="1">
            <a:off x="2995613" y="3746500"/>
            <a:ext cx="2133600" cy="1212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1"/>
          <p:cNvCxnSpPr>
            <a:cxnSpLocks noChangeShapeType="1"/>
            <a:stCxn id="12" idx="3"/>
            <a:endCxn id="8" idx="6"/>
          </p:cNvCxnSpPr>
          <p:nvPr/>
        </p:nvCxnSpPr>
        <p:spPr bwMode="auto">
          <a:xfrm flipH="1">
            <a:off x="4586288" y="4965700"/>
            <a:ext cx="855662" cy="75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50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via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a path from</a:t>
            </a:r>
          </a:p>
          <a:p>
            <a:r>
              <a:rPr lang="en-US" dirty="0" smtClean="0"/>
              <a:t>And if there is a path from</a:t>
            </a:r>
          </a:p>
          <a:p>
            <a:r>
              <a:rPr lang="en-US" dirty="0" smtClean="0"/>
              <a:t>Then FAIL!</a:t>
            </a:r>
          </a:p>
          <a:p>
            <a:r>
              <a:rPr lang="en-US" dirty="0" smtClean="0"/>
              <a:t>How to find paths in graphs?</a:t>
            </a:r>
          </a:p>
          <a:p>
            <a:pPr lvl="1"/>
            <a:r>
              <a:rPr lang="en-US" dirty="0" smtClean="0"/>
              <a:t>DFS/BFS  and modifications thereof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34521"/>
            <a:ext cx="1435704" cy="274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33" y="2322888"/>
            <a:ext cx="1447741" cy="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CNF SAT (3 SAT)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easy anymore.</a:t>
            </a:r>
          </a:p>
          <a:p>
            <a:r>
              <a:rPr lang="en-US" dirty="0" smtClean="0"/>
              <a:t>Implication graph cannot be constructed</a:t>
            </a:r>
          </a:p>
          <a:p>
            <a:r>
              <a:rPr lang="en-US" dirty="0" smtClean="0"/>
              <a:t>No known </a:t>
            </a:r>
            <a:r>
              <a:rPr lang="en-US" dirty="0" err="1" smtClean="0"/>
              <a:t>polytime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Is it NP?</a:t>
            </a:r>
          </a:p>
          <a:p>
            <a:pPr lvl="1"/>
            <a:r>
              <a:rPr lang="en-US" dirty="0" smtClean="0"/>
              <a:t>If someone gives you a solution how long does it take to verify it?</a:t>
            </a:r>
          </a:p>
          <a:p>
            <a:pPr lvl="1"/>
            <a:r>
              <a:rPr lang="en-US" dirty="0" smtClean="0"/>
              <a:t>Make one pass through the formula and check</a:t>
            </a:r>
          </a:p>
          <a:p>
            <a:r>
              <a:rPr lang="en-US" dirty="0" smtClean="0"/>
              <a:t>This is an NP problem</a:t>
            </a:r>
          </a:p>
        </p:txBody>
      </p:sp>
    </p:spTree>
    <p:extLst>
      <p:ext uri="{BB962C8B-B14F-4D97-AF65-F5344CB8AC3E}">
        <p14:creationId xmlns:p14="http://schemas.microsoft.com/office/powerpoint/2010/main" val="8332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P, NP, NP Hard, NP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of this lecture = get the definitions across</a:t>
            </a:r>
          </a:p>
          <a:p>
            <a:r>
              <a:rPr lang="en-US" dirty="0" smtClean="0"/>
              <a:t>This will be a part of midterm2</a:t>
            </a:r>
          </a:p>
          <a:p>
            <a:r>
              <a:rPr lang="en-US" dirty="0" smtClean="0"/>
              <a:t>Only some small part of the next lecture will be part of the midterm</a:t>
            </a:r>
          </a:p>
          <a:p>
            <a:r>
              <a:rPr lang="en-US" dirty="0" smtClean="0"/>
              <a:t>Next lecture = some complexity examples (non NP complete)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 is a subset of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takes polynomial time to run the program, just run the program and get a solution</a:t>
            </a:r>
          </a:p>
          <a:p>
            <a:r>
              <a:rPr lang="en-US" dirty="0" smtClean="0"/>
              <a:t>But is NP a subset of P?</a:t>
            </a:r>
          </a:p>
          <a:p>
            <a:r>
              <a:rPr lang="en-US" dirty="0" smtClean="0"/>
              <a:t>No one knows if P = NP or not</a:t>
            </a:r>
          </a:p>
          <a:p>
            <a:r>
              <a:rPr lang="en-US" dirty="0" smtClean="0"/>
              <a:t>Solve for a million dollars!</a:t>
            </a:r>
          </a:p>
          <a:p>
            <a:pPr lvl="1"/>
            <a:r>
              <a:rPr lang="en-US" dirty="0" smtClean="0">
                <a:hlinkClick r:id="rId2"/>
              </a:rPr>
              <a:t>http://www.claymath.org/millennium-problems</a:t>
            </a:r>
            <a:endParaRPr lang="en-US" dirty="0" smtClean="0"/>
          </a:p>
          <a:p>
            <a:pPr lvl="1"/>
            <a:r>
              <a:rPr lang="en-US" dirty="0" smtClean="0"/>
              <a:t>The Poincare conjecture is solved today</a:t>
            </a:r>
          </a:p>
        </p:txBody>
      </p:sp>
    </p:spTree>
    <p:extLst>
      <p:ext uri="{BB962C8B-B14F-4D97-AF65-F5344CB8AC3E}">
        <p14:creationId xmlns:p14="http://schemas.microsoft.com/office/powerpoint/2010/main" val="16130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in 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Undecidable problems</a:t>
            </a:r>
          </a:p>
          <a:p>
            <a:pPr lvl="1"/>
            <a:r>
              <a:rPr lang="en-US" dirty="0" smtClean="0"/>
              <a:t>Given a polynomial with integer coefficients, does it have integer roots</a:t>
            </a:r>
          </a:p>
          <a:p>
            <a:pPr lvl="1"/>
            <a:r>
              <a:rPr lang="en-US" dirty="0" smtClean="0"/>
              <a:t>Hilbert’s nth problem</a:t>
            </a:r>
          </a:p>
          <a:p>
            <a:pPr lvl="1"/>
            <a:r>
              <a:rPr lang="en-US" dirty="0" smtClean="0"/>
              <a:t>Impossible to check for all the integers</a:t>
            </a:r>
          </a:p>
          <a:p>
            <a:pPr lvl="1"/>
            <a:r>
              <a:rPr lang="en-US" dirty="0" smtClean="0"/>
              <a:t>Even a non-deterministic TM has to have a finite number of states!</a:t>
            </a:r>
          </a:p>
          <a:p>
            <a:pPr lvl="1"/>
            <a:r>
              <a:rPr lang="en-US" dirty="0" smtClean="0"/>
              <a:t>More on decidability later</a:t>
            </a:r>
          </a:p>
          <a:p>
            <a:r>
              <a:rPr lang="en-US" dirty="0" smtClean="0"/>
              <a:t>Tautology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formula that is true for all possible assignments</a:t>
            </a:r>
          </a:p>
          <a:p>
            <a:pPr lvl="1"/>
            <a:r>
              <a:rPr lang="en-US" dirty="0" smtClean="0"/>
              <a:t>Here just one ‘verifier’ will not work. You have to try all possible values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Amusing analogy </a:t>
            </a:r>
            <a:br>
              <a:rPr lang="en-US" sz="3200" dirty="0" smtClean="0"/>
            </a:br>
            <a:r>
              <a:rPr lang="en-US" sz="3200" dirty="0" smtClean="0"/>
              <a:t>(thanks to lecture notes at University of Utah)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believe that every problem assigned to them is NP-complete in diﬃculty level, as they have to ﬁnd the solutions. </a:t>
            </a:r>
          </a:p>
          <a:p>
            <a:r>
              <a:rPr lang="en-US" dirty="0"/>
              <a:t>Teaching Assistants, on the other </a:t>
            </a:r>
            <a:r>
              <a:rPr lang="en-US" dirty="0" smtClean="0"/>
              <a:t>hand, ﬁnd </a:t>
            </a:r>
            <a:r>
              <a:rPr lang="en-US" dirty="0"/>
              <a:t>that their job is only as hard as </a:t>
            </a:r>
            <a:r>
              <a:rPr lang="en-US" dirty="0" smtClean="0"/>
              <a:t>NP</a:t>
            </a:r>
            <a:r>
              <a:rPr lang="en-US" dirty="0"/>
              <a:t>, as they only have to verify the student’s </a:t>
            </a:r>
            <a:r>
              <a:rPr lang="en-US" dirty="0" smtClean="0"/>
              <a:t>answers.</a:t>
            </a:r>
            <a:endParaRPr lang="en-US" dirty="0"/>
          </a:p>
          <a:p>
            <a:r>
              <a:rPr lang="en-US" dirty="0"/>
              <a:t> When some students confound the TAs, even veriﬁcation becomes hard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Q can be reduced to another problem </a:t>
            </a:r>
            <a:r>
              <a:rPr lang="en-US" dirty="0" smtClean="0"/>
              <a:t>Q’ </a:t>
            </a:r>
            <a:r>
              <a:rPr lang="en-US" dirty="0"/>
              <a:t>if any instance </a:t>
            </a:r>
            <a:r>
              <a:rPr lang="en-US" dirty="0" smtClean="0"/>
              <a:t>of Q can </a:t>
            </a:r>
            <a:r>
              <a:rPr lang="en-US" dirty="0"/>
              <a:t>be “easily rephrased” as an instance of </a:t>
            </a:r>
            <a:r>
              <a:rPr lang="en-US" dirty="0" smtClean="0"/>
              <a:t>Q’, </a:t>
            </a:r>
            <a:r>
              <a:rPr lang="en-US" dirty="0"/>
              <a:t>the solution to which provides </a:t>
            </a:r>
            <a:r>
              <a:rPr lang="en-US" dirty="0" smtClean="0"/>
              <a:t>a solution </a:t>
            </a:r>
            <a:r>
              <a:rPr lang="en-US" dirty="0"/>
              <a:t>to the instance of </a:t>
            </a:r>
            <a:r>
              <a:rPr lang="en-US" dirty="0" smtClean="0"/>
              <a:t>Q</a:t>
            </a:r>
          </a:p>
          <a:p>
            <a:r>
              <a:rPr lang="en-US" dirty="0" smtClean="0"/>
              <a:t>Is a linear equation reducible to a quadratic equation?</a:t>
            </a:r>
          </a:p>
          <a:p>
            <a:pPr lvl="1"/>
            <a:r>
              <a:rPr lang="en-US" dirty="0" smtClean="0"/>
              <a:t>Sure! Let coefficient of the square term be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-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the hardest problems in NP?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notation means that L</a:t>
            </a:r>
            <a:r>
              <a:rPr lang="en-US" baseline="-25000" dirty="0" smtClean="0"/>
              <a:t>1</a:t>
            </a:r>
            <a:r>
              <a:rPr lang="en-US" dirty="0" smtClean="0"/>
              <a:t> is reducible in polynomial time to L</a:t>
            </a:r>
            <a:r>
              <a:rPr lang="en-US" baseline="-25000" dirty="0" smtClean="0"/>
              <a:t>2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less than symbol basically means that the time taken to solve L</a:t>
            </a:r>
            <a:r>
              <a:rPr lang="en-US" baseline="-25000" dirty="0" smtClean="0"/>
              <a:t>1 </a:t>
            </a:r>
            <a:r>
              <a:rPr lang="en-US" dirty="0"/>
              <a:t>is </a:t>
            </a:r>
            <a:r>
              <a:rPr lang="en-US" dirty="0" smtClean="0"/>
              <a:t>no worse that a polynomial factor away from the time taken to solve 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5869"/>
            <a:ext cx="1828800" cy="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(a language) is said to NP-hard if </a:t>
            </a:r>
            <a:r>
              <a:rPr lang="en-US" dirty="0"/>
              <a:t>e</a:t>
            </a:r>
            <a:r>
              <a:rPr lang="en-US" dirty="0" smtClean="0"/>
              <a:t>very problem in NP can be poly time reduced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 it.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6" y="3733800"/>
            <a:ext cx="604133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Complete problems/languages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Need to be in NP</a:t>
            </a:r>
          </a:p>
          <a:p>
            <a:r>
              <a:rPr lang="en-US" sz="8000" dirty="0" smtClean="0"/>
              <a:t>Need to be in NP-Hard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If both are satisfied then it is an NP complete problem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Reducibility is a transitive relation. </a:t>
            </a:r>
            <a:endParaRPr lang="en-US" sz="8000" dirty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If we know a single problem in NP-Complete that helps when we are asked to prove some other problem is NP-Complete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Assume problem P is NP Complete</a:t>
            </a:r>
          </a:p>
          <a:p>
            <a:pPr marL="0" indent="0">
              <a:buNone/>
            </a:pPr>
            <a:r>
              <a:rPr lang="en-US" sz="8000" dirty="0" smtClean="0"/>
              <a:t>All NP problems are reducible to this problem</a:t>
            </a:r>
          </a:p>
          <a:p>
            <a:pPr marL="0" indent="0">
              <a:buNone/>
            </a:pPr>
            <a:r>
              <a:rPr lang="en-US" sz="8000" dirty="0" smtClean="0"/>
              <a:t>Now given a different problem P’</a:t>
            </a:r>
          </a:p>
          <a:p>
            <a:pPr marL="0" indent="0">
              <a:buNone/>
            </a:pPr>
            <a:r>
              <a:rPr lang="en-US" sz="8000" dirty="0" smtClean="0"/>
              <a:t>If we show P reducible to P’</a:t>
            </a:r>
          </a:p>
          <a:p>
            <a:pPr marL="0" indent="0">
              <a:buNone/>
            </a:pPr>
            <a:r>
              <a:rPr lang="en-US" sz="8000" dirty="0" smtClean="0"/>
              <a:t>Then by transitivity all NP problems are reducible to P’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course, we will axiomatically state that the following problems are NP-Complete</a:t>
            </a:r>
          </a:p>
          <a:p>
            <a:r>
              <a:rPr lang="en-US" dirty="0" smtClean="0"/>
              <a:t>SAT – Given any </a:t>
            </a:r>
            <a:r>
              <a:rPr lang="en-US" dirty="0" err="1" smtClean="0"/>
              <a:t>boolean</a:t>
            </a:r>
            <a:r>
              <a:rPr lang="en-US" dirty="0" smtClean="0"/>
              <a:t> formula, is there some assignment of values to the variables so that the formula has a true value</a:t>
            </a:r>
          </a:p>
          <a:p>
            <a:r>
              <a:rPr lang="en-US" dirty="0" smtClean="0"/>
              <a:t>3-CNF SAT</a:t>
            </a:r>
          </a:p>
          <a:p>
            <a:r>
              <a:rPr lang="en-US" dirty="0" smtClean="0"/>
              <a:t>Actually any </a:t>
            </a:r>
            <a:r>
              <a:rPr lang="en-US" dirty="0" err="1" smtClean="0"/>
              <a:t>boolean</a:t>
            </a:r>
            <a:r>
              <a:rPr lang="en-US" dirty="0" smtClean="0"/>
              <a:t> formula can be reduced to 3-CNF 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CLIQUE problem</a:t>
            </a:r>
          </a:p>
          <a:p>
            <a:r>
              <a:rPr lang="en-US" dirty="0" smtClean="0"/>
              <a:t>A clique in an undirected graph is a subset of vertices such that each pair is connected by an edge</a:t>
            </a:r>
          </a:p>
          <a:p>
            <a:r>
              <a:rPr lang="en-US" dirty="0" smtClean="0"/>
              <a:t>We want to take a problem instance in 3-CNF SAT and convert it to CLIQUE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3CNF SAT to 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– A </a:t>
            </a:r>
            <a:r>
              <a:rPr lang="en-US" dirty="0" err="1" smtClean="0"/>
              <a:t>boolean</a:t>
            </a:r>
            <a:r>
              <a:rPr lang="en-US" dirty="0" smtClean="0"/>
              <a:t> formula in 3 CNF SAT</a:t>
            </a:r>
          </a:p>
          <a:p>
            <a:r>
              <a:rPr lang="en-US" dirty="0" smtClean="0"/>
              <a:t>Goal – Produce a graph (in polynomial time) such 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construct a graph where satisfying formula with k clauses is equivalent to finding a k vertex clique.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8" y="3276600"/>
            <a:ext cx="723587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definitions (seen in 592)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Big-Oh</a:t>
            </a:r>
          </a:p>
          <a:p>
            <a:r>
              <a:rPr lang="en-US" dirty="0" smtClean="0"/>
              <a:t>Big-Theta</a:t>
            </a:r>
          </a:p>
          <a:p>
            <a:r>
              <a:rPr lang="en-US" dirty="0" smtClean="0"/>
              <a:t>Big - Omega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of a clique problem gives you 2 things as input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Some positive integer k</a:t>
            </a:r>
          </a:p>
          <a:p>
            <a:r>
              <a:rPr lang="en-US" dirty="0" smtClean="0"/>
              <a:t>Question being asked  = do we have a clique of size k in this graph</a:t>
            </a:r>
          </a:p>
          <a:p>
            <a:r>
              <a:rPr lang="en-US" dirty="0" smtClean="0"/>
              <a:t>Why can’t I just go through and pick all possible k-subsets?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problems versus 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the maximum sized clique is an optimization problem</a:t>
            </a:r>
          </a:p>
          <a:p>
            <a:r>
              <a:rPr lang="en-US" dirty="0" smtClean="0"/>
              <a:t>But we can reduce it to a series of decision problems</a:t>
            </a:r>
          </a:p>
          <a:p>
            <a:pPr lvl="1"/>
            <a:r>
              <a:rPr lang="en-US" dirty="0" smtClean="0"/>
              <a:t>Can we find a clique of size 3 (why start at 3??)</a:t>
            </a:r>
          </a:p>
          <a:p>
            <a:pPr lvl="1"/>
            <a:r>
              <a:rPr lang="en-US" dirty="0" smtClean="0"/>
              <a:t>Can we find a clique of size 4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 general in our study of NP </a:t>
            </a:r>
            <a:r>
              <a:rPr lang="en-US" dirty="0" err="1" smtClean="0"/>
              <a:t>etc</a:t>
            </a:r>
            <a:r>
              <a:rPr lang="en-US" dirty="0" smtClean="0"/>
              <a:t>, we will focus on decision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77940" cy="362265"/>
          </a:xfrm>
        </p:spPr>
      </p:pic>
      <p:sp>
        <p:nvSpPr>
          <p:cNvPr id="9" name="TextBox 8"/>
          <p:cNvSpPr txBox="1"/>
          <p:nvPr/>
        </p:nvSpPr>
        <p:spPr>
          <a:xfrm>
            <a:off x="609600" y="15240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clause, create a vertex for each literal</a:t>
            </a:r>
          </a:p>
          <a:p>
            <a:endParaRPr lang="en-US" dirty="0"/>
          </a:p>
          <a:p>
            <a:r>
              <a:rPr lang="en-US" dirty="0" smtClean="0"/>
              <a:t>For the edges</a:t>
            </a:r>
          </a:p>
          <a:p>
            <a:endParaRPr lang="en-US" dirty="0"/>
          </a:p>
          <a:p>
            <a:r>
              <a:rPr lang="en-US" dirty="0" smtClean="0"/>
              <a:t>Connect vertices if they come from different clauses</a:t>
            </a:r>
          </a:p>
          <a:p>
            <a:endParaRPr lang="en-US" dirty="0"/>
          </a:p>
          <a:p>
            <a:r>
              <a:rPr lang="en-US" dirty="0" smtClean="0"/>
              <a:t>Even if the vertices come from different clauses, do not connect if it results in </a:t>
            </a:r>
            <a:r>
              <a:rPr lang="en-US" dirty="0" smtClean="0"/>
              <a:t>incompatibility. No variable should be connected to its not.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1727447" y="4064883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52800" y="4064883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63475" y="4064883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93786" y="502920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┐x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95836" y="5125375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57800" y="5125375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3723" y="601980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┐x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83260" y="598133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21920" y="6019800"/>
            <a:ext cx="685800" cy="6428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618" y="42016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┐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152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REDUCE 3-CNF SAT to CLIQUE</a:t>
            </a:r>
            <a:endParaRPr lang="en-US" sz="2400" dirty="0"/>
          </a:p>
        </p:txBody>
      </p:sp>
      <p:cxnSp>
        <p:nvCxnSpPr>
          <p:cNvPr id="5" name="Straight Connector 4"/>
          <p:cNvCxnSpPr>
            <a:stCxn id="10" idx="5"/>
            <a:endCxn id="15" idx="2"/>
          </p:cNvCxnSpPr>
          <p:nvPr/>
        </p:nvCxnSpPr>
        <p:spPr>
          <a:xfrm>
            <a:off x="2312814" y="4613614"/>
            <a:ext cx="983022" cy="83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6"/>
          </p:cNvCxnSpPr>
          <p:nvPr/>
        </p:nvCxnSpPr>
        <p:spPr>
          <a:xfrm flipV="1">
            <a:off x="3981636" y="4495800"/>
            <a:ext cx="1181839" cy="95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8" idx="6"/>
            <a:endCxn id="19" idx="2"/>
          </p:cNvCxnSpPr>
          <p:nvPr/>
        </p:nvCxnSpPr>
        <p:spPr>
          <a:xfrm>
            <a:off x="3969060" y="6302769"/>
            <a:ext cx="1252860" cy="3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6" idx="2"/>
          </p:cNvCxnSpPr>
          <p:nvPr/>
        </p:nvCxnSpPr>
        <p:spPr>
          <a:xfrm flipV="1">
            <a:off x="3969060" y="5446814"/>
            <a:ext cx="1288740" cy="72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3" idx="3"/>
          </p:cNvCxnSpPr>
          <p:nvPr/>
        </p:nvCxnSpPr>
        <p:spPr>
          <a:xfrm flipV="1">
            <a:off x="3981636" y="4613614"/>
            <a:ext cx="1282272" cy="15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6"/>
            <a:endCxn id="15" idx="3"/>
          </p:cNvCxnSpPr>
          <p:nvPr/>
        </p:nvCxnSpPr>
        <p:spPr>
          <a:xfrm flipV="1">
            <a:off x="2429523" y="5674106"/>
            <a:ext cx="966746" cy="667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7"/>
            <a:endCxn id="12" idx="3"/>
          </p:cNvCxnSpPr>
          <p:nvPr/>
        </p:nvCxnSpPr>
        <p:spPr>
          <a:xfrm flipV="1">
            <a:off x="2329090" y="4613614"/>
            <a:ext cx="1124143" cy="150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9" idx="0"/>
          </p:cNvCxnSpPr>
          <p:nvPr/>
        </p:nvCxnSpPr>
        <p:spPr>
          <a:xfrm>
            <a:off x="2413247" y="4386322"/>
            <a:ext cx="3151573" cy="163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  <a:endCxn id="16" idx="2"/>
          </p:cNvCxnSpPr>
          <p:nvPr/>
        </p:nvCxnSpPr>
        <p:spPr>
          <a:xfrm>
            <a:off x="3981636" y="5446814"/>
            <a:ext cx="12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6"/>
            <a:endCxn id="16" idx="1"/>
          </p:cNvCxnSpPr>
          <p:nvPr/>
        </p:nvCxnSpPr>
        <p:spPr>
          <a:xfrm>
            <a:off x="4038600" y="4386322"/>
            <a:ext cx="1319633" cy="83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5"/>
            <a:endCxn id="18" idx="2"/>
          </p:cNvCxnSpPr>
          <p:nvPr/>
        </p:nvCxnSpPr>
        <p:spPr>
          <a:xfrm>
            <a:off x="2312814" y="4613614"/>
            <a:ext cx="970446" cy="168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6"/>
            <a:endCxn id="13" idx="2"/>
          </p:cNvCxnSpPr>
          <p:nvPr/>
        </p:nvCxnSpPr>
        <p:spPr>
          <a:xfrm>
            <a:off x="2413247" y="4386322"/>
            <a:ext cx="2750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6"/>
          </p:cNvCxnSpPr>
          <p:nvPr/>
        </p:nvCxnSpPr>
        <p:spPr>
          <a:xfrm flipV="1">
            <a:off x="2429523" y="5562600"/>
            <a:ext cx="2834385" cy="77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0800" y="41148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more edges in here. Refer to the </a:t>
            </a:r>
            <a:r>
              <a:rPr lang="en-US" dirty="0" smtClean="0"/>
              <a:t>CLRS book </a:t>
            </a:r>
            <a:r>
              <a:rPr lang="en-US" dirty="0" smtClean="0"/>
              <a:t>to get the complete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Vertex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vertex cover of an undirected graph G=(V,E) is a subset of vertices such that every edge is incident to at least one of the vertices</a:t>
            </a:r>
          </a:p>
          <a:p>
            <a:r>
              <a:rPr lang="en-US" dirty="0" smtClean="0"/>
              <a:t>We’re typically interested in finding the minimum sized vertex cover</a:t>
            </a:r>
          </a:p>
          <a:p>
            <a:r>
              <a:rPr lang="en-US" dirty="0" smtClean="0"/>
              <a:t>To show vertex cover is NP-complete</a:t>
            </a:r>
          </a:p>
          <a:p>
            <a:r>
              <a:rPr lang="en-US" dirty="0" smtClean="0"/>
              <a:t>What problem should we try to reduce to it</a:t>
            </a:r>
          </a:p>
          <a:p>
            <a:r>
              <a:rPr lang="en-US" dirty="0" smtClean="0"/>
              <a:t>It sounds like the ‘reverse’ of CLIQUE</a:t>
            </a:r>
          </a:p>
          <a:p>
            <a:r>
              <a:rPr lang="en-US" dirty="0" smtClean="0"/>
              <a:t>Reduction is done from CLIQUE to vertex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3" y="780603"/>
            <a:ext cx="765977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917232"/>
            <a:ext cx="2277727" cy="323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657600"/>
            <a:ext cx="7659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Clique of size k in G exists </a:t>
            </a:r>
            <a:r>
              <a:rPr lang="en-US" sz="2800" dirty="0" err="1" smtClean="0"/>
              <a:t>iff</a:t>
            </a:r>
            <a:r>
              <a:rPr lang="en-US" sz="2800" dirty="0" smtClean="0"/>
              <a:t>  a vertex cover of size |V| - k exists in G’ where G’ is the complement graph (vertices that had an edge between then in G do not have one in G’ and vice versa) 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38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50167"/>
            <a:ext cx="1427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G’ = Complement</a:t>
            </a:r>
          </a:p>
          <a:p>
            <a:r>
              <a:rPr lang="en-US" dirty="0" smtClean="0"/>
              <a:t>Of</a:t>
            </a:r>
          </a:p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720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1999"/>
            <a:ext cx="6858000" cy="27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original graph has a </a:t>
            </a:r>
            <a:r>
              <a:rPr lang="en-US" sz="2400" dirty="0" err="1" smtClean="0"/>
              <a:t>u,v,x,y</a:t>
            </a:r>
            <a:r>
              <a:rPr lang="en-US" sz="2400" dirty="0" smtClean="0"/>
              <a:t> CLIQUE. That is a clique of size 4</a:t>
            </a:r>
          </a:p>
          <a:p>
            <a:endParaRPr lang="en-US" sz="2400" dirty="0"/>
          </a:p>
          <a:p>
            <a:r>
              <a:rPr lang="en-US" sz="2400" dirty="0" smtClean="0"/>
              <a:t>The complement graph has a vertex cover of size 6 (number of vertices) – 4 (clique size).  </a:t>
            </a:r>
            <a:r>
              <a:rPr lang="en-US" sz="2400" dirty="0" err="1" smtClean="0"/>
              <a:t>z,w</a:t>
            </a:r>
            <a:r>
              <a:rPr lang="en-US" sz="2400" dirty="0" smtClean="0"/>
              <a:t>  is one such vertex cover.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33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reducibility ‘tree’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Karp proved 21 problems to be NP complete in a seminal 1971 paper</a:t>
            </a:r>
          </a:p>
          <a:p>
            <a:r>
              <a:rPr lang="en-US" dirty="0" smtClean="0"/>
              <a:t>Not that hard to read actually!</a:t>
            </a:r>
          </a:p>
          <a:p>
            <a:r>
              <a:rPr lang="en-US" dirty="0" smtClean="0"/>
              <a:t>Definitely not hard to read it to the point of knowing what these problems are.</a:t>
            </a:r>
          </a:p>
          <a:p>
            <a:r>
              <a:rPr lang="en-US" dirty="0" err="1" smtClean="0">
                <a:hlinkClick r:id="rId2"/>
              </a:rPr>
              <a:t>karp's</a:t>
            </a:r>
            <a:r>
              <a:rPr lang="en-US" dirty="0" smtClean="0">
                <a:hlinkClick r:id="rId2"/>
              </a:rPr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Amusing/tragic NP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Breaking up over NP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NP 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sum</a:t>
            </a:r>
          </a:p>
          <a:p>
            <a:r>
              <a:rPr lang="en-US" dirty="0" smtClean="0"/>
              <a:t>Given a set of positive integers and some target t &gt; 0,</a:t>
            </a:r>
          </a:p>
          <a:p>
            <a:pPr marL="0" indent="0">
              <a:buNone/>
            </a:pPr>
            <a:r>
              <a:rPr lang="en-US" dirty="0" smtClean="0"/>
              <a:t>    do we have a subset that sums up to that target set</a:t>
            </a:r>
            <a:endParaRPr lang="en-US" dirty="0"/>
          </a:p>
          <a:p>
            <a:r>
              <a:rPr lang="en-US" dirty="0" smtClean="0"/>
              <a:t>Why is the naïve algorithm going to be bad?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←∅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E </a:t>
            </a:r>
            <a:r>
              <a:rPr lang="en-US" dirty="0" smtClean="0"/>
              <a:t>= </a:t>
            </a:r>
            <a:r>
              <a:rPr lang="en-US" dirty="0"/>
              <a:t>∅</a:t>
            </a:r>
          </a:p>
          <a:p>
            <a:pPr marL="0" indent="0">
              <a:buNone/>
            </a:pPr>
            <a:r>
              <a:rPr lang="en-US" dirty="0" smtClean="0"/>
              <a:t>    pick </a:t>
            </a:r>
            <a:r>
              <a:rPr lang="en-US" dirty="0"/>
              <a:t>any {u, v} ∈ E</a:t>
            </a:r>
          </a:p>
          <a:p>
            <a:pPr marL="0" indent="0">
              <a:buNone/>
            </a:pPr>
            <a:r>
              <a:rPr lang="en-US" dirty="0" smtClean="0"/>
              <a:t>    C </a:t>
            </a:r>
            <a:r>
              <a:rPr lang="en-US" dirty="0"/>
              <a:t>← C ∪ {u, v}</a:t>
            </a:r>
          </a:p>
          <a:p>
            <a:pPr marL="0" indent="0">
              <a:buNone/>
            </a:pPr>
            <a:r>
              <a:rPr lang="en-US" dirty="0" smtClean="0"/>
              <a:t>    delete </a:t>
            </a:r>
            <a:r>
              <a:rPr lang="en-US" dirty="0"/>
              <a:t>all </a:t>
            </a:r>
            <a:r>
              <a:rPr lang="en-US" dirty="0" smtClean="0"/>
              <a:t>edges </a:t>
            </a:r>
            <a:r>
              <a:rPr lang="en-US" dirty="0"/>
              <a:t>incident to either u or v</a:t>
            </a:r>
          </a:p>
          <a:p>
            <a:pPr marL="0" indent="0">
              <a:buNone/>
            </a:pPr>
            <a:r>
              <a:rPr lang="en-US" dirty="0"/>
              <a:t>return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28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Approximation algorithm for Vertex cover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8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59001" y="534338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 Big Oh (</a:t>
            </a:r>
            <a:r>
              <a:rPr lang="en-US" altLang="zh-CN" sz="2800" i="1" dirty="0" smtClean="0">
                <a:ea typeface="宋体" pitchFamily="2" charset="-122"/>
              </a:rPr>
              <a:t>O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2643182"/>
            <a:ext cx="8698230" cy="3723314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f(n)= O(g(n))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iff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there exist positive constants c and n0 such that f(n) ≤ cg(n) for all n ≥ n0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O-notation to give an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 bound </a:t>
            </a:r>
            <a:r>
              <a:rPr lang="en-US" altLang="zh-CN" sz="2400" dirty="0" smtClean="0"/>
              <a:t>on a function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7" name="Picture 3" descr="C:\Documents and Settings\Litao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000372"/>
            <a:ext cx="3429024" cy="3404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is that approximation?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Look at the edges returned in that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the optimum vertex cover include at least one end point of the edges returned from </a:t>
            </a:r>
            <a:r>
              <a:rPr lang="en-US" dirty="0" err="1" smtClean="0"/>
              <a:t>approx</a:t>
            </a:r>
            <a:r>
              <a:rPr lang="en-US" dirty="0" smtClean="0"/>
              <a:t> algorithm?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0768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40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77" y="566006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Omega Notation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Big oh provides an asymptotic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</a:t>
            </a:r>
            <a:r>
              <a:rPr lang="en-US" altLang="zh-CN" sz="2400" dirty="0" smtClean="0"/>
              <a:t> bound on a function.</a:t>
            </a:r>
          </a:p>
          <a:p>
            <a:r>
              <a:rPr lang="en-US" altLang="zh-CN" sz="2400" dirty="0" smtClean="0"/>
              <a:t>Omega provides an asymptotic </a:t>
            </a:r>
            <a:r>
              <a:rPr lang="en-US" altLang="zh-CN" sz="2400" dirty="0" smtClean="0">
                <a:solidFill>
                  <a:srgbClr val="FF0000"/>
                </a:solidFill>
              </a:rPr>
              <a:t>lower </a:t>
            </a:r>
            <a:r>
              <a:rPr lang="en-US" altLang="zh-CN" sz="2400" dirty="0" smtClean="0"/>
              <a:t>bound on a function.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3074" name="Picture 2" descr="C:\Documents and Settings\Litao\Desktop\fds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143248"/>
            <a:ext cx="3333751" cy="3571875"/>
          </a:xfrm>
          <a:prstGeom prst="rect">
            <a:avLst/>
          </a:prstGeom>
          <a:noFill/>
        </p:spPr>
      </p:pic>
      <p:pic>
        <p:nvPicPr>
          <p:cNvPr id="3075" name="Picture 3" descr="C:\Documents and Settings\Litao\Desktop\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7981951" cy="7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85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96469" y="38100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Theta Notation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Theta notation is used when function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 can be bounded </a:t>
            </a:r>
            <a:r>
              <a:rPr lang="en-US" altLang="zh-CN" sz="2400" dirty="0" smtClean="0">
                <a:solidFill>
                  <a:srgbClr val="FF0000"/>
                </a:solidFill>
              </a:rPr>
              <a:t>both from above and below</a:t>
            </a:r>
            <a:r>
              <a:rPr lang="en-US" altLang="zh-CN" sz="2400" dirty="0" smtClean="0"/>
              <a:t> by the same function </a:t>
            </a:r>
            <a:r>
              <a:rPr lang="en-US" altLang="zh-CN" sz="2400" i="1" dirty="0" smtClean="0"/>
              <a:t>g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098" name="Picture 2" descr="C:\Documents and Settings\Litao\Desktop\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572500" cy="866775"/>
          </a:xfrm>
          <a:prstGeom prst="rect">
            <a:avLst/>
          </a:prstGeom>
          <a:noFill/>
        </p:spPr>
      </p:pic>
      <p:pic>
        <p:nvPicPr>
          <p:cNvPr id="4099" name="Picture 3" descr="C:\Documents and Settings\Litao\Desktop\2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362325"/>
            <a:ext cx="3448050" cy="349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0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bad is exponential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example – the recursive fib cannot even compute fib(50)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705600" cy="38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P consists of those problems that are solvable in polynomial time.</a:t>
            </a:r>
          </a:p>
          <a:p>
            <a:r>
              <a:rPr lang="en-US" dirty="0"/>
              <a:t>More specifically, they are problems that can be solved in time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</a:t>
            </a:r>
            <a:r>
              <a:rPr lang="en-US" dirty="0"/>
              <a:t>for </a:t>
            </a:r>
            <a:r>
              <a:rPr lang="en-US" dirty="0" smtClean="0"/>
              <a:t>some constant </a:t>
            </a:r>
            <a:r>
              <a:rPr lang="en-US" dirty="0"/>
              <a:t>k, where n is the size of the input to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The key is that n is the </a:t>
            </a:r>
            <a:r>
              <a:rPr lang="en-US" b="1" dirty="0" smtClean="0"/>
              <a:t>size of input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3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complexity of </a:t>
            </a:r>
            <a:r>
              <a:rPr lang="en-US" dirty="0" err="1" smtClean="0"/>
              <a:t>primality</a:t>
            </a:r>
            <a:r>
              <a:rPr lang="en-US" dirty="0" smtClean="0"/>
              <a:t>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isPrime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answer = (n&gt;1)? true: false;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2; 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&lt;= 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("%d\n",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if(</a:t>
            </a:r>
            <a:r>
              <a:rPr lang="en-US" dirty="0" err="1" smtClean="0"/>
              <a:t>n%i</a:t>
            </a:r>
            <a:r>
              <a:rPr lang="en-US" dirty="0" smtClean="0"/>
              <a:t> == 0)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answer = false;</a:t>
            </a:r>
          </a:p>
          <a:p>
            <a:pPr marL="0" indent="0">
              <a:buNone/>
            </a:pPr>
            <a:r>
              <a:rPr lang="en-US" dirty="0" smtClean="0"/>
              <a:t>            break;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return answer; 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6764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loops until the square root of n</a:t>
            </a:r>
          </a:p>
          <a:p>
            <a:r>
              <a:rPr lang="en-US" dirty="0" smtClean="0"/>
              <a:t>So this should be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what is the input size?</a:t>
            </a:r>
          </a:p>
          <a:p>
            <a:r>
              <a:rPr lang="en-US" dirty="0" smtClean="0"/>
              <a:t>How many bits does it take to represent the number n?</a:t>
            </a:r>
          </a:p>
          <a:p>
            <a:r>
              <a:rPr lang="en-US" dirty="0"/>
              <a:t>l</a:t>
            </a:r>
            <a:r>
              <a:rPr lang="en-US" dirty="0" smtClean="0"/>
              <a:t>og(n) = k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55" y="2031786"/>
            <a:ext cx="72009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91000"/>
            <a:ext cx="34671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1" y="4724400"/>
            <a:ext cx="3937635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3108" y="5562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</a:t>
            </a:r>
            <a:r>
              <a:rPr lang="en-US" dirty="0" err="1" smtClean="0"/>
              <a:t>primality</a:t>
            </a:r>
            <a:r>
              <a:rPr lang="en-US" dirty="0" smtClean="0"/>
              <a:t> testing is exponential!!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O($\sqrt{n}$)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x_1 \vee \neg x_2 \vee \neg x_3) \wedge (\neg x_1 \vee x_2 \vee x_3) \wedge (x_1 \vee x_2 \vee x_3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ext{CLIQUE} \le_p \text{VC}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qrt{n}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qrt{n} = \sqrt{2^{log(n)}} = (2^k)^{0.5}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x_0 \vee x_2) \wedge (\neg x_0 \vee x_1) \wedge (x_0 \vee x_1 \vee \neg x_2)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 to $\neg x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x$ to $x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_1 \le_p L_2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' \le_p L \text{ for every } L' \in NP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ext{Satisfiabiality} \Leftrightarrow \text{Clique of a certain size}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1923</Words>
  <Application>Microsoft Office PowerPoint</Application>
  <PresentationFormat>On-screen Show (4:3)</PresentationFormat>
  <Paragraphs>275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Logistics</vt:lpstr>
      <vt:lpstr>P, NP, NP Hard, NP Complete</vt:lpstr>
      <vt:lpstr>Complexity definitions (seen in 592)</vt:lpstr>
      <vt:lpstr> Big Oh (O)</vt:lpstr>
      <vt:lpstr>Omega Notation</vt:lpstr>
      <vt:lpstr>Theta Notation</vt:lpstr>
      <vt:lpstr>How bad is exponential complexity</vt:lpstr>
      <vt:lpstr>The class P</vt:lpstr>
      <vt:lpstr>What is the complexity of primality testing?</vt:lpstr>
      <vt:lpstr>Why obsess about primes?</vt:lpstr>
      <vt:lpstr>NP</vt:lpstr>
      <vt:lpstr>What happened to automata?</vt:lpstr>
      <vt:lpstr>NP problems</vt:lpstr>
      <vt:lpstr>Hamiltonian cycles</vt:lpstr>
      <vt:lpstr>SAT</vt:lpstr>
      <vt:lpstr>2-CNF SAT</vt:lpstr>
      <vt:lpstr>2-SAT is in P</vt:lpstr>
      <vt:lpstr>Satisfiability via path finding</vt:lpstr>
      <vt:lpstr>3 CNF SAT (3 SAT)</vt:lpstr>
      <vt:lpstr>P is a subset of NP</vt:lpstr>
      <vt:lpstr>What is not in NP?</vt:lpstr>
      <vt:lpstr>Amusing analogy  (thanks to lecture notes at University of Utah)</vt:lpstr>
      <vt:lpstr>Reducibility</vt:lpstr>
      <vt:lpstr>NP - hard</vt:lpstr>
      <vt:lpstr>NP-hard</vt:lpstr>
      <vt:lpstr>NP Complete problems/languages</vt:lpstr>
      <vt:lpstr>What is in NP-Complete</vt:lpstr>
      <vt:lpstr>An example reduction</vt:lpstr>
      <vt:lpstr>Reducing 3CNF SAT to CLIQUE</vt:lpstr>
      <vt:lpstr>CLIQUE</vt:lpstr>
      <vt:lpstr>Decision problems versus optimization problems</vt:lpstr>
      <vt:lpstr>PowerPoint Presentation</vt:lpstr>
      <vt:lpstr>Vertex cover problem</vt:lpstr>
      <vt:lpstr>PowerPoint Presentation</vt:lpstr>
      <vt:lpstr>PowerPoint Presentation</vt:lpstr>
      <vt:lpstr>The reducibility ‘tree’</vt:lpstr>
      <vt:lpstr>Amusing/tragic NP story</vt:lpstr>
      <vt:lpstr>Other NP complete problems</vt:lpstr>
      <vt:lpstr>PowerPoint Presentation</vt:lpstr>
      <vt:lpstr>How bad is that approximation?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P, NP, NP Hard, NP Complete</dc:title>
  <dc:creator>Arvind</dc:creator>
  <cp:lastModifiedBy>Arvind</cp:lastModifiedBy>
  <cp:revision>126</cp:revision>
  <dcterms:created xsi:type="dcterms:W3CDTF">2014-04-08T01:25:10Z</dcterms:created>
  <dcterms:modified xsi:type="dcterms:W3CDTF">2014-05-05T22:23:18Z</dcterms:modified>
</cp:coreProperties>
</file>