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85" r:id="rId2"/>
    <p:sldId id="305" r:id="rId3"/>
    <p:sldId id="315" r:id="rId4"/>
    <p:sldId id="323" r:id="rId5"/>
    <p:sldId id="324" r:id="rId6"/>
    <p:sldId id="328" r:id="rId7"/>
    <p:sldId id="327" r:id="rId8"/>
    <p:sldId id="325" r:id="rId9"/>
    <p:sldId id="326" r:id="rId10"/>
    <p:sldId id="319" r:id="rId11"/>
    <p:sldId id="329" r:id="rId12"/>
    <p:sldId id="330" r:id="rId13"/>
    <p:sldId id="331" r:id="rId14"/>
    <p:sldId id="304" r:id="rId15"/>
    <p:sldId id="306" r:id="rId16"/>
    <p:sldId id="316" r:id="rId17"/>
    <p:sldId id="307" r:id="rId18"/>
    <p:sldId id="308" r:id="rId19"/>
    <p:sldId id="309" r:id="rId20"/>
    <p:sldId id="310" r:id="rId21"/>
    <p:sldId id="311" r:id="rId22"/>
    <p:sldId id="312" r:id="rId23"/>
    <p:sldId id="313" r:id="rId24"/>
    <p:sldId id="314" r:id="rId25"/>
    <p:sldId id="289" r:id="rId26"/>
    <p:sldId id="348" r:id="rId27"/>
    <p:sldId id="332" r:id="rId28"/>
    <p:sldId id="337" r:id="rId29"/>
    <p:sldId id="338" r:id="rId30"/>
    <p:sldId id="339" r:id="rId31"/>
    <p:sldId id="340" r:id="rId32"/>
    <p:sldId id="341" r:id="rId33"/>
    <p:sldId id="342" r:id="rId34"/>
    <p:sldId id="343" r:id="rId35"/>
    <p:sldId id="336" r:id="rId36"/>
    <p:sldId id="346" r:id="rId37"/>
    <p:sldId id="347" r:id="rId38"/>
    <p:sldId id="334" r:id="rId39"/>
    <p:sldId id="333" r:id="rId40"/>
    <p:sldId id="344" r:id="rId41"/>
    <p:sldId id="353" r:id="rId42"/>
    <p:sldId id="349" r:id="rId43"/>
    <p:sldId id="354" r:id="rId44"/>
    <p:sldId id="356" r:id="rId45"/>
    <p:sldId id="350" r:id="rId46"/>
    <p:sldId id="351" r:id="rId47"/>
    <p:sldId id="357" r:id="rId48"/>
    <p:sldId id="355" r:id="rId49"/>
    <p:sldId id="359"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78" d="100"/>
          <a:sy n="78" d="100"/>
        </p:scale>
        <p:origin x="84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A713D-121D-487D-BAF3-68CD89759FE4}" type="datetimeFigureOut">
              <a:rPr lang="en-US" smtClean="0"/>
              <a:t>10/5/2023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31B08-64A4-465F-B1EC-F14A794ADA54}" type="slidenum">
              <a:rPr lang="en-US" smtClean="0"/>
              <a:t>‹#›</a:t>
            </a:fld>
            <a:endParaRPr lang="en-US"/>
          </a:p>
        </p:txBody>
      </p:sp>
    </p:spTree>
    <p:extLst>
      <p:ext uri="{BB962C8B-B14F-4D97-AF65-F5344CB8AC3E}">
        <p14:creationId xmlns:p14="http://schemas.microsoft.com/office/powerpoint/2010/main" val="199391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6E301-040D-4D35-A25A-D71D76B887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64FED7-3935-4C31-A8D2-80A41B9EE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518518-3575-48D3-A6B1-5AA5D8C3A02A}"/>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a:extLst>
              <a:ext uri="{FF2B5EF4-FFF2-40B4-BE49-F238E27FC236}">
                <a16:creationId xmlns:a16="http://schemas.microsoft.com/office/drawing/2014/main" id="{22E5C92F-5400-431C-8DFB-431A4236B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DB19C-6FA8-45A6-A724-531BA5231627}"/>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585852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A6882-3FE1-4DC6-9629-5080FD3786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FE40B2-D464-44AC-A2F3-3F4683205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ED233E-7BF4-42DA-88A2-D35CB21732EE}"/>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a:extLst>
              <a:ext uri="{FF2B5EF4-FFF2-40B4-BE49-F238E27FC236}">
                <a16:creationId xmlns:a16="http://schemas.microsoft.com/office/drawing/2014/main" id="{1385C538-6E71-42B0-BFC5-27018CEC8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E5FF6-10C2-4E97-A757-D5FA60CB6281}"/>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152856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F6FD7-0861-474F-B020-D68E7A638A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54CFE4-5BB8-465F-9E4D-AC733E0EB70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896DC-924F-4522-A1F4-28C957D0DB7A}"/>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a:extLst>
              <a:ext uri="{FF2B5EF4-FFF2-40B4-BE49-F238E27FC236}">
                <a16:creationId xmlns:a16="http://schemas.microsoft.com/office/drawing/2014/main" id="{E15CA5FD-E6EB-4030-A82C-529DBE6F92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B0A85B-69BD-439A-9CC0-B5F7DC941C80}"/>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427594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9DC9-A6B0-4A72-8BF2-EA6D13150B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1C4BEF-D2EA-4006-920F-BB47E06056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A9BBCC-CF99-4482-A41E-2B79A6A10331}"/>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a:extLst>
              <a:ext uri="{FF2B5EF4-FFF2-40B4-BE49-F238E27FC236}">
                <a16:creationId xmlns:a16="http://schemas.microsoft.com/office/drawing/2014/main" id="{F5D46BDB-129B-476E-AB92-1551F40B38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81D062-2C3D-4729-9041-D56833E06601}"/>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290812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0A810-0760-4F6C-9796-14AE9DB17C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BA7FBEA-F4DD-4D0C-867E-7C46887091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E0730C-C0C4-4508-8B61-FD59E840F6FD}"/>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5" name="Footer Placeholder 4">
            <a:extLst>
              <a:ext uri="{FF2B5EF4-FFF2-40B4-BE49-F238E27FC236}">
                <a16:creationId xmlns:a16="http://schemas.microsoft.com/office/drawing/2014/main" id="{54F2B6E4-BD30-4499-9CBC-9CA6C9588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8DAC1-CAEC-4680-AB1A-30FE27BFAB4A}"/>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94683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F564-055F-4299-986B-AC25922BFC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170D71-7DD6-45B6-94ED-5403534AEC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72C99B-6B76-490B-A3CA-2808F38F3A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CB0007-AEC7-4C49-8176-3D6555F0A965}"/>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6" name="Footer Placeholder 5">
            <a:extLst>
              <a:ext uri="{FF2B5EF4-FFF2-40B4-BE49-F238E27FC236}">
                <a16:creationId xmlns:a16="http://schemas.microsoft.com/office/drawing/2014/main" id="{A385844C-8640-4D53-94C0-53550B89DC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0C3F5C-1167-45A5-812C-4C8290AC6284}"/>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724683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064AD-0EFF-4263-B4B1-B96771BA4B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4747579-4E2B-4201-ACDA-8C99538879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7E2DD2-8555-4B17-BB54-06859B1EA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9E4980-1058-4F7F-A40C-DE85D4092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78F894-21C9-40B0-84A3-24E29629CC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51A92C-5E6B-4BEC-B303-4456BEA8DE92}"/>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8" name="Footer Placeholder 7">
            <a:extLst>
              <a:ext uri="{FF2B5EF4-FFF2-40B4-BE49-F238E27FC236}">
                <a16:creationId xmlns:a16="http://schemas.microsoft.com/office/drawing/2014/main" id="{30FAA600-2C1A-47D7-95FC-8F396833B6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CCF415-DBD0-48F9-A05F-DFECFEF693FA}"/>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1275804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649B3-3F19-44A3-8CF0-F085062E86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96E724-1B1F-4A31-822E-349F8BAD99D0}"/>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4" name="Footer Placeholder 3">
            <a:extLst>
              <a:ext uri="{FF2B5EF4-FFF2-40B4-BE49-F238E27FC236}">
                <a16:creationId xmlns:a16="http://schemas.microsoft.com/office/drawing/2014/main" id="{5FF71393-E34E-4D4C-96ED-D3AE28EB65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01D218-E78C-44F3-961D-BE8D4DD5199A}"/>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996211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3AD44C-19A7-4582-B94E-67A70536BA50}"/>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3" name="Footer Placeholder 2">
            <a:extLst>
              <a:ext uri="{FF2B5EF4-FFF2-40B4-BE49-F238E27FC236}">
                <a16:creationId xmlns:a16="http://schemas.microsoft.com/office/drawing/2014/main" id="{1D2496EA-ECEA-405B-8771-19DB9B3059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FDC072-EC00-4310-A8C6-5FF020491EBF}"/>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312060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9CA2-7195-41C5-891D-6774A14E03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D53DC1C-64C5-4128-B8B7-7370AE063D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6DF58E-DE5E-4DD3-89B5-E487FDAC2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9FA5C-7106-4E7B-8087-5B9C3F103180}"/>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6" name="Footer Placeholder 5">
            <a:extLst>
              <a:ext uri="{FF2B5EF4-FFF2-40B4-BE49-F238E27FC236}">
                <a16:creationId xmlns:a16="http://schemas.microsoft.com/office/drawing/2014/main" id="{0F10A68A-34E8-4EA2-ACAA-9692BCA5F0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2C948-745B-4483-9945-5998070BF400}"/>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505499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88FC-CA1E-4782-A620-389B257822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5B59258-32D6-435C-BA4F-19FB576BEB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251F7E-56F9-4828-AB3D-DEBBCF817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C87D9-0BF0-469D-BCD6-213AA4C0F22E}"/>
              </a:ext>
            </a:extLst>
          </p:cNvPr>
          <p:cNvSpPr>
            <a:spLocks noGrp="1"/>
          </p:cNvSpPr>
          <p:nvPr>
            <p:ph type="dt" sz="half" idx="10"/>
          </p:nvPr>
        </p:nvSpPr>
        <p:spPr/>
        <p:txBody>
          <a:bodyPr/>
          <a:lstStyle/>
          <a:p>
            <a:fld id="{F744238A-8B79-4239-A359-AF1D46EF8192}" type="datetimeFigureOut">
              <a:rPr lang="en-IN" smtClean="0"/>
              <a:t>05-10-2023</a:t>
            </a:fld>
            <a:endParaRPr lang="en-IN"/>
          </a:p>
        </p:txBody>
      </p:sp>
      <p:sp>
        <p:nvSpPr>
          <p:cNvPr id="6" name="Footer Placeholder 5">
            <a:extLst>
              <a:ext uri="{FF2B5EF4-FFF2-40B4-BE49-F238E27FC236}">
                <a16:creationId xmlns:a16="http://schemas.microsoft.com/office/drawing/2014/main" id="{3A6F7908-B799-4E00-8E0B-E788C0B6F3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1309AD-4F1C-4048-B5C1-451E8A7C1F9E}"/>
              </a:ext>
            </a:extLst>
          </p:cNvPr>
          <p:cNvSpPr>
            <a:spLocks noGrp="1"/>
          </p:cNvSpPr>
          <p:nvPr>
            <p:ph type="sldNum" sz="quarter" idx="12"/>
          </p:nvPr>
        </p:nvSpPr>
        <p:spPr/>
        <p:txBody>
          <a:bodyPr/>
          <a:lstStyle/>
          <a:p>
            <a:fld id="{CF8F8ED2-F5F9-4FBF-BF97-107B72F1D03F}" type="slidenum">
              <a:rPr lang="en-IN" smtClean="0"/>
              <a:t>‹#›</a:t>
            </a:fld>
            <a:endParaRPr lang="en-IN"/>
          </a:p>
        </p:txBody>
      </p:sp>
    </p:spTree>
    <p:extLst>
      <p:ext uri="{BB962C8B-B14F-4D97-AF65-F5344CB8AC3E}">
        <p14:creationId xmlns:p14="http://schemas.microsoft.com/office/powerpoint/2010/main" val="630839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6284DF-A8F1-480C-B3BF-1B72D50DA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5C93DC-9059-466E-8C1D-B9A3D70C70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2FCDBF-13E7-470C-B4FA-3DFC34545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44238A-8B79-4239-A359-AF1D46EF8192}" type="datetimeFigureOut">
              <a:rPr lang="en-IN" smtClean="0"/>
              <a:t>05-10-2023</a:t>
            </a:fld>
            <a:endParaRPr lang="en-IN"/>
          </a:p>
        </p:txBody>
      </p:sp>
      <p:sp>
        <p:nvSpPr>
          <p:cNvPr id="5" name="Footer Placeholder 4">
            <a:extLst>
              <a:ext uri="{FF2B5EF4-FFF2-40B4-BE49-F238E27FC236}">
                <a16:creationId xmlns:a16="http://schemas.microsoft.com/office/drawing/2014/main" id="{6792D401-B41E-4291-8BE5-3D49343FD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010F94-C7DD-41AA-9FF9-65B3A4052F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F8ED2-F5F9-4FBF-BF97-107B72F1D03F}" type="slidenum">
              <a:rPr lang="en-IN" smtClean="0"/>
              <a:t>‹#›</a:t>
            </a:fld>
            <a:endParaRPr lang="en-IN"/>
          </a:p>
        </p:txBody>
      </p:sp>
    </p:spTree>
    <p:extLst>
      <p:ext uri="{BB962C8B-B14F-4D97-AF65-F5344CB8AC3E}">
        <p14:creationId xmlns:p14="http://schemas.microsoft.com/office/powerpoint/2010/main" val="60817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positivepsychology.com/flow-activities/#4-examples-of-flow-in-action" TargetMode="External"/><Relationship Id="rId2" Type="http://schemas.openxmlformats.org/officeDocument/2006/relationships/hyperlink" Target="https://positivepsychology.com/flow-activities/#what-is-a-flow-state-of-mind" TargetMode="External"/><Relationship Id="rId1" Type="http://schemas.openxmlformats.org/officeDocument/2006/relationships/slideLayout" Target="../slideLayouts/slideLayout2.xml"/><Relationship Id="rId4" Type="http://schemas.openxmlformats.org/officeDocument/2006/relationships/hyperlink" Target="https://positivepsychology.com/flow-activities/#flow-activities-how-to-get-into-a-flow-stat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2FFA-9976-4091-9997-DA02E471B3F1}"/>
              </a:ext>
            </a:extLst>
          </p:cNvPr>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p>
        </p:txBody>
      </p:sp>
      <p:sp>
        <p:nvSpPr>
          <p:cNvPr id="3" name="Subtitle 2">
            <a:extLst>
              <a:ext uri="{FF2B5EF4-FFF2-40B4-BE49-F238E27FC236}">
                <a16:creationId xmlns:a16="http://schemas.microsoft.com/office/drawing/2014/main" id="{48C0D37C-CE60-4832-8BD5-CE32DD62047C}"/>
              </a:ext>
            </a:extLst>
          </p:cNvPr>
          <p:cNvSpPr>
            <a:spLocks noGrp="1"/>
          </p:cNvSpPr>
          <p:nvPr>
            <p:ph type="subTitle" idx="1"/>
          </p:nvPr>
        </p:nvSpPr>
        <p:spPr/>
        <p:txBody>
          <a:bodyPr/>
          <a:lstStyle/>
          <a:p>
            <a:endParaRPr lang="en-IN" dirty="0">
              <a:solidFill>
                <a:srgbClr val="7030A0"/>
              </a:solidFill>
            </a:endParaRPr>
          </a:p>
        </p:txBody>
      </p:sp>
    </p:spTree>
    <p:extLst>
      <p:ext uri="{BB962C8B-B14F-4D97-AF65-F5344CB8AC3E}">
        <p14:creationId xmlns:p14="http://schemas.microsoft.com/office/powerpoint/2010/main" val="420075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Characteristics of entrepreneurship</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Here are a few characteristics of entrepreneurship:</a:t>
            </a:r>
          </a:p>
          <a:p>
            <a:r>
              <a:rPr lang="en-US" b="1" dirty="0"/>
              <a:t>Creativity and innovation:</a:t>
            </a:r>
            <a:r>
              <a:rPr lang="en-US" dirty="0"/>
              <a:t> Entrepreneurship is about coming up with new and creative ideas and implementing them to achieve substantial profits. For example, service innovation could be coming up with technologies to reduce cost and increase productivity.</a:t>
            </a:r>
          </a:p>
          <a:p>
            <a:r>
              <a:rPr lang="en-US" b="1" dirty="0"/>
              <a:t>Risk-taking ability:</a:t>
            </a:r>
            <a:r>
              <a:rPr lang="en-US" dirty="0"/>
              <a:t> The willingness to bear risk is the essential characteristic of entrepreneurship. Risk occurs when you implement a new idea and it fails. Entrepreneurs take calculated risks because they enjoy the challenges that come up with implementing a new idea.</a:t>
            </a:r>
          </a:p>
          <a:p>
            <a:r>
              <a:rPr lang="en-US" b="1" dirty="0"/>
              <a:t>Profit-making:</a:t>
            </a:r>
            <a:r>
              <a:rPr lang="en-US" dirty="0"/>
              <a:t> Except for social entrepreneurship, all other types of entrepreneurship work with the sole aim of making a profit. It is the reward that entrepreneurs get for taking a risk with a new idea.</a:t>
            </a:r>
          </a:p>
          <a:p>
            <a:r>
              <a:rPr lang="en-US" b="1" dirty="0"/>
              <a:t>Economic activity:</a:t>
            </a:r>
            <a:r>
              <a:rPr lang="en-US" dirty="0"/>
              <a:t> Entrepreneurship involves creating, managing and running an organization. Moreover, it generates employment and ensures optimum utilization of resources to earn the maximum profit.</a:t>
            </a:r>
          </a:p>
        </p:txBody>
      </p:sp>
    </p:spTree>
    <p:extLst>
      <p:ext uri="{BB962C8B-B14F-4D97-AF65-F5344CB8AC3E}">
        <p14:creationId xmlns:p14="http://schemas.microsoft.com/office/powerpoint/2010/main" val="1551933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86" dirty="0">
                <a:latin typeface="Times New Roman" panose="02020603050405020304" pitchFamily="18" charset="0"/>
                <a:cs typeface="Times New Roman" panose="02020603050405020304" pitchFamily="18" charset="0"/>
              </a:rPr>
              <a:t>Characteristics</a:t>
            </a:r>
            <a:r>
              <a:rPr lang="en-IN" spc="-211" dirty="0">
                <a:latin typeface="Times New Roman" panose="02020603050405020304" pitchFamily="18" charset="0"/>
                <a:cs typeface="Times New Roman" panose="02020603050405020304" pitchFamily="18" charset="0"/>
              </a:rPr>
              <a:t> </a:t>
            </a:r>
            <a:r>
              <a:rPr lang="en-IN" spc="-41" dirty="0">
                <a:latin typeface="Times New Roman" panose="02020603050405020304" pitchFamily="18" charset="0"/>
                <a:cs typeface="Times New Roman" panose="02020603050405020304" pitchFamily="18" charset="0"/>
              </a:rPr>
              <a:t>of</a:t>
            </a:r>
            <a:r>
              <a:rPr lang="en-IN" spc="-205" dirty="0">
                <a:latin typeface="Times New Roman" panose="02020603050405020304" pitchFamily="18" charset="0"/>
                <a:cs typeface="Times New Roman" panose="02020603050405020304" pitchFamily="18" charset="0"/>
              </a:rPr>
              <a:t> </a:t>
            </a:r>
            <a:r>
              <a:rPr lang="en-IN" spc="-80" dirty="0">
                <a:latin typeface="Times New Roman" panose="02020603050405020304" pitchFamily="18" charset="0"/>
                <a:cs typeface="Times New Roman" panose="02020603050405020304" pitchFamily="18" charset="0"/>
              </a:rPr>
              <a:t>Entrepreneur</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66044" y="1377244"/>
            <a:ext cx="10687756" cy="5226756"/>
          </a:xfrm>
        </p:spPr>
        <p:txBody>
          <a:bodyPr>
            <a:normAutofit fontScale="92500" lnSpcReduction="10000"/>
          </a:bodyPr>
          <a:lstStyle/>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passionate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about</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achieving</a:t>
            </a:r>
            <a:r>
              <a:rPr lang="en-IN" spc="-26" dirty="0">
                <a:latin typeface="Times New Roman" panose="02020603050405020304" pitchFamily="18" charset="0"/>
                <a:cs typeface="Times New Roman" panose="02020603050405020304" pitchFamily="18" charset="0"/>
              </a:rPr>
              <a:t> </a:t>
            </a:r>
            <a:r>
              <a:rPr lang="en-IN" spc="-7" dirty="0">
                <a:solidFill>
                  <a:srgbClr val="FFFFFF"/>
                </a:solidFill>
                <a:latin typeface="Times New Roman" panose="02020603050405020304" pitchFamily="18" charset="0"/>
                <a:cs typeface="Times New Roman" panose="02020603050405020304" pitchFamily="18" charset="0"/>
              </a:rPr>
              <a:t>their</a:t>
            </a:r>
            <a:r>
              <a:rPr lang="en-IN" spc="-12" dirty="0">
                <a:solidFill>
                  <a:srgbClr val="FFFFFF"/>
                </a:solidFill>
                <a:latin typeface="Times New Roman" panose="02020603050405020304" pitchFamily="18" charset="0"/>
                <a:cs typeface="Times New Roman" panose="02020603050405020304" pitchFamily="18" charset="0"/>
              </a:rPr>
              <a:t> </a:t>
            </a:r>
            <a:r>
              <a:rPr lang="en-IN" spc="-7" dirty="0">
                <a:solidFill>
                  <a:srgbClr val="FFFFFF"/>
                </a:solidFill>
                <a:latin typeface="Times New Roman" panose="02020603050405020304" pitchFamily="18" charset="0"/>
                <a:cs typeface="Times New Roman" panose="02020603050405020304" pitchFamily="18" charset="0"/>
              </a:rPr>
              <a:t>goal</a:t>
            </a: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 </a:t>
            </a:r>
            <a:r>
              <a:rPr lang="en-IN" spc="-1" dirty="0">
                <a:latin typeface="Times New Roman" panose="02020603050405020304" pitchFamily="18" charset="0"/>
                <a:cs typeface="Times New Roman" panose="02020603050405020304" pitchFamily="18" charset="0"/>
              </a:rPr>
              <a:t>a </a:t>
            </a:r>
            <a:r>
              <a:rPr lang="en-IN" spc="-7" dirty="0">
                <a:latin typeface="Times New Roman" panose="02020603050405020304" pitchFamily="18" charset="0"/>
                <a:cs typeface="Times New Roman" panose="02020603050405020304" pitchFamily="18" charset="0"/>
              </a:rPr>
              <a:t>spirit of adventure </a:t>
            </a: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a:t>
            </a:r>
            <a:r>
              <a:rPr lang="en-IN" spc="-15"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7" dirty="0">
                <a:latin typeface="Times New Roman" panose="02020603050405020304" pitchFamily="18" charset="0"/>
                <a:cs typeface="Times New Roman" panose="02020603050405020304" pitchFamily="18" charset="0"/>
              </a:rPr>
              <a:t> strong</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need </a:t>
            </a:r>
            <a:r>
              <a:rPr lang="en-IN" spc="-12" dirty="0">
                <a:latin typeface="Times New Roman" panose="02020603050405020304" pitchFamily="18" charset="0"/>
                <a:cs typeface="Times New Roman" panose="02020603050405020304" pitchFamily="18" charset="0"/>
              </a:rPr>
              <a:t>to</a:t>
            </a:r>
            <a:r>
              <a:rPr lang="en-IN" spc="-7"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achieve</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seek</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personal</a:t>
            </a:r>
            <a:r>
              <a:rPr lang="en-IN" spc="-15"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accomplishment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621"/>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passionate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about</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achieving</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their</a:t>
            </a:r>
            <a:r>
              <a:rPr lang="en-IN" spc="-1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goals</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1" dirty="0">
                <a:latin typeface="Times New Roman" panose="02020603050405020304" pitchFamily="18" charset="0"/>
                <a:cs typeface="Times New Roman" panose="02020603050405020304" pitchFamily="18" charset="0"/>
              </a:rPr>
              <a:t> </a:t>
            </a:r>
            <a:r>
              <a:rPr lang="en-IN" spc="-15" dirty="0">
                <a:latin typeface="Times New Roman" panose="02020603050405020304" pitchFamily="18" charset="0"/>
                <a:cs typeface="Times New Roman" panose="02020603050405020304" pitchFamily="18" charset="0"/>
              </a:rPr>
              <a:t>self-confident</a:t>
            </a:r>
            <a:r>
              <a:rPr lang="en-IN" spc="-7" dirty="0">
                <a:latin typeface="Times New Roman" panose="02020603050405020304" pitchFamily="18" charset="0"/>
                <a:cs typeface="Times New Roman" panose="02020603050405020304" pitchFamily="18" charset="0"/>
              </a:rPr>
              <a:t> and</a:t>
            </a:r>
            <a:r>
              <a:rPr lang="en-IN" spc="-26"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self-reliant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5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goal-oriented</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innovative,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creative,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3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versatile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4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persistent</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hardworking</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and</a:t>
            </a:r>
            <a:r>
              <a:rPr lang="en-IN" spc="-32"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energetic</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a:t>
            </a:r>
            <a:r>
              <a:rPr lang="en-IN" spc="-41"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positive</a:t>
            </a:r>
            <a:r>
              <a:rPr lang="en-IN" spc="-3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attitude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be</a:t>
            </a:r>
            <a:r>
              <a:rPr lang="en-IN" spc="-21" dirty="0">
                <a:latin typeface="Times New Roman" panose="02020603050405020304" pitchFamily="18" charset="0"/>
                <a:cs typeface="Times New Roman" panose="02020603050405020304" pitchFamily="18" charset="0"/>
              </a:rPr>
              <a:t> </a:t>
            </a:r>
            <a:r>
              <a:rPr lang="en-IN" spc="-12" dirty="0">
                <a:latin typeface="Times New Roman" panose="02020603050405020304" pitchFamily="18" charset="0"/>
                <a:cs typeface="Times New Roman" panose="02020603050405020304" pitchFamily="18" charset="0"/>
              </a:rPr>
              <a:t>willing</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to</a:t>
            </a:r>
            <a:r>
              <a:rPr lang="en-IN" spc="-21" dirty="0">
                <a:latin typeface="Times New Roman" panose="02020603050405020304" pitchFamily="18" charset="0"/>
                <a:cs typeface="Times New Roman" panose="02020603050405020304" pitchFamily="18" charset="0"/>
              </a:rPr>
              <a:t> </a:t>
            </a:r>
            <a:r>
              <a:rPr lang="en-IN" spc="-15" dirty="0">
                <a:latin typeface="Times New Roman" panose="02020603050405020304" pitchFamily="18" charset="0"/>
                <a:cs typeface="Times New Roman" panose="02020603050405020304" pitchFamily="18" charset="0"/>
              </a:rPr>
              <a:t>take </a:t>
            </a:r>
            <a:r>
              <a:rPr lang="en-IN" spc="-12" dirty="0">
                <a:latin typeface="Times New Roman" panose="02020603050405020304" pitchFamily="18" charset="0"/>
                <a:cs typeface="Times New Roman" panose="02020603050405020304" pitchFamily="18" charset="0"/>
              </a:rPr>
              <a:t>initiative</a:t>
            </a:r>
            <a:endParaRPr lang="en-IN" spc="-1" dirty="0">
              <a:latin typeface="Times New Roman" panose="02020603050405020304" pitchFamily="18" charset="0"/>
              <a:cs typeface="Times New Roman" panose="02020603050405020304" pitchFamily="18" charset="0"/>
            </a:endParaRPr>
          </a:p>
          <a:p>
            <a:pPr marL="270000" indent="-257760">
              <a:lnSpc>
                <a:spcPct val="100000"/>
              </a:lnSpc>
              <a:spcBef>
                <a:spcPts val="519"/>
              </a:spcBef>
              <a:buClr>
                <a:srgbClr val="D5EBFF"/>
              </a:buClr>
              <a:buSzPct val="93000"/>
              <a:buFont typeface="Wingdings" charset="2"/>
              <a:buChar char=""/>
              <a:tabLst>
                <a:tab pos="270000" algn="l"/>
                <a:tab pos="270360" algn="l"/>
              </a:tabLst>
            </a:pPr>
            <a:r>
              <a:rPr lang="en-IN" spc="-7" dirty="0">
                <a:latin typeface="Times New Roman" panose="02020603050405020304" pitchFamily="18" charset="0"/>
                <a:cs typeface="Times New Roman" panose="02020603050405020304" pitchFamily="18" charset="0"/>
              </a:rPr>
              <a:t>have</a:t>
            </a:r>
            <a:r>
              <a:rPr lang="en-IN" spc="-26" dirty="0">
                <a:latin typeface="Times New Roman" panose="02020603050405020304" pitchFamily="18" charset="0"/>
                <a:cs typeface="Times New Roman" panose="02020603050405020304" pitchFamily="18" charset="0"/>
              </a:rPr>
              <a:t> </a:t>
            </a:r>
            <a:r>
              <a:rPr lang="en-IN" spc="-1" dirty="0">
                <a:latin typeface="Times New Roman" panose="02020603050405020304" pitchFamily="18" charset="0"/>
                <a:cs typeface="Times New Roman" panose="02020603050405020304" pitchFamily="18" charset="0"/>
              </a:rPr>
              <a:t>a</a:t>
            </a:r>
            <a:r>
              <a:rPr lang="en-IN" spc="-15"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strong</a:t>
            </a:r>
            <a:r>
              <a:rPr lang="en-IN" spc="-32"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sense</a:t>
            </a:r>
            <a:r>
              <a:rPr lang="en-IN" spc="-21"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of</a:t>
            </a:r>
            <a:r>
              <a:rPr lang="en-IN" spc="-26" dirty="0">
                <a:latin typeface="Times New Roman" panose="02020603050405020304" pitchFamily="18" charset="0"/>
                <a:cs typeface="Times New Roman" panose="02020603050405020304" pitchFamily="18" charset="0"/>
              </a:rPr>
              <a:t> </a:t>
            </a:r>
            <a:r>
              <a:rPr lang="en-IN" spc="-7" dirty="0">
                <a:latin typeface="Times New Roman" panose="02020603050405020304" pitchFamily="18" charset="0"/>
                <a:cs typeface="Times New Roman" panose="02020603050405020304" pitchFamily="18" charset="0"/>
              </a:rPr>
              <a:t>commitment</a:t>
            </a:r>
            <a:endParaRPr lang="en-IN" spc="-1"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7736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64779" y="1789386"/>
            <a:ext cx="10862441" cy="4437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736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Content Placeholder 5"/>
          <p:cNvPicPr>
            <a:picLocks noGrp="1" noChangeAspect="1"/>
          </p:cNvPicPr>
          <p:nvPr>
            <p:ph idx="1"/>
          </p:nvPr>
        </p:nvPicPr>
        <p:blipFill>
          <a:blip r:embed="rId2"/>
          <a:stretch>
            <a:fillRect/>
          </a:stretch>
        </p:blipFill>
        <p:spPr>
          <a:xfrm>
            <a:off x="551794" y="1852448"/>
            <a:ext cx="10802006" cy="4595649"/>
          </a:xfrm>
          <a:prstGeom prst="rect">
            <a:avLst/>
          </a:prstGeom>
        </p:spPr>
      </p:pic>
    </p:spTree>
    <p:extLst>
      <p:ext uri="{BB962C8B-B14F-4D97-AF65-F5344CB8AC3E}">
        <p14:creationId xmlns:p14="http://schemas.microsoft.com/office/powerpoint/2010/main" val="8591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 </a:t>
            </a:r>
            <a:endParaRPr lang="en-IN" dirty="0"/>
          </a:p>
        </p:txBody>
      </p:sp>
      <p:sp>
        <p:nvSpPr>
          <p:cNvPr id="3" name="Content Placeholder 2"/>
          <p:cNvSpPr>
            <a:spLocks noGrp="1"/>
          </p:cNvSpPr>
          <p:nvPr>
            <p:ph idx="1"/>
          </p:nvPr>
        </p:nvSpPr>
        <p:spPr/>
        <p:txBody>
          <a:bodyPr/>
          <a:lstStyle/>
          <a:p>
            <a:pPr lvl="0"/>
            <a:r>
              <a:rPr lang="en-IN" dirty="0">
                <a:hlinkClick r:id="rId2"/>
              </a:rPr>
              <a:t>What Is a Flow State of Mind?</a:t>
            </a:r>
            <a:endParaRPr lang="en-IN" dirty="0"/>
          </a:p>
          <a:p>
            <a:pPr lvl="0"/>
            <a:r>
              <a:rPr lang="en-IN" dirty="0">
                <a:hlinkClick r:id="rId3"/>
              </a:rPr>
              <a:t>4 Examples of Flow in Action</a:t>
            </a:r>
            <a:endParaRPr lang="en-IN" dirty="0"/>
          </a:p>
          <a:p>
            <a:pPr lvl="0"/>
            <a:r>
              <a:rPr lang="en-IN" dirty="0">
                <a:hlinkClick r:id="rId4"/>
              </a:rPr>
              <a:t>Flow Activities: How to Get Into a Flow State</a:t>
            </a:r>
            <a:endParaRPr lang="en-IN" dirty="0"/>
          </a:p>
        </p:txBody>
      </p:sp>
    </p:spTree>
    <p:extLst>
      <p:ext uri="{BB962C8B-B14F-4D97-AF65-F5344CB8AC3E}">
        <p14:creationId xmlns:p14="http://schemas.microsoft.com/office/powerpoint/2010/main" val="400231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a:t>
            </a:r>
            <a:endParaRPr lang="en-IN" dirty="0"/>
          </a:p>
        </p:txBody>
      </p:sp>
      <p:sp>
        <p:nvSpPr>
          <p:cNvPr id="3" name="Content Placeholder 2"/>
          <p:cNvSpPr>
            <a:spLocks noGrp="1"/>
          </p:cNvSpPr>
          <p:nvPr>
            <p:ph idx="1"/>
          </p:nvPr>
        </p:nvSpPr>
        <p:spPr/>
        <p:txBody>
          <a:bodyPr/>
          <a:lstStyle/>
          <a:p>
            <a:pPr marL="457200" lvl="1" indent="0">
              <a:buNone/>
            </a:pPr>
            <a:r>
              <a:rPr lang="en-IN" dirty="0"/>
              <a:t>A flow state of mind spontaneously arises when we become immersed in an activity so completely that we lose track of time. </a:t>
            </a:r>
          </a:p>
          <a:p>
            <a:pPr marL="0" indent="0">
              <a:buNone/>
            </a:pPr>
            <a:r>
              <a:rPr lang="en-IN" b="1" dirty="0"/>
              <a:t>1. Music</a:t>
            </a:r>
          </a:p>
          <a:p>
            <a:pPr marL="0" indent="0">
              <a:buNone/>
            </a:pPr>
            <a:r>
              <a:rPr lang="en-IN" b="1" dirty="0"/>
              <a:t>2. Gaming</a:t>
            </a:r>
          </a:p>
          <a:p>
            <a:pPr marL="0" indent="0">
              <a:buNone/>
            </a:pPr>
            <a:r>
              <a:rPr lang="en-IN" b="1" dirty="0"/>
              <a:t>3. Learning</a:t>
            </a:r>
          </a:p>
          <a:p>
            <a:pPr marL="0" indent="0">
              <a:buNone/>
            </a:pPr>
            <a:r>
              <a:rPr lang="en-IN" b="1" dirty="0"/>
              <a:t>4. Hobbies</a:t>
            </a:r>
          </a:p>
          <a:p>
            <a:pPr marL="0" indent="0">
              <a:buNone/>
            </a:pPr>
            <a:endParaRPr lang="en-IN" b="1" dirty="0"/>
          </a:p>
          <a:p>
            <a:endParaRPr lang="en-IN" dirty="0"/>
          </a:p>
        </p:txBody>
      </p:sp>
    </p:spTree>
    <p:extLst>
      <p:ext uri="{BB962C8B-B14F-4D97-AF65-F5344CB8AC3E}">
        <p14:creationId xmlns:p14="http://schemas.microsoft.com/office/powerpoint/2010/main" val="408457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Effectuation</a:t>
            </a:r>
            <a:endParaRPr lang="en-IN" dirty="0"/>
          </a:p>
        </p:txBody>
      </p:sp>
      <p:pic>
        <p:nvPicPr>
          <p:cNvPr id="1026" name="Picture 2" descr="https://necrophonedotcom.files.wordpress.com/2014/01/effectu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0719" y="1825625"/>
            <a:ext cx="1012137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118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The Principles of Effectuation</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Effectuation is a way of thinking and decision-making that is based on the idea that entrepreneurs create their future by taking action and making things happen.</a:t>
            </a:r>
          </a:p>
          <a:p>
            <a:pPr marL="0" indent="0">
              <a:buNone/>
            </a:pPr>
            <a:r>
              <a:rPr lang="en-IN" b="1" dirty="0"/>
              <a:t>Bird In Hand Principle</a:t>
            </a:r>
          </a:p>
          <a:p>
            <a:pPr marL="0" indent="0">
              <a:buNone/>
            </a:pPr>
            <a:r>
              <a:rPr lang="en-IN" b="1" dirty="0"/>
              <a:t>Affordable Loss Principle</a:t>
            </a:r>
          </a:p>
          <a:p>
            <a:pPr marL="0" indent="0">
              <a:buNone/>
            </a:pPr>
            <a:r>
              <a:rPr lang="en-IN" b="1" dirty="0"/>
              <a:t>Crazy Quilt Principle</a:t>
            </a:r>
          </a:p>
          <a:p>
            <a:pPr marL="0" indent="0">
              <a:buNone/>
            </a:pPr>
            <a:r>
              <a:rPr lang="en-IN" b="1" dirty="0"/>
              <a:t>Lemonade Principle</a:t>
            </a:r>
          </a:p>
          <a:p>
            <a:pPr marL="0" indent="0">
              <a:buNone/>
            </a:pPr>
            <a:r>
              <a:rPr lang="en-IN" b="1" dirty="0"/>
              <a:t>Pilot in the Plane Principle</a:t>
            </a:r>
          </a:p>
          <a:p>
            <a:pPr marL="0" indent="0">
              <a:buNone/>
            </a:pPr>
            <a:r>
              <a:rPr lang="en-IN" b="1" dirty="0"/>
              <a:t>Effectual Cycle</a:t>
            </a:r>
          </a:p>
          <a:p>
            <a:pPr marL="0" indent="0">
              <a:buNone/>
            </a:pPr>
            <a:endParaRPr lang="en-IN" dirty="0"/>
          </a:p>
        </p:txBody>
      </p:sp>
    </p:spTree>
    <p:extLst>
      <p:ext uri="{BB962C8B-B14F-4D97-AF65-F5344CB8AC3E}">
        <p14:creationId xmlns:p14="http://schemas.microsoft.com/office/powerpoint/2010/main" val="368559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Bird In Hand Principle</a:t>
            </a:r>
            <a:br>
              <a:rPr lang="en-IN" b="1" dirty="0"/>
            </a:br>
            <a:endParaRPr lang="en-IN" dirty="0"/>
          </a:p>
        </p:txBody>
      </p:sp>
      <p:sp>
        <p:nvSpPr>
          <p:cNvPr id="3" name="Content Placeholder 2"/>
          <p:cNvSpPr>
            <a:spLocks noGrp="1"/>
          </p:cNvSpPr>
          <p:nvPr>
            <p:ph idx="1"/>
          </p:nvPr>
        </p:nvSpPr>
        <p:spPr/>
        <p:txBody>
          <a:bodyPr/>
          <a:lstStyle/>
          <a:p>
            <a:r>
              <a:rPr lang="en-IN" dirty="0"/>
              <a:t>When expert entrepreneurs seek to build a new venture, they start with their means. These means can be grouped into three categories:</a:t>
            </a:r>
          </a:p>
          <a:p>
            <a:pPr lvl="0"/>
            <a:r>
              <a:rPr lang="en-IN" dirty="0"/>
              <a:t>Who I am—my traits, tastes, and abilities</a:t>
            </a:r>
          </a:p>
          <a:p>
            <a:pPr lvl="0"/>
            <a:r>
              <a:rPr lang="en-IN" dirty="0"/>
              <a:t>What I know—my education, training, expertise, and experience</a:t>
            </a:r>
          </a:p>
          <a:p>
            <a:pPr lvl="0"/>
            <a:r>
              <a:rPr lang="en-IN" dirty="0"/>
              <a:t>Who I know—my social and professional networks.</a:t>
            </a:r>
          </a:p>
          <a:p>
            <a:r>
              <a:rPr lang="en-IN" dirty="0"/>
              <a:t>Using a combination of these means, the entrepreneur begins to imagine possibilities and take action.</a:t>
            </a:r>
          </a:p>
        </p:txBody>
      </p:sp>
    </p:spTree>
    <p:extLst>
      <p:ext uri="{BB962C8B-B14F-4D97-AF65-F5344CB8AC3E}">
        <p14:creationId xmlns:p14="http://schemas.microsoft.com/office/powerpoint/2010/main" val="1695409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Affordable Loss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In much of the business world, the manager in charge of launching a new product analyses the market and chooses segments with the highest expected value. It is a natural reflex that is the result of years of training around a single mantra: maximize returns by selecting the optimal strategy for your target. Expert entrepreneurs turn this logic on its head—they think in terms of affordable loss rather than expected returns. </a:t>
            </a:r>
          </a:p>
        </p:txBody>
      </p:sp>
    </p:spTree>
    <p:extLst>
      <p:ext uri="{BB962C8B-B14F-4D97-AF65-F5344CB8AC3E}">
        <p14:creationId xmlns:p14="http://schemas.microsoft.com/office/powerpoint/2010/main" val="421331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D2FFA-9976-4091-9997-DA02E471B3F1}"/>
              </a:ext>
            </a:extLst>
          </p:cNvPr>
          <p:cNvSpPr>
            <a:spLocks noGrp="1"/>
          </p:cNvSpPr>
          <p:nvPr>
            <p:ph type="ctrTitle"/>
          </p:nvPr>
        </p:nvSpPr>
        <p:spPr/>
        <p:txBody>
          <a:bodyPr>
            <a:normAutofit/>
          </a:bodyPr>
          <a:lstStyle/>
          <a:p>
            <a:r>
              <a:rPr lang="en-IN" sz="3600" dirty="0">
                <a:latin typeface="Times New Roman" panose="02020603050405020304" pitchFamily="18" charset="0"/>
                <a:cs typeface="Times New Roman" panose="02020603050405020304" pitchFamily="18" charset="0"/>
              </a:rPr>
              <a:t> Entrepreneurship Development </a:t>
            </a:r>
          </a:p>
        </p:txBody>
      </p:sp>
      <p:sp>
        <p:nvSpPr>
          <p:cNvPr id="3" name="Subtitle 2">
            <a:extLst>
              <a:ext uri="{FF2B5EF4-FFF2-40B4-BE49-F238E27FC236}">
                <a16:creationId xmlns:a16="http://schemas.microsoft.com/office/drawing/2014/main" id="{48C0D37C-CE60-4832-8BD5-CE32DD62047C}"/>
              </a:ext>
            </a:extLst>
          </p:cNvPr>
          <p:cNvSpPr>
            <a:spLocks noGrp="1"/>
          </p:cNvSpPr>
          <p:nvPr>
            <p:ph type="subTitle" idx="1"/>
          </p:nvPr>
        </p:nvSpPr>
        <p:spPr/>
        <p:txBody>
          <a:bodyPr/>
          <a:lstStyle/>
          <a:p>
            <a:r>
              <a:rPr lang="en-IN" dirty="0">
                <a:solidFill>
                  <a:srgbClr val="7030A0"/>
                </a:solidFill>
              </a:rPr>
              <a:t>Introduction: Discover yourself-Find you Flow, </a:t>
            </a:r>
            <a:r>
              <a:rPr lang="en-IN" dirty="0" err="1">
                <a:solidFill>
                  <a:srgbClr val="7030A0"/>
                </a:solidFill>
              </a:rPr>
              <a:t>Effectuation,Identify</a:t>
            </a:r>
            <a:r>
              <a:rPr lang="en-IN" dirty="0">
                <a:solidFill>
                  <a:srgbClr val="7030A0"/>
                </a:solidFill>
              </a:rPr>
              <a:t> your Entrepreneurial Style</a:t>
            </a:r>
          </a:p>
        </p:txBody>
      </p:sp>
    </p:spTree>
    <p:extLst>
      <p:ext uri="{BB962C8B-B14F-4D97-AF65-F5344CB8AC3E}">
        <p14:creationId xmlns:p14="http://schemas.microsoft.com/office/powerpoint/2010/main" val="1225243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Crazy Quilt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crazy quilt principle of effectual reasoning is the focus on building partnerships rather than beating competitors. Since entrepreneurs tend to start the process without assuming the existence of a predetermined market for their idea, they don’t know who their competitors will be, so detailed competitive analyses have little value. Instead, entrepreneurs generally take the product to the nearest potential customer. </a:t>
            </a:r>
          </a:p>
        </p:txBody>
      </p:sp>
    </p:spTree>
    <p:extLst>
      <p:ext uri="{BB962C8B-B14F-4D97-AF65-F5344CB8AC3E}">
        <p14:creationId xmlns:p14="http://schemas.microsoft.com/office/powerpoint/2010/main" val="2788860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Lemonade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If you come across lemons, make lemonade! The third principle of effectual reasoning is at the heart of entrepreneurial expertise—the ability to turn the unexpected into the profitable. Expert entrepreneurs learn not only to work with surprises but also to take advantage of them. </a:t>
            </a:r>
          </a:p>
        </p:txBody>
      </p:sp>
    </p:spTree>
    <p:extLst>
      <p:ext uri="{BB962C8B-B14F-4D97-AF65-F5344CB8AC3E}">
        <p14:creationId xmlns:p14="http://schemas.microsoft.com/office/powerpoint/2010/main" val="3405253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Pilot in the Plane Principle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struggle for personal control is as old as humankind itself—primitive and innate. There is abundant evidence that most people desire control of the events in their lives, indeed over their lives, and that such strivings for control span history and cultures. </a:t>
            </a:r>
          </a:p>
          <a:p>
            <a:pPr marL="0" indent="0">
              <a:buNone/>
            </a:pPr>
            <a:r>
              <a:rPr lang="en-IN" dirty="0"/>
              <a:t>Focus on today, not next year.</a:t>
            </a:r>
          </a:p>
        </p:txBody>
      </p:sp>
    </p:spTree>
    <p:extLst>
      <p:ext uri="{BB962C8B-B14F-4D97-AF65-F5344CB8AC3E}">
        <p14:creationId xmlns:p14="http://schemas.microsoft.com/office/powerpoint/2010/main" val="3786238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Effectual Cycle</a:t>
            </a:r>
            <a:br>
              <a:rPr lang="en-IN" b="1" dirty="0"/>
            </a:br>
            <a:endParaRPr lang="en-IN" dirty="0"/>
          </a:p>
        </p:txBody>
      </p:sp>
      <p:sp>
        <p:nvSpPr>
          <p:cNvPr id="3" name="Content Placeholder 2"/>
          <p:cNvSpPr>
            <a:spLocks noGrp="1"/>
          </p:cNvSpPr>
          <p:nvPr>
            <p:ph idx="1"/>
          </p:nvPr>
        </p:nvSpPr>
        <p:spPr/>
        <p:txBody>
          <a:bodyPr/>
          <a:lstStyle/>
          <a:p>
            <a:pPr marL="0" indent="0">
              <a:buNone/>
            </a:pPr>
            <a:r>
              <a:rPr lang="en-IN" dirty="0"/>
              <a:t>The entrepreneur’s means provide the starting point. The action begins in earnest when the entrepreneur begins interacting with people. Sometimes the starting point of that interaction is an idea, a provisional goal the entrepreneur uses to initiate the interaction and complete the cycle.</a:t>
            </a:r>
          </a:p>
        </p:txBody>
      </p:sp>
    </p:spTree>
    <p:extLst>
      <p:ext uri="{BB962C8B-B14F-4D97-AF65-F5344CB8AC3E}">
        <p14:creationId xmlns:p14="http://schemas.microsoft.com/office/powerpoint/2010/main" val="1046545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Entrepreneurial style </a:t>
            </a:r>
            <a:endParaRPr lang="en-IN" dirty="0"/>
          </a:p>
        </p:txBody>
      </p:sp>
      <p:sp>
        <p:nvSpPr>
          <p:cNvPr id="3" name="Content Placeholder 2"/>
          <p:cNvSpPr>
            <a:spLocks noGrp="1"/>
          </p:cNvSpPr>
          <p:nvPr>
            <p:ph idx="1"/>
          </p:nvPr>
        </p:nvSpPr>
        <p:spPr/>
        <p:txBody>
          <a:bodyPr>
            <a:normAutofit fontScale="92500" lnSpcReduction="10000"/>
          </a:bodyPr>
          <a:lstStyle/>
          <a:p>
            <a:pPr lvl="0" fontAlgn="base"/>
            <a:r>
              <a:rPr lang="en-IN" dirty="0"/>
              <a:t>CREATOR            “Create a better product”       Bill Gates, Steve Jobs, Richard </a:t>
            </a:r>
          </a:p>
          <a:p>
            <a:pPr lvl="0" fontAlgn="base"/>
            <a:r>
              <a:rPr lang="en-IN" dirty="0"/>
              <a:t>SUPPORTER       “Leading the Team”             Jack Welch, Meg Whitman</a:t>
            </a:r>
          </a:p>
          <a:p>
            <a:pPr lvl="0" fontAlgn="base"/>
            <a:r>
              <a:rPr lang="en-IN" dirty="0"/>
              <a:t>DEAL MAKER     “Bringing People Together”      Donald Trump, Rupert Murdoch</a:t>
            </a:r>
          </a:p>
          <a:p>
            <a:pPr lvl="0" fontAlgn="base"/>
            <a:r>
              <a:rPr lang="en-IN" dirty="0"/>
              <a:t>TRADER              “Buying Low, Selling High”             George Soros, John Templeton</a:t>
            </a:r>
          </a:p>
          <a:p>
            <a:pPr lvl="0" fontAlgn="base"/>
            <a:r>
              <a:rPr lang="en-IN" dirty="0"/>
              <a:t>ACCUMULATOR “Collecting Appreciating Assets”       Warren Buffet </a:t>
            </a:r>
          </a:p>
          <a:p>
            <a:pPr lvl="0" fontAlgn="base"/>
            <a:r>
              <a:rPr lang="en-IN" dirty="0"/>
              <a:t>LORD                   “Controlling Cash Generating Assets”    Andrew Carnegie</a:t>
            </a:r>
          </a:p>
          <a:p>
            <a:r>
              <a:rPr lang="en-IN" dirty="0"/>
              <a:t>MECHANIC       “Creating a Better System”          Henry Ford, Ingvar Kamprad (IKEA), </a:t>
            </a:r>
          </a:p>
        </p:txBody>
      </p:sp>
    </p:spTree>
    <p:extLst>
      <p:ext uri="{BB962C8B-B14F-4D97-AF65-F5344CB8AC3E}">
        <p14:creationId xmlns:p14="http://schemas.microsoft.com/office/powerpoint/2010/main" val="1545959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017" y="-91918"/>
            <a:ext cx="10515600" cy="1325563"/>
          </a:xfrm>
        </p:spPr>
        <p:txBody>
          <a:bodyPr>
            <a:normAutofit/>
          </a:bodyPr>
          <a:lstStyle/>
          <a:p>
            <a:r>
              <a:rPr lang="en-US" sz="3200" dirty="0">
                <a:solidFill>
                  <a:srgbClr val="7030A0"/>
                </a:solidFill>
                <a:latin typeface="Times New Roman" panose="02020603050405020304" pitchFamily="18" charset="0"/>
                <a:cs typeface="Times New Roman" panose="02020603050405020304" pitchFamily="18" charset="0"/>
              </a:rPr>
              <a:t>Business Activities</a:t>
            </a:r>
          </a:p>
        </p:txBody>
      </p:sp>
      <p:pic>
        <p:nvPicPr>
          <p:cNvPr id="4" name="Content Placeholder 3"/>
          <p:cNvPicPr>
            <a:picLocks noGrp="1" noChangeAspect="1"/>
          </p:cNvPicPr>
          <p:nvPr>
            <p:ph idx="1"/>
          </p:nvPr>
        </p:nvPicPr>
        <p:blipFill>
          <a:blip r:embed="rId2"/>
          <a:stretch>
            <a:fillRect/>
          </a:stretch>
        </p:blipFill>
        <p:spPr>
          <a:xfrm>
            <a:off x="1187356" y="941696"/>
            <a:ext cx="9311080" cy="5317154"/>
          </a:xfrm>
          <a:prstGeom prst="rect">
            <a:avLst/>
          </a:prstGeom>
        </p:spPr>
      </p:pic>
    </p:spTree>
    <p:extLst>
      <p:ext uri="{BB962C8B-B14F-4D97-AF65-F5344CB8AC3E}">
        <p14:creationId xmlns:p14="http://schemas.microsoft.com/office/powerpoint/2010/main" val="1993958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Stages Business Making</a:t>
            </a:r>
          </a:p>
        </p:txBody>
      </p:sp>
      <p:sp>
        <p:nvSpPr>
          <p:cNvPr id="3" name="Content Placeholder 2"/>
          <p:cNvSpPr>
            <a:spLocks noGrp="1"/>
          </p:cNvSpPr>
          <p:nvPr>
            <p:ph idx="1"/>
          </p:nvPr>
        </p:nvSpPr>
        <p:spPr/>
        <p:txBody>
          <a:bodyPr>
            <a:normAutofit fontScale="92500" lnSpcReduction="10000"/>
          </a:bodyPr>
          <a:lstStyle/>
          <a:p>
            <a:r>
              <a:rPr lang="en-US" dirty="0"/>
              <a:t>Identify Problems Worth Solving</a:t>
            </a:r>
          </a:p>
          <a:p>
            <a:r>
              <a:rPr lang="en-US" dirty="0"/>
              <a:t>BUSINESS MODEL</a:t>
            </a:r>
          </a:p>
          <a:p>
            <a:r>
              <a:rPr lang="en-US" dirty="0"/>
              <a:t>Identify Your Customer</a:t>
            </a:r>
          </a:p>
          <a:p>
            <a:r>
              <a:rPr lang="en-US" dirty="0"/>
              <a:t>Segments and</a:t>
            </a:r>
            <a:br>
              <a:rPr lang="en-US" dirty="0"/>
            </a:br>
            <a:r>
              <a:rPr lang="en-US" dirty="0"/>
              <a:t>Early Adopters</a:t>
            </a:r>
          </a:p>
          <a:p>
            <a:r>
              <a:rPr lang="en-US" dirty="0"/>
              <a:t>Discover Yourself</a:t>
            </a:r>
          </a:p>
          <a:p>
            <a:r>
              <a:rPr lang="en-US" dirty="0"/>
              <a:t>CUSTOMER</a:t>
            </a:r>
          </a:p>
          <a:p>
            <a:r>
              <a:rPr lang="en-US" dirty="0"/>
              <a:t>Get Started with Lean Canvas</a:t>
            </a:r>
          </a:p>
          <a:p>
            <a:r>
              <a:rPr lang="en-US" dirty="0"/>
              <a:t>Craft Your Value Proposition</a:t>
            </a:r>
          </a:p>
          <a:p>
            <a:r>
              <a:rPr lang="en-US" dirty="0"/>
              <a:t>IDEA/PROBLEM</a:t>
            </a:r>
            <a:endParaRPr lang="en-IN" dirty="0"/>
          </a:p>
        </p:txBody>
      </p:sp>
    </p:spTree>
    <p:extLst>
      <p:ext uri="{BB962C8B-B14F-4D97-AF65-F5344CB8AC3E}">
        <p14:creationId xmlns:p14="http://schemas.microsoft.com/office/powerpoint/2010/main" val="2771576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Thinking</a:t>
            </a:r>
            <a:endParaRPr lang="en-IN" dirty="0"/>
          </a:p>
        </p:txBody>
      </p:sp>
      <p:sp>
        <p:nvSpPr>
          <p:cNvPr id="3" name="Content Placeholder 2"/>
          <p:cNvSpPr>
            <a:spLocks noGrp="1"/>
          </p:cNvSpPr>
          <p:nvPr>
            <p:ph idx="1"/>
          </p:nvPr>
        </p:nvSpPr>
        <p:spPr/>
        <p:txBody>
          <a:bodyPr/>
          <a:lstStyle/>
          <a:p>
            <a:pPr marL="0" indent="0">
              <a:buNone/>
            </a:pPr>
            <a:r>
              <a:rPr lang="en-US" dirty="0"/>
              <a:t>Principles:</a:t>
            </a:r>
          </a:p>
          <a:p>
            <a:pPr marL="0" indent="0">
              <a:buNone/>
            </a:pPr>
            <a:r>
              <a:rPr lang="en-US" dirty="0"/>
              <a:t>Design thinking is an iterative approach that enables design and development teams to focus on issues and take action to overcome them. Through the design thinking method, teams can build problem-solving products by working on prototypes after understanding what customers really want. </a:t>
            </a:r>
            <a:endParaRPr lang="en-IN" dirty="0"/>
          </a:p>
          <a:p>
            <a:pPr marL="0" indent="0">
              <a:buNone/>
            </a:pPr>
            <a:endParaRPr lang="en-IN" dirty="0"/>
          </a:p>
        </p:txBody>
      </p:sp>
    </p:spTree>
    <p:extLst>
      <p:ext uri="{BB962C8B-B14F-4D97-AF65-F5344CB8AC3E}">
        <p14:creationId xmlns:p14="http://schemas.microsoft.com/office/powerpoint/2010/main" val="3193112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4-phase version</a:t>
            </a:r>
          </a:p>
        </p:txBody>
      </p:sp>
      <p:sp>
        <p:nvSpPr>
          <p:cNvPr id="3" name="Content Placeholder 2"/>
          <p:cNvSpPr>
            <a:spLocks noGrp="1"/>
          </p:cNvSpPr>
          <p:nvPr>
            <p:ph idx="1"/>
          </p:nvPr>
        </p:nvSpPr>
        <p:spPr/>
        <p:txBody>
          <a:bodyPr>
            <a:normAutofit/>
          </a:bodyPr>
          <a:lstStyle/>
          <a:p>
            <a:r>
              <a:rPr lang="en-US" dirty="0"/>
              <a:t>In the online course ”Design Thinking and Innovation”, Harvard Business School Dean </a:t>
            </a:r>
            <a:r>
              <a:rPr lang="en-US" dirty="0" err="1"/>
              <a:t>Srikant</a:t>
            </a:r>
            <a:r>
              <a:rPr lang="en-US" dirty="0"/>
              <a:t> </a:t>
            </a:r>
            <a:r>
              <a:rPr lang="en-US" dirty="0" err="1"/>
              <a:t>Datar</a:t>
            </a:r>
            <a:r>
              <a:rPr lang="en-US" dirty="0"/>
              <a:t> leverages a four-phase innovation framework. The phases venture from concrete to abstract thinking and back again as the process loops, reverses, and repeats. This is an important balance because abstract thinking increases the likelihood that an idea will be novel. It’s essential, however, to anchor abstract ideas in concrete thinking to ensure the solution is valid and useful.</a:t>
            </a:r>
          </a:p>
          <a:p>
            <a:r>
              <a:rPr lang="en-US" dirty="0"/>
              <a:t>Here are the four phases for effective innovation and, by extension, design thinking.</a:t>
            </a:r>
          </a:p>
          <a:p>
            <a:endParaRPr lang="en-US" dirty="0"/>
          </a:p>
        </p:txBody>
      </p:sp>
    </p:spTree>
    <p:extLst>
      <p:ext uri="{BB962C8B-B14F-4D97-AF65-F5344CB8AC3E}">
        <p14:creationId xmlns:p14="http://schemas.microsoft.com/office/powerpoint/2010/main" val="20118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4-phase version</a:t>
            </a:r>
          </a:p>
        </p:txBody>
      </p:sp>
      <p:pic>
        <p:nvPicPr>
          <p:cNvPr id="1026" name="Picture 2"/>
          <p:cNvPicPr>
            <a:picLocks noChangeAspect="1" noChangeArrowheads="1"/>
          </p:cNvPicPr>
          <p:nvPr/>
        </p:nvPicPr>
        <p:blipFill>
          <a:blip r:embed="rId2"/>
          <a:srcRect/>
          <a:stretch>
            <a:fillRect/>
          </a:stretch>
        </p:blipFill>
        <p:spPr bwMode="auto">
          <a:xfrm>
            <a:off x="2590801" y="2667001"/>
            <a:ext cx="6867525" cy="3609975"/>
          </a:xfrm>
          <a:prstGeom prst="rect">
            <a:avLst/>
          </a:prstGeom>
          <a:noFill/>
          <a:ln w="9525">
            <a:noFill/>
            <a:miter lim="800000"/>
            <a:headEnd/>
            <a:tailEnd/>
          </a:ln>
          <a:effectLst/>
        </p:spPr>
      </p:pic>
    </p:spTree>
    <p:extLst>
      <p:ext uri="{BB962C8B-B14F-4D97-AF65-F5344CB8AC3E}">
        <p14:creationId xmlns:p14="http://schemas.microsoft.com/office/powerpoint/2010/main" val="200490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noAutofit/>
          </a:bodyPr>
          <a:lstStyle/>
          <a:p>
            <a:r>
              <a:rPr lang="en-US" sz="2000" b="1" dirty="0">
                <a:latin typeface="Times New Roman" pitchFamily="18" charset="0"/>
                <a:cs typeface="Times New Roman" pitchFamily="18" charset="0"/>
              </a:rPr>
              <a:t>Entrepreneurship</a:t>
            </a:r>
            <a:r>
              <a:rPr lang="en-US" sz="2000" dirty="0">
                <a:latin typeface="Times New Roman" pitchFamily="18" charset="0"/>
                <a:cs typeface="Times New Roman" pitchFamily="18" charset="0"/>
              </a:rPr>
              <a:t> is the process of designing, launching and running a new business offering a product, process or service for sale or hire.</a:t>
            </a:r>
          </a:p>
          <a:p>
            <a:r>
              <a:rPr lang="en-US" sz="2000" dirty="0">
                <a:latin typeface="Times New Roman" pitchFamily="18" charset="0"/>
                <a:cs typeface="Times New Roman" pitchFamily="18" charset="0"/>
              </a:rPr>
              <a:t>The people who create these businesses are called </a:t>
            </a:r>
            <a:r>
              <a:rPr lang="en-US" sz="2000" b="1" dirty="0">
                <a:latin typeface="Times New Roman" pitchFamily="18" charset="0"/>
                <a:cs typeface="Times New Roman" pitchFamily="18" charset="0"/>
              </a:rPr>
              <a:t>Entrepreneurs.</a:t>
            </a:r>
          </a:p>
          <a:p>
            <a:r>
              <a:rPr lang="en-US" sz="2000" dirty="0">
                <a:latin typeface="Times New Roman" pitchFamily="18" charset="0"/>
                <a:cs typeface="Times New Roman" pitchFamily="18" charset="0"/>
              </a:rPr>
              <a:t>The project or undertaking that is especially difficult, complicated or risky is known as </a:t>
            </a:r>
            <a:r>
              <a:rPr lang="en-US" sz="2000" b="1" dirty="0">
                <a:latin typeface="Times New Roman" pitchFamily="18" charset="0"/>
                <a:cs typeface="Times New Roman" pitchFamily="18" charset="0"/>
              </a:rPr>
              <a:t>Enterprises.</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(The person/ The Actor)               ( The process/The Act)                   ( The outcome)</a:t>
            </a:r>
          </a:p>
          <a:p>
            <a:pPr>
              <a:buNone/>
            </a:pPr>
            <a:r>
              <a:rPr lang="en-US" sz="2000" dirty="0">
                <a:latin typeface="Times New Roman" pitchFamily="18" charset="0"/>
                <a:cs typeface="Times New Roman" pitchFamily="18" charset="0"/>
              </a:rPr>
              <a:t>                                             </a:t>
            </a:r>
          </a:p>
        </p:txBody>
      </p:sp>
      <p:sp>
        <p:nvSpPr>
          <p:cNvPr id="4" name="Rectangle 3"/>
          <p:cNvSpPr/>
          <p:nvPr/>
        </p:nvSpPr>
        <p:spPr>
          <a:xfrm>
            <a:off x="2514600" y="40386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Entrepreneur</a:t>
            </a:r>
          </a:p>
        </p:txBody>
      </p:sp>
      <p:sp>
        <p:nvSpPr>
          <p:cNvPr id="5" name="Rectangle 4"/>
          <p:cNvSpPr/>
          <p:nvPr/>
        </p:nvSpPr>
        <p:spPr>
          <a:xfrm>
            <a:off x="5486400" y="3962400"/>
            <a:ext cx="1905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Entrepreneurship</a:t>
            </a:r>
          </a:p>
        </p:txBody>
      </p:sp>
      <p:sp>
        <p:nvSpPr>
          <p:cNvPr id="6" name="Rectangle 5"/>
          <p:cNvSpPr/>
          <p:nvPr/>
        </p:nvSpPr>
        <p:spPr>
          <a:xfrm>
            <a:off x="8229600" y="39624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Enterprise</a:t>
            </a:r>
          </a:p>
        </p:txBody>
      </p:sp>
      <p:sp>
        <p:nvSpPr>
          <p:cNvPr id="7" name="Right Arrow 6"/>
          <p:cNvSpPr/>
          <p:nvPr/>
        </p:nvSpPr>
        <p:spPr>
          <a:xfrm>
            <a:off x="4267200" y="4191000"/>
            <a:ext cx="12192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flipV="1">
            <a:off x="7391400" y="4190999"/>
            <a:ext cx="838200" cy="228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644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Design Thinking</a:t>
            </a:r>
          </a:p>
        </p:txBody>
      </p:sp>
      <p:sp>
        <p:nvSpPr>
          <p:cNvPr id="3" name="Content Placeholder 2"/>
          <p:cNvSpPr>
            <a:spLocks noGrp="1"/>
          </p:cNvSpPr>
          <p:nvPr>
            <p:ph idx="1"/>
          </p:nvPr>
        </p:nvSpPr>
        <p:spPr/>
        <p:txBody>
          <a:bodyPr>
            <a:normAutofit fontScale="92500"/>
          </a:bodyPr>
          <a:lstStyle/>
          <a:p>
            <a:pPr>
              <a:buNone/>
            </a:pPr>
            <a:r>
              <a:rPr lang="en-US" dirty="0"/>
              <a:t>Christoph Meinel and Harry Leifer of the Hasso-</a:t>
            </a:r>
            <a:r>
              <a:rPr lang="en-US" dirty="0" err="1"/>
              <a:t>Plattner</a:t>
            </a:r>
            <a:r>
              <a:rPr lang="en-US" dirty="0"/>
              <a:t>-Institute of Design at Stanford University (d.school) identified four rules of Design Thinking: </a:t>
            </a:r>
          </a:p>
          <a:p>
            <a:pPr lvl="1"/>
            <a:r>
              <a:rPr lang="en-US" b="1" dirty="0"/>
              <a:t>The human rule</a:t>
            </a:r>
            <a:r>
              <a:rPr lang="en-US" dirty="0"/>
              <a:t>: design is social in nature — problems must be solved in a way that satisfies human needs and acknowledge the human elements in all technologies.</a:t>
            </a:r>
          </a:p>
          <a:p>
            <a:pPr lvl="1"/>
            <a:r>
              <a:rPr lang="en-US" b="1" dirty="0"/>
              <a:t>The ambiguity rule</a:t>
            </a:r>
            <a:r>
              <a:rPr lang="en-US" dirty="0"/>
              <a:t>: ambiguity is inevitable — experiment at the limits of our knowledge, the limits of our ability to control events, and with the freedom to see things in a different light.</a:t>
            </a:r>
          </a:p>
          <a:p>
            <a:pPr lvl="1"/>
            <a:r>
              <a:rPr lang="en-US" b="1" dirty="0"/>
              <a:t>The re-design rule</a:t>
            </a:r>
            <a:r>
              <a:rPr lang="en-US" dirty="0"/>
              <a:t>: all design is re-design — technology and social circumstances are constantly evolving. We need to understand how our human needs were met in the past. </a:t>
            </a:r>
          </a:p>
          <a:p>
            <a:pPr lvl="1"/>
            <a:r>
              <a:rPr lang="en-US" b="1" dirty="0"/>
              <a:t>The tangibility rule</a:t>
            </a:r>
            <a:r>
              <a:rPr lang="en-US" dirty="0"/>
              <a:t>: making ideas tangible facilitates communication — this directly refers to creating </a:t>
            </a:r>
            <a:r>
              <a:rPr lang="en-US" i="1" dirty="0"/>
              <a:t>prototypes</a:t>
            </a:r>
            <a:r>
              <a:rPr lang="en-US" dirty="0"/>
              <a:t>.</a:t>
            </a:r>
          </a:p>
          <a:p>
            <a:endParaRPr lang="en-US" dirty="0"/>
          </a:p>
        </p:txBody>
      </p:sp>
    </p:spTree>
    <p:extLst>
      <p:ext uri="{BB962C8B-B14F-4D97-AF65-F5344CB8AC3E}">
        <p14:creationId xmlns:p14="http://schemas.microsoft.com/office/powerpoint/2010/main" val="417638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5-phase version</a:t>
            </a:r>
          </a:p>
        </p:txBody>
      </p:sp>
      <p:sp>
        <p:nvSpPr>
          <p:cNvPr id="3" name="Content Placeholder 2"/>
          <p:cNvSpPr>
            <a:spLocks noGrp="1"/>
          </p:cNvSpPr>
          <p:nvPr>
            <p:ph idx="1"/>
          </p:nvPr>
        </p:nvSpPr>
        <p:spPr>
          <a:xfrm>
            <a:off x="1752600" y="1935480"/>
            <a:ext cx="8686800" cy="4922520"/>
          </a:xfrm>
        </p:spPr>
        <p:txBody>
          <a:bodyPr>
            <a:normAutofit fontScale="77500" lnSpcReduction="20000"/>
          </a:bodyPr>
          <a:lstStyle/>
          <a:p>
            <a:pPr>
              <a:buNone/>
            </a:pPr>
            <a:r>
              <a:rPr lang="en-US" dirty="0"/>
              <a:t>The 5 step process proposed by the Hasso-</a:t>
            </a:r>
            <a:r>
              <a:rPr lang="en-US" dirty="0" err="1"/>
              <a:t>Plattner</a:t>
            </a:r>
            <a:r>
              <a:rPr lang="en-US" dirty="0"/>
              <a:t> Institute of Design at Stanford is as follows:</a:t>
            </a:r>
          </a:p>
          <a:p>
            <a:pPr>
              <a:buNone/>
            </a:pPr>
            <a:endParaRPr lang="en-US" dirty="0"/>
          </a:p>
          <a:p>
            <a:pPr>
              <a:buNone/>
            </a:pPr>
            <a:r>
              <a:rPr lang="en-US" b="1" dirty="0"/>
              <a:t>1. Empathize</a:t>
            </a:r>
          </a:p>
          <a:p>
            <a:pPr lvl="1"/>
            <a:r>
              <a:rPr lang="en-US" dirty="0"/>
              <a:t>The empathize stage is critical to understand where the problems you are trying to solve come from.  Immerse yourself into the life of your user to understand their problems. This can also be thought of as finding “gaps in the market”, where there are no straightforward product solutions to a given issue. Identify the need and address it. This phase focuses on research.</a:t>
            </a:r>
          </a:p>
          <a:p>
            <a:pPr>
              <a:buNone/>
            </a:pPr>
            <a:r>
              <a:rPr lang="en-US" b="1" dirty="0"/>
              <a:t>2. Define</a:t>
            </a:r>
          </a:p>
          <a:p>
            <a:pPr lvl="1"/>
            <a:r>
              <a:rPr lang="en-US" dirty="0"/>
              <a:t>Now that a need is identified and research is collected, you can define the problem in human-centric terms. You want this problem to be broad enough for a flexible and creative approach, but narrow enough to hone in on the problems niche. </a:t>
            </a:r>
          </a:p>
          <a:p>
            <a:pPr lvl="1"/>
            <a:r>
              <a:rPr lang="en-US" dirty="0"/>
              <a:t>An example of a successful human-centric problem definition could be:</a:t>
            </a:r>
          </a:p>
          <a:p>
            <a:pPr lvl="1"/>
            <a:r>
              <a:rPr lang="en-US" i="1" dirty="0"/>
              <a:t>“Professionals need a way to virtually take notes, mark their calendar, set reminders, and sync them for access on work and home devices to streamline organization.”</a:t>
            </a:r>
            <a:endParaRPr lang="en-US" dirty="0"/>
          </a:p>
          <a:p>
            <a:endParaRPr lang="en-US" dirty="0"/>
          </a:p>
        </p:txBody>
      </p:sp>
    </p:spTree>
    <p:extLst>
      <p:ext uri="{BB962C8B-B14F-4D97-AF65-F5344CB8AC3E}">
        <p14:creationId xmlns:p14="http://schemas.microsoft.com/office/powerpoint/2010/main" val="3916095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5-phase version</a:t>
            </a:r>
          </a:p>
        </p:txBody>
      </p:sp>
      <p:sp>
        <p:nvSpPr>
          <p:cNvPr id="3" name="Content Placeholder 2"/>
          <p:cNvSpPr>
            <a:spLocks noGrp="1"/>
          </p:cNvSpPr>
          <p:nvPr>
            <p:ph idx="1"/>
          </p:nvPr>
        </p:nvSpPr>
        <p:spPr>
          <a:xfrm>
            <a:off x="1752600" y="1981200"/>
            <a:ext cx="8686800" cy="4693920"/>
          </a:xfrm>
        </p:spPr>
        <p:txBody>
          <a:bodyPr>
            <a:normAutofit fontScale="85000" lnSpcReduction="10000"/>
          </a:bodyPr>
          <a:lstStyle/>
          <a:p>
            <a:pPr>
              <a:buNone/>
            </a:pPr>
            <a:r>
              <a:rPr lang="en-US" b="1" dirty="0"/>
              <a:t>3. Ideate</a:t>
            </a:r>
          </a:p>
          <a:p>
            <a:pPr lvl="1"/>
            <a:r>
              <a:rPr lang="en-US" dirty="0"/>
              <a:t>Now that you understand your users problems and have analyzed your research, you can begin generating ideas to solve the defined problem.</a:t>
            </a:r>
          </a:p>
          <a:p>
            <a:pPr lvl="1"/>
            <a:r>
              <a:rPr lang="en-US" dirty="0"/>
              <a:t>A popular way to generate ideas is with a brainstorm. Arrange a meeting with at least four people to start off. Try to come up with as many phrases or word associations as you can — no limits, no rules! Bring in a couple individuals from other teams. People with outside experience contribute valuable ideas by looking at the problem through an alternative lens. The ideate phase focuses on free thinking and unconventional approaches. </a:t>
            </a:r>
          </a:p>
          <a:p>
            <a:pPr>
              <a:buNone/>
            </a:pPr>
            <a:r>
              <a:rPr lang="en-US" b="1" dirty="0"/>
              <a:t>4. Prototype</a:t>
            </a:r>
          </a:p>
          <a:p>
            <a:pPr lvl="1"/>
            <a:r>
              <a:rPr lang="en-US" dirty="0"/>
              <a:t>Using the best ideas from the ideate phase, you can now produce several basic iterations of your problem solving product. Early stages of the prototype phase are generally where user testing allows designers to identify kinks or missing elements of their designs. This stage focuses on experimenting by creating multiple approaches to solving the problem.</a:t>
            </a:r>
          </a:p>
          <a:p>
            <a:endParaRPr lang="en-US" dirty="0"/>
          </a:p>
        </p:txBody>
      </p:sp>
    </p:spTree>
    <p:extLst>
      <p:ext uri="{BB962C8B-B14F-4D97-AF65-F5344CB8AC3E}">
        <p14:creationId xmlns:p14="http://schemas.microsoft.com/office/powerpoint/2010/main" val="78221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5-phase version</a:t>
            </a:r>
          </a:p>
        </p:txBody>
      </p:sp>
      <p:sp>
        <p:nvSpPr>
          <p:cNvPr id="3" name="Content Placeholder 2"/>
          <p:cNvSpPr>
            <a:spLocks noGrp="1"/>
          </p:cNvSpPr>
          <p:nvPr>
            <p:ph idx="1"/>
          </p:nvPr>
        </p:nvSpPr>
        <p:spPr/>
        <p:txBody>
          <a:bodyPr>
            <a:normAutofit/>
          </a:bodyPr>
          <a:lstStyle/>
          <a:p>
            <a:pPr>
              <a:buNone/>
            </a:pPr>
            <a:r>
              <a:rPr lang="en-US" b="1" dirty="0"/>
              <a:t>5. Test</a:t>
            </a:r>
          </a:p>
          <a:p>
            <a:pPr lvl="1"/>
            <a:r>
              <a:rPr lang="en-US" dirty="0"/>
              <a:t>The final stage of the design thinking process, designers now combine the best solutions from the prototype phase into one complete product. This phase involves the most user-testing.</a:t>
            </a:r>
          </a:p>
          <a:p>
            <a:pPr lvl="1"/>
            <a:r>
              <a:rPr lang="en-US" dirty="0"/>
              <a:t>However, the </a:t>
            </a:r>
            <a:r>
              <a:rPr lang="en-US" i="1" dirty="0"/>
              <a:t>design thinking phases are not linear</a:t>
            </a:r>
            <a:r>
              <a:rPr lang="en-US" dirty="0"/>
              <a:t> and the test phase is not a strict ending point. Often, testing the final product surfaces new problems and is followed by another define phase, or redirects designers to the empathy phase to work on building a deeper understanding of the user. Even if designers do not need to back track to different phases, the test phase focuses on fine-tuning the product to create the best possible solution. </a:t>
            </a:r>
          </a:p>
          <a:p>
            <a:endParaRPr lang="en-US" dirty="0"/>
          </a:p>
        </p:txBody>
      </p:sp>
    </p:spTree>
    <p:extLst>
      <p:ext uri="{BB962C8B-B14F-4D97-AF65-F5344CB8AC3E}">
        <p14:creationId xmlns:p14="http://schemas.microsoft.com/office/powerpoint/2010/main" val="3942332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pic>
        <p:nvPicPr>
          <p:cNvPr id="1026" name="Picture 2"/>
          <p:cNvPicPr>
            <a:picLocks noChangeAspect="1" noChangeArrowheads="1"/>
          </p:cNvPicPr>
          <p:nvPr/>
        </p:nvPicPr>
        <p:blipFill>
          <a:blip r:embed="rId2"/>
          <a:srcRect/>
          <a:stretch>
            <a:fillRect/>
          </a:stretch>
        </p:blipFill>
        <p:spPr bwMode="auto">
          <a:xfrm>
            <a:off x="2362201" y="2209801"/>
            <a:ext cx="7496175" cy="4219575"/>
          </a:xfrm>
          <a:prstGeom prst="rect">
            <a:avLst/>
          </a:prstGeom>
          <a:noFill/>
          <a:ln w="9525">
            <a:noFill/>
            <a:miter lim="800000"/>
            <a:headEnd/>
            <a:tailEnd/>
          </a:ln>
          <a:effectLst/>
        </p:spPr>
      </p:pic>
    </p:spTree>
    <p:extLst>
      <p:ext uri="{BB962C8B-B14F-4D97-AF65-F5344CB8AC3E}">
        <p14:creationId xmlns:p14="http://schemas.microsoft.com/office/powerpoint/2010/main" val="2092157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GOOTB</a:t>
            </a:r>
            <a:endParaRPr lang="en-IN" dirty="0"/>
          </a:p>
        </p:txBody>
      </p:sp>
      <p:pic>
        <p:nvPicPr>
          <p:cNvPr id="1026" name="Picture 2" descr="https://miro.medium.com/v2/resize:fit:6480/1*raEEHqj6CUwZGcQTn3YUaA.jpe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74798" y="1825625"/>
            <a:ext cx="804240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807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GOOTB</a:t>
            </a:r>
          </a:p>
        </p:txBody>
      </p:sp>
      <p:sp>
        <p:nvSpPr>
          <p:cNvPr id="3" name="Content Placeholder 2"/>
          <p:cNvSpPr>
            <a:spLocks noGrp="1"/>
          </p:cNvSpPr>
          <p:nvPr>
            <p:ph idx="1"/>
          </p:nvPr>
        </p:nvSpPr>
        <p:spPr>
          <a:xfrm>
            <a:off x="1981200" y="1935480"/>
            <a:ext cx="8458200" cy="4922520"/>
          </a:xfrm>
        </p:spPr>
        <p:txBody>
          <a:bodyPr>
            <a:normAutofit fontScale="92500" lnSpcReduction="20000"/>
          </a:bodyPr>
          <a:lstStyle/>
          <a:p>
            <a:r>
              <a:rPr lang="en-US" dirty="0"/>
              <a:t>Pronounced “</a:t>
            </a:r>
            <a:r>
              <a:rPr lang="en-US" dirty="0" err="1"/>
              <a:t>go͞ot-bə</a:t>
            </a:r>
            <a:r>
              <a:rPr lang="en-US" dirty="0"/>
              <a:t>,” it stands for </a:t>
            </a:r>
            <a:r>
              <a:rPr lang="en-US" b="1" dirty="0"/>
              <a:t>Getting Out Of The Building</a:t>
            </a:r>
            <a:r>
              <a:rPr lang="en-US" dirty="0"/>
              <a:t>. </a:t>
            </a:r>
          </a:p>
          <a:p>
            <a:r>
              <a:rPr lang="en-US" dirty="0"/>
              <a:t>The phrase comes from the practice of intentionally going out into the world for research as opposed to just getting information from people around you at home, from friends, in the office, or at school. </a:t>
            </a:r>
          </a:p>
          <a:p>
            <a:r>
              <a:rPr lang="en-US" dirty="0"/>
              <a:t>It could just as easily —and perhaps more accurately— be GOOYB: Getting Out Of Your Bubble.</a:t>
            </a:r>
          </a:p>
          <a:p>
            <a:r>
              <a:rPr lang="en-US" dirty="0"/>
              <a:t>Product teams make strides to involve customers early on at the discovery stage and then after a period of building their solutions, validate their prototypes/products with customers. The fault in this is the huge gap between the discovery stage and launch stage where teams don’t engage customers and possibly build something completely disparate from what the market needs, hence leading to huge UX debt.</a:t>
            </a:r>
          </a:p>
        </p:txBody>
      </p:sp>
    </p:spTree>
    <p:extLst>
      <p:ext uri="{BB962C8B-B14F-4D97-AF65-F5344CB8AC3E}">
        <p14:creationId xmlns:p14="http://schemas.microsoft.com/office/powerpoint/2010/main" val="28183908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GOOTB</a:t>
            </a:r>
          </a:p>
        </p:txBody>
      </p:sp>
      <p:sp>
        <p:nvSpPr>
          <p:cNvPr id="3" name="Content Placeholder 2"/>
          <p:cNvSpPr>
            <a:spLocks noGrp="1"/>
          </p:cNvSpPr>
          <p:nvPr>
            <p:ph idx="1"/>
          </p:nvPr>
        </p:nvSpPr>
        <p:spPr/>
        <p:txBody>
          <a:bodyPr>
            <a:normAutofit/>
          </a:bodyPr>
          <a:lstStyle/>
          <a:p>
            <a:r>
              <a:rPr lang="en-US" sz="2400" dirty="0"/>
              <a:t>According to Steve Blank in his acclaimed book, ”The Four Steps to the Epiphany”, the ideal approach is to embrace a culture of cultivating a frequent customer feedback loop throughout the product development cycle with the mindset that a bulk of the answers are out there — not in our designer minds, sticky notes or computers and will only remain latent until we engage customers.</a:t>
            </a:r>
          </a:p>
          <a:p>
            <a:r>
              <a:rPr lang="en-US" sz="2400" dirty="0"/>
              <a:t>Customer discovery which entails observing &amp; interviewing customers seeks to discover their behaviors, motivations, and needs, expose problems and design opportunities, and find crucial information to drive design decisions.</a:t>
            </a:r>
          </a:p>
        </p:txBody>
      </p:sp>
    </p:spTree>
    <p:extLst>
      <p:ext uri="{BB962C8B-B14F-4D97-AF65-F5344CB8AC3E}">
        <p14:creationId xmlns:p14="http://schemas.microsoft.com/office/powerpoint/2010/main" val="4730299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Customer discovery which entails observing &amp; interviewing customers seeks to discover their behaviors, motivations, and needs, expose problems and design opportunities, and find crucial information to drive design decisions.</a:t>
            </a:r>
          </a:p>
          <a:p>
            <a:r>
              <a:rPr lang="en-US" dirty="0"/>
              <a:t>GOOTB (Get out of the building) encourages an outside-in approach, a continuous customer feedback loop throughout the product development cycle. It religiously tilts away from the culture of building products with assumptions or pure logic.</a:t>
            </a:r>
            <a:endParaRPr lang="en-IN" dirty="0"/>
          </a:p>
        </p:txBody>
      </p:sp>
    </p:spTree>
    <p:extLst>
      <p:ext uri="{BB962C8B-B14F-4D97-AF65-F5344CB8AC3E}">
        <p14:creationId xmlns:p14="http://schemas.microsoft.com/office/powerpoint/2010/main" val="1140656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Customer Segmentation Models: Types, Benefits &amp; Uses</a:t>
            </a:r>
            <a:endParaRPr lang="en-IN" b="1" dirty="0"/>
          </a:p>
        </p:txBody>
      </p:sp>
      <p:sp>
        <p:nvSpPr>
          <p:cNvPr id="3" name="Content Placeholder 2"/>
          <p:cNvSpPr>
            <a:spLocks noGrp="1"/>
          </p:cNvSpPr>
          <p:nvPr>
            <p:ph idx="1"/>
          </p:nvPr>
        </p:nvSpPr>
        <p:spPr/>
        <p:txBody>
          <a:bodyPr/>
          <a:lstStyle/>
          <a:p>
            <a:r>
              <a:rPr lang="en-US" dirty="0"/>
              <a:t>No two customers are exactly alike.</a:t>
            </a:r>
          </a:p>
          <a:p>
            <a:r>
              <a:rPr lang="en-US" dirty="0"/>
              <a:t>your brand can not serve a wide variety of people </a:t>
            </a:r>
          </a:p>
          <a:p>
            <a:r>
              <a:rPr lang="en-US" dirty="0"/>
              <a:t>take a scattershot approach, throwing everything at the wall and hoping something sticks</a:t>
            </a:r>
          </a:p>
          <a:p>
            <a:r>
              <a:rPr lang="en-US" dirty="0"/>
              <a:t>you could create a laser-focused strategy - one that tailors your marketing efforts to the needs and interests of specific groups of customers</a:t>
            </a:r>
          </a:p>
          <a:p>
            <a:r>
              <a:rPr lang="en-US" dirty="0"/>
              <a:t>Understanding your customers is key to the success of your business </a:t>
            </a:r>
            <a:endParaRPr lang="en-IN" dirty="0"/>
          </a:p>
        </p:txBody>
      </p:sp>
    </p:spTree>
    <p:extLst>
      <p:ext uri="{BB962C8B-B14F-4D97-AF65-F5344CB8AC3E}">
        <p14:creationId xmlns:p14="http://schemas.microsoft.com/office/powerpoint/2010/main" val="359782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D5FC-B9A6-40A0-A9C4-CCD56088D794}"/>
              </a:ext>
            </a:extLst>
          </p:cNvPr>
          <p:cNvSpPr>
            <a:spLocks noGrp="1"/>
          </p:cNvSpPr>
          <p:nvPr>
            <p:ph type="title"/>
          </p:nvPr>
        </p:nvSpPr>
        <p:spPr>
          <a:xfrm>
            <a:off x="838200" y="182880"/>
            <a:ext cx="10515600" cy="576707"/>
          </a:xfrm>
        </p:spPr>
        <p:txBody>
          <a:bodyPr>
            <a:normAutofit fontScale="90000"/>
          </a:bodyPr>
          <a:lstStyle/>
          <a:p>
            <a:r>
              <a:rPr lang="en-IN" dirty="0"/>
              <a:t>What is Entrepreneurship?</a:t>
            </a:r>
          </a:p>
        </p:txBody>
      </p:sp>
      <p:sp>
        <p:nvSpPr>
          <p:cNvPr id="3" name="Content Placeholder 2">
            <a:extLst>
              <a:ext uri="{FF2B5EF4-FFF2-40B4-BE49-F238E27FC236}">
                <a16:creationId xmlns:a16="http://schemas.microsoft.com/office/drawing/2014/main" id="{C8FFA4C1-2AA5-474B-85E8-04A50AD5ED74}"/>
              </a:ext>
            </a:extLst>
          </p:cNvPr>
          <p:cNvSpPr>
            <a:spLocks noGrp="1"/>
          </p:cNvSpPr>
          <p:nvPr>
            <p:ph idx="1"/>
          </p:nvPr>
        </p:nvSpPr>
        <p:spPr>
          <a:xfrm>
            <a:off x="739140" y="877824"/>
            <a:ext cx="10614660" cy="5861304"/>
          </a:xfrm>
        </p:spPr>
        <p:txBody>
          <a:bodyPr>
            <a:normAutofit fontScale="92500" lnSpcReduction="10000"/>
          </a:bodyPr>
          <a:lstStyle/>
          <a:p>
            <a:r>
              <a:rPr lang="en-US" dirty="0"/>
              <a:t>Entrepreneurship is the process of setting up one’s own business as distinct from pursuing any other economic activity, be it employment or practicing some profession. The person who set-up his business is called an </a:t>
            </a:r>
            <a:r>
              <a:rPr lang="en-IN" dirty="0"/>
              <a:t>entrepreneur.</a:t>
            </a:r>
          </a:p>
          <a:p>
            <a:r>
              <a:rPr lang="en-IN" dirty="0"/>
              <a:t>Entrepreneurs not only search for new market demand, but also create demand by studying the market</a:t>
            </a:r>
          </a:p>
          <a:p>
            <a:pPr marL="0" indent="0">
              <a:buNone/>
            </a:pPr>
            <a:r>
              <a:rPr lang="en-US" dirty="0"/>
              <a:t>Example:</a:t>
            </a:r>
          </a:p>
          <a:p>
            <a:r>
              <a:rPr lang="en-US" dirty="0"/>
              <a:t>Just opening a new restaurant is neither innovative nor entrepreneurial</a:t>
            </a:r>
          </a:p>
          <a:p>
            <a:r>
              <a:rPr lang="en-US" dirty="0"/>
              <a:t>McDonald’s – while it did not invent anything, it is an entrepreneurship</a:t>
            </a:r>
          </a:p>
          <a:p>
            <a:pPr lvl="1"/>
            <a:r>
              <a:rPr lang="en-US" dirty="0"/>
              <a:t>By applying </a:t>
            </a:r>
            <a:r>
              <a:rPr lang="en-US" dirty="0" err="1"/>
              <a:t>mgmt</a:t>
            </a:r>
            <a:r>
              <a:rPr lang="en-US" dirty="0"/>
              <a:t> concepts and </a:t>
            </a:r>
            <a:r>
              <a:rPr lang="en-US" dirty="0" err="1"/>
              <a:t>mgmt</a:t>
            </a:r>
            <a:r>
              <a:rPr lang="en-US" dirty="0"/>
              <a:t> techniques</a:t>
            </a:r>
          </a:p>
          <a:p>
            <a:pPr lvl="1"/>
            <a:r>
              <a:rPr lang="en-US" dirty="0"/>
              <a:t>standardizing the “product” </a:t>
            </a:r>
          </a:p>
          <a:p>
            <a:pPr lvl="1"/>
            <a:r>
              <a:rPr lang="en-US" dirty="0"/>
              <a:t>designing process and tools</a:t>
            </a:r>
          </a:p>
          <a:p>
            <a:pPr lvl="1"/>
            <a:r>
              <a:rPr lang="en-US" dirty="0"/>
              <a:t>by training on the analysis of the work to be done and then setting the standards it required</a:t>
            </a:r>
          </a:p>
          <a:p>
            <a:r>
              <a:rPr lang="en-US" dirty="0"/>
              <a:t>McDonald’s both drastically upgraded the yield from resources, and created a new market and a new customer</a:t>
            </a:r>
            <a:endParaRPr lang="en-IN" dirty="0"/>
          </a:p>
        </p:txBody>
      </p:sp>
    </p:spTree>
    <p:extLst>
      <p:ext uri="{BB962C8B-B14F-4D97-AF65-F5344CB8AC3E}">
        <p14:creationId xmlns:p14="http://schemas.microsoft.com/office/powerpoint/2010/main" val="1201383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Customer Segmentation Model?</a:t>
            </a:r>
            <a:endParaRPr lang="en-IN" dirty="0"/>
          </a:p>
        </p:txBody>
      </p:sp>
      <p:sp>
        <p:nvSpPr>
          <p:cNvPr id="3" name="Content Placeholder 2"/>
          <p:cNvSpPr>
            <a:spLocks noGrp="1"/>
          </p:cNvSpPr>
          <p:nvPr>
            <p:ph idx="1"/>
          </p:nvPr>
        </p:nvSpPr>
        <p:spPr/>
        <p:txBody>
          <a:bodyPr>
            <a:normAutofit fontScale="92500"/>
          </a:bodyPr>
          <a:lstStyle/>
          <a:p>
            <a:r>
              <a:rPr lang="en-US" dirty="0"/>
              <a:t>A customer segmentation model is a way of dividing a wide group of people into smaller groups based on their commonalities. How you divide your larger customer base into those smaller subgroups will vary based on what your brand does and who your customers generally are.</a:t>
            </a:r>
          </a:p>
          <a:p>
            <a:r>
              <a:rPr lang="en-US" dirty="0"/>
              <a:t>If you’re a business-to-business brand providing accounting services to small and medium-sized businesses, one of your segmentation models may focus on the different industries in which your customers’ businesses operate.</a:t>
            </a:r>
          </a:p>
          <a:p>
            <a:r>
              <a:rPr lang="en-US" dirty="0"/>
              <a:t>For a business-to-consumer brand, your customer segmentation models may focus on shared demographics like age, gender, and income level. </a:t>
            </a:r>
            <a:endParaRPr lang="en-IN" dirty="0"/>
          </a:p>
        </p:txBody>
      </p:sp>
    </p:spTree>
    <p:extLst>
      <p:ext uri="{BB962C8B-B14F-4D97-AF65-F5344CB8AC3E}">
        <p14:creationId xmlns:p14="http://schemas.microsoft.com/office/powerpoint/2010/main" val="64874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a Customer Segmentation Model?</a:t>
            </a:r>
            <a:br>
              <a:rPr lang="en-IN" b="1" dirty="0"/>
            </a:br>
            <a:endParaRPr lang="en-IN" dirty="0"/>
          </a:p>
        </p:txBody>
      </p:sp>
      <p:sp>
        <p:nvSpPr>
          <p:cNvPr id="3" name="Content Placeholder 2"/>
          <p:cNvSpPr>
            <a:spLocks noGrp="1"/>
          </p:cNvSpPr>
          <p:nvPr>
            <p:ph idx="1"/>
          </p:nvPr>
        </p:nvSpPr>
        <p:spPr/>
        <p:txBody>
          <a:bodyPr/>
          <a:lstStyle/>
          <a:p>
            <a:r>
              <a:rPr lang="en-US" dirty="0"/>
              <a:t>Customer segmentation models allow you to create increasingly specific marketing messages tailored to the right person at the right leg of their customer </a:t>
            </a:r>
            <a:r>
              <a:rPr lang="en-US" dirty="0" err="1"/>
              <a:t>journey.Why</a:t>
            </a:r>
            <a:r>
              <a:rPr lang="en-US" dirty="0"/>
              <a:t> waste time on guesswork when a segmentation strategy based on the right-for-you model lets you target exactly who needs what and when?</a:t>
            </a:r>
          </a:p>
          <a:p>
            <a:pPr marL="0" indent="0">
              <a:buNone/>
            </a:pPr>
            <a:r>
              <a:rPr lang="en-US" b="1" dirty="0"/>
              <a:t>Benefits of finding the right customer segmentation model include:</a:t>
            </a:r>
            <a:endParaRPr lang="en-US" dirty="0"/>
          </a:p>
          <a:p>
            <a:r>
              <a:rPr lang="en-US" dirty="0"/>
              <a:t>Increase consumer engagement. </a:t>
            </a:r>
          </a:p>
          <a:p>
            <a:r>
              <a:rPr lang="en-US" dirty="0"/>
              <a:t>Increase consumer satisfaction and loyalty</a:t>
            </a:r>
          </a:p>
          <a:p>
            <a:r>
              <a:rPr lang="en-US" dirty="0"/>
              <a:t>Improve ROI</a:t>
            </a:r>
            <a:endParaRPr lang="en-IN" dirty="0"/>
          </a:p>
          <a:p>
            <a:pPr marL="0" indent="0">
              <a:buNone/>
            </a:pPr>
            <a:endParaRPr lang="en-IN" dirty="0"/>
          </a:p>
        </p:txBody>
      </p:sp>
    </p:spTree>
    <p:extLst>
      <p:ext uri="{BB962C8B-B14F-4D97-AF65-F5344CB8AC3E}">
        <p14:creationId xmlns:p14="http://schemas.microsoft.com/office/powerpoint/2010/main" val="7860317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Customer Segmentation Models</a:t>
            </a:r>
            <a:endParaRPr lang="en-IN" dirty="0"/>
          </a:p>
        </p:txBody>
      </p:sp>
      <p:pic>
        <p:nvPicPr>
          <p:cNvPr id="4" name="Content Placeholder 3" descr="IMG_257"/>
          <p:cNvPicPr>
            <a:picLocks noGrp="1"/>
          </p:cNvPicPr>
          <p:nvPr>
            <p:ph idx="1"/>
          </p:nvPr>
        </p:nvPicPr>
        <p:blipFill>
          <a:blip r:embed="rId2"/>
          <a:stretch>
            <a:fillRect/>
          </a:stretch>
        </p:blipFill>
        <p:spPr>
          <a:xfrm>
            <a:off x="838200" y="2260556"/>
            <a:ext cx="10515600" cy="3481476"/>
          </a:xfrm>
          <a:prstGeom prst="rect">
            <a:avLst/>
          </a:prstGeom>
          <a:noFill/>
          <a:ln w="9525">
            <a:noFill/>
          </a:ln>
        </p:spPr>
      </p:pic>
    </p:spTree>
    <p:extLst>
      <p:ext uri="{BB962C8B-B14F-4D97-AF65-F5344CB8AC3E}">
        <p14:creationId xmlns:p14="http://schemas.microsoft.com/office/powerpoint/2010/main" val="6360534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Algerian" panose="04020705040A02060702" pitchFamily="82" charset="0"/>
              </a:rPr>
              <a:t>MARKET</a:t>
            </a:r>
          </a:p>
        </p:txBody>
      </p:sp>
      <p:pic>
        <p:nvPicPr>
          <p:cNvPr id="3074" name="Picture 2" descr="Market Types &amp; Determining Your Venture Market Type Week 2 Entrepreneurship  II 26 January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44111" y="1991163"/>
            <a:ext cx="834262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573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102" name="Picture 6" descr="Market Structure - Overview, Definition, Features, and Typ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212799"/>
            <a:ext cx="10515600" cy="3576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24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Segmentation Models </a:t>
            </a:r>
            <a:endParaRPr lang="en-IN" b="1" dirty="0"/>
          </a:p>
        </p:txBody>
      </p:sp>
      <p:pic>
        <p:nvPicPr>
          <p:cNvPr id="2050" name="Picture 2" descr="What is Market Structure? Definition, Types, Features and Fluctuations |  Simplilea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433" y="1825625"/>
            <a:ext cx="11351173" cy="4922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053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Target Market - Definition, Types, Examples, How to Choos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3097" y="307427"/>
            <a:ext cx="10752081" cy="6038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3938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146" name="Picture 2" descr="Target Market: Definition, Purpose, Examples, Market Segmen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8145" y="365125"/>
            <a:ext cx="11201399" cy="581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708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IMG_259"/>
          <p:cNvPicPr>
            <a:picLocks noGrp="1"/>
          </p:cNvPicPr>
          <p:nvPr>
            <p:ph idx="1"/>
          </p:nvPr>
        </p:nvPicPr>
        <p:blipFill>
          <a:blip r:embed="rId2"/>
          <a:stretch>
            <a:fillRect/>
          </a:stretch>
        </p:blipFill>
        <p:spPr>
          <a:xfrm>
            <a:off x="0" y="-102476"/>
            <a:ext cx="12533586" cy="7078717"/>
          </a:xfrm>
          <a:prstGeom prst="rect">
            <a:avLst/>
          </a:prstGeom>
          <a:noFill/>
          <a:ln w="9525">
            <a:noFill/>
          </a:ln>
        </p:spPr>
      </p:pic>
    </p:spTree>
    <p:extLst>
      <p:ext uri="{BB962C8B-B14F-4D97-AF65-F5344CB8AC3E}">
        <p14:creationId xmlns:p14="http://schemas.microsoft.com/office/powerpoint/2010/main" val="4951563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0" y="142875"/>
            <a:ext cx="12192000" cy="6572250"/>
          </a:xfrm>
          <a:prstGeom prst="rect">
            <a:avLst/>
          </a:prstGeom>
        </p:spPr>
      </p:pic>
    </p:spTree>
    <p:extLst>
      <p:ext uri="{BB962C8B-B14F-4D97-AF65-F5344CB8AC3E}">
        <p14:creationId xmlns:p14="http://schemas.microsoft.com/office/powerpoint/2010/main" val="393558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B3875-A85C-404F-9ED3-3F24D9B2D0FB}"/>
              </a:ext>
            </a:extLst>
          </p:cNvPr>
          <p:cNvSpPr>
            <a:spLocks noGrp="1"/>
          </p:cNvSpPr>
          <p:nvPr>
            <p:ph type="title"/>
          </p:nvPr>
        </p:nvSpPr>
        <p:spPr>
          <a:xfrm>
            <a:off x="1188720" y="365125"/>
            <a:ext cx="8723376" cy="659003"/>
          </a:xfrm>
        </p:spPr>
        <p:txBody>
          <a:bodyPr>
            <a:normAutofit fontScale="90000"/>
          </a:bodyPr>
          <a:lstStyle/>
          <a:p>
            <a:r>
              <a:rPr lang="en-US" b="1" dirty="0"/>
              <a:t>ENTREPRENEUR is a person who:</a:t>
            </a:r>
            <a:endParaRPr lang="en-IN" dirty="0"/>
          </a:p>
        </p:txBody>
      </p:sp>
      <p:sp>
        <p:nvSpPr>
          <p:cNvPr id="3" name="Content Placeholder 2">
            <a:extLst>
              <a:ext uri="{FF2B5EF4-FFF2-40B4-BE49-F238E27FC236}">
                <a16:creationId xmlns:a16="http://schemas.microsoft.com/office/drawing/2014/main" id="{13C632F0-AE97-483C-AEA2-87245E7CE1E1}"/>
              </a:ext>
            </a:extLst>
          </p:cNvPr>
          <p:cNvSpPr>
            <a:spLocks noGrp="1"/>
          </p:cNvSpPr>
          <p:nvPr>
            <p:ph idx="1"/>
          </p:nvPr>
        </p:nvSpPr>
        <p:spPr>
          <a:xfrm>
            <a:off x="1188720" y="1170431"/>
            <a:ext cx="8577072" cy="5322443"/>
          </a:xfrm>
        </p:spPr>
        <p:txBody>
          <a:bodyPr>
            <a:normAutofit/>
          </a:bodyPr>
          <a:lstStyle/>
          <a:p>
            <a:pPr marL="514350" indent="-514350">
              <a:buFont typeface="+mj-lt"/>
              <a:buAutoNum type="arabicPeriod"/>
            </a:pPr>
            <a:r>
              <a:rPr lang="en-US" dirty="0"/>
              <a:t>rather than becoming a part of the problem, proactively tries to solve it</a:t>
            </a:r>
          </a:p>
          <a:p>
            <a:pPr marL="514350" indent="-514350">
              <a:buFont typeface="+mj-lt"/>
              <a:buAutoNum type="arabicPeriod"/>
            </a:pPr>
            <a:r>
              <a:rPr lang="en-US" dirty="0"/>
              <a:t>uses personal creativity and intellect </a:t>
            </a:r>
            <a:r>
              <a:rPr lang="en-IN" dirty="0"/>
              <a:t>to develop innovative solutions</a:t>
            </a:r>
          </a:p>
          <a:p>
            <a:pPr marL="514350" indent="-514350">
              <a:buFont typeface="+mj-lt"/>
              <a:buAutoNum type="arabicPeriod"/>
            </a:pPr>
            <a:r>
              <a:rPr lang="en-US" dirty="0"/>
              <a:t>thinks beyond resources presently controlled in exploiting the emerging opportunities or attending to the impending problems</a:t>
            </a:r>
          </a:p>
          <a:p>
            <a:pPr marL="514350" indent="-514350">
              <a:buFont typeface="+mj-lt"/>
              <a:buAutoNum type="arabicPeriod"/>
            </a:pPr>
            <a:r>
              <a:rPr lang="en-US" dirty="0"/>
              <a:t>has the conviction to convince others of one’s ideas and seek their commitment towards the project</a:t>
            </a:r>
          </a:p>
          <a:p>
            <a:pPr marL="514350" indent="-514350">
              <a:buFont typeface="+mj-lt"/>
              <a:buAutoNum type="arabicPeriod"/>
            </a:pPr>
            <a:r>
              <a:rPr lang="en-US" dirty="0"/>
              <a:t>has the courage of heart to withstand </a:t>
            </a:r>
            <a:r>
              <a:rPr lang="en-IN" dirty="0"/>
              <a:t>adversities, persist despite setbacks and be generally optimistic</a:t>
            </a:r>
          </a:p>
        </p:txBody>
      </p:sp>
    </p:spTree>
    <p:extLst>
      <p:ext uri="{BB962C8B-B14F-4D97-AF65-F5344CB8AC3E}">
        <p14:creationId xmlns:p14="http://schemas.microsoft.com/office/powerpoint/2010/main" val="238317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Entrepreneurship Development</a:t>
            </a:r>
            <a:endParaRPr lang="en-IN" dirty="0"/>
          </a:p>
        </p:txBody>
      </p:sp>
      <p:pic>
        <p:nvPicPr>
          <p:cNvPr id="2052" name="Picture 4" descr="Types of Entrepreneurs - Javat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840090"/>
            <a:ext cx="10676467" cy="413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50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Entrepreneurship</a:t>
            </a:r>
          </a:p>
        </p:txBody>
      </p:sp>
      <p:sp>
        <p:nvSpPr>
          <p:cNvPr id="3" name="Content Placeholder 2"/>
          <p:cNvSpPr>
            <a:spLocks noGrp="1"/>
          </p:cNvSpPr>
          <p:nvPr>
            <p:ph idx="1"/>
          </p:nvPr>
        </p:nvSpPr>
        <p:spPr>
          <a:xfrm>
            <a:off x="838200" y="1444978"/>
            <a:ext cx="10515600" cy="4731985"/>
          </a:xfrm>
        </p:spPr>
        <p:txBody>
          <a:bodyPr>
            <a:normAutofit fontScale="85000" lnSpcReduction="20000"/>
          </a:bodyPr>
          <a:lstStyle/>
          <a:p>
            <a:r>
              <a:rPr lang="en-IN" dirty="0"/>
              <a:t>Small business entrepreneurship</a:t>
            </a:r>
          </a:p>
          <a:p>
            <a:r>
              <a:rPr lang="en-IN" dirty="0"/>
              <a:t>Large company entrepreneurship</a:t>
            </a:r>
          </a:p>
          <a:p>
            <a:r>
              <a:rPr lang="en-IN" dirty="0"/>
              <a:t>Scalable start-up entrepreneurship</a:t>
            </a:r>
          </a:p>
          <a:p>
            <a:r>
              <a:rPr lang="en-IN" dirty="0"/>
              <a:t>International entrepreneurship</a:t>
            </a:r>
          </a:p>
          <a:p>
            <a:r>
              <a:rPr lang="en-IN" dirty="0"/>
              <a:t>Social entrepreneurship</a:t>
            </a:r>
          </a:p>
          <a:p>
            <a:r>
              <a:rPr lang="en-IN" dirty="0"/>
              <a:t>Environmental entrepreneurship</a:t>
            </a:r>
          </a:p>
          <a:p>
            <a:r>
              <a:rPr lang="en-IN" dirty="0" err="1"/>
              <a:t>Technopreneurship</a:t>
            </a:r>
            <a:endParaRPr lang="en-IN" dirty="0"/>
          </a:p>
          <a:p>
            <a:r>
              <a:rPr lang="en-IN" dirty="0"/>
              <a:t>Hustler entrepreneurship</a:t>
            </a:r>
          </a:p>
          <a:p>
            <a:r>
              <a:rPr lang="en-IN" dirty="0"/>
              <a:t>Innovative entrepreneurship</a:t>
            </a:r>
          </a:p>
          <a:p>
            <a:r>
              <a:rPr lang="en-IN" dirty="0"/>
              <a:t>Imitative entrepreneurship</a:t>
            </a:r>
          </a:p>
          <a:p>
            <a:r>
              <a:rPr lang="en-IN" dirty="0"/>
              <a:t>Researcher entrepreneurship</a:t>
            </a:r>
          </a:p>
          <a:p>
            <a:r>
              <a:rPr lang="en-IN" dirty="0" err="1"/>
              <a:t>Cyberpreneurship</a:t>
            </a:r>
            <a:endParaRPr lang="en-IN" dirty="0"/>
          </a:p>
          <a:p>
            <a:endParaRPr lang="en-IN" dirty="0"/>
          </a:p>
        </p:txBody>
      </p:sp>
    </p:spTree>
    <p:extLst>
      <p:ext uri="{BB962C8B-B14F-4D97-AF65-F5344CB8AC3E}">
        <p14:creationId xmlns:p14="http://schemas.microsoft.com/office/powerpoint/2010/main" val="535517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9848A-ED76-42FF-8C4D-D6155AF05AF7}"/>
              </a:ext>
            </a:extLst>
          </p:cNvPr>
          <p:cNvSpPr>
            <a:spLocks noGrp="1"/>
          </p:cNvSpPr>
          <p:nvPr>
            <p:ph type="title"/>
          </p:nvPr>
        </p:nvSpPr>
        <p:spPr>
          <a:xfrm>
            <a:off x="1060704" y="173101"/>
            <a:ext cx="10515600" cy="613283"/>
          </a:xfrm>
        </p:spPr>
        <p:txBody>
          <a:bodyPr>
            <a:normAutofit fontScale="90000"/>
          </a:bodyPr>
          <a:lstStyle/>
          <a:p>
            <a:r>
              <a:rPr lang="en-IN" dirty="0"/>
              <a:t>Varieties of Entrepreneurships</a:t>
            </a:r>
          </a:p>
        </p:txBody>
      </p:sp>
      <p:sp>
        <p:nvSpPr>
          <p:cNvPr id="3" name="Content Placeholder 2">
            <a:extLst>
              <a:ext uri="{FF2B5EF4-FFF2-40B4-BE49-F238E27FC236}">
                <a16:creationId xmlns:a16="http://schemas.microsoft.com/office/drawing/2014/main" id="{C4BD27C4-DBE6-4BD5-AE7D-C8BDD67CAB8F}"/>
              </a:ext>
            </a:extLst>
          </p:cNvPr>
          <p:cNvSpPr>
            <a:spLocks noGrp="1"/>
          </p:cNvSpPr>
          <p:nvPr>
            <p:ph idx="1"/>
          </p:nvPr>
        </p:nvSpPr>
        <p:spPr>
          <a:xfrm>
            <a:off x="1060704" y="850392"/>
            <a:ext cx="9235440" cy="5697347"/>
          </a:xfrm>
        </p:spPr>
        <p:txBody>
          <a:bodyPr>
            <a:normAutofit fontScale="92500" lnSpcReduction="20000"/>
          </a:bodyPr>
          <a:lstStyle/>
          <a:p>
            <a:r>
              <a:rPr lang="en-IN" dirty="0"/>
              <a:t>Agricultural/Rural Entrepreneurship</a:t>
            </a:r>
          </a:p>
          <a:p>
            <a:pPr lvl="1"/>
            <a:r>
              <a:rPr lang="en-IN" dirty="0"/>
              <a:t>FarmsNFarmers.org – soil &amp; climate conditions to farmers</a:t>
            </a:r>
          </a:p>
          <a:p>
            <a:pPr lvl="1"/>
            <a:r>
              <a:rPr lang="en-IN" dirty="0"/>
              <a:t>Barrix.in – pheromone based pest control</a:t>
            </a:r>
          </a:p>
          <a:p>
            <a:r>
              <a:rPr lang="en-IN" dirty="0"/>
              <a:t>Industrial entrepreneurship</a:t>
            </a:r>
          </a:p>
          <a:p>
            <a:r>
              <a:rPr lang="en-IN" dirty="0" err="1"/>
              <a:t>Technopreneurship</a:t>
            </a:r>
            <a:endParaRPr lang="en-IN" dirty="0"/>
          </a:p>
          <a:p>
            <a:pPr lvl="1"/>
            <a:r>
              <a:rPr lang="en-IN" dirty="0"/>
              <a:t>E-bay, Amazon, Google</a:t>
            </a:r>
          </a:p>
          <a:p>
            <a:r>
              <a:rPr lang="en-IN" dirty="0" err="1"/>
              <a:t>Netpreneurship</a:t>
            </a:r>
            <a:endParaRPr lang="en-IN" dirty="0"/>
          </a:p>
          <a:p>
            <a:pPr lvl="1"/>
            <a:r>
              <a:rPr lang="en-IN" dirty="0"/>
              <a:t>E-learning platforms</a:t>
            </a:r>
          </a:p>
          <a:p>
            <a:pPr lvl="1"/>
            <a:r>
              <a:rPr lang="en-IN" dirty="0"/>
              <a:t>Netflix</a:t>
            </a:r>
          </a:p>
          <a:p>
            <a:r>
              <a:rPr lang="en-IN" dirty="0"/>
              <a:t>Green/Environmental or </a:t>
            </a:r>
            <a:r>
              <a:rPr lang="en-IN" dirty="0" err="1"/>
              <a:t>Ecopreneurship</a:t>
            </a:r>
            <a:endParaRPr lang="en-IN" dirty="0"/>
          </a:p>
          <a:p>
            <a:pPr lvl="1"/>
            <a:r>
              <a:rPr lang="en-IN" dirty="0"/>
              <a:t>Waste Ventures – nutrient-rich organic compost from waste</a:t>
            </a:r>
          </a:p>
          <a:p>
            <a:pPr lvl="1"/>
            <a:r>
              <a:rPr lang="en-IN" dirty="0"/>
              <a:t>Fourth Partner Energy – rooftop solar projects</a:t>
            </a:r>
          </a:p>
          <a:p>
            <a:r>
              <a:rPr lang="en-IN" dirty="0"/>
              <a:t>Intra-corporate/firm or Intrapreneurship</a:t>
            </a:r>
          </a:p>
          <a:p>
            <a:r>
              <a:rPr lang="en-IN" dirty="0"/>
              <a:t>Social entrepreneurship</a:t>
            </a:r>
          </a:p>
          <a:p>
            <a:pPr lvl="1"/>
            <a:r>
              <a:rPr lang="en-IN" dirty="0"/>
              <a:t>Charity: water – clean drinking water around the world</a:t>
            </a:r>
          </a:p>
          <a:p>
            <a:pPr lvl="1"/>
            <a:r>
              <a:rPr lang="en-IN" dirty="0"/>
              <a:t>Better World Books – reuse or recycle books to promote literacy</a:t>
            </a:r>
          </a:p>
        </p:txBody>
      </p:sp>
    </p:spTree>
    <p:extLst>
      <p:ext uri="{BB962C8B-B14F-4D97-AF65-F5344CB8AC3E}">
        <p14:creationId xmlns:p14="http://schemas.microsoft.com/office/powerpoint/2010/main" val="298222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ED6F-E855-44DF-B669-5A010AC4C88D}"/>
              </a:ext>
            </a:extLst>
          </p:cNvPr>
          <p:cNvSpPr>
            <a:spLocks noGrp="1"/>
          </p:cNvSpPr>
          <p:nvPr>
            <p:ph type="title"/>
          </p:nvPr>
        </p:nvSpPr>
        <p:spPr>
          <a:xfrm>
            <a:off x="838200" y="227965"/>
            <a:ext cx="10515600" cy="704723"/>
          </a:xfrm>
        </p:spPr>
        <p:txBody>
          <a:bodyPr/>
          <a:lstStyle/>
          <a:p>
            <a:r>
              <a:rPr lang="en-IN" dirty="0"/>
              <a:t>Characteristics Of Entrepreneurship</a:t>
            </a:r>
          </a:p>
        </p:txBody>
      </p:sp>
      <p:sp>
        <p:nvSpPr>
          <p:cNvPr id="3" name="Content Placeholder 2">
            <a:extLst>
              <a:ext uri="{FF2B5EF4-FFF2-40B4-BE49-F238E27FC236}">
                <a16:creationId xmlns:a16="http://schemas.microsoft.com/office/drawing/2014/main" id="{0F7FF9BE-36B1-45FC-BB60-1D440C57079D}"/>
              </a:ext>
            </a:extLst>
          </p:cNvPr>
          <p:cNvSpPr>
            <a:spLocks noGrp="1"/>
          </p:cNvSpPr>
          <p:nvPr>
            <p:ph idx="1"/>
          </p:nvPr>
        </p:nvSpPr>
        <p:spPr>
          <a:xfrm>
            <a:off x="753618" y="932688"/>
            <a:ext cx="10684764" cy="5266944"/>
          </a:xfrm>
        </p:spPr>
        <p:txBody>
          <a:bodyPr>
            <a:normAutofit/>
          </a:bodyPr>
          <a:lstStyle/>
          <a:p>
            <a:pPr marL="0" indent="0">
              <a:buNone/>
            </a:pPr>
            <a:endParaRPr lang="en-IN" dirty="0"/>
          </a:p>
          <a:p>
            <a:pPr marL="514350" indent="-514350">
              <a:buFont typeface="+mj-lt"/>
              <a:buAutoNum type="arabicPeriod"/>
            </a:pPr>
            <a:endParaRPr lang="en-IN" dirty="0"/>
          </a:p>
        </p:txBody>
      </p:sp>
      <p:graphicFrame>
        <p:nvGraphicFramePr>
          <p:cNvPr id="4" name="Table 3">
            <a:extLst>
              <a:ext uri="{FF2B5EF4-FFF2-40B4-BE49-F238E27FC236}">
                <a16:creationId xmlns:a16="http://schemas.microsoft.com/office/drawing/2014/main" id="{4BE6059E-DF31-42BB-AC18-ADB75F44E6E6}"/>
              </a:ext>
            </a:extLst>
          </p:cNvPr>
          <p:cNvGraphicFramePr>
            <a:graphicFrameLocks noGrp="1"/>
          </p:cNvGraphicFramePr>
          <p:nvPr>
            <p:extLst>
              <p:ext uri="{D42A27DB-BD31-4B8C-83A1-F6EECF244321}">
                <p14:modId xmlns:p14="http://schemas.microsoft.com/office/powerpoint/2010/main" val="1535359121"/>
              </p:ext>
            </p:extLst>
          </p:nvPr>
        </p:nvGraphicFramePr>
        <p:xfrm>
          <a:off x="661416" y="932688"/>
          <a:ext cx="10869168" cy="5480187"/>
        </p:xfrm>
        <a:graphic>
          <a:graphicData uri="http://schemas.openxmlformats.org/drawingml/2006/table">
            <a:tbl>
              <a:tblPr bandRow="1">
                <a:tableStyleId>{2D5ABB26-0587-4C30-8999-92F81FD0307C}</a:tableStyleId>
              </a:tblPr>
              <a:tblGrid>
                <a:gridCol w="2496312">
                  <a:extLst>
                    <a:ext uri="{9D8B030D-6E8A-4147-A177-3AD203B41FA5}">
                      <a16:colId xmlns:a16="http://schemas.microsoft.com/office/drawing/2014/main" val="1609686948"/>
                    </a:ext>
                  </a:extLst>
                </a:gridCol>
                <a:gridCol w="8372856">
                  <a:extLst>
                    <a:ext uri="{9D8B030D-6E8A-4147-A177-3AD203B41FA5}">
                      <a16:colId xmlns:a16="http://schemas.microsoft.com/office/drawing/2014/main" val="35246770"/>
                    </a:ext>
                  </a:extLst>
                </a:gridCol>
              </a:tblGrid>
              <a:tr h="1088136">
                <a:tc>
                  <a:txBody>
                    <a:bodyPr/>
                    <a:lstStyle/>
                    <a:p>
                      <a:r>
                        <a:rPr lang="en-IN" sz="2000" dirty="0"/>
                        <a:t>1. Systematic Activity</a:t>
                      </a:r>
                    </a:p>
                  </a:txBody>
                  <a:tcPr/>
                </a:tc>
                <a:tc>
                  <a:txBody>
                    <a:bodyPr/>
                    <a:lstStyle/>
                    <a:p>
                      <a:pPr marL="285750" lvl="0" indent="-285750">
                        <a:buFont typeface="Arial" panose="020B0604020202020204" pitchFamily="34" charset="0"/>
                        <a:buChar char="•"/>
                      </a:pPr>
                      <a:r>
                        <a:rPr lang="en-IN" sz="2000" dirty="0"/>
                        <a:t>systematic, step-by-step and purposeful</a:t>
                      </a:r>
                    </a:p>
                    <a:p>
                      <a:pPr marL="285750" lvl="0" indent="-285750">
                        <a:buFont typeface="Arial" panose="020B0604020202020204" pitchFamily="34" charset="0"/>
                        <a:buChar char="•"/>
                      </a:pPr>
                      <a:r>
                        <a:rPr lang="en-IN" sz="2000" dirty="0"/>
                        <a:t>temperamental, skill and other knowledge and competency requirements</a:t>
                      </a:r>
                    </a:p>
                    <a:p>
                      <a:pPr marL="285750" lvl="0" indent="-285750">
                        <a:buFont typeface="Arial" panose="020B0604020202020204" pitchFamily="34" charset="0"/>
                        <a:buChar char="•"/>
                      </a:pPr>
                      <a:r>
                        <a:rPr lang="en-US" sz="2000" dirty="0"/>
                        <a:t>can be acquired, learnt and </a:t>
                      </a:r>
                      <a:r>
                        <a:rPr lang="en-IN" sz="2000" dirty="0"/>
                        <a:t>developed</a:t>
                      </a:r>
                    </a:p>
                  </a:txBody>
                  <a:tcPr/>
                </a:tc>
                <a:extLst>
                  <a:ext uri="{0D108BD9-81ED-4DB2-BD59-A6C34878D82A}">
                    <a16:rowId xmlns:a16="http://schemas.microsoft.com/office/drawing/2014/main" val="160062780"/>
                  </a:ext>
                </a:extLst>
              </a:tr>
              <a:tr h="859536">
                <a:tc>
                  <a:txBody>
                    <a:bodyPr/>
                    <a:lstStyle/>
                    <a:p>
                      <a:r>
                        <a:rPr lang="en-IN" sz="2000" dirty="0"/>
                        <a:t>2. Lawful and Social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Purpose of entrepreneurship is creation of value for personal profit and social gain legally</a:t>
                      </a:r>
                      <a:endParaRPr lang="en-IN" sz="2000" dirty="0"/>
                    </a:p>
                  </a:txBody>
                  <a:tcPr/>
                </a:tc>
                <a:extLst>
                  <a:ext uri="{0D108BD9-81ED-4DB2-BD59-A6C34878D82A}">
                    <a16:rowId xmlns:a16="http://schemas.microsoft.com/office/drawing/2014/main" val="121455543"/>
                  </a:ext>
                </a:extLst>
              </a:tr>
              <a:tr h="1657426">
                <a:tc>
                  <a:txBody>
                    <a:bodyPr/>
                    <a:lstStyle/>
                    <a:p>
                      <a:r>
                        <a:rPr lang="en-IN" sz="2000" dirty="0"/>
                        <a:t>3. Innovation</a:t>
                      </a:r>
                    </a:p>
                  </a:txBody>
                  <a:tcPr/>
                </a:tc>
                <a:tc>
                  <a:txBody>
                    <a:bodyPr/>
                    <a:lstStyle/>
                    <a:p>
                      <a:pPr marL="285750" lvl="0" indent="-285750">
                        <a:buFont typeface="Arial" panose="020B0604020202020204" pitchFamily="34" charset="0"/>
                        <a:buChar char="•"/>
                      </a:pPr>
                      <a:r>
                        <a:rPr lang="en-IN" sz="2000" dirty="0"/>
                        <a:t>creation of value</a:t>
                      </a:r>
                    </a:p>
                    <a:p>
                      <a:pPr marL="285750" lvl="0" indent="-285750">
                        <a:buFont typeface="Arial" panose="020B0604020202020204" pitchFamily="34" charset="0"/>
                        <a:buChar char="•"/>
                      </a:pPr>
                      <a:r>
                        <a:rPr lang="en-US" sz="2000" dirty="0"/>
                        <a:t>introduction of new products</a:t>
                      </a:r>
                    </a:p>
                    <a:p>
                      <a:pPr marL="285750" lvl="0" indent="-285750">
                        <a:buFont typeface="Arial" panose="020B0604020202020204" pitchFamily="34" charset="0"/>
                        <a:buChar char="•"/>
                      </a:pPr>
                      <a:r>
                        <a:rPr lang="en-US" sz="2000" dirty="0"/>
                        <a:t>discovery of new markets and sources of supply of inputs</a:t>
                      </a:r>
                    </a:p>
                    <a:p>
                      <a:pPr marL="285750" lvl="0" indent="-285750">
                        <a:buFont typeface="Arial" panose="020B0604020202020204" pitchFamily="34" charset="0"/>
                        <a:buChar char="•"/>
                      </a:pPr>
                      <a:r>
                        <a:rPr lang="en-US" sz="2000" dirty="0"/>
                        <a:t>technological breakthroughs</a:t>
                      </a:r>
                    </a:p>
                    <a:p>
                      <a:pPr marL="285750" lvl="0" indent="-285750">
                        <a:buFont typeface="Arial" panose="020B0604020202020204" pitchFamily="34" charset="0"/>
                        <a:buChar char="•"/>
                      </a:pPr>
                      <a:r>
                        <a:rPr lang="en-US" sz="2000" dirty="0"/>
                        <a:t>newer forms for doing things better, cheaper, faster</a:t>
                      </a:r>
                      <a:endParaRPr lang="en-IN" sz="2000" dirty="0"/>
                    </a:p>
                  </a:txBody>
                  <a:tcPr/>
                </a:tc>
                <a:extLst>
                  <a:ext uri="{0D108BD9-81ED-4DB2-BD59-A6C34878D82A}">
                    <a16:rowId xmlns:a16="http://schemas.microsoft.com/office/drawing/2014/main" val="2510885629"/>
                  </a:ext>
                </a:extLst>
              </a:tr>
              <a:tr h="1031982">
                <a:tc>
                  <a:txBody>
                    <a:bodyPr/>
                    <a:lstStyle/>
                    <a:p>
                      <a:r>
                        <a:rPr lang="en-IN" sz="2000" dirty="0"/>
                        <a:t>4. Organiser</a:t>
                      </a:r>
                      <a:r>
                        <a:rPr lang="en-IN" sz="2000" baseline="0" dirty="0"/>
                        <a:t> / Leader</a:t>
                      </a:r>
                      <a:r>
                        <a:rPr lang="en-IN" sz="2000" dirty="0"/>
                        <a:t> </a:t>
                      </a:r>
                    </a:p>
                  </a:txBody>
                  <a:tcPr/>
                </a:tc>
                <a:tc>
                  <a:txBody>
                    <a:bodyPr/>
                    <a:lstStyle/>
                    <a:p>
                      <a:pPr marL="285750" lvl="0" indent="-285750">
                        <a:buFont typeface="Arial" panose="020B0604020202020204" pitchFamily="34" charset="0"/>
                        <a:buChar char="•"/>
                      </a:pPr>
                      <a:r>
                        <a:rPr lang="en-US" sz="2000" dirty="0"/>
                        <a:t>knowledge about availability and location of the resources</a:t>
                      </a:r>
                    </a:p>
                    <a:p>
                      <a:pPr marL="285750" lvl="0" indent="-285750">
                        <a:buFont typeface="Arial" panose="020B0604020202020204" pitchFamily="34" charset="0"/>
                        <a:buChar char="•"/>
                      </a:pPr>
                      <a:r>
                        <a:rPr lang="en-US" sz="2000" dirty="0"/>
                        <a:t>the optimum way to combine them</a:t>
                      </a:r>
                    </a:p>
                    <a:p>
                      <a:pPr marL="285750" lvl="0" indent="-285750">
                        <a:buFont typeface="Arial" panose="020B0604020202020204" pitchFamily="34" charset="0"/>
                        <a:buChar char="•"/>
                      </a:pPr>
                      <a:r>
                        <a:rPr lang="en-US" sz="2000" dirty="0"/>
                        <a:t>product development and development of the market for the product</a:t>
                      </a:r>
                      <a:endParaRPr lang="en-IN" sz="2000" dirty="0"/>
                    </a:p>
                  </a:txBody>
                  <a:tcPr/>
                </a:tc>
                <a:extLst>
                  <a:ext uri="{0D108BD9-81ED-4DB2-BD59-A6C34878D82A}">
                    <a16:rowId xmlns:a16="http://schemas.microsoft.com/office/drawing/2014/main" val="921491873"/>
                  </a:ext>
                </a:extLst>
              </a:tr>
              <a:tr h="843107">
                <a:tc>
                  <a:txBody>
                    <a:bodyPr/>
                    <a:lstStyle/>
                    <a:p>
                      <a:endParaRPr lang="en-IN" sz="2000" dirty="0"/>
                    </a:p>
                  </a:txBody>
                  <a:tcPr/>
                </a:tc>
                <a:tc>
                  <a:txBody>
                    <a:bodyPr/>
                    <a:lstStyle/>
                    <a:p>
                      <a:pPr marL="285750" indent="-285750">
                        <a:buFont typeface="Arial" panose="020B0604020202020204" pitchFamily="34" charset="0"/>
                        <a:buChar char="•"/>
                      </a:pPr>
                      <a:endParaRPr lang="en-US" sz="2000" dirty="0"/>
                    </a:p>
                  </a:txBody>
                  <a:tcPr/>
                </a:tc>
                <a:extLst>
                  <a:ext uri="{0D108BD9-81ED-4DB2-BD59-A6C34878D82A}">
                    <a16:rowId xmlns:a16="http://schemas.microsoft.com/office/drawing/2014/main" val="3902708632"/>
                  </a:ext>
                </a:extLst>
              </a:tr>
            </a:tbl>
          </a:graphicData>
        </a:graphic>
      </p:graphicFrame>
    </p:spTree>
    <p:extLst>
      <p:ext uri="{BB962C8B-B14F-4D97-AF65-F5344CB8AC3E}">
        <p14:creationId xmlns:p14="http://schemas.microsoft.com/office/powerpoint/2010/main" val="33668347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2761</Words>
  <Application>Microsoft Office PowerPoint</Application>
  <PresentationFormat>Widescreen</PresentationFormat>
  <Paragraphs>218</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Algerian</vt:lpstr>
      <vt:lpstr>Arial</vt:lpstr>
      <vt:lpstr>Calibri</vt:lpstr>
      <vt:lpstr>Calibri Light</vt:lpstr>
      <vt:lpstr>Times New Roman</vt:lpstr>
      <vt:lpstr>Wingdings</vt:lpstr>
      <vt:lpstr>Office Theme</vt:lpstr>
      <vt:lpstr> Entrepreneurship Development </vt:lpstr>
      <vt:lpstr> Entrepreneurship Development </vt:lpstr>
      <vt:lpstr>Definitions</vt:lpstr>
      <vt:lpstr>What is Entrepreneurship?</vt:lpstr>
      <vt:lpstr>ENTREPRENEUR is a person who:</vt:lpstr>
      <vt:lpstr>Entrepreneurship Development</vt:lpstr>
      <vt:lpstr>Types of Entrepreneurship</vt:lpstr>
      <vt:lpstr>Varieties of Entrepreneurships</vt:lpstr>
      <vt:lpstr>Characteristics Of Entrepreneurship</vt:lpstr>
      <vt:lpstr>Characteristics of entrepreneurship</vt:lpstr>
      <vt:lpstr>Characteristics of Entrepreneur</vt:lpstr>
      <vt:lpstr>PowerPoint Presentation</vt:lpstr>
      <vt:lpstr>PowerPoint Presentation</vt:lpstr>
      <vt:lpstr>Entrepreneurship Development </vt:lpstr>
      <vt:lpstr>Entrepreneurship Development</vt:lpstr>
      <vt:lpstr>Effectuation</vt:lpstr>
      <vt:lpstr>The Principles of Effectuation </vt:lpstr>
      <vt:lpstr>Bird In Hand Principle </vt:lpstr>
      <vt:lpstr>Affordable Loss Principle </vt:lpstr>
      <vt:lpstr>Crazy Quilt Principle </vt:lpstr>
      <vt:lpstr>Lemonade Principle </vt:lpstr>
      <vt:lpstr>Pilot in the Plane Principle </vt:lpstr>
      <vt:lpstr>Effectual Cycle </vt:lpstr>
      <vt:lpstr>Entrepreneurial style </vt:lpstr>
      <vt:lpstr>Business Activities</vt:lpstr>
      <vt:lpstr>Stages Business Making</vt:lpstr>
      <vt:lpstr>Design Thinking</vt:lpstr>
      <vt:lpstr>4-phase version</vt:lpstr>
      <vt:lpstr>4-phase version</vt:lpstr>
      <vt:lpstr>Rules of Design Thinking</vt:lpstr>
      <vt:lpstr>5-phase version</vt:lpstr>
      <vt:lpstr>5-phase version</vt:lpstr>
      <vt:lpstr>5-phase version</vt:lpstr>
      <vt:lpstr>Summary</vt:lpstr>
      <vt:lpstr>GOOTB</vt:lpstr>
      <vt:lpstr>GOOTB</vt:lpstr>
      <vt:lpstr>GOOTB</vt:lpstr>
      <vt:lpstr>PowerPoint Presentation</vt:lpstr>
      <vt:lpstr>Customer Segmentation Models: Types, Benefits &amp; Uses</vt:lpstr>
      <vt:lpstr>What is a Customer Segmentation Model?</vt:lpstr>
      <vt:lpstr>What Are the Benefits of a Customer Segmentation Model? </vt:lpstr>
      <vt:lpstr>Types of Customer Segmentation Models</vt:lpstr>
      <vt:lpstr>MARKET</vt:lpstr>
      <vt:lpstr>PowerPoint Presentation</vt:lpstr>
      <vt:lpstr>Customer Segmentation Models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 Development</dc:title>
  <dc:creator>Aniket Patil</dc:creator>
  <cp:lastModifiedBy>vishal bhagat</cp:lastModifiedBy>
  <cp:revision>110</cp:revision>
  <dcterms:created xsi:type="dcterms:W3CDTF">2019-08-20T05:08:29Z</dcterms:created>
  <dcterms:modified xsi:type="dcterms:W3CDTF">2023-10-05T08:12:50Z</dcterms:modified>
</cp:coreProperties>
</file>