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88" r:id="rId10"/>
    <p:sldId id="290" r:id="rId11"/>
    <p:sldId id="292" r:id="rId12"/>
    <p:sldId id="291" r:id="rId13"/>
    <p:sldId id="263" r:id="rId14"/>
    <p:sldId id="266" r:id="rId15"/>
    <p:sldId id="265" r:id="rId16"/>
    <p:sldId id="264" r:id="rId17"/>
    <p:sldId id="275" r:id="rId18"/>
    <p:sldId id="274" r:id="rId19"/>
    <p:sldId id="276" r:id="rId20"/>
    <p:sldId id="277" r:id="rId21"/>
    <p:sldId id="278" r:id="rId22"/>
    <p:sldId id="267" r:id="rId23"/>
    <p:sldId id="268" r:id="rId24"/>
    <p:sldId id="269" r:id="rId25"/>
    <p:sldId id="270" r:id="rId26"/>
    <p:sldId id="271" r:id="rId27"/>
    <p:sldId id="272" r:id="rId28"/>
    <p:sldId id="273" r:id="rId29"/>
    <p:sldId id="2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D2AFA1-0971-4289-89B9-1B7FE75F5A28}"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kern="100" dirty="0">
                <a:effectLst/>
                <a:latin typeface="Calibri" panose="020F0502020204030204" charset="0"/>
                <a:ea typeface="Calibri" panose="020F0502020204030204" charset="0"/>
                <a:cs typeface="Times New Roman" panose="02020603050405020304" pitchFamily="18" charset="0"/>
              </a:rPr>
              <a:t>Remember that identifying customer segments and early adopters is an ongoing process. As your business evolves and grows, your understanding of your customers may also change, and you may need to refine your segmentation and targeting strategies accordingly.</a:t>
            </a:r>
            <a:endParaRPr lang="en-IN" sz="1800" kern="100" dirty="0">
              <a:effectLst/>
              <a:latin typeface="Calibri" panose="020F0502020204030204" charset="0"/>
              <a:ea typeface="Calibri" panose="020F050202020403020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92D2AFA1-0971-4289-89B9-1B7FE75F5A28}"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Study and Value Proposition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650" y="199390"/>
            <a:ext cx="11033125" cy="1325880"/>
          </a:xfrm>
        </p:spPr>
        <p:txBody>
          <a:bodyPr>
            <a:normAutofit fontScale="90000"/>
          </a:bodyPr>
          <a:p>
            <a:r>
              <a:rPr lang="en-US"/>
              <a:t>The customer adoption patterns for a new product or service </a:t>
            </a:r>
            <a:endParaRPr lang="en-US"/>
          </a:p>
        </p:txBody>
      </p:sp>
      <p:sp>
        <p:nvSpPr>
          <p:cNvPr id="3" name="Content Placeholder 2"/>
          <p:cNvSpPr>
            <a:spLocks noGrp="1"/>
          </p:cNvSpPr>
          <p:nvPr>
            <p:ph idx="1"/>
          </p:nvPr>
        </p:nvSpPr>
        <p:spPr>
          <a:xfrm>
            <a:off x="382905" y="1379855"/>
            <a:ext cx="11405235" cy="5334635"/>
          </a:xfrm>
        </p:spPr>
        <p:txBody>
          <a:bodyPr>
            <a:normAutofit fontScale="60000"/>
          </a:bodyPr>
          <a:p>
            <a:r>
              <a:rPr lang="en-US"/>
              <a:t>Exclusive Access:</a:t>
            </a:r>
            <a:endParaRPr lang="en-US"/>
          </a:p>
          <a:p>
            <a:r>
              <a:rPr lang="en-US"/>
              <a:t>Offer early access or exclusive features to incentivize early adoption.</a:t>
            </a:r>
            <a:endParaRPr lang="en-US"/>
          </a:p>
          <a:p>
            <a:endParaRPr lang="en-US"/>
          </a:p>
          <a:p>
            <a:r>
              <a:rPr lang="en-US"/>
              <a:t>Engagement and Communication:</a:t>
            </a:r>
            <a:endParaRPr lang="en-US"/>
          </a:p>
          <a:p>
            <a:r>
              <a:rPr lang="en-US"/>
              <a:t>Engage with early adopters, listen to their feedback, and communicate openly.</a:t>
            </a:r>
            <a:endParaRPr lang="en-US"/>
          </a:p>
          <a:p>
            <a:endParaRPr lang="en-US"/>
          </a:p>
          <a:p>
            <a:r>
              <a:rPr lang="en-US"/>
              <a:t>Building a Community:</a:t>
            </a:r>
            <a:endParaRPr lang="en-US"/>
          </a:p>
          <a:p>
            <a:r>
              <a:rPr lang="en-US"/>
              <a:t>Foster a community around the product to encourage collaboration and advocacy.</a:t>
            </a:r>
            <a:endParaRPr lang="en-US"/>
          </a:p>
          <a:p>
            <a:endParaRPr lang="en-US"/>
          </a:p>
          <a:p>
            <a:r>
              <a:rPr lang="en-US"/>
              <a:t>Iterative Development:</a:t>
            </a:r>
            <a:endParaRPr lang="en-US"/>
          </a:p>
          <a:p>
            <a:r>
              <a:rPr lang="en-US"/>
              <a:t>Demonstrate a commitment to continuous improvement based on early adopter feedback.</a:t>
            </a:r>
            <a:endParaRPr lang="en-US"/>
          </a:p>
          <a:p>
            <a:r>
              <a:rPr lang="en-US"/>
              <a:t>In summary, understanding customer adoption patterns and recognizing the significance of early adopters is essential for a successful product or service launch. Early adopters play a pivotal role in shaping the product's trajectory and influencing its broader acceptance in the market.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are the Types of Customer Segmentation Models?</a:t>
            </a:r>
            <a:endParaRPr lang="en-US"/>
          </a:p>
        </p:txBody>
      </p:sp>
      <p:pic>
        <p:nvPicPr>
          <p:cNvPr id="8" name="Picture 6" descr="IMG_257"/>
          <p:cNvPicPr>
            <a:picLocks noChangeAspect="1"/>
          </p:cNvPicPr>
          <p:nvPr>
            <p:ph idx="1"/>
          </p:nvPr>
        </p:nvPicPr>
        <p:blipFill>
          <a:blip r:embed="rId1"/>
          <a:stretch>
            <a:fillRect/>
          </a:stretch>
        </p:blipFill>
        <p:spPr>
          <a:xfrm>
            <a:off x="762635" y="2260600"/>
            <a:ext cx="11191240" cy="34810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1.Demographic Segmentation </a:t>
            </a:r>
            <a:endParaRPr lang="en-US"/>
          </a:p>
        </p:txBody>
      </p:sp>
      <p:sp>
        <p:nvSpPr>
          <p:cNvPr id="3" name="Content Placeholder 2"/>
          <p:cNvSpPr>
            <a:spLocks noGrp="1"/>
          </p:cNvSpPr>
          <p:nvPr>
            <p:ph idx="1"/>
          </p:nvPr>
        </p:nvSpPr>
        <p:spPr/>
        <p:txBody>
          <a:bodyPr/>
          <a:p>
            <a:r>
              <a:rPr lang="en-US"/>
              <a:t>Demographics are population-related characteristics such as income, education level, gender, and age. The various demographic characteristics can be used together to create segmented customer groups, most useful to brands that sell a variety of products.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2.Behavioral Segmentation</a:t>
            </a:r>
            <a:endParaRPr lang="en-US"/>
          </a:p>
        </p:txBody>
      </p:sp>
      <p:sp>
        <p:nvSpPr>
          <p:cNvPr id="3" name="Content Placeholder 2"/>
          <p:cNvSpPr>
            <a:spLocks noGrp="1"/>
          </p:cNvSpPr>
          <p:nvPr>
            <p:ph idx="1"/>
          </p:nvPr>
        </p:nvSpPr>
        <p:spPr/>
        <p:txBody>
          <a:bodyPr/>
          <a:p>
            <a:pPr algn="just"/>
            <a:r>
              <a:rPr lang="en-US"/>
              <a:t>Behavioral segmentation groups consumers together by habits and behaviors, rather than external demographic factors. For example, purchase history and preferred social media platform usage. You can focus ads on a certain social platform to reach and/or create reminder or sales emails to regular or repeat online buyers.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3.Psychographic Segmentation</a:t>
            </a:r>
            <a:endParaRPr lang="en-US"/>
          </a:p>
        </p:txBody>
      </p:sp>
      <p:sp>
        <p:nvSpPr>
          <p:cNvPr id="3" name="Content Placeholder 2"/>
          <p:cNvSpPr>
            <a:spLocks noGrp="1"/>
          </p:cNvSpPr>
          <p:nvPr>
            <p:ph idx="1"/>
          </p:nvPr>
        </p:nvSpPr>
        <p:spPr>
          <a:xfrm>
            <a:off x="448310" y="1825625"/>
            <a:ext cx="11743690" cy="4351655"/>
          </a:xfrm>
        </p:spPr>
        <p:txBody>
          <a:bodyPr/>
          <a:p>
            <a:pPr algn="just"/>
            <a:r>
              <a:rPr lang="en-US"/>
              <a:t>Psychographic segmentation dives even deeper into the internal workings of your consumers by grouping them together based on psychological characteristics, including personality, habits, beliefs, and interests. </a:t>
            </a:r>
            <a:endParaRPr lang="en-US"/>
          </a:p>
          <a:p>
            <a:pPr algn="just"/>
            <a:r>
              <a:rPr lang="en-US"/>
              <a:t>Psychographics are great for lifestyle brands that want to align themselves with consumers who live or aspire to live the lifestyle that the brand promotes. Brands that sell outdoor camping gear, for example, want to connect with outdoor and travel enthusiasts.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4.Geographic Segmentation</a:t>
            </a:r>
            <a:endParaRPr lang="en-US"/>
          </a:p>
        </p:txBody>
      </p:sp>
      <p:sp>
        <p:nvSpPr>
          <p:cNvPr id="3" name="Content Placeholder 2"/>
          <p:cNvSpPr>
            <a:spLocks noGrp="1"/>
          </p:cNvSpPr>
          <p:nvPr>
            <p:ph idx="1"/>
          </p:nvPr>
        </p:nvSpPr>
        <p:spPr/>
        <p:txBody>
          <a:bodyPr/>
          <a:p>
            <a:r>
              <a:rPr lang="en-US"/>
              <a:t>Geographic location is important to brands in a number of industries. Real estate agencies, for example, want to connect with homeowners selling their homes, potential buyers, and people looking to relocate to a specific area.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5.Technographic Segmentation </a:t>
            </a:r>
            <a:endParaRPr lang="en-US"/>
          </a:p>
        </p:txBody>
      </p:sp>
      <p:sp>
        <p:nvSpPr>
          <p:cNvPr id="3" name="Content Placeholder 2"/>
          <p:cNvSpPr>
            <a:spLocks noGrp="1"/>
          </p:cNvSpPr>
          <p:nvPr>
            <p:ph idx="1"/>
          </p:nvPr>
        </p:nvSpPr>
        <p:spPr/>
        <p:txBody>
          <a:bodyPr/>
          <a:p>
            <a:r>
              <a:rPr lang="en-US"/>
              <a:t>Technographic segmentation, or creating subgroups and customer profiles around the technology your consumers use, is becoming increasingly popular. As more businesses have moved their operations online, this has opened the door to growth in industries like SaaS and online marketing analytics. </a:t>
            </a:r>
            <a:endParaRPr lang="en-US"/>
          </a:p>
          <a:p>
            <a:r>
              <a:rPr lang="en-US"/>
              <a:t>Technographic segmentation lets you target consumers that use different types of software or online services in a highly personalized fashion.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6.Firmographic Segmentation</a:t>
            </a:r>
            <a:endParaRPr lang="en-US"/>
          </a:p>
        </p:txBody>
      </p:sp>
      <p:sp>
        <p:nvSpPr>
          <p:cNvPr id="3" name="Content Placeholder 2"/>
          <p:cNvSpPr>
            <a:spLocks noGrp="1"/>
          </p:cNvSpPr>
          <p:nvPr>
            <p:ph idx="1"/>
          </p:nvPr>
        </p:nvSpPr>
        <p:spPr/>
        <p:txBody>
          <a:bodyPr/>
          <a:p>
            <a:r>
              <a:rPr lang="en-US"/>
              <a:t>Millennials vs. Gen X’ers vs. Gen Z vs. Boomers – we’re becoming more and more comfortable with the idea of these generational divides. So much so that firmographic segmentation, or creating subgroups simply around the decades or eras into which your consumers were born, is also on the rise. </a:t>
            </a:r>
            <a:endParaRPr lang="en-US"/>
          </a:p>
          <a:p>
            <a:r>
              <a:rPr lang="en-US"/>
              <a:t>And it makes sense – someone born in 1980 will be at a different stage of life, with different needs and concerns, than someone born in 2000.</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7.Needs-Based Segmentation</a:t>
            </a:r>
            <a:endParaRPr lang="en-US"/>
          </a:p>
        </p:txBody>
      </p:sp>
      <p:sp>
        <p:nvSpPr>
          <p:cNvPr id="3" name="Content Placeholder 2"/>
          <p:cNvSpPr>
            <a:spLocks noGrp="1"/>
          </p:cNvSpPr>
          <p:nvPr>
            <p:ph idx="1"/>
          </p:nvPr>
        </p:nvSpPr>
        <p:spPr/>
        <p:txBody>
          <a:bodyPr/>
          <a:p>
            <a:r>
              <a:rPr lang="en-US"/>
              <a:t>Needs-based segmentation begins with a simple question: Who needs what you’ve got? </a:t>
            </a:r>
            <a:endParaRPr lang="en-US"/>
          </a:p>
          <a:p>
            <a:r>
              <a:rPr lang="en-US"/>
              <a:t>Dividing your consumers into groups around their needs is a great way to keep your marketing messages focused tightly on your products or services and how they meet those needs. A clothing company can market office casual wear to business professionals, athletic gear to yoga enthusiasts, and kids' clothing to families.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8.Value-Based Segmentation</a:t>
            </a:r>
            <a:endParaRPr lang="en-US"/>
          </a:p>
        </p:txBody>
      </p:sp>
      <p:sp>
        <p:nvSpPr>
          <p:cNvPr id="3" name="Content Placeholder 2"/>
          <p:cNvSpPr>
            <a:spLocks noGrp="1"/>
          </p:cNvSpPr>
          <p:nvPr>
            <p:ph idx="1"/>
          </p:nvPr>
        </p:nvSpPr>
        <p:spPr/>
        <p:txBody>
          <a:bodyPr/>
          <a:p>
            <a:r>
              <a:rPr lang="en-US"/>
              <a:t>This model takes the lens and focuses it more directly on what serves your brand. Which group or groups of customers are currently providing the most value – the most return business, the highest return on your ROI? </a:t>
            </a:r>
            <a:endParaRPr lang="en-US"/>
          </a:p>
          <a:p>
            <a:r>
              <a:rPr lang="en-US"/>
              <a:t>Using lifetime value as your measuring stick, you can target your marketing messages to the consumers that are your biggest supporters and focus on continuing to build that loyalty and trust.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effectLst/>
                <a:latin typeface="Calibri" panose="020F0502020204030204" charset="0"/>
                <a:ea typeface="Calibri" panose="020F0502020204030204" charset="0"/>
                <a:cs typeface="Times New Roman" panose="02020603050405020304" pitchFamily="18" charset="0"/>
              </a:rPr>
              <a:t>Identifying your customer segments and early adopters is a crucial step in developing a successful business or launching a new product or service. </a:t>
            </a:r>
            <a:endParaRPr lang="en-IN" dirty="0"/>
          </a:p>
        </p:txBody>
      </p:sp>
      <p:sp>
        <p:nvSpPr>
          <p:cNvPr id="3" name="Content Placeholder 2"/>
          <p:cNvSpPr>
            <a:spLocks noGrp="1"/>
          </p:cNvSpPr>
          <p:nvPr>
            <p:ph idx="1"/>
          </p:nvPr>
        </p:nvSpPr>
        <p:spPr/>
        <p:txBody>
          <a:bodyPr/>
          <a:lstStyle/>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1. Define Your Target Market:</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Start by defining the characteristics of the market you intend to serve. Consider demographics (age, gender, income), psychographics (lifestyle, values, interests), and geographic location.</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2. Conduct Market Research:</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Use surveys, interviews, and secondary research to gather data about potential customers. This can include information about their needs, pain points, and preferences.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3. Segment Your Market:</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Divide your target market into distinct segments based on common characteristics and needs. Segmentation can be done using criteria like demographics, behaviour, and psychographics. For example, you might have segments like "young professionals," "stay-at-home parents," or "small business owners."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MARKET</a:t>
            </a:r>
            <a:endParaRPr lang="en-IN" b="1" dirty="0">
              <a:latin typeface="Algerian" panose="04020705040A02060702" pitchFamily="82" charset="0"/>
            </a:endParaRPr>
          </a:p>
        </p:txBody>
      </p:sp>
      <p:pic>
        <p:nvPicPr>
          <p:cNvPr id="3074" name="Picture 2" descr="Market Types &amp; Determining Your Venture Market Type Week 2 Entrepreneurship  II 26 January ppt download"/>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44111" y="1991163"/>
            <a:ext cx="8342623"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102" name="Picture 6" descr="Market Structure - Overview, Definition, Features, and Type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2212799"/>
            <a:ext cx="10515600" cy="35769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 Models </a:t>
            </a:r>
            <a:endParaRPr lang="en-IN" b="1" dirty="0"/>
          </a:p>
        </p:txBody>
      </p:sp>
      <p:pic>
        <p:nvPicPr>
          <p:cNvPr id="2050" name="Picture 2" descr="What is Market Structure? Definition, Types, Features and Fluctuations |  Simplilearn"/>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41433" y="1825625"/>
            <a:ext cx="11351173" cy="4922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Target Market - Definition, Types, Examples, How to Choos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33097" y="307427"/>
            <a:ext cx="10752081" cy="6038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Target Market: Definition, Purpose, Examples, Market Segment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28145" y="365125"/>
            <a:ext cx="11201399" cy="5811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G_259"/>
          <p:cNvPicPr>
            <a:picLocks noGrp="1"/>
          </p:cNvPicPr>
          <p:nvPr>
            <p:ph idx="1"/>
          </p:nvPr>
        </p:nvPicPr>
        <p:blipFill>
          <a:blip r:embed="rId1"/>
          <a:stretch>
            <a:fillRect/>
          </a:stretch>
        </p:blipFill>
        <p:spPr>
          <a:xfrm>
            <a:off x="0" y="-102476"/>
            <a:ext cx="12533586" cy="707871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stretch>
            <a:fillRect/>
          </a:stretch>
        </p:blipFill>
        <p:spPr>
          <a:xfrm>
            <a:off x="0" y="142875"/>
            <a:ext cx="12192000" cy="6572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1360" y="323850"/>
            <a:ext cx="4458335" cy="5685790"/>
          </a:xfrm>
          <a:prstGeom prst="rect">
            <a:avLst/>
          </a:prstGeom>
          <a:noFill/>
        </p:spPr>
        <p:txBody>
          <a:bodyPr wrap="square" rtlCol="0" anchor="t">
            <a:noAutofit/>
          </a:bodyPr>
          <a:p>
            <a:endParaRPr lang="en-US" sz="1600"/>
          </a:p>
          <a:p>
            <a:r>
              <a:rPr lang="en-US" sz="1600"/>
              <a:t> </a:t>
            </a:r>
            <a:endParaRPr lang="en-US" sz="1600"/>
          </a:p>
          <a:p>
            <a:endParaRPr lang="en-US" sz="1600"/>
          </a:p>
          <a:p>
            <a:r>
              <a:rPr lang="en-US" sz="1600"/>
              <a:t>​1. Introduction</a:t>
            </a:r>
            <a:endParaRPr lang="en-US" sz="1600"/>
          </a:p>
          <a:p>
            <a:r>
              <a:rPr lang="en-US" sz="1600"/>
              <a:t>•  What is Value Proposition?</a:t>
            </a:r>
            <a:endParaRPr lang="en-US" sz="1600"/>
          </a:p>
          <a:p>
            <a:r>
              <a:rPr lang="en-US" sz="1600"/>
              <a:t>•  What is a Value Proposition Canvas?</a:t>
            </a:r>
            <a:endParaRPr lang="en-US" sz="1600"/>
          </a:p>
          <a:p>
            <a:r>
              <a:rPr lang="en-US" sz="1600"/>
              <a:t>•  Benefits of Using a Value Proposition Canvas</a:t>
            </a:r>
            <a:endParaRPr lang="en-US" sz="1600"/>
          </a:p>
          <a:p>
            <a:endParaRPr lang="en-US" sz="1600"/>
          </a:p>
          <a:p>
            <a:r>
              <a:rPr lang="en-US" sz="1600"/>
              <a:t>2. Basics of Design Thinking</a:t>
            </a:r>
            <a:endParaRPr lang="en-US" sz="1600"/>
          </a:p>
          <a:p>
            <a:r>
              <a:rPr lang="en-US" sz="1600"/>
              <a:t>•  Principles of Design Thinking</a:t>
            </a:r>
            <a:endParaRPr lang="en-US" sz="1600"/>
          </a:p>
          <a:p>
            <a:endParaRPr lang="en-US" sz="1600"/>
          </a:p>
          <a:p>
            <a:r>
              <a:rPr lang="en-US" sz="1600"/>
              <a:t>3. Value Proposition Design Process</a:t>
            </a:r>
            <a:endParaRPr lang="en-US" sz="1600"/>
          </a:p>
          <a:p>
            <a:r>
              <a:rPr lang="en-US" sz="1600"/>
              <a:t>•  Value Proposition Design Process</a:t>
            </a:r>
            <a:endParaRPr lang="en-US" sz="1600"/>
          </a:p>
          <a:p>
            <a:r>
              <a:rPr lang="en-US" sz="1600"/>
              <a:t>•  An Integrated Suite of Tools</a:t>
            </a:r>
            <a:endParaRPr lang="en-US" sz="1600"/>
          </a:p>
          <a:p>
            <a:r>
              <a:rPr lang="en-US" sz="1600"/>
              <a:t>•  Online Strategyzer Tools</a:t>
            </a:r>
            <a:endParaRPr lang="en-US" sz="1600"/>
          </a:p>
          <a:p>
            <a:endParaRPr lang="en-US" sz="1600"/>
          </a:p>
          <a:p>
            <a:r>
              <a:rPr lang="en-US" sz="1600"/>
              <a:t>4. Value Proposition Canvas</a:t>
            </a:r>
            <a:endParaRPr lang="en-US" sz="1600"/>
          </a:p>
          <a:p>
            <a:r>
              <a:rPr lang="en-US" sz="1600"/>
              <a:t>•  Framework of the Value Proposition Canvas</a:t>
            </a:r>
            <a:endParaRPr lang="en-US" sz="1600"/>
          </a:p>
          <a:p>
            <a:r>
              <a:rPr lang="en-US" sz="1600"/>
              <a:t>•  Examples – Tesla, Toyota, Adidas &amp; Home Dialysis Machine</a:t>
            </a:r>
            <a:endParaRPr lang="en-US" sz="1600"/>
          </a:p>
          <a:p>
            <a:endParaRPr lang="en-US" sz="1600"/>
          </a:p>
          <a:p>
            <a:endParaRPr lang="en-US" sz="1600"/>
          </a:p>
        </p:txBody>
      </p:sp>
      <p:sp>
        <p:nvSpPr>
          <p:cNvPr id="5" name="Text Box 4"/>
          <p:cNvSpPr txBox="1"/>
          <p:nvPr/>
        </p:nvSpPr>
        <p:spPr>
          <a:xfrm>
            <a:off x="3631565" y="163830"/>
            <a:ext cx="6096000" cy="368300"/>
          </a:xfrm>
          <a:prstGeom prst="rect">
            <a:avLst/>
          </a:prstGeom>
          <a:noFill/>
        </p:spPr>
        <p:txBody>
          <a:bodyPr wrap="square" rtlCol="0" anchor="t">
            <a:spAutoFit/>
          </a:bodyPr>
          <a:p>
            <a:r>
              <a:rPr lang="en-US"/>
              <a:t>Value Proposition Canvas</a:t>
            </a:r>
            <a:endParaRPr lang="en-US"/>
          </a:p>
        </p:txBody>
      </p:sp>
      <p:sp>
        <p:nvSpPr>
          <p:cNvPr id="2" name="Text Box 1"/>
          <p:cNvSpPr txBox="1"/>
          <p:nvPr/>
        </p:nvSpPr>
        <p:spPr>
          <a:xfrm>
            <a:off x="6696075" y="709930"/>
            <a:ext cx="4467860" cy="5046345"/>
          </a:xfrm>
          <a:prstGeom prst="rect">
            <a:avLst/>
          </a:prstGeom>
          <a:noFill/>
        </p:spPr>
        <p:txBody>
          <a:bodyPr wrap="square" rtlCol="0" anchor="t">
            <a:spAutoFit/>
          </a:bodyPr>
          <a:p>
            <a:r>
              <a:rPr lang="en-US" sz="1400">
                <a:sym typeface="+mn-ea"/>
              </a:rPr>
              <a:t>5. Customer Profile</a:t>
            </a:r>
            <a:endParaRPr lang="en-US" sz="1400"/>
          </a:p>
          <a:p>
            <a:r>
              <a:rPr lang="en-US" sz="1400">
                <a:sym typeface="+mn-ea"/>
              </a:rPr>
              <a:t>•  Customer Segment Profile</a:t>
            </a:r>
            <a:endParaRPr lang="en-US" sz="1400"/>
          </a:p>
          <a:p>
            <a:r>
              <a:rPr lang="en-US" sz="1400">
                <a:sym typeface="+mn-ea"/>
              </a:rPr>
              <a:t>•  Customer Jobs</a:t>
            </a:r>
            <a:endParaRPr lang="en-US" sz="1400"/>
          </a:p>
          <a:p>
            <a:r>
              <a:rPr lang="en-US" sz="1400">
                <a:sym typeface="+mn-ea"/>
              </a:rPr>
              <a:t>•  Customer Pains</a:t>
            </a:r>
            <a:endParaRPr lang="en-US" sz="1400"/>
          </a:p>
          <a:p>
            <a:r>
              <a:rPr lang="en-US" sz="1400">
                <a:sym typeface="+mn-ea"/>
              </a:rPr>
              <a:t>•  Customer Gains</a:t>
            </a:r>
            <a:endParaRPr lang="en-US" sz="1400"/>
          </a:p>
          <a:p>
            <a:r>
              <a:rPr lang="en-US" sz="1400">
                <a:sym typeface="+mn-ea"/>
              </a:rPr>
              <a:t>•  Steps to Create an Actionable Customer Profile</a:t>
            </a:r>
            <a:endParaRPr lang="en-US" sz="1400"/>
          </a:p>
          <a:p>
            <a:endParaRPr lang="en-US" sz="1400"/>
          </a:p>
          <a:p>
            <a:r>
              <a:rPr lang="en-US" sz="1400">
                <a:sym typeface="+mn-ea"/>
              </a:rPr>
              <a:t>6. Value Map</a:t>
            </a:r>
            <a:endParaRPr lang="en-US" sz="1400"/>
          </a:p>
          <a:p>
            <a:r>
              <a:rPr lang="en-US" sz="1400">
                <a:sym typeface="+mn-ea"/>
              </a:rPr>
              <a:t>•  Value (Proposition) Map</a:t>
            </a:r>
            <a:endParaRPr lang="en-US" sz="1400"/>
          </a:p>
          <a:p>
            <a:r>
              <a:rPr lang="en-US" sz="1400">
                <a:sym typeface="+mn-ea"/>
              </a:rPr>
              <a:t>•  Products &amp; Services</a:t>
            </a:r>
            <a:endParaRPr lang="en-US" sz="1400"/>
          </a:p>
          <a:p>
            <a:r>
              <a:rPr lang="en-US" sz="1400">
                <a:sym typeface="+mn-ea"/>
              </a:rPr>
              <a:t>•  Pain Relievers</a:t>
            </a:r>
            <a:endParaRPr lang="en-US" sz="1400"/>
          </a:p>
          <a:p>
            <a:r>
              <a:rPr lang="en-US" sz="1400">
                <a:sym typeface="+mn-ea"/>
              </a:rPr>
              <a:t>•  Gain Creators</a:t>
            </a:r>
            <a:endParaRPr lang="en-US" sz="1400"/>
          </a:p>
          <a:p>
            <a:r>
              <a:rPr lang="en-US" sz="1400">
                <a:sym typeface="+mn-ea"/>
              </a:rPr>
              <a:t>•  Steps to Create a Value Map</a:t>
            </a:r>
            <a:endParaRPr lang="en-US" sz="1400"/>
          </a:p>
          <a:p>
            <a:endParaRPr lang="en-US" sz="1400"/>
          </a:p>
          <a:p>
            <a:r>
              <a:rPr lang="en-US" sz="1400">
                <a:sym typeface="+mn-ea"/>
              </a:rPr>
              <a:t>7. Fit: Aligning Customer Needs and Value</a:t>
            </a:r>
            <a:endParaRPr lang="en-US" sz="1400"/>
          </a:p>
          <a:p>
            <a:r>
              <a:rPr lang="en-US" sz="1400">
                <a:sym typeface="+mn-ea"/>
              </a:rPr>
              <a:t>•  Fit Overview</a:t>
            </a:r>
            <a:endParaRPr lang="en-US" sz="1400"/>
          </a:p>
          <a:p>
            <a:r>
              <a:rPr lang="en-US" sz="1400">
                <a:sym typeface="+mn-ea"/>
              </a:rPr>
              <a:t>•  Test Your Assumptions with the Customer</a:t>
            </a:r>
            <a:endParaRPr lang="en-US" sz="1400"/>
          </a:p>
          <a:p>
            <a:r>
              <a:rPr lang="en-US" sz="1400">
                <a:sym typeface="+mn-ea"/>
              </a:rPr>
              <a:t>•  Find the Best Fit</a:t>
            </a:r>
            <a:endParaRPr lang="en-US" sz="1400"/>
          </a:p>
          <a:p>
            <a:endParaRPr lang="en-US" sz="1400"/>
          </a:p>
          <a:p>
            <a:r>
              <a:rPr lang="en-US" sz="1400">
                <a:sym typeface="+mn-ea"/>
              </a:rPr>
              <a:t>8. Best Practices</a:t>
            </a:r>
            <a:endParaRPr lang="en-US" sz="1400"/>
          </a:p>
          <a:p>
            <a:r>
              <a:rPr lang="en-US" sz="1400">
                <a:sym typeface="+mn-ea"/>
              </a:rPr>
              <a:t>•  Common Mapping Mistakes – Customer Profile</a:t>
            </a:r>
            <a:endParaRPr lang="en-US" sz="1400"/>
          </a:p>
          <a:p>
            <a:r>
              <a:rPr lang="en-US" sz="1400">
                <a:sym typeface="+mn-ea"/>
              </a:rPr>
              <a:t>•  Common Mapping Mistakes – Value Map</a:t>
            </a:r>
            <a:endParaRPr lang="en-US" sz="1400"/>
          </a:p>
          <a:p>
            <a:r>
              <a:rPr lang="en-US" sz="1400">
                <a:sym typeface="+mn-ea"/>
              </a:rPr>
              <a:t>•  Critical Success Factors</a:t>
            </a:r>
            <a:endParaRPr lang="en-US" sz="1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555" y="637202"/>
            <a:ext cx="10515600" cy="5684940"/>
          </a:xfrm>
        </p:spPr>
        <p:txBody>
          <a:bodyPr>
            <a:noAutofit/>
          </a:bodyPr>
          <a:lstStyle/>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4. Create Customer Personas: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Develop detailed customer personas for each segment. These are fictional representations of your ideal customers within each segment, including their names, ages, job titles, goals, and challenges.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5. Identify Early Adopters: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Early adopters are the customers most likely to embrace your product or service first. Look for characteristics like:</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charset="0"/>
                <a:ea typeface="Calibri" panose="020F0502020204030204" charset="0"/>
                <a:cs typeface="Times New Roman" panose="02020603050405020304" pitchFamily="18" charset="0"/>
              </a:rPr>
              <a:t>Innovative mindset:</a:t>
            </a:r>
            <a:r>
              <a:rPr lang="en-IN" sz="1800" kern="100" dirty="0">
                <a:effectLst/>
                <a:latin typeface="Calibri" panose="020F0502020204030204" charset="0"/>
                <a:ea typeface="Calibri" panose="020F0502020204030204" charset="0"/>
                <a:cs typeface="Times New Roman" panose="02020603050405020304" pitchFamily="18" charset="0"/>
              </a:rPr>
              <a:t> Early adopters are open to trying new things and embracing innovation.</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charset="0"/>
                <a:ea typeface="Calibri" panose="020F0502020204030204" charset="0"/>
                <a:cs typeface="Times New Roman" panose="02020603050405020304" pitchFamily="18" charset="0"/>
              </a:rPr>
              <a:t>Problem solvers:</a:t>
            </a:r>
            <a:r>
              <a:rPr lang="en-IN" sz="1800" kern="100" dirty="0">
                <a:effectLst/>
                <a:latin typeface="Calibri" panose="020F0502020204030204" charset="0"/>
                <a:ea typeface="Calibri" panose="020F0502020204030204" charset="0"/>
                <a:cs typeface="Times New Roman" panose="02020603050405020304" pitchFamily="18" charset="0"/>
              </a:rPr>
              <a:t> They actively seek solutions to their problems or pain points.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charset="0"/>
                <a:ea typeface="Calibri" panose="020F0502020204030204" charset="0"/>
                <a:cs typeface="Times New Roman" panose="02020603050405020304" pitchFamily="18" charset="0"/>
              </a:rPr>
              <a:t>Readiness to take risks:</a:t>
            </a:r>
            <a:r>
              <a:rPr lang="en-IN" sz="1800" kern="100" dirty="0">
                <a:effectLst/>
                <a:latin typeface="Calibri" panose="020F0502020204030204" charset="0"/>
                <a:ea typeface="Calibri" panose="020F0502020204030204" charset="0"/>
                <a:cs typeface="Times New Roman" panose="02020603050405020304" pitchFamily="18" charset="0"/>
              </a:rPr>
              <a:t> Early adopters are willing to take a chance on new products or services.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charset="0"/>
                <a:ea typeface="Calibri" panose="020F0502020204030204" charset="0"/>
                <a:cs typeface="Times New Roman" panose="02020603050405020304" pitchFamily="18" charset="0"/>
              </a:rPr>
              <a:t>Strong influence:</a:t>
            </a:r>
            <a:r>
              <a:rPr lang="en-IN" sz="1800" kern="100" dirty="0">
                <a:effectLst/>
                <a:latin typeface="Calibri" panose="020F0502020204030204" charset="0"/>
                <a:ea typeface="Calibri" panose="020F0502020204030204" charset="0"/>
                <a:cs typeface="Times New Roman" panose="02020603050405020304" pitchFamily="18" charset="0"/>
              </a:rPr>
              <a:t> They often have a network of followers or peers who trust their recommendations.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6. Validate Your Assumptions: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Test your customer segments and early adopter assumptions through market research, surveys, or pilot programs. Collect feedback and adjust your strategies based on the results.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457200" lvl="1" indent="0">
              <a:lnSpc>
                <a:spcPct val="107000"/>
              </a:lnSpc>
              <a:spcAft>
                <a:spcPts val="800"/>
              </a:spcAft>
              <a:buSzPts val="1000"/>
              <a:buNone/>
              <a:tabLst>
                <a:tab pos="914400" algn="l"/>
              </a:tabLst>
            </a:pPr>
            <a:endParaRPr lang="en-IN" sz="1800" kern="100" dirty="0">
              <a:effectLst/>
              <a:latin typeface="Calibri" panose="020F0502020204030204" charset="0"/>
              <a:ea typeface="Calibri" panose="020F0502020204030204" charset="0"/>
              <a:cs typeface="Times New Roman" panose="02020603050405020304" pitchFamily="18" charset="0"/>
            </a:endParaRPr>
          </a:p>
          <a:p>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549" y="635922"/>
            <a:ext cx="10515600" cy="5755046"/>
          </a:xfrm>
        </p:spPr>
        <p:txBody>
          <a:bodyPr>
            <a:normAutofit/>
          </a:bodyPr>
          <a:lstStyle/>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7. Refine Your Marketing Strategy:</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Tailor your marketing efforts to target each customer segment effectively. Craft messaging, channels, and offers that resonate with their specific needs and preferences.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8. Launch and Monitor:</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Launch your product or service with a focused approach targeting early adopters and the identified customer segments. Continuously monitor and gather data on customer behaviour and feedback.</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9. Expand to Other Segments: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charset="0"/>
                <a:ea typeface="Calibri" panose="020F0502020204030204" charset="0"/>
                <a:cs typeface="Times New Roman" panose="02020603050405020304" pitchFamily="18" charset="0"/>
              </a:rPr>
              <a:t>Once you've gained traction with early adopters, gradually expand your marketing efforts to reach broader customer segments. Use the insights gained from early adopters to refine your offering.</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charset="0"/>
                <a:ea typeface="Calibri" panose="020F0502020204030204" charset="0"/>
                <a:cs typeface="Times New Roman" panose="02020603050405020304" pitchFamily="18" charset="0"/>
              </a:rPr>
              <a:t>10. Iterate and Evolve:</a:t>
            </a:r>
            <a:r>
              <a:rPr lang="en-IN" sz="1800" kern="100" dirty="0">
                <a:effectLst/>
                <a:latin typeface="Calibri" panose="020F0502020204030204" charset="0"/>
                <a:ea typeface="Calibri" panose="020F0502020204030204" charset="0"/>
                <a:cs typeface="Times New Roman" panose="02020603050405020304" pitchFamily="18" charset="0"/>
              </a:rPr>
              <a:t> - Be prepared to iterate and adapt your strategies as you gather more data and insights. Customer preferences and market dynamics can change over time.</a:t>
            </a:r>
            <a:endParaRPr lang="en-IN" sz="1800" kern="100" dirty="0">
              <a:effectLst/>
              <a:latin typeface="Calibri" panose="020F0502020204030204" charset="0"/>
              <a:ea typeface="Calibri" panose="020F050202020403020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Customer Segmentation Models: Types, Benefits &amp; Uses</a:t>
            </a:r>
            <a:endParaRPr lang="en-US"/>
          </a:p>
        </p:txBody>
      </p:sp>
      <p:sp>
        <p:nvSpPr>
          <p:cNvPr id="3" name="Content Placeholder 2"/>
          <p:cNvSpPr>
            <a:spLocks noGrp="1"/>
          </p:cNvSpPr>
          <p:nvPr>
            <p:ph idx="1"/>
          </p:nvPr>
        </p:nvSpPr>
        <p:spPr/>
        <p:txBody>
          <a:bodyPr/>
          <a:p>
            <a:r>
              <a:rPr lang="en-US"/>
              <a:t>What is a Customer Segmentation Model?</a:t>
            </a:r>
            <a:endParaRPr lang="en-US"/>
          </a:p>
          <a:p>
            <a:pPr lvl="1"/>
            <a:r>
              <a:rPr lang="en-US"/>
              <a:t>A customer segmentation model is a way of dividing a wide group of people into smaller groups based on their commonalities. How you divide your larger customer base into those smaller subgroups will vary based on what your brand does and who your customers generally are.</a:t>
            </a:r>
            <a:endParaRPr lang="en-US"/>
          </a:p>
          <a:p>
            <a:pPr lvl="1"/>
            <a:r>
              <a:rPr lang="en-US"/>
              <a:t>For a business-to-consumer brand, your customer segmentation models may focus on shared demographics like age, gender, and income level.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Further benefits of finding the right customer segmentation model include:</a:t>
            </a:r>
            <a:endParaRPr lang="en-US"/>
          </a:p>
        </p:txBody>
      </p:sp>
      <p:sp>
        <p:nvSpPr>
          <p:cNvPr id="3" name="Content Placeholder 2"/>
          <p:cNvSpPr>
            <a:spLocks noGrp="1"/>
          </p:cNvSpPr>
          <p:nvPr>
            <p:ph idx="1"/>
          </p:nvPr>
        </p:nvSpPr>
        <p:spPr>
          <a:xfrm>
            <a:off x="276860" y="1825625"/>
            <a:ext cx="11696065" cy="4351655"/>
          </a:xfrm>
        </p:spPr>
        <p:txBody>
          <a:bodyPr>
            <a:normAutofit lnSpcReduction="10000"/>
          </a:bodyPr>
          <a:p>
            <a:r>
              <a:rPr lang="en-US"/>
              <a:t>Increase consumer engagement: Targeted ads and marketing messages connect the right-fit potential consumers to your brand and encourage continued engagement from existing consumers.</a:t>
            </a:r>
            <a:endParaRPr lang="en-US"/>
          </a:p>
          <a:p>
            <a:r>
              <a:rPr lang="en-US"/>
              <a:t>Increase consumer satisfaction and loyalty: The customer that feels seen, heard, and understood by a brand is going to be far more satisfied, and loyal, than the one who feels like they’re just an order number.</a:t>
            </a:r>
            <a:endParaRPr lang="en-US"/>
          </a:p>
          <a:p>
            <a:r>
              <a:rPr lang="en-US"/>
              <a:t>Improve ROI: Customer segmentation eliminates wasted time, and therefore money, on marketing efforts that don’t target the right audience. When you understand your consumers and what they need, you can help them fill that need faster and more efficiently.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650" y="199390"/>
            <a:ext cx="11033125" cy="1325880"/>
          </a:xfrm>
        </p:spPr>
        <p:txBody>
          <a:bodyPr>
            <a:normAutofit fontScale="90000"/>
          </a:bodyPr>
          <a:p>
            <a:r>
              <a:rPr lang="en-US"/>
              <a:t>The customer adoption patterns for a new product or service </a:t>
            </a:r>
            <a:endParaRPr lang="en-US"/>
          </a:p>
        </p:txBody>
      </p:sp>
      <p:sp>
        <p:nvSpPr>
          <p:cNvPr id="3" name="Content Placeholder 2"/>
          <p:cNvSpPr>
            <a:spLocks noGrp="1"/>
          </p:cNvSpPr>
          <p:nvPr>
            <p:ph idx="1"/>
          </p:nvPr>
        </p:nvSpPr>
        <p:spPr>
          <a:xfrm>
            <a:off x="92075" y="1391285"/>
            <a:ext cx="11697335" cy="5220970"/>
          </a:xfrm>
        </p:spPr>
        <p:txBody>
          <a:bodyPr>
            <a:normAutofit fontScale="40000"/>
          </a:bodyPr>
          <a:p>
            <a:r>
              <a:rPr lang="en-US"/>
              <a:t>Customer adoption patterns refer to the stages through which customers embrace and integrate a new product or service into their lives or businesses. Understanding these patterns is crucial for businesses to effectively market and launch their offerings. The adoption process typically involves different categories of customers, and one key group is the early adopters.</a:t>
            </a:r>
            <a:endParaRPr lang="en-US"/>
          </a:p>
          <a:p>
            <a:r>
              <a:rPr lang="en-US"/>
              <a:t>Customer Adoption Patterns:</a:t>
            </a:r>
            <a:endParaRPr lang="en-US"/>
          </a:p>
          <a:p>
            <a:endParaRPr lang="en-US"/>
          </a:p>
          <a:p>
            <a:r>
              <a:rPr lang="en-US"/>
              <a:t>Innovators:</a:t>
            </a:r>
            <a:endParaRPr lang="en-US"/>
          </a:p>
          <a:p>
            <a:r>
              <a:rPr lang="en-US"/>
              <a:t>Characteristics: Risk-takers and technology enthusiasts.</a:t>
            </a:r>
            <a:endParaRPr lang="en-US"/>
          </a:p>
          <a:p>
            <a:r>
              <a:rPr lang="en-US"/>
              <a:t>Percentage of Population: Small percentage (around 2.5%).</a:t>
            </a:r>
            <a:endParaRPr lang="en-US"/>
          </a:p>
          <a:p>
            <a:r>
              <a:rPr lang="en-US"/>
              <a:t>Role: Embrace new products or services at the earliest stage.</a:t>
            </a:r>
            <a:endParaRPr lang="en-US"/>
          </a:p>
          <a:p>
            <a:endParaRPr lang="en-US"/>
          </a:p>
          <a:p>
            <a:r>
              <a:rPr lang="en-US"/>
              <a:t>Early Adopters:</a:t>
            </a:r>
            <a:endParaRPr lang="en-US"/>
          </a:p>
          <a:p>
            <a:r>
              <a:rPr lang="en-US"/>
              <a:t>Characteristics: Visionaries, opinion leaders, and influencers.</a:t>
            </a:r>
            <a:endParaRPr lang="en-US"/>
          </a:p>
          <a:p>
            <a:r>
              <a:rPr lang="en-US"/>
              <a:t>Percentage of Population: Around 13.5%.</a:t>
            </a:r>
            <a:endParaRPr lang="en-US"/>
          </a:p>
          <a:p>
            <a:r>
              <a:rPr lang="en-US"/>
              <a:t>Role: Adopt innovations early and help create buzz and momentum.</a:t>
            </a:r>
            <a:endParaRPr lang="en-US"/>
          </a:p>
          <a:p>
            <a:endParaRPr lang="en-US"/>
          </a:p>
          <a:p>
            <a:r>
              <a:rPr lang="en-US"/>
              <a:t>Early Majority:</a:t>
            </a:r>
            <a:endParaRPr lang="en-US"/>
          </a:p>
          <a:p>
            <a:r>
              <a:rPr lang="en-US"/>
              <a:t>Characteristics: Pragmatic and deliberate decision-makers.</a:t>
            </a:r>
            <a:endParaRPr lang="en-US"/>
          </a:p>
          <a:p>
            <a:r>
              <a:rPr lang="en-US"/>
              <a:t>Percentage of Population: Around 34%.</a:t>
            </a:r>
            <a:endParaRPr lang="en-US"/>
          </a:p>
          <a:p>
            <a:r>
              <a:rPr lang="en-US"/>
              <a:t>Role: Adopt after the early adopters, validating the product's usefulness.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650" y="199390"/>
            <a:ext cx="11033125" cy="1325880"/>
          </a:xfrm>
        </p:spPr>
        <p:txBody>
          <a:bodyPr>
            <a:normAutofit fontScale="90000"/>
          </a:bodyPr>
          <a:p>
            <a:r>
              <a:rPr lang="en-US"/>
              <a:t>The customer adoption patterns for a new product or service </a:t>
            </a:r>
            <a:endParaRPr lang="en-US"/>
          </a:p>
        </p:txBody>
      </p:sp>
      <p:sp>
        <p:nvSpPr>
          <p:cNvPr id="3" name="Content Placeholder 2"/>
          <p:cNvSpPr>
            <a:spLocks noGrp="1"/>
          </p:cNvSpPr>
          <p:nvPr>
            <p:ph idx="1"/>
          </p:nvPr>
        </p:nvSpPr>
        <p:spPr>
          <a:xfrm>
            <a:off x="185420" y="1253490"/>
            <a:ext cx="11168380" cy="5283835"/>
          </a:xfrm>
        </p:spPr>
        <p:txBody>
          <a:bodyPr>
            <a:normAutofit fontScale="35000"/>
          </a:bodyPr>
          <a:p>
            <a:r>
              <a:rPr lang="en-US"/>
              <a:t>Late Majority:</a:t>
            </a:r>
            <a:endParaRPr lang="en-US"/>
          </a:p>
          <a:p>
            <a:r>
              <a:rPr lang="en-US"/>
              <a:t>Characteristics: Skeptical and risk-averse.</a:t>
            </a:r>
            <a:endParaRPr lang="en-US"/>
          </a:p>
          <a:p>
            <a:r>
              <a:rPr lang="en-US"/>
              <a:t>Percentage of Population: Another 34%.</a:t>
            </a:r>
            <a:endParaRPr lang="en-US"/>
          </a:p>
          <a:p>
            <a:r>
              <a:rPr lang="en-US"/>
              <a:t>Role: Adopt once the majority has already embraced the product.</a:t>
            </a:r>
            <a:endParaRPr lang="en-US"/>
          </a:p>
          <a:p>
            <a:endParaRPr lang="en-US"/>
          </a:p>
          <a:p>
            <a:r>
              <a:rPr lang="en-US"/>
              <a:t>Laggards:</a:t>
            </a:r>
            <a:endParaRPr lang="en-US"/>
          </a:p>
          <a:p>
            <a:r>
              <a:rPr lang="en-US"/>
              <a:t>Characteristics: Traditionalists and resistant to change.</a:t>
            </a:r>
            <a:endParaRPr lang="en-US"/>
          </a:p>
          <a:p>
            <a:r>
              <a:rPr lang="en-US"/>
              <a:t>Percentage of Population: The final 16%.</a:t>
            </a:r>
            <a:endParaRPr lang="en-US"/>
          </a:p>
          <a:p>
            <a:r>
              <a:rPr lang="en-US"/>
              <a:t>Role: Adopt very late, often when the product has become a standard.</a:t>
            </a:r>
            <a:endParaRPr lang="en-US"/>
          </a:p>
          <a:p>
            <a:r>
              <a:rPr lang="en-US"/>
              <a:t>Importance of Early Adopters:</a:t>
            </a:r>
            <a:endParaRPr lang="en-US"/>
          </a:p>
          <a:p>
            <a:endParaRPr lang="en-US"/>
          </a:p>
          <a:p>
            <a:r>
              <a:rPr lang="en-US"/>
              <a:t>Early Validation:</a:t>
            </a:r>
            <a:endParaRPr lang="en-US"/>
          </a:p>
          <a:p>
            <a:r>
              <a:rPr lang="en-US"/>
              <a:t>Early adopters provide initial validation for the product's viability and appeal.</a:t>
            </a:r>
            <a:endParaRPr lang="en-US"/>
          </a:p>
          <a:p>
            <a:endParaRPr lang="en-US"/>
          </a:p>
          <a:p>
            <a:r>
              <a:rPr lang="en-US"/>
              <a:t>Word-of-Mouth Marketing:</a:t>
            </a:r>
            <a:endParaRPr lang="en-US"/>
          </a:p>
          <a:p>
            <a:r>
              <a:rPr lang="en-US"/>
              <a:t>Influential early adopters can generate positive word-of-mouth, attracting more customers.</a:t>
            </a:r>
            <a:endParaRPr lang="en-US"/>
          </a:p>
          <a:p>
            <a:endParaRPr lang="en-US"/>
          </a:p>
          <a:p>
            <a:r>
              <a:rPr lang="en-US"/>
              <a:t>Feedback and Improvement:</a:t>
            </a:r>
            <a:endParaRPr lang="en-US"/>
          </a:p>
          <a:p>
            <a:r>
              <a:rPr lang="en-US"/>
              <a:t>Early adopters offer valuable feedback, helping the company improve the product or service.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650" y="199390"/>
            <a:ext cx="11033125" cy="1325880"/>
          </a:xfrm>
        </p:spPr>
        <p:txBody>
          <a:bodyPr>
            <a:normAutofit fontScale="90000"/>
          </a:bodyPr>
          <a:p>
            <a:r>
              <a:rPr lang="en-US"/>
              <a:t>The customer adoption patterns for a new product or service </a:t>
            </a:r>
            <a:endParaRPr lang="en-US"/>
          </a:p>
        </p:txBody>
      </p:sp>
      <p:sp>
        <p:nvSpPr>
          <p:cNvPr id="3" name="Content Placeholder 2"/>
          <p:cNvSpPr>
            <a:spLocks noGrp="1"/>
          </p:cNvSpPr>
          <p:nvPr>
            <p:ph idx="1"/>
          </p:nvPr>
        </p:nvSpPr>
        <p:spPr>
          <a:xfrm>
            <a:off x="465455" y="1390650"/>
            <a:ext cx="11571605" cy="5293995"/>
          </a:xfrm>
        </p:spPr>
        <p:txBody>
          <a:bodyPr>
            <a:normAutofit fontScale="40000"/>
          </a:bodyPr>
          <a:p>
            <a:r>
              <a:rPr lang="en-US"/>
              <a:t>Building Momentum:</a:t>
            </a:r>
            <a:endParaRPr lang="en-US"/>
          </a:p>
          <a:p>
            <a:r>
              <a:rPr lang="en-US"/>
              <a:t>Early adopters create momentum and enthusiasm, attracting the attention of the early majority.</a:t>
            </a:r>
            <a:endParaRPr lang="en-US"/>
          </a:p>
          <a:p>
            <a:endParaRPr lang="en-US"/>
          </a:p>
          <a:p>
            <a:r>
              <a:rPr lang="en-US"/>
              <a:t>Market Positioning:</a:t>
            </a:r>
            <a:endParaRPr lang="en-US"/>
          </a:p>
          <a:p>
            <a:r>
              <a:rPr lang="en-US"/>
              <a:t>Success with early adopters helps position the product positively in the market.</a:t>
            </a:r>
            <a:endParaRPr lang="en-US"/>
          </a:p>
          <a:p>
            <a:endParaRPr lang="en-US"/>
          </a:p>
          <a:p>
            <a:r>
              <a:rPr lang="en-US"/>
              <a:t>Reference Customers:</a:t>
            </a:r>
            <a:endParaRPr lang="en-US"/>
          </a:p>
          <a:p>
            <a:r>
              <a:rPr lang="en-US"/>
              <a:t>Early adopters can become reference customers, providing testimonials and case studies.</a:t>
            </a:r>
            <a:endParaRPr lang="en-US"/>
          </a:p>
          <a:p>
            <a:endParaRPr lang="en-US"/>
          </a:p>
          <a:p>
            <a:r>
              <a:rPr lang="en-US"/>
              <a:t>Credibility and Trust:</a:t>
            </a:r>
            <a:endParaRPr lang="en-US"/>
          </a:p>
          <a:p>
            <a:r>
              <a:rPr lang="en-US"/>
              <a:t>Being embraced by thought leaders and influencers builds credibility and trust in the product.</a:t>
            </a:r>
            <a:endParaRPr lang="en-US"/>
          </a:p>
          <a:p>
            <a:endParaRPr lang="en-US"/>
          </a:p>
          <a:p>
            <a:r>
              <a:rPr lang="en-US"/>
              <a:t>Reducing Market Risks:</a:t>
            </a:r>
            <a:endParaRPr lang="en-US"/>
          </a:p>
          <a:p>
            <a:r>
              <a:rPr lang="en-US"/>
              <a:t>The acceptance of early adopters reduces perceived risks for the early majority.</a:t>
            </a:r>
            <a:endParaRPr lang="en-US"/>
          </a:p>
          <a:p>
            <a:r>
              <a:rPr lang="en-US"/>
              <a:t>Strategies to Appeal to Early Adopters:</a:t>
            </a:r>
            <a:endParaRPr lang="en-US"/>
          </a:p>
          <a:p>
            <a:endParaRPr lang="en-US"/>
          </a:p>
          <a:p>
            <a:r>
              <a:rPr lang="en-US"/>
              <a:t>Targeted Marketing:</a:t>
            </a:r>
            <a:endParaRPr lang="en-US"/>
          </a:p>
          <a:p>
            <a:r>
              <a:rPr lang="en-US"/>
              <a:t>Craft marketing messages that resonate with the visionary and innovative mindset.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11361</Words>
  <Application>WPS Presentation</Application>
  <PresentationFormat>Widescreen</PresentationFormat>
  <Paragraphs>214</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Calibri</vt:lpstr>
      <vt:lpstr>Times New Roman</vt:lpstr>
      <vt:lpstr>Symbol</vt:lpstr>
      <vt:lpstr>Calibri Light</vt:lpstr>
      <vt:lpstr>Microsoft YaHei</vt:lpstr>
      <vt:lpstr>Arial Unicode MS</vt:lpstr>
      <vt:lpstr>Algerian</vt:lpstr>
      <vt:lpstr>Office Theme</vt:lpstr>
      <vt:lpstr>Customer Study and Value Proposition</vt:lpstr>
      <vt:lpstr>Identifying your customer segments and early adopters is a crucial step in developing a successful business or launching a new product or service. </vt:lpstr>
      <vt:lpstr>PowerPoint 演示文稿</vt:lpstr>
      <vt:lpstr>PowerPoint 演示文稿</vt:lpstr>
      <vt:lpstr>Customer Segmentation Models: Types, Benefits &amp; Uses</vt:lpstr>
      <vt:lpstr>Further benefits of finding the right customer segmentation model include:</vt:lpstr>
      <vt:lpstr>PowerPoint 演示文稿</vt:lpstr>
      <vt:lpstr>The customer adoption patterns for a new product or service </vt:lpstr>
      <vt:lpstr>The customer adoption patterns for a new product or service </vt:lpstr>
      <vt:lpstr>The customer adoption patterns for a new product or service </vt:lpstr>
      <vt:lpstr>What are the Types of Customer Segmentation Models?</vt:lpstr>
      <vt:lpstr>1.Demographic Segmentation </vt:lpstr>
      <vt:lpstr>2.Behavioral Segmentation</vt:lpstr>
      <vt:lpstr>3.Psychographic Segmentation</vt:lpstr>
      <vt:lpstr>4.Geographic Segmentation</vt:lpstr>
      <vt:lpstr>5.Technographic Segmentation </vt:lpstr>
      <vt:lpstr>6.Firmographic Segmentation</vt:lpstr>
      <vt:lpstr>7.Needs-Based Segmentation</vt:lpstr>
      <vt:lpstr>8.Value-Based Segmentation</vt:lpstr>
      <vt:lpstr>MARKET</vt:lpstr>
      <vt:lpstr>PowerPoint 演示文稿</vt:lpstr>
      <vt:lpstr>Customer Segmentation Models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SAMShaikh</dc:creator>
  <cp:lastModifiedBy>SAMShaikh</cp:lastModifiedBy>
  <cp:revision>4</cp:revision>
  <dcterms:created xsi:type="dcterms:W3CDTF">2023-09-22T10:56:00Z</dcterms:created>
  <dcterms:modified xsi:type="dcterms:W3CDTF">2023-11-29T10:19:33Z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0A2A944741514780AA1DF5580E001656_12</vt:lpwstr>
  </property>
  <property fmtid="{D5CDD505-2E9C-101B-9397-08002B2CF9AE}" pid="3" name="KSOProductBuildVer">
    <vt:lpwstr>1033-12.2.0.13306</vt:lpwstr>
  </property>
</Properties>
</file>