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sldIdLst>
    <p:sldId id="256" r:id="rId2"/>
    <p:sldId id="283" r:id="rId3"/>
    <p:sldId id="286" r:id="rId4"/>
    <p:sldId id="287" r:id="rId5"/>
    <p:sldId id="288" r:id="rId6"/>
    <p:sldId id="389" r:id="rId7"/>
    <p:sldId id="289" r:id="rId8"/>
    <p:sldId id="291" r:id="rId9"/>
    <p:sldId id="381" r:id="rId10"/>
    <p:sldId id="382" r:id="rId11"/>
    <p:sldId id="383" r:id="rId12"/>
    <p:sldId id="384" r:id="rId13"/>
    <p:sldId id="385" r:id="rId14"/>
    <p:sldId id="386" r:id="rId15"/>
    <p:sldId id="292" r:id="rId16"/>
    <p:sldId id="293" r:id="rId17"/>
    <p:sldId id="294" r:id="rId18"/>
    <p:sldId id="295" r:id="rId19"/>
    <p:sldId id="296" r:id="rId20"/>
    <p:sldId id="297" r:id="rId21"/>
    <p:sldId id="299" r:id="rId22"/>
    <p:sldId id="300" r:id="rId23"/>
    <p:sldId id="301" r:id="rId24"/>
    <p:sldId id="302" r:id="rId25"/>
    <p:sldId id="303" r:id="rId26"/>
    <p:sldId id="304" r:id="rId27"/>
    <p:sldId id="307" r:id="rId28"/>
    <p:sldId id="308" r:id="rId29"/>
    <p:sldId id="309" r:id="rId30"/>
    <p:sldId id="310" r:id="rId31"/>
    <p:sldId id="377" r:id="rId32"/>
    <p:sldId id="313" r:id="rId33"/>
    <p:sldId id="314" r:id="rId34"/>
    <p:sldId id="315" r:id="rId35"/>
    <p:sldId id="316" r:id="rId36"/>
    <p:sldId id="317" r:id="rId37"/>
    <p:sldId id="320" r:id="rId38"/>
    <p:sldId id="321" r:id="rId39"/>
    <p:sldId id="322" r:id="rId40"/>
    <p:sldId id="388" r:id="rId41"/>
    <p:sldId id="378" r:id="rId42"/>
    <p:sldId id="379" r:id="rId43"/>
    <p:sldId id="380" r:id="rId44"/>
    <p:sldId id="325" r:id="rId45"/>
    <p:sldId id="326" r:id="rId46"/>
    <p:sldId id="327" r:id="rId47"/>
    <p:sldId id="336" r:id="rId48"/>
    <p:sldId id="337" r:id="rId49"/>
    <p:sldId id="349" r:id="rId50"/>
    <p:sldId id="350" r:id="rId51"/>
    <p:sldId id="486" r:id="rId52"/>
    <p:sldId id="487" r:id="rId53"/>
    <p:sldId id="257" r:id="rId54"/>
    <p:sldId id="258" r:id="rId55"/>
    <p:sldId id="259" r:id="rId56"/>
    <p:sldId id="260" r:id="rId57"/>
    <p:sldId id="261" r:id="rId58"/>
    <p:sldId id="262" r:id="rId59"/>
    <p:sldId id="263" r:id="rId60"/>
    <p:sldId id="264" r:id="rId61"/>
    <p:sldId id="265" r:id="rId62"/>
    <p:sldId id="266" r:id="rId63"/>
    <p:sldId id="267" r:id="rId64"/>
    <p:sldId id="268" r:id="rId65"/>
    <p:sldId id="269" r:id="rId66"/>
    <p:sldId id="270" r:id="rId67"/>
    <p:sldId id="271" r:id="rId68"/>
    <p:sldId id="272" r:id="rId69"/>
    <p:sldId id="273" r:id="rId70"/>
    <p:sldId id="274" r:id="rId71"/>
    <p:sldId id="275" r:id="rId72"/>
    <p:sldId id="276" r:id="rId73"/>
    <p:sldId id="277" r:id="rId74"/>
    <p:sldId id="278" r:id="rId75"/>
    <p:sldId id="279" r:id="rId76"/>
    <p:sldId id="280" r:id="rId77"/>
    <p:sldId id="281" r:id="rId78"/>
    <p:sldId id="282" r:id="rId79"/>
    <p:sldId id="461" r:id="rId80"/>
    <p:sldId id="462" r:id="rId81"/>
    <p:sldId id="463" r:id="rId82"/>
    <p:sldId id="464" r:id="rId83"/>
    <p:sldId id="465" r:id="rId84"/>
    <p:sldId id="466" r:id="rId85"/>
    <p:sldId id="467" r:id="rId86"/>
    <p:sldId id="468" r:id="rId87"/>
    <p:sldId id="469"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60" r:id="rId104"/>
    <p:sldId id="488"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n Maniscalco"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a:solidFill>
              <a:srgbClr val="000000">
                <a:alpha val="100000"/>
              </a:srgbClr>
            </a:solidFill>
            <a:miter lim="800000"/>
          </a:ln>
        </p:spPr>
      </p:sp>
      <p:sp>
        <p:nvSpPr>
          <p:cNvPr id="4710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en-US" dirty="0"/>
              <a:t>The payback period is year 3, if you assume that the cash flows occur at the end of the year as we do with all of the other decision rules.</a:t>
            </a:r>
          </a:p>
          <a:p>
            <a:pPr lvl="0" eaLnBrk="1" hangingPunct="1">
              <a:spcBef>
                <a:spcPct val="0"/>
              </a:spcBef>
            </a:pPr>
            <a:endParaRPr lang="en-US" altLang="en-US" dirty="0"/>
          </a:p>
          <a:p>
            <a:pPr lvl="0" eaLnBrk="1" hangingPunct="1">
              <a:spcBef>
                <a:spcPct val="0"/>
              </a:spcBef>
            </a:pPr>
            <a:r>
              <a:rPr lang="en-US" altLang="en-US" dirty="0"/>
              <a:t>If we assume that the cash flows occur evenly throughout the year, then the project pays back in 2.34 years.</a:t>
            </a:r>
          </a:p>
          <a:p>
            <a:pPr lvl="0" eaLnBrk="1" hangingPunct="1">
              <a:spcBef>
                <a:spcPct val="0"/>
              </a:spcBef>
            </a:pPr>
            <a:endParaRPr lang="en-AU"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p:txBody>
          <a:bodyPr wrap="square" lIns="91440" tIns="45720" rIns="91440" bIns="45720" anchor="t" anchorCtr="0"/>
          <a:lstStyle/>
          <a:p>
            <a:pPr lvl="0"/>
            <a:endParaRPr dirty="0"/>
          </a:p>
        </p:txBody>
      </p:sp>
      <p:sp>
        <p:nvSpPr>
          <p:cNvPr id="522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82</a:t>
            </a:fld>
            <a:endParaRPr lang="en-US" sz="1200" dirty="0">
              <a:solidFill>
                <a:schemeClr val="tx1"/>
              </a:solidFill>
              <a:latin typeface="Times New Roman" panose="020206030504050203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p:txBody>
          <a:bodyPr wrap="square" lIns="91440" tIns="45720" rIns="91440" bIns="45720" anchor="t" anchorCtr="0"/>
          <a:lstStyle/>
          <a:p>
            <a:pPr lvl="0"/>
            <a:r>
              <a:rPr b="1" dirty="0"/>
              <a:t>Figure 2.2 – New Venture Capital Investments by Sector  </a:t>
            </a:r>
            <a:endParaRPr dirty="0"/>
          </a:p>
          <a:p>
            <a:pPr lvl="0"/>
            <a:r>
              <a:rPr dirty="0"/>
              <a:t>Source: PricewaterhouseCoopers/National Venture Capital Association MoneyTree™ Report, Data: Thomson Reuters.</a:t>
            </a:r>
          </a:p>
          <a:p>
            <a:pPr lvl="0"/>
            <a:endParaRPr dirty="0"/>
          </a:p>
        </p:txBody>
      </p:sp>
      <p:sp>
        <p:nvSpPr>
          <p:cNvPr id="532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83</a:t>
            </a:fld>
            <a:endParaRPr lang="en-US" sz="1200" dirty="0">
              <a:solidFill>
                <a:schemeClr val="tx1"/>
              </a:solidFill>
              <a:latin typeface="Times New Roman" panose="020206030504050203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nchorCtr="0"/>
          <a:lstStyle/>
          <a:p>
            <a:pPr lvl="0"/>
            <a:r>
              <a:rPr b="1" dirty="0"/>
              <a:t>Figure 2.3 – New Venture Capital Investments by Region</a:t>
            </a:r>
            <a:endParaRPr dirty="0"/>
          </a:p>
          <a:p>
            <a:pPr lvl="0"/>
            <a:r>
              <a:rPr dirty="0"/>
              <a:t>Source: PricewaterhouseCoopers/National Venture Capital Association MoneyTree™ Report, Data: Thomson Reuters.</a:t>
            </a:r>
          </a:p>
          <a:p>
            <a:pPr lvl="0"/>
            <a:endParaRPr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84</a:t>
            </a:fld>
            <a:endParaRPr lang="en-US" sz="1200" dirty="0">
              <a:solidFill>
                <a:schemeClr val="tx1"/>
              </a:solidFill>
              <a:latin typeface="Times New Roman" panose="020206030504050203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p:txBody>
          <a:bodyPr wrap="square" lIns="91440" tIns="45720" rIns="91440" bIns="45720" anchor="t" anchorCtr="0"/>
          <a:lstStyle/>
          <a:p>
            <a:pPr lvl="0"/>
            <a:endParaRPr dirty="0"/>
          </a:p>
        </p:txBody>
      </p:sp>
      <p:sp>
        <p:nvSpPr>
          <p:cNvPr id="553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85</a:t>
            </a:fld>
            <a:endParaRPr lang="en-US" sz="1200" dirty="0">
              <a:solidFill>
                <a:schemeClr val="tx1"/>
              </a:solidFill>
              <a:latin typeface="Times New Roman" panose="020206030504050203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p:txBody>
          <a:bodyPr wrap="square" lIns="91440" tIns="45720" rIns="91440" bIns="45720" anchor="t" anchorCtr="0"/>
          <a:lstStyle/>
          <a:p>
            <a:pPr lvl="0"/>
            <a:endParaRPr dirty="0"/>
          </a:p>
        </p:txBody>
      </p:sp>
      <p:sp>
        <p:nvSpPr>
          <p:cNvPr id="563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86</a:t>
            </a:fld>
            <a:endParaRPr lang="en-US" sz="1200" dirty="0">
              <a:solidFill>
                <a:schemeClr val="tx1"/>
              </a:solidFill>
              <a:latin typeface="Times New Roman" panose="020206030504050203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p:txBody>
          <a:bodyPr wrap="square" lIns="91440" tIns="45720" rIns="91440" bIns="45720" anchor="t" anchorCtr="0"/>
          <a:lstStyle/>
          <a:p>
            <a:pPr lvl="0"/>
            <a:endParaRPr dirty="0"/>
          </a:p>
        </p:txBody>
      </p:sp>
      <p:sp>
        <p:nvSpPr>
          <p:cNvPr id="573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87</a:t>
            </a:fld>
            <a:endParaRPr lang="en-US" sz="1200" dirty="0">
              <a:solidFill>
                <a:schemeClr val="tx1"/>
              </a:solidFill>
              <a:latin typeface="Times New Roman" panose="020206030504050203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p:txBody>
          <a:bodyPr wrap="square" lIns="91440" tIns="45720" rIns="91440" bIns="45720" anchor="t" anchorCtr="0"/>
          <a:lstStyle/>
          <a:p>
            <a:pPr lvl="0"/>
            <a:r>
              <a:rPr b="1" dirty="0"/>
              <a:t>Figure 2.4 – Corporate VC Investment as a Percentage of Total VC Investment</a:t>
            </a:r>
            <a:endParaRPr dirty="0"/>
          </a:p>
          <a:p>
            <a:pPr lvl="0"/>
            <a:r>
              <a:rPr dirty="0"/>
              <a:t>The figure shows total new VC commitments by VC funds, including corporate funds. It also plots corporate VC as a percentage of total commitments. </a:t>
            </a:r>
          </a:p>
          <a:p>
            <a:pPr lvl="0"/>
            <a:r>
              <a:rPr dirty="0"/>
              <a:t>Source: PricewaterhouseCoopers/National Venture Capital Association MoneyTree™ Report, Data: Thomson Reuters.</a:t>
            </a:r>
          </a:p>
          <a:p>
            <a:pPr lvl="0"/>
            <a:endParaRPr dirty="0"/>
          </a:p>
        </p:txBody>
      </p:sp>
      <p:sp>
        <p:nvSpPr>
          <p:cNvPr id="583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88</a:t>
            </a:fld>
            <a:endParaRPr lang="en-US" sz="1200" dirty="0">
              <a:solidFill>
                <a:schemeClr val="tx1"/>
              </a:solidFill>
              <a:latin typeface="Times New Roman" panose="020206030504050203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nchorCtr="0"/>
          <a:lstStyle/>
          <a:p>
            <a:pPr lvl="0"/>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89</a:t>
            </a:fld>
            <a:endParaRPr lang="en-US" sz="1200" dirty="0">
              <a:solidFill>
                <a:schemeClr val="tx1"/>
              </a:solidFill>
              <a:latin typeface="Times New Roman" panose="020206030504050203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p:txBody>
          <a:bodyPr wrap="square" lIns="91440" tIns="45720" rIns="91440" bIns="45720" anchor="t" anchorCtr="0"/>
          <a:lstStyle/>
          <a:p>
            <a:pPr lvl="0"/>
            <a:endParaRPr dirty="0"/>
          </a:p>
        </p:txBody>
      </p:sp>
      <p:sp>
        <p:nvSpPr>
          <p:cNvPr id="604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90</a:t>
            </a:fld>
            <a:endParaRPr lang="en-US" sz="1200" dirty="0">
              <a:solidFill>
                <a:schemeClr val="tx1"/>
              </a:solidFill>
              <a:latin typeface="Times New Roman" panose="020206030504050203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p:txBody>
          <a:bodyPr wrap="square" lIns="91440" tIns="45720" rIns="91440" bIns="45720" anchor="t" anchorCtr="0"/>
          <a:lstStyle/>
          <a:p>
            <a:pPr lvl="0"/>
            <a:endParaRPr dirty="0"/>
          </a:p>
        </p:txBody>
      </p:sp>
      <p:sp>
        <p:nvSpPr>
          <p:cNvPr id="614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91</a:t>
            </a:fld>
            <a:endParaRPr lang="en-US" sz="1200" dirty="0">
              <a:solidFill>
                <a:schemeClr val="tx1"/>
              </a:solidFill>
              <a:latin typeface="Times New Roman" panose="020206030504050203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97283" name="Rectangle 1027"/>
          <p:cNvSpPr>
            <a:spLocks noGrp="1"/>
          </p:cNvSpPr>
          <p:nvPr>
            <p:ph type="body" idx="1"/>
          </p:nvPr>
        </p:nvSpPr>
        <p:spPr>
          <a:xfrm>
            <a:off x="914400" y="4343400"/>
            <a:ext cx="5029200" cy="4114800"/>
          </a:xfrm>
          <a:solidFill>
            <a:srgbClr val="FFFFFF">
              <a:alpha val="100000"/>
            </a:srgbClr>
          </a:solidFill>
          <a:ln>
            <a:noFill/>
          </a:ln>
        </p:spPr>
        <p:txBody>
          <a:bodyPr wrap="square" lIns="91440" tIns="45720" rIns="91440" bIns="45720" anchor="t" anchorCtr="0"/>
          <a:lstStyle/>
          <a:p>
            <a:pPr lvl="0"/>
            <a:r>
              <a:rPr dirty="0">
                <a:cs typeface="Times New Roman" panose="02020603050405020304" charset="0"/>
              </a:rPr>
              <a:t>The net present value is interpreted as follows:</a:t>
            </a:r>
          </a:p>
          <a:p>
            <a:pPr lvl="0"/>
            <a:r>
              <a:rPr dirty="0">
                <a:cs typeface="Times New Roman" panose="02020603050405020304" charset="0"/>
              </a:rPr>
              <a:t> </a:t>
            </a:r>
          </a:p>
          <a:p>
            <a:pPr lvl="0"/>
            <a:r>
              <a:rPr dirty="0"/>
              <a:t>If the net present value is positive, then the project is acceptable.</a:t>
            </a:r>
          </a:p>
          <a:p>
            <a:pPr lvl="0"/>
            <a:r>
              <a:rPr dirty="0">
                <a:cs typeface="Times New Roman" panose="02020603050405020304" charset="0"/>
              </a:rPr>
              <a:t>If the net present value is zero, then the project is acceptable.</a:t>
            </a:r>
          </a:p>
          <a:p>
            <a:pPr lvl="0"/>
            <a:r>
              <a:rPr dirty="0">
                <a:cs typeface="Times New Roman" panose="02020603050405020304" charset="0"/>
              </a:rPr>
              <a:t>If the net present value is negative, then the project is not acceptable.</a:t>
            </a:r>
          </a:p>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p:txBody>
          <a:bodyPr wrap="square" lIns="91440" tIns="45720" rIns="91440" bIns="45720" anchor="t" anchorCtr="0"/>
          <a:lstStyle/>
          <a:p>
            <a:pPr lvl="0"/>
            <a:r>
              <a:rPr b="1" dirty="0"/>
              <a:t>Figure 2.5 – Global Growth of Factoring As a Source of Financing </a:t>
            </a:r>
            <a:endParaRPr dirty="0"/>
          </a:p>
          <a:p>
            <a:pPr lvl="0"/>
            <a:r>
              <a:rPr dirty="0"/>
              <a:t>Source: Factor Chain International: http://www.factors-chain.com/.</a:t>
            </a:r>
          </a:p>
          <a:p>
            <a:pPr lvl="0"/>
            <a:endParaRPr dirty="0"/>
          </a:p>
        </p:txBody>
      </p:sp>
      <p:sp>
        <p:nvSpPr>
          <p:cNvPr id="624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92</a:t>
            </a:fld>
            <a:endParaRPr lang="en-US" sz="1200" dirty="0">
              <a:solidFill>
                <a:schemeClr val="tx1"/>
              </a:solidFill>
              <a:latin typeface="Times New Roman" panose="020206030504050203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p:txBody>
          <a:bodyPr wrap="square" lIns="91440" tIns="45720" rIns="91440" bIns="45720" anchor="t" anchorCtr="0"/>
          <a:lstStyle/>
          <a:p>
            <a:pPr lvl="0"/>
            <a:endParaRPr dirty="0"/>
          </a:p>
        </p:txBody>
      </p:sp>
      <p:sp>
        <p:nvSpPr>
          <p:cNvPr id="634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93</a:t>
            </a:fld>
            <a:endParaRPr lang="en-US" sz="1200" dirty="0">
              <a:solidFill>
                <a:schemeClr val="tx1"/>
              </a:solidFill>
              <a:latin typeface="Times New Roman" panose="020206030504050203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p:txBody>
          <a:bodyPr wrap="square" lIns="91440" tIns="45720" rIns="91440" bIns="45720" anchor="t" anchorCtr="0"/>
          <a:lstStyle/>
          <a:p>
            <a:pPr lvl="0"/>
            <a:endParaRPr dirty="0"/>
          </a:p>
        </p:txBody>
      </p:sp>
      <p:sp>
        <p:nvSpPr>
          <p:cNvPr id="645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94</a:t>
            </a:fld>
            <a:endParaRPr lang="en-US" sz="1200" dirty="0">
              <a:solidFill>
                <a:schemeClr val="tx1"/>
              </a:solidFill>
              <a:latin typeface="Times New Roman" panose="020206030504050203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p:txBody>
          <a:bodyPr wrap="square" lIns="91440" tIns="45720" rIns="91440" bIns="45720" anchor="t" anchorCtr="0"/>
          <a:lstStyle/>
          <a:p>
            <a:pPr lvl="0"/>
            <a:endParaRPr dirty="0"/>
          </a:p>
        </p:txBody>
      </p:sp>
      <p:sp>
        <p:nvSpPr>
          <p:cNvPr id="655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95</a:t>
            </a:fld>
            <a:endParaRPr lang="en-US" sz="1200" dirty="0">
              <a:solidFill>
                <a:schemeClr val="tx1"/>
              </a:solidFill>
              <a:latin typeface="Times New Roman" panose="020206030504050203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p:txBody>
          <a:bodyPr wrap="square" lIns="91440" tIns="45720" rIns="91440" bIns="45720" anchor="t" anchorCtr="0"/>
          <a:lstStyle/>
          <a:p>
            <a:pPr lvl="0"/>
            <a:endParaRPr dirty="0"/>
          </a:p>
        </p:txBody>
      </p:sp>
      <p:sp>
        <p:nvSpPr>
          <p:cNvPr id="665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96</a:t>
            </a:fld>
            <a:endParaRPr lang="en-US" sz="1200" dirty="0">
              <a:solidFill>
                <a:schemeClr val="tx1"/>
              </a:solidFill>
              <a:latin typeface="Times New Roman" panose="020206030504050203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p:txBody>
          <a:bodyPr wrap="square" lIns="91440" tIns="45720" rIns="91440" bIns="45720" anchor="t" anchorCtr="0"/>
          <a:lstStyle/>
          <a:p>
            <a:pPr lvl="0"/>
            <a:endParaRPr dirty="0"/>
          </a:p>
        </p:txBody>
      </p:sp>
      <p:sp>
        <p:nvSpPr>
          <p:cNvPr id="675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97</a:t>
            </a:fld>
            <a:endParaRPr lang="en-US" sz="1200" dirty="0">
              <a:solidFill>
                <a:schemeClr val="tx1"/>
              </a:solidFill>
              <a:latin typeface="Times New Roman" panose="020206030504050203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p:txBody>
          <a:bodyPr wrap="square" lIns="91440" tIns="45720" rIns="91440" bIns="45720" anchor="t" anchorCtr="0"/>
          <a:lstStyle/>
          <a:p>
            <a:pPr lvl="0"/>
            <a:endParaRPr dirty="0"/>
          </a:p>
        </p:txBody>
      </p:sp>
      <p:sp>
        <p:nvSpPr>
          <p:cNvPr id="686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98</a:t>
            </a:fld>
            <a:endParaRPr lang="en-US" sz="1200" dirty="0">
              <a:solidFill>
                <a:schemeClr val="tx1"/>
              </a:solidFill>
              <a:latin typeface="Times New Roman" panose="020206030504050203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p:txBody>
          <a:bodyPr wrap="square" lIns="91440" tIns="45720" rIns="91440" bIns="45720" anchor="t" anchorCtr="0"/>
          <a:lstStyle/>
          <a:p>
            <a:pPr lvl="0"/>
            <a:endParaRPr dirty="0"/>
          </a:p>
        </p:txBody>
      </p:sp>
      <p:sp>
        <p:nvSpPr>
          <p:cNvPr id="696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99</a:t>
            </a:fld>
            <a:endParaRPr lang="en-US" sz="1200" dirty="0">
              <a:solidFill>
                <a:schemeClr val="tx1"/>
              </a:solidFill>
              <a:latin typeface="Times New Roman" panose="020206030504050203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p:txBody>
          <a:bodyPr wrap="square" lIns="91440" tIns="45720" rIns="91440" bIns="45720" anchor="t" anchorCtr="0"/>
          <a:lstStyle/>
          <a:p>
            <a:pPr lvl="0"/>
            <a:endParaRPr dirty="0"/>
          </a:p>
        </p:txBody>
      </p:sp>
      <p:sp>
        <p:nvSpPr>
          <p:cNvPr id="706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100</a:t>
            </a:fld>
            <a:endParaRPr lang="en-US" sz="1200" dirty="0">
              <a:solidFill>
                <a:schemeClr val="tx1"/>
              </a:solidFill>
              <a:latin typeface="Times New Roman" panose="020206030504050203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p:txBody>
          <a:bodyPr wrap="square" lIns="91440" tIns="45720" rIns="91440" bIns="45720" anchor="t" anchorCtr="0"/>
          <a:lstStyle/>
          <a:p>
            <a:pPr lvl="0"/>
            <a:endParaRPr dirty="0"/>
          </a:p>
        </p:txBody>
      </p:sp>
      <p:sp>
        <p:nvSpPr>
          <p:cNvPr id="716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101</a:t>
            </a:fld>
            <a:endParaRPr lang="en-US" sz="1200" dirty="0">
              <a:solidFill>
                <a:schemeClr val="tx1"/>
              </a:solidFill>
              <a:latin typeface="Times New Roman" panose="020206030504050203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eaLnBrk="0" hangingPunct="0"/>
            <a:r>
              <a:rPr sz="1200"/>
              <a:t>8.</a:t>
            </a:r>
            <a:fld id="{9A0DB2DC-4C9A-4742-B13C-FB6460FD3503}" type="slidenum">
              <a:rPr lang="en-US" sz="1200" dirty="0"/>
              <a:t>41</a:t>
            </a:fld>
            <a:endParaRPr lang="en-US" sz="1200" dirty="0"/>
          </a:p>
        </p:txBody>
      </p:sp>
      <p:sp>
        <p:nvSpPr>
          <p:cNvPr id="11266" name="Slide Image Placeholder 11265"/>
          <p:cNvSpPr>
            <a:spLocks noGrp="1" noRot="1" noChangeAspect="1" noTextEdit="1"/>
          </p:cNvSpPr>
          <p:nvPr>
            <p:ph type="sldImg"/>
          </p:nvPr>
        </p:nvSpPr>
        <p:spPr/>
      </p:sp>
      <p:sp>
        <p:nvSpPr>
          <p:cNvPr id="11267" name="Text Placeholder 11266"/>
          <p:cNvSpPr>
            <a:spLocks noGrp="1"/>
          </p:cNvSpPr>
          <p:nvPr>
            <p:ph type="body" idx="1"/>
          </p:nvPr>
        </p:nvSpPr>
        <p:spPr/>
        <p:txBody>
          <a:bodyPr/>
          <a:lstStyle/>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p:txBody>
          <a:bodyPr wrap="square" lIns="91440" tIns="45720" rIns="91440" bIns="45720" anchor="t" anchorCtr="0"/>
          <a:lstStyle/>
          <a:p>
            <a:pPr lvl="0"/>
            <a:r>
              <a:rPr b="1" dirty="0"/>
              <a:t>Table 2.1– Common Organizational Forms in the US</a:t>
            </a:r>
            <a:endParaRPr dirty="0"/>
          </a:p>
          <a:p>
            <a:pPr lvl="0"/>
            <a:endParaRPr dirty="0"/>
          </a:p>
        </p:txBody>
      </p:sp>
      <p:sp>
        <p:nvSpPr>
          <p:cNvPr id="727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102</a:t>
            </a:fld>
            <a:endParaRPr lang="en-US" sz="1200" dirty="0">
              <a:solidFill>
                <a:schemeClr val="tx1"/>
              </a:solidFill>
              <a:latin typeface="Times New Roman" panose="020206030504050203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eaLnBrk="0" hangingPunct="0"/>
            <a:r>
              <a:rPr sz="1200"/>
              <a:t>8.</a:t>
            </a:r>
            <a:fld id="{9A0DB2DC-4C9A-4742-B13C-FB6460FD3503}" type="slidenum">
              <a:rPr lang="en-US" sz="1200" dirty="0"/>
              <a:t>43</a:t>
            </a:fld>
            <a:endParaRPr lang="en-US" sz="1200" dirty="0"/>
          </a:p>
        </p:txBody>
      </p:sp>
      <p:sp>
        <p:nvSpPr>
          <p:cNvPr id="17410" name="Slide Image Placeholder 17409"/>
          <p:cNvSpPr>
            <a:spLocks noGrp="1" noRot="1" noChangeAspect="1" noTextEdit="1"/>
          </p:cNvSpPr>
          <p:nvPr>
            <p:ph type="sldImg"/>
          </p:nvPr>
        </p:nvSpPr>
        <p:spPr/>
      </p:sp>
      <p:sp>
        <p:nvSpPr>
          <p:cNvPr id="17411" name="Text Placeholder 17410"/>
          <p:cNvSpPr>
            <a:spLocks noGrp="1"/>
          </p:cNvSpPr>
          <p:nvPr>
            <p:ph type="body" idx="1"/>
          </p:nvPr>
        </p:nvSpPr>
        <p:spPr/>
        <p:txBody>
          <a:bodyPr/>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Slide Image Placeholder 1111041"/>
          <p:cNvSpPr>
            <a:spLocks noGrp="1" noRot="1" noChangeAspect="1" noTextEdit="1"/>
          </p:cNvSpPr>
          <p:nvPr>
            <p:ph type="sldImg"/>
          </p:nvPr>
        </p:nvSpPr>
        <p:spPr/>
      </p:sp>
      <p:sp>
        <p:nvSpPr>
          <p:cNvPr id="1111043" name="Text Placeholder 1111042"/>
          <p:cNvSpPr>
            <a:spLocks noGrp="1"/>
          </p:cNvSpPr>
          <p:nvPr>
            <p:ph type="body" idx="1"/>
          </p:nvPr>
        </p:nvSpPr>
        <p:spPr/>
        <p:txBody>
          <a:bodyPr lIns="90488" tIns="44450" rIns="90488" bIns="44450"/>
          <a:lstStyle/>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Slide Image Placeholder 1113089"/>
          <p:cNvSpPr>
            <a:spLocks noGrp="1" noRot="1" noChangeAspect="1" noTextEdit="1"/>
          </p:cNvSpPr>
          <p:nvPr>
            <p:ph type="sldImg"/>
          </p:nvPr>
        </p:nvSpPr>
        <p:spPr/>
      </p:sp>
      <p:sp>
        <p:nvSpPr>
          <p:cNvPr id="1113091" name="Text Placeholder 1113090"/>
          <p:cNvSpPr>
            <a:spLocks noGrp="1"/>
          </p:cNvSpPr>
          <p:nvPr>
            <p:ph type="body" idx="1"/>
          </p:nvPr>
        </p:nvSpPr>
        <p:spPr/>
        <p:txBody>
          <a:bodyPr lIns="90488" tIns="44450" rIns="90488" bIns="44450"/>
          <a:lstStyle/>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nchorCtr="0"/>
          <a:lstStyle/>
          <a:p>
            <a:pPr lvl="0"/>
            <a:r>
              <a:rPr b="1" dirty="0"/>
              <a:t>Figure 2.1 – Sources of New Venture Financing</a:t>
            </a:r>
            <a:endParaRPr dirty="0"/>
          </a:p>
          <a:p>
            <a:pPr lvl="0"/>
            <a:r>
              <a:rPr dirty="0"/>
              <a:t>Black shading indicates primary focus of investor type. Gray shading indicates secondary focus, or focus of a subset of investors.</a:t>
            </a:r>
          </a:p>
          <a:p>
            <a:pPr lvl="0"/>
            <a:endParaRPr dirty="0"/>
          </a:p>
        </p:txBody>
      </p:sp>
      <p:sp>
        <p:nvSpPr>
          <p:cNvPr id="491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79</a:t>
            </a:fld>
            <a:endParaRPr lang="en-US" sz="1200" dirty="0">
              <a:solidFill>
                <a:schemeClr val="tx1"/>
              </a:solidFill>
              <a:latin typeface="Times New Roman" panose="020206030504050203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p:txBody>
          <a:bodyPr wrap="square" lIns="91440" tIns="45720" rIns="91440" bIns="45720" anchor="t" anchorCtr="0"/>
          <a:lstStyle/>
          <a:p>
            <a:pPr lvl="0"/>
            <a:endParaRPr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80</a:t>
            </a:fld>
            <a:endParaRPr lang="en-US" sz="1200" dirty="0">
              <a:solidFill>
                <a:schemeClr val="tx1"/>
              </a:solidFill>
              <a:latin typeface="Times New Roman" panose="020206030504050203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p:txBody>
          <a:bodyPr wrap="square" lIns="91440" tIns="45720" rIns="91440" bIns="45720" anchor="t" anchorCtr="0"/>
          <a:lstStyle/>
          <a:p>
            <a:pPr lvl="0"/>
            <a:endParaRPr dirty="0"/>
          </a:p>
        </p:txBody>
      </p:sp>
      <p:sp>
        <p:nvSpPr>
          <p:cNvPr id="512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solidFill>
                  <a:schemeClr val="tx1"/>
                </a:solidFill>
                <a:latin typeface="Times New Roman" panose="02020603050405020304" charset="0"/>
              </a:rPr>
              <a:t>81</a:t>
            </a:fld>
            <a:endParaRPr lang="en-US" sz="1200" dirty="0">
              <a:solidFill>
                <a:schemeClr val="tx1"/>
              </a:solidFill>
              <a:latin typeface="Times New Roman" panose="020206030504050203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able Placeholder 2"/>
          <p:cNvSpPr>
            <a:spLocks noGrp="1"/>
          </p:cNvSpPr>
          <p:nvPr>
            <p:ph type="tbl" idx="1"/>
          </p:nvPr>
        </p:nvSpPr>
        <p:spPr/>
        <p:txBody>
          <a:bodyPr/>
          <a:lstStyle/>
          <a:p>
            <a:endParaRPr lang="en-US"/>
          </a:p>
        </p:txBody>
      </p:sp>
      <p:sp>
        <p:nvSpPr>
          <p:cNvPr id="4" name="Date Placeholder 3"/>
          <p:cNvSpPr>
            <a:spLocks noGrp="1"/>
          </p:cNvSpPr>
          <p:nvPr>
            <p:ph type="dt" sz="half" idx="10"/>
          </p:nvPr>
        </p:nvSpPr>
        <p:spPr/>
        <p:txBody>
          <a:bodyPr/>
          <a:lstStyle/>
          <a:p>
            <a:pPr lvl="0"/>
            <a:fld id="{BB962C8B-B14F-4D97-AF65-F5344CB8AC3E}" type="datetime1">
              <a:rPr lang="en-GB"/>
              <a:t>04/12/2023</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6400" y="685800"/>
            <a:ext cx="11785600" cy="533400"/>
          </a:xfrm>
          <a:prstGeom prst="rect">
            <a:avLst/>
          </a:prstGeom>
        </p:spPr>
        <p:txBody>
          <a:bodyPr/>
          <a:lstStyle>
            <a:lvl1pPr algn="l">
              <a:defRPr sz="2800">
                <a:solidFill>
                  <a:srgbClr val="7E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p>
        </p:txBody>
      </p:sp>
      <p:sp>
        <p:nvSpPr>
          <p:cNvPr id="9" name="Content Placeholder 8"/>
          <p:cNvSpPr>
            <a:spLocks noGrp="1"/>
          </p:cNvSpPr>
          <p:nvPr>
            <p:ph sz="quarter" idx="13"/>
          </p:nvPr>
        </p:nvSpPr>
        <p:spPr>
          <a:xfrm>
            <a:off x="1828800" y="0"/>
            <a:ext cx="1016000" cy="533400"/>
          </a:xfrm>
          <a:prstGeom prst="rect">
            <a:avLst/>
          </a:prstGeom>
          <a:ln w="3175">
            <a:solidFill>
              <a:srgbClr val="0000B8"/>
            </a:solidFill>
            <a:prstDash val="sysDot"/>
          </a:ln>
        </p:spPr>
        <p:txBody>
          <a:bodyPr/>
          <a:lstStyle>
            <a:lvl1pPr algn="ctr">
              <a:buNone/>
              <a:defRPr sz="2800">
                <a:solidFill>
                  <a:srgbClr val="0000B8"/>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endParaRPr lang="en-US" dirty="0"/>
          </a:p>
        </p:txBody>
      </p:sp>
      <p:sp>
        <p:nvSpPr>
          <p:cNvPr id="4" name="Slide Number Placeholder 5"/>
          <p:cNvSpPr>
            <a:spLocks noGrp="1"/>
          </p:cNvSpPr>
          <p:nvPr>
            <p:ph type="sldNum" sz="quarter" idx="14"/>
          </p:nvPr>
        </p:nvSpPr>
        <p:spPr>
          <a:xfrm>
            <a:off x="11379200" y="6416675"/>
            <a:ext cx="812800" cy="365125"/>
          </a:xfrm>
          <a:prstGeom prst="rect">
            <a:avLst/>
          </a:prstGeom>
        </p:spPr>
        <p:txBody>
          <a:bodyPr/>
          <a:lstStyle>
            <a:lvl1pPr algn="ctr" fontAlgn="auto">
              <a:spcBef>
                <a:spcPts val="0"/>
              </a:spcBef>
              <a:spcAft>
                <a:spcPts val="0"/>
              </a:spcAft>
              <a:defRPr>
                <a:latin typeface="+mn-lt"/>
                <a:cs typeface="+mn-cs"/>
              </a:defRPr>
            </a:lvl1pPr>
          </a:lstStyle>
          <a:p>
            <a:pPr>
              <a:defRPr/>
            </a:pPr>
            <a:fld id="{F5C68C5A-36A3-45E5-A747-1D4BA8D79B24}" type="slidenum">
              <a:rPr lang="en-US"/>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Money</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10</a:t>
            </a:fld>
            <a:endParaRPr lang="en-US" altLang="en-US" dirty="0">
              <a:latin typeface="Times New Roman" panose="02020603050405020304" charset="0"/>
            </a:endParaRPr>
          </a:p>
        </p:txBody>
      </p:sp>
      <p:sp>
        <p:nvSpPr>
          <p:cNvPr id="95235" name="Rectangles 95234"/>
          <p:cNvSpPr/>
          <p:nvPr/>
        </p:nvSpPr>
        <p:spPr>
          <a:xfrm rot="16200000">
            <a:off x="1838325" y="3460750"/>
            <a:ext cx="965200" cy="321310"/>
          </a:xfrm>
          <a:prstGeom prst="rect">
            <a:avLst/>
          </a:prstGeom>
          <a:noFill/>
          <a:ln w="12700">
            <a:noFill/>
          </a:ln>
        </p:spPr>
        <p:txBody>
          <a:bodyPr wrap="none" lIns="0" tIns="0" rIns="0" bIns="44450">
            <a:spAutoFit/>
          </a:bodyPr>
          <a:lstStyle/>
          <a:p>
            <a:pPr algn="ctr" eaLnBrk="0" hangingPunct="0"/>
            <a:r>
              <a:rPr>
                <a:solidFill>
                  <a:srgbClr val="000000"/>
                </a:solidFill>
                <a:latin typeface="Arial" panose="020B0604020202020204" pitchFamily="34" charset="0"/>
              </a:rPr>
              <a:t>Total cost</a:t>
            </a:r>
          </a:p>
        </p:txBody>
      </p:sp>
      <p:sp>
        <p:nvSpPr>
          <p:cNvPr id="95236" name="Rectangles 95235"/>
          <p:cNvSpPr/>
          <p:nvPr/>
        </p:nvSpPr>
        <p:spPr>
          <a:xfrm rot="16200000">
            <a:off x="3090863" y="4114800"/>
            <a:ext cx="187325" cy="93663"/>
          </a:xfrm>
          <a:prstGeom prst="rect">
            <a:avLst/>
          </a:prstGeom>
          <a:noFill/>
          <a:ln w="12700">
            <a:noFill/>
          </a:ln>
        </p:spPr>
        <p:txBody>
          <a:bodyPr/>
          <a:lstStyle/>
          <a:p>
            <a:endParaRPr lang="en-US"/>
          </a:p>
        </p:txBody>
      </p:sp>
      <p:sp>
        <p:nvSpPr>
          <p:cNvPr id="95237" name="Freeform 95236"/>
          <p:cNvSpPr/>
          <p:nvPr/>
        </p:nvSpPr>
        <p:spPr>
          <a:xfrm>
            <a:off x="3221038" y="1633538"/>
            <a:ext cx="6684962" cy="3917950"/>
          </a:xfrm>
          <a:custGeom>
            <a:avLst/>
            <a:gdLst/>
            <a:ahLst/>
            <a:cxnLst/>
            <a:rect l="0" t="0" r="0" b="0"/>
            <a:pathLst>
              <a:path w="4211" h="2468">
                <a:moveTo>
                  <a:pt x="0" y="0"/>
                </a:moveTo>
                <a:lnTo>
                  <a:pt x="0" y="2467"/>
                </a:lnTo>
                <a:lnTo>
                  <a:pt x="4210" y="2467"/>
                </a:lnTo>
              </a:path>
            </a:pathLst>
          </a:custGeom>
          <a:noFill/>
          <a:ln w="25400" cap="rnd" cmpd="sng">
            <a:solidFill>
              <a:srgbClr val="000000">
                <a:alpha val="100000"/>
              </a:srgbClr>
            </a:solidFill>
            <a:prstDash val="solid"/>
            <a:headEnd type="none" w="med" len="med"/>
            <a:tailEnd type="none" w="med" len="med"/>
          </a:ln>
        </p:spPr>
        <p:txBody>
          <a:bodyPr/>
          <a:lstStyle/>
          <a:p>
            <a:endParaRPr lang="en-US"/>
          </a:p>
        </p:txBody>
      </p:sp>
      <p:sp>
        <p:nvSpPr>
          <p:cNvPr id="95238" name="Straight Connector 95237"/>
          <p:cNvSpPr/>
          <p:nvPr/>
        </p:nvSpPr>
        <p:spPr>
          <a:xfrm flipV="1">
            <a:off x="3598863" y="5424488"/>
            <a:ext cx="0" cy="144462"/>
          </a:xfrm>
          <a:prstGeom prst="line">
            <a:avLst/>
          </a:prstGeom>
          <a:ln w="25400" cap="flat" cmpd="sng">
            <a:solidFill>
              <a:srgbClr val="000000"/>
            </a:solidFill>
            <a:prstDash val="solid"/>
            <a:headEnd type="none" w="med" len="med"/>
            <a:tailEnd type="none" w="med" len="med"/>
          </a:ln>
        </p:spPr>
      </p:sp>
      <p:sp>
        <p:nvSpPr>
          <p:cNvPr id="95239" name="Straight Connector 95238"/>
          <p:cNvSpPr/>
          <p:nvPr/>
        </p:nvSpPr>
        <p:spPr>
          <a:xfrm flipV="1">
            <a:off x="3973513" y="5424488"/>
            <a:ext cx="0" cy="144462"/>
          </a:xfrm>
          <a:prstGeom prst="line">
            <a:avLst/>
          </a:prstGeom>
          <a:ln w="25400" cap="flat" cmpd="sng">
            <a:solidFill>
              <a:srgbClr val="000000"/>
            </a:solidFill>
            <a:prstDash val="solid"/>
            <a:headEnd type="none" w="med" len="med"/>
            <a:tailEnd type="none" w="med" len="med"/>
          </a:ln>
        </p:spPr>
      </p:sp>
      <p:sp>
        <p:nvSpPr>
          <p:cNvPr id="95240" name="Straight Connector 95239"/>
          <p:cNvSpPr/>
          <p:nvPr/>
        </p:nvSpPr>
        <p:spPr>
          <a:xfrm flipV="1">
            <a:off x="4346575" y="5424488"/>
            <a:ext cx="0" cy="144462"/>
          </a:xfrm>
          <a:prstGeom prst="line">
            <a:avLst/>
          </a:prstGeom>
          <a:ln w="25400" cap="flat" cmpd="sng">
            <a:solidFill>
              <a:srgbClr val="000000"/>
            </a:solidFill>
            <a:prstDash val="solid"/>
            <a:headEnd type="none" w="med" len="med"/>
            <a:tailEnd type="none" w="med" len="med"/>
          </a:ln>
        </p:spPr>
      </p:sp>
      <p:sp>
        <p:nvSpPr>
          <p:cNvPr id="95241" name="Straight Connector 95240"/>
          <p:cNvSpPr/>
          <p:nvPr/>
        </p:nvSpPr>
        <p:spPr>
          <a:xfrm flipV="1">
            <a:off x="4722813" y="5424488"/>
            <a:ext cx="0" cy="144462"/>
          </a:xfrm>
          <a:prstGeom prst="line">
            <a:avLst/>
          </a:prstGeom>
          <a:ln w="25400" cap="flat" cmpd="sng">
            <a:solidFill>
              <a:srgbClr val="000000"/>
            </a:solidFill>
            <a:prstDash val="solid"/>
            <a:headEnd type="none" w="med" len="med"/>
            <a:tailEnd type="none" w="med" len="med"/>
          </a:ln>
        </p:spPr>
      </p:sp>
      <p:sp>
        <p:nvSpPr>
          <p:cNvPr id="95242" name="Straight Connector 95241"/>
          <p:cNvSpPr/>
          <p:nvPr/>
        </p:nvSpPr>
        <p:spPr>
          <a:xfrm flipV="1">
            <a:off x="5097463" y="5424488"/>
            <a:ext cx="0" cy="144462"/>
          </a:xfrm>
          <a:prstGeom prst="line">
            <a:avLst/>
          </a:prstGeom>
          <a:ln w="25400" cap="flat" cmpd="sng">
            <a:solidFill>
              <a:srgbClr val="000000"/>
            </a:solidFill>
            <a:prstDash val="solid"/>
            <a:headEnd type="none" w="med" len="med"/>
            <a:tailEnd type="none" w="med" len="med"/>
          </a:ln>
        </p:spPr>
      </p:sp>
      <p:sp>
        <p:nvSpPr>
          <p:cNvPr id="95243" name="Straight Connector 95242"/>
          <p:cNvSpPr/>
          <p:nvPr/>
        </p:nvSpPr>
        <p:spPr>
          <a:xfrm flipV="1">
            <a:off x="5472113" y="5424488"/>
            <a:ext cx="0" cy="144462"/>
          </a:xfrm>
          <a:prstGeom prst="line">
            <a:avLst/>
          </a:prstGeom>
          <a:ln w="25400" cap="flat" cmpd="sng">
            <a:solidFill>
              <a:srgbClr val="000000"/>
            </a:solidFill>
            <a:prstDash val="solid"/>
            <a:headEnd type="none" w="med" len="med"/>
            <a:tailEnd type="none" w="med" len="med"/>
          </a:ln>
        </p:spPr>
      </p:sp>
      <p:sp>
        <p:nvSpPr>
          <p:cNvPr id="95244" name="Straight Connector 95243"/>
          <p:cNvSpPr/>
          <p:nvPr/>
        </p:nvSpPr>
        <p:spPr>
          <a:xfrm flipV="1">
            <a:off x="5846763" y="5424488"/>
            <a:ext cx="0" cy="144462"/>
          </a:xfrm>
          <a:prstGeom prst="line">
            <a:avLst/>
          </a:prstGeom>
          <a:ln w="25400" cap="flat" cmpd="sng">
            <a:solidFill>
              <a:srgbClr val="000000"/>
            </a:solidFill>
            <a:prstDash val="solid"/>
            <a:headEnd type="none" w="med" len="med"/>
            <a:tailEnd type="none" w="med" len="med"/>
          </a:ln>
        </p:spPr>
      </p:sp>
      <p:sp>
        <p:nvSpPr>
          <p:cNvPr id="95245" name="Straight Connector 95244"/>
          <p:cNvSpPr/>
          <p:nvPr/>
        </p:nvSpPr>
        <p:spPr>
          <a:xfrm flipV="1">
            <a:off x="6219825" y="5424488"/>
            <a:ext cx="0" cy="144462"/>
          </a:xfrm>
          <a:prstGeom prst="line">
            <a:avLst/>
          </a:prstGeom>
          <a:ln w="25400" cap="flat" cmpd="sng">
            <a:solidFill>
              <a:srgbClr val="000000"/>
            </a:solidFill>
            <a:prstDash val="solid"/>
            <a:headEnd type="none" w="med" len="med"/>
            <a:tailEnd type="none" w="med" len="med"/>
          </a:ln>
        </p:spPr>
      </p:sp>
      <p:sp>
        <p:nvSpPr>
          <p:cNvPr id="95246" name="Straight Connector 95245"/>
          <p:cNvSpPr/>
          <p:nvPr/>
        </p:nvSpPr>
        <p:spPr>
          <a:xfrm flipV="1">
            <a:off x="6596063" y="5424488"/>
            <a:ext cx="0" cy="144462"/>
          </a:xfrm>
          <a:prstGeom prst="line">
            <a:avLst/>
          </a:prstGeom>
          <a:ln w="25400" cap="flat" cmpd="sng">
            <a:solidFill>
              <a:srgbClr val="000000"/>
            </a:solidFill>
            <a:prstDash val="solid"/>
            <a:headEnd type="none" w="med" len="med"/>
            <a:tailEnd type="none" w="med" len="med"/>
          </a:ln>
        </p:spPr>
      </p:sp>
      <p:sp>
        <p:nvSpPr>
          <p:cNvPr id="95247" name="Straight Connector 95246"/>
          <p:cNvSpPr/>
          <p:nvPr/>
        </p:nvSpPr>
        <p:spPr>
          <a:xfrm flipV="1">
            <a:off x="6967538" y="5424488"/>
            <a:ext cx="0" cy="144462"/>
          </a:xfrm>
          <a:prstGeom prst="line">
            <a:avLst/>
          </a:prstGeom>
          <a:ln w="25400" cap="flat" cmpd="sng">
            <a:solidFill>
              <a:srgbClr val="000000"/>
            </a:solidFill>
            <a:prstDash val="solid"/>
            <a:headEnd type="none" w="med" len="med"/>
            <a:tailEnd type="none" w="med" len="med"/>
          </a:ln>
        </p:spPr>
      </p:sp>
      <p:sp>
        <p:nvSpPr>
          <p:cNvPr id="95248" name="Straight Connector 95247"/>
          <p:cNvSpPr/>
          <p:nvPr/>
        </p:nvSpPr>
        <p:spPr>
          <a:xfrm>
            <a:off x="3233738" y="2084388"/>
            <a:ext cx="76200" cy="0"/>
          </a:xfrm>
          <a:prstGeom prst="line">
            <a:avLst/>
          </a:prstGeom>
          <a:ln w="25400" cap="flat" cmpd="sng">
            <a:solidFill>
              <a:srgbClr val="000000"/>
            </a:solidFill>
            <a:prstDash val="solid"/>
            <a:headEnd type="none" w="med" len="med"/>
            <a:tailEnd type="none" w="med" len="med"/>
          </a:ln>
        </p:spPr>
      </p:sp>
      <p:sp>
        <p:nvSpPr>
          <p:cNvPr id="95249" name="Straight Connector 95248"/>
          <p:cNvSpPr/>
          <p:nvPr/>
        </p:nvSpPr>
        <p:spPr>
          <a:xfrm>
            <a:off x="3233738" y="2517775"/>
            <a:ext cx="76200" cy="0"/>
          </a:xfrm>
          <a:prstGeom prst="line">
            <a:avLst/>
          </a:prstGeom>
          <a:ln w="25400" cap="flat" cmpd="sng">
            <a:solidFill>
              <a:srgbClr val="000000"/>
            </a:solidFill>
            <a:prstDash val="solid"/>
            <a:headEnd type="none" w="med" len="med"/>
            <a:tailEnd type="none" w="med" len="med"/>
          </a:ln>
        </p:spPr>
      </p:sp>
      <p:sp>
        <p:nvSpPr>
          <p:cNvPr id="95250" name="Straight Connector 95249"/>
          <p:cNvSpPr/>
          <p:nvPr/>
        </p:nvSpPr>
        <p:spPr>
          <a:xfrm>
            <a:off x="3233738" y="2952750"/>
            <a:ext cx="76200" cy="0"/>
          </a:xfrm>
          <a:prstGeom prst="line">
            <a:avLst/>
          </a:prstGeom>
          <a:ln w="25400" cap="flat" cmpd="sng">
            <a:solidFill>
              <a:srgbClr val="000000"/>
            </a:solidFill>
            <a:prstDash val="solid"/>
            <a:headEnd type="none" w="med" len="med"/>
            <a:tailEnd type="none" w="med" len="med"/>
          </a:ln>
        </p:spPr>
      </p:sp>
      <p:sp>
        <p:nvSpPr>
          <p:cNvPr id="95251" name="Straight Connector 95250"/>
          <p:cNvSpPr/>
          <p:nvPr/>
        </p:nvSpPr>
        <p:spPr>
          <a:xfrm>
            <a:off x="3233738" y="3384550"/>
            <a:ext cx="76200" cy="0"/>
          </a:xfrm>
          <a:prstGeom prst="line">
            <a:avLst/>
          </a:prstGeom>
          <a:ln w="25400" cap="flat" cmpd="sng">
            <a:solidFill>
              <a:srgbClr val="000000"/>
            </a:solidFill>
            <a:prstDash val="solid"/>
            <a:headEnd type="none" w="med" len="med"/>
            <a:tailEnd type="none" w="med" len="med"/>
          </a:ln>
        </p:spPr>
      </p:sp>
      <p:sp>
        <p:nvSpPr>
          <p:cNvPr id="95252" name="Straight Connector 95251"/>
          <p:cNvSpPr/>
          <p:nvPr/>
        </p:nvSpPr>
        <p:spPr>
          <a:xfrm>
            <a:off x="3233738" y="3817938"/>
            <a:ext cx="76200" cy="0"/>
          </a:xfrm>
          <a:prstGeom prst="line">
            <a:avLst/>
          </a:prstGeom>
          <a:ln w="25400" cap="flat" cmpd="sng">
            <a:solidFill>
              <a:srgbClr val="000000"/>
            </a:solidFill>
            <a:prstDash val="solid"/>
            <a:headEnd type="none" w="med" len="med"/>
            <a:tailEnd type="none" w="med" len="med"/>
          </a:ln>
        </p:spPr>
      </p:sp>
      <p:sp>
        <p:nvSpPr>
          <p:cNvPr id="95253" name="Straight Connector 95252"/>
          <p:cNvSpPr/>
          <p:nvPr/>
        </p:nvSpPr>
        <p:spPr>
          <a:xfrm>
            <a:off x="3233738" y="4249738"/>
            <a:ext cx="76200" cy="0"/>
          </a:xfrm>
          <a:prstGeom prst="line">
            <a:avLst/>
          </a:prstGeom>
          <a:ln w="25400" cap="flat" cmpd="sng">
            <a:solidFill>
              <a:srgbClr val="000000"/>
            </a:solidFill>
            <a:prstDash val="solid"/>
            <a:headEnd type="none" w="med" len="med"/>
            <a:tailEnd type="none" w="med" len="med"/>
          </a:ln>
        </p:spPr>
      </p:sp>
      <p:sp>
        <p:nvSpPr>
          <p:cNvPr id="95254" name="Straight Connector 95253"/>
          <p:cNvSpPr/>
          <p:nvPr/>
        </p:nvSpPr>
        <p:spPr>
          <a:xfrm>
            <a:off x="3233738" y="4683125"/>
            <a:ext cx="76200" cy="0"/>
          </a:xfrm>
          <a:prstGeom prst="line">
            <a:avLst/>
          </a:prstGeom>
          <a:ln w="25400" cap="flat" cmpd="sng">
            <a:solidFill>
              <a:srgbClr val="000000"/>
            </a:solidFill>
            <a:prstDash val="solid"/>
            <a:headEnd type="none" w="med" len="med"/>
            <a:tailEnd type="none" w="med" len="med"/>
          </a:ln>
        </p:spPr>
      </p:sp>
      <p:sp>
        <p:nvSpPr>
          <p:cNvPr id="95255" name="Straight Connector 95254"/>
          <p:cNvSpPr/>
          <p:nvPr/>
        </p:nvSpPr>
        <p:spPr>
          <a:xfrm>
            <a:off x="3233738" y="5113338"/>
            <a:ext cx="76200" cy="0"/>
          </a:xfrm>
          <a:prstGeom prst="line">
            <a:avLst/>
          </a:prstGeom>
          <a:ln w="25400" cap="flat" cmpd="sng">
            <a:solidFill>
              <a:srgbClr val="000000"/>
            </a:solidFill>
            <a:prstDash val="solid"/>
            <a:headEnd type="none" w="med" len="med"/>
            <a:tailEnd type="none" w="med" len="med"/>
          </a:ln>
        </p:spPr>
      </p:sp>
      <p:sp>
        <p:nvSpPr>
          <p:cNvPr id="95258" name="Straight Connector 95257"/>
          <p:cNvSpPr/>
          <p:nvPr/>
        </p:nvSpPr>
        <p:spPr>
          <a:xfrm flipV="1">
            <a:off x="7346950" y="5424488"/>
            <a:ext cx="0" cy="144462"/>
          </a:xfrm>
          <a:prstGeom prst="line">
            <a:avLst/>
          </a:prstGeom>
          <a:ln w="25400" cap="flat" cmpd="sng">
            <a:solidFill>
              <a:srgbClr val="000000"/>
            </a:solidFill>
            <a:prstDash val="solid"/>
            <a:headEnd type="none" w="med" len="med"/>
            <a:tailEnd type="none" w="med" len="med"/>
          </a:ln>
        </p:spPr>
      </p:sp>
      <p:sp>
        <p:nvSpPr>
          <p:cNvPr id="95259" name="Straight Connector 95258"/>
          <p:cNvSpPr/>
          <p:nvPr/>
        </p:nvSpPr>
        <p:spPr>
          <a:xfrm flipV="1">
            <a:off x="7720013" y="5424488"/>
            <a:ext cx="0" cy="144462"/>
          </a:xfrm>
          <a:prstGeom prst="line">
            <a:avLst/>
          </a:prstGeom>
          <a:ln w="25400" cap="flat" cmpd="sng">
            <a:solidFill>
              <a:srgbClr val="000000"/>
            </a:solidFill>
            <a:prstDash val="solid"/>
            <a:headEnd type="none" w="med" len="med"/>
            <a:tailEnd type="none" w="med" len="med"/>
          </a:ln>
        </p:spPr>
      </p:sp>
      <p:sp>
        <p:nvSpPr>
          <p:cNvPr id="95260" name="Straight Connector 95259"/>
          <p:cNvSpPr/>
          <p:nvPr/>
        </p:nvSpPr>
        <p:spPr>
          <a:xfrm flipV="1">
            <a:off x="8096250" y="5424488"/>
            <a:ext cx="0" cy="144462"/>
          </a:xfrm>
          <a:prstGeom prst="line">
            <a:avLst/>
          </a:prstGeom>
          <a:ln w="25400" cap="flat" cmpd="sng">
            <a:solidFill>
              <a:srgbClr val="000000"/>
            </a:solidFill>
            <a:prstDash val="solid"/>
            <a:headEnd type="none" w="med" len="med"/>
            <a:tailEnd type="none" w="med" len="med"/>
          </a:ln>
        </p:spPr>
      </p:sp>
      <p:sp>
        <p:nvSpPr>
          <p:cNvPr id="95261" name="Straight Connector 95260"/>
          <p:cNvSpPr/>
          <p:nvPr/>
        </p:nvSpPr>
        <p:spPr>
          <a:xfrm flipV="1">
            <a:off x="8469313" y="5424488"/>
            <a:ext cx="0" cy="144462"/>
          </a:xfrm>
          <a:prstGeom prst="line">
            <a:avLst/>
          </a:prstGeom>
          <a:ln w="25400" cap="flat" cmpd="sng">
            <a:solidFill>
              <a:srgbClr val="000000"/>
            </a:solidFill>
            <a:prstDash val="solid"/>
            <a:headEnd type="none" w="med" len="med"/>
            <a:tailEnd type="none" w="med" len="med"/>
          </a:ln>
        </p:spPr>
      </p:sp>
      <p:sp>
        <p:nvSpPr>
          <p:cNvPr id="95262" name="Straight Connector 95261"/>
          <p:cNvSpPr/>
          <p:nvPr/>
        </p:nvSpPr>
        <p:spPr>
          <a:xfrm flipV="1">
            <a:off x="8842375" y="5424488"/>
            <a:ext cx="0" cy="144462"/>
          </a:xfrm>
          <a:prstGeom prst="line">
            <a:avLst/>
          </a:prstGeom>
          <a:ln w="25400" cap="flat" cmpd="sng">
            <a:solidFill>
              <a:srgbClr val="000000"/>
            </a:solidFill>
            <a:prstDash val="solid"/>
            <a:headEnd type="none" w="med" len="med"/>
            <a:tailEnd type="none" w="med" len="med"/>
          </a:ln>
        </p:spPr>
      </p:sp>
      <p:sp>
        <p:nvSpPr>
          <p:cNvPr id="95263" name="Straight Connector 95262"/>
          <p:cNvSpPr/>
          <p:nvPr/>
        </p:nvSpPr>
        <p:spPr>
          <a:xfrm flipV="1">
            <a:off x="9218613" y="5424488"/>
            <a:ext cx="0" cy="144462"/>
          </a:xfrm>
          <a:prstGeom prst="line">
            <a:avLst/>
          </a:prstGeom>
          <a:ln w="25400" cap="flat" cmpd="sng">
            <a:solidFill>
              <a:srgbClr val="000000"/>
            </a:solidFill>
            <a:prstDash val="solid"/>
            <a:headEnd type="none" w="med" len="med"/>
            <a:tailEnd type="none" w="med" len="med"/>
          </a:ln>
        </p:spPr>
      </p:sp>
      <p:sp>
        <p:nvSpPr>
          <p:cNvPr id="95264" name="Straight Connector 95263"/>
          <p:cNvSpPr/>
          <p:nvPr/>
        </p:nvSpPr>
        <p:spPr>
          <a:xfrm flipV="1">
            <a:off x="9583738" y="5424488"/>
            <a:ext cx="0" cy="144462"/>
          </a:xfrm>
          <a:prstGeom prst="line">
            <a:avLst/>
          </a:prstGeom>
          <a:ln w="25400" cap="flat" cmpd="sng">
            <a:solidFill>
              <a:srgbClr val="000000"/>
            </a:solidFill>
            <a:prstDash val="solid"/>
            <a:headEnd type="none" w="med" len="med"/>
            <a:tailEnd type="none" w="med" len="med"/>
          </a:ln>
        </p:spPr>
      </p:sp>
      <p:sp>
        <p:nvSpPr>
          <p:cNvPr id="95269" name="Rectangles 95268"/>
          <p:cNvSpPr/>
          <p:nvPr/>
        </p:nvSpPr>
        <p:spPr>
          <a:xfrm>
            <a:off x="2497614" y="1906588"/>
            <a:ext cx="76263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$400 </a:t>
            </a:r>
          </a:p>
        </p:txBody>
      </p:sp>
      <p:sp>
        <p:nvSpPr>
          <p:cNvPr id="95270" name="Rectangles 95269"/>
          <p:cNvSpPr/>
          <p:nvPr/>
        </p:nvSpPr>
        <p:spPr>
          <a:xfrm>
            <a:off x="2654618" y="2338388"/>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350 </a:t>
            </a:r>
          </a:p>
        </p:txBody>
      </p:sp>
      <p:sp>
        <p:nvSpPr>
          <p:cNvPr id="95271" name="Rectangles 95270"/>
          <p:cNvSpPr/>
          <p:nvPr/>
        </p:nvSpPr>
        <p:spPr>
          <a:xfrm>
            <a:off x="2654618" y="2774950"/>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300 </a:t>
            </a:r>
          </a:p>
        </p:txBody>
      </p:sp>
      <p:sp>
        <p:nvSpPr>
          <p:cNvPr id="95272" name="Rectangles 95271"/>
          <p:cNvSpPr/>
          <p:nvPr/>
        </p:nvSpPr>
        <p:spPr>
          <a:xfrm>
            <a:off x="2654618" y="3208338"/>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250 </a:t>
            </a:r>
          </a:p>
        </p:txBody>
      </p:sp>
      <p:sp>
        <p:nvSpPr>
          <p:cNvPr id="95273" name="Rectangles 95272"/>
          <p:cNvSpPr/>
          <p:nvPr/>
        </p:nvSpPr>
        <p:spPr>
          <a:xfrm>
            <a:off x="2654618" y="3644900"/>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200 </a:t>
            </a:r>
          </a:p>
        </p:txBody>
      </p:sp>
      <p:sp>
        <p:nvSpPr>
          <p:cNvPr id="95274" name="Rectangles 95273"/>
          <p:cNvSpPr/>
          <p:nvPr/>
        </p:nvSpPr>
        <p:spPr>
          <a:xfrm>
            <a:off x="2654618" y="4079875"/>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150 </a:t>
            </a:r>
          </a:p>
        </p:txBody>
      </p:sp>
      <p:sp>
        <p:nvSpPr>
          <p:cNvPr id="95275" name="Rectangles 95274"/>
          <p:cNvSpPr/>
          <p:nvPr/>
        </p:nvSpPr>
        <p:spPr>
          <a:xfrm>
            <a:off x="2654618" y="4514850"/>
            <a:ext cx="593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100 </a:t>
            </a:r>
          </a:p>
        </p:txBody>
      </p:sp>
      <p:sp>
        <p:nvSpPr>
          <p:cNvPr id="95276" name="Rectangles 95275"/>
          <p:cNvSpPr/>
          <p:nvPr/>
        </p:nvSpPr>
        <p:spPr>
          <a:xfrm>
            <a:off x="2810034" y="4949825"/>
            <a:ext cx="423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50 </a:t>
            </a:r>
          </a:p>
        </p:txBody>
      </p:sp>
      <p:sp>
        <p:nvSpPr>
          <p:cNvPr id="95277" name="Rectangles 95276"/>
          <p:cNvSpPr/>
          <p:nvPr/>
        </p:nvSpPr>
        <p:spPr>
          <a:xfrm>
            <a:off x="2987834" y="5387975"/>
            <a:ext cx="169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0</a:t>
            </a:r>
          </a:p>
        </p:txBody>
      </p:sp>
      <p:grpSp>
        <p:nvGrpSpPr>
          <p:cNvPr id="95318" name="Group 95317"/>
          <p:cNvGrpSpPr/>
          <p:nvPr/>
        </p:nvGrpSpPr>
        <p:grpSpPr>
          <a:xfrm>
            <a:off x="3233738" y="4930775"/>
            <a:ext cx="6580187" cy="412750"/>
            <a:chOff x="1363" y="3106"/>
            <a:chExt cx="4145" cy="260"/>
          </a:xfrm>
        </p:grpSpPr>
        <p:sp>
          <p:nvSpPr>
            <p:cNvPr id="95268" name="Straight Connector 95267"/>
            <p:cNvSpPr/>
            <p:nvPr/>
          </p:nvSpPr>
          <p:spPr>
            <a:xfrm>
              <a:off x="1363" y="3221"/>
              <a:ext cx="3888" cy="0"/>
            </a:xfrm>
            <a:prstGeom prst="line">
              <a:avLst/>
            </a:prstGeom>
            <a:ln w="38100" cap="flat" cmpd="sng">
              <a:solidFill>
                <a:schemeClr val="tx2"/>
              </a:solidFill>
              <a:prstDash val="solid"/>
              <a:headEnd type="none" w="med" len="med"/>
              <a:tailEnd type="none" w="med" len="med"/>
            </a:ln>
          </p:spPr>
        </p:sp>
        <p:sp>
          <p:nvSpPr>
            <p:cNvPr id="95285" name="Rectangles 95284"/>
            <p:cNvSpPr/>
            <p:nvPr/>
          </p:nvSpPr>
          <p:spPr>
            <a:xfrm>
              <a:off x="5252" y="3106"/>
              <a:ext cx="256" cy="260"/>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FC</a:t>
              </a:r>
            </a:p>
          </p:txBody>
        </p:sp>
      </p:grpSp>
      <p:sp>
        <p:nvSpPr>
          <p:cNvPr id="95286" name="Rectangles 95285"/>
          <p:cNvSpPr/>
          <p:nvPr/>
        </p:nvSpPr>
        <p:spPr>
          <a:xfrm>
            <a:off x="3497421" y="5562600"/>
            <a:ext cx="169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a:t>
            </a:r>
          </a:p>
        </p:txBody>
      </p:sp>
      <p:sp>
        <p:nvSpPr>
          <p:cNvPr id="95287" name="Rectangles 95286"/>
          <p:cNvSpPr/>
          <p:nvPr/>
        </p:nvSpPr>
        <p:spPr>
          <a:xfrm>
            <a:off x="3875246" y="5562600"/>
            <a:ext cx="169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4</a:t>
            </a:r>
          </a:p>
        </p:txBody>
      </p:sp>
      <p:grpSp>
        <p:nvGrpSpPr>
          <p:cNvPr id="95320" name="Group 95319"/>
          <p:cNvGrpSpPr/>
          <p:nvPr/>
        </p:nvGrpSpPr>
        <p:grpSpPr>
          <a:xfrm>
            <a:off x="5067300" y="4767263"/>
            <a:ext cx="379413" cy="393700"/>
            <a:chOff x="2518" y="3003"/>
            <a:chExt cx="239" cy="248"/>
          </a:xfrm>
        </p:grpSpPr>
        <p:sp>
          <p:nvSpPr>
            <p:cNvPr id="95267" name="Freeform 95266"/>
            <p:cNvSpPr/>
            <p:nvPr/>
          </p:nvSpPr>
          <p:spPr>
            <a:xfrm>
              <a:off x="2518" y="3195"/>
              <a:ext cx="50" cy="56"/>
            </a:xfrm>
            <a:custGeom>
              <a:avLst/>
              <a:gdLst/>
              <a:ahLst/>
              <a:cxnLst/>
              <a:rect l="0" t="0" r="0" b="0"/>
              <a:pathLst>
                <a:path w="50" h="56">
                  <a:moveTo>
                    <a:pt x="0" y="28"/>
                  </a:moveTo>
                  <a:lnTo>
                    <a:pt x="0" y="21"/>
                  </a:lnTo>
                  <a:lnTo>
                    <a:pt x="1" y="17"/>
                  </a:lnTo>
                  <a:lnTo>
                    <a:pt x="4" y="12"/>
                  </a:lnTo>
                  <a:lnTo>
                    <a:pt x="7" y="8"/>
                  </a:lnTo>
                  <a:lnTo>
                    <a:pt x="11" y="5"/>
                  </a:lnTo>
                  <a:lnTo>
                    <a:pt x="15" y="2"/>
                  </a:lnTo>
                  <a:lnTo>
                    <a:pt x="19" y="0"/>
                  </a:lnTo>
                  <a:lnTo>
                    <a:pt x="25" y="0"/>
                  </a:lnTo>
                  <a:lnTo>
                    <a:pt x="29" y="0"/>
                  </a:lnTo>
                  <a:lnTo>
                    <a:pt x="34" y="2"/>
                  </a:lnTo>
                  <a:lnTo>
                    <a:pt x="38" y="5"/>
                  </a:lnTo>
                  <a:lnTo>
                    <a:pt x="42" y="8"/>
                  </a:lnTo>
                  <a:lnTo>
                    <a:pt x="45" y="12"/>
                  </a:lnTo>
                  <a:lnTo>
                    <a:pt x="48" y="17"/>
                  </a:lnTo>
                  <a:lnTo>
                    <a:pt x="49" y="21"/>
                  </a:lnTo>
                  <a:lnTo>
                    <a:pt x="49" y="28"/>
                  </a:lnTo>
                  <a:lnTo>
                    <a:pt x="49" y="32"/>
                  </a:lnTo>
                  <a:lnTo>
                    <a:pt x="48" y="38"/>
                  </a:lnTo>
                  <a:lnTo>
                    <a:pt x="45" y="43"/>
                  </a:lnTo>
                  <a:lnTo>
                    <a:pt x="42" y="46"/>
                  </a:lnTo>
                  <a:lnTo>
                    <a:pt x="38" y="50"/>
                  </a:lnTo>
                  <a:lnTo>
                    <a:pt x="34" y="52"/>
                  </a:lnTo>
                  <a:lnTo>
                    <a:pt x="29" y="53"/>
                  </a:lnTo>
                  <a:lnTo>
                    <a:pt x="25" y="55"/>
                  </a:lnTo>
                  <a:lnTo>
                    <a:pt x="19" y="53"/>
                  </a:lnTo>
                  <a:lnTo>
                    <a:pt x="15" y="52"/>
                  </a:lnTo>
                  <a:lnTo>
                    <a:pt x="11" y="50"/>
                  </a:lnTo>
                  <a:lnTo>
                    <a:pt x="7" y="46"/>
                  </a:lnTo>
                  <a:lnTo>
                    <a:pt x="4" y="43"/>
                  </a:lnTo>
                  <a:lnTo>
                    <a:pt x="1" y="38"/>
                  </a:lnTo>
                  <a:lnTo>
                    <a:pt x="0" y="32"/>
                  </a:lnTo>
                  <a:lnTo>
                    <a:pt x="0" y="28"/>
                  </a:lnTo>
                </a:path>
              </a:pathLst>
            </a:custGeom>
            <a:solidFill>
              <a:srgbClr val="000000"/>
            </a:solidFill>
            <a:ln w="12700" cap="rnd" cmpd="sng">
              <a:solidFill>
                <a:srgbClr val="000000">
                  <a:alpha val="100000"/>
                </a:srgbClr>
              </a:solidFill>
              <a:prstDash val="solid"/>
              <a:headEnd type="none" w="med" len="med"/>
              <a:tailEnd type="none" w="med" len="med"/>
            </a:ln>
          </p:spPr>
          <p:txBody>
            <a:bodyPr/>
            <a:lstStyle/>
            <a:p>
              <a:endParaRPr lang="en-US"/>
            </a:p>
          </p:txBody>
        </p:sp>
        <p:sp>
          <p:nvSpPr>
            <p:cNvPr id="95280" name="Rectangles 95279"/>
            <p:cNvSpPr/>
            <p:nvPr/>
          </p:nvSpPr>
          <p:spPr>
            <a:xfrm>
              <a:off x="2597" y="3003"/>
              <a:ext cx="160" cy="232"/>
            </a:xfrm>
            <a:prstGeom prst="rect">
              <a:avLst/>
            </a:prstGeom>
            <a:noFill/>
            <a:ln w="12700">
              <a:noFill/>
            </a:ln>
          </p:spPr>
          <p:txBody>
            <a:bodyPr wrap="none" lIns="0" tIns="0" rIns="0" bIns="0">
              <a:spAutoFit/>
            </a:bodyPr>
            <a:lstStyle/>
            <a:p>
              <a:pPr algn="ctr" eaLnBrk="0" hangingPunct="0"/>
              <a:r>
                <a:rPr sz="2400" i="1">
                  <a:solidFill>
                    <a:srgbClr val="000000"/>
                  </a:solidFill>
                  <a:latin typeface="Arial" panose="020B0604020202020204" pitchFamily="34" charset="0"/>
                </a:rPr>
                <a:t>M</a:t>
              </a:r>
            </a:p>
          </p:txBody>
        </p:sp>
      </p:grpSp>
      <p:sp>
        <p:nvSpPr>
          <p:cNvPr id="95288" name="Rectangles 95287"/>
          <p:cNvSpPr/>
          <p:nvPr/>
        </p:nvSpPr>
        <p:spPr>
          <a:xfrm>
            <a:off x="4259422" y="5562600"/>
            <a:ext cx="169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6</a:t>
            </a:r>
          </a:p>
        </p:txBody>
      </p:sp>
      <p:sp>
        <p:nvSpPr>
          <p:cNvPr id="95289" name="Rectangles 95288"/>
          <p:cNvSpPr/>
          <p:nvPr/>
        </p:nvSpPr>
        <p:spPr>
          <a:xfrm>
            <a:off x="4643597" y="5562600"/>
            <a:ext cx="169545"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8</a:t>
            </a:r>
          </a:p>
        </p:txBody>
      </p:sp>
      <p:sp>
        <p:nvSpPr>
          <p:cNvPr id="95290" name="Rectangles 95289"/>
          <p:cNvSpPr/>
          <p:nvPr/>
        </p:nvSpPr>
        <p:spPr>
          <a:xfrm>
            <a:off x="4902518" y="5562600"/>
            <a:ext cx="339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10</a:t>
            </a:r>
          </a:p>
        </p:txBody>
      </p:sp>
      <p:sp>
        <p:nvSpPr>
          <p:cNvPr id="95295" name="Rectangles 95294"/>
          <p:cNvSpPr/>
          <p:nvPr/>
        </p:nvSpPr>
        <p:spPr>
          <a:xfrm>
            <a:off x="6793231" y="5562600"/>
            <a:ext cx="339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20</a:t>
            </a:r>
          </a:p>
        </p:txBody>
      </p:sp>
      <p:sp>
        <p:nvSpPr>
          <p:cNvPr id="95300" name="Rectangles 95299"/>
          <p:cNvSpPr/>
          <p:nvPr/>
        </p:nvSpPr>
        <p:spPr>
          <a:xfrm>
            <a:off x="8661718" y="5562600"/>
            <a:ext cx="339090" cy="413385"/>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30</a:t>
            </a:r>
          </a:p>
        </p:txBody>
      </p:sp>
      <p:sp>
        <p:nvSpPr>
          <p:cNvPr id="95302" name="Rectangles 95301"/>
          <p:cNvSpPr/>
          <p:nvPr/>
        </p:nvSpPr>
        <p:spPr>
          <a:xfrm>
            <a:off x="5249863" y="5857875"/>
            <a:ext cx="1993900" cy="321310"/>
          </a:xfrm>
          <a:prstGeom prst="rect">
            <a:avLst/>
          </a:prstGeom>
          <a:noFill/>
          <a:ln w="12700">
            <a:noFill/>
          </a:ln>
        </p:spPr>
        <p:txBody>
          <a:bodyPr wrap="none" lIns="0" tIns="0" rIns="0" bIns="44450">
            <a:spAutoFit/>
          </a:bodyPr>
          <a:lstStyle/>
          <a:p>
            <a:pPr algn="ctr" eaLnBrk="0" hangingPunct="0"/>
            <a:r>
              <a:rPr>
                <a:solidFill>
                  <a:srgbClr val="000000"/>
                </a:solidFill>
                <a:latin typeface="Arial" panose="020B0604020202020204" pitchFamily="34" charset="0"/>
              </a:rPr>
              <a:t>Quantity of earrings</a:t>
            </a:r>
          </a:p>
        </p:txBody>
      </p:sp>
      <p:grpSp>
        <p:nvGrpSpPr>
          <p:cNvPr id="95319" name="Group 95318"/>
          <p:cNvGrpSpPr/>
          <p:nvPr/>
        </p:nvGrpSpPr>
        <p:grpSpPr>
          <a:xfrm>
            <a:off x="3248025" y="2052638"/>
            <a:ext cx="6213475" cy="3471862"/>
            <a:chOff x="1372" y="1293"/>
            <a:chExt cx="3914" cy="2187"/>
          </a:xfrm>
        </p:grpSpPr>
        <p:sp>
          <p:nvSpPr>
            <p:cNvPr id="95284" name="Rectangles 95283"/>
            <p:cNvSpPr/>
            <p:nvPr/>
          </p:nvSpPr>
          <p:spPr>
            <a:xfrm>
              <a:off x="5019" y="1293"/>
              <a:ext cx="267" cy="260"/>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VC</a:t>
              </a:r>
            </a:p>
          </p:txBody>
        </p:sp>
        <p:grpSp>
          <p:nvGrpSpPr>
            <p:cNvPr id="95315" name="Group 95314"/>
            <p:cNvGrpSpPr/>
            <p:nvPr/>
          </p:nvGrpSpPr>
          <p:grpSpPr>
            <a:xfrm>
              <a:off x="1372" y="1495"/>
              <a:ext cx="3640" cy="1985"/>
              <a:chOff x="1445" y="1437"/>
              <a:chExt cx="3640" cy="1985"/>
            </a:xfrm>
          </p:grpSpPr>
          <p:sp>
            <p:nvSpPr>
              <p:cNvPr id="95305" name="Freeform 95304"/>
              <p:cNvSpPr/>
              <p:nvPr/>
            </p:nvSpPr>
            <p:spPr>
              <a:xfrm>
                <a:off x="1445" y="2594"/>
                <a:ext cx="1921" cy="828"/>
              </a:xfrm>
              <a:custGeom>
                <a:avLst/>
                <a:gdLst/>
                <a:ahLst/>
                <a:cxnLst/>
                <a:rect l="0" t="0" r="0" b="0"/>
                <a:pathLst>
                  <a:path w="1921" h="828">
                    <a:moveTo>
                      <a:pt x="0" y="827"/>
                    </a:moveTo>
                    <a:lnTo>
                      <a:pt x="420" y="639"/>
                    </a:lnTo>
                    <a:lnTo>
                      <a:pt x="736" y="500"/>
                    </a:lnTo>
                    <a:lnTo>
                      <a:pt x="974" y="394"/>
                    </a:lnTo>
                    <a:lnTo>
                      <a:pt x="1161" y="313"/>
                    </a:lnTo>
                    <a:lnTo>
                      <a:pt x="1323" y="245"/>
                    </a:lnTo>
                    <a:lnTo>
                      <a:pt x="1485" y="177"/>
                    </a:lnTo>
                    <a:lnTo>
                      <a:pt x="1676" y="99"/>
                    </a:lnTo>
                    <a:lnTo>
                      <a:pt x="1920" y="0"/>
                    </a:lnTo>
                  </a:path>
                </a:pathLst>
              </a:custGeom>
              <a:noFill/>
              <a:ln w="38100" cap="rnd" cmpd="sng">
                <a:solidFill>
                  <a:schemeClr val="hlink">
                    <a:alpha val="100000"/>
                  </a:schemeClr>
                </a:solidFill>
                <a:prstDash val="solid"/>
                <a:headEnd type="none" w="med" len="med"/>
                <a:tailEnd type="none" w="med" len="med"/>
              </a:ln>
            </p:spPr>
            <p:txBody>
              <a:bodyPr/>
              <a:lstStyle/>
              <a:p>
                <a:endParaRPr lang="en-US"/>
              </a:p>
            </p:txBody>
          </p:sp>
          <p:sp>
            <p:nvSpPr>
              <p:cNvPr id="95306" name="Freeform 95305"/>
              <p:cNvSpPr/>
              <p:nvPr/>
            </p:nvSpPr>
            <p:spPr>
              <a:xfrm>
                <a:off x="3365" y="1437"/>
                <a:ext cx="1720" cy="1158"/>
              </a:xfrm>
              <a:custGeom>
                <a:avLst/>
                <a:gdLst/>
                <a:ahLst/>
                <a:cxnLst/>
                <a:rect l="0" t="0" r="0" b="0"/>
                <a:pathLst>
                  <a:path w="1720" h="1158">
                    <a:moveTo>
                      <a:pt x="0" y="1157"/>
                    </a:moveTo>
                    <a:lnTo>
                      <a:pt x="167" y="1087"/>
                    </a:lnTo>
                    <a:lnTo>
                      <a:pt x="346" y="1002"/>
                    </a:lnTo>
                    <a:lnTo>
                      <a:pt x="539" y="900"/>
                    </a:lnTo>
                    <a:lnTo>
                      <a:pt x="748" y="775"/>
                    </a:lnTo>
                    <a:lnTo>
                      <a:pt x="968" y="628"/>
                    </a:lnTo>
                    <a:lnTo>
                      <a:pt x="1205" y="451"/>
                    </a:lnTo>
                    <a:lnTo>
                      <a:pt x="1454" y="243"/>
                    </a:lnTo>
                    <a:lnTo>
                      <a:pt x="1719" y="0"/>
                    </a:lnTo>
                  </a:path>
                </a:pathLst>
              </a:custGeom>
              <a:noFill/>
              <a:ln w="38100" cap="rnd" cmpd="sng">
                <a:solidFill>
                  <a:schemeClr val="hlink">
                    <a:alpha val="100000"/>
                  </a:schemeClr>
                </a:solidFill>
                <a:prstDash val="solid"/>
                <a:headEnd type="none" w="med" len="med"/>
                <a:tailEnd type="none" w="med" len="med"/>
              </a:ln>
            </p:spPr>
            <p:txBody>
              <a:bodyPr/>
              <a:lstStyle/>
              <a:p>
                <a:endParaRPr lang="en-US"/>
              </a:p>
            </p:txBody>
          </p:sp>
        </p:grpSp>
      </p:grpSp>
      <p:grpSp>
        <p:nvGrpSpPr>
          <p:cNvPr id="95323" name="Group 95322"/>
          <p:cNvGrpSpPr/>
          <p:nvPr/>
        </p:nvGrpSpPr>
        <p:grpSpPr>
          <a:xfrm>
            <a:off x="3241675" y="1724025"/>
            <a:ext cx="5824538" cy="3394075"/>
            <a:chOff x="1368" y="1086"/>
            <a:chExt cx="3669" cy="2138"/>
          </a:xfrm>
        </p:grpSpPr>
        <p:grpSp>
          <p:nvGrpSpPr>
            <p:cNvPr id="95316" name="Group 95315"/>
            <p:cNvGrpSpPr/>
            <p:nvPr/>
          </p:nvGrpSpPr>
          <p:grpSpPr>
            <a:xfrm>
              <a:off x="1368" y="1104"/>
              <a:ext cx="3528" cy="2120"/>
              <a:chOff x="1368" y="1065"/>
              <a:chExt cx="3624" cy="2159"/>
            </a:xfrm>
          </p:grpSpPr>
          <p:sp>
            <p:nvSpPr>
              <p:cNvPr id="95303" name="Freeform 95302"/>
              <p:cNvSpPr/>
              <p:nvPr/>
            </p:nvSpPr>
            <p:spPr>
              <a:xfrm>
                <a:off x="1368" y="2247"/>
                <a:ext cx="2040" cy="977"/>
              </a:xfrm>
              <a:custGeom>
                <a:avLst/>
                <a:gdLst/>
                <a:ahLst/>
                <a:cxnLst/>
                <a:rect l="0" t="0" r="0" b="0"/>
                <a:pathLst>
                  <a:path w="2040" h="874">
                    <a:moveTo>
                      <a:pt x="0" y="873"/>
                    </a:moveTo>
                    <a:lnTo>
                      <a:pt x="424" y="625"/>
                    </a:lnTo>
                    <a:lnTo>
                      <a:pt x="751" y="454"/>
                    </a:lnTo>
                    <a:lnTo>
                      <a:pt x="1006" y="339"/>
                    </a:lnTo>
                    <a:lnTo>
                      <a:pt x="1212" y="265"/>
                    </a:lnTo>
                    <a:lnTo>
                      <a:pt x="1393" y="211"/>
                    </a:lnTo>
                    <a:lnTo>
                      <a:pt x="1576" y="161"/>
                    </a:lnTo>
                    <a:lnTo>
                      <a:pt x="1783" y="98"/>
                    </a:lnTo>
                    <a:lnTo>
                      <a:pt x="2039" y="0"/>
                    </a:lnTo>
                  </a:path>
                </a:pathLst>
              </a:custGeom>
              <a:noFill/>
              <a:ln w="38100" cap="rnd" cmpd="sng">
                <a:solidFill>
                  <a:schemeClr val="accent2">
                    <a:alpha val="100000"/>
                  </a:schemeClr>
                </a:solidFill>
                <a:prstDash val="solid"/>
                <a:headEnd type="none" w="med" len="med"/>
                <a:tailEnd type="none" w="med" len="med"/>
              </a:ln>
            </p:spPr>
            <p:txBody>
              <a:bodyPr/>
              <a:lstStyle/>
              <a:p>
                <a:endParaRPr lang="en-US"/>
              </a:p>
            </p:txBody>
          </p:sp>
          <p:sp>
            <p:nvSpPr>
              <p:cNvPr id="95304" name="Freeform 95303"/>
              <p:cNvSpPr/>
              <p:nvPr/>
            </p:nvSpPr>
            <p:spPr>
              <a:xfrm>
                <a:off x="3407" y="1065"/>
                <a:ext cx="1585" cy="1177"/>
              </a:xfrm>
              <a:custGeom>
                <a:avLst/>
                <a:gdLst/>
                <a:ahLst/>
                <a:cxnLst/>
                <a:rect l="0" t="0" r="0" b="0"/>
                <a:pathLst>
                  <a:path w="1605" h="1055">
                    <a:moveTo>
                      <a:pt x="0" y="1054"/>
                    </a:moveTo>
                    <a:lnTo>
                      <a:pt x="110" y="1008"/>
                    </a:lnTo>
                    <a:lnTo>
                      <a:pt x="258" y="941"/>
                    </a:lnTo>
                    <a:lnTo>
                      <a:pt x="436" y="854"/>
                    </a:lnTo>
                    <a:lnTo>
                      <a:pt x="639" y="741"/>
                    </a:lnTo>
                    <a:lnTo>
                      <a:pt x="862" y="601"/>
                    </a:lnTo>
                    <a:lnTo>
                      <a:pt x="1100" y="434"/>
                    </a:lnTo>
                    <a:lnTo>
                      <a:pt x="1350" y="234"/>
                    </a:lnTo>
                    <a:lnTo>
                      <a:pt x="1604" y="0"/>
                    </a:lnTo>
                  </a:path>
                </a:pathLst>
              </a:custGeom>
              <a:noFill/>
              <a:ln w="38100" cap="rnd" cmpd="sng">
                <a:solidFill>
                  <a:schemeClr val="accent2">
                    <a:alpha val="100000"/>
                  </a:schemeClr>
                </a:solidFill>
                <a:prstDash val="solid"/>
                <a:headEnd type="none" w="med" len="med"/>
                <a:tailEnd type="none" w="med" len="med"/>
              </a:ln>
            </p:spPr>
            <p:txBody>
              <a:bodyPr/>
              <a:lstStyle/>
              <a:p>
                <a:endParaRPr lang="en-US"/>
              </a:p>
            </p:txBody>
          </p:sp>
        </p:grpSp>
        <p:sp>
          <p:nvSpPr>
            <p:cNvPr id="95283" name="Rectangles 95282"/>
            <p:cNvSpPr/>
            <p:nvPr/>
          </p:nvSpPr>
          <p:spPr>
            <a:xfrm>
              <a:off x="4704" y="1086"/>
              <a:ext cx="333" cy="260"/>
            </a:xfrm>
            <a:prstGeom prst="rect">
              <a:avLst/>
            </a:prstGeom>
            <a:solidFill>
              <a:schemeClr val="bg1"/>
            </a:solidFill>
            <a:ln w="12700">
              <a:noFill/>
            </a:ln>
          </p:spPr>
          <p:txBody>
            <a:bodyPr lIns="0" tIns="0" rIns="0" bIns="44450">
              <a:spAutoFit/>
            </a:bodyPr>
            <a:lstStyle/>
            <a:p>
              <a:pPr algn="ctr" eaLnBrk="0" hangingPunct="0"/>
              <a:r>
                <a:rPr sz="2400" i="1">
                  <a:solidFill>
                    <a:srgbClr val="000000"/>
                  </a:solidFill>
                  <a:latin typeface="Arial" panose="020B0604020202020204" pitchFamily="34" charset="0"/>
                </a:rPr>
                <a:t>TC</a:t>
              </a:r>
            </a:p>
          </p:txBody>
        </p:sp>
      </p:grpSp>
      <p:grpSp>
        <p:nvGrpSpPr>
          <p:cNvPr id="95322" name="Group 95321"/>
          <p:cNvGrpSpPr/>
          <p:nvPr/>
        </p:nvGrpSpPr>
        <p:grpSpPr>
          <a:xfrm>
            <a:off x="4889500" y="3721100"/>
            <a:ext cx="247650" cy="393700"/>
            <a:chOff x="2406" y="2344"/>
            <a:chExt cx="156" cy="248"/>
          </a:xfrm>
        </p:grpSpPr>
        <p:sp>
          <p:nvSpPr>
            <p:cNvPr id="95278" name="Rectangles 95277"/>
            <p:cNvSpPr/>
            <p:nvPr/>
          </p:nvSpPr>
          <p:spPr>
            <a:xfrm>
              <a:off x="2406" y="2344"/>
              <a:ext cx="107" cy="232"/>
            </a:xfrm>
            <a:prstGeom prst="rect">
              <a:avLst/>
            </a:prstGeom>
            <a:noFill/>
            <a:ln w="12700">
              <a:noFill/>
            </a:ln>
          </p:spPr>
          <p:txBody>
            <a:bodyPr wrap="none" lIns="0" tIns="0" rIns="0" bIns="0">
              <a:spAutoFit/>
            </a:bodyPr>
            <a:lstStyle/>
            <a:p>
              <a:pPr algn="ctr" eaLnBrk="0" hangingPunct="0"/>
              <a:r>
                <a:rPr sz="2400" i="1">
                  <a:solidFill>
                    <a:srgbClr val="000000"/>
                  </a:solidFill>
                  <a:latin typeface="Arial" panose="020B0604020202020204" pitchFamily="34" charset="0"/>
                </a:rPr>
                <a:t>L</a:t>
              </a:r>
            </a:p>
          </p:txBody>
        </p:sp>
        <p:sp>
          <p:nvSpPr>
            <p:cNvPr id="95256" name="Freeform 95255"/>
            <p:cNvSpPr/>
            <p:nvPr/>
          </p:nvSpPr>
          <p:spPr>
            <a:xfrm>
              <a:off x="2513" y="2535"/>
              <a:ext cx="49" cy="57"/>
            </a:xfrm>
            <a:custGeom>
              <a:avLst/>
              <a:gdLst/>
              <a:ahLst/>
              <a:cxnLst/>
              <a:rect l="0" t="0" r="0" b="0"/>
              <a:pathLst>
                <a:path w="49" h="57">
                  <a:moveTo>
                    <a:pt x="0" y="28"/>
                  </a:moveTo>
                  <a:lnTo>
                    <a:pt x="0" y="22"/>
                  </a:lnTo>
                  <a:lnTo>
                    <a:pt x="1" y="17"/>
                  </a:lnTo>
                  <a:lnTo>
                    <a:pt x="4" y="12"/>
                  </a:lnTo>
                  <a:lnTo>
                    <a:pt x="7" y="8"/>
                  </a:lnTo>
                  <a:lnTo>
                    <a:pt x="11" y="5"/>
                  </a:lnTo>
                  <a:lnTo>
                    <a:pt x="15" y="2"/>
                  </a:lnTo>
                  <a:lnTo>
                    <a:pt x="20" y="0"/>
                  </a:lnTo>
                  <a:lnTo>
                    <a:pt x="24" y="0"/>
                  </a:lnTo>
                  <a:lnTo>
                    <a:pt x="29" y="0"/>
                  </a:lnTo>
                  <a:lnTo>
                    <a:pt x="33" y="2"/>
                  </a:lnTo>
                  <a:lnTo>
                    <a:pt x="37" y="5"/>
                  </a:lnTo>
                  <a:lnTo>
                    <a:pt x="41" y="8"/>
                  </a:lnTo>
                  <a:lnTo>
                    <a:pt x="44" y="12"/>
                  </a:lnTo>
                  <a:lnTo>
                    <a:pt x="47" y="17"/>
                  </a:lnTo>
                  <a:lnTo>
                    <a:pt x="48" y="22"/>
                  </a:lnTo>
                  <a:lnTo>
                    <a:pt x="48" y="28"/>
                  </a:lnTo>
                  <a:lnTo>
                    <a:pt x="48" y="33"/>
                  </a:lnTo>
                  <a:lnTo>
                    <a:pt x="47" y="39"/>
                  </a:lnTo>
                  <a:lnTo>
                    <a:pt x="44" y="44"/>
                  </a:lnTo>
                  <a:lnTo>
                    <a:pt x="41" y="47"/>
                  </a:lnTo>
                  <a:lnTo>
                    <a:pt x="37" y="51"/>
                  </a:lnTo>
                  <a:lnTo>
                    <a:pt x="33" y="53"/>
                  </a:lnTo>
                  <a:lnTo>
                    <a:pt x="29" y="54"/>
                  </a:lnTo>
                  <a:lnTo>
                    <a:pt x="24" y="56"/>
                  </a:lnTo>
                  <a:lnTo>
                    <a:pt x="20" y="54"/>
                  </a:lnTo>
                  <a:lnTo>
                    <a:pt x="15" y="53"/>
                  </a:lnTo>
                  <a:lnTo>
                    <a:pt x="11" y="51"/>
                  </a:lnTo>
                  <a:lnTo>
                    <a:pt x="7" y="47"/>
                  </a:lnTo>
                  <a:lnTo>
                    <a:pt x="4" y="44"/>
                  </a:lnTo>
                  <a:lnTo>
                    <a:pt x="1" y="39"/>
                  </a:lnTo>
                  <a:lnTo>
                    <a:pt x="0" y="33"/>
                  </a:lnTo>
                  <a:lnTo>
                    <a:pt x="0" y="28"/>
                  </a:lnTo>
                </a:path>
              </a:pathLst>
            </a:custGeom>
            <a:solidFill>
              <a:srgbClr val="000000"/>
            </a:solidFill>
            <a:ln w="12700" cap="rnd" cmpd="sng">
              <a:solidFill>
                <a:srgbClr val="000000">
                  <a:alpha val="100000"/>
                </a:srgbClr>
              </a:solidFill>
              <a:prstDash val="solid"/>
              <a:headEnd type="none" w="med" len="med"/>
              <a:tailEnd type="none" w="med" len="med"/>
            </a:ln>
          </p:spPr>
          <p:txBody>
            <a:bodyPr/>
            <a:lstStyle/>
            <a:p>
              <a:endParaRPr lang="en-US"/>
            </a:p>
          </p:txBody>
        </p:sp>
      </p:grpSp>
      <p:sp>
        <p:nvSpPr>
          <p:cNvPr id="95313" name="Title 95312"/>
          <p:cNvSpPr>
            <a:spLocks noGrp="1"/>
          </p:cNvSpPr>
          <p:nvPr>
            <p:ph type="title"/>
          </p:nvPr>
        </p:nvSpPr>
        <p:spPr/>
        <p:txBody>
          <a:bodyPr/>
          <a:lstStyle/>
          <a:p>
            <a:r>
              <a:t>Total Cost Curves</a:t>
            </a:r>
          </a:p>
        </p:txBody>
      </p:sp>
      <p:grpSp>
        <p:nvGrpSpPr>
          <p:cNvPr id="95321" name="Group 95320"/>
          <p:cNvGrpSpPr/>
          <p:nvPr/>
        </p:nvGrpSpPr>
        <p:grpSpPr>
          <a:xfrm>
            <a:off x="4837113" y="4373563"/>
            <a:ext cx="309562" cy="368300"/>
            <a:chOff x="2373" y="2755"/>
            <a:chExt cx="195" cy="232"/>
          </a:xfrm>
        </p:grpSpPr>
        <p:sp>
          <p:nvSpPr>
            <p:cNvPr id="95279" name="Rectangles 95278"/>
            <p:cNvSpPr/>
            <p:nvPr/>
          </p:nvSpPr>
          <p:spPr>
            <a:xfrm>
              <a:off x="2373" y="2755"/>
              <a:ext cx="149" cy="232"/>
            </a:xfrm>
            <a:prstGeom prst="rect">
              <a:avLst/>
            </a:prstGeom>
            <a:noFill/>
            <a:ln w="12700">
              <a:noFill/>
            </a:ln>
          </p:spPr>
          <p:txBody>
            <a:bodyPr wrap="none" lIns="0" tIns="0" rIns="0" bIns="0">
              <a:spAutoFit/>
            </a:bodyPr>
            <a:lstStyle/>
            <a:p>
              <a:pPr algn="ctr" eaLnBrk="0" hangingPunct="0"/>
              <a:r>
                <a:rPr sz="2400" i="1">
                  <a:solidFill>
                    <a:srgbClr val="000000"/>
                  </a:solidFill>
                  <a:latin typeface="Arial" panose="020B0604020202020204" pitchFamily="34" charset="0"/>
                </a:rPr>
                <a:t>O</a:t>
              </a:r>
            </a:p>
          </p:txBody>
        </p:sp>
        <p:sp>
          <p:nvSpPr>
            <p:cNvPr id="95265" name="Freeform 95264"/>
            <p:cNvSpPr/>
            <p:nvPr/>
          </p:nvSpPr>
          <p:spPr>
            <a:xfrm>
              <a:off x="2518" y="2925"/>
              <a:ext cx="50" cy="58"/>
            </a:xfrm>
            <a:custGeom>
              <a:avLst/>
              <a:gdLst/>
              <a:ahLst/>
              <a:cxnLst/>
              <a:rect l="0" t="0" r="0" b="0"/>
              <a:pathLst>
                <a:path w="50" h="58">
                  <a:moveTo>
                    <a:pt x="0" y="29"/>
                  </a:moveTo>
                  <a:lnTo>
                    <a:pt x="0" y="22"/>
                  </a:lnTo>
                  <a:lnTo>
                    <a:pt x="1" y="17"/>
                  </a:lnTo>
                  <a:lnTo>
                    <a:pt x="4" y="13"/>
                  </a:lnTo>
                  <a:lnTo>
                    <a:pt x="7" y="8"/>
                  </a:lnTo>
                  <a:lnTo>
                    <a:pt x="11" y="5"/>
                  </a:lnTo>
                  <a:lnTo>
                    <a:pt x="15" y="2"/>
                  </a:lnTo>
                  <a:lnTo>
                    <a:pt x="19" y="0"/>
                  </a:lnTo>
                  <a:lnTo>
                    <a:pt x="25" y="0"/>
                  </a:lnTo>
                  <a:lnTo>
                    <a:pt x="29" y="0"/>
                  </a:lnTo>
                  <a:lnTo>
                    <a:pt x="34" y="2"/>
                  </a:lnTo>
                  <a:lnTo>
                    <a:pt x="38" y="5"/>
                  </a:lnTo>
                  <a:lnTo>
                    <a:pt x="42" y="8"/>
                  </a:lnTo>
                  <a:lnTo>
                    <a:pt x="45" y="13"/>
                  </a:lnTo>
                  <a:lnTo>
                    <a:pt x="48" y="17"/>
                  </a:lnTo>
                  <a:lnTo>
                    <a:pt x="49" y="22"/>
                  </a:lnTo>
                  <a:lnTo>
                    <a:pt x="49" y="29"/>
                  </a:lnTo>
                  <a:lnTo>
                    <a:pt x="49" y="33"/>
                  </a:lnTo>
                  <a:lnTo>
                    <a:pt x="48" y="40"/>
                  </a:lnTo>
                  <a:lnTo>
                    <a:pt x="45" y="44"/>
                  </a:lnTo>
                  <a:lnTo>
                    <a:pt x="42" y="48"/>
                  </a:lnTo>
                  <a:lnTo>
                    <a:pt x="38" y="51"/>
                  </a:lnTo>
                  <a:lnTo>
                    <a:pt x="34" y="54"/>
                  </a:lnTo>
                  <a:lnTo>
                    <a:pt x="29" y="55"/>
                  </a:lnTo>
                  <a:lnTo>
                    <a:pt x="25" y="57"/>
                  </a:lnTo>
                  <a:lnTo>
                    <a:pt x="19" y="55"/>
                  </a:lnTo>
                  <a:lnTo>
                    <a:pt x="15" y="54"/>
                  </a:lnTo>
                  <a:lnTo>
                    <a:pt x="11" y="51"/>
                  </a:lnTo>
                  <a:lnTo>
                    <a:pt x="7" y="48"/>
                  </a:lnTo>
                  <a:lnTo>
                    <a:pt x="4" y="44"/>
                  </a:lnTo>
                  <a:lnTo>
                    <a:pt x="1" y="40"/>
                  </a:lnTo>
                  <a:lnTo>
                    <a:pt x="0" y="33"/>
                  </a:lnTo>
                  <a:lnTo>
                    <a:pt x="0" y="29"/>
                  </a:lnTo>
                </a:path>
              </a:pathLst>
            </a:custGeom>
            <a:solidFill>
              <a:srgbClr val="000000"/>
            </a:solidFill>
            <a:ln w="12700" cap="rnd" cmpd="sng">
              <a:solidFill>
                <a:srgbClr val="000000">
                  <a:alpha val="100000"/>
                </a:srgbClr>
              </a:solidFill>
              <a:prstDash val="solid"/>
              <a:headEnd type="none" w="med" len="med"/>
              <a:tailEnd type="none" w="med" len="med"/>
            </a:ln>
          </p:spPr>
          <p:txBody>
            <a:bodyPr/>
            <a:lstStyle/>
            <a:p>
              <a:endParaRPr lang="en-US"/>
            </a:p>
          </p:txBody>
        </p:sp>
      </p:grpSp>
      <p:sp>
        <p:nvSpPr>
          <p:cNvPr id="95317" name="Rectangles 95316"/>
          <p:cNvSpPr/>
          <p:nvPr/>
        </p:nvSpPr>
        <p:spPr>
          <a:xfrm>
            <a:off x="3966686" y="3019425"/>
            <a:ext cx="2132965" cy="413385"/>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TC = </a:t>
            </a:r>
            <a:r>
              <a:rPr sz="2400">
                <a:solidFill>
                  <a:srgbClr val="000000"/>
                </a:solidFill>
                <a:latin typeface="Arial" panose="020B0604020202020204" pitchFamily="34" charset="0"/>
              </a:rPr>
              <a:t>(</a:t>
            </a:r>
            <a:r>
              <a:rPr sz="2400" i="1">
                <a:solidFill>
                  <a:srgbClr val="000000"/>
                </a:solidFill>
                <a:latin typeface="Arial" panose="020B0604020202020204" pitchFamily="34" charset="0"/>
              </a:rPr>
              <a:t>VC + FC</a:t>
            </a:r>
            <a:r>
              <a:rPr sz="2400">
                <a:solidFill>
                  <a:srgbClr val="000000"/>
                </a:solidFill>
                <a:latin typeface="Arial" panose="020B0604020202020204"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318"/>
                                        </p:tgtEl>
                                        <p:attrNameLst>
                                          <p:attrName>style.visibility</p:attrName>
                                        </p:attrNameLst>
                                      </p:cBhvr>
                                      <p:to>
                                        <p:strVal val="visible"/>
                                      </p:to>
                                    </p:set>
                                    <p:animEffect transition="in" filter="wipe(left)">
                                      <p:cBhvr>
                                        <p:cTn id="7" dur="500"/>
                                        <p:tgtEl>
                                          <p:spTgt spid="95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319"/>
                                        </p:tgtEl>
                                        <p:attrNameLst>
                                          <p:attrName>style.visibility</p:attrName>
                                        </p:attrNameLst>
                                      </p:cBhvr>
                                      <p:to>
                                        <p:strVal val="visible"/>
                                      </p:to>
                                    </p:set>
                                    <p:animEffect transition="in" filter="wipe(left)">
                                      <p:cBhvr>
                                        <p:cTn id="12" dur="500"/>
                                        <p:tgtEl>
                                          <p:spTgt spid="95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323"/>
                                        </p:tgtEl>
                                        <p:attrNameLst>
                                          <p:attrName>style.visibility</p:attrName>
                                        </p:attrNameLst>
                                      </p:cBhvr>
                                      <p:to>
                                        <p:strVal val="visible"/>
                                      </p:to>
                                    </p:set>
                                    <p:animEffect transition="in" filter="wipe(left)">
                                      <p:cBhvr>
                                        <p:cTn id="17" dur="500"/>
                                        <p:tgtEl>
                                          <p:spTgt spid="953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317">
                                            <p:txEl>
                                              <p:pRg st="0" end="0"/>
                                            </p:txEl>
                                          </p:spTgt>
                                        </p:tgtEl>
                                        <p:attrNameLst>
                                          <p:attrName>style.visibility</p:attrName>
                                        </p:attrNameLst>
                                      </p:cBhvr>
                                      <p:to>
                                        <p:strVal val="visible"/>
                                      </p:to>
                                    </p:set>
                                    <p:animEffect transition="in" filter="wipe(left)">
                                      <p:cBhvr>
                                        <p:cTn id="22" dur="500"/>
                                        <p:tgtEl>
                                          <p:spTgt spid="953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5320"/>
                                        </p:tgtEl>
                                        <p:attrNameLst>
                                          <p:attrName>style.visibility</p:attrName>
                                        </p:attrNameLst>
                                      </p:cBhvr>
                                      <p:to>
                                        <p:strVal val="visible"/>
                                      </p:to>
                                    </p:set>
                                    <p:animEffect transition="in" filter="wipe(down)">
                                      <p:cBhvr>
                                        <p:cTn id="27" dur="500"/>
                                        <p:tgtEl>
                                          <p:spTgt spid="953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5321"/>
                                        </p:tgtEl>
                                        <p:attrNameLst>
                                          <p:attrName>style.visibility</p:attrName>
                                        </p:attrNameLst>
                                      </p:cBhvr>
                                      <p:to>
                                        <p:strVal val="visible"/>
                                      </p:to>
                                    </p:set>
                                    <p:animEffect transition="in" filter="wipe(down)">
                                      <p:cBhvr>
                                        <p:cTn id="32" dur="500"/>
                                        <p:tgtEl>
                                          <p:spTgt spid="953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5322"/>
                                        </p:tgtEl>
                                        <p:attrNameLst>
                                          <p:attrName>style.visibility</p:attrName>
                                        </p:attrNameLst>
                                      </p:cBhvr>
                                      <p:to>
                                        <p:strVal val="visible"/>
                                      </p:to>
                                    </p:set>
                                    <p:animEffect transition="in" filter="wipe(down)">
                                      <p:cBhvr>
                                        <p:cTn id="37" dur="500"/>
                                        <p:tgtEl>
                                          <p:spTgt spid="9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1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vert="horz" wrap="square" lIns="91440" tIns="45720" rIns="91440" bIns="45720" anchor="ctr" anchorCtr="0"/>
          <a:lstStyle/>
          <a:p>
            <a:r>
              <a:rPr sz="3600" dirty="0">
                <a:solidFill>
                  <a:srgbClr val="C00000"/>
                </a:solidFill>
              </a:rPr>
              <a:t>What’s Different about Financing </a:t>
            </a:r>
            <a:br>
              <a:rPr sz="3600" dirty="0">
                <a:solidFill>
                  <a:srgbClr val="C00000"/>
                </a:solidFill>
              </a:rPr>
            </a:br>
            <a:r>
              <a:rPr sz="3600" dirty="0">
                <a:solidFill>
                  <a:srgbClr val="C00000"/>
                </a:solidFill>
              </a:rPr>
              <a:t>Social Ventures?</a:t>
            </a:r>
          </a:p>
        </p:txBody>
      </p:sp>
      <p:sp>
        <p:nvSpPr>
          <p:cNvPr id="26627" name="Content Placeholder 2"/>
          <p:cNvSpPr>
            <a:spLocks noGrp="1"/>
          </p:cNvSpPr>
          <p:nvPr>
            <p:ph idx="1"/>
          </p:nvPr>
        </p:nvSpPr>
        <p:spPr/>
        <p:txBody>
          <a:bodyPr vert="horz" wrap="square" lIns="91440" tIns="45720" rIns="91440" bIns="45720" anchor="t" anchorCtr="0"/>
          <a:lstStyle/>
          <a:p>
            <a:pPr eaLnBrk="1" hangingPunct="1"/>
            <a:r>
              <a:rPr dirty="0"/>
              <a:t>Unable to issue equity</a:t>
            </a:r>
          </a:p>
          <a:p>
            <a:pPr eaLnBrk="1" hangingPunct="1"/>
            <a:r>
              <a:rPr dirty="0"/>
              <a:t>Financing through</a:t>
            </a:r>
          </a:p>
          <a:p>
            <a:pPr lvl="1" eaLnBrk="1" hangingPunct="1"/>
            <a:r>
              <a:rPr dirty="0"/>
              <a:t>structured debt</a:t>
            </a:r>
          </a:p>
          <a:p>
            <a:pPr lvl="1" eaLnBrk="1" hangingPunct="1"/>
            <a:r>
              <a:rPr dirty="0"/>
              <a:t>royalty-based financing or revenue rights</a:t>
            </a:r>
          </a:p>
          <a:p>
            <a:pPr lvl="1" eaLnBrk="1" hangingPunct="1"/>
            <a:r>
              <a:rPr dirty="0"/>
              <a:t>philanthropic funding</a:t>
            </a:r>
          </a:p>
          <a:p>
            <a:pPr lvl="1" eaLnBrk="1" hangingPunct="1"/>
            <a:r>
              <a:rPr dirty="0"/>
              <a:t>may allow investors to make tax-deductible contributions to “giving funds”</a:t>
            </a:r>
          </a:p>
          <a:p>
            <a:pPr lvl="1" eaLnBrk="1" hangingPunct="1"/>
            <a:r>
              <a:rPr dirty="0"/>
              <a:t>philanthropic angel investors</a:t>
            </a:r>
          </a:p>
          <a:p>
            <a:pPr lvl="1" eaLnBrk="1" hangingPunct="1"/>
            <a:r>
              <a:rPr dirty="0"/>
              <a:t>social VC funds</a:t>
            </a:r>
          </a:p>
          <a:p>
            <a:pPr lvl="1" eaLnBrk="1" hangingPunct="1"/>
            <a:endParaRPr dirty="0"/>
          </a:p>
        </p:txBody>
      </p:sp>
      <p:sp>
        <p:nvSpPr>
          <p:cNvPr id="2662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100</a:t>
            </a:fld>
            <a:endParaRPr lang="en-US" sz="1400" dirty="0">
              <a:solidFill>
                <a:srgbClr val="898989"/>
              </a:solidFill>
              <a:latin typeface="Calibri" panose="020F050202020403020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a:xfrm>
            <a:off x="1738313" y="44450"/>
            <a:ext cx="8686800" cy="1143000"/>
          </a:xfrm>
        </p:spPr>
        <p:txBody>
          <a:bodyPr vert="horz" wrap="square" lIns="91440" tIns="45720" rIns="91440" bIns="45720" anchor="ctr" anchorCtr="0"/>
          <a:lstStyle/>
          <a:p>
            <a:r>
              <a:rPr sz="3600" dirty="0">
                <a:solidFill>
                  <a:srgbClr val="C00000"/>
                </a:solidFill>
              </a:rPr>
              <a:t>Considerations When Choosing Financing</a:t>
            </a:r>
          </a:p>
        </p:txBody>
      </p:sp>
      <p:sp>
        <p:nvSpPr>
          <p:cNvPr id="27651"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101</a:t>
            </a:fld>
            <a:endParaRPr lang="en-US" sz="1400" dirty="0">
              <a:solidFill>
                <a:srgbClr val="898989"/>
              </a:solidFill>
              <a:latin typeface="Calibri" panose="020F0502020204030204" charset="0"/>
            </a:endParaRPr>
          </a:p>
        </p:txBody>
      </p:sp>
      <p:sp>
        <p:nvSpPr>
          <p:cNvPr id="27652" name="Content Placeholder 2"/>
          <p:cNvSpPr>
            <a:spLocks noGrp="1"/>
          </p:cNvSpPr>
          <p:nvPr>
            <p:ph idx="1"/>
          </p:nvPr>
        </p:nvSpPr>
        <p:spPr>
          <a:xfrm>
            <a:off x="1981200" y="1125538"/>
            <a:ext cx="8229600" cy="4525962"/>
          </a:xfrm>
        </p:spPr>
        <p:txBody>
          <a:bodyPr vert="horz" wrap="square" lIns="91440" tIns="45720" rIns="91440" bIns="45720" anchor="t" anchorCtr="0">
            <a:normAutofit lnSpcReduction="20000"/>
          </a:bodyPr>
          <a:lstStyle/>
          <a:p>
            <a:r>
              <a:rPr sz="2800" dirty="0"/>
              <a:t>Are not-for-profit status and the attendant tax exemption worthwhile?</a:t>
            </a:r>
          </a:p>
          <a:p>
            <a:r>
              <a:rPr sz="2800" dirty="0"/>
              <a:t>Should liability be limited, or should losses be passed on to the company’s owners?</a:t>
            </a:r>
          </a:p>
          <a:p>
            <a:r>
              <a:rPr sz="2800" dirty="0"/>
              <a:t>Is it important to be able to switch corporate forms easily as the company evolves?</a:t>
            </a:r>
          </a:p>
          <a:p>
            <a:r>
              <a:rPr sz="2800" dirty="0"/>
              <a:t>How important is it to avoid corporate-style taxation (i.e., double taxation)?</a:t>
            </a:r>
          </a:p>
          <a:p>
            <a:r>
              <a:rPr sz="2800" dirty="0"/>
              <a:t>Who are the best monitors of the firm-owners, investors, or managers?</a:t>
            </a:r>
          </a:p>
          <a:p>
            <a:r>
              <a:rPr sz="2800" dirty="0"/>
              <a:t>How will the monitors be monitored?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
          <p:cNvSpPr>
            <a:spLocks noGrp="1"/>
          </p:cNvSpPr>
          <p:nvPr>
            <p:ph type="title"/>
          </p:nvPr>
        </p:nvSpPr>
        <p:spPr>
          <a:xfrm>
            <a:off x="1738313" y="-142875"/>
            <a:ext cx="8686800" cy="1143000"/>
          </a:xfrm>
        </p:spPr>
        <p:txBody>
          <a:bodyPr vert="horz" wrap="square" lIns="91440" tIns="45720" rIns="91440" bIns="45720" anchor="ctr" anchorCtr="0"/>
          <a:lstStyle/>
          <a:p>
            <a:r>
              <a:rPr sz="3600" dirty="0">
                <a:solidFill>
                  <a:srgbClr val="C00000"/>
                </a:solidFill>
              </a:rPr>
              <a:t>Considerations When Choosing Financing</a:t>
            </a:r>
          </a:p>
        </p:txBody>
      </p:sp>
      <p:pic>
        <p:nvPicPr>
          <p:cNvPr id="28675" name="Picture 2"/>
          <p:cNvPicPr>
            <a:picLocks noChangeAspect="1"/>
          </p:cNvPicPr>
          <p:nvPr/>
        </p:nvPicPr>
        <p:blipFill>
          <a:blip r:embed="rId3"/>
          <a:stretch>
            <a:fillRect/>
          </a:stretch>
        </p:blipFill>
        <p:spPr>
          <a:xfrm>
            <a:off x="1530350" y="704850"/>
            <a:ext cx="9144000" cy="6153150"/>
          </a:xfrm>
          <a:prstGeom prst="rect">
            <a:avLst/>
          </a:prstGeom>
          <a:solidFill>
            <a:schemeClr val="bg1"/>
          </a:solidFill>
          <a:ln w="9525">
            <a:noFill/>
          </a:ln>
        </p:spPr>
      </p:pic>
      <p:sp>
        <p:nvSpPr>
          <p:cNvPr id="28676" name="Slide Number Placeholder 3"/>
          <p:cNvSpPr txBox="1">
            <a:spLocks noGrp="1"/>
          </p:cNvSpPr>
          <p:nvPr>
            <p:ph type="sldNum" sz="quarter" idx="12"/>
          </p:nvPr>
        </p:nvSpPr>
        <p:spPr>
          <a:xfrm>
            <a:off x="8499475" y="6592888"/>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102</a:t>
            </a:fld>
            <a:endParaRPr lang="en-US" sz="1400" dirty="0">
              <a:solidFill>
                <a:srgbClr val="898989"/>
              </a:solidFill>
              <a:latin typeface="Calibri" panose="020F0502020204030204" charset="0"/>
            </a:endParaRPr>
          </a:p>
        </p:txBody>
      </p:sp>
      <p:sp>
        <p:nvSpPr>
          <p:cNvPr id="28677" name="TextBox 4"/>
          <p:cNvSpPr txBox="1"/>
          <p:nvPr/>
        </p:nvSpPr>
        <p:spPr>
          <a:xfrm>
            <a:off x="1509713" y="650875"/>
            <a:ext cx="1584325" cy="337185"/>
          </a:xfrm>
          <a:prstGeom prst="rect">
            <a:avLst/>
          </a:prstGeom>
          <a:noFill/>
          <a:ln w="9525">
            <a:noFill/>
          </a:ln>
        </p:spPr>
        <p:txBody>
          <a:bodyPr>
            <a:spAutoFit/>
          </a:bodyPr>
          <a:lstStyle/>
          <a:p>
            <a:r>
              <a:rPr sz="1600" dirty="0">
                <a:solidFill>
                  <a:schemeClr val="tx1"/>
                </a:solidFill>
                <a:latin typeface="Calibri" panose="020F0502020204030204" charset="0"/>
              </a:rPr>
              <a:t>Table 2.1</a:t>
            </a:r>
            <a:endParaRPr sz="1600" dirty="0">
              <a:latin typeface="Calibri" panose="020F05020202040302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05" y="365125"/>
            <a:ext cx="11207750" cy="1325880"/>
          </a:xfrm>
        </p:spPr>
        <p:txBody>
          <a:bodyPr>
            <a:normAutofit fontScale="90000"/>
          </a:bodyPr>
          <a:lstStyle/>
          <a:p>
            <a:r>
              <a:rPr lang="en-US" b="1">
                <a:sym typeface="+mn-ea"/>
              </a:rPr>
              <a:t>Investor expectation in entreprenurship development in terms of money, cost profit and finanace</a:t>
            </a:r>
            <a:endParaRPr lang="en-US" b="1"/>
          </a:p>
        </p:txBody>
      </p:sp>
      <p:sp>
        <p:nvSpPr>
          <p:cNvPr id="5" name="Content Placeholder 4"/>
          <p:cNvSpPr>
            <a:spLocks noGrp="1"/>
          </p:cNvSpPr>
          <p:nvPr>
            <p:ph idx="1"/>
          </p:nvPr>
        </p:nvSpPr>
        <p:spPr>
          <a:xfrm>
            <a:off x="531495" y="1615440"/>
            <a:ext cx="11128375" cy="4973320"/>
          </a:xfrm>
        </p:spPr>
        <p:txBody>
          <a:bodyPr>
            <a:normAutofit fontScale="65000"/>
          </a:bodyPr>
          <a:lstStyle/>
          <a:p>
            <a:pPr marL="0" indent="0">
              <a:buNone/>
            </a:pPr>
            <a:r>
              <a:rPr lang="en-US"/>
              <a:t>Investors in entrepreneurship development often have specific expectations and considerations regarding money, costs, profitability, and finance. Their outlook is shaped by the potential return on investment, risk assessment, and the viability of the business model. Here are some key areas where investor expectations commonly intersect with financial aspects:</a:t>
            </a:r>
          </a:p>
          <a:p>
            <a:pPr marL="0" indent="0">
              <a:buNone/>
            </a:pPr>
            <a:r>
              <a:rPr lang="en-US" b="1"/>
              <a:t>1. Revenue Growth and Profitability:</a:t>
            </a:r>
            <a:r>
              <a:rPr lang="en-US"/>
              <a:t> Investors typically expect a clear path to revenue growth and eventual profitability. They evaluate whether the business model has the potential to generate substantial revenues and turn a profit over time.</a:t>
            </a:r>
          </a:p>
          <a:p>
            <a:pPr marL="0" indent="0">
              <a:buNone/>
            </a:pPr>
            <a:r>
              <a:rPr lang="en-US" b="1"/>
              <a:t>2. Financial Projections and Realism:</a:t>
            </a:r>
            <a:r>
              <a:rPr lang="en-US"/>
              <a:t> Expectations include well-structured and realistic financial projections. Investors assess whether entrepreneurs have conducted thorough market research and developed sensible financial forecasts based on those findings.</a:t>
            </a:r>
          </a:p>
          <a:p>
            <a:pPr marL="0" indent="0">
              <a:buNone/>
            </a:pPr>
            <a:r>
              <a:rPr lang="en-US" b="1"/>
              <a:t>3. Capital Efficiency and Cost Management:</a:t>
            </a:r>
            <a:r>
              <a:rPr lang="en-US"/>
              <a:t> Investors often favor businesses that demonstrate efficiency in capital usage and effective cost management. They expect entrepreneurs to optimize expenses, especially in the early stages of the venture.</a:t>
            </a:r>
          </a:p>
          <a:p>
            <a:pPr marL="0" indent="0">
              <a:buNone/>
            </a:pPr>
            <a:r>
              <a:rPr lang="en-US" b="1"/>
              <a:t>4. Return on Investment (ROI) and Exit Strategy: </a:t>
            </a:r>
            <a:r>
              <a:rPr lang="en-US"/>
              <a:t>Investors seek an understanding of the potential return on their investment. They want to know the entrepreneur's plans for providing a lucrative exit, whether through acquisition, IPO, or other means, where investors can realize their returns.</a:t>
            </a:r>
          </a:p>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49660" cy="1325880"/>
          </a:xfrm>
        </p:spPr>
        <p:txBody>
          <a:bodyPr>
            <a:normAutofit fontScale="90000"/>
          </a:bodyPr>
          <a:lstStyle/>
          <a:p>
            <a:r>
              <a:rPr lang="en-US" b="1">
                <a:sym typeface="+mn-ea"/>
              </a:rPr>
              <a:t>Investor expectation in entreprenurship development in terms of money, cost profit and finanace</a:t>
            </a:r>
            <a:endParaRPr lang="en-US"/>
          </a:p>
        </p:txBody>
      </p:sp>
      <p:sp>
        <p:nvSpPr>
          <p:cNvPr id="3" name="Content Placeholder 2"/>
          <p:cNvSpPr>
            <a:spLocks noGrp="1"/>
          </p:cNvSpPr>
          <p:nvPr>
            <p:ph idx="1"/>
          </p:nvPr>
        </p:nvSpPr>
        <p:spPr>
          <a:xfrm>
            <a:off x="267970" y="1825625"/>
            <a:ext cx="11819890" cy="4536440"/>
          </a:xfrm>
        </p:spPr>
        <p:txBody>
          <a:bodyPr>
            <a:normAutofit fontScale="60000"/>
          </a:bodyPr>
          <a:lstStyle/>
          <a:p>
            <a:pPr marL="0" indent="0">
              <a:buNone/>
            </a:pPr>
            <a:r>
              <a:rPr lang="en-US" b="1">
                <a:sym typeface="+mn-ea"/>
              </a:rPr>
              <a:t>5. Funding Allocation and Resource Utilization: </a:t>
            </a:r>
            <a:r>
              <a:rPr lang="en-US">
                <a:sym typeface="+mn-ea"/>
              </a:rPr>
              <a:t>There's an expectation that the capital raised will be wisely allocated to critical areas, such as product development, marketing, talent acquisition, and operational scaling, in line with the business strategy.</a:t>
            </a:r>
            <a:endParaRPr lang="en-US"/>
          </a:p>
          <a:p>
            <a:pPr marL="0" indent="0">
              <a:buNone/>
            </a:pPr>
            <a:r>
              <a:rPr lang="en-US" b="1">
                <a:sym typeface="+mn-ea"/>
              </a:rPr>
              <a:t>6. Financial Transparency and Reporting:</a:t>
            </a:r>
            <a:r>
              <a:rPr lang="en-US">
                <a:sym typeface="+mn-ea"/>
              </a:rPr>
              <a:t> Investors expect transparent and regular reporting regarding the financial health of the business. This includes providing financial statements, key performance indicators (KPIs), and updates on the use of invested funds.</a:t>
            </a:r>
            <a:endParaRPr lang="en-US"/>
          </a:p>
          <a:p>
            <a:pPr marL="0" indent="0">
              <a:buNone/>
            </a:pPr>
            <a:r>
              <a:rPr lang="en-US" b="1">
                <a:sym typeface="+mn-ea"/>
              </a:rPr>
              <a:t>7. Risk Assessment and Mitigation:</a:t>
            </a:r>
            <a:r>
              <a:rPr lang="en-US">
                <a:sym typeface="+mn-ea"/>
              </a:rPr>
              <a:t> Investors appreciate a comprehensive risk assessment that identifies potential financial risks and a plan to mitigate these risks. They seek entrepreneurs who understand the financial challenges and have strategies in place to manage them.</a:t>
            </a:r>
            <a:endParaRPr lang="en-US"/>
          </a:p>
          <a:p>
            <a:pPr marL="0" indent="0">
              <a:buNone/>
            </a:pPr>
            <a:r>
              <a:rPr lang="en-US" b="1">
                <a:sym typeface="+mn-ea"/>
              </a:rPr>
              <a:t>8. Flexibility in Financial Strategy:</a:t>
            </a:r>
            <a:r>
              <a:rPr lang="en-US">
                <a:sym typeface="+mn-ea"/>
              </a:rPr>
              <a:t> Flexibility in adapting the financial strategy based on changing market conditions is often valued. Investors recognize that business landscapes can shift, and a solid financial strategy should be adaptable.</a:t>
            </a:r>
            <a:endParaRPr lang="en-US"/>
          </a:p>
          <a:p>
            <a:pPr marL="0" indent="0">
              <a:buNone/>
            </a:pPr>
            <a:r>
              <a:rPr lang="en-US" b="1">
                <a:sym typeface="+mn-ea"/>
              </a:rPr>
              <a:t>9. Scalability and Investment Return Timeline:</a:t>
            </a:r>
            <a:r>
              <a:rPr lang="en-US">
                <a:sym typeface="+mn-ea"/>
              </a:rPr>
              <a:t> Investors look for ventures that demonstrate scalability potential. They often expect a timeline for when they might start seeing returns on their investment, based on the growth trajectory of the business.</a:t>
            </a:r>
            <a:endParaRPr lang="en-US"/>
          </a:p>
          <a:p>
            <a:pPr marL="0" indent="0">
              <a:buNone/>
            </a:pPr>
            <a:r>
              <a:rPr lang="en-US">
                <a:sym typeface="+mn-ea"/>
              </a:rPr>
              <a:t>Understanding and meeting these financial expectations is crucial when seeking investment. Entrepreneurs must clearly articulate how their business model, financial strategy, and execution plan align with investor expectations in terms of financial performance and potential return on investment. Demonstrating a solid understanding of these financial aspects can significantly enhance the appeal of the business to potential investors.</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11</a:t>
            </a:fld>
            <a:endParaRPr lang="en-US" altLang="en-US" dirty="0">
              <a:latin typeface="Times New Roman" panose="02020603050405020304" charset="0"/>
            </a:endParaRPr>
          </a:p>
        </p:txBody>
      </p:sp>
      <p:grpSp>
        <p:nvGrpSpPr>
          <p:cNvPr id="113828" name="Group 113827"/>
          <p:cNvGrpSpPr/>
          <p:nvPr/>
        </p:nvGrpSpPr>
        <p:grpSpPr>
          <a:xfrm>
            <a:off x="2208213" y="1625600"/>
            <a:ext cx="7742238" cy="4605338"/>
            <a:chOff x="694" y="1024"/>
            <a:chExt cx="4877" cy="2901"/>
          </a:xfrm>
        </p:grpSpPr>
        <p:sp>
          <p:nvSpPr>
            <p:cNvPr id="113669" name="Freeform 113668"/>
            <p:cNvSpPr/>
            <p:nvPr/>
          </p:nvSpPr>
          <p:spPr>
            <a:xfrm>
              <a:off x="1256" y="1088"/>
              <a:ext cx="4315" cy="2379"/>
            </a:xfrm>
            <a:custGeom>
              <a:avLst/>
              <a:gdLst/>
              <a:ahLst/>
              <a:cxnLst/>
              <a:rect l="0" t="0" r="0" b="0"/>
              <a:pathLst>
                <a:path w="4315" h="2379">
                  <a:moveTo>
                    <a:pt x="0" y="0"/>
                  </a:moveTo>
                  <a:lnTo>
                    <a:pt x="0" y="2378"/>
                  </a:lnTo>
                  <a:lnTo>
                    <a:pt x="4314" y="2378"/>
                  </a:lnTo>
                </a:path>
              </a:pathLst>
            </a:custGeom>
            <a:noFill/>
            <a:ln w="25400" cap="rnd" cmpd="sng">
              <a:solidFill>
                <a:srgbClr val="000000">
                  <a:alpha val="100000"/>
                </a:srgbClr>
              </a:solidFill>
              <a:prstDash val="solid"/>
              <a:headEnd type="none" w="med" len="med"/>
              <a:tailEnd type="none" w="med" len="med"/>
            </a:ln>
          </p:spPr>
          <p:txBody>
            <a:bodyPr/>
            <a:lstStyle/>
            <a:p>
              <a:endParaRPr lang="en-US"/>
            </a:p>
          </p:txBody>
        </p:sp>
        <p:sp>
          <p:nvSpPr>
            <p:cNvPr id="113670" name="Straight Connector 113669"/>
            <p:cNvSpPr/>
            <p:nvPr/>
          </p:nvSpPr>
          <p:spPr>
            <a:xfrm flipV="1">
              <a:off x="1499" y="3400"/>
              <a:ext cx="0" cy="77"/>
            </a:xfrm>
            <a:prstGeom prst="line">
              <a:avLst/>
            </a:prstGeom>
            <a:ln w="25400" cap="flat" cmpd="sng">
              <a:solidFill>
                <a:srgbClr val="000000"/>
              </a:solidFill>
              <a:prstDash val="solid"/>
              <a:headEnd type="none" w="med" len="med"/>
              <a:tailEnd type="none" w="med" len="med"/>
            </a:ln>
          </p:spPr>
        </p:sp>
        <p:sp>
          <p:nvSpPr>
            <p:cNvPr id="113671" name="Straight Connector 113670"/>
            <p:cNvSpPr/>
            <p:nvPr/>
          </p:nvSpPr>
          <p:spPr>
            <a:xfrm flipV="1">
              <a:off x="1740" y="3400"/>
              <a:ext cx="0" cy="77"/>
            </a:xfrm>
            <a:prstGeom prst="line">
              <a:avLst/>
            </a:prstGeom>
            <a:ln w="25400" cap="flat" cmpd="sng">
              <a:solidFill>
                <a:srgbClr val="000000"/>
              </a:solidFill>
              <a:prstDash val="solid"/>
              <a:headEnd type="none" w="med" len="med"/>
              <a:tailEnd type="none" w="med" len="med"/>
            </a:ln>
          </p:spPr>
        </p:sp>
        <p:sp>
          <p:nvSpPr>
            <p:cNvPr id="113672" name="Straight Connector 113671"/>
            <p:cNvSpPr/>
            <p:nvPr/>
          </p:nvSpPr>
          <p:spPr>
            <a:xfrm flipV="1">
              <a:off x="1983" y="3400"/>
              <a:ext cx="0" cy="77"/>
            </a:xfrm>
            <a:prstGeom prst="line">
              <a:avLst/>
            </a:prstGeom>
            <a:ln w="25400" cap="flat" cmpd="sng">
              <a:solidFill>
                <a:srgbClr val="000000"/>
              </a:solidFill>
              <a:prstDash val="solid"/>
              <a:headEnd type="none" w="med" len="med"/>
              <a:tailEnd type="none" w="med" len="med"/>
            </a:ln>
          </p:spPr>
        </p:sp>
        <p:sp>
          <p:nvSpPr>
            <p:cNvPr id="113673" name="Straight Connector 113672"/>
            <p:cNvSpPr/>
            <p:nvPr/>
          </p:nvSpPr>
          <p:spPr>
            <a:xfrm flipV="1">
              <a:off x="2225" y="3400"/>
              <a:ext cx="0" cy="77"/>
            </a:xfrm>
            <a:prstGeom prst="line">
              <a:avLst/>
            </a:prstGeom>
            <a:ln w="25400" cap="flat" cmpd="sng">
              <a:solidFill>
                <a:srgbClr val="000000"/>
              </a:solidFill>
              <a:prstDash val="solid"/>
              <a:headEnd type="none" w="med" len="med"/>
              <a:tailEnd type="none" w="med" len="med"/>
            </a:ln>
          </p:spPr>
        </p:sp>
        <p:sp>
          <p:nvSpPr>
            <p:cNvPr id="113674" name="Straight Connector 113673"/>
            <p:cNvSpPr/>
            <p:nvPr/>
          </p:nvSpPr>
          <p:spPr>
            <a:xfrm flipV="1">
              <a:off x="2466" y="3400"/>
              <a:ext cx="0" cy="77"/>
            </a:xfrm>
            <a:prstGeom prst="line">
              <a:avLst/>
            </a:prstGeom>
            <a:ln w="25400" cap="flat" cmpd="sng">
              <a:solidFill>
                <a:srgbClr val="000000"/>
              </a:solidFill>
              <a:prstDash val="solid"/>
              <a:headEnd type="none" w="med" len="med"/>
              <a:tailEnd type="none" w="med" len="med"/>
            </a:ln>
          </p:spPr>
        </p:sp>
        <p:sp>
          <p:nvSpPr>
            <p:cNvPr id="113675" name="Straight Connector 113674"/>
            <p:cNvSpPr/>
            <p:nvPr/>
          </p:nvSpPr>
          <p:spPr>
            <a:xfrm flipV="1">
              <a:off x="2709" y="3400"/>
              <a:ext cx="0" cy="77"/>
            </a:xfrm>
            <a:prstGeom prst="line">
              <a:avLst/>
            </a:prstGeom>
            <a:ln w="25400" cap="flat" cmpd="sng">
              <a:solidFill>
                <a:srgbClr val="000000"/>
              </a:solidFill>
              <a:prstDash val="solid"/>
              <a:headEnd type="none" w="med" len="med"/>
              <a:tailEnd type="none" w="med" len="med"/>
            </a:ln>
          </p:spPr>
        </p:sp>
        <p:sp>
          <p:nvSpPr>
            <p:cNvPr id="113676" name="Straight Connector 113675"/>
            <p:cNvSpPr/>
            <p:nvPr/>
          </p:nvSpPr>
          <p:spPr>
            <a:xfrm flipV="1">
              <a:off x="2951" y="3400"/>
              <a:ext cx="0" cy="77"/>
            </a:xfrm>
            <a:prstGeom prst="line">
              <a:avLst/>
            </a:prstGeom>
            <a:ln w="25400" cap="flat" cmpd="sng">
              <a:solidFill>
                <a:srgbClr val="000000"/>
              </a:solidFill>
              <a:prstDash val="solid"/>
              <a:headEnd type="none" w="med" len="med"/>
              <a:tailEnd type="none" w="med" len="med"/>
            </a:ln>
          </p:spPr>
        </p:sp>
        <p:sp>
          <p:nvSpPr>
            <p:cNvPr id="113677" name="Straight Connector 113676"/>
            <p:cNvSpPr/>
            <p:nvPr/>
          </p:nvSpPr>
          <p:spPr>
            <a:xfrm flipV="1">
              <a:off x="3194" y="3400"/>
              <a:ext cx="0" cy="77"/>
            </a:xfrm>
            <a:prstGeom prst="line">
              <a:avLst/>
            </a:prstGeom>
            <a:ln w="25400" cap="flat" cmpd="sng">
              <a:solidFill>
                <a:srgbClr val="000000"/>
              </a:solidFill>
              <a:prstDash val="solid"/>
              <a:headEnd type="none" w="med" len="med"/>
              <a:tailEnd type="none" w="med" len="med"/>
            </a:ln>
          </p:spPr>
        </p:sp>
        <p:sp>
          <p:nvSpPr>
            <p:cNvPr id="113678" name="Straight Connector 113677"/>
            <p:cNvSpPr/>
            <p:nvPr/>
          </p:nvSpPr>
          <p:spPr>
            <a:xfrm flipV="1">
              <a:off x="3434" y="3400"/>
              <a:ext cx="0" cy="77"/>
            </a:xfrm>
            <a:prstGeom prst="line">
              <a:avLst/>
            </a:prstGeom>
            <a:ln w="25400" cap="flat" cmpd="sng">
              <a:solidFill>
                <a:srgbClr val="000000"/>
              </a:solidFill>
              <a:prstDash val="solid"/>
              <a:headEnd type="none" w="med" len="med"/>
              <a:tailEnd type="none" w="med" len="med"/>
            </a:ln>
          </p:spPr>
        </p:sp>
        <p:sp>
          <p:nvSpPr>
            <p:cNvPr id="113679" name="Straight Connector 113678"/>
            <p:cNvSpPr/>
            <p:nvPr/>
          </p:nvSpPr>
          <p:spPr>
            <a:xfrm flipV="1">
              <a:off x="3676" y="3400"/>
              <a:ext cx="0" cy="77"/>
            </a:xfrm>
            <a:prstGeom prst="line">
              <a:avLst/>
            </a:prstGeom>
            <a:ln w="25400" cap="flat" cmpd="sng">
              <a:solidFill>
                <a:srgbClr val="000000"/>
              </a:solidFill>
              <a:prstDash val="solid"/>
              <a:headEnd type="none" w="med" len="med"/>
              <a:tailEnd type="none" w="med" len="med"/>
            </a:ln>
          </p:spPr>
        </p:sp>
        <p:sp>
          <p:nvSpPr>
            <p:cNvPr id="113689" name="Straight Connector 113688"/>
            <p:cNvSpPr/>
            <p:nvPr/>
          </p:nvSpPr>
          <p:spPr>
            <a:xfrm>
              <a:off x="1262" y="3163"/>
              <a:ext cx="51" cy="0"/>
            </a:xfrm>
            <a:prstGeom prst="line">
              <a:avLst/>
            </a:prstGeom>
            <a:ln w="25400" cap="flat" cmpd="sng">
              <a:solidFill>
                <a:srgbClr val="000000"/>
              </a:solidFill>
              <a:prstDash val="solid"/>
              <a:headEnd type="none" w="med" len="med"/>
              <a:tailEnd type="none" w="med" len="med"/>
            </a:ln>
          </p:spPr>
        </p:sp>
        <p:sp>
          <p:nvSpPr>
            <p:cNvPr id="113690" name="Straight Connector 113689"/>
            <p:cNvSpPr/>
            <p:nvPr/>
          </p:nvSpPr>
          <p:spPr>
            <a:xfrm>
              <a:off x="1262" y="3316"/>
              <a:ext cx="51" cy="0"/>
            </a:xfrm>
            <a:prstGeom prst="line">
              <a:avLst/>
            </a:prstGeom>
            <a:ln w="25400" cap="flat" cmpd="sng">
              <a:solidFill>
                <a:srgbClr val="000000"/>
              </a:solidFill>
              <a:prstDash val="solid"/>
              <a:headEnd type="none" w="med" len="med"/>
              <a:tailEnd type="none" w="med" len="med"/>
            </a:ln>
          </p:spPr>
        </p:sp>
        <p:sp>
          <p:nvSpPr>
            <p:cNvPr id="113715" name="Straight Connector 113714"/>
            <p:cNvSpPr/>
            <p:nvPr/>
          </p:nvSpPr>
          <p:spPr>
            <a:xfrm flipV="1">
              <a:off x="3919" y="3400"/>
              <a:ext cx="0" cy="77"/>
            </a:xfrm>
            <a:prstGeom prst="line">
              <a:avLst/>
            </a:prstGeom>
            <a:ln w="25400" cap="flat" cmpd="sng">
              <a:solidFill>
                <a:srgbClr val="000000"/>
              </a:solidFill>
              <a:prstDash val="solid"/>
              <a:headEnd type="none" w="med" len="med"/>
              <a:tailEnd type="none" w="med" len="med"/>
            </a:ln>
          </p:spPr>
        </p:sp>
        <p:sp>
          <p:nvSpPr>
            <p:cNvPr id="113716" name="Straight Connector 113715"/>
            <p:cNvSpPr/>
            <p:nvPr/>
          </p:nvSpPr>
          <p:spPr>
            <a:xfrm flipV="1">
              <a:off x="4160" y="3400"/>
              <a:ext cx="0" cy="77"/>
            </a:xfrm>
            <a:prstGeom prst="line">
              <a:avLst/>
            </a:prstGeom>
            <a:ln w="25400" cap="flat" cmpd="sng">
              <a:solidFill>
                <a:srgbClr val="000000"/>
              </a:solidFill>
              <a:prstDash val="solid"/>
              <a:headEnd type="none" w="med" len="med"/>
              <a:tailEnd type="none" w="med" len="med"/>
            </a:ln>
          </p:spPr>
        </p:sp>
        <p:sp>
          <p:nvSpPr>
            <p:cNvPr id="113717" name="Straight Connector 113716"/>
            <p:cNvSpPr/>
            <p:nvPr/>
          </p:nvSpPr>
          <p:spPr>
            <a:xfrm flipV="1">
              <a:off x="4402" y="3400"/>
              <a:ext cx="0" cy="77"/>
            </a:xfrm>
            <a:prstGeom prst="line">
              <a:avLst/>
            </a:prstGeom>
            <a:ln w="25400" cap="flat" cmpd="sng">
              <a:solidFill>
                <a:srgbClr val="000000"/>
              </a:solidFill>
              <a:prstDash val="solid"/>
              <a:headEnd type="none" w="med" len="med"/>
              <a:tailEnd type="none" w="med" len="med"/>
            </a:ln>
          </p:spPr>
        </p:sp>
        <p:sp>
          <p:nvSpPr>
            <p:cNvPr id="113718" name="Straight Connector 113717"/>
            <p:cNvSpPr/>
            <p:nvPr/>
          </p:nvSpPr>
          <p:spPr>
            <a:xfrm flipV="1">
              <a:off x="4645" y="3400"/>
              <a:ext cx="0" cy="77"/>
            </a:xfrm>
            <a:prstGeom prst="line">
              <a:avLst/>
            </a:prstGeom>
            <a:ln w="25400" cap="flat" cmpd="sng">
              <a:solidFill>
                <a:srgbClr val="000000"/>
              </a:solidFill>
              <a:prstDash val="solid"/>
              <a:headEnd type="none" w="med" len="med"/>
              <a:tailEnd type="none" w="med" len="med"/>
            </a:ln>
          </p:spPr>
        </p:sp>
        <p:sp>
          <p:nvSpPr>
            <p:cNvPr id="113719" name="Straight Connector 113718"/>
            <p:cNvSpPr/>
            <p:nvPr/>
          </p:nvSpPr>
          <p:spPr>
            <a:xfrm flipV="1">
              <a:off x="4886" y="3400"/>
              <a:ext cx="0" cy="77"/>
            </a:xfrm>
            <a:prstGeom prst="line">
              <a:avLst/>
            </a:prstGeom>
            <a:ln w="25400" cap="flat" cmpd="sng">
              <a:solidFill>
                <a:srgbClr val="000000"/>
              </a:solidFill>
              <a:prstDash val="solid"/>
              <a:headEnd type="none" w="med" len="med"/>
              <a:tailEnd type="none" w="med" len="med"/>
            </a:ln>
          </p:spPr>
        </p:sp>
        <p:sp>
          <p:nvSpPr>
            <p:cNvPr id="113720" name="Straight Connector 113719"/>
            <p:cNvSpPr/>
            <p:nvPr/>
          </p:nvSpPr>
          <p:spPr>
            <a:xfrm flipV="1">
              <a:off x="5129" y="3400"/>
              <a:ext cx="0" cy="77"/>
            </a:xfrm>
            <a:prstGeom prst="line">
              <a:avLst/>
            </a:prstGeom>
            <a:ln w="25400" cap="flat" cmpd="sng">
              <a:solidFill>
                <a:srgbClr val="000000"/>
              </a:solidFill>
              <a:prstDash val="solid"/>
              <a:headEnd type="none" w="med" len="med"/>
              <a:tailEnd type="none" w="med" len="med"/>
            </a:ln>
          </p:spPr>
        </p:sp>
        <p:sp>
          <p:nvSpPr>
            <p:cNvPr id="113721" name="Straight Connector 113720"/>
            <p:cNvSpPr/>
            <p:nvPr/>
          </p:nvSpPr>
          <p:spPr>
            <a:xfrm flipV="1">
              <a:off x="5365" y="3400"/>
              <a:ext cx="0" cy="77"/>
            </a:xfrm>
            <a:prstGeom prst="line">
              <a:avLst/>
            </a:prstGeom>
            <a:ln w="25400" cap="flat" cmpd="sng">
              <a:solidFill>
                <a:srgbClr val="000000"/>
              </a:solidFill>
              <a:prstDash val="solid"/>
              <a:headEnd type="none" w="med" len="med"/>
              <a:tailEnd type="none" w="med" len="med"/>
            </a:ln>
          </p:spPr>
        </p:sp>
        <p:sp>
          <p:nvSpPr>
            <p:cNvPr id="113667" name="Rectangles 113666"/>
            <p:cNvSpPr/>
            <p:nvPr/>
          </p:nvSpPr>
          <p:spPr>
            <a:xfrm rot="16200000">
              <a:off x="647" y="2410"/>
              <a:ext cx="296" cy="202"/>
            </a:xfrm>
            <a:prstGeom prst="rect">
              <a:avLst/>
            </a:prstGeom>
            <a:noFill/>
            <a:ln w="12700">
              <a:noFill/>
            </a:ln>
          </p:spPr>
          <p:txBody>
            <a:bodyPr wrap="none" lIns="0" tIns="0" rIns="0" bIns="44450">
              <a:spAutoFit/>
            </a:bodyPr>
            <a:lstStyle/>
            <a:p>
              <a:pPr algn="ctr" eaLnBrk="0" hangingPunct="0"/>
              <a:r>
                <a:rPr>
                  <a:solidFill>
                    <a:srgbClr val="000000"/>
                  </a:solidFill>
                  <a:latin typeface="Arial" panose="020B0604020202020204" pitchFamily="34" charset="0"/>
                </a:rPr>
                <a:t>Cost</a:t>
              </a:r>
            </a:p>
          </p:txBody>
        </p:sp>
        <p:sp>
          <p:nvSpPr>
            <p:cNvPr id="113668" name="Rectangles 113667"/>
            <p:cNvSpPr/>
            <p:nvPr/>
          </p:nvSpPr>
          <p:spPr>
            <a:xfrm rot="16200000">
              <a:off x="1182" y="2608"/>
              <a:ext cx="116" cy="58"/>
            </a:xfrm>
            <a:prstGeom prst="rect">
              <a:avLst/>
            </a:prstGeom>
            <a:noFill/>
            <a:ln w="12700">
              <a:noFill/>
            </a:ln>
          </p:spPr>
          <p:txBody>
            <a:bodyPr/>
            <a:lstStyle/>
            <a:p>
              <a:endParaRPr lang="en-US"/>
            </a:p>
          </p:txBody>
        </p:sp>
        <p:sp>
          <p:nvSpPr>
            <p:cNvPr id="113680" name="Straight Connector 113679"/>
            <p:cNvSpPr/>
            <p:nvPr/>
          </p:nvSpPr>
          <p:spPr>
            <a:xfrm>
              <a:off x="1262" y="1780"/>
              <a:ext cx="51" cy="0"/>
            </a:xfrm>
            <a:prstGeom prst="line">
              <a:avLst/>
            </a:prstGeom>
            <a:ln w="25400" cap="flat" cmpd="sng">
              <a:solidFill>
                <a:srgbClr val="000000"/>
              </a:solidFill>
              <a:prstDash val="solid"/>
              <a:headEnd type="none" w="med" len="med"/>
              <a:tailEnd type="none" w="med" len="med"/>
            </a:ln>
          </p:spPr>
        </p:sp>
        <p:sp>
          <p:nvSpPr>
            <p:cNvPr id="113681" name="Straight Connector 113680"/>
            <p:cNvSpPr/>
            <p:nvPr/>
          </p:nvSpPr>
          <p:spPr>
            <a:xfrm>
              <a:off x="1268" y="1933"/>
              <a:ext cx="50" cy="0"/>
            </a:xfrm>
            <a:prstGeom prst="line">
              <a:avLst/>
            </a:prstGeom>
            <a:ln w="25400" cap="flat" cmpd="sng">
              <a:solidFill>
                <a:srgbClr val="000000"/>
              </a:solidFill>
              <a:prstDash val="solid"/>
              <a:headEnd type="none" w="med" len="med"/>
              <a:tailEnd type="none" w="med" len="med"/>
            </a:ln>
          </p:spPr>
        </p:sp>
        <p:sp>
          <p:nvSpPr>
            <p:cNvPr id="113682" name="Straight Connector 113681"/>
            <p:cNvSpPr/>
            <p:nvPr/>
          </p:nvSpPr>
          <p:spPr>
            <a:xfrm>
              <a:off x="1262" y="2241"/>
              <a:ext cx="51" cy="0"/>
            </a:xfrm>
            <a:prstGeom prst="line">
              <a:avLst/>
            </a:prstGeom>
            <a:ln w="25400" cap="flat" cmpd="sng">
              <a:solidFill>
                <a:srgbClr val="000000"/>
              </a:solidFill>
              <a:prstDash val="solid"/>
              <a:headEnd type="none" w="med" len="med"/>
              <a:tailEnd type="none" w="med" len="med"/>
            </a:ln>
          </p:spPr>
        </p:sp>
        <p:sp>
          <p:nvSpPr>
            <p:cNvPr id="113683" name="Straight Connector 113682"/>
            <p:cNvSpPr/>
            <p:nvPr/>
          </p:nvSpPr>
          <p:spPr>
            <a:xfrm>
              <a:off x="1260" y="2394"/>
              <a:ext cx="50" cy="0"/>
            </a:xfrm>
            <a:prstGeom prst="line">
              <a:avLst/>
            </a:prstGeom>
            <a:ln w="25400" cap="flat" cmpd="sng">
              <a:solidFill>
                <a:srgbClr val="000000"/>
              </a:solidFill>
              <a:prstDash val="solid"/>
              <a:headEnd type="none" w="med" len="med"/>
              <a:tailEnd type="none" w="med" len="med"/>
            </a:ln>
          </p:spPr>
        </p:sp>
        <p:sp>
          <p:nvSpPr>
            <p:cNvPr id="113684" name="Straight Connector 113683"/>
            <p:cNvSpPr/>
            <p:nvPr/>
          </p:nvSpPr>
          <p:spPr>
            <a:xfrm>
              <a:off x="1268" y="2087"/>
              <a:ext cx="50" cy="0"/>
            </a:xfrm>
            <a:prstGeom prst="line">
              <a:avLst/>
            </a:prstGeom>
            <a:ln w="25400" cap="flat" cmpd="sng">
              <a:solidFill>
                <a:srgbClr val="000000"/>
              </a:solidFill>
              <a:prstDash val="solid"/>
              <a:headEnd type="none" w="med" len="med"/>
              <a:tailEnd type="none" w="med" len="med"/>
            </a:ln>
          </p:spPr>
        </p:sp>
        <p:sp>
          <p:nvSpPr>
            <p:cNvPr id="113685" name="Straight Connector 113684"/>
            <p:cNvSpPr/>
            <p:nvPr/>
          </p:nvSpPr>
          <p:spPr>
            <a:xfrm>
              <a:off x="1262" y="2547"/>
              <a:ext cx="51" cy="0"/>
            </a:xfrm>
            <a:prstGeom prst="line">
              <a:avLst/>
            </a:prstGeom>
            <a:ln w="25400" cap="flat" cmpd="sng">
              <a:solidFill>
                <a:srgbClr val="000000"/>
              </a:solidFill>
              <a:prstDash val="solid"/>
              <a:headEnd type="none" w="med" len="med"/>
              <a:tailEnd type="none" w="med" len="med"/>
            </a:ln>
          </p:spPr>
        </p:sp>
        <p:sp>
          <p:nvSpPr>
            <p:cNvPr id="113686" name="Straight Connector 113685"/>
            <p:cNvSpPr/>
            <p:nvPr/>
          </p:nvSpPr>
          <p:spPr>
            <a:xfrm>
              <a:off x="1262" y="2701"/>
              <a:ext cx="51" cy="0"/>
            </a:xfrm>
            <a:prstGeom prst="line">
              <a:avLst/>
            </a:prstGeom>
            <a:ln w="25400" cap="flat" cmpd="sng">
              <a:solidFill>
                <a:srgbClr val="000000"/>
              </a:solidFill>
              <a:prstDash val="solid"/>
              <a:headEnd type="none" w="med" len="med"/>
              <a:tailEnd type="none" w="med" len="med"/>
            </a:ln>
          </p:spPr>
        </p:sp>
        <p:sp>
          <p:nvSpPr>
            <p:cNvPr id="113687" name="Straight Connector 113686"/>
            <p:cNvSpPr/>
            <p:nvPr/>
          </p:nvSpPr>
          <p:spPr>
            <a:xfrm>
              <a:off x="1262" y="2856"/>
              <a:ext cx="51" cy="0"/>
            </a:xfrm>
            <a:prstGeom prst="line">
              <a:avLst/>
            </a:prstGeom>
            <a:ln w="25400" cap="flat" cmpd="sng">
              <a:solidFill>
                <a:srgbClr val="000000"/>
              </a:solidFill>
              <a:prstDash val="solid"/>
              <a:headEnd type="none" w="med" len="med"/>
              <a:tailEnd type="none" w="med" len="med"/>
            </a:ln>
          </p:spPr>
        </p:sp>
        <p:sp>
          <p:nvSpPr>
            <p:cNvPr id="113688" name="Straight Connector 113687"/>
            <p:cNvSpPr/>
            <p:nvPr/>
          </p:nvSpPr>
          <p:spPr>
            <a:xfrm>
              <a:off x="1262" y="3009"/>
              <a:ext cx="51" cy="0"/>
            </a:xfrm>
            <a:prstGeom prst="line">
              <a:avLst/>
            </a:prstGeom>
            <a:ln w="25400" cap="flat" cmpd="sng">
              <a:solidFill>
                <a:srgbClr val="000000"/>
              </a:solidFill>
              <a:prstDash val="solid"/>
              <a:headEnd type="none" w="med" len="med"/>
              <a:tailEnd type="none" w="med" len="med"/>
            </a:ln>
          </p:spPr>
        </p:sp>
        <p:sp>
          <p:nvSpPr>
            <p:cNvPr id="113723" name="Straight Connector 113722"/>
            <p:cNvSpPr/>
            <p:nvPr/>
          </p:nvSpPr>
          <p:spPr>
            <a:xfrm>
              <a:off x="1262" y="1319"/>
              <a:ext cx="51" cy="0"/>
            </a:xfrm>
            <a:prstGeom prst="line">
              <a:avLst/>
            </a:prstGeom>
            <a:ln w="25400" cap="flat" cmpd="sng">
              <a:solidFill>
                <a:srgbClr val="000000"/>
              </a:solidFill>
              <a:prstDash val="solid"/>
              <a:headEnd type="none" w="med" len="med"/>
              <a:tailEnd type="none" w="med" len="med"/>
            </a:ln>
          </p:spPr>
        </p:sp>
        <p:sp>
          <p:nvSpPr>
            <p:cNvPr id="113724" name="Straight Connector 113723"/>
            <p:cNvSpPr/>
            <p:nvPr/>
          </p:nvSpPr>
          <p:spPr>
            <a:xfrm>
              <a:off x="1268" y="1156"/>
              <a:ext cx="50" cy="0"/>
            </a:xfrm>
            <a:prstGeom prst="line">
              <a:avLst/>
            </a:prstGeom>
            <a:ln w="25400" cap="flat" cmpd="sng">
              <a:solidFill>
                <a:srgbClr val="000000"/>
              </a:solidFill>
              <a:prstDash val="solid"/>
              <a:headEnd type="none" w="med" len="med"/>
              <a:tailEnd type="none" w="med" len="med"/>
            </a:ln>
          </p:spPr>
        </p:sp>
        <p:sp>
          <p:nvSpPr>
            <p:cNvPr id="113725" name="Straight Connector 113724"/>
            <p:cNvSpPr/>
            <p:nvPr/>
          </p:nvSpPr>
          <p:spPr>
            <a:xfrm>
              <a:off x="1260" y="1472"/>
              <a:ext cx="50" cy="0"/>
            </a:xfrm>
            <a:prstGeom prst="line">
              <a:avLst/>
            </a:prstGeom>
            <a:ln w="25400" cap="flat" cmpd="sng">
              <a:solidFill>
                <a:srgbClr val="000000"/>
              </a:solidFill>
              <a:prstDash val="solid"/>
              <a:headEnd type="none" w="med" len="med"/>
              <a:tailEnd type="none" w="med" len="med"/>
            </a:ln>
          </p:spPr>
        </p:sp>
        <p:sp>
          <p:nvSpPr>
            <p:cNvPr id="113726" name="Straight Connector 113725"/>
            <p:cNvSpPr/>
            <p:nvPr/>
          </p:nvSpPr>
          <p:spPr>
            <a:xfrm>
              <a:off x="1260" y="1626"/>
              <a:ext cx="50" cy="0"/>
            </a:xfrm>
            <a:prstGeom prst="line">
              <a:avLst/>
            </a:prstGeom>
            <a:ln w="25400" cap="flat" cmpd="sng">
              <a:solidFill>
                <a:srgbClr val="000000"/>
              </a:solidFill>
              <a:prstDash val="solid"/>
              <a:headEnd type="none" w="med" len="med"/>
              <a:tailEnd type="none" w="med" len="med"/>
            </a:ln>
          </p:spPr>
        </p:sp>
        <p:sp>
          <p:nvSpPr>
            <p:cNvPr id="113732" name="Rectangles 113731"/>
            <p:cNvSpPr/>
            <p:nvPr/>
          </p:nvSpPr>
          <p:spPr>
            <a:xfrm>
              <a:off x="895" y="1024"/>
              <a:ext cx="374"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$30 </a:t>
              </a:r>
            </a:p>
          </p:txBody>
        </p:sp>
        <p:sp>
          <p:nvSpPr>
            <p:cNvPr id="113733" name="Rectangles 113732"/>
            <p:cNvSpPr/>
            <p:nvPr/>
          </p:nvSpPr>
          <p:spPr>
            <a:xfrm>
              <a:off x="1002" y="1180"/>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28 </a:t>
              </a:r>
            </a:p>
          </p:txBody>
        </p:sp>
        <p:sp>
          <p:nvSpPr>
            <p:cNvPr id="113734" name="Rectangles 113733"/>
            <p:cNvSpPr/>
            <p:nvPr/>
          </p:nvSpPr>
          <p:spPr>
            <a:xfrm>
              <a:off x="1002" y="1335"/>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26 </a:t>
              </a:r>
            </a:p>
          </p:txBody>
        </p:sp>
        <p:sp>
          <p:nvSpPr>
            <p:cNvPr id="113735" name="Rectangles 113734"/>
            <p:cNvSpPr/>
            <p:nvPr/>
          </p:nvSpPr>
          <p:spPr>
            <a:xfrm>
              <a:off x="1002" y="1491"/>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24 </a:t>
              </a:r>
            </a:p>
          </p:txBody>
        </p:sp>
        <p:sp>
          <p:nvSpPr>
            <p:cNvPr id="113736" name="Rectangles 113735"/>
            <p:cNvSpPr/>
            <p:nvPr/>
          </p:nvSpPr>
          <p:spPr>
            <a:xfrm>
              <a:off x="1002" y="1646"/>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22 </a:t>
              </a:r>
            </a:p>
          </p:txBody>
        </p:sp>
        <p:sp>
          <p:nvSpPr>
            <p:cNvPr id="113737" name="Rectangles 113736"/>
            <p:cNvSpPr/>
            <p:nvPr/>
          </p:nvSpPr>
          <p:spPr>
            <a:xfrm>
              <a:off x="1002" y="1802"/>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20 </a:t>
              </a:r>
            </a:p>
          </p:txBody>
        </p:sp>
        <p:sp>
          <p:nvSpPr>
            <p:cNvPr id="113738" name="Rectangles 113737"/>
            <p:cNvSpPr/>
            <p:nvPr/>
          </p:nvSpPr>
          <p:spPr>
            <a:xfrm>
              <a:off x="1002" y="1957"/>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18 </a:t>
              </a:r>
            </a:p>
          </p:txBody>
        </p:sp>
        <p:sp>
          <p:nvSpPr>
            <p:cNvPr id="113739" name="Rectangles 113738"/>
            <p:cNvSpPr/>
            <p:nvPr/>
          </p:nvSpPr>
          <p:spPr>
            <a:xfrm>
              <a:off x="1002" y="2113"/>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16 </a:t>
              </a:r>
            </a:p>
          </p:txBody>
        </p:sp>
        <p:sp>
          <p:nvSpPr>
            <p:cNvPr id="113740" name="Rectangles 113739"/>
            <p:cNvSpPr/>
            <p:nvPr/>
          </p:nvSpPr>
          <p:spPr>
            <a:xfrm>
              <a:off x="1002" y="2268"/>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14 </a:t>
              </a:r>
            </a:p>
          </p:txBody>
        </p:sp>
        <p:sp>
          <p:nvSpPr>
            <p:cNvPr id="113741" name="Rectangles 113740"/>
            <p:cNvSpPr/>
            <p:nvPr/>
          </p:nvSpPr>
          <p:spPr>
            <a:xfrm>
              <a:off x="1002" y="2424"/>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12 </a:t>
              </a:r>
            </a:p>
          </p:txBody>
        </p:sp>
        <p:sp>
          <p:nvSpPr>
            <p:cNvPr id="113742" name="Rectangles 113741"/>
            <p:cNvSpPr/>
            <p:nvPr/>
          </p:nvSpPr>
          <p:spPr>
            <a:xfrm>
              <a:off x="1002" y="2593"/>
              <a:ext cx="267"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10 </a:t>
              </a:r>
            </a:p>
          </p:txBody>
        </p:sp>
        <p:sp>
          <p:nvSpPr>
            <p:cNvPr id="113743" name="Rectangles 113742"/>
            <p:cNvSpPr/>
            <p:nvPr/>
          </p:nvSpPr>
          <p:spPr>
            <a:xfrm>
              <a:off x="1109" y="2748"/>
              <a:ext cx="160"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8 </a:t>
              </a:r>
            </a:p>
          </p:txBody>
        </p:sp>
        <p:sp>
          <p:nvSpPr>
            <p:cNvPr id="113744" name="Rectangles 113743"/>
            <p:cNvSpPr/>
            <p:nvPr/>
          </p:nvSpPr>
          <p:spPr>
            <a:xfrm>
              <a:off x="1109" y="2904"/>
              <a:ext cx="160"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6 </a:t>
              </a:r>
            </a:p>
          </p:txBody>
        </p:sp>
        <p:sp>
          <p:nvSpPr>
            <p:cNvPr id="113745" name="Rectangles 113744"/>
            <p:cNvSpPr/>
            <p:nvPr/>
          </p:nvSpPr>
          <p:spPr>
            <a:xfrm>
              <a:off x="1109" y="3059"/>
              <a:ext cx="160"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4 </a:t>
              </a:r>
            </a:p>
          </p:txBody>
        </p:sp>
        <p:sp>
          <p:nvSpPr>
            <p:cNvPr id="113746" name="Rectangles 113745"/>
            <p:cNvSpPr/>
            <p:nvPr/>
          </p:nvSpPr>
          <p:spPr>
            <a:xfrm>
              <a:off x="1109" y="3214"/>
              <a:ext cx="160" cy="260"/>
            </a:xfrm>
            <a:prstGeom prst="rect">
              <a:avLst/>
            </a:prstGeom>
            <a:noFill/>
            <a:ln w="12700">
              <a:noFill/>
            </a:ln>
          </p:spPr>
          <p:txBody>
            <a:bodyPr wrap="none" lIns="0" tIns="0" rIns="0" bIns="44450">
              <a:spAutoFit/>
            </a:bodyPr>
            <a:lstStyle/>
            <a:p>
              <a:pPr algn="r" eaLnBrk="0" hangingPunct="0"/>
              <a:r>
                <a:rPr sz="2400">
                  <a:solidFill>
                    <a:srgbClr val="000000"/>
                  </a:solidFill>
                  <a:latin typeface="Arial" panose="020B0604020202020204" pitchFamily="34" charset="0"/>
                </a:rPr>
                <a:t>2 </a:t>
              </a:r>
            </a:p>
          </p:txBody>
        </p:sp>
        <p:sp>
          <p:nvSpPr>
            <p:cNvPr id="113747" name="Rectangles 113746"/>
            <p:cNvSpPr/>
            <p:nvPr/>
          </p:nvSpPr>
          <p:spPr>
            <a:xfrm>
              <a:off x="1109" y="3470"/>
              <a:ext cx="10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0</a:t>
              </a:r>
            </a:p>
          </p:txBody>
        </p:sp>
        <p:sp>
          <p:nvSpPr>
            <p:cNvPr id="113754" name="Rectangles 113753"/>
            <p:cNvSpPr/>
            <p:nvPr/>
          </p:nvSpPr>
          <p:spPr>
            <a:xfrm>
              <a:off x="2570" y="3723"/>
              <a:ext cx="1256" cy="202"/>
            </a:xfrm>
            <a:prstGeom prst="rect">
              <a:avLst/>
            </a:prstGeom>
            <a:noFill/>
            <a:ln w="12700">
              <a:noFill/>
            </a:ln>
          </p:spPr>
          <p:txBody>
            <a:bodyPr wrap="none" lIns="0" tIns="0" rIns="0" bIns="44450">
              <a:spAutoFit/>
            </a:bodyPr>
            <a:lstStyle/>
            <a:p>
              <a:pPr algn="ctr" eaLnBrk="0" hangingPunct="0"/>
              <a:r>
                <a:rPr>
                  <a:solidFill>
                    <a:srgbClr val="000000"/>
                  </a:solidFill>
                  <a:latin typeface="Arial" panose="020B0604020202020204" pitchFamily="34" charset="0"/>
                </a:rPr>
                <a:t>Quantity of earrings</a:t>
              </a:r>
            </a:p>
          </p:txBody>
        </p:sp>
        <p:sp>
          <p:nvSpPr>
            <p:cNvPr id="113755" name="Rectangles 113754"/>
            <p:cNvSpPr/>
            <p:nvPr/>
          </p:nvSpPr>
          <p:spPr>
            <a:xfrm>
              <a:off x="1442" y="3470"/>
              <a:ext cx="10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a:t>
              </a:r>
            </a:p>
          </p:txBody>
        </p:sp>
        <p:sp>
          <p:nvSpPr>
            <p:cNvPr id="113756" name="Rectangles 113755"/>
            <p:cNvSpPr/>
            <p:nvPr/>
          </p:nvSpPr>
          <p:spPr>
            <a:xfrm>
              <a:off x="1681" y="3470"/>
              <a:ext cx="10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4</a:t>
              </a:r>
            </a:p>
          </p:txBody>
        </p:sp>
        <p:sp>
          <p:nvSpPr>
            <p:cNvPr id="113757" name="Rectangles 113756"/>
            <p:cNvSpPr/>
            <p:nvPr/>
          </p:nvSpPr>
          <p:spPr>
            <a:xfrm>
              <a:off x="1925" y="3470"/>
              <a:ext cx="10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6</a:t>
              </a:r>
            </a:p>
          </p:txBody>
        </p:sp>
        <p:sp>
          <p:nvSpPr>
            <p:cNvPr id="113758" name="Rectangles 113757"/>
            <p:cNvSpPr/>
            <p:nvPr/>
          </p:nvSpPr>
          <p:spPr>
            <a:xfrm>
              <a:off x="2165" y="3470"/>
              <a:ext cx="10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8</a:t>
              </a:r>
            </a:p>
          </p:txBody>
        </p:sp>
        <p:sp>
          <p:nvSpPr>
            <p:cNvPr id="113759" name="Rectangles 113758"/>
            <p:cNvSpPr/>
            <p:nvPr/>
          </p:nvSpPr>
          <p:spPr>
            <a:xfrm>
              <a:off x="2356"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10</a:t>
              </a:r>
            </a:p>
          </p:txBody>
        </p:sp>
        <p:sp>
          <p:nvSpPr>
            <p:cNvPr id="113760" name="Rectangles 113759"/>
            <p:cNvSpPr/>
            <p:nvPr/>
          </p:nvSpPr>
          <p:spPr>
            <a:xfrm>
              <a:off x="2599"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12</a:t>
              </a:r>
            </a:p>
          </p:txBody>
        </p:sp>
        <p:sp>
          <p:nvSpPr>
            <p:cNvPr id="113761" name="Rectangles 113760"/>
            <p:cNvSpPr/>
            <p:nvPr/>
          </p:nvSpPr>
          <p:spPr>
            <a:xfrm>
              <a:off x="2841"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14</a:t>
              </a:r>
            </a:p>
          </p:txBody>
        </p:sp>
        <p:sp>
          <p:nvSpPr>
            <p:cNvPr id="113762" name="Rectangles 113761"/>
            <p:cNvSpPr/>
            <p:nvPr/>
          </p:nvSpPr>
          <p:spPr>
            <a:xfrm>
              <a:off x="3088"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16</a:t>
              </a:r>
            </a:p>
          </p:txBody>
        </p:sp>
        <p:sp>
          <p:nvSpPr>
            <p:cNvPr id="113763" name="Rectangles 113762"/>
            <p:cNvSpPr/>
            <p:nvPr/>
          </p:nvSpPr>
          <p:spPr>
            <a:xfrm>
              <a:off x="3326"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18</a:t>
              </a:r>
            </a:p>
          </p:txBody>
        </p:sp>
        <p:sp>
          <p:nvSpPr>
            <p:cNvPr id="113764" name="Rectangles 113763"/>
            <p:cNvSpPr/>
            <p:nvPr/>
          </p:nvSpPr>
          <p:spPr>
            <a:xfrm>
              <a:off x="3573"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20</a:t>
              </a:r>
            </a:p>
          </p:txBody>
        </p:sp>
        <p:sp>
          <p:nvSpPr>
            <p:cNvPr id="113765" name="Rectangles 113764"/>
            <p:cNvSpPr/>
            <p:nvPr/>
          </p:nvSpPr>
          <p:spPr>
            <a:xfrm>
              <a:off x="3811"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22</a:t>
              </a:r>
            </a:p>
          </p:txBody>
        </p:sp>
        <p:sp>
          <p:nvSpPr>
            <p:cNvPr id="113766" name="Rectangles 113765"/>
            <p:cNvSpPr/>
            <p:nvPr/>
          </p:nvSpPr>
          <p:spPr>
            <a:xfrm>
              <a:off x="4024" y="3470"/>
              <a:ext cx="267"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 24</a:t>
              </a:r>
            </a:p>
          </p:txBody>
        </p:sp>
        <p:sp>
          <p:nvSpPr>
            <p:cNvPr id="113767" name="Rectangles 113766"/>
            <p:cNvSpPr/>
            <p:nvPr/>
          </p:nvSpPr>
          <p:spPr>
            <a:xfrm>
              <a:off x="4291"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26</a:t>
              </a:r>
            </a:p>
          </p:txBody>
        </p:sp>
        <p:sp>
          <p:nvSpPr>
            <p:cNvPr id="113768" name="Rectangles 113767"/>
            <p:cNvSpPr/>
            <p:nvPr/>
          </p:nvSpPr>
          <p:spPr>
            <a:xfrm>
              <a:off x="4536"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28</a:t>
              </a:r>
            </a:p>
          </p:txBody>
        </p:sp>
        <p:sp>
          <p:nvSpPr>
            <p:cNvPr id="113769" name="Rectangles 113768"/>
            <p:cNvSpPr/>
            <p:nvPr/>
          </p:nvSpPr>
          <p:spPr>
            <a:xfrm>
              <a:off x="4778"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30</a:t>
              </a:r>
            </a:p>
          </p:txBody>
        </p:sp>
        <p:sp>
          <p:nvSpPr>
            <p:cNvPr id="113770" name="Rectangles 113769"/>
            <p:cNvSpPr/>
            <p:nvPr/>
          </p:nvSpPr>
          <p:spPr>
            <a:xfrm>
              <a:off x="5020" y="3470"/>
              <a:ext cx="214" cy="260"/>
            </a:xfrm>
            <a:prstGeom prst="rect">
              <a:avLst/>
            </a:prstGeom>
            <a:noFill/>
            <a:ln w="12700">
              <a:noFill/>
            </a:ln>
          </p:spPr>
          <p:txBody>
            <a:bodyPr wrap="none" lIns="0" tIns="0" rIns="0" bIns="44450">
              <a:spAutoFit/>
            </a:bodyPr>
            <a:lstStyle/>
            <a:p>
              <a:pPr algn="ctr" eaLnBrk="0" hangingPunct="0"/>
              <a:r>
                <a:rPr sz="2400">
                  <a:solidFill>
                    <a:srgbClr val="000000"/>
                  </a:solidFill>
                  <a:latin typeface="Arial" panose="020B0604020202020204" pitchFamily="34" charset="0"/>
                </a:rPr>
                <a:t>32</a:t>
              </a:r>
            </a:p>
          </p:txBody>
        </p:sp>
      </p:grpSp>
      <p:sp>
        <p:nvSpPr>
          <p:cNvPr id="113785" name="Title 113784"/>
          <p:cNvSpPr>
            <a:spLocks noGrp="1"/>
          </p:cNvSpPr>
          <p:nvPr>
            <p:ph type="title"/>
          </p:nvPr>
        </p:nvSpPr>
        <p:spPr/>
        <p:txBody>
          <a:bodyPr/>
          <a:lstStyle/>
          <a:p>
            <a:r>
              <a:t>Per Unit Cost Curves </a:t>
            </a:r>
          </a:p>
        </p:txBody>
      </p:sp>
      <p:grpSp>
        <p:nvGrpSpPr>
          <p:cNvPr id="113863" name="Group 113862"/>
          <p:cNvGrpSpPr/>
          <p:nvPr/>
        </p:nvGrpSpPr>
        <p:grpSpPr>
          <a:xfrm>
            <a:off x="3455988" y="3495675"/>
            <a:ext cx="6451600" cy="2032000"/>
            <a:chOff x="1480" y="2202"/>
            <a:chExt cx="4064" cy="1280"/>
          </a:xfrm>
        </p:grpSpPr>
        <p:sp>
          <p:nvSpPr>
            <p:cNvPr id="113864" name="Rectangles 113863"/>
            <p:cNvSpPr/>
            <p:nvPr/>
          </p:nvSpPr>
          <p:spPr>
            <a:xfrm>
              <a:off x="5160" y="3222"/>
              <a:ext cx="384" cy="260"/>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AFC</a:t>
              </a:r>
            </a:p>
          </p:txBody>
        </p:sp>
        <p:grpSp>
          <p:nvGrpSpPr>
            <p:cNvPr id="113865" name="Group 113864"/>
            <p:cNvGrpSpPr/>
            <p:nvPr/>
          </p:nvGrpSpPr>
          <p:grpSpPr>
            <a:xfrm>
              <a:off x="1480" y="2202"/>
              <a:ext cx="3659" cy="1138"/>
              <a:chOff x="1480" y="2202"/>
              <a:chExt cx="3659" cy="1138"/>
            </a:xfrm>
          </p:grpSpPr>
          <p:sp>
            <p:nvSpPr>
              <p:cNvPr id="113866" name="Freeform 113865"/>
              <p:cNvSpPr/>
              <p:nvPr/>
            </p:nvSpPr>
            <p:spPr>
              <a:xfrm>
                <a:off x="1480" y="2202"/>
                <a:ext cx="1476" cy="1021"/>
              </a:xfrm>
              <a:custGeom>
                <a:avLst/>
                <a:gdLst/>
                <a:ahLst/>
                <a:cxnLst/>
                <a:rect l="0" t="0" r="0" b="0"/>
                <a:pathLst>
                  <a:path w="1476" h="1021">
                    <a:moveTo>
                      <a:pt x="0" y="0"/>
                    </a:moveTo>
                    <a:lnTo>
                      <a:pt x="177" y="195"/>
                    </a:lnTo>
                    <a:lnTo>
                      <a:pt x="353" y="375"/>
                    </a:lnTo>
                    <a:lnTo>
                      <a:pt x="533" y="539"/>
                    </a:lnTo>
                    <a:lnTo>
                      <a:pt x="712" y="685"/>
                    </a:lnTo>
                    <a:lnTo>
                      <a:pt x="895" y="809"/>
                    </a:lnTo>
                    <a:lnTo>
                      <a:pt x="1083" y="907"/>
                    </a:lnTo>
                    <a:lnTo>
                      <a:pt x="1276" y="979"/>
                    </a:lnTo>
                    <a:lnTo>
                      <a:pt x="1475" y="1020"/>
                    </a:lnTo>
                  </a:path>
                </a:pathLst>
              </a:custGeom>
              <a:noFill/>
              <a:ln w="38100" cap="rnd" cmpd="sng">
                <a:solidFill>
                  <a:schemeClr val="accent2">
                    <a:alpha val="100000"/>
                  </a:schemeClr>
                </a:solidFill>
                <a:prstDash val="solid"/>
                <a:headEnd type="none" w="med" len="med"/>
                <a:tailEnd type="none" w="med" len="med"/>
              </a:ln>
            </p:spPr>
            <p:txBody>
              <a:bodyPr/>
              <a:lstStyle/>
              <a:p>
                <a:endParaRPr lang="en-US"/>
              </a:p>
            </p:txBody>
          </p:sp>
          <p:sp>
            <p:nvSpPr>
              <p:cNvPr id="113867" name="Freeform 113866"/>
              <p:cNvSpPr/>
              <p:nvPr/>
            </p:nvSpPr>
            <p:spPr>
              <a:xfrm>
                <a:off x="2955" y="3222"/>
                <a:ext cx="2184" cy="118"/>
              </a:xfrm>
              <a:custGeom>
                <a:avLst/>
                <a:gdLst/>
                <a:ahLst/>
                <a:cxnLst/>
                <a:rect l="0" t="0" r="0" b="0"/>
                <a:pathLst>
                  <a:path w="2184" h="118">
                    <a:moveTo>
                      <a:pt x="0" y="0"/>
                    </a:moveTo>
                    <a:lnTo>
                      <a:pt x="196" y="23"/>
                    </a:lnTo>
                    <a:lnTo>
                      <a:pt x="402" y="42"/>
                    </a:lnTo>
                    <a:lnTo>
                      <a:pt x="624" y="58"/>
                    </a:lnTo>
                    <a:lnTo>
                      <a:pt x="868" y="72"/>
                    </a:lnTo>
                    <a:lnTo>
                      <a:pt x="1141" y="84"/>
                    </a:lnTo>
                    <a:lnTo>
                      <a:pt x="1446" y="95"/>
                    </a:lnTo>
                    <a:lnTo>
                      <a:pt x="1792" y="105"/>
                    </a:lnTo>
                    <a:lnTo>
                      <a:pt x="2183" y="117"/>
                    </a:lnTo>
                  </a:path>
                </a:pathLst>
              </a:custGeom>
              <a:noFill/>
              <a:ln w="38100" cap="rnd" cmpd="sng">
                <a:solidFill>
                  <a:schemeClr val="accent2">
                    <a:alpha val="100000"/>
                  </a:schemeClr>
                </a:solidFill>
                <a:prstDash val="solid"/>
                <a:headEnd type="none" w="med" len="med"/>
                <a:tailEnd type="none" w="med" len="med"/>
              </a:ln>
            </p:spPr>
            <p:txBody>
              <a:bodyPr/>
              <a:lstStyle/>
              <a:p>
                <a:endParaRPr lang="en-US"/>
              </a:p>
            </p:txBody>
          </p:sp>
        </p:grpSp>
      </p:grpSp>
      <p:grpSp>
        <p:nvGrpSpPr>
          <p:cNvPr id="113868" name="Group 113867"/>
          <p:cNvGrpSpPr/>
          <p:nvPr/>
        </p:nvGrpSpPr>
        <p:grpSpPr>
          <a:xfrm>
            <a:off x="3446463" y="3929063"/>
            <a:ext cx="6432550" cy="574675"/>
            <a:chOff x="1474" y="2475"/>
            <a:chExt cx="4052" cy="362"/>
          </a:xfrm>
        </p:grpSpPr>
        <p:sp>
          <p:nvSpPr>
            <p:cNvPr id="113869" name="Rectangles 113868"/>
            <p:cNvSpPr/>
            <p:nvPr/>
          </p:nvSpPr>
          <p:spPr>
            <a:xfrm>
              <a:off x="5142" y="2577"/>
              <a:ext cx="384" cy="260"/>
            </a:xfrm>
            <a:prstGeom prst="rect">
              <a:avLst/>
            </a:prstGeom>
            <a:noFill/>
            <a:ln w="12700">
              <a:noFill/>
            </a:ln>
          </p:spPr>
          <p:txBody>
            <a:bodyPr wrap="none" lIns="0" tIns="0" rIns="0" bIns="44450">
              <a:spAutoFit/>
            </a:bodyPr>
            <a:lstStyle/>
            <a:p>
              <a:pPr eaLnBrk="0" hangingPunct="0"/>
              <a:r>
                <a:rPr sz="2400" i="1">
                  <a:solidFill>
                    <a:srgbClr val="000000"/>
                  </a:solidFill>
                  <a:latin typeface="Arial" panose="020B0604020202020204" pitchFamily="34" charset="0"/>
                </a:rPr>
                <a:t>AVC</a:t>
              </a:r>
            </a:p>
          </p:txBody>
        </p:sp>
        <p:grpSp>
          <p:nvGrpSpPr>
            <p:cNvPr id="113870" name="Group 113869"/>
            <p:cNvGrpSpPr/>
            <p:nvPr/>
          </p:nvGrpSpPr>
          <p:grpSpPr>
            <a:xfrm>
              <a:off x="1474" y="2475"/>
              <a:ext cx="3645" cy="304"/>
              <a:chOff x="1474" y="2475"/>
              <a:chExt cx="3645" cy="304"/>
            </a:xfrm>
          </p:grpSpPr>
          <p:sp>
            <p:nvSpPr>
              <p:cNvPr id="113871" name="Freeform 113870"/>
              <p:cNvSpPr/>
              <p:nvPr/>
            </p:nvSpPr>
            <p:spPr>
              <a:xfrm>
                <a:off x="1474" y="2475"/>
                <a:ext cx="1298" cy="225"/>
              </a:xfrm>
              <a:custGeom>
                <a:avLst/>
                <a:gdLst/>
                <a:ahLst/>
                <a:cxnLst/>
                <a:rect l="0" t="0" r="0" b="0"/>
                <a:pathLst>
                  <a:path w="1298" h="225">
                    <a:moveTo>
                      <a:pt x="0" y="0"/>
                    </a:moveTo>
                    <a:lnTo>
                      <a:pt x="105" y="32"/>
                    </a:lnTo>
                    <a:lnTo>
                      <a:pt x="211" y="60"/>
                    </a:lnTo>
                    <a:lnTo>
                      <a:pt x="327" y="82"/>
                    </a:lnTo>
                    <a:lnTo>
                      <a:pt x="459" y="102"/>
                    </a:lnTo>
                    <a:lnTo>
                      <a:pt x="615" y="124"/>
                    </a:lnTo>
                    <a:lnTo>
                      <a:pt x="803" y="150"/>
                    </a:lnTo>
                    <a:lnTo>
                      <a:pt x="1028" y="183"/>
                    </a:lnTo>
                    <a:lnTo>
                      <a:pt x="1297" y="224"/>
                    </a:lnTo>
                  </a:path>
                </a:pathLst>
              </a:custGeom>
              <a:noFill/>
              <a:ln w="38100" cap="rnd" cmpd="sng">
                <a:solidFill>
                  <a:schemeClr val="tx2">
                    <a:alpha val="100000"/>
                  </a:schemeClr>
                </a:solidFill>
                <a:prstDash val="solid"/>
                <a:headEnd type="none" w="med" len="med"/>
                <a:tailEnd type="none" w="med" len="med"/>
              </a:ln>
            </p:spPr>
            <p:txBody>
              <a:bodyPr/>
              <a:lstStyle/>
              <a:p>
                <a:endParaRPr lang="en-US"/>
              </a:p>
            </p:txBody>
          </p:sp>
          <p:sp>
            <p:nvSpPr>
              <p:cNvPr id="113872" name="Freeform 113871"/>
              <p:cNvSpPr/>
              <p:nvPr/>
            </p:nvSpPr>
            <p:spPr>
              <a:xfrm>
                <a:off x="2771" y="2641"/>
                <a:ext cx="2348" cy="138"/>
              </a:xfrm>
              <a:custGeom>
                <a:avLst/>
                <a:gdLst/>
                <a:ahLst/>
                <a:cxnLst/>
                <a:rect l="0" t="0" r="0" b="0"/>
                <a:pathLst>
                  <a:path w="2348" h="138">
                    <a:moveTo>
                      <a:pt x="0" y="57"/>
                    </a:moveTo>
                    <a:lnTo>
                      <a:pt x="207" y="87"/>
                    </a:lnTo>
                    <a:lnTo>
                      <a:pt x="434" y="111"/>
                    </a:lnTo>
                    <a:lnTo>
                      <a:pt x="687" y="129"/>
                    </a:lnTo>
                    <a:lnTo>
                      <a:pt x="964" y="137"/>
                    </a:lnTo>
                    <a:lnTo>
                      <a:pt x="1266" y="131"/>
                    </a:lnTo>
                    <a:lnTo>
                      <a:pt x="1597" y="107"/>
                    </a:lnTo>
                    <a:lnTo>
                      <a:pt x="1957" y="66"/>
                    </a:lnTo>
                    <a:lnTo>
                      <a:pt x="2347" y="0"/>
                    </a:lnTo>
                  </a:path>
                </a:pathLst>
              </a:custGeom>
              <a:noFill/>
              <a:ln w="38100" cap="rnd" cmpd="sng">
                <a:solidFill>
                  <a:schemeClr val="tx2">
                    <a:alpha val="100000"/>
                  </a:schemeClr>
                </a:solidFill>
                <a:prstDash val="solid"/>
                <a:headEnd type="none" w="med" len="med"/>
                <a:tailEnd type="none" w="med" len="med"/>
              </a:ln>
            </p:spPr>
            <p:txBody>
              <a:bodyPr/>
              <a:lstStyle/>
              <a:p>
                <a:endParaRPr lang="en-US"/>
              </a:p>
            </p:txBody>
          </p:sp>
        </p:grpSp>
      </p:grpSp>
      <p:grpSp>
        <p:nvGrpSpPr>
          <p:cNvPr id="113873" name="Group 113872"/>
          <p:cNvGrpSpPr/>
          <p:nvPr/>
        </p:nvGrpSpPr>
        <p:grpSpPr>
          <a:xfrm>
            <a:off x="3455988" y="1992313"/>
            <a:ext cx="6478588" cy="2241550"/>
            <a:chOff x="1480" y="1255"/>
            <a:chExt cx="4081" cy="1412"/>
          </a:xfrm>
        </p:grpSpPr>
        <p:sp>
          <p:nvSpPr>
            <p:cNvPr id="113874" name="Rectangles 113873"/>
            <p:cNvSpPr/>
            <p:nvPr/>
          </p:nvSpPr>
          <p:spPr>
            <a:xfrm>
              <a:off x="5191" y="2407"/>
              <a:ext cx="370" cy="260"/>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ATC</a:t>
              </a:r>
            </a:p>
          </p:txBody>
        </p:sp>
        <p:sp>
          <p:nvSpPr>
            <p:cNvPr id="113875" name="Freeform 113874"/>
            <p:cNvSpPr/>
            <p:nvPr/>
          </p:nvSpPr>
          <p:spPr>
            <a:xfrm>
              <a:off x="1480" y="1255"/>
              <a:ext cx="1300" cy="1159"/>
            </a:xfrm>
            <a:custGeom>
              <a:avLst/>
              <a:gdLst/>
              <a:ahLst/>
              <a:cxnLst/>
              <a:rect l="0" t="0" r="0" b="0"/>
              <a:pathLst>
                <a:path w="1300" h="1159">
                  <a:moveTo>
                    <a:pt x="0" y="0"/>
                  </a:moveTo>
                  <a:lnTo>
                    <a:pt x="46" y="64"/>
                  </a:lnTo>
                  <a:lnTo>
                    <a:pt x="130" y="182"/>
                  </a:lnTo>
                  <a:lnTo>
                    <a:pt x="250" y="338"/>
                  </a:lnTo>
                  <a:lnTo>
                    <a:pt x="403" y="516"/>
                  </a:lnTo>
                  <a:lnTo>
                    <a:pt x="588" y="702"/>
                  </a:lnTo>
                  <a:lnTo>
                    <a:pt x="801" y="881"/>
                  </a:lnTo>
                  <a:lnTo>
                    <a:pt x="1039" y="1037"/>
                  </a:lnTo>
                  <a:lnTo>
                    <a:pt x="1299" y="1158"/>
                  </a:lnTo>
                </a:path>
              </a:pathLst>
            </a:custGeom>
            <a:noFill/>
            <a:ln w="38100" cap="rnd" cmpd="sng">
              <a:solidFill>
                <a:schemeClr val="hlink">
                  <a:alpha val="100000"/>
                </a:schemeClr>
              </a:solidFill>
              <a:prstDash val="solid"/>
              <a:headEnd type="none" w="med" len="med"/>
              <a:tailEnd type="none" w="med" len="med"/>
            </a:ln>
          </p:spPr>
          <p:txBody>
            <a:bodyPr/>
            <a:lstStyle/>
            <a:p>
              <a:endParaRPr lang="en-US"/>
            </a:p>
          </p:txBody>
        </p:sp>
        <p:sp>
          <p:nvSpPr>
            <p:cNvPr id="113876" name="Freeform 113875"/>
            <p:cNvSpPr/>
            <p:nvPr/>
          </p:nvSpPr>
          <p:spPr>
            <a:xfrm>
              <a:off x="2779" y="2413"/>
              <a:ext cx="2347" cy="198"/>
            </a:xfrm>
            <a:custGeom>
              <a:avLst/>
              <a:gdLst/>
              <a:ahLst/>
              <a:cxnLst/>
              <a:rect l="0" t="0" r="0" b="0"/>
              <a:pathLst>
                <a:path w="2347" h="198">
                  <a:moveTo>
                    <a:pt x="0" y="0"/>
                  </a:moveTo>
                  <a:lnTo>
                    <a:pt x="195" y="62"/>
                  </a:lnTo>
                  <a:lnTo>
                    <a:pt x="408" y="116"/>
                  </a:lnTo>
                  <a:lnTo>
                    <a:pt x="646" y="158"/>
                  </a:lnTo>
                  <a:lnTo>
                    <a:pt x="912" y="185"/>
                  </a:lnTo>
                  <a:lnTo>
                    <a:pt x="1210" y="197"/>
                  </a:lnTo>
                  <a:lnTo>
                    <a:pt x="1546" y="188"/>
                  </a:lnTo>
                  <a:lnTo>
                    <a:pt x="1922" y="158"/>
                  </a:lnTo>
                  <a:lnTo>
                    <a:pt x="2346" y="103"/>
                  </a:lnTo>
                </a:path>
              </a:pathLst>
            </a:custGeom>
            <a:noFill/>
            <a:ln w="38100" cap="rnd" cmpd="sng">
              <a:solidFill>
                <a:schemeClr val="hlink">
                  <a:alpha val="100000"/>
                </a:schemeClr>
              </a:solidFill>
              <a:prstDash val="solid"/>
              <a:headEnd type="none" w="med" len="med"/>
              <a:tailEnd type="none" w="med" len="med"/>
            </a:ln>
          </p:spPr>
          <p:txBody>
            <a:bodyPr/>
            <a:lstStyle/>
            <a:p>
              <a:endParaRPr lang="en-US"/>
            </a:p>
          </p:txBody>
        </p:sp>
      </p:grpSp>
      <p:grpSp>
        <p:nvGrpSpPr>
          <p:cNvPr id="113877" name="Group 113876"/>
          <p:cNvGrpSpPr/>
          <p:nvPr/>
        </p:nvGrpSpPr>
        <p:grpSpPr>
          <a:xfrm>
            <a:off x="3276600" y="3429000"/>
            <a:ext cx="6261100" cy="1119188"/>
            <a:chOff x="1468" y="2221"/>
            <a:chExt cx="4035" cy="705"/>
          </a:xfrm>
        </p:grpSpPr>
        <p:sp>
          <p:nvSpPr>
            <p:cNvPr id="113878" name="Rectangles 113877"/>
            <p:cNvSpPr/>
            <p:nvPr/>
          </p:nvSpPr>
          <p:spPr>
            <a:xfrm>
              <a:off x="5197" y="2221"/>
              <a:ext cx="306" cy="260"/>
            </a:xfrm>
            <a:prstGeom prst="rect">
              <a:avLst/>
            </a:prstGeom>
            <a:noFill/>
            <a:ln w="12700">
              <a:noFill/>
            </a:ln>
          </p:spPr>
          <p:txBody>
            <a:bodyPr wrap="none" lIns="0" tIns="0" rIns="0" bIns="44450">
              <a:spAutoFit/>
            </a:bodyPr>
            <a:lstStyle/>
            <a:p>
              <a:pPr algn="ctr" eaLnBrk="0" hangingPunct="0"/>
              <a:r>
                <a:rPr sz="2400" i="1">
                  <a:solidFill>
                    <a:srgbClr val="000000"/>
                  </a:solidFill>
                  <a:latin typeface="Arial" panose="020B0604020202020204" pitchFamily="34" charset="0"/>
                </a:rPr>
                <a:t>MC</a:t>
              </a:r>
            </a:p>
          </p:txBody>
        </p:sp>
        <p:grpSp>
          <p:nvGrpSpPr>
            <p:cNvPr id="113879" name="Group 113878"/>
            <p:cNvGrpSpPr/>
            <p:nvPr/>
          </p:nvGrpSpPr>
          <p:grpSpPr>
            <a:xfrm>
              <a:off x="1468" y="2323"/>
              <a:ext cx="3663" cy="603"/>
              <a:chOff x="1468" y="2323"/>
              <a:chExt cx="3663" cy="603"/>
            </a:xfrm>
          </p:grpSpPr>
          <p:sp>
            <p:nvSpPr>
              <p:cNvPr id="113880" name="Freeform 113879"/>
              <p:cNvSpPr/>
              <p:nvPr/>
            </p:nvSpPr>
            <p:spPr>
              <a:xfrm>
                <a:off x="1468" y="2563"/>
                <a:ext cx="1878" cy="363"/>
              </a:xfrm>
              <a:custGeom>
                <a:avLst/>
                <a:gdLst/>
                <a:ahLst/>
                <a:cxnLst/>
                <a:rect l="0" t="0" r="0" b="0"/>
                <a:pathLst>
                  <a:path w="1878" h="363">
                    <a:moveTo>
                      <a:pt x="0" y="0"/>
                    </a:moveTo>
                    <a:lnTo>
                      <a:pt x="257" y="90"/>
                    </a:lnTo>
                    <a:lnTo>
                      <a:pt x="509" y="170"/>
                    </a:lnTo>
                    <a:lnTo>
                      <a:pt x="759" y="237"/>
                    </a:lnTo>
                    <a:lnTo>
                      <a:pt x="1001" y="290"/>
                    </a:lnTo>
                    <a:lnTo>
                      <a:pt x="1235" y="330"/>
                    </a:lnTo>
                    <a:lnTo>
                      <a:pt x="1460" y="353"/>
                    </a:lnTo>
                    <a:lnTo>
                      <a:pt x="1674" y="362"/>
                    </a:lnTo>
                    <a:lnTo>
                      <a:pt x="1877" y="354"/>
                    </a:lnTo>
                  </a:path>
                </a:pathLst>
              </a:custGeom>
              <a:noFill/>
              <a:ln w="38100" cap="rnd" cmpd="sng">
                <a:solidFill>
                  <a:schemeClr val="accent1">
                    <a:alpha val="100000"/>
                  </a:schemeClr>
                </a:solidFill>
                <a:prstDash val="solid"/>
                <a:headEnd type="none" w="med" len="med"/>
                <a:tailEnd type="none" w="med" len="med"/>
              </a:ln>
            </p:spPr>
            <p:txBody>
              <a:bodyPr/>
              <a:lstStyle/>
              <a:p>
                <a:endParaRPr lang="en-US"/>
              </a:p>
            </p:txBody>
          </p:sp>
          <p:sp>
            <p:nvSpPr>
              <p:cNvPr id="113881" name="Freeform 113880"/>
              <p:cNvSpPr/>
              <p:nvPr/>
            </p:nvSpPr>
            <p:spPr>
              <a:xfrm>
                <a:off x="3345" y="2323"/>
                <a:ext cx="1786" cy="595"/>
              </a:xfrm>
              <a:custGeom>
                <a:avLst/>
                <a:gdLst/>
                <a:ahLst/>
                <a:cxnLst/>
                <a:rect l="0" t="0" r="0" b="0"/>
                <a:pathLst>
                  <a:path w="1786" h="595">
                    <a:moveTo>
                      <a:pt x="0" y="594"/>
                    </a:moveTo>
                    <a:lnTo>
                      <a:pt x="152" y="572"/>
                    </a:lnTo>
                    <a:lnTo>
                      <a:pt x="297" y="533"/>
                    </a:lnTo>
                    <a:lnTo>
                      <a:pt x="448" y="478"/>
                    </a:lnTo>
                    <a:lnTo>
                      <a:pt x="619" y="407"/>
                    </a:lnTo>
                    <a:lnTo>
                      <a:pt x="826" y="323"/>
                    </a:lnTo>
                    <a:lnTo>
                      <a:pt x="1080" y="227"/>
                    </a:lnTo>
                    <a:lnTo>
                      <a:pt x="1395" y="119"/>
                    </a:lnTo>
                    <a:lnTo>
                      <a:pt x="1785" y="0"/>
                    </a:lnTo>
                  </a:path>
                </a:pathLst>
              </a:custGeom>
              <a:noFill/>
              <a:ln w="38100" cap="rnd" cmpd="sng">
                <a:solidFill>
                  <a:schemeClr val="accent1">
                    <a:alpha val="100000"/>
                  </a:schemeClr>
                </a:solidFill>
                <a:prstDash val="solid"/>
                <a:headEnd type="none" w="med" len="med"/>
                <a:tailEnd type="none" w="med" len="med"/>
              </a:ln>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828"/>
                                        </p:tgtEl>
                                        <p:attrNameLst>
                                          <p:attrName>style.visibility</p:attrName>
                                        </p:attrNameLst>
                                      </p:cBhvr>
                                      <p:to>
                                        <p:strVal val="visible"/>
                                      </p:to>
                                    </p:set>
                                    <p:animEffect transition="in" filter="wipe(left)">
                                      <p:cBhvr>
                                        <p:cTn id="7" dur="500"/>
                                        <p:tgtEl>
                                          <p:spTgt spid="1138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863"/>
                                        </p:tgtEl>
                                        <p:attrNameLst>
                                          <p:attrName>style.visibility</p:attrName>
                                        </p:attrNameLst>
                                      </p:cBhvr>
                                      <p:to>
                                        <p:strVal val="visible"/>
                                      </p:to>
                                    </p:set>
                                    <p:animEffect transition="in" filter="wipe(left)">
                                      <p:cBhvr>
                                        <p:cTn id="11" dur="500"/>
                                        <p:tgtEl>
                                          <p:spTgt spid="1138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3868"/>
                                        </p:tgtEl>
                                        <p:attrNameLst>
                                          <p:attrName>style.visibility</p:attrName>
                                        </p:attrNameLst>
                                      </p:cBhvr>
                                      <p:to>
                                        <p:strVal val="visible"/>
                                      </p:to>
                                    </p:set>
                                    <p:animEffect transition="in" filter="wipe(left)">
                                      <p:cBhvr>
                                        <p:cTn id="15" dur="500"/>
                                        <p:tgtEl>
                                          <p:spTgt spid="11386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3873"/>
                                        </p:tgtEl>
                                        <p:attrNameLst>
                                          <p:attrName>style.visibility</p:attrName>
                                        </p:attrNameLst>
                                      </p:cBhvr>
                                      <p:to>
                                        <p:strVal val="visible"/>
                                      </p:to>
                                    </p:set>
                                    <p:animEffect transition="in" filter="wipe(left)">
                                      <p:cBhvr>
                                        <p:cTn id="19" dur="500"/>
                                        <p:tgtEl>
                                          <p:spTgt spid="11387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3877"/>
                                        </p:tgtEl>
                                        <p:attrNameLst>
                                          <p:attrName>style.visibility</p:attrName>
                                        </p:attrNameLst>
                                      </p:cBhvr>
                                      <p:to>
                                        <p:strVal val="visible"/>
                                      </p:to>
                                    </p:set>
                                    <p:animEffect transition="in" filter="wipe(left)">
                                      <p:cBhvr>
                                        <p:cTn id="23" dur="500"/>
                                        <p:tgtEl>
                                          <p:spTgt spid="11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lvl="0" eaLnBrk="1" hangingPunct="1"/>
            <a:r>
              <a:rPr lang="en-US" altLang="en-US" dirty="0"/>
              <a:t>© 2006 McGraw-Hill Ryerson Limited.  All rights reserved.</a:t>
            </a:r>
          </a:p>
        </p:txBody>
      </p:sp>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12</a:t>
            </a:fld>
            <a:endParaRPr lang="en-US" altLang="en-US" dirty="0">
              <a:latin typeface="Times New Roman" panose="02020603050405020304" charset="0"/>
            </a:endParaRPr>
          </a:p>
        </p:txBody>
      </p:sp>
      <p:sp>
        <p:nvSpPr>
          <p:cNvPr id="451586" name="Title 451585"/>
          <p:cNvSpPr>
            <a:spLocks noGrp="1"/>
          </p:cNvSpPr>
          <p:nvPr>
            <p:ph type="title"/>
          </p:nvPr>
        </p:nvSpPr>
        <p:spPr/>
        <p:txBody>
          <a:bodyPr>
            <a:normAutofit fontScale="90000"/>
          </a:bodyPr>
          <a:lstStyle/>
          <a:p>
            <a:r>
              <a:t>Relationship Between Marginal and Average Costs</a:t>
            </a:r>
          </a:p>
        </p:txBody>
      </p:sp>
      <p:sp>
        <p:nvSpPr>
          <p:cNvPr id="451587" name="Text Placeholder 451586"/>
          <p:cNvSpPr>
            <a:spLocks noGrp="1"/>
          </p:cNvSpPr>
          <p:nvPr>
            <p:ph type="body" idx="1"/>
          </p:nvPr>
        </p:nvSpPr>
        <p:spPr>
          <a:xfrm>
            <a:off x="1981200" y="1828800"/>
            <a:ext cx="8229600" cy="4302125"/>
          </a:xfrm>
        </p:spPr>
        <p:txBody>
          <a:bodyPr/>
          <a:lstStyle/>
          <a:p>
            <a:r>
              <a:t>The marginal cost and average cost curves are related.</a:t>
            </a:r>
          </a:p>
          <a:p>
            <a:endParaRPr/>
          </a:p>
          <a:p>
            <a:pPr lvl="1"/>
            <a:r>
              <a:t>When marginal cost exceeds average cost, average cost must be rising.</a:t>
            </a:r>
          </a:p>
          <a:p>
            <a:pPr lvl="1"/>
            <a:endParaRPr/>
          </a:p>
          <a:p>
            <a:pPr lvl="1"/>
            <a:r>
              <a:t>When marginal cost is less than average cost, average cost must be falling.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animEffect transition="in" filter="wipe(left)">
                                      <p:cBhvr>
                                        <p:cTn id="7" dur="500"/>
                                        <p:tgtEl>
                                          <p:spTgt spid="451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7">
                                            <p:txEl>
                                              <p:pRg st="2" end="2"/>
                                            </p:txEl>
                                          </p:spTgt>
                                        </p:tgtEl>
                                        <p:attrNameLst>
                                          <p:attrName>style.visibility</p:attrName>
                                        </p:attrNameLst>
                                      </p:cBhvr>
                                      <p:to>
                                        <p:strVal val="visible"/>
                                      </p:to>
                                    </p:set>
                                    <p:animEffect transition="in" filter="wipe(left)">
                                      <p:cBhvr>
                                        <p:cTn id="12" dur="500"/>
                                        <p:tgtEl>
                                          <p:spTgt spid="4515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1587">
                                            <p:txEl>
                                              <p:pRg st="4" end="4"/>
                                            </p:txEl>
                                          </p:spTgt>
                                        </p:tgtEl>
                                        <p:attrNameLst>
                                          <p:attrName>style.visibility</p:attrName>
                                        </p:attrNameLst>
                                      </p:cBhvr>
                                      <p:to>
                                        <p:strVal val="visible"/>
                                      </p:to>
                                    </p:set>
                                    <p:animEffect transition="in" filter="wipe(left)">
                                      <p:cBhvr>
                                        <p:cTn id="17" dur="500"/>
                                        <p:tgtEl>
                                          <p:spTgt spid="451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lvl="0" eaLnBrk="1" hangingPunct="1"/>
            <a:r>
              <a:rPr lang="en-US" altLang="en-US" dirty="0"/>
              <a:t>© 2006 McGraw-Hill Ryerson Limited.  All rights reserved.</a:t>
            </a:r>
          </a:p>
        </p:txBody>
      </p:sp>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13</a:t>
            </a:fld>
            <a:endParaRPr lang="en-US" altLang="en-US" dirty="0">
              <a:latin typeface="Times New Roman" panose="02020603050405020304" charset="0"/>
            </a:endParaRPr>
          </a:p>
        </p:txBody>
      </p:sp>
      <p:sp>
        <p:nvSpPr>
          <p:cNvPr id="454658" name="Title 454657"/>
          <p:cNvSpPr>
            <a:spLocks noGrp="1"/>
          </p:cNvSpPr>
          <p:nvPr>
            <p:ph type="title"/>
          </p:nvPr>
        </p:nvSpPr>
        <p:spPr/>
        <p:txBody>
          <a:bodyPr>
            <a:normAutofit fontScale="90000"/>
          </a:bodyPr>
          <a:lstStyle/>
          <a:p>
            <a:r>
              <a:t>Relationship Between Marginal and Average Costs</a:t>
            </a:r>
          </a:p>
        </p:txBody>
      </p:sp>
      <p:sp>
        <p:nvSpPr>
          <p:cNvPr id="454659" name="Text Placeholder 454658"/>
          <p:cNvSpPr>
            <a:spLocks noGrp="1"/>
          </p:cNvSpPr>
          <p:nvPr>
            <p:ph type="body" idx="1"/>
          </p:nvPr>
        </p:nvSpPr>
        <p:spPr>
          <a:xfrm>
            <a:off x="1981200" y="1752600"/>
            <a:ext cx="8229600" cy="4378325"/>
          </a:xfrm>
        </p:spPr>
        <p:txBody>
          <a:bodyPr/>
          <a:lstStyle/>
          <a:p>
            <a:r>
              <a:t>This relationship explains why marginal cost curves always intersect average cost curves at the minimum of the average cost curve.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lvl="0" eaLnBrk="1" hangingPunct="1"/>
            <a:r>
              <a:rPr lang="en-US" altLang="en-US" dirty="0"/>
              <a:t>© 2006 McGraw-Hill Ryerson Limited.  All rights reserved.</a:t>
            </a:r>
          </a:p>
        </p:txBody>
      </p:sp>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14</a:t>
            </a:fld>
            <a:endParaRPr lang="en-US" altLang="en-US" dirty="0">
              <a:latin typeface="Times New Roman" panose="02020603050405020304" charset="0"/>
            </a:endParaRPr>
          </a:p>
        </p:txBody>
      </p:sp>
      <p:sp>
        <p:nvSpPr>
          <p:cNvPr id="456706" name="Title 456705"/>
          <p:cNvSpPr>
            <a:spLocks noGrp="1"/>
          </p:cNvSpPr>
          <p:nvPr>
            <p:ph type="title"/>
          </p:nvPr>
        </p:nvSpPr>
        <p:spPr/>
        <p:txBody>
          <a:bodyPr>
            <a:normAutofit fontScale="90000"/>
          </a:bodyPr>
          <a:lstStyle/>
          <a:p>
            <a:r>
              <a:t>Relationship Between Marginal and Average Costs</a:t>
            </a:r>
          </a:p>
        </p:txBody>
      </p:sp>
      <p:sp>
        <p:nvSpPr>
          <p:cNvPr id="456707" name="Text Placeholder 456706"/>
          <p:cNvSpPr>
            <a:spLocks noGrp="1"/>
          </p:cNvSpPr>
          <p:nvPr>
            <p:ph type="body" idx="1"/>
          </p:nvPr>
        </p:nvSpPr>
        <p:spPr>
          <a:xfrm>
            <a:off x="1981200" y="1828800"/>
            <a:ext cx="8229600" cy="4302125"/>
          </a:xfrm>
        </p:spPr>
        <p:txBody>
          <a:bodyPr/>
          <a:lstStyle/>
          <a:p>
            <a:r>
              <a:t>To summarize:</a:t>
            </a:r>
          </a:p>
          <a:p>
            <a:endParaRPr/>
          </a:p>
          <a:p>
            <a:pPr lvl="1">
              <a:buNone/>
            </a:pPr>
            <a:r>
              <a:rPr i="1"/>
              <a:t>If MC &gt; ATC, then ATC is rising.</a:t>
            </a:r>
          </a:p>
          <a:p>
            <a:pPr lvl="1">
              <a:buNone/>
            </a:pPr>
            <a:r>
              <a:rPr i="1"/>
              <a:t>If MC = ATC, then ATC is at its minimum.</a:t>
            </a:r>
          </a:p>
          <a:p>
            <a:pPr lvl="1">
              <a:buNone/>
            </a:pPr>
            <a:r>
              <a:rPr i="1"/>
              <a:t>If MC &lt; ATC, then ATC is falling.</a:t>
            </a:r>
          </a:p>
          <a:p>
            <a:endParaRPr i="1"/>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696041"/>
          </a:xfrm>
        </p:spPr>
        <p:txBody>
          <a:bodyPr>
            <a:normAutofit/>
          </a:bodyPr>
          <a:lstStyle/>
          <a:p>
            <a:pPr algn="ctr"/>
            <a:br>
              <a:rPr lang="en-US" sz="2200" u="sng" dirty="0">
                <a:solidFill>
                  <a:srgbClr val="FF0000"/>
                </a:solidFill>
                <a:latin typeface="Algerian" panose="04020705040A02060702" pitchFamily="82" charset="0"/>
              </a:rPr>
            </a:br>
            <a:br>
              <a:rPr lang="en-US" sz="2200" u="sng" dirty="0">
                <a:solidFill>
                  <a:srgbClr val="FF0000"/>
                </a:solidFill>
                <a:latin typeface="Algerian" panose="04020705040A02060702" pitchFamily="82" charset="0"/>
              </a:rPr>
            </a:br>
            <a:br>
              <a:rPr lang="en-US" sz="2200" u="sng" dirty="0">
                <a:solidFill>
                  <a:srgbClr val="FF0000"/>
                </a:solidFill>
                <a:latin typeface="Algerian" panose="04020705040A02060702" pitchFamily="82" charset="0"/>
              </a:rPr>
            </a:br>
            <a:br>
              <a:rPr lang="en-US" sz="2200" u="sng" dirty="0">
                <a:solidFill>
                  <a:srgbClr val="FF0000"/>
                </a:solidFill>
                <a:latin typeface="Algerian" panose="04020705040A02060702" pitchFamily="82" charset="0"/>
              </a:rPr>
            </a:br>
            <a:br>
              <a:rPr lang="en-US" sz="2200" u="sng" dirty="0">
                <a:solidFill>
                  <a:srgbClr val="FF0000"/>
                </a:solidFill>
                <a:latin typeface="Algerian" panose="04020705040A02060702" pitchFamily="82" charset="0"/>
              </a:rPr>
            </a:br>
            <a:r>
              <a:rPr lang="en-US" sz="2200" u="sng" dirty="0">
                <a:solidFill>
                  <a:srgbClr val="FF0000"/>
                </a:solidFill>
                <a:latin typeface="Algerian" panose="04020705040A02060702" pitchFamily="82" charset="0"/>
              </a:rPr>
              <a:t>MARGINAL COSTING</a:t>
            </a:r>
            <a:br>
              <a:rPr lang="en-US" sz="2200" u="sng" dirty="0">
                <a:latin typeface="Algerian" panose="04020705040A02060702" pitchFamily="82" charset="0"/>
              </a:rPr>
            </a:br>
            <a:br>
              <a:rPr lang="en-US" u="sng" dirty="0">
                <a:latin typeface="Algerian" panose="04020705040A02060702" pitchFamily="82" charset="0"/>
              </a:rPr>
            </a:br>
            <a:br>
              <a:rPr lang="en-US" u="sng" dirty="0">
                <a:latin typeface="Algerian" panose="04020705040A02060702" pitchFamily="82" charset="0"/>
              </a:rPr>
            </a:br>
            <a:br>
              <a:rPr lang="en-US" u="sng" dirty="0"/>
            </a:br>
            <a:endParaRPr lang="en-IN"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8968" y="433953"/>
            <a:ext cx="11685723" cy="923330"/>
          </a:xfrm>
          <a:prstGeom prst="rect">
            <a:avLst/>
          </a:prstGeom>
          <a:noFill/>
        </p:spPr>
        <p:txBody>
          <a:bodyPr wrap="square" rtlCol="0">
            <a:spAutoFit/>
          </a:bodyPr>
          <a:lstStyle/>
          <a:p>
            <a:pPr algn="ctr"/>
            <a:r>
              <a:rPr lang="en-US" sz="5400" u="sng" dirty="0">
                <a:solidFill>
                  <a:srgbClr val="0070C0"/>
                </a:solidFill>
                <a:latin typeface="Algerian" panose="04020705040A02060702" pitchFamily="82" charset="0"/>
              </a:rPr>
              <a:t>COST</a:t>
            </a:r>
            <a:endParaRPr lang="en-IN" sz="5400" u="sng" dirty="0">
              <a:solidFill>
                <a:srgbClr val="0070C0"/>
              </a:solidFill>
              <a:latin typeface="Algerian" panose="04020705040A02060702" pitchFamily="82" charset="0"/>
            </a:endParaRPr>
          </a:p>
        </p:txBody>
      </p:sp>
      <p:sp>
        <p:nvSpPr>
          <p:cNvPr id="12" name="TextBox 11"/>
          <p:cNvSpPr txBox="1"/>
          <p:nvPr/>
        </p:nvSpPr>
        <p:spPr>
          <a:xfrm>
            <a:off x="278968" y="1565329"/>
            <a:ext cx="3332135" cy="584775"/>
          </a:xfrm>
          <a:prstGeom prst="rect">
            <a:avLst/>
          </a:prstGeom>
          <a:noFill/>
        </p:spPr>
        <p:txBody>
          <a:bodyPr wrap="square" rtlCol="0">
            <a:spAutoFit/>
          </a:bodyPr>
          <a:lstStyle/>
          <a:p>
            <a:r>
              <a:rPr lang="en-US" sz="3200" dirty="0">
                <a:solidFill>
                  <a:srgbClr val="FF0000"/>
                </a:solidFill>
                <a:latin typeface="Algerian" panose="04020705040A02060702" pitchFamily="82" charset="0"/>
              </a:rPr>
              <a:t>VARIABLE COST</a:t>
            </a:r>
            <a:endParaRPr lang="en-IN" sz="3200" dirty="0">
              <a:solidFill>
                <a:srgbClr val="FF0000"/>
              </a:solidFill>
              <a:latin typeface="Algerian" panose="04020705040A02060702" pitchFamily="82" charset="0"/>
            </a:endParaRPr>
          </a:p>
        </p:txBody>
      </p:sp>
      <p:sp>
        <p:nvSpPr>
          <p:cNvPr id="13" name="TextBox 12"/>
          <p:cNvSpPr txBox="1"/>
          <p:nvPr/>
        </p:nvSpPr>
        <p:spPr>
          <a:xfrm>
            <a:off x="4184541" y="1565328"/>
            <a:ext cx="4293030" cy="584775"/>
          </a:xfrm>
          <a:prstGeom prst="rect">
            <a:avLst/>
          </a:prstGeom>
          <a:noFill/>
        </p:spPr>
        <p:txBody>
          <a:bodyPr wrap="square" rtlCol="0">
            <a:spAutoFit/>
          </a:bodyPr>
          <a:lstStyle/>
          <a:p>
            <a:r>
              <a:rPr lang="en-US" sz="3200" dirty="0">
                <a:solidFill>
                  <a:srgbClr val="FF0000"/>
                </a:solidFill>
                <a:latin typeface="Algerian" panose="04020705040A02060702" pitchFamily="82" charset="0"/>
              </a:rPr>
              <a:t>SEMI VARIABLE COST</a:t>
            </a:r>
            <a:endParaRPr lang="en-IN" sz="3200" dirty="0">
              <a:solidFill>
                <a:srgbClr val="FF0000"/>
              </a:solidFill>
              <a:latin typeface="Algerian" panose="04020705040A02060702" pitchFamily="82" charset="0"/>
            </a:endParaRPr>
          </a:p>
        </p:txBody>
      </p:sp>
      <p:sp>
        <p:nvSpPr>
          <p:cNvPr id="14" name="TextBox 13"/>
          <p:cNvSpPr txBox="1"/>
          <p:nvPr/>
        </p:nvSpPr>
        <p:spPr>
          <a:xfrm>
            <a:off x="9051010" y="1565328"/>
            <a:ext cx="2913681" cy="584775"/>
          </a:xfrm>
          <a:prstGeom prst="rect">
            <a:avLst/>
          </a:prstGeom>
          <a:noFill/>
        </p:spPr>
        <p:txBody>
          <a:bodyPr wrap="square" rtlCol="0">
            <a:spAutoFit/>
          </a:bodyPr>
          <a:lstStyle/>
          <a:p>
            <a:r>
              <a:rPr lang="en-US" sz="3200" dirty="0">
                <a:solidFill>
                  <a:srgbClr val="FF0000"/>
                </a:solidFill>
                <a:latin typeface="Algerian" panose="04020705040A02060702" pitchFamily="82" charset="0"/>
              </a:rPr>
              <a:t>Fixed cost</a:t>
            </a:r>
            <a:endParaRPr lang="en-IN" sz="3200" dirty="0">
              <a:solidFill>
                <a:srgbClr val="FF0000"/>
              </a:solidFill>
              <a:latin typeface="Algerian" panose="04020705040A02060702" pitchFamily="82" charset="0"/>
            </a:endParaRPr>
          </a:p>
        </p:txBody>
      </p:sp>
      <p:sp>
        <p:nvSpPr>
          <p:cNvPr id="15" name="TextBox 14"/>
          <p:cNvSpPr txBox="1"/>
          <p:nvPr/>
        </p:nvSpPr>
        <p:spPr>
          <a:xfrm>
            <a:off x="278968" y="2541722"/>
            <a:ext cx="3332135" cy="400110"/>
          </a:xfrm>
          <a:prstGeom prst="rect">
            <a:avLst/>
          </a:prstGeom>
          <a:noFill/>
        </p:spPr>
        <p:txBody>
          <a:bodyPr wrap="square" rtlCol="0">
            <a:spAutoFit/>
          </a:bodyPr>
          <a:lstStyle/>
          <a:p>
            <a:pPr algn="ctr"/>
            <a:r>
              <a:rPr lang="en-US" sz="2000" dirty="0">
                <a:latin typeface="Algerian" panose="04020705040A02060702" pitchFamily="82" charset="0"/>
              </a:rPr>
              <a:t>DEPENDS ON PRODUCTION</a:t>
            </a:r>
            <a:endParaRPr lang="en-IN" sz="2000" dirty="0">
              <a:latin typeface="Algerian" panose="04020705040A02060702" pitchFamily="82" charset="0"/>
            </a:endParaRPr>
          </a:p>
        </p:txBody>
      </p:sp>
      <p:sp>
        <p:nvSpPr>
          <p:cNvPr id="16" name="TextBox 15"/>
          <p:cNvSpPr txBox="1"/>
          <p:nvPr/>
        </p:nvSpPr>
        <p:spPr>
          <a:xfrm>
            <a:off x="7981628" y="2541722"/>
            <a:ext cx="3983064" cy="923330"/>
          </a:xfrm>
          <a:prstGeom prst="rect">
            <a:avLst/>
          </a:prstGeom>
          <a:noFill/>
        </p:spPr>
        <p:txBody>
          <a:bodyPr wrap="square" rtlCol="0">
            <a:spAutoFit/>
          </a:bodyPr>
          <a:lstStyle/>
          <a:p>
            <a:pPr algn="ctr"/>
            <a:r>
              <a:rPr lang="en-US" dirty="0">
                <a:latin typeface="Algerian" panose="04020705040A02060702" pitchFamily="82" charset="0"/>
              </a:rPr>
              <a:t> DOES NOT DEDEPENDS </a:t>
            </a:r>
            <a:r>
              <a:rPr lang="en-US">
                <a:latin typeface="Algerian" panose="04020705040A02060702" pitchFamily="82" charset="0"/>
              </a:rPr>
              <a:t>ON production   </a:t>
            </a:r>
            <a:endParaRPr lang="en-IN" dirty="0">
              <a:latin typeface="Algerian" panose="04020705040A02060702" pitchFamily="82" charset="0"/>
            </a:endParaRPr>
          </a:p>
          <a:p>
            <a:endParaRPr lang="en-IN" dirty="0"/>
          </a:p>
        </p:txBody>
      </p:sp>
      <p:sp>
        <p:nvSpPr>
          <p:cNvPr id="17" name="TextBox 16"/>
          <p:cNvSpPr txBox="1"/>
          <p:nvPr/>
        </p:nvSpPr>
        <p:spPr>
          <a:xfrm>
            <a:off x="4184541" y="2541722"/>
            <a:ext cx="3797086" cy="646331"/>
          </a:xfrm>
          <a:prstGeom prst="rect">
            <a:avLst/>
          </a:prstGeom>
          <a:noFill/>
        </p:spPr>
        <p:txBody>
          <a:bodyPr wrap="square" rtlCol="0">
            <a:spAutoFit/>
          </a:bodyPr>
          <a:lstStyle/>
          <a:p>
            <a:pPr algn="ctr"/>
            <a:r>
              <a:rPr lang="en-US" dirty="0">
                <a:latin typeface="Algerian" panose="04020705040A02060702" pitchFamily="82" charset="0"/>
              </a:rPr>
              <a:t>PARTLY FIXED And partly variable</a:t>
            </a:r>
            <a:endParaRPr lang="en-IN" dirty="0">
              <a:latin typeface="Algerian" panose="04020705040A02060702" pitchFamily="82" charset="0"/>
            </a:endParaRPr>
          </a:p>
        </p:txBody>
      </p:sp>
      <p:sp>
        <p:nvSpPr>
          <p:cNvPr id="18" name="TextBox 17"/>
          <p:cNvSpPr txBox="1"/>
          <p:nvPr/>
        </p:nvSpPr>
        <p:spPr>
          <a:xfrm>
            <a:off x="612180" y="3442985"/>
            <a:ext cx="266570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latin typeface="Algerian" panose="04020705040A02060702" pitchFamily="82" charset="0"/>
              </a:rPr>
              <a:t>Direct material</a:t>
            </a:r>
          </a:p>
          <a:p>
            <a:pPr marL="285750" indent="-285750">
              <a:buFont typeface="Wingdings" panose="05000000000000000000" pitchFamily="2" charset="2"/>
              <a:buChar char="Ø"/>
            </a:pPr>
            <a:r>
              <a:rPr lang="en-US" dirty="0">
                <a:solidFill>
                  <a:schemeClr val="accent2"/>
                </a:solidFill>
                <a:latin typeface="Algerian" panose="04020705040A02060702" pitchFamily="82" charset="0"/>
              </a:rPr>
              <a:t>Direct Labour</a:t>
            </a:r>
          </a:p>
          <a:p>
            <a:pPr marL="285750" indent="-285750">
              <a:buFont typeface="Wingdings" panose="05000000000000000000" pitchFamily="2" charset="2"/>
              <a:buChar char="Ø"/>
            </a:pPr>
            <a:r>
              <a:rPr lang="en-US" dirty="0">
                <a:solidFill>
                  <a:schemeClr val="accent2"/>
                </a:solidFill>
                <a:latin typeface="Algerian" panose="04020705040A02060702" pitchFamily="82" charset="0"/>
              </a:rPr>
              <a:t>Direct expenses</a:t>
            </a:r>
            <a:endParaRPr lang="en-IN" dirty="0">
              <a:solidFill>
                <a:schemeClr val="accent2"/>
              </a:solidFill>
              <a:latin typeface="Algerian" panose="04020705040A02060702" pitchFamily="82" charset="0"/>
            </a:endParaRPr>
          </a:p>
        </p:txBody>
      </p:sp>
      <p:sp>
        <p:nvSpPr>
          <p:cNvPr id="19" name="TextBox 18"/>
          <p:cNvSpPr txBox="1"/>
          <p:nvPr/>
        </p:nvSpPr>
        <p:spPr>
          <a:xfrm>
            <a:off x="4940084" y="3467413"/>
            <a:ext cx="239035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latin typeface="Algerian" panose="04020705040A02060702" pitchFamily="82" charset="0"/>
              </a:rPr>
              <a:t>Electric bill</a:t>
            </a:r>
          </a:p>
          <a:p>
            <a:pPr marL="285750" indent="-285750">
              <a:buFont typeface="Wingdings" panose="05000000000000000000" pitchFamily="2" charset="2"/>
              <a:buChar char="Ø"/>
            </a:pPr>
            <a:r>
              <a:rPr lang="en-US" dirty="0">
                <a:solidFill>
                  <a:schemeClr val="accent2"/>
                </a:solidFill>
                <a:latin typeface="Algerian" panose="04020705040A02060702" pitchFamily="82" charset="0"/>
              </a:rPr>
              <a:t>Telephone bill</a:t>
            </a:r>
            <a:endParaRPr lang="en-IN" dirty="0">
              <a:solidFill>
                <a:schemeClr val="accent2"/>
              </a:solidFill>
              <a:latin typeface="Algerian" panose="04020705040A02060702" pitchFamily="82" charset="0"/>
            </a:endParaRPr>
          </a:p>
        </p:txBody>
      </p:sp>
      <p:sp>
        <p:nvSpPr>
          <p:cNvPr id="20" name="TextBox 19"/>
          <p:cNvSpPr txBox="1"/>
          <p:nvPr/>
        </p:nvSpPr>
        <p:spPr>
          <a:xfrm>
            <a:off x="9174997" y="3487339"/>
            <a:ext cx="240223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latin typeface="Algerian" panose="04020705040A02060702" pitchFamily="82" charset="0"/>
              </a:rPr>
              <a:t>Rent</a:t>
            </a:r>
            <a:endParaRPr lang="en-IN" dirty="0">
              <a:solidFill>
                <a:schemeClr val="accent2"/>
              </a:solidFill>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80">
                                          <p:stCondLst>
                                            <p:cond delay="0"/>
                                          </p:stCondLst>
                                        </p:cTn>
                                        <p:tgtEl>
                                          <p:spTgt spid="12"/>
                                        </p:tgtEl>
                                      </p:cBhvr>
                                    </p:animEffect>
                                    <p:anim calcmode="lin" valueType="num">
                                      <p:cBhvr>
                                        <p:cTn id="1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9" dur="26">
                                          <p:stCondLst>
                                            <p:cond delay="650"/>
                                          </p:stCondLst>
                                        </p:cTn>
                                        <p:tgtEl>
                                          <p:spTgt spid="12"/>
                                        </p:tgtEl>
                                      </p:cBhvr>
                                      <p:to x="100000" y="60000"/>
                                    </p:animScale>
                                    <p:animScale>
                                      <p:cBhvr>
                                        <p:cTn id="20" dur="166" decel="50000">
                                          <p:stCondLst>
                                            <p:cond delay="676"/>
                                          </p:stCondLst>
                                        </p:cTn>
                                        <p:tgtEl>
                                          <p:spTgt spid="12"/>
                                        </p:tgtEl>
                                      </p:cBhvr>
                                      <p:to x="100000" y="100000"/>
                                    </p:animScale>
                                    <p:animScale>
                                      <p:cBhvr>
                                        <p:cTn id="21" dur="26">
                                          <p:stCondLst>
                                            <p:cond delay="1312"/>
                                          </p:stCondLst>
                                        </p:cTn>
                                        <p:tgtEl>
                                          <p:spTgt spid="12"/>
                                        </p:tgtEl>
                                      </p:cBhvr>
                                      <p:to x="100000" y="80000"/>
                                    </p:animScale>
                                    <p:animScale>
                                      <p:cBhvr>
                                        <p:cTn id="22" dur="166" decel="50000">
                                          <p:stCondLst>
                                            <p:cond delay="1338"/>
                                          </p:stCondLst>
                                        </p:cTn>
                                        <p:tgtEl>
                                          <p:spTgt spid="12"/>
                                        </p:tgtEl>
                                      </p:cBhvr>
                                      <p:to x="100000" y="100000"/>
                                    </p:animScale>
                                    <p:animScale>
                                      <p:cBhvr>
                                        <p:cTn id="23" dur="26">
                                          <p:stCondLst>
                                            <p:cond delay="1642"/>
                                          </p:stCondLst>
                                        </p:cTn>
                                        <p:tgtEl>
                                          <p:spTgt spid="12"/>
                                        </p:tgtEl>
                                      </p:cBhvr>
                                      <p:to x="100000" y="90000"/>
                                    </p:animScale>
                                    <p:animScale>
                                      <p:cBhvr>
                                        <p:cTn id="24" dur="166" decel="50000">
                                          <p:stCondLst>
                                            <p:cond delay="1668"/>
                                          </p:stCondLst>
                                        </p:cTn>
                                        <p:tgtEl>
                                          <p:spTgt spid="12"/>
                                        </p:tgtEl>
                                      </p:cBhvr>
                                      <p:to x="100000" y="100000"/>
                                    </p:animScale>
                                    <p:animScale>
                                      <p:cBhvr>
                                        <p:cTn id="25" dur="26">
                                          <p:stCondLst>
                                            <p:cond delay="1808"/>
                                          </p:stCondLst>
                                        </p:cTn>
                                        <p:tgtEl>
                                          <p:spTgt spid="12"/>
                                        </p:tgtEl>
                                      </p:cBhvr>
                                      <p:to x="100000" y="95000"/>
                                    </p:animScale>
                                    <p:animScale>
                                      <p:cBhvr>
                                        <p:cTn id="26" dur="166" decel="50000">
                                          <p:stCondLst>
                                            <p:cond delay="1834"/>
                                          </p:stCondLst>
                                        </p:cTn>
                                        <p:tgtEl>
                                          <p:spTgt spid="12"/>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anim calcmode="lin" valueType="num">
                                      <p:cBhvr>
                                        <p:cTn id="32" dur="2000" fill="hold"/>
                                        <p:tgtEl>
                                          <p:spTgt spid="13"/>
                                        </p:tgtEl>
                                        <p:attrNameLst>
                                          <p:attrName>ppt_w</p:attrName>
                                        </p:attrNameLst>
                                      </p:cBhvr>
                                      <p:tavLst>
                                        <p:tav tm="0" fmla="#ppt_w*sin(2.5*pi*$)">
                                          <p:val>
                                            <p:fltVal val="0"/>
                                          </p:val>
                                        </p:tav>
                                        <p:tav tm="100000">
                                          <p:val>
                                            <p:fltVal val="1"/>
                                          </p:val>
                                        </p:tav>
                                      </p:tavLst>
                                    </p:anim>
                                    <p:anim calcmode="lin" valueType="num">
                                      <p:cBhvr>
                                        <p:cTn id="3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15">
                                            <p:txEl>
                                              <p:pRg st="0" end="0"/>
                                            </p:txEl>
                                          </p:spTgt>
                                        </p:tgtEl>
                                        <p:attrNameLst>
                                          <p:attrName>style.visibility</p:attrName>
                                        </p:attrNameLst>
                                      </p:cBhvr>
                                      <p:to>
                                        <p:strVal val="visible"/>
                                      </p:to>
                                    </p:set>
                                    <p:animEffect transition="in" filter="wipe(down)">
                                      <p:cBhvr>
                                        <p:cTn id="44" dur="580">
                                          <p:stCondLst>
                                            <p:cond delay="0"/>
                                          </p:stCondLst>
                                        </p:cTn>
                                        <p:tgtEl>
                                          <p:spTgt spid="15">
                                            <p:txEl>
                                              <p:pRg st="0" end="0"/>
                                            </p:txEl>
                                          </p:spTgt>
                                        </p:tgtEl>
                                      </p:cBhvr>
                                    </p:animEffect>
                                    <p:anim calcmode="lin" valueType="num">
                                      <p:cBhvr>
                                        <p:cTn id="45"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
                                            <p:txEl>
                                              <p:pRg st="0" end="0"/>
                                            </p:txEl>
                                          </p:spTgt>
                                        </p:tgtEl>
                                      </p:cBhvr>
                                      <p:to x="100000" y="60000"/>
                                    </p:animScale>
                                    <p:animScale>
                                      <p:cBhvr>
                                        <p:cTn id="51" dur="166" decel="50000">
                                          <p:stCondLst>
                                            <p:cond delay="676"/>
                                          </p:stCondLst>
                                        </p:cTn>
                                        <p:tgtEl>
                                          <p:spTgt spid="15">
                                            <p:txEl>
                                              <p:pRg st="0" end="0"/>
                                            </p:txEl>
                                          </p:spTgt>
                                        </p:tgtEl>
                                      </p:cBhvr>
                                      <p:to x="100000" y="100000"/>
                                    </p:animScale>
                                    <p:animScale>
                                      <p:cBhvr>
                                        <p:cTn id="52" dur="26">
                                          <p:stCondLst>
                                            <p:cond delay="1312"/>
                                          </p:stCondLst>
                                        </p:cTn>
                                        <p:tgtEl>
                                          <p:spTgt spid="15">
                                            <p:txEl>
                                              <p:pRg st="0" end="0"/>
                                            </p:txEl>
                                          </p:spTgt>
                                        </p:tgtEl>
                                      </p:cBhvr>
                                      <p:to x="100000" y="80000"/>
                                    </p:animScale>
                                    <p:animScale>
                                      <p:cBhvr>
                                        <p:cTn id="53" dur="166" decel="50000">
                                          <p:stCondLst>
                                            <p:cond delay="1338"/>
                                          </p:stCondLst>
                                        </p:cTn>
                                        <p:tgtEl>
                                          <p:spTgt spid="15">
                                            <p:txEl>
                                              <p:pRg st="0" end="0"/>
                                            </p:txEl>
                                          </p:spTgt>
                                        </p:tgtEl>
                                      </p:cBhvr>
                                      <p:to x="100000" y="100000"/>
                                    </p:animScale>
                                    <p:animScale>
                                      <p:cBhvr>
                                        <p:cTn id="54" dur="26">
                                          <p:stCondLst>
                                            <p:cond delay="1642"/>
                                          </p:stCondLst>
                                        </p:cTn>
                                        <p:tgtEl>
                                          <p:spTgt spid="15">
                                            <p:txEl>
                                              <p:pRg st="0" end="0"/>
                                            </p:txEl>
                                          </p:spTgt>
                                        </p:tgtEl>
                                      </p:cBhvr>
                                      <p:to x="100000" y="90000"/>
                                    </p:animScale>
                                    <p:animScale>
                                      <p:cBhvr>
                                        <p:cTn id="55" dur="166" decel="50000">
                                          <p:stCondLst>
                                            <p:cond delay="1668"/>
                                          </p:stCondLst>
                                        </p:cTn>
                                        <p:tgtEl>
                                          <p:spTgt spid="15">
                                            <p:txEl>
                                              <p:pRg st="0" end="0"/>
                                            </p:txEl>
                                          </p:spTgt>
                                        </p:tgtEl>
                                      </p:cBhvr>
                                      <p:to x="100000" y="100000"/>
                                    </p:animScale>
                                    <p:animScale>
                                      <p:cBhvr>
                                        <p:cTn id="56" dur="26">
                                          <p:stCondLst>
                                            <p:cond delay="1808"/>
                                          </p:stCondLst>
                                        </p:cTn>
                                        <p:tgtEl>
                                          <p:spTgt spid="15">
                                            <p:txEl>
                                              <p:pRg st="0" end="0"/>
                                            </p:txEl>
                                          </p:spTgt>
                                        </p:tgtEl>
                                      </p:cBhvr>
                                      <p:to x="100000" y="95000"/>
                                    </p:animScale>
                                    <p:animScale>
                                      <p:cBhvr>
                                        <p:cTn id="57" dur="166" decel="50000">
                                          <p:stCondLst>
                                            <p:cond delay="1834"/>
                                          </p:stCondLst>
                                        </p:cTn>
                                        <p:tgtEl>
                                          <p:spTgt spid="15">
                                            <p:txEl>
                                              <p:pRg st="0" end="0"/>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80">
                                          <p:stCondLst>
                                            <p:cond delay="0"/>
                                          </p:stCondLst>
                                        </p:cTn>
                                        <p:tgtEl>
                                          <p:spTgt spid="17"/>
                                        </p:tgtEl>
                                      </p:cBhvr>
                                    </p:animEffect>
                                    <p:anim calcmode="lin" valueType="num">
                                      <p:cBhvr>
                                        <p:cTn id="6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8" dur="26">
                                          <p:stCondLst>
                                            <p:cond delay="650"/>
                                          </p:stCondLst>
                                        </p:cTn>
                                        <p:tgtEl>
                                          <p:spTgt spid="17"/>
                                        </p:tgtEl>
                                      </p:cBhvr>
                                      <p:to x="100000" y="60000"/>
                                    </p:animScale>
                                    <p:animScale>
                                      <p:cBhvr>
                                        <p:cTn id="69" dur="166" decel="50000">
                                          <p:stCondLst>
                                            <p:cond delay="676"/>
                                          </p:stCondLst>
                                        </p:cTn>
                                        <p:tgtEl>
                                          <p:spTgt spid="17"/>
                                        </p:tgtEl>
                                      </p:cBhvr>
                                      <p:to x="100000" y="100000"/>
                                    </p:animScale>
                                    <p:animScale>
                                      <p:cBhvr>
                                        <p:cTn id="70" dur="26">
                                          <p:stCondLst>
                                            <p:cond delay="1312"/>
                                          </p:stCondLst>
                                        </p:cTn>
                                        <p:tgtEl>
                                          <p:spTgt spid="17"/>
                                        </p:tgtEl>
                                      </p:cBhvr>
                                      <p:to x="100000" y="80000"/>
                                    </p:animScale>
                                    <p:animScale>
                                      <p:cBhvr>
                                        <p:cTn id="71" dur="166" decel="50000">
                                          <p:stCondLst>
                                            <p:cond delay="1338"/>
                                          </p:stCondLst>
                                        </p:cTn>
                                        <p:tgtEl>
                                          <p:spTgt spid="17"/>
                                        </p:tgtEl>
                                      </p:cBhvr>
                                      <p:to x="100000" y="100000"/>
                                    </p:animScale>
                                    <p:animScale>
                                      <p:cBhvr>
                                        <p:cTn id="72" dur="26">
                                          <p:stCondLst>
                                            <p:cond delay="1642"/>
                                          </p:stCondLst>
                                        </p:cTn>
                                        <p:tgtEl>
                                          <p:spTgt spid="17"/>
                                        </p:tgtEl>
                                      </p:cBhvr>
                                      <p:to x="100000" y="90000"/>
                                    </p:animScale>
                                    <p:animScale>
                                      <p:cBhvr>
                                        <p:cTn id="73" dur="166" decel="50000">
                                          <p:stCondLst>
                                            <p:cond delay="1668"/>
                                          </p:stCondLst>
                                        </p:cTn>
                                        <p:tgtEl>
                                          <p:spTgt spid="17"/>
                                        </p:tgtEl>
                                      </p:cBhvr>
                                      <p:to x="100000" y="100000"/>
                                    </p:animScale>
                                    <p:animScale>
                                      <p:cBhvr>
                                        <p:cTn id="74" dur="26">
                                          <p:stCondLst>
                                            <p:cond delay="1808"/>
                                          </p:stCondLst>
                                        </p:cTn>
                                        <p:tgtEl>
                                          <p:spTgt spid="17"/>
                                        </p:tgtEl>
                                      </p:cBhvr>
                                      <p:to x="100000" y="95000"/>
                                    </p:animScale>
                                    <p:animScale>
                                      <p:cBhvr>
                                        <p:cTn id="75" dur="166" decel="50000">
                                          <p:stCondLst>
                                            <p:cond delay="1834"/>
                                          </p:stCondLst>
                                        </p:cTn>
                                        <p:tgtEl>
                                          <p:spTgt spid="17"/>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down)">
                                      <p:cBhvr>
                                        <p:cTn id="80" dur="580">
                                          <p:stCondLst>
                                            <p:cond delay="0"/>
                                          </p:stCondLst>
                                        </p:cTn>
                                        <p:tgtEl>
                                          <p:spTgt spid="16"/>
                                        </p:tgtEl>
                                      </p:cBhvr>
                                    </p:animEffect>
                                    <p:anim calcmode="lin" valueType="num">
                                      <p:cBhvr>
                                        <p:cTn id="8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6" dur="26">
                                          <p:stCondLst>
                                            <p:cond delay="650"/>
                                          </p:stCondLst>
                                        </p:cTn>
                                        <p:tgtEl>
                                          <p:spTgt spid="16"/>
                                        </p:tgtEl>
                                      </p:cBhvr>
                                      <p:to x="100000" y="60000"/>
                                    </p:animScale>
                                    <p:animScale>
                                      <p:cBhvr>
                                        <p:cTn id="87" dur="166" decel="50000">
                                          <p:stCondLst>
                                            <p:cond delay="676"/>
                                          </p:stCondLst>
                                        </p:cTn>
                                        <p:tgtEl>
                                          <p:spTgt spid="16"/>
                                        </p:tgtEl>
                                      </p:cBhvr>
                                      <p:to x="100000" y="100000"/>
                                    </p:animScale>
                                    <p:animScale>
                                      <p:cBhvr>
                                        <p:cTn id="88" dur="26">
                                          <p:stCondLst>
                                            <p:cond delay="1312"/>
                                          </p:stCondLst>
                                        </p:cTn>
                                        <p:tgtEl>
                                          <p:spTgt spid="16"/>
                                        </p:tgtEl>
                                      </p:cBhvr>
                                      <p:to x="100000" y="80000"/>
                                    </p:animScale>
                                    <p:animScale>
                                      <p:cBhvr>
                                        <p:cTn id="89" dur="166" decel="50000">
                                          <p:stCondLst>
                                            <p:cond delay="1338"/>
                                          </p:stCondLst>
                                        </p:cTn>
                                        <p:tgtEl>
                                          <p:spTgt spid="16"/>
                                        </p:tgtEl>
                                      </p:cBhvr>
                                      <p:to x="100000" y="100000"/>
                                    </p:animScale>
                                    <p:animScale>
                                      <p:cBhvr>
                                        <p:cTn id="90" dur="26">
                                          <p:stCondLst>
                                            <p:cond delay="1642"/>
                                          </p:stCondLst>
                                        </p:cTn>
                                        <p:tgtEl>
                                          <p:spTgt spid="16"/>
                                        </p:tgtEl>
                                      </p:cBhvr>
                                      <p:to x="100000" y="90000"/>
                                    </p:animScale>
                                    <p:animScale>
                                      <p:cBhvr>
                                        <p:cTn id="91" dur="166" decel="50000">
                                          <p:stCondLst>
                                            <p:cond delay="1668"/>
                                          </p:stCondLst>
                                        </p:cTn>
                                        <p:tgtEl>
                                          <p:spTgt spid="16"/>
                                        </p:tgtEl>
                                      </p:cBhvr>
                                      <p:to x="100000" y="100000"/>
                                    </p:animScale>
                                    <p:animScale>
                                      <p:cBhvr>
                                        <p:cTn id="92" dur="26">
                                          <p:stCondLst>
                                            <p:cond delay="1808"/>
                                          </p:stCondLst>
                                        </p:cTn>
                                        <p:tgtEl>
                                          <p:spTgt spid="16"/>
                                        </p:tgtEl>
                                      </p:cBhvr>
                                      <p:to x="100000" y="95000"/>
                                    </p:animScale>
                                    <p:animScale>
                                      <p:cBhvr>
                                        <p:cTn id="93" dur="166" decel="50000">
                                          <p:stCondLst>
                                            <p:cond delay="1834"/>
                                          </p:stCondLst>
                                        </p:cTn>
                                        <p:tgtEl>
                                          <p:spTgt spid="16"/>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8">
                                            <p:txEl>
                                              <p:pRg st="0" end="0"/>
                                            </p:txEl>
                                          </p:spTgt>
                                        </p:tgtEl>
                                        <p:attrNameLst>
                                          <p:attrName>style.visibility</p:attrName>
                                        </p:attrNameLst>
                                      </p:cBhvr>
                                      <p:to>
                                        <p:strVal val="visible"/>
                                      </p:to>
                                    </p:set>
                                    <p:animEffect transition="in" filter="fade">
                                      <p:cBhvr>
                                        <p:cTn id="98" dur="1000"/>
                                        <p:tgtEl>
                                          <p:spTgt spid="18">
                                            <p:txEl>
                                              <p:pRg st="0" end="0"/>
                                            </p:txEl>
                                          </p:spTgt>
                                        </p:tgtEl>
                                      </p:cBhvr>
                                    </p:animEffect>
                                    <p:anim calcmode="lin" valueType="num">
                                      <p:cBhvr>
                                        <p:cTn id="9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8">
                                            <p:txEl>
                                              <p:pRg st="1" end="1"/>
                                            </p:txEl>
                                          </p:spTgt>
                                        </p:tgtEl>
                                        <p:attrNameLst>
                                          <p:attrName>style.visibility</p:attrName>
                                        </p:attrNameLst>
                                      </p:cBhvr>
                                      <p:to>
                                        <p:strVal val="visible"/>
                                      </p:to>
                                    </p:set>
                                    <p:anim calcmode="lin" valueType="num">
                                      <p:cBhvr additive="base">
                                        <p:cTn id="105"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8">
                                            <p:txEl>
                                              <p:pRg st="2" end="2"/>
                                            </p:txEl>
                                          </p:spTgt>
                                        </p:tgtEl>
                                        <p:attrNameLst>
                                          <p:attrName>style.visibility</p:attrName>
                                        </p:attrNameLst>
                                      </p:cBhvr>
                                      <p:to>
                                        <p:strVal val="visible"/>
                                      </p:to>
                                    </p:set>
                                    <p:anim calcmode="lin" valueType="num">
                                      <p:cBhvr additive="base">
                                        <p:cTn id="111"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9">
                                            <p:txEl>
                                              <p:pRg st="0" end="0"/>
                                            </p:txEl>
                                          </p:spTgt>
                                        </p:tgtEl>
                                        <p:attrNameLst>
                                          <p:attrName>style.visibility</p:attrName>
                                        </p:attrNameLst>
                                      </p:cBhvr>
                                      <p:to>
                                        <p:strVal val="visible"/>
                                      </p:to>
                                    </p:set>
                                    <p:anim calcmode="lin" valueType="num">
                                      <p:cBhvr additive="base">
                                        <p:cTn id="11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19">
                                            <p:txEl>
                                              <p:pRg st="1" end="1"/>
                                            </p:txEl>
                                          </p:spTgt>
                                        </p:tgtEl>
                                        <p:attrNameLst>
                                          <p:attrName>style.visibility</p:attrName>
                                        </p:attrNameLst>
                                      </p:cBhvr>
                                      <p:to>
                                        <p:strVal val="visible"/>
                                      </p:to>
                                    </p:set>
                                    <p:anim calcmode="lin" valueType="num">
                                      <p:cBhvr additive="base">
                                        <p:cTn id="12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20">
                                            <p:txEl>
                                              <p:pRg st="0" end="0"/>
                                            </p:txEl>
                                          </p:spTgt>
                                        </p:tgtEl>
                                        <p:attrNameLst>
                                          <p:attrName>style.visibility</p:attrName>
                                        </p:attrNameLst>
                                      </p:cBhvr>
                                      <p:to>
                                        <p:strVal val="visible"/>
                                      </p:to>
                                    </p:set>
                                    <p:anim calcmode="lin" valueType="num">
                                      <p:cBhvr additive="base">
                                        <p:cTn id="1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959" y="557939"/>
            <a:ext cx="11484244" cy="4154984"/>
          </a:xfrm>
          <a:prstGeom prst="rect">
            <a:avLst/>
          </a:prstGeom>
          <a:noFill/>
        </p:spPr>
        <p:txBody>
          <a:bodyPr wrap="square" rtlCol="0">
            <a:spAutoFit/>
          </a:bodyPr>
          <a:lstStyle/>
          <a:p>
            <a:r>
              <a:rPr lang="en-US" sz="6600" dirty="0">
                <a:latin typeface="Algerian" panose="04020705040A02060702" pitchFamily="82" charset="0"/>
                <a:cs typeface="Times New Roman" panose="02020603050405020304" charset="0"/>
              </a:rPr>
              <a:t>“Marginal costing is technique to estimate </a:t>
            </a:r>
            <a:r>
              <a:rPr lang="en-US" sz="6600" dirty="0">
                <a:solidFill>
                  <a:srgbClr val="00B050"/>
                </a:solidFill>
                <a:latin typeface="Algerian" panose="04020705040A02060702" pitchFamily="82" charset="0"/>
                <a:cs typeface="Times New Roman" panose="02020603050405020304" charset="0"/>
              </a:rPr>
              <a:t>incremental cost </a:t>
            </a:r>
            <a:r>
              <a:rPr lang="en-US" sz="6600" dirty="0">
                <a:latin typeface="Algerian" panose="04020705040A02060702" pitchFamily="82" charset="0"/>
                <a:cs typeface="Times New Roman" panose="02020603050405020304" charset="0"/>
              </a:rPr>
              <a:t>for </a:t>
            </a:r>
            <a:r>
              <a:rPr lang="en-US" sz="6600" dirty="0">
                <a:solidFill>
                  <a:schemeClr val="accent2">
                    <a:lumMod val="75000"/>
                  </a:schemeClr>
                </a:solidFill>
                <a:latin typeface="Algerian" panose="04020705040A02060702" pitchFamily="82" charset="0"/>
                <a:cs typeface="Times New Roman" panose="02020603050405020304" charset="0"/>
              </a:rPr>
              <a:t>incremental production</a:t>
            </a:r>
            <a:r>
              <a:rPr lang="en-US" sz="6600" dirty="0">
                <a:latin typeface="Algerian" panose="04020705040A02060702" pitchFamily="82" charset="0"/>
                <a:cs typeface="Times New Roman" panose="02020603050405020304" charset="0"/>
              </a:rPr>
              <a:t>”</a:t>
            </a:r>
            <a:endParaRPr lang="en-IN" sz="6600" dirty="0">
              <a:latin typeface="Algerian" panose="04020705040A02060702" pitchFamily="82"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410" y="325464"/>
            <a:ext cx="10104895" cy="830997"/>
          </a:xfrm>
          <a:prstGeom prst="rect">
            <a:avLst/>
          </a:prstGeom>
          <a:noFill/>
        </p:spPr>
        <p:txBody>
          <a:bodyPr wrap="square" rtlCol="0">
            <a:spAutoFit/>
          </a:bodyPr>
          <a:lstStyle/>
          <a:p>
            <a:pPr algn="ctr"/>
            <a:r>
              <a:rPr lang="en-US" sz="4800" dirty="0">
                <a:solidFill>
                  <a:srgbClr val="92D050"/>
                </a:solidFill>
                <a:latin typeface="Algerian" panose="04020705040A02060702" pitchFamily="82" charset="0"/>
              </a:rPr>
              <a:t>INCOME STATEMENT </a:t>
            </a:r>
            <a:endParaRPr lang="en-IN" sz="4800" dirty="0">
              <a:solidFill>
                <a:srgbClr val="92D050"/>
              </a:solidFill>
              <a:latin typeface="Algerian" panose="04020705040A02060702" pitchFamily="82" charset="0"/>
            </a:endParaRPr>
          </a:p>
        </p:txBody>
      </p:sp>
      <p:graphicFrame>
        <p:nvGraphicFramePr>
          <p:cNvPr id="12" name="Table 11"/>
          <p:cNvGraphicFramePr>
            <a:graphicFrameLocks noGrp="1"/>
          </p:cNvGraphicFramePr>
          <p:nvPr/>
        </p:nvGraphicFramePr>
        <p:xfrm>
          <a:off x="1084882" y="1503336"/>
          <a:ext cx="9841423" cy="4633992"/>
        </p:xfrm>
        <a:graphic>
          <a:graphicData uri="http://schemas.openxmlformats.org/drawingml/2006/table">
            <a:tbl>
              <a:tblPr firstRow="1" bandRow="1">
                <a:tableStyleId>{5C22544A-7EE6-4342-B048-85BDC9FD1C3A}</a:tableStyleId>
              </a:tblPr>
              <a:tblGrid>
                <a:gridCol w="4944330">
                  <a:extLst>
                    <a:ext uri="{9D8B030D-6E8A-4147-A177-3AD203B41FA5}">
                      <a16:colId xmlns:a16="http://schemas.microsoft.com/office/drawing/2014/main" val="20000"/>
                    </a:ext>
                  </a:extLst>
                </a:gridCol>
                <a:gridCol w="4897093">
                  <a:extLst>
                    <a:ext uri="{9D8B030D-6E8A-4147-A177-3AD203B41FA5}">
                      <a16:colId xmlns:a16="http://schemas.microsoft.com/office/drawing/2014/main" val="20001"/>
                    </a:ext>
                  </a:extLst>
                </a:gridCol>
              </a:tblGrid>
              <a:tr h="772332">
                <a:tc>
                  <a:txBody>
                    <a:bodyPr/>
                    <a:lstStyle/>
                    <a:p>
                      <a:r>
                        <a:rPr lang="en-US" sz="3600" dirty="0">
                          <a:latin typeface="Algerian" panose="04020705040A02060702" pitchFamily="82" charset="0"/>
                        </a:rPr>
                        <a:t>Particulars</a:t>
                      </a:r>
                      <a:endParaRPr lang="en-IN" sz="3600" dirty="0">
                        <a:latin typeface="Algerian" panose="04020705040A02060702" pitchFamily="82" charset="0"/>
                      </a:endParaRPr>
                    </a:p>
                  </a:txBody>
                  <a:tcPr/>
                </a:tc>
                <a:tc>
                  <a:txBody>
                    <a:bodyPr/>
                    <a:lstStyle/>
                    <a:p>
                      <a:r>
                        <a:rPr lang="en-US" sz="3600" dirty="0">
                          <a:latin typeface="Algerian" panose="04020705040A02060702" pitchFamily="82" charset="0"/>
                        </a:rPr>
                        <a:t>Amount</a:t>
                      </a:r>
                      <a:endParaRPr lang="en-IN" sz="3600" dirty="0">
                        <a:latin typeface="Algerian" panose="04020705040A02060702" pitchFamily="82" charset="0"/>
                      </a:endParaRPr>
                    </a:p>
                  </a:txBody>
                  <a:tcPr/>
                </a:tc>
                <a:extLst>
                  <a:ext uri="{0D108BD9-81ED-4DB2-BD59-A6C34878D82A}">
                    <a16:rowId xmlns:a16="http://schemas.microsoft.com/office/drawing/2014/main" val="10000"/>
                  </a:ext>
                </a:extLst>
              </a:tr>
              <a:tr h="772332">
                <a:tc>
                  <a:txBody>
                    <a:bodyPr/>
                    <a:lstStyle/>
                    <a:p>
                      <a:r>
                        <a:rPr lang="en-US" sz="3600" dirty="0">
                          <a:latin typeface="Algerian" panose="04020705040A02060702" pitchFamily="82" charset="0"/>
                        </a:rPr>
                        <a:t>      Sales</a:t>
                      </a:r>
                      <a:endParaRPr lang="en-IN" sz="3600" dirty="0">
                        <a:latin typeface="Algerian" panose="04020705040A02060702" pitchFamily="82" charset="0"/>
                      </a:endParaRPr>
                    </a:p>
                  </a:txBody>
                  <a:tcPr/>
                </a:tc>
                <a:tc>
                  <a:txBody>
                    <a:bodyPr/>
                    <a:lstStyle/>
                    <a:p>
                      <a:r>
                        <a:rPr lang="en-US" sz="3600" dirty="0">
                          <a:latin typeface="Algerian" panose="04020705040A02060702" pitchFamily="82" charset="0"/>
                        </a:rPr>
                        <a:t>Xx</a:t>
                      </a:r>
                      <a:endParaRPr lang="en-IN" sz="3600" dirty="0">
                        <a:latin typeface="Algerian" panose="04020705040A02060702" pitchFamily="82" charset="0"/>
                      </a:endParaRPr>
                    </a:p>
                  </a:txBody>
                  <a:tcPr/>
                </a:tc>
                <a:extLst>
                  <a:ext uri="{0D108BD9-81ED-4DB2-BD59-A6C34878D82A}">
                    <a16:rowId xmlns:a16="http://schemas.microsoft.com/office/drawing/2014/main" val="10001"/>
                  </a:ext>
                </a:extLst>
              </a:tr>
              <a:tr h="772332">
                <a:tc>
                  <a:txBody>
                    <a:bodyPr/>
                    <a:lstStyle/>
                    <a:p>
                      <a:r>
                        <a:rPr lang="en-US" sz="3600" dirty="0">
                          <a:latin typeface="Algerian" panose="04020705040A02060702" pitchFamily="82" charset="0"/>
                        </a:rPr>
                        <a:t>(-) Variable cost</a:t>
                      </a:r>
                      <a:endParaRPr lang="en-IN" sz="3600" dirty="0">
                        <a:latin typeface="Algerian" panose="04020705040A02060702" pitchFamily="82" charset="0"/>
                      </a:endParaRPr>
                    </a:p>
                  </a:txBody>
                  <a:tcPr/>
                </a:tc>
                <a:tc>
                  <a:txBody>
                    <a:bodyPr/>
                    <a:lstStyle/>
                    <a:p>
                      <a:r>
                        <a:rPr lang="en-US" sz="3600" u="none" dirty="0">
                          <a:latin typeface="Algerian" panose="04020705040A02060702" pitchFamily="82" charset="0"/>
                        </a:rPr>
                        <a:t>(x)</a:t>
                      </a:r>
                      <a:endParaRPr lang="en-IN" sz="3600" u="none" dirty="0">
                        <a:latin typeface="Algerian" panose="04020705040A02060702" pitchFamily="82" charset="0"/>
                      </a:endParaRPr>
                    </a:p>
                  </a:txBody>
                  <a:tcPr/>
                </a:tc>
                <a:extLst>
                  <a:ext uri="{0D108BD9-81ED-4DB2-BD59-A6C34878D82A}">
                    <a16:rowId xmlns:a16="http://schemas.microsoft.com/office/drawing/2014/main" val="10002"/>
                  </a:ext>
                </a:extLst>
              </a:tr>
              <a:tr h="772332">
                <a:tc>
                  <a:txBody>
                    <a:bodyPr/>
                    <a:lstStyle/>
                    <a:p>
                      <a:r>
                        <a:rPr lang="en-US" sz="3600" dirty="0">
                          <a:latin typeface="Algerian" panose="04020705040A02060702" pitchFamily="82" charset="0"/>
                        </a:rPr>
                        <a:t>      Contribution</a:t>
                      </a:r>
                      <a:endParaRPr lang="en-IN" sz="3600" dirty="0">
                        <a:latin typeface="Algerian" panose="04020705040A02060702" pitchFamily="82" charset="0"/>
                      </a:endParaRPr>
                    </a:p>
                  </a:txBody>
                  <a:tcPr/>
                </a:tc>
                <a:tc>
                  <a:txBody>
                    <a:bodyPr/>
                    <a:lstStyle/>
                    <a:p>
                      <a:r>
                        <a:rPr lang="en-US" sz="3600" dirty="0">
                          <a:latin typeface="Algerian" panose="04020705040A02060702" pitchFamily="82" charset="0"/>
                        </a:rPr>
                        <a:t>Xx</a:t>
                      </a:r>
                      <a:endParaRPr lang="en-IN" sz="3600" dirty="0">
                        <a:latin typeface="Algerian" panose="04020705040A02060702" pitchFamily="82" charset="0"/>
                      </a:endParaRPr>
                    </a:p>
                  </a:txBody>
                  <a:tcPr/>
                </a:tc>
                <a:extLst>
                  <a:ext uri="{0D108BD9-81ED-4DB2-BD59-A6C34878D82A}">
                    <a16:rowId xmlns:a16="http://schemas.microsoft.com/office/drawing/2014/main" val="10003"/>
                  </a:ext>
                </a:extLst>
              </a:tr>
              <a:tr h="772332">
                <a:tc>
                  <a:txBody>
                    <a:bodyPr/>
                    <a:lstStyle/>
                    <a:p>
                      <a:r>
                        <a:rPr lang="en-US" sz="3600" dirty="0">
                          <a:latin typeface="Algerian" panose="04020705040A02060702" pitchFamily="82" charset="0"/>
                        </a:rPr>
                        <a:t>(-) Fixed cost</a:t>
                      </a:r>
                      <a:endParaRPr lang="en-IN" sz="3600" dirty="0">
                        <a:latin typeface="Algerian" panose="04020705040A02060702" pitchFamily="82" charset="0"/>
                      </a:endParaRPr>
                    </a:p>
                  </a:txBody>
                  <a:tcPr/>
                </a:tc>
                <a:tc>
                  <a:txBody>
                    <a:bodyPr/>
                    <a:lstStyle/>
                    <a:p>
                      <a:r>
                        <a:rPr lang="en-US" sz="3600" dirty="0">
                          <a:latin typeface="Algerian" panose="04020705040A02060702" pitchFamily="82" charset="0"/>
                        </a:rPr>
                        <a:t>(x)</a:t>
                      </a:r>
                      <a:endParaRPr lang="en-IN" sz="3600" dirty="0">
                        <a:latin typeface="Algerian" panose="04020705040A02060702" pitchFamily="82" charset="0"/>
                      </a:endParaRPr>
                    </a:p>
                  </a:txBody>
                  <a:tcPr/>
                </a:tc>
                <a:extLst>
                  <a:ext uri="{0D108BD9-81ED-4DB2-BD59-A6C34878D82A}">
                    <a16:rowId xmlns:a16="http://schemas.microsoft.com/office/drawing/2014/main" val="10004"/>
                  </a:ext>
                </a:extLst>
              </a:tr>
              <a:tr h="772332">
                <a:tc>
                  <a:txBody>
                    <a:bodyPr/>
                    <a:lstStyle/>
                    <a:p>
                      <a:r>
                        <a:rPr lang="en-US" sz="3600" dirty="0">
                          <a:latin typeface="Algerian" panose="04020705040A02060702" pitchFamily="82" charset="0"/>
                        </a:rPr>
                        <a:t>     Net Profit</a:t>
                      </a:r>
                      <a:endParaRPr lang="en-IN" sz="3600" dirty="0">
                        <a:latin typeface="Algerian" panose="04020705040A02060702" pitchFamily="82" charset="0"/>
                      </a:endParaRPr>
                    </a:p>
                  </a:txBody>
                  <a:tcPr/>
                </a:tc>
                <a:tc>
                  <a:txBody>
                    <a:bodyPr/>
                    <a:lstStyle/>
                    <a:p>
                      <a:r>
                        <a:rPr lang="en-US" sz="3600" u="none" dirty="0">
                          <a:latin typeface="Algerian" panose="04020705040A02060702" pitchFamily="82" charset="0"/>
                        </a:rPr>
                        <a:t>Xx</a:t>
                      </a:r>
                      <a:endParaRPr lang="en-IN" sz="3600" u="none" dirty="0">
                        <a:latin typeface="Algerian" panose="04020705040A02060702" pitchFamily="82" charset="0"/>
                      </a:endParaRP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20" y="426720"/>
            <a:ext cx="11155680"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lgerian" panose="04020705040A02060702" pitchFamily="82" charset="0"/>
              </a:rPr>
              <a:t> Profit/Volume Ratio        =              </a:t>
            </a:r>
            <a:r>
              <a:rPr lang="en-US" sz="2800" u="sng" dirty="0">
                <a:latin typeface="Algerian" panose="04020705040A02060702" pitchFamily="82" charset="0"/>
              </a:rPr>
              <a:t>Contribution </a:t>
            </a:r>
          </a:p>
          <a:p>
            <a:r>
              <a:rPr lang="en-US" sz="2800" dirty="0">
                <a:latin typeface="Algerian" panose="04020705040A02060702" pitchFamily="82" charset="0"/>
              </a:rPr>
              <a:t>                  (P/V)                                                  Sales</a:t>
            </a:r>
          </a:p>
          <a:p>
            <a:endParaRPr lang="en-US" sz="2800" dirty="0">
              <a:latin typeface="Algerian" panose="04020705040A02060702" pitchFamily="82" charset="0"/>
            </a:endParaRPr>
          </a:p>
          <a:p>
            <a:endParaRPr lang="en-US" sz="2800" dirty="0">
              <a:latin typeface="Algerian" panose="04020705040A02060702" pitchFamily="82" charset="0"/>
            </a:endParaRPr>
          </a:p>
          <a:p>
            <a:pPr marL="457200" indent="-457200">
              <a:buFont typeface="Wingdings" panose="05000000000000000000" pitchFamily="2" charset="2"/>
              <a:buChar char="Ø"/>
            </a:pPr>
            <a:r>
              <a:rPr lang="en-US" sz="2800" dirty="0">
                <a:latin typeface="Algerian" panose="04020705040A02060702" pitchFamily="82" charset="0"/>
              </a:rPr>
              <a:t>Break even Point (UNITS) =           </a:t>
            </a:r>
            <a:r>
              <a:rPr lang="en-US" sz="2800" u="sng" dirty="0">
                <a:latin typeface="Algerian" panose="04020705040A02060702" pitchFamily="82" charset="0"/>
              </a:rPr>
              <a:t>             fixed cost          </a:t>
            </a:r>
            <a:r>
              <a:rPr lang="en-US" sz="100" u="sng" dirty="0">
                <a:latin typeface="Algerian" panose="04020705040A02060702" pitchFamily="82" charset="0"/>
              </a:rPr>
              <a:t>.</a:t>
            </a:r>
          </a:p>
          <a:p>
            <a:r>
              <a:rPr lang="en-US" sz="2800" dirty="0">
                <a:latin typeface="Algerian" panose="04020705040A02060702" pitchFamily="82" charset="0"/>
              </a:rPr>
              <a:t>                                                                       Contribution Per unit</a:t>
            </a:r>
          </a:p>
          <a:p>
            <a:r>
              <a:rPr lang="en-US" sz="2800" dirty="0">
                <a:latin typeface="Algerian" panose="04020705040A02060702" pitchFamily="82" charset="0"/>
              </a:rPr>
              <a:t> </a:t>
            </a:r>
          </a:p>
          <a:p>
            <a:pPr marL="457200" indent="-457200">
              <a:buFont typeface="Wingdings" panose="05000000000000000000" pitchFamily="2" charset="2"/>
              <a:buChar char="Ø"/>
            </a:pPr>
            <a:r>
              <a:rPr lang="en-US" sz="2800" dirty="0">
                <a:latin typeface="Algerian" panose="04020705040A02060702" pitchFamily="82" charset="0"/>
              </a:rPr>
              <a:t>Break even Point (Rs.)      =        </a:t>
            </a:r>
            <a:r>
              <a:rPr lang="en-US" sz="2800" u="sng" dirty="0">
                <a:latin typeface="Algerian" panose="04020705040A02060702" pitchFamily="82" charset="0"/>
              </a:rPr>
              <a:t>fixed cost</a:t>
            </a:r>
          </a:p>
          <a:p>
            <a:r>
              <a:rPr lang="en-US" sz="2800" dirty="0">
                <a:latin typeface="Algerian" panose="04020705040A02060702" pitchFamily="82" charset="0"/>
              </a:rPr>
              <a:t>                                                                      P/V Ratio</a:t>
            </a:r>
          </a:p>
          <a:p>
            <a:endParaRPr lang="en-US" sz="2800" dirty="0">
              <a:latin typeface="Algerian" panose="04020705040A02060702" pitchFamily="82" charset="0"/>
            </a:endParaRPr>
          </a:p>
          <a:p>
            <a:pPr marL="457200" indent="-457200">
              <a:buFont typeface="Wingdings" panose="05000000000000000000" pitchFamily="2" charset="2"/>
              <a:buChar char="Ø"/>
            </a:pPr>
            <a:r>
              <a:rPr lang="en-US" sz="2800" dirty="0">
                <a:latin typeface="Algerian" panose="04020705040A02060702" pitchFamily="82" charset="0"/>
              </a:rPr>
              <a:t>Estimated Sales (Units)   = </a:t>
            </a:r>
            <a:r>
              <a:rPr lang="en-US" sz="2800" u="sng" dirty="0">
                <a:latin typeface="Algerian" panose="04020705040A02060702" pitchFamily="82" charset="0"/>
              </a:rPr>
              <a:t>fixed cost + Expected Profit</a:t>
            </a:r>
            <a:endParaRPr lang="en-US" sz="2800" dirty="0">
              <a:latin typeface="Algerian" panose="04020705040A02060702" pitchFamily="82" charset="0"/>
            </a:endParaRPr>
          </a:p>
          <a:p>
            <a:r>
              <a:rPr lang="en-US" sz="2800" dirty="0">
                <a:latin typeface="Algerian" panose="04020705040A02060702" pitchFamily="82" charset="0"/>
              </a:rPr>
              <a:t>                                                                    Contribution Per unit</a:t>
            </a:r>
            <a:endParaRPr lang="en-US" sz="2800" u="sng" dirty="0">
              <a:latin typeface="Algerian" panose="04020705040A02060702" pitchFamily="82" charset="0"/>
            </a:endParaRPr>
          </a:p>
          <a:p>
            <a:endParaRPr lang="en-US" sz="2800" dirty="0">
              <a:latin typeface="Algerian" panose="04020705040A02060702" pitchFamily="82" charset="0"/>
            </a:endParaRP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p:cTn id="2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p:cTn id="2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5" presetClass="emph" presetSubtype="0" nodeType="clickEffect">
                                  <p:stCondLst>
                                    <p:cond delay="0"/>
                                  </p:stCondLst>
                                  <p:iterate type="lt">
                                    <p:tmAbs val="25"/>
                                  </p:iterate>
                                  <p:childTnLst>
                                    <p:set>
                                      <p:cBhvr override="childStyle">
                                        <p:cTn id="33" dur="indefinite"/>
                                        <p:tgtEl>
                                          <p:spTgt spid="2">
                                            <p:txEl>
                                              <p:pRg st="7" end="7"/>
                                            </p:txEl>
                                          </p:spTgt>
                                        </p:tgtEl>
                                        <p:attrNameLst>
                                          <p:attrName>style.fontWeight</p:attrName>
                                        </p:attrNameLst>
                                      </p:cBhvr>
                                      <p:to>
                                        <p:strVal val="bold"/>
                                      </p:to>
                                    </p:set>
                                  </p:childTnLst>
                                </p:cTn>
                              </p:par>
                              <p:par>
                                <p:cTn id="34" presetID="15" presetClass="emph" presetSubtype="0" nodeType="withEffect">
                                  <p:stCondLst>
                                    <p:cond delay="0"/>
                                  </p:stCondLst>
                                  <p:iterate type="lt">
                                    <p:tmAbs val="25"/>
                                  </p:iterate>
                                  <p:childTnLst>
                                    <p:set>
                                      <p:cBhvr override="childStyle">
                                        <p:cTn id="35" dur="indefinite"/>
                                        <p:tgtEl>
                                          <p:spTgt spid="2">
                                            <p:txEl>
                                              <p:pRg st="8" end="8"/>
                                            </p:txEl>
                                          </p:spTgt>
                                        </p:tgtEl>
                                        <p:attrNameLst>
                                          <p:attrName>style.fontWeight</p:attrName>
                                        </p:attrNameLst>
                                      </p:cBhvr>
                                      <p:to>
                                        <p:strVal val="bold"/>
                                      </p:to>
                                    </p:se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down)">
                                      <p:cBhvr>
                                        <p:cTn id="40" dur="580">
                                          <p:stCondLst>
                                            <p:cond delay="0"/>
                                          </p:stCondLst>
                                        </p:cTn>
                                        <p:tgtEl>
                                          <p:spTgt spid="2">
                                            <p:txEl>
                                              <p:pRg st="10" end="10"/>
                                            </p:txEl>
                                          </p:spTgt>
                                        </p:tgtEl>
                                      </p:cBhvr>
                                    </p:animEffect>
                                    <p:anim calcmode="lin" valueType="num">
                                      <p:cBhvr>
                                        <p:cTn id="41" dur="1822" tmFilter="0,0; 0.14,0.36; 0.43,0.73; 0.71,0.91; 1.0,1.0">
                                          <p:stCondLst>
                                            <p:cond delay="0"/>
                                          </p:stCondLst>
                                        </p:cTn>
                                        <p:tgtEl>
                                          <p:spTgt spid="2">
                                            <p:txEl>
                                              <p:pRg st="10" end="10"/>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
                                            <p:txEl>
                                              <p:pRg st="10" end="10"/>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
                                            <p:txEl>
                                              <p:pRg st="10" end="10"/>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
                                            <p:txEl>
                                              <p:pRg st="10" end="10"/>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
                                            <p:txEl>
                                              <p:pRg st="10" end="10"/>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2">
                                            <p:txEl>
                                              <p:pRg st="10" end="10"/>
                                            </p:txEl>
                                          </p:spTgt>
                                        </p:tgtEl>
                                      </p:cBhvr>
                                      <p:to x="100000" y="60000"/>
                                    </p:animScale>
                                    <p:animScale>
                                      <p:cBhvr>
                                        <p:cTn id="47" dur="166" decel="50000">
                                          <p:stCondLst>
                                            <p:cond delay="676"/>
                                          </p:stCondLst>
                                        </p:cTn>
                                        <p:tgtEl>
                                          <p:spTgt spid="2">
                                            <p:txEl>
                                              <p:pRg st="10" end="10"/>
                                            </p:txEl>
                                          </p:spTgt>
                                        </p:tgtEl>
                                      </p:cBhvr>
                                      <p:to x="100000" y="100000"/>
                                    </p:animScale>
                                    <p:animScale>
                                      <p:cBhvr>
                                        <p:cTn id="48" dur="26">
                                          <p:stCondLst>
                                            <p:cond delay="1312"/>
                                          </p:stCondLst>
                                        </p:cTn>
                                        <p:tgtEl>
                                          <p:spTgt spid="2">
                                            <p:txEl>
                                              <p:pRg st="10" end="10"/>
                                            </p:txEl>
                                          </p:spTgt>
                                        </p:tgtEl>
                                      </p:cBhvr>
                                      <p:to x="100000" y="80000"/>
                                    </p:animScale>
                                    <p:animScale>
                                      <p:cBhvr>
                                        <p:cTn id="49" dur="166" decel="50000">
                                          <p:stCondLst>
                                            <p:cond delay="1338"/>
                                          </p:stCondLst>
                                        </p:cTn>
                                        <p:tgtEl>
                                          <p:spTgt spid="2">
                                            <p:txEl>
                                              <p:pRg st="10" end="10"/>
                                            </p:txEl>
                                          </p:spTgt>
                                        </p:tgtEl>
                                      </p:cBhvr>
                                      <p:to x="100000" y="100000"/>
                                    </p:animScale>
                                    <p:animScale>
                                      <p:cBhvr>
                                        <p:cTn id="50" dur="26">
                                          <p:stCondLst>
                                            <p:cond delay="1642"/>
                                          </p:stCondLst>
                                        </p:cTn>
                                        <p:tgtEl>
                                          <p:spTgt spid="2">
                                            <p:txEl>
                                              <p:pRg st="10" end="10"/>
                                            </p:txEl>
                                          </p:spTgt>
                                        </p:tgtEl>
                                      </p:cBhvr>
                                      <p:to x="100000" y="90000"/>
                                    </p:animScale>
                                    <p:animScale>
                                      <p:cBhvr>
                                        <p:cTn id="51" dur="166" decel="50000">
                                          <p:stCondLst>
                                            <p:cond delay="1668"/>
                                          </p:stCondLst>
                                        </p:cTn>
                                        <p:tgtEl>
                                          <p:spTgt spid="2">
                                            <p:txEl>
                                              <p:pRg st="10" end="10"/>
                                            </p:txEl>
                                          </p:spTgt>
                                        </p:tgtEl>
                                      </p:cBhvr>
                                      <p:to x="100000" y="100000"/>
                                    </p:animScale>
                                    <p:animScale>
                                      <p:cBhvr>
                                        <p:cTn id="52" dur="26">
                                          <p:stCondLst>
                                            <p:cond delay="1808"/>
                                          </p:stCondLst>
                                        </p:cTn>
                                        <p:tgtEl>
                                          <p:spTgt spid="2">
                                            <p:txEl>
                                              <p:pRg st="10" end="10"/>
                                            </p:txEl>
                                          </p:spTgt>
                                        </p:tgtEl>
                                      </p:cBhvr>
                                      <p:to x="100000" y="95000"/>
                                    </p:animScale>
                                    <p:animScale>
                                      <p:cBhvr>
                                        <p:cTn id="53" dur="166" decel="50000">
                                          <p:stCondLst>
                                            <p:cond delay="1834"/>
                                          </p:stCondLst>
                                        </p:cTn>
                                        <p:tgtEl>
                                          <p:spTgt spid="2">
                                            <p:txEl>
                                              <p:pRg st="10" end="10"/>
                                            </p:txEl>
                                          </p:spTgt>
                                        </p:tgtEl>
                                      </p:cBhvr>
                                      <p:to x="100000" y="100000"/>
                                    </p:animScale>
                                  </p:childTnLst>
                                </p:cTn>
                              </p:par>
                              <p:par>
                                <p:cTn id="54" presetID="26" presetClass="entr" presetSubtype="0" fill="hold" nodeType="with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wipe(down)">
                                      <p:cBhvr>
                                        <p:cTn id="56" dur="580">
                                          <p:stCondLst>
                                            <p:cond delay="0"/>
                                          </p:stCondLst>
                                        </p:cTn>
                                        <p:tgtEl>
                                          <p:spTgt spid="2">
                                            <p:txEl>
                                              <p:pRg st="11" end="11"/>
                                            </p:txEl>
                                          </p:spTgt>
                                        </p:tgtEl>
                                      </p:cBhvr>
                                    </p:animEffect>
                                    <p:anim calcmode="lin" valueType="num">
                                      <p:cBhvr>
                                        <p:cTn id="57" dur="1822" tmFilter="0,0; 0.14,0.36; 0.43,0.73; 0.71,0.91; 1.0,1.0">
                                          <p:stCondLst>
                                            <p:cond delay="0"/>
                                          </p:stCondLst>
                                        </p:cTn>
                                        <p:tgtEl>
                                          <p:spTgt spid="2">
                                            <p:txEl>
                                              <p:pRg st="11" end="11"/>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
                                            <p:txEl>
                                              <p:pRg st="11" end="11"/>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
                                            <p:txEl>
                                              <p:pRg st="11" end="11"/>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
                                            <p:txEl>
                                              <p:pRg st="11" end="11"/>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
                                            <p:txEl>
                                              <p:pRg st="11" end="11"/>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2">
                                            <p:txEl>
                                              <p:pRg st="11" end="11"/>
                                            </p:txEl>
                                          </p:spTgt>
                                        </p:tgtEl>
                                      </p:cBhvr>
                                      <p:to x="100000" y="60000"/>
                                    </p:animScale>
                                    <p:animScale>
                                      <p:cBhvr>
                                        <p:cTn id="63" dur="166" decel="50000">
                                          <p:stCondLst>
                                            <p:cond delay="676"/>
                                          </p:stCondLst>
                                        </p:cTn>
                                        <p:tgtEl>
                                          <p:spTgt spid="2">
                                            <p:txEl>
                                              <p:pRg st="11" end="11"/>
                                            </p:txEl>
                                          </p:spTgt>
                                        </p:tgtEl>
                                      </p:cBhvr>
                                      <p:to x="100000" y="100000"/>
                                    </p:animScale>
                                    <p:animScale>
                                      <p:cBhvr>
                                        <p:cTn id="64" dur="26">
                                          <p:stCondLst>
                                            <p:cond delay="1312"/>
                                          </p:stCondLst>
                                        </p:cTn>
                                        <p:tgtEl>
                                          <p:spTgt spid="2">
                                            <p:txEl>
                                              <p:pRg st="11" end="11"/>
                                            </p:txEl>
                                          </p:spTgt>
                                        </p:tgtEl>
                                      </p:cBhvr>
                                      <p:to x="100000" y="80000"/>
                                    </p:animScale>
                                    <p:animScale>
                                      <p:cBhvr>
                                        <p:cTn id="65" dur="166" decel="50000">
                                          <p:stCondLst>
                                            <p:cond delay="1338"/>
                                          </p:stCondLst>
                                        </p:cTn>
                                        <p:tgtEl>
                                          <p:spTgt spid="2">
                                            <p:txEl>
                                              <p:pRg st="11" end="11"/>
                                            </p:txEl>
                                          </p:spTgt>
                                        </p:tgtEl>
                                      </p:cBhvr>
                                      <p:to x="100000" y="100000"/>
                                    </p:animScale>
                                    <p:animScale>
                                      <p:cBhvr>
                                        <p:cTn id="66" dur="26">
                                          <p:stCondLst>
                                            <p:cond delay="1642"/>
                                          </p:stCondLst>
                                        </p:cTn>
                                        <p:tgtEl>
                                          <p:spTgt spid="2">
                                            <p:txEl>
                                              <p:pRg st="11" end="11"/>
                                            </p:txEl>
                                          </p:spTgt>
                                        </p:tgtEl>
                                      </p:cBhvr>
                                      <p:to x="100000" y="90000"/>
                                    </p:animScale>
                                    <p:animScale>
                                      <p:cBhvr>
                                        <p:cTn id="67" dur="166" decel="50000">
                                          <p:stCondLst>
                                            <p:cond delay="1668"/>
                                          </p:stCondLst>
                                        </p:cTn>
                                        <p:tgtEl>
                                          <p:spTgt spid="2">
                                            <p:txEl>
                                              <p:pRg st="11" end="11"/>
                                            </p:txEl>
                                          </p:spTgt>
                                        </p:tgtEl>
                                      </p:cBhvr>
                                      <p:to x="100000" y="100000"/>
                                    </p:animScale>
                                    <p:animScale>
                                      <p:cBhvr>
                                        <p:cTn id="68" dur="26">
                                          <p:stCondLst>
                                            <p:cond delay="1808"/>
                                          </p:stCondLst>
                                        </p:cTn>
                                        <p:tgtEl>
                                          <p:spTgt spid="2">
                                            <p:txEl>
                                              <p:pRg st="11" end="11"/>
                                            </p:txEl>
                                          </p:spTgt>
                                        </p:tgtEl>
                                      </p:cBhvr>
                                      <p:to x="100000" y="95000"/>
                                    </p:animScale>
                                    <p:animScale>
                                      <p:cBhvr>
                                        <p:cTn id="69" dur="166" decel="50000">
                                          <p:stCondLst>
                                            <p:cond delay="1834"/>
                                          </p:stCondLst>
                                        </p:cTn>
                                        <p:tgtEl>
                                          <p:spTgt spid="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Title 480259"/>
          <p:cNvSpPr>
            <a:spLocks noGrp="1"/>
          </p:cNvSpPr>
          <p:nvPr>
            <p:ph type="title"/>
          </p:nvPr>
        </p:nvSpPr>
        <p:spPr/>
        <p:txBody>
          <a:bodyPr anchor="ctr" anchorCtr="0"/>
          <a:lstStyle/>
          <a:p>
            <a:r>
              <a:t>Fixed and Variable Costs</a:t>
            </a:r>
          </a:p>
        </p:txBody>
      </p:sp>
      <p:sp>
        <p:nvSpPr>
          <p:cNvPr id="480261" name="Text Placeholder 480260"/>
          <p:cNvSpPr>
            <a:spLocks noGrp="1"/>
          </p:cNvSpPr>
          <p:nvPr>
            <p:ph type="body" idx="1"/>
          </p:nvPr>
        </p:nvSpPr>
        <p:spPr/>
        <p:txBody>
          <a:bodyPr/>
          <a:lstStyle/>
          <a:p>
            <a:r>
              <a:t>Total Costs</a:t>
            </a:r>
          </a:p>
          <a:p>
            <a:pPr lvl="1"/>
            <a:r>
              <a:t>Total Fixed Costs (TFC)</a:t>
            </a:r>
          </a:p>
          <a:p>
            <a:pPr lvl="1"/>
            <a:r>
              <a:t>Total Variable Costs (TVC)</a:t>
            </a:r>
          </a:p>
          <a:p>
            <a:pPr lvl="1"/>
            <a:r>
              <a:t>Total Costs (TC) </a:t>
            </a:r>
          </a:p>
          <a:p>
            <a:pPr lvl="1"/>
            <a:r>
              <a:rPr i="1"/>
              <a:t>TC</a:t>
            </a:r>
            <a:r>
              <a:t> = </a:t>
            </a:r>
            <a:r>
              <a:rPr i="1"/>
              <a:t>TFC</a:t>
            </a:r>
            <a:r>
              <a:t> + </a:t>
            </a:r>
            <a:r>
              <a:rPr i="1"/>
              <a:t>TVC</a:t>
            </a:r>
          </a:p>
        </p:txBody>
      </p:sp>
      <p:sp>
        <p:nvSpPr>
          <p:cNvPr id="483333" name="Text Placeholder 483332"/>
          <p:cNvSpPr>
            <a:spLocks noGrp="1"/>
          </p:cNvSpPr>
          <p:nvPr/>
        </p:nvSpPr>
        <p:spPr>
          <a:xfrm>
            <a:off x="421640" y="4004945"/>
            <a:ext cx="10515600" cy="2172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Average Costs</a:t>
            </a:r>
          </a:p>
          <a:p>
            <a:pPr lvl="1"/>
            <a:r>
              <a:rPr i="1">
                <a:solidFill>
                  <a:srgbClr val="00B85C"/>
                </a:solidFill>
              </a:rPr>
              <a:t>Average Fixed Costs</a:t>
            </a:r>
            <a:r>
              <a:t> (AFC)</a:t>
            </a:r>
          </a:p>
          <a:p>
            <a:pPr lvl="1"/>
            <a:r>
              <a:rPr i="1">
                <a:solidFill>
                  <a:srgbClr val="00B85C"/>
                </a:solidFill>
              </a:rPr>
              <a:t>Average Variable Costs</a:t>
            </a:r>
            <a:r>
              <a:t> (AVC)</a:t>
            </a:r>
          </a:p>
          <a:p>
            <a:pPr lvl="1"/>
            <a:r>
              <a:rPr i="1">
                <a:solidFill>
                  <a:srgbClr val="00B85C"/>
                </a:solidFill>
              </a:rPr>
              <a:t>Average Total Costs</a:t>
            </a:r>
            <a:r>
              <a:t> (ATC)</a:t>
            </a:r>
          </a:p>
          <a:p>
            <a:pPr lvl="1"/>
            <a:r>
              <a:rPr i="1"/>
              <a:t>ATC</a:t>
            </a:r>
            <a:r>
              <a:t> = </a:t>
            </a:r>
            <a:r>
              <a:rPr i="1"/>
              <a:t>AFC</a:t>
            </a:r>
            <a:r>
              <a:t> + </a:t>
            </a:r>
            <a:r>
              <a:rPr i="1"/>
              <a:t>AVC</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63880"/>
            <a:ext cx="12192000" cy="569386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Algerian" panose="04020705040A02060702" pitchFamily="82" charset="0"/>
              </a:rPr>
              <a:t>Estimated Sales (Rs.)                  =  </a:t>
            </a:r>
            <a:r>
              <a:rPr lang="en-US" sz="2800" u="sng" dirty="0">
                <a:latin typeface="Algerian" panose="04020705040A02060702" pitchFamily="82" charset="0"/>
              </a:rPr>
              <a:t>fixed cost + Expected Profit</a:t>
            </a:r>
            <a:endParaRPr lang="en-US" sz="2800" dirty="0">
              <a:latin typeface="Algerian" panose="04020705040A02060702" pitchFamily="82" charset="0"/>
            </a:endParaRPr>
          </a:p>
          <a:p>
            <a:r>
              <a:rPr lang="en-US" sz="2800" dirty="0">
                <a:latin typeface="Algerian" panose="04020705040A02060702" pitchFamily="82" charset="0"/>
              </a:rPr>
              <a:t>                                                                                   P/V Ratio</a:t>
            </a:r>
          </a:p>
          <a:p>
            <a:endParaRPr lang="en-US" sz="2800" dirty="0">
              <a:latin typeface="Algerian" panose="04020705040A02060702" pitchFamily="82" charset="0"/>
            </a:endParaRPr>
          </a:p>
          <a:p>
            <a:pPr marL="285750" indent="-285750">
              <a:buFont typeface="Wingdings" panose="05000000000000000000" pitchFamily="2" charset="2"/>
              <a:buChar char="Ø"/>
            </a:pPr>
            <a:r>
              <a:rPr lang="en-US" sz="2800" dirty="0">
                <a:latin typeface="Algerian" panose="04020705040A02060702" pitchFamily="82" charset="0"/>
              </a:rPr>
              <a:t> Marginal of safety (Units)     =  </a:t>
            </a:r>
            <a:r>
              <a:rPr lang="en-US" sz="2800" dirty="0" err="1">
                <a:latin typeface="Algerian" panose="04020705040A02060702" pitchFamily="82" charset="0"/>
              </a:rPr>
              <a:t>Es</a:t>
            </a:r>
            <a:r>
              <a:rPr lang="en-US" sz="2800" dirty="0">
                <a:latin typeface="Algerian" panose="04020705040A02060702" pitchFamily="82" charset="0"/>
              </a:rPr>
              <a:t> (units) – B.E.P (Units)</a:t>
            </a:r>
          </a:p>
          <a:p>
            <a:pPr marL="285750" indent="-285750">
              <a:buFont typeface="Wingdings" panose="05000000000000000000" pitchFamily="2" charset="2"/>
              <a:buChar char="Ø"/>
            </a:pPr>
            <a:endParaRPr lang="en-US" sz="2800" dirty="0">
              <a:latin typeface="Algerian" panose="04020705040A02060702" pitchFamily="82" charset="0"/>
            </a:endParaRPr>
          </a:p>
          <a:p>
            <a:pPr marL="285750" indent="-285750">
              <a:buFont typeface="Wingdings" panose="05000000000000000000" pitchFamily="2" charset="2"/>
              <a:buChar char="Ø"/>
            </a:pPr>
            <a:r>
              <a:rPr lang="en-US" sz="2800" dirty="0">
                <a:latin typeface="Algerian" panose="04020705040A02060702" pitchFamily="82" charset="0"/>
              </a:rPr>
              <a:t>Marginal of safety (Rs.)           =  </a:t>
            </a:r>
            <a:r>
              <a:rPr lang="en-US" sz="2800" dirty="0" err="1">
                <a:latin typeface="Algerian" panose="04020705040A02060702" pitchFamily="82" charset="0"/>
              </a:rPr>
              <a:t>Es</a:t>
            </a:r>
            <a:r>
              <a:rPr lang="en-US" sz="2800" dirty="0">
                <a:latin typeface="Algerian" panose="04020705040A02060702" pitchFamily="82" charset="0"/>
              </a:rPr>
              <a:t> (Rs.) – B.E.P (Rs.)</a:t>
            </a:r>
          </a:p>
          <a:p>
            <a:pPr marL="285750" indent="-285750">
              <a:buFont typeface="Wingdings" panose="05000000000000000000" pitchFamily="2" charset="2"/>
              <a:buChar char="Ø"/>
            </a:pPr>
            <a:endParaRPr lang="en-US" sz="2800" dirty="0">
              <a:latin typeface="Algerian" panose="04020705040A02060702" pitchFamily="82" charset="0"/>
            </a:endParaRPr>
          </a:p>
          <a:p>
            <a:pPr marL="285750" indent="-285750">
              <a:buFont typeface="Wingdings" panose="05000000000000000000" pitchFamily="2" charset="2"/>
              <a:buChar char="Ø"/>
            </a:pPr>
            <a:r>
              <a:rPr lang="en-US" sz="2800" dirty="0">
                <a:latin typeface="Algerian" panose="04020705040A02060702" pitchFamily="82" charset="0"/>
              </a:rPr>
              <a:t>Marginal of safety (Rs.)           =    </a:t>
            </a:r>
            <a:r>
              <a:rPr lang="en-US" sz="2800" u="sng" dirty="0">
                <a:latin typeface="Algerian" panose="04020705040A02060702" pitchFamily="82" charset="0"/>
              </a:rPr>
              <a:t> Net Profit        </a:t>
            </a:r>
          </a:p>
          <a:p>
            <a:r>
              <a:rPr lang="en-US" sz="2800" dirty="0">
                <a:latin typeface="Algerian" panose="04020705040A02060702" pitchFamily="82" charset="0"/>
              </a:rPr>
              <a:t>                                                                          P/V Ratio</a:t>
            </a:r>
          </a:p>
          <a:p>
            <a:endParaRPr lang="en-US" sz="2800" dirty="0">
              <a:latin typeface="Algerian" panose="04020705040A02060702" pitchFamily="82" charset="0"/>
            </a:endParaRPr>
          </a:p>
          <a:p>
            <a:pPr marL="285750" indent="-285750">
              <a:buFont typeface="Wingdings" panose="05000000000000000000" pitchFamily="2" charset="2"/>
              <a:buChar char="Ø"/>
            </a:pPr>
            <a:r>
              <a:rPr lang="en-US" sz="2800" dirty="0">
                <a:latin typeface="Algerian" panose="04020705040A02060702" pitchFamily="82" charset="0"/>
              </a:rPr>
              <a:t> P/V Ratio                                           = </a:t>
            </a:r>
            <a:r>
              <a:rPr lang="en-US" sz="2800" u="sng" dirty="0">
                <a:latin typeface="Algerian" panose="04020705040A02060702" pitchFamily="82" charset="0"/>
              </a:rPr>
              <a:t>Different in profit</a:t>
            </a:r>
          </a:p>
          <a:p>
            <a:r>
              <a:rPr lang="en-US" sz="2800" dirty="0">
                <a:latin typeface="Algerian" panose="04020705040A02060702" pitchFamily="82" charset="0"/>
              </a:rPr>
              <a:t>                                                                      Different in sales</a:t>
            </a: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 calcmode="lin" valueType="num">
                                      <p:cBhvr additive="base">
                                        <p:cTn id="2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wipe(down)">
                                      <p:cBhvr>
                                        <p:cTn id="26" dur="580">
                                          <p:stCondLst>
                                            <p:cond delay="0"/>
                                          </p:stCondLst>
                                        </p:cTn>
                                        <p:tgtEl>
                                          <p:spTgt spid="2">
                                            <p:txEl>
                                              <p:pRg st="7" end="7"/>
                                            </p:txEl>
                                          </p:spTgt>
                                        </p:tgtEl>
                                      </p:cBhvr>
                                    </p:animEffect>
                                    <p:anim calcmode="lin" valueType="num">
                                      <p:cBhvr>
                                        <p:cTn id="27"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2">
                                            <p:txEl>
                                              <p:pRg st="7" end="7"/>
                                            </p:txEl>
                                          </p:spTgt>
                                        </p:tgtEl>
                                      </p:cBhvr>
                                      <p:to x="100000" y="60000"/>
                                    </p:animScale>
                                    <p:animScale>
                                      <p:cBhvr>
                                        <p:cTn id="33" dur="166" decel="50000">
                                          <p:stCondLst>
                                            <p:cond delay="676"/>
                                          </p:stCondLst>
                                        </p:cTn>
                                        <p:tgtEl>
                                          <p:spTgt spid="2">
                                            <p:txEl>
                                              <p:pRg st="7" end="7"/>
                                            </p:txEl>
                                          </p:spTgt>
                                        </p:tgtEl>
                                      </p:cBhvr>
                                      <p:to x="100000" y="100000"/>
                                    </p:animScale>
                                    <p:animScale>
                                      <p:cBhvr>
                                        <p:cTn id="34" dur="26">
                                          <p:stCondLst>
                                            <p:cond delay="1312"/>
                                          </p:stCondLst>
                                        </p:cTn>
                                        <p:tgtEl>
                                          <p:spTgt spid="2">
                                            <p:txEl>
                                              <p:pRg st="7" end="7"/>
                                            </p:txEl>
                                          </p:spTgt>
                                        </p:tgtEl>
                                      </p:cBhvr>
                                      <p:to x="100000" y="80000"/>
                                    </p:animScale>
                                    <p:animScale>
                                      <p:cBhvr>
                                        <p:cTn id="35" dur="166" decel="50000">
                                          <p:stCondLst>
                                            <p:cond delay="1338"/>
                                          </p:stCondLst>
                                        </p:cTn>
                                        <p:tgtEl>
                                          <p:spTgt spid="2">
                                            <p:txEl>
                                              <p:pRg st="7" end="7"/>
                                            </p:txEl>
                                          </p:spTgt>
                                        </p:tgtEl>
                                      </p:cBhvr>
                                      <p:to x="100000" y="100000"/>
                                    </p:animScale>
                                    <p:animScale>
                                      <p:cBhvr>
                                        <p:cTn id="36" dur="26">
                                          <p:stCondLst>
                                            <p:cond delay="1642"/>
                                          </p:stCondLst>
                                        </p:cTn>
                                        <p:tgtEl>
                                          <p:spTgt spid="2">
                                            <p:txEl>
                                              <p:pRg st="7" end="7"/>
                                            </p:txEl>
                                          </p:spTgt>
                                        </p:tgtEl>
                                      </p:cBhvr>
                                      <p:to x="100000" y="90000"/>
                                    </p:animScale>
                                    <p:animScale>
                                      <p:cBhvr>
                                        <p:cTn id="37" dur="166" decel="50000">
                                          <p:stCondLst>
                                            <p:cond delay="1668"/>
                                          </p:stCondLst>
                                        </p:cTn>
                                        <p:tgtEl>
                                          <p:spTgt spid="2">
                                            <p:txEl>
                                              <p:pRg st="7" end="7"/>
                                            </p:txEl>
                                          </p:spTgt>
                                        </p:tgtEl>
                                      </p:cBhvr>
                                      <p:to x="100000" y="100000"/>
                                    </p:animScale>
                                    <p:animScale>
                                      <p:cBhvr>
                                        <p:cTn id="38" dur="26">
                                          <p:stCondLst>
                                            <p:cond delay="1808"/>
                                          </p:stCondLst>
                                        </p:cTn>
                                        <p:tgtEl>
                                          <p:spTgt spid="2">
                                            <p:txEl>
                                              <p:pRg st="7" end="7"/>
                                            </p:txEl>
                                          </p:spTgt>
                                        </p:tgtEl>
                                      </p:cBhvr>
                                      <p:to x="100000" y="95000"/>
                                    </p:animScale>
                                    <p:animScale>
                                      <p:cBhvr>
                                        <p:cTn id="39" dur="166" decel="50000">
                                          <p:stCondLst>
                                            <p:cond delay="1834"/>
                                          </p:stCondLst>
                                        </p:cTn>
                                        <p:tgtEl>
                                          <p:spTgt spid="2">
                                            <p:txEl>
                                              <p:pRg st="7" end="7"/>
                                            </p:txEl>
                                          </p:spTgt>
                                        </p:tgtEl>
                                      </p:cBhvr>
                                      <p:to x="100000" y="100000"/>
                                    </p:animScale>
                                  </p:childTnLst>
                                </p:cTn>
                              </p:par>
                              <p:par>
                                <p:cTn id="40" presetID="26" presetClass="entr" presetSubtype="0"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80">
                                          <p:stCondLst>
                                            <p:cond delay="0"/>
                                          </p:stCondLst>
                                        </p:cTn>
                                        <p:tgtEl>
                                          <p:spTgt spid="2">
                                            <p:txEl>
                                              <p:pRg st="8" end="8"/>
                                            </p:txEl>
                                          </p:spTgt>
                                        </p:tgtEl>
                                      </p:cBhvr>
                                    </p:animEffect>
                                    <p:anim calcmode="lin" valueType="num">
                                      <p:cBhvr>
                                        <p:cTn id="43"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2">
                                            <p:txEl>
                                              <p:pRg st="8" end="8"/>
                                            </p:txEl>
                                          </p:spTgt>
                                        </p:tgtEl>
                                      </p:cBhvr>
                                      <p:to x="100000" y="60000"/>
                                    </p:animScale>
                                    <p:animScale>
                                      <p:cBhvr>
                                        <p:cTn id="49" dur="166" decel="50000">
                                          <p:stCondLst>
                                            <p:cond delay="676"/>
                                          </p:stCondLst>
                                        </p:cTn>
                                        <p:tgtEl>
                                          <p:spTgt spid="2">
                                            <p:txEl>
                                              <p:pRg st="8" end="8"/>
                                            </p:txEl>
                                          </p:spTgt>
                                        </p:tgtEl>
                                      </p:cBhvr>
                                      <p:to x="100000" y="100000"/>
                                    </p:animScale>
                                    <p:animScale>
                                      <p:cBhvr>
                                        <p:cTn id="50" dur="26">
                                          <p:stCondLst>
                                            <p:cond delay="1312"/>
                                          </p:stCondLst>
                                        </p:cTn>
                                        <p:tgtEl>
                                          <p:spTgt spid="2">
                                            <p:txEl>
                                              <p:pRg st="8" end="8"/>
                                            </p:txEl>
                                          </p:spTgt>
                                        </p:tgtEl>
                                      </p:cBhvr>
                                      <p:to x="100000" y="80000"/>
                                    </p:animScale>
                                    <p:animScale>
                                      <p:cBhvr>
                                        <p:cTn id="51" dur="166" decel="50000">
                                          <p:stCondLst>
                                            <p:cond delay="1338"/>
                                          </p:stCondLst>
                                        </p:cTn>
                                        <p:tgtEl>
                                          <p:spTgt spid="2">
                                            <p:txEl>
                                              <p:pRg st="8" end="8"/>
                                            </p:txEl>
                                          </p:spTgt>
                                        </p:tgtEl>
                                      </p:cBhvr>
                                      <p:to x="100000" y="100000"/>
                                    </p:animScale>
                                    <p:animScale>
                                      <p:cBhvr>
                                        <p:cTn id="52" dur="26">
                                          <p:stCondLst>
                                            <p:cond delay="1642"/>
                                          </p:stCondLst>
                                        </p:cTn>
                                        <p:tgtEl>
                                          <p:spTgt spid="2">
                                            <p:txEl>
                                              <p:pRg st="8" end="8"/>
                                            </p:txEl>
                                          </p:spTgt>
                                        </p:tgtEl>
                                      </p:cBhvr>
                                      <p:to x="100000" y="90000"/>
                                    </p:animScale>
                                    <p:animScale>
                                      <p:cBhvr>
                                        <p:cTn id="53" dur="166" decel="50000">
                                          <p:stCondLst>
                                            <p:cond delay="1668"/>
                                          </p:stCondLst>
                                        </p:cTn>
                                        <p:tgtEl>
                                          <p:spTgt spid="2">
                                            <p:txEl>
                                              <p:pRg st="8" end="8"/>
                                            </p:txEl>
                                          </p:spTgt>
                                        </p:tgtEl>
                                      </p:cBhvr>
                                      <p:to x="100000" y="100000"/>
                                    </p:animScale>
                                    <p:animScale>
                                      <p:cBhvr>
                                        <p:cTn id="54" dur="26">
                                          <p:stCondLst>
                                            <p:cond delay="1808"/>
                                          </p:stCondLst>
                                        </p:cTn>
                                        <p:tgtEl>
                                          <p:spTgt spid="2">
                                            <p:txEl>
                                              <p:pRg st="8" end="8"/>
                                            </p:txEl>
                                          </p:spTgt>
                                        </p:tgtEl>
                                      </p:cBhvr>
                                      <p:to x="100000" y="95000"/>
                                    </p:animScale>
                                    <p:animScale>
                                      <p:cBhvr>
                                        <p:cTn id="55" dur="166" decel="50000">
                                          <p:stCondLst>
                                            <p:cond delay="1834"/>
                                          </p:stCondLst>
                                        </p:cTn>
                                        <p:tgtEl>
                                          <p:spTgt spid="2">
                                            <p:txEl>
                                              <p:pRg st="8" end="8"/>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wipe(down)">
                                      <p:cBhvr>
                                        <p:cTn id="60" dur="580">
                                          <p:stCondLst>
                                            <p:cond delay="0"/>
                                          </p:stCondLst>
                                        </p:cTn>
                                        <p:tgtEl>
                                          <p:spTgt spid="2">
                                            <p:txEl>
                                              <p:pRg st="10" end="10"/>
                                            </p:txEl>
                                          </p:spTgt>
                                        </p:tgtEl>
                                      </p:cBhvr>
                                    </p:animEffect>
                                    <p:anim calcmode="lin" valueType="num">
                                      <p:cBhvr>
                                        <p:cTn id="61" dur="1822" tmFilter="0,0; 0.14,0.36; 0.43,0.73; 0.71,0.91; 1.0,1.0">
                                          <p:stCondLst>
                                            <p:cond delay="0"/>
                                          </p:stCondLst>
                                        </p:cTn>
                                        <p:tgtEl>
                                          <p:spTgt spid="2">
                                            <p:txEl>
                                              <p:pRg st="10" end="10"/>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2">
                                            <p:txEl>
                                              <p:pRg st="10" end="10"/>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2">
                                            <p:txEl>
                                              <p:pRg st="10" end="10"/>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2">
                                            <p:txEl>
                                              <p:pRg st="10" end="10"/>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2">
                                            <p:txEl>
                                              <p:pRg st="10" end="10"/>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2">
                                            <p:txEl>
                                              <p:pRg st="10" end="10"/>
                                            </p:txEl>
                                          </p:spTgt>
                                        </p:tgtEl>
                                      </p:cBhvr>
                                      <p:to x="100000" y="60000"/>
                                    </p:animScale>
                                    <p:animScale>
                                      <p:cBhvr>
                                        <p:cTn id="67" dur="166" decel="50000">
                                          <p:stCondLst>
                                            <p:cond delay="676"/>
                                          </p:stCondLst>
                                        </p:cTn>
                                        <p:tgtEl>
                                          <p:spTgt spid="2">
                                            <p:txEl>
                                              <p:pRg st="10" end="10"/>
                                            </p:txEl>
                                          </p:spTgt>
                                        </p:tgtEl>
                                      </p:cBhvr>
                                      <p:to x="100000" y="100000"/>
                                    </p:animScale>
                                    <p:animScale>
                                      <p:cBhvr>
                                        <p:cTn id="68" dur="26">
                                          <p:stCondLst>
                                            <p:cond delay="1312"/>
                                          </p:stCondLst>
                                        </p:cTn>
                                        <p:tgtEl>
                                          <p:spTgt spid="2">
                                            <p:txEl>
                                              <p:pRg st="10" end="10"/>
                                            </p:txEl>
                                          </p:spTgt>
                                        </p:tgtEl>
                                      </p:cBhvr>
                                      <p:to x="100000" y="80000"/>
                                    </p:animScale>
                                    <p:animScale>
                                      <p:cBhvr>
                                        <p:cTn id="69" dur="166" decel="50000">
                                          <p:stCondLst>
                                            <p:cond delay="1338"/>
                                          </p:stCondLst>
                                        </p:cTn>
                                        <p:tgtEl>
                                          <p:spTgt spid="2">
                                            <p:txEl>
                                              <p:pRg st="10" end="10"/>
                                            </p:txEl>
                                          </p:spTgt>
                                        </p:tgtEl>
                                      </p:cBhvr>
                                      <p:to x="100000" y="100000"/>
                                    </p:animScale>
                                    <p:animScale>
                                      <p:cBhvr>
                                        <p:cTn id="70" dur="26">
                                          <p:stCondLst>
                                            <p:cond delay="1642"/>
                                          </p:stCondLst>
                                        </p:cTn>
                                        <p:tgtEl>
                                          <p:spTgt spid="2">
                                            <p:txEl>
                                              <p:pRg st="10" end="10"/>
                                            </p:txEl>
                                          </p:spTgt>
                                        </p:tgtEl>
                                      </p:cBhvr>
                                      <p:to x="100000" y="90000"/>
                                    </p:animScale>
                                    <p:animScale>
                                      <p:cBhvr>
                                        <p:cTn id="71" dur="166" decel="50000">
                                          <p:stCondLst>
                                            <p:cond delay="1668"/>
                                          </p:stCondLst>
                                        </p:cTn>
                                        <p:tgtEl>
                                          <p:spTgt spid="2">
                                            <p:txEl>
                                              <p:pRg st="10" end="10"/>
                                            </p:txEl>
                                          </p:spTgt>
                                        </p:tgtEl>
                                      </p:cBhvr>
                                      <p:to x="100000" y="100000"/>
                                    </p:animScale>
                                    <p:animScale>
                                      <p:cBhvr>
                                        <p:cTn id="72" dur="26">
                                          <p:stCondLst>
                                            <p:cond delay="1808"/>
                                          </p:stCondLst>
                                        </p:cTn>
                                        <p:tgtEl>
                                          <p:spTgt spid="2">
                                            <p:txEl>
                                              <p:pRg st="10" end="10"/>
                                            </p:txEl>
                                          </p:spTgt>
                                        </p:tgtEl>
                                      </p:cBhvr>
                                      <p:to x="100000" y="95000"/>
                                    </p:animScale>
                                    <p:animScale>
                                      <p:cBhvr>
                                        <p:cTn id="73" dur="166" decel="50000">
                                          <p:stCondLst>
                                            <p:cond delay="1834"/>
                                          </p:stCondLst>
                                        </p:cTn>
                                        <p:tgtEl>
                                          <p:spTgt spid="2">
                                            <p:txEl>
                                              <p:pRg st="10" end="10"/>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animEffect transition="in" filter="wipe(down)">
                                      <p:cBhvr>
                                        <p:cTn id="76" dur="580">
                                          <p:stCondLst>
                                            <p:cond delay="0"/>
                                          </p:stCondLst>
                                        </p:cTn>
                                        <p:tgtEl>
                                          <p:spTgt spid="2">
                                            <p:txEl>
                                              <p:pRg st="11" end="11"/>
                                            </p:txEl>
                                          </p:spTgt>
                                        </p:tgtEl>
                                      </p:cBhvr>
                                    </p:animEffect>
                                    <p:anim calcmode="lin" valueType="num">
                                      <p:cBhvr>
                                        <p:cTn id="77" dur="1822" tmFilter="0,0; 0.14,0.36; 0.43,0.73; 0.71,0.91; 1.0,1.0">
                                          <p:stCondLst>
                                            <p:cond delay="0"/>
                                          </p:stCondLst>
                                        </p:cTn>
                                        <p:tgtEl>
                                          <p:spTgt spid="2">
                                            <p:txEl>
                                              <p:pRg st="11" end="11"/>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2">
                                            <p:txEl>
                                              <p:pRg st="11" end="11"/>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2">
                                            <p:txEl>
                                              <p:pRg st="11" end="11"/>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2">
                                            <p:txEl>
                                              <p:pRg st="11" end="11"/>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2">
                                            <p:txEl>
                                              <p:pRg st="11" end="11"/>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2">
                                            <p:txEl>
                                              <p:pRg st="11" end="11"/>
                                            </p:txEl>
                                          </p:spTgt>
                                        </p:tgtEl>
                                      </p:cBhvr>
                                      <p:to x="100000" y="60000"/>
                                    </p:animScale>
                                    <p:animScale>
                                      <p:cBhvr>
                                        <p:cTn id="83" dur="166" decel="50000">
                                          <p:stCondLst>
                                            <p:cond delay="676"/>
                                          </p:stCondLst>
                                        </p:cTn>
                                        <p:tgtEl>
                                          <p:spTgt spid="2">
                                            <p:txEl>
                                              <p:pRg st="11" end="11"/>
                                            </p:txEl>
                                          </p:spTgt>
                                        </p:tgtEl>
                                      </p:cBhvr>
                                      <p:to x="100000" y="100000"/>
                                    </p:animScale>
                                    <p:animScale>
                                      <p:cBhvr>
                                        <p:cTn id="84" dur="26">
                                          <p:stCondLst>
                                            <p:cond delay="1312"/>
                                          </p:stCondLst>
                                        </p:cTn>
                                        <p:tgtEl>
                                          <p:spTgt spid="2">
                                            <p:txEl>
                                              <p:pRg st="11" end="11"/>
                                            </p:txEl>
                                          </p:spTgt>
                                        </p:tgtEl>
                                      </p:cBhvr>
                                      <p:to x="100000" y="80000"/>
                                    </p:animScale>
                                    <p:animScale>
                                      <p:cBhvr>
                                        <p:cTn id="85" dur="166" decel="50000">
                                          <p:stCondLst>
                                            <p:cond delay="1338"/>
                                          </p:stCondLst>
                                        </p:cTn>
                                        <p:tgtEl>
                                          <p:spTgt spid="2">
                                            <p:txEl>
                                              <p:pRg st="11" end="11"/>
                                            </p:txEl>
                                          </p:spTgt>
                                        </p:tgtEl>
                                      </p:cBhvr>
                                      <p:to x="100000" y="100000"/>
                                    </p:animScale>
                                    <p:animScale>
                                      <p:cBhvr>
                                        <p:cTn id="86" dur="26">
                                          <p:stCondLst>
                                            <p:cond delay="1642"/>
                                          </p:stCondLst>
                                        </p:cTn>
                                        <p:tgtEl>
                                          <p:spTgt spid="2">
                                            <p:txEl>
                                              <p:pRg st="11" end="11"/>
                                            </p:txEl>
                                          </p:spTgt>
                                        </p:tgtEl>
                                      </p:cBhvr>
                                      <p:to x="100000" y="90000"/>
                                    </p:animScale>
                                    <p:animScale>
                                      <p:cBhvr>
                                        <p:cTn id="87" dur="166" decel="50000">
                                          <p:stCondLst>
                                            <p:cond delay="1668"/>
                                          </p:stCondLst>
                                        </p:cTn>
                                        <p:tgtEl>
                                          <p:spTgt spid="2">
                                            <p:txEl>
                                              <p:pRg st="11" end="11"/>
                                            </p:txEl>
                                          </p:spTgt>
                                        </p:tgtEl>
                                      </p:cBhvr>
                                      <p:to x="100000" y="100000"/>
                                    </p:animScale>
                                    <p:animScale>
                                      <p:cBhvr>
                                        <p:cTn id="88" dur="26">
                                          <p:stCondLst>
                                            <p:cond delay="1808"/>
                                          </p:stCondLst>
                                        </p:cTn>
                                        <p:tgtEl>
                                          <p:spTgt spid="2">
                                            <p:txEl>
                                              <p:pRg st="11" end="11"/>
                                            </p:txEl>
                                          </p:spTgt>
                                        </p:tgtEl>
                                      </p:cBhvr>
                                      <p:to x="100000" y="95000"/>
                                    </p:animScale>
                                    <p:animScale>
                                      <p:cBhvr>
                                        <p:cTn id="89" dur="166" decel="50000">
                                          <p:stCondLst>
                                            <p:cond delay="1834"/>
                                          </p:stCondLst>
                                        </p:cTn>
                                        <p:tgtEl>
                                          <p:spTgt spid="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2289"/>
          <p:cNvSpPr>
            <a:spLocks noGrp="1"/>
          </p:cNvSpPr>
          <p:nvPr>
            <p:ph type="title"/>
          </p:nvPr>
        </p:nvSpPr>
        <p:spPr/>
        <p:txBody>
          <a:bodyPr anchor="ctr" anchorCtr="0"/>
          <a:lstStyle/>
          <a:p>
            <a:r>
              <a:t>Capital appraisal methods</a:t>
            </a:r>
          </a:p>
        </p:txBody>
      </p:sp>
      <p:sp>
        <p:nvSpPr>
          <p:cNvPr id="12294" name="Rectangles 12293"/>
          <p:cNvSpPr/>
          <p:nvPr/>
        </p:nvSpPr>
        <p:spPr>
          <a:xfrm>
            <a:off x="2822575" y="3217863"/>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lstStyle/>
          <a:p>
            <a:endParaRPr lang="en-US"/>
          </a:p>
        </p:txBody>
      </p:sp>
      <p:sp>
        <p:nvSpPr>
          <p:cNvPr id="12295" name="Rectangles 12294"/>
          <p:cNvSpPr/>
          <p:nvPr/>
        </p:nvSpPr>
        <p:spPr>
          <a:xfrm>
            <a:off x="2822575" y="2446338"/>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lstStyle/>
          <a:p>
            <a:endParaRPr lang="en-US"/>
          </a:p>
        </p:txBody>
      </p:sp>
      <p:sp>
        <p:nvSpPr>
          <p:cNvPr id="12296" name="Rectangles 12295"/>
          <p:cNvSpPr/>
          <p:nvPr/>
        </p:nvSpPr>
        <p:spPr>
          <a:xfrm>
            <a:off x="2822575" y="1671638"/>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lstStyle/>
          <a:p>
            <a:endParaRPr lang="en-US"/>
          </a:p>
        </p:txBody>
      </p:sp>
      <p:sp>
        <p:nvSpPr>
          <p:cNvPr id="12297" name="Rectangles 12296"/>
          <p:cNvSpPr/>
          <p:nvPr/>
        </p:nvSpPr>
        <p:spPr>
          <a:xfrm>
            <a:off x="2822575" y="3990975"/>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lstStyle/>
          <a:p>
            <a:endParaRPr lang="en-US"/>
          </a:p>
        </p:txBody>
      </p:sp>
      <p:sp>
        <p:nvSpPr>
          <p:cNvPr id="12298" name="Text Box 12297"/>
          <p:cNvSpPr txBox="1"/>
          <p:nvPr/>
        </p:nvSpPr>
        <p:spPr>
          <a:xfrm>
            <a:off x="4412616" y="2540000"/>
            <a:ext cx="1042670" cy="398780"/>
          </a:xfrm>
          <a:prstGeom prst="rect">
            <a:avLst/>
          </a:prstGeom>
          <a:noFill/>
          <a:ln w="9525">
            <a:noFill/>
          </a:ln>
        </p:spPr>
        <p:txBody>
          <a:bodyPr wrap="none" anchor="t" anchorCtr="0">
            <a:spAutoFit/>
          </a:bodyPr>
          <a:lstStyle/>
          <a:p>
            <a:pPr algn="ctr"/>
            <a:r>
              <a:rPr lang="en-IE" altLang="x-none" sz="2000" b="1"/>
              <a:t>Payback</a:t>
            </a:r>
            <a:endParaRPr lang="en-US" altLang="x-none" sz="2000" b="1"/>
          </a:p>
        </p:txBody>
      </p:sp>
      <p:sp>
        <p:nvSpPr>
          <p:cNvPr id="12299" name="Text Box 12298"/>
          <p:cNvSpPr txBox="1"/>
          <p:nvPr/>
        </p:nvSpPr>
        <p:spPr>
          <a:xfrm>
            <a:off x="3615214" y="3311525"/>
            <a:ext cx="2734310" cy="398780"/>
          </a:xfrm>
          <a:prstGeom prst="rect">
            <a:avLst/>
          </a:prstGeom>
          <a:noFill/>
          <a:ln w="9525">
            <a:noFill/>
          </a:ln>
        </p:spPr>
        <p:txBody>
          <a:bodyPr wrap="none" anchor="t" anchorCtr="0">
            <a:spAutoFit/>
          </a:bodyPr>
          <a:lstStyle/>
          <a:p>
            <a:pPr algn="ctr"/>
            <a:r>
              <a:rPr lang="en-IE" altLang="x-none" sz="2000" b="1"/>
              <a:t>Net Present Value (NPV)</a:t>
            </a:r>
            <a:endParaRPr lang="en-US" altLang="x-none" sz="2000" b="1"/>
          </a:p>
        </p:txBody>
      </p:sp>
      <p:sp>
        <p:nvSpPr>
          <p:cNvPr id="12300" name="Text Box 12299"/>
          <p:cNvSpPr txBox="1"/>
          <p:nvPr/>
        </p:nvSpPr>
        <p:spPr>
          <a:xfrm>
            <a:off x="3473292" y="4084638"/>
            <a:ext cx="3164205" cy="398780"/>
          </a:xfrm>
          <a:prstGeom prst="rect">
            <a:avLst/>
          </a:prstGeom>
          <a:noFill/>
          <a:ln w="9525">
            <a:noFill/>
          </a:ln>
        </p:spPr>
        <p:txBody>
          <a:bodyPr wrap="none" anchor="t" anchorCtr="0">
            <a:spAutoFit/>
          </a:bodyPr>
          <a:lstStyle/>
          <a:p>
            <a:pPr algn="ctr"/>
            <a:r>
              <a:rPr lang="en-IE" altLang="x-none" sz="2000" b="1"/>
              <a:t>Internal Rate of Return (IRR)</a:t>
            </a:r>
            <a:endParaRPr lang="en-US" altLang="x-none" sz="2000" b="1"/>
          </a:p>
        </p:txBody>
      </p:sp>
      <p:sp>
        <p:nvSpPr>
          <p:cNvPr id="12301" name="Text Box 12300"/>
          <p:cNvSpPr txBox="1"/>
          <p:nvPr/>
        </p:nvSpPr>
        <p:spPr>
          <a:xfrm>
            <a:off x="3186907" y="1736725"/>
            <a:ext cx="3600450" cy="398780"/>
          </a:xfrm>
          <a:prstGeom prst="rect">
            <a:avLst/>
          </a:prstGeom>
          <a:solidFill>
            <a:srgbClr val="E7CFB7"/>
          </a:solidFill>
          <a:ln w="9525">
            <a:noFill/>
          </a:ln>
        </p:spPr>
        <p:txBody>
          <a:bodyPr wrap="none" anchor="t" anchorCtr="0">
            <a:spAutoFit/>
          </a:bodyPr>
          <a:lstStyle/>
          <a:p>
            <a:pPr algn="ctr"/>
            <a:r>
              <a:rPr lang="en-IE" altLang="x-none" sz="2000" b="1"/>
              <a:t>Accounting Rate of Return (ARR</a:t>
            </a:r>
            <a:r>
              <a:rPr lang="en-US" altLang="x-none" sz="2000" b="1"/>
              <a:t>)</a:t>
            </a:r>
          </a:p>
        </p:txBody>
      </p:sp>
      <p:sp>
        <p:nvSpPr>
          <p:cNvPr id="12302" name="Straight Connector 12301"/>
          <p:cNvSpPr/>
          <p:nvPr/>
        </p:nvSpPr>
        <p:spPr>
          <a:xfrm>
            <a:off x="7324725" y="2003425"/>
            <a:ext cx="644525" cy="0"/>
          </a:xfrm>
          <a:prstGeom prst="line">
            <a:avLst/>
          </a:prstGeom>
          <a:ln w="28575" cap="flat" cmpd="sng">
            <a:solidFill>
              <a:schemeClr val="tx1"/>
            </a:solidFill>
            <a:prstDash val="sysDot"/>
            <a:headEnd type="none" w="med" len="med"/>
            <a:tailEnd type="triangle" w="med" len="med"/>
          </a:ln>
        </p:spPr>
      </p:sp>
      <p:sp>
        <p:nvSpPr>
          <p:cNvPr id="12303" name="Straight Connector 12302"/>
          <p:cNvSpPr/>
          <p:nvPr/>
        </p:nvSpPr>
        <p:spPr>
          <a:xfrm>
            <a:off x="7292975" y="2774950"/>
            <a:ext cx="644525" cy="0"/>
          </a:xfrm>
          <a:prstGeom prst="line">
            <a:avLst/>
          </a:prstGeom>
          <a:ln w="28575" cap="flat" cmpd="sng">
            <a:solidFill>
              <a:schemeClr val="tx1"/>
            </a:solidFill>
            <a:prstDash val="sysDot"/>
            <a:headEnd type="none" w="med" len="med"/>
            <a:tailEnd type="triangle" w="med" len="med"/>
          </a:ln>
        </p:spPr>
      </p:sp>
      <p:sp>
        <p:nvSpPr>
          <p:cNvPr id="12304" name="Straight Connector 12303"/>
          <p:cNvSpPr/>
          <p:nvPr/>
        </p:nvSpPr>
        <p:spPr>
          <a:xfrm>
            <a:off x="7324725" y="3548063"/>
            <a:ext cx="644525" cy="0"/>
          </a:xfrm>
          <a:prstGeom prst="line">
            <a:avLst/>
          </a:prstGeom>
          <a:ln w="28575" cap="flat" cmpd="sng">
            <a:solidFill>
              <a:schemeClr val="tx1"/>
            </a:solidFill>
            <a:prstDash val="sysDot"/>
            <a:headEnd type="none" w="med" len="med"/>
            <a:tailEnd type="triangle" w="med" len="med"/>
          </a:ln>
        </p:spPr>
      </p:sp>
      <p:sp>
        <p:nvSpPr>
          <p:cNvPr id="12305" name="Straight Connector 12304"/>
          <p:cNvSpPr/>
          <p:nvPr/>
        </p:nvSpPr>
        <p:spPr>
          <a:xfrm>
            <a:off x="7324725" y="4210050"/>
            <a:ext cx="644525" cy="0"/>
          </a:xfrm>
          <a:prstGeom prst="line">
            <a:avLst/>
          </a:prstGeom>
          <a:ln w="28575" cap="flat" cmpd="sng">
            <a:solidFill>
              <a:schemeClr val="tx1"/>
            </a:solidFill>
            <a:prstDash val="sysDot"/>
            <a:headEnd type="none" w="med" len="med"/>
            <a:tailEnd type="triangle" w="med" len="med"/>
          </a:ln>
        </p:spPr>
      </p:sp>
      <p:sp>
        <p:nvSpPr>
          <p:cNvPr id="12306" name="Text Box 12305"/>
          <p:cNvSpPr txBox="1"/>
          <p:nvPr/>
        </p:nvSpPr>
        <p:spPr>
          <a:xfrm>
            <a:off x="8062913" y="1771650"/>
            <a:ext cx="734695" cy="337185"/>
          </a:xfrm>
          <a:prstGeom prst="rect">
            <a:avLst/>
          </a:prstGeom>
          <a:noFill/>
          <a:ln w="9525">
            <a:noFill/>
          </a:ln>
        </p:spPr>
        <p:txBody>
          <a:bodyPr wrap="none" anchor="t" anchorCtr="0">
            <a:spAutoFit/>
          </a:bodyPr>
          <a:lstStyle/>
          <a:p>
            <a:r>
              <a:rPr lang="en-IE" altLang="x-none" sz="1600" b="1" i="1"/>
              <a:t>Profits</a:t>
            </a:r>
            <a:endParaRPr lang="en-US" altLang="x-none" sz="1600" b="1" i="1"/>
          </a:p>
        </p:txBody>
      </p:sp>
      <p:sp>
        <p:nvSpPr>
          <p:cNvPr id="12307" name="Text Box 12306"/>
          <p:cNvSpPr txBox="1"/>
          <p:nvPr/>
        </p:nvSpPr>
        <p:spPr>
          <a:xfrm>
            <a:off x="8029575" y="2622550"/>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
        <p:nvSpPr>
          <p:cNvPr id="12308" name="Text Box 12307"/>
          <p:cNvSpPr txBox="1"/>
          <p:nvPr/>
        </p:nvSpPr>
        <p:spPr>
          <a:xfrm>
            <a:off x="8062913" y="3360738"/>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
        <p:nvSpPr>
          <p:cNvPr id="12309" name="Text Box 12308"/>
          <p:cNvSpPr txBox="1"/>
          <p:nvPr/>
        </p:nvSpPr>
        <p:spPr>
          <a:xfrm>
            <a:off x="8062913" y="4132263"/>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4337"/>
          <p:cNvSpPr>
            <a:spLocks noGrp="1"/>
          </p:cNvSpPr>
          <p:nvPr>
            <p:ph type="title"/>
          </p:nvPr>
        </p:nvSpPr>
        <p:spPr/>
        <p:txBody>
          <a:bodyPr anchor="ctr" anchorCtr="0"/>
          <a:lstStyle/>
          <a:p>
            <a:r>
              <a:t>Capital appraisal methods</a:t>
            </a:r>
          </a:p>
        </p:txBody>
      </p:sp>
      <p:sp>
        <p:nvSpPr>
          <p:cNvPr id="14339" name="Text Placeholder 14338"/>
          <p:cNvSpPr>
            <a:spLocks noGrp="1"/>
          </p:cNvSpPr>
          <p:nvPr>
            <p:ph type="body" idx="1"/>
          </p:nvPr>
        </p:nvSpPr>
        <p:spPr>
          <a:xfrm>
            <a:off x="1774825" y="1600200"/>
            <a:ext cx="8713788" cy="4525963"/>
          </a:xfrm>
        </p:spPr>
        <p:txBody>
          <a:bodyPr/>
          <a:lstStyle/>
          <a:p>
            <a:pPr lvl="1"/>
            <a:r>
              <a:rPr sz="2200"/>
              <a:t>The accounting rate of return is based on the use of </a:t>
            </a:r>
            <a:r>
              <a:rPr sz="2200" i="1"/>
              <a:t>operating profit</a:t>
            </a:r>
            <a:r>
              <a:rPr sz="2200"/>
              <a:t>. The operating profit of a project is the difference between revenues earned by the project, less all the operating costs associated with the project, including depreciation. </a:t>
            </a:r>
          </a:p>
          <a:p>
            <a:pPr lvl="1"/>
            <a:r>
              <a:rPr sz="2200"/>
              <a:t>All other appraisal methods use net cash flows as the basis for appraising capital projects. This is due to the nature of assessing capital investment projects where one must spend cash now and reap the cash rewards later. </a:t>
            </a:r>
          </a:p>
          <a:p>
            <a:pPr lvl="1"/>
            <a:r>
              <a:rPr sz="2200"/>
              <a:t>The calculation of accounting profit is not concerned with the timing of cash flows. This is due to its adherence to the accruals concept whereby profits are calculated by deducting expenses charged from revenues earned.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5363"/>
          <p:cNvSpPr>
            <a:spLocks noGrp="1"/>
          </p:cNvSpPr>
          <p:nvPr>
            <p:ph type="title"/>
          </p:nvPr>
        </p:nvSpPr>
        <p:spPr/>
        <p:txBody>
          <a:bodyPr anchor="ctr" anchorCtr="0"/>
          <a:lstStyle/>
          <a:p>
            <a:r>
              <a:t>Net cash flow</a:t>
            </a:r>
          </a:p>
        </p:txBody>
      </p:sp>
      <p:sp>
        <p:nvSpPr>
          <p:cNvPr id="15365" name="Text Box 15364"/>
          <p:cNvSpPr txBox="1"/>
          <p:nvPr/>
        </p:nvSpPr>
        <p:spPr>
          <a:xfrm>
            <a:off x="2424113" y="2133600"/>
            <a:ext cx="7848600" cy="1168400"/>
          </a:xfrm>
          <a:prstGeom prst="rect">
            <a:avLst/>
          </a:prstGeom>
          <a:solidFill>
            <a:srgbClr val="E2C5A8"/>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spAutoFit/>
          </a:bodyPr>
          <a:lstStyle/>
          <a:p>
            <a:pPr>
              <a:spcBef>
                <a:spcPct val="50000"/>
              </a:spcBef>
            </a:pPr>
            <a:r>
              <a:rPr sz="2800"/>
              <a:t> </a:t>
            </a:r>
            <a:r>
              <a:rPr sz="2800" b="1"/>
              <a:t>Net cash flow  =  </a:t>
            </a:r>
          </a:p>
          <a:p>
            <a:pPr>
              <a:spcBef>
                <a:spcPct val="50000"/>
              </a:spcBef>
            </a:pPr>
            <a:r>
              <a:rPr sz="2800" b="1"/>
              <a:t>operating cash flows  + / -  capital cash flows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 name="Title 17468"/>
          <p:cNvSpPr>
            <a:spLocks noGrp="1"/>
          </p:cNvSpPr>
          <p:nvPr>
            <p:ph type="title"/>
          </p:nvPr>
        </p:nvSpPr>
        <p:spPr/>
        <p:txBody>
          <a:bodyPr anchor="ctr" anchorCtr="0"/>
          <a:lstStyle/>
          <a:p>
            <a:r>
              <a:rPr lang="en-IE" altLang="x-none"/>
              <a:t>Net profit and net cash flow</a:t>
            </a:r>
          </a:p>
        </p:txBody>
      </p:sp>
      <p:graphicFrame>
        <p:nvGraphicFramePr>
          <p:cNvPr id="17482" name="Content Placeholder 17481"/>
          <p:cNvGraphicFramePr>
            <a:graphicFrameLocks noGrp="1"/>
          </p:cNvGraphicFramePr>
          <p:nvPr>
            <p:ph idx="1"/>
          </p:nvPr>
        </p:nvGraphicFramePr>
        <p:xfrm>
          <a:off x="2187575" y="1600200"/>
          <a:ext cx="8229600" cy="4611370"/>
        </p:xfrm>
        <a:graphic>
          <a:graphicData uri="http://schemas.openxmlformats.org/drawingml/2006/table">
            <a:tbl>
              <a:tblPr/>
              <a:tblGrid>
                <a:gridCol w="3437255">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4519295">
                  <a:extLst>
                    <a:ext uri="{9D8B030D-6E8A-4147-A177-3AD203B41FA5}">
                      <a16:colId xmlns:a16="http://schemas.microsoft.com/office/drawing/2014/main" val="20002"/>
                    </a:ext>
                  </a:extLst>
                </a:gridCol>
              </a:tblGrid>
              <a:tr h="96837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100" b="1">
                          <a:cs typeface="Times New Roman" panose="02020603050405020304" charset="0"/>
                        </a:rPr>
                        <a:t>Net profit</a:t>
                      </a:r>
                      <a:endParaRPr lang="en-US" sz="3600"/>
                    </a:p>
                  </a:txBody>
                  <a:tcPr anchor="ctr">
                    <a:lnL cap="flat">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a:noFill/>
                    </a:lnL>
                    <a:lnR>
                      <a:noFill/>
                    </a:lnR>
                    <a:lnT cap="fla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100" b="1">
                          <a:cs typeface="Times New Roman" panose="02020603050405020304" charset="0"/>
                        </a:rPr>
                        <a:t>Net cash flow</a:t>
                      </a:r>
                      <a:endParaRPr lang="en-US" sz="3600"/>
                    </a:p>
                  </a:txBody>
                  <a:tcPr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283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revenue earned</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less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cash inflows (operating + capital)</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less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solidFill>
                      <a:srgbClr val="E2C5A8"/>
                    </a:solidFill>
                  </a:tcPr>
                </a:tc>
                <a:extLst>
                  <a:ext uri="{0D108BD9-81ED-4DB2-BD59-A6C34878D82A}">
                    <a16:rowId xmlns:a16="http://schemas.microsoft.com/office/drawing/2014/main" val="10001"/>
                  </a:ext>
                </a:extLst>
              </a:tr>
              <a:tr h="162179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All related costs</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a:cs typeface="Times New Roman" panose="02020603050405020304" charset="0"/>
                        </a:rPr>
                        <a:t>(including depreciation)</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equals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cash outflows (operating + capital)</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a:cs typeface="Times New Roman" panose="02020603050405020304" charset="0"/>
                        </a:rPr>
                        <a:t>(NOT including depreciation)</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equals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solidFill>
                      <a:srgbClr val="E2C5A8"/>
                    </a:solidFill>
                  </a:tcPr>
                </a:tc>
                <a:extLst>
                  <a:ext uri="{0D108BD9-81ED-4DB2-BD59-A6C34878D82A}">
                    <a16:rowId xmlns:a16="http://schemas.microsoft.com/office/drawing/2014/main" val="10002"/>
                  </a:ext>
                </a:extLst>
              </a:tr>
              <a:tr h="96837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Profit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Net cash flow</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solidFill>
                      <a:srgbClr val="E2C5A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1505"/>
          <p:cNvSpPr>
            <a:spLocks noGrp="1"/>
          </p:cNvSpPr>
          <p:nvPr>
            <p:ph type="title"/>
          </p:nvPr>
        </p:nvSpPr>
        <p:spPr/>
        <p:txBody>
          <a:bodyPr anchor="ctr" anchorCtr="0"/>
          <a:lstStyle/>
          <a:p>
            <a:r>
              <a:rPr lang="en-IE" altLang="x-none" sz="3200"/>
              <a:t>Accounting rate of return (ARR)</a:t>
            </a:r>
            <a:endParaRPr sz="3200"/>
          </a:p>
        </p:txBody>
      </p:sp>
      <p:sp>
        <p:nvSpPr>
          <p:cNvPr id="21507" name="Text Placeholder 21506"/>
          <p:cNvSpPr>
            <a:spLocks noGrp="1"/>
          </p:cNvSpPr>
          <p:nvPr>
            <p:ph type="body" idx="1"/>
          </p:nvPr>
        </p:nvSpPr>
        <p:spPr>
          <a:xfrm>
            <a:off x="1774825" y="1600200"/>
            <a:ext cx="8713788" cy="4525963"/>
          </a:xfrm>
        </p:spPr>
        <p:txBody>
          <a:bodyPr/>
          <a:lstStyle/>
          <a:p>
            <a:pPr lvl="1"/>
            <a:r>
              <a:t>The accounting rate of return method calculates the estimated overall profit or loss on an investment project and relates that profit to the amount of capital invested and to the period for which it is required. </a:t>
            </a:r>
          </a:p>
          <a:p>
            <a:pPr lvl="1"/>
            <a:r>
              <a:t>A business will have a required minimum rate of return for any investment. This is related to the cost of capital of the business. </a:t>
            </a:r>
          </a:p>
          <a:p>
            <a:pPr lvl="1"/>
            <a:r>
              <a:t>If an investment yields a return greater than the cost of capital, then the investment would be considered suitable and profitable. </a:t>
            </a:r>
          </a:p>
          <a:p>
            <a:pPr lvl="1"/>
            <a:r>
              <a:t>The accounting rate of return is an average rate of return calculated by expressing average annual profit as a percentage of the average value of the investment.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2529"/>
          <p:cNvSpPr>
            <a:spLocks noGrp="1"/>
          </p:cNvSpPr>
          <p:nvPr>
            <p:ph type="title"/>
          </p:nvPr>
        </p:nvSpPr>
        <p:spPr/>
        <p:txBody>
          <a:bodyPr anchor="ctr" anchorCtr="0"/>
          <a:lstStyle/>
          <a:p>
            <a:r>
              <a:rPr lang="en-IE" altLang="x-none" sz="3200"/>
              <a:t>Accounting rate of return (ARR)</a:t>
            </a:r>
            <a:endParaRPr sz="3200"/>
          </a:p>
        </p:txBody>
      </p:sp>
      <p:sp>
        <p:nvSpPr>
          <p:cNvPr id="22568" name="Rectangles 22567"/>
          <p:cNvSpPr/>
          <p:nvPr/>
        </p:nvSpPr>
        <p:spPr>
          <a:xfrm>
            <a:off x="1524000" y="3109913"/>
            <a:ext cx="9144000" cy="0"/>
          </a:xfrm>
          <a:prstGeom prst="rect">
            <a:avLst/>
          </a:prstGeom>
          <a:solidFill>
            <a:srgbClr val="D9D9D9"/>
          </a:solidFill>
          <a:ln w="9525">
            <a:noFill/>
          </a:ln>
        </p:spPr>
        <p:txBody>
          <a:bodyPr/>
          <a:lstStyle/>
          <a:p>
            <a:endParaRPr lang="en-US"/>
          </a:p>
        </p:txBody>
      </p:sp>
      <p:graphicFrame>
        <p:nvGraphicFramePr>
          <p:cNvPr id="22612" name="Table 22611"/>
          <p:cNvGraphicFramePr/>
          <p:nvPr/>
        </p:nvGraphicFramePr>
        <p:xfrm>
          <a:off x="4367213" y="2205038"/>
          <a:ext cx="4105275" cy="914400"/>
        </p:xfrm>
        <a:graphic>
          <a:graphicData uri="http://schemas.openxmlformats.org/drawingml/2006/table">
            <a:tbl>
              <a:tblPr/>
              <a:tblGrid>
                <a:gridCol w="4105275">
                  <a:extLst>
                    <a:ext uri="{9D8B030D-6E8A-4147-A177-3AD203B41FA5}">
                      <a16:colId xmlns:a16="http://schemas.microsoft.com/office/drawing/2014/main" val="20000"/>
                    </a:ext>
                  </a:extLst>
                </a:gridCol>
              </a:tblGrid>
              <a:tr h="914400">
                <a:tc>
                  <a:txBody>
                    <a:bodyPr/>
                    <a:lstStyle/>
                    <a:p>
                      <a:pPr algn="just">
                        <a:buNone/>
                      </a:pPr>
                      <a:r>
                        <a:rPr b="1">
                          <a:cs typeface="Times New Roman" panose="02020603050405020304" charset="0"/>
                        </a:rPr>
                        <a:t>ARR =  </a:t>
                      </a:r>
                      <a:r>
                        <a:rPr b="1" u="sng">
                          <a:cs typeface="Times New Roman" panose="02020603050405020304" charset="0"/>
                        </a:rPr>
                        <a:t>Average annual profit</a:t>
                      </a:r>
                      <a:endParaRPr sz="1600">
                        <a:latin typeface="Times New Roman" panose="02020603050405020304" charset="0"/>
                        <a:cs typeface="Times New Roman" panose="02020603050405020304" charset="0"/>
                      </a:endParaRPr>
                    </a:p>
                    <a:p>
                      <a:pPr algn="ctr" eaLnBrk="0" hangingPunct="0">
                        <a:buNone/>
                      </a:pPr>
                      <a:r>
                        <a:rPr b="1">
                          <a:cs typeface="Times New Roman" panose="02020603050405020304" charset="0"/>
                        </a:rPr>
                        <a:t>    Average investment</a:t>
                      </a:r>
                      <a:endParaRPr sz="1600">
                        <a:latin typeface="Times New Roman" panose="02020603050405020304" charset="0"/>
                        <a:cs typeface="Times New Roman" panose="02020603050405020304" charset="0"/>
                      </a:endParaRPr>
                    </a:p>
                    <a:p>
                      <a:pPr algn="just" eaLnBrk="0" hangingPunct="0">
                        <a:buNone/>
                      </a:pPr>
                      <a:r>
                        <a:rPr b="1">
                          <a:cs typeface="Times New Roman" panose="02020603050405020304" charset="0"/>
                        </a:rPr>
                        <a:t>  </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EBC9A"/>
                    </a:solidFill>
                  </a:tcPr>
                </a:tc>
                <a:extLst>
                  <a:ext uri="{0D108BD9-81ED-4DB2-BD59-A6C34878D82A}">
                    <a16:rowId xmlns:a16="http://schemas.microsoft.com/office/drawing/2014/main" val="10000"/>
                  </a:ext>
                </a:extLst>
              </a:tr>
            </a:tbl>
          </a:graphicData>
        </a:graphic>
      </p:graphicFrame>
      <p:sp>
        <p:nvSpPr>
          <p:cNvPr id="22578" name="Rectangles 22577"/>
          <p:cNvSpPr/>
          <p:nvPr/>
        </p:nvSpPr>
        <p:spPr>
          <a:xfrm>
            <a:off x="1524000" y="2987675"/>
            <a:ext cx="9144000" cy="0"/>
          </a:xfrm>
          <a:prstGeom prst="rect">
            <a:avLst/>
          </a:prstGeom>
          <a:solidFill>
            <a:srgbClr val="CCCCCC"/>
          </a:solidFill>
          <a:ln w="9525">
            <a:noFill/>
          </a:ln>
        </p:spPr>
        <p:txBody>
          <a:bodyPr/>
          <a:lstStyle/>
          <a:p>
            <a:endParaRPr lang="en-US"/>
          </a:p>
        </p:txBody>
      </p:sp>
      <p:graphicFrame>
        <p:nvGraphicFramePr>
          <p:cNvPr id="22617" name="Table 22616"/>
          <p:cNvGraphicFramePr/>
          <p:nvPr/>
        </p:nvGraphicFramePr>
        <p:xfrm>
          <a:off x="3071813" y="3860800"/>
          <a:ext cx="7272020" cy="1343025"/>
        </p:xfrm>
        <a:graphic>
          <a:graphicData uri="http://schemas.openxmlformats.org/drawingml/2006/table">
            <a:tbl>
              <a:tblPr/>
              <a:tblGrid>
                <a:gridCol w="3270250">
                  <a:extLst>
                    <a:ext uri="{9D8B030D-6E8A-4147-A177-3AD203B41FA5}">
                      <a16:colId xmlns:a16="http://schemas.microsoft.com/office/drawing/2014/main" val="20000"/>
                    </a:ext>
                  </a:extLst>
                </a:gridCol>
                <a:gridCol w="593090">
                  <a:extLst>
                    <a:ext uri="{9D8B030D-6E8A-4147-A177-3AD203B41FA5}">
                      <a16:colId xmlns:a16="http://schemas.microsoft.com/office/drawing/2014/main" val="20001"/>
                    </a:ext>
                  </a:extLst>
                </a:gridCol>
                <a:gridCol w="3408680">
                  <a:extLst>
                    <a:ext uri="{9D8B030D-6E8A-4147-A177-3AD203B41FA5}">
                      <a16:colId xmlns:a16="http://schemas.microsoft.com/office/drawing/2014/main" val="20002"/>
                    </a:ext>
                  </a:extLst>
                </a:gridCol>
              </a:tblGrid>
              <a:tr h="1343025">
                <a:tc>
                  <a:txBody>
                    <a:bodyPr/>
                    <a:lstStyle/>
                    <a:p>
                      <a:pPr algn="just">
                        <a:buNone/>
                      </a:pPr>
                      <a:r>
                        <a:rPr b="1">
                          <a:cs typeface="Times New Roman" panose="02020603050405020304" charset="0"/>
                        </a:rPr>
                        <a:t>Average annual profit</a:t>
                      </a:r>
                      <a:endParaRPr sz="1600">
                        <a:latin typeface="Times New Roman" panose="02020603050405020304" charset="0"/>
                        <a:cs typeface="Times New Roman" panose="02020603050405020304" charset="0"/>
                      </a:endParaRPr>
                    </a:p>
                    <a:p>
                      <a:pPr algn="just" eaLnBrk="0" hangingPunct="0">
                        <a:buNone/>
                      </a:pPr>
                      <a:r>
                        <a:rPr sz="1600">
                          <a:cs typeface="Times New Roman" panose="02020603050405020304" charset="0"/>
                        </a:rPr>
                        <a:t>Total project profit after depreciation and before interest, tax and dividends, divided by the estimated life of the project.</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9D3B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algn="just">
                        <a:buNone/>
                      </a:pPr>
                      <a:r>
                        <a:rPr b="1">
                          <a:cs typeface="Times New Roman" panose="02020603050405020304" charset="0"/>
                        </a:rPr>
                        <a:t>Average investment</a:t>
                      </a:r>
                      <a:endParaRPr sz="1600">
                        <a:latin typeface="Times New Roman" panose="02020603050405020304" charset="0"/>
                        <a:cs typeface="Times New Roman" panose="02020603050405020304" charset="0"/>
                      </a:endParaRPr>
                    </a:p>
                    <a:p>
                      <a:pPr algn="just" eaLnBrk="0" hangingPunct="0">
                        <a:buNone/>
                      </a:pPr>
                      <a:r>
                        <a:rPr sz="1600">
                          <a:cs typeface="Times New Roman" panose="02020603050405020304" charset="0"/>
                        </a:rPr>
                        <a:t>Initial investment, plus value of investment at project-end, divided by two.</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9D3BD"/>
                    </a:solidFill>
                  </a:tcPr>
                </a:tc>
                <a:extLst>
                  <a:ext uri="{0D108BD9-81ED-4DB2-BD59-A6C34878D82A}">
                    <a16:rowId xmlns:a16="http://schemas.microsoft.com/office/drawing/2014/main" val="10000"/>
                  </a:ext>
                </a:extLst>
              </a:tr>
            </a:tbl>
          </a:graphicData>
        </a:graphic>
      </p:graphicFrame>
      <p:sp>
        <p:nvSpPr>
          <p:cNvPr id="22613" name="Straight Connector 22612"/>
          <p:cNvSpPr/>
          <p:nvPr/>
        </p:nvSpPr>
        <p:spPr>
          <a:xfrm flipH="1">
            <a:off x="4511675" y="2565400"/>
            <a:ext cx="863600" cy="1150938"/>
          </a:xfrm>
          <a:prstGeom prst="line">
            <a:avLst/>
          </a:prstGeom>
          <a:ln w="19050" cap="flat" cmpd="sng">
            <a:solidFill>
              <a:srgbClr val="663300"/>
            </a:solidFill>
            <a:prstDash val="solid"/>
            <a:headEnd type="none" w="med" len="med"/>
            <a:tailEnd type="triangle" w="med" len="med"/>
          </a:ln>
        </p:spPr>
      </p:sp>
      <p:sp>
        <p:nvSpPr>
          <p:cNvPr id="22614" name="Straight Connector 22613"/>
          <p:cNvSpPr/>
          <p:nvPr/>
        </p:nvSpPr>
        <p:spPr>
          <a:xfrm>
            <a:off x="7175500" y="2852738"/>
            <a:ext cx="936625" cy="863600"/>
          </a:xfrm>
          <a:prstGeom prst="line">
            <a:avLst/>
          </a:prstGeom>
          <a:ln w="19050" cap="flat" cmpd="sng">
            <a:solidFill>
              <a:srgbClr val="663300"/>
            </a:solidFill>
            <a:prstDash val="solid"/>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Title 26655"/>
          <p:cNvSpPr>
            <a:spLocks noGrp="1"/>
          </p:cNvSpPr>
          <p:nvPr>
            <p:ph type="title"/>
          </p:nvPr>
        </p:nvSpPr>
        <p:spPr/>
        <p:txBody>
          <a:bodyPr anchor="ctr" anchorCtr="0"/>
          <a:lstStyle/>
          <a:p>
            <a:r>
              <a:rPr sz="3200"/>
              <a:t>Accept or reject criteria for ARR method </a:t>
            </a:r>
          </a:p>
        </p:txBody>
      </p:sp>
      <p:graphicFrame>
        <p:nvGraphicFramePr>
          <p:cNvPr id="26659" name="Content Placeholder 26658"/>
          <p:cNvGraphicFramePr>
            <a:graphicFrameLocks noGrp="1"/>
          </p:cNvGraphicFramePr>
          <p:nvPr>
            <p:ph idx="1"/>
          </p:nvPr>
        </p:nvGraphicFramePr>
        <p:xfrm>
          <a:off x="2187575" y="1989138"/>
          <a:ext cx="8229600" cy="2125980"/>
        </p:xfrm>
        <a:graphic>
          <a:graphicData uri="http://schemas.openxmlformats.org/drawingml/2006/table">
            <a:tbl>
              <a:tblPr/>
              <a:tblGrid>
                <a:gridCol w="4107180">
                  <a:extLst>
                    <a:ext uri="{9D8B030D-6E8A-4147-A177-3AD203B41FA5}">
                      <a16:colId xmlns:a16="http://schemas.microsoft.com/office/drawing/2014/main" val="20000"/>
                    </a:ext>
                  </a:extLst>
                </a:gridCol>
                <a:gridCol w="4122420">
                  <a:extLst>
                    <a:ext uri="{9D8B030D-6E8A-4147-A177-3AD203B41FA5}">
                      <a16:colId xmlns:a16="http://schemas.microsoft.com/office/drawing/2014/main" val="20001"/>
                    </a:ext>
                  </a:extLst>
                </a:gridCol>
              </a:tblGrid>
              <a:tr h="75438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b="1">
                          <a:cs typeface="Times New Roman" panose="02020603050405020304" charset="0"/>
                        </a:rPr>
                        <a:t>Accept the project</a:t>
                      </a:r>
                      <a:endParaRPr lang="en-US" sz="4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b="1">
                          <a:cs typeface="Times New Roman" panose="02020603050405020304" charset="0"/>
                        </a:rPr>
                        <a:t>Reject the project</a:t>
                      </a:r>
                      <a:endParaRPr lang="en-US" sz="4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716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a:cs typeface="Times New Roman" panose="02020603050405020304" charset="0"/>
                        </a:rPr>
                        <a:t>Project ARR greater than the minimum required return.</a:t>
                      </a:r>
                      <a:endParaRPr lang="en-US" sz="4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a:cs typeface="Times New Roman" panose="02020603050405020304" charset="0"/>
                        </a:rPr>
                        <a:t>Project ARR less than the minimum required return.</a:t>
                      </a:r>
                      <a:endParaRPr lang="en-US" sz="44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9697"/>
          <p:cNvSpPr>
            <a:spLocks noGrp="1"/>
          </p:cNvSpPr>
          <p:nvPr>
            <p:ph type="title"/>
          </p:nvPr>
        </p:nvSpPr>
        <p:spPr/>
        <p:txBody>
          <a:bodyPr anchor="ctr" anchorCtr="0"/>
          <a:lstStyle/>
          <a:p>
            <a:r>
              <a:t>Advantages of ARR </a:t>
            </a:r>
          </a:p>
        </p:txBody>
      </p:sp>
      <p:sp>
        <p:nvSpPr>
          <p:cNvPr id="29699" name="Text Placeholder 29698"/>
          <p:cNvSpPr>
            <a:spLocks noGrp="1"/>
          </p:cNvSpPr>
          <p:nvPr>
            <p:ph type="body" idx="1"/>
          </p:nvPr>
        </p:nvSpPr>
        <p:spPr/>
        <p:txBody>
          <a:bodyPr/>
          <a:lstStyle/>
          <a:p>
            <a:pPr lvl="1"/>
            <a:r>
              <a:t>It takes account of the overall profitability of the project.</a:t>
            </a:r>
          </a:p>
          <a:p>
            <a:pPr lvl="1"/>
            <a:r>
              <a:t>It is simple to understand and easy to use.</a:t>
            </a:r>
          </a:p>
          <a:p>
            <a:pPr lvl="1"/>
            <a:r>
              <a:t>Its end result is expressed as a percentage, allowing projects of differing sizes to be compared.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0721"/>
          <p:cNvSpPr>
            <a:spLocks noGrp="1"/>
          </p:cNvSpPr>
          <p:nvPr>
            <p:ph type="title"/>
          </p:nvPr>
        </p:nvSpPr>
        <p:spPr/>
        <p:txBody>
          <a:bodyPr anchor="ctr" anchorCtr="0"/>
          <a:lstStyle/>
          <a:p>
            <a:r>
              <a:t>Disadvantages of ARR</a:t>
            </a:r>
          </a:p>
        </p:txBody>
      </p:sp>
      <p:sp>
        <p:nvSpPr>
          <p:cNvPr id="30723" name="Text Placeholder 30722"/>
          <p:cNvSpPr>
            <a:spLocks noGrp="1"/>
          </p:cNvSpPr>
          <p:nvPr>
            <p:ph type="body" idx="1"/>
          </p:nvPr>
        </p:nvSpPr>
        <p:spPr/>
        <p:txBody>
          <a:bodyPr/>
          <a:lstStyle/>
          <a:p>
            <a:pPr lvl="1"/>
            <a:r>
              <a:t>It is based on accounting profits rather than cash flows. </a:t>
            </a:r>
          </a:p>
          <a:p>
            <a:pPr lvl="1"/>
            <a:r>
              <a:t>The ARR does not take into account the timing of cash flows. </a:t>
            </a:r>
          </a:p>
          <a:p>
            <a:pPr lvl="1"/>
            <a:r>
              <a:t>The ARR does not take into account the time value of money. It does not take into account the cost of waiting to recoup the investment.  </a:t>
            </a:r>
          </a:p>
          <a:p>
            <a:pPr lvl="1"/>
            <a:r>
              <a:t>The ARR takes no account of the size of the initial investment.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0" name="Title 484359"/>
          <p:cNvSpPr>
            <a:spLocks noGrp="1"/>
          </p:cNvSpPr>
          <p:nvPr>
            <p:ph type="title"/>
          </p:nvPr>
        </p:nvSpPr>
        <p:spPr/>
        <p:txBody>
          <a:bodyPr anchor="ctr" anchorCtr="0"/>
          <a:lstStyle/>
          <a:p>
            <a:r>
              <a:t>Average and Marginal Costs</a:t>
            </a:r>
          </a:p>
        </p:txBody>
      </p:sp>
      <p:sp>
        <p:nvSpPr>
          <p:cNvPr id="484361" name="Text Placeholder 484360"/>
          <p:cNvSpPr>
            <a:spLocks noGrp="1"/>
          </p:cNvSpPr>
          <p:nvPr>
            <p:ph type="body" idx="1"/>
          </p:nvPr>
        </p:nvSpPr>
        <p:spPr/>
        <p:txBody>
          <a:bodyPr/>
          <a:lstStyle/>
          <a:p>
            <a:endParaRPr dirty="0"/>
          </a:p>
        </p:txBody>
      </p:sp>
      <p:graphicFrame>
        <p:nvGraphicFramePr>
          <p:cNvPr id="484356" name="Object 484355"/>
          <p:cNvGraphicFramePr/>
          <p:nvPr/>
        </p:nvGraphicFramePr>
        <p:xfrm>
          <a:off x="4573588" y="1822450"/>
          <a:ext cx="3043237" cy="785813"/>
        </p:xfrm>
        <a:graphic>
          <a:graphicData uri="http://schemas.openxmlformats.org/presentationml/2006/ole">
            <mc:AlternateContent xmlns:mc="http://schemas.openxmlformats.org/markup-compatibility/2006">
              <mc:Choice xmlns:v="urn:schemas-microsoft-com:vml" Requires="v">
                <p:oleObj r:id="rId2" imgW="3048000" imgH="787400" progId="Equation.DSMT4">
                  <p:embed/>
                </p:oleObj>
              </mc:Choice>
              <mc:Fallback>
                <p:oleObj r:id="rId2" imgW="3048000" imgH="787400" progId="Equation.DSMT4">
                  <p:embed/>
                  <p:pic>
                    <p:nvPicPr>
                      <p:cNvPr id="0" name="Picture 3076"/>
                      <p:cNvPicPr/>
                      <p:nvPr/>
                    </p:nvPicPr>
                    <p:blipFill>
                      <a:blip r:embed="rId3"/>
                      <a:stretch>
                        <a:fillRect/>
                      </a:stretch>
                    </p:blipFill>
                    <p:spPr>
                      <a:xfrm>
                        <a:off x="4573588" y="1822450"/>
                        <a:ext cx="3043237" cy="785813"/>
                      </a:xfrm>
                      <a:prstGeom prst="rect">
                        <a:avLst/>
                      </a:prstGeom>
                      <a:noFill/>
                      <a:ln w="38100">
                        <a:noFill/>
                        <a:miter/>
                      </a:ln>
                    </p:spPr>
                  </p:pic>
                </p:oleObj>
              </mc:Fallback>
            </mc:AlternateContent>
          </a:graphicData>
        </a:graphic>
      </p:graphicFrame>
      <p:graphicFrame>
        <p:nvGraphicFramePr>
          <p:cNvPr id="484357" name="Object 484356"/>
          <p:cNvGraphicFramePr/>
          <p:nvPr/>
        </p:nvGraphicFramePr>
        <p:xfrm>
          <a:off x="4378325" y="3189288"/>
          <a:ext cx="3363913" cy="785812"/>
        </p:xfrm>
        <a:graphic>
          <a:graphicData uri="http://schemas.openxmlformats.org/presentationml/2006/ole">
            <mc:AlternateContent xmlns:mc="http://schemas.openxmlformats.org/markup-compatibility/2006">
              <mc:Choice xmlns:v="urn:schemas-microsoft-com:vml" Requires="v">
                <p:oleObj r:id="rId4" imgW="3365500" imgH="787400" progId="Equation.DSMT4">
                  <p:embed/>
                </p:oleObj>
              </mc:Choice>
              <mc:Fallback>
                <p:oleObj r:id="rId4" imgW="3365500" imgH="787400" progId="Equation.DSMT4">
                  <p:embed/>
                  <p:pic>
                    <p:nvPicPr>
                      <p:cNvPr id="0" name="Picture 3078"/>
                      <p:cNvPicPr/>
                      <p:nvPr/>
                    </p:nvPicPr>
                    <p:blipFill>
                      <a:blip r:embed="rId5"/>
                      <a:stretch>
                        <a:fillRect/>
                      </a:stretch>
                    </p:blipFill>
                    <p:spPr>
                      <a:xfrm>
                        <a:off x="4378325" y="3189288"/>
                        <a:ext cx="3363913" cy="785812"/>
                      </a:xfrm>
                      <a:prstGeom prst="rect">
                        <a:avLst/>
                      </a:prstGeom>
                      <a:noFill/>
                      <a:ln w="38100">
                        <a:noFill/>
                        <a:miter/>
                      </a:ln>
                    </p:spPr>
                  </p:pic>
                </p:oleObj>
              </mc:Fallback>
            </mc:AlternateContent>
          </a:graphicData>
        </a:graphic>
      </p:graphicFrame>
      <p:graphicFrame>
        <p:nvGraphicFramePr>
          <p:cNvPr id="484358" name="Object 484357"/>
          <p:cNvGraphicFramePr/>
          <p:nvPr/>
        </p:nvGraphicFramePr>
        <p:xfrm>
          <a:off x="4573588" y="4545013"/>
          <a:ext cx="2943225" cy="785812"/>
        </p:xfrm>
        <a:graphic>
          <a:graphicData uri="http://schemas.openxmlformats.org/presentationml/2006/ole">
            <mc:AlternateContent xmlns:mc="http://schemas.openxmlformats.org/markup-compatibility/2006">
              <mc:Choice xmlns:v="urn:schemas-microsoft-com:vml" Requires="v">
                <p:oleObj r:id="rId6" imgW="2946400" imgH="787400" progId="Equation.DSMT4">
                  <p:embed/>
                </p:oleObj>
              </mc:Choice>
              <mc:Fallback>
                <p:oleObj r:id="rId6" imgW="2946400" imgH="787400" progId="Equation.DSMT4">
                  <p:embed/>
                  <p:pic>
                    <p:nvPicPr>
                      <p:cNvPr id="0" name="Picture 3077"/>
                      <p:cNvPicPr/>
                      <p:nvPr/>
                    </p:nvPicPr>
                    <p:blipFill>
                      <a:blip r:embed="rId7"/>
                      <a:stretch>
                        <a:fillRect/>
                      </a:stretch>
                    </p:blipFill>
                    <p:spPr>
                      <a:xfrm>
                        <a:off x="4573588" y="4545013"/>
                        <a:ext cx="2943225" cy="785812"/>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wipe(left)">
                                      <p:cBhvr>
                                        <p:cTn id="12" dur="500"/>
                                        <p:tgtEl>
                                          <p:spTgt spid="4843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wipe(left)">
                                      <p:cBhvr>
                                        <p:cTn id="17"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1745"/>
          <p:cNvSpPr>
            <a:spLocks noGrp="1"/>
          </p:cNvSpPr>
          <p:nvPr>
            <p:ph type="title"/>
          </p:nvPr>
        </p:nvSpPr>
        <p:spPr/>
        <p:txBody>
          <a:bodyPr anchor="ctr" anchorCtr="0"/>
          <a:lstStyle/>
          <a:p>
            <a:r>
              <a:t>The payback method </a:t>
            </a:r>
          </a:p>
        </p:txBody>
      </p:sp>
      <p:sp>
        <p:nvSpPr>
          <p:cNvPr id="31747" name="Text Placeholder 31746"/>
          <p:cNvSpPr>
            <a:spLocks noGrp="1"/>
          </p:cNvSpPr>
          <p:nvPr>
            <p:ph type="body" idx="1"/>
          </p:nvPr>
        </p:nvSpPr>
        <p:spPr/>
        <p:txBody>
          <a:bodyPr/>
          <a:lstStyle/>
          <a:p>
            <a:pPr lvl="1"/>
            <a:r>
              <a:rPr sz="2600"/>
              <a:t>This method of investment appraisal simply asks the question ‘</a:t>
            </a:r>
            <a:r>
              <a:rPr sz="2600" i="1"/>
              <a:t>how long before I get</a:t>
            </a:r>
            <a:r>
              <a:rPr sz="2600"/>
              <a:t> </a:t>
            </a:r>
            <a:r>
              <a:rPr sz="2600" i="1"/>
              <a:t>my money back?</a:t>
            </a:r>
            <a:r>
              <a:rPr sz="2600"/>
              <a:t>’ </a:t>
            </a:r>
          </a:p>
          <a:p>
            <a:pPr lvl="1"/>
            <a:r>
              <a:rPr sz="2600"/>
              <a:t>How quickly will the cash flows arising from the project exactly equal the amount of the investment. </a:t>
            </a:r>
          </a:p>
          <a:p>
            <a:pPr lvl="1"/>
            <a:r>
              <a:rPr sz="2600"/>
              <a:t>It is a simple method, widely used in industry and is based on management’s concern to be reimbursed on the initial outlay as soon as possible. </a:t>
            </a:r>
          </a:p>
          <a:p>
            <a:pPr lvl="1"/>
            <a:r>
              <a:rPr sz="2600"/>
              <a:t>It is not concerned with overall profitability or the level of profitability.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vert="horz" wrap="square" lIns="91440" tIns="45720" rIns="91440" bIns="45720" anchor="ctr" anchorCtr="0"/>
          <a:lstStyle/>
          <a:p>
            <a:r>
              <a:rPr dirty="0"/>
              <a:t>Computing payback for the project</a:t>
            </a:r>
            <a:endParaRPr lang="en-AU" altLang="en-US" dirty="0"/>
          </a:p>
        </p:txBody>
      </p:sp>
      <p:pic>
        <p:nvPicPr>
          <p:cNvPr id="46083" name="Picture 4"/>
          <p:cNvPicPr>
            <a:picLocks noGrp="1" noChangeAspect="1"/>
          </p:cNvPicPr>
          <p:nvPr>
            <p:ph idx="1"/>
          </p:nvPr>
        </p:nvPicPr>
        <p:blipFill>
          <a:blip r:embed="rId3"/>
          <a:srcRect/>
          <a:stretch>
            <a:fillRect/>
          </a:stretch>
        </p:blipFill>
        <p:spPr>
          <a:xfrm>
            <a:off x="3276600" y="1676400"/>
            <a:ext cx="6096000" cy="3657600"/>
          </a:xfrm>
          <a:noFill/>
          <a:ln>
            <a:noFill/>
          </a:ln>
        </p:spPr>
      </p:pic>
      <p:sp>
        <p:nvSpPr>
          <p:cNvPr id="46084" name="Slide Number Placeholder 3"/>
          <p:cNvSpPr txBox="1">
            <a:spLocks noGrp="1"/>
          </p:cNvSpPr>
          <p:nvPr>
            <p:ph type="sldNum" sz="quarter" idx="4"/>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lvl="0" algn="r"/>
            <a:r>
              <a:rPr lang="en-AU" altLang="en-US" sz="900" dirty="0">
                <a:cs typeface="Arial" panose="020B0604020202020204" pitchFamily="34" charset="0"/>
              </a:rPr>
              <a:t>8-</a:t>
            </a:r>
            <a:fld id="{9A0DB2DC-4C9A-4742-B13C-FB6460FD3503}" type="slidenum">
              <a:rPr lang="en-AU" altLang="en-US" sz="900" dirty="0">
                <a:cs typeface="Arial" panose="020B0604020202020204" pitchFamily="34" charset="0"/>
              </a:rPr>
              <a:t>31</a:t>
            </a:fld>
            <a:endParaRPr lang="en-AU" altLang="en-US" sz="900" dirty="0">
              <a:ea typeface="Arial" panose="020B0604020202020204" pitchFamily="34" charset="0"/>
              <a:cs typeface="Arial" panose="020B0604020202020204" pitchFamily="34" charset="0"/>
            </a:endParaRPr>
          </a:p>
        </p:txBody>
      </p:sp>
      <p:sp>
        <p:nvSpPr>
          <p:cNvPr id="7" name="Line 5"/>
          <p:cNvSpPr>
            <a:spLocks noChangeShapeType="1"/>
          </p:cNvSpPr>
          <p:nvPr/>
        </p:nvSpPr>
        <p:spPr bwMode="auto">
          <a:xfrm flipH="1">
            <a:off x="8059738" y="3535363"/>
            <a:ext cx="838200" cy="0"/>
          </a:xfrm>
          <a:prstGeom prst="line">
            <a:avLst/>
          </a:prstGeom>
          <a:noFill/>
          <a:ln w="57150">
            <a:solidFill>
              <a:schemeClr val="tx1"/>
            </a:solidFill>
            <a:rou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1" i="0" u="none" strike="noStrike" kern="1200" cap="none" spc="0" normalizeH="0" baseline="0" noProof="0"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endParaRPr>
          </a:p>
        </p:txBody>
      </p:sp>
      <p:sp>
        <p:nvSpPr>
          <p:cNvPr id="46086" name="TextBox 7"/>
          <p:cNvSpPr txBox="1"/>
          <p:nvPr/>
        </p:nvSpPr>
        <p:spPr>
          <a:xfrm>
            <a:off x="3200400" y="5334000"/>
            <a:ext cx="5486400" cy="645160"/>
          </a:xfrm>
          <a:prstGeom prst="rect">
            <a:avLst/>
          </a:prstGeom>
          <a:noFill/>
          <a:ln w="9525">
            <a:noFill/>
          </a:ln>
        </p:spPr>
        <p:txBody>
          <a:bodyPr>
            <a:spAutoFit/>
          </a:bodyPr>
          <a:lstStyle/>
          <a:p>
            <a:pPr eaLnBrk="1" hangingPunct="1"/>
            <a:r>
              <a:rPr lang="en-US" altLang="en-US" b="1" i="1" dirty="0">
                <a:latin typeface="Calibri" panose="020F0502020204030204" charset="0"/>
                <a:cs typeface="Arial" panose="020B0604020202020204" pitchFamily="34" charset="0"/>
              </a:rPr>
              <a:t>Do we accept or reject the project?</a:t>
            </a:r>
          </a:p>
          <a:p>
            <a:pPr eaLnBrk="1" hangingPunct="1"/>
            <a:endParaRPr lang="en-AU" altLang="en-US" dirty="0">
              <a:latin typeface="Calibri" panose="020F050202020403020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5841"/>
          <p:cNvSpPr>
            <a:spLocks noGrp="1"/>
          </p:cNvSpPr>
          <p:nvPr>
            <p:ph type="title"/>
          </p:nvPr>
        </p:nvSpPr>
        <p:spPr/>
        <p:txBody>
          <a:bodyPr anchor="ctr" anchorCtr="0"/>
          <a:lstStyle/>
          <a:p>
            <a:r>
              <a:rPr sz="3200"/>
              <a:t>Accept or reject criteria for payback method</a:t>
            </a:r>
          </a:p>
        </p:txBody>
      </p:sp>
      <p:graphicFrame>
        <p:nvGraphicFramePr>
          <p:cNvPr id="35870" name="Content Placeholder 35869"/>
          <p:cNvGraphicFramePr>
            <a:graphicFrameLocks noGrp="1"/>
          </p:cNvGraphicFramePr>
          <p:nvPr>
            <p:ph idx="1"/>
          </p:nvPr>
        </p:nvGraphicFramePr>
        <p:xfrm>
          <a:off x="2208213" y="1816100"/>
          <a:ext cx="8229600" cy="2260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636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Accept the project</a:t>
                      </a:r>
                      <a:endParaRPr lang="en-US" sz="4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Reject the project</a:t>
                      </a:r>
                      <a:endParaRPr lang="en-US" sz="4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970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spcBef>
                          <a:spcPct val="0"/>
                        </a:spcBef>
                        <a:buFontTx/>
                        <a:buNone/>
                      </a:pPr>
                      <a:r>
                        <a:rPr>
                          <a:cs typeface="Times New Roman" panose="02020603050405020304" charset="0"/>
                        </a:rPr>
                        <a:t>Payback period is less than that required by investors.</a:t>
                      </a:r>
                      <a:endParaRPr lang="en-US">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a:cs typeface="Times New Roman" panose="02020603050405020304" charset="0"/>
                        </a:rPr>
                        <a:t>Payback period is greater than that required by investors.</a:t>
                      </a:r>
                      <a:endParaRPr lang="en-US" sz="4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8913"/>
          <p:cNvSpPr>
            <a:spLocks noGrp="1"/>
          </p:cNvSpPr>
          <p:nvPr>
            <p:ph type="title"/>
          </p:nvPr>
        </p:nvSpPr>
        <p:spPr/>
        <p:txBody>
          <a:bodyPr anchor="ctr" anchorCtr="0"/>
          <a:lstStyle/>
          <a:p>
            <a:r>
              <a:rPr lang="en-IE" altLang="x-none"/>
              <a:t>Advantages of payback</a:t>
            </a:r>
          </a:p>
        </p:txBody>
      </p:sp>
      <p:sp>
        <p:nvSpPr>
          <p:cNvPr id="38915" name="Text Placeholder 38914"/>
          <p:cNvSpPr>
            <a:spLocks noGrp="1"/>
          </p:cNvSpPr>
          <p:nvPr>
            <p:ph type="body" idx="1"/>
          </p:nvPr>
        </p:nvSpPr>
        <p:spPr/>
        <p:txBody>
          <a:bodyPr/>
          <a:lstStyle/>
          <a:p>
            <a:pPr lvl="1"/>
            <a:r>
              <a:t>It is simple to understand and apply.</a:t>
            </a:r>
          </a:p>
          <a:p>
            <a:pPr lvl="1"/>
            <a:r>
              <a:t>It promotes a policy of caution in investment.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9937"/>
          <p:cNvSpPr>
            <a:spLocks noGrp="1"/>
          </p:cNvSpPr>
          <p:nvPr>
            <p:ph type="title"/>
          </p:nvPr>
        </p:nvSpPr>
        <p:spPr/>
        <p:txBody>
          <a:bodyPr anchor="ctr" anchorCtr="0"/>
          <a:lstStyle/>
          <a:p>
            <a:r>
              <a:rPr lang="en-IE" altLang="x-none"/>
              <a:t>Disadvantages of payback</a:t>
            </a:r>
          </a:p>
        </p:txBody>
      </p:sp>
      <p:sp>
        <p:nvSpPr>
          <p:cNvPr id="39939" name="Text Placeholder 39938"/>
          <p:cNvSpPr>
            <a:spLocks noGrp="1"/>
          </p:cNvSpPr>
          <p:nvPr>
            <p:ph type="body" idx="1"/>
          </p:nvPr>
        </p:nvSpPr>
        <p:spPr/>
        <p:txBody>
          <a:bodyPr/>
          <a:lstStyle/>
          <a:p>
            <a:pPr lvl="1"/>
            <a:r>
              <a:t>It takes no account of the timing of cash flows (€100 received today is worth more than €100 received in 12 months time). </a:t>
            </a:r>
          </a:p>
          <a:p>
            <a:pPr lvl="1"/>
            <a:r>
              <a:t>It is only concerned with how quickly the initial investment is recovered and thus it ignores the overall profitability and return on capital for the whole project.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0961"/>
          <p:cNvSpPr>
            <a:spLocks noGrp="1"/>
          </p:cNvSpPr>
          <p:nvPr>
            <p:ph type="title"/>
          </p:nvPr>
        </p:nvSpPr>
        <p:spPr/>
        <p:txBody>
          <a:bodyPr anchor="ctr" anchorCtr="0"/>
          <a:lstStyle/>
          <a:p>
            <a:r>
              <a:rPr lang="en-IE" altLang="x-none"/>
              <a:t>Time value of money</a:t>
            </a:r>
          </a:p>
        </p:txBody>
      </p:sp>
      <p:sp>
        <p:nvSpPr>
          <p:cNvPr id="40963" name="Text Placeholder 40962"/>
          <p:cNvSpPr>
            <a:spLocks noGrp="1"/>
          </p:cNvSpPr>
          <p:nvPr>
            <p:ph type="body" idx="1"/>
          </p:nvPr>
        </p:nvSpPr>
        <p:spPr/>
        <p:txBody>
          <a:bodyPr/>
          <a:lstStyle/>
          <a:p>
            <a:pPr lvl="1"/>
            <a:r>
              <a:rPr lang="en-IE" altLang="x-none"/>
              <a:t>T</a:t>
            </a:r>
            <a:r>
              <a:t>he time value of money concept plays an important role in appraising capital projects because the time lag between the initial investment and payback can be quite long. </a:t>
            </a:r>
          </a:p>
          <a:p>
            <a:pPr lvl="1"/>
            <a:r>
              <a:t> €1 earned or spent sooner, is worth more than €1 earned or spent later. </a:t>
            </a:r>
          </a:p>
          <a:p>
            <a:pPr lvl="1"/>
            <a:r>
              <a:t>To evaluate any project taking into account the time value of money, the cash flows received in the future must be reduced or discounted to a present value, so that all relevant cash flows are denominated in </a:t>
            </a:r>
            <a:r>
              <a:rPr err="1"/>
              <a:t>todays</a:t>
            </a:r>
            <a:r>
              <a:t> value (present value).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1985"/>
          <p:cNvSpPr>
            <a:spLocks noGrp="1"/>
          </p:cNvSpPr>
          <p:nvPr>
            <p:ph type="title"/>
          </p:nvPr>
        </p:nvSpPr>
        <p:spPr/>
        <p:txBody>
          <a:bodyPr anchor="ctr" anchorCtr="0"/>
          <a:lstStyle/>
          <a:p>
            <a:r>
              <a:rPr lang="en-IE" altLang="x-none"/>
              <a:t>The cost of capital</a:t>
            </a:r>
          </a:p>
        </p:txBody>
      </p:sp>
      <p:sp>
        <p:nvSpPr>
          <p:cNvPr id="41987" name="Text Placeholder 41986"/>
          <p:cNvSpPr>
            <a:spLocks noGrp="1"/>
          </p:cNvSpPr>
          <p:nvPr>
            <p:ph type="body" idx="1"/>
          </p:nvPr>
        </p:nvSpPr>
        <p:spPr>
          <a:xfrm>
            <a:off x="2063750" y="1341438"/>
            <a:ext cx="8374063" cy="4525962"/>
          </a:xfrm>
        </p:spPr>
        <p:txBody>
          <a:bodyPr>
            <a:normAutofit lnSpcReduction="10000"/>
          </a:bodyPr>
          <a:lstStyle/>
          <a:p>
            <a:pPr lvl="1">
              <a:lnSpc>
                <a:spcPct val="90000"/>
              </a:lnSpc>
            </a:pPr>
            <a:r>
              <a:t>All investment projects require funding. Generally, funding can be classified into:</a:t>
            </a:r>
          </a:p>
          <a:p>
            <a:pPr lvl="2">
              <a:lnSpc>
                <a:spcPct val="90000"/>
              </a:lnSpc>
            </a:pPr>
            <a:r>
              <a:t>Equity funding, where investors buy an equity or ownership share in a project. This is done through the issue of shares or by retaining profits in the business.</a:t>
            </a:r>
          </a:p>
          <a:p>
            <a:pPr lvl="2">
              <a:lnSpc>
                <a:spcPct val="90000"/>
              </a:lnSpc>
            </a:pPr>
            <a:r>
              <a:t>Debt, where the company can borrow or issue its own debentures.</a:t>
            </a:r>
          </a:p>
          <a:p>
            <a:pPr lvl="1">
              <a:lnSpc>
                <a:spcPct val="90000"/>
              </a:lnSpc>
            </a:pPr>
            <a:r>
              <a:t>Each source of finance has a cost. The cost of debt is the interest rate that applies to the debt. The costs of equity finance are the dividends and increases in share price expected by shareholders. </a:t>
            </a:r>
          </a:p>
          <a:p>
            <a:pPr lvl="1">
              <a:lnSpc>
                <a:spcPct val="90000"/>
              </a:lnSpc>
            </a:pPr>
            <a:r>
              <a:t>This cost of capital becomes the benchmark or minimum required return on a project. </a:t>
            </a:r>
          </a:p>
          <a:p>
            <a:pPr lvl="1">
              <a:lnSpc>
                <a:spcPct val="90000"/>
              </a:lnSpc>
            </a:pPr>
            <a:r>
              <a:t>A project is only truly profitable when its actual return on assets is greater than the company’s cost of capital.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47105"/>
          <p:cNvSpPr>
            <a:spLocks noGrp="1"/>
          </p:cNvSpPr>
          <p:nvPr>
            <p:ph type="title"/>
          </p:nvPr>
        </p:nvSpPr>
        <p:spPr/>
        <p:txBody>
          <a:bodyPr anchor="ctr" anchorCtr="0"/>
          <a:lstStyle/>
          <a:p>
            <a:r>
              <a:rPr lang="en-IE" altLang="x-none"/>
              <a:t>Discounted cash flow (DCF)</a:t>
            </a:r>
          </a:p>
        </p:txBody>
      </p:sp>
      <p:sp>
        <p:nvSpPr>
          <p:cNvPr id="47107" name="Text Placeholder 47106"/>
          <p:cNvSpPr>
            <a:spLocks noGrp="1"/>
          </p:cNvSpPr>
          <p:nvPr>
            <p:ph type="body" idx="1"/>
          </p:nvPr>
        </p:nvSpPr>
        <p:spPr/>
        <p:txBody>
          <a:bodyPr/>
          <a:lstStyle/>
          <a:p>
            <a:pPr lvl="1"/>
            <a:r>
              <a:t>DCF is the investment appraisal technique that takes account of the time value of money. </a:t>
            </a:r>
          </a:p>
          <a:p>
            <a:pPr lvl="1"/>
            <a:r>
              <a:t>DCF looks at the cash flows of a project, not the accounting profits. It is concerned with liquidity not profitability. </a:t>
            </a:r>
          </a:p>
          <a:p>
            <a:pPr lvl="1"/>
            <a:r>
              <a:t>The timing of cash flows is taken into account by discounting all future cash flows to present value. </a:t>
            </a:r>
          </a:p>
          <a:p>
            <a:pPr lvl="1"/>
            <a:r>
              <a:t>The effect of discounting is to give a bigger value per </a:t>
            </a:r>
            <a:r>
              <a:rPr err="1"/>
              <a:t>euro</a:t>
            </a:r>
            <a:r>
              <a:t> for cash flows that occur earlier. </a:t>
            </a:r>
          </a:p>
          <a:p>
            <a:pPr lvl="1"/>
            <a:r>
              <a:t>The discount factor to use is the cost of capital to the business.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50177"/>
          <p:cNvSpPr>
            <a:spLocks noGrp="1"/>
          </p:cNvSpPr>
          <p:nvPr>
            <p:ph type="title"/>
          </p:nvPr>
        </p:nvSpPr>
        <p:spPr/>
        <p:txBody>
          <a:bodyPr anchor="ctr" anchorCtr="0"/>
          <a:lstStyle/>
          <a:p>
            <a:r>
              <a:rPr lang="en-IE" altLang="x-none"/>
              <a:t>Net present value (NPV)</a:t>
            </a:r>
          </a:p>
        </p:txBody>
      </p:sp>
      <p:sp>
        <p:nvSpPr>
          <p:cNvPr id="50179" name="Text Placeholder 50178"/>
          <p:cNvSpPr>
            <a:spLocks noGrp="1"/>
          </p:cNvSpPr>
          <p:nvPr>
            <p:ph type="body" idx="1"/>
          </p:nvPr>
        </p:nvSpPr>
        <p:spPr/>
        <p:txBody>
          <a:bodyPr/>
          <a:lstStyle/>
          <a:p>
            <a:pPr lvl="1"/>
            <a:r>
              <a:t>Present value can be defined as the cash equivalent now of a sum of money to be received or paid at a stated future date, discounted at a specified cost of capital.  </a:t>
            </a:r>
          </a:p>
          <a:p>
            <a:pPr lvl="1"/>
            <a:r>
              <a:t>The net present value is the value obtained by discounting all the cash outflows and inflows of a capital investment project, at a chosen target rate of return or cost of capital. </a:t>
            </a:r>
          </a:p>
          <a:p>
            <a:pPr lvl="1"/>
            <a:r>
              <a:t>The present value of the cash inflows, minus the present value of the cash outflows, is the net present value.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51201"/>
          <p:cNvSpPr>
            <a:spLocks noGrp="1"/>
          </p:cNvSpPr>
          <p:nvPr>
            <p:ph type="title"/>
          </p:nvPr>
        </p:nvSpPr>
        <p:spPr/>
        <p:txBody>
          <a:bodyPr anchor="ctr" anchorCtr="0"/>
          <a:lstStyle/>
          <a:p>
            <a:r>
              <a:rPr lang="en-IE" altLang="x-none"/>
              <a:t>Net present value (NPV)</a:t>
            </a:r>
          </a:p>
        </p:txBody>
      </p:sp>
      <p:sp>
        <p:nvSpPr>
          <p:cNvPr id="51203" name="Text Placeholder 51202"/>
          <p:cNvSpPr>
            <a:spLocks noGrp="1"/>
          </p:cNvSpPr>
          <p:nvPr>
            <p:ph type="body" idx="1"/>
          </p:nvPr>
        </p:nvSpPr>
        <p:spPr/>
        <p:txBody>
          <a:bodyPr/>
          <a:lstStyle/>
          <a:p>
            <a:pPr lvl="1">
              <a:lnSpc>
                <a:spcPct val="90000"/>
              </a:lnSpc>
            </a:pPr>
            <a:r>
              <a:rPr i="1"/>
              <a:t>If the NPV is positive</a:t>
            </a:r>
            <a:r>
              <a:t>, it means that the cash inflows from the investment will yield a return in excess of the cost of capital and thus the project should be undertaken, as long as there are no other projects offering a higher NPV.</a:t>
            </a:r>
            <a:endParaRPr i="1"/>
          </a:p>
          <a:p>
            <a:pPr lvl="1">
              <a:lnSpc>
                <a:spcPct val="90000"/>
              </a:lnSpc>
            </a:pPr>
            <a:r>
              <a:rPr i="1"/>
              <a:t>If the NPV is negative</a:t>
            </a:r>
            <a:r>
              <a:t>, it means that the cash inflows from the investment yield a return below the cost of capital and so the project should not be undertaken.</a:t>
            </a:r>
            <a:endParaRPr i="1"/>
          </a:p>
          <a:p>
            <a:pPr lvl="1">
              <a:lnSpc>
                <a:spcPct val="90000"/>
              </a:lnSpc>
            </a:pPr>
            <a:r>
              <a:rPr i="1"/>
              <a:t>If the NPV is exactly zero,</a:t>
            </a:r>
            <a:r>
              <a:t> the cash inflows from the investment will yield a return which is exactly the same as the cost of capital and thus the project may or may not be worth undertaking depending on other investment opportunities available.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Title 486403"/>
          <p:cNvSpPr>
            <a:spLocks noGrp="1"/>
          </p:cNvSpPr>
          <p:nvPr>
            <p:ph type="title"/>
          </p:nvPr>
        </p:nvSpPr>
        <p:spPr/>
        <p:txBody>
          <a:bodyPr anchor="ctr" anchorCtr="0"/>
          <a:lstStyle/>
          <a:p>
            <a:r>
              <a:t>Average and Marginal Costs</a:t>
            </a:r>
          </a:p>
        </p:txBody>
      </p:sp>
      <p:sp>
        <p:nvSpPr>
          <p:cNvPr id="486405" name="Text Placeholder 486404"/>
          <p:cNvSpPr>
            <a:spLocks noGrp="1"/>
          </p:cNvSpPr>
          <p:nvPr>
            <p:ph type="body" idx="1"/>
          </p:nvPr>
        </p:nvSpPr>
        <p:spPr/>
        <p:txBody>
          <a:bodyPr/>
          <a:lstStyle/>
          <a:p>
            <a:r>
              <a:t>Marginal Cost</a:t>
            </a:r>
          </a:p>
          <a:p>
            <a:pPr lvl="1"/>
            <a:r>
              <a:rPr i="1">
                <a:solidFill>
                  <a:srgbClr val="00B85C"/>
                </a:solidFill>
              </a:rPr>
              <a:t>Marginal cost</a:t>
            </a:r>
            <a:r>
              <a:t> (MC) measures the increase in total cost that arises from an extra unit of production.</a:t>
            </a:r>
          </a:p>
          <a:p>
            <a:pPr lvl="1"/>
            <a:r>
              <a:t>Marginal cost helps answer the following question:</a:t>
            </a:r>
          </a:p>
          <a:p>
            <a:pPr lvl="2"/>
            <a:r>
              <a:t>How much does it cost to produce an additional unit of output?</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2288" name="Object 2"/>
          <p:cNvGraphicFramePr/>
          <p:nvPr/>
        </p:nvGraphicFramePr>
        <p:xfrm>
          <a:off x="559435" y="1646555"/>
          <a:ext cx="10795000" cy="4754245"/>
        </p:xfrm>
        <a:graphic>
          <a:graphicData uri="http://schemas.openxmlformats.org/presentationml/2006/ole">
            <mc:AlternateContent xmlns:mc="http://schemas.openxmlformats.org/markup-compatibility/2006">
              <mc:Choice xmlns:v="urn:schemas-microsoft-com:vml" Requires="v">
                <p:oleObj r:id="rId3" imgW="4223385" imgH="2764790" progId="Excel.Sheet.8">
                  <p:embed/>
                </p:oleObj>
              </mc:Choice>
              <mc:Fallback>
                <p:oleObj r:id="rId3" imgW="4223385" imgH="2764790" progId="Excel.Sheet.8">
                  <p:embed/>
                  <p:pic>
                    <p:nvPicPr>
                      <p:cNvPr id="0" name="Picture 3075"/>
                      <p:cNvPicPr/>
                      <p:nvPr/>
                    </p:nvPicPr>
                    <p:blipFill>
                      <a:blip r:embed="rId4"/>
                      <a:srcRect l="1866" t="221" r="2277" b="4062"/>
                      <a:stretch>
                        <a:fillRect/>
                      </a:stretch>
                    </p:blipFill>
                    <p:spPr>
                      <a:xfrm>
                        <a:off x="559435" y="1646555"/>
                        <a:ext cx="10795000" cy="4754245"/>
                      </a:xfrm>
                      <a:prstGeom prst="rect">
                        <a:avLst/>
                      </a:prstGeom>
                      <a:noFill/>
                      <a:ln w="28575" cap="flat" cmpd="sng">
                        <a:solidFill>
                          <a:schemeClr val="accent2"/>
                        </a:solidFill>
                        <a:prstDash val="solid"/>
                        <a:miter/>
                        <a:headEnd type="none" w="med" len="med"/>
                        <a:tailEnd type="none" w="med" len="med"/>
                      </a:ln>
                    </p:spPr>
                  </p:pic>
                </p:oleObj>
              </mc:Fallback>
            </mc:AlternateContent>
          </a:graphicData>
        </a:graphic>
      </p:graphicFrame>
      <p:sp>
        <p:nvSpPr>
          <p:cNvPr id="10243" name="Rectangle 4"/>
          <p:cNvSpPr>
            <a:spLocks noGrp="1"/>
          </p:cNvSpPr>
          <p:nvPr>
            <p:ph type="title"/>
          </p:nvPr>
        </p:nvSpPr>
        <p:spPr/>
        <p:txBody>
          <a:bodyPr vert="horz" wrap="square" lIns="91440" tIns="45720" rIns="91440" bIns="45720" anchor="ctr" anchorCtr="0"/>
          <a:lstStyle/>
          <a:p>
            <a:r>
              <a:rPr dirty="0"/>
              <a:t>The Net Present Value Method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52288"/>
                                        </p:tgtEl>
                                        <p:attrNameLst>
                                          <p:attrName>style.visibility</p:attrName>
                                        </p:attrNameLst>
                                      </p:cBhvr>
                                      <p:to>
                                        <p:strVal val="visible"/>
                                      </p:to>
                                    </p:set>
                                    <p:animEffect transition="in" filter="wipe(up)">
                                      <p:cBhvr>
                                        <p:cTn id="7" dur="500"/>
                                        <p:tgtEl>
                                          <p:spTgt spid="652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193"/>
          <p:cNvSpPr>
            <a:spLocks noGrp="1"/>
          </p:cNvSpPr>
          <p:nvPr>
            <p:ph type="title"/>
          </p:nvPr>
        </p:nvSpPr>
        <p:spPr/>
        <p:txBody>
          <a:bodyPr lIns="91435" tIns="45718" rIns="91435" bIns="45718" anchor="ctr" anchorCtr="0"/>
          <a:lstStyle/>
          <a:p>
            <a:r>
              <a:t>Net Present Value</a:t>
            </a:r>
          </a:p>
        </p:txBody>
      </p:sp>
      <p:sp>
        <p:nvSpPr>
          <p:cNvPr id="8195" name="Text Placeholder 8194"/>
          <p:cNvSpPr>
            <a:spLocks noGrp="1"/>
          </p:cNvSpPr>
          <p:nvPr>
            <p:ph type="body" idx="1"/>
          </p:nvPr>
        </p:nvSpPr>
        <p:spPr/>
        <p:txBody>
          <a:bodyPr lIns="91435" tIns="45718" rIns="91435" bIns="45718"/>
          <a:lstStyle/>
          <a:p>
            <a:r>
              <a:t>The difference between the market value of a project and its cost</a:t>
            </a:r>
          </a:p>
          <a:p>
            <a:r>
              <a:t>Discounted Cash Flow (DCF) Valuation:</a:t>
            </a:r>
          </a:p>
          <a:p>
            <a:pPr lvl="1"/>
            <a:r>
              <a:t>The first step is to estimate the expected future cash flows.</a:t>
            </a:r>
          </a:p>
          <a:p>
            <a:pPr lvl="1"/>
            <a:r>
              <a:t>The second step is to estimate the required return for projects of this risk level.</a:t>
            </a:r>
          </a:p>
          <a:p>
            <a:pPr lvl="1"/>
            <a:r>
              <a:t>The third step is to find the present value of the cash flows and subtract the initial investment.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2289"/>
          <p:cNvSpPr>
            <a:spLocks noGrp="1"/>
          </p:cNvSpPr>
          <p:nvPr>
            <p:ph type="title"/>
          </p:nvPr>
        </p:nvSpPr>
        <p:spPr/>
        <p:txBody>
          <a:bodyPr lIns="91435" tIns="45718" rIns="91435" bIns="45718" anchor="ctr" anchorCtr="0"/>
          <a:lstStyle/>
          <a:p>
            <a:r>
              <a:t>NPV – Decision Rule</a:t>
            </a:r>
          </a:p>
        </p:txBody>
      </p:sp>
      <p:sp>
        <p:nvSpPr>
          <p:cNvPr id="12291" name="Text Placeholder 12290"/>
          <p:cNvSpPr>
            <a:spLocks noGrp="1"/>
          </p:cNvSpPr>
          <p:nvPr>
            <p:ph type="body" idx="1"/>
          </p:nvPr>
        </p:nvSpPr>
        <p:spPr/>
        <p:txBody>
          <a:bodyPr lIns="91435" tIns="45718" rIns="91435" bIns="45718"/>
          <a:lstStyle/>
          <a:p>
            <a:r>
              <a:rPr b="1" i="1"/>
              <a:t>If the NPV is positive, accept the project</a:t>
            </a:r>
          </a:p>
          <a:p>
            <a:r>
              <a:t>A positive NPV means that the project is expected to add value to the firm and will therefore increase the wealth of the owners.</a:t>
            </a:r>
          </a:p>
          <a:p>
            <a:r>
              <a:t>Since our goal is to increase owner wealth, NPV is a direct measure of how well this project will meet our goal.</a:t>
            </a:r>
            <a:endParaRPr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3313"/>
          <p:cNvSpPr>
            <a:spLocks noGrp="1"/>
          </p:cNvSpPr>
          <p:nvPr>
            <p:ph type="title"/>
          </p:nvPr>
        </p:nvSpPr>
        <p:spPr/>
        <p:txBody>
          <a:bodyPr lIns="91435" tIns="45718" rIns="91435" bIns="45718" anchor="ctr" anchorCtr="0"/>
          <a:lstStyle/>
          <a:p>
            <a:r>
              <a:t>Computing NPV for the Project</a:t>
            </a:r>
          </a:p>
        </p:txBody>
      </p:sp>
      <p:sp>
        <p:nvSpPr>
          <p:cNvPr id="13315" name="Text Placeholder 13314"/>
          <p:cNvSpPr>
            <a:spLocks noGrp="1"/>
          </p:cNvSpPr>
          <p:nvPr>
            <p:ph type="body" idx="1"/>
          </p:nvPr>
        </p:nvSpPr>
        <p:spPr/>
        <p:txBody>
          <a:bodyPr lIns="91435" tIns="45718" rIns="91435" bIns="45718">
            <a:normAutofit lnSpcReduction="10000"/>
          </a:bodyPr>
          <a:lstStyle/>
          <a:p>
            <a:pPr>
              <a:lnSpc>
                <a:spcPct val="90000"/>
              </a:lnSpc>
            </a:pPr>
            <a:r>
              <a:t>You are looking at a new project and you have estimated the following cash flows:</a:t>
            </a:r>
          </a:p>
          <a:p>
            <a:pPr lvl="1">
              <a:lnSpc>
                <a:spcPct val="90000"/>
              </a:lnSpc>
            </a:pPr>
            <a:r>
              <a:t>Year 0:	CF = -165,000</a:t>
            </a:r>
          </a:p>
          <a:p>
            <a:pPr lvl="1">
              <a:lnSpc>
                <a:spcPct val="90000"/>
              </a:lnSpc>
            </a:pPr>
            <a:r>
              <a:t>Year 1:	CF = 63,120; </a:t>
            </a:r>
          </a:p>
          <a:p>
            <a:pPr lvl="1">
              <a:lnSpc>
                <a:spcPct val="90000"/>
              </a:lnSpc>
            </a:pPr>
            <a:r>
              <a:t>Year 2:	CF = 70,800; </a:t>
            </a:r>
          </a:p>
          <a:p>
            <a:pPr lvl="1">
              <a:lnSpc>
                <a:spcPct val="90000"/>
              </a:lnSpc>
            </a:pPr>
            <a:r>
              <a:t>Year 3:	CF = 91,080; </a:t>
            </a:r>
          </a:p>
          <a:p>
            <a:pPr>
              <a:lnSpc>
                <a:spcPct val="90000"/>
              </a:lnSpc>
            </a:pPr>
            <a:r>
              <a:t>Your required return for assets of this risk is 12%.</a:t>
            </a:r>
          </a:p>
          <a:p>
            <a:pPr>
              <a:lnSpc>
                <a:spcPct val="90000"/>
              </a:lnSpc>
            </a:pPr>
            <a:r>
              <a:t>NPV = 63,120/(1.12) + 70,800/(1.12)</a:t>
            </a:r>
            <a:r>
              <a:rPr baseline="30000"/>
              <a:t>2</a:t>
            </a:r>
            <a:r>
              <a:t> + 91,080/(1.12)</a:t>
            </a:r>
            <a:r>
              <a:rPr baseline="30000"/>
              <a:t>3</a:t>
            </a:r>
            <a:r>
              <a:t> – 165,000 = 12,627.42</a:t>
            </a:r>
          </a:p>
          <a:p>
            <a:pPr>
              <a:lnSpc>
                <a:spcPct val="90000"/>
              </a:lnSpc>
            </a:pPr>
            <a:r>
              <a:rPr b="1" i="1"/>
              <a:t>Do we accept or reject the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3" end="3"/>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4" end="4"/>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5" end="5"/>
                                            </p:txEl>
                                          </p:spTgt>
                                        </p:tgtEl>
                                        <p:attrNameLst>
                                          <p:attrName>ppt_c</p:attrName>
                                        </p:attrNameLst>
                                      </p:cBhvr>
                                      <p:to>
                                        <a:schemeClr val="tx2"/>
                                      </p:to>
                                    </p:animClr>
                                  </p:subTnLst>
                                </p:cTn>
                              </p:par>
                              <p:par>
                                <p:cTn id="31" presetID="2" presetClass="entr" presetSubtype="8" fill="hold" grpId="0"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6" end="6"/>
                                            </p:txEl>
                                          </p:spTgt>
                                        </p:tgtEl>
                                        <p:attrNameLst>
                                          <p:attrName>ppt_c</p:attrName>
                                        </p:attrNameLst>
                                      </p:cBhvr>
                                      <p:to>
                                        <a:schemeClr val="tx2"/>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anim calcmode="lin" valueType="num">
                                      <p:cBhvr additive="base">
                                        <p:cTn id="39" dur="5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315">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7" end="7"/>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52225"/>
          <p:cNvSpPr>
            <a:spLocks noGrp="1"/>
          </p:cNvSpPr>
          <p:nvPr>
            <p:ph type="title"/>
          </p:nvPr>
        </p:nvSpPr>
        <p:spPr/>
        <p:txBody>
          <a:bodyPr anchor="ctr" anchorCtr="0"/>
          <a:lstStyle/>
          <a:p>
            <a:r>
              <a:rPr sz="3200"/>
              <a:t>Accept or reject criteria for NPV method</a:t>
            </a:r>
          </a:p>
        </p:txBody>
      </p:sp>
      <p:graphicFrame>
        <p:nvGraphicFramePr>
          <p:cNvPr id="52257" name="Content Placeholder 52256"/>
          <p:cNvGraphicFramePr>
            <a:graphicFrameLocks noGrp="1"/>
          </p:cNvGraphicFramePr>
          <p:nvPr>
            <p:ph idx="1"/>
          </p:nvPr>
        </p:nvGraphicFramePr>
        <p:xfrm>
          <a:off x="2170113" y="1600200"/>
          <a:ext cx="8229600" cy="3268345"/>
        </p:xfrm>
        <a:graphic>
          <a:graphicData uri="http://schemas.openxmlformats.org/drawingml/2006/table">
            <a:tbl>
              <a:tblPr/>
              <a:tblGrid>
                <a:gridCol w="4507230">
                  <a:extLst>
                    <a:ext uri="{9D8B030D-6E8A-4147-A177-3AD203B41FA5}">
                      <a16:colId xmlns:a16="http://schemas.microsoft.com/office/drawing/2014/main" val="20000"/>
                    </a:ext>
                  </a:extLst>
                </a:gridCol>
                <a:gridCol w="3722370">
                  <a:extLst>
                    <a:ext uri="{9D8B030D-6E8A-4147-A177-3AD203B41FA5}">
                      <a16:colId xmlns:a16="http://schemas.microsoft.com/office/drawing/2014/main" val="20001"/>
                    </a:ext>
                  </a:extLst>
                </a:gridCol>
              </a:tblGrid>
              <a:tr h="121602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Accept the project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Reject the project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05232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spcBef>
                          <a:spcPct val="0"/>
                        </a:spcBef>
                        <a:buFontTx/>
                        <a:buNone/>
                      </a:pPr>
                      <a:r>
                        <a:rPr>
                          <a:cs typeface="Times New Roman" panose="02020603050405020304" charset="0"/>
                        </a:rPr>
                        <a:t>NPV is positive.</a:t>
                      </a:r>
                      <a:endParaRPr sz="2000">
                        <a:latin typeface="Times New Roman" panose="02020603050405020304" charset="0"/>
                        <a:cs typeface="Times New Roman" panose="02020603050405020304" charset="0"/>
                      </a:endParaRPr>
                    </a:p>
                    <a:p>
                      <a:pPr lvl="0" eaLnBrk="0" hangingPunct="0">
                        <a:spcBef>
                          <a:spcPct val="0"/>
                        </a:spcBef>
                        <a:buFontTx/>
                        <a:buNone/>
                      </a:pPr>
                      <a:r>
                        <a:rPr>
                          <a:cs typeface="Times New Roman" panose="02020603050405020304" charset="0"/>
                        </a:rPr>
                        <a:t>    </a:t>
                      </a:r>
                      <a:r>
                        <a:rPr i="1">
                          <a:cs typeface="Times New Roman" panose="02020603050405020304" charset="0"/>
                        </a:rPr>
                        <a:t>In choosing between mutually exclusive projects, accept the project with the highest NPV.</a:t>
                      </a:r>
                      <a:endParaRPr lang="en-US" sz="2000" i="1">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a:cs typeface="Times New Roman" panose="02020603050405020304" charset="0"/>
                        </a:rPr>
                        <a:t>NPV is negative.</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59393"/>
          <p:cNvSpPr>
            <a:spLocks noGrp="1"/>
          </p:cNvSpPr>
          <p:nvPr>
            <p:ph type="title"/>
          </p:nvPr>
        </p:nvSpPr>
        <p:spPr/>
        <p:txBody>
          <a:bodyPr anchor="ctr" anchorCtr="0"/>
          <a:lstStyle/>
          <a:p>
            <a:r>
              <a:rPr lang="en-IE" altLang="x-none"/>
              <a:t>Advantages of NPV</a:t>
            </a:r>
          </a:p>
        </p:txBody>
      </p:sp>
      <p:sp>
        <p:nvSpPr>
          <p:cNvPr id="59395" name="Text Placeholder 59394"/>
          <p:cNvSpPr>
            <a:spLocks noGrp="1"/>
          </p:cNvSpPr>
          <p:nvPr>
            <p:ph type="body" idx="1"/>
          </p:nvPr>
        </p:nvSpPr>
        <p:spPr/>
        <p:txBody>
          <a:bodyPr/>
          <a:lstStyle/>
          <a:p>
            <a:pPr lvl="1"/>
            <a:r>
              <a:t>It takes into account the time value of money.</a:t>
            </a:r>
          </a:p>
          <a:p>
            <a:pPr lvl="1"/>
            <a:r>
              <a:t>Profit and the difficulties of profit measurement are excluded.</a:t>
            </a:r>
          </a:p>
          <a:p>
            <a:pPr lvl="1"/>
            <a:r>
              <a:t>Using cash flows emphasises the importance of liquidity.</a:t>
            </a:r>
          </a:p>
          <a:p>
            <a:pPr lvl="1"/>
            <a:r>
              <a:t>It is easy to compare the NPV of different projects.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0417"/>
          <p:cNvSpPr>
            <a:spLocks noGrp="1"/>
          </p:cNvSpPr>
          <p:nvPr>
            <p:ph type="title"/>
          </p:nvPr>
        </p:nvSpPr>
        <p:spPr/>
        <p:txBody>
          <a:bodyPr anchor="ctr" anchorCtr="0"/>
          <a:lstStyle/>
          <a:p>
            <a:r>
              <a:rPr lang="en-IE" altLang="x-none"/>
              <a:t>Disadvantages of NPV</a:t>
            </a:r>
          </a:p>
        </p:txBody>
      </p:sp>
      <p:sp>
        <p:nvSpPr>
          <p:cNvPr id="60419" name="Text Placeholder 60418"/>
          <p:cNvSpPr>
            <a:spLocks noGrp="1"/>
          </p:cNvSpPr>
          <p:nvPr>
            <p:ph type="body" idx="1"/>
          </p:nvPr>
        </p:nvSpPr>
        <p:spPr/>
        <p:txBody>
          <a:bodyPr/>
          <a:lstStyle/>
          <a:p>
            <a:pPr lvl="1"/>
            <a:r>
              <a:t>It is not as easily understood as the payback and accounting rate of return. </a:t>
            </a:r>
          </a:p>
          <a:p>
            <a:pPr lvl="1"/>
            <a:r>
              <a:t>It requires knowledge of the company’s cost of capital, which is difficult to calculate.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itle 48131"/>
          <p:cNvSpPr>
            <a:spLocks noGrp="1"/>
          </p:cNvSpPr>
          <p:nvPr>
            <p:ph type="title"/>
          </p:nvPr>
        </p:nvSpPr>
        <p:spPr/>
        <p:txBody>
          <a:bodyPr anchor="ctr" anchorCtr="0"/>
          <a:lstStyle/>
          <a:p>
            <a:r>
              <a:rPr lang="en-IE" altLang="x-none"/>
              <a:t>Appraisal methods</a:t>
            </a:r>
          </a:p>
        </p:txBody>
      </p:sp>
      <p:sp>
        <p:nvSpPr>
          <p:cNvPr id="48133" name="Rectangles 48132"/>
          <p:cNvSpPr/>
          <p:nvPr/>
        </p:nvSpPr>
        <p:spPr>
          <a:xfrm>
            <a:off x="5260975" y="3186113"/>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lstStyle/>
          <a:p>
            <a:endParaRPr lang="en-US"/>
          </a:p>
        </p:txBody>
      </p:sp>
      <p:sp>
        <p:nvSpPr>
          <p:cNvPr id="48134" name="Rectangles 48133"/>
          <p:cNvSpPr/>
          <p:nvPr/>
        </p:nvSpPr>
        <p:spPr>
          <a:xfrm>
            <a:off x="5260975" y="2395538"/>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lstStyle/>
          <a:p>
            <a:endParaRPr lang="en-US"/>
          </a:p>
        </p:txBody>
      </p:sp>
      <p:sp>
        <p:nvSpPr>
          <p:cNvPr id="48135" name="Rectangles 48134"/>
          <p:cNvSpPr/>
          <p:nvPr/>
        </p:nvSpPr>
        <p:spPr>
          <a:xfrm>
            <a:off x="5260975" y="1890713"/>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lstStyle/>
          <a:p>
            <a:endParaRPr lang="en-US"/>
          </a:p>
        </p:txBody>
      </p:sp>
      <p:sp>
        <p:nvSpPr>
          <p:cNvPr id="48136" name="Rectangles 48135"/>
          <p:cNvSpPr/>
          <p:nvPr/>
        </p:nvSpPr>
        <p:spPr>
          <a:xfrm>
            <a:off x="5260975" y="3690938"/>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lstStyle/>
          <a:p>
            <a:endParaRPr lang="en-US"/>
          </a:p>
        </p:txBody>
      </p:sp>
      <p:sp>
        <p:nvSpPr>
          <p:cNvPr id="48137" name="Cube 48136"/>
          <p:cNvSpPr/>
          <p:nvPr/>
        </p:nvSpPr>
        <p:spPr>
          <a:xfrm>
            <a:off x="2063750" y="2035175"/>
            <a:ext cx="2447925" cy="576263"/>
          </a:xfrm>
          <a:prstGeom prst="cube">
            <a:avLst>
              <a:gd name="adj" fmla="val 25000"/>
            </a:avLst>
          </a:prstGeom>
          <a:solidFill>
            <a:srgbClr val="DBB691"/>
          </a:solidFill>
          <a:ln w="9525" cap="flat" cmpd="sng">
            <a:solidFill>
              <a:schemeClr val="tx1"/>
            </a:solidFill>
            <a:prstDash val="solid"/>
            <a:miter/>
            <a:headEnd type="none" w="med" len="med"/>
            <a:tailEnd type="none" w="med" len="med"/>
          </a:ln>
        </p:spPr>
        <p:txBody>
          <a:bodyPr wrap="none" anchor="ctr" anchorCtr="0"/>
          <a:lstStyle/>
          <a:p>
            <a:pPr algn="ctr"/>
            <a:r>
              <a:rPr lang="en-IE" altLang="x-none" b="1"/>
              <a:t>Non time based </a:t>
            </a:r>
            <a:endParaRPr lang="en-US" altLang="x-none" b="1"/>
          </a:p>
        </p:txBody>
      </p:sp>
      <p:sp>
        <p:nvSpPr>
          <p:cNvPr id="48138" name="Cube 48137"/>
          <p:cNvSpPr/>
          <p:nvPr/>
        </p:nvSpPr>
        <p:spPr>
          <a:xfrm>
            <a:off x="2063750" y="3259138"/>
            <a:ext cx="2447925" cy="576262"/>
          </a:xfrm>
          <a:prstGeom prst="cube">
            <a:avLst>
              <a:gd name="adj" fmla="val 25000"/>
            </a:avLst>
          </a:prstGeom>
          <a:solidFill>
            <a:srgbClr val="DBB691"/>
          </a:solidFill>
          <a:ln w="9525" cap="flat" cmpd="sng">
            <a:solidFill>
              <a:schemeClr val="tx1"/>
            </a:solidFill>
            <a:prstDash val="solid"/>
            <a:miter/>
            <a:headEnd type="none" w="med" len="med"/>
            <a:tailEnd type="none" w="med" len="med"/>
          </a:ln>
        </p:spPr>
        <p:txBody>
          <a:bodyPr wrap="none" anchor="ctr" anchorCtr="0"/>
          <a:lstStyle/>
          <a:p>
            <a:pPr algn="ctr"/>
            <a:r>
              <a:rPr lang="en-IE" altLang="x-none" b="1"/>
              <a:t>Time based (DCF) </a:t>
            </a:r>
            <a:endParaRPr lang="en-US" altLang="x-none" b="1"/>
          </a:p>
        </p:txBody>
      </p:sp>
      <p:sp>
        <p:nvSpPr>
          <p:cNvPr id="48139" name="Text Box 48138"/>
          <p:cNvSpPr txBox="1"/>
          <p:nvPr/>
        </p:nvSpPr>
        <p:spPr>
          <a:xfrm>
            <a:off x="6480810" y="2395538"/>
            <a:ext cx="871855" cy="337185"/>
          </a:xfrm>
          <a:prstGeom prst="rect">
            <a:avLst/>
          </a:prstGeom>
          <a:noFill/>
          <a:ln w="9525">
            <a:noFill/>
          </a:ln>
        </p:spPr>
        <p:txBody>
          <a:bodyPr wrap="none" anchor="t" anchorCtr="0">
            <a:spAutoFit/>
          </a:bodyPr>
          <a:lstStyle/>
          <a:p>
            <a:pPr algn="ctr"/>
            <a:r>
              <a:rPr lang="en-IE" altLang="x-none" sz="1600" b="1"/>
              <a:t>Payback</a:t>
            </a:r>
            <a:endParaRPr lang="en-US" altLang="x-none" sz="1600" b="1"/>
          </a:p>
        </p:txBody>
      </p:sp>
      <p:sp>
        <p:nvSpPr>
          <p:cNvPr id="48140" name="Text Box 48139"/>
          <p:cNvSpPr txBox="1"/>
          <p:nvPr/>
        </p:nvSpPr>
        <p:spPr>
          <a:xfrm>
            <a:off x="5841048" y="3186113"/>
            <a:ext cx="2224405" cy="337185"/>
          </a:xfrm>
          <a:prstGeom prst="rect">
            <a:avLst/>
          </a:prstGeom>
          <a:noFill/>
          <a:ln w="9525">
            <a:noFill/>
          </a:ln>
        </p:spPr>
        <p:txBody>
          <a:bodyPr wrap="none" anchor="t" anchorCtr="0">
            <a:spAutoFit/>
          </a:bodyPr>
          <a:lstStyle/>
          <a:p>
            <a:pPr algn="ctr"/>
            <a:r>
              <a:rPr lang="en-IE" altLang="x-none" sz="1600" b="1"/>
              <a:t>Net Present Value (NPV)</a:t>
            </a:r>
            <a:endParaRPr lang="en-US" altLang="x-none" sz="1600" b="1"/>
          </a:p>
        </p:txBody>
      </p:sp>
      <p:sp>
        <p:nvSpPr>
          <p:cNvPr id="48141" name="Text Box 48140"/>
          <p:cNvSpPr txBox="1"/>
          <p:nvPr/>
        </p:nvSpPr>
        <p:spPr>
          <a:xfrm>
            <a:off x="5725637" y="3690938"/>
            <a:ext cx="2567940" cy="337185"/>
          </a:xfrm>
          <a:prstGeom prst="rect">
            <a:avLst/>
          </a:prstGeom>
          <a:noFill/>
          <a:ln w="9525">
            <a:noFill/>
          </a:ln>
        </p:spPr>
        <p:txBody>
          <a:bodyPr wrap="none" anchor="t" anchorCtr="0">
            <a:spAutoFit/>
          </a:bodyPr>
          <a:lstStyle/>
          <a:p>
            <a:pPr algn="ctr"/>
            <a:r>
              <a:rPr lang="en-IE" altLang="x-none" sz="1600" b="1"/>
              <a:t>Internal Rate of Return (IRR)</a:t>
            </a:r>
            <a:endParaRPr lang="en-US" altLang="x-none" sz="1600" b="1"/>
          </a:p>
        </p:txBody>
      </p:sp>
      <p:sp>
        <p:nvSpPr>
          <p:cNvPr id="48142" name="Text Box 48141"/>
          <p:cNvSpPr txBox="1"/>
          <p:nvPr/>
        </p:nvSpPr>
        <p:spPr>
          <a:xfrm>
            <a:off x="5496719" y="1914525"/>
            <a:ext cx="2917825" cy="337185"/>
          </a:xfrm>
          <a:prstGeom prst="rect">
            <a:avLst/>
          </a:prstGeom>
          <a:solidFill>
            <a:srgbClr val="E7CFB7"/>
          </a:solidFill>
          <a:ln w="9525">
            <a:noFill/>
          </a:ln>
        </p:spPr>
        <p:txBody>
          <a:bodyPr wrap="none" anchor="t" anchorCtr="0">
            <a:spAutoFit/>
          </a:bodyPr>
          <a:lstStyle/>
          <a:p>
            <a:pPr algn="ctr"/>
            <a:r>
              <a:rPr lang="en-IE" altLang="x-none" sz="1600" b="1"/>
              <a:t>Accounting Rate of Return (ARR</a:t>
            </a:r>
            <a:r>
              <a:rPr lang="en-US" altLang="x-none" sz="1600" b="1"/>
              <a:t>)</a:t>
            </a:r>
          </a:p>
        </p:txBody>
      </p:sp>
      <p:sp>
        <p:nvSpPr>
          <p:cNvPr id="48143" name="Straight Connector 48142"/>
          <p:cNvSpPr/>
          <p:nvPr/>
        </p:nvSpPr>
        <p:spPr>
          <a:xfrm flipV="1">
            <a:off x="4656138" y="2108200"/>
            <a:ext cx="576262" cy="142875"/>
          </a:xfrm>
          <a:prstGeom prst="line">
            <a:avLst/>
          </a:prstGeom>
          <a:ln w="38100" cap="flat" cmpd="sng">
            <a:solidFill>
              <a:srgbClr val="663300"/>
            </a:solidFill>
            <a:prstDash val="solid"/>
            <a:headEnd type="none" w="med" len="med"/>
            <a:tailEnd type="triangle" w="med" len="med"/>
          </a:ln>
        </p:spPr>
      </p:sp>
      <p:sp>
        <p:nvSpPr>
          <p:cNvPr id="48144" name="Straight Connector 48143"/>
          <p:cNvSpPr/>
          <p:nvPr/>
        </p:nvSpPr>
        <p:spPr>
          <a:xfrm>
            <a:off x="4656138" y="2322513"/>
            <a:ext cx="504825" cy="287337"/>
          </a:xfrm>
          <a:prstGeom prst="line">
            <a:avLst/>
          </a:prstGeom>
          <a:ln w="38100" cap="flat" cmpd="sng">
            <a:solidFill>
              <a:srgbClr val="663300"/>
            </a:solidFill>
            <a:prstDash val="solid"/>
            <a:headEnd type="none" w="med" len="med"/>
            <a:tailEnd type="triangle" w="med" len="med"/>
          </a:ln>
        </p:spPr>
      </p:sp>
      <p:sp>
        <p:nvSpPr>
          <p:cNvPr id="48145" name="Straight Connector 48144"/>
          <p:cNvSpPr/>
          <p:nvPr/>
        </p:nvSpPr>
        <p:spPr>
          <a:xfrm flipV="1">
            <a:off x="4656138" y="3403600"/>
            <a:ext cx="576262" cy="142875"/>
          </a:xfrm>
          <a:prstGeom prst="line">
            <a:avLst/>
          </a:prstGeom>
          <a:ln w="38100" cap="flat" cmpd="sng">
            <a:solidFill>
              <a:srgbClr val="663300"/>
            </a:solidFill>
            <a:prstDash val="solid"/>
            <a:headEnd type="none" w="med" len="med"/>
            <a:tailEnd type="triangle" w="med" len="med"/>
          </a:ln>
        </p:spPr>
      </p:sp>
      <p:sp>
        <p:nvSpPr>
          <p:cNvPr id="48146" name="Straight Connector 48145"/>
          <p:cNvSpPr/>
          <p:nvPr/>
        </p:nvSpPr>
        <p:spPr>
          <a:xfrm>
            <a:off x="4656138" y="3619500"/>
            <a:ext cx="504825" cy="287338"/>
          </a:xfrm>
          <a:prstGeom prst="line">
            <a:avLst/>
          </a:prstGeom>
          <a:ln w="38100" cap="flat" cmpd="sng">
            <a:solidFill>
              <a:srgbClr val="663300"/>
            </a:solidFill>
            <a:prstDash val="solid"/>
            <a:headEnd type="none" w="med" len="med"/>
            <a:tailEnd type="triangle" w="med" len="med"/>
          </a:ln>
        </p:spPr>
      </p:sp>
      <p:sp>
        <p:nvSpPr>
          <p:cNvPr id="48147" name="Straight Connector 48146"/>
          <p:cNvSpPr/>
          <p:nvPr/>
        </p:nvSpPr>
        <p:spPr>
          <a:xfrm>
            <a:off x="8788400" y="2106613"/>
            <a:ext cx="504825" cy="0"/>
          </a:xfrm>
          <a:prstGeom prst="line">
            <a:avLst/>
          </a:prstGeom>
          <a:ln w="28575" cap="flat" cmpd="sng">
            <a:solidFill>
              <a:schemeClr val="tx1"/>
            </a:solidFill>
            <a:prstDash val="sysDot"/>
            <a:headEnd type="none" w="med" len="med"/>
            <a:tailEnd type="triangle" w="med" len="med"/>
          </a:ln>
        </p:spPr>
      </p:sp>
      <p:sp>
        <p:nvSpPr>
          <p:cNvPr id="48148" name="Straight Connector 48147"/>
          <p:cNvSpPr/>
          <p:nvPr/>
        </p:nvSpPr>
        <p:spPr>
          <a:xfrm>
            <a:off x="8763000" y="2609850"/>
            <a:ext cx="504825" cy="0"/>
          </a:xfrm>
          <a:prstGeom prst="line">
            <a:avLst/>
          </a:prstGeom>
          <a:ln w="28575" cap="flat" cmpd="sng">
            <a:solidFill>
              <a:schemeClr val="tx1"/>
            </a:solidFill>
            <a:prstDash val="sysDot"/>
            <a:headEnd type="none" w="med" len="med"/>
            <a:tailEnd type="triangle" w="med" len="med"/>
          </a:ln>
        </p:spPr>
      </p:sp>
      <p:sp>
        <p:nvSpPr>
          <p:cNvPr id="48149" name="Straight Connector 48148"/>
          <p:cNvSpPr/>
          <p:nvPr/>
        </p:nvSpPr>
        <p:spPr>
          <a:xfrm>
            <a:off x="8788400" y="3402013"/>
            <a:ext cx="504825" cy="0"/>
          </a:xfrm>
          <a:prstGeom prst="line">
            <a:avLst/>
          </a:prstGeom>
          <a:ln w="28575" cap="flat" cmpd="sng">
            <a:solidFill>
              <a:schemeClr val="tx1"/>
            </a:solidFill>
            <a:prstDash val="sysDot"/>
            <a:headEnd type="none" w="med" len="med"/>
            <a:tailEnd type="triangle" w="med" len="med"/>
          </a:ln>
        </p:spPr>
      </p:sp>
      <p:sp>
        <p:nvSpPr>
          <p:cNvPr id="48150" name="Straight Connector 48149"/>
          <p:cNvSpPr/>
          <p:nvPr/>
        </p:nvSpPr>
        <p:spPr>
          <a:xfrm>
            <a:off x="8788400" y="3833813"/>
            <a:ext cx="504825" cy="0"/>
          </a:xfrm>
          <a:prstGeom prst="line">
            <a:avLst/>
          </a:prstGeom>
          <a:ln w="28575" cap="flat" cmpd="sng">
            <a:solidFill>
              <a:schemeClr val="tx1"/>
            </a:solidFill>
            <a:prstDash val="sysDot"/>
            <a:headEnd type="none" w="med" len="med"/>
            <a:tailEnd type="triangle" w="med" len="med"/>
          </a:ln>
        </p:spPr>
      </p:sp>
      <p:sp>
        <p:nvSpPr>
          <p:cNvPr id="48151" name="Text Box 48150"/>
          <p:cNvSpPr txBox="1"/>
          <p:nvPr/>
        </p:nvSpPr>
        <p:spPr>
          <a:xfrm>
            <a:off x="9366250" y="1962150"/>
            <a:ext cx="734695" cy="337185"/>
          </a:xfrm>
          <a:prstGeom prst="rect">
            <a:avLst/>
          </a:prstGeom>
          <a:noFill/>
          <a:ln w="9525">
            <a:noFill/>
          </a:ln>
        </p:spPr>
        <p:txBody>
          <a:bodyPr wrap="none" anchor="t" anchorCtr="0">
            <a:spAutoFit/>
          </a:bodyPr>
          <a:lstStyle/>
          <a:p>
            <a:r>
              <a:rPr lang="en-IE" altLang="x-none" sz="1600" b="1" i="1"/>
              <a:t>Profits</a:t>
            </a:r>
            <a:endParaRPr lang="en-US" altLang="x-none" sz="1600" b="1" i="1"/>
          </a:p>
        </p:txBody>
      </p:sp>
      <p:sp>
        <p:nvSpPr>
          <p:cNvPr id="48152" name="Text Box 48151"/>
          <p:cNvSpPr txBox="1"/>
          <p:nvPr/>
        </p:nvSpPr>
        <p:spPr>
          <a:xfrm>
            <a:off x="9340850" y="2417763"/>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
        <p:nvSpPr>
          <p:cNvPr id="48153" name="Text Box 48152"/>
          <p:cNvSpPr txBox="1"/>
          <p:nvPr/>
        </p:nvSpPr>
        <p:spPr>
          <a:xfrm>
            <a:off x="9366250" y="3217863"/>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
        <p:nvSpPr>
          <p:cNvPr id="48154" name="Text Box 48153"/>
          <p:cNvSpPr txBox="1"/>
          <p:nvPr/>
        </p:nvSpPr>
        <p:spPr>
          <a:xfrm>
            <a:off x="9366250" y="3619500"/>
            <a:ext cx="1080135" cy="337185"/>
          </a:xfrm>
          <a:prstGeom prst="rect">
            <a:avLst/>
          </a:prstGeom>
          <a:noFill/>
          <a:ln w="9525">
            <a:noFill/>
          </a:ln>
        </p:spPr>
        <p:txBody>
          <a:bodyPr wrap="none" anchor="t" anchorCtr="0">
            <a:spAutoFit/>
          </a:bodyPr>
          <a:lstStyle/>
          <a:p>
            <a:r>
              <a:rPr lang="en-IE" altLang="x-none" sz="1600" b="1" i="1"/>
              <a:t>Cash flows</a:t>
            </a:r>
            <a:endParaRPr lang="en-US" altLang="x-none" sz="1600" b="1" i="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73729"/>
          <p:cNvSpPr>
            <a:spLocks noGrp="1"/>
          </p:cNvSpPr>
          <p:nvPr>
            <p:ph type="title"/>
          </p:nvPr>
        </p:nvSpPr>
        <p:spPr/>
        <p:txBody>
          <a:bodyPr anchor="ctr" anchorCtr="0"/>
          <a:lstStyle/>
          <a:p>
            <a:r>
              <a:rPr lang="en-IE" altLang="x-none"/>
              <a:t>Appraisal methods</a:t>
            </a:r>
          </a:p>
        </p:txBody>
      </p:sp>
      <p:sp>
        <p:nvSpPr>
          <p:cNvPr id="73731" name="Text Placeholder 73730"/>
          <p:cNvSpPr>
            <a:spLocks noGrp="1"/>
          </p:cNvSpPr>
          <p:nvPr>
            <p:ph type="body" idx="1"/>
          </p:nvPr>
        </p:nvSpPr>
        <p:spPr/>
        <p:txBody>
          <a:bodyPr/>
          <a:lstStyle/>
          <a:p>
            <a:pPr lvl="1"/>
            <a:r>
              <a:t>Of the four appraisal methods presented, it is clear that the discounted cash flow methods (NPV and IRR) have a distinct advantage over the payback and accounting rate of return methods because they are cash based and they take the time value of money into account.  </a:t>
            </a:r>
          </a:p>
          <a:p>
            <a:pPr lvl="1"/>
            <a:r>
              <a:t>The NPV approach is considered superior to the IRR because of the disadvantages associated with the IRR method</a:t>
            </a:r>
            <a:r>
              <a:rPr i="1"/>
              <a:t>. </a:t>
            </a:r>
          </a:p>
          <a:p>
            <a:pPr lvl="1"/>
            <a:r>
              <a:t>However it is clear that there is a place for all four methods, which inform judgement, not replace it.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91137"/>
          <p:cNvSpPr>
            <a:spLocks noGrp="1"/>
          </p:cNvSpPr>
          <p:nvPr>
            <p:ph type="title"/>
          </p:nvPr>
        </p:nvSpPr>
        <p:spPr/>
        <p:txBody>
          <a:bodyPr anchor="ctr" anchorCtr="0"/>
          <a:lstStyle/>
          <a:p>
            <a:r>
              <a:rPr lang="en-IE" altLang="x-none"/>
              <a:t>Discounted payback</a:t>
            </a:r>
          </a:p>
        </p:txBody>
      </p:sp>
      <p:sp>
        <p:nvSpPr>
          <p:cNvPr id="91139" name="Text Placeholder 91138"/>
          <p:cNvSpPr>
            <a:spLocks noGrp="1"/>
          </p:cNvSpPr>
          <p:nvPr>
            <p:ph type="body" idx="1"/>
          </p:nvPr>
        </p:nvSpPr>
        <p:spPr/>
        <p:txBody>
          <a:bodyPr/>
          <a:lstStyle/>
          <a:p>
            <a:r>
              <a:t>One of the weaknesses of the payback period is that it does not take into account the cost of waiting. The discounted payback method overcomes this by simply discounting the cash flows of a project with the cost of capital for the business and calculating the payback period based on the present value of the cash flows.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itle 487427"/>
          <p:cNvSpPr>
            <a:spLocks noGrp="1"/>
          </p:cNvSpPr>
          <p:nvPr>
            <p:ph type="title"/>
          </p:nvPr>
        </p:nvSpPr>
        <p:spPr/>
        <p:txBody>
          <a:bodyPr anchor="ctr" anchorCtr="0"/>
          <a:lstStyle/>
          <a:p>
            <a:r>
              <a:t>Average and Marginal Cost</a:t>
            </a:r>
          </a:p>
        </p:txBody>
      </p:sp>
      <p:sp>
        <p:nvSpPr>
          <p:cNvPr id="487429" name="Text Placeholder 487428"/>
          <p:cNvSpPr>
            <a:spLocks noGrp="1"/>
          </p:cNvSpPr>
          <p:nvPr>
            <p:ph type="body" idx="1"/>
          </p:nvPr>
        </p:nvSpPr>
        <p:spPr/>
        <p:txBody>
          <a:bodyPr/>
          <a:lstStyle/>
          <a:p>
            <a:endParaRPr dirty="0"/>
          </a:p>
        </p:txBody>
      </p:sp>
      <p:graphicFrame>
        <p:nvGraphicFramePr>
          <p:cNvPr id="487427" name="Object 487426"/>
          <p:cNvGraphicFramePr/>
          <p:nvPr/>
        </p:nvGraphicFramePr>
        <p:xfrm>
          <a:off x="2120900" y="2357438"/>
          <a:ext cx="7950200" cy="1431925"/>
        </p:xfrm>
        <a:graphic>
          <a:graphicData uri="http://schemas.openxmlformats.org/presentationml/2006/ole">
            <mc:AlternateContent xmlns:mc="http://schemas.openxmlformats.org/markup-compatibility/2006">
              <mc:Choice xmlns:v="urn:schemas-microsoft-com:vml" Requires="v">
                <p:oleObj r:id="rId2" imgW="4368800" imgH="787400" progId="Equation.DSMT4">
                  <p:embed/>
                </p:oleObj>
              </mc:Choice>
              <mc:Fallback>
                <p:oleObj r:id="rId2" imgW="4368800" imgH="787400" progId="Equation.DSMT4">
                  <p:embed/>
                  <p:pic>
                    <p:nvPicPr>
                      <p:cNvPr id="0" name="Picture 3080"/>
                      <p:cNvPicPr/>
                      <p:nvPr/>
                    </p:nvPicPr>
                    <p:blipFill>
                      <a:blip r:embed="rId3"/>
                      <a:stretch>
                        <a:fillRect/>
                      </a:stretch>
                    </p:blipFill>
                    <p:spPr>
                      <a:xfrm>
                        <a:off x="2120900" y="2357438"/>
                        <a:ext cx="7950200" cy="1431925"/>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wipe(left)">
                                      <p:cBhvr>
                                        <p:cTn id="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6" name="Rectangles 92165"/>
          <p:cNvSpPr/>
          <p:nvPr/>
        </p:nvSpPr>
        <p:spPr>
          <a:xfrm>
            <a:off x="2495550" y="1484313"/>
            <a:ext cx="7632700" cy="649287"/>
          </a:xfrm>
          <a:prstGeom prst="rect">
            <a:avLst/>
          </a:prstGeom>
          <a:solidFill>
            <a:schemeClr val="bg1"/>
          </a:solidFill>
          <a:ln w="9525">
            <a:noFill/>
          </a:ln>
        </p:spPr>
        <p:txBody>
          <a:bodyPr/>
          <a:lstStyle/>
          <a:p>
            <a:endParaRPr lang="en-US"/>
          </a:p>
        </p:txBody>
      </p:sp>
      <p:sp>
        <p:nvSpPr>
          <p:cNvPr id="92162" name="Title 92161"/>
          <p:cNvSpPr>
            <a:spLocks noGrp="1"/>
          </p:cNvSpPr>
          <p:nvPr>
            <p:ph type="title"/>
          </p:nvPr>
        </p:nvSpPr>
        <p:spPr/>
        <p:txBody>
          <a:bodyPr anchor="ctr" anchorCtr="0"/>
          <a:lstStyle/>
          <a:p>
            <a:r>
              <a:rPr lang="en-IE" altLang="x-none"/>
              <a:t>Discounted payback</a:t>
            </a:r>
          </a:p>
        </p:txBody>
      </p:sp>
      <p:pic>
        <p:nvPicPr>
          <p:cNvPr id="92164" name="Picture 92163"/>
          <p:cNvPicPr>
            <a:picLocks noChangeAspect="1"/>
          </p:cNvPicPr>
          <p:nvPr/>
        </p:nvPicPr>
        <p:blipFill>
          <a:blip r:embed="rId2"/>
          <a:stretch>
            <a:fillRect/>
          </a:stretch>
        </p:blipFill>
        <p:spPr>
          <a:xfrm>
            <a:off x="2495550" y="1989138"/>
            <a:ext cx="7637463" cy="4184650"/>
          </a:xfrm>
          <a:prstGeom prst="rect">
            <a:avLst/>
          </a:prstGeom>
          <a:noFill/>
          <a:ln w="9525">
            <a:noFill/>
          </a:ln>
        </p:spPr>
      </p:pic>
      <p:sp>
        <p:nvSpPr>
          <p:cNvPr id="92165" name="Text Box 92164"/>
          <p:cNvSpPr txBox="1"/>
          <p:nvPr/>
        </p:nvSpPr>
        <p:spPr>
          <a:xfrm>
            <a:off x="3359150" y="1557338"/>
            <a:ext cx="4769485" cy="368300"/>
          </a:xfrm>
          <a:prstGeom prst="rect">
            <a:avLst/>
          </a:prstGeom>
          <a:noFill/>
          <a:ln w="9525">
            <a:noFill/>
          </a:ln>
        </p:spPr>
        <p:txBody>
          <a:bodyPr wrap="none" anchor="t" anchorCtr="0">
            <a:spAutoFit/>
          </a:bodyPr>
          <a:lstStyle/>
          <a:p>
            <a:r>
              <a:rPr b="1"/>
              <a:t>Newport Leisure Park Ltd. – discounted payback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itle 1110017"/>
          <p:cNvSpPr>
            <a:spLocks noGrp="1"/>
          </p:cNvSpPr>
          <p:nvPr>
            <p:ph type="title"/>
          </p:nvPr>
        </p:nvSpPr>
        <p:spPr>
          <a:xfrm>
            <a:off x="1928495" y="351790"/>
            <a:ext cx="8229600" cy="1109980"/>
          </a:xfrm>
          <a:solidFill>
            <a:srgbClr val="0066FF"/>
          </a:solidFill>
          <a:ln w="12700">
            <a:solidFill>
              <a:schemeClr val="tx1"/>
            </a:solidFill>
          </a:ln>
          <a:effectLst>
            <a:outerShdw dist="107763" dir="2699999" algn="ctr" rotWithShape="0">
              <a:schemeClr val="bg2"/>
            </a:outerShdw>
          </a:effectLst>
        </p:spPr>
        <p:txBody>
          <a:bodyPr lIns="90488" tIns="44450" rIns="90488" bIns="44450">
            <a:normAutofit fontScale="90000"/>
          </a:bodyPr>
          <a:lstStyle/>
          <a:p>
            <a:pPr marL="0">
              <a:lnSpc>
                <a:spcPct val="95000"/>
              </a:lnSpc>
            </a:pPr>
            <a:r>
              <a:rPr i="0">
                <a:solidFill>
                  <a:schemeClr val="bg1"/>
                </a:solidFill>
                <a:latin typeface="Arial" panose="020B0604020202020204" pitchFamily="34" charset="0"/>
              </a:rPr>
              <a:t>Depreciation - Method of Cost Allocation</a:t>
            </a:r>
          </a:p>
        </p:txBody>
      </p:sp>
      <p:sp>
        <p:nvSpPr>
          <p:cNvPr id="1110020" name="Text Box 1110019"/>
          <p:cNvSpPr txBox="1"/>
          <p:nvPr/>
        </p:nvSpPr>
        <p:spPr>
          <a:xfrm>
            <a:off x="2057400" y="1542415"/>
            <a:ext cx="8153400" cy="511175"/>
          </a:xfrm>
          <a:prstGeom prst="rect">
            <a:avLst/>
          </a:prstGeom>
          <a:noFill/>
          <a:ln w="28575">
            <a:noFill/>
          </a:ln>
        </p:spPr>
        <p:txBody>
          <a:bodyPr>
            <a:spAutoFit/>
          </a:bodyPr>
          <a:lstStyle/>
          <a:p>
            <a:pPr algn="l">
              <a:lnSpc>
                <a:spcPct val="105000"/>
              </a:lnSpc>
              <a:spcBef>
                <a:spcPct val="30000"/>
              </a:spcBef>
              <a:buSzPct val="80000"/>
            </a:pPr>
            <a:r>
              <a:rPr sz="2600">
                <a:solidFill>
                  <a:schemeClr val="tx1"/>
                </a:solidFill>
                <a:latin typeface="Arial" panose="020B0604020202020204" pitchFamily="34" charset="0"/>
              </a:rPr>
              <a:t>Decreasing-Charge Methods</a:t>
            </a:r>
          </a:p>
        </p:txBody>
      </p:sp>
      <p:sp>
        <p:nvSpPr>
          <p:cNvPr id="1110024" name="Text Box 1110023"/>
          <p:cNvSpPr txBox="1"/>
          <p:nvPr/>
        </p:nvSpPr>
        <p:spPr>
          <a:xfrm>
            <a:off x="2209800" y="2362200"/>
            <a:ext cx="2209800" cy="829945"/>
          </a:xfrm>
          <a:prstGeom prst="rect">
            <a:avLst/>
          </a:prstGeom>
          <a:noFill/>
          <a:ln w="28575">
            <a:noFill/>
          </a:ln>
        </p:spPr>
        <p:txBody>
          <a:bodyPr>
            <a:spAutoFit/>
          </a:bodyPr>
          <a:lstStyle/>
          <a:p>
            <a:pPr>
              <a:spcBef>
                <a:spcPct val="50000"/>
              </a:spcBef>
            </a:pPr>
            <a:r>
              <a:rPr sz="2400">
                <a:latin typeface="Arial" panose="020B0604020202020204" pitchFamily="34" charset="0"/>
              </a:rPr>
              <a:t>Stanley Coal Mines Facts</a:t>
            </a:r>
          </a:p>
        </p:txBody>
      </p:sp>
      <p:sp>
        <p:nvSpPr>
          <p:cNvPr id="1110027" name="Rectangles 1110026"/>
          <p:cNvSpPr/>
          <p:nvPr/>
        </p:nvSpPr>
        <p:spPr>
          <a:xfrm>
            <a:off x="2286000" y="3810000"/>
            <a:ext cx="8077200" cy="1706880"/>
          </a:xfrm>
          <a:prstGeom prst="rect">
            <a:avLst/>
          </a:prstGeom>
          <a:noFill/>
          <a:ln w="28575">
            <a:noFill/>
          </a:ln>
        </p:spPr>
        <p:txBody>
          <a:bodyPr>
            <a:spAutoFit/>
          </a:bodyPr>
          <a:lstStyle/>
          <a:p>
            <a:pPr algn="l">
              <a:lnSpc>
                <a:spcPct val="125000"/>
              </a:lnSpc>
              <a:spcBef>
                <a:spcPct val="50000"/>
              </a:spcBef>
            </a:pPr>
            <a:r>
              <a:rPr sz="2100" i="1">
                <a:latin typeface="Arial" panose="020B0604020202020204" pitchFamily="34" charset="0"/>
              </a:rPr>
              <a:t>Sum-of-the-Years’-Digits. </a:t>
            </a:r>
            <a:r>
              <a:rPr sz="2100" b="0">
                <a:latin typeface="Arial" panose="020B0604020202020204" pitchFamily="34" charset="0"/>
              </a:rPr>
              <a:t>Each fraction uses the sum of the years as a </a:t>
            </a:r>
            <a:r>
              <a:rPr sz="2100">
                <a:solidFill>
                  <a:srgbClr val="800000"/>
                </a:solidFill>
                <a:latin typeface="Arial" panose="020B0604020202020204" pitchFamily="34" charset="0"/>
              </a:rPr>
              <a:t>denominator</a:t>
            </a:r>
            <a:r>
              <a:rPr sz="2100" b="0">
                <a:latin typeface="Arial" panose="020B0604020202020204" pitchFamily="34" charset="0"/>
              </a:rPr>
              <a:t> (5 + 4 + 3 + 2 + 1 = 15).  The </a:t>
            </a:r>
            <a:r>
              <a:rPr sz="2100">
                <a:solidFill>
                  <a:srgbClr val="800000"/>
                </a:solidFill>
                <a:latin typeface="Arial" panose="020B0604020202020204" pitchFamily="34" charset="0"/>
              </a:rPr>
              <a:t>numerator</a:t>
            </a:r>
            <a:r>
              <a:rPr sz="2100" b="0">
                <a:latin typeface="Arial" panose="020B0604020202020204" pitchFamily="34" charset="0"/>
              </a:rPr>
              <a:t> is the number of years of estimated life remaining as of the beginning of the year.</a:t>
            </a:r>
          </a:p>
        </p:txBody>
      </p:sp>
      <p:sp>
        <p:nvSpPr>
          <p:cNvPr id="1110030" name="Text Box 1110029"/>
          <p:cNvSpPr txBox="1"/>
          <p:nvPr/>
        </p:nvSpPr>
        <p:spPr>
          <a:xfrm>
            <a:off x="8382000" y="1828800"/>
            <a:ext cx="1600200" cy="275590"/>
          </a:xfrm>
          <a:prstGeom prst="rect">
            <a:avLst/>
          </a:prstGeom>
          <a:noFill/>
          <a:ln w="28575">
            <a:noFill/>
          </a:ln>
        </p:spPr>
        <p:txBody>
          <a:bodyPr>
            <a:spAutoFit/>
          </a:bodyPr>
          <a:lstStyle/>
          <a:p>
            <a:pPr algn="r">
              <a:spcBef>
                <a:spcPct val="50000"/>
              </a:spcBef>
            </a:pPr>
            <a:r>
              <a:rPr sz="1200">
                <a:solidFill>
                  <a:srgbClr val="800000"/>
                </a:solidFill>
                <a:latin typeface="Arial" panose="020B0604020202020204" pitchFamily="34" charset="0"/>
              </a:rPr>
              <a:t>Illustration 11-2</a:t>
            </a:r>
          </a:p>
        </p:txBody>
      </p:sp>
      <p:pic>
        <p:nvPicPr>
          <p:cNvPr id="1110031" name="Picture 1110030"/>
          <p:cNvPicPr>
            <a:picLocks noChangeAspect="1"/>
          </p:cNvPicPr>
          <p:nvPr/>
        </p:nvPicPr>
        <p:blipFill>
          <a:blip r:embed="rId3"/>
          <a:stretch>
            <a:fillRect/>
          </a:stretch>
        </p:blipFill>
        <p:spPr>
          <a:xfrm>
            <a:off x="4800600" y="2133600"/>
            <a:ext cx="5105400" cy="1420813"/>
          </a:xfrm>
          <a:prstGeom prst="rect">
            <a:avLst/>
          </a:prstGeom>
          <a:noFill/>
          <a:ln w="28575">
            <a:noFill/>
          </a:ln>
        </p:spPr>
      </p:pic>
      <p:sp>
        <p:nvSpPr>
          <p:cNvPr id="1110032" name="Text Box 1110031"/>
          <p:cNvSpPr txBox="1"/>
          <p:nvPr/>
        </p:nvSpPr>
        <p:spPr>
          <a:xfrm>
            <a:off x="5867400" y="5819775"/>
            <a:ext cx="1066800" cy="368300"/>
          </a:xfrm>
          <a:prstGeom prst="rect">
            <a:avLst/>
          </a:prstGeom>
          <a:noFill/>
          <a:ln w="28575">
            <a:noFill/>
          </a:ln>
        </p:spPr>
        <p:txBody>
          <a:bodyPr>
            <a:spAutoFit/>
          </a:bodyPr>
          <a:lstStyle/>
          <a:p>
            <a:pPr>
              <a:spcBef>
                <a:spcPct val="50000"/>
              </a:spcBef>
            </a:pPr>
            <a:r>
              <a:rPr>
                <a:latin typeface="Arial" panose="020B0604020202020204" pitchFamily="34" charset="0"/>
              </a:rPr>
              <a:t>n(n+1)</a:t>
            </a:r>
          </a:p>
        </p:txBody>
      </p:sp>
      <p:sp>
        <p:nvSpPr>
          <p:cNvPr id="1110033" name="Text Box 1110032"/>
          <p:cNvSpPr txBox="1"/>
          <p:nvPr/>
        </p:nvSpPr>
        <p:spPr>
          <a:xfrm>
            <a:off x="5867400" y="6186488"/>
            <a:ext cx="1066800" cy="368300"/>
          </a:xfrm>
          <a:prstGeom prst="rect">
            <a:avLst/>
          </a:prstGeom>
          <a:noFill/>
          <a:ln w="28575">
            <a:noFill/>
          </a:ln>
        </p:spPr>
        <p:txBody>
          <a:bodyPr>
            <a:spAutoFit/>
          </a:bodyPr>
          <a:lstStyle/>
          <a:p>
            <a:pPr>
              <a:spcBef>
                <a:spcPct val="50000"/>
              </a:spcBef>
            </a:pPr>
            <a:r>
              <a:rPr>
                <a:latin typeface="Arial" panose="020B0604020202020204" pitchFamily="34" charset="0"/>
              </a:rPr>
              <a:t>2</a:t>
            </a:r>
          </a:p>
        </p:txBody>
      </p:sp>
      <p:sp>
        <p:nvSpPr>
          <p:cNvPr id="1110034" name="Straight Connector 1110033"/>
          <p:cNvSpPr/>
          <p:nvPr/>
        </p:nvSpPr>
        <p:spPr>
          <a:xfrm>
            <a:off x="5943600" y="6186488"/>
            <a:ext cx="914400" cy="0"/>
          </a:xfrm>
          <a:prstGeom prst="line">
            <a:avLst/>
          </a:prstGeom>
          <a:ln w="19050" cap="sq" cmpd="sng">
            <a:solidFill>
              <a:schemeClr val="tx1"/>
            </a:solidFill>
            <a:prstDash val="solid"/>
            <a:headEnd type="none" w="med" len="med"/>
            <a:tailEnd type="none" w="med" len="med"/>
          </a:ln>
        </p:spPr>
      </p:sp>
      <p:sp>
        <p:nvSpPr>
          <p:cNvPr id="1110035" name="Text Box 1110034"/>
          <p:cNvSpPr txBox="1"/>
          <p:nvPr/>
        </p:nvSpPr>
        <p:spPr>
          <a:xfrm>
            <a:off x="6934200" y="6034088"/>
            <a:ext cx="304800" cy="339725"/>
          </a:xfrm>
          <a:prstGeom prst="rect">
            <a:avLst/>
          </a:prstGeom>
          <a:noFill/>
          <a:ln w="28575">
            <a:noFill/>
          </a:ln>
        </p:spPr>
        <p:txBody>
          <a:bodyPr>
            <a:spAutoFit/>
          </a:bodyPr>
          <a:lstStyle/>
          <a:p>
            <a:pPr>
              <a:lnSpc>
                <a:spcPct val="90000"/>
              </a:lnSpc>
              <a:spcBef>
                <a:spcPct val="50000"/>
              </a:spcBef>
            </a:pPr>
            <a:r>
              <a:rPr>
                <a:effectLst>
                  <a:outerShdw blurRad="38100" dist="38100" dir="2700000">
                    <a:srgbClr val="C0C0C0"/>
                  </a:outerShdw>
                </a:effectLst>
                <a:latin typeface="Arial" panose="020B0604020202020204" pitchFamily="34" charset="0"/>
              </a:rPr>
              <a:t>=</a:t>
            </a:r>
          </a:p>
        </p:txBody>
      </p:sp>
      <p:sp>
        <p:nvSpPr>
          <p:cNvPr id="1110036" name="Text Box 1110035"/>
          <p:cNvSpPr txBox="1"/>
          <p:nvPr/>
        </p:nvSpPr>
        <p:spPr>
          <a:xfrm>
            <a:off x="7239000" y="5819775"/>
            <a:ext cx="1066800" cy="368300"/>
          </a:xfrm>
          <a:prstGeom prst="rect">
            <a:avLst/>
          </a:prstGeom>
          <a:noFill/>
          <a:ln w="28575">
            <a:noFill/>
          </a:ln>
        </p:spPr>
        <p:txBody>
          <a:bodyPr>
            <a:spAutoFit/>
          </a:bodyPr>
          <a:lstStyle/>
          <a:p>
            <a:pPr>
              <a:spcBef>
                <a:spcPct val="50000"/>
              </a:spcBef>
            </a:pPr>
            <a:r>
              <a:rPr>
                <a:latin typeface="Arial" panose="020B0604020202020204" pitchFamily="34" charset="0"/>
              </a:rPr>
              <a:t>5(5+1)</a:t>
            </a:r>
          </a:p>
        </p:txBody>
      </p:sp>
      <p:sp>
        <p:nvSpPr>
          <p:cNvPr id="1110037" name="Text Box 1110036"/>
          <p:cNvSpPr txBox="1"/>
          <p:nvPr/>
        </p:nvSpPr>
        <p:spPr>
          <a:xfrm>
            <a:off x="7239000" y="6186488"/>
            <a:ext cx="1066800" cy="368300"/>
          </a:xfrm>
          <a:prstGeom prst="rect">
            <a:avLst/>
          </a:prstGeom>
          <a:noFill/>
          <a:ln w="28575">
            <a:noFill/>
          </a:ln>
        </p:spPr>
        <p:txBody>
          <a:bodyPr>
            <a:spAutoFit/>
          </a:bodyPr>
          <a:lstStyle/>
          <a:p>
            <a:pPr>
              <a:spcBef>
                <a:spcPct val="50000"/>
              </a:spcBef>
            </a:pPr>
            <a:r>
              <a:rPr>
                <a:latin typeface="Arial" panose="020B0604020202020204" pitchFamily="34" charset="0"/>
              </a:rPr>
              <a:t>2</a:t>
            </a:r>
          </a:p>
        </p:txBody>
      </p:sp>
      <p:sp>
        <p:nvSpPr>
          <p:cNvPr id="1110038" name="Text Box 1110037"/>
          <p:cNvSpPr txBox="1"/>
          <p:nvPr/>
        </p:nvSpPr>
        <p:spPr>
          <a:xfrm>
            <a:off x="8305800" y="6019800"/>
            <a:ext cx="304800" cy="339725"/>
          </a:xfrm>
          <a:prstGeom prst="rect">
            <a:avLst/>
          </a:prstGeom>
          <a:noFill/>
          <a:ln w="28575">
            <a:noFill/>
          </a:ln>
        </p:spPr>
        <p:txBody>
          <a:bodyPr>
            <a:spAutoFit/>
          </a:bodyPr>
          <a:lstStyle/>
          <a:p>
            <a:pPr>
              <a:lnSpc>
                <a:spcPct val="90000"/>
              </a:lnSpc>
              <a:spcBef>
                <a:spcPct val="50000"/>
              </a:spcBef>
            </a:pPr>
            <a:r>
              <a:rPr>
                <a:effectLst>
                  <a:outerShdw blurRad="38100" dist="38100" dir="2700000">
                    <a:srgbClr val="C0C0C0"/>
                  </a:outerShdw>
                </a:effectLst>
                <a:latin typeface="Arial" panose="020B0604020202020204" pitchFamily="34" charset="0"/>
              </a:rPr>
              <a:t>=</a:t>
            </a:r>
          </a:p>
        </p:txBody>
      </p:sp>
      <p:sp>
        <p:nvSpPr>
          <p:cNvPr id="1110039" name="Text Box 1110038"/>
          <p:cNvSpPr txBox="1"/>
          <p:nvPr/>
        </p:nvSpPr>
        <p:spPr>
          <a:xfrm>
            <a:off x="8534400" y="6034088"/>
            <a:ext cx="533400" cy="312420"/>
          </a:xfrm>
          <a:prstGeom prst="rect">
            <a:avLst/>
          </a:prstGeom>
          <a:noFill/>
          <a:ln w="28575">
            <a:noFill/>
          </a:ln>
        </p:spPr>
        <p:txBody>
          <a:bodyPr>
            <a:spAutoFit/>
          </a:bodyPr>
          <a:lstStyle/>
          <a:p>
            <a:pPr algn="l">
              <a:lnSpc>
                <a:spcPct val="80000"/>
              </a:lnSpc>
              <a:spcBef>
                <a:spcPct val="50000"/>
              </a:spcBef>
            </a:pPr>
            <a:r>
              <a:rPr>
                <a:latin typeface="Arial" panose="020B0604020202020204" pitchFamily="34" charset="0"/>
              </a:rPr>
              <a:t>15</a:t>
            </a:r>
          </a:p>
        </p:txBody>
      </p:sp>
      <p:sp>
        <p:nvSpPr>
          <p:cNvPr id="1110040" name="Straight Connector 1110039"/>
          <p:cNvSpPr/>
          <p:nvPr/>
        </p:nvSpPr>
        <p:spPr>
          <a:xfrm>
            <a:off x="7315200" y="6186488"/>
            <a:ext cx="914400" cy="0"/>
          </a:xfrm>
          <a:prstGeom prst="line">
            <a:avLst/>
          </a:prstGeom>
          <a:ln w="19050" cap="sq" cmpd="sng">
            <a:solidFill>
              <a:schemeClr val="tx1"/>
            </a:solidFill>
            <a:prstDash val="solid"/>
            <a:headEnd type="none" w="med" len="med"/>
            <a:tailEnd type="none" w="med" len="med"/>
          </a:ln>
        </p:spPr>
      </p:sp>
      <p:sp>
        <p:nvSpPr>
          <p:cNvPr id="1110041" name="Text Box 1110040"/>
          <p:cNvSpPr txBox="1"/>
          <p:nvPr/>
        </p:nvSpPr>
        <p:spPr>
          <a:xfrm>
            <a:off x="3048000" y="5867400"/>
            <a:ext cx="2819400" cy="645160"/>
          </a:xfrm>
          <a:prstGeom prst="rect">
            <a:avLst/>
          </a:prstGeom>
          <a:noFill/>
          <a:ln w="28575">
            <a:noFill/>
          </a:ln>
        </p:spPr>
        <p:txBody>
          <a:bodyPr>
            <a:spAutoFit/>
          </a:bodyPr>
          <a:lstStyle/>
          <a:p>
            <a:pPr>
              <a:spcBef>
                <a:spcPct val="50000"/>
              </a:spcBef>
            </a:pPr>
            <a:r>
              <a:rPr>
                <a:latin typeface="Arial" panose="020B0604020202020204" pitchFamily="34" charset="0"/>
              </a:rPr>
              <a:t>Alternate sum-of-the-years’ calculation</a:t>
            </a:r>
          </a:p>
        </p:txBody>
      </p:sp>
      <p:sp>
        <p:nvSpPr>
          <p:cNvPr id="1110042" name="Rectangles 1110041"/>
          <p:cNvSpPr/>
          <p:nvPr/>
        </p:nvSpPr>
        <p:spPr>
          <a:xfrm>
            <a:off x="3124200" y="5791200"/>
            <a:ext cx="5943600" cy="762000"/>
          </a:xfrm>
          <a:prstGeom prst="rect">
            <a:avLst/>
          </a:prstGeom>
          <a:noFill/>
          <a:ln w="28575" cap="rnd" cmpd="sng">
            <a:solidFill>
              <a:schemeClr val="tx1"/>
            </a:solidFill>
            <a:prstDash val="sysDot"/>
            <a:miter/>
            <a:headEnd type="none" w="med" len="med"/>
            <a:tailEnd type="none" w="med" len="med"/>
          </a:ln>
        </p:spPr>
        <p:txBody>
          <a:bodyPr/>
          <a:lstStyle/>
          <a:p>
            <a:endParaRPr lang="en-US"/>
          </a:p>
        </p:txBody>
      </p:sp>
      <p:sp>
        <p:nvSpPr>
          <p:cNvPr id="1110054" name="Text Box 1110053"/>
          <p:cNvSpPr txBox="1"/>
          <p:nvPr/>
        </p:nvSpPr>
        <p:spPr>
          <a:xfrm>
            <a:off x="9677400" y="6445250"/>
            <a:ext cx="838200" cy="337185"/>
          </a:xfrm>
          <a:prstGeom prst="rect">
            <a:avLst/>
          </a:prstGeom>
          <a:solidFill>
            <a:schemeClr val="bg1"/>
          </a:solidFill>
          <a:ln w="19050">
            <a:noFill/>
          </a:ln>
        </p:spPr>
        <p:txBody>
          <a:bodyPr>
            <a:spAutoFit/>
          </a:bodyPr>
          <a:lstStyle/>
          <a:p>
            <a:pPr marL="457200" indent="-457200" algn="r">
              <a:spcBef>
                <a:spcPct val="50000"/>
              </a:spcBef>
            </a:pPr>
            <a:r>
              <a:rPr sz="1600" i="1">
                <a:solidFill>
                  <a:schemeClr val="bg2"/>
                </a:solidFill>
                <a:latin typeface="Arial" panose="020B0604020202020204" pitchFamily="34" charset="0"/>
              </a:rPr>
              <a:t>LO 3</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Title 1112065"/>
          <p:cNvSpPr>
            <a:spLocks noGrp="1"/>
          </p:cNvSpPr>
          <p:nvPr>
            <p:ph type="title"/>
          </p:nvPr>
        </p:nvSpPr>
        <p:spPr>
          <a:xfrm>
            <a:off x="1981200" y="457200"/>
            <a:ext cx="8229600" cy="1064895"/>
          </a:xfrm>
          <a:solidFill>
            <a:srgbClr val="0066FF"/>
          </a:solidFill>
          <a:ln w="12700">
            <a:solidFill>
              <a:schemeClr val="tx1"/>
            </a:solidFill>
          </a:ln>
          <a:effectLst>
            <a:outerShdw dist="107763" dir="2699999" algn="ctr" rotWithShape="0">
              <a:schemeClr val="bg2"/>
            </a:outerShdw>
          </a:effectLst>
        </p:spPr>
        <p:txBody>
          <a:bodyPr lIns="90488" tIns="44450" rIns="90488" bIns="44450">
            <a:normAutofit fontScale="90000"/>
          </a:bodyPr>
          <a:lstStyle/>
          <a:p>
            <a:pPr marL="0">
              <a:lnSpc>
                <a:spcPct val="95000"/>
              </a:lnSpc>
            </a:pPr>
            <a:r>
              <a:rPr i="0">
                <a:solidFill>
                  <a:schemeClr val="bg1"/>
                </a:solidFill>
                <a:latin typeface="Arial" panose="020B0604020202020204" pitchFamily="34" charset="0"/>
              </a:rPr>
              <a:t>Depreciation - Method of Cost Allocation</a:t>
            </a:r>
          </a:p>
        </p:txBody>
      </p:sp>
      <p:sp>
        <p:nvSpPr>
          <p:cNvPr id="1112067" name="Text Box 1112066"/>
          <p:cNvSpPr txBox="1"/>
          <p:nvPr/>
        </p:nvSpPr>
        <p:spPr>
          <a:xfrm>
            <a:off x="4724400" y="6172200"/>
            <a:ext cx="5867400" cy="583565"/>
          </a:xfrm>
          <a:prstGeom prst="rect">
            <a:avLst/>
          </a:prstGeom>
          <a:solidFill>
            <a:schemeClr val="bg1"/>
          </a:solidFill>
          <a:ln w="19050">
            <a:noFill/>
          </a:ln>
        </p:spPr>
        <p:txBody>
          <a:bodyPr>
            <a:spAutoFit/>
          </a:bodyPr>
          <a:lstStyle/>
          <a:p>
            <a:pPr marL="457200" indent="-457200" algn="r">
              <a:spcBef>
                <a:spcPct val="50000"/>
              </a:spcBef>
            </a:pPr>
            <a:r>
              <a:rPr sz="1600" i="1">
                <a:solidFill>
                  <a:schemeClr val="bg2"/>
                </a:solidFill>
                <a:latin typeface="Arial" panose="020B0604020202020204" pitchFamily="34" charset="0"/>
              </a:rPr>
              <a:t>LO 3  Compare activity, straight-line, and decreasing-charge methods of depreciation.</a:t>
            </a:r>
          </a:p>
        </p:txBody>
      </p:sp>
      <p:sp>
        <p:nvSpPr>
          <p:cNvPr id="1112068" name="Text Box 1112067"/>
          <p:cNvSpPr txBox="1"/>
          <p:nvPr/>
        </p:nvSpPr>
        <p:spPr>
          <a:xfrm>
            <a:off x="2057400" y="1470025"/>
            <a:ext cx="8153400" cy="511175"/>
          </a:xfrm>
          <a:prstGeom prst="rect">
            <a:avLst/>
          </a:prstGeom>
          <a:noFill/>
          <a:ln w="28575">
            <a:noFill/>
          </a:ln>
        </p:spPr>
        <p:txBody>
          <a:bodyPr>
            <a:spAutoFit/>
          </a:bodyPr>
          <a:lstStyle/>
          <a:p>
            <a:pPr algn="l">
              <a:lnSpc>
                <a:spcPct val="105000"/>
              </a:lnSpc>
              <a:spcBef>
                <a:spcPct val="30000"/>
              </a:spcBef>
              <a:buSzPct val="80000"/>
            </a:pPr>
            <a:r>
              <a:rPr sz="2600">
                <a:solidFill>
                  <a:schemeClr val="tx1"/>
                </a:solidFill>
                <a:latin typeface="Arial" panose="020B0604020202020204" pitchFamily="34" charset="0"/>
              </a:rPr>
              <a:t>Sum-of-the-Years’-Digits</a:t>
            </a:r>
          </a:p>
        </p:txBody>
      </p:sp>
      <p:sp>
        <p:nvSpPr>
          <p:cNvPr id="1112070" name="Text Box 1112069"/>
          <p:cNvSpPr txBox="1"/>
          <p:nvPr/>
        </p:nvSpPr>
        <p:spPr>
          <a:xfrm>
            <a:off x="8610600" y="1981200"/>
            <a:ext cx="1600200" cy="275590"/>
          </a:xfrm>
          <a:prstGeom prst="rect">
            <a:avLst/>
          </a:prstGeom>
          <a:noFill/>
          <a:ln w="28575">
            <a:noFill/>
          </a:ln>
        </p:spPr>
        <p:txBody>
          <a:bodyPr>
            <a:spAutoFit/>
          </a:bodyPr>
          <a:lstStyle/>
          <a:p>
            <a:pPr algn="r">
              <a:spcBef>
                <a:spcPct val="50000"/>
              </a:spcBef>
            </a:pPr>
            <a:r>
              <a:rPr sz="1200">
                <a:solidFill>
                  <a:srgbClr val="800000"/>
                </a:solidFill>
                <a:latin typeface="Arial" panose="020B0604020202020204" pitchFamily="34" charset="0"/>
              </a:rPr>
              <a:t>Illustration 11-6</a:t>
            </a:r>
          </a:p>
        </p:txBody>
      </p:sp>
      <p:pic>
        <p:nvPicPr>
          <p:cNvPr id="1112077" name="Picture 1112076"/>
          <p:cNvPicPr>
            <a:picLocks noChangeAspect="1"/>
          </p:cNvPicPr>
          <p:nvPr/>
        </p:nvPicPr>
        <p:blipFill>
          <a:blip r:embed="rId3"/>
          <a:stretch>
            <a:fillRect/>
          </a:stretch>
        </p:blipFill>
        <p:spPr>
          <a:xfrm>
            <a:off x="2057400" y="2286000"/>
            <a:ext cx="8153400" cy="2736850"/>
          </a:xfrm>
          <a:prstGeom prst="rect">
            <a:avLst/>
          </a:prstGeom>
          <a:noFill/>
          <a:ln w="28575">
            <a:noFill/>
          </a:ln>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2"/>
          <p:cNvSpPr/>
          <p:nvPr/>
        </p:nvSpPr>
        <p:spPr>
          <a:xfrm>
            <a:off x="8445500" y="3451225"/>
            <a:ext cx="1066800" cy="838200"/>
          </a:xfrm>
          <a:prstGeom prst="downArrow">
            <a:avLst>
              <a:gd name="adj1" fmla="val 50000"/>
              <a:gd name="adj2" fmla="val 25000"/>
            </a:avLst>
          </a:prstGeom>
          <a:solidFill>
            <a:srgbClr val="CC3300"/>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171011" name="AutoShape 3"/>
          <p:cNvSpPr>
            <a:spLocks noGrp="1" noChangeArrowheads="1"/>
          </p:cNvSpPr>
          <p:nvPr>
            <p:ph type="title"/>
          </p:nvPr>
        </p:nvSpPr>
        <p:spPr>
          <a:xfrm>
            <a:off x="2273300" y="609600"/>
            <a:ext cx="7772400" cy="838200"/>
          </a:xfrm>
          <a:prstGeom prst="roundRect">
            <a:avLst>
              <a:gd name="adj" fmla="val 16667"/>
            </a:avLst>
          </a:prstGeom>
          <a:solidFill>
            <a:srgbClr val="800000"/>
          </a:solidFill>
          <a:ln>
            <a:solidFill>
              <a:schemeClr val="tx1"/>
            </a:solidFill>
          </a:ln>
          <a:effectLst>
            <a:outerShdw dist="107763" dir="2700000" algn="ctr" rotWithShape="0">
              <a:schemeClr val="tx1"/>
            </a:outerShdw>
          </a:effectLst>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j-ea"/>
                <a:cs typeface="+mj-cs"/>
              </a:rPr>
              <a:t>Depreciation Expense Factors</a:t>
            </a:r>
            <a:endParaRPr kumimoji="0" lang="en-US" sz="4400" b="0" i="0" u="none" strike="noStrike" kern="0" cap="none" spc="0" normalizeH="0" baseline="0" noProof="0">
              <a:ln>
                <a:noFill/>
              </a:ln>
              <a:solidFill>
                <a:srgbClr val="003366"/>
              </a:solidFill>
              <a:effectLst/>
              <a:uLnTx/>
              <a:uFillTx/>
              <a:latin typeface="Times New Roman" panose="02020603050405020304" charset="0"/>
              <a:ea typeface="+mj-ea"/>
              <a:cs typeface="+mj-cs"/>
            </a:endParaRPr>
          </a:p>
        </p:txBody>
      </p:sp>
      <p:grpSp>
        <p:nvGrpSpPr>
          <p:cNvPr id="2" name="Group 4"/>
          <p:cNvGrpSpPr/>
          <p:nvPr/>
        </p:nvGrpSpPr>
        <p:grpSpPr>
          <a:xfrm>
            <a:off x="1816100" y="2057400"/>
            <a:ext cx="2133600" cy="2819400"/>
            <a:chOff x="192" y="1296"/>
            <a:chExt cx="1344" cy="1776"/>
          </a:xfrm>
        </p:grpSpPr>
        <p:grpSp>
          <p:nvGrpSpPr>
            <p:cNvPr id="20625" name="Group 5"/>
            <p:cNvGrpSpPr/>
            <p:nvPr/>
          </p:nvGrpSpPr>
          <p:grpSpPr>
            <a:xfrm rot="1647396">
              <a:off x="423" y="1296"/>
              <a:ext cx="918" cy="1776"/>
              <a:chOff x="2202" y="1158"/>
              <a:chExt cx="1356" cy="2003"/>
            </a:xfrm>
          </p:grpSpPr>
          <p:sp>
            <p:nvSpPr>
              <p:cNvPr id="20627" name="Freeform 6"/>
              <p:cNvSpPr/>
              <p:nvPr/>
            </p:nvSpPr>
            <p:spPr>
              <a:xfrm>
                <a:off x="2202" y="1322"/>
                <a:ext cx="1356" cy="1701"/>
              </a:xfrm>
              <a:custGeom>
                <a:avLst/>
                <a:gdLst>
                  <a:gd name="txL" fmla="*/ 0 w 2712"/>
                  <a:gd name="txT" fmla="*/ 0 h 3401"/>
                  <a:gd name="txR" fmla="*/ 2712 w 2712"/>
                  <a:gd name="txB" fmla="*/ 3401 h 3401"/>
                </a:gdLst>
                <a:ahLst/>
                <a:cxnLst>
                  <a:cxn ang="0">
                    <a:pos x="1881" y="846"/>
                  </a:cxn>
                  <a:cxn ang="0">
                    <a:pos x="1731" y="692"/>
                  </a:cxn>
                  <a:cxn ang="0">
                    <a:pos x="1503" y="599"/>
                  </a:cxn>
                  <a:cxn ang="0">
                    <a:pos x="1243" y="591"/>
                  </a:cxn>
                  <a:cxn ang="0">
                    <a:pos x="1002" y="675"/>
                  </a:cxn>
                  <a:cxn ang="0">
                    <a:pos x="846" y="825"/>
                  </a:cxn>
                  <a:cxn ang="0">
                    <a:pos x="791" y="1015"/>
                  </a:cxn>
                  <a:cxn ang="0">
                    <a:pos x="859" y="1196"/>
                  </a:cxn>
                  <a:cxn ang="0">
                    <a:pos x="1036" y="1338"/>
                  </a:cxn>
                  <a:cxn ang="0">
                    <a:pos x="1279" y="1413"/>
                  </a:cxn>
                  <a:cxn ang="0">
                    <a:pos x="1828" y="1470"/>
                  </a:cxn>
                  <a:cxn ang="0">
                    <a:pos x="2182" y="1616"/>
                  </a:cxn>
                  <a:cxn ang="0">
                    <a:pos x="2463" y="1833"/>
                  </a:cxn>
                  <a:cxn ang="0">
                    <a:pos x="2644" y="2103"/>
                  </a:cxn>
                  <a:cxn ang="0">
                    <a:pos x="2712" y="2397"/>
                  </a:cxn>
                  <a:cxn ang="0">
                    <a:pos x="2651" y="2694"/>
                  </a:cxn>
                  <a:cxn ang="0">
                    <a:pos x="2476" y="2964"/>
                  </a:cxn>
                  <a:cxn ang="0">
                    <a:pos x="2203" y="3185"/>
                  </a:cxn>
                  <a:cxn ang="0">
                    <a:pos x="1845" y="3335"/>
                  </a:cxn>
                  <a:cxn ang="0">
                    <a:pos x="1450" y="3401"/>
                  </a:cxn>
                  <a:cxn ang="0">
                    <a:pos x="1045" y="3375"/>
                  </a:cxn>
                  <a:cxn ang="0">
                    <a:pos x="667" y="3264"/>
                  </a:cxn>
                  <a:cxn ang="0">
                    <a:pos x="350" y="3074"/>
                  </a:cxn>
                  <a:cxn ang="0">
                    <a:pos x="125" y="2827"/>
                  </a:cxn>
                  <a:cxn ang="0">
                    <a:pos x="13" y="2540"/>
                  </a:cxn>
                  <a:cxn ang="0">
                    <a:pos x="791" y="2416"/>
                  </a:cxn>
                  <a:cxn ang="0">
                    <a:pos x="859" y="2603"/>
                  </a:cxn>
                  <a:cxn ang="0">
                    <a:pos x="1028" y="2747"/>
                  </a:cxn>
                  <a:cxn ang="0">
                    <a:pos x="1273" y="2814"/>
                  </a:cxn>
                  <a:cxn ang="0">
                    <a:pos x="1537" y="2800"/>
                  </a:cxn>
                  <a:cxn ang="0">
                    <a:pos x="1758" y="2694"/>
                  </a:cxn>
                  <a:cxn ang="0">
                    <a:pos x="1891" y="2531"/>
                  </a:cxn>
                  <a:cxn ang="0">
                    <a:pos x="1916" y="2340"/>
                  </a:cxn>
                  <a:cxn ang="0">
                    <a:pos x="1815" y="2164"/>
                  </a:cxn>
                  <a:cxn ang="0">
                    <a:pos x="1614" y="2036"/>
                  </a:cxn>
                  <a:cxn ang="0">
                    <a:pos x="1256" y="1992"/>
                  </a:cxn>
                  <a:cxn ang="0">
                    <a:pos x="861" y="1930"/>
                  </a:cxn>
                  <a:cxn ang="0">
                    <a:pos x="511" y="1780"/>
                  </a:cxn>
                  <a:cxn ang="0">
                    <a:pos x="234" y="1559"/>
                  </a:cxn>
                  <a:cxn ang="0">
                    <a:pos x="55" y="1289"/>
                  </a:cxn>
                  <a:cxn ang="0">
                    <a:pos x="0" y="992"/>
                  </a:cxn>
                  <a:cxn ang="0">
                    <a:pos x="67" y="696"/>
                  </a:cxn>
                  <a:cxn ang="0">
                    <a:pos x="247" y="428"/>
                  </a:cxn>
                  <a:cxn ang="0">
                    <a:pos x="525" y="211"/>
                  </a:cxn>
                  <a:cxn ang="0">
                    <a:pos x="878" y="65"/>
                  </a:cxn>
                  <a:cxn ang="0">
                    <a:pos x="1279" y="4"/>
                  </a:cxn>
                  <a:cxn ang="0">
                    <a:pos x="1684" y="30"/>
                  </a:cxn>
                  <a:cxn ang="0">
                    <a:pos x="2058" y="148"/>
                  </a:cxn>
                  <a:cxn ang="0">
                    <a:pos x="2370" y="338"/>
                  </a:cxn>
                  <a:cxn ang="0">
                    <a:pos x="2590" y="591"/>
                  </a:cxn>
                  <a:cxn ang="0">
                    <a:pos x="2701" y="878"/>
                  </a:cxn>
                </a:cxnLst>
                <a:rect l="txL" t="txT" r="txR" b="txB"/>
                <a:pathLst>
                  <a:path w="2712" h="3401">
                    <a:moveTo>
                      <a:pt x="1918" y="998"/>
                    </a:moveTo>
                    <a:lnTo>
                      <a:pt x="1918" y="958"/>
                    </a:lnTo>
                    <a:lnTo>
                      <a:pt x="1912" y="926"/>
                    </a:lnTo>
                    <a:lnTo>
                      <a:pt x="1899" y="886"/>
                    </a:lnTo>
                    <a:lnTo>
                      <a:pt x="1881" y="846"/>
                    </a:lnTo>
                    <a:lnTo>
                      <a:pt x="1861" y="812"/>
                    </a:lnTo>
                    <a:lnTo>
                      <a:pt x="1834" y="778"/>
                    </a:lnTo>
                    <a:lnTo>
                      <a:pt x="1805" y="747"/>
                    </a:lnTo>
                    <a:lnTo>
                      <a:pt x="1767" y="719"/>
                    </a:lnTo>
                    <a:lnTo>
                      <a:pt x="1731" y="692"/>
                    </a:lnTo>
                    <a:lnTo>
                      <a:pt x="1691" y="665"/>
                    </a:lnTo>
                    <a:lnTo>
                      <a:pt x="1644" y="644"/>
                    </a:lnTo>
                    <a:lnTo>
                      <a:pt x="1600" y="625"/>
                    </a:lnTo>
                    <a:lnTo>
                      <a:pt x="1551" y="608"/>
                    </a:lnTo>
                    <a:lnTo>
                      <a:pt x="1503" y="599"/>
                    </a:lnTo>
                    <a:lnTo>
                      <a:pt x="1450" y="591"/>
                    </a:lnTo>
                    <a:lnTo>
                      <a:pt x="1397" y="584"/>
                    </a:lnTo>
                    <a:lnTo>
                      <a:pt x="1344" y="582"/>
                    </a:lnTo>
                    <a:lnTo>
                      <a:pt x="1292" y="587"/>
                    </a:lnTo>
                    <a:lnTo>
                      <a:pt x="1243" y="591"/>
                    </a:lnTo>
                    <a:lnTo>
                      <a:pt x="1190" y="601"/>
                    </a:lnTo>
                    <a:lnTo>
                      <a:pt x="1142" y="614"/>
                    </a:lnTo>
                    <a:lnTo>
                      <a:pt x="1093" y="631"/>
                    </a:lnTo>
                    <a:lnTo>
                      <a:pt x="1045" y="652"/>
                    </a:lnTo>
                    <a:lnTo>
                      <a:pt x="1002" y="675"/>
                    </a:lnTo>
                    <a:lnTo>
                      <a:pt x="965" y="698"/>
                    </a:lnTo>
                    <a:lnTo>
                      <a:pt x="929" y="728"/>
                    </a:lnTo>
                    <a:lnTo>
                      <a:pt x="895" y="759"/>
                    </a:lnTo>
                    <a:lnTo>
                      <a:pt x="869" y="789"/>
                    </a:lnTo>
                    <a:lnTo>
                      <a:pt x="846" y="825"/>
                    </a:lnTo>
                    <a:lnTo>
                      <a:pt x="821" y="861"/>
                    </a:lnTo>
                    <a:lnTo>
                      <a:pt x="808" y="899"/>
                    </a:lnTo>
                    <a:lnTo>
                      <a:pt x="794" y="935"/>
                    </a:lnTo>
                    <a:lnTo>
                      <a:pt x="794" y="975"/>
                    </a:lnTo>
                    <a:lnTo>
                      <a:pt x="791" y="1015"/>
                    </a:lnTo>
                    <a:lnTo>
                      <a:pt x="794" y="1051"/>
                    </a:lnTo>
                    <a:lnTo>
                      <a:pt x="802" y="1089"/>
                    </a:lnTo>
                    <a:lnTo>
                      <a:pt x="821" y="1129"/>
                    </a:lnTo>
                    <a:lnTo>
                      <a:pt x="838" y="1162"/>
                    </a:lnTo>
                    <a:lnTo>
                      <a:pt x="859" y="1196"/>
                    </a:lnTo>
                    <a:lnTo>
                      <a:pt x="889" y="1232"/>
                    </a:lnTo>
                    <a:lnTo>
                      <a:pt x="920" y="1262"/>
                    </a:lnTo>
                    <a:lnTo>
                      <a:pt x="952" y="1293"/>
                    </a:lnTo>
                    <a:lnTo>
                      <a:pt x="996" y="1319"/>
                    </a:lnTo>
                    <a:lnTo>
                      <a:pt x="1036" y="1338"/>
                    </a:lnTo>
                    <a:lnTo>
                      <a:pt x="1079" y="1361"/>
                    </a:lnTo>
                    <a:lnTo>
                      <a:pt x="1129" y="1378"/>
                    </a:lnTo>
                    <a:lnTo>
                      <a:pt x="1176" y="1395"/>
                    </a:lnTo>
                    <a:lnTo>
                      <a:pt x="1226" y="1405"/>
                    </a:lnTo>
                    <a:lnTo>
                      <a:pt x="1279" y="1413"/>
                    </a:lnTo>
                    <a:lnTo>
                      <a:pt x="1515" y="1413"/>
                    </a:lnTo>
                    <a:lnTo>
                      <a:pt x="1591" y="1422"/>
                    </a:lnTo>
                    <a:lnTo>
                      <a:pt x="1671" y="1435"/>
                    </a:lnTo>
                    <a:lnTo>
                      <a:pt x="1750" y="1453"/>
                    </a:lnTo>
                    <a:lnTo>
                      <a:pt x="1828" y="1470"/>
                    </a:lnTo>
                    <a:lnTo>
                      <a:pt x="1904" y="1492"/>
                    </a:lnTo>
                    <a:lnTo>
                      <a:pt x="1975" y="1519"/>
                    </a:lnTo>
                    <a:lnTo>
                      <a:pt x="2053" y="1549"/>
                    </a:lnTo>
                    <a:lnTo>
                      <a:pt x="2119" y="1576"/>
                    </a:lnTo>
                    <a:lnTo>
                      <a:pt x="2182" y="1616"/>
                    </a:lnTo>
                    <a:lnTo>
                      <a:pt x="2246" y="1656"/>
                    </a:lnTo>
                    <a:lnTo>
                      <a:pt x="2305" y="1692"/>
                    </a:lnTo>
                    <a:lnTo>
                      <a:pt x="2362" y="1740"/>
                    </a:lnTo>
                    <a:lnTo>
                      <a:pt x="2414" y="1783"/>
                    </a:lnTo>
                    <a:lnTo>
                      <a:pt x="2463" y="1833"/>
                    </a:lnTo>
                    <a:lnTo>
                      <a:pt x="2514" y="1882"/>
                    </a:lnTo>
                    <a:lnTo>
                      <a:pt x="2550" y="1932"/>
                    </a:lnTo>
                    <a:lnTo>
                      <a:pt x="2587" y="1987"/>
                    </a:lnTo>
                    <a:lnTo>
                      <a:pt x="2613" y="2044"/>
                    </a:lnTo>
                    <a:lnTo>
                      <a:pt x="2644" y="2103"/>
                    </a:lnTo>
                    <a:lnTo>
                      <a:pt x="2668" y="2160"/>
                    </a:lnTo>
                    <a:lnTo>
                      <a:pt x="2687" y="2221"/>
                    </a:lnTo>
                    <a:lnTo>
                      <a:pt x="2697" y="2276"/>
                    </a:lnTo>
                    <a:lnTo>
                      <a:pt x="2706" y="2340"/>
                    </a:lnTo>
                    <a:lnTo>
                      <a:pt x="2712" y="2397"/>
                    </a:lnTo>
                    <a:lnTo>
                      <a:pt x="2712" y="2456"/>
                    </a:lnTo>
                    <a:lnTo>
                      <a:pt x="2701" y="2517"/>
                    </a:lnTo>
                    <a:lnTo>
                      <a:pt x="2691" y="2576"/>
                    </a:lnTo>
                    <a:lnTo>
                      <a:pt x="2670" y="2637"/>
                    </a:lnTo>
                    <a:lnTo>
                      <a:pt x="2651" y="2694"/>
                    </a:lnTo>
                    <a:lnTo>
                      <a:pt x="2625" y="2751"/>
                    </a:lnTo>
                    <a:lnTo>
                      <a:pt x="2594" y="2806"/>
                    </a:lnTo>
                    <a:lnTo>
                      <a:pt x="2560" y="2859"/>
                    </a:lnTo>
                    <a:lnTo>
                      <a:pt x="2520" y="2911"/>
                    </a:lnTo>
                    <a:lnTo>
                      <a:pt x="2476" y="2964"/>
                    </a:lnTo>
                    <a:lnTo>
                      <a:pt x="2429" y="3013"/>
                    </a:lnTo>
                    <a:lnTo>
                      <a:pt x="2379" y="3061"/>
                    </a:lnTo>
                    <a:lnTo>
                      <a:pt x="2320" y="3105"/>
                    </a:lnTo>
                    <a:lnTo>
                      <a:pt x="2263" y="3145"/>
                    </a:lnTo>
                    <a:lnTo>
                      <a:pt x="2203" y="3185"/>
                    </a:lnTo>
                    <a:lnTo>
                      <a:pt x="2136" y="3221"/>
                    </a:lnTo>
                    <a:lnTo>
                      <a:pt x="2066" y="3253"/>
                    </a:lnTo>
                    <a:lnTo>
                      <a:pt x="1996" y="3283"/>
                    </a:lnTo>
                    <a:lnTo>
                      <a:pt x="1921" y="3310"/>
                    </a:lnTo>
                    <a:lnTo>
                      <a:pt x="1845" y="3335"/>
                    </a:lnTo>
                    <a:lnTo>
                      <a:pt x="1767" y="3350"/>
                    </a:lnTo>
                    <a:lnTo>
                      <a:pt x="1691" y="3371"/>
                    </a:lnTo>
                    <a:lnTo>
                      <a:pt x="1614" y="3384"/>
                    </a:lnTo>
                    <a:lnTo>
                      <a:pt x="1534" y="3394"/>
                    </a:lnTo>
                    <a:lnTo>
                      <a:pt x="1450" y="3401"/>
                    </a:lnTo>
                    <a:lnTo>
                      <a:pt x="1366" y="3401"/>
                    </a:lnTo>
                    <a:lnTo>
                      <a:pt x="1290" y="3401"/>
                    </a:lnTo>
                    <a:lnTo>
                      <a:pt x="1207" y="3397"/>
                    </a:lnTo>
                    <a:lnTo>
                      <a:pt x="1125" y="3388"/>
                    </a:lnTo>
                    <a:lnTo>
                      <a:pt x="1045" y="3375"/>
                    </a:lnTo>
                    <a:lnTo>
                      <a:pt x="969" y="3361"/>
                    </a:lnTo>
                    <a:lnTo>
                      <a:pt x="889" y="3344"/>
                    </a:lnTo>
                    <a:lnTo>
                      <a:pt x="815" y="3318"/>
                    </a:lnTo>
                    <a:lnTo>
                      <a:pt x="741" y="3291"/>
                    </a:lnTo>
                    <a:lnTo>
                      <a:pt x="667" y="3264"/>
                    </a:lnTo>
                    <a:lnTo>
                      <a:pt x="599" y="3234"/>
                    </a:lnTo>
                    <a:lnTo>
                      <a:pt x="530" y="3198"/>
                    </a:lnTo>
                    <a:lnTo>
                      <a:pt x="471" y="3158"/>
                    </a:lnTo>
                    <a:lnTo>
                      <a:pt x="411" y="3120"/>
                    </a:lnTo>
                    <a:lnTo>
                      <a:pt x="350" y="3074"/>
                    </a:lnTo>
                    <a:lnTo>
                      <a:pt x="300" y="3027"/>
                    </a:lnTo>
                    <a:lnTo>
                      <a:pt x="249" y="2983"/>
                    </a:lnTo>
                    <a:lnTo>
                      <a:pt x="203" y="2930"/>
                    </a:lnTo>
                    <a:lnTo>
                      <a:pt x="163" y="2880"/>
                    </a:lnTo>
                    <a:lnTo>
                      <a:pt x="125" y="2827"/>
                    </a:lnTo>
                    <a:lnTo>
                      <a:pt x="97" y="2770"/>
                    </a:lnTo>
                    <a:lnTo>
                      <a:pt x="68" y="2717"/>
                    </a:lnTo>
                    <a:lnTo>
                      <a:pt x="46" y="2658"/>
                    </a:lnTo>
                    <a:lnTo>
                      <a:pt x="27" y="2601"/>
                    </a:lnTo>
                    <a:lnTo>
                      <a:pt x="13" y="2540"/>
                    </a:lnTo>
                    <a:lnTo>
                      <a:pt x="0" y="2479"/>
                    </a:lnTo>
                    <a:lnTo>
                      <a:pt x="0" y="2420"/>
                    </a:lnTo>
                    <a:lnTo>
                      <a:pt x="0" y="2403"/>
                    </a:lnTo>
                    <a:lnTo>
                      <a:pt x="791" y="2403"/>
                    </a:lnTo>
                    <a:lnTo>
                      <a:pt x="791" y="2416"/>
                    </a:lnTo>
                    <a:lnTo>
                      <a:pt x="794" y="2454"/>
                    </a:lnTo>
                    <a:lnTo>
                      <a:pt x="802" y="2491"/>
                    </a:lnTo>
                    <a:lnTo>
                      <a:pt x="817" y="2531"/>
                    </a:lnTo>
                    <a:lnTo>
                      <a:pt x="834" y="2567"/>
                    </a:lnTo>
                    <a:lnTo>
                      <a:pt x="859" y="2603"/>
                    </a:lnTo>
                    <a:lnTo>
                      <a:pt x="886" y="2637"/>
                    </a:lnTo>
                    <a:lnTo>
                      <a:pt x="920" y="2667"/>
                    </a:lnTo>
                    <a:lnTo>
                      <a:pt x="948" y="2694"/>
                    </a:lnTo>
                    <a:lnTo>
                      <a:pt x="988" y="2721"/>
                    </a:lnTo>
                    <a:lnTo>
                      <a:pt x="1028" y="2747"/>
                    </a:lnTo>
                    <a:lnTo>
                      <a:pt x="1076" y="2766"/>
                    </a:lnTo>
                    <a:lnTo>
                      <a:pt x="1123" y="2783"/>
                    </a:lnTo>
                    <a:lnTo>
                      <a:pt x="1169" y="2797"/>
                    </a:lnTo>
                    <a:lnTo>
                      <a:pt x="1222" y="2806"/>
                    </a:lnTo>
                    <a:lnTo>
                      <a:pt x="1273" y="2814"/>
                    </a:lnTo>
                    <a:lnTo>
                      <a:pt x="1327" y="2818"/>
                    </a:lnTo>
                    <a:lnTo>
                      <a:pt x="1380" y="2818"/>
                    </a:lnTo>
                    <a:lnTo>
                      <a:pt x="1433" y="2814"/>
                    </a:lnTo>
                    <a:lnTo>
                      <a:pt x="1488" y="2810"/>
                    </a:lnTo>
                    <a:lnTo>
                      <a:pt x="1537" y="2800"/>
                    </a:lnTo>
                    <a:lnTo>
                      <a:pt x="1583" y="2783"/>
                    </a:lnTo>
                    <a:lnTo>
                      <a:pt x="1631" y="2766"/>
                    </a:lnTo>
                    <a:lnTo>
                      <a:pt x="1674" y="2747"/>
                    </a:lnTo>
                    <a:lnTo>
                      <a:pt x="1718" y="2723"/>
                    </a:lnTo>
                    <a:lnTo>
                      <a:pt x="1758" y="2694"/>
                    </a:lnTo>
                    <a:lnTo>
                      <a:pt x="1792" y="2667"/>
                    </a:lnTo>
                    <a:lnTo>
                      <a:pt x="1823" y="2637"/>
                    </a:lnTo>
                    <a:lnTo>
                      <a:pt x="1847" y="2607"/>
                    </a:lnTo>
                    <a:lnTo>
                      <a:pt x="1872" y="2570"/>
                    </a:lnTo>
                    <a:lnTo>
                      <a:pt x="1891" y="2531"/>
                    </a:lnTo>
                    <a:lnTo>
                      <a:pt x="1904" y="2492"/>
                    </a:lnTo>
                    <a:lnTo>
                      <a:pt x="1916" y="2456"/>
                    </a:lnTo>
                    <a:lnTo>
                      <a:pt x="1918" y="2420"/>
                    </a:lnTo>
                    <a:lnTo>
                      <a:pt x="1918" y="2377"/>
                    </a:lnTo>
                    <a:lnTo>
                      <a:pt x="1916" y="2340"/>
                    </a:lnTo>
                    <a:lnTo>
                      <a:pt x="1902" y="2302"/>
                    </a:lnTo>
                    <a:lnTo>
                      <a:pt x="1889" y="2262"/>
                    </a:lnTo>
                    <a:lnTo>
                      <a:pt x="1864" y="2230"/>
                    </a:lnTo>
                    <a:lnTo>
                      <a:pt x="1842" y="2192"/>
                    </a:lnTo>
                    <a:lnTo>
                      <a:pt x="1815" y="2164"/>
                    </a:lnTo>
                    <a:lnTo>
                      <a:pt x="1781" y="2133"/>
                    </a:lnTo>
                    <a:lnTo>
                      <a:pt x="1745" y="2103"/>
                    </a:lnTo>
                    <a:lnTo>
                      <a:pt x="1705" y="2076"/>
                    </a:lnTo>
                    <a:lnTo>
                      <a:pt x="1665" y="2057"/>
                    </a:lnTo>
                    <a:lnTo>
                      <a:pt x="1614" y="2036"/>
                    </a:lnTo>
                    <a:lnTo>
                      <a:pt x="1568" y="2017"/>
                    </a:lnTo>
                    <a:lnTo>
                      <a:pt x="1517" y="2010"/>
                    </a:lnTo>
                    <a:lnTo>
                      <a:pt x="1467" y="1996"/>
                    </a:lnTo>
                    <a:lnTo>
                      <a:pt x="1416" y="1989"/>
                    </a:lnTo>
                    <a:lnTo>
                      <a:pt x="1256" y="1992"/>
                    </a:lnTo>
                    <a:lnTo>
                      <a:pt x="1180" y="1987"/>
                    </a:lnTo>
                    <a:lnTo>
                      <a:pt x="1095" y="1979"/>
                    </a:lnTo>
                    <a:lnTo>
                      <a:pt x="1019" y="1962"/>
                    </a:lnTo>
                    <a:lnTo>
                      <a:pt x="939" y="1949"/>
                    </a:lnTo>
                    <a:lnTo>
                      <a:pt x="861" y="1930"/>
                    </a:lnTo>
                    <a:lnTo>
                      <a:pt x="789" y="1903"/>
                    </a:lnTo>
                    <a:lnTo>
                      <a:pt x="715" y="1876"/>
                    </a:lnTo>
                    <a:lnTo>
                      <a:pt x="640" y="1850"/>
                    </a:lnTo>
                    <a:lnTo>
                      <a:pt x="574" y="1816"/>
                    </a:lnTo>
                    <a:lnTo>
                      <a:pt x="511" y="1780"/>
                    </a:lnTo>
                    <a:lnTo>
                      <a:pt x="447" y="1740"/>
                    </a:lnTo>
                    <a:lnTo>
                      <a:pt x="388" y="1700"/>
                    </a:lnTo>
                    <a:lnTo>
                      <a:pt x="334" y="1656"/>
                    </a:lnTo>
                    <a:lnTo>
                      <a:pt x="283" y="1607"/>
                    </a:lnTo>
                    <a:lnTo>
                      <a:pt x="234" y="1559"/>
                    </a:lnTo>
                    <a:lnTo>
                      <a:pt x="190" y="1510"/>
                    </a:lnTo>
                    <a:lnTo>
                      <a:pt x="150" y="1456"/>
                    </a:lnTo>
                    <a:lnTo>
                      <a:pt x="116" y="1399"/>
                    </a:lnTo>
                    <a:lnTo>
                      <a:pt x="82" y="1342"/>
                    </a:lnTo>
                    <a:lnTo>
                      <a:pt x="55" y="1289"/>
                    </a:lnTo>
                    <a:lnTo>
                      <a:pt x="36" y="1228"/>
                    </a:lnTo>
                    <a:lnTo>
                      <a:pt x="23" y="1169"/>
                    </a:lnTo>
                    <a:lnTo>
                      <a:pt x="10" y="1112"/>
                    </a:lnTo>
                    <a:lnTo>
                      <a:pt x="0" y="1051"/>
                    </a:lnTo>
                    <a:lnTo>
                      <a:pt x="0" y="992"/>
                    </a:lnTo>
                    <a:lnTo>
                      <a:pt x="0" y="930"/>
                    </a:lnTo>
                    <a:lnTo>
                      <a:pt x="10" y="869"/>
                    </a:lnTo>
                    <a:lnTo>
                      <a:pt x="23" y="816"/>
                    </a:lnTo>
                    <a:lnTo>
                      <a:pt x="44" y="753"/>
                    </a:lnTo>
                    <a:lnTo>
                      <a:pt x="67" y="696"/>
                    </a:lnTo>
                    <a:lnTo>
                      <a:pt x="93" y="639"/>
                    </a:lnTo>
                    <a:lnTo>
                      <a:pt x="124" y="582"/>
                    </a:lnTo>
                    <a:lnTo>
                      <a:pt x="160" y="532"/>
                    </a:lnTo>
                    <a:lnTo>
                      <a:pt x="200" y="477"/>
                    </a:lnTo>
                    <a:lnTo>
                      <a:pt x="247" y="428"/>
                    </a:lnTo>
                    <a:lnTo>
                      <a:pt x="293" y="378"/>
                    </a:lnTo>
                    <a:lnTo>
                      <a:pt x="348" y="335"/>
                    </a:lnTo>
                    <a:lnTo>
                      <a:pt x="403" y="291"/>
                    </a:lnTo>
                    <a:lnTo>
                      <a:pt x="460" y="247"/>
                    </a:lnTo>
                    <a:lnTo>
                      <a:pt x="525" y="211"/>
                    </a:lnTo>
                    <a:lnTo>
                      <a:pt x="591" y="175"/>
                    </a:lnTo>
                    <a:lnTo>
                      <a:pt x="661" y="141"/>
                    </a:lnTo>
                    <a:lnTo>
                      <a:pt x="732" y="110"/>
                    </a:lnTo>
                    <a:lnTo>
                      <a:pt x="802" y="87"/>
                    </a:lnTo>
                    <a:lnTo>
                      <a:pt x="878" y="65"/>
                    </a:lnTo>
                    <a:lnTo>
                      <a:pt x="958" y="44"/>
                    </a:lnTo>
                    <a:lnTo>
                      <a:pt x="1036" y="27"/>
                    </a:lnTo>
                    <a:lnTo>
                      <a:pt x="1116" y="17"/>
                    </a:lnTo>
                    <a:lnTo>
                      <a:pt x="1195" y="8"/>
                    </a:lnTo>
                    <a:lnTo>
                      <a:pt x="1279" y="4"/>
                    </a:lnTo>
                    <a:lnTo>
                      <a:pt x="1361" y="0"/>
                    </a:lnTo>
                    <a:lnTo>
                      <a:pt x="1441" y="4"/>
                    </a:lnTo>
                    <a:lnTo>
                      <a:pt x="1520" y="11"/>
                    </a:lnTo>
                    <a:lnTo>
                      <a:pt x="1604" y="17"/>
                    </a:lnTo>
                    <a:lnTo>
                      <a:pt x="1684" y="30"/>
                    </a:lnTo>
                    <a:lnTo>
                      <a:pt x="1766" y="47"/>
                    </a:lnTo>
                    <a:lnTo>
                      <a:pt x="1842" y="68"/>
                    </a:lnTo>
                    <a:lnTo>
                      <a:pt x="1916" y="91"/>
                    </a:lnTo>
                    <a:lnTo>
                      <a:pt x="1988" y="114"/>
                    </a:lnTo>
                    <a:lnTo>
                      <a:pt x="2058" y="148"/>
                    </a:lnTo>
                    <a:lnTo>
                      <a:pt x="2129" y="181"/>
                    </a:lnTo>
                    <a:lnTo>
                      <a:pt x="2193" y="217"/>
                    </a:lnTo>
                    <a:lnTo>
                      <a:pt x="2256" y="251"/>
                    </a:lnTo>
                    <a:lnTo>
                      <a:pt x="2313" y="298"/>
                    </a:lnTo>
                    <a:lnTo>
                      <a:pt x="2370" y="338"/>
                    </a:lnTo>
                    <a:lnTo>
                      <a:pt x="2421" y="384"/>
                    </a:lnTo>
                    <a:lnTo>
                      <a:pt x="2471" y="435"/>
                    </a:lnTo>
                    <a:lnTo>
                      <a:pt x="2514" y="485"/>
                    </a:lnTo>
                    <a:lnTo>
                      <a:pt x="2556" y="538"/>
                    </a:lnTo>
                    <a:lnTo>
                      <a:pt x="2590" y="591"/>
                    </a:lnTo>
                    <a:lnTo>
                      <a:pt x="2621" y="648"/>
                    </a:lnTo>
                    <a:lnTo>
                      <a:pt x="2647" y="705"/>
                    </a:lnTo>
                    <a:lnTo>
                      <a:pt x="2670" y="762"/>
                    </a:lnTo>
                    <a:lnTo>
                      <a:pt x="2687" y="817"/>
                    </a:lnTo>
                    <a:lnTo>
                      <a:pt x="2701" y="878"/>
                    </a:lnTo>
                    <a:lnTo>
                      <a:pt x="2706" y="939"/>
                    </a:lnTo>
                    <a:lnTo>
                      <a:pt x="2712" y="998"/>
                    </a:lnTo>
                    <a:lnTo>
                      <a:pt x="1918" y="998"/>
                    </a:lnTo>
                    <a:close/>
                  </a:path>
                </a:pathLst>
              </a:custGeom>
              <a:solidFill>
                <a:srgbClr val="006600"/>
              </a:solidFill>
              <a:ln w="9525">
                <a:noFill/>
              </a:ln>
            </p:spPr>
            <p:txBody>
              <a:bodyPr/>
              <a:lstStyle/>
              <a:p>
                <a:endParaRPr dirty="0">
                  <a:latin typeface="Arial" panose="020B0604020202020204" pitchFamily="34" charset="0"/>
                </a:endParaRPr>
              </a:p>
            </p:txBody>
          </p:sp>
          <p:sp>
            <p:nvSpPr>
              <p:cNvPr id="20628" name="Rectangle 7"/>
              <p:cNvSpPr/>
              <p:nvPr/>
            </p:nvSpPr>
            <p:spPr>
              <a:xfrm>
                <a:off x="2785" y="1158"/>
                <a:ext cx="189" cy="2003"/>
              </a:xfrm>
              <a:prstGeom prst="rect">
                <a:avLst/>
              </a:prstGeom>
              <a:solidFill>
                <a:srgbClr val="006600"/>
              </a:solidFill>
              <a:ln w="9525">
                <a:noFill/>
              </a:ln>
            </p:spPr>
            <p:txBody>
              <a:bodyPr/>
              <a:lstStyle/>
              <a:p>
                <a:endParaRPr dirty="0">
                  <a:latin typeface="Arial" panose="020B0604020202020204" pitchFamily="34" charset="0"/>
                </a:endParaRPr>
              </a:p>
            </p:txBody>
          </p:sp>
        </p:grpSp>
        <p:sp>
          <p:nvSpPr>
            <p:cNvPr id="20626" name="AutoShape 8"/>
            <p:cNvSpPr/>
            <p:nvPr/>
          </p:nvSpPr>
          <p:spPr>
            <a:xfrm>
              <a:off x="192" y="1886"/>
              <a:ext cx="1344"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r>
                <a:rPr sz="2800" dirty="0">
                  <a:latin typeface="Times New Roman" panose="02020603050405020304" charset="0"/>
                </a:rPr>
                <a:t>Initial Cost</a:t>
              </a:r>
            </a:p>
          </p:txBody>
        </p:sp>
      </p:grpSp>
      <p:grpSp>
        <p:nvGrpSpPr>
          <p:cNvPr id="4" name="Group 9"/>
          <p:cNvGrpSpPr/>
          <p:nvPr/>
        </p:nvGrpSpPr>
        <p:grpSpPr>
          <a:xfrm>
            <a:off x="3873500" y="2232025"/>
            <a:ext cx="3276600" cy="2895600"/>
            <a:chOff x="1488" y="1406"/>
            <a:chExt cx="2064" cy="1824"/>
          </a:xfrm>
        </p:grpSpPr>
        <p:grpSp>
          <p:nvGrpSpPr>
            <p:cNvPr id="20589" name="Group 10"/>
            <p:cNvGrpSpPr/>
            <p:nvPr/>
          </p:nvGrpSpPr>
          <p:grpSpPr>
            <a:xfrm rot="-2097984">
              <a:off x="2064" y="1406"/>
              <a:ext cx="1230" cy="1824"/>
              <a:chOff x="2036" y="1093"/>
              <a:chExt cx="1668" cy="2130"/>
            </a:xfrm>
          </p:grpSpPr>
          <p:sp>
            <p:nvSpPr>
              <p:cNvPr id="20592" name="Freeform 11"/>
              <p:cNvSpPr/>
              <p:nvPr/>
            </p:nvSpPr>
            <p:spPr>
              <a:xfrm>
                <a:off x="2337" y="2772"/>
                <a:ext cx="1015" cy="451"/>
              </a:xfrm>
              <a:custGeom>
                <a:avLst/>
                <a:gdLst>
                  <a:gd name="txL" fmla="*/ 0 w 2030"/>
                  <a:gd name="txT" fmla="*/ 0 h 903"/>
                  <a:gd name="txR" fmla="*/ 2030 w 2030"/>
                  <a:gd name="txB" fmla="*/ 903 h 903"/>
                </a:gdLst>
                <a:ahLst/>
                <a:cxnLst>
                  <a:cxn ang="0">
                    <a:pos x="159" y="0"/>
                  </a:cxn>
                  <a:cxn ang="0">
                    <a:pos x="2030" y="639"/>
                  </a:cxn>
                  <a:cxn ang="0">
                    <a:pos x="1959" y="829"/>
                  </a:cxn>
                  <a:cxn ang="0">
                    <a:pos x="1518" y="878"/>
                  </a:cxn>
                  <a:cxn ang="0">
                    <a:pos x="1064" y="903"/>
                  </a:cxn>
                  <a:cxn ang="0">
                    <a:pos x="0" y="576"/>
                  </a:cxn>
                  <a:cxn ang="0">
                    <a:pos x="13" y="122"/>
                  </a:cxn>
                  <a:cxn ang="0">
                    <a:pos x="159" y="0"/>
                  </a:cxn>
                  <a:cxn ang="0">
                    <a:pos x="159" y="0"/>
                  </a:cxn>
                  <a:cxn ang="0">
                    <a:pos x="159" y="0"/>
                  </a:cxn>
                </a:cxnLst>
                <a:rect l="txL" t="txT" r="txR" b="txB"/>
                <a:pathLst>
                  <a:path w="2030" h="903">
                    <a:moveTo>
                      <a:pt x="159" y="0"/>
                    </a:moveTo>
                    <a:lnTo>
                      <a:pt x="2030" y="639"/>
                    </a:lnTo>
                    <a:lnTo>
                      <a:pt x="1959" y="829"/>
                    </a:lnTo>
                    <a:lnTo>
                      <a:pt x="1518" y="878"/>
                    </a:lnTo>
                    <a:lnTo>
                      <a:pt x="1064" y="903"/>
                    </a:lnTo>
                    <a:lnTo>
                      <a:pt x="0" y="576"/>
                    </a:lnTo>
                    <a:lnTo>
                      <a:pt x="13" y="122"/>
                    </a:lnTo>
                    <a:lnTo>
                      <a:pt x="159" y="0"/>
                    </a:lnTo>
                    <a:lnTo>
                      <a:pt x="159" y="0"/>
                    </a:lnTo>
                    <a:lnTo>
                      <a:pt x="159" y="0"/>
                    </a:lnTo>
                    <a:close/>
                  </a:path>
                </a:pathLst>
              </a:custGeom>
              <a:solidFill>
                <a:srgbClr val="8C604A"/>
              </a:solidFill>
              <a:ln w="9525">
                <a:noFill/>
              </a:ln>
            </p:spPr>
            <p:txBody>
              <a:bodyPr/>
              <a:lstStyle/>
              <a:p>
                <a:endParaRPr dirty="0">
                  <a:latin typeface="Arial" panose="020B0604020202020204" pitchFamily="34" charset="0"/>
                </a:endParaRPr>
              </a:p>
            </p:txBody>
          </p:sp>
          <p:sp>
            <p:nvSpPr>
              <p:cNvPr id="20593" name="Freeform 12"/>
              <p:cNvSpPr/>
              <p:nvPr/>
            </p:nvSpPr>
            <p:spPr>
              <a:xfrm>
                <a:off x="2362" y="1200"/>
                <a:ext cx="983" cy="551"/>
              </a:xfrm>
              <a:custGeom>
                <a:avLst/>
                <a:gdLst>
                  <a:gd name="txL" fmla="*/ 0 w 1965"/>
                  <a:gd name="txT" fmla="*/ 0 h 1103"/>
                  <a:gd name="txR" fmla="*/ 1965 w 1965"/>
                  <a:gd name="txB" fmla="*/ 1103 h 1103"/>
                </a:gdLst>
                <a:ahLst/>
                <a:cxnLst>
                  <a:cxn ang="0">
                    <a:pos x="29" y="0"/>
                  </a:cxn>
                  <a:cxn ang="0">
                    <a:pos x="1965" y="42"/>
                  </a:cxn>
                  <a:cxn ang="0">
                    <a:pos x="1933" y="392"/>
                  </a:cxn>
                  <a:cxn ang="0">
                    <a:pos x="1834" y="555"/>
                  </a:cxn>
                  <a:cxn ang="0">
                    <a:pos x="768" y="1103"/>
                  </a:cxn>
                  <a:cxn ang="0">
                    <a:pos x="679" y="456"/>
                  </a:cxn>
                  <a:cxn ang="0">
                    <a:pos x="336" y="420"/>
                  </a:cxn>
                  <a:cxn ang="0">
                    <a:pos x="40" y="331"/>
                  </a:cxn>
                  <a:cxn ang="0">
                    <a:pos x="0" y="188"/>
                  </a:cxn>
                  <a:cxn ang="0">
                    <a:pos x="29" y="0"/>
                  </a:cxn>
                  <a:cxn ang="0">
                    <a:pos x="29" y="0"/>
                  </a:cxn>
                  <a:cxn ang="0">
                    <a:pos x="29" y="0"/>
                  </a:cxn>
                </a:cxnLst>
                <a:rect l="txL" t="txT" r="txR" b="txB"/>
                <a:pathLst>
                  <a:path w="1965" h="1103">
                    <a:moveTo>
                      <a:pt x="29" y="0"/>
                    </a:moveTo>
                    <a:lnTo>
                      <a:pt x="1965" y="42"/>
                    </a:lnTo>
                    <a:lnTo>
                      <a:pt x="1933" y="392"/>
                    </a:lnTo>
                    <a:lnTo>
                      <a:pt x="1834" y="555"/>
                    </a:lnTo>
                    <a:lnTo>
                      <a:pt x="768" y="1103"/>
                    </a:lnTo>
                    <a:lnTo>
                      <a:pt x="679" y="456"/>
                    </a:lnTo>
                    <a:lnTo>
                      <a:pt x="336" y="420"/>
                    </a:lnTo>
                    <a:lnTo>
                      <a:pt x="40" y="331"/>
                    </a:lnTo>
                    <a:lnTo>
                      <a:pt x="0" y="188"/>
                    </a:lnTo>
                    <a:lnTo>
                      <a:pt x="29" y="0"/>
                    </a:lnTo>
                    <a:lnTo>
                      <a:pt x="29" y="0"/>
                    </a:lnTo>
                    <a:lnTo>
                      <a:pt x="29" y="0"/>
                    </a:lnTo>
                    <a:close/>
                  </a:path>
                </a:pathLst>
              </a:custGeom>
              <a:solidFill>
                <a:srgbClr val="8C604A"/>
              </a:solidFill>
              <a:ln w="9525">
                <a:noFill/>
              </a:ln>
            </p:spPr>
            <p:txBody>
              <a:bodyPr/>
              <a:lstStyle/>
              <a:p>
                <a:endParaRPr dirty="0">
                  <a:latin typeface="Arial" panose="020B0604020202020204" pitchFamily="34" charset="0"/>
                </a:endParaRPr>
              </a:p>
            </p:txBody>
          </p:sp>
          <p:sp>
            <p:nvSpPr>
              <p:cNvPr id="20594" name="Freeform 13"/>
              <p:cNvSpPr/>
              <p:nvPr/>
            </p:nvSpPr>
            <p:spPr>
              <a:xfrm>
                <a:off x="2537" y="1417"/>
                <a:ext cx="314" cy="1456"/>
              </a:xfrm>
              <a:custGeom>
                <a:avLst/>
                <a:gdLst>
                  <a:gd name="txL" fmla="*/ 0 w 629"/>
                  <a:gd name="txT" fmla="*/ 0 h 2912"/>
                  <a:gd name="txR" fmla="*/ 629 w 629"/>
                  <a:gd name="txB" fmla="*/ 2912 h 2912"/>
                </a:gdLst>
                <a:ahLst/>
                <a:cxnLst>
                  <a:cxn ang="0">
                    <a:pos x="540" y="0"/>
                  </a:cxn>
                  <a:cxn ang="0">
                    <a:pos x="496" y="182"/>
                  </a:cxn>
                  <a:cxn ang="0">
                    <a:pos x="559" y="631"/>
                  </a:cxn>
                  <a:cxn ang="0">
                    <a:pos x="483" y="785"/>
                  </a:cxn>
                  <a:cxn ang="0">
                    <a:pos x="483" y="891"/>
                  </a:cxn>
                  <a:cxn ang="0">
                    <a:pos x="540" y="1016"/>
                  </a:cxn>
                  <a:cxn ang="0">
                    <a:pos x="524" y="1121"/>
                  </a:cxn>
                  <a:cxn ang="0">
                    <a:pos x="496" y="1193"/>
                  </a:cxn>
                  <a:cxn ang="0">
                    <a:pos x="540" y="1381"/>
                  </a:cxn>
                  <a:cxn ang="0">
                    <a:pos x="559" y="1649"/>
                  </a:cxn>
                  <a:cxn ang="0">
                    <a:pos x="490" y="1923"/>
                  </a:cxn>
                  <a:cxn ang="0">
                    <a:pos x="629" y="2912"/>
                  </a:cxn>
                  <a:cxn ang="0">
                    <a:pos x="0" y="2680"/>
                  </a:cxn>
                  <a:cxn ang="0">
                    <a:pos x="47" y="2260"/>
                  </a:cxn>
                  <a:cxn ang="0">
                    <a:pos x="215" y="2541"/>
                  </a:cxn>
                  <a:cxn ang="0">
                    <a:pos x="336" y="2351"/>
                  </a:cxn>
                  <a:cxn ang="0">
                    <a:pos x="329" y="20"/>
                  </a:cxn>
                  <a:cxn ang="0">
                    <a:pos x="540" y="0"/>
                  </a:cxn>
                  <a:cxn ang="0">
                    <a:pos x="540" y="0"/>
                  </a:cxn>
                  <a:cxn ang="0">
                    <a:pos x="540" y="0"/>
                  </a:cxn>
                </a:cxnLst>
                <a:rect l="txL" t="txT" r="txR" b="txB"/>
                <a:pathLst>
                  <a:path w="629" h="2912">
                    <a:moveTo>
                      <a:pt x="540" y="0"/>
                    </a:moveTo>
                    <a:lnTo>
                      <a:pt x="496" y="182"/>
                    </a:lnTo>
                    <a:lnTo>
                      <a:pt x="559" y="631"/>
                    </a:lnTo>
                    <a:lnTo>
                      <a:pt x="483" y="785"/>
                    </a:lnTo>
                    <a:lnTo>
                      <a:pt x="483" y="891"/>
                    </a:lnTo>
                    <a:lnTo>
                      <a:pt x="540" y="1016"/>
                    </a:lnTo>
                    <a:lnTo>
                      <a:pt x="524" y="1121"/>
                    </a:lnTo>
                    <a:lnTo>
                      <a:pt x="496" y="1193"/>
                    </a:lnTo>
                    <a:lnTo>
                      <a:pt x="540" y="1381"/>
                    </a:lnTo>
                    <a:lnTo>
                      <a:pt x="559" y="1649"/>
                    </a:lnTo>
                    <a:lnTo>
                      <a:pt x="490" y="1923"/>
                    </a:lnTo>
                    <a:lnTo>
                      <a:pt x="629" y="2912"/>
                    </a:lnTo>
                    <a:lnTo>
                      <a:pt x="0" y="2680"/>
                    </a:lnTo>
                    <a:lnTo>
                      <a:pt x="47" y="2260"/>
                    </a:lnTo>
                    <a:lnTo>
                      <a:pt x="215" y="2541"/>
                    </a:lnTo>
                    <a:lnTo>
                      <a:pt x="336" y="2351"/>
                    </a:lnTo>
                    <a:lnTo>
                      <a:pt x="329" y="20"/>
                    </a:lnTo>
                    <a:lnTo>
                      <a:pt x="540" y="0"/>
                    </a:lnTo>
                    <a:lnTo>
                      <a:pt x="540" y="0"/>
                    </a:lnTo>
                    <a:lnTo>
                      <a:pt x="540" y="0"/>
                    </a:lnTo>
                    <a:close/>
                  </a:path>
                </a:pathLst>
              </a:custGeom>
              <a:solidFill>
                <a:srgbClr val="EBA17C"/>
              </a:solidFill>
              <a:ln w="9525">
                <a:noFill/>
              </a:ln>
            </p:spPr>
            <p:txBody>
              <a:bodyPr/>
              <a:lstStyle/>
              <a:p>
                <a:endParaRPr dirty="0">
                  <a:latin typeface="Arial" panose="020B0604020202020204" pitchFamily="34" charset="0"/>
                </a:endParaRPr>
              </a:p>
            </p:txBody>
          </p:sp>
          <p:sp>
            <p:nvSpPr>
              <p:cNvPr id="20595" name="Freeform 14"/>
              <p:cNvSpPr/>
              <p:nvPr/>
            </p:nvSpPr>
            <p:spPr>
              <a:xfrm>
                <a:off x="3227" y="1395"/>
                <a:ext cx="115" cy="1135"/>
              </a:xfrm>
              <a:custGeom>
                <a:avLst/>
                <a:gdLst>
                  <a:gd name="txL" fmla="*/ 0 w 230"/>
                  <a:gd name="txT" fmla="*/ 0 h 2269"/>
                  <a:gd name="txR" fmla="*/ 230 w 230"/>
                  <a:gd name="txB" fmla="*/ 2269 h 2269"/>
                </a:gdLst>
                <a:ahLst/>
                <a:cxnLst>
                  <a:cxn ang="0">
                    <a:pos x="203" y="0"/>
                  </a:cxn>
                  <a:cxn ang="0">
                    <a:pos x="230" y="310"/>
                  </a:cxn>
                  <a:cxn ang="0">
                    <a:pos x="196" y="690"/>
                  </a:cxn>
                  <a:cxn ang="0">
                    <a:pos x="154" y="907"/>
                  </a:cxn>
                  <a:cxn ang="0">
                    <a:pos x="188" y="1083"/>
                  </a:cxn>
                  <a:cxn ang="0">
                    <a:pos x="180" y="1347"/>
                  </a:cxn>
                  <a:cxn ang="0">
                    <a:pos x="154" y="1519"/>
                  </a:cxn>
                  <a:cxn ang="0">
                    <a:pos x="196" y="1579"/>
                  </a:cxn>
                  <a:cxn ang="0">
                    <a:pos x="159" y="1728"/>
                  </a:cxn>
                  <a:cxn ang="0">
                    <a:pos x="196" y="1904"/>
                  </a:cxn>
                  <a:cxn ang="0">
                    <a:pos x="188" y="2269"/>
                  </a:cxn>
                  <a:cxn ang="0">
                    <a:pos x="0" y="1912"/>
                  </a:cxn>
                  <a:cxn ang="0">
                    <a:pos x="21" y="773"/>
                  </a:cxn>
                  <a:cxn ang="0">
                    <a:pos x="203" y="0"/>
                  </a:cxn>
                  <a:cxn ang="0">
                    <a:pos x="203" y="0"/>
                  </a:cxn>
                  <a:cxn ang="0">
                    <a:pos x="203" y="0"/>
                  </a:cxn>
                </a:cxnLst>
                <a:rect l="txL" t="txT" r="txR" b="txB"/>
                <a:pathLst>
                  <a:path w="230" h="2269">
                    <a:moveTo>
                      <a:pt x="203" y="0"/>
                    </a:moveTo>
                    <a:lnTo>
                      <a:pt x="230" y="310"/>
                    </a:lnTo>
                    <a:lnTo>
                      <a:pt x="196" y="690"/>
                    </a:lnTo>
                    <a:lnTo>
                      <a:pt x="154" y="907"/>
                    </a:lnTo>
                    <a:lnTo>
                      <a:pt x="188" y="1083"/>
                    </a:lnTo>
                    <a:lnTo>
                      <a:pt x="180" y="1347"/>
                    </a:lnTo>
                    <a:lnTo>
                      <a:pt x="154" y="1519"/>
                    </a:lnTo>
                    <a:lnTo>
                      <a:pt x="196" y="1579"/>
                    </a:lnTo>
                    <a:lnTo>
                      <a:pt x="159" y="1728"/>
                    </a:lnTo>
                    <a:lnTo>
                      <a:pt x="196" y="1904"/>
                    </a:lnTo>
                    <a:lnTo>
                      <a:pt x="188" y="2269"/>
                    </a:lnTo>
                    <a:lnTo>
                      <a:pt x="0" y="1912"/>
                    </a:lnTo>
                    <a:lnTo>
                      <a:pt x="21" y="773"/>
                    </a:lnTo>
                    <a:lnTo>
                      <a:pt x="203" y="0"/>
                    </a:lnTo>
                    <a:lnTo>
                      <a:pt x="203" y="0"/>
                    </a:lnTo>
                    <a:lnTo>
                      <a:pt x="203" y="0"/>
                    </a:lnTo>
                    <a:close/>
                  </a:path>
                </a:pathLst>
              </a:custGeom>
              <a:solidFill>
                <a:srgbClr val="EBA17C"/>
              </a:solidFill>
              <a:ln w="9525">
                <a:noFill/>
              </a:ln>
            </p:spPr>
            <p:txBody>
              <a:bodyPr/>
              <a:lstStyle/>
              <a:p>
                <a:endParaRPr dirty="0">
                  <a:latin typeface="Arial" panose="020B0604020202020204" pitchFamily="34" charset="0"/>
                </a:endParaRPr>
              </a:p>
            </p:txBody>
          </p:sp>
          <p:sp>
            <p:nvSpPr>
              <p:cNvPr id="20596" name="Freeform 15"/>
              <p:cNvSpPr/>
              <p:nvPr/>
            </p:nvSpPr>
            <p:spPr>
              <a:xfrm>
                <a:off x="2379" y="1343"/>
                <a:ext cx="1275" cy="1865"/>
              </a:xfrm>
              <a:custGeom>
                <a:avLst/>
                <a:gdLst>
                  <a:gd name="txL" fmla="*/ 0 w 2549"/>
                  <a:gd name="txT" fmla="*/ 0 h 3730"/>
                  <a:gd name="txR" fmla="*/ 2549 w 2549"/>
                  <a:gd name="txB" fmla="*/ 3730 h 3730"/>
                </a:gdLst>
                <a:ahLst/>
                <a:cxnLst>
                  <a:cxn ang="0">
                    <a:pos x="2410" y="133"/>
                  </a:cxn>
                  <a:cxn ang="0">
                    <a:pos x="2410" y="282"/>
                  </a:cxn>
                  <a:cxn ang="0">
                    <a:pos x="2464" y="555"/>
                  </a:cxn>
                  <a:cxn ang="0">
                    <a:pos x="2403" y="928"/>
                  </a:cxn>
                  <a:cxn ang="0">
                    <a:pos x="2464" y="1067"/>
                  </a:cxn>
                  <a:cxn ang="0">
                    <a:pos x="2443" y="1202"/>
                  </a:cxn>
                  <a:cxn ang="0">
                    <a:pos x="2410" y="1264"/>
                  </a:cxn>
                  <a:cxn ang="0">
                    <a:pos x="2450" y="1574"/>
                  </a:cxn>
                  <a:cxn ang="0">
                    <a:pos x="2374" y="2002"/>
                  </a:cxn>
                  <a:cxn ang="0">
                    <a:pos x="2424" y="2057"/>
                  </a:cxn>
                  <a:cxn ang="0">
                    <a:pos x="2424" y="2205"/>
                  </a:cxn>
                  <a:cxn ang="0">
                    <a:pos x="2367" y="2268"/>
                  </a:cxn>
                  <a:cxn ang="0">
                    <a:pos x="2410" y="2570"/>
                  </a:cxn>
                  <a:cxn ang="0">
                    <a:pos x="2374" y="2768"/>
                  </a:cxn>
                  <a:cxn ang="0">
                    <a:pos x="2487" y="2857"/>
                  </a:cxn>
                  <a:cxn ang="0">
                    <a:pos x="2542" y="2992"/>
                  </a:cxn>
                  <a:cxn ang="0">
                    <a:pos x="2549" y="3321"/>
                  </a:cxn>
                  <a:cxn ang="0">
                    <a:pos x="2388" y="3496"/>
                  </a:cxn>
                  <a:cxn ang="0">
                    <a:pos x="1954" y="3673"/>
                  </a:cxn>
                  <a:cxn ang="0">
                    <a:pos x="1624" y="3730"/>
                  </a:cxn>
                  <a:cxn ang="0">
                    <a:pos x="1806" y="3608"/>
                  </a:cxn>
                  <a:cxn ang="0">
                    <a:pos x="1589" y="3623"/>
                  </a:cxn>
                  <a:cxn ang="0">
                    <a:pos x="1785" y="3524"/>
                  </a:cxn>
                  <a:cxn ang="0">
                    <a:pos x="1295" y="3539"/>
                  </a:cxn>
                  <a:cxn ang="0">
                    <a:pos x="932" y="3482"/>
                  </a:cxn>
                  <a:cxn ang="0">
                    <a:pos x="595" y="3405"/>
                  </a:cxn>
                  <a:cxn ang="0">
                    <a:pos x="363" y="3321"/>
                  </a:cxn>
                  <a:cxn ang="0">
                    <a:pos x="126" y="3201"/>
                  </a:cxn>
                  <a:cxn ang="0">
                    <a:pos x="0" y="3068"/>
                  </a:cxn>
                  <a:cxn ang="0">
                    <a:pos x="21" y="2857"/>
                  </a:cxn>
                  <a:cxn ang="0">
                    <a:pos x="356" y="2844"/>
                  </a:cxn>
                  <a:cxn ang="0">
                    <a:pos x="637" y="2821"/>
                  </a:cxn>
                  <a:cxn ang="0">
                    <a:pos x="2163" y="2640"/>
                  </a:cxn>
                  <a:cxn ang="0">
                    <a:pos x="2257" y="1945"/>
                  </a:cxn>
                  <a:cxn ang="0">
                    <a:pos x="2260" y="149"/>
                  </a:cxn>
                  <a:cxn ang="0">
                    <a:pos x="2135" y="44"/>
                  </a:cxn>
                  <a:cxn ang="0">
                    <a:pos x="2458" y="0"/>
                  </a:cxn>
                  <a:cxn ang="0">
                    <a:pos x="2410" y="133"/>
                  </a:cxn>
                  <a:cxn ang="0">
                    <a:pos x="2410" y="133"/>
                  </a:cxn>
                  <a:cxn ang="0">
                    <a:pos x="2410" y="133"/>
                  </a:cxn>
                </a:cxnLst>
                <a:rect l="txL" t="txT" r="txR" b="txB"/>
                <a:pathLst>
                  <a:path w="2549" h="3730">
                    <a:moveTo>
                      <a:pt x="2410" y="133"/>
                    </a:moveTo>
                    <a:lnTo>
                      <a:pt x="2410" y="282"/>
                    </a:lnTo>
                    <a:lnTo>
                      <a:pt x="2464" y="555"/>
                    </a:lnTo>
                    <a:lnTo>
                      <a:pt x="2403" y="928"/>
                    </a:lnTo>
                    <a:lnTo>
                      <a:pt x="2464" y="1067"/>
                    </a:lnTo>
                    <a:lnTo>
                      <a:pt x="2443" y="1202"/>
                    </a:lnTo>
                    <a:lnTo>
                      <a:pt x="2410" y="1264"/>
                    </a:lnTo>
                    <a:lnTo>
                      <a:pt x="2450" y="1574"/>
                    </a:lnTo>
                    <a:lnTo>
                      <a:pt x="2374" y="2002"/>
                    </a:lnTo>
                    <a:lnTo>
                      <a:pt x="2424" y="2057"/>
                    </a:lnTo>
                    <a:lnTo>
                      <a:pt x="2424" y="2205"/>
                    </a:lnTo>
                    <a:lnTo>
                      <a:pt x="2367" y="2268"/>
                    </a:lnTo>
                    <a:lnTo>
                      <a:pt x="2410" y="2570"/>
                    </a:lnTo>
                    <a:lnTo>
                      <a:pt x="2374" y="2768"/>
                    </a:lnTo>
                    <a:lnTo>
                      <a:pt x="2487" y="2857"/>
                    </a:lnTo>
                    <a:lnTo>
                      <a:pt x="2542" y="2992"/>
                    </a:lnTo>
                    <a:lnTo>
                      <a:pt x="2549" y="3321"/>
                    </a:lnTo>
                    <a:lnTo>
                      <a:pt x="2388" y="3496"/>
                    </a:lnTo>
                    <a:lnTo>
                      <a:pt x="1954" y="3673"/>
                    </a:lnTo>
                    <a:lnTo>
                      <a:pt x="1624" y="3730"/>
                    </a:lnTo>
                    <a:lnTo>
                      <a:pt x="1806" y="3608"/>
                    </a:lnTo>
                    <a:lnTo>
                      <a:pt x="1589" y="3623"/>
                    </a:lnTo>
                    <a:lnTo>
                      <a:pt x="1785" y="3524"/>
                    </a:lnTo>
                    <a:lnTo>
                      <a:pt x="1295" y="3539"/>
                    </a:lnTo>
                    <a:lnTo>
                      <a:pt x="932" y="3482"/>
                    </a:lnTo>
                    <a:lnTo>
                      <a:pt x="595" y="3405"/>
                    </a:lnTo>
                    <a:lnTo>
                      <a:pt x="363" y="3321"/>
                    </a:lnTo>
                    <a:lnTo>
                      <a:pt x="126" y="3201"/>
                    </a:lnTo>
                    <a:lnTo>
                      <a:pt x="0" y="3068"/>
                    </a:lnTo>
                    <a:lnTo>
                      <a:pt x="21" y="2857"/>
                    </a:lnTo>
                    <a:lnTo>
                      <a:pt x="356" y="2844"/>
                    </a:lnTo>
                    <a:lnTo>
                      <a:pt x="637" y="2821"/>
                    </a:lnTo>
                    <a:lnTo>
                      <a:pt x="2163" y="2640"/>
                    </a:lnTo>
                    <a:lnTo>
                      <a:pt x="2257" y="1945"/>
                    </a:lnTo>
                    <a:lnTo>
                      <a:pt x="2260" y="149"/>
                    </a:lnTo>
                    <a:lnTo>
                      <a:pt x="2135" y="44"/>
                    </a:lnTo>
                    <a:lnTo>
                      <a:pt x="2458" y="0"/>
                    </a:lnTo>
                    <a:lnTo>
                      <a:pt x="2410" y="133"/>
                    </a:lnTo>
                    <a:lnTo>
                      <a:pt x="2410" y="133"/>
                    </a:lnTo>
                    <a:lnTo>
                      <a:pt x="2410" y="133"/>
                    </a:lnTo>
                    <a:close/>
                  </a:path>
                </a:pathLst>
              </a:custGeom>
              <a:solidFill>
                <a:srgbClr val="EBA17C"/>
              </a:solidFill>
              <a:ln w="9525">
                <a:noFill/>
              </a:ln>
            </p:spPr>
            <p:txBody>
              <a:bodyPr/>
              <a:lstStyle/>
              <a:p>
                <a:endParaRPr dirty="0">
                  <a:latin typeface="Arial" panose="020B0604020202020204" pitchFamily="34" charset="0"/>
                </a:endParaRPr>
              </a:p>
            </p:txBody>
          </p:sp>
          <p:sp>
            <p:nvSpPr>
              <p:cNvPr id="20597" name="Freeform 16"/>
              <p:cNvSpPr/>
              <p:nvPr/>
            </p:nvSpPr>
            <p:spPr>
              <a:xfrm>
                <a:off x="2477" y="1101"/>
                <a:ext cx="1221" cy="312"/>
              </a:xfrm>
              <a:custGeom>
                <a:avLst/>
                <a:gdLst>
                  <a:gd name="txL" fmla="*/ 0 w 2443"/>
                  <a:gd name="txT" fmla="*/ 0 h 625"/>
                  <a:gd name="txR" fmla="*/ 2443 w 2443"/>
                  <a:gd name="txB" fmla="*/ 625 h 625"/>
                </a:gdLst>
                <a:ahLst/>
                <a:cxnLst>
                  <a:cxn ang="0">
                    <a:pos x="148" y="85"/>
                  </a:cxn>
                  <a:cxn ang="0">
                    <a:pos x="623" y="28"/>
                  </a:cxn>
                  <a:cxn ang="0">
                    <a:pos x="1072" y="0"/>
                  </a:cxn>
                  <a:cxn ang="0">
                    <a:pos x="1534" y="15"/>
                  </a:cxn>
                  <a:cxn ang="0">
                    <a:pos x="1891" y="36"/>
                  </a:cxn>
                  <a:cxn ang="0">
                    <a:pos x="2178" y="64"/>
                  </a:cxn>
                  <a:cxn ang="0">
                    <a:pos x="2410" y="119"/>
                  </a:cxn>
                  <a:cxn ang="0">
                    <a:pos x="2443" y="169"/>
                  </a:cxn>
                  <a:cxn ang="0">
                    <a:pos x="2437" y="435"/>
                  </a:cxn>
                  <a:cxn ang="0">
                    <a:pos x="2332" y="513"/>
                  </a:cxn>
                  <a:cxn ang="0">
                    <a:pos x="2275" y="555"/>
                  </a:cxn>
                  <a:cxn ang="0">
                    <a:pos x="1772" y="604"/>
                  </a:cxn>
                  <a:cxn ang="0">
                    <a:pos x="1232" y="625"/>
                  </a:cxn>
                  <a:cxn ang="0">
                    <a:pos x="1568" y="528"/>
                  </a:cxn>
                  <a:cxn ang="0">
                    <a:pos x="1184" y="513"/>
                  </a:cxn>
                  <a:cxn ang="0">
                    <a:pos x="1610" y="458"/>
                  </a:cxn>
                  <a:cxn ang="0">
                    <a:pos x="1268" y="414"/>
                  </a:cxn>
                  <a:cxn ang="0">
                    <a:pos x="1589" y="353"/>
                  </a:cxn>
                  <a:cxn ang="0">
                    <a:pos x="1218" y="346"/>
                  </a:cxn>
                  <a:cxn ang="0">
                    <a:pos x="1521" y="275"/>
                  </a:cxn>
                  <a:cxn ang="0">
                    <a:pos x="834" y="281"/>
                  </a:cxn>
                  <a:cxn ang="0">
                    <a:pos x="167" y="239"/>
                  </a:cxn>
                  <a:cxn ang="0">
                    <a:pos x="0" y="197"/>
                  </a:cxn>
                  <a:cxn ang="0">
                    <a:pos x="148" y="85"/>
                  </a:cxn>
                  <a:cxn ang="0">
                    <a:pos x="148" y="85"/>
                  </a:cxn>
                  <a:cxn ang="0">
                    <a:pos x="148" y="85"/>
                  </a:cxn>
                </a:cxnLst>
                <a:rect l="txL" t="txT" r="txR" b="txB"/>
                <a:pathLst>
                  <a:path w="2443" h="625">
                    <a:moveTo>
                      <a:pt x="148" y="85"/>
                    </a:moveTo>
                    <a:lnTo>
                      <a:pt x="623" y="28"/>
                    </a:lnTo>
                    <a:lnTo>
                      <a:pt x="1072" y="0"/>
                    </a:lnTo>
                    <a:lnTo>
                      <a:pt x="1534" y="15"/>
                    </a:lnTo>
                    <a:lnTo>
                      <a:pt x="1891" y="36"/>
                    </a:lnTo>
                    <a:lnTo>
                      <a:pt x="2178" y="64"/>
                    </a:lnTo>
                    <a:lnTo>
                      <a:pt x="2410" y="119"/>
                    </a:lnTo>
                    <a:lnTo>
                      <a:pt x="2443" y="169"/>
                    </a:lnTo>
                    <a:lnTo>
                      <a:pt x="2437" y="435"/>
                    </a:lnTo>
                    <a:lnTo>
                      <a:pt x="2332" y="513"/>
                    </a:lnTo>
                    <a:lnTo>
                      <a:pt x="2275" y="555"/>
                    </a:lnTo>
                    <a:lnTo>
                      <a:pt x="1772" y="604"/>
                    </a:lnTo>
                    <a:lnTo>
                      <a:pt x="1232" y="625"/>
                    </a:lnTo>
                    <a:lnTo>
                      <a:pt x="1568" y="528"/>
                    </a:lnTo>
                    <a:lnTo>
                      <a:pt x="1184" y="513"/>
                    </a:lnTo>
                    <a:lnTo>
                      <a:pt x="1610" y="458"/>
                    </a:lnTo>
                    <a:lnTo>
                      <a:pt x="1268" y="414"/>
                    </a:lnTo>
                    <a:lnTo>
                      <a:pt x="1589" y="353"/>
                    </a:lnTo>
                    <a:lnTo>
                      <a:pt x="1218" y="346"/>
                    </a:lnTo>
                    <a:lnTo>
                      <a:pt x="1521" y="275"/>
                    </a:lnTo>
                    <a:lnTo>
                      <a:pt x="834" y="281"/>
                    </a:lnTo>
                    <a:lnTo>
                      <a:pt x="167" y="239"/>
                    </a:lnTo>
                    <a:lnTo>
                      <a:pt x="0" y="197"/>
                    </a:lnTo>
                    <a:lnTo>
                      <a:pt x="148" y="85"/>
                    </a:lnTo>
                    <a:lnTo>
                      <a:pt x="148" y="85"/>
                    </a:lnTo>
                    <a:lnTo>
                      <a:pt x="148" y="85"/>
                    </a:lnTo>
                    <a:close/>
                  </a:path>
                </a:pathLst>
              </a:custGeom>
              <a:solidFill>
                <a:srgbClr val="EBA17C"/>
              </a:solidFill>
              <a:ln w="9525">
                <a:noFill/>
              </a:ln>
            </p:spPr>
            <p:txBody>
              <a:bodyPr/>
              <a:lstStyle/>
              <a:p>
                <a:endParaRPr dirty="0">
                  <a:latin typeface="Arial" panose="020B0604020202020204" pitchFamily="34" charset="0"/>
                </a:endParaRPr>
              </a:p>
            </p:txBody>
          </p:sp>
          <p:sp>
            <p:nvSpPr>
              <p:cNvPr id="20598" name="Freeform 17"/>
              <p:cNvSpPr/>
              <p:nvPr/>
            </p:nvSpPr>
            <p:spPr>
              <a:xfrm>
                <a:off x="2774" y="1428"/>
                <a:ext cx="575" cy="1518"/>
              </a:xfrm>
              <a:custGeom>
                <a:avLst/>
                <a:gdLst>
                  <a:gd name="txL" fmla="*/ 0 w 1148"/>
                  <a:gd name="txT" fmla="*/ 0 h 3038"/>
                  <a:gd name="txR" fmla="*/ 1148 w 1148"/>
                  <a:gd name="txB" fmla="*/ 3038 h 3038"/>
                </a:gdLst>
                <a:ahLst/>
                <a:cxnLst>
                  <a:cxn ang="0">
                    <a:pos x="91" y="29"/>
                  </a:cxn>
                  <a:cxn ang="0">
                    <a:pos x="694" y="21"/>
                  </a:cxn>
                  <a:cxn ang="0">
                    <a:pos x="1101" y="0"/>
                  </a:cxn>
                  <a:cxn ang="0">
                    <a:pos x="1135" y="168"/>
                  </a:cxn>
                  <a:cxn ang="0">
                    <a:pos x="1140" y="386"/>
                  </a:cxn>
                  <a:cxn ang="0">
                    <a:pos x="1101" y="590"/>
                  </a:cxn>
                  <a:cxn ang="0">
                    <a:pos x="933" y="865"/>
                  </a:cxn>
                  <a:cxn ang="0">
                    <a:pos x="616" y="1158"/>
                  </a:cxn>
                  <a:cxn ang="0">
                    <a:pos x="701" y="1223"/>
                  </a:cxn>
                  <a:cxn ang="0">
                    <a:pos x="743" y="1312"/>
                  </a:cxn>
                  <a:cxn ang="0">
                    <a:pos x="722" y="1382"/>
                  </a:cxn>
                  <a:cxn ang="0">
                    <a:pos x="637" y="1481"/>
                  </a:cxn>
                  <a:cxn ang="0">
                    <a:pos x="918" y="1819"/>
                  </a:cxn>
                  <a:cxn ang="0">
                    <a:pos x="1093" y="2091"/>
                  </a:cxn>
                  <a:cxn ang="0">
                    <a:pos x="1135" y="2234"/>
                  </a:cxn>
                  <a:cxn ang="0">
                    <a:pos x="1148" y="2430"/>
                  </a:cxn>
                  <a:cxn ang="0">
                    <a:pos x="1121" y="2652"/>
                  </a:cxn>
                  <a:cxn ang="0">
                    <a:pos x="1059" y="2802"/>
                  </a:cxn>
                  <a:cxn ang="0">
                    <a:pos x="926" y="2920"/>
                  </a:cxn>
                  <a:cxn ang="0">
                    <a:pos x="701" y="2998"/>
                  </a:cxn>
                  <a:cxn ang="0">
                    <a:pos x="547" y="3038"/>
                  </a:cxn>
                  <a:cxn ang="0">
                    <a:pos x="91" y="2990"/>
                  </a:cxn>
                  <a:cxn ang="0">
                    <a:pos x="36" y="2935"/>
                  </a:cxn>
                  <a:cxn ang="0">
                    <a:pos x="49" y="2738"/>
                  </a:cxn>
                  <a:cxn ang="0">
                    <a:pos x="44" y="2492"/>
                  </a:cxn>
                  <a:cxn ang="0">
                    <a:pos x="21" y="2373"/>
                  </a:cxn>
                  <a:cxn ang="0">
                    <a:pos x="0" y="2274"/>
                  </a:cxn>
                  <a:cxn ang="0">
                    <a:pos x="36" y="2198"/>
                  </a:cxn>
                  <a:cxn ang="0">
                    <a:pos x="44" y="2091"/>
                  </a:cxn>
                  <a:cxn ang="0">
                    <a:pos x="36" y="2008"/>
                  </a:cxn>
                  <a:cxn ang="0">
                    <a:pos x="0" y="1930"/>
                  </a:cxn>
                  <a:cxn ang="0">
                    <a:pos x="78" y="1833"/>
                  </a:cxn>
                  <a:cxn ang="0">
                    <a:pos x="239" y="1510"/>
                  </a:cxn>
                  <a:cxn ang="0">
                    <a:pos x="141" y="1411"/>
                  </a:cxn>
                  <a:cxn ang="0">
                    <a:pos x="260" y="1187"/>
                  </a:cxn>
                  <a:cxn ang="0">
                    <a:pos x="198" y="829"/>
                  </a:cxn>
                  <a:cxn ang="0">
                    <a:pos x="21" y="632"/>
                  </a:cxn>
                  <a:cxn ang="0">
                    <a:pos x="91" y="29"/>
                  </a:cxn>
                  <a:cxn ang="0">
                    <a:pos x="91" y="29"/>
                  </a:cxn>
                  <a:cxn ang="0">
                    <a:pos x="91" y="29"/>
                  </a:cxn>
                </a:cxnLst>
                <a:rect l="txL" t="txT" r="txR" b="txB"/>
                <a:pathLst>
                  <a:path w="1148" h="3038">
                    <a:moveTo>
                      <a:pt x="91" y="29"/>
                    </a:moveTo>
                    <a:lnTo>
                      <a:pt x="694" y="21"/>
                    </a:lnTo>
                    <a:lnTo>
                      <a:pt x="1101" y="0"/>
                    </a:lnTo>
                    <a:lnTo>
                      <a:pt x="1135" y="168"/>
                    </a:lnTo>
                    <a:lnTo>
                      <a:pt x="1140" y="386"/>
                    </a:lnTo>
                    <a:lnTo>
                      <a:pt x="1101" y="590"/>
                    </a:lnTo>
                    <a:lnTo>
                      <a:pt x="933" y="865"/>
                    </a:lnTo>
                    <a:lnTo>
                      <a:pt x="616" y="1158"/>
                    </a:lnTo>
                    <a:lnTo>
                      <a:pt x="701" y="1223"/>
                    </a:lnTo>
                    <a:lnTo>
                      <a:pt x="743" y="1312"/>
                    </a:lnTo>
                    <a:lnTo>
                      <a:pt x="722" y="1382"/>
                    </a:lnTo>
                    <a:lnTo>
                      <a:pt x="637" y="1481"/>
                    </a:lnTo>
                    <a:lnTo>
                      <a:pt x="918" y="1819"/>
                    </a:lnTo>
                    <a:lnTo>
                      <a:pt x="1093" y="2091"/>
                    </a:lnTo>
                    <a:lnTo>
                      <a:pt x="1135" y="2234"/>
                    </a:lnTo>
                    <a:lnTo>
                      <a:pt x="1148" y="2430"/>
                    </a:lnTo>
                    <a:lnTo>
                      <a:pt x="1121" y="2652"/>
                    </a:lnTo>
                    <a:lnTo>
                      <a:pt x="1059" y="2802"/>
                    </a:lnTo>
                    <a:lnTo>
                      <a:pt x="926" y="2920"/>
                    </a:lnTo>
                    <a:lnTo>
                      <a:pt x="701" y="2998"/>
                    </a:lnTo>
                    <a:lnTo>
                      <a:pt x="547" y="3038"/>
                    </a:lnTo>
                    <a:lnTo>
                      <a:pt x="91" y="2990"/>
                    </a:lnTo>
                    <a:lnTo>
                      <a:pt x="36" y="2935"/>
                    </a:lnTo>
                    <a:lnTo>
                      <a:pt x="49" y="2738"/>
                    </a:lnTo>
                    <a:lnTo>
                      <a:pt x="44" y="2492"/>
                    </a:lnTo>
                    <a:lnTo>
                      <a:pt x="21" y="2373"/>
                    </a:lnTo>
                    <a:lnTo>
                      <a:pt x="0" y="2274"/>
                    </a:lnTo>
                    <a:lnTo>
                      <a:pt x="36" y="2198"/>
                    </a:lnTo>
                    <a:lnTo>
                      <a:pt x="44" y="2091"/>
                    </a:lnTo>
                    <a:lnTo>
                      <a:pt x="36" y="2008"/>
                    </a:lnTo>
                    <a:lnTo>
                      <a:pt x="0" y="1930"/>
                    </a:lnTo>
                    <a:lnTo>
                      <a:pt x="78" y="1833"/>
                    </a:lnTo>
                    <a:lnTo>
                      <a:pt x="239" y="1510"/>
                    </a:lnTo>
                    <a:lnTo>
                      <a:pt x="141" y="1411"/>
                    </a:lnTo>
                    <a:lnTo>
                      <a:pt x="260" y="1187"/>
                    </a:lnTo>
                    <a:lnTo>
                      <a:pt x="198" y="829"/>
                    </a:lnTo>
                    <a:lnTo>
                      <a:pt x="21" y="632"/>
                    </a:lnTo>
                    <a:lnTo>
                      <a:pt x="91" y="29"/>
                    </a:lnTo>
                    <a:lnTo>
                      <a:pt x="91" y="29"/>
                    </a:lnTo>
                    <a:lnTo>
                      <a:pt x="91" y="29"/>
                    </a:lnTo>
                    <a:close/>
                  </a:path>
                </a:pathLst>
              </a:custGeom>
              <a:solidFill>
                <a:srgbClr val="C9C9FF"/>
              </a:solidFill>
              <a:ln w="9525">
                <a:noFill/>
              </a:ln>
            </p:spPr>
            <p:txBody>
              <a:bodyPr/>
              <a:lstStyle/>
              <a:p>
                <a:endParaRPr dirty="0">
                  <a:latin typeface="Arial" panose="020B0604020202020204" pitchFamily="34" charset="0"/>
                </a:endParaRPr>
              </a:p>
            </p:txBody>
          </p:sp>
          <p:sp>
            <p:nvSpPr>
              <p:cNvPr id="20599" name="Freeform 18"/>
              <p:cNvSpPr/>
              <p:nvPr/>
            </p:nvSpPr>
            <p:spPr>
              <a:xfrm>
                <a:off x="2778" y="1649"/>
                <a:ext cx="476" cy="358"/>
              </a:xfrm>
              <a:custGeom>
                <a:avLst/>
                <a:gdLst>
                  <a:gd name="txL" fmla="*/ 0 w 952"/>
                  <a:gd name="txT" fmla="*/ 0 h 715"/>
                  <a:gd name="txR" fmla="*/ 952 w 952"/>
                  <a:gd name="txB" fmla="*/ 715 h 715"/>
                </a:gdLst>
                <a:ahLst/>
                <a:cxnLst>
                  <a:cxn ang="0">
                    <a:pos x="57" y="14"/>
                  </a:cxn>
                  <a:cxn ang="0">
                    <a:pos x="482" y="0"/>
                  </a:cxn>
                  <a:cxn ang="0">
                    <a:pos x="650" y="42"/>
                  </a:cxn>
                  <a:cxn ang="0">
                    <a:pos x="798" y="111"/>
                  </a:cxn>
                  <a:cxn ang="0">
                    <a:pos x="889" y="175"/>
                  </a:cxn>
                  <a:cxn ang="0">
                    <a:pos x="952" y="266"/>
                  </a:cxn>
                  <a:cxn ang="0">
                    <a:pos x="553" y="715"/>
                  </a:cxn>
                  <a:cxn ang="0">
                    <a:pos x="252" y="645"/>
                  </a:cxn>
                  <a:cxn ang="0">
                    <a:pos x="0" y="225"/>
                  </a:cxn>
                  <a:cxn ang="0">
                    <a:pos x="57" y="14"/>
                  </a:cxn>
                  <a:cxn ang="0">
                    <a:pos x="57" y="14"/>
                  </a:cxn>
                  <a:cxn ang="0">
                    <a:pos x="57" y="14"/>
                  </a:cxn>
                </a:cxnLst>
                <a:rect l="txL" t="txT" r="txR" b="txB"/>
                <a:pathLst>
                  <a:path w="952" h="715">
                    <a:moveTo>
                      <a:pt x="57" y="14"/>
                    </a:moveTo>
                    <a:lnTo>
                      <a:pt x="482" y="0"/>
                    </a:lnTo>
                    <a:lnTo>
                      <a:pt x="650" y="42"/>
                    </a:lnTo>
                    <a:lnTo>
                      <a:pt x="798" y="111"/>
                    </a:lnTo>
                    <a:lnTo>
                      <a:pt x="889" y="175"/>
                    </a:lnTo>
                    <a:lnTo>
                      <a:pt x="952" y="266"/>
                    </a:lnTo>
                    <a:lnTo>
                      <a:pt x="553" y="715"/>
                    </a:lnTo>
                    <a:lnTo>
                      <a:pt x="252" y="645"/>
                    </a:lnTo>
                    <a:lnTo>
                      <a:pt x="0" y="225"/>
                    </a:lnTo>
                    <a:lnTo>
                      <a:pt x="57" y="14"/>
                    </a:lnTo>
                    <a:lnTo>
                      <a:pt x="57" y="14"/>
                    </a:lnTo>
                    <a:lnTo>
                      <a:pt x="57" y="14"/>
                    </a:lnTo>
                    <a:close/>
                  </a:path>
                </a:pathLst>
              </a:custGeom>
              <a:solidFill>
                <a:srgbClr val="FFDFA0"/>
              </a:solidFill>
              <a:ln w="9525">
                <a:noFill/>
              </a:ln>
            </p:spPr>
            <p:txBody>
              <a:bodyPr/>
              <a:lstStyle/>
              <a:p>
                <a:endParaRPr dirty="0">
                  <a:latin typeface="Arial" panose="020B0604020202020204" pitchFamily="34" charset="0"/>
                </a:endParaRPr>
              </a:p>
            </p:txBody>
          </p:sp>
          <p:sp>
            <p:nvSpPr>
              <p:cNvPr id="20600" name="Freeform 19"/>
              <p:cNvSpPr/>
              <p:nvPr/>
            </p:nvSpPr>
            <p:spPr>
              <a:xfrm>
                <a:off x="2785" y="2217"/>
                <a:ext cx="490" cy="685"/>
              </a:xfrm>
              <a:custGeom>
                <a:avLst/>
                <a:gdLst>
                  <a:gd name="txL" fmla="*/ 0 w 981"/>
                  <a:gd name="txT" fmla="*/ 0 h 1369"/>
                  <a:gd name="txR" fmla="*/ 981 w 981"/>
                  <a:gd name="txB" fmla="*/ 1369 h 1369"/>
                </a:gdLst>
                <a:ahLst/>
                <a:cxnLst>
                  <a:cxn ang="0">
                    <a:pos x="428" y="0"/>
                  </a:cxn>
                  <a:cxn ang="0">
                    <a:pos x="380" y="779"/>
                  </a:cxn>
                  <a:cxn ang="0">
                    <a:pos x="28" y="962"/>
                  </a:cxn>
                  <a:cxn ang="0">
                    <a:pos x="0" y="1201"/>
                  </a:cxn>
                  <a:cxn ang="0">
                    <a:pos x="76" y="1298"/>
                  </a:cxn>
                  <a:cxn ang="0">
                    <a:pos x="433" y="1369"/>
                  </a:cxn>
                  <a:cxn ang="0">
                    <a:pos x="749" y="1355"/>
                  </a:cxn>
                  <a:cxn ang="0">
                    <a:pos x="952" y="1215"/>
                  </a:cxn>
                  <a:cxn ang="0">
                    <a:pos x="981" y="1072"/>
                  </a:cxn>
                  <a:cxn ang="0">
                    <a:pos x="863" y="947"/>
                  </a:cxn>
                  <a:cxn ang="0">
                    <a:pos x="462" y="758"/>
                  </a:cxn>
                  <a:cxn ang="0">
                    <a:pos x="428" y="0"/>
                  </a:cxn>
                  <a:cxn ang="0">
                    <a:pos x="428" y="0"/>
                  </a:cxn>
                  <a:cxn ang="0">
                    <a:pos x="428" y="0"/>
                  </a:cxn>
                </a:cxnLst>
                <a:rect l="txL" t="txT" r="txR" b="txB"/>
                <a:pathLst>
                  <a:path w="981" h="1369">
                    <a:moveTo>
                      <a:pt x="428" y="0"/>
                    </a:moveTo>
                    <a:lnTo>
                      <a:pt x="380" y="779"/>
                    </a:lnTo>
                    <a:lnTo>
                      <a:pt x="28" y="962"/>
                    </a:lnTo>
                    <a:lnTo>
                      <a:pt x="0" y="1201"/>
                    </a:lnTo>
                    <a:lnTo>
                      <a:pt x="76" y="1298"/>
                    </a:lnTo>
                    <a:lnTo>
                      <a:pt x="433" y="1369"/>
                    </a:lnTo>
                    <a:lnTo>
                      <a:pt x="749" y="1355"/>
                    </a:lnTo>
                    <a:lnTo>
                      <a:pt x="952" y="1215"/>
                    </a:lnTo>
                    <a:lnTo>
                      <a:pt x="981" y="1072"/>
                    </a:lnTo>
                    <a:lnTo>
                      <a:pt x="863" y="947"/>
                    </a:lnTo>
                    <a:lnTo>
                      <a:pt x="462" y="758"/>
                    </a:lnTo>
                    <a:lnTo>
                      <a:pt x="428" y="0"/>
                    </a:lnTo>
                    <a:lnTo>
                      <a:pt x="428" y="0"/>
                    </a:lnTo>
                    <a:lnTo>
                      <a:pt x="428" y="0"/>
                    </a:lnTo>
                    <a:close/>
                  </a:path>
                </a:pathLst>
              </a:custGeom>
              <a:solidFill>
                <a:srgbClr val="FFDFA0"/>
              </a:solidFill>
              <a:ln w="9525">
                <a:noFill/>
              </a:ln>
            </p:spPr>
            <p:txBody>
              <a:bodyPr/>
              <a:lstStyle/>
              <a:p>
                <a:endParaRPr dirty="0">
                  <a:latin typeface="Arial" panose="020B0604020202020204" pitchFamily="34" charset="0"/>
                </a:endParaRPr>
              </a:p>
            </p:txBody>
          </p:sp>
          <p:sp>
            <p:nvSpPr>
              <p:cNvPr id="20601" name="Freeform 20"/>
              <p:cNvSpPr/>
              <p:nvPr/>
            </p:nvSpPr>
            <p:spPr>
              <a:xfrm>
                <a:off x="2353" y="1093"/>
                <a:ext cx="1214" cy="177"/>
              </a:xfrm>
              <a:custGeom>
                <a:avLst/>
                <a:gdLst>
                  <a:gd name="txL" fmla="*/ 0 w 2427"/>
                  <a:gd name="txT" fmla="*/ 0 h 354"/>
                  <a:gd name="txR" fmla="*/ 2427 w 2427"/>
                  <a:gd name="txB" fmla="*/ 354 h 354"/>
                </a:gdLst>
                <a:ahLst/>
                <a:cxnLst>
                  <a:cxn ang="0">
                    <a:pos x="2290" y="56"/>
                  </a:cxn>
                  <a:cxn ang="0">
                    <a:pos x="2376" y="69"/>
                  </a:cxn>
                  <a:cxn ang="0">
                    <a:pos x="2403" y="78"/>
                  </a:cxn>
                  <a:cxn ang="0">
                    <a:pos x="2427" y="82"/>
                  </a:cxn>
                  <a:cxn ang="0">
                    <a:pos x="2427" y="88"/>
                  </a:cxn>
                  <a:cxn ang="0">
                    <a:pos x="2039" y="50"/>
                  </a:cxn>
                  <a:cxn ang="0">
                    <a:pos x="1857" y="38"/>
                  </a:cxn>
                  <a:cxn ang="0">
                    <a:pos x="1576" y="25"/>
                  </a:cxn>
                  <a:cxn ang="0">
                    <a:pos x="1361" y="29"/>
                  </a:cxn>
                  <a:cxn ang="0">
                    <a:pos x="958" y="54"/>
                  </a:cxn>
                  <a:cxn ang="0">
                    <a:pos x="715" y="86"/>
                  </a:cxn>
                  <a:cxn ang="0">
                    <a:pos x="566" y="120"/>
                  </a:cxn>
                  <a:cxn ang="0">
                    <a:pos x="483" y="141"/>
                  </a:cxn>
                  <a:cxn ang="0">
                    <a:pos x="336" y="185"/>
                  </a:cxn>
                  <a:cxn ang="0">
                    <a:pos x="319" y="202"/>
                  </a:cxn>
                  <a:cxn ang="0">
                    <a:pos x="336" y="217"/>
                  </a:cxn>
                  <a:cxn ang="0">
                    <a:pos x="494" y="234"/>
                  </a:cxn>
                  <a:cxn ang="0">
                    <a:pos x="732" y="246"/>
                  </a:cxn>
                  <a:cxn ang="0">
                    <a:pos x="918" y="263"/>
                  </a:cxn>
                  <a:cxn ang="0">
                    <a:pos x="1298" y="276"/>
                  </a:cxn>
                  <a:cxn ang="0">
                    <a:pos x="1502" y="274"/>
                  </a:cxn>
                  <a:cxn ang="0">
                    <a:pos x="1532" y="274"/>
                  </a:cxn>
                  <a:cxn ang="0">
                    <a:pos x="1618" y="272"/>
                  </a:cxn>
                  <a:cxn ang="0">
                    <a:pos x="2108" y="263"/>
                  </a:cxn>
                  <a:cxn ang="0">
                    <a:pos x="2380" y="246"/>
                  </a:cxn>
                  <a:cxn ang="0">
                    <a:pos x="2378" y="251"/>
                  </a:cxn>
                  <a:cxn ang="0">
                    <a:pos x="2334" y="261"/>
                  </a:cxn>
                  <a:cxn ang="0">
                    <a:pos x="1977" y="293"/>
                  </a:cxn>
                  <a:cxn ang="0">
                    <a:pos x="1618" y="308"/>
                  </a:cxn>
                  <a:cxn ang="0">
                    <a:pos x="1559" y="324"/>
                  </a:cxn>
                  <a:cxn ang="0">
                    <a:pos x="1511" y="343"/>
                  </a:cxn>
                  <a:cxn ang="0">
                    <a:pos x="1441" y="352"/>
                  </a:cxn>
                  <a:cxn ang="0">
                    <a:pos x="1334" y="354"/>
                  </a:cxn>
                  <a:cxn ang="0">
                    <a:pos x="1133" y="352"/>
                  </a:cxn>
                  <a:cxn ang="0">
                    <a:pos x="684" y="341"/>
                  </a:cxn>
                  <a:cxn ang="0">
                    <a:pos x="509" y="333"/>
                  </a:cxn>
                  <a:cxn ang="0">
                    <a:pos x="207" y="312"/>
                  </a:cxn>
                  <a:cxn ang="0">
                    <a:pos x="80" y="289"/>
                  </a:cxn>
                  <a:cxn ang="0">
                    <a:pos x="46" y="276"/>
                  </a:cxn>
                  <a:cxn ang="0">
                    <a:pos x="21" y="253"/>
                  </a:cxn>
                  <a:cxn ang="0">
                    <a:pos x="0" y="215"/>
                  </a:cxn>
                  <a:cxn ang="0">
                    <a:pos x="6" y="166"/>
                  </a:cxn>
                  <a:cxn ang="0">
                    <a:pos x="42" y="137"/>
                  </a:cxn>
                  <a:cxn ang="0">
                    <a:pos x="89" y="116"/>
                  </a:cxn>
                  <a:cxn ang="0">
                    <a:pos x="141" y="103"/>
                  </a:cxn>
                  <a:cxn ang="0">
                    <a:pos x="414" y="56"/>
                  </a:cxn>
                  <a:cxn ang="0">
                    <a:pos x="563" y="37"/>
                  </a:cxn>
                  <a:cxn ang="0">
                    <a:pos x="825" y="19"/>
                  </a:cxn>
                  <a:cxn ang="0">
                    <a:pos x="1142" y="10"/>
                  </a:cxn>
                  <a:cxn ang="0">
                    <a:pos x="1329" y="8"/>
                  </a:cxn>
                  <a:cxn ang="0">
                    <a:pos x="1570" y="0"/>
                  </a:cxn>
                  <a:cxn ang="0">
                    <a:pos x="1941" y="23"/>
                  </a:cxn>
                  <a:cxn ang="0">
                    <a:pos x="2290" y="56"/>
                  </a:cxn>
                  <a:cxn ang="0">
                    <a:pos x="2290" y="56"/>
                  </a:cxn>
                  <a:cxn ang="0">
                    <a:pos x="2290" y="56"/>
                  </a:cxn>
                </a:cxnLst>
                <a:rect l="txL" t="txT" r="txR" b="txB"/>
                <a:pathLst>
                  <a:path w="2427" h="354">
                    <a:moveTo>
                      <a:pt x="2290" y="56"/>
                    </a:moveTo>
                    <a:lnTo>
                      <a:pt x="2376" y="69"/>
                    </a:lnTo>
                    <a:lnTo>
                      <a:pt x="2403" y="78"/>
                    </a:lnTo>
                    <a:lnTo>
                      <a:pt x="2427" y="82"/>
                    </a:lnTo>
                    <a:lnTo>
                      <a:pt x="2427" y="88"/>
                    </a:lnTo>
                    <a:lnTo>
                      <a:pt x="2039" y="50"/>
                    </a:lnTo>
                    <a:lnTo>
                      <a:pt x="1857" y="38"/>
                    </a:lnTo>
                    <a:lnTo>
                      <a:pt x="1576" y="25"/>
                    </a:lnTo>
                    <a:lnTo>
                      <a:pt x="1361" y="29"/>
                    </a:lnTo>
                    <a:lnTo>
                      <a:pt x="958" y="54"/>
                    </a:lnTo>
                    <a:lnTo>
                      <a:pt x="715" y="86"/>
                    </a:lnTo>
                    <a:lnTo>
                      <a:pt x="566" y="120"/>
                    </a:lnTo>
                    <a:lnTo>
                      <a:pt x="483" y="141"/>
                    </a:lnTo>
                    <a:lnTo>
                      <a:pt x="336" y="185"/>
                    </a:lnTo>
                    <a:lnTo>
                      <a:pt x="319" y="202"/>
                    </a:lnTo>
                    <a:lnTo>
                      <a:pt x="336" y="217"/>
                    </a:lnTo>
                    <a:lnTo>
                      <a:pt x="494" y="234"/>
                    </a:lnTo>
                    <a:lnTo>
                      <a:pt x="732" y="246"/>
                    </a:lnTo>
                    <a:lnTo>
                      <a:pt x="918" y="263"/>
                    </a:lnTo>
                    <a:lnTo>
                      <a:pt x="1298" y="276"/>
                    </a:lnTo>
                    <a:lnTo>
                      <a:pt x="1502" y="274"/>
                    </a:lnTo>
                    <a:lnTo>
                      <a:pt x="1532" y="274"/>
                    </a:lnTo>
                    <a:lnTo>
                      <a:pt x="1618" y="272"/>
                    </a:lnTo>
                    <a:lnTo>
                      <a:pt x="2108" y="263"/>
                    </a:lnTo>
                    <a:lnTo>
                      <a:pt x="2380" y="246"/>
                    </a:lnTo>
                    <a:lnTo>
                      <a:pt x="2378" y="251"/>
                    </a:lnTo>
                    <a:lnTo>
                      <a:pt x="2334" y="261"/>
                    </a:lnTo>
                    <a:lnTo>
                      <a:pt x="1977" y="293"/>
                    </a:lnTo>
                    <a:lnTo>
                      <a:pt x="1618" y="308"/>
                    </a:lnTo>
                    <a:lnTo>
                      <a:pt x="1559" y="324"/>
                    </a:lnTo>
                    <a:lnTo>
                      <a:pt x="1511" y="343"/>
                    </a:lnTo>
                    <a:lnTo>
                      <a:pt x="1441" y="352"/>
                    </a:lnTo>
                    <a:lnTo>
                      <a:pt x="1334" y="354"/>
                    </a:lnTo>
                    <a:lnTo>
                      <a:pt x="1133" y="352"/>
                    </a:lnTo>
                    <a:lnTo>
                      <a:pt x="684" y="341"/>
                    </a:lnTo>
                    <a:lnTo>
                      <a:pt x="509" y="333"/>
                    </a:lnTo>
                    <a:lnTo>
                      <a:pt x="207" y="312"/>
                    </a:lnTo>
                    <a:lnTo>
                      <a:pt x="80" y="289"/>
                    </a:lnTo>
                    <a:lnTo>
                      <a:pt x="46" y="276"/>
                    </a:lnTo>
                    <a:lnTo>
                      <a:pt x="21" y="253"/>
                    </a:lnTo>
                    <a:lnTo>
                      <a:pt x="0" y="215"/>
                    </a:lnTo>
                    <a:lnTo>
                      <a:pt x="6" y="166"/>
                    </a:lnTo>
                    <a:lnTo>
                      <a:pt x="42" y="137"/>
                    </a:lnTo>
                    <a:lnTo>
                      <a:pt x="89" y="116"/>
                    </a:lnTo>
                    <a:lnTo>
                      <a:pt x="141" y="103"/>
                    </a:lnTo>
                    <a:lnTo>
                      <a:pt x="414" y="56"/>
                    </a:lnTo>
                    <a:lnTo>
                      <a:pt x="563" y="37"/>
                    </a:lnTo>
                    <a:lnTo>
                      <a:pt x="825" y="19"/>
                    </a:lnTo>
                    <a:lnTo>
                      <a:pt x="1142" y="10"/>
                    </a:lnTo>
                    <a:lnTo>
                      <a:pt x="1329" y="8"/>
                    </a:lnTo>
                    <a:lnTo>
                      <a:pt x="1570" y="0"/>
                    </a:lnTo>
                    <a:lnTo>
                      <a:pt x="1941" y="23"/>
                    </a:lnTo>
                    <a:lnTo>
                      <a:pt x="2290" y="56"/>
                    </a:lnTo>
                    <a:lnTo>
                      <a:pt x="2290" y="56"/>
                    </a:lnTo>
                    <a:lnTo>
                      <a:pt x="2290" y="56"/>
                    </a:lnTo>
                    <a:close/>
                  </a:path>
                </a:pathLst>
              </a:custGeom>
              <a:solidFill>
                <a:srgbClr val="000000"/>
              </a:solidFill>
              <a:ln w="9525">
                <a:noFill/>
              </a:ln>
            </p:spPr>
            <p:txBody>
              <a:bodyPr/>
              <a:lstStyle/>
              <a:p>
                <a:endParaRPr dirty="0">
                  <a:latin typeface="Arial" panose="020B0604020202020204" pitchFamily="34" charset="0"/>
                </a:endParaRPr>
              </a:p>
            </p:txBody>
          </p:sp>
          <p:sp>
            <p:nvSpPr>
              <p:cNvPr id="20602" name="Freeform 21"/>
              <p:cNvSpPr/>
              <p:nvPr/>
            </p:nvSpPr>
            <p:spPr>
              <a:xfrm>
                <a:off x="3453" y="1187"/>
                <a:ext cx="251" cy="87"/>
              </a:xfrm>
              <a:custGeom>
                <a:avLst/>
                <a:gdLst>
                  <a:gd name="txL" fmla="*/ 0 w 502"/>
                  <a:gd name="txT" fmla="*/ 0 h 173"/>
                  <a:gd name="txR" fmla="*/ 502 w 502"/>
                  <a:gd name="txB" fmla="*/ 173 h 173"/>
                </a:gdLst>
                <a:ahLst/>
                <a:cxnLst>
                  <a:cxn ang="0">
                    <a:pos x="492" y="28"/>
                  </a:cxn>
                  <a:cxn ang="0">
                    <a:pos x="411" y="110"/>
                  </a:cxn>
                  <a:cxn ang="0">
                    <a:pos x="339" y="136"/>
                  </a:cxn>
                  <a:cxn ang="0">
                    <a:pos x="204" y="155"/>
                  </a:cxn>
                  <a:cxn ang="0">
                    <a:pos x="179" y="157"/>
                  </a:cxn>
                  <a:cxn ang="0">
                    <a:pos x="126" y="161"/>
                  </a:cxn>
                  <a:cxn ang="0">
                    <a:pos x="36" y="173"/>
                  </a:cxn>
                  <a:cxn ang="0">
                    <a:pos x="0" y="169"/>
                  </a:cxn>
                  <a:cxn ang="0">
                    <a:pos x="0" y="157"/>
                  </a:cxn>
                  <a:cxn ang="0">
                    <a:pos x="181" y="136"/>
                  </a:cxn>
                  <a:cxn ang="0">
                    <a:pos x="281" y="102"/>
                  </a:cxn>
                  <a:cxn ang="0">
                    <a:pos x="306" y="76"/>
                  </a:cxn>
                  <a:cxn ang="0">
                    <a:pos x="308" y="64"/>
                  </a:cxn>
                  <a:cxn ang="0">
                    <a:pos x="327" y="55"/>
                  </a:cxn>
                  <a:cxn ang="0">
                    <a:pos x="371" y="49"/>
                  </a:cxn>
                  <a:cxn ang="0">
                    <a:pos x="456" y="20"/>
                  </a:cxn>
                  <a:cxn ang="0">
                    <a:pos x="496" y="0"/>
                  </a:cxn>
                  <a:cxn ang="0">
                    <a:pos x="502" y="5"/>
                  </a:cxn>
                  <a:cxn ang="0">
                    <a:pos x="492" y="28"/>
                  </a:cxn>
                  <a:cxn ang="0">
                    <a:pos x="492" y="28"/>
                  </a:cxn>
                  <a:cxn ang="0">
                    <a:pos x="492" y="28"/>
                  </a:cxn>
                </a:cxnLst>
                <a:rect l="txL" t="txT" r="txR" b="txB"/>
                <a:pathLst>
                  <a:path w="502" h="173">
                    <a:moveTo>
                      <a:pt x="492" y="28"/>
                    </a:moveTo>
                    <a:lnTo>
                      <a:pt x="411" y="110"/>
                    </a:lnTo>
                    <a:lnTo>
                      <a:pt x="339" y="136"/>
                    </a:lnTo>
                    <a:lnTo>
                      <a:pt x="204" y="155"/>
                    </a:lnTo>
                    <a:lnTo>
                      <a:pt x="179" y="157"/>
                    </a:lnTo>
                    <a:lnTo>
                      <a:pt x="126" y="161"/>
                    </a:lnTo>
                    <a:lnTo>
                      <a:pt x="36" y="173"/>
                    </a:lnTo>
                    <a:lnTo>
                      <a:pt x="0" y="169"/>
                    </a:lnTo>
                    <a:lnTo>
                      <a:pt x="0" y="157"/>
                    </a:lnTo>
                    <a:lnTo>
                      <a:pt x="181" y="136"/>
                    </a:lnTo>
                    <a:lnTo>
                      <a:pt x="281" y="102"/>
                    </a:lnTo>
                    <a:lnTo>
                      <a:pt x="306" y="76"/>
                    </a:lnTo>
                    <a:lnTo>
                      <a:pt x="308" y="64"/>
                    </a:lnTo>
                    <a:lnTo>
                      <a:pt x="327" y="55"/>
                    </a:lnTo>
                    <a:lnTo>
                      <a:pt x="371" y="49"/>
                    </a:lnTo>
                    <a:lnTo>
                      <a:pt x="456" y="20"/>
                    </a:lnTo>
                    <a:lnTo>
                      <a:pt x="496" y="0"/>
                    </a:lnTo>
                    <a:lnTo>
                      <a:pt x="502" y="5"/>
                    </a:lnTo>
                    <a:lnTo>
                      <a:pt x="492" y="28"/>
                    </a:lnTo>
                    <a:lnTo>
                      <a:pt x="492" y="28"/>
                    </a:lnTo>
                    <a:lnTo>
                      <a:pt x="492" y="28"/>
                    </a:lnTo>
                    <a:close/>
                  </a:path>
                </a:pathLst>
              </a:custGeom>
              <a:solidFill>
                <a:srgbClr val="000000"/>
              </a:solidFill>
              <a:ln w="9525">
                <a:noFill/>
              </a:ln>
            </p:spPr>
            <p:txBody>
              <a:bodyPr/>
              <a:lstStyle/>
              <a:p>
                <a:endParaRPr dirty="0">
                  <a:latin typeface="Arial" panose="020B0604020202020204" pitchFamily="34" charset="0"/>
                </a:endParaRPr>
              </a:p>
            </p:txBody>
          </p:sp>
          <p:sp>
            <p:nvSpPr>
              <p:cNvPr id="20603" name="Freeform 22"/>
              <p:cNvSpPr/>
              <p:nvPr/>
            </p:nvSpPr>
            <p:spPr>
              <a:xfrm>
                <a:off x="3332" y="1238"/>
                <a:ext cx="369" cy="99"/>
              </a:xfrm>
              <a:custGeom>
                <a:avLst/>
                <a:gdLst>
                  <a:gd name="txL" fmla="*/ 0 w 737"/>
                  <a:gd name="txT" fmla="*/ 0 h 198"/>
                  <a:gd name="txR" fmla="*/ 737 w 737"/>
                  <a:gd name="txB" fmla="*/ 198 h 198"/>
                </a:gdLst>
                <a:ahLst/>
                <a:cxnLst>
                  <a:cxn ang="0">
                    <a:pos x="735" y="31"/>
                  </a:cxn>
                  <a:cxn ang="0">
                    <a:pos x="699" y="71"/>
                  </a:cxn>
                  <a:cxn ang="0">
                    <a:pos x="676" y="101"/>
                  </a:cxn>
                  <a:cxn ang="0">
                    <a:pos x="652" y="116"/>
                  </a:cxn>
                  <a:cxn ang="0">
                    <a:pos x="604" y="128"/>
                  </a:cxn>
                  <a:cxn ang="0">
                    <a:pos x="549" y="143"/>
                  </a:cxn>
                  <a:cxn ang="0">
                    <a:pos x="439" y="160"/>
                  </a:cxn>
                  <a:cxn ang="0">
                    <a:pos x="279" y="179"/>
                  </a:cxn>
                  <a:cxn ang="0">
                    <a:pos x="120" y="194"/>
                  </a:cxn>
                  <a:cxn ang="0">
                    <a:pos x="0" y="198"/>
                  </a:cxn>
                  <a:cxn ang="0">
                    <a:pos x="0" y="196"/>
                  </a:cxn>
                  <a:cxn ang="0">
                    <a:pos x="0" y="187"/>
                  </a:cxn>
                  <a:cxn ang="0">
                    <a:pos x="21" y="181"/>
                  </a:cxn>
                  <a:cxn ang="0">
                    <a:pos x="258" y="160"/>
                  </a:cxn>
                  <a:cxn ang="0">
                    <a:pos x="528" y="112"/>
                  </a:cxn>
                  <a:cxn ang="0">
                    <a:pos x="597" y="82"/>
                  </a:cxn>
                  <a:cxn ang="0">
                    <a:pos x="657" y="42"/>
                  </a:cxn>
                  <a:cxn ang="0">
                    <a:pos x="709" y="19"/>
                  </a:cxn>
                  <a:cxn ang="0">
                    <a:pos x="728" y="0"/>
                  </a:cxn>
                  <a:cxn ang="0">
                    <a:pos x="737" y="2"/>
                  </a:cxn>
                  <a:cxn ang="0">
                    <a:pos x="735" y="31"/>
                  </a:cxn>
                  <a:cxn ang="0">
                    <a:pos x="735" y="31"/>
                  </a:cxn>
                  <a:cxn ang="0">
                    <a:pos x="735" y="31"/>
                  </a:cxn>
                </a:cxnLst>
                <a:rect l="txL" t="txT" r="txR" b="txB"/>
                <a:pathLst>
                  <a:path w="737" h="198">
                    <a:moveTo>
                      <a:pt x="735" y="31"/>
                    </a:moveTo>
                    <a:lnTo>
                      <a:pt x="699" y="71"/>
                    </a:lnTo>
                    <a:lnTo>
                      <a:pt x="676" y="101"/>
                    </a:lnTo>
                    <a:lnTo>
                      <a:pt x="652" y="116"/>
                    </a:lnTo>
                    <a:lnTo>
                      <a:pt x="604" y="128"/>
                    </a:lnTo>
                    <a:lnTo>
                      <a:pt x="549" y="143"/>
                    </a:lnTo>
                    <a:lnTo>
                      <a:pt x="439" y="160"/>
                    </a:lnTo>
                    <a:lnTo>
                      <a:pt x="279" y="179"/>
                    </a:lnTo>
                    <a:lnTo>
                      <a:pt x="120" y="194"/>
                    </a:lnTo>
                    <a:lnTo>
                      <a:pt x="0" y="198"/>
                    </a:lnTo>
                    <a:lnTo>
                      <a:pt x="0" y="196"/>
                    </a:lnTo>
                    <a:lnTo>
                      <a:pt x="0" y="187"/>
                    </a:lnTo>
                    <a:lnTo>
                      <a:pt x="21" y="181"/>
                    </a:lnTo>
                    <a:lnTo>
                      <a:pt x="258" y="160"/>
                    </a:lnTo>
                    <a:lnTo>
                      <a:pt x="528" y="112"/>
                    </a:lnTo>
                    <a:lnTo>
                      <a:pt x="597" y="82"/>
                    </a:lnTo>
                    <a:lnTo>
                      <a:pt x="657" y="42"/>
                    </a:lnTo>
                    <a:lnTo>
                      <a:pt x="709" y="19"/>
                    </a:lnTo>
                    <a:lnTo>
                      <a:pt x="728" y="0"/>
                    </a:lnTo>
                    <a:lnTo>
                      <a:pt x="737" y="2"/>
                    </a:lnTo>
                    <a:lnTo>
                      <a:pt x="735" y="31"/>
                    </a:lnTo>
                    <a:lnTo>
                      <a:pt x="735" y="31"/>
                    </a:lnTo>
                    <a:lnTo>
                      <a:pt x="735"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604" name="Freeform 23"/>
              <p:cNvSpPr/>
              <p:nvPr/>
            </p:nvSpPr>
            <p:spPr>
              <a:xfrm>
                <a:off x="2357" y="1240"/>
                <a:ext cx="1170" cy="116"/>
              </a:xfrm>
              <a:custGeom>
                <a:avLst/>
                <a:gdLst>
                  <a:gd name="txL" fmla="*/ 0 w 2340"/>
                  <a:gd name="txT" fmla="*/ 0 h 234"/>
                  <a:gd name="txR" fmla="*/ 2340 w 2340"/>
                  <a:gd name="txB" fmla="*/ 234 h 234"/>
                </a:gdLst>
                <a:ahLst/>
                <a:cxnLst>
                  <a:cxn ang="0">
                    <a:pos x="232" y="46"/>
                  </a:cxn>
                  <a:cxn ang="0">
                    <a:pos x="312" y="55"/>
                  </a:cxn>
                  <a:cxn ang="0">
                    <a:pos x="345" y="57"/>
                  </a:cxn>
                  <a:cxn ang="0">
                    <a:pos x="415" y="67"/>
                  </a:cxn>
                  <a:cxn ang="0">
                    <a:pos x="474" y="70"/>
                  </a:cxn>
                  <a:cxn ang="0">
                    <a:pos x="573" y="82"/>
                  </a:cxn>
                  <a:cxn ang="0">
                    <a:pos x="632" y="82"/>
                  </a:cxn>
                  <a:cxn ang="0">
                    <a:pos x="729" y="91"/>
                  </a:cxn>
                  <a:cxn ang="0">
                    <a:pos x="1346" y="110"/>
                  </a:cxn>
                  <a:cxn ang="0">
                    <a:pos x="1707" y="114"/>
                  </a:cxn>
                  <a:cxn ang="0">
                    <a:pos x="1966" y="108"/>
                  </a:cxn>
                  <a:cxn ang="0">
                    <a:pos x="2059" y="99"/>
                  </a:cxn>
                  <a:cxn ang="0">
                    <a:pos x="2253" y="89"/>
                  </a:cxn>
                  <a:cxn ang="0">
                    <a:pos x="2335" y="82"/>
                  </a:cxn>
                  <a:cxn ang="0">
                    <a:pos x="2340" y="86"/>
                  </a:cxn>
                  <a:cxn ang="0">
                    <a:pos x="2340" y="89"/>
                  </a:cxn>
                  <a:cxn ang="0">
                    <a:pos x="2325" y="97"/>
                  </a:cxn>
                  <a:cxn ang="0">
                    <a:pos x="2067" y="118"/>
                  </a:cxn>
                  <a:cxn ang="0">
                    <a:pos x="1894" y="133"/>
                  </a:cxn>
                  <a:cxn ang="0">
                    <a:pos x="1778" y="141"/>
                  </a:cxn>
                  <a:cxn ang="0">
                    <a:pos x="1565" y="158"/>
                  </a:cxn>
                  <a:cxn ang="0">
                    <a:pos x="1460" y="175"/>
                  </a:cxn>
                  <a:cxn ang="0">
                    <a:pos x="1388" y="196"/>
                  </a:cxn>
                  <a:cxn ang="0">
                    <a:pos x="1337" y="209"/>
                  </a:cxn>
                  <a:cxn ang="0">
                    <a:pos x="1263" y="232"/>
                  </a:cxn>
                  <a:cxn ang="0">
                    <a:pos x="1156" y="234"/>
                  </a:cxn>
                  <a:cxn ang="0">
                    <a:pos x="818" y="211"/>
                  </a:cxn>
                  <a:cxn ang="0">
                    <a:pos x="449" y="167"/>
                  </a:cxn>
                  <a:cxn ang="0">
                    <a:pos x="198" y="133"/>
                  </a:cxn>
                  <a:cxn ang="0">
                    <a:pos x="58" y="101"/>
                  </a:cxn>
                  <a:cxn ang="0">
                    <a:pos x="12" y="76"/>
                  </a:cxn>
                  <a:cxn ang="0">
                    <a:pos x="0" y="50"/>
                  </a:cxn>
                  <a:cxn ang="0">
                    <a:pos x="2" y="8"/>
                  </a:cxn>
                  <a:cxn ang="0">
                    <a:pos x="12" y="0"/>
                  </a:cxn>
                  <a:cxn ang="0">
                    <a:pos x="84" y="21"/>
                  </a:cxn>
                  <a:cxn ang="0">
                    <a:pos x="232" y="46"/>
                  </a:cxn>
                  <a:cxn ang="0">
                    <a:pos x="232" y="46"/>
                  </a:cxn>
                  <a:cxn ang="0">
                    <a:pos x="232" y="46"/>
                  </a:cxn>
                </a:cxnLst>
                <a:rect l="txL" t="txT" r="txR" b="txB"/>
                <a:pathLst>
                  <a:path w="2340" h="234">
                    <a:moveTo>
                      <a:pt x="232" y="46"/>
                    </a:moveTo>
                    <a:lnTo>
                      <a:pt x="312" y="55"/>
                    </a:lnTo>
                    <a:lnTo>
                      <a:pt x="345" y="57"/>
                    </a:lnTo>
                    <a:lnTo>
                      <a:pt x="415" y="67"/>
                    </a:lnTo>
                    <a:lnTo>
                      <a:pt x="474" y="70"/>
                    </a:lnTo>
                    <a:lnTo>
                      <a:pt x="573" y="82"/>
                    </a:lnTo>
                    <a:lnTo>
                      <a:pt x="632" y="82"/>
                    </a:lnTo>
                    <a:lnTo>
                      <a:pt x="729" y="91"/>
                    </a:lnTo>
                    <a:lnTo>
                      <a:pt x="1346" y="110"/>
                    </a:lnTo>
                    <a:lnTo>
                      <a:pt x="1707" y="114"/>
                    </a:lnTo>
                    <a:lnTo>
                      <a:pt x="1966" y="108"/>
                    </a:lnTo>
                    <a:lnTo>
                      <a:pt x="2059" y="99"/>
                    </a:lnTo>
                    <a:lnTo>
                      <a:pt x="2253" y="89"/>
                    </a:lnTo>
                    <a:lnTo>
                      <a:pt x="2335" y="82"/>
                    </a:lnTo>
                    <a:lnTo>
                      <a:pt x="2340" y="86"/>
                    </a:lnTo>
                    <a:lnTo>
                      <a:pt x="2340" y="89"/>
                    </a:lnTo>
                    <a:lnTo>
                      <a:pt x="2325" y="97"/>
                    </a:lnTo>
                    <a:lnTo>
                      <a:pt x="2067" y="118"/>
                    </a:lnTo>
                    <a:lnTo>
                      <a:pt x="1894" y="133"/>
                    </a:lnTo>
                    <a:lnTo>
                      <a:pt x="1778" y="141"/>
                    </a:lnTo>
                    <a:lnTo>
                      <a:pt x="1565" y="158"/>
                    </a:lnTo>
                    <a:lnTo>
                      <a:pt x="1460" y="175"/>
                    </a:lnTo>
                    <a:lnTo>
                      <a:pt x="1388" y="196"/>
                    </a:lnTo>
                    <a:lnTo>
                      <a:pt x="1337" y="209"/>
                    </a:lnTo>
                    <a:lnTo>
                      <a:pt x="1263" y="232"/>
                    </a:lnTo>
                    <a:lnTo>
                      <a:pt x="1156" y="234"/>
                    </a:lnTo>
                    <a:lnTo>
                      <a:pt x="818" y="211"/>
                    </a:lnTo>
                    <a:lnTo>
                      <a:pt x="449" y="167"/>
                    </a:lnTo>
                    <a:lnTo>
                      <a:pt x="198" y="133"/>
                    </a:lnTo>
                    <a:lnTo>
                      <a:pt x="58" y="101"/>
                    </a:lnTo>
                    <a:lnTo>
                      <a:pt x="12" y="76"/>
                    </a:lnTo>
                    <a:lnTo>
                      <a:pt x="0" y="50"/>
                    </a:lnTo>
                    <a:lnTo>
                      <a:pt x="2" y="8"/>
                    </a:lnTo>
                    <a:lnTo>
                      <a:pt x="12" y="0"/>
                    </a:lnTo>
                    <a:lnTo>
                      <a:pt x="84" y="21"/>
                    </a:lnTo>
                    <a:lnTo>
                      <a:pt x="232" y="46"/>
                    </a:lnTo>
                    <a:lnTo>
                      <a:pt x="232" y="46"/>
                    </a:lnTo>
                    <a:lnTo>
                      <a:pt x="232" y="46"/>
                    </a:lnTo>
                    <a:close/>
                  </a:path>
                </a:pathLst>
              </a:custGeom>
              <a:solidFill>
                <a:srgbClr val="000000"/>
              </a:solidFill>
              <a:ln w="9525">
                <a:noFill/>
              </a:ln>
            </p:spPr>
            <p:txBody>
              <a:bodyPr/>
              <a:lstStyle/>
              <a:p>
                <a:endParaRPr dirty="0">
                  <a:latin typeface="Arial" panose="020B0604020202020204" pitchFamily="34" charset="0"/>
                </a:endParaRPr>
              </a:p>
            </p:txBody>
          </p:sp>
          <p:sp>
            <p:nvSpPr>
              <p:cNvPr id="20605" name="Freeform 24"/>
              <p:cNvSpPr/>
              <p:nvPr/>
            </p:nvSpPr>
            <p:spPr>
              <a:xfrm>
                <a:off x="3243" y="1295"/>
                <a:ext cx="460" cy="150"/>
              </a:xfrm>
              <a:custGeom>
                <a:avLst/>
                <a:gdLst>
                  <a:gd name="txL" fmla="*/ 0 w 920"/>
                  <a:gd name="txT" fmla="*/ 0 h 301"/>
                  <a:gd name="txR" fmla="*/ 920 w 920"/>
                  <a:gd name="txB" fmla="*/ 301 h 301"/>
                </a:gdLst>
                <a:ahLst/>
                <a:cxnLst>
                  <a:cxn ang="0">
                    <a:pos x="920" y="16"/>
                  </a:cxn>
                  <a:cxn ang="0">
                    <a:pos x="892" y="59"/>
                  </a:cxn>
                  <a:cxn ang="0">
                    <a:pos x="878" y="107"/>
                  </a:cxn>
                  <a:cxn ang="0">
                    <a:pos x="838" y="126"/>
                  </a:cxn>
                  <a:cxn ang="0">
                    <a:pos x="658" y="171"/>
                  </a:cxn>
                  <a:cxn ang="0">
                    <a:pos x="574" y="183"/>
                  </a:cxn>
                  <a:cxn ang="0">
                    <a:pos x="348" y="208"/>
                  </a:cxn>
                  <a:cxn ang="0">
                    <a:pos x="179" y="225"/>
                  </a:cxn>
                  <a:cxn ang="0">
                    <a:pos x="169" y="234"/>
                  </a:cxn>
                  <a:cxn ang="0">
                    <a:pos x="184" y="293"/>
                  </a:cxn>
                  <a:cxn ang="0">
                    <a:pos x="184" y="297"/>
                  </a:cxn>
                  <a:cxn ang="0">
                    <a:pos x="183" y="301"/>
                  </a:cxn>
                  <a:cxn ang="0">
                    <a:pos x="120" y="236"/>
                  </a:cxn>
                  <a:cxn ang="0">
                    <a:pos x="6" y="230"/>
                  </a:cxn>
                  <a:cxn ang="0">
                    <a:pos x="0" y="225"/>
                  </a:cxn>
                  <a:cxn ang="0">
                    <a:pos x="0" y="221"/>
                  </a:cxn>
                  <a:cxn ang="0">
                    <a:pos x="6" y="217"/>
                  </a:cxn>
                  <a:cxn ang="0">
                    <a:pos x="103" y="213"/>
                  </a:cxn>
                  <a:cxn ang="0">
                    <a:pos x="192" y="206"/>
                  </a:cxn>
                  <a:cxn ang="0">
                    <a:pos x="445" y="171"/>
                  </a:cxn>
                  <a:cxn ang="0">
                    <a:pos x="586" y="154"/>
                  </a:cxn>
                  <a:cxn ang="0">
                    <a:pos x="673" y="137"/>
                  </a:cxn>
                  <a:cxn ang="0">
                    <a:pos x="747" y="105"/>
                  </a:cxn>
                  <a:cxn ang="0">
                    <a:pos x="774" y="97"/>
                  </a:cxn>
                  <a:cxn ang="0">
                    <a:pos x="855" y="35"/>
                  </a:cxn>
                  <a:cxn ang="0">
                    <a:pos x="903" y="0"/>
                  </a:cxn>
                  <a:cxn ang="0">
                    <a:pos x="909" y="0"/>
                  </a:cxn>
                  <a:cxn ang="0">
                    <a:pos x="920" y="16"/>
                  </a:cxn>
                  <a:cxn ang="0">
                    <a:pos x="920" y="16"/>
                  </a:cxn>
                  <a:cxn ang="0">
                    <a:pos x="920" y="16"/>
                  </a:cxn>
                </a:cxnLst>
                <a:rect l="txL" t="txT" r="txR" b="txB"/>
                <a:pathLst>
                  <a:path w="920" h="301">
                    <a:moveTo>
                      <a:pt x="920" y="16"/>
                    </a:moveTo>
                    <a:lnTo>
                      <a:pt x="892" y="59"/>
                    </a:lnTo>
                    <a:lnTo>
                      <a:pt x="878" y="107"/>
                    </a:lnTo>
                    <a:lnTo>
                      <a:pt x="838" y="126"/>
                    </a:lnTo>
                    <a:lnTo>
                      <a:pt x="658" y="171"/>
                    </a:lnTo>
                    <a:lnTo>
                      <a:pt x="574" y="183"/>
                    </a:lnTo>
                    <a:lnTo>
                      <a:pt x="348" y="208"/>
                    </a:lnTo>
                    <a:lnTo>
                      <a:pt x="179" y="225"/>
                    </a:lnTo>
                    <a:lnTo>
                      <a:pt x="169" y="234"/>
                    </a:lnTo>
                    <a:lnTo>
                      <a:pt x="184" y="293"/>
                    </a:lnTo>
                    <a:lnTo>
                      <a:pt x="184" y="297"/>
                    </a:lnTo>
                    <a:lnTo>
                      <a:pt x="183" y="301"/>
                    </a:lnTo>
                    <a:lnTo>
                      <a:pt x="120" y="236"/>
                    </a:lnTo>
                    <a:lnTo>
                      <a:pt x="6" y="230"/>
                    </a:lnTo>
                    <a:lnTo>
                      <a:pt x="0" y="225"/>
                    </a:lnTo>
                    <a:lnTo>
                      <a:pt x="0" y="221"/>
                    </a:lnTo>
                    <a:lnTo>
                      <a:pt x="6" y="217"/>
                    </a:lnTo>
                    <a:lnTo>
                      <a:pt x="103" y="213"/>
                    </a:lnTo>
                    <a:lnTo>
                      <a:pt x="192" y="206"/>
                    </a:lnTo>
                    <a:lnTo>
                      <a:pt x="445" y="171"/>
                    </a:lnTo>
                    <a:lnTo>
                      <a:pt x="586" y="154"/>
                    </a:lnTo>
                    <a:lnTo>
                      <a:pt x="673" y="137"/>
                    </a:lnTo>
                    <a:lnTo>
                      <a:pt x="747" y="105"/>
                    </a:lnTo>
                    <a:lnTo>
                      <a:pt x="774" y="97"/>
                    </a:lnTo>
                    <a:lnTo>
                      <a:pt x="855" y="35"/>
                    </a:lnTo>
                    <a:lnTo>
                      <a:pt x="903" y="0"/>
                    </a:lnTo>
                    <a:lnTo>
                      <a:pt x="909" y="0"/>
                    </a:lnTo>
                    <a:lnTo>
                      <a:pt x="920" y="16"/>
                    </a:lnTo>
                    <a:lnTo>
                      <a:pt x="920" y="16"/>
                    </a:lnTo>
                    <a:lnTo>
                      <a:pt x="920" y="16"/>
                    </a:lnTo>
                    <a:close/>
                  </a:path>
                </a:pathLst>
              </a:custGeom>
              <a:solidFill>
                <a:srgbClr val="000000"/>
              </a:solidFill>
              <a:ln w="9525">
                <a:noFill/>
              </a:ln>
            </p:spPr>
            <p:txBody>
              <a:bodyPr/>
              <a:lstStyle/>
              <a:p>
                <a:endParaRPr dirty="0">
                  <a:latin typeface="Arial" panose="020B0604020202020204" pitchFamily="34" charset="0"/>
                </a:endParaRPr>
              </a:p>
            </p:txBody>
          </p:sp>
          <p:sp>
            <p:nvSpPr>
              <p:cNvPr id="20606" name="Freeform 25"/>
              <p:cNvSpPr/>
              <p:nvPr/>
            </p:nvSpPr>
            <p:spPr>
              <a:xfrm>
                <a:off x="2359" y="1298"/>
                <a:ext cx="1227" cy="123"/>
              </a:xfrm>
              <a:custGeom>
                <a:avLst/>
                <a:gdLst>
                  <a:gd name="txL" fmla="*/ 0 w 2454"/>
                  <a:gd name="txT" fmla="*/ 0 h 247"/>
                  <a:gd name="txR" fmla="*/ 2454 w 2454"/>
                  <a:gd name="txB" fmla="*/ 247 h 247"/>
                </a:gdLst>
                <a:ahLst/>
                <a:cxnLst>
                  <a:cxn ang="0">
                    <a:pos x="2452" y="78"/>
                  </a:cxn>
                  <a:cxn ang="0">
                    <a:pos x="2439" y="89"/>
                  </a:cxn>
                  <a:cxn ang="0">
                    <a:pos x="2264" y="116"/>
                  </a:cxn>
                  <a:cxn ang="0">
                    <a:pos x="2087" y="143"/>
                  </a:cxn>
                  <a:cxn ang="0">
                    <a:pos x="1821" y="171"/>
                  </a:cxn>
                  <a:cxn ang="0">
                    <a:pos x="1652" y="184"/>
                  </a:cxn>
                  <a:cxn ang="0">
                    <a:pos x="1517" y="207"/>
                  </a:cxn>
                  <a:cxn ang="0">
                    <a:pos x="1441" y="238"/>
                  </a:cxn>
                  <a:cxn ang="0">
                    <a:pos x="1426" y="245"/>
                  </a:cxn>
                  <a:cxn ang="0">
                    <a:pos x="1107" y="247"/>
                  </a:cxn>
                  <a:cxn ang="0">
                    <a:pos x="757" y="232"/>
                  </a:cxn>
                  <a:cxn ang="0">
                    <a:pos x="610" y="215"/>
                  </a:cxn>
                  <a:cxn ang="0">
                    <a:pos x="411" y="186"/>
                  </a:cxn>
                  <a:cxn ang="0">
                    <a:pos x="367" y="184"/>
                  </a:cxn>
                  <a:cxn ang="0">
                    <a:pos x="232" y="160"/>
                  </a:cxn>
                  <a:cxn ang="0">
                    <a:pos x="128" y="139"/>
                  </a:cxn>
                  <a:cxn ang="0">
                    <a:pos x="55" y="112"/>
                  </a:cxn>
                  <a:cxn ang="0">
                    <a:pos x="14" y="72"/>
                  </a:cxn>
                  <a:cxn ang="0">
                    <a:pos x="0" y="40"/>
                  </a:cxn>
                  <a:cxn ang="0">
                    <a:pos x="0" y="6"/>
                  </a:cxn>
                  <a:cxn ang="0">
                    <a:pos x="6" y="0"/>
                  </a:cxn>
                  <a:cxn ang="0">
                    <a:pos x="19" y="2"/>
                  </a:cxn>
                  <a:cxn ang="0">
                    <a:pos x="42" y="23"/>
                  </a:cxn>
                  <a:cxn ang="0">
                    <a:pos x="225" y="63"/>
                  </a:cxn>
                  <a:cxn ang="0">
                    <a:pos x="443" y="91"/>
                  </a:cxn>
                  <a:cxn ang="0">
                    <a:pos x="770" y="120"/>
                  </a:cxn>
                  <a:cxn ang="0">
                    <a:pos x="1044" y="145"/>
                  </a:cxn>
                  <a:cxn ang="0">
                    <a:pos x="1243" y="158"/>
                  </a:cxn>
                  <a:cxn ang="0">
                    <a:pos x="1420" y="154"/>
                  </a:cxn>
                  <a:cxn ang="0">
                    <a:pos x="1587" y="148"/>
                  </a:cxn>
                  <a:cxn ang="0">
                    <a:pos x="1713" y="139"/>
                  </a:cxn>
                  <a:cxn ang="0">
                    <a:pos x="1802" y="129"/>
                  </a:cxn>
                  <a:cxn ang="0">
                    <a:pos x="1867" y="126"/>
                  </a:cxn>
                  <a:cxn ang="0">
                    <a:pos x="1913" y="127"/>
                  </a:cxn>
                  <a:cxn ang="0">
                    <a:pos x="2122" y="118"/>
                  </a:cxn>
                  <a:cxn ang="0">
                    <a:pos x="2300" y="93"/>
                  </a:cxn>
                  <a:cxn ang="0">
                    <a:pos x="2437" y="67"/>
                  </a:cxn>
                  <a:cxn ang="0">
                    <a:pos x="2454" y="67"/>
                  </a:cxn>
                  <a:cxn ang="0">
                    <a:pos x="2452" y="78"/>
                  </a:cxn>
                  <a:cxn ang="0">
                    <a:pos x="2452" y="78"/>
                  </a:cxn>
                  <a:cxn ang="0">
                    <a:pos x="2452" y="78"/>
                  </a:cxn>
                </a:cxnLst>
                <a:rect l="txL" t="txT" r="txR" b="txB"/>
                <a:pathLst>
                  <a:path w="2454" h="247">
                    <a:moveTo>
                      <a:pt x="2452" y="78"/>
                    </a:moveTo>
                    <a:lnTo>
                      <a:pt x="2439" y="89"/>
                    </a:lnTo>
                    <a:lnTo>
                      <a:pt x="2264" y="116"/>
                    </a:lnTo>
                    <a:lnTo>
                      <a:pt x="2087" y="143"/>
                    </a:lnTo>
                    <a:lnTo>
                      <a:pt x="1821" y="171"/>
                    </a:lnTo>
                    <a:lnTo>
                      <a:pt x="1652" y="184"/>
                    </a:lnTo>
                    <a:lnTo>
                      <a:pt x="1517" y="207"/>
                    </a:lnTo>
                    <a:lnTo>
                      <a:pt x="1441" y="238"/>
                    </a:lnTo>
                    <a:lnTo>
                      <a:pt x="1426" y="245"/>
                    </a:lnTo>
                    <a:lnTo>
                      <a:pt x="1107" y="247"/>
                    </a:lnTo>
                    <a:lnTo>
                      <a:pt x="757" y="232"/>
                    </a:lnTo>
                    <a:lnTo>
                      <a:pt x="610" y="215"/>
                    </a:lnTo>
                    <a:lnTo>
                      <a:pt x="411" y="186"/>
                    </a:lnTo>
                    <a:lnTo>
                      <a:pt x="367" y="184"/>
                    </a:lnTo>
                    <a:lnTo>
                      <a:pt x="232" y="160"/>
                    </a:lnTo>
                    <a:lnTo>
                      <a:pt x="128" y="139"/>
                    </a:lnTo>
                    <a:lnTo>
                      <a:pt x="55" y="112"/>
                    </a:lnTo>
                    <a:lnTo>
                      <a:pt x="14" y="72"/>
                    </a:lnTo>
                    <a:lnTo>
                      <a:pt x="0" y="40"/>
                    </a:lnTo>
                    <a:lnTo>
                      <a:pt x="0" y="6"/>
                    </a:lnTo>
                    <a:lnTo>
                      <a:pt x="6" y="0"/>
                    </a:lnTo>
                    <a:lnTo>
                      <a:pt x="19" y="2"/>
                    </a:lnTo>
                    <a:lnTo>
                      <a:pt x="42" y="23"/>
                    </a:lnTo>
                    <a:lnTo>
                      <a:pt x="225" y="63"/>
                    </a:lnTo>
                    <a:lnTo>
                      <a:pt x="443" y="91"/>
                    </a:lnTo>
                    <a:lnTo>
                      <a:pt x="770" y="120"/>
                    </a:lnTo>
                    <a:lnTo>
                      <a:pt x="1044" y="145"/>
                    </a:lnTo>
                    <a:lnTo>
                      <a:pt x="1243" y="158"/>
                    </a:lnTo>
                    <a:lnTo>
                      <a:pt x="1420" y="154"/>
                    </a:lnTo>
                    <a:lnTo>
                      <a:pt x="1587" y="148"/>
                    </a:lnTo>
                    <a:lnTo>
                      <a:pt x="1713" y="139"/>
                    </a:lnTo>
                    <a:lnTo>
                      <a:pt x="1802" y="129"/>
                    </a:lnTo>
                    <a:lnTo>
                      <a:pt x="1867" y="126"/>
                    </a:lnTo>
                    <a:lnTo>
                      <a:pt x="1913" y="127"/>
                    </a:lnTo>
                    <a:lnTo>
                      <a:pt x="2122" y="118"/>
                    </a:lnTo>
                    <a:lnTo>
                      <a:pt x="2300" y="93"/>
                    </a:lnTo>
                    <a:lnTo>
                      <a:pt x="2437" y="67"/>
                    </a:lnTo>
                    <a:lnTo>
                      <a:pt x="2454" y="67"/>
                    </a:lnTo>
                    <a:lnTo>
                      <a:pt x="2452" y="78"/>
                    </a:lnTo>
                    <a:lnTo>
                      <a:pt x="2452" y="78"/>
                    </a:lnTo>
                    <a:lnTo>
                      <a:pt x="2452" y="78"/>
                    </a:lnTo>
                    <a:close/>
                  </a:path>
                </a:pathLst>
              </a:custGeom>
              <a:solidFill>
                <a:srgbClr val="000000"/>
              </a:solidFill>
              <a:ln w="9525">
                <a:noFill/>
              </a:ln>
            </p:spPr>
            <p:txBody>
              <a:bodyPr/>
              <a:lstStyle/>
              <a:p>
                <a:endParaRPr dirty="0">
                  <a:latin typeface="Arial" panose="020B0604020202020204" pitchFamily="34" charset="0"/>
                </a:endParaRPr>
              </a:p>
            </p:txBody>
          </p:sp>
          <p:sp>
            <p:nvSpPr>
              <p:cNvPr id="20607" name="Freeform 26"/>
              <p:cNvSpPr/>
              <p:nvPr/>
            </p:nvSpPr>
            <p:spPr>
              <a:xfrm>
                <a:off x="2796" y="1380"/>
                <a:ext cx="829" cy="1718"/>
              </a:xfrm>
              <a:custGeom>
                <a:avLst/>
                <a:gdLst>
                  <a:gd name="txL" fmla="*/ 0 w 1657"/>
                  <a:gd name="txT" fmla="*/ 0 h 3435"/>
                  <a:gd name="txR" fmla="*/ 1657 w 1657"/>
                  <a:gd name="txB" fmla="*/ 3435 h 3435"/>
                </a:gdLst>
                <a:ahLst/>
                <a:cxnLst>
                  <a:cxn ang="0">
                    <a:pos x="1555" y="113"/>
                  </a:cxn>
                  <a:cxn ang="0">
                    <a:pos x="1562" y="183"/>
                  </a:cxn>
                  <a:cxn ang="0">
                    <a:pos x="1517" y="213"/>
                  </a:cxn>
                  <a:cxn ang="0">
                    <a:pos x="1471" y="367"/>
                  </a:cxn>
                  <a:cxn ang="0">
                    <a:pos x="1600" y="459"/>
                  </a:cxn>
                  <a:cxn ang="0">
                    <a:pos x="1608" y="320"/>
                  </a:cxn>
                  <a:cxn ang="0">
                    <a:pos x="1627" y="612"/>
                  </a:cxn>
                  <a:cxn ang="0">
                    <a:pos x="1532" y="869"/>
                  </a:cxn>
                  <a:cxn ang="0">
                    <a:pos x="1460" y="951"/>
                  </a:cxn>
                  <a:cxn ang="0">
                    <a:pos x="1581" y="960"/>
                  </a:cxn>
                  <a:cxn ang="0">
                    <a:pos x="1437" y="1019"/>
                  </a:cxn>
                  <a:cxn ang="0">
                    <a:pos x="1585" y="1052"/>
                  </a:cxn>
                  <a:cxn ang="0">
                    <a:pos x="1623" y="1023"/>
                  </a:cxn>
                  <a:cxn ang="0">
                    <a:pos x="1469" y="1131"/>
                  </a:cxn>
                  <a:cxn ang="0">
                    <a:pos x="1499" y="1164"/>
                  </a:cxn>
                  <a:cxn ang="0">
                    <a:pos x="1553" y="1268"/>
                  </a:cxn>
                  <a:cxn ang="0">
                    <a:pos x="1467" y="1496"/>
                  </a:cxn>
                  <a:cxn ang="0">
                    <a:pos x="1579" y="1599"/>
                  </a:cxn>
                  <a:cxn ang="0">
                    <a:pos x="1608" y="1468"/>
                  </a:cxn>
                  <a:cxn ang="0">
                    <a:pos x="1581" y="1745"/>
                  </a:cxn>
                  <a:cxn ang="0">
                    <a:pos x="1558" y="1985"/>
                  </a:cxn>
                  <a:cxn ang="0">
                    <a:pos x="1461" y="2015"/>
                  </a:cxn>
                  <a:cxn ang="0">
                    <a:pos x="1553" y="2032"/>
                  </a:cxn>
                  <a:cxn ang="0">
                    <a:pos x="1425" y="2093"/>
                  </a:cxn>
                  <a:cxn ang="0">
                    <a:pos x="1517" y="2163"/>
                  </a:cxn>
                  <a:cxn ang="0">
                    <a:pos x="1463" y="2241"/>
                  </a:cxn>
                  <a:cxn ang="0">
                    <a:pos x="1473" y="2542"/>
                  </a:cxn>
                  <a:cxn ang="0">
                    <a:pos x="1570" y="2498"/>
                  </a:cxn>
                  <a:cxn ang="0">
                    <a:pos x="1536" y="2679"/>
                  </a:cxn>
                  <a:cxn ang="0">
                    <a:pos x="1441" y="2884"/>
                  </a:cxn>
                  <a:cxn ang="0">
                    <a:pos x="1446" y="2969"/>
                  </a:cxn>
                  <a:cxn ang="0">
                    <a:pos x="1437" y="3047"/>
                  </a:cxn>
                  <a:cxn ang="0">
                    <a:pos x="1534" y="3104"/>
                  </a:cxn>
                  <a:cxn ang="0">
                    <a:pos x="1418" y="3159"/>
                  </a:cxn>
                  <a:cxn ang="0">
                    <a:pos x="872" y="3325"/>
                  </a:cxn>
                  <a:cxn ang="0">
                    <a:pos x="572" y="3382"/>
                  </a:cxn>
                  <a:cxn ang="0">
                    <a:pos x="152" y="3403"/>
                  </a:cxn>
                  <a:cxn ang="0">
                    <a:pos x="7" y="3351"/>
                  </a:cxn>
                  <a:cxn ang="0">
                    <a:pos x="213" y="3287"/>
                  </a:cxn>
                  <a:cxn ang="0">
                    <a:pos x="380" y="3275"/>
                  </a:cxn>
                  <a:cxn ang="0">
                    <a:pos x="813" y="3150"/>
                  </a:cxn>
                  <a:cxn ang="0">
                    <a:pos x="1159" y="3093"/>
                  </a:cxn>
                  <a:cxn ang="0">
                    <a:pos x="1298" y="2928"/>
                  </a:cxn>
                  <a:cxn ang="0">
                    <a:pos x="1266" y="2542"/>
                  </a:cxn>
                  <a:cxn ang="0">
                    <a:pos x="1317" y="2192"/>
                  </a:cxn>
                  <a:cxn ang="0">
                    <a:pos x="1315" y="1994"/>
                  </a:cxn>
                  <a:cxn ang="0">
                    <a:pos x="1345" y="1899"/>
                  </a:cxn>
                  <a:cxn ang="0">
                    <a:pos x="1296" y="1555"/>
                  </a:cxn>
                  <a:cxn ang="0">
                    <a:pos x="1363" y="1173"/>
                  </a:cxn>
                  <a:cxn ang="0">
                    <a:pos x="1344" y="964"/>
                  </a:cxn>
                  <a:cxn ang="0">
                    <a:pos x="1382" y="778"/>
                  </a:cxn>
                  <a:cxn ang="0">
                    <a:pos x="1387" y="276"/>
                  </a:cxn>
                  <a:cxn ang="0">
                    <a:pos x="1402" y="105"/>
                  </a:cxn>
                  <a:cxn ang="0">
                    <a:pos x="1420" y="37"/>
                  </a:cxn>
                  <a:cxn ang="0">
                    <a:pos x="1657" y="6"/>
                  </a:cxn>
                </a:cxnLst>
                <a:rect l="txL" t="txT" r="txR" b="txB"/>
                <a:pathLst>
                  <a:path w="1657" h="3435">
                    <a:moveTo>
                      <a:pt x="1657" y="6"/>
                    </a:moveTo>
                    <a:lnTo>
                      <a:pt x="1655" y="27"/>
                    </a:lnTo>
                    <a:lnTo>
                      <a:pt x="1640" y="69"/>
                    </a:lnTo>
                    <a:lnTo>
                      <a:pt x="1604" y="97"/>
                    </a:lnTo>
                    <a:lnTo>
                      <a:pt x="1555" y="113"/>
                    </a:lnTo>
                    <a:lnTo>
                      <a:pt x="1549" y="118"/>
                    </a:lnTo>
                    <a:lnTo>
                      <a:pt x="1558" y="128"/>
                    </a:lnTo>
                    <a:lnTo>
                      <a:pt x="1602" y="133"/>
                    </a:lnTo>
                    <a:lnTo>
                      <a:pt x="1602" y="147"/>
                    </a:lnTo>
                    <a:lnTo>
                      <a:pt x="1562" y="183"/>
                    </a:lnTo>
                    <a:lnTo>
                      <a:pt x="1517" y="194"/>
                    </a:lnTo>
                    <a:lnTo>
                      <a:pt x="1499" y="194"/>
                    </a:lnTo>
                    <a:lnTo>
                      <a:pt x="1496" y="196"/>
                    </a:lnTo>
                    <a:lnTo>
                      <a:pt x="1496" y="202"/>
                    </a:lnTo>
                    <a:lnTo>
                      <a:pt x="1517" y="213"/>
                    </a:lnTo>
                    <a:lnTo>
                      <a:pt x="1530" y="229"/>
                    </a:lnTo>
                    <a:lnTo>
                      <a:pt x="1530" y="238"/>
                    </a:lnTo>
                    <a:lnTo>
                      <a:pt x="1501" y="270"/>
                    </a:lnTo>
                    <a:lnTo>
                      <a:pt x="1482" y="320"/>
                    </a:lnTo>
                    <a:lnTo>
                      <a:pt x="1471" y="367"/>
                    </a:lnTo>
                    <a:lnTo>
                      <a:pt x="1479" y="398"/>
                    </a:lnTo>
                    <a:lnTo>
                      <a:pt x="1490" y="449"/>
                    </a:lnTo>
                    <a:lnTo>
                      <a:pt x="1539" y="493"/>
                    </a:lnTo>
                    <a:lnTo>
                      <a:pt x="1566" y="491"/>
                    </a:lnTo>
                    <a:lnTo>
                      <a:pt x="1600" y="459"/>
                    </a:lnTo>
                    <a:lnTo>
                      <a:pt x="1608" y="394"/>
                    </a:lnTo>
                    <a:lnTo>
                      <a:pt x="1600" y="354"/>
                    </a:lnTo>
                    <a:lnTo>
                      <a:pt x="1600" y="322"/>
                    </a:lnTo>
                    <a:lnTo>
                      <a:pt x="1602" y="318"/>
                    </a:lnTo>
                    <a:lnTo>
                      <a:pt x="1608" y="320"/>
                    </a:lnTo>
                    <a:lnTo>
                      <a:pt x="1612" y="325"/>
                    </a:lnTo>
                    <a:lnTo>
                      <a:pt x="1623" y="388"/>
                    </a:lnTo>
                    <a:lnTo>
                      <a:pt x="1633" y="413"/>
                    </a:lnTo>
                    <a:lnTo>
                      <a:pt x="1642" y="487"/>
                    </a:lnTo>
                    <a:lnTo>
                      <a:pt x="1627" y="612"/>
                    </a:lnTo>
                    <a:lnTo>
                      <a:pt x="1604" y="702"/>
                    </a:lnTo>
                    <a:lnTo>
                      <a:pt x="1579" y="749"/>
                    </a:lnTo>
                    <a:lnTo>
                      <a:pt x="1560" y="803"/>
                    </a:lnTo>
                    <a:lnTo>
                      <a:pt x="1537" y="841"/>
                    </a:lnTo>
                    <a:lnTo>
                      <a:pt x="1532" y="869"/>
                    </a:lnTo>
                    <a:lnTo>
                      <a:pt x="1528" y="890"/>
                    </a:lnTo>
                    <a:lnTo>
                      <a:pt x="1513" y="901"/>
                    </a:lnTo>
                    <a:lnTo>
                      <a:pt x="1477" y="913"/>
                    </a:lnTo>
                    <a:lnTo>
                      <a:pt x="1454" y="936"/>
                    </a:lnTo>
                    <a:lnTo>
                      <a:pt x="1460" y="951"/>
                    </a:lnTo>
                    <a:lnTo>
                      <a:pt x="1469" y="957"/>
                    </a:lnTo>
                    <a:lnTo>
                      <a:pt x="1553" y="960"/>
                    </a:lnTo>
                    <a:lnTo>
                      <a:pt x="1570" y="955"/>
                    </a:lnTo>
                    <a:lnTo>
                      <a:pt x="1575" y="955"/>
                    </a:lnTo>
                    <a:lnTo>
                      <a:pt x="1581" y="960"/>
                    </a:lnTo>
                    <a:lnTo>
                      <a:pt x="1579" y="970"/>
                    </a:lnTo>
                    <a:lnTo>
                      <a:pt x="1551" y="979"/>
                    </a:lnTo>
                    <a:lnTo>
                      <a:pt x="1524" y="981"/>
                    </a:lnTo>
                    <a:lnTo>
                      <a:pt x="1452" y="1006"/>
                    </a:lnTo>
                    <a:lnTo>
                      <a:pt x="1437" y="1019"/>
                    </a:lnTo>
                    <a:lnTo>
                      <a:pt x="1437" y="1029"/>
                    </a:lnTo>
                    <a:lnTo>
                      <a:pt x="1469" y="1057"/>
                    </a:lnTo>
                    <a:lnTo>
                      <a:pt x="1507" y="1065"/>
                    </a:lnTo>
                    <a:lnTo>
                      <a:pt x="1564" y="1063"/>
                    </a:lnTo>
                    <a:lnTo>
                      <a:pt x="1585" y="1052"/>
                    </a:lnTo>
                    <a:lnTo>
                      <a:pt x="1604" y="1023"/>
                    </a:lnTo>
                    <a:lnTo>
                      <a:pt x="1602" y="1008"/>
                    </a:lnTo>
                    <a:lnTo>
                      <a:pt x="1602" y="1002"/>
                    </a:lnTo>
                    <a:lnTo>
                      <a:pt x="1608" y="998"/>
                    </a:lnTo>
                    <a:lnTo>
                      <a:pt x="1623" y="1023"/>
                    </a:lnTo>
                    <a:lnTo>
                      <a:pt x="1617" y="1053"/>
                    </a:lnTo>
                    <a:lnTo>
                      <a:pt x="1602" y="1082"/>
                    </a:lnTo>
                    <a:lnTo>
                      <a:pt x="1572" y="1099"/>
                    </a:lnTo>
                    <a:lnTo>
                      <a:pt x="1526" y="1103"/>
                    </a:lnTo>
                    <a:lnTo>
                      <a:pt x="1469" y="1131"/>
                    </a:lnTo>
                    <a:lnTo>
                      <a:pt x="1469" y="1137"/>
                    </a:lnTo>
                    <a:lnTo>
                      <a:pt x="1486" y="1150"/>
                    </a:lnTo>
                    <a:lnTo>
                      <a:pt x="1496" y="1150"/>
                    </a:lnTo>
                    <a:lnTo>
                      <a:pt x="1501" y="1156"/>
                    </a:lnTo>
                    <a:lnTo>
                      <a:pt x="1499" y="1164"/>
                    </a:lnTo>
                    <a:lnTo>
                      <a:pt x="1473" y="1198"/>
                    </a:lnTo>
                    <a:lnTo>
                      <a:pt x="1475" y="1219"/>
                    </a:lnTo>
                    <a:lnTo>
                      <a:pt x="1509" y="1249"/>
                    </a:lnTo>
                    <a:lnTo>
                      <a:pt x="1551" y="1266"/>
                    </a:lnTo>
                    <a:lnTo>
                      <a:pt x="1553" y="1268"/>
                    </a:lnTo>
                    <a:lnTo>
                      <a:pt x="1553" y="1276"/>
                    </a:lnTo>
                    <a:lnTo>
                      <a:pt x="1503" y="1327"/>
                    </a:lnTo>
                    <a:lnTo>
                      <a:pt x="1484" y="1373"/>
                    </a:lnTo>
                    <a:lnTo>
                      <a:pt x="1467" y="1445"/>
                    </a:lnTo>
                    <a:lnTo>
                      <a:pt x="1467" y="1496"/>
                    </a:lnTo>
                    <a:lnTo>
                      <a:pt x="1480" y="1542"/>
                    </a:lnTo>
                    <a:lnTo>
                      <a:pt x="1507" y="1576"/>
                    </a:lnTo>
                    <a:lnTo>
                      <a:pt x="1532" y="1597"/>
                    </a:lnTo>
                    <a:lnTo>
                      <a:pt x="1556" y="1605"/>
                    </a:lnTo>
                    <a:lnTo>
                      <a:pt x="1579" y="1599"/>
                    </a:lnTo>
                    <a:lnTo>
                      <a:pt x="1594" y="1580"/>
                    </a:lnTo>
                    <a:lnTo>
                      <a:pt x="1602" y="1531"/>
                    </a:lnTo>
                    <a:lnTo>
                      <a:pt x="1598" y="1477"/>
                    </a:lnTo>
                    <a:lnTo>
                      <a:pt x="1600" y="1468"/>
                    </a:lnTo>
                    <a:lnTo>
                      <a:pt x="1608" y="1468"/>
                    </a:lnTo>
                    <a:lnTo>
                      <a:pt x="1613" y="1496"/>
                    </a:lnTo>
                    <a:lnTo>
                      <a:pt x="1612" y="1569"/>
                    </a:lnTo>
                    <a:lnTo>
                      <a:pt x="1604" y="1607"/>
                    </a:lnTo>
                    <a:lnTo>
                      <a:pt x="1598" y="1660"/>
                    </a:lnTo>
                    <a:lnTo>
                      <a:pt x="1581" y="1745"/>
                    </a:lnTo>
                    <a:lnTo>
                      <a:pt x="1555" y="1823"/>
                    </a:lnTo>
                    <a:lnTo>
                      <a:pt x="1541" y="1840"/>
                    </a:lnTo>
                    <a:lnTo>
                      <a:pt x="1536" y="1878"/>
                    </a:lnTo>
                    <a:lnTo>
                      <a:pt x="1536" y="1918"/>
                    </a:lnTo>
                    <a:lnTo>
                      <a:pt x="1558" y="1985"/>
                    </a:lnTo>
                    <a:lnTo>
                      <a:pt x="1560" y="1989"/>
                    </a:lnTo>
                    <a:lnTo>
                      <a:pt x="1555" y="1994"/>
                    </a:lnTo>
                    <a:lnTo>
                      <a:pt x="1496" y="1994"/>
                    </a:lnTo>
                    <a:lnTo>
                      <a:pt x="1461" y="2011"/>
                    </a:lnTo>
                    <a:lnTo>
                      <a:pt x="1461" y="2015"/>
                    </a:lnTo>
                    <a:lnTo>
                      <a:pt x="1467" y="2021"/>
                    </a:lnTo>
                    <a:lnTo>
                      <a:pt x="1541" y="2017"/>
                    </a:lnTo>
                    <a:lnTo>
                      <a:pt x="1547" y="2017"/>
                    </a:lnTo>
                    <a:lnTo>
                      <a:pt x="1553" y="2023"/>
                    </a:lnTo>
                    <a:lnTo>
                      <a:pt x="1553" y="2032"/>
                    </a:lnTo>
                    <a:lnTo>
                      <a:pt x="1537" y="2044"/>
                    </a:lnTo>
                    <a:lnTo>
                      <a:pt x="1452" y="2053"/>
                    </a:lnTo>
                    <a:lnTo>
                      <a:pt x="1433" y="2065"/>
                    </a:lnTo>
                    <a:lnTo>
                      <a:pt x="1425" y="2076"/>
                    </a:lnTo>
                    <a:lnTo>
                      <a:pt x="1425" y="2093"/>
                    </a:lnTo>
                    <a:lnTo>
                      <a:pt x="1442" y="2108"/>
                    </a:lnTo>
                    <a:lnTo>
                      <a:pt x="1532" y="2108"/>
                    </a:lnTo>
                    <a:lnTo>
                      <a:pt x="1564" y="2110"/>
                    </a:lnTo>
                    <a:lnTo>
                      <a:pt x="1558" y="2133"/>
                    </a:lnTo>
                    <a:lnTo>
                      <a:pt x="1517" y="2163"/>
                    </a:lnTo>
                    <a:lnTo>
                      <a:pt x="1471" y="2177"/>
                    </a:lnTo>
                    <a:lnTo>
                      <a:pt x="1456" y="2184"/>
                    </a:lnTo>
                    <a:lnTo>
                      <a:pt x="1446" y="2194"/>
                    </a:lnTo>
                    <a:lnTo>
                      <a:pt x="1448" y="2217"/>
                    </a:lnTo>
                    <a:lnTo>
                      <a:pt x="1463" y="2241"/>
                    </a:lnTo>
                    <a:lnTo>
                      <a:pt x="1460" y="2266"/>
                    </a:lnTo>
                    <a:lnTo>
                      <a:pt x="1425" y="2306"/>
                    </a:lnTo>
                    <a:lnTo>
                      <a:pt x="1425" y="2361"/>
                    </a:lnTo>
                    <a:lnTo>
                      <a:pt x="1431" y="2454"/>
                    </a:lnTo>
                    <a:lnTo>
                      <a:pt x="1473" y="2542"/>
                    </a:lnTo>
                    <a:lnTo>
                      <a:pt x="1507" y="2574"/>
                    </a:lnTo>
                    <a:lnTo>
                      <a:pt x="1530" y="2580"/>
                    </a:lnTo>
                    <a:lnTo>
                      <a:pt x="1545" y="2574"/>
                    </a:lnTo>
                    <a:lnTo>
                      <a:pt x="1560" y="2557"/>
                    </a:lnTo>
                    <a:lnTo>
                      <a:pt x="1570" y="2498"/>
                    </a:lnTo>
                    <a:lnTo>
                      <a:pt x="1572" y="2494"/>
                    </a:lnTo>
                    <a:lnTo>
                      <a:pt x="1579" y="2494"/>
                    </a:lnTo>
                    <a:lnTo>
                      <a:pt x="1583" y="2536"/>
                    </a:lnTo>
                    <a:lnTo>
                      <a:pt x="1568" y="2641"/>
                    </a:lnTo>
                    <a:lnTo>
                      <a:pt x="1536" y="2679"/>
                    </a:lnTo>
                    <a:lnTo>
                      <a:pt x="1490" y="2719"/>
                    </a:lnTo>
                    <a:lnTo>
                      <a:pt x="1484" y="2724"/>
                    </a:lnTo>
                    <a:lnTo>
                      <a:pt x="1479" y="2760"/>
                    </a:lnTo>
                    <a:lnTo>
                      <a:pt x="1442" y="2829"/>
                    </a:lnTo>
                    <a:lnTo>
                      <a:pt x="1441" y="2884"/>
                    </a:lnTo>
                    <a:lnTo>
                      <a:pt x="1450" y="2907"/>
                    </a:lnTo>
                    <a:lnTo>
                      <a:pt x="1450" y="2939"/>
                    </a:lnTo>
                    <a:lnTo>
                      <a:pt x="1431" y="2948"/>
                    </a:lnTo>
                    <a:lnTo>
                      <a:pt x="1431" y="2950"/>
                    </a:lnTo>
                    <a:lnTo>
                      <a:pt x="1446" y="2969"/>
                    </a:lnTo>
                    <a:lnTo>
                      <a:pt x="1475" y="2988"/>
                    </a:lnTo>
                    <a:lnTo>
                      <a:pt x="1518" y="3011"/>
                    </a:lnTo>
                    <a:lnTo>
                      <a:pt x="1520" y="3013"/>
                    </a:lnTo>
                    <a:lnTo>
                      <a:pt x="1520" y="3019"/>
                    </a:lnTo>
                    <a:lnTo>
                      <a:pt x="1437" y="3047"/>
                    </a:lnTo>
                    <a:lnTo>
                      <a:pt x="1423" y="3057"/>
                    </a:lnTo>
                    <a:lnTo>
                      <a:pt x="1423" y="3064"/>
                    </a:lnTo>
                    <a:lnTo>
                      <a:pt x="1477" y="3099"/>
                    </a:lnTo>
                    <a:lnTo>
                      <a:pt x="1482" y="3104"/>
                    </a:lnTo>
                    <a:lnTo>
                      <a:pt x="1534" y="3104"/>
                    </a:lnTo>
                    <a:lnTo>
                      <a:pt x="1539" y="3104"/>
                    </a:lnTo>
                    <a:lnTo>
                      <a:pt x="1545" y="3110"/>
                    </a:lnTo>
                    <a:lnTo>
                      <a:pt x="1541" y="3120"/>
                    </a:lnTo>
                    <a:lnTo>
                      <a:pt x="1484" y="3144"/>
                    </a:lnTo>
                    <a:lnTo>
                      <a:pt x="1418" y="3159"/>
                    </a:lnTo>
                    <a:lnTo>
                      <a:pt x="1389" y="3167"/>
                    </a:lnTo>
                    <a:lnTo>
                      <a:pt x="1231" y="3177"/>
                    </a:lnTo>
                    <a:lnTo>
                      <a:pt x="1134" y="3234"/>
                    </a:lnTo>
                    <a:lnTo>
                      <a:pt x="988" y="3296"/>
                    </a:lnTo>
                    <a:lnTo>
                      <a:pt x="872" y="3325"/>
                    </a:lnTo>
                    <a:lnTo>
                      <a:pt x="787" y="3329"/>
                    </a:lnTo>
                    <a:lnTo>
                      <a:pt x="732" y="3338"/>
                    </a:lnTo>
                    <a:lnTo>
                      <a:pt x="690" y="3346"/>
                    </a:lnTo>
                    <a:lnTo>
                      <a:pt x="593" y="3370"/>
                    </a:lnTo>
                    <a:lnTo>
                      <a:pt x="572" y="3382"/>
                    </a:lnTo>
                    <a:lnTo>
                      <a:pt x="534" y="3427"/>
                    </a:lnTo>
                    <a:lnTo>
                      <a:pt x="503" y="3431"/>
                    </a:lnTo>
                    <a:lnTo>
                      <a:pt x="429" y="3435"/>
                    </a:lnTo>
                    <a:lnTo>
                      <a:pt x="327" y="3426"/>
                    </a:lnTo>
                    <a:lnTo>
                      <a:pt x="152" y="3403"/>
                    </a:lnTo>
                    <a:lnTo>
                      <a:pt x="9" y="3370"/>
                    </a:lnTo>
                    <a:lnTo>
                      <a:pt x="5" y="3370"/>
                    </a:lnTo>
                    <a:lnTo>
                      <a:pt x="0" y="3365"/>
                    </a:lnTo>
                    <a:lnTo>
                      <a:pt x="0" y="3357"/>
                    </a:lnTo>
                    <a:lnTo>
                      <a:pt x="7" y="3351"/>
                    </a:lnTo>
                    <a:lnTo>
                      <a:pt x="28" y="3355"/>
                    </a:lnTo>
                    <a:lnTo>
                      <a:pt x="47" y="3342"/>
                    </a:lnTo>
                    <a:lnTo>
                      <a:pt x="106" y="3334"/>
                    </a:lnTo>
                    <a:lnTo>
                      <a:pt x="186" y="3304"/>
                    </a:lnTo>
                    <a:lnTo>
                      <a:pt x="213" y="3287"/>
                    </a:lnTo>
                    <a:lnTo>
                      <a:pt x="260" y="3289"/>
                    </a:lnTo>
                    <a:lnTo>
                      <a:pt x="289" y="3272"/>
                    </a:lnTo>
                    <a:lnTo>
                      <a:pt x="311" y="3264"/>
                    </a:lnTo>
                    <a:lnTo>
                      <a:pt x="357" y="3268"/>
                    </a:lnTo>
                    <a:lnTo>
                      <a:pt x="380" y="3275"/>
                    </a:lnTo>
                    <a:lnTo>
                      <a:pt x="399" y="3274"/>
                    </a:lnTo>
                    <a:lnTo>
                      <a:pt x="481" y="3222"/>
                    </a:lnTo>
                    <a:lnTo>
                      <a:pt x="581" y="3186"/>
                    </a:lnTo>
                    <a:lnTo>
                      <a:pt x="722" y="3161"/>
                    </a:lnTo>
                    <a:lnTo>
                      <a:pt x="813" y="3150"/>
                    </a:lnTo>
                    <a:lnTo>
                      <a:pt x="908" y="3144"/>
                    </a:lnTo>
                    <a:lnTo>
                      <a:pt x="963" y="3140"/>
                    </a:lnTo>
                    <a:lnTo>
                      <a:pt x="994" y="3137"/>
                    </a:lnTo>
                    <a:lnTo>
                      <a:pt x="1138" y="3121"/>
                    </a:lnTo>
                    <a:lnTo>
                      <a:pt x="1159" y="3093"/>
                    </a:lnTo>
                    <a:lnTo>
                      <a:pt x="1197" y="3053"/>
                    </a:lnTo>
                    <a:lnTo>
                      <a:pt x="1243" y="3015"/>
                    </a:lnTo>
                    <a:lnTo>
                      <a:pt x="1271" y="3002"/>
                    </a:lnTo>
                    <a:lnTo>
                      <a:pt x="1296" y="2968"/>
                    </a:lnTo>
                    <a:lnTo>
                      <a:pt x="1298" y="2928"/>
                    </a:lnTo>
                    <a:lnTo>
                      <a:pt x="1328" y="2878"/>
                    </a:lnTo>
                    <a:lnTo>
                      <a:pt x="1328" y="2821"/>
                    </a:lnTo>
                    <a:lnTo>
                      <a:pt x="1315" y="2760"/>
                    </a:lnTo>
                    <a:lnTo>
                      <a:pt x="1275" y="2616"/>
                    </a:lnTo>
                    <a:lnTo>
                      <a:pt x="1266" y="2542"/>
                    </a:lnTo>
                    <a:lnTo>
                      <a:pt x="1271" y="2489"/>
                    </a:lnTo>
                    <a:lnTo>
                      <a:pt x="1296" y="2395"/>
                    </a:lnTo>
                    <a:lnTo>
                      <a:pt x="1325" y="2312"/>
                    </a:lnTo>
                    <a:lnTo>
                      <a:pt x="1325" y="2217"/>
                    </a:lnTo>
                    <a:lnTo>
                      <a:pt x="1317" y="2192"/>
                    </a:lnTo>
                    <a:lnTo>
                      <a:pt x="1319" y="2156"/>
                    </a:lnTo>
                    <a:lnTo>
                      <a:pt x="1294" y="2116"/>
                    </a:lnTo>
                    <a:lnTo>
                      <a:pt x="1288" y="2076"/>
                    </a:lnTo>
                    <a:lnTo>
                      <a:pt x="1294" y="2029"/>
                    </a:lnTo>
                    <a:lnTo>
                      <a:pt x="1315" y="1994"/>
                    </a:lnTo>
                    <a:lnTo>
                      <a:pt x="1319" y="1964"/>
                    </a:lnTo>
                    <a:lnTo>
                      <a:pt x="1328" y="1943"/>
                    </a:lnTo>
                    <a:lnTo>
                      <a:pt x="1342" y="1930"/>
                    </a:lnTo>
                    <a:lnTo>
                      <a:pt x="1345" y="1911"/>
                    </a:lnTo>
                    <a:lnTo>
                      <a:pt x="1345" y="1899"/>
                    </a:lnTo>
                    <a:lnTo>
                      <a:pt x="1340" y="1863"/>
                    </a:lnTo>
                    <a:lnTo>
                      <a:pt x="1326" y="1831"/>
                    </a:lnTo>
                    <a:lnTo>
                      <a:pt x="1325" y="1810"/>
                    </a:lnTo>
                    <a:lnTo>
                      <a:pt x="1300" y="1646"/>
                    </a:lnTo>
                    <a:lnTo>
                      <a:pt x="1296" y="1555"/>
                    </a:lnTo>
                    <a:lnTo>
                      <a:pt x="1307" y="1462"/>
                    </a:lnTo>
                    <a:lnTo>
                      <a:pt x="1325" y="1394"/>
                    </a:lnTo>
                    <a:lnTo>
                      <a:pt x="1364" y="1263"/>
                    </a:lnTo>
                    <a:lnTo>
                      <a:pt x="1372" y="1230"/>
                    </a:lnTo>
                    <a:lnTo>
                      <a:pt x="1363" y="1173"/>
                    </a:lnTo>
                    <a:lnTo>
                      <a:pt x="1344" y="1139"/>
                    </a:lnTo>
                    <a:lnTo>
                      <a:pt x="1336" y="1093"/>
                    </a:lnTo>
                    <a:lnTo>
                      <a:pt x="1319" y="1052"/>
                    </a:lnTo>
                    <a:lnTo>
                      <a:pt x="1323" y="998"/>
                    </a:lnTo>
                    <a:lnTo>
                      <a:pt x="1344" y="964"/>
                    </a:lnTo>
                    <a:lnTo>
                      <a:pt x="1355" y="951"/>
                    </a:lnTo>
                    <a:lnTo>
                      <a:pt x="1357" y="918"/>
                    </a:lnTo>
                    <a:lnTo>
                      <a:pt x="1387" y="867"/>
                    </a:lnTo>
                    <a:lnTo>
                      <a:pt x="1387" y="803"/>
                    </a:lnTo>
                    <a:lnTo>
                      <a:pt x="1382" y="778"/>
                    </a:lnTo>
                    <a:lnTo>
                      <a:pt x="1378" y="738"/>
                    </a:lnTo>
                    <a:lnTo>
                      <a:pt x="1359" y="679"/>
                    </a:lnTo>
                    <a:lnTo>
                      <a:pt x="1336" y="525"/>
                    </a:lnTo>
                    <a:lnTo>
                      <a:pt x="1344" y="405"/>
                    </a:lnTo>
                    <a:lnTo>
                      <a:pt x="1387" y="276"/>
                    </a:lnTo>
                    <a:lnTo>
                      <a:pt x="1410" y="229"/>
                    </a:lnTo>
                    <a:lnTo>
                      <a:pt x="1418" y="196"/>
                    </a:lnTo>
                    <a:lnTo>
                      <a:pt x="1412" y="164"/>
                    </a:lnTo>
                    <a:lnTo>
                      <a:pt x="1399" y="137"/>
                    </a:lnTo>
                    <a:lnTo>
                      <a:pt x="1402" y="105"/>
                    </a:lnTo>
                    <a:lnTo>
                      <a:pt x="1401" y="95"/>
                    </a:lnTo>
                    <a:lnTo>
                      <a:pt x="1364" y="65"/>
                    </a:lnTo>
                    <a:lnTo>
                      <a:pt x="1353" y="40"/>
                    </a:lnTo>
                    <a:lnTo>
                      <a:pt x="1361" y="35"/>
                    </a:lnTo>
                    <a:lnTo>
                      <a:pt x="1420" y="37"/>
                    </a:lnTo>
                    <a:lnTo>
                      <a:pt x="1532" y="23"/>
                    </a:lnTo>
                    <a:lnTo>
                      <a:pt x="1600" y="14"/>
                    </a:lnTo>
                    <a:lnTo>
                      <a:pt x="1640" y="0"/>
                    </a:lnTo>
                    <a:lnTo>
                      <a:pt x="1652" y="0"/>
                    </a:lnTo>
                    <a:lnTo>
                      <a:pt x="1657" y="6"/>
                    </a:lnTo>
                    <a:lnTo>
                      <a:pt x="1657" y="6"/>
                    </a:lnTo>
                    <a:lnTo>
                      <a:pt x="1657" y="6"/>
                    </a:lnTo>
                    <a:close/>
                  </a:path>
                </a:pathLst>
              </a:custGeom>
              <a:solidFill>
                <a:srgbClr val="000000"/>
              </a:solidFill>
              <a:ln w="9525">
                <a:noFill/>
              </a:ln>
            </p:spPr>
            <p:txBody>
              <a:bodyPr/>
              <a:lstStyle/>
              <a:p>
                <a:endParaRPr dirty="0">
                  <a:latin typeface="Arial" panose="020B0604020202020204" pitchFamily="34" charset="0"/>
                </a:endParaRPr>
              </a:p>
            </p:txBody>
          </p:sp>
          <p:sp>
            <p:nvSpPr>
              <p:cNvPr id="20608" name="Freeform 27"/>
              <p:cNvSpPr/>
              <p:nvPr/>
            </p:nvSpPr>
            <p:spPr>
              <a:xfrm>
                <a:off x="2384" y="1392"/>
                <a:ext cx="274" cy="1457"/>
              </a:xfrm>
              <a:custGeom>
                <a:avLst/>
                <a:gdLst>
                  <a:gd name="txL" fmla="*/ 0 w 547"/>
                  <a:gd name="txT" fmla="*/ 0 h 2916"/>
                  <a:gd name="txR" fmla="*/ 547 w 547"/>
                  <a:gd name="txB" fmla="*/ 2916 h 2916"/>
                </a:gdLst>
                <a:ahLst/>
                <a:cxnLst>
                  <a:cxn ang="0">
                    <a:pos x="406" y="36"/>
                  </a:cxn>
                  <a:cxn ang="0">
                    <a:pos x="406" y="63"/>
                  </a:cxn>
                  <a:cxn ang="0">
                    <a:pos x="441" y="190"/>
                  </a:cxn>
                  <a:cxn ang="0">
                    <a:pos x="452" y="377"/>
                  </a:cxn>
                  <a:cxn ang="0">
                    <a:pos x="424" y="529"/>
                  </a:cxn>
                  <a:cxn ang="0">
                    <a:pos x="416" y="652"/>
                  </a:cxn>
                  <a:cxn ang="0">
                    <a:pos x="425" y="704"/>
                  </a:cxn>
                  <a:cxn ang="0">
                    <a:pos x="456" y="768"/>
                  </a:cxn>
                  <a:cxn ang="0">
                    <a:pos x="433" y="823"/>
                  </a:cxn>
                  <a:cxn ang="0">
                    <a:pos x="416" y="875"/>
                  </a:cxn>
                  <a:cxn ang="0">
                    <a:pos x="431" y="1019"/>
                  </a:cxn>
                  <a:cxn ang="0">
                    <a:pos x="473" y="1217"/>
                  </a:cxn>
                  <a:cxn ang="0">
                    <a:pos x="446" y="1443"/>
                  </a:cxn>
                  <a:cxn ang="0">
                    <a:pos x="429" y="1587"/>
                  </a:cxn>
                  <a:cxn ang="0">
                    <a:pos x="445" y="1660"/>
                  </a:cxn>
                  <a:cxn ang="0">
                    <a:pos x="475" y="1760"/>
                  </a:cxn>
                  <a:cxn ang="0">
                    <a:pos x="458" y="1827"/>
                  </a:cxn>
                  <a:cxn ang="0">
                    <a:pos x="439" y="1922"/>
                  </a:cxn>
                  <a:cxn ang="0">
                    <a:pos x="483" y="2121"/>
                  </a:cxn>
                  <a:cxn ang="0">
                    <a:pos x="467" y="2365"/>
                  </a:cxn>
                  <a:cxn ang="0">
                    <a:pos x="437" y="2458"/>
                  </a:cxn>
                  <a:cxn ang="0">
                    <a:pos x="397" y="2507"/>
                  </a:cxn>
                  <a:cxn ang="0">
                    <a:pos x="412" y="2523"/>
                  </a:cxn>
                  <a:cxn ang="0">
                    <a:pos x="414" y="2557"/>
                  </a:cxn>
                  <a:cxn ang="0">
                    <a:pos x="363" y="2650"/>
                  </a:cxn>
                  <a:cxn ang="0">
                    <a:pos x="376" y="2696"/>
                  </a:cxn>
                  <a:cxn ang="0">
                    <a:pos x="509" y="2707"/>
                  </a:cxn>
                  <a:cxn ang="0">
                    <a:pos x="538" y="2711"/>
                  </a:cxn>
                  <a:cxn ang="0">
                    <a:pos x="543" y="2760"/>
                  </a:cxn>
                  <a:cxn ang="0">
                    <a:pos x="427" y="2821"/>
                  </a:cxn>
                  <a:cxn ang="0">
                    <a:pos x="173" y="2848"/>
                  </a:cxn>
                  <a:cxn ang="0">
                    <a:pos x="59" y="2886"/>
                  </a:cxn>
                  <a:cxn ang="0">
                    <a:pos x="4" y="2910"/>
                  </a:cxn>
                  <a:cxn ang="0">
                    <a:pos x="9" y="2796"/>
                  </a:cxn>
                  <a:cxn ang="0">
                    <a:pos x="140" y="2657"/>
                  </a:cxn>
                  <a:cxn ang="0">
                    <a:pos x="237" y="2610"/>
                  </a:cxn>
                  <a:cxn ang="0">
                    <a:pos x="254" y="2568"/>
                  </a:cxn>
                  <a:cxn ang="0">
                    <a:pos x="285" y="2456"/>
                  </a:cxn>
                  <a:cxn ang="0">
                    <a:pos x="291" y="2391"/>
                  </a:cxn>
                  <a:cxn ang="0">
                    <a:pos x="283" y="2357"/>
                  </a:cxn>
                  <a:cxn ang="0">
                    <a:pos x="260" y="2296"/>
                  </a:cxn>
                  <a:cxn ang="0">
                    <a:pos x="243" y="2224"/>
                  </a:cxn>
                  <a:cxn ang="0">
                    <a:pos x="256" y="2009"/>
                  </a:cxn>
                  <a:cxn ang="0">
                    <a:pos x="279" y="1874"/>
                  </a:cxn>
                  <a:cxn ang="0">
                    <a:pos x="254" y="1785"/>
                  </a:cxn>
                  <a:cxn ang="0">
                    <a:pos x="247" y="1684"/>
                  </a:cxn>
                  <a:cxn ang="0">
                    <a:pos x="264" y="1620"/>
                  </a:cxn>
                  <a:cxn ang="0">
                    <a:pos x="277" y="1509"/>
                  </a:cxn>
                  <a:cxn ang="0">
                    <a:pos x="232" y="1335"/>
                  </a:cxn>
                  <a:cxn ang="0">
                    <a:pos x="230" y="1156"/>
                  </a:cxn>
                  <a:cxn ang="0">
                    <a:pos x="258" y="1004"/>
                  </a:cxn>
                  <a:cxn ang="0">
                    <a:pos x="234" y="857"/>
                  </a:cxn>
                  <a:cxn ang="0">
                    <a:pos x="207" y="774"/>
                  </a:cxn>
                  <a:cxn ang="0">
                    <a:pos x="230" y="709"/>
                  </a:cxn>
                  <a:cxn ang="0">
                    <a:pos x="241" y="658"/>
                  </a:cxn>
                  <a:cxn ang="0">
                    <a:pos x="226" y="498"/>
                  </a:cxn>
                  <a:cxn ang="0">
                    <a:pos x="197" y="321"/>
                  </a:cxn>
                  <a:cxn ang="0">
                    <a:pos x="197" y="202"/>
                  </a:cxn>
                  <a:cxn ang="0">
                    <a:pos x="245" y="74"/>
                  </a:cxn>
                  <a:cxn ang="0">
                    <a:pos x="241" y="12"/>
                  </a:cxn>
                  <a:cxn ang="0">
                    <a:pos x="353" y="21"/>
                  </a:cxn>
                  <a:cxn ang="0">
                    <a:pos x="405" y="29"/>
                  </a:cxn>
                </a:cxnLst>
                <a:rect l="txL" t="txT" r="txR" b="txB"/>
                <a:pathLst>
                  <a:path w="547" h="2916">
                    <a:moveTo>
                      <a:pt x="405" y="29"/>
                    </a:moveTo>
                    <a:lnTo>
                      <a:pt x="406" y="36"/>
                    </a:lnTo>
                    <a:lnTo>
                      <a:pt x="418" y="48"/>
                    </a:lnTo>
                    <a:lnTo>
                      <a:pt x="406" y="63"/>
                    </a:lnTo>
                    <a:lnTo>
                      <a:pt x="416" y="120"/>
                    </a:lnTo>
                    <a:lnTo>
                      <a:pt x="441" y="190"/>
                    </a:lnTo>
                    <a:lnTo>
                      <a:pt x="456" y="280"/>
                    </a:lnTo>
                    <a:lnTo>
                      <a:pt x="452" y="377"/>
                    </a:lnTo>
                    <a:lnTo>
                      <a:pt x="435" y="485"/>
                    </a:lnTo>
                    <a:lnTo>
                      <a:pt x="424" y="529"/>
                    </a:lnTo>
                    <a:lnTo>
                      <a:pt x="414" y="578"/>
                    </a:lnTo>
                    <a:lnTo>
                      <a:pt x="416" y="652"/>
                    </a:lnTo>
                    <a:lnTo>
                      <a:pt x="429" y="679"/>
                    </a:lnTo>
                    <a:lnTo>
                      <a:pt x="425" y="704"/>
                    </a:lnTo>
                    <a:lnTo>
                      <a:pt x="450" y="745"/>
                    </a:lnTo>
                    <a:lnTo>
                      <a:pt x="456" y="768"/>
                    </a:lnTo>
                    <a:lnTo>
                      <a:pt x="445" y="806"/>
                    </a:lnTo>
                    <a:lnTo>
                      <a:pt x="433" y="823"/>
                    </a:lnTo>
                    <a:lnTo>
                      <a:pt x="429" y="859"/>
                    </a:lnTo>
                    <a:lnTo>
                      <a:pt x="416" y="875"/>
                    </a:lnTo>
                    <a:lnTo>
                      <a:pt x="420" y="949"/>
                    </a:lnTo>
                    <a:lnTo>
                      <a:pt x="431" y="1019"/>
                    </a:lnTo>
                    <a:lnTo>
                      <a:pt x="443" y="1046"/>
                    </a:lnTo>
                    <a:lnTo>
                      <a:pt x="473" y="1217"/>
                    </a:lnTo>
                    <a:lnTo>
                      <a:pt x="469" y="1310"/>
                    </a:lnTo>
                    <a:lnTo>
                      <a:pt x="446" y="1443"/>
                    </a:lnTo>
                    <a:lnTo>
                      <a:pt x="425" y="1546"/>
                    </a:lnTo>
                    <a:lnTo>
                      <a:pt x="429" y="1587"/>
                    </a:lnTo>
                    <a:lnTo>
                      <a:pt x="446" y="1622"/>
                    </a:lnTo>
                    <a:lnTo>
                      <a:pt x="445" y="1660"/>
                    </a:lnTo>
                    <a:lnTo>
                      <a:pt x="477" y="1711"/>
                    </a:lnTo>
                    <a:lnTo>
                      <a:pt x="475" y="1760"/>
                    </a:lnTo>
                    <a:lnTo>
                      <a:pt x="452" y="1789"/>
                    </a:lnTo>
                    <a:lnTo>
                      <a:pt x="458" y="1827"/>
                    </a:lnTo>
                    <a:lnTo>
                      <a:pt x="441" y="1863"/>
                    </a:lnTo>
                    <a:lnTo>
                      <a:pt x="439" y="1922"/>
                    </a:lnTo>
                    <a:lnTo>
                      <a:pt x="471" y="2032"/>
                    </a:lnTo>
                    <a:lnTo>
                      <a:pt x="483" y="2121"/>
                    </a:lnTo>
                    <a:lnTo>
                      <a:pt x="477" y="2313"/>
                    </a:lnTo>
                    <a:lnTo>
                      <a:pt x="467" y="2365"/>
                    </a:lnTo>
                    <a:lnTo>
                      <a:pt x="448" y="2424"/>
                    </a:lnTo>
                    <a:lnTo>
                      <a:pt x="437" y="2458"/>
                    </a:lnTo>
                    <a:lnTo>
                      <a:pt x="441" y="2477"/>
                    </a:lnTo>
                    <a:lnTo>
                      <a:pt x="397" y="2507"/>
                    </a:lnTo>
                    <a:lnTo>
                      <a:pt x="397" y="2517"/>
                    </a:lnTo>
                    <a:lnTo>
                      <a:pt x="412" y="2523"/>
                    </a:lnTo>
                    <a:lnTo>
                      <a:pt x="420" y="2536"/>
                    </a:lnTo>
                    <a:lnTo>
                      <a:pt x="414" y="2557"/>
                    </a:lnTo>
                    <a:lnTo>
                      <a:pt x="370" y="2621"/>
                    </a:lnTo>
                    <a:lnTo>
                      <a:pt x="363" y="2650"/>
                    </a:lnTo>
                    <a:lnTo>
                      <a:pt x="359" y="2680"/>
                    </a:lnTo>
                    <a:lnTo>
                      <a:pt x="376" y="2696"/>
                    </a:lnTo>
                    <a:lnTo>
                      <a:pt x="439" y="2709"/>
                    </a:lnTo>
                    <a:lnTo>
                      <a:pt x="509" y="2707"/>
                    </a:lnTo>
                    <a:lnTo>
                      <a:pt x="519" y="2701"/>
                    </a:lnTo>
                    <a:lnTo>
                      <a:pt x="538" y="2711"/>
                    </a:lnTo>
                    <a:lnTo>
                      <a:pt x="547" y="2741"/>
                    </a:lnTo>
                    <a:lnTo>
                      <a:pt x="543" y="2760"/>
                    </a:lnTo>
                    <a:lnTo>
                      <a:pt x="500" y="2796"/>
                    </a:lnTo>
                    <a:lnTo>
                      <a:pt x="427" y="2821"/>
                    </a:lnTo>
                    <a:lnTo>
                      <a:pt x="374" y="2830"/>
                    </a:lnTo>
                    <a:lnTo>
                      <a:pt x="173" y="2848"/>
                    </a:lnTo>
                    <a:lnTo>
                      <a:pt x="95" y="2865"/>
                    </a:lnTo>
                    <a:lnTo>
                      <a:pt x="59" y="2886"/>
                    </a:lnTo>
                    <a:lnTo>
                      <a:pt x="21" y="2916"/>
                    </a:lnTo>
                    <a:lnTo>
                      <a:pt x="4" y="2910"/>
                    </a:lnTo>
                    <a:lnTo>
                      <a:pt x="0" y="2849"/>
                    </a:lnTo>
                    <a:lnTo>
                      <a:pt x="9" y="2796"/>
                    </a:lnTo>
                    <a:lnTo>
                      <a:pt x="45" y="2735"/>
                    </a:lnTo>
                    <a:lnTo>
                      <a:pt x="140" y="2657"/>
                    </a:lnTo>
                    <a:lnTo>
                      <a:pt x="232" y="2610"/>
                    </a:lnTo>
                    <a:lnTo>
                      <a:pt x="237" y="2610"/>
                    </a:lnTo>
                    <a:lnTo>
                      <a:pt x="247" y="2602"/>
                    </a:lnTo>
                    <a:lnTo>
                      <a:pt x="254" y="2568"/>
                    </a:lnTo>
                    <a:lnTo>
                      <a:pt x="279" y="2538"/>
                    </a:lnTo>
                    <a:lnTo>
                      <a:pt x="285" y="2456"/>
                    </a:lnTo>
                    <a:lnTo>
                      <a:pt x="294" y="2435"/>
                    </a:lnTo>
                    <a:lnTo>
                      <a:pt x="291" y="2391"/>
                    </a:lnTo>
                    <a:lnTo>
                      <a:pt x="285" y="2382"/>
                    </a:lnTo>
                    <a:lnTo>
                      <a:pt x="283" y="2357"/>
                    </a:lnTo>
                    <a:lnTo>
                      <a:pt x="264" y="2317"/>
                    </a:lnTo>
                    <a:lnTo>
                      <a:pt x="260" y="2296"/>
                    </a:lnTo>
                    <a:lnTo>
                      <a:pt x="251" y="2272"/>
                    </a:lnTo>
                    <a:lnTo>
                      <a:pt x="243" y="2224"/>
                    </a:lnTo>
                    <a:lnTo>
                      <a:pt x="241" y="2114"/>
                    </a:lnTo>
                    <a:lnTo>
                      <a:pt x="256" y="2009"/>
                    </a:lnTo>
                    <a:lnTo>
                      <a:pt x="281" y="1895"/>
                    </a:lnTo>
                    <a:lnTo>
                      <a:pt x="279" y="1874"/>
                    </a:lnTo>
                    <a:lnTo>
                      <a:pt x="254" y="1814"/>
                    </a:lnTo>
                    <a:lnTo>
                      <a:pt x="254" y="1785"/>
                    </a:lnTo>
                    <a:lnTo>
                      <a:pt x="239" y="1755"/>
                    </a:lnTo>
                    <a:lnTo>
                      <a:pt x="247" y="1684"/>
                    </a:lnTo>
                    <a:lnTo>
                      <a:pt x="262" y="1654"/>
                    </a:lnTo>
                    <a:lnTo>
                      <a:pt x="264" y="1620"/>
                    </a:lnTo>
                    <a:lnTo>
                      <a:pt x="277" y="1597"/>
                    </a:lnTo>
                    <a:lnTo>
                      <a:pt x="277" y="1509"/>
                    </a:lnTo>
                    <a:lnTo>
                      <a:pt x="258" y="1454"/>
                    </a:lnTo>
                    <a:lnTo>
                      <a:pt x="232" y="1335"/>
                    </a:lnTo>
                    <a:lnTo>
                      <a:pt x="226" y="1259"/>
                    </a:lnTo>
                    <a:lnTo>
                      <a:pt x="230" y="1156"/>
                    </a:lnTo>
                    <a:lnTo>
                      <a:pt x="251" y="1046"/>
                    </a:lnTo>
                    <a:lnTo>
                      <a:pt x="258" y="1004"/>
                    </a:lnTo>
                    <a:lnTo>
                      <a:pt x="272" y="926"/>
                    </a:lnTo>
                    <a:lnTo>
                      <a:pt x="234" y="857"/>
                    </a:lnTo>
                    <a:lnTo>
                      <a:pt x="230" y="823"/>
                    </a:lnTo>
                    <a:lnTo>
                      <a:pt x="207" y="774"/>
                    </a:lnTo>
                    <a:lnTo>
                      <a:pt x="213" y="738"/>
                    </a:lnTo>
                    <a:lnTo>
                      <a:pt x="230" y="709"/>
                    </a:lnTo>
                    <a:lnTo>
                      <a:pt x="235" y="667"/>
                    </a:lnTo>
                    <a:lnTo>
                      <a:pt x="241" y="658"/>
                    </a:lnTo>
                    <a:lnTo>
                      <a:pt x="243" y="601"/>
                    </a:lnTo>
                    <a:lnTo>
                      <a:pt x="226" y="498"/>
                    </a:lnTo>
                    <a:lnTo>
                      <a:pt x="207" y="394"/>
                    </a:lnTo>
                    <a:lnTo>
                      <a:pt x="197" y="321"/>
                    </a:lnTo>
                    <a:lnTo>
                      <a:pt x="194" y="251"/>
                    </a:lnTo>
                    <a:lnTo>
                      <a:pt x="197" y="202"/>
                    </a:lnTo>
                    <a:lnTo>
                      <a:pt x="218" y="139"/>
                    </a:lnTo>
                    <a:lnTo>
                      <a:pt x="245" y="74"/>
                    </a:lnTo>
                    <a:lnTo>
                      <a:pt x="247" y="21"/>
                    </a:lnTo>
                    <a:lnTo>
                      <a:pt x="241" y="12"/>
                    </a:lnTo>
                    <a:lnTo>
                      <a:pt x="247" y="0"/>
                    </a:lnTo>
                    <a:lnTo>
                      <a:pt x="353" y="21"/>
                    </a:lnTo>
                    <a:lnTo>
                      <a:pt x="405" y="29"/>
                    </a:lnTo>
                    <a:lnTo>
                      <a:pt x="405" y="29"/>
                    </a:lnTo>
                    <a:lnTo>
                      <a:pt x="405" y="29"/>
                    </a:lnTo>
                    <a:close/>
                  </a:path>
                </a:pathLst>
              </a:custGeom>
              <a:solidFill>
                <a:srgbClr val="000000"/>
              </a:solidFill>
              <a:ln w="9525">
                <a:noFill/>
              </a:ln>
            </p:spPr>
            <p:txBody>
              <a:bodyPr/>
              <a:lstStyle/>
              <a:p>
                <a:endParaRPr dirty="0">
                  <a:latin typeface="Arial" panose="020B0604020202020204" pitchFamily="34" charset="0"/>
                </a:endParaRPr>
              </a:p>
            </p:txBody>
          </p:sp>
          <p:sp>
            <p:nvSpPr>
              <p:cNvPr id="20609" name="Freeform 28"/>
              <p:cNvSpPr/>
              <p:nvPr/>
            </p:nvSpPr>
            <p:spPr>
              <a:xfrm>
                <a:off x="2380" y="1413"/>
                <a:ext cx="1083" cy="1722"/>
              </a:xfrm>
              <a:custGeom>
                <a:avLst/>
                <a:gdLst>
                  <a:gd name="txL" fmla="*/ 0 w 2165"/>
                  <a:gd name="txT" fmla="*/ 0 h 3442"/>
                  <a:gd name="txR" fmla="*/ 2165 w 2165"/>
                  <a:gd name="txB" fmla="*/ 3442 h 3442"/>
                </a:gdLst>
                <a:ahLst/>
                <a:cxnLst>
                  <a:cxn ang="0">
                    <a:pos x="711" y="101"/>
                  </a:cxn>
                  <a:cxn ang="0">
                    <a:pos x="722" y="131"/>
                  </a:cxn>
                  <a:cxn ang="0">
                    <a:pos x="709" y="245"/>
                  </a:cxn>
                  <a:cxn ang="0">
                    <a:pos x="751" y="549"/>
                  </a:cxn>
                  <a:cxn ang="0">
                    <a:pos x="707" y="815"/>
                  </a:cxn>
                  <a:cxn ang="0">
                    <a:pos x="700" y="941"/>
                  </a:cxn>
                  <a:cxn ang="0">
                    <a:pos x="781" y="1002"/>
                  </a:cxn>
                  <a:cxn ang="0">
                    <a:pos x="705" y="1081"/>
                  </a:cxn>
                  <a:cxn ang="0">
                    <a:pos x="827" y="1047"/>
                  </a:cxn>
                  <a:cxn ang="0">
                    <a:pos x="757" y="1150"/>
                  </a:cxn>
                  <a:cxn ang="0">
                    <a:pos x="766" y="1169"/>
                  </a:cxn>
                  <a:cxn ang="0">
                    <a:pos x="721" y="1256"/>
                  </a:cxn>
                  <a:cxn ang="0">
                    <a:pos x="795" y="1355"/>
                  </a:cxn>
                  <a:cxn ang="0">
                    <a:pos x="753" y="1524"/>
                  </a:cxn>
                  <a:cxn ang="0">
                    <a:pos x="838" y="1619"/>
                  </a:cxn>
                  <a:cxn ang="0">
                    <a:pos x="736" y="1870"/>
                  </a:cxn>
                  <a:cxn ang="0">
                    <a:pos x="741" y="2011"/>
                  </a:cxn>
                  <a:cxn ang="0">
                    <a:pos x="698" y="2055"/>
                  </a:cxn>
                  <a:cxn ang="0">
                    <a:pos x="791" y="2076"/>
                  </a:cxn>
                  <a:cxn ang="0">
                    <a:pos x="743" y="2159"/>
                  </a:cxn>
                  <a:cxn ang="0">
                    <a:pos x="741" y="2216"/>
                  </a:cxn>
                  <a:cxn ang="0">
                    <a:pos x="776" y="2243"/>
                  </a:cxn>
                  <a:cxn ang="0">
                    <a:pos x="728" y="2290"/>
                  </a:cxn>
                  <a:cxn ang="0">
                    <a:pos x="755" y="2319"/>
                  </a:cxn>
                  <a:cxn ang="0">
                    <a:pos x="732" y="2520"/>
                  </a:cxn>
                  <a:cxn ang="0">
                    <a:pos x="785" y="2496"/>
                  </a:cxn>
                  <a:cxn ang="0">
                    <a:pos x="808" y="2422"/>
                  </a:cxn>
                  <a:cxn ang="0">
                    <a:pos x="829" y="2764"/>
                  </a:cxn>
                  <a:cxn ang="0">
                    <a:pos x="774" y="2977"/>
                  </a:cxn>
                  <a:cxn ang="0">
                    <a:pos x="776" y="3016"/>
                  </a:cxn>
                  <a:cxn ang="0">
                    <a:pos x="755" y="3066"/>
                  </a:cxn>
                  <a:cxn ang="0">
                    <a:pos x="698" y="3115"/>
                  </a:cxn>
                  <a:cxn ang="0">
                    <a:pos x="823" y="3182"/>
                  </a:cxn>
                  <a:cxn ang="0">
                    <a:pos x="886" y="3178"/>
                  </a:cxn>
                  <a:cxn ang="0">
                    <a:pos x="584" y="3252"/>
                  </a:cxn>
                  <a:cxn ang="0">
                    <a:pos x="1190" y="3383"/>
                  </a:cxn>
                  <a:cxn ang="0">
                    <a:pos x="1973" y="3343"/>
                  </a:cxn>
                  <a:cxn ang="0">
                    <a:pos x="2165" y="3315"/>
                  </a:cxn>
                  <a:cxn ang="0">
                    <a:pos x="1120" y="3427"/>
                  </a:cxn>
                  <a:cxn ang="0">
                    <a:pos x="724" y="3364"/>
                  </a:cxn>
                  <a:cxn ang="0">
                    <a:pos x="148" y="3119"/>
                  </a:cxn>
                  <a:cxn ang="0">
                    <a:pos x="4" y="2988"/>
                  </a:cxn>
                  <a:cxn ang="0">
                    <a:pos x="88" y="2982"/>
                  </a:cxn>
                  <a:cxn ang="0">
                    <a:pos x="378" y="3165"/>
                  </a:cxn>
                  <a:cxn ang="0">
                    <a:pos x="405" y="3132"/>
                  </a:cxn>
                  <a:cxn ang="0">
                    <a:pos x="542" y="3072"/>
                  </a:cxn>
                  <a:cxn ang="0">
                    <a:pos x="582" y="2982"/>
                  </a:cxn>
                  <a:cxn ang="0">
                    <a:pos x="582" y="2743"/>
                  </a:cxn>
                  <a:cxn ang="0">
                    <a:pos x="616" y="2427"/>
                  </a:cxn>
                  <a:cxn ang="0">
                    <a:pos x="549" y="2135"/>
                  </a:cxn>
                  <a:cxn ang="0">
                    <a:pos x="616" y="1943"/>
                  </a:cxn>
                  <a:cxn ang="0">
                    <a:pos x="593" y="1825"/>
                  </a:cxn>
                  <a:cxn ang="0">
                    <a:pos x="574" y="1519"/>
                  </a:cxn>
                  <a:cxn ang="0">
                    <a:pos x="593" y="1205"/>
                  </a:cxn>
                  <a:cxn ang="0">
                    <a:pos x="582" y="1013"/>
                  </a:cxn>
                  <a:cxn ang="0">
                    <a:pos x="563" y="646"/>
                  </a:cxn>
                  <a:cxn ang="0">
                    <a:pos x="605" y="285"/>
                  </a:cxn>
                  <a:cxn ang="0">
                    <a:pos x="576" y="99"/>
                  </a:cxn>
                  <a:cxn ang="0">
                    <a:pos x="549" y="0"/>
                  </a:cxn>
                </a:cxnLst>
                <a:rect l="txL" t="txT" r="txR" b="txB"/>
                <a:pathLst>
                  <a:path w="2165" h="3442">
                    <a:moveTo>
                      <a:pt x="800" y="28"/>
                    </a:moveTo>
                    <a:lnTo>
                      <a:pt x="798" y="44"/>
                    </a:lnTo>
                    <a:lnTo>
                      <a:pt x="772" y="63"/>
                    </a:lnTo>
                    <a:lnTo>
                      <a:pt x="747" y="72"/>
                    </a:lnTo>
                    <a:lnTo>
                      <a:pt x="711" y="101"/>
                    </a:lnTo>
                    <a:lnTo>
                      <a:pt x="694" y="105"/>
                    </a:lnTo>
                    <a:lnTo>
                      <a:pt x="683" y="120"/>
                    </a:lnTo>
                    <a:lnTo>
                      <a:pt x="683" y="127"/>
                    </a:lnTo>
                    <a:lnTo>
                      <a:pt x="688" y="133"/>
                    </a:lnTo>
                    <a:lnTo>
                      <a:pt x="722" y="131"/>
                    </a:lnTo>
                    <a:lnTo>
                      <a:pt x="726" y="137"/>
                    </a:lnTo>
                    <a:lnTo>
                      <a:pt x="726" y="146"/>
                    </a:lnTo>
                    <a:lnTo>
                      <a:pt x="656" y="207"/>
                    </a:lnTo>
                    <a:lnTo>
                      <a:pt x="675" y="228"/>
                    </a:lnTo>
                    <a:lnTo>
                      <a:pt x="709" y="245"/>
                    </a:lnTo>
                    <a:lnTo>
                      <a:pt x="722" y="268"/>
                    </a:lnTo>
                    <a:lnTo>
                      <a:pt x="726" y="342"/>
                    </a:lnTo>
                    <a:lnTo>
                      <a:pt x="738" y="454"/>
                    </a:lnTo>
                    <a:lnTo>
                      <a:pt x="747" y="488"/>
                    </a:lnTo>
                    <a:lnTo>
                      <a:pt x="751" y="549"/>
                    </a:lnTo>
                    <a:lnTo>
                      <a:pt x="738" y="597"/>
                    </a:lnTo>
                    <a:lnTo>
                      <a:pt x="688" y="717"/>
                    </a:lnTo>
                    <a:lnTo>
                      <a:pt x="671" y="758"/>
                    </a:lnTo>
                    <a:lnTo>
                      <a:pt x="683" y="800"/>
                    </a:lnTo>
                    <a:lnTo>
                      <a:pt x="707" y="815"/>
                    </a:lnTo>
                    <a:lnTo>
                      <a:pt x="724" y="838"/>
                    </a:lnTo>
                    <a:lnTo>
                      <a:pt x="738" y="874"/>
                    </a:lnTo>
                    <a:lnTo>
                      <a:pt x="736" y="901"/>
                    </a:lnTo>
                    <a:lnTo>
                      <a:pt x="721" y="928"/>
                    </a:lnTo>
                    <a:lnTo>
                      <a:pt x="700" y="941"/>
                    </a:lnTo>
                    <a:lnTo>
                      <a:pt x="694" y="977"/>
                    </a:lnTo>
                    <a:lnTo>
                      <a:pt x="690" y="981"/>
                    </a:lnTo>
                    <a:lnTo>
                      <a:pt x="690" y="990"/>
                    </a:lnTo>
                    <a:lnTo>
                      <a:pt x="698" y="998"/>
                    </a:lnTo>
                    <a:lnTo>
                      <a:pt x="781" y="1002"/>
                    </a:lnTo>
                    <a:lnTo>
                      <a:pt x="783" y="1005"/>
                    </a:lnTo>
                    <a:lnTo>
                      <a:pt x="783" y="1007"/>
                    </a:lnTo>
                    <a:lnTo>
                      <a:pt x="726" y="1034"/>
                    </a:lnTo>
                    <a:lnTo>
                      <a:pt x="703" y="1055"/>
                    </a:lnTo>
                    <a:lnTo>
                      <a:pt x="705" y="1081"/>
                    </a:lnTo>
                    <a:lnTo>
                      <a:pt x="736" y="1102"/>
                    </a:lnTo>
                    <a:lnTo>
                      <a:pt x="764" y="1102"/>
                    </a:lnTo>
                    <a:lnTo>
                      <a:pt x="789" y="1095"/>
                    </a:lnTo>
                    <a:lnTo>
                      <a:pt x="810" y="1074"/>
                    </a:lnTo>
                    <a:lnTo>
                      <a:pt x="827" y="1047"/>
                    </a:lnTo>
                    <a:lnTo>
                      <a:pt x="835" y="1047"/>
                    </a:lnTo>
                    <a:lnTo>
                      <a:pt x="833" y="1095"/>
                    </a:lnTo>
                    <a:lnTo>
                      <a:pt x="806" y="1120"/>
                    </a:lnTo>
                    <a:lnTo>
                      <a:pt x="772" y="1137"/>
                    </a:lnTo>
                    <a:lnTo>
                      <a:pt x="757" y="1150"/>
                    </a:lnTo>
                    <a:lnTo>
                      <a:pt x="736" y="1156"/>
                    </a:lnTo>
                    <a:lnTo>
                      <a:pt x="726" y="1165"/>
                    </a:lnTo>
                    <a:lnTo>
                      <a:pt x="732" y="1173"/>
                    </a:lnTo>
                    <a:lnTo>
                      <a:pt x="762" y="1171"/>
                    </a:lnTo>
                    <a:lnTo>
                      <a:pt x="766" y="1169"/>
                    </a:lnTo>
                    <a:lnTo>
                      <a:pt x="768" y="1169"/>
                    </a:lnTo>
                    <a:lnTo>
                      <a:pt x="774" y="1175"/>
                    </a:lnTo>
                    <a:lnTo>
                      <a:pt x="759" y="1205"/>
                    </a:lnTo>
                    <a:lnTo>
                      <a:pt x="721" y="1245"/>
                    </a:lnTo>
                    <a:lnTo>
                      <a:pt x="721" y="1256"/>
                    </a:lnTo>
                    <a:lnTo>
                      <a:pt x="741" y="1281"/>
                    </a:lnTo>
                    <a:lnTo>
                      <a:pt x="740" y="1289"/>
                    </a:lnTo>
                    <a:lnTo>
                      <a:pt x="770" y="1310"/>
                    </a:lnTo>
                    <a:lnTo>
                      <a:pt x="787" y="1329"/>
                    </a:lnTo>
                    <a:lnTo>
                      <a:pt x="795" y="1355"/>
                    </a:lnTo>
                    <a:lnTo>
                      <a:pt x="791" y="1391"/>
                    </a:lnTo>
                    <a:lnTo>
                      <a:pt x="741" y="1443"/>
                    </a:lnTo>
                    <a:lnTo>
                      <a:pt x="724" y="1490"/>
                    </a:lnTo>
                    <a:lnTo>
                      <a:pt x="730" y="1509"/>
                    </a:lnTo>
                    <a:lnTo>
                      <a:pt x="753" y="1524"/>
                    </a:lnTo>
                    <a:lnTo>
                      <a:pt x="795" y="1517"/>
                    </a:lnTo>
                    <a:lnTo>
                      <a:pt x="814" y="1496"/>
                    </a:lnTo>
                    <a:lnTo>
                      <a:pt x="827" y="1519"/>
                    </a:lnTo>
                    <a:lnTo>
                      <a:pt x="835" y="1591"/>
                    </a:lnTo>
                    <a:lnTo>
                      <a:pt x="838" y="1619"/>
                    </a:lnTo>
                    <a:lnTo>
                      <a:pt x="833" y="1716"/>
                    </a:lnTo>
                    <a:lnTo>
                      <a:pt x="819" y="1775"/>
                    </a:lnTo>
                    <a:lnTo>
                      <a:pt x="800" y="1802"/>
                    </a:lnTo>
                    <a:lnTo>
                      <a:pt x="766" y="1827"/>
                    </a:lnTo>
                    <a:lnTo>
                      <a:pt x="736" y="1870"/>
                    </a:lnTo>
                    <a:lnTo>
                      <a:pt x="730" y="1899"/>
                    </a:lnTo>
                    <a:lnTo>
                      <a:pt x="717" y="1943"/>
                    </a:lnTo>
                    <a:lnTo>
                      <a:pt x="713" y="1975"/>
                    </a:lnTo>
                    <a:lnTo>
                      <a:pt x="713" y="1990"/>
                    </a:lnTo>
                    <a:lnTo>
                      <a:pt x="741" y="2011"/>
                    </a:lnTo>
                    <a:lnTo>
                      <a:pt x="747" y="2013"/>
                    </a:lnTo>
                    <a:lnTo>
                      <a:pt x="753" y="2019"/>
                    </a:lnTo>
                    <a:lnTo>
                      <a:pt x="728" y="2038"/>
                    </a:lnTo>
                    <a:lnTo>
                      <a:pt x="711" y="2043"/>
                    </a:lnTo>
                    <a:lnTo>
                      <a:pt x="698" y="2055"/>
                    </a:lnTo>
                    <a:lnTo>
                      <a:pt x="719" y="2076"/>
                    </a:lnTo>
                    <a:lnTo>
                      <a:pt x="745" y="2083"/>
                    </a:lnTo>
                    <a:lnTo>
                      <a:pt x="783" y="2074"/>
                    </a:lnTo>
                    <a:lnTo>
                      <a:pt x="787" y="2074"/>
                    </a:lnTo>
                    <a:lnTo>
                      <a:pt x="791" y="2076"/>
                    </a:lnTo>
                    <a:lnTo>
                      <a:pt x="783" y="2089"/>
                    </a:lnTo>
                    <a:lnTo>
                      <a:pt x="722" y="2131"/>
                    </a:lnTo>
                    <a:lnTo>
                      <a:pt x="719" y="2135"/>
                    </a:lnTo>
                    <a:lnTo>
                      <a:pt x="719" y="2140"/>
                    </a:lnTo>
                    <a:lnTo>
                      <a:pt x="743" y="2159"/>
                    </a:lnTo>
                    <a:lnTo>
                      <a:pt x="757" y="2163"/>
                    </a:lnTo>
                    <a:lnTo>
                      <a:pt x="760" y="2163"/>
                    </a:lnTo>
                    <a:lnTo>
                      <a:pt x="768" y="2171"/>
                    </a:lnTo>
                    <a:lnTo>
                      <a:pt x="766" y="2188"/>
                    </a:lnTo>
                    <a:lnTo>
                      <a:pt x="741" y="2216"/>
                    </a:lnTo>
                    <a:lnTo>
                      <a:pt x="726" y="2224"/>
                    </a:lnTo>
                    <a:lnTo>
                      <a:pt x="717" y="2231"/>
                    </a:lnTo>
                    <a:lnTo>
                      <a:pt x="717" y="2235"/>
                    </a:lnTo>
                    <a:lnTo>
                      <a:pt x="724" y="2245"/>
                    </a:lnTo>
                    <a:lnTo>
                      <a:pt x="776" y="2243"/>
                    </a:lnTo>
                    <a:lnTo>
                      <a:pt x="778" y="2241"/>
                    </a:lnTo>
                    <a:lnTo>
                      <a:pt x="787" y="2241"/>
                    </a:lnTo>
                    <a:lnTo>
                      <a:pt x="793" y="2247"/>
                    </a:lnTo>
                    <a:lnTo>
                      <a:pt x="789" y="2256"/>
                    </a:lnTo>
                    <a:lnTo>
                      <a:pt x="728" y="2290"/>
                    </a:lnTo>
                    <a:lnTo>
                      <a:pt x="722" y="2296"/>
                    </a:lnTo>
                    <a:lnTo>
                      <a:pt x="722" y="2300"/>
                    </a:lnTo>
                    <a:lnTo>
                      <a:pt x="728" y="2306"/>
                    </a:lnTo>
                    <a:lnTo>
                      <a:pt x="755" y="2306"/>
                    </a:lnTo>
                    <a:lnTo>
                      <a:pt x="755" y="2319"/>
                    </a:lnTo>
                    <a:lnTo>
                      <a:pt x="726" y="2347"/>
                    </a:lnTo>
                    <a:lnTo>
                      <a:pt x="721" y="2363"/>
                    </a:lnTo>
                    <a:lnTo>
                      <a:pt x="717" y="2454"/>
                    </a:lnTo>
                    <a:lnTo>
                      <a:pt x="728" y="2479"/>
                    </a:lnTo>
                    <a:lnTo>
                      <a:pt x="732" y="2520"/>
                    </a:lnTo>
                    <a:lnTo>
                      <a:pt x="749" y="2558"/>
                    </a:lnTo>
                    <a:lnTo>
                      <a:pt x="755" y="2564"/>
                    </a:lnTo>
                    <a:lnTo>
                      <a:pt x="760" y="2564"/>
                    </a:lnTo>
                    <a:lnTo>
                      <a:pt x="776" y="2543"/>
                    </a:lnTo>
                    <a:lnTo>
                      <a:pt x="785" y="2496"/>
                    </a:lnTo>
                    <a:lnTo>
                      <a:pt x="787" y="2423"/>
                    </a:lnTo>
                    <a:lnTo>
                      <a:pt x="783" y="2420"/>
                    </a:lnTo>
                    <a:lnTo>
                      <a:pt x="785" y="2412"/>
                    </a:lnTo>
                    <a:lnTo>
                      <a:pt x="798" y="2412"/>
                    </a:lnTo>
                    <a:lnTo>
                      <a:pt x="808" y="2422"/>
                    </a:lnTo>
                    <a:lnTo>
                      <a:pt x="831" y="2509"/>
                    </a:lnTo>
                    <a:lnTo>
                      <a:pt x="838" y="2560"/>
                    </a:lnTo>
                    <a:lnTo>
                      <a:pt x="848" y="2623"/>
                    </a:lnTo>
                    <a:lnTo>
                      <a:pt x="842" y="2720"/>
                    </a:lnTo>
                    <a:lnTo>
                      <a:pt x="829" y="2764"/>
                    </a:lnTo>
                    <a:lnTo>
                      <a:pt x="821" y="2802"/>
                    </a:lnTo>
                    <a:lnTo>
                      <a:pt x="755" y="2893"/>
                    </a:lnTo>
                    <a:lnTo>
                      <a:pt x="745" y="2929"/>
                    </a:lnTo>
                    <a:lnTo>
                      <a:pt x="745" y="2956"/>
                    </a:lnTo>
                    <a:lnTo>
                      <a:pt x="774" y="2977"/>
                    </a:lnTo>
                    <a:lnTo>
                      <a:pt x="791" y="2980"/>
                    </a:lnTo>
                    <a:lnTo>
                      <a:pt x="800" y="2980"/>
                    </a:lnTo>
                    <a:lnTo>
                      <a:pt x="806" y="2988"/>
                    </a:lnTo>
                    <a:lnTo>
                      <a:pt x="806" y="2996"/>
                    </a:lnTo>
                    <a:lnTo>
                      <a:pt x="776" y="3016"/>
                    </a:lnTo>
                    <a:lnTo>
                      <a:pt x="734" y="3026"/>
                    </a:lnTo>
                    <a:lnTo>
                      <a:pt x="709" y="3037"/>
                    </a:lnTo>
                    <a:lnTo>
                      <a:pt x="703" y="3043"/>
                    </a:lnTo>
                    <a:lnTo>
                      <a:pt x="719" y="3060"/>
                    </a:lnTo>
                    <a:lnTo>
                      <a:pt x="755" y="3066"/>
                    </a:lnTo>
                    <a:lnTo>
                      <a:pt x="770" y="3079"/>
                    </a:lnTo>
                    <a:lnTo>
                      <a:pt x="778" y="3089"/>
                    </a:lnTo>
                    <a:lnTo>
                      <a:pt x="757" y="3106"/>
                    </a:lnTo>
                    <a:lnTo>
                      <a:pt x="721" y="3113"/>
                    </a:lnTo>
                    <a:lnTo>
                      <a:pt x="698" y="3115"/>
                    </a:lnTo>
                    <a:lnTo>
                      <a:pt x="686" y="3127"/>
                    </a:lnTo>
                    <a:lnTo>
                      <a:pt x="688" y="3151"/>
                    </a:lnTo>
                    <a:lnTo>
                      <a:pt x="713" y="3172"/>
                    </a:lnTo>
                    <a:lnTo>
                      <a:pt x="736" y="3180"/>
                    </a:lnTo>
                    <a:lnTo>
                      <a:pt x="823" y="3182"/>
                    </a:lnTo>
                    <a:lnTo>
                      <a:pt x="859" y="3165"/>
                    </a:lnTo>
                    <a:lnTo>
                      <a:pt x="882" y="3150"/>
                    </a:lnTo>
                    <a:lnTo>
                      <a:pt x="888" y="3150"/>
                    </a:lnTo>
                    <a:lnTo>
                      <a:pt x="894" y="3155"/>
                    </a:lnTo>
                    <a:lnTo>
                      <a:pt x="886" y="3178"/>
                    </a:lnTo>
                    <a:lnTo>
                      <a:pt x="852" y="3207"/>
                    </a:lnTo>
                    <a:lnTo>
                      <a:pt x="785" y="3229"/>
                    </a:lnTo>
                    <a:lnTo>
                      <a:pt x="753" y="3237"/>
                    </a:lnTo>
                    <a:lnTo>
                      <a:pt x="690" y="3254"/>
                    </a:lnTo>
                    <a:lnTo>
                      <a:pt x="584" y="3252"/>
                    </a:lnTo>
                    <a:lnTo>
                      <a:pt x="584" y="3258"/>
                    </a:lnTo>
                    <a:lnTo>
                      <a:pt x="681" y="3288"/>
                    </a:lnTo>
                    <a:lnTo>
                      <a:pt x="747" y="3305"/>
                    </a:lnTo>
                    <a:lnTo>
                      <a:pt x="776" y="3315"/>
                    </a:lnTo>
                    <a:lnTo>
                      <a:pt x="1190" y="3383"/>
                    </a:lnTo>
                    <a:lnTo>
                      <a:pt x="1249" y="3393"/>
                    </a:lnTo>
                    <a:lnTo>
                      <a:pt x="1420" y="3398"/>
                    </a:lnTo>
                    <a:lnTo>
                      <a:pt x="1572" y="3389"/>
                    </a:lnTo>
                    <a:lnTo>
                      <a:pt x="1872" y="3355"/>
                    </a:lnTo>
                    <a:lnTo>
                      <a:pt x="1973" y="3343"/>
                    </a:lnTo>
                    <a:lnTo>
                      <a:pt x="2082" y="3322"/>
                    </a:lnTo>
                    <a:lnTo>
                      <a:pt x="2156" y="3305"/>
                    </a:lnTo>
                    <a:lnTo>
                      <a:pt x="2161" y="3305"/>
                    </a:lnTo>
                    <a:lnTo>
                      <a:pt x="2165" y="3309"/>
                    </a:lnTo>
                    <a:lnTo>
                      <a:pt x="2165" y="3315"/>
                    </a:lnTo>
                    <a:lnTo>
                      <a:pt x="2082" y="3343"/>
                    </a:lnTo>
                    <a:lnTo>
                      <a:pt x="1871" y="3397"/>
                    </a:lnTo>
                    <a:lnTo>
                      <a:pt x="1568" y="3433"/>
                    </a:lnTo>
                    <a:lnTo>
                      <a:pt x="1395" y="3442"/>
                    </a:lnTo>
                    <a:lnTo>
                      <a:pt x="1120" y="3427"/>
                    </a:lnTo>
                    <a:lnTo>
                      <a:pt x="990" y="3406"/>
                    </a:lnTo>
                    <a:lnTo>
                      <a:pt x="825" y="3378"/>
                    </a:lnTo>
                    <a:lnTo>
                      <a:pt x="783" y="3366"/>
                    </a:lnTo>
                    <a:lnTo>
                      <a:pt x="751" y="3372"/>
                    </a:lnTo>
                    <a:lnTo>
                      <a:pt x="724" y="3364"/>
                    </a:lnTo>
                    <a:lnTo>
                      <a:pt x="703" y="3349"/>
                    </a:lnTo>
                    <a:lnTo>
                      <a:pt x="614" y="3324"/>
                    </a:lnTo>
                    <a:lnTo>
                      <a:pt x="504" y="3288"/>
                    </a:lnTo>
                    <a:lnTo>
                      <a:pt x="356" y="3235"/>
                    </a:lnTo>
                    <a:lnTo>
                      <a:pt x="148" y="3119"/>
                    </a:lnTo>
                    <a:lnTo>
                      <a:pt x="59" y="3056"/>
                    </a:lnTo>
                    <a:lnTo>
                      <a:pt x="15" y="3001"/>
                    </a:lnTo>
                    <a:lnTo>
                      <a:pt x="15" y="2997"/>
                    </a:lnTo>
                    <a:lnTo>
                      <a:pt x="8" y="2988"/>
                    </a:lnTo>
                    <a:lnTo>
                      <a:pt x="4" y="2988"/>
                    </a:lnTo>
                    <a:lnTo>
                      <a:pt x="0" y="2992"/>
                    </a:lnTo>
                    <a:lnTo>
                      <a:pt x="6" y="2923"/>
                    </a:lnTo>
                    <a:lnTo>
                      <a:pt x="19" y="2912"/>
                    </a:lnTo>
                    <a:lnTo>
                      <a:pt x="25" y="2912"/>
                    </a:lnTo>
                    <a:lnTo>
                      <a:pt x="88" y="2982"/>
                    </a:lnTo>
                    <a:lnTo>
                      <a:pt x="186" y="3070"/>
                    </a:lnTo>
                    <a:lnTo>
                      <a:pt x="390" y="3188"/>
                    </a:lnTo>
                    <a:lnTo>
                      <a:pt x="403" y="3191"/>
                    </a:lnTo>
                    <a:lnTo>
                      <a:pt x="407" y="3189"/>
                    </a:lnTo>
                    <a:lnTo>
                      <a:pt x="378" y="3165"/>
                    </a:lnTo>
                    <a:lnTo>
                      <a:pt x="342" y="3142"/>
                    </a:lnTo>
                    <a:lnTo>
                      <a:pt x="337" y="3132"/>
                    </a:lnTo>
                    <a:lnTo>
                      <a:pt x="337" y="3129"/>
                    </a:lnTo>
                    <a:lnTo>
                      <a:pt x="342" y="3123"/>
                    </a:lnTo>
                    <a:lnTo>
                      <a:pt x="405" y="3132"/>
                    </a:lnTo>
                    <a:lnTo>
                      <a:pt x="430" y="3127"/>
                    </a:lnTo>
                    <a:lnTo>
                      <a:pt x="460" y="3115"/>
                    </a:lnTo>
                    <a:lnTo>
                      <a:pt x="491" y="3113"/>
                    </a:lnTo>
                    <a:lnTo>
                      <a:pt x="498" y="3115"/>
                    </a:lnTo>
                    <a:lnTo>
                      <a:pt x="542" y="3072"/>
                    </a:lnTo>
                    <a:lnTo>
                      <a:pt x="555" y="3066"/>
                    </a:lnTo>
                    <a:lnTo>
                      <a:pt x="565" y="3058"/>
                    </a:lnTo>
                    <a:lnTo>
                      <a:pt x="559" y="3030"/>
                    </a:lnTo>
                    <a:lnTo>
                      <a:pt x="568" y="2997"/>
                    </a:lnTo>
                    <a:lnTo>
                      <a:pt x="582" y="2982"/>
                    </a:lnTo>
                    <a:lnTo>
                      <a:pt x="586" y="2961"/>
                    </a:lnTo>
                    <a:lnTo>
                      <a:pt x="597" y="2944"/>
                    </a:lnTo>
                    <a:lnTo>
                      <a:pt x="599" y="2906"/>
                    </a:lnTo>
                    <a:lnTo>
                      <a:pt x="599" y="2819"/>
                    </a:lnTo>
                    <a:lnTo>
                      <a:pt x="582" y="2743"/>
                    </a:lnTo>
                    <a:lnTo>
                      <a:pt x="570" y="2680"/>
                    </a:lnTo>
                    <a:lnTo>
                      <a:pt x="568" y="2587"/>
                    </a:lnTo>
                    <a:lnTo>
                      <a:pt x="582" y="2551"/>
                    </a:lnTo>
                    <a:lnTo>
                      <a:pt x="586" y="2513"/>
                    </a:lnTo>
                    <a:lnTo>
                      <a:pt x="616" y="2427"/>
                    </a:lnTo>
                    <a:lnTo>
                      <a:pt x="616" y="2330"/>
                    </a:lnTo>
                    <a:lnTo>
                      <a:pt x="584" y="2273"/>
                    </a:lnTo>
                    <a:lnTo>
                      <a:pt x="582" y="2243"/>
                    </a:lnTo>
                    <a:lnTo>
                      <a:pt x="553" y="2197"/>
                    </a:lnTo>
                    <a:lnTo>
                      <a:pt x="549" y="2135"/>
                    </a:lnTo>
                    <a:lnTo>
                      <a:pt x="568" y="2083"/>
                    </a:lnTo>
                    <a:lnTo>
                      <a:pt x="591" y="2051"/>
                    </a:lnTo>
                    <a:lnTo>
                      <a:pt x="591" y="2015"/>
                    </a:lnTo>
                    <a:lnTo>
                      <a:pt x="614" y="1992"/>
                    </a:lnTo>
                    <a:lnTo>
                      <a:pt x="616" y="1943"/>
                    </a:lnTo>
                    <a:lnTo>
                      <a:pt x="610" y="1927"/>
                    </a:lnTo>
                    <a:lnTo>
                      <a:pt x="608" y="1901"/>
                    </a:lnTo>
                    <a:lnTo>
                      <a:pt x="601" y="1859"/>
                    </a:lnTo>
                    <a:lnTo>
                      <a:pt x="595" y="1844"/>
                    </a:lnTo>
                    <a:lnTo>
                      <a:pt x="593" y="1825"/>
                    </a:lnTo>
                    <a:lnTo>
                      <a:pt x="584" y="1804"/>
                    </a:lnTo>
                    <a:lnTo>
                      <a:pt x="582" y="1770"/>
                    </a:lnTo>
                    <a:lnTo>
                      <a:pt x="572" y="1732"/>
                    </a:lnTo>
                    <a:lnTo>
                      <a:pt x="567" y="1617"/>
                    </a:lnTo>
                    <a:lnTo>
                      <a:pt x="574" y="1519"/>
                    </a:lnTo>
                    <a:lnTo>
                      <a:pt x="586" y="1443"/>
                    </a:lnTo>
                    <a:lnTo>
                      <a:pt x="603" y="1355"/>
                    </a:lnTo>
                    <a:lnTo>
                      <a:pt x="616" y="1226"/>
                    </a:lnTo>
                    <a:lnTo>
                      <a:pt x="616" y="1222"/>
                    </a:lnTo>
                    <a:lnTo>
                      <a:pt x="593" y="1205"/>
                    </a:lnTo>
                    <a:lnTo>
                      <a:pt x="580" y="1148"/>
                    </a:lnTo>
                    <a:lnTo>
                      <a:pt x="567" y="1120"/>
                    </a:lnTo>
                    <a:lnTo>
                      <a:pt x="563" y="1085"/>
                    </a:lnTo>
                    <a:lnTo>
                      <a:pt x="568" y="1047"/>
                    </a:lnTo>
                    <a:lnTo>
                      <a:pt x="582" y="1013"/>
                    </a:lnTo>
                    <a:lnTo>
                      <a:pt x="587" y="983"/>
                    </a:lnTo>
                    <a:lnTo>
                      <a:pt x="612" y="928"/>
                    </a:lnTo>
                    <a:lnTo>
                      <a:pt x="614" y="853"/>
                    </a:lnTo>
                    <a:lnTo>
                      <a:pt x="591" y="758"/>
                    </a:lnTo>
                    <a:lnTo>
                      <a:pt x="563" y="646"/>
                    </a:lnTo>
                    <a:lnTo>
                      <a:pt x="561" y="623"/>
                    </a:lnTo>
                    <a:lnTo>
                      <a:pt x="557" y="492"/>
                    </a:lnTo>
                    <a:lnTo>
                      <a:pt x="565" y="416"/>
                    </a:lnTo>
                    <a:lnTo>
                      <a:pt x="595" y="300"/>
                    </a:lnTo>
                    <a:lnTo>
                      <a:pt x="605" y="285"/>
                    </a:lnTo>
                    <a:lnTo>
                      <a:pt x="612" y="238"/>
                    </a:lnTo>
                    <a:lnTo>
                      <a:pt x="605" y="200"/>
                    </a:lnTo>
                    <a:lnTo>
                      <a:pt x="601" y="171"/>
                    </a:lnTo>
                    <a:lnTo>
                      <a:pt x="601" y="143"/>
                    </a:lnTo>
                    <a:lnTo>
                      <a:pt x="576" y="99"/>
                    </a:lnTo>
                    <a:lnTo>
                      <a:pt x="576" y="89"/>
                    </a:lnTo>
                    <a:lnTo>
                      <a:pt x="544" y="55"/>
                    </a:lnTo>
                    <a:lnTo>
                      <a:pt x="538" y="23"/>
                    </a:lnTo>
                    <a:lnTo>
                      <a:pt x="538" y="11"/>
                    </a:lnTo>
                    <a:lnTo>
                      <a:pt x="549" y="0"/>
                    </a:lnTo>
                    <a:lnTo>
                      <a:pt x="793" y="23"/>
                    </a:lnTo>
                    <a:lnTo>
                      <a:pt x="800" y="28"/>
                    </a:lnTo>
                    <a:lnTo>
                      <a:pt x="800" y="28"/>
                    </a:lnTo>
                    <a:lnTo>
                      <a:pt x="800" y="28"/>
                    </a:lnTo>
                    <a:close/>
                  </a:path>
                </a:pathLst>
              </a:custGeom>
              <a:solidFill>
                <a:srgbClr val="000000"/>
              </a:solidFill>
              <a:ln w="9525">
                <a:noFill/>
              </a:ln>
            </p:spPr>
            <p:txBody>
              <a:bodyPr/>
              <a:lstStyle/>
              <a:p>
                <a:endParaRPr dirty="0">
                  <a:latin typeface="Arial" panose="020B0604020202020204" pitchFamily="34" charset="0"/>
                </a:endParaRPr>
              </a:p>
            </p:txBody>
          </p:sp>
          <p:sp>
            <p:nvSpPr>
              <p:cNvPr id="20610" name="Freeform 29"/>
              <p:cNvSpPr/>
              <p:nvPr/>
            </p:nvSpPr>
            <p:spPr>
              <a:xfrm>
                <a:off x="2762" y="1433"/>
                <a:ext cx="591" cy="320"/>
              </a:xfrm>
              <a:custGeom>
                <a:avLst/>
                <a:gdLst>
                  <a:gd name="txL" fmla="*/ 0 w 1183"/>
                  <a:gd name="txT" fmla="*/ 0 h 639"/>
                  <a:gd name="txR" fmla="*/ 1183 w 1183"/>
                  <a:gd name="txB" fmla="*/ 639 h 639"/>
                </a:gdLst>
                <a:ahLst/>
                <a:cxnLst>
                  <a:cxn ang="0">
                    <a:pos x="1112" y="80"/>
                  </a:cxn>
                  <a:cxn ang="0">
                    <a:pos x="1162" y="89"/>
                  </a:cxn>
                  <a:cxn ang="0">
                    <a:pos x="1183" y="215"/>
                  </a:cxn>
                  <a:cxn ang="0">
                    <a:pos x="1156" y="407"/>
                  </a:cxn>
                  <a:cxn ang="0">
                    <a:pos x="1095" y="429"/>
                  </a:cxn>
                  <a:cxn ang="0">
                    <a:pos x="1055" y="441"/>
                  </a:cxn>
                  <a:cxn ang="0">
                    <a:pos x="1053" y="420"/>
                  </a:cxn>
                  <a:cxn ang="0">
                    <a:pos x="1107" y="355"/>
                  </a:cxn>
                  <a:cxn ang="0">
                    <a:pos x="1089" y="327"/>
                  </a:cxn>
                  <a:cxn ang="0">
                    <a:pos x="1126" y="300"/>
                  </a:cxn>
                  <a:cxn ang="0">
                    <a:pos x="1114" y="275"/>
                  </a:cxn>
                  <a:cxn ang="0">
                    <a:pos x="1034" y="264"/>
                  </a:cxn>
                  <a:cxn ang="0">
                    <a:pos x="1036" y="234"/>
                  </a:cxn>
                  <a:cxn ang="0">
                    <a:pos x="970" y="139"/>
                  </a:cxn>
                  <a:cxn ang="0">
                    <a:pos x="947" y="112"/>
                  </a:cxn>
                  <a:cxn ang="0">
                    <a:pos x="920" y="99"/>
                  </a:cxn>
                  <a:cxn ang="0">
                    <a:pos x="801" y="106"/>
                  </a:cxn>
                  <a:cxn ang="0">
                    <a:pos x="732" y="179"/>
                  </a:cxn>
                  <a:cxn ang="0">
                    <a:pos x="757" y="224"/>
                  </a:cxn>
                  <a:cxn ang="0">
                    <a:pos x="785" y="258"/>
                  </a:cxn>
                  <a:cxn ang="0">
                    <a:pos x="789" y="283"/>
                  </a:cxn>
                  <a:cxn ang="0">
                    <a:pos x="660" y="308"/>
                  </a:cxn>
                  <a:cxn ang="0">
                    <a:pos x="527" y="317"/>
                  </a:cxn>
                  <a:cxn ang="0">
                    <a:pos x="339" y="334"/>
                  </a:cxn>
                  <a:cxn ang="0">
                    <a:pos x="320" y="350"/>
                  </a:cxn>
                  <a:cxn ang="0">
                    <a:pos x="346" y="365"/>
                  </a:cxn>
                  <a:cxn ang="0">
                    <a:pos x="405" y="380"/>
                  </a:cxn>
                  <a:cxn ang="0">
                    <a:pos x="418" y="401"/>
                  </a:cxn>
                  <a:cxn ang="0">
                    <a:pos x="474" y="412"/>
                  </a:cxn>
                  <a:cxn ang="0">
                    <a:pos x="517" y="439"/>
                  </a:cxn>
                  <a:cxn ang="0">
                    <a:pos x="483" y="467"/>
                  </a:cxn>
                  <a:cxn ang="0">
                    <a:pos x="291" y="473"/>
                  </a:cxn>
                  <a:cxn ang="0">
                    <a:pos x="323" y="507"/>
                  </a:cxn>
                  <a:cxn ang="0">
                    <a:pos x="354" y="545"/>
                  </a:cxn>
                  <a:cxn ang="0">
                    <a:pos x="477" y="606"/>
                  </a:cxn>
                  <a:cxn ang="0">
                    <a:pos x="489" y="631"/>
                  </a:cxn>
                  <a:cxn ang="0">
                    <a:pos x="354" y="629"/>
                  </a:cxn>
                  <a:cxn ang="0">
                    <a:pos x="139" y="559"/>
                  </a:cxn>
                  <a:cxn ang="0">
                    <a:pos x="69" y="515"/>
                  </a:cxn>
                  <a:cxn ang="0">
                    <a:pos x="53" y="507"/>
                  </a:cxn>
                  <a:cxn ang="0">
                    <a:pos x="40" y="298"/>
                  </a:cxn>
                  <a:cxn ang="0">
                    <a:pos x="15" y="230"/>
                  </a:cxn>
                  <a:cxn ang="0">
                    <a:pos x="8" y="114"/>
                  </a:cxn>
                  <a:cxn ang="0">
                    <a:pos x="38" y="87"/>
                  </a:cxn>
                  <a:cxn ang="0">
                    <a:pos x="57" y="45"/>
                  </a:cxn>
                  <a:cxn ang="0">
                    <a:pos x="88" y="15"/>
                  </a:cxn>
                  <a:cxn ang="0">
                    <a:pos x="109" y="11"/>
                  </a:cxn>
                  <a:cxn ang="0">
                    <a:pos x="270" y="11"/>
                  </a:cxn>
                  <a:cxn ang="0">
                    <a:pos x="346" y="32"/>
                  </a:cxn>
                  <a:cxn ang="0">
                    <a:pos x="567" y="19"/>
                  </a:cxn>
                  <a:cxn ang="0">
                    <a:pos x="719" y="49"/>
                  </a:cxn>
                  <a:cxn ang="0">
                    <a:pos x="899" y="7"/>
                  </a:cxn>
                  <a:cxn ang="0">
                    <a:pos x="930" y="0"/>
                  </a:cxn>
                  <a:cxn ang="0">
                    <a:pos x="1061" y="25"/>
                  </a:cxn>
                  <a:cxn ang="0">
                    <a:pos x="1061" y="25"/>
                  </a:cxn>
                </a:cxnLst>
                <a:rect l="txL" t="txT" r="txR" b="txB"/>
                <a:pathLst>
                  <a:path w="1183" h="639">
                    <a:moveTo>
                      <a:pt x="1061" y="25"/>
                    </a:moveTo>
                    <a:lnTo>
                      <a:pt x="1112" y="80"/>
                    </a:lnTo>
                    <a:lnTo>
                      <a:pt x="1127" y="87"/>
                    </a:lnTo>
                    <a:lnTo>
                      <a:pt x="1162" y="89"/>
                    </a:lnTo>
                    <a:lnTo>
                      <a:pt x="1177" y="120"/>
                    </a:lnTo>
                    <a:lnTo>
                      <a:pt x="1183" y="215"/>
                    </a:lnTo>
                    <a:lnTo>
                      <a:pt x="1175" y="359"/>
                    </a:lnTo>
                    <a:lnTo>
                      <a:pt x="1156" y="407"/>
                    </a:lnTo>
                    <a:lnTo>
                      <a:pt x="1139" y="424"/>
                    </a:lnTo>
                    <a:lnTo>
                      <a:pt x="1095" y="429"/>
                    </a:lnTo>
                    <a:lnTo>
                      <a:pt x="1065" y="441"/>
                    </a:lnTo>
                    <a:lnTo>
                      <a:pt x="1055" y="441"/>
                    </a:lnTo>
                    <a:lnTo>
                      <a:pt x="1050" y="435"/>
                    </a:lnTo>
                    <a:lnTo>
                      <a:pt x="1053" y="420"/>
                    </a:lnTo>
                    <a:lnTo>
                      <a:pt x="1097" y="380"/>
                    </a:lnTo>
                    <a:lnTo>
                      <a:pt x="1107" y="355"/>
                    </a:lnTo>
                    <a:lnTo>
                      <a:pt x="1089" y="334"/>
                    </a:lnTo>
                    <a:lnTo>
                      <a:pt x="1089" y="327"/>
                    </a:lnTo>
                    <a:lnTo>
                      <a:pt x="1122" y="304"/>
                    </a:lnTo>
                    <a:lnTo>
                      <a:pt x="1126" y="300"/>
                    </a:lnTo>
                    <a:lnTo>
                      <a:pt x="1120" y="283"/>
                    </a:lnTo>
                    <a:lnTo>
                      <a:pt x="1114" y="275"/>
                    </a:lnTo>
                    <a:lnTo>
                      <a:pt x="1101" y="266"/>
                    </a:lnTo>
                    <a:lnTo>
                      <a:pt x="1034" y="264"/>
                    </a:lnTo>
                    <a:lnTo>
                      <a:pt x="1029" y="256"/>
                    </a:lnTo>
                    <a:lnTo>
                      <a:pt x="1036" y="234"/>
                    </a:lnTo>
                    <a:lnTo>
                      <a:pt x="1029" y="207"/>
                    </a:lnTo>
                    <a:lnTo>
                      <a:pt x="970" y="139"/>
                    </a:lnTo>
                    <a:lnTo>
                      <a:pt x="958" y="122"/>
                    </a:lnTo>
                    <a:lnTo>
                      <a:pt x="947" y="112"/>
                    </a:lnTo>
                    <a:lnTo>
                      <a:pt x="932" y="108"/>
                    </a:lnTo>
                    <a:lnTo>
                      <a:pt x="920" y="99"/>
                    </a:lnTo>
                    <a:lnTo>
                      <a:pt x="858" y="91"/>
                    </a:lnTo>
                    <a:lnTo>
                      <a:pt x="801" y="106"/>
                    </a:lnTo>
                    <a:lnTo>
                      <a:pt x="738" y="163"/>
                    </a:lnTo>
                    <a:lnTo>
                      <a:pt x="732" y="179"/>
                    </a:lnTo>
                    <a:lnTo>
                      <a:pt x="738" y="203"/>
                    </a:lnTo>
                    <a:lnTo>
                      <a:pt x="757" y="224"/>
                    </a:lnTo>
                    <a:lnTo>
                      <a:pt x="766" y="228"/>
                    </a:lnTo>
                    <a:lnTo>
                      <a:pt x="785" y="258"/>
                    </a:lnTo>
                    <a:lnTo>
                      <a:pt x="791" y="274"/>
                    </a:lnTo>
                    <a:lnTo>
                      <a:pt x="789" y="283"/>
                    </a:lnTo>
                    <a:lnTo>
                      <a:pt x="759" y="300"/>
                    </a:lnTo>
                    <a:lnTo>
                      <a:pt x="660" y="308"/>
                    </a:lnTo>
                    <a:lnTo>
                      <a:pt x="586" y="314"/>
                    </a:lnTo>
                    <a:lnTo>
                      <a:pt x="527" y="317"/>
                    </a:lnTo>
                    <a:lnTo>
                      <a:pt x="388" y="323"/>
                    </a:lnTo>
                    <a:lnTo>
                      <a:pt x="339" y="334"/>
                    </a:lnTo>
                    <a:lnTo>
                      <a:pt x="329" y="340"/>
                    </a:lnTo>
                    <a:lnTo>
                      <a:pt x="320" y="350"/>
                    </a:lnTo>
                    <a:lnTo>
                      <a:pt x="320" y="353"/>
                    </a:lnTo>
                    <a:lnTo>
                      <a:pt x="346" y="365"/>
                    </a:lnTo>
                    <a:lnTo>
                      <a:pt x="384" y="372"/>
                    </a:lnTo>
                    <a:lnTo>
                      <a:pt x="405" y="380"/>
                    </a:lnTo>
                    <a:lnTo>
                      <a:pt x="407" y="380"/>
                    </a:lnTo>
                    <a:lnTo>
                      <a:pt x="418" y="401"/>
                    </a:lnTo>
                    <a:lnTo>
                      <a:pt x="434" y="407"/>
                    </a:lnTo>
                    <a:lnTo>
                      <a:pt x="474" y="412"/>
                    </a:lnTo>
                    <a:lnTo>
                      <a:pt x="512" y="433"/>
                    </a:lnTo>
                    <a:lnTo>
                      <a:pt x="517" y="439"/>
                    </a:lnTo>
                    <a:lnTo>
                      <a:pt x="517" y="452"/>
                    </a:lnTo>
                    <a:lnTo>
                      <a:pt x="483" y="467"/>
                    </a:lnTo>
                    <a:lnTo>
                      <a:pt x="306" y="466"/>
                    </a:lnTo>
                    <a:lnTo>
                      <a:pt x="291" y="473"/>
                    </a:lnTo>
                    <a:lnTo>
                      <a:pt x="291" y="483"/>
                    </a:lnTo>
                    <a:lnTo>
                      <a:pt x="323" y="507"/>
                    </a:lnTo>
                    <a:lnTo>
                      <a:pt x="337" y="530"/>
                    </a:lnTo>
                    <a:lnTo>
                      <a:pt x="354" y="545"/>
                    </a:lnTo>
                    <a:lnTo>
                      <a:pt x="445" y="589"/>
                    </a:lnTo>
                    <a:lnTo>
                      <a:pt x="477" y="606"/>
                    </a:lnTo>
                    <a:lnTo>
                      <a:pt x="489" y="621"/>
                    </a:lnTo>
                    <a:lnTo>
                      <a:pt x="489" y="631"/>
                    </a:lnTo>
                    <a:lnTo>
                      <a:pt x="474" y="639"/>
                    </a:lnTo>
                    <a:lnTo>
                      <a:pt x="354" y="629"/>
                    </a:lnTo>
                    <a:lnTo>
                      <a:pt x="238" y="599"/>
                    </a:lnTo>
                    <a:lnTo>
                      <a:pt x="139" y="559"/>
                    </a:lnTo>
                    <a:lnTo>
                      <a:pt x="76" y="524"/>
                    </a:lnTo>
                    <a:lnTo>
                      <a:pt x="69" y="515"/>
                    </a:lnTo>
                    <a:lnTo>
                      <a:pt x="59" y="513"/>
                    </a:lnTo>
                    <a:lnTo>
                      <a:pt x="53" y="507"/>
                    </a:lnTo>
                    <a:lnTo>
                      <a:pt x="53" y="384"/>
                    </a:lnTo>
                    <a:lnTo>
                      <a:pt x="40" y="298"/>
                    </a:lnTo>
                    <a:lnTo>
                      <a:pt x="27" y="255"/>
                    </a:lnTo>
                    <a:lnTo>
                      <a:pt x="15" y="230"/>
                    </a:lnTo>
                    <a:lnTo>
                      <a:pt x="0" y="156"/>
                    </a:lnTo>
                    <a:lnTo>
                      <a:pt x="8" y="114"/>
                    </a:lnTo>
                    <a:lnTo>
                      <a:pt x="17" y="99"/>
                    </a:lnTo>
                    <a:lnTo>
                      <a:pt x="38" y="87"/>
                    </a:lnTo>
                    <a:lnTo>
                      <a:pt x="53" y="61"/>
                    </a:lnTo>
                    <a:lnTo>
                      <a:pt x="57" y="45"/>
                    </a:lnTo>
                    <a:lnTo>
                      <a:pt x="88" y="17"/>
                    </a:lnTo>
                    <a:lnTo>
                      <a:pt x="88" y="15"/>
                    </a:lnTo>
                    <a:lnTo>
                      <a:pt x="97" y="6"/>
                    </a:lnTo>
                    <a:lnTo>
                      <a:pt x="109" y="11"/>
                    </a:lnTo>
                    <a:lnTo>
                      <a:pt x="196" y="4"/>
                    </a:lnTo>
                    <a:lnTo>
                      <a:pt x="270" y="11"/>
                    </a:lnTo>
                    <a:lnTo>
                      <a:pt x="316" y="34"/>
                    </a:lnTo>
                    <a:lnTo>
                      <a:pt x="346" y="32"/>
                    </a:lnTo>
                    <a:lnTo>
                      <a:pt x="375" y="25"/>
                    </a:lnTo>
                    <a:lnTo>
                      <a:pt x="567" y="19"/>
                    </a:lnTo>
                    <a:lnTo>
                      <a:pt x="614" y="45"/>
                    </a:lnTo>
                    <a:lnTo>
                      <a:pt x="719" y="49"/>
                    </a:lnTo>
                    <a:lnTo>
                      <a:pt x="804" y="34"/>
                    </a:lnTo>
                    <a:lnTo>
                      <a:pt x="899" y="7"/>
                    </a:lnTo>
                    <a:lnTo>
                      <a:pt x="909" y="2"/>
                    </a:lnTo>
                    <a:lnTo>
                      <a:pt x="930" y="0"/>
                    </a:lnTo>
                    <a:lnTo>
                      <a:pt x="1029" y="9"/>
                    </a:lnTo>
                    <a:lnTo>
                      <a:pt x="1061" y="25"/>
                    </a:lnTo>
                    <a:lnTo>
                      <a:pt x="1061" y="25"/>
                    </a:lnTo>
                    <a:lnTo>
                      <a:pt x="1061" y="25"/>
                    </a:lnTo>
                    <a:close/>
                  </a:path>
                </a:pathLst>
              </a:custGeom>
              <a:solidFill>
                <a:srgbClr val="000000"/>
              </a:solidFill>
              <a:ln w="9525">
                <a:noFill/>
              </a:ln>
            </p:spPr>
            <p:txBody>
              <a:bodyPr/>
              <a:lstStyle/>
              <a:p>
                <a:endParaRPr dirty="0">
                  <a:latin typeface="Arial" panose="020B0604020202020204" pitchFamily="34" charset="0"/>
                </a:endParaRPr>
              </a:p>
            </p:txBody>
          </p:sp>
          <p:sp>
            <p:nvSpPr>
              <p:cNvPr id="20611" name="Freeform 30"/>
              <p:cNvSpPr/>
              <p:nvPr/>
            </p:nvSpPr>
            <p:spPr>
              <a:xfrm>
                <a:off x="3199" y="1709"/>
                <a:ext cx="131" cy="777"/>
              </a:xfrm>
              <a:custGeom>
                <a:avLst/>
                <a:gdLst>
                  <a:gd name="txL" fmla="*/ 0 w 260"/>
                  <a:gd name="txT" fmla="*/ 0 h 1555"/>
                  <a:gd name="txR" fmla="*/ 260 w 260"/>
                  <a:gd name="txB" fmla="*/ 1555 h 1555"/>
                </a:gdLst>
                <a:ahLst/>
                <a:cxnLst>
                  <a:cxn ang="0">
                    <a:pos x="226" y="135"/>
                  </a:cxn>
                  <a:cxn ang="0">
                    <a:pos x="194" y="194"/>
                  </a:cxn>
                  <a:cxn ang="0">
                    <a:pos x="135" y="323"/>
                  </a:cxn>
                  <a:cxn ang="0">
                    <a:pos x="121" y="460"/>
                  </a:cxn>
                  <a:cxn ang="0">
                    <a:pos x="175" y="538"/>
                  </a:cxn>
                  <a:cxn ang="0">
                    <a:pos x="222" y="540"/>
                  </a:cxn>
                  <a:cxn ang="0">
                    <a:pos x="235" y="536"/>
                  </a:cxn>
                  <a:cxn ang="0">
                    <a:pos x="230" y="658"/>
                  </a:cxn>
                  <a:cxn ang="0">
                    <a:pos x="201" y="831"/>
                  </a:cxn>
                  <a:cxn ang="0">
                    <a:pos x="205" y="867"/>
                  </a:cxn>
                  <a:cxn ang="0">
                    <a:pos x="180" y="893"/>
                  </a:cxn>
                  <a:cxn ang="0">
                    <a:pos x="142" y="901"/>
                  </a:cxn>
                  <a:cxn ang="0">
                    <a:pos x="146" y="935"/>
                  </a:cxn>
                  <a:cxn ang="0">
                    <a:pos x="194" y="950"/>
                  </a:cxn>
                  <a:cxn ang="0">
                    <a:pos x="195" y="960"/>
                  </a:cxn>
                  <a:cxn ang="0">
                    <a:pos x="148" y="968"/>
                  </a:cxn>
                  <a:cxn ang="0">
                    <a:pos x="133" y="988"/>
                  </a:cxn>
                  <a:cxn ang="0">
                    <a:pos x="213" y="994"/>
                  </a:cxn>
                  <a:cxn ang="0">
                    <a:pos x="218" y="990"/>
                  </a:cxn>
                  <a:cxn ang="0">
                    <a:pos x="207" y="1011"/>
                  </a:cxn>
                  <a:cxn ang="0">
                    <a:pos x="125" y="1047"/>
                  </a:cxn>
                  <a:cxn ang="0">
                    <a:pos x="159" y="1087"/>
                  </a:cxn>
                  <a:cxn ang="0">
                    <a:pos x="203" y="1125"/>
                  </a:cxn>
                  <a:cxn ang="0">
                    <a:pos x="150" y="1161"/>
                  </a:cxn>
                  <a:cxn ang="0">
                    <a:pos x="133" y="1236"/>
                  </a:cxn>
                  <a:cxn ang="0">
                    <a:pos x="209" y="1433"/>
                  </a:cxn>
                  <a:cxn ang="0">
                    <a:pos x="239" y="1422"/>
                  </a:cxn>
                  <a:cxn ang="0">
                    <a:pos x="237" y="1386"/>
                  </a:cxn>
                  <a:cxn ang="0">
                    <a:pos x="243" y="1378"/>
                  </a:cxn>
                  <a:cxn ang="0">
                    <a:pos x="260" y="1492"/>
                  </a:cxn>
                  <a:cxn ang="0">
                    <a:pos x="243" y="1555"/>
                  </a:cxn>
                  <a:cxn ang="0">
                    <a:pos x="176" y="1441"/>
                  </a:cxn>
                  <a:cxn ang="0">
                    <a:pos x="74" y="1270"/>
                  </a:cxn>
                  <a:cxn ang="0">
                    <a:pos x="49" y="1135"/>
                  </a:cxn>
                  <a:cxn ang="0">
                    <a:pos x="19" y="1051"/>
                  </a:cxn>
                  <a:cxn ang="0">
                    <a:pos x="3" y="971"/>
                  </a:cxn>
                  <a:cxn ang="0">
                    <a:pos x="26" y="933"/>
                  </a:cxn>
                  <a:cxn ang="0">
                    <a:pos x="57" y="861"/>
                  </a:cxn>
                  <a:cxn ang="0">
                    <a:pos x="38" y="684"/>
                  </a:cxn>
                  <a:cxn ang="0">
                    <a:pos x="3" y="492"/>
                  </a:cxn>
                  <a:cxn ang="0">
                    <a:pos x="36" y="352"/>
                  </a:cxn>
                  <a:cxn ang="0">
                    <a:pos x="49" y="283"/>
                  </a:cxn>
                  <a:cxn ang="0">
                    <a:pos x="222" y="55"/>
                  </a:cxn>
                  <a:cxn ang="0">
                    <a:pos x="260" y="8"/>
                  </a:cxn>
                  <a:cxn ang="0">
                    <a:pos x="254" y="89"/>
                  </a:cxn>
                </a:cxnLst>
                <a:rect l="txL" t="txT" r="txR" b="txB"/>
                <a:pathLst>
                  <a:path w="260" h="1555">
                    <a:moveTo>
                      <a:pt x="254" y="89"/>
                    </a:moveTo>
                    <a:lnTo>
                      <a:pt x="226" y="135"/>
                    </a:lnTo>
                    <a:lnTo>
                      <a:pt x="218" y="165"/>
                    </a:lnTo>
                    <a:lnTo>
                      <a:pt x="194" y="194"/>
                    </a:lnTo>
                    <a:lnTo>
                      <a:pt x="192" y="253"/>
                    </a:lnTo>
                    <a:lnTo>
                      <a:pt x="135" y="323"/>
                    </a:lnTo>
                    <a:lnTo>
                      <a:pt x="121" y="367"/>
                    </a:lnTo>
                    <a:lnTo>
                      <a:pt x="121" y="460"/>
                    </a:lnTo>
                    <a:lnTo>
                      <a:pt x="138" y="498"/>
                    </a:lnTo>
                    <a:lnTo>
                      <a:pt x="175" y="538"/>
                    </a:lnTo>
                    <a:lnTo>
                      <a:pt x="190" y="544"/>
                    </a:lnTo>
                    <a:lnTo>
                      <a:pt x="222" y="540"/>
                    </a:lnTo>
                    <a:lnTo>
                      <a:pt x="232" y="540"/>
                    </a:lnTo>
                    <a:lnTo>
                      <a:pt x="235" y="536"/>
                    </a:lnTo>
                    <a:lnTo>
                      <a:pt x="241" y="536"/>
                    </a:lnTo>
                    <a:lnTo>
                      <a:pt x="230" y="658"/>
                    </a:lnTo>
                    <a:lnTo>
                      <a:pt x="216" y="734"/>
                    </a:lnTo>
                    <a:lnTo>
                      <a:pt x="201" y="831"/>
                    </a:lnTo>
                    <a:lnTo>
                      <a:pt x="199" y="857"/>
                    </a:lnTo>
                    <a:lnTo>
                      <a:pt x="205" y="867"/>
                    </a:lnTo>
                    <a:lnTo>
                      <a:pt x="201" y="882"/>
                    </a:lnTo>
                    <a:lnTo>
                      <a:pt x="180" y="893"/>
                    </a:lnTo>
                    <a:lnTo>
                      <a:pt x="159" y="895"/>
                    </a:lnTo>
                    <a:lnTo>
                      <a:pt x="142" y="901"/>
                    </a:lnTo>
                    <a:lnTo>
                      <a:pt x="135" y="911"/>
                    </a:lnTo>
                    <a:lnTo>
                      <a:pt x="146" y="935"/>
                    </a:lnTo>
                    <a:lnTo>
                      <a:pt x="157" y="947"/>
                    </a:lnTo>
                    <a:lnTo>
                      <a:pt x="194" y="950"/>
                    </a:lnTo>
                    <a:lnTo>
                      <a:pt x="195" y="954"/>
                    </a:lnTo>
                    <a:lnTo>
                      <a:pt x="195" y="960"/>
                    </a:lnTo>
                    <a:lnTo>
                      <a:pt x="186" y="966"/>
                    </a:lnTo>
                    <a:lnTo>
                      <a:pt x="148" y="968"/>
                    </a:lnTo>
                    <a:lnTo>
                      <a:pt x="133" y="981"/>
                    </a:lnTo>
                    <a:lnTo>
                      <a:pt x="133" y="988"/>
                    </a:lnTo>
                    <a:lnTo>
                      <a:pt x="148" y="998"/>
                    </a:lnTo>
                    <a:lnTo>
                      <a:pt x="213" y="994"/>
                    </a:lnTo>
                    <a:lnTo>
                      <a:pt x="216" y="990"/>
                    </a:lnTo>
                    <a:lnTo>
                      <a:pt x="218" y="990"/>
                    </a:lnTo>
                    <a:lnTo>
                      <a:pt x="224" y="996"/>
                    </a:lnTo>
                    <a:lnTo>
                      <a:pt x="207" y="1011"/>
                    </a:lnTo>
                    <a:lnTo>
                      <a:pt x="136" y="1036"/>
                    </a:lnTo>
                    <a:lnTo>
                      <a:pt x="125" y="1047"/>
                    </a:lnTo>
                    <a:lnTo>
                      <a:pt x="127" y="1059"/>
                    </a:lnTo>
                    <a:lnTo>
                      <a:pt x="159" y="1087"/>
                    </a:lnTo>
                    <a:lnTo>
                      <a:pt x="182" y="1099"/>
                    </a:lnTo>
                    <a:lnTo>
                      <a:pt x="203" y="1125"/>
                    </a:lnTo>
                    <a:lnTo>
                      <a:pt x="203" y="1131"/>
                    </a:lnTo>
                    <a:lnTo>
                      <a:pt x="150" y="1161"/>
                    </a:lnTo>
                    <a:lnTo>
                      <a:pt x="135" y="1182"/>
                    </a:lnTo>
                    <a:lnTo>
                      <a:pt x="133" y="1236"/>
                    </a:lnTo>
                    <a:lnTo>
                      <a:pt x="144" y="1312"/>
                    </a:lnTo>
                    <a:lnTo>
                      <a:pt x="209" y="1433"/>
                    </a:lnTo>
                    <a:lnTo>
                      <a:pt x="218" y="1443"/>
                    </a:lnTo>
                    <a:lnTo>
                      <a:pt x="239" y="1422"/>
                    </a:lnTo>
                    <a:lnTo>
                      <a:pt x="241" y="1390"/>
                    </a:lnTo>
                    <a:lnTo>
                      <a:pt x="237" y="1386"/>
                    </a:lnTo>
                    <a:lnTo>
                      <a:pt x="237" y="1384"/>
                    </a:lnTo>
                    <a:lnTo>
                      <a:pt x="243" y="1378"/>
                    </a:lnTo>
                    <a:lnTo>
                      <a:pt x="258" y="1395"/>
                    </a:lnTo>
                    <a:lnTo>
                      <a:pt x="260" y="1492"/>
                    </a:lnTo>
                    <a:lnTo>
                      <a:pt x="251" y="1549"/>
                    </a:lnTo>
                    <a:lnTo>
                      <a:pt x="243" y="1555"/>
                    </a:lnTo>
                    <a:lnTo>
                      <a:pt x="235" y="1551"/>
                    </a:lnTo>
                    <a:lnTo>
                      <a:pt x="176" y="1441"/>
                    </a:lnTo>
                    <a:lnTo>
                      <a:pt x="114" y="1338"/>
                    </a:lnTo>
                    <a:lnTo>
                      <a:pt x="74" y="1270"/>
                    </a:lnTo>
                    <a:lnTo>
                      <a:pt x="45" y="1232"/>
                    </a:lnTo>
                    <a:lnTo>
                      <a:pt x="49" y="1135"/>
                    </a:lnTo>
                    <a:lnTo>
                      <a:pt x="21" y="1091"/>
                    </a:lnTo>
                    <a:lnTo>
                      <a:pt x="19" y="1051"/>
                    </a:lnTo>
                    <a:lnTo>
                      <a:pt x="0" y="1013"/>
                    </a:lnTo>
                    <a:lnTo>
                      <a:pt x="3" y="971"/>
                    </a:lnTo>
                    <a:lnTo>
                      <a:pt x="15" y="947"/>
                    </a:lnTo>
                    <a:lnTo>
                      <a:pt x="26" y="933"/>
                    </a:lnTo>
                    <a:lnTo>
                      <a:pt x="28" y="897"/>
                    </a:lnTo>
                    <a:lnTo>
                      <a:pt x="57" y="861"/>
                    </a:lnTo>
                    <a:lnTo>
                      <a:pt x="57" y="776"/>
                    </a:lnTo>
                    <a:lnTo>
                      <a:pt x="38" y="684"/>
                    </a:lnTo>
                    <a:lnTo>
                      <a:pt x="11" y="553"/>
                    </a:lnTo>
                    <a:lnTo>
                      <a:pt x="3" y="492"/>
                    </a:lnTo>
                    <a:lnTo>
                      <a:pt x="9" y="441"/>
                    </a:lnTo>
                    <a:lnTo>
                      <a:pt x="36" y="352"/>
                    </a:lnTo>
                    <a:lnTo>
                      <a:pt x="45" y="325"/>
                    </a:lnTo>
                    <a:lnTo>
                      <a:pt x="49" y="283"/>
                    </a:lnTo>
                    <a:lnTo>
                      <a:pt x="116" y="215"/>
                    </a:lnTo>
                    <a:lnTo>
                      <a:pt x="222" y="55"/>
                    </a:lnTo>
                    <a:lnTo>
                      <a:pt x="254" y="0"/>
                    </a:lnTo>
                    <a:lnTo>
                      <a:pt x="260" y="8"/>
                    </a:lnTo>
                    <a:lnTo>
                      <a:pt x="254" y="89"/>
                    </a:lnTo>
                    <a:lnTo>
                      <a:pt x="254" y="89"/>
                    </a:lnTo>
                    <a:lnTo>
                      <a:pt x="254" y="89"/>
                    </a:lnTo>
                    <a:close/>
                  </a:path>
                </a:pathLst>
              </a:custGeom>
              <a:solidFill>
                <a:srgbClr val="000000"/>
              </a:solidFill>
              <a:ln w="9525">
                <a:noFill/>
              </a:ln>
            </p:spPr>
            <p:txBody>
              <a:bodyPr/>
              <a:lstStyle/>
              <a:p>
                <a:endParaRPr dirty="0">
                  <a:latin typeface="Arial" panose="020B0604020202020204" pitchFamily="34" charset="0"/>
                </a:endParaRPr>
              </a:p>
            </p:txBody>
          </p:sp>
          <p:sp>
            <p:nvSpPr>
              <p:cNvPr id="20612" name="Freeform 31"/>
              <p:cNvSpPr/>
              <p:nvPr/>
            </p:nvSpPr>
            <p:spPr>
              <a:xfrm>
                <a:off x="2776" y="1725"/>
                <a:ext cx="434" cy="292"/>
              </a:xfrm>
              <a:custGeom>
                <a:avLst/>
                <a:gdLst>
                  <a:gd name="txL" fmla="*/ 0 w 867"/>
                  <a:gd name="txT" fmla="*/ 0 h 584"/>
                  <a:gd name="txR" fmla="*/ 867 w 867"/>
                  <a:gd name="txB" fmla="*/ 584 h 584"/>
                </a:gdLst>
                <a:ahLst/>
                <a:cxnLst>
                  <a:cxn ang="0">
                    <a:pos x="97" y="25"/>
                  </a:cxn>
                  <a:cxn ang="0">
                    <a:pos x="114" y="29"/>
                  </a:cxn>
                  <a:cxn ang="0">
                    <a:pos x="133" y="57"/>
                  </a:cxn>
                  <a:cxn ang="0">
                    <a:pos x="163" y="67"/>
                  </a:cxn>
                  <a:cxn ang="0">
                    <a:pos x="192" y="75"/>
                  </a:cxn>
                  <a:cxn ang="0">
                    <a:pos x="207" y="80"/>
                  </a:cxn>
                  <a:cxn ang="0">
                    <a:pos x="224" y="86"/>
                  </a:cxn>
                  <a:cxn ang="0">
                    <a:pos x="264" y="107"/>
                  </a:cxn>
                  <a:cxn ang="0">
                    <a:pos x="275" y="111"/>
                  </a:cxn>
                  <a:cxn ang="0">
                    <a:pos x="289" y="132"/>
                  </a:cxn>
                  <a:cxn ang="0">
                    <a:pos x="292" y="152"/>
                  </a:cxn>
                  <a:cxn ang="0">
                    <a:pos x="342" y="173"/>
                  </a:cxn>
                  <a:cxn ang="0">
                    <a:pos x="369" y="194"/>
                  </a:cxn>
                  <a:cxn ang="0">
                    <a:pos x="452" y="185"/>
                  </a:cxn>
                  <a:cxn ang="0">
                    <a:pos x="640" y="189"/>
                  </a:cxn>
                  <a:cxn ang="0">
                    <a:pos x="695" y="173"/>
                  </a:cxn>
                  <a:cxn ang="0">
                    <a:pos x="726" y="156"/>
                  </a:cxn>
                  <a:cxn ang="0">
                    <a:pos x="794" y="94"/>
                  </a:cxn>
                  <a:cxn ang="0">
                    <a:pos x="821" y="63"/>
                  </a:cxn>
                  <a:cxn ang="0">
                    <a:pos x="840" y="50"/>
                  </a:cxn>
                  <a:cxn ang="0">
                    <a:pos x="865" y="50"/>
                  </a:cxn>
                  <a:cxn ang="0">
                    <a:pos x="867" y="54"/>
                  </a:cxn>
                  <a:cxn ang="0">
                    <a:pos x="861" y="71"/>
                  </a:cxn>
                  <a:cxn ang="0">
                    <a:pos x="743" y="219"/>
                  </a:cxn>
                  <a:cxn ang="0">
                    <a:pos x="732" y="255"/>
                  </a:cxn>
                  <a:cxn ang="0">
                    <a:pos x="705" y="293"/>
                  </a:cxn>
                  <a:cxn ang="0">
                    <a:pos x="697" y="331"/>
                  </a:cxn>
                  <a:cxn ang="0">
                    <a:pos x="695" y="394"/>
                  </a:cxn>
                  <a:cxn ang="0">
                    <a:pos x="701" y="401"/>
                  </a:cxn>
                  <a:cxn ang="0">
                    <a:pos x="726" y="396"/>
                  </a:cxn>
                  <a:cxn ang="0">
                    <a:pos x="766" y="371"/>
                  </a:cxn>
                  <a:cxn ang="0">
                    <a:pos x="766" y="367"/>
                  </a:cxn>
                  <a:cxn ang="0">
                    <a:pos x="772" y="367"/>
                  </a:cxn>
                  <a:cxn ang="0">
                    <a:pos x="756" y="394"/>
                  </a:cxn>
                  <a:cxn ang="0">
                    <a:pos x="663" y="498"/>
                  </a:cxn>
                  <a:cxn ang="0">
                    <a:pos x="621" y="565"/>
                  </a:cxn>
                  <a:cxn ang="0">
                    <a:pos x="597" y="567"/>
                  </a:cxn>
                  <a:cxn ang="0">
                    <a:pos x="564" y="582"/>
                  </a:cxn>
                  <a:cxn ang="0">
                    <a:pos x="534" y="574"/>
                  </a:cxn>
                  <a:cxn ang="0">
                    <a:pos x="528" y="565"/>
                  </a:cxn>
                  <a:cxn ang="0">
                    <a:pos x="522" y="559"/>
                  </a:cxn>
                  <a:cxn ang="0">
                    <a:pos x="483" y="573"/>
                  </a:cxn>
                  <a:cxn ang="0">
                    <a:pos x="439" y="584"/>
                  </a:cxn>
                  <a:cxn ang="0">
                    <a:pos x="327" y="578"/>
                  </a:cxn>
                  <a:cxn ang="0">
                    <a:pos x="287" y="565"/>
                  </a:cxn>
                  <a:cxn ang="0">
                    <a:pos x="272" y="565"/>
                  </a:cxn>
                  <a:cxn ang="0">
                    <a:pos x="266" y="559"/>
                  </a:cxn>
                  <a:cxn ang="0">
                    <a:pos x="243" y="561"/>
                  </a:cxn>
                  <a:cxn ang="0">
                    <a:pos x="207" y="453"/>
                  </a:cxn>
                  <a:cxn ang="0">
                    <a:pos x="148" y="348"/>
                  </a:cxn>
                  <a:cxn ang="0">
                    <a:pos x="49" y="225"/>
                  </a:cxn>
                  <a:cxn ang="0">
                    <a:pos x="0" y="139"/>
                  </a:cxn>
                  <a:cxn ang="0">
                    <a:pos x="4" y="67"/>
                  </a:cxn>
                  <a:cxn ang="0">
                    <a:pos x="17" y="29"/>
                  </a:cxn>
                  <a:cxn ang="0">
                    <a:pos x="19" y="8"/>
                  </a:cxn>
                  <a:cxn ang="0">
                    <a:pos x="30" y="0"/>
                  </a:cxn>
                  <a:cxn ang="0">
                    <a:pos x="68" y="4"/>
                  </a:cxn>
                  <a:cxn ang="0">
                    <a:pos x="97" y="25"/>
                  </a:cxn>
                  <a:cxn ang="0">
                    <a:pos x="97" y="25"/>
                  </a:cxn>
                  <a:cxn ang="0">
                    <a:pos x="97" y="25"/>
                  </a:cxn>
                </a:cxnLst>
                <a:rect l="txL" t="txT" r="txR" b="txB"/>
                <a:pathLst>
                  <a:path w="867" h="584">
                    <a:moveTo>
                      <a:pt x="97" y="25"/>
                    </a:moveTo>
                    <a:lnTo>
                      <a:pt x="114" y="29"/>
                    </a:lnTo>
                    <a:lnTo>
                      <a:pt x="133" y="57"/>
                    </a:lnTo>
                    <a:lnTo>
                      <a:pt x="163" y="67"/>
                    </a:lnTo>
                    <a:lnTo>
                      <a:pt x="192" y="75"/>
                    </a:lnTo>
                    <a:lnTo>
                      <a:pt x="207" y="80"/>
                    </a:lnTo>
                    <a:lnTo>
                      <a:pt x="224" y="86"/>
                    </a:lnTo>
                    <a:lnTo>
                      <a:pt x="264" y="107"/>
                    </a:lnTo>
                    <a:lnTo>
                      <a:pt x="275" y="111"/>
                    </a:lnTo>
                    <a:lnTo>
                      <a:pt x="289" y="132"/>
                    </a:lnTo>
                    <a:lnTo>
                      <a:pt x="292" y="152"/>
                    </a:lnTo>
                    <a:lnTo>
                      <a:pt x="342" y="173"/>
                    </a:lnTo>
                    <a:lnTo>
                      <a:pt x="369" y="194"/>
                    </a:lnTo>
                    <a:lnTo>
                      <a:pt x="452" y="185"/>
                    </a:lnTo>
                    <a:lnTo>
                      <a:pt x="640" y="189"/>
                    </a:lnTo>
                    <a:lnTo>
                      <a:pt x="695" y="173"/>
                    </a:lnTo>
                    <a:lnTo>
                      <a:pt x="726" y="156"/>
                    </a:lnTo>
                    <a:lnTo>
                      <a:pt x="794" y="94"/>
                    </a:lnTo>
                    <a:lnTo>
                      <a:pt x="821" y="63"/>
                    </a:lnTo>
                    <a:lnTo>
                      <a:pt x="840" y="50"/>
                    </a:lnTo>
                    <a:lnTo>
                      <a:pt x="865" y="50"/>
                    </a:lnTo>
                    <a:lnTo>
                      <a:pt x="867" y="54"/>
                    </a:lnTo>
                    <a:lnTo>
                      <a:pt x="861" y="71"/>
                    </a:lnTo>
                    <a:lnTo>
                      <a:pt x="743" y="219"/>
                    </a:lnTo>
                    <a:lnTo>
                      <a:pt x="732" y="255"/>
                    </a:lnTo>
                    <a:lnTo>
                      <a:pt x="705" y="293"/>
                    </a:lnTo>
                    <a:lnTo>
                      <a:pt x="697" y="331"/>
                    </a:lnTo>
                    <a:lnTo>
                      <a:pt x="695" y="394"/>
                    </a:lnTo>
                    <a:lnTo>
                      <a:pt x="701" y="401"/>
                    </a:lnTo>
                    <a:lnTo>
                      <a:pt x="726" y="396"/>
                    </a:lnTo>
                    <a:lnTo>
                      <a:pt x="766" y="371"/>
                    </a:lnTo>
                    <a:lnTo>
                      <a:pt x="766" y="367"/>
                    </a:lnTo>
                    <a:lnTo>
                      <a:pt x="772" y="367"/>
                    </a:lnTo>
                    <a:lnTo>
                      <a:pt x="756" y="394"/>
                    </a:lnTo>
                    <a:lnTo>
                      <a:pt x="663" y="498"/>
                    </a:lnTo>
                    <a:lnTo>
                      <a:pt x="621" y="565"/>
                    </a:lnTo>
                    <a:lnTo>
                      <a:pt x="597" y="567"/>
                    </a:lnTo>
                    <a:lnTo>
                      <a:pt x="564" y="582"/>
                    </a:lnTo>
                    <a:lnTo>
                      <a:pt x="534" y="574"/>
                    </a:lnTo>
                    <a:lnTo>
                      <a:pt x="528" y="565"/>
                    </a:lnTo>
                    <a:lnTo>
                      <a:pt x="522" y="559"/>
                    </a:lnTo>
                    <a:lnTo>
                      <a:pt x="483" y="573"/>
                    </a:lnTo>
                    <a:lnTo>
                      <a:pt x="439" y="584"/>
                    </a:lnTo>
                    <a:lnTo>
                      <a:pt x="327" y="578"/>
                    </a:lnTo>
                    <a:lnTo>
                      <a:pt x="287" y="565"/>
                    </a:lnTo>
                    <a:lnTo>
                      <a:pt x="272" y="565"/>
                    </a:lnTo>
                    <a:lnTo>
                      <a:pt x="266" y="559"/>
                    </a:lnTo>
                    <a:lnTo>
                      <a:pt x="243" y="561"/>
                    </a:lnTo>
                    <a:lnTo>
                      <a:pt x="207" y="453"/>
                    </a:lnTo>
                    <a:lnTo>
                      <a:pt x="148" y="348"/>
                    </a:lnTo>
                    <a:lnTo>
                      <a:pt x="49" y="225"/>
                    </a:lnTo>
                    <a:lnTo>
                      <a:pt x="0" y="139"/>
                    </a:lnTo>
                    <a:lnTo>
                      <a:pt x="4" y="67"/>
                    </a:lnTo>
                    <a:lnTo>
                      <a:pt x="17" y="29"/>
                    </a:lnTo>
                    <a:lnTo>
                      <a:pt x="19" y="8"/>
                    </a:lnTo>
                    <a:lnTo>
                      <a:pt x="30" y="0"/>
                    </a:lnTo>
                    <a:lnTo>
                      <a:pt x="68" y="4"/>
                    </a:lnTo>
                    <a:lnTo>
                      <a:pt x="97" y="25"/>
                    </a:lnTo>
                    <a:lnTo>
                      <a:pt x="97" y="25"/>
                    </a:lnTo>
                    <a:lnTo>
                      <a:pt x="97" y="25"/>
                    </a:lnTo>
                    <a:close/>
                  </a:path>
                </a:pathLst>
              </a:custGeom>
              <a:solidFill>
                <a:srgbClr val="000000"/>
              </a:solidFill>
              <a:ln w="9525">
                <a:noFill/>
              </a:ln>
            </p:spPr>
            <p:txBody>
              <a:bodyPr/>
              <a:lstStyle/>
              <a:p>
                <a:endParaRPr dirty="0">
                  <a:latin typeface="Arial" panose="020B0604020202020204" pitchFamily="34" charset="0"/>
                </a:endParaRPr>
              </a:p>
            </p:txBody>
          </p:sp>
          <p:sp>
            <p:nvSpPr>
              <p:cNvPr id="20613" name="Freeform 32"/>
              <p:cNvSpPr/>
              <p:nvPr/>
            </p:nvSpPr>
            <p:spPr>
              <a:xfrm>
                <a:off x="2833" y="2010"/>
                <a:ext cx="290" cy="178"/>
              </a:xfrm>
              <a:custGeom>
                <a:avLst/>
                <a:gdLst>
                  <a:gd name="txL" fmla="*/ 0 w 580"/>
                  <a:gd name="txT" fmla="*/ 0 h 355"/>
                  <a:gd name="txR" fmla="*/ 580 w 580"/>
                  <a:gd name="txB" fmla="*/ 355 h 355"/>
                </a:gdLst>
                <a:ahLst/>
                <a:cxnLst>
                  <a:cxn ang="0">
                    <a:pos x="321" y="40"/>
                  </a:cxn>
                  <a:cxn ang="0">
                    <a:pos x="429" y="40"/>
                  </a:cxn>
                  <a:cxn ang="0">
                    <a:pos x="473" y="32"/>
                  </a:cxn>
                  <a:cxn ang="0">
                    <a:pos x="483" y="32"/>
                  </a:cxn>
                  <a:cxn ang="0">
                    <a:pos x="483" y="57"/>
                  </a:cxn>
                  <a:cxn ang="0">
                    <a:pos x="462" y="76"/>
                  </a:cxn>
                  <a:cxn ang="0">
                    <a:pos x="336" y="93"/>
                  </a:cxn>
                  <a:cxn ang="0">
                    <a:pos x="264" y="108"/>
                  </a:cxn>
                  <a:cxn ang="0">
                    <a:pos x="251" y="108"/>
                  </a:cxn>
                  <a:cxn ang="0">
                    <a:pos x="249" y="112"/>
                  </a:cxn>
                  <a:cxn ang="0">
                    <a:pos x="249" y="117"/>
                  </a:cxn>
                  <a:cxn ang="0">
                    <a:pos x="272" y="125"/>
                  </a:cxn>
                  <a:cxn ang="0">
                    <a:pos x="332" y="123"/>
                  </a:cxn>
                  <a:cxn ang="0">
                    <a:pos x="338" y="129"/>
                  </a:cxn>
                  <a:cxn ang="0">
                    <a:pos x="334" y="140"/>
                  </a:cxn>
                  <a:cxn ang="0">
                    <a:pos x="312" y="155"/>
                  </a:cxn>
                  <a:cxn ang="0">
                    <a:pos x="217" y="192"/>
                  </a:cxn>
                  <a:cxn ang="0">
                    <a:pos x="186" y="207"/>
                  </a:cxn>
                  <a:cxn ang="0">
                    <a:pos x="171" y="226"/>
                  </a:cxn>
                  <a:cxn ang="0">
                    <a:pos x="169" y="237"/>
                  </a:cxn>
                  <a:cxn ang="0">
                    <a:pos x="213" y="268"/>
                  </a:cxn>
                  <a:cxn ang="0">
                    <a:pos x="312" y="283"/>
                  </a:cxn>
                  <a:cxn ang="0">
                    <a:pos x="395" y="281"/>
                  </a:cxn>
                  <a:cxn ang="0">
                    <a:pos x="524" y="256"/>
                  </a:cxn>
                  <a:cxn ang="0">
                    <a:pos x="576" y="237"/>
                  </a:cxn>
                  <a:cxn ang="0">
                    <a:pos x="580" y="239"/>
                  </a:cxn>
                  <a:cxn ang="0">
                    <a:pos x="576" y="249"/>
                  </a:cxn>
                  <a:cxn ang="0">
                    <a:pos x="543" y="273"/>
                  </a:cxn>
                  <a:cxn ang="0">
                    <a:pos x="443" y="298"/>
                  </a:cxn>
                  <a:cxn ang="0">
                    <a:pos x="344" y="309"/>
                  </a:cxn>
                  <a:cxn ang="0">
                    <a:pos x="340" y="313"/>
                  </a:cxn>
                  <a:cxn ang="0">
                    <a:pos x="340" y="319"/>
                  </a:cxn>
                  <a:cxn ang="0">
                    <a:pos x="462" y="319"/>
                  </a:cxn>
                  <a:cxn ang="0">
                    <a:pos x="481" y="315"/>
                  </a:cxn>
                  <a:cxn ang="0">
                    <a:pos x="490" y="315"/>
                  </a:cxn>
                  <a:cxn ang="0">
                    <a:pos x="492" y="317"/>
                  </a:cxn>
                  <a:cxn ang="0">
                    <a:pos x="492" y="327"/>
                  </a:cxn>
                  <a:cxn ang="0">
                    <a:pos x="443" y="344"/>
                  </a:cxn>
                  <a:cxn ang="0">
                    <a:pos x="296" y="353"/>
                  </a:cxn>
                  <a:cxn ang="0">
                    <a:pos x="226" y="355"/>
                  </a:cxn>
                  <a:cxn ang="0">
                    <a:pos x="186" y="351"/>
                  </a:cxn>
                  <a:cxn ang="0">
                    <a:pos x="146" y="328"/>
                  </a:cxn>
                  <a:cxn ang="0">
                    <a:pos x="125" y="311"/>
                  </a:cxn>
                  <a:cxn ang="0">
                    <a:pos x="34" y="285"/>
                  </a:cxn>
                  <a:cxn ang="0">
                    <a:pos x="0" y="233"/>
                  </a:cxn>
                  <a:cxn ang="0">
                    <a:pos x="6" y="159"/>
                  </a:cxn>
                  <a:cxn ang="0">
                    <a:pos x="30" y="125"/>
                  </a:cxn>
                  <a:cxn ang="0">
                    <a:pos x="78" y="93"/>
                  </a:cxn>
                  <a:cxn ang="0">
                    <a:pos x="91" y="64"/>
                  </a:cxn>
                  <a:cxn ang="0">
                    <a:pos x="129" y="26"/>
                  </a:cxn>
                  <a:cxn ang="0">
                    <a:pos x="133" y="7"/>
                  </a:cxn>
                  <a:cxn ang="0">
                    <a:pos x="146" y="0"/>
                  </a:cxn>
                  <a:cxn ang="0">
                    <a:pos x="203" y="22"/>
                  </a:cxn>
                  <a:cxn ang="0">
                    <a:pos x="321" y="40"/>
                  </a:cxn>
                  <a:cxn ang="0">
                    <a:pos x="321" y="40"/>
                  </a:cxn>
                  <a:cxn ang="0">
                    <a:pos x="321" y="40"/>
                  </a:cxn>
                </a:cxnLst>
                <a:rect l="txL" t="txT" r="txR" b="txB"/>
                <a:pathLst>
                  <a:path w="580" h="355">
                    <a:moveTo>
                      <a:pt x="321" y="40"/>
                    </a:moveTo>
                    <a:lnTo>
                      <a:pt x="429" y="40"/>
                    </a:lnTo>
                    <a:lnTo>
                      <a:pt x="473" y="32"/>
                    </a:lnTo>
                    <a:lnTo>
                      <a:pt x="483" y="32"/>
                    </a:lnTo>
                    <a:lnTo>
                      <a:pt x="483" y="57"/>
                    </a:lnTo>
                    <a:lnTo>
                      <a:pt x="462" y="76"/>
                    </a:lnTo>
                    <a:lnTo>
                      <a:pt x="336" y="93"/>
                    </a:lnTo>
                    <a:lnTo>
                      <a:pt x="264" y="108"/>
                    </a:lnTo>
                    <a:lnTo>
                      <a:pt x="251" y="108"/>
                    </a:lnTo>
                    <a:lnTo>
                      <a:pt x="249" y="112"/>
                    </a:lnTo>
                    <a:lnTo>
                      <a:pt x="249" y="117"/>
                    </a:lnTo>
                    <a:lnTo>
                      <a:pt x="272" y="125"/>
                    </a:lnTo>
                    <a:lnTo>
                      <a:pt x="332" y="123"/>
                    </a:lnTo>
                    <a:lnTo>
                      <a:pt x="338" y="129"/>
                    </a:lnTo>
                    <a:lnTo>
                      <a:pt x="334" y="140"/>
                    </a:lnTo>
                    <a:lnTo>
                      <a:pt x="312" y="155"/>
                    </a:lnTo>
                    <a:lnTo>
                      <a:pt x="217" y="192"/>
                    </a:lnTo>
                    <a:lnTo>
                      <a:pt x="186" y="207"/>
                    </a:lnTo>
                    <a:lnTo>
                      <a:pt x="171" y="226"/>
                    </a:lnTo>
                    <a:lnTo>
                      <a:pt x="169" y="237"/>
                    </a:lnTo>
                    <a:lnTo>
                      <a:pt x="213" y="268"/>
                    </a:lnTo>
                    <a:lnTo>
                      <a:pt x="312" y="283"/>
                    </a:lnTo>
                    <a:lnTo>
                      <a:pt x="395" y="281"/>
                    </a:lnTo>
                    <a:lnTo>
                      <a:pt x="524" y="256"/>
                    </a:lnTo>
                    <a:lnTo>
                      <a:pt x="576" y="237"/>
                    </a:lnTo>
                    <a:lnTo>
                      <a:pt x="580" y="239"/>
                    </a:lnTo>
                    <a:lnTo>
                      <a:pt x="576" y="249"/>
                    </a:lnTo>
                    <a:lnTo>
                      <a:pt x="543" y="273"/>
                    </a:lnTo>
                    <a:lnTo>
                      <a:pt x="443" y="298"/>
                    </a:lnTo>
                    <a:lnTo>
                      <a:pt x="344" y="309"/>
                    </a:lnTo>
                    <a:lnTo>
                      <a:pt x="340" y="313"/>
                    </a:lnTo>
                    <a:lnTo>
                      <a:pt x="340" y="319"/>
                    </a:lnTo>
                    <a:lnTo>
                      <a:pt x="462" y="319"/>
                    </a:lnTo>
                    <a:lnTo>
                      <a:pt x="481" y="315"/>
                    </a:lnTo>
                    <a:lnTo>
                      <a:pt x="490" y="315"/>
                    </a:lnTo>
                    <a:lnTo>
                      <a:pt x="492" y="317"/>
                    </a:lnTo>
                    <a:lnTo>
                      <a:pt x="492" y="327"/>
                    </a:lnTo>
                    <a:lnTo>
                      <a:pt x="443" y="344"/>
                    </a:lnTo>
                    <a:lnTo>
                      <a:pt x="296" y="353"/>
                    </a:lnTo>
                    <a:lnTo>
                      <a:pt x="226" y="355"/>
                    </a:lnTo>
                    <a:lnTo>
                      <a:pt x="186" y="351"/>
                    </a:lnTo>
                    <a:lnTo>
                      <a:pt x="146" y="328"/>
                    </a:lnTo>
                    <a:lnTo>
                      <a:pt x="125" y="311"/>
                    </a:lnTo>
                    <a:lnTo>
                      <a:pt x="34" y="285"/>
                    </a:lnTo>
                    <a:lnTo>
                      <a:pt x="0" y="233"/>
                    </a:lnTo>
                    <a:lnTo>
                      <a:pt x="6" y="159"/>
                    </a:lnTo>
                    <a:lnTo>
                      <a:pt x="30" y="125"/>
                    </a:lnTo>
                    <a:lnTo>
                      <a:pt x="78" y="93"/>
                    </a:lnTo>
                    <a:lnTo>
                      <a:pt x="91" y="64"/>
                    </a:lnTo>
                    <a:lnTo>
                      <a:pt x="129" y="26"/>
                    </a:lnTo>
                    <a:lnTo>
                      <a:pt x="133" y="7"/>
                    </a:lnTo>
                    <a:lnTo>
                      <a:pt x="146" y="0"/>
                    </a:lnTo>
                    <a:lnTo>
                      <a:pt x="203" y="22"/>
                    </a:lnTo>
                    <a:lnTo>
                      <a:pt x="321" y="40"/>
                    </a:lnTo>
                    <a:lnTo>
                      <a:pt x="321" y="40"/>
                    </a:lnTo>
                    <a:lnTo>
                      <a:pt x="321" y="40"/>
                    </a:lnTo>
                    <a:close/>
                  </a:path>
                </a:pathLst>
              </a:custGeom>
              <a:solidFill>
                <a:srgbClr val="000000"/>
              </a:solidFill>
              <a:ln w="9525">
                <a:noFill/>
              </a:ln>
            </p:spPr>
            <p:txBody>
              <a:bodyPr/>
              <a:lstStyle/>
              <a:p>
                <a:endParaRPr dirty="0">
                  <a:latin typeface="Arial" panose="020B0604020202020204" pitchFamily="34" charset="0"/>
                </a:endParaRPr>
              </a:p>
            </p:txBody>
          </p:sp>
          <p:sp>
            <p:nvSpPr>
              <p:cNvPr id="20614" name="Freeform 33"/>
              <p:cNvSpPr/>
              <p:nvPr/>
            </p:nvSpPr>
            <p:spPr>
              <a:xfrm>
                <a:off x="3022" y="2052"/>
                <a:ext cx="118" cy="67"/>
              </a:xfrm>
              <a:custGeom>
                <a:avLst/>
                <a:gdLst>
                  <a:gd name="txL" fmla="*/ 0 w 238"/>
                  <a:gd name="txT" fmla="*/ 0 h 133"/>
                  <a:gd name="txR" fmla="*/ 238 w 238"/>
                  <a:gd name="txB" fmla="*/ 133 h 133"/>
                </a:gdLst>
                <a:ahLst/>
                <a:cxnLst>
                  <a:cxn ang="0">
                    <a:pos x="238" y="74"/>
                  </a:cxn>
                  <a:cxn ang="0">
                    <a:pos x="238" y="101"/>
                  </a:cxn>
                  <a:cxn ang="0">
                    <a:pos x="232" y="111"/>
                  </a:cxn>
                  <a:cxn ang="0">
                    <a:pos x="226" y="116"/>
                  </a:cxn>
                  <a:cxn ang="0">
                    <a:pos x="207" y="97"/>
                  </a:cxn>
                  <a:cxn ang="0">
                    <a:pos x="137" y="107"/>
                  </a:cxn>
                  <a:cxn ang="0">
                    <a:pos x="67" y="131"/>
                  </a:cxn>
                  <a:cxn ang="0">
                    <a:pos x="42" y="133"/>
                  </a:cxn>
                  <a:cxn ang="0">
                    <a:pos x="36" y="126"/>
                  </a:cxn>
                  <a:cxn ang="0">
                    <a:pos x="50" y="116"/>
                  </a:cxn>
                  <a:cxn ang="0">
                    <a:pos x="82" y="101"/>
                  </a:cxn>
                  <a:cxn ang="0">
                    <a:pos x="107" y="69"/>
                  </a:cxn>
                  <a:cxn ang="0">
                    <a:pos x="90" y="52"/>
                  </a:cxn>
                  <a:cxn ang="0">
                    <a:pos x="4" y="48"/>
                  </a:cxn>
                  <a:cxn ang="0">
                    <a:pos x="0" y="46"/>
                  </a:cxn>
                  <a:cxn ang="0">
                    <a:pos x="0" y="42"/>
                  </a:cxn>
                  <a:cxn ang="0">
                    <a:pos x="15" y="34"/>
                  </a:cxn>
                  <a:cxn ang="0">
                    <a:pos x="51" y="33"/>
                  </a:cxn>
                  <a:cxn ang="0">
                    <a:pos x="97" y="17"/>
                  </a:cxn>
                  <a:cxn ang="0">
                    <a:pos x="116" y="0"/>
                  </a:cxn>
                  <a:cxn ang="0">
                    <a:pos x="202" y="31"/>
                  </a:cxn>
                  <a:cxn ang="0">
                    <a:pos x="238" y="74"/>
                  </a:cxn>
                  <a:cxn ang="0">
                    <a:pos x="238" y="74"/>
                  </a:cxn>
                  <a:cxn ang="0">
                    <a:pos x="238" y="74"/>
                  </a:cxn>
                </a:cxnLst>
                <a:rect l="txL" t="txT" r="txR" b="txB"/>
                <a:pathLst>
                  <a:path w="238" h="133">
                    <a:moveTo>
                      <a:pt x="238" y="74"/>
                    </a:moveTo>
                    <a:lnTo>
                      <a:pt x="238" y="101"/>
                    </a:lnTo>
                    <a:lnTo>
                      <a:pt x="232" y="111"/>
                    </a:lnTo>
                    <a:lnTo>
                      <a:pt x="226" y="116"/>
                    </a:lnTo>
                    <a:lnTo>
                      <a:pt x="207" y="97"/>
                    </a:lnTo>
                    <a:lnTo>
                      <a:pt x="137" y="107"/>
                    </a:lnTo>
                    <a:lnTo>
                      <a:pt x="67" y="131"/>
                    </a:lnTo>
                    <a:lnTo>
                      <a:pt x="42" y="133"/>
                    </a:lnTo>
                    <a:lnTo>
                      <a:pt x="36" y="126"/>
                    </a:lnTo>
                    <a:lnTo>
                      <a:pt x="50" y="116"/>
                    </a:lnTo>
                    <a:lnTo>
                      <a:pt x="82" y="101"/>
                    </a:lnTo>
                    <a:lnTo>
                      <a:pt x="107" y="69"/>
                    </a:lnTo>
                    <a:lnTo>
                      <a:pt x="90" y="52"/>
                    </a:lnTo>
                    <a:lnTo>
                      <a:pt x="4" y="48"/>
                    </a:lnTo>
                    <a:lnTo>
                      <a:pt x="0" y="46"/>
                    </a:lnTo>
                    <a:lnTo>
                      <a:pt x="0" y="42"/>
                    </a:lnTo>
                    <a:lnTo>
                      <a:pt x="15" y="34"/>
                    </a:lnTo>
                    <a:lnTo>
                      <a:pt x="51" y="33"/>
                    </a:lnTo>
                    <a:lnTo>
                      <a:pt x="97" y="17"/>
                    </a:lnTo>
                    <a:lnTo>
                      <a:pt x="116" y="0"/>
                    </a:lnTo>
                    <a:lnTo>
                      <a:pt x="202" y="31"/>
                    </a:lnTo>
                    <a:lnTo>
                      <a:pt x="238" y="74"/>
                    </a:lnTo>
                    <a:lnTo>
                      <a:pt x="238" y="74"/>
                    </a:lnTo>
                    <a:lnTo>
                      <a:pt x="238" y="74"/>
                    </a:lnTo>
                    <a:close/>
                  </a:path>
                </a:pathLst>
              </a:custGeom>
              <a:solidFill>
                <a:srgbClr val="000000"/>
              </a:solidFill>
              <a:ln w="9525">
                <a:noFill/>
              </a:ln>
            </p:spPr>
            <p:txBody>
              <a:bodyPr/>
              <a:lstStyle/>
              <a:p>
                <a:endParaRPr dirty="0">
                  <a:latin typeface="Arial" panose="020B0604020202020204" pitchFamily="34" charset="0"/>
                </a:endParaRPr>
              </a:p>
            </p:txBody>
          </p:sp>
          <p:sp>
            <p:nvSpPr>
              <p:cNvPr id="20615" name="Freeform 34"/>
              <p:cNvSpPr/>
              <p:nvPr/>
            </p:nvSpPr>
            <p:spPr>
              <a:xfrm>
                <a:off x="3039" y="2181"/>
                <a:ext cx="243" cy="540"/>
              </a:xfrm>
              <a:custGeom>
                <a:avLst/>
                <a:gdLst>
                  <a:gd name="txL" fmla="*/ 0 w 487"/>
                  <a:gd name="txT" fmla="*/ 0 h 1079"/>
                  <a:gd name="txR" fmla="*/ 487 w 487"/>
                  <a:gd name="txB" fmla="*/ 1079 h 1079"/>
                </a:gdLst>
                <a:ahLst/>
                <a:cxnLst>
                  <a:cxn ang="0">
                    <a:pos x="194" y="123"/>
                  </a:cxn>
                  <a:cxn ang="0">
                    <a:pos x="476" y="557"/>
                  </a:cxn>
                  <a:cxn ang="0">
                    <a:pos x="487" y="646"/>
                  </a:cxn>
                  <a:cxn ang="0">
                    <a:pos x="466" y="713"/>
                  </a:cxn>
                  <a:cxn ang="0">
                    <a:pos x="472" y="768"/>
                  </a:cxn>
                  <a:cxn ang="0">
                    <a:pos x="436" y="817"/>
                  </a:cxn>
                  <a:cxn ang="0">
                    <a:pos x="460" y="880"/>
                  </a:cxn>
                  <a:cxn ang="0">
                    <a:pos x="419" y="918"/>
                  </a:cxn>
                  <a:cxn ang="0">
                    <a:pos x="428" y="1062"/>
                  </a:cxn>
                  <a:cxn ang="0">
                    <a:pos x="401" y="1079"/>
                  </a:cxn>
                  <a:cxn ang="0">
                    <a:pos x="238" y="990"/>
                  </a:cxn>
                  <a:cxn ang="0">
                    <a:pos x="0" y="844"/>
                  </a:cxn>
                  <a:cxn ang="0">
                    <a:pos x="97" y="834"/>
                  </a:cxn>
                  <a:cxn ang="0">
                    <a:pos x="209" y="842"/>
                  </a:cxn>
                  <a:cxn ang="0">
                    <a:pos x="204" y="851"/>
                  </a:cxn>
                  <a:cxn ang="0">
                    <a:pos x="109" y="868"/>
                  </a:cxn>
                  <a:cxn ang="0">
                    <a:pos x="105" y="878"/>
                  </a:cxn>
                  <a:cxn ang="0">
                    <a:pos x="261" y="943"/>
                  </a:cxn>
                  <a:cxn ang="0">
                    <a:pos x="280" y="946"/>
                  </a:cxn>
                  <a:cxn ang="0">
                    <a:pos x="363" y="796"/>
                  </a:cxn>
                  <a:cxn ang="0">
                    <a:pos x="331" y="652"/>
                  </a:cxn>
                  <a:cxn ang="0">
                    <a:pos x="312" y="503"/>
                  </a:cxn>
                  <a:cxn ang="0">
                    <a:pos x="320" y="454"/>
                  </a:cxn>
                  <a:cxn ang="0">
                    <a:pos x="371" y="513"/>
                  </a:cxn>
                  <a:cxn ang="0">
                    <a:pos x="394" y="549"/>
                  </a:cxn>
                  <a:cxn ang="0">
                    <a:pos x="400" y="540"/>
                  </a:cxn>
                  <a:cxn ang="0">
                    <a:pos x="316" y="395"/>
                  </a:cxn>
                  <a:cxn ang="0">
                    <a:pos x="206" y="199"/>
                  </a:cxn>
                  <a:cxn ang="0">
                    <a:pos x="126" y="55"/>
                  </a:cxn>
                  <a:cxn ang="0">
                    <a:pos x="94" y="5"/>
                  </a:cxn>
                  <a:cxn ang="0">
                    <a:pos x="124" y="7"/>
                  </a:cxn>
                  <a:cxn ang="0">
                    <a:pos x="154" y="55"/>
                  </a:cxn>
                </a:cxnLst>
                <a:rect l="txL" t="txT" r="txR" b="txB"/>
                <a:pathLst>
                  <a:path w="487" h="1079">
                    <a:moveTo>
                      <a:pt x="154" y="55"/>
                    </a:moveTo>
                    <a:lnTo>
                      <a:pt x="194" y="123"/>
                    </a:lnTo>
                    <a:lnTo>
                      <a:pt x="434" y="464"/>
                    </a:lnTo>
                    <a:lnTo>
                      <a:pt x="476" y="557"/>
                    </a:lnTo>
                    <a:lnTo>
                      <a:pt x="483" y="597"/>
                    </a:lnTo>
                    <a:lnTo>
                      <a:pt x="487" y="646"/>
                    </a:lnTo>
                    <a:lnTo>
                      <a:pt x="476" y="699"/>
                    </a:lnTo>
                    <a:lnTo>
                      <a:pt x="466" y="713"/>
                    </a:lnTo>
                    <a:lnTo>
                      <a:pt x="466" y="758"/>
                    </a:lnTo>
                    <a:lnTo>
                      <a:pt x="472" y="768"/>
                    </a:lnTo>
                    <a:lnTo>
                      <a:pt x="468" y="783"/>
                    </a:lnTo>
                    <a:lnTo>
                      <a:pt x="436" y="817"/>
                    </a:lnTo>
                    <a:lnTo>
                      <a:pt x="464" y="863"/>
                    </a:lnTo>
                    <a:lnTo>
                      <a:pt x="460" y="880"/>
                    </a:lnTo>
                    <a:lnTo>
                      <a:pt x="428" y="906"/>
                    </a:lnTo>
                    <a:lnTo>
                      <a:pt x="419" y="918"/>
                    </a:lnTo>
                    <a:lnTo>
                      <a:pt x="432" y="973"/>
                    </a:lnTo>
                    <a:lnTo>
                      <a:pt x="428" y="1062"/>
                    </a:lnTo>
                    <a:lnTo>
                      <a:pt x="422" y="1079"/>
                    </a:lnTo>
                    <a:lnTo>
                      <a:pt x="401" y="1079"/>
                    </a:lnTo>
                    <a:lnTo>
                      <a:pt x="251" y="994"/>
                    </a:lnTo>
                    <a:lnTo>
                      <a:pt x="238" y="990"/>
                    </a:lnTo>
                    <a:lnTo>
                      <a:pt x="0" y="849"/>
                    </a:lnTo>
                    <a:lnTo>
                      <a:pt x="0" y="844"/>
                    </a:lnTo>
                    <a:lnTo>
                      <a:pt x="19" y="836"/>
                    </a:lnTo>
                    <a:lnTo>
                      <a:pt x="97" y="834"/>
                    </a:lnTo>
                    <a:lnTo>
                      <a:pt x="204" y="836"/>
                    </a:lnTo>
                    <a:lnTo>
                      <a:pt x="209" y="842"/>
                    </a:lnTo>
                    <a:lnTo>
                      <a:pt x="209" y="846"/>
                    </a:lnTo>
                    <a:lnTo>
                      <a:pt x="204" y="851"/>
                    </a:lnTo>
                    <a:lnTo>
                      <a:pt x="151" y="851"/>
                    </a:lnTo>
                    <a:lnTo>
                      <a:pt x="109" y="868"/>
                    </a:lnTo>
                    <a:lnTo>
                      <a:pt x="105" y="870"/>
                    </a:lnTo>
                    <a:lnTo>
                      <a:pt x="105" y="878"/>
                    </a:lnTo>
                    <a:lnTo>
                      <a:pt x="133" y="899"/>
                    </a:lnTo>
                    <a:lnTo>
                      <a:pt x="261" y="943"/>
                    </a:lnTo>
                    <a:lnTo>
                      <a:pt x="272" y="946"/>
                    </a:lnTo>
                    <a:lnTo>
                      <a:pt x="280" y="946"/>
                    </a:lnTo>
                    <a:lnTo>
                      <a:pt x="314" y="865"/>
                    </a:lnTo>
                    <a:lnTo>
                      <a:pt x="363" y="796"/>
                    </a:lnTo>
                    <a:lnTo>
                      <a:pt x="365" y="752"/>
                    </a:lnTo>
                    <a:lnTo>
                      <a:pt x="331" y="652"/>
                    </a:lnTo>
                    <a:lnTo>
                      <a:pt x="318" y="578"/>
                    </a:lnTo>
                    <a:lnTo>
                      <a:pt x="312" y="503"/>
                    </a:lnTo>
                    <a:lnTo>
                      <a:pt x="318" y="456"/>
                    </a:lnTo>
                    <a:lnTo>
                      <a:pt x="320" y="454"/>
                    </a:lnTo>
                    <a:lnTo>
                      <a:pt x="329" y="458"/>
                    </a:lnTo>
                    <a:lnTo>
                      <a:pt x="371" y="513"/>
                    </a:lnTo>
                    <a:lnTo>
                      <a:pt x="392" y="543"/>
                    </a:lnTo>
                    <a:lnTo>
                      <a:pt x="394" y="549"/>
                    </a:lnTo>
                    <a:lnTo>
                      <a:pt x="400" y="549"/>
                    </a:lnTo>
                    <a:lnTo>
                      <a:pt x="400" y="540"/>
                    </a:lnTo>
                    <a:lnTo>
                      <a:pt x="363" y="469"/>
                    </a:lnTo>
                    <a:lnTo>
                      <a:pt x="316" y="395"/>
                    </a:lnTo>
                    <a:lnTo>
                      <a:pt x="308" y="338"/>
                    </a:lnTo>
                    <a:lnTo>
                      <a:pt x="206" y="199"/>
                    </a:lnTo>
                    <a:lnTo>
                      <a:pt x="162" y="121"/>
                    </a:lnTo>
                    <a:lnTo>
                      <a:pt x="126" y="55"/>
                    </a:lnTo>
                    <a:lnTo>
                      <a:pt x="94" y="15"/>
                    </a:lnTo>
                    <a:lnTo>
                      <a:pt x="94" y="5"/>
                    </a:lnTo>
                    <a:lnTo>
                      <a:pt x="113" y="0"/>
                    </a:lnTo>
                    <a:lnTo>
                      <a:pt x="124" y="7"/>
                    </a:lnTo>
                    <a:lnTo>
                      <a:pt x="154" y="55"/>
                    </a:lnTo>
                    <a:lnTo>
                      <a:pt x="154" y="55"/>
                    </a:lnTo>
                    <a:lnTo>
                      <a:pt x="154" y="55"/>
                    </a:lnTo>
                    <a:close/>
                  </a:path>
                </a:pathLst>
              </a:custGeom>
              <a:solidFill>
                <a:srgbClr val="000000"/>
              </a:solidFill>
              <a:ln w="9525">
                <a:noFill/>
              </a:ln>
            </p:spPr>
            <p:txBody>
              <a:bodyPr/>
              <a:lstStyle/>
              <a:p>
                <a:endParaRPr dirty="0">
                  <a:latin typeface="Arial" panose="020B0604020202020204" pitchFamily="34" charset="0"/>
                </a:endParaRPr>
              </a:p>
            </p:txBody>
          </p:sp>
          <p:sp>
            <p:nvSpPr>
              <p:cNvPr id="20616" name="Freeform 35"/>
              <p:cNvSpPr/>
              <p:nvPr/>
            </p:nvSpPr>
            <p:spPr>
              <a:xfrm>
                <a:off x="2790" y="2193"/>
                <a:ext cx="191" cy="181"/>
              </a:xfrm>
              <a:custGeom>
                <a:avLst/>
                <a:gdLst>
                  <a:gd name="txL" fmla="*/ 0 w 382"/>
                  <a:gd name="txT" fmla="*/ 0 h 363"/>
                  <a:gd name="txR" fmla="*/ 382 w 382"/>
                  <a:gd name="txB" fmla="*/ 363 h 363"/>
                </a:gdLst>
                <a:ahLst/>
                <a:cxnLst>
                  <a:cxn ang="0">
                    <a:pos x="382" y="15"/>
                  </a:cxn>
                  <a:cxn ang="0">
                    <a:pos x="382" y="17"/>
                  </a:cxn>
                  <a:cxn ang="0">
                    <a:pos x="318" y="26"/>
                  </a:cxn>
                  <a:cxn ang="0">
                    <a:pos x="270" y="45"/>
                  </a:cxn>
                  <a:cxn ang="0">
                    <a:pos x="223" y="95"/>
                  </a:cxn>
                  <a:cxn ang="0">
                    <a:pos x="137" y="209"/>
                  </a:cxn>
                  <a:cxn ang="0">
                    <a:pos x="33" y="344"/>
                  </a:cxn>
                  <a:cxn ang="0">
                    <a:pos x="10" y="363"/>
                  </a:cxn>
                  <a:cxn ang="0">
                    <a:pos x="6" y="363"/>
                  </a:cxn>
                  <a:cxn ang="0">
                    <a:pos x="0" y="357"/>
                  </a:cxn>
                  <a:cxn ang="0">
                    <a:pos x="76" y="252"/>
                  </a:cxn>
                  <a:cxn ang="0">
                    <a:pos x="139" y="161"/>
                  </a:cxn>
                  <a:cxn ang="0">
                    <a:pos x="160" y="133"/>
                  </a:cxn>
                  <a:cxn ang="0">
                    <a:pos x="230" y="5"/>
                  </a:cxn>
                  <a:cxn ang="0">
                    <a:pos x="234" y="0"/>
                  </a:cxn>
                  <a:cxn ang="0">
                    <a:pos x="344" y="13"/>
                  </a:cxn>
                  <a:cxn ang="0">
                    <a:pos x="382" y="15"/>
                  </a:cxn>
                  <a:cxn ang="0">
                    <a:pos x="382" y="15"/>
                  </a:cxn>
                  <a:cxn ang="0">
                    <a:pos x="382" y="15"/>
                  </a:cxn>
                </a:cxnLst>
                <a:rect l="txL" t="txT" r="txR" b="txB"/>
                <a:pathLst>
                  <a:path w="382" h="363">
                    <a:moveTo>
                      <a:pt x="382" y="15"/>
                    </a:moveTo>
                    <a:lnTo>
                      <a:pt x="382" y="17"/>
                    </a:lnTo>
                    <a:lnTo>
                      <a:pt x="318" y="26"/>
                    </a:lnTo>
                    <a:lnTo>
                      <a:pt x="270" y="45"/>
                    </a:lnTo>
                    <a:lnTo>
                      <a:pt x="223" y="95"/>
                    </a:lnTo>
                    <a:lnTo>
                      <a:pt x="137" y="209"/>
                    </a:lnTo>
                    <a:lnTo>
                      <a:pt x="33" y="344"/>
                    </a:lnTo>
                    <a:lnTo>
                      <a:pt x="10" y="363"/>
                    </a:lnTo>
                    <a:lnTo>
                      <a:pt x="6" y="363"/>
                    </a:lnTo>
                    <a:lnTo>
                      <a:pt x="0" y="357"/>
                    </a:lnTo>
                    <a:lnTo>
                      <a:pt x="76" y="252"/>
                    </a:lnTo>
                    <a:lnTo>
                      <a:pt x="139" y="161"/>
                    </a:lnTo>
                    <a:lnTo>
                      <a:pt x="160" y="133"/>
                    </a:lnTo>
                    <a:lnTo>
                      <a:pt x="230" y="5"/>
                    </a:lnTo>
                    <a:lnTo>
                      <a:pt x="234" y="0"/>
                    </a:lnTo>
                    <a:lnTo>
                      <a:pt x="344" y="13"/>
                    </a:lnTo>
                    <a:lnTo>
                      <a:pt x="382" y="15"/>
                    </a:lnTo>
                    <a:lnTo>
                      <a:pt x="382" y="15"/>
                    </a:lnTo>
                    <a:lnTo>
                      <a:pt x="382" y="15"/>
                    </a:lnTo>
                    <a:close/>
                  </a:path>
                </a:pathLst>
              </a:custGeom>
              <a:solidFill>
                <a:srgbClr val="000000"/>
              </a:solidFill>
              <a:ln w="9525">
                <a:noFill/>
              </a:ln>
            </p:spPr>
            <p:txBody>
              <a:bodyPr/>
              <a:lstStyle/>
              <a:p>
                <a:endParaRPr dirty="0">
                  <a:latin typeface="Arial" panose="020B0604020202020204" pitchFamily="34" charset="0"/>
                </a:endParaRPr>
              </a:p>
            </p:txBody>
          </p:sp>
          <p:sp>
            <p:nvSpPr>
              <p:cNvPr id="20617" name="Freeform 36"/>
              <p:cNvSpPr/>
              <p:nvPr/>
            </p:nvSpPr>
            <p:spPr>
              <a:xfrm>
                <a:off x="2821" y="2213"/>
                <a:ext cx="197" cy="477"/>
              </a:xfrm>
              <a:custGeom>
                <a:avLst/>
                <a:gdLst>
                  <a:gd name="txL" fmla="*/ 0 w 394"/>
                  <a:gd name="txT" fmla="*/ 0 h 955"/>
                  <a:gd name="txR" fmla="*/ 394 w 394"/>
                  <a:gd name="txB" fmla="*/ 955 h 955"/>
                </a:gdLst>
                <a:ahLst/>
                <a:cxnLst>
                  <a:cxn ang="0">
                    <a:pos x="373" y="149"/>
                  </a:cxn>
                  <a:cxn ang="0">
                    <a:pos x="361" y="535"/>
                  </a:cxn>
                  <a:cxn ang="0">
                    <a:pos x="359" y="588"/>
                  </a:cxn>
                  <a:cxn ang="0">
                    <a:pos x="357" y="698"/>
                  </a:cxn>
                  <a:cxn ang="0">
                    <a:pos x="365" y="747"/>
                  </a:cxn>
                  <a:cxn ang="0">
                    <a:pos x="359" y="755"/>
                  </a:cxn>
                  <a:cxn ang="0">
                    <a:pos x="354" y="761"/>
                  </a:cxn>
                  <a:cxn ang="0">
                    <a:pos x="365" y="772"/>
                  </a:cxn>
                  <a:cxn ang="0">
                    <a:pos x="388" y="774"/>
                  </a:cxn>
                  <a:cxn ang="0">
                    <a:pos x="394" y="784"/>
                  </a:cxn>
                  <a:cxn ang="0">
                    <a:pos x="382" y="801"/>
                  </a:cxn>
                  <a:cxn ang="0">
                    <a:pos x="335" y="831"/>
                  </a:cxn>
                  <a:cxn ang="0">
                    <a:pos x="312" y="833"/>
                  </a:cxn>
                  <a:cxn ang="0">
                    <a:pos x="281" y="839"/>
                  </a:cxn>
                  <a:cxn ang="0">
                    <a:pos x="164" y="896"/>
                  </a:cxn>
                  <a:cxn ang="0">
                    <a:pos x="129" y="903"/>
                  </a:cxn>
                  <a:cxn ang="0">
                    <a:pos x="17" y="955"/>
                  </a:cxn>
                  <a:cxn ang="0">
                    <a:pos x="6" y="953"/>
                  </a:cxn>
                  <a:cxn ang="0">
                    <a:pos x="0" y="943"/>
                  </a:cxn>
                  <a:cxn ang="0">
                    <a:pos x="19" y="926"/>
                  </a:cxn>
                  <a:cxn ang="0">
                    <a:pos x="91" y="886"/>
                  </a:cxn>
                  <a:cxn ang="0">
                    <a:pos x="186" y="825"/>
                  </a:cxn>
                  <a:cxn ang="0">
                    <a:pos x="287" y="766"/>
                  </a:cxn>
                  <a:cxn ang="0">
                    <a:pos x="318" y="738"/>
                  </a:cxn>
                  <a:cxn ang="0">
                    <a:pos x="337" y="263"/>
                  </a:cxn>
                  <a:cxn ang="0">
                    <a:pos x="337" y="147"/>
                  </a:cxn>
                  <a:cxn ang="0">
                    <a:pos x="337" y="27"/>
                  </a:cxn>
                  <a:cxn ang="0">
                    <a:pos x="337" y="14"/>
                  </a:cxn>
                  <a:cxn ang="0">
                    <a:pos x="356" y="0"/>
                  </a:cxn>
                  <a:cxn ang="0">
                    <a:pos x="365" y="10"/>
                  </a:cxn>
                  <a:cxn ang="0">
                    <a:pos x="373" y="149"/>
                  </a:cxn>
                  <a:cxn ang="0">
                    <a:pos x="373" y="149"/>
                  </a:cxn>
                  <a:cxn ang="0">
                    <a:pos x="373" y="149"/>
                  </a:cxn>
                </a:cxnLst>
                <a:rect l="txL" t="txT" r="txR" b="txB"/>
                <a:pathLst>
                  <a:path w="394" h="955">
                    <a:moveTo>
                      <a:pt x="373" y="149"/>
                    </a:moveTo>
                    <a:lnTo>
                      <a:pt x="361" y="535"/>
                    </a:lnTo>
                    <a:lnTo>
                      <a:pt x="359" y="588"/>
                    </a:lnTo>
                    <a:lnTo>
                      <a:pt x="357" y="698"/>
                    </a:lnTo>
                    <a:lnTo>
                      <a:pt x="365" y="747"/>
                    </a:lnTo>
                    <a:lnTo>
                      <a:pt x="359" y="755"/>
                    </a:lnTo>
                    <a:lnTo>
                      <a:pt x="354" y="761"/>
                    </a:lnTo>
                    <a:lnTo>
                      <a:pt x="365" y="772"/>
                    </a:lnTo>
                    <a:lnTo>
                      <a:pt x="388" y="774"/>
                    </a:lnTo>
                    <a:lnTo>
                      <a:pt x="394" y="784"/>
                    </a:lnTo>
                    <a:lnTo>
                      <a:pt x="382" y="801"/>
                    </a:lnTo>
                    <a:lnTo>
                      <a:pt x="335" y="831"/>
                    </a:lnTo>
                    <a:lnTo>
                      <a:pt x="312" y="833"/>
                    </a:lnTo>
                    <a:lnTo>
                      <a:pt x="281" y="839"/>
                    </a:lnTo>
                    <a:lnTo>
                      <a:pt x="164" y="896"/>
                    </a:lnTo>
                    <a:lnTo>
                      <a:pt x="129" y="903"/>
                    </a:lnTo>
                    <a:lnTo>
                      <a:pt x="17" y="955"/>
                    </a:lnTo>
                    <a:lnTo>
                      <a:pt x="6" y="953"/>
                    </a:lnTo>
                    <a:lnTo>
                      <a:pt x="0" y="943"/>
                    </a:lnTo>
                    <a:lnTo>
                      <a:pt x="19" y="926"/>
                    </a:lnTo>
                    <a:lnTo>
                      <a:pt x="91" y="886"/>
                    </a:lnTo>
                    <a:lnTo>
                      <a:pt x="186" y="825"/>
                    </a:lnTo>
                    <a:lnTo>
                      <a:pt x="287" y="766"/>
                    </a:lnTo>
                    <a:lnTo>
                      <a:pt x="318" y="738"/>
                    </a:lnTo>
                    <a:lnTo>
                      <a:pt x="337" y="263"/>
                    </a:lnTo>
                    <a:lnTo>
                      <a:pt x="337" y="147"/>
                    </a:lnTo>
                    <a:lnTo>
                      <a:pt x="337" y="27"/>
                    </a:lnTo>
                    <a:lnTo>
                      <a:pt x="337" y="14"/>
                    </a:lnTo>
                    <a:lnTo>
                      <a:pt x="356" y="0"/>
                    </a:lnTo>
                    <a:lnTo>
                      <a:pt x="365" y="10"/>
                    </a:lnTo>
                    <a:lnTo>
                      <a:pt x="373" y="149"/>
                    </a:lnTo>
                    <a:lnTo>
                      <a:pt x="373" y="149"/>
                    </a:lnTo>
                    <a:lnTo>
                      <a:pt x="373" y="149"/>
                    </a:lnTo>
                    <a:close/>
                  </a:path>
                </a:pathLst>
              </a:custGeom>
              <a:solidFill>
                <a:srgbClr val="000000"/>
              </a:solidFill>
              <a:ln w="9525">
                <a:noFill/>
              </a:ln>
            </p:spPr>
            <p:txBody>
              <a:bodyPr/>
              <a:lstStyle/>
              <a:p>
                <a:endParaRPr dirty="0">
                  <a:latin typeface="Arial" panose="020B0604020202020204" pitchFamily="34" charset="0"/>
                </a:endParaRPr>
              </a:p>
            </p:txBody>
          </p:sp>
          <p:sp>
            <p:nvSpPr>
              <p:cNvPr id="20618" name="Freeform 37"/>
              <p:cNvSpPr/>
              <p:nvPr/>
            </p:nvSpPr>
            <p:spPr>
              <a:xfrm>
                <a:off x="2792" y="2635"/>
                <a:ext cx="648" cy="294"/>
              </a:xfrm>
              <a:custGeom>
                <a:avLst/>
                <a:gdLst>
                  <a:gd name="txL" fmla="*/ 0 w 1297"/>
                  <a:gd name="txT" fmla="*/ 0 h 590"/>
                  <a:gd name="txR" fmla="*/ 1297 w 1297"/>
                  <a:gd name="txB" fmla="*/ 590 h 590"/>
                </a:gdLst>
                <a:ahLst/>
                <a:cxnLst>
                  <a:cxn ang="0">
                    <a:pos x="1264" y="71"/>
                  </a:cxn>
                  <a:cxn ang="0">
                    <a:pos x="1272" y="133"/>
                  </a:cxn>
                  <a:cxn ang="0">
                    <a:pos x="1297" y="213"/>
                  </a:cxn>
                  <a:cxn ang="0">
                    <a:pos x="1291" y="229"/>
                  </a:cxn>
                  <a:cxn ang="0">
                    <a:pos x="1179" y="171"/>
                  </a:cxn>
                  <a:cxn ang="0">
                    <a:pos x="1116" y="139"/>
                  </a:cxn>
                  <a:cxn ang="0">
                    <a:pos x="1103" y="181"/>
                  </a:cxn>
                  <a:cxn ang="0">
                    <a:pos x="1038" y="375"/>
                  </a:cxn>
                  <a:cxn ang="0">
                    <a:pos x="943" y="478"/>
                  </a:cxn>
                  <a:cxn ang="0">
                    <a:pos x="762" y="567"/>
                  </a:cxn>
                  <a:cxn ang="0">
                    <a:pos x="631" y="582"/>
                  </a:cxn>
                  <a:cxn ang="0">
                    <a:pos x="508" y="590"/>
                  </a:cxn>
                  <a:cxn ang="0">
                    <a:pos x="240" y="573"/>
                  </a:cxn>
                  <a:cxn ang="0">
                    <a:pos x="76" y="525"/>
                  </a:cxn>
                  <a:cxn ang="0">
                    <a:pos x="8" y="493"/>
                  </a:cxn>
                  <a:cxn ang="0">
                    <a:pos x="0" y="436"/>
                  </a:cxn>
                  <a:cxn ang="0">
                    <a:pos x="21" y="394"/>
                  </a:cxn>
                  <a:cxn ang="0">
                    <a:pos x="230" y="476"/>
                  </a:cxn>
                  <a:cxn ang="0">
                    <a:pos x="591" y="504"/>
                  </a:cxn>
                  <a:cxn ang="0">
                    <a:pos x="675" y="493"/>
                  </a:cxn>
                  <a:cxn ang="0">
                    <a:pos x="867" y="430"/>
                  </a:cxn>
                  <a:cxn ang="0">
                    <a:pos x="970" y="318"/>
                  </a:cxn>
                  <a:cxn ang="0">
                    <a:pos x="975" y="314"/>
                  </a:cxn>
                  <a:cxn ang="0">
                    <a:pos x="992" y="365"/>
                  </a:cxn>
                  <a:cxn ang="0">
                    <a:pos x="1025" y="346"/>
                  </a:cxn>
                  <a:cxn ang="0">
                    <a:pos x="1061" y="272"/>
                  </a:cxn>
                  <a:cxn ang="0">
                    <a:pos x="1074" y="200"/>
                  </a:cxn>
                  <a:cxn ang="0">
                    <a:pos x="1076" y="147"/>
                  </a:cxn>
                  <a:cxn ang="0">
                    <a:pos x="1032" y="154"/>
                  </a:cxn>
                  <a:cxn ang="0">
                    <a:pos x="1021" y="156"/>
                  </a:cxn>
                  <a:cxn ang="0">
                    <a:pos x="1086" y="52"/>
                  </a:cxn>
                  <a:cxn ang="0">
                    <a:pos x="1091" y="0"/>
                  </a:cxn>
                  <a:cxn ang="0">
                    <a:pos x="1251" y="61"/>
                  </a:cxn>
                  <a:cxn ang="0">
                    <a:pos x="1251" y="61"/>
                  </a:cxn>
                </a:cxnLst>
                <a:rect l="txL" t="txT" r="txR" b="txB"/>
                <a:pathLst>
                  <a:path w="1297" h="590">
                    <a:moveTo>
                      <a:pt x="1251" y="61"/>
                    </a:moveTo>
                    <a:lnTo>
                      <a:pt x="1264" y="71"/>
                    </a:lnTo>
                    <a:lnTo>
                      <a:pt x="1268" y="78"/>
                    </a:lnTo>
                    <a:lnTo>
                      <a:pt x="1272" y="133"/>
                    </a:lnTo>
                    <a:lnTo>
                      <a:pt x="1285" y="198"/>
                    </a:lnTo>
                    <a:lnTo>
                      <a:pt x="1297" y="213"/>
                    </a:lnTo>
                    <a:lnTo>
                      <a:pt x="1297" y="223"/>
                    </a:lnTo>
                    <a:lnTo>
                      <a:pt x="1291" y="229"/>
                    </a:lnTo>
                    <a:lnTo>
                      <a:pt x="1211" y="185"/>
                    </a:lnTo>
                    <a:lnTo>
                      <a:pt x="1179" y="171"/>
                    </a:lnTo>
                    <a:lnTo>
                      <a:pt x="1122" y="139"/>
                    </a:lnTo>
                    <a:lnTo>
                      <a:pt x="1116" y="139"/>
                    </a:lnTo>
                    <a:lnTo>
                      <a:pt x="1106" y="154"/>
                    </a:lnTo>
                    <a:lnTo>
                      <a:pt x="1103" y="181"/>
                    </a:lnTo>
                    <a:lnTo>
                      <a:pt x="1082" y="261"/>
                    </a:lnTo>
                    <a:lnTo>
                      <a:pt x="1038" y="375"/>
                    </a:lnTo>
                    <a:lnTo>
                      <a:pt x="1019" y="411"/>
                    </a:lnTo>
                    <a:lnTo>
                      <a:pt x="943" y="478"/>
                    </a:lnTo>
                    <a:lnTo>
                      <a:pt x="833" y="540"/>
                    </a:lnTo>
                    <a:lnTo>
                      <a:pt x="762" y="567"/>
                    </a:lnTo>
                    <a:lnTo>
                      <a:pt x="669" y="578"/>
                    </a:lnTo>
                    <a:lnTo>
                      <a:pt x="631" y="582"/>
                    </a:lnTo>
                    <a:lnTo>
                      <a:pt x="574" y="588"/>
                    </a:lnTo>
                    <a:lnTo>
                      <a:pt x="508" y="590"/>
                    </a:lnTo>
                    <a:lnTo>
                      <a:pt x="299" y="584"/>
                    </a:lnTo>
                    <a:lnTo>
                      <a:pt x="240" y="573"/>
                    </a:lnTo>
                    <a:lnTo>
                      <a:pt x="145" y="548"/>
                    </a:lnTo>
                    <a:lnTo>
                      <a:pt x="76" y="525"/>
                    </a:lnTo>
                    <a:lnTo>
                      <a:pt x="44" y="516"/>
                    </a:lnTo>
                    <a:lnTo>
                      <a:pt x="8" y="493"/>
                    </a:lnTo>
                    <a:lnTo>
                      <a:pt x="0" y="483"/>
                    </a:lnTo>
                    <a:lnTo>
                      <a:pt x="0" y="436"/>
                    </a:lnTo>
                    <a:lnTo>
                      <a:pt x="15" y="400"/>
                    </a:lnTo>
                    <a:lnTo>
                      <a:pt x="21" y="394"/>
                    </a:lnTo>
                    <a:lnTo>
                      <a:pt x="129" y="455"/>
                    </a:lnTo>
                    <a:lnTo>
                      <a:pt x="230" y="476"/>
                    </a:lnTo>
                    <a:lnTo>
                      <a:pt x="523" y="510"/>
                    </a:lnTo>
                    <a:lnTo>
                      <a:pt x="591" y="504"/>
                    </a:lnTo>
                    <a:lnTo>
                      <a:pt x="658" y="491"/>
                    </a:lnTo>
                    <a:lnTo>
                      <a:pt x="675" y="493"/>
                    </a:lnTo>
                    <a:lnTo>
                      <a:pt x="787" y="466"/>
                    </a:lnTo>
                    <a:lnTo>
                      <a:pt x="867" y="430"/>
                    </a:lnTo>
                    <a:lnTo>
                      <a:pt x="930" y="375"/>
                    </a:lnTo>
                    <a:lnTo>
                      <a:pt x="970" y="318"/>
                    </a:lnTo>
                    <a:lnTo>
                      <a:pt x="973" y="318"/>
                    </a:lnTo>
                    <a:lnTo>
                      <a:pt x="975" y="314"/>
                    </a:lnTo>
                    <a:lnTo>
                      <a:pt x="989" y="339"/>
                    </a:lnTo>
                    <a:lnTo>
                      <a:pt x="992" y="365"/>
                    </a:lnTo>
                    <a:lnTo>
                      <a:pt x="998" y="371"/>
                    </a:lnTo>
                    <a:lnTo>
                      <a:pt x="1025" y="346"/>
                    </a:lnTo>
                    <a:lnTo>
                      <a:pt x="1057" y="293"/>
                    </a:lnTo>
                    <a:lnTo>
                      <a:pt x="1061" y="272"/>
                    </a:lnTo>
                    <a:lnTo>
                      <a:pt x="1070" y="238"/>
                    </a:lnTo>
                    <a:lnTo>
                      <a:pt x="1074" y="200"/>
                    </a:lnTo>
                    <a:lnTo>
                      <a:pt x="1082" y="179"/>
                    </a:lnTo>
                    <a:lnTo>
                      <a:pt x="1076" y="147"/>
                    </a:lnTo>
                    <a:lnTo>
                      <a:pt x="1068" y="137"/>
                    </a:lnTo>
                    <a:lnTo>
                      <a:pt x="1032" y="154"/>
                    </a:lnTo>
                    <a:lnTo>
                      <a:pt x="983" y="190"/>
                    </a:lnTo>
                    <a:lnTo>
                      <a:pt x="1021" y="156"/>
                    </a:lnTo>
                    <a:lnTo>
                      <a:pt x="1059" y="114"/>
                    </a:lnTo>
                    <a:lnTo>
                      <a:pt x="1086" y="52"/>
                    </a:lnTo>
                    <a:lnTo>
                      <a:pt x="1087" y="6"/>
                    </a:lnTo>
                    <a:lnTo>
                      <a:pt x="1091" y="0"/>
                    </a:lnTo>
                    <a:lnTo>
                      <a:pt x="1219" y="48"/>
                    </a:lnTo>
                    <a:lnTo>
                      <a:pt x="1251" y="61"/>
                    </a:lnTo>
                    <a:lnTo>
                      <a:pt x="1251" y="61"/>
                    </a:lnTo>
                    <a:lnTo>
                      <a:pt x="1251" y="61"/>
                    </a:lnTo>
                    <a:close/>
                  </a:path>
                </a:pathLst>
              </a:custGeom>
              <a:solidFill>
                <a:srgbClr val="000000"/>
              </a:solidFill>
              <a:ln w="9525">
                <a:noFill/>
              </a:ln>
            </p:spPr>
            <p:txBody>
              <a:bodyPr/>
              <a:lstStyle/>
              <a:p>
                <a:endParaRPr dirty="0">
                  <a:latin typeface="Arial" panose="020B0604020202020204" pitchFamily="34" charset="0"/>
                </a:endParaRPr>
              </a:p>
            </p:txBody>
          </p:sp>
          <p:sp>
            <p:nvSpPr>
              <p:cNvPr id="20619" name="Freeform 38"/>
              <p:cNvSpPr/>
              <p:nvPr/>
            </p:nvSpPr>
            <p:spPr>
              <a:xfrm>
                <a:off x="2617" y="2642"/>
                <a:ext cx="54" cy="87"/>
              </a:xfrm>
              <a:custGeom>
                <a:avLst/>
                <a:gdLst>
                  <a:gd name="txL" fmla="*/ 0 w 109"/>
                  <a:gd name="txT" fmla="*/ 0 h 173"/>
                  <a:gd name="txR" fmla="*/ 109 w 109"/>
                  <a:gd name="txB" fmla="*/ 173 h 173"/>
                </a:gdLst>
                <a:ahLst/>
                <a:cxnLst>
                  <a:cxn ang="0">
                    <a:pos x="109" y="11"/>
                  </a:cxn>
                  <a:cxn ang="0">
                    <a:pos x="99" y="41"/>
                  </a:cxn>
                  <a:cxn ang="0">
                    <a:pos x="86" y="78"/>
                  </a:cxn>
                  <a:cxn ang="0">
                    <a:pos x="80" y="157"/>
                  </a:cxn>
                  <a:cxn ang="0">
                    <a:pos x="73" y="167"/>
                  </a:cxn>
                  <a:cxn ang="0">
                    <a:pos x="67" y="173"/>
                  </a:cxn>
                  <a:cxn ang="0">
                    <a:pos x="59" y="169"/>
                  </a:cxn>
                  <a:cxn ang="0">
                    <a:pos x="38" y="112"/>
                  </a:cxn>
                  <a:cxn ang="0">
                    <a:pos x="0" y="32"/>
                  </a:cxn>
                  <a:cxn ang="0">
                    <a:pos x="4" y="24"/>
                  </a:cxn>
                  <a:cxn ang="0">
                    <a:pos x="88" y="0"/>
                  </a:cxn>
                  <a:cxn ang="0">
                    <a:pos x="97" y="0"/>
                  </a:cxn>
                  <a:cxn ang="0">
                    <a:pos x="109" y="11"/>
                  </a:cxn>
                  <a:cxn ang="0">
                    <a:pos x="109" y="11"/>
                  </a:cxn>
                  <a:cxn ang="0">
                    <a:pos x="109" y="11"/>
                  </a:cxn>
                </a:cxnLst>
                <a:rect l="txL" t="txT" r="txR" b="txB"/>
                <a:pathLst>
                  <a:path w="109" h="173">
                    <a:moveTo>
                      <a:pt x="109" y="11"/>
                    </a:moveTo>
                    <a:lnTo>
                      <a:pt x="99" y="41"/>
                    </a:lnTo>
                    <a:lnTo>
                      <a:pt x="86" y="78"/>
                    </a:lnTo>
                    <a:lnTo>
                      <a:pt x="80" y="157"/>
                    </a:lnTo>
                    <a:lnTo>
                      <a:pt x="73" y="167"/>
                    </a:lnTo>
                    <a:lnTo>
                      <a:pt x="67" y="173"/>
                    </a:lnTo>
                    <a:lnTo>
                      <a:pt x="59" y="169"/>
                    </a:lnTo>
                    <a:lnTo>
                      <a:pt x="38" y="112"/>
                    </a:lnTo>
                    <a:lnTo>
                      <a:pt x="0" y="32"/>
                    </a:lnTo>
                    <a:lnTo>
                      <a:pt x="4" y="24"/>
                    </a:lnTo>
                    <a:lnTo>
                      <a:pt x="88" y="0"/>
                    </a:lnTo>
                    <a:lnTo>
                      <a:pt x="97" y="0"/>
                    </a:lnTo>
                    <a:lnTo>
                      <a:pt x="109" y="11"/>
                    </a:lnTo>
                    <a:lnTo>
                      <a:pt x="109" y="11"/>
                    </a:lnTo>
                    <a:lnTo>
                      <a:pt x="109" y="11"/>
                    </a:lnTo>
                    <a:close/>
                  </a:path>
                </a:pathLst>
              </a:custGeom>
              <a:solidFill>
                <a:srgbClr val="000000"/>
              </a:solidFill>
              <a:ln w="9525">
                <a:noFill/>
              </a:ln>
            </p:spPr>
            <p:txBody>
              <a:bodyPr/>
              <a:lstStyle/>
              <a:p>
                <a:endParaRPr dirty="0">
                  <a:latin typeface="Arial" panose="020B0604020202020204" pitchFamily="34" charset="0"/>
                </a:endParaRPr>
              </a:p>
            </p:txBody>
          </p:sp>
          <p:sp>
            <p:nvSpPr>
              <p:cNvPr id="20620" name="Freeform 39"/>
              <p:cNvSpPr/>
              <p:nvPr/>
            </p:nvSpPr>
            <p:spPr>
              <a:xfrm>
                <a:off x="3557" y="2733"/>
                <a:ext cx="102" cy="246"/>
              </a:xfrm>
              <a:custGeom>
                <a:avLst/>
                <a:gdLst>
                  <a:gd name="txL" fmla="*/ 0 w 206"/>
                  <a:gd name="txT" fmla="*/ 0 h 492"/>
                  <a:gd name="txR" fmla="*/ 206 w 206"/>
                  <a:gd name="txB" fmla="*/ 492 h 492"/>
                </a:gdLst>
                <a:ahLst/>
                <a:cxnLst>
                  <a:cxn ang="0">
                    <a:pos x="92" y="29"/>
                  </a:cxn>
                  <a:cxn ang="0">
                    <a:pos x="135" y="69"/>
                  </a:cxn>
                  <a:cxn ang="0">
                    <a:pos x="202" y="160"/>
                  </a:cxn>
                  <a:cxn ang="0">
                    <a:pos x="206" y="175"/>
                  </a:cxn>
                  <a:cxn ang="0">
                    <a:pos x="200" y="289"/>
                  </a:cxn>
                  <a:cxn ang="0">
                    <a:pos x="149" y="380"/>
                  </a:cxn>
                  <a:cxn ang="0">
                    <a:pos x="74" y="464"/>
                  </a:cxn>
                  <a:cxn ang="0">
                    <a:pos x="36" y="492"/>
                  </a:cxn>
                  <a:cxn ang="0">
                    <a:pos x="29" y="483"/>
                  </a:cxn>
                  <a:cxn ang="0">
                    <a:pos x="63" y="437"/>
                  </a:cxn>
                  <a:cxn ang="0">
                    <a:pos x="154" y="314"/>
                  </a:cxn>
                  <a:cxn ang="0">
                    <a:pos x="166" y="285"/>
                  </a:cxn>
                  <a:cxn ang="0">
                    <a:pos x="177" y="243"/>
                  </a:cxn>
                  <a:cxn ang="0">
                    <a:pos x="177" y="173"/>
                  </a:cxn>
                  <a:cxn ang="0">
                    <a:pos x="152" y="120"/>
                  </a:cxn>
                  <a:cxn ang="0">
                    <a:pos x="93" y="67"/>
                  </a:cxn>
                  <a:cxn ang="0">
                    <a:pos x="80" y="61"/>
                  </a:cxn>
                  <a:cxn ang="0">
                    <a:pos x="69" y="74"/>
                  </a:cxn>
                  <a:cxn ang="0">
                    <a:pos x="67" y="194"/>
                  </a:cxn>
                  <a:cxn ang="0">
                    <a:pos x="97" y="253"/>
                  </a:cxn>
                  <a:cxn ang="0">
                    <a:pos x="93" y="255"/>
                  </a:cxn>
                  <a:cxn ang="0">
                    <a:pos x="46" y="226"/>
                  </a:cxn>
                  <a:cxn ang="0">
                    <a:pos x="25" y="223"/>
                  </a:cxn>
                  <a:cxn ang="0">
                    <a:pos x="8" y="200"/>
                  </a:cxn>
                  <a:cxn ang="0">
                    <a:pos x="0" y="158"/>
                  </a:cxn>
                  <a:cxn ang="0">
                    <a:pos x="12" y="110"/>
                  </a:cxn>
                  <a:cxn ang="0">
                    <a:pos x="29" y="21"/>
                  </a:cxn>
                  <a:cxn ang="0">
                    <a:pos x="29" y="12"/>
                  </a:cxn>
                  <a:cxn ang="0">
                    <a:pos x="27" y="10"/>
                  </a:cxn>
                  <a:cxn ang="0">
                    <a:pos x="33" y="0"/>
                  </a:cxn>
                  <a:cxn ang="0">
                    <a:pos x="54" y="4"/>
                  </a:cxn>
                  <a:cxn ang="0">
                    <a:pos x="92" y="29"/>
                  </a:cxn>
                  <a:cxn ang="0">
                    <a:pos x="92" y="29"/>
                  </a:cxn>
                  <a:cxn ang="0">
                    <a:pos x="92" y="29"/>
                  </a:cxn>
                </a:cxnLst>
                <a:rect l="txL" t="txT" r="txR" b="txB"/>
                <a:pathLst>
                  <a:path w="206" h="492">
                    <a:moveTo>
                      <a:pt x="92" y="29"/>
                    </a:moveTo>
                    <a:lnTo>
                      <a:pt x="135" y="69"/>
                    </a:lnTo>
                    <a:lnTo>
                      <a:pt x="202" y="160"/>
                    </a:lnTo>
                    <a:lnTo>
                      <a:pt x="206" y="175"/>
                    </a:lnTo>
                    <a:lnTo>
                      <a:pt x="200" y="289"/>
                    </a:lnTo>
                    <a:lnTo>
                      <a:pt x="149" y="380"/>
                    </a:lnTo>
                    <a:lnTo>
                      <a:pt x="74" y="464"/>
                    </a:lnTo>
                    <a:lnTo>
                      <a:pt x="36" y="492"/>
                    </a:lnTo>
                    <a:lnTo>
                      <a:pt x="29" y="483"/>
                    </a:lnTo>
                    <a:lnTo>
                      <a:pt x="63" y="437"/>
                    </a:lnTo>
                    <a:lnTo>
                      <a:pt x="154" y="314"/>
                    </a:lnTo>
                    <a:lnTo>
                      <a:pt x="166" y="285"/>
                    </a:lnTo>
                    <a:lnTo>
                      <a:pt x="177" y="243"/>
                    </a:lnTo>
                    <a:lnTo>
                      <a:pt x="177" y="173"/>
                    </a:lnTo>
                    <a:lnTo>
                      <a:pt x="152" y="120"/>
                    </a:lnTo>
                    <a:lnTo>
                      <a:pt x="93" y="67"/>
                    </a:lnTo>
                    <a:lnTo>
                      <a:pt x="80" y="61"/>
                    </a:lnTo>
                    <a:lnTo>
                      <a:pt x="69" y="74"/>
                    </a:lnTo>
                    <a:lnTo>
                      <a:pt x="67" y="194"/>
                    </a:lnTo>
                    <a:lnTo>
                      <a:pt x="97" y="253"/>
                    </a:lnTo>
                    <a:lnTo>
                      <a:pt x="93" y="255"/>
                    </a:lnTo>
                    <a:lnTo>
                      <a:pt x="46" y="226"/>
                    </a:lnTo>
                    <a:lnTo>
                      <a:pt x="25" y="223"/>
                    </a:lnTo>
                    <a:lnTo>
                      <a:pt x="8" y="200"/>
                    </a:lnTo>
                    <a:lnTo>
                      <a:pt x="0" y="158"/>
                    </a:lnTo>
                    <a:lnTo>
                      <a:pt x="12" y="110"/>
                    </a:lnTo>
                    <a:lnTo>
                      <a:pt x="29" y="21"/>
                    </a:lnTo>
                    <a:lnTo>
                      <a:pt x="29" y="12"/>
                    </a:lnTo>
                    <a:lnTo>
                      <a:pt x="27" y="10"/>
                    </a:lnTo>
                    <a:lnTo>
                      <a:pt x="33" y="0"/>
                    </a:lnTo>
                    <a:lnTo>
                      <a:pt x="54" y="4"/>
                    </a:lnTo>
                    <a:lnTo>
                      <a:pt x="92" y="29"/>
                    </a:lnTo>
                    <a:lnTo>
                      <a:pt x="92" y="29"/>
                    </a:lnTo>
                    <a:lnTo>
                      <a:pt x="92" y="29"/>
                    </a:lnTo>
                    <a:close/>
                  </a:path>
                </a:pathLst>
              </a:custGeom>
              <a:solidFill>
                <a:srgbClr val="000000"/>
              </a:solidFill>
              <a:ln w="9525">
                <a:noFill/>
              </a:ln>
            </p:spPr>
            <p:txBody>
              <a:bodyPr/>
              <a:lstStyle/>
              <a:p>
                <a:endParaRPr dirty="0">
                  <a:latin typeface="Arial" panose="020B0604020202020204" pitchFamily="34" charset="0"/>
                </a:endParaRPr>
              </a:p>
            </p:txBody>
          </p:sp>
          <p:sp>
            <p:nvSpPr>
              <p:cNvPr id="20621" name="Freeform 40"/>
              <p:cNvSpPr/>
              <p:nvPr/>
            </p:nvSpPr>
            <p:spPr>
              <a:xfrm>
                <a:off x="2036" y="2817"/>
                <a:ext cx="1628" cy="406"/>
              </a:xfrm>
              <a:custGeom>
                <a:avLst/>
                <a:gdLst>
                  <a:gd name="txL" fmla="*/ 0 w 3256"/>
                  <a:gd name="txT" fmla="*/ 0 h 812"/>
                  <a:gd name="txR" fmla="*/ 3256 w 3256"/>
                  <a:gd name="txB" fmla="*/ 812 h 812"/>
                </a:gdLst>
                <a:ahLst/>
                <a:cxnLst>
                  <a:cxn ang="0">
                    <a:pos x="677" y="8"/>
                  </a:cxn>
                  <a:cxn ang="0">
                    <a:pos x="673" y="289"/>
                  </a:cxn>
                  <a:cxn ang="0">
                    <a:pos x="677" y="308"/>
                  </a:cxn>
                  <a:cxn ang="0">
                    <a:pos x="681" y="314"/>
                  </a:cxn>
                  <a:cxn ang="0">
                    <a:pos x="701" y="331"/>
                  </a:cxn>
                  <a:cxn ang="0">
                    <a:pos x="720" y="360"/>
                  </a:cxn>
                  <a:cxn ang="0">
                    <a:pos x="814" y="438"/>
                  </a:cxn>
                  <a:cxn ang="0">
                    <a:pos x="981" y="531"/>
                  </a:cxn>
                  <a:cxn ang="0">
                    <a:pos x="1167" y="609"/>
                  </a:cxn>
                  <a:cxn ang="0">
                    <a:pos x="1336" y="664"/>
                  </a:cxn>
                  <a:cxn ang="0">
                    <a:pos x="1469" y="704"/>
                  </a:cxn>
                  <a:cxn ang="0">
                    <a:pos x="1601" y="732"/>
                  </a:cxn>
                  <a:cxn ang="0">
                    <a:pos x="1787" y="751"/>
                  </a:cxn>
                  <a:cxn ang="0">
                    <a:pos x="1969" y="761"/>
                  </a:cxn>
                  <a:cxn ang="0">
                    <a:pos x="2213" y="766"/>
                  </a:cxn>
                  <a:cxn ang="0">
                    <a:pos x="2406" y="745"/>
                  </a:cxn>
                  <a:cxn ang="0">
                    <a:pos x="2576" y="715"/>
                  </a:cxn>
                  <a:cxn ang="0">
                    <a:pos x="2836" y="641"/>
                  </a:cxn>
                  <a:cxn ang="0">
                    <a:pos x="2973" y="590"/>
                  </a:cxn>
                  <a:cxn ang="0">
                    <a:pos x="3074" y="525"/>
                  </a:cxn>
                  <a:cxn ang="0">
                    <a:pos x="3142" y="464"/>
                  </a:cxn>
                  <a:cxn ang="0">
                    <a:pos x="3201" y="388"/>
                  </a:cxn>
                  <a:cxn ang="0">
                    <a:pos x="3228" y="331"/>
                  </a:cxn>
                  <a:cxn ang="0">
                    <a:pos x="3249" y="333"/>
                  </a:cxn>
                  <a:cxn ang="0">
                    <a:pos x="3256" y="344"/>
                  </a:cxn>
                  <a:cxn ang="0">
                    <a:pos x="3252" y="377"/>
                  </a:cxn>
                  <a:cxn ang="0">
                    <a:pos x="3211" y="447"/>
                  </a:cxn>
                  <a:cxn ang="0">
                    <a:pos x="3125" y="534"/>
                  </a:cxn>
                  <a:cxn ang="0">
                    <a:pos x="3030" y="597"/>
                  </a:cxn>
                  <a:cxn ang="0">
                    <a:pos x="2946" y="641"/>
                  </a:cxn>
                  <a:cxn ang="0">
                    <a:pos x="2798" y="698"/>
                  </a:cxn>
                  <a:cxn ang="0">
                    <a:pos x="2674" y="730"/>
                  </a:cxn>
                  <a:cxn ang="0">
                    <a:pos x="2547" y="763"/>
                  </a:cxn>
                  <a:cxn ang="0">
                    <a:pos x="2424" y="782"/>
                  </a:cxn>
                  <a:cxn ang="0">
                    <a:pos x="2323" y="793"/>
                  </a:cxn>
                  <a:cxn ang="0">
                    <a:pos x="2237" y="802"/>
                  </a:cxn>
                  <a:cxn ang="0">
                    <a:pos x="2045" y="806"/>
                  </a:cxn>
                  <a:cxn ang="0">
                    <a:pos x="1939" y="806"/>
                  </a:cxn>
                  <a:cxn ang="0">
                    <a:pos x="1901" y="812"/>
                  </a:cxn>
                  <a:cxn ang="0">
                    <a:pos x="1631" y="799"/>
                  </a:cxn>
                  <a:cxn ang="0">
                    <a:pos x="1416" y="776"/>
                  </a:cxn>
                  <a:cxn ang="0">
                    <a:pos x="1211" y="747"/>
                  </a:cxn>
                  <a:cxn ang="0">
                    <a:pos x="1182" y="742"/>
                  </a:cxn>
                  <a:cxn ang="0">
                    <a:pos x="878" y="687"/>
                  </a:cxn>
                  <a:cxn ang="0">
                    <a:pos x="648" y="631"/>
                  </a:cxn>
                  <a:cxn ang="0">
                    <a:pos x="509" y="591"/>
                  </a:cxn>
                  <a:cxn ang="0">
                    <a:pos x="319" y="531"/>
                  </a:cxn>
                  <a:cxn ang="0">
                    <a:pos x="165" y="460"/>
                  </a:cxn>
                  <a:cxn ang="0">
                    <a:pos x="38" y="367"/>
                  </a:cxn>
                  <a:cxn ang="0">
                    <a:pos x="10" y="331"/>
                  </a:cxn>
                  <a:cxn ang="0">
                    <a:pos x="0" y="293"/>
                  </a:cxn>
                  <a:cxn ang="0">
                    <a:pos x="0" y="272"/>
                  </a:cxn>
                  <a:cxn ang="0">
                    <a:pos x="21" y="215"/>
                  </a:cxn>
                  <a:cxn ang="0">
                    <a:pos x="55" y="173"/>
                  </a:cxn>
                  <a:cxn ang="0">
                    <a:pos x="108" y="133"/>
                  </a:cxn>
                  <a:cxn ang="0">
                    <a:pos x="207" y="88"/>
                  </a:cxn>
                  <a:cxn ang="0">
                    <a:pos x="327" y="54"/>
                  </a:cxn>
                  <a:cxn ang="0">
                    <a:pos x="500" y="21"/>
                  </a:cxn>
                  <a:cxn ang="0">
                    <a:pos x="641" y="0"/>
                  </a:cxn>
                  <a:cxn ang="0">
                    <a:pos x="671" y="0"/>
                  </a:cxn>
                  <a:cxn ang="0">
                    <a:pos x="677" y="8"/>
                  </a:cxn>
                  <a:cxn ang="0">
                    <a:pos x="677" y="8"/>
                  </a:cxn>
                  <a:cxn ang="0">
                    <a:pos x="677" y="8"/>
                  </a:cxn>
                </a:cxnLst>
                <a:rect l="txL" t="txT" r="txR" b="txB"/>
                <a:pathLst>
                  <a:path w="3256" h="812">
                    <a:moveTo>
                      <a:pt x="677" y="8"/>
                    </a:moveTo>
                    <a:lnTo>
                      <a:pt x="673" y="289"/>
                    </a:lnTo>
                    <a:lnTo>
                      <a:pt x="677" y="308"/>
                    </a:lnTo>
                    <a:lnTo>
                      <a:pt x="681" y="314"/>
                    </a:lnTo>
                    <a:lnTo>
                      <a:pt x="701" y="331"/>
                    </a:lnTo>
                    <a:lnTo>
                      <a:pt x="720" y="360"/>
                    </a:lnTo>
                    <a:lnTo>
                      <a:pt x="814" y="438"/>
                    </a:lnTo>
                    <a:lnTo>
                      <a:pt x="981" y="531"/>
                    </a:lnTo>
                    <a:lnTo>
                      <a:pt x="1167" y="609"/>
                    </a:lnTo>
                    <a:lnTo>
                      <a:pt x="1336" y="664"/>
                    </a:lnTo>
                    <a:lnTo>
                      <a:pt x="1469" y="704"/>
                    </a:lnTo>
                    <a:lnTo>
                      <a:pt x="1601" y="732"/>
                    </a:lnTo>
                    <a:lnTo>
                      <a:pt x="1787" y="751"/>
                    </a:lnTo>
                    <a:lnTo>
                      <a:pt x="1969" y="761"/>
                    </a:lnTo>
                    <a:lnTo>
                      <a:pt x="2213" y="766"/>
                    </a:lnTo>
                    <a:lnTo>
                      <a:pt x="2406" y="745"/>
                    </a:lnTo>
                    <a:lnTo>
                      <a:pt x="2576" y="715"/>
                    </a:lnTo>
                    <a:lnTo>
                      <a:pt x="2836" y="641"/>
                    </a:lnTo>
                    <a:lnTo>
                      <a:pt x="2973" y="590"/>
                    </a:lnTo>
                    <a:lnTo>
                      <a:pt x="3074" y="525"/>
                    </a:lnTo>
                    <a:lnTo>
                      <a:pt x="3142" y="464"/>
                    </a:lnTo>
                    <a:lnTo>
                      <a:pt x="3201" y="388"/>
                    </a:lnTo>
                    <a:lnTo>
                      <a:pt x="3228" y="331"/>
                    </a:lnTo>
                    <a:lnTo>
                      <a:pt x="3249" y="333"/>
                    </a:lnTo>
                    <a:lnTo>
                      <a:pt x="3256" y="344"/>
                    </a:lnTo>
                    <a:lnTo>
                      <a:pt x="3252" y="377"/>
                    </a:lnTo>
                    <a:lnTo>
                      <a:pt x="3211" y="447"/>
                    </a:lnTo>
                    <a:lnTo>
                      <a:pt x="3125" y="534"/>
                    </a:lnTo>
                    <a:lnTo>
                      <a:pt x="3030" y="597"/>
                    </a:lnTo>
                    <a:lnTo>
                      <a:pt x="2946" y="641"/>
                    </a:lnTo>
                    <a:lnTo>
                      <a:pt x="2798" y="698"/>
                    </a:lnTo>
                    <a:lnTo>
                      <a:pt x="2674" y="730"/>
                    </a:lnTo>
                    <a:lnTo>
                      <a:pt x="2547" y="763"/>
                    </a:lnTo>
                    <a:lnTo>
                      <a:pt x="2424" y="782"/>
                    </a:lnTo>
                    <a:lnTo>
                      <a:pt x="2323" y="793"/>
                    </a:lnTo>
                    <a:lnTo>
                      <a:pt x="2237" y="802"/>
                    </a:lnTo>
                    <a:lnTo>
                      <a:pt x="2045" y="806"/>
                    </a:lnTo>
                    <a:lnTo>
                      <a:pt x="1939" y="806"/>
                    </a:lnTo>
                    <a:lnTo>
                      <a:pt x="1901" y="812"/>
                    </a:lnTo>
                    <a:lnTo>
                      <a:pt x="1631" y="799"/>
                    </a:lnTo>
                    <a:lnTo>
                      <a:pt x="1416" y="776"/>
                    </a:lnTo>
                    <a:lnTo>
                      <a:pt x="1211" y="747"/>
                    </a:lnTo>
                    <a:lnTo>
                      <a:pt x="1182" y="742"/>
                    </a:lnTo>
                    <a:lnTo>
                      <a:pt x="878" y="687"/>
                    </a:lnTo>
                    <a:lnTo>
                      <a:pt x="648" y="631"/>
                    </a:lnTo>
                    <a:lnTo>
                      <a:pt x="509" y="591"/>
                    </a:lnTo>
                    <a:lnTo>
                      <a:pt x="319" y="531"/>
                    </a:lnTo>
                    <a:lnTo>
                      <a:pt x="165" y="460"/>
                    </a:lnTo>
                    <a:lnTo>
                      <a:pt x="38" y="367"/>
                    </a:lnTo>
                    <a:lnTo>
                      <a:pt x="10" y="331"/>
                    </a:lnTo>
                    <a:lnTo>
                      <a:pt x="0" y="293"/>
                    </a:lnTo>
                    <a:lnTo>
                      <a:pt x="0" y="272"/>
                    </a:lnTo>
                    <a:lnTo>
                      <a:pt x="21" y="215"/>
                    </a:lnTo>
                    <a:lnTo>
                      <a:pt x="55" y="173"/>
                    </a:lnTo>
                    <a:lnTo>
                      <a:pt x="108" y="133"/>
                    </a:lnTo>
                    <a:lnTo>
                      <a:pt x="207" y="88"/>
                    </a:lnTo>
                    <a:lnTo>
                      <a:pt x="327" y="54"/>
                    </a:lnTo>
                    <a:lnTo>
                      <a:pt x="500" y="21"/>
                    </a:lnTo>
                    <a:lnTo>
                      <a:pt x="641" y="0"/>
                    </a:lnTo>
                    <a:lnTo>
                      <a:pt x="671" y="0"/>
                    </a:lnTo>
                    <a:lnTo>
                      <a:pt x="677" y="8"/>
                    </a:lnTo>
                    <a:lnTo>
                      <a:pt x="677" y="8"/>
                    </a:lnTo>
                    <a:lnTo>
                      <a:pt x="677" y="8"/>
                    </a:lnTo>
                    <a:close/>
                  </a:path>
                </a:pathLst>
              </a:custGeom>
              <a:solidFill>
                <a:srgbClr val="000000"/>
              </a:solidFill>
              <a:ln w="9525">
                <a:noFill/>
              </a:ln>
            </p:spPr>
            <p:txBody>
              <a:bodyPr/>
              <a:lstStyle/>
              <a:p>
                <a:endParaRPr dirty="0">
                  <a:latin typeface="Arial" panose="020B0604020202020204" pitchFamily="34" charset="0"/>
                </a:endParaRPr>
              </a:p>
            </p:txBody>
          </p:sp>
          <p:sp>
            <p:nvSpPr>
              <p:cNvPr id="20622" name="Freeform 41"/>
              <p:cNvSpPr/>
              <p:nvPr/>
            </p:nvSpPr>
            <p:spPr>
              <a:xfrm>
                <a:off x="3497" y="2895"/>
                <a:ext cx="172" cy="163"/>
              </a:xfrm>
              <a:custGeom>
                <a:avLst/>
                <a:gdLst>
                  <a:gd name="txL" fmla="*/ 0 w 344"/>
                  <a:gd name="txT" fmla="*/ 0 h 325"/>
                  <a:gd name="txR" fmla="*/ 344 w 344"/>
                  <a:gd name="txB" fmla="*/ 325 h 325"/>
                </a:gdLst>
                <a:ahLst/>
                <a:cxnLst>
                  <a:cxn ang="0">
                    <a:pos x="344" y="10"/>
                  </a:cxn>
                  <a:cxn ang="0">
                    <a:pos x="342" y="38"/>
                  </a:cxn>
                  <a:cxn ang="0">
                    <a:pos x="332" y="74"/>
                  </a:cxn>
                  <a:cxn ang="0">
                    <a:pos x="319" y="135"/>
                  </a:cxn>
                  <a:cxn ang="0">
                    <a:pos x="262" y="204"/>
                  </a:cxn>
                  <a:cxn ang="0">
                    <a:pos x="163" y="297"/>
                  </a:cxn>
                  <a:cxn ang="0">
                    <a:pos x="129" y="320"/>
                  </a:cxn>
                  <a:cxn ang="0">
                    <a:pos x="117" y="316"/>
                  </a:cxn>
                  <a:cxn ang="0">
                    <a:pos x="117" y="304"/>
                  </a:cxn>
                  <a:cxn ang="0">
                    <a:pos x="133" y="291"/>
                  </a:cxn>
                  <a:cxn ang="0">
                    <a:pos x="116" y="291"/>
                  </a:cxn>
                  <a:cxn ang="0">
                    <a:pos x="66" y="314"/>
                  </a:cxn>
                  <a:cxn ang="0">
                    <a:pos x="38" y="316"/>
                  </a:cxn>
                  <a:cxn ang="0">
                    <a:pos x="13" y="325"/>
                  </a:cxn>
                  <a:cxn ang="0">
                    <a:pos x="5" y="325"/>
                  </a:cxn>
                  <a:cxn ang="0">
                    <a:pos x="0" y="318"/>
                  </a:cxn>
                  <a:cxn ang="0">
                    <a:pos x="0" y="312"/>
                  </a:cxn>
                  <a:cxn ang="0">
                    <a:pos x="102" y="255"/>
                  </a:cxn>
                  <a:cxn ang="0">
                    <a:pos x="203" y="175"/>
                  </a:cxn>
                  <a:cxn ang="0">
                    <a:pos x="275" y="103"/>
                  </a:cxn>
                  <a:cxn ang="0">
                    <a:pos x="328" y="6"/>
                  </a:cxn>
                  <a:cxn ang="0">
                    <a:pos x="328" y="0"/>
                  </a:cxn>
                  <a:cxn ang="0">
                    <a:pos x="338" y="0"/>
                  </a:cxn>
                  <a:cxn ang="0">
                    <a:pos x="344" y="10"/>
                  </a:cxn>
                  <a:cxn ang="0">
                    <a:pos x="344" y="10"/>
                  </a:cxn>
                  <a:cxn ang="0">
                    <a:pos x="344" y="10"/>
                  </a:cxn>
                </a:cxnLst>
                <a:rect l="txL" t="txT" r="txR" b="txB"/>
                <a:pathLst>
                  <a:path w="344" h="325">
                    <a:moveTo>
                      <a:pt x="344" y="10"/>
                    </a:moveTo>
                    <a:lnTo>
                      <a:pt x="342" y="38"/>
                    </a:lnTo>
                    <a:lnTo>
                      <a:pt x="332" y="74"/>
                    </a:lnTo>
                    <a:lnTo>
                      <a:pt x="319" y="135"/>
                    </a:lnTo>
                    <a:lnTo>
                      <a:pt x="262" y="204"/>
                    </a:lnTo>
                    <a:lnTo>
                      <a:pt x="163" y="297"/>
                    </a:lnTo>
                    <a:lnTo>
                      <a:pt x="129" y="320"/>
                    </a:lnTo>
                    <a:lnTo>
                      <a:pt x="117" y="316"/>
                    </a:lnTo>
                    <a:lnTo>
                      <a:pt x="117" y="304"/>
                    </a:lnTo>
                    <a:lnTo>
                      <a:pt x="133" y="291"/>
                    </a:lnTo>
                    <a:lnTo>
                      <a:pt x="116" y="291"/>
                    </a:lnTo>
                    <a:lnTo>
                      <a:pt x="66" y="314"/>
                    </a:lnTo>
                    <a:lnTo>
                      <a:pt x="38" y="316"/>
                    </a:lnTo>
                    <a:lnTo>
                      <a:pt x="13" y="325"/>
                    </a:lnTo>
                    <a:lnTo>
                      <a:pt x="5" y="325"/>
                    </a:lnTo>
                    <a:lnTo>
                      <a:pt x="0" y="318"/>
                    </a:lnTo>
                    <a:lnTo>
                      <a:pt x="0" y="312"/>
                    </a:lnTo>
                    <a:lnTo>
                      <a:pt x="102" y="255"/>
                    </a:lnTo>
                    <a:lnTo>
                      <a:pt x="203" y="175"/>
                    </a:lnTo>
                    <a:lnTo>
                      <a:pt x="275" y="103"/>
                    </a:lnTo>
                    <a:lnTo>
                      <a:pt x="328" y="6"/>
                    </a:lnTo>
                    <a:lnTo>
                      <a:pt x="328" y="0"/>
                    </a:lnTo>
                    <a:lnTo>
                      <a:pt x="338" y="0"/>
                    </a:lnTo>
                    <a:lnTo>
                      <a:pt x="344" y="10"/>
                    </a:lnTo>
                    <a:lnTo>
                      <a:pt x="344" y="10"/>
                    </a:lnTo>
                    <a:lnTo>
                      <a:pt x="344" y="10"/>
                    </a:lnTo>
                    <a:close/>
                  </a:path>
                </a:pathLst>
              </a:custGeom>
              <a:solidFill>
                <a:srgbClr val="000000"/>
              </a:solidFill>
              <a:ln w="9525">
                <a:noFill/>
              </a:ln>
            </p:spPr>
            <p:txBody>
              <a:bodyPr/>
              <a:lstStyle/>
              <a:p>
                <a:endParaRPr dirty="0">
                  <a:latin typeface="Arial" panose="020B0604020202020204" pitchFamily="34" charset="0"/>
                </a:endParaRPr>
              </a:p>
            </p:txBody>
          </p:sp>
          <p:sp>
            <p:nvSpPr>
              <p:cNvPr id="20623" name="Freeform 42"/>
              <p:cNvSpPr/>
              <p:nvPr/>
            </p:nvSpPr>
            <p:spPr>
              <a:xfrm>
                <a:off x="2796" y="2900"/>
                <a:ext cx="302" cy="62"/>
              </a:xfrm>
              <a:custGeom>
                <a:avLst/>
                <a:gdLst>
                  <a:gd name="txL" fmla="*/ 0 w 602"/>
                  <a:gd name="txT" fmla="*/ 0 h 123"/>
                  <a:gd name="txR" fmla="*/ 602 w 602"/>
                  <a:gd name="txB" fmla="*/ 123 h 123"/>
                </a:gdLst>
                <a:ahLst/>
                <a:cxnLst>
                  <a:cxn ang="0">
                    <a:pos x="207" y="55"/>
                  </a:cxn>
                  <a:cxn ang="0">
                    <a:pos x="349" y="78"/>
                  </a:cxn>
                  <a:cxn ang="0">
                    <a:pos x="570" y="83"/>
                  </a:cxn>
                  <a:cxn ang="0">
                    <a:pos x="591" y="78"/>
                  </a:cxn>
                  <a:cxn ang="0">
                    <a:pos x="602" y="78"/>
                  </a:cxn>
                  <a:cxn ang="0">
                    <a:pos x="602" y="83"/>
                  </a:cxn>
                  <a:cxn ang="0">
                    <a:pos x="587" y="93"/>
                  </a:cxn>
                  <a:cxn ang="0">
                    <a:pos x="547" y="95"/>
                  </a:cxn>
                  <a:cxn ang="0">
                    <a:pos x="538" y="100"/>
                  </a:cxn>
                  <a:cxn ang="0">
                    <a:pos x="494" y="104"/>
                  </a:cxn>
                  <a:cxn ang="0">
                    <a:pos x="454" y="110"/>
                  </a:cxn>
                  <a:cxn ang="0">
                    <a:pos x="302" y="119"/>
                  </a:cxn>
                  <a:cxn ang="0">
                    <a:pos x="59" y="123"/>
                  </a:cxn>
                  <a:cxn ang="0">
                    <a:pos x="7" y="93"/>
                  </a:cxn>
                  <a:cxn ang="0">
                    <a:pos x="0" y="81"/>
                  </a:cxn>
                  <a:cxn ang="0">
                    <a:pos x="3" y="9"/>
                  </a:cxn>
                  <a:cxn ang="0">
                    <a:pos x="11" y="0"/>
                  </a:cxn>
                  <a:cxn ang="0">
                    <a:pos x="95" y="34"/>
                  </a:cxn>
                  <a:cxn ang="0">
                    <a:pos x="207" y="55"/>
                  </a:cxn>
                  <a:cxn ang="0">
                    <a:pos x="207" y="55"/>
                  </a:cxn>
                  <a:cxn ang="0">
                    <a:pos x="207" y="55"/>
                  </a:cxn>
                </a:cxnLst>
                <a:rect l="txL" t="txT" r="txR" b="txB"/>
                <a:pathLst>
                  <a:path w="602" h="123">
                    <a:moveTo>
                      <a:pt x="207" y="55"/>
                    </a:moveTo>
                    <a:lnTo>
                      <a:pt x="349" y="78"/>
                    </a:lnTo>
                    <a:lnTo>
                      <a:pt x="570" y="83"/>
                    </a:lnTo>
                    <a:lnTo>
                      <a:pt x="591" y="78"/>
                    </a:lnTo>
                    <a:lnTo>
                      <a:pt x="602" y="78"/>
                    </a:lnTo>
                    <a:lnTo>
                      <a:pt x="602" y="83"/>
                    </a:lnTo>
                    <a:lnTo>
                      <a:pt x="587" y="93"/>
                    </a:lnTo>
                    <a:lnTo>
                      <a:pt x="547" y="95"/>
                    </a:lnTo>
                    <a:lnTo>
                      <a:pt x="538" y="100"/>
                    </a:lnTo>
                    <a:lnTo>
                      <a:pt x="494" y="104"/>
                    </a:lnTo>
                    <a:lnTo>
                      <a:pt x="454" y="110"/>
                    </a:lnTo>
                    <a:lnTo>
                      <a:pt x="302" y="119"/>
                    </a:lnTo>
                    <a:lnTo>
                      <a:pt x="59" y="123"/>
                    </a:lnTo>
                    <a:lnTo>
                      <a:pt x="7" y="93"/>
                    </a:lnTo>
                    <a:lnTo>
                      <a:pt x="0" y="81"/>
                    </a:lnTo>
                    <a:lnTo>
                      <a:pt x="3" y="9"/>
                    </a:lnTo>
                    <a:lnTo>
                      <a:pt x="11" y="0"/>
                    </a:lnTo>
                    <a:lnTo>
                      <a:pt x="95" y="34"/>
                    </a:lnTo>
                    <a:lnTo>
                      <a:pt x="207" y="55"/>
                    </a:lnTo>
                    <a:lnTo>
                      <a:pt x="207" y="55"/>
                    </a:lnTo>
                    <a:lnTo>
                      <a:pt x="207" y="55"/>
                    </a:lnTo>
                    <a:close/>
                  </a:path>
                </a:pathLst>
              </a:custGeom>
              <a:solidFill>
                <a:srgbClr val="000000"/>
              </a:solidFill>
              <a:ln w="9525">
                <a:noFill/>
              </a:ln>
            </p:spPr>
            <p:txBody>
              <a:bodyPr/>
              <a:lstStyle/>
              <a:p>
                <a:endParaRPr dirty="0">
                  <a:latin typeface="Arial" panose="020B0604020202020204" pitchFamily="34" charset="0"/>
                </a:endParaRPr>
              </a:p>
            </p:txBody>
          </p:sp>
          <p:sp>
            <p:nvSpPr>
              <p:cNvPr id="20624" name="Freeform 43"/>
              <p:cNvSpPr/>
              <p:nvPr/>
            </p:nvSpPr>
            <p:spPr>
              <a:xfrm>
                <a:off x="2382" y="2938"/>
                <a:ext cx="1131" cy="245"/>
              </a:xfrm>
              <a:custGeom>
                <a:avLst/>
                <a:gdLst>
                  <a:gd name="txL" fmla="*/ 0 w 2262"/>
                  <a:gd name="txT" fmla="*/ 0 h 490"/>
                  <a:gd name="txR" fmla="*/ 2262 w 2262"/>
                  <a:gd name="txB" fmla="*/ 490 h 490"/>
                </a:gdLst>
                <a:ahLst/>
                <a:cxnLst>
                  <a:cxn ang="0">
                    <a:pos x="97" y="70"/>
                  </a:cxn>
                  <a:cxn ang="0">
                    <a:pos x="217" y="144"/>
                  </a:cxn>
                  <a:cxn ang="0">
                    <a:pos x="346" y="209"/>
                  </a:cxn>
                  <a:cxn ang="0">
                    <a:pos x="506" y="270"/>
                  </a:cxn>
                  <a:cxn ang="0">
                    <a:pos x="644" y="310"/>
                  </a:cxn>
                  <a:cxn ang="0">
                    <a:pos x="793" y="353"/>
                  </a:cxn>
                  <a:cxn ang="0">
                    <a:pos x="813" y="357"/>
                  </a:cxn>
                  <a:cxn ang="0">
                    <a:pos x="920" y="386"/>
                  </a:cxn>
                  <a:cxn ang="0">
                    <a:pos x="1024" y="405"/>
                  </a:cxn>
                  <a:cxn ang="0">
                    <a:pos x="1260" y="431"/>
                  </a:cxn>
                  <a:cxn ang="0">
                    <a:pos x="1439" y="437"/>
                  </a:cxn>
                  <a:cxn ang="0">
                    <a:pos x="1581" y="433"/>
                  </a:cxn>
                  <a:cxn ang="0">
                    <a:pos x="1635" y="429"/>
                  </a:cxn>
                  <a:cxn ang="0">
                    <a:pos x="1752" y="412"/>
                  </a:cxn>
                  <a:cxn ang="0">
                    <a:pos x="1838" y="407"/>
                  </a:cxn>
                  <a:cxn ang="0">
                    <a:pos x="1971" y="380"/>
                  </a:cxn>
                  <a:cxn ang="0">
                    <a:pos x="2119" y="338"/>
                  </a:cxn>
                  <a:cxn ang="0">
                    <a:pos x="2222" y="300"/>
                  </a:cxn>
                  <a:cxn ang="0">
                    <a:pos x="2258" y="281"/>
                  </a:cxn>
                  <a:cxn ang="0">
                    <a:pos x="2262" y="281"/>
                  </a:cxn>
                  <a:cxn ang="0">
                    <a:pos x="2262" y="291"/>
                  </a:cxn>
                  <a:cxn ang="0">
                    <a:pos x="2218" y="321"/>
                  </a:cxn>
                  <a:cxn ang="0">
                    <a:pos x="2106" y="367"/>
                  </a:cxn>
                  <a:cxn ang="0">
                    <a:pos x="1920" y="424"/>
                  </a:cxn>
                  <a:cxn ang="0">
                    <a:pos x="1811" y="448"/>
                  </a:cxn>
                  <a:cxn ang="0">
                    <a:pos x="1479" y="484"/>
                  </a:cxn>
                  <a:cxn ang="0">
                    <a:pos x="1410" y="486"/>
                  </a:cxn>
                  <a:cxn ang="0">
                    <a:pos x="1222" y="490"/>
                  </a:cxn>
                  <a:cxn ang="0">
                    <a:pos x="1038" y="473"/>
                  </a:cxn>
                  <a:cxn ang="0">
                    <a:pos x="891" y="450"/>
                  </a:cxn>
                  <a:cxn ang="0">
                    <a:pos x="869" y="445"/>
                  </a:cxn>
                  <a:cxn ang="0">
                    <a:pos x="680" y="405"/>
                  </a:cxn>
                  <a:cxn ang="0">
                    <a:pos x="591" y="376"/>
                  </a:cxn>
                  <a:cxn ang="0">
                    <a:pos x="450" y="327"/>
                  </a:cxn>
                  <a:cxn ang="0">
                    <a:pos x="272" y="247"/>
                  </a:cxn>
                  <a:cxn ang="0">
                    <a:pos x="118" y="159"/>
                  </a:cxn>
                  <a:cxn ang="0">
                    <a:pos x="9" y="72"/>
                  </a:cxn>
                  <a:cxn ang="0">
                    <a:pos x="2" y="51"/>
                  </a:cxn>
                  <a:cxn ang="0">
                    <a:pos x="0" y="21"/>
                  </a:cxn>
                  <a:cxn ang="0">
                    <a:pos x="0" y="17"/>
                  </a:cxn>
                  <a:cxn ang="0">
                    <a:pos x="0" y="11"/>
                  </a:cxn>
                  <a:cxn ang="0">
                    <a:pos x="15" y="0"/>
                  </a:cxn>
                  <a:cxn ang="0">
                    <a:pos x="42" y="17"/>
                  </a:cxn>
                  <a:cxn ang="0">
                    <a:pos x="97" y="70"/>
                  </a:cxn>
                  <a:cxn ang="0">
                    <a:pos x="97" y="70"/>
                  </a:cxn>
                  <a:cxn ang="0">
                    <a:pos x="97" y="70"/>
                  </a:cxn>
                </a:cxnLst>
                <a:rect l="txL" t="txT" r="txR" b="txB"/>
                <a:pathLst>
                  <a:path w="2262" h="490">
                    <a:moveTo>
                      <a:pt x="97" y="70"/>
                    </a:moveTo>
                    <a:lnTo>
                      <a:pt x="217" y="144"/>
                    </a:lnTo>
                    <a:lnTo>
                      <a:pt x="346" y="209"/>
                    </a:lnTo>
                    <a:lnTo>
                      <a:pt x="506" y="270"/>
                    </a:lnTo>
                    <a:lnTo>
                      <a:pt x="644" y="310"/>
                    </a:lnTo>
                    <a:lnTo>
                      <a:pt x="793" y="353"/>
                    </a:lnTo>
                    <a:lnTo>
                      <a:pt x="813" y="357"/>
                    </a:lnTo>
                    <a:lnTo>
                      <a:pt x="920" y="386"/>
                    </a:lnTo>
                    <a:lnTo>
                      <a:pt x="1024" y="405"/>
                    </a:lnTo>
                    <a:lnTo>
                      <a:pt x="1260" y="431"/>
                    </a:lnTo>
                    <a:lnTo>
                      <a:pt x="1439" y="437"/>
                    </a:lnTo>
                    <a:lnTo>
                      <a:pt x="1581" y="433"/>
                    </a:lnTo>
                    <a:lnTo>
                      <a:pt x="1635" y="429"/>
                    </a:lnTo>
                    <a:lnTo>
                      <a:pt x="1752" y="412"/>
                    </a:lnTo>
                    <a:lnTo>
                      <a:pt x="1838" y="407"/>
                    </a:lnTo>
                    <a:lnTo>
                      <a:pt x="1971" y="380"/>
                    </a:lnTo>
                    <a:lnTo>
                      <a:pt x="2119" y="338"/>
                    </a:lnTo>
                    <a:lnTo>
                      <a:pt x="2222" y="300"/>
                    </a:lnTo>
                    <a:lnTo>
                      <a:pt x="2258" y="281"/>
                    </a:lnTo>
                    <a:lnTo>
                      <a:pt x="2262" y="281"/>
                    </a:lnTo>
                    <a:lnTo>
                      <a:pt x="2262" y="291"/>
                    </a:lnTo>
                    <a:lnTo>
                      <a:pt x="2218" y="321"/>
                    </a:lnTo>
                    <a:lnTo>
                      <a:pt x="2106" y="367"/>
                    </a:lnTo>
                    <a:lnTo>
                      <a:pt x="1920" y="424"/>
                    </a:lnTo>
                    <a:lnTo>
                      <a:pt x="1811" y="448"/>
                    </a:lnTo>
                    <a:lnTo>
                      <a:pt x="1479" y="484"/>
                    </a:lnTo>
                    <a:lnTo>
                      <a:pt x="1410" y="486"/>
                    </a:lnTo>
                    <a:lnTo>
                      <a:pt x="1222" y="490"/>
                    </a:lnTo>
                    <a:lnTo>
                      <a:pt x="1038" y="473"/>
                    </a:lnTo>
                    <a:lnTo>
                      <a:pt x="891" y="450"/>
                    </a:lnTo>
                    <a:lnTo>
                      <a:pt x="869" y="445"/>
                    </a:lnTo>
                    <a:lnTo>
                      <a:pt x="680" y="405"/>
                    </a:lnTo>
                    <a:lnTo>
                      <a:pt x="591" y="376"/>
                    </a:lnTo>
                    <a:lnTo>
                      <a:pt x="450" y="327"/>
                    </a:lnTo>
                    <a:lnTo>
                      <a:pt x="272" y="247"/>
                    </a:lnTo>
                    <a:lnTo>
                      <a:pt x="118" y="159"/>
                    </a:lnTo>
                    <a:lnTo>
                      <a:pt x="9" y="72"/>
                    </a:lnTo>
                    <a:lnTo>
                      <a:pt x="2" y="51"/>
                    </a:lnTo>
                    <a:lnTo>
                      <a:pt x="0" y="21"/>
                    </a:lnTo>
                    <a:lnTo>
                      <a:pt x="0" y="17"/>
                    </a:lnTo>
                    <a:lnTo>
                      <a:pt x="0" y="11"/>
                    </a:lnTo>
                    <a:lnTo>
                      <a:pt x="15" y="0"/>
                    </a:lnTo>
                    <a:lnTo>
                      <a:pt x="42" y="17"/>
                    </a:lnTo>
                    <a:lnTo>
                      <a:pt x="97" y="70"/>
                    </a:lnTo>
                    <a:lnTo>
                      <a:pt x="97" y="70"/>
                    </a:lnTo>
                    <a:lnTo>
                      <a:pt x="97" y="70"/>
                    </a:lnTo>
                    <a:close/>
                  </a:path>
                </a:pathLst>
              </a:custGeom>
              <a:solidFill>
                <a:srgbClr val="000000"/>
              </a:solidFill>
              <a:ln w="9525">
                <a:noFill/>
              </a:ln>
            </p:spPr>
            <p:txBody>
              <a:bodyPr/>
              <a:lstStyle/>
              <a:p>
                <a:endParaRPr dirty="0">
                  <a:latin typeface="Arial" panose="020B0604020202020204" pitchFamily="34" charset="0"/>
                </a:endParaRPr>
              </a:p>
            </p:txBody>
          </p:sp>
        </p:grpSp>
        <p:sp>
          <p:nvSpPr>
            <p:cNvPr id="20590" name="AutoShape 44"/>
            <p:cNvSpPr/>
            <p:nvPr/>
          </p:nvSpPr>
          <p:spPr>
            <a:xfrm>
              <a:off x="1824" y="1886"/>
              <a:ext cx="1728"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r>
                <a:rPr sz="2800" dirty="0">
                  <a:latin typeface="Times New Roman" panose="02020603050405020304" charset="0"/>
                </a:rPr>
                <a:t>Residual Value</a:t>
              </a:r>
            </a:p>
          </p:txBody>
        </p:sp>
        <p:sp>
          <p:nvSpPr>
            <p:cNvPr id="20591" name="Text Box 45"/>
            <p:cNvSpPr txBox="1"/>
            <p:nvPr/>
          </p:nvSpPr>
          <p:spPr>
            <a:xfrm>
              <a:off x="1488" y="1694"/>
              <a:ext cx="336" cy="639"/>
            </a:xfrm>
            <a:prstGeom prst="rect">
              <a:avLst/>
            </a:prstGeom>
            <a:noFill/>
            <a:ln w="12700">
              <a:noFill/>
            </a:ln>
          </p:spPr>
          <p:txBody>
            <a:bodyPr>
              <a:spAutoFit/>
            </a:bodyPr>
            <a:lstStyle/>
            <a:p>
              <a:pPr algn="ctr" eaLnBrk="0" hangingPunct="0">
                <a:spcBef>
                  <a:spcPct val="50000"/>
                </a:spcBef>
              </a:pPr>
              <a:r>
                <a:rPr sz="6000" dirty="0">
                  <a:latin typeface="Times New Roman" panose="02020603050405020304" charset="0"/>
                </a:rPr>
                <a:t>-</a:t>
              </a:r>
            </a:p>
          </p:txBody>
        </p:sp>
      </p:grpSp>
      <p:grpSp>
        <p:nvGrpSpPr>
          <p:cNvPr id="6" name="Group 46"/>
          <p:cNvGrpSpPr/>
          <p:nvPr/>
        </p:nvGrpSpPr>
        <p:grpSpPr>
          <a:xfrm>
            <a:off x="6921500" y="2917825"/>
            <a:ext cx="3429000" cy="706438"/>
            <a:chOff x="3408" y="1838"/>
            <a:chExt cx="2160" cy="445"/>
          </a:xfrm>
        </p:grpSpPr>
        <p:sp>
          <p:nvSpPr>
            <p:cNvPr id="20587" name="Text Box 47"/>
            <p:cNvSpPr txBox="1"/>
            <p:nvPr/>
          </p:nvSpPr>
          <p:spPr>
            <a:xfrm>
              <a:off x="3408" y="1838"/>
              <a:ext cx="528" cy="445"/>
            </a:xfrm>
            <a:prstGeom prst="rect">
              <a:avLst/>
            </a:prstGeom>
            <a:noFill/>
            <a:ln w="12700">
              <a:noFill/>
            </a:ln>
          </p:spPr>
          <p:txBody>
            <a:bodyPr>
              <a:spAutoFit/>
            </a:bodyPr>
            <a:lstStyle/>
            <a:p>
              <a:pPr algn="ctr" eaLnBrk="0" hangingPunct="0">
                <a:spcBef>
                  <a:spcPct val="50000"/>
                </a:spcBef>
              </a:pPr>
              <a:r>
                <a:rPr sz="4000" b="1" dirty="0">
                  <a:latin typeface="Times New Roman" panose="02020603050405020304" charset="0"/>
                </a:rPr>
                <a:t>=</a:t>
              </a:r>
            </a:p>
          </p:txBody>
        </p:sp>
        <p:sp>
          <p:nvSpPr>
            <p:cNvPr id="20588" name="AutoShape 48"/>
            <p:cNvSpPr/>
            <p:nvPr/>
          </p:nvSpPr>
          <p:spPr>
            <a:xfrm>
              <a:off x="3840" y="1886"/>
              <a:ext cx="1728"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r>
                <a:rPr sz="2800" dirty="0">
                  <a:latin typeface="Times New Roman" panose="02020603050405020304" charset="0"/>
                </a:rPr>
                <a:t>Depreciable Cost</a:t>
              </a:r>
            </a:p>
          </p:txBody>
        </p:sp>
      </p:grpSp>
      <p:grpSp>
        <p:nvGrpSpPr>
          <p:cNvPr id="7" name="Group 50"/>
          <p:cNvGrpSpPr/>
          <p:nvPr/>
        </p:nvGrpSpPr>
        <p:grpSpPr>
          <a:xfrm>
            <a:off x="6692900" y="4289425"/>
            <a:ext cx="3975100" cy="2273300"/>
            <a:chOff x="3256" y="2702"/>
            <a:chExt cx="2504" cy="1432"/>
          </a:xfrm>
        </p:grpSpPr>
        <p:sp>
          <p:nvSpPr>
            <p:cNvPr id="20489" name="AutoShape 51"/>
            <p:cNvSpPr/>
            <p:nvPr/>
          </p:nvSpPr>
          <p:spPr>
            <a:xfrm rot="-5400000" flipV="1">
              <a:off x="4436" y="2036"/>
              <a:ext cx="240" cy="2120"/>
            </a:xfrm>
            <a:prstGeom prst="rightBrace">
              <a:avLst>
                <a:gd name="adj1" fmla="val 73611"/>
                <a:gd name="adj2" fmla="val 50000"/>
              </a:avLst>
            </a:prstGeom>
            <a:noFill/>
            <a:ln w="57150" cap="flat" cmpd="sng">
              <a:solidFill>
                <a:schemeClr val="tx1"/>
              </a:solidFill>
              <a:prstDash val="solid"/>
              <a:headEnd type="none" w="med" len="med"/>
              <a:tailEnd type="none" w="med" len="med"/>
            </a:ln>
          </p:spPr>
          <p:txBody>
            <a:bodyPr rot="10800000" vert="eaVert" wrap="none" anchor="ctr" anchorCtr="0"/>
            <a:lstStyle/>
            <a:p>
              <a:pPr algn="ctr" eaLnBrk="0" hangingPunct="0">
                <a:lnSpc>
                  <a:spcPct val="90000"/>
                </a:lnSpc>
                <a:spcBef>
                  <a:spcPct val="50000"/>
                </a:spcBef>
              </a:pPr>
              <a:endParaRPr sz="2800" dirty="0">
                <a:latin typeface="Times New Roman" panose="02020603050405020304" charset="0"/>
              </a:endParaRPr>
            </a:p>
          </p:txBody>
        </p:sp>
        <p:sp>
          <p:nvSpPr>
            <p:cNvPr id="20490" name="Text Box 52"/>
            <p:cNvSpPr txBox="1"/>
            <p:nvPr/>
          </p:nvSpPr>
          <p:spPr>
            <a:xfrm>
              <a:off x="3880" y="2702"/>
              <a:ext cx="1488" cy="267"/>
            </a:xfrm>
            <a:prstGeom prst="rect">
              <a:avLst/>
            </a:prstGeom>
            <a:noFill/>
            <a:ln w="12700">
              <a:noFill/>
            </a:ln>
          </p:spPr>
          <p:txBody>
            <a:bodyPr>
              <a:spAutoFit/>
            </a:bodyPr>
            <a:lstStyle/>
            <a:p>
              <a:pPr algn="ctr" eaLnBrk="0" hangingPunct="0">
                <a:lnSpc>
                  <a:spcPct val="90000"/>
                </a:lnSpc>
                <a:spcBef>
                  <a:spcPct val="50000"/>
                </a:spcBef>
              </a:pPr>
              <a:r>
                <a:rPr sz="2400" b="1" dirty="0">
                  <a:latin typeface="Times New Roman" panose="02020603050405020304" charset="0"/>
                </a:rPr>
                <a:t>Useful Life</a:t>
              </a:r>
            </a:p>
          </p:txBody>
        </p:sp>
        <p:grpSp>
          <p:nvGrpSpPr>
            <p:cNvPr id="20491" name="Group 53"/>
            <p:cNvGrpSpPr/>
            <p:nvPr/>
          </p:nvGrpSpPr>
          <p:grpSpPr>
            <a:xfrm>
              <a:off x="3256" y="3216"/>
              <a:ext cx="603" cy="437"/>
              <a:chOff x="3792" y="3211"/>
              <a:chExt cx="459" cy="392"/>
            </a:xfrm>
          </p:grpSpPr>
          <p:sp>
            <p:nvSpPr>
              <p:cNvPr id="20569" name="Freeform 54"/>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lstStyle/>
              <a:p>
                <a:endParaRPr dirty="0">
                  <a:latin typeface="Arial" panose="020B0604020202020204" pitchFamily="34" charset="0"/>
                </a:endParaRPr>
              </a:p>
            </p:txBody>
          </p:sp>
          <p:sp>
            <p:nvSpPr>
              <p:cNvPr id="20570" name="Freeform 55"/>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lstStyle/>
              <a:p>
                <a:endParaRPr dirty="0">
                  <a:latin typeface="Arial" panose="020B0604020202020204" pitchFamily="34" charset="0"/>
                </a:endParaRPr>
              </a:p>
            </p:txBody>
          </p:sp>
          <p:sp>
            <p:nvSpPr>
              <p:cNvPr id="20571" name="Freeform 56"/>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lstStyle/>
              <a:p>
                <a:endParaRPr dirty="0">
                  <a:latin typeface="Arial" panose="020B0604020202020204" pitchFamily="34" charset="0"/>
                </a:endParaRPr>
              </a:p>
            </p:txBody>
          </p:sp>
          <p:sp>
            <p:nvSpPr>
              <p:cNvPr id="20572" name="Freeform 57"/>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73" name="Freeform 58"/>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lstStyle/>
              <a:p>
                <a:endParaRPr dirty="0">
                  <a:latin typeface="Arial" panose="020B0604020202020204" pitchFamily="34" charset="0"/>
                </a:endParaRPr>
              </a:p>
            </p:txBody>
          </p:sp>
          <p:sp>
            <p:nvSpPr>
              <p:cNvPr id="20574" name="Freeform 59"/>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75" name="Freeform 60"/>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76" name="Freeform 61"/>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lstStyle/>
              <a:p>
                <a:endParaRPr dirty="0">
                  <a:latin typeface="Arial" panose="020B0604020202020204" pitchFamily="34" charset="0"/>
                </a:endParaRPr>
              </a:p>
            </p:txBody>
          </p:sp>
          <p:sp>
            <p:nvSpPr>
              <p:cNvPr id="20577" name="Freeform 62"/>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lstStyle/>
              <a:p>
                <a:endParaRPr dirty="0">
                  <a:latin typeface="Arial" panose="020B0604020202020204" pitchFamily="34" charset="0"/>
                </a:endParaRPr>
              </a:p>
            </p:txBody>
          </p:sp>
          <p:sp>
            <p:nvSpPr>
              <p:cNvPr id="20578" name="Freeform 63"/>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579" name="Freeform 64"/>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80" name="Freeform 65"/>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lstStyle/>
              <a:p>
                <a:endParaRPr dirty="0">
                  <a:latin typeface="Arial" panose="020B0604020202020204" pitchFamily="34" charset="0"/>
                </a:endParaRPr>
              </a:p>
            </p:txBody>
          </p:sp>
          <p:sp>
            <p:nvSpPr>
              <p:cNvPr id="20581" name="Freeform 66"/>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lstStyle/>
              <a:p>
                <a:endParaRPr dirty="0">
                  <a:latin typeface="Arial" panose="020B0604020202020204" pitchFamily="34" charset="0"/>
                </a:endParaRPr>
              </a:p>
            </p:txBody>
          </p:sp>
          <p:sp>
            <p:nvSpPr>
              <p:cNvPr id="20582" name="Freeform 67"/>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lstStyle/>
              <a:p>
                <a:endParaRPr dirty="0">
                  <a:latin typeface="Arial" panose="020B0604020202020204" pitchFamily="34" charset="0"/>
                </a:endParaRPr>
              </a:p>
            </p:txBody>
          </p:sp>
          <p:sp>
            <p:nvSpPr>
              <p:cNvPr id="20583" name="Freeform 68"/>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0584" name="Freeform 69"/>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85" name="Freeform 70"/>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86" name="Text Box 71"/>
              <p:cNvSpPr txBox="1"/>
              <p:nvPr/>
            </p:nvSpPr>
            <p:spPr>
              <a:xfrm rot="-761186">
                <a:off x="3966" y="3312"/>
                <a:ext cx="143" cy="192"/>
              </a:xfrm>
              <a:prstGeom prst="rect">
                <a:avLst/>
              </a:prstGeom>
              <a:noFill/>
              <a:ln w="12700">
                <a:noFill/>
              </a:ln>
            </p:spPr>
            <p:txBody>
              <a:bodyPr>
                <a:spAutoFit/>
              </a:bodyPr>
              <a:lstStyle/>
              <a:p>
                <a:pPr algn="ctr" eaLnBrk="0" hangingPunct="0">
                  <a:lnSpc>
                    <a:spcPct val="90000"/>
                  </a:lnSpc>
                  <a:spcBef>
                    <a:spcPct val="50000"/>
                  </a:spcBef>
                </a:pPr>
                <a:r>
                  <a:rPr dirty="0">
                    <a:latin typeface="Times New Roman" panose="02020603050405020304" charset="0"/>
                  </a:rPr>
                  <a:t>1</a:t>
                </a:r>
                <a:endParaRPr sz="1600" dirty="0">
                  <a:latin typeface="Times New Roman" panose="02020603050405020304" charset="0"/>
                </a:endParaRPr>
              </a:p>
            </p:txBody>
          </p:sp>
        </p:grpSp>
        <p:sp>
          <p:nvSpPr>
            <p:cNvPr id="20492" name="Text Box 72"/>
            <p:cNvSpPr txBox="1"/>
            <p:nvPr/>
          </p:nvSpPr>
          <p:spPr>
            <a:xfrm>
              <a:off x="3448" y="3658"/>
              <a:ext cx="2304" cy="476"/>
            </a:xfrm>
            <a:prstGeom prst="rect">
              <a:avLst/>
            </a:prstGeom>
            <a:noFill/>
            <a:ln w="12700">
              <a:noFill/>
            </a:ln>
          </p:spPr>
          <p:txBody>
            <a:bodyPr>
              <a:spAutoFit/>
            </a:bodyPr>
            <a:lstStyle/>
            <a:p>
              <a:pPr algn="ctr" eaLnBrk="0" hangingPunct="0">
                <a:lnSpc>
                  <a:spcPct val="90000"/>
                </a:lnSpc>
                <a:spcBef>
                  <a:spcPct val="50000"/>
                </a:spcBef>
              </a:pPr>
              <a:r>
                <a:rPr sz="2400" b="1" dirty="0">
                  <a:latin typeface="Times New Roman" panose="02020603050405020304" charset="0"/>
                </a:rPr>
                <a:t>Periodic Depreciation </a:t>
              </a:r>
              <a:r>
                <a:rPr sz="2400" b="1" dirty="0">
                  <a:solidFill>
                    <a:schemeClr val="bg1"/>
                  </a:solidFill>
                  <a:latin typeface="Times New Roman" panose="02020603050405020304" charset="0"/>
                </a:rPr>
                <a:t>Expense</a:t>
              </a:r>
              <a:endParaRPr sz="2400" b="1" dirty="0">
                <a:latin typeface="Times New Roman" panose="02020603050405020304" charset="0"/>
              </a:endParaRPr>
            </a:p>
          </p:txBody>
        </p:sp>
        <p:grpSp>
          <p:nvGrpSpPr>
            <p:cNvPr id="20493" name="Group 73"/>
            <p:cNvGrpSpPr/>
            <p:nvPr/>
          </p:nvGrpSpPr>
          <p:grpSpPr>
            <a:xfrm>
              <a:off x="3757" y="3187"/>
              <a:ext cx="603" cy="437"/>
              <a:chOff x="3792" y="3211"/>
              <a:chExt cx="459" cy="392"/>
            </a:xfrm>
          </p:grpSpPr>
          <p:sp>
            <p:nvSpPr>
              <p:cNvPr id="20551" name="Freeform 74"/>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lstStyle/>
              <a:p>
                <a:endParaRPr dirty="0">
                  <a:latin typeface="Arial" panose="020B0604020202020204" pitchFamily="34" charset="0"/>
                </a:endParaRPr>
              </a:p>
            </p:txBody>
          </p:sp>
          <p:sp>
            <p:nvSpPr>
              <p:cNvPr id="20552" name="Freeform 75"/>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lstStyle/>
              <a:p>
                <a:endParaRPr dirty="0">
                  <a:latin typeface="Arial" panose="020B0604020202020204" pitchFamily="34" charset="0"/>
                </a:endParaRPr>
              </a:p>
            </p:txBody>
          </p:sp>
          <p:sp>
            <p:nvSpPr>
              <p:cNvPr id="20553" name="Freeform 76"/>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lstStyle/>
              <a:p>
                <a:endParaRPr dirty="0">
                  <a:latin typeface="Arial" panose="020B0604020202020204" pitchFamily="34" charset="0"/>
                </a:endParaRPr>
              </a:p>
            </p:txBody>
          </p:sp>
          <p:sp>
            <p:nvSpPr>
              <p:cNvPr id="20554" name="Freeform 77"/>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55" name="Freeform 78"/>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lstStyle/>
              <a:p>
                <a:endParaRPr dirty="0">
                  <a:latin typeface="Arial" panose="020B0604020202020204" pitchFamily="34" charset="0"/>
                </a:endParaRPr>
              </a:p>
            </p:txBody>
          </p:sp>
          <p:sp>
            <p:nvSpPr>
              <p:cNvPr id="20556" name="Freeform 79"/>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57" name="Freeform 80"/>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58" name="Freeform 81"/>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lstStyle/>
              <a:p>
                <a:endParaRPr dirty="0">
                  <a:latin typeface="Arial" panose="020B0604020202020204" pitchFamily="34" charset="0"/>
                </a:endParaRPr>
              </a:p>
            </p:txBody>
          </p:sp>
          <p:sp>
            <p:nvSpPr>
              <p:cNvPr id="20559" name="Freeform 82"/>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lstStyle/>
              <a:p>
                <a:endParaRPr dirty="0">
                  <a:latin typeface="Arial" panose="020B0604020202020204" pitchFamily="34" charset="0"/>
                </a:endParaRPr>
              </a:p>
            </p:txBody>
          </p:sp>
          <p:sp>
            <p:nvSpPr>
              <p:cNvPr id="20560" name="Freeform 83"/>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561" name="Freeform 84"/>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62" name="Freeform 85"/>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lstStyle/>
              <a:p>
                <a:endParaRPr dirty="0">
                  <a:latin typeface="Arial" panose="020B0604020202020204" pitchFamily="34" charset="0"/>
                </a:endParaRPr>
              </a:p>
            </p:txBody>
          </p:sp>
          <p:sp>
            <p:nvSpPr>
              <p:cNvPr id="20563" name="Freeform 86"/>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lstStyle/>
              <a:p>
                <a:endParaRPr dirty="0">
                  <a:latin typeface="Arial" panose="020B0604020202020204" pitchFamily="34" charset="0"/>
                </a:endParaRPr>
              </a:p>
            </p:txBody>
          </p:sp>
          <p:sp>
            <p:nvSpPr>
              <p:cNvPr id="20564" name="Freeform 87"/>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lstStyle/>
              <a:p>
                <a:endParaRPr dirty="0">
                  <a:latin typeface="Arial" panose="020B0604020202020204" pitchFamily="34" charset="0"/>
                </a:endParaRPr>
              </a:p>
            </p:txBody>
          </p:sp>
          <p:sp>
            <p:nvSpPr>
              <p:cNvPr id="20565" name="Freeform 88"/>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0566" name="Freeform 89"/>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67" name="Freeform 90"/>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68" name="Text Box 91"/>
              <p:cNvSpPr txBox="1"/>
              <p:nvPr/>
            </p:nvSpPr>
            <p:spPr>
              <a:xfrm rot="-761186">
                <a:off x="3966" y="3312"/>
                <a:ext cx="143" cy="192"/>
              </a:xfrm>
              <a:prstGeom prst="rect">
                <a:avLst/>
              </a:prstGeom>
              <a:noFill/>
              <a:ln w="12700">
                <a:noFill/>
              </a:ln>
            </p:spPr>
            <p:txBody>
              <a:bodyPr>
                <a:spAutoFit/>
              </a:bodyPr>
              <a:lstStyle/>
              <a:p>
                <a:pPr algn="ctr" eaLnBrk="0" hangingPunct="0">
                  <a:lnSpc>
                    <a:spcPct val="90000"/>
                  </a:lnSpc>
                  <a:spcBef>
                    <a:spcPct val="50000"/>
                  </a:spcBef>
                </a:pPr>
                <a:r>
                  <a:rPr dirty="0">
                    <a:latin typeface="Times New Roman" panose="02020603050405020304" charset="0"/>
                  </a:rPr>
                  <a:t>2</a:t>
                </a:r>
                <a:endParaRPr sz="1600" dirty="0">
                  <a:latin typeface="Times New Roman" panose="02020603050405020304" charset="0"/>
                </a:endParaRPr>
              </a:p>
            </p:txBody>
          </p:sp>
        </p:grpSp>
        <p:grpSp>
          <p:nvGrpSpPr>
            <p:cNvPr id="20494" name="Group 92"/>
            <p:cNvGrpSpPr/>
            <p:nvPr/>
          </p:nvGrpSpPr>
          <p:grpSpPr>
            <a:xfrm>
              <a:off x="4253" y="3200"/>
              <a:ext cx="603" cy="437"/>
              <a:chOff x="3792" y="3211"/>
              <a:chExt cx="459" cy="392"/>
            </a:xfrm>
          </p:grpSpPr>
          <p:sp>
            <p:nvSpPr>
              <p:cNvPr id="20533" name="Freeform 93"/>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lstStyle/>
              <a:p>
                <a:endParaRPr dirty="0">
                  <a:latin typeface="Arial" panose="020B0604020202020204" pitchFamily="34" charset="0"/>
                </a:endParaRPr>
              </a:p>
            </p:txBody>
          </p:sp>
          <p:sp>
            <p:nvSpPr>
              <p:cNvPr id="20534" name="Freeform 94"/>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lstStyle/>
              <a:p>
                <a:endParaRPr dirty="0">
                  <a:latin typeface="Arial" panose="020B0604020202020204" pitchFamily="34" charset="0"/>
                </a:endParaRPr>
              </a:p>
            </p:txBody>
          </p:sp>
          <p:sp>
            <p:nvSpPr>
              <p:cNvPr id="20535" name="Freeform 95"/>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lstStyle/>
              <a:p>
                <a:endParaRPr dirty="0">
                  <a:latin typeface="Arial" panose="020B0604020202020204" pitchFamily="34" charset="0"/>
                </a:endParaRPr>
              </a:p>
            </p:txBody>
          </p:sp>
          <p:sp>
            <p:nvSpPr>
              <p:cNvPr id="20536" name="Freeform 96"/>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37" name="Freeform 97"/>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lstStyle/>
              <a:p>
                <a:endParaRPr dirty="0">
                  <a:latin typeface="Arial" panose="020B0604020202020204" pitchFamily="34" charset="0"/>
                </a:endParaRPr>
              </a:p>
            </p:txBody>
          </p:sp>
          <p:sp>
            <p:nvSpPr>
              <p:cNvPr id="20538" name="Freeform 98"/>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39" name="Freeform 99"/>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40" name="Freeform 100"/>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lstStyle/>
              <a:p>
                <a:endParaRPr dirty="0">
                  <a:latin typeface="Arial" panose="020B0604020202020204" pitchFamily="34" charset="0"/>
                </a:endParaRPr>
              </a:p>
            </p:txBody>
          </p:sp>
          <p:sp>
            <p:nvSpPr>
              <p:cNvPr id="20541" name="Freeform 101"/>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lstStyle/>
              <a:p>
                <a:endParaRPr dirty="0">
                  <a:latin typeface="Arial" panose="020B0604020202020204" pitchFamily="34" charset="0"/>
                </a:endParaRPr>
              </a:p>
            </p:txBody>
          </p:sp>
          <p:sp>
            <p:nvSpPr>
              <p:cNvPr id="20542" name="Freeform 102"/>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543" name="Freeform 103"/>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44" name="Freeform 104"/>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lstStyle/>
              <a:p>
                <a:endParaRPr dirty="0">
                  <a:latin typeface="Arial" panose="020B0604020202020204" pitchFamily="34" charset="0"/>
                </a:endParaRPr>
              </a:p>
            </p:txBody>
          </p:sp>
          <p:sp>
            <p:nvSpPr>
              <p:cNvPr id="20545" name="Freeform 105"/>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lstStyle/>
              <a:p>
                <a:endParaRPr dirty="0">
                  <a:latin typeface="Arial" panose="020B0604020202020204" pitchFamily="34" charset="0"/>
                </a:endParaRPr>
              </a:p>
            </p:txBody>
          </p:sp>
          <p:sp>
            <p:nvSpPr>
              <p:cNvPr id="20546" name="Freeform 106"/>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lstStyle/>
              <a:p>
                <a:endParaRPr dirty="0">
                  <a:latin typeface="Arial" panose="020B0604020202020204" pitchFamily="34" charset="0"/>
                </a:endParaRPr>
              </a:p>
            </p:txBody>
          </p:sp>
          <p:sp>
            <p:nvSpPr>
              <p:cNvPr id="20547" name="Freeform 107"/>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0548" name="Freeform 108"/>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49" name="Freeform 109"/>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50" name="Text Box 110"/>
              <p:cNvSpPr txBox="1"/>
              <p:nvPr/>
            </p:nvSpPr>
            <p:spPr>
              <a:xfrm rot="-761186">
                <a:off x="3966" y="3312"/>
                <a:ext cx="143" cy="192"/>
              </a:xfrm>
              <a:prstGeom prst="rect">
                <a:avLst/>
              </a:prstGeom>
              <a:noFill/>
              <a:ln w="12700">
                <a:noFill/>
              </a:ln>
            </p:spPr>
            <p:txBody>
              <a:bodyPr>
                <a:spAutoFit/>
              </a:bodyPr>
              <a:lstStyle/>
              <a:p>
                <a:pPr algn="ctr" eaLnBrk="0" hangingPunct="0">
                  <a:lnSpc>
                    <a:spcPct val="90000"/>
                  </a:lnSpc>
                  <a:spcBef>
                    <a:spcPct val="50000"/>
                  </a:spcBef>
                </a:pPr>
                <a:r>
                  <a:rPr dirty="0">
                    <a:latin typeface="Times New Roman" panose="02020603050405020304" charset="0"/>
                  </a:rPr>
                  <a:t>3</a:t>
                </a:r>
                <a:endParaRPr sz="1600" dirty="0">
                  <a:latin typeface="Times New Roman" panose="02020603050405020304" charset="0"/>
                </a:endParaRPr>
              </a:p>
            </p:txBody>
          </p:sp>
        </p:grpSp>
        <p:grpSp>
          <p:nvGrpSpPr>
            <p:cNvPr id="20495" name="Group 111"/>
            <p:cNvGrpSpPr/>
            <p:nvPr/>
          </p:nvGrpSpPr>
          <p:grpSpPr>
            <a:xfrm>
              <a:off x="4752" y="3211"/>
              <a:ext cx="603" cy="437"/>
              <a:chOff x="3792" y="3211"/>
              <a:chExt cx="459" cy="392"/>
            </a:xfrm>
          </p:grpSpPr>
          <p:sp>
            <p:nvSpPr>
              <p:cNvPr id="20515" name="Freeform 112"/>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lstStyle/>
              <a:p>
                <a:endParaRPr dirty="0">
                  <a:latin typeface="Arial" panose="020B0604020202020204" pitchFamily="34" charset="0"/>
                </a:endParaRPr>
              </a:p>
            </p:txBody>
          </p:sp>
          <p:sp>
            <p:nvSpPr>
              <p:cNvPr id="20516" name="Freeform 113"/>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lstStyle/>
              <a:p>
                <a:endParaRPr dirty="0">
                  <a:latin typeface="Arial" panose="020B0604020202020204" pitchFamily="34" charset="0"/>
                </a:endParaRPr>
              </a:p>
            </p:txBody>
          </p:sp>
          <p:sp>
            <p:nvSpPr>
              <p:cNvPr id="20517" name="Freeform 114"/>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lstStyle/>
              <a:p>
                <a:endParaRPr dirty="0">
                  <a:latin typeface="Arial" panose="020B0604020202020204" pitchFamily="34" charset="0"/>
                </a:endParaRPr>
              </a:p>
            </p:txBody>
          </p:sp>
          <p:sp>
            <p:nvSpPr>
              <p:cNvPr id="20518" name="Freeform 115"/>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19" name="Freeform 116"/>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lstStyle/>
              <a:p>
                <a:endParaRPr dirty="0">
                  <a:latin typeface="Arial" panose="020B0604020202020204" pitchFamily="34" charset="0"/>
                </a:endParaRPr>
              </a:p>
            </p:txBody>
          </p:sp>
          <p:sp>
            <p:nvSpPr>
              <p:cNvPr id="20520" name="Freeform 117"/>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21" name="Freeform 118"/>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22" name="Freeform 119"/>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lstStyle/>
              <a:p>
                <a:endParaRPr dirty="0">
                  <a:latin typeface="Arial" panose="020B0604020202020204" pitchFamily="34" charset="0"/>
                </a:endParaRPr>
              </a:p>
            </p:txBody>
          </p:sp>
          <p:sp>
            <p:nvSpPr>
              <p:cNvPr id="20523" name="Freeform 120"/>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lstStyle/>
              <a:p>
                <a:endParaRPr dirty="0">
                  <a:latin typeface="Arial" panose="020B0604020202020204" pitchFamily="34" charset="0"/>
                </a:endParaRPr>
              </a:p>
            </p:txBody>
          </p:sp>
          <p:sp>
            <p:nvSpPr>
              <p:cNvPr id="20524" name="Freeform 121"/>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525" name="Freeform 122"/>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26" name="Freeform 123"/>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lstStyle/>
              <a:p>
                <a:endParaRPr dirty="0">
                  <a:latin typeface="Arial" panose="020B0604020202020204" pitchFamily="34" charset="0"/>
                </a:endParaRPr>
              </a:p>
            </p:txBody>
          </p:sp>
          <p:sp>
            <p:nvSpPr>
              <p:cNvPr id="20527" name="Freeform 124"/>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lstStyle/>
              <a:p>
                <a:endParaRPr dirty="0">
                  <a:latin typeface="Arial" panose="020B0604020202020204" pitchFamily="34" charset="0"/>
                </a:endParaRPr>
              </a:p>
            </p:txBody>
          </p:sp>
          <p:sp>
            <p:nvSpPr>
              <p:cNvPr id="20528" name="Freeform 125"/>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lstStyle/>
              <a:p>
                <a:endParaRPr dirty="0">
                  <a:latin typeface="Arial" panose="020B0604020202020204" pitchFamily="34" charset="0"/>
                </a:endParaRPr>
              </a:p>
            </p:txBody>
          </p:sp>
          <p:sp>
            <p:nvSpPr>
              <p:cNvPr id="20529" name="Freeform 126"/>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0530" name="Freeform 127"/>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31" name="Freeform 128"/>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32" name="Text Box 129"/>
              <p:cNvSpPr txBox="1"/>
              <p:nvPr/>
            </p:nvSpPr>
            <p:spPr>
              <a:xfrm rot="-761186">
                <a:off x="3966" y="3312"/>
                <a:ext cx="143" cy="192"/>
              </a:xfrm>
              <a:prstGeom prst="rect">
                <a:avLst/>
              </a:prstGeom>
              <a:noFill/>
              <a:ln w="12700">
                <a:noFill/>
              </a:ln>
            </p:spPr>
            <p:txBody>
              <a:bodyPr>
                <a:spAutoFit/>
              </a:bodyPr>
              <a:lstStyle/>
              <a:p>
                <a:pPr algn="ctr" eaLnBrk="0" hangingPunct="0">
                  <a:lnSpc>
                    <a:spcPct val="90000"/>
                  </a:lnSpc>
                  <a:spcBef>
                    <a:spcPct val="50000"/>
                  </a:spcBef>
                </a:pPr>
                <a:r>
                  <a:rPr dirty="0">
                    <a:latin typeface="Times New Roman" panose="02020603050405020304" charset="0"/>
                  </a:rPr>
                  <a:t>4</a:t>
                </a:r>
                <a:endParaRPr sz="1600" dirty="0">
                  <a:latin typeface="Times New Roman" panose="02020603050405020304" charset="0"/>
                </a:endParaRPr>
              </a:p>
            </p:txBody>
          </p:sp>
        </p:grpSp>
        <p:grpSp>
          <p:nvGrpSpPr>
            <p:cNvPr id="20496" name="Group 130"/>
            <p:cNvGrpSpPr/>
            <p:nvPr/>
          </p:nvGrpSpPr>
          <p:grpSpPr>
            <a:xfrm>
              <a:off x="5157" y="3216"/>
              <a:ext cx="603" cy="437"/>
              <a:chOff x="3792" y="3211"/>
              <a:chExt cx="459" cy="392"/>
            </a:xfrm>
          </p:grpSpPr>
          <p:sp>
            <p:nvSpPr>
              <p:cNvPr id="20497" name="Freeform 131"/>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lstStyle/>
              <a:p>
                <a:endParaRPr dirty="0">
                  <a:latin typeface="Arial" panose="020B0604020202020204" pitchFamily="34" charset="0"/>
                </a:endParaRPr>
              </a:p>
            </p:txBody>
          </p:sp>
          <p:sp>
            <p:nvSpPr>
              <p:cNvPr id="20498" name="Freeform 132"/>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lstStyle/>
              <a:p>
                <a:endParaRPr dirty="0">
                  <a:latin typeface="Arial" panose="020B0604020202020204" pitchFamily="34" charset="0"/>
                </a:endParaRPr>
              </a:p>
            </p:txBody>
          </p:sp>
          <p:sp>
            <p:nvSpPr>
              <p:cNvPr id="20499" name="Freeform 133"/>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lstStyle/>
              <a:p>
                <a:endParaRPr dirty="0">
                  <a:latin typeface="Arial" panose="020B0604020202020204" pitchFamily="34" charset="0"/>
                </a:endParaRPr>
              </a:p>
            </p:txBody>
          </p:sp>
          <p:sp>
            <p:nvSpPr>
              <p:cNvPr id="20500" name="Freeform 134"/>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01" name="Freeform 135"/>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lstStyle/>
              <a:p>
                <a:endParaRPr dirty="0">
                  <a:latin typeface="Arial" panose="020B0604020202020204" pitchFamily="34" charset="0"/>
                </a:endParaRPr>
              </a:p>
            </p:txBody>
          </p:sp>
          <p:sp>
            <p:nvSpPr>
              <p:cNvPr id="20502" name="Freeform 136"/>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03" name="Freeform 137"/>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0504" name="Freeform 138"/>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lstStyle/>
              <a:p>
                <a:endParaRPr dirty="0">
                  <a:latin typeface="Arial" panose="020B0604020202020204" pitchFamily="34" charset="0"/>
                </a:endParaRPr>
              </a:p>
            </p:txBody>
          </p:sp>
          <p:sp>
            <p:nvSpPr>
              <p:cNvPr id="20505" name="Freeform 139"/>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lstStyle/>
              <a:p>
                <a:endParaRPr dirty="0">
                  <a:latin typeface="Arial" panose="020B0604020202020204" pitchFamily="34" charset="0"/>
                </a:endParaRPr>
              </a:p>
            </p:txBody>
          </p:sp>
          <p:sp>
            <p:nvSpPr>
              <p:cNvPr id="20506" name="Freeform 140"/>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lstStyle/>
              <a:p>
                <a:endParaRPr dirty="0">
                  <a:latin typeface="Arial" panose="020B0604020202020204" pitchFamily="34" charset="0"/>
                </a:endParaRPr>
              </a:p>
            </p:txBody>
          </p:sp>
          <p:sp>
            <p:nvSpPr>
              <p:cNvPr id="20507" name="Freeform 141"/>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lstStyle/>
              <a:p>
                <a:endParaRPr dirty="0">
                  <a:latin typeface="Arial" panose="020B0604020202020204" pitchFamily="34" charset="0"/>
                </a:endParaRPr>
              </a:p>
            </p:txBody>
          </p:sp>
          <p:sp>
            <p:nvSpPr>
              <p:cNvPr id="20508" name="Freeform 142"/>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lstStyle/>
              <a:p>
                <a:endParaRPr dirty="0">
                  <a:latin typeface="Arial" panose="020B0604020202020204" pitchFamily="34" charset="0"/>
                </a:endParaRPr>
              </a:p>
            </p:txBody>
          </p:sp>
          <p:sp>
            <p:nvSpPr>
              <p:cNvPr id="20509" name="Freeform 143"/>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lstStyle/>
              <a:p>
                <a:endParaRPr dirty="0">
                  <a:latin typeface="Arial" panose="020B0604020202020204" pitchFamily="34" charset="0"/>
                </a:endParaRPr>
              </a:p>
            </p:txBody>
          </p:sp>
          <p:sp>
            <p:nvSpPr>
              <p:cNvPr id="20510" name="Freeform 144"/>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lstStyle/>
              <a:p>
                <a:endParaRPr dirty="0">
                  <a:latin typeface="Arial" panose="020B0604020202020204" pitchFamily="34" charset="0"/>
                </a:endParaRPr>
              </a:p>
            </p:txBody>
          </p:sp>
          <p:sp>
            <p:nvSpPr>
              <p:cNvPr id="20511" name="Freeform 145"/>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0512" name="Freeform 146"/>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13" name="Freeform 147"/>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lstStyle/>
              <a:p>
                <a:endParaRPr dirty="0">
                  <a:latin typeface="Arial" panose="020B0604020202020204" pitchFamily="34" charset="0"/>
                </a:endParaRPr>
              </a:p>
            </p:txBody>
          </p:sp>
          <p:sp>
            <p:nvSpPr>
              <p:cNvPr id="20514" name="Text Box 148"/>
              <p:cNvSpPr txBox="1"/>
              <p:nvPr/>
            </p:nvSpPr>
            <p:spPr>
              <a:xfrm rot="-761186">
                <a:off x="3966" y="3312"/>
                <a:ext cx="143" cy="192"/>
              </a:xfrm>
              <a:prstGeom prst="rect">
                <a:avLst/>
              </a:prstGeom>
              <a:noFill/>
              <a:ln w="12700">
                <a:noFill/>
              </a:ln>
            </p:spPr>
            <p:txBody>
              <a:bodyPr>
                <a:spAutoFit/>
              </a:bodyPr>
              <a:lstStyle/>
              <a:p>
                <a:pPr algn="ctr" eaLnBrk="0" hangingPunct="0">
                  <a:lnSpc>
                    <a:spcPct val="90000"/>
                  </a:lnSpc>
                  <a:spcBef>
                    <a:spcPct val="50000"/>
                  </a:spcBef>
                </a:pPr>
                <a:r>
                  <a:rPr dirty="0">
                    <a:latin typeface="Times New Roman" panose="02020603050405020304" charset="0"/>
                  </a:rPr>
                  <a:t>5</a:t>
                </a:r>
                <a:endParaRPr sz="1600" dirty="0">
                  <a:latin typeface="Times New Roman" panose="02020603050405020304" charset="0"/>
                </a:endParaRPr>
              </a:p>
            </p:txBody>
          </p:sp>
        </p:grpSp>
      </p:grpSp>
      <p:sp>
        <p:nvSpPr>
          <p:cNvPr id="171157" name="AutoShape 14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22" presetClass="entr" presetSubtype="8"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3000"/>
                            </p:stCondLst>
                            <p:childTnLst>
                              <p:par>
                                <p:cTn id="12" presetID="22" presetClass="entr" presetSubtype="8" fill="hold" nodeType="after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4500"/>
                            </p:stCondLst>
                            <p:childTnLst>
                              <p:par>
                                <p:cTn id="16" presetID="22" presetClass="entr" presetSubtype="1" fill="hold" grpId="0" nodeType="afterEffect">
                                  <p:stCondLst>
                                    <p:cond delay="0"/>
                                  </p:stCondLst>
                                  <p:childTnLst>
                                    <p:set>
                                      <p:cBhvr>
                                        <p:cTn id="17" dur="1" fill="hold">
                                          <p:stCondLst>
                                            <p:cond delay="0"/>
                                          </p:stCondLst>
                                        </p:cTn>
                                        <p:tgtEl>
                                          <p:spTgt spid="171010"/>
                                        </p:tgtEl>
                                        <p:attrNameLst>
                                          <p:attrName>style.visibility</p:attrName>
                                        </p:attrNameLst>
                                      </p:cBhvr>
                                      <p:to>
                                        <p:strVal val="visible"/>
                                      </p:to>
                                    </p:set>
                                    <p:animEffect transition="in" filter="wipe(up)">
                                      <p:cBhvr>
                                        <p:cTn id="18" dur="500"/>
                                        <p:tgtEl>
                                          <p:spTgt spid="171010"/>
                                        </p:tgtEl>
                                      </p:cBhvr>
                                    </p:animEffect>
                                  </p:childTnLst>
                                </p:cTn>
                              </p:par>
                            </p:childTnLst>
                          </p:cTn>
                        </p:par>
                        <p:par>
                          <p:cTn id="19" fill="hold">
                            <p:stCondLst>
                              <p:cond delay="5000"/>
                            </p:stCondLst>
                            <p:childTnLst>
                              <p:par>
                                <p:cTn id="20" presetID="1" presetClass="entr" presetSubtype="0" fill="hold"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grpId="0" nodeType="afterEffect">
                                  <p:stCondLst>
                                    <p:cond delay="0"/>
                                  </p:stCondLst>
                                  <p:childTnLst>
                                    <p:set>
                                      <p:cBhvr>
                                        <p:cTn id="24" dur="1" fill="hold">
                                          <p:stCondLst>
                                            <p:cond delay="499"/>
                                          </p:stCondLst>
                                        </p:cTn>
                                        <p:tgtEl>
                                          <p:spTgt spid="17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ldLvl="0" animBg="1"/>
      <p:bldP spid="171157"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24"/>
          <p:cNvGraphicFramePr/>
          <p:nvPr/>
        </p:nvGraphicFramePr>
        <p:xfrm>
          <a:off x="3048000" y="1390650"/>
          <a:ext cx="6096000" cy="4076700"/>
        </p:xfrm>
        <a:graphic>
          <a:graphicData uri="http://schemas.openxmlformats.org/presentationml/2006/ole">
            <mc:AlternateContent xmlns:mc="http://schemas.openxmlformats.org/markup-compatibility/2006">
              <mc:Choice xmlns:v="urn:schemas-microsoft-com:vml" Requires="v">
                <p:oleObj r:id="rId2" imgW="9158605" imgH="6129655" progId="MSGraph.Chart.8">
                  <p:embed/>
                </p:oleObj>
              </mc:Choice>
              <mc:Fallback>
                <p:oleObj r:id="rId2" imgW="9158605" imgH="6129655" progId="MSGraph.Chart.8">
                  <p:embed/>
                  <p:pic>
                    <p:nvPicPr>
                      <p:cNvPr id="0" name="Picture 3075"/>
                      <p:cNvPicPr/>
                      <p:nvPr/>
                    </p:nvPicPr>
                    <p:blipFill>
                      <a:blip r:embed="rId3"/>
                      <a:stretch>
                        <a:fillRect/>
                      </a:stretch>
                    </p:blipFill>
                    <p:spPr>
                      <a:xfrm>
                        <a:off x="3048000" y="1390650"/>
                        <a:ext cx="6096000" cy="4076700"/>
                      </a:xfrm>
                      <a:prstGeom prst="rect">
                        <a:avLst/>
                      </a:prstGeom>
                      <a:noFill/>
                      <a:ln w="38100">
                        <a:noFill/>
                        <a:miter/>
                      </a:ln>
                    </p:spPr>
                  </p:pic>
                </p:oleObj>
              </mc:Fallback>
            </mc:AlternateContent>
          </a:graphicData>
        </a:graphic>
      </p:graphicFrame>
      <p:sp>
        <p:nvSpPr>
          <p:cNvPr id="1027" name="Freeform 13"/>
          <p:cNvSpPr/>
          <p:nvPr/>
        </p:nvSpPr>
        <p:spPr>
          <a:xfrm>
            <a:off x="5562600" y="2971800"/>
            <a:ext cx="600075" cy="1011238"/>
          </a:xfrm>
          <a:custGeom>
            <a:avLst/>
            <a:gdLst>
              <a:gd name="txL" fmla="*/ 0 w 378"/>
              <a:gd name="txT" fmla="*/ 0 h 637"/>
              <a:gd name="txR" fmla="*/ 378 w 378"/>
              <a:gd name="txB" fmla="*/ 637 h 637"/>
            </a:gdLst>
            <a:ahLst/>
            <a:cxnLst>
              <a:cxn ang="0">
                <a:pos x="378" y="300"/>
              </a:cxn>
              <a:cxn ang="0">
                <a:pos x="0" y="0"/>
              </a:cxn>
              <a:cxn ang="0">
                <a:pos x="0" y="336"/>
              </a:cxn>
              <a:cxn ang="0">
                <a:pos x="378" y="637"/>
              </a:cxn>
              <a:cxn ang="0">
                <a:pos x="378" y="300"/>
              </a:cxn>
            </a:cxnLst>
            <a:rect l="txL" t="txT" r="txR" b="txB"/>
            <a:pathLst>
              <a:path w="378" h="637">
                <a:moveTo>
                  <a:pt x="378" y="300"/>
                </a:moveTo>
                <a:lnTo>
                  <a:pt x="0" y="0"/>
                </a:lnTo>
                <a:lnTo>
                  <a:pt x="0" y="336"/>
                </a:lnTo>
                <a:lnTo>
                  <a:pt x="378" y="637"/>
                </a:lnTo>
                <a:lnTo>
                  <a:pt x="378" y="300"/>
                </a:lnTo>
                <a:close/>
              </a:path>
            </a:pathLst>
          </a:custGeom>
          <a:solidFill>
            <a:srgbClr val="1A1A4D"/>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28" name="Freeform 14"/>
          <p:cNvSpPr/>
          <p:nvPr/>
        </p:nvSpPr>
        <p:spPr>
          <a:xfrm>
            <a:off x="5562600" y="2943225"/>
            <a:ext cx="600075" cy="504825"/>
          </a:xfrm>
          <a:custGeom>
            <a:avLst/>
            <a:gdLst>
              <a:gd name="txL" fmla="*/ 0 w 378"/>
              <a:gd name="txT" fmla="*/ 0 h 318"/>
              <a:gd name="txR" fmla="*/ 378 w 378"/>
              <a:gd name="txB" fmla="*/ 318 h 318"/>
            </a:gdLst>
            <a:ahLst/>
            <a:cxnLst>
              <a:cxn ang="0">
                <a:pos x="0" y="12"/>
              </a:cxn>
              <a:cxn ang="0">
                <a:pos x="24" y="12"/>
              </a:cxn>
              <a:cxn ang="0">
                <a:pos x="42" y="12"/>
              </a:cxn>
              <a:cxn ang="0">
                <a:pos x="84" y="6"/>
              </a:cxn>
              <a:cxn ang="0">
                <a:pos x="102" y="6"/>
              </a:cxn>
              <a:cxn ang="0">
                <a:pos x="126" y="6"/>
              </a:cxn>
              <a:cxn ang="0">
                <a:pos x="144" y="6"/>
              </a:cxn>
              <a:cxn ang="0">
                <a:pos x="168" y="6"/>
              </a:cxn>
              <a:cxn ang="0">
                <a:pos x="210" y="0"/>
              </a:cxn>
              <a:cxn ang="0">
                <a:pos x="228" y="0"/>
              </a:cxn>
              <a:cxn ang="0">
                <a:pos x="252" y="0"/>
              </a:cxn>
              <a:cxn ang="0">
                <a:pos x="276" y="0"/>
              </a:cxn>
              <a:cxn ang="0">
                <a:pos x="294" y="0"/>
              </a:cxn>
              <a:cxn ang="0">
                <a:pos x="336" y="0"/>
              </a:cxn>
              <a:cxn ang="0">
                <a:pos x="360" y="0"/>
              </a:cxn>
              <a:cxn ang="0">
                <a:pos x="378" y="0"/>
              </a:cxn>
              <a:cxn ang="0">
                <a:pos x="378" y="318"/>
              </a:cxn>
              <a:cxn ang="0">
                <a:pos x="0" y="12"/>
              </a:cxn>
            </a:cxnLst>
            <a:rect l="txL" t="txT" r="txR" b="txB"/>
            <a:pathLst>
              <a:path w="378" h="318">
                <a:moveTo>
                  <a:pt x="0" y="12"/>
                </a:moveTo>
                <a:lnTo>
                  <a:pt x="24" y="12"/>
                </a:lnTo>
                <a:lnTo>
                  <a:pt x="42" y="12"/>
                </a:lnTo>
                <a:lnTo>
                  <a:pt x="84" y="6"/>
                </a:lnTo>
                <a:lnTo>
                  <a:pt x="102" y="6"/>
                </a:lnTo>
                <a:lnTo>
                  <a:pt x="126" y="6"/>
                </a:lnTo>
                <a:lnTo>
                  <a:pt x="144" y="6"/>
                </a:lnTo>
                <a:lnTo>
                  <a:pt x="168" y="6"/>
                </a:lnTo>
                <a:lnTo>
                  <a:pt x="210" y="0"/>
                </a:lnTo>
                <a:lnTo>
                  <a:pt x="228" y="0"/>
                </a:lnTo>
                <a:lnTo>
                  <a:pt x="252" y="0"/>
                </a:lnTo>
                <a:lnTo>
                  <a:pt x="276" y="0"/>
                </a:lnTo>
                <a:lnTo>
                  <a:pt x="294" y="0"/>
                </a:lnTo>
                <a:lnTo>
                  <a:pt x="336" y="0"/>
                </a:lnTo>
                <a:lnTo>
                  <a:pt x="360" y="0"/>
                </a:lnTo>
                <a:lnTo>
                  <a:pt x="378" y="0"/>
                </a:lnTo>
                <a:lnTo>
                  <a:pt x="378" y="318"/>
                </a:lnTo>
                <a:lnTo>
                  <a:pt x="0" y="12"/>
                </a:lnTo>
                <a:close/>
              </a:path>
            </a:pathLst>
          </a:custGeom>
          <a:solidFill>
            <a:srgbClr val="333399"/>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29" name="Freeform 15"/>
          <p:cNvSpPr/>
          <p:nvPr/>
        </p:nvSpPr>
        <p:spPr>
          <a:xfrm>
            <a:off x="4743450" y="3105150"/>
            <a:ext cx="1419225" cy="877888"/>
          </a:xfrm>
          <a:custGeom>
            <a:avLst/>
            <a:gdLst>
              <a:gd name="txL" fmla="*/ 0 w 894"/>
              <a:gd name="txT" fmla="*/ 0 h 553"/>
              <a:gd name="txR" fmla="*/ 894 w 894"/>
              <a:gd name="txB" fmla="*/ 553 h 553"/>
            </a:gdLst>
            <a:ahLst/>
            <a:cxnLst>
              <a:cxn ang="0">
                <a:pos x="894" y="216"/>
              </a:cxn>
              <a:cxn ang="0">
                <a:pos x="0" y="0"/>
              </a:cxn>
              <a:cxn ang="0">
                <a:pos x="0" y="336"/>
              </a:cxn>
              <a:cxn ang="0">
                <a:pos x="894" y="553"/>
              </a:cxn>
              <a:cxn ang="0">
                <a:pos x="894" y="216"/>
              </a:cxn>
            </a:cxnLst>
            <a:rect l="txL" t="txT" r="txR" b="txB"/>
            <a:pathLst>
              <a:path w="894" h="553">
                <a:moveTo>
                  <a:pt x="894" y="216"/>
                </a:moveTo>
                <a:lnTo>
                  <a:pt x="0" y="0"/>
                </a:lnTo>
                <a:lnTo>
                  <a:pt x="0" y="336"/>
                </a:lnTo>
                <a:lnTo>
                  <a:pt x="894" y="553"/>
                </a:lnTo>
                <a:lnTo>
                  <a:pt x="894" y="216"/>
                </a:lnTo>
                <a:close/>
              </a:path>
            </a:pathLst>
          </a:custGeom>
          <a:solidFill>
            <a:srgbClr val="4D1A33"/>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0" name="Freeform 16"/>
          <p:cNvSpPr/>
          <p:nvPr/>
        </p:nvSpPr>
        <p:spPr>
          <a:xfrm>
            <a:off x="4743450" y="2962275"/>
            <a:ext cx="1419225" cy="485775"/>
          </a:xfrm>
          <a:custGeom>
            <a:avLst/>
            <a:gdLst>
              <a:gd name="txL" fmla="*/ 0 w 894"/>
              <a:gd name="txT" fmla="*/ 0 h 306"/>
              <a:gd name="txR" fmla="*/ 894 w 894"/>
              <a:gd name="txB" fmla="*/ 306 h 306"/>
            </a:gdLst>
            <a:ahLst/>
            <a:cxnLst>
              <a:cxn ang="0">
                <a:pos x="0" y="90"/>
              </a:cxn>
              <a:cxn ang="0">
                <a:pos x="18" y="84"/>
              </a:cxn>
              <a:cxn ang="0">
                <a:pos x="30" y="78"/>
              </a:cxn>
              <a:cxn ang="0">
                <a:pos x="60" y="72"/>
              </a:cxn>
              <a:cxn ang="0">
                <a:pos x="78" y="66"/>
              </a:cxn>
              <a:cxn ang="0">
                <a:pos x="96" y="66"/>
              </a:cxn>
              <a:cxn ang="0">
                <a:pos x="108" y="60"/>
              </a:cxn>
              <a:cxn ang="0">
                <a:pos x="126" y="60"/>
              </a:cxn>
              <a:cxn ang="0">
                <a:pos x="162" y="48"/>
              </a:cxn>
              <a:cxn ang="0">
                <a:pos x="180" y="48"/>
              </a:cxn>
              <a:cxn ang="0">
                <a:pos x="198" y="42"/>
              </a:cxn>
              <a:cxn ang="0">
                <a:pos x="210" y="42"/>
              </a:cxn>
              <a:cxn ang="0">
                <a:pos x="246" y="36"/>
              </a:cxn>
              <a:cxn ang="0">
                <a:pos x="264" y="30"/>
              </a:cxn>
              <a:cxn ang="0">
                <a:pos x="282" y="30"/>
              </a:cxn>
              <a:cxn ang="0">
                <a:pos x="306" y="24"/>
              </a:cxn>
              <a:cxn ang="0">
                <a:pos x="324" y="24"/>
              </a:cxn>
              <a:cxn ang="0">
                <a:pos x="360" y="18"/>
              </a:cxn>
              <a:cxn ang="0">
                <a:pos x="378" y="18"/>
              </a:cxn>
              <a:cxn ang="0">
                <a:pos x="396" y="12"/>
              </a:cxn>
              <a:cxn ang="0">
                <a:pos x="420" y="12"/>
              </a:cxn>
              <a:cxn ang="0">
                <a:pos x="438" y="12"/>
              </a:cxn>
              <a:cxn ang="0">
                <a:pos x="480" y="6"/>
              </a:cxn>
              <a:cxn ang="0">
                <a:pos x="498" y="6"/>
              </a:cxn>
              <a:cxn ang="0">
                <a:pos x="516" y="0"/>
              </a:cxn>
              <a:cxn ang="0">
                <a:pos x="894" y="306"/>
              </a:cxn>
              <a:cxn ang="0">
                <a:pos x="0" y="90"/>
              </a:cxn>
            </a:cxnLst>
            <a:rect l="txL" t="txT" r="txR" b="txB"/>
            <a:pathLst>
              <a:path w="894" h="306">
                <a:moveTo>
                  <a:pt x="0" y="90"/>
                </a:moveTo>
                <a:lnTo>
                  <a:pt x="18" y="84"/>
                </a:lnTo>
                <a:lnTo>
                  <a:pt x="30" y="78"/>
                </a:lnTo>
                <a:lnTo>
                  <a:pt x="60" y="72"/>
                </a:lnTo>
                <a:lnTo>
                  <a:pt x="78" y="66"/>
                </a:lnTo>
                <a:lnTo>
                  <a:pt x="96" y="66"/>
                </a:lnTo>
                <a:lnTo>
                  <a:pt x="108" y="60"/>
                </a:lnTo>
                <a:lnTo>
                  <a:pt x="126" y="60"/>
                </a:lnTo>
                <a:lnTo>
                  <a:pt x="162" y="48"/>
                </a:lnTo>
                <a:lnTo>
                  <a:pt x="180" y="48"/>
                </a:lnTo>
                <a:lnTo>
                  <a:pt x="198" y="42"/>
                </a:lnTo>
                <a:lnTo>
                  <a:pt x="210" y="42"/>
                </a:lnTo>
                <a:lnTo>
                  <a:pt x="246" y="36"/>
                </a:lnTo>
                <a:lnTo>
                  <a:pt x="264" y="30"/>
                </a:lnTo>
                <a:lnTo>
                  <a:pt x="282" y="30"/>
                </a:lnTo>
                <a:lnTo>
                  <a:pt x="306" y="24"/>
                </a:lnTo>
                <a:lnTo>
                  <a:pt x="324" y="24"/>
                </a:lnTo>
                <a:lnTo>
                  <a:pt x="360" y="18"/>
                </a:lnTo>
                <a:lnTo>
                  <a:pt x="378" y="18"/>
                </a:lnTo>
                <a:lnTo>
                  <a:pt x="396" y="12"/>
                </a:lnTo>
                <a:lnTo>
                  <a:pt x="420" y="12"/>
                </a:lnTo>
                <a:lnTo>
                  <a:pt x="438" y="12"/>
                </a:lnTo>
                <a:lnTo>
                  <a:pt x="480" y="6"/>
                </a:lnTo>
                <a:lnTo>
                  <a:pt x="498" y="6"/>
                </a:lnTo>
                <a:lnTo>
                  <a:pt x="516" y="0"/>
                </a:lnTo>
                <a:lnTo>
                  <a:pt x="894" y="306"/>
                </a:lnTo>
                <a:lnTo>
                  <a:pt x="0" y="90"/>
                </a:lnTo>
                <a:close/>
              </a:path>
            </a:pathLst>
          </a:custGeom>
          <a:solidFill>
            <a:srgbClr val="993366"/>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1" name="Freeform 17"/>
          <p:cNvSpPr/>
          <p:nvPr/>
        </p:nvSpPr>
        <p:spPr>
          <a:xfrm>
            <a:off x="4467225" y="3209925"/>
            <a:ext cx="1695450" cy="773113"/>
          </a:xfrm>
          <a:custGeom>
            <a:avLst/>
            <a:gdLst>
              <a:gd name="txL" fmla="*/ 0 w 1068"/>
              <a:gd name="txT" fmla="*/ 0 h 487"/>
              <a:gd name="txR" fmla="*/ 1068 w 1068"/>
              <a:gd name="txB" fmla="*/ 487 h 487"/>
            </a:gdLst>
            <a:ahLst/>
            <a:cxnLst>
              <a:cxn ang="0">
                <a:pos x="1068" y="150"/>
              </a:cxn>
              <a:cxn ang="0">
                <a:pos x="0" y="0"/>
              </a:cxn>
              <a:cxn ang="0">
                <a:pos x="0" y="337"/>
              </a:cxn>
              <a:cxn ang="0">
                <a:pos x="1068" y="487"/>
              </a:cxn>
              <a:cxn ang="0">
                <a:pos x="1068" y="150"/>
              </a:cxn>
            </a:cxnLst>
            <a:rect l="txL" t="txT" r="txR" b="txB"/>
            <a:pathLst>
              <a:path w="1068" h="487">
                <a:moveTo>
                  <a:pt x="1068" y="150"/>
                </a:moveTo>
                <a:lnTo>
                  <a:pt x="0" y="0"/>
                </a:lnTo>
                <a:lnTo>
                  <a:pt x="0" y="337"/>
                </a:lnTo>
                <a:lnTo>
                  <a:pt x="1068" y="487"/>
                </a:lnTo>
                <a:lnTo>
                  <a:pt x="1068" y="150"/>
                </a:lnTo>
                <a:close/>
              </a:path>
            </a:pathLst>
          </a:custGeom>
          <a:solidFill>
            <a:srgbClr val="1A4D33"/>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2" name="Freeform 18"/>
          <p:cNvSpPr/>
          <p:nvPr/>
        </p:nvSpPr>
        <p:spPr>
          <a:xfrm>
            <a:off x="4467225" y="3105150"/>
            <a:ext cx="1695450" cy="342900"/>
          </a:xfrm>
          <a:custGeom>
            <a:avLst/>
            <a:gdLst>
              <a:gd name="txL" fmla="*/ 0 w 1068"/>
              <a:gd name="txT" fmla="*/ 0 h 216"/>
              <a:gd name="txR" fmla="*/ 1068 w 1068"/>
              <a:gd name="txB" fmla="*/ 216 h 216"/>
            </a:gdLst>
            <a:ahLst/>
            <a:cxnLst>
              <a:cxn ang="0">
                <a:pos x="0" y="60"/>
              </a:cxn>
              <a:cxn ang="0">
                <a:pos x="12" y="54"/>
              </a:cxn>
              <a:cxn ang="0">
                <a:pos x="24" y="48"/>
              </a:cxn>
              <a:cxn ang="0">
                <a:pos x="48" y="42"/>
              </a:cxn>
              <a:cxn ang="0">
                <a:pos x="60" y="36"/>
              </a:cxn>
              <a:cxn ang="0">
                <a:pos x="72" y="30"/>
              </a:cxn>
              <a:cxn ang="0">
                <a:pos x="84" y="30"/>
              </a:cxn>
              <a:cxn ang="0">
                <a:pos x="96" y="24"/>
              </a:cxn>
              <a:cxn ang="0">
                <a:pos x="108" y="18"/>
              </a:cxn>
              <a:cxn ang="0">
                <a:pos x="132" y="12"/>
              </a:cxn>
              <a:cxn ang="0">
                <a:pos x="150" y="6"/>
              </a:cxn>
              <a:cxn ang="0">
                <a:pos x="162" y="0"/>
              </a:cxn>
              <a:cxn ang="0">
                <a:pos x="174" y="0"/>
              </a:cxn>
              <a:cxn ang="0">
                <a:pos x="1068" y="216"/>
              </a:cxn>
              <a:cxn ang="0">
                <a:pos x="0" y="60"/>
              </a:cxn>
            </a:cxnLst>
            <a:rect l="txL" t="txT" r="txR" b="txB"/>
            <a:pathLst>
              <a:path w="1068" h="216">
                <a:moveTo>
                  <a:pt x="0" y="60"/>
                </a:moveTo>
                <a:lnTo>
                  <a:pt x="12" y="54"/>
                </a:lnTo>
                <a:lnTo>
                  <a:pt x="24" y="48"/>
                </a:lnTo>
                <a:lnTo>
                  <a:pt x="48" y="42"/>
                </a:lnTo>
                <a:lnTo>
                  <a:pt x="60" y="36"/>
                </a:lnTo>
                <a:lnTo>
                  <a:pt x="72" y="30"/>
                </a:lnTo>
                <a:lnTo>
                  <a:pt x="84" y="30"/>
                </a:lnTo>
                <a:lnTo>
                  <a:pt x="96" y="24"/>
                </a:lnTo>
                <a:lnTo>
                  <a:pt x="108" y="18"/>
                </a:lnTo>
                <a:lnTo>
                  <a:pt x="132" y="12"/>
                </a:lnTo>
                <a:lnTo>
                  <a:pt x="150" y="6"/>
                </a:lnTo>
                <a:lnTo>
                  <a:pt x="162" y="0"/>
                </a:lnTo>
                <a:lnTo>
                  <a:pt x="174" y="0"/>
                </a:lnTo>
                <a:lnTo>
                  <a:pt x="1068" y="216"/>
                </a:lnTo>
                <a:lnTo>
                  <a:pt x="0" y="60"/>
                </a:lnTo>
                <a:close/>
              </a:path>
            </a:pathLst>
          </a:custGeom>
          <a:solidFill>
            <a:srgbClr val="339966"/>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3" name="Freeform 19"/>
          <p:cNvSpPr/>
          <p:nvPr/>
        </p:nvSpPr>
        <p:spPr>
          <a:xfrm>
            <a:off x="4229100" y="3448050"/>
            <a:ext cx="3878263" cy="1039813"/>
          </a:xfrm>
          <a:custGeom>
            <a:avLst/>
            <a:gdLst>
              <a:gd name="txL" fmla="*/ 0 w 2443"/>
              <a:gd name="txT" fmla="*/ 0 h 655"/>
              <a:gd name="txR" fmla="*/ 2443 w 2443"/>
              <a:gd name="txB" fmla="*/ 655 h 655"/>
            </a:gdLst>
            <a:ahLst/>
            <a:cxnLst>
              <a:cxn ang="0">
                <a:pos x="2437" y="24"/>
              </a:cxn>
              <a:cxn ang="0">
                <a:pos x="2413" y="66"/>
              </a:cxn>
              <a:cxn ang="0">
                <a:pos x="2377" y="102"/>
              </a:cxn>
              <a:cxn ang="0">
                <a:pos x="2329" y="132"/>
              </a:cxn>
              <a:cxn ang="0">
                <a:pos x="2257" y="169"/>
              </a:cxn>
              <a:cxn ang="0">
                <a:pos x="2167" y="199"/>
              </a:cxn>
              <a:cxn ang="0">
                <a:pos x="2083" y="223"/>
              </a:cxn>
              <a:cxn ang="0">
                <a:pos x="1975" y="253"/>
              </a:cxn>
              <a:cxn ang="0">
                <a:pos x="1849" y="271"/>
              </a:cxn>
              <a:cxn ang="0">
                <a:pos x="1735" y="289"/>
              </a:cxn>
              <a:cxn ang="0">
                <a:pos x="1597" y="301"/>
              </a:cxn>
              <a:cxn ang="0">
                <a:pos x="1453" y="313"/>
              </a:cxn>
              <a:cxn ang="0">
                <a:pos x="1327" y="319"/>
              </a:cxn>
              <a:cxn ang="0">
                <a:pos x="1176" y="319"/>
              </a:cxn>
              <a:cxn ang="0">
                <a:pos x="1026" y="313"/>
              </a:cxn>
              <a:cxn ang="0">
                <a:pos x="906" y="307"/>
              </a:cxn>
              <a:cxn ang="0">
                <a:pos x="762" y="295"/>
              </a:cxn>
              <a:cxn ang="0">
                <a:pos x="630" y="277"/>
              </a:cxn>
              <a:cxn ang="0">
                <a:pos x="522" y="259"/>
              </a:cxn>
              <a:cxn ang="0">
                <a:pos x="402" y="235"/>
              </a:cxn>
              <a:cxn ang="0">
                <a:pos x="300" y="211"/>
              </a:cxn>
              <a:cxn ang="0">
                <a:pos x="222" y="181"/>
              </a:cxn>
              <a:cxn ang="0">
                <a:pos x="144" y="150"/>
              </a:cxn>
              <a:cxn ang="0">
                <a:pos x="78" y="114"/>
              </a:cxn>
              <a:cxn ang="0">
                <a:pos x="42" y="78"/>
              </a:cxn>
              <a:cxn ang="0">
                <a:pos x="12" y="42"/>
              </a:cxn>
              <a:cxn ang="0">
                <a:pos x="0" y="6"/>
              </a:cxn>
              <a:cxn ang="0">
                <a:pos x="0" y="355"/>
              </a:cxn>
              <a:cxn ang="0">
                <a:pos x="18" y="397"/>
              </a:cxn>
              <a:cxn ang="0">
                <a:pos x="54" y="427"/>
              </a:cxn>
              <a:cxn ang="0">
                <a:pos x="102" y="463"/>
              </a:cxn>
              <a:cxn ang="0">
                <a:pos x="174" y="499"/>
              </a:cxn>
              <a:cxn ang="0">
                <a:pos x="246" y="529"/>
              </a:cxn>
              <a:cxn ang="0">
                <a:pos x="342" y="559"/>
              </a:cxn>
              <a:cxn ang="0">
                <a:pos x="450" y="583"/>
              </a:cxn>
              <a:cxn ang="0">
                <a:pos x="552" y="601"/>
              </a:cxn>
              <a:cxn ang="0">
                <a:pos x="684" y="619"/>
              </a:cxn>
              <a:cxn ang="0">
                <a:pos x="822" y="637"/>
              </a:cxn>
              <a:cxn ang="0">
                <a:pos x="942" y="643"/>
              </a:cxn>
              <a:cxn ang="0">
                <a:pos x="1092" y="649"/>
              </a:cxn>
              <a:cxn ang="0">
                <a:pos x="1243" y="655"/>
              </a:cxn>
              <a:cxn ang="0">
                <a:pos x="1369" y="649"/>
              </a:cxn>
              <a:cxn ang="0">
                <a:pos x="1513" y="643"/>
              </a:cxn>
              <a:cxn ang="0">
                <a:pos x="1657" y="631"/>
              </a:cxn>
              <a:cxn ang="0">
                <a:pos x="1777" y="619"/>
              </a:cxn>
              <a:cxn ang="0">
                <a:pos x="1903" y="601"/>
              </a:cxn>
              <a:cxn ang="0">
                <a:pos x="2023" y="577"/>
              </a:cxn>
              <a:cxn ang="0">
                <a:pos x="2113" y="553"/>
              </a:cxn>
              <a:cxn ang="0">
                <a:pos x="2209" y="523"/>
              </a:cxn>
              <a:cxn ang="0">
                <a:pos x="2287" y="487"/>
              </a:cxn>
              <a:cxn ang="0">
                <a:pos x="2347" y="457"/>
              </a:cxn>
              <a:cxn ang="0">
                <a:pos x="2395" y="421"/>
              </a:cxn>
              <a:cxn ang="0">
                <a:pos x="2425" y="385"/>
              </a:cxn>
              <a:cxn ang="0">
                <a:pos x="2437" y="355"/>
              </a:cxn>
            </a:cxnLst>
            <a:rect l="txL" t="txT" r="txR" b="txB"/>
            <a:pathLst>
              <a:path w="2443" h="655">
                <a:moveTo>
                  <a:pt x="2443" y="0"/>
                </a:moveTo>
                <a:lnTo>
                  <a:pt x="2443" y="6"/>
                </a:lnTo>
                <a:lnTo>
                  <a:pt x="2437" y="18"/>
                </a:lnTo>
                <a:lnTo>
                  <a:pt x="2437" y="18"/>
                </a:lnTo>
                <a:lnTo>
                  <a:pt x="2437" y="24"/>
                </a:lnTo>
                <a:lnTo>
                  <a:pt x="2431" y="36"/>
                </a:lnTo>
                <a:lnTo>
                  <a:pt x="2431" y="42"/>
                </a:lnTo>
                <a:lnTo>
                  <a:pt x="2425" y="48"/>
                </a:lnTo>
                <a:lnTo>
                  <a:pt x="2419" y="60"/>
                </a:lnTo>
                <a:lnTo>
                  <a:pt x="2413" y="66"/>
                </a:lnTo>
                <a:lnTo>
                  <a:pt x="2413" y="72"/>
                </a:lnTo>
                <a:lnTo>
                  <a:pt x="2401" y="78"/>
                </a:lnTo>
                <a:lnTo>
                  <a:pt x="2395" y="84"/>
                </a:lnTo>
                <a:lnTo>
                  <a:pt x="2389" y="90"/>
                </a:lnTo>
                <a:lnTo>
                  <a:pt x="2377" y="102"/>
                </a:lnTo>
                <a:lnTo>
                  <a:pt x="2365" y="108"/>
                </a:lnTo>
                <a:lnTo>
                  <a:pt x="2359" y="114"/>
                </a:lnTo>
                <a:lnTo>
                  <a:pt x="2347" y="120"/>
                </a:lnTo>
                <a:lnTo>
                  <a:pt x="2335" y="126"/>
                </a:lnTo>
                <a:lnTo>
                  <a:pt x="2329" y="132"/>
                </a:lnTo>
                <a:lnTo>
                  <a:pt x="2311" y="144"/>
                </a:lnTo>
                <a:lnTo>
                  <a:pt x="2299" y="150"/>
                </a:lnTo>
                <a:lnTo>
                  <a:pt x="2287" y="150"/>
                </a:lnTo>
                <a:lnTo>
                  <a:pt x="2269" y="162"/>
                </a:lnTo>
                <a:lnTo>
                  <a:pt x="2257" y="169"/>
                </a:lnTo>
                <a:lnTo>
                  <a:pt x="2245" y="175"/>
                </a:lnTo>
                <a:lnTo>
                  <a:pt x="2221" y="181"/>
                </a:lnTo>
                <a:lnTo>
                  <a:pt x="2209" y="187"/>
                </a:lnTo>
                <a:lnTo>
                  <a:pt x="2197" y="193"/>
                </a:lnTo>
                <a:lnTo>
                  <a:pt x="2167" y="199"/>
                </a:lnTo>
                <a:lnTo>
                  <a:pt x="2155" y="205"/>
                </a:lnTo>
                <a:lnTo>
                  <a:pt x="2143" y="211"/>
                </a:lnTo>
                <a:lnTo>
                  <a:pt x="2113" y="217"/>
                </a:lnTo>
                <a:lnTo>
                  <a:pt x="2101" y="223"/>
                </a:lnTo>
                <a:lnTo>
                  <a:pt x="2083" y="223"/>
                </a:lnTo>
                <a:lnTo>
                  <a:pt x="2053" y="235"/>
                </a:lnTo>
                <a:lnTo>
                  <a:pt x="2035" y="235"/>
                </a:lnTo>
                <a:lnTo>
                  <a:pt x="2023" y="241"/>
                </a:lnTo>
                <a:lnTo>
                  <a:pt x="1987" y="247"/>
                </a:lnTo>
                <a:lnTo>
                  <a:pt x="1975" y="253"/>
                </a:lnTo>
                <a:lnTo>
                  <a:pt x="1957" y="253"/>
                </a:lnTo>
                <a:lnTo>
                  <a:pt x="1921" y="259"/>
                </a:lnTo>
                <a:lnTo>
                  <a:pt x="1903" y="265"/>
                </a:lnTo>
                <a:lnTo>
                  <a:pt x="1885" y="265"/>
                </a:lnTo>
                <a:lnTo>
                  <a:pt x="1849" y="271"/>
                </a:lnTo>
                <a:lnTo>
                  <a:pt x="1831" y="277"/>
                </a:lnTo>
                <a:lnTo>
                  <a:pt x="1813" y="277"/>
                </a:lnTo>
                <a:lnTo>
                  <a:pt x="1777" y="283"/>
                </a:lnTo>
                <a:lnTo>
                  <a:pt x="1753" y="283"/>
                </a:lnTo>
                <a:lnTo>
                  <a:pt x="1735" y="289"/>
                </a:lnTo>
                <a:lnTo>
                  <a:pt x="1699" y="295"/>
                </a:lnTo>
                <a:lnTo>
                  <a:pt x="1675" y="295"/>
                </a:lnTo>
                <a:lnTo>
                  <a:pt x="1657" y="295"/>
                </a:lnTo>
                <a:lnTo>
                  <a:pt x="1621" y="301"/>
                </a:lnTo>
                <a:lnTo>
                  <a:pt x="1597" y="301"/>
                </a:lnTo>
                <a:lnTo>
                  <a:pt x="1579" y="301"/>
                </a:lnTo>
                <a:lnTo>
                  <a:pt x="1537" y="307"/>
                </a:lnTo>
                <a:lnTo>
                  <a:pt x="1513" y="307"/>
                </a:lnTo>
                <a:lnTo>
                  <a:pt x="1495" y="307"/>
                </a:lnTo>
                <a:lnTo>
                  <a:pt x="1453" y="313"/>
                </a:lnTo>
                <a:lnTo>
                  <a:pt x="1435" y="313"/>
                </a:lnTo>
                <a:lnTo>
                  <a:pt x="1411" y="313"/>
                </a:lnTo>
                <a:lnTo>
                  <a:pt x="1369" y="313"/>
                </a:lnTo>
                <a:lnTo>
                  <a:pt x="1351" y="313"/>
                </a:lnTo>
                <a:lnTo>
                  <a:pt x="1327" y="319"/>
                </a:lnTo>
                <a:lnTo>
                  <a:pt x="1285" y="319"/>
                </a:lnTo>
                <a:lnTo>
                  <a:pt x="1261" y="319"/>
                </a:lnTo>
                <a:lnTo>
                  <a:pt x="1243" y="319"/>
                </a:lnTo>
                <a:lnTo>
                  <a:pt x="1200" y="319"/>
                </a:lnTo>
                <a:lnTo>
                  <a:pt x="1176" y="319"/>
                </a:lnTo>
                <a:lnTo>
                  <a:pt x="1158" y="319"/>
                </a:lnTo>
                <a:lnTo>
                  <a:pt x="1116" y="319"/>
                </a:lnTo>
                <a:lnTo>
                  <a:pt x="1092" y="313"/>
                </a:lnTo>
                <a:lnTo>
                  <a:pt x="1068" y="313"/>
                </a:lnTo>
                <a:lnTo>
                  <a:pt x="1026" y="313"/>
                </a:lnTo>
                <a:lnTo>
                  <a:pt x="1008" y="313"/>
                </a:lnTo>
                <a:lnTo>
                  <a:pt x="984" y="313"/>
                </a:lnTo>
                <a:lnTo>
                  <a:pt x="942" y="307"/>
                </a:lnTo>
                <a:lnTo>
                  <a:pt x="924" y="307"/>
                </a:lnTo>
                <a:lnTo>
                  <a:pt x="906" y="307"/>
                </a:lnTo>
                <a:lnTo>
                  <a:pt x="864" y="301"/>
                </a:lnTo>
                <a:lnTo>
                  <a:pt x="840" y="301"/>
                </a:lnTo>
                <a:lnTo>
                  <a:pt x="822" y="301"/>
                </a:lnTo>
                <a:lnTo>
                  <a:pt x="780" y="295"/>
                </a:lnTo>
                <a:lnTo>
                  <a:pt x="762" y="295"/>
                </a:lnTo>
                <a:lnTo>
                  <a:pt x="744" y="295"/>
                </a:lnTo>
                <a:lnTo>
                  <a:pt x="702" y="289"/>
                </a:lnTo>
                <a:lnTo>
                  <a:pt x="684" y="283"/>
                </a:lnTo>
                <a:lnTo>
                  <a:pt x="666" y="283"/>
                </a:lnTo>
                <a:lnTo>
                  <a:pt x="630" y="277"/>
                </a:lnTo>
                <a:lnTo>
                  <a:pt x="606" y="277"/>
                </a:lnTo>
                <a:lnTo>
                  <a:pt x="588" y="271"/>
                </a:lnTo>
                <a:lnTo>
                  <a:pt x="552" y="265"/>
                </a:lnTo>
                <a:lnTo>
                  <a:pt x="534" y="265"/>
                </a:lnTo>
                <a:lnTo>
                  <a:pt x="522" y="259"/>
                </a:lnTo>
                <a:lnTo>
                  <a:pt x="486" y="253"/>
                </a:lnTo>
                <a:lnTo>
                  <a:pt x="468" y="253"/>
                </a:lnTo>
                <a:lnTo>
                  <a:pt x="450" y="247"/>
                </a:lnTo>
                <a:lnTo>
                  <a:pt x="420" y="241"/>
                </a:lnTo>
                <a:lnTo>
                  <a:pt x="402" y="235"/>
                </a:lnTo>
                <a:lnTo>
                  <a:pt x="384" y="235"/>
                </a:lnTo>
                <a:lnTo>
                  <a:pt x="354" y="223"/>
                </a:lnTo>
                <a:lnTo>
                  <a:pt x="342" y="223"/>
                </a:lnTo>
                <a:lnTo>
                  <a:pt x="324" y="217"/>
                </a:lnTo>
                <a:lnTo>
                  <a:pt x="300" y="211"/>
                </a:lnTo>
                <a:lnTo>
                  <a:pt x="282" y="205"/>
                </a:lnTo>
                <a:lnTo>
                  <a:pt x="270" y="199"/>
                </a:lnTo>
                <a:lnTo>
                  <a:pt x="246" y="193"/>
                </a:lnTo>
                <a:lnTo>
                  <a:pt x="234" y="187"/>
                </a:lnTo>
                <a:lnTo>
                  <a:pt x="222" y="181"/>
                </a:lnTo>
                <a:lnTo>
                  <a:pt x="198" y="175"/>
                </a:lnTo>
                <a:lnTo>
                  <a:pt x="186" y="169"/>
                </a:lnTo>
                <a:lnTo>
                  <a:pt x="174" y="162"/>
                </a:lnTo>
                <a:lnTo>
                  <a:pt x="150" y="150"/>
                </a:lnTo>
                <a:lnTo>
                  <a:pt x="144" y="150"/>
                </a:lnTo>
                <a:lnTo>
                  <a:pt x="132" y="144"/>
                </a:lnTo>
                <a:lnTo>
                  <a:pt x="114" y="132"/>
                </a:lnTo>
                <a:lnTo>
                  <a:pt x="102" y="126"/>
                </a:lnTo>
                <a:lnTo>
                  <a:pt x="96" y="120"/>
                </a:lnTo>
                <a:lnTo>
                  <a:pt x="78" y="114"/>
                </a:lnTo>
                <a:lnTo>
                  <a:pt x="72" y="108"/>
                </a:lnTo>
                <a:lnTo>
                  <a:pt x="66" y="102"/>
                </a:lnTo>
                <a:lnTo>
                  <a:pt x="54" y="90"/>
                </a:lnTo>
                <a:lnTo>
                  <a:pt x="48" y="84"/>
                </a:lnTo>
                <a:lnTo>
                  <a:pt x="42" y="78"/>
                </a:lnTo>
                <a:lnTo>
                  <a:pt x="30" y="72"/>
                </a:lnTo>
                <a:lnTo>
                  <a:pt x="24" y="66"/>
                </a:lnTo>
                <a:lnTo>
                  <a:pt x="18" y="60"/>
                </a:lnTo>
                <a:lnTo>
                  <a:pt x="12" y="48"/>
                </a:lnTo>
                <a:lnTo>
                  <a:pt x="12" y="42"/>
                </a:lnTo>
                <a:lnTo>
                  <a:pt x="6" y="36"/>
                </a:lnTo>
                <a:lnTo>
                  <a:pt x="6" y="24"/>
                </a:lnTo>
                <a:lnTo>
                  <a:pt x="0" y="18"/>
                </a:lnTo>
                <a:lnTo>
                  <a:pt x="0" y="18"/>
                </a:lnTo>
                <a:lnTo>
                  <a:pt x="0" y="6"/>
                </a:lnTo>
                <a:lnTo>
                  <a:pt x="0" y="0"/>
                </a:lnTo>
                <a:lnTo>
                  <a:pt x="0" y="337"/>
                </a:lnTo>
                <a:lnTo>
                  <a:pt x="0" y="343"/>
                </a:lnTo>
                <a:lnTo>
                  <a:pt x="0" y="355"/>
                </a:lnTo>
                <a:lnTo>
                  <a:pt x="0" y="355"/>
                </a:lnTo>
                <a:lnTo>
                  <a:pt x="6" y="361"/>
                </a:lnTo>
                <a:lnTo>
                  <a:pt x="6" y="373"/>
                </a:lnTo>
                <a:lnTo>
                  <a:pt x="12" y="379"/>
                </a:lnTo>
                <a:lnTo>
                  <a:pt x="12" y="385"/>
                </a:lnTo>
                <a:lnTo>
                  <a:pt x="18" y="397"/>
                </a:lnTo>
                <a:lnTo>
                  <a:pt x="24" y="403"/>
                </a:lnTo>
                <a:lnTo>
                  <a:pt x="30" y="409"/>
                </a:lnTo>
                <a:lnTo>
                  <a:pt x="42" y="415"/>
                </a:lnTo>
                <a:lnTo>
                  <a:pt x="48" y="421"/>
                </a:lnTo>
                <a:lnTo>
                  <a:pt x="54" y="427"/>
                </a:lnTo>
                <a:lnTo>
                  <a:pt x="66" y="439"/>
                </a:lnTo>
                <a:lnTo>
                  <a:pt x="72" y="445"/>
                </a:lnTo>
                <a:lnTo>
                  <a:pt x="78" y="451"/>
                </a:lnTo>
                <a:lnTo>
                  <a:pt x="96" y="457"/>
                </a:lnTo>
                <a:lnTo>
                  <a:pt x="102" y="463"/>
                </a:lnTo>
                <a:lnTo>
                  <a:pt x="114" y="469"/>
                </a:lnTo>
                <a:lnTo>
                  <a:pt x="132" y="481"/>
                </a:lnTo>
                <a:lnTo>
                  <a:pt x="144" y="487"/>
                </a:lnTo>
                <a:lnTo>
                  <a:pt x="150" y="487"/>
                </a:lnTo>
                <a:lnTo>
                  <a:pt x="174" y="499"/>
                </a:lnTo>
                <a:lnTo>
                  <a:pt x="186" y="505"/>
                </a:lnTo>
                <a:lnTo>
                  <a:pt x="198" y="511"/>
                </a:lnTo>
                <a:lnTo>
                  <a:pt x="222" y="517"/>
                </a:lnTo>
                <a:lnTo>
                  <a:pt x="234" y="523"/>
                </a:lnTo>
                <a:lnTo>
                  <a:pt x="246" y="529"/>
                </a:lnTo>
                <a:lnTo>
                  <a:pt x="270" y="535"/>
                </a:lnTo>
                <a:lnTo>
                  <a:pt x="282" y="541"/>
                </a:lnTo>
                <a:lnTo>
                  <a:pt x="300" y="547"/>
                </a:lnTo>
                <a:lnTo>
                  <a:pt x="324" y="553"/>
                </a:lnTo>
                <a:lnTo>
                  <a:pt x="342" y="559"/>
                </a:lnTo>
                <a:lnTo>
                  <a:pt x="354" y="559"/>
                </a:lnTo>
                <a:lnTo>
                  <a:pt x="384" y="571"/>
                </a:lnTo>
                <a:lnTo>
                  <a:pt x="402" y="571"/>
                </a:lnTo>
                <a:lnTo>
                  <a:pt x="420" y="577"/>
                </a:lnTo>
                <a:lnTo>
                  <a:pt x="450" y="583"/>
                </a:lnTo>
                <a:lnTo>
                  <a:pt x="468" y="589"/>
                </a:lnTo>
                <a:lnTo>
                  <a:pt x="486" y="589"/>
                </a:lnTo>
                <a:lnTo>
                  <a:pt x="522" y="595"/>
                </a:lnTo>
                <a:lnTo>
                  <a:pt x="534" y="601"/>
                </a:lnTo>
                <a:lnTo>
                  <a:pt x="552" y="601"/>
                </a:lnTo>
                <a:lnTo>
                  <a:pt x="588" y="607"/>
                </a:lnTo>
                <a:lnTo>
                  <a:pt x="606" y="613"/>
                </a:lnTo>
                <a:lnTo>
                  <a:pt x="630" y="613"/>
                </a:lnTo>
                <a:lnTo>
                  <a:pt x="666" y="619"/>
                </a:lnTo>
                <a:lnTo>
                  <a:pt x="684" y="619"/>
                </a:lnTo>
                <a:lnTo>
                  <a:pt x="702" y="625"/>
                </a:lnTo>
                <a:lnTo>
                  <a:pt x="744" y="631"/>
                </a:lnTo>
                <a:lnTo>
                  <a:pt x="762" y="631"/>
                </a:lnTo>
                <a:lnTo>
                  <a:pt x="780" y="631"/>
                </a:lnTo>
                <a:lnTo>
                  <a:pt x="822" y="637"/>
                </a:lnTo>
                <a:lnTo>
                  <a:pt x="840" y="637"/>
                </a:lnTo>
                <a:lnTo>
                  <a:pt x="864" y="637"/>
                </a:lnTo>
                <a:lnTo>
                  <a:pt x="906" y="643"/>
                </a:lnTo>
                <a:lnTo>
                  <a:pt x="924" y="643"/>
                </a:lnTo>
                <a:lnTo>
                  <a:pt x="942" y="643"/>
                </a:lnTo>
                <a:lnTo>
                  <a:pt x="984" y="649"/>
                </a:lnTo>
                <a:lnTo>
                  <a:pt x="1008" y="649"/>
                </a:lnTo>
                <a:lnTo>
                  <a:pt x="1026" y="649"/>
                </a:lnTo>
                <a:lnTo>
                  <a:pt x="1068" y="649"/>
                </a:lnTo>
                <a:lnTo>
                  <a:pt x="1092" y="649"/>
                </a:lnTo>
                <a:lnTo>
                  <a:pt x="1116" y="655"/>
                </a:lnTo>
                <a:lnTo>
                  <a:pt x="1158" y="655"/>
                </a:lnTo>
                <a:lnTo>
                  <a:pt x="1176" y="655"/>
                </a:lnTo>
                <a:lnTo>
                  <a:pt x="1200" y="655"/>
                </a:lnTo>
                <a:lnTo>
                  <a:pt x="1243" y="655"/>
                </a:lnTo>
                <a:lnTo>
                  <a:pt x="1261" y="655"/>
                </a:lnTo>
                <a:lnTo>
                  <a:pt x="1285" y="655"/>
                </a:lnTo>
                <a:lnTo>
                  <a:pt x="1327" y="655"/>
                </a:lnTo>
                <a:lnTo>
                  <a:pt x="1351" y="649"/>
                </a:lnTo>
                <a:lnTo>
                  <a:pt x="1369" y="649"/>
                </a:lnTo>
                <a:lnTo>
                  <a:pt x="1411" y="649"/>
                </a:lnTo>
                <a:lnTo>
                  <a:pt x="1435" y="649"/>
                </a:lnTo>
                <a:lnTo>
                  <a:pt x="1453" y="649"/>
                </a:lnTo>
                <a:lnTo>
                  <a:pt x="1495" y="643"/>
                </a:lnTo>
                <a:lnTo>
                  <a:pt x="1513" y="643"/>
                </a:lnTo>
                <a:lnTo>
                  <a:pt x="1537" y="643"/>
                </a:lnTo>
                <a:lnTo>
                  <a:pt x="1579" y="637"/>
                </a:lnTo>
                <a:lnTo>
                  <a:pt x="1597" y="637"/>
                </a:lnTo>
                <a:lnTo>
                  <a:pt x="1621" y="637"/>
                </a:lnTo>
                <a:lnTo>
                  <a:pt x="1657" y="631"/>
                </a:lnTo>
                <a:lnTo>
                  <a:pt x="1675" y="631"/>
                </a:lnTo>
                <a:lnTo>
                  <a:pt x="1699" y="631"/>
                </a:lnTo>
                <a:lnTo>
                  <a:pt x="1735" y="625"/>
                </a:lnTo>
                <a:lnTo>
                  <a:pt x="1753" y="619"/>
                </a:lnTo>
                <a:lnTo>
                  <a:pt x="1777" y="619"/>
                </a:lnTo>
                <a:lnTo>
                  <a:pt x="1813" y="613"/>
                </a:lnTo>
                <a:lnTo>
                  <a:pt x="1831" y="613"/>
                </a:lnTo>
                <a:lnTo>
                  <a:pt x="1849" y="607"/>
                </a:lnTo>
                <a:lnTo>
                  <a:pt x="1885" y="601"/>
                </a:lnTo>
                <a:lnTo>
                  <a:pt x="1903" y="601"/>
                </a:lnTo>
                <a:lnTo>
                  <a:pt x="1921" y="595"/>
                </a:lnTo>
                <a:lnTo>
                  <a:pt x="1957" y="589"/>
                </a:lnTo>
                <a:lnTo>
                  <a:pt x="1975" y="589"/>
                </a:lnTo>
                <a:lnTo>
                  <a:pt x="1987" y="583"/>
                </a:lnTo>
                <a:lnTo>
                  <a:pt x="2023" y="577"/>
                </a:lnTo>
                <a:lnTo>
                  <a:pt x="2035" y="571"/>
                </a:lnTo>
                <a:lnTo>
                  <a:pt x="2053" y="571"/>
                </a:lnTo>
                <a:lnTo>
                  <a:pt x="2083" y="559"/>
                </a:lnTo>
                <a:lnTo>
                  <a:pt x="2101" y="559"/>
                </a:lnTo>
                <a:lnTo>
                  <a:pt x="2113" y="553"/>
                </a:lnTo>
                <a:lnTo>
                  <a:pt x="2143" y="547"/>
                </a:lnTo>
                <a:lnTo>
                  <a:pt x="2155" y="541"/>
                </a:lnTo>
                <a:lnTo>
                  <a:pt x="2167" y="535"/>
                </a:lnTo>
                <a:lnTo>
                  <a:pt x="2197" y="529"/>
                </a:lnTo>
                <a:lnTo>
                  <a:pt x="2209" y="523"/>
                </a:lnTo>
                <a:lnTo>
                  <a:pt x="2221" y="517"/>
                </a:lnTo>
                <a:lnTo>
                  <a:pt x="2245" y="511"/>
                </a:lnTo>
                <a:lnTo>
                  <a:pt x="2257" y="505"/>
                </a:lnTo>
                <a:lnTo>
                  <a:pt x="2269" y="499"/>
                </a:lnTo>
                <a:lnTo>
                  <a:pt x="2287" y="487"/>
                </a:lnTo>
                <a:lnTo>
                  <a:pt x="2299" y="487"/>
                </a:lnTo>
                <a:lnTo>
                  <a:pt x="2311" y="481"/>
                </a:lnTo>
                <a:lnTo>
                  <a:pt x="2329" y="469"/>
                </a:lnTo>
                <a:lnTo>
                  <a:pt x="2335" y="463"/>
                </a:lnTo>
                <a:lnTo>
                  <a:pt x="2347" y="457"/>
                </a:lnTo>
                <a:lnTo>
                  <a:pt x="2359" y="451"/>
                </a:lnTo>
                <a:lnTo>
                  <a:pt x="2365" y="445"/>
                </a:lnTo>
                <a:lnTo>
                  <a:pt x="2377" y="439"/>
                </a:lnTo>
                <a:lnTo>
                  <a:pt x="2389" y="427"/>
                </a:lnTo>
                <a:lnTo>
                  <a:pt x="2395" y="421"/>
                </a:lnTo>
                <a:lnTo>
                  <a:pt x="2401" y="415"/>
                </a:lnTo>
                <a:lnTo>
                  <a:pt x="2413" y="409"/>
                </a:lnTo>
                <a:lnTo>
                  <a:pt x="2413" y="403"/>
                </a:lnTo>
                <a:lnTo>
                  <a:pt x="2419" y="397"/>
                </a:lnTo>
                <a:lnTo>
                  <a:pt x="2425" y="385"/>
                </a:lnTo>
                <a:lnTo>
                  <a:pt x="2431" y="379"/>
                </a:lnTo>
                <a:lnTo>
                  <a:pt x="2431" y="373"/>
                </a:lnTo>
                <a:lnTo>
                  <a:pt x="2437" y="361"/>
                </a:lnTo>
                <a:lnTo>
                  <a:pt x="2437" y="355"/>
                </a:lnTo>
                <a:lnTo>
                  <a:pt x="2437" y="355"/>
                </a:lnTo>
                <a:lnTo>
                  <a:pt x="2443" y="343"/>
                </a:lnTo>
                <a:lnTo>
                  <a:pt x="2443" y="337"/>
                </a:lnTo>
                <a:lnTo>
                  <a:pt x="2443" y="0"/>
                </a:lnTo>
                <a:close/>
              </a:path>
            </a:pathLst>
          </a:custGeom>
          <a:solidFill>
            <a:srgbClr val="800000"/>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4" name="Freeform 20"/>
          <p:cNvSpPr/>
          <p:nvPr/>
        </p:nvSpPr>
        <p:spPr>
          <a:xfrm>
            <a:off x="4229100" y="2943225"/>
            <a:ext cx="3878263" cy="1011238"/>
          </a:xfrm>
          <a:custGeom>
            <a:avLst/>
            <a:gdLst>
              <a:gd name="txL" fmla="*/ 0 w 2443"/>
              <a:gd name="txT" fmla="*/ 0 h 637"/>
              <a:gd name="txR" fmla="*/ 2443 w 2443"/>
              <a:gd name="txB" fmla="*/ 637 h 637"/>
            </a:gdLst>
            <a:ahLst/>
            <a:cxnLst>
              <a:cxn ang="0">
                <a:pos x="1303" y="0"/>
              </a:cxn>
              <a:cxn ang="0">
                <a:pos x="1411" y="0"/>
              </a:cxn>
              <a:cxn ang="0">
                <a:pos x="1537" y="12"/>
              </a:cxn>
              <a:cxn ang="0">
                <a:pos x="1639" y="18"/>
              </a:cxn>
              <a:cxn ang="0">
                <a:pos x="1735" y="30"/>
              </a:cxn>
              <a:cxn ang="0">
                <a:pos x="1849" y="42"/>
              </a:cxn>
              <a:cxn ang="0">
                <a:pos x="1939" y="60"/>
              </a:cxn>
              <a:cxn ang="0">
                <a:pos x="2023" y="78"/>
              </a:cxn>
              <a:cxn ang="0">
                <a:pos x="2113" y="102"/>
              </a:cxn>
              <a:cxn ang="0">
                <a:pos x="2185" y="120"/>
              </a:cxn>
              <a:cxn ang="0">
                <a:pos x="2245" y="144"/>
              </a:cxn>
              <a:cxn ang="0">
                <a:pos x="2299" y="168"/>
              </a:cxn>
              <a:cxn ang="0">
                <a:pos x="2353" y="198"/>
              </a:cxn>
              <a:cxn ang="0">
                <a:pos x="2389" y="222"/>
              </a:cxn>
              <a:cxn ang="0">
                <a:pos x="2413" y="252"/>
              </a:cxn>
              <a:cxn ang="0">
                <a:pos x="2437" y="282"/>
              </a:cxn>
              <a:cxn ang="0">
                <a:pos x="2443" y="312"/>
              </a:cxn>
              <a:cxn ang="0">
                <a:pos x="2437" y="336"/>
              </a:cxn>
              <a:cxn ang="0">
                <a:pos x="2425" y="372"/>
              </a:cxn>
              <a:cxn ang="0">
                <a:pos x="2401" y="396"/>
              </a:cxn>
              <a:cxn ang="0">
                <a:pos x="2365" y="426"/>
              </a:cxn>
              <a:cxn ang="0">
                <a:pos x="2317" y="456"/>
              </a:cxn>
              <a:cxn ang="0">
                <a:pos x="2269" y="480"/>
              </a:cxn>
              <a:cxn ang="0">
                <a:pos x="2209" y="505"/>
              </a:cxn>
              <a:cxn ang="0">
                <a:pos x="2125" y="529"/>
              </a:cxn>
              <a:cxn ang="0">
                <a:pos x="2053" y="553"/>
              </a:cxn>
              <a:cxn ang="0">
                <a:pos x="1975" y="571"/>
              </a:cxn>
              <a:cxn ang="0">
                <a:pos x="1867" y="589"/>
              </a:cxn>
              <a:cxn ang="0">
                <a:pos x="1777" y="601"/>
              </a:cxn>
              <a:cxn ang="0">
                <a:pos x="1675" y="613"/>
              </a:cxn>
              <a:cxn ang="0">
                <a:pos x="1579" y="619"/>
              </a:cxn>
              <a:cxn ang="0">
                <a:pos x="1453" y="631"/>
              </a:cxn>
              <a:cxn ang="0">
                <a:pos x="1351" y="631"/>
              </a:cxn>
              <a:cxn ang="0">
                <a:pos x="1243" y="637"/>
              </a:cxn>
              <a:cxn ang="0">
                <a:pos x="1116" y="637"/>
              </a:cxn>
              <a:cxn ang="0">
                <a:pos x="1008" y="631"/>
              </a:cxn>
              <a:cxn ang="0">
                <a:pos x="906" y="625"/>
              </a:cxn>
              <a:cxn ang="0">
                <a:pos x="780" y="613"/>
              </a:cxn>
              <a:cxn ang="0">
                <a:pos x="684" y="601"/>
              </a:cxn>
              <a:cxn ang="0">
                <a:pos x="588" y="589"/>
              </a:cxn>
              <a:cxn ang="0">
                <a:pos x="486" y="571"/>
              </a:cxn>
              <a:cxn ang="0">
                <a:pos x="402" y="553"/>
              </a:cxn>
              <a:cxn ang="0">
                <a:pos x="324" y="535"/>
              </a:cxn>
              <a:cxn ang="0">
                <a:pos x="246" y="511"/>
              </a:cxn>
              <a:cxn ang="0">
                <a:pos x="186" y="487"/>
              </a:cxn>
              <a:cxn ang="0">
                <a:pos x="132" y="462"/>
              </a:cxn>
              <a:cxn ang="0">
                <a:pos x="78" y="432"/>
              </a:cxn>
              <a:cxn ang="0">
                <a:pos x="48" y="402"/>
              </a:cxn>
              <a:cxn ang="0">
                <a:pos x="18" y="378"/>
              </a:cxn>
              <a:cxn ang="0">
                <a:pos x="6" y="348"/>
              </a:cxn>
              <a:cxn ang="0">
                <a:pos x="0" y="318"/>
              </a:cxn>
              <a:cxn ang="0">
                <a:pos x="6" y="288"/>
              </a:cxn>
              <a:cxn ang="0">
                <a:pos x="18" y="264"/>
              </a:cxn>
              <a:cxn ang="0">
                <a:pos x="48" y="228"/>
              </a:cxn>
              <a:cxn ang="0">
                <a:pos x="78" y="204"/>
              </a:cxn>
              <a:cxn ang="0">
                <a:pos x="120" y="180"/>
              </a:cxn>
              <a:cxn ang="0">
                <a:pos x="1218" y="0"/>
              </a:cxn>
            </a:cxnLst>
            <a:rect l="txL" t="txT" r="txR" b="txB"/>
            <a:pathLst>
              <a:path w="2443" h="637">
                <a:moveTo>
                  <a:pt x="1218" y="0"/>
                </a:moveTo>
                <a:lnTo>
                  <a:pt x="1243" y="0"/>
                </a:lnTo>
                <a:lnTo>
                  <a:pt x="1285" y="0"/>
                </a:lnTo>
                <a:lnTo>
                  <a:pt x="1303" y="0"/>
                </a:lnTo>
                <a:lnTo>
                  <a:pt x="1327" y="0"/>
                </a:lnTo>
                <a:lnTo>
                  <a:pt x="1369" y="0"/>
                </a:lnTo>
                <a:lnTo>
                  <a:pt x="1393" y="0"/>
                </a:lnTo>
                <a:lnTo>
                  <a:pt x="1411" y="0"/>
                </a:lnTo>
                <a:lnTo>
                  <a:pt x="1453" y="6"/>
                </a:lnTo>
                <a:lnTo>
                  <a:pt x="1477" y="6"/>
                </a:lnTo>
                <a:lnTo>
                  <a:pt x="1495" y="6"/>
                </a:lnTo>
                <a:lnTo>
                  <a:pt x="1537" y="12"/>
                </a:lnTo>
                <a:lnTo>
                  <a:pt x="1555" y="12"/>
                </a:lnTo>
                <a:lnTo>
                  <a:pt x="1579" y="12"/>
                </a:lnTo>
                <a:lnTo>
                  <a:pt x="1621" y="18"/>
                </a:lnTo>
                <a:lnTo>
                  <a:pt x="1639" y="18"/>
                </a:lnTo>
                <a:lnTo>
                  <a:pt x="1657" y="18"/>
                </a:lnTo>
                <a:lnTo>
                  <a:pt x="1699" y="24"/>
                </a:lnTo>
                <a:lnTo>
                  <a:pt x="1717" y="24"/>
                </a:lnTo>
                <a:lnTo>
                  <a:pt x="1735" y="30"/>
                </a:lnTo>
                <a:lnTo>
                  <a:pt x="1777" y="36"/>
                </a:lnTo>
                <a:lnTo>
                  <a:pt x="1795" y="36"/>
                </a:lnTo>
                <a:lnTo>
                  <a:pt x="1813" y="36"/>
                </a:lnTo>
                <a:lnTo>
                  <a:pt x="1849" y="42"/>
                </a:lnTo>
                <a:lnTo>
                  <a:pt x="1867" y="48"/>
                </a:lnTo>
                <a:lnTo>
                  <a:pt x="1885" y="48"/>
                </a:lnTo>
                <a:lnTo>
                  <a:pt x="1921" y="54"/>
                </a:lnTo>
                <a:lnTo>
                  <a:pt x="1939" y="60"/>
                </a:lnTo>
                <a:lnTo>
                  <a:pt x="1957" y="60"/>
                </a:lnTo>
                <a:lnTo>
                  <a:pt x="1987" y="72"/>
                </a:lnTo>
                <a:lnTo>
                  <a:pt x="2005" y="72"/>
                </a:lnTo>
                <a:lnTo>
                  <a:pt x="2023" y="78"/>
                </a:lnTo>
                <a:lnTo>
                  <a:pt x="2053" y="84"/>
                </a:lnTo>
                <a:lnTo>
                  <a:pt x="2071" y="90"/>
                </a:lnTo>
                <a:lnTo>
                  <a:pt x="2083" y="90"/>
                </a:lnTo>
                <a:lnTo>
                  <a:pt x="2113" y="102"/>
                </a:lnTo>
                <a:lnTo>
                  <a:pt x="2125" y="102"/>
                </a:lnTo>
                <a:lnTo>
                  <a:pt x="2143" y="108"/>
                </a:lnTo>
                <a:lnTo>
                  <a:pt x="2155" y="114"/>
                </a:lnTo>
                <a:lnTo>
                  <a:pt x="2185" y="120"/>
                </a:lnTo>
                <a:lnTo>
                  <a:pt x="2197" y="126"/>
                </a:lnTo>
                <a:lnTo>
                  <a:pt x="2209" y="132"/>
                </a:lnTo>
                <a:lnTo>
                  <a:pt x="2233" y="138"/>
                </a:lnTo>
                <a:lnTo>
                  <a:pt x="2245" y="144"/>
                </a:lnTo>
                <a:lnTo>
                  <a:pt x="2257" y="150"/>
                </a:lnTo>
                <a:lnTo>
                  <a:pt x="2275" y="156"/>
                </a:lnTo>
                <a:lnTo>
                  <a:pt x="2287" y="162"/>
                </a:lnTo>
                <a:lnTo>
                  <a:pt x="2299" y="168"/>
                </a:lnTo>
                <a:lnTo>
                  <a:pt x="2317" y="180"/>
                </a:lnTo>
                <a:lnTo>
                  <a:pt x="2329" y="180"/>
                </a:lnTo>
                <a:lnTo>
                  <a:pt x="2335" y="186"/>
                </a:lnTo>
                <a:lnTo>
                  <a:pt x="2353" y="198"/>
                </a:lnTo>
                <a:lnTo>
                  <a:pt x="2359" y="204"/>
                </a:lnTo>
                <a:lnTo>
                  <a:pt x="2365" y="210"/>
                </a:lnTo>
                <a:lnTo>
                  <a:pt x="2383" y="216"/>
                </a:lnTo>
                <a:lnTo>
                  <a:pt x="2389" y="222"/>
                </a:lnTo>
                <a:lnTo>
                  <a:pt x="2395" y="228"/>
                </a:lnTo>
                <a:lnTo>
                  <a:pt x="2407" y="240"/>
                </a:lnTo>
                <a:lnTo>
                  <a:pt x="2413" y="246"/>
                </a:lnTo>
                <a:lnTo>
                  <a:pt x="2413" y="252"/>
                </a:lnTo>
                <a:lnTo>
                  <a:pt x="2425" y="264"/>
                </a:lnTo>
                <a:lnTo>
                  <a:pt x="2425" y="264"/>
                </a:lnTo>
                <a:lnTo>
                  <a:pt x="2431" y="270"/>
                </a:lnTo>
                <a:lnTo>
                  <a:pt x="2437" y="282"/>
                </a:lnTo>
                <a:lnTo>
                  <a:pt x="2437" y="288"/>
                </a:lnTo>
                <a:lnTo>
                  <a:pt x="2437" y="294"/>
                </a:lnTo>
                <a:lnTo>
                  <a:pt x="2443" y="306"/>
                </a:lnTo>
                <a:lnTo>
                  <a:pt x="2443" y="312"/>
                </a:lnTo>
                <a:lnTo>
                  <a:pt x="2443" y="318"/>
                </a:lnTo>
                <a:lnTo>
                  <a:pt x="2443" y="330"/>
                </a:lnTo>
                <a:lnTo>
                  <a:pt x="2437" y="336"/>
                </a:lnTo>
                <a:lnTo>
                  <a:pt x="2437" y="336"/>
                </a:lnTo>
                <a:lnTo>
                  <a:pt x="2437" y="348"/>
                </a:lnTo>
                <a:lnTo>
                  <a:pt x="2431" y="354"/>
                </a:lnTo>
                <a:lnTo>
                  <a:pt x="2431" y="360"/>
                </a:lnTo>
                <a:lnTo>
                  <a:pt x="2425" y="372"/>
                </a:lnTo>
                <a:lnTo>
                  <a:pt x="2419" y="378"/>
                </a:lnTo>
                <a:lnTo>
                  <a:pt x="2413" y="384"/>
                </a:lnTo>
                <a:lnTo>
                  <a:pt x="2407" y="396"/>
                </a:lnTo>
                <a:lnTo>
                  <a:pt x="2401" y="396"/>
                </a:lnTo>
                <a:lnTo>
                  <a:pt x="2395" y="402"/>
                </a:lnTo>
                <a:lnTo>
                  <a:pt x="2383" y="414"/>
                </a:lnTo>
                <a:lnTo>
                  <a:pt x="2377" y="420"/>
                </a:lnTo>
                <a:lnTo>
                  <a:pt x="2365" y="426"/>
                </a:lnTo>
                <a:lnTo>
                  <a:pt x="2353" y="438"/>
                </a:lnTo>
                <a:lnTo>
                  <a:pt x="2347" y="438"/>
                </a:lnTo>
                <a:lnTo>
                  <a:pt x="2335" y="444"/>
                </a:lnTo>
                <a:lnTo>
                  <a:pt x="2317" y="456"/>
                </a:lnTo>
                <a:lnTo>
                  <a:pt x="2311" y="462"/>
                </a:lnTo>
                <a:lnTo>
                  <a:pt x="2299" y="468"/>
                </a:lnTo>
                <a:lnTo>
                  <a:pt x="2275" y="474"/>
                </a:lnTo>
                <a:lnTo>
                  <a:pt x="2269" y="480"/>
                </a:lnTo>
                <a:lnTo>
                  <a:pt x="2257" y="487"/>
                </a:lnTo>
                <a:lnTo>
                  <a:pt x="2233" y="493"/>
                </a:lnTo>
                <a:lnTo>
                  <a:pt x="2221" y="499"/>
                </a:lnTo>
                <a:lnTo>
                  <a:pt x="2209" y="505"/>
                </a:lnTo>
                <a:lnTo>
                  <a:pt x="2185" y="511"/>
                </a:lnTo>
                <a:lnTo>
                  <a:pt x="2167" y="517"/>
                </a:lnTo>
                <a:lnTo>
                  <a:pt x="2155" y="523"/>
                </a:lnTo>
                <a:lnTo>
                  <a:pt x="2125" y="529"/>
                </a:lnTo>
                <a:lnTo>
                  <a:pt x="2113" y="535"/>
                </a:lnTo>
                <a:lnTo>
                  <a:pt x="2101" y="541"/>
                </a:lnTo>
                <a:lnTo>
                  <a:pt x="2071" y="547"/>
                </a:lnTo>
                <a:lnTo>
                  <a:pt x="2053" y="553"/>
                </a:lnTo>
                <a:lnTo>
                  <a:pt x="2035" y="553"/>
                </a:lnTo>
                <a:lnTo>
                  <a:pt x="2005" y="559"/>
                </a:lnTo>
                <a:lnTo>
                  <a:pt x="1987" y="565"/>
                </a:lnTo>
                <a:lnTo>
                  <a:pt x="1975" y="571"/>
                </a:lnTo>
                <a:lnTo>
                  <a:pt x="1939" y="577"/>
                </a:lnTo>
                <a:lnTo>
                  <a:pt x="1921" y="577"/>
                </a:lnTo>
                <a:lnTo>
                  <a:pt x="1903" y="583"/>
                </a:lnTo>
                <a:lnTo>
                  <a:pt x="1867" y="589"/>
                </a:lnTo>
                <a:lnTo>
                  <a:pt x="1849" y="589"/>
                </a:lnTo>
                <a:lnTo>
                  <a:pt x="1831" y="595"/>
                </a:lnTo>
                <a:lnTo>
                  <a:pt x="1813" y="595"/>
                </a:lnTo>
                <a:lnTo>
                  <a:pt x="1777" y="601"/>
                </a:lnTo>
                <a:lnTo>
                  <a:pt x="1753" y="601"/>
                </a:lnTo>
                <a:lnTo>
                  <a:pt x="1735" y="607"/>
                </a:lnTo>
                <a:lnTo>
                  <a:pt x="1699" y="613"/>
                </a:lnTo>
                <a:lnTo>
                  <a:pt x="1675" y="613"/>
                </a:lnTo>
                <a:lnTo>
                  <a:pt x="1657" y="613"/>
                </a:lnTo>
                <a:lnTo>
                  <a:pt x="1621" y="619"/>
                </a:lnTo>
                <a:lnTo>
                  <a:pt x="1597" y="619"/>
                </a:lnTo>
                <a:lnTo>
                  <a:pt x="1579" y="619"/>
                </a:lnTo>
                <a:lnTo>
                  <a:pt x="1537" y="625"/>
                </a:lnTo>
                <a:lnTo>
                  <a:pt x="1513" y="625"/>
                </a:lnTo>
                <a:lnTo>
                  <a:pt x="1495" y="625"/>
                </a:lnTo>
                <a:lnTo>
                  <a:pt x="1453" y="631"/>
                </a:lnTo>
                <a:lnTo>
                  <a:pt x="1435" y="631"/>
                </a:lnTo>
                <a:lnTo>
                  <a:pt x="1411" y="631"/>
                </a:lnTo>
                <a:lnTo>
                  <a:pt x="1369" y="631"/>
                </a:lnTo>
                <a:lnTo>
                  <a:pt x="1351" y="631"/>
                </a:lnTo>
                <a:lnTo>
                  <a:pt x="1327" y="637"/>
                </a:lnTo>
                <a:lnTo>
                  <a:pt x="1285" y="637"/>
                </a:lnTo>
                <a:lnTo>
                  <a:pt x="1261" y="637"/>
                </a:lnTo>
                <a:lnTo>
                  <a:pt x="1243" y="637"/>
                </a:lnTo>
                <a:lnTo>
                  <a:pt x="1200" y="637"/>
                </a:lnTo>
                <a:lnTo>
                  <a:pt x="1176" y="637"/>
                </a:lnTo>
                <a:lnTo>
                  <a:pt x="1158" y="637"/>
                </a:lnTo>
                <a:lnTo>
                  <a:pt x="1116" y="637"/>
                </a:lnTo>
                <a:lnTo>
                  <a:pt x="1092" y="631"/>
                </a:lnTo>
                <a:lnTo>
                  <a:pt x="1068" y="631"/>
                </a:lnTo>
                <a:lnTo>
                  <a:pt x="1026" y="631"/>
                </a:lnTo>
                <a:lnTo>
                  <a:pt x="1008" y="631"/>
                </a:lnTo>
                <a:lnTo>
                  <a:pt x="984" y="631"/>
                </a:lnTo>
                <a:lnTo>
                  <a:pt x="942" y="625"/>
                </a:lnTo>
                <a:lnTo>
                  <a:pt x="924" y="625"/>
                </a:lnTo>
                <a:lnTo>
                  <a:pt x="906" y="625"/>
                </a:lnTo>
                <a:lnTo>
                  <a:pt x="864" y="619"/>
                </a:lnTo>
                <a:lnTo>
                  <a:pt x="840" y="619"/>
                </a:lnTo>
                <a:lnTo>
                  <a:pt x="822" y="619"/>
                </a:lnTo>
                <a:lnTo>
                  <a:pt x="780" y="613"/>
                </a:lnTo>
                <a:lnTo>
                  <a:pt x="762" y="613"/>
                </a:lnTo>
                <a:lnTo>
                  <a:pt x="744" y="613"/>
                </a:lnTo>
                <a:lnTo>
                  <a:pt x="702" y="607"/>
                </a:lnTo>
                <a:lnTo>
                  <a:pt x="684" y="601"/>
                </a:lnTo>
                <a:lnTo>
                  <a:pt x="666" y="601"/>
                </a:lnTo>
                <a:lnTo>
                  <a:pt x="630" y="595"/>
                </a:lnTo>
                <a:lnTo>
                  <a:pt x="606" y="595"/>
                </a:lnTo>
                <a:lnTo>
                  <a:pt x="588" y="589"/>
                </a:lnTo>
                <a:lnTo>
                  <a:pt x="552" y="583"/>
                </a:lnTo>
                <a:lnTo>
                  <a:pt x="534" y="583"/>
                </a:lnTo>
                <a:lnTo>
                  <a:pt x="522" y="577"/>
                </a:lnTo>
                <a:lnTo>
                  <a:pt x="486" y="571"/>
                </a:lnTo>
                <a:lnTo>
                  <a:pt x="468" y="571"/>
                </a:lnTo>
                <a:lnTo>
                  <a:pt x="450" y="565"/>
                </a:lnTo>
                <a:lnTo>
                  <a:pt x="420" y="559"/>
                </a:lnTo>
                <a:lnTo>
                  <a:pt x="402" y="553"/>
                </a:lnTo>
                <a:lnTo>
                  <a:pt x="384" y="553"/>
                </a:lnTo>
                <a:lnTo>
                  <a:pt x="354" y="541"/>
                </a:lnTo>
                <a:lnTo>
                  <a:pt x="342" y="541"/>
                </a:lnTo>
                <a:lnTo>
                  <a:pt x="324" y="535"/>
                </a:lnTo>
                <a:lnTo>
                  <a:pt x="300" y="529"/>
                </a:lnTo>
                <a:lnTo>
                  <a:pt x="282" y="523"/>
                </a:lnTo>
                <a:lnTo>
                  <a:pt x="270" y="517"/>
                </a:lnTo>
                <a:lnTo>
                  <a:pt x="246" y="511"/>
                </a:lnTo>
                <a:lnTo>
                  <a:pt x="234" y="505"/>
                </a:lnTo>
                <a:lnTo>
                  <a:pt x="222" y="499"/>
                </a:lnTo>
                <a:lnTo>
                  <a:pt x="198" y="493"/>
                </a:lnTo>
                <a:lnTo>
                  <a:pt x="186" y="487"/>
                </a:lnTo>
                <a:lnTo>
                  <a:pt x="174" y="480"/>
                </a:lnTo>
                <a:lnTo>
                  <a:pt x="150" y="468"/>
                </a:lnTo>
                <a:lnTo>
                  <a:pt x="144" y="468"/>
                </a:lnTo>
                <a:lnTo>
                  <a:pt x="132" y="462"/>
                </a:lnTo>
                <a:lnTo>
                  <a:pt x="114" y="450"/>
                </a:lnTo>
                <a:lnTo>
                  <a:pt x="102" y="444"/>
                </a:lnTo>
                <a:lnTo>
                  <a:pt x="96" y="438"/>
                </a:lnTo>
                <a:lnTo>
                  <a:pt x="78" y="432"/>
                </a:lnTo>
                <a:lnTo>
                  <a:pt x="72" y="426"/>
                </a:lnTo>
                <a:lnTo>
                  <a:pt x="66" y="420"/>
                </a:lnTo>
                <a:lnTo>
                  <a:pt x="60" y="414"/>
                </a:lnTo>
                <a:lnTo>
                  <a:pt x="48" y="402"/>
                </a:lnTo>
                <a:lnTo>
                  <a:pt x="42" y="396"/>
                </a:lnTo>
                <a:lnTo>
                  <a:pt x="36" y="396"/>
                </a:lnTo>
                <a:lnTo>
                  <a:pt x="24" y="384"/>
                </a:lnTo>
                <a:lnTo>
                  <a:pt x="18" y="378"/>
                </a:lnTo>
                <a:lnTo>
                  <a:pt x="18" y="372"/>
                </a:lnTo>
                <a:lnTo>
                  <a:pt x="12" y="360"/>
                </a:lnTo>
                <a:lnTo>
                  <a:pt x="6" y="354"/>
                </a:lnTo>
                <a:lnTo>
                  <a:pt x="6" y="348"/>
                </a:lnTo>
                <a:lnTo>
                  <a:pt x="0" y="336"/>
                </a:lnTo>
                <a:lnTo>
                  <a:pt x="0" y="336"/>
                </a:lnTo>
                <a:lnTo>
                  <a:pt x="0" y="330"/>
                </a:lnTo>
                <a:lnTo>
                  <a:pt x="0" y="318"/>
                </a:lnTo>
                <a:lnTo>
                  <a:pt x="0" y="312"/>
                </a:lnTo>
                <a:lnTo>
                  <a:pt x="0" y="306"/>
                </a:lnTo>
                <a:lnTo>
                  <a:pt x="0" y="294"/>
                </a:lnTo>
                <a:lnTo>
                  <a:pt x="6" y="288"/>
                </a:lnTo>
                <a:lnTo>
                  <a:pt x="6" y="282"/>
                </a:lnTo>
                <a:lnTo>
                  <a:pt x="12" y="270"/>
                </a:lnTo>
                <a:lnTo>
                  <a:pt x="12" y="264"/>
                </a:lnTo>
                <a:lnTo>
                  <a:pt x="18" y="264"/>
                </a:lnTo>
                <a:lnTo>
                  <a:pt x="24" y="252"/>
                </a:lnTo>
                <a:lnTo>
                  <a:pt x="30" y="246"/>
                </a:lnTo>
                <a:lnTo>
                  <a:pt x="36" y="240"/>
                </a:lnTo>
                <a:lnTo>
                  <a:pt x="48" y="228"/>
                </a:lnTo>
                <a:lnTo>
                  <a:pt x="54" y="222"/>
                </a:lnTo>
                <a:lnTo>
                  <a:pt x="60" y="216"/>
                </a:lnTo>
                <a:lnTo>
                  <a:pt x="72" y="210"/>
                </a:lnTo>
                <a:lnTo>
                  <a:pt x="78" y="204"/>
                </a:lnTo>
                <a:lnTo>
                  <a:pt x="90" y="198"/>
                </a:lnTo>
                <a:lnTo>
                  <a:pt x="102" y="186"/>
                </a:lnTo>
                <a:lnTo>
                  <a:pt x="114" y="180"/>
                </a:lnTo>
                <a:lnTo>
                  <a:pt x="120" y="180"/>
                </a:lnTo>
                <a:lnTo>
                  <a:pt x="144" y="168"/>
                </a:lnTo>
                <a:lnTo>
                  <a:pt x="150" y="162"/>
                </a:lnTo>
                <a:lnTo>
                  <a:pt x="1218" y="318"/>
                </a:lnTo>
                <a:lnTo>
                  <a:pt x="1218" y="0"/>
                </a:lnTo>
                <a:close/>
              </a:path>
            </a:pathLst>
          </a:custGeom>
          <a:solidFill>
            <a:srgbClr val="FF0000"/>
          </a:solidFill>
          <a:ln w="9525" cap="flat" cmpd="sng">
            <a:solidFill>
              <a:srgbClr val="000000"/>
            </a:solidFill>
            <a:prstDash val="solid"/>
            <a:round/>
            <a:headEnd type="none" w="med" len="med"/>
            <a:tailEnd type="none" w="med" len="med"/>
          </a:ln>
        </p:spPr>
        <p:txBody>
          <a:bodyPr/>
          <a:lstStyle/>
          <a:p>
            <a:endParaRPr dirty="0">
              <a:latin typeface="Arial" panose="020B0604020202020204" pitchFamily="34" charset="0"/>
            </a:endParaRPr>
          </a:p>
        </p:txBody>
      </p:sp>
      <p:sp>
        <p:nvSpPr>
          <p:cNvPr id="1035" name="Rectangle 21"/>
          <p:cNvSpPr/>
          <p:nvPr/>
        </p:nvSpPr>
        <p:spPr>
          <a:xfrm>
            <a:off x="7231063" y="4487863"/>
            <a:ext cx="457200" cy="276860"/>
          </a:xfrm>
          <a:prstGeom prst="rect">
            <a:avLst/>
          </a:prstGeom>
          <a:noFill/>
          <a:ln w="9525">
            <a:noFill/>
          </a:ln>
        </p:spPr>
        <p:txBody>
          <a:bodyPr wrap="none" lIns="0" tIns="0" rIns="0" bIns="0">
            <a:spAutoFit/>
          </a:bodyPr>
          <a:lstStyle/>
          <a:p>
            <a:r>
              <a:rPr b="1" dirty="0">
                <a:solidFill>
                  <a:srgbClr val="000000"/>
                </a:solidFill>
                <a:latin typeface="Arial" panose="020B0604020202020204" pitchFamily="34" charset="0"/>
              </a:rPr>
              <a:t>83%</a:t>
            </a:r>
            <a:endParaRPr sz="2400" dirty="0">
              <a:latin typeface="Times New Roman" panose="02020603050405020304" charset="0"/>
            </a:endParaRPr>
          </a:p>
        </p:txBody>
      </p:sp>
      <p:sp>
        <p:nvSpPr>
          <p:cNvPr id="1036" name="Rectangle 22"/>
          <p:cNvSpPr/>
          <p:nvPr/>
        </p:nvSpPr>
        <p:spPr>
          <a:xfrm>
            <a:off x="4219575" y="2867025"/>
            <a:ext cx="330200" cy="276860"/>
          </a:xfrm>
          <a:prstGeom prst="rect">
            <a:avLst/>
          </a:prstGeom>
          <a:noFill/>
          <a:ln w="9525">
            <a:noFill/>
          </a:ln>
        </p:spPr>
        <p:txBody>
          <a:bodyPr wrap="none" lIns="0" tIns="0" rIns="0" bIns="0">
            <a:spAutoFit/>
          </a:bodyPr>
          <a:lstStyle/>
          <a:p>
            <a:r>
              <a:rPr b="1" dirty="0">
                <a:solidFill>
                  <a:srgbClr val="000000"/>
                </a:solidFill>
                <a:latin typeface="Arial" panose="020B0604020202020204" pitchFamily="34" charset="0"/>
              </a:rPr>
              <a:t>4%</a:t>
            </a:r>
            <a:endParaRPr sz="2400" dirty="0">
              <a:latin typeface="Times New Roman" panose="02020603050405020304" charset="0"/>
            </a:endParaRPr>
          </a:p>
        </p:txBody>
      </p:sp>
      <p:sp>
        <p:nvSpPr>
          <p:cNvPr id="1037" name="Rectangle 23"/>
          <p:cNvSpPr/>
          <p:nvPr/>
        </p:nvSpPr>
        <p:spPr>
          <a:xfrm>
            <a:off x="4752975" y="2686050"/>
            <a:ext cx="330200" cy="276860"/>
          </a:xfrm>
          <a:prstGeom prst="rect">
            <a:avLst/>
          </a:prstGeom>
          <a:noFill/>
          <a:ln w="9525">
            <a:noFill/>
          </a:ln>
        </p:spPr>
        <p:txBody>
          <a:bodyPr wrap="none" lIns="0" tIns="0" rIns="0" bIns="0">
            <a:spAutoFit/>
          </a:bodyPr>
          <a:lstStyle/>
          <a:p>
            <a:r>
              <a:rPr b="1" dirty="0">
                <a:solidFill>
                  <a:srgbClr val="000000"/>
                </a:solidFill>
                <a:latin typeface="Arial" panose="020B0604020202020204" pitchFamily="34" charset="0"/>
              </a:rPr>
              <a:t>8%</a:t>
            </a:r>
            <a:endParaRPr sz="2400" dirty="0">
              <a:latin typeface="Times New Roman" panose="02020603050405020304" charset="0"/>
            </a:endParaRPr>
          </a:p>
        </p:txBody>
      </p:sp>
      <p:sp>
        <p:nvSpPr>
          <p:cNvPr id="1038" name="Rectangle 24"/>
          <p:cNvSpPr/>
          <p:nvPr/>
        </p:nvSpPr>
        <p:spPr>
          <a:xfrm>
            <a:off x="5619750" y="2609850"/>
            <a:ext cx="330200" cy="276860"/>
          </a:xfrm>
          <a:prstGeom prst="rect">
            <a:avLst/>
          </a:prstGeom>
          <a:noFill/>
          <a:ln w="9525">
            <a:noFill/>
          </a:ln>
        </p:spPr>
        <p:txBody>
          <a:bodyPr wrap="none" lIns="0" tIns="0" rIns="0" bIns="0">
            <a:spAutoFit/>
          </a:bodyPr>
          <a:lstStyle/>
          <a:p>
            <a:r>
              <a:rPr b="1" dirty="0">
                <a:solidFill>
                  <a:srgbClr val="000000"/>
                </a:solidFill>
                <a:latin typeface="Arial" panose="020B0604020202020204" pitchFamily="34" charset="0"/>
              </a:rPr>
              <a:t>5%</a:t>
            </a:r>
            <a:endParaRPr sz="2400" dirty="0">
              <a:latin typeface="Times New Roman" panose="02020603050405020304" charset="0"/>
            </a:endParaRPr>
          </a:p>
        </p:txBody>
      </p:sp>
      <p:sp>
        <p:nvSpPr>
          <p:cNvPr id="1039" name="Text Box 5"/>
          <p:cNvSpPr txBox="1"/>
          <p:nvPr/>
        </p:nvSpPr>
        <p:spPr>
          <a:xfrm>
            <a:off x="6553200" y="4662488"/>
            <a:ext cx="2133600" cy="521970"/>
          </a:xfrm>
          <a:prstGeom prst="rect">
            <a:avLst/>
          </a:prstGeom>
          <a:noFill/>
          <a:ln w="12700">
            <a:noFill/>
          </a:ln>
        </p:spPr>
        <p:txBody>
          <a:bodyPr>
            <a:spAutoFit/>
          </a:bodyPr>
          <a:lstStyle/>
          <a:p>
            <a:pPr algn="ctr" eaLnBrk="0" hangingPunct="0">
              <a:spcBef>
                <a:spcPct val="50000"/>
              </a:spcBef>
            </a:pPr>
            <a:r>
              <a:rPr sz="2800" dirty="0">
                <a:solidFill>
                  <a:srgbClr val="CC3300"/>
                </a:solidFill>
                <a:latin typeface="Times New Roman" panose="02020603050405020304" charset="0"/>
              </a:rPr>
              <a:t>Straight-Line</a:t>
            </a:r>
          </a:p>
        </p:txBody>
      </p:sp>
      <p:sp>
        <p:nvSpPr>
          <p:cNvPr id="1040" name="Text Box 6"/>
          <p:cNvSpPr txBox="1"/>
          <p:nvPr/>
        </p:nvSpPr>
        <p:spPr>
          <a:xfrm>
            <a:off x="2362200" y="2452688"/>
            <a:ext cx="2209800" cy="953135"/>
          </a:xfrm>
          <a:prstGeom prst="rect">
            <a:avLst/>
          </a:prstGeom>
          <a:noFill/>
          <a:ln w="12700">
            <a:noFill/>
          </a:ln>
        </p:spPr>
        <p:txBody>
          <a:bodyPr>
            <a:spAutoFit/>
          </a:bodyPr>
          <a:lstStyle/>
          <a:p>
            <a:pPr algn="ctr" eaLnBrk="0" hangingPunct="0">
              <a:spcBef>
                <a:spcPct val="50000"/>
              </a:spcBef>
            </a:pPr>
            <a:r>
              <a:rPr sz="2800" dirty="0">
                <a:solidFill>
                  <a:srgbClr val="006600"/>
                </a:solidFill>
                <a:latin typeface="Times New Roman" panose="02020603050405020304" charset="0"/>
              </a:rPr>
              <a:t>Declining- </a:t>
            </a:r>
            <a:br>
              <a:rPr sz="2800" dirty="0">
                <a:solidFill>
                  <a:srgbClr val="006600"/>
                </a:solidFill>
                <a:latin typeface="Times New Roman" panose="02020603050405020304" charset="0"/>
              </a:rPr>
            </a:br>
            <a:r>
              <a:rPr sz="2800" dirty="0">
                <a:solidFill>
                  <a:srgbClr val="006600"/>
                </a:solidFill>
                <a:latin typeface="Times New Roman" panose="02020603050405020304" charset="0"/>
              </a:rPr>
              <a:t>Balance</a:t>
            </a:r>
          </a:p>
        </p:txBody>
      </p:sp>
      <p:sp>
        <p:nvSpPr>
          <p:cNvPr id="1041" name="Text Box 7"/>
          <p:cNvSpPr txBox="1"/>
          <p:nvPr/>
        </p:nvSpPr>
        <p:spPr>
          <a:xfrm>
            <a:off x="3733800" y="2238375"/>
            <a:ext cx="2209800" cy="521970"/>
          </a:xfrm>
          <a:prstGeom prst="rect">
            <a:avLst/>
          </a:prstGeom>
          <a:noFill/>
          <a:ln w="12700">
            <a:noFill/>
          </a:ln>
        </p:spPr>
        <p:txBody>
          <a:bodyPr>
            <a:spAutoFit/>
          </a:bodyPr>
          <a:lstStyle/>
          <a:p>
            <a:pPr algn="ctr" eaLnBrk="0" hangingPunct="0">
              <a:spcBef>
                <a:spcPct val="50000"/>
              </a:spcBef>
            </a:pPr>
            <a:r>
              <a:rPr sz="2800" dirty="0">
                <a:solidFill>
                  <a:srgbClr val="990033"/>
                </a:solidFill>
                <a:latin typeface="Times New Roman" panose="02020603050405020304" charset="0"/>
              </a:rPr>
              <a:t>Other</a:t>
            </a:r>
            <a:endParaRPr sz="2800" dirty="0">
              <a:solidFill>
                <a:srgbClr val="CC3300"/>
              </a:solidFill>
              <a:latin typeface="Times New Roman" panose="02020603050405020304" charset="0"/>
            </a:endParaRPr>
          </a:p>
        </p:txBody>
      </p:sp>
      <p:sp>
        <p:nvSpPr>
          <p:cNvPr id="1042" name="Text Box 8"/>
          <p:cNvSpPr txBox="1"/>
          <p:nvPr/>
        </p:nvSpPr>
        <p:spPr>
          <a:xfrm>
            <a:off x="5029200" y="2147888"/>
            <a:ext cx="3886200" cy="521970"/>
          </a:xfrm>
          <a:prstGeom prst="rect">
            <a:avLst/>
          </a:prstGeom>
          <a:noFill/>
          <a:ln w="12700">
            <a:noFill/>
          </a:ln>
        </p:spPr>
        <p:txBody>
          <a:bodyPr>
            <a:spAutoFit/>
          </a:bodyPr>
          <a:lstStyle/>
          <a:p>
            <a:pPr algn="ctr" eaLnBrk="0" hangingPunct="0">
              <a:spcBef>
                <a:spcPct val="50000"/>
              </a:spcBef>
            </a:pPr>
            <a:r>
              <a:rPr sz="2800" dirty="0">
                <a:solidFill>
                  <a:srgbClr val="0000FF"/>
                </a:solidFill>
                <a:latin typeface="Times New Roman" panose="02020603050405020304" charset="0"/>
              </a:rPr>
              <a:t>Units-of-Production</a:t>
            </a:r>
          </a:p>
        </p:txBody>
      </p:sp>
      <p:sp>
        <p:nvSpPr>
          <p:cNvPr id="1043" name="Text Box 9"/>
          <p:cNvSpPr txBox="1"/>
          <p:nvPr/>
        </p:nvSpPr>
        <p:spPr>
          <a:xfrm>
            <a:off x="2819400" y="5486400"/>
            <a:ext cx="7772400" cy="706755"/>
          </a:xfrm>
          <a:prstGeom prst="rect">
            <a:avLst/>
          </a:prstGeom>
          <a:noFill/>
          <a:ln w="12700">
            <a:noFill/>
          </a:ln>
        </p:spPr>
        <p:txBody>
          <a:bodyPr>
            <a:spAutoFit/>
          </a:bodyPr>
          <a:lstStyle/>
          <a:p>
            <a:pPr eaLnBrk="0" hangingPunct="0">
              <a:spcBef>
                <a:spcPct val="50000"/>
              </a:spcBef>
            </a:pPr>
            <a:r>
              <a:rPr sz="2000" dirty="0">
                <a:latin typeface="Times New Roman" panose="02020603050405020304" charset="0"/>
              </a:rPr>
              <a:t>Source:  </a:t>
            </a:r>
            <a:r>
              <a:rPr sz="2000" i="1" dirty="0">
                <a:latin typeface="Times New Roman" panose="02020603050405020304" charset="0"/>
              </a:rPr>
              <a:t>Accounting Trends &amp; Techniques, 56</a:t>
            </a:r>
            <a:r>
              <a:rPr sz="2000" i="1" baseline="30000" dirty="0">
                <a:latin typeface="Times New Roman" panose="02020603050405020304" charset="0"/>
              </a:rPr>
              <a:t>th</a:t>
            </a:r>
            <a:r>
              <a:rPr sz="2000" i="1" dirty="0">
                <a:latin typeface="Times New Roman" panose="02020603050405020304" charset="0"/>
              </a:rPr>
              <a:t>. ed., </a:t>
            </a:r>
            <a:r>
              <a:rPr sz="2000" dirty="0">
                <a:latin typeface="Times New Roman" panose="02020603050405020304" charset="0"/>
              </a:rPr>
              <a:t>American Institute of Certified Public Accountants, New York, 2002.</a:t>
            </a:r>
          </a:p>
        </p:txBody>
      </p:sp>
      <p:sp>
        <p:nvSpPr>
          <p:cNvPr id="172042" name="AutoShape 10"/>
          <p:cNvSpPr>
            <a:spLocks noChangeArrowheads="1"/>
          </p:cNvSpPr>
          <p:nvPr/>
        </p:nvSpPr>
        <p:spPr bwMode="auto">
          <a:xfrm>
            <a:off x="2286000" y="609600"/>
            <a:ext cx="7772400" cy="838200"/>
          </a:xfrm>
          <a:prstGeom prst="roundRect">
            <a:avLst>
              <a:gd name="adj" fmla="val 16667"/>
            </a:avLst>
          </a:prstGeom>
          <a:solidFill>
            <a:srgbClr val="800000"/>
          </a:solidFill>
          <a:ln w="9525">
            <a:solidFill>
              <a:schemeClr val="tx1"/>
            </a:solidFill>
            <a:round/>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Use of Depreciation Methods</a:t>
            </a:r>
            <a:endParaRPr kumimoji="0" lang="en-US" sz="4400" b="0" i="0" u="none" strike="noStrike" kern="1200" cap="none" spc="0" normalizeH="0" baseline="0" noProof="0">
              <a:ln>
                <a:noFill/>
              </a:ln>
              <a:solidFill>
                <a:schemeClr val="tx2"/>
              </a:solidFill>
              <a:effectLst/>
              <a:uLnTx/>
              <a:uFillTx/>
              <a:latin typeface="Times New Roman" panose="02020603050405020304" charset="0"/>
              <a:ea typeface="+mn-ea"/>
              <a:cs typeface="+mn-cs"/>
            </a:endParaRPr>
          </a:p>
        </p:txBody>
      </p:sp>
      <p:sp>
        <p:nvSpPr>
          <p:cNvPr id="172043" name="AutoShape 11"/>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AutoShape 2"/>
          <p:cNvSpPr>
            <a:spLocks noChangeArrowheads="1"/>
          </p:cNvSpPr>
          <p:nvPr/>
        </p:nvSpPr>
        <p:spPr bwMode="auto">
          <a:xfrm>
            <a:off x="4121150" y="762000"/>
            <a:ext cx="3873500" cy="9080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Facts</a:t>
            </a:r>
            <a:endParaRPr kumimoji="0" lang="en-US" sz="48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73059" name="Rectangle 3"/>
          <p:cNvSpPr>
            <a:spLocks noChangeArrowheads="1"/>
          </p:cNvSpPr>
          <p:nvPr/>
        </p:nvSpPr>
        <p:spPr bwMode="auto">
          <a:xfrm>
            <a:off x="1905000" y="2286000"/>
            <a:ext cx="7007225" cy="2500630"/>
          </a:xfrm>
          <a:prstGeom prst="rect">
            <a:avLst/>
          </a:prstGeom>
          <a:solidFill>
            <a:schemeClr val="bg1"/>
          </a:solidFill>
          <a:ln w="12700">
            <a:solidFill>
              <a:schemeClr val="tx1"/>
            </a:solidFill>
            <a:miter lim="800000"/>
          </a:ln>
          <a:effectLst>
            <a:outerShdw dist="107763" dir="2700000" algn="ctr" rotWithShape="0">
              <a:srgbClr val="006600"/>
            </a:outerShdw>
          </a:effectLst>
        </p:spPr>
        <p:txBody>
          <a:bodyPr lIns="90488" tIns="44450" rIns="90488" bIns="44450">
            <a:spAutoFit/>
          </a:bodyPr>
          <a:lstStyle/>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Original Cost.....…………..	 $24,000</a:t>
            </a: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Estimated Life in years…..	5 years</a:t>
            </a: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Estimated Life in hours….. 	10,000</a:t>
            </a: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Estimated Residual Value...	$2,000</a:t>
            </a:r>
          </a:p>
        </p:txBody>
      </p:sp>
      <p:grpSp>
        <p:nvGrpSpPr>
          <p:cNvPr id="21508" name="Group 4"/>
          <p:cNvGrpSpPr/>
          <p:nvPr/>
        </p:nvGrpSpPr>
        <p:grpSpPr>
          <a:xfrm>
            <a:off x="8335963" y="1782763"/>
            <a:ext cx="1722437" cy="3475037"/>
            <a:chOff x="1776" y="833"/>
            <a:chExt cx="1085" cy="2189"/>
          </a:xfrm>
        </p:grpSpPr>
        <p:sp>
          <p:nvSpPr>
            <p:cNvPr id="21510" name="Freeform 5"/>
            <p:cNvSpPr/>
            <p:nvPr/>
          </p:nvSpPr>
          <p:spPr>
            <a:xfrm>
              <a:off x="1799" y="2482"/>
              <a:ext cx="361" cy="463"/>
            </a:xfrm>
            <a:custGeom>
              <a:avLst/>
              <a:gdLst>
                <a:gd name="txL" fmla="*/ 0 w 720"/>
                <a:gd name="txT" fmla="*/ 0 h 926"/>
                <a:gd name="txR" fmla="*/ 720 w 720"/>
                <a:gd name="txB" fmla="*/ 926 h 926"/>
              </a:gdLst>
              <a:ahLst/>
              <a:cxnLst>
                <a:cxn ang="0">
                  <a:pos x="0" y="133"/>
                </a:cxn>
                <a:cxn ang="0">
                  <a:pos x="667" y="0"/>
                </a:cxn>
                <a:cxn ang="0">
                  <a:pos x="720" y="816"/>
                </a:cxn>
                <a:cxn ang="0">
                  <a:pos x="100" y="926"/>
                </a:cxn>
                <a:cxn ang="0">
                  <a:pos x="0" y="133"/>
                </a:cxn>
                <a:cxn ang="0">
                  <a:pos x="0" y="133"/>
                </a:cxn>
              </a:cxnLst>
              <a:rect l="txL" t="txT" r="txR" b="txB"/>
              <a:pathLst>
                <a:path w="720" h="926">
                  <a:moveTo>
                    <a:pt x="0" y="133"/>
                  </a:moveTo>
                  <a:lnTo>
                    <a:pt x="667" y="0"/>
                  </a:lnTo>
                  <a:lnTo>
                    <a:pt x="720" y="816"/>
                  </a:lnTo>
                  <a:lnTo>
                    <a:pt x="100" y="926"/>
                  </a:lnTo>
                  <a:lnTo>
                    <a:pt x="0" y="133"/>
                  </a:lnTo>
                  <a:lnTo>
                    <a:pt x="0" y="133"/>
                  </a:lnTo>
                  <a:close/>
                </a:path>
              </a:pathLst>
            </a:custGeom>
            <a:solidFill>
              <a:srgbClr val="FFEF66"/>
            </a:solidFill>
            <a:ln w="9525">
              <a:noFill/>
            </a:ln>
          </p:spPr>
          <p:txBody>
            <a:bodyPr/>
            <a:lstStyle/>
            <a:p>
              <a:endParaRPr dirty="0">
                <a:latin typeface="Arial" panose="020B0604020202020204" pitchFamily="34" charset="0"/>
              </a:endParaRPr>
            </a:p>
          </p:txBody>
        </p:sp>
        <p:sp>
          <p:nvSpPr>
            <p:cNvPr id="21511" name="Freeform 6"/>
            <p:cNvSpPr/>
            <p:nvPr/>
          </p:nvSpPr>
          <p:spPr>
            <a:xfrm>
              <a:off x="2079" y="2125"/>
              <a:ext cx="636" cy="857"/>
            </a:xfrm>
            <a:custGeom>
              <a:avLst/>
              <a:gdLst>
                <a:gd name="txL" fmla="*/ 0 w 1272"/>
                <a:gd name="txT" fmla="*/ 0 h 1715"/>
                <a:gd name="txR" fmla="*/ 1272 w 1272"/>
                <a:gd name="txB" fmla="*/ 1715 h 1715"/>
              </a:gdLst>
              <a:ahLst/>
              <a:cxnLst>
                <a:cxn ang="0">
                  <a:pos x="109" y="1715"/>
                </a:cxn>
                <a:cxn ang="0">
                  <a:pos x="1272" y="1715"/>
                </a:cxn>
                <a:cxn ang="0">
                  <a:pos x="1249" y="451"/>
                </a:cxn>
                <a:cxn ang="0">
                  <a:pos x="1171" y="0"/>
                </a:cxn>
                <a:cxn ang="0">
                  <a:pos x="0" y="78"/>
                </a:cxn>
                <a:cxn ang="0">
                  <a:pos x="61" y="1073"/>
                </a:cxn>
                <a:cxn ang="0">
                  <a:pos x="109" y="1715"/>
                </a:cxn>
                <a:cxn ang="0">
                  <a:pos x="109" y="1715"/>
                </a:cxn>
              </a:cxnLst>
              <a:rect l="txL" t="txT" r="txR" b="txB"/>
              <a:pathLst>
                <a:path w="1272" h="1715">
                  <a:moveTo>
                    <a:pt x="109" y="1715"/>
                  </a:moveTo>
                  <a:lnTo>
                    <a:pt x="1272" y="1715"/>
                  </a:lnTo>
                  <a:lnTo>
                    <a:pt x="1249" y="451"/>
                  </a:lnTo>
                  <a:lnTo>
                    <a:pt x="1171" y="0"/>
                  </a:lnTo>
                  <a:lnTo>
                    <a:pt x="0" y="78"/>
                  </a:lnTo>
                  <a:lnTo>
                    <a:pt x="61" y="1073"/>
                  </a:lnTo>
                  <a:lnTo>
                    <a:pt x="109" y="1715"/>
                  </a:lnTo>
                  <a:lnTo>
                    <a:pt x="109" y="1715"/>
                  </a:lnTo>
                  <a:close/>
                </a:path>
              </a:pathLst>
            </a:custGeom>
            <a:solidFill>
              <a:srgbClr val="E0AD66"/>
            </a:solidFill>
            <a:ln w="9525">
              <a:noFill/>
            </a:ln>
          </p:spPr>
          <p:txBody>
            <a:bodyPr/>
            <a:lstStyle/>
            <a:p>
              <a:endParaRPr dirty="0">
                <a:latin typeface="Arial" panose="020B0604020202020204" pitchFamily="34" charset="0"/>
              </a:endParaRPr>
            </a:p>
          </p:txBody>
        </p:sp>
        <p:sp>
          <p:nvSpPr>
            <p:cNvPr id="21512" name="Freeform 7"/>
            <p:cNvSpPr/>
            <p:nvPr/>
          </p:nvSpPr>
          <p:spPr>
            <a:xfrm>
              <a:off x="2249" y="2161"/>
              <a:ext cx="234" cy="78"/>
            </a:xfrm>
            <a:custGeom>
              <a:avLst/>
              <a:gdLst>
                <a:gd name="txL" fmla="*/ 0 w 467"/>
                <a:gd name="txT" fmla="*/ 0 h 156"/>
                <a:gd name="txR" fmla="*/ 467 w 467"/>
                <a:gd name="txB" fmla="*/ 156 h 156"/>
              </a:gdLst>
              <a:ahLst/>
              <a:cxnLst>
                <a:cxn ang="0">
                  <a:pos x="0" y="156"/>
                </a:cxn>
                <a:cxn ang="0">
                  <a:pos x="467" y="99"/>
                </a:cxn>
                <a:cxn ang="0">
                  <a:pos x="435" y="0"/>
                </a:cxn>
                <a:cxn ang="0">
                  <a:pos x="287" y="72"/>
                </a:cxn>
                <a:cxn ang="0">
                  <a:pos x="152" y="55"/>
                </a:cxn>
                <a:cxn ang="0">
                  <a:pos x="55" y="74"/>
                </a:cxn>
                <a:cxn ang="0">
                  <a:pos x="0" y="156"/>
                </a:cxn>
                <a:cxn ang="0">
                  <a:pos x="0" y="156"/>
                </a:cxn>
              </a:cxnLst>
              <a:rect l="txL" t="txT" r="txR" b="txB"/>
              <a:pathLst>
                <a:path w="467" h="156">
                  <a:moveTo>
                    <a:pt x="0" y="156"/>
                  </a:moveTo>
                  <a:lnTo>
                    <a:pt x="467" y="99"/>
                  </a:lnTo>
                  <a:lnTo>
                    <a:pt x="435" y="0"/>
                  </a:lnTo>
                  <a:lnTo>
                    <a:pt x="287" y="72"/>
                  </a:lnTo>
                  <a:lnTo>
                    <a:pt x="152" y="55"/>
                  </a:lnTo>
                  <a:lnTo>
                    <a:pt x="55" y="74"/>
                  </a:lnTo>
                  <a:lnTo>
                    <a:pt x="0" y="156"/>
                  </a:lnTo>
                  <a:lnTo>
                    <a:pt x="0" y="156"/>
                  </a:lnTo>
                  <a:close/>
                </a:path>
              </a:pathLst>
            </a:custGeom>
            <a:solidFill>
              <a:srgbClr val="662E00"/>
            </a:solidFill>
            <a:ln w="9525">
              <a:noFill/>
            </a:ln>
          </p:spPr>
          <p:txBody>
            <a:bodyPr/>
            <a:lstStyle/>
            <a:p>
              <a:endParaRPr dirty="0">
                <a:latin typeface="Arial" panose="020B0604020202020204" pitchFamily="34" charset="0"/>
              </a:endParaRPr>
            </a:p>
          </p:txBody>
        </p:sp>
        <p:sp>
          <p:nvSpPr>
            <p:cNvPr id="21513" name="Freeform 8"/>
            <p:cNvSpPr/>
            <p:nvPr/>
          </p:nvSpPr>
          <p:spPr>
            <a:xfrm>
              <a:off x="2523" y="2154"/>
              <a:ext cx="90" cy="39"/>
            </a:xfrm>
            <a:custGeom>
              <a:avLst/>
              <a:gdLst>
                <a:gd name="txL" fmla="*/ 0 w 181"/>
                <a:gd name="txT" fmla="*/ 0 h 78"/>
                <a:gd name="txR" fmla="*/ 181 w 181"/>
                <a:gd name="txB" fmla="*/ 78 h 78"/>
              </a:gdLst>
              <a:ahLst/>
              <a:cxnLst>
                <a:cxn ang="0">
                  <a:pos x="0" y="4"/>
                </a:cxn>
                <a:cxn ang="0">
                  <a:pos x="44" y="78"/>
                </a:cxn>
                <a:cxn ang="0">
                  <a:pos x="181" y="23"/>
                </a:cxn>
                <a:cxn ang="0">
                  <a:pos x="114" y="0"/>
                </a:cxn>
                <a:cxn ang="0">
                  <a:pos x="0" y="4"/>
                </a:cxn>
                <a:cxn ang="0">
                  <a:pos x="0" y="4"/>
                </a:cxn>
              </a:cxnLst>
              <a:rect l="txL" t="txT" r="txR" b="txB"/>
              <a:pathLst>
                <a:path w="181" h="78">
                  <a:moveTo>
                    <a:pt x="0" y="4"/>
                  </a:moveTo>
                  <a:lnTo>
                    <a:pt x="44" y="78"/>
                  </a:lnTo>
                  <a:lnTo>
                    <a:pt x="181" y="23"/>
                  </a:lnTo>
                  <a:lnTo>
                    <a:pt x="114" y="0"/>
                  </a:lnTo>
                  <a:lnTo>
                    <a:pt x="0" y="4"/>
                  </a:lnTo>
                  <a:lnTo>
                    <a:pt x="0" y="4"/>
                  </a:lnTo>
                  <a:close/>
                </a:path>
              </a:pathLst>
            </a:custGeom>
            <a:solidFill>
              <a:srgbClr val="662E00"/>
            </a:solidFill>
            <a:ln w="9525">
              <a:noFill/>
            </a:ln>
          </p:spPr>
          <p:txBody>
            <a:bodyPr/>
            <a:lstStyle/>
            <a:p>
              <a:endParaRPr dirty="0">
                <a:latin typeface="Arial" panose="020B0604020202020204" pitchFamily="34" charset="0"/>
              </a:endParaRPr>
            </a:p>
          </p:txBody>
        </p:sp>
        <p:sp>
          <p:nvSpPr>
            <p:cNvPr id="21514" name="Freeform 9"/>
            <p:cNvSpPr/>
            <p:nvPr/>
          </p:nvSpPr>
          <p:spPr>
            <a:xfrm>
              <a:off x="2244" y="2189"/>
              <a:ext cx="93" cy="59"/>
            </a:xfrm>
            <a:custGeom>
              <a:avLst/>
              <a:gdLst>
                <a:gd name="txL" fmla="*/ 0 w 187"/>
                <a:gd name="txT" fmla="*/ 0 h 118"/>
                <a:gd name="txR" fmla="*/ 187 w 187"/>
                <a:gd name="txB" fmla="*/ 118 h 118"/>
              </a:gdLst>
              <a:ahLst/>
              <a:cxnLst>
                <a:cxn ang="0">
                  <a:pos x="0" y="118"/>
                </a:cxn>
                <a:cxn ang="0">
                  <a:pos x="103" y="118"/>
                </a:cxn>
                <a:cxn ang="0">
                  <a:pos x="181" y="99"/>
                </a:cxn>
                <a:cxn ang="0">
                  <a:pos x="187" y="2"/>
                </a:cxn>
                <a:cxn ang="0">
                  <a:pos x="110" y="0"/>
                </a:cxn>
                <a:cxn ang="0">
                  <a:pos x="112" y="55"/>
                </a:cxn>
                <a:cxn ang="0">
                  <a:pos x="15" y="91"/>
                </a:cxn>
                <a:cxn ang="0">
                  <a:pos x="0" y="118"/>
                </a:cxn>
                <a:cxn ang="0">
                  <a:pos x="0" y="118"/>
                </a:cxn>
              </a:cxnLst>
              <a:rect l="txL" t="txT" r="txR" b="txB"/>
              <a:pathLst>
                <a:path w="187" h="118">
                  <a:moveTo>
                    <a:pt x="0" y="118"/>
                  </a:moveTo>
                  <a:lnTo>
                    <a:pt x="103" y="118"/>
                  </a:lnTo>
                  <a:lnTo>
                    <a:pt x="181" y="99"/>
                  </a:lnTo>
                  <a:lnTo>
                    <a:pt x="187" y="2"/>
                  </a:lnTo>
                  <a:lnTo>
                    <a:pt x="110" y="0"/>
                  </a:lnTo>
                  <a:lnTo>
                    <a:pt x="112" y="55"/>
                  </a:lnTo>
                  <a:lnTo>
                    <a:pt x="15" y="91"/>
                  </a:lnTo>
                  <a:lnTo>
                    <a:pt x="0" y="118"/>
                  </a:lnTo>
                  <a:lnTo>
                    <a:pt x="0" y="118"/>
                  </a:lnTo>
                  <a:close/>
                </a:path>
              </a:pathLst>
            </a:custGeom>
            <a:solidFill>
              <a:srgbClr val="FFB800"/>
            </a:solidFill>
            <a:ln w="9525">
              <a:noFill/>
            </a:ln>
          </p:spPr>
          <p:txBody>
            <a:bodyPr/>
            <a:lstStyle/>
            <a:p>
              <a:endParaRPr dirty="0">
                <a:latin typeface="Arial" panose="020B0604020202020204" pitchFamily="34" charset="0"/>
              </a:endParaRPr>
            </a:p>
          </p:txBody>
        </p:sp>
        <p:sp>
          <p:nvSpPr>
            <p:cNvPr id="21515" name="Freeform 10"/>
            <p:cNvSpPr/>
            <p:nvPr/>
          </p:nvSpPr>
          <p:spPr>
            <a:xfrm>
              <a:off x="1915" y="1166"/>
              <a:ext cx="932" cy="1289"/>
            </a:xfrm>
            <a:custGeom>
              <a:avLst/>
              <a:gdLst>
                <a:gd name="txL" fmla="*/ 0 w 1863"/>
                <a:gd name="txT" fmla="*/ 0 h 2579"/>
                <a:gd name="txR" fmla="*/ 1863 w 1863"/>
                <a:gd name="txB" fmla="*/ 2579 h 2579"/>
              </a:gdLst>
              <a:ahLst/>
              <a:cxnLst>
                <a:cxn ang="0">
                  <a:pos x="94" y="2446"/>
                </a:cxn>
                <a:cxn ang="0">
                  <a:pos x="365" y="2579"/>
                </a:cxn>
                <a:cxn ang="0">
                  <a:pos x="358" y="2121"/>
                </a:cxn>
                <a:cxn ang="0">
                  <a:pos x="428" y="1973"/>
                </a:cxn>
                <a:cxn ang="0">
                  <a:pos x="940" y="2066"/>
                </a:cxn>
                <a:cxn ang="0">
                  <a:pos x="1088" y="1980"/>
                </a:cxn>
                <a:cxn ang="0">
                  <a:pos x="1483" y="1965"/>
                </a:cxn>
                <a:cxn ang="0">
                  <a:pos x="1692" y="1879"/>
                </a:cxn>
                <a:cxn ang="0">
                  <a:pos x="1793" y="1663"/>
                </a:cxn>
                <a:cxn ang="0">
                  <a:pos x="1863" y="1336"/>
                </a:cxn>
                <a:cxn ang="0">
                  <a:pos x="1630" y="558"/>
                </a:cxn>
                <a:cxn ang="0">
                  <a:pos x="1521" y="349"/>
                </a:cxn>
                <a:cxn ang="0">
                  <a:pos x="1171" y="186"/>
                </a:cxn>
                <a:cxn ang="0">
                  <a:pos x="1018" y="77"/>
                </a:cxn>
                <a:cxn ang="0">
                  <a:pos x="978" y="70"/>
                </a:cxn>
                <a:cxn ang="0">
                  <a:pos x="932" y="0"/>
                </a:cxn>
                <a:cxn ang="0">
                  <a:pos x="824" y="0"/>
                </a:cxn>
                <a:cxn ang="0">
                  <a:pos x="116" y="256"/>
                </a:cxn>
                <a:cxn ang="0">
                  <a:pos x="16" y="395"/>
                </a:cxn>
                <a:cxn ang="0">
                  <a:pos x="0" y="785"/>
                </a:cxn>
                <a:cxn ang="0">
                  <a:pos x="141" y="1172"/>
                </a:cxn>
                <a:cxn ang="0">
                  <a:pos x="172" y="1429"/>
                </a:cxn>
                <a:cxn ang="0">
                  <a:pos x="210" y="1779"/>
                </a:cxn>
                <a:cxn ang="0">
                  <a:pos x="109" y="2081"/>
                </a:cxn>
                <a:cxn ang="0">
                  <a:pos x="179" y="2206"/>
                </a:cxn>
                <a:cxn ang="0">
                  <a:pos x="94" y="2446"/>
                </a:cxn>
                <a:cxn ang="0">
                  <a:pos x="94" y="2446"/>
                </a:cxn>
              </a:cxnLst>
              <a:rect l="txL" t="txT" r="txR" b="txB"/>
              <a:pathLst>
                <a:path w="1863" h="2579">
                  <a:moveTo>
                    <a:pt x="94" y="2446"/>
                  </a:moveTo>
                  <a:lnTo>
                    <a:pt x="365" y="2579"/>
                  </a:lnTo>
                  <a:lnTo>
                    <a:pt x="358" y="2121"/>
                  </a:lnTo>
                  <a:lnTo>
                    <a:pt x="428" y="1973"/>
                  </a:lnTo>
                  <a:lnTo>
                    <a:pt x="940" y="2066"/>
                  </a:lnTo>
                  <a:lnTo>
                    <a:pt x="1088" y="1980"/>
                  </a:lnTo>
                  <a:lnTo>
                    <a:pt x="1483" y="1965"/>
                  </a:lnTo>
                  <a:lnTo>
                    <a:pt x="1692" y="1879"/>
                  </a:lnTo>
                  <a:lnTo>
                    <a:pt x="1793" y="1663"/>
                  </a:lnTo>
                  <a:lnTo>
                    <a:pt x="1863" y="1336"/>
                  </a:lnTo>
                  <a:lnTo>
                    <a:pt x="1630" y="558"/>
                  </a:lnTo>
                  <a:lnTo>
                    <a:pt x="1521" y="349"/>
                  </a:lnTo>
                  <a:lnTo>
                    <a:pt x="1171" y="186"/>
                  </a:lnTo>
                  <a:lnTo>
                    <a:pt x="1018" y="77"/>
                  </a:lnTo>
                  <a:lnTo>
                    <a:pt x="978" y="70"/>
                  </a:lnTo>
                  <a:lnTo>
                    <a:pt x="932" y="0"/>
                  </a:lnTo>
                  <a:lnTo>
                    <a:pt x="824" y="0"/>
                  </a:lnTo>
                  <a:lnTo>
                    <a:pt x="116" y="256"/>
                  </a:lnTo>
                  <a:lnTo>
                    <a:pt x="16" y="395"/>
                  </a:lnTo>
                  <a:lnTo>
                    <a:pt x="0" y="785"/>
                  </a:lnTo>
                  <a:lnTo>
                    <a:pt x="141" y="1172"/>
                  </a:lnTo>
                  <a:lnTo>
                    <a:pt x="172" y="1429"/>
                  </a:lnTo>
                  <a:lnTo>
                    <a:pt x="210" y="1779"/>
                  </a:lnTo>
                  <a:lnTo>
                    <a:pt x="109" y="2081"/>
                  </a:lnTo>
                  <a:lnTo>
                    <a:pt x="179" y="2206"/>
                  </a:lnTo>
                  <a:lnTo>
                    <a:pt x="94" y="2446"/>
                  </a:lnTo>
                  <a:lnTo>
                    <a:pt x="94" y="2446"/>
                  </a:lnTo>
                  <a:close/>
                </a:path>
              </a:pathLst>
            </a:custGeom>
            <a:solidFill>
              <a:srgbClr val="B3DDEF"/>
            </a:solidFill>
            <a:ln w="9525">
              <a:noFill/>
            </a:ln>
          </p:spPr>
          <p:txBody>
            <a:bodyPr/>
            <a:lstStyle/>
            <a:p>
              <a:endParaRPr dirty="0">
                <a:latin typeface="Arial" panose="020B0604020202020204" pitchFamily="34" charset="0"/>
              </a:endParaRPr>
            </a:p>
          </p:txBody>
        </p:sp>
        <p:sp>
          <p:nvSpPr>
            <p:cNvPr id="21516" name="Freeform 11" descr="90%"/>
            <p:cNvSpPr/>
            <p:nvPr/>
          </p:nvSpPr>
          <p:spPr>
            <a:xfrm>
              <a:off x="2098" y="1402"/>
              <a:ext cx="186" cy="905"/>
            </a:xfrm>
            <a:custGeom>
              <a:avLst/>
              <a:gdLst>
                <a:gd name="txL" fmla="*/ 0 w 373"/>
                <a:gd name="txT" fmla="*/ 0 h 1809"/>
                <a:gd name="txR" fmla="*/ 373 w 373"/>
                <a:gd name="txB" fmla="*/ 1809 h 1809"/>
              </a:gdLst>
              <a:ahLst/>
              <a:cxnLst>
                <a:cxn ang="0">
                  <a:pos x="179" y="0"/>
                </a:cxn>
                <a:cxn ang="0">
                  <a:pos x="109" y="110"/>
                </a:cxn>
                <a:cxn ang="0">
                  <a:pos x="124" y="203"/>
                </a:cxn>
                <a:cxn ang="0">
                  <a:pos x="94" y="372"/>
                </a:cxn>
                <a:cxn ang="0">
                  <a:pos x="56" y="629"/>
                </a:cxn>
                <a:cxn ang="0">
                  <a:pos x="16" y="1002"/>
                </a:cxn>
                <a:cxn ang="0">
                  <a:pos x="31" y="1336"/>
                </a:cxn>
                <a:cxn ang="0">
                  <a:pos x="0" y="1538"/>
                </a:cxn>
                <a:cxn ang="0">
                  <a:pos x="149" y="1809"/>
                </a:cxn>
                <a:cxn ang="0">
                  <a:pos x="373" y="1585"/>
                </a:cxn>
                <a:cxn ang="0">
                  <a:pos x="288" y="1173"/>
                </a:cxn>
                <a:cxn ang="0">
                  <a:pos x="149" y="1072"/>
                </a:cxn>
                <a:cxn ang="0">
                  <a:pos x="272" y="863"/>
                </a:cxn>
                <a:cxn ang="0">
                  <a:pos x="265" y="629"/>
                </a:cxn>
                <a:cxn ang="0">
                  <a:pos x="225" y="234"/>
                </a:cxn>
                <a:cxn ang="0">
                  <a:pos x="202" y="70"/>
                </a:cxn>
                <a:cxn ang="0">
                  <a:pos x="179" y="0"/>
                </a:cxn>
                <a:cxn ang="0">
                  <a:pos x="179" y="0"/>
                </a:cxn>
              </a:cxnLst>
              <a:rect l="txL" t="txT" r="txR" b="txB"/>
              <a:pathLst>
                <a:path w="373" h="1809">
                  <a:moveTo>
                    <a:pt x="179" y="0"/>
                  </a:moveTo>
                  <a:lnTo>
                    <a:pt x="109" y="110"/>
                  </a:lnTo>
                  <a:lnTo>
                    <a:pt x="124" y="203"/>
                  </a:lnTo>
                  <a:lnTo>
                    <a:pt x="94" y="372"/>
                  </a:lnTo>
                  <a:lnTo>
                    <a:pt x="56" y="629"/>
                  </a:lnTo>
                  <a:lnTo>
                    <a:pt x="16" y="1002"/>
                  </a:lnTo>
                  <a:lnTo>
                    <a:pt x="31" y="1336"/>
                  </a:lnTo>
                  <a:lnTo>
                    <a:pt x="0" y="1538"/>
                  </a:lnTo>
                  <a:lnTo>
                    <a:pt x="149" y="1809"/>
                  </a:lnTo>
                  <a:lnTo>
                    <a:pt x="373" y="1585"/>
                  </a:lnTo>
                  <a:lnTo>
                    <a:pt x="288" y="1173"/>
                  </a:lnTo>
                  <a:lnTo>
                    <a:pt x="149" y="1072"/>
                  </a:lnTo>
                  <a:lnTo>
                    <a:pt x="272" y="863"/>
                  </a:lnTo>
                  <a:lnTo>
                    <a:pt x="265" y="629"/>
                  </a:lnTo>
                  <a:lnTo>
                    <a:pt x="225" y="234"/>
                  </a:lnTo>
                  <a:lnTo>
                    <a:pt x="202" y="70"/>
                  </a:lnTo>
                  <a:lnTo>
                    <a:pt x="179" y="0"/>
                  </a:lnTo>
                  <a:lnTo>
                    <a:pt x="179" y="0"/>
                  </a:lnTo>
                  <a:close/>
                </a:path>
              </a:pathLst>
            </a:custGeom>
            <a:pattFill prst="pct90">
              <a:fgClr>
                <a:srgbClr val="FFB800"/>
              </a:fgClr>
              <a:bgClr>
                <a:schemeClr val="bg1"/>
              </a:bgClr>
            </a:pattFill>
            <a:ln w="9525">
              <a:noFill/>
            </a:ln>
          </p:spPr>
          <p:txBody>
            <a:bodyPr/>
            <a:lstStyle/>
            <a:p>
              <a:endParaRPr dirty="0">
                <a:latin typeface="Arial" panose="020B0604020202020204" pitchFamily="34" charset="0"/>
              </a:endParaRPr>
            </a:p>
          </p:txBody>
        </p:sp>
        <p:sp>
          <p:nvSpPr>
            <p:cNvPr id="21517" name="Freeform 12"/>
            <p:cNvSpPr/>
            <p:nvPr/>
          </p:nvSpPr>
          <p:spPr>
            <a:xfrm>
              <a:off x="1916" y="2386"/>
              <a:ext cx="180" cy="249"/>
            </a:xfrm>
            <a:custGeom>
              <a:avLst/>
              <a:gdLst>
                <a:gd name="txL" fmla="*/ 0 w 360"/>
                <a:gd name="txT" fmla="*/ 0 h 498"/>
                <a:gd name="txR" fmla="*/ 360 w 360"/>
                <a:gd name="txB" fmla="*/ 498 h 498"/>
              </a:gdLst>
              <a:ahLst/>
              <a:cxnLst>
                <a:cxn ang="0">
                  <a:pos x="86" y="0"/>
                </a:cxn>
                <a:cxn ang="0">
                  <a:pos x="0" y="280"/>
                </a:cxn>
                <a:cxn ang="0">
                  <a:pos x="76" y="266"/>
                </a:cxn>
                <a:cxn ang="0">
                  <a:pos x="94" y="399"/>
                </a:cxn>
                <a:cxn ang="0">
                  <a:pos x="192" y="498"/>
                </a:cxn>
                <a:cxn ang="0">
                  <a:pos x="219" y="441"/>
                </a:cxn>
                <a:cxn ang="0">
                  <a:pos x="187" y="346"/>
                </a:cxn>
                <a:cxn ang="0">
                  <a:pos x="187" y="240"/>
                </a:cxn>
                <a:cxn ang="0">
                  <a:pos x="360" y="205"/>
                </a:cxn>
                <a:cxn ang="0">
                  <a:pos x="352" y="90"/>
                </a:cxn>
                <a:cxn ang="0">
                  <a:pos x="253" y="19"/>
                </a:cxn>
                <a:cxn ang="0">
                  <a:pos x="86" y="0"/>
                </a:cxn>
                <a:cxn ang="0">
                  <a:pos x="86" y="0"/>
                </a:cxn>
              </a:cxnLst>
              <a:rect l="txL" t="txT" r="txR" b="txB"/>
              <a:pathLst>
                <a:path w="360" h="498">
                  <a:moveTo>
                    <a:pt x="86" y="0"/>
                  </a:moveTo>
                  <a:lnTo>
                    <a:pt x="0" y="280"/>
                  </a:lnTo>
                  <a:lnTo>
                    <a:pt x="76" y="266"/>
                  </a:lnTo>
                  <a:lnTo>
                    <a:pt x="94" y="399"/>
                  </a:lnTo>
                  <a:lnTo>
                    <a:pt x="192" y="498"/>
                  </a:lnTo>
                  <a:lnTo>
                    <a:pt x="219" y="441"/>
                  </a:lnTo>
                  <a:lnTo>
                    <a:pt x="187" y="346"/>
                  </a:lnTo>
                  <a:lnTo>
                    <a:pt x="187" y="240"/>
                  </a:lnTo>
                  <a:lnTo>
                    <a:pt x="360" y="205"/>
                  </a:lnTo>
                  <a:lnTo>
                    <a:pt x="352" y="90"/>
                  </a:lnTo>
                  <a:lnTo>
                    <a:pt x="253" y="19"/>
                  </a:lnTo>
                  <a:lnTo>
                    <a:pt x="86" y="0"/>
                  </a:lnTo>
                  <a:lnTo>
                    <a:pt x="86" y="0"/>
                  </a:lnTo>
                  <a:close/>
                </a:path>
              </a:pathLst>
            </a:custGeom>
            <a:solidFill>
              <a:srgbClr val="D1784F"/>
            </a:solidFill>
            <a:ln w="9525">
              <a:noFill/>
            </a:ln>
          </p:spPr>
          <p:txBody>
            <a:bodyPr/>
            <a:lstStyle/>
            <a:p>
              <a:endParaRPr dirty="0">
                <a:latin typeface="Arial" panose="020B0604020202020204" pitchFamily="34" charset="0"/>
              </a:endParaRPr>
            </a:p>
          </p:txBody>
        </p:sp>
        <p:sp>
          <p:nvSpPr>
            <p:cNvPr id="21518" name="Freeform 13"/>
            <p:cNvSpPr/>
            <p:nvPr/>
          </p:nvSpPr>
          <p:spPr>
            <a:xfrm>
              <a:off x="1876" y="1661"/>
              <a:ext cx="378" cy="257"/>
            </a:xfrm>
            <a:custGeom>
              <a:avLst/>
              <a:gdLst>
                <a:gd name="txL" fmla="*/ 0 w 754"/>
                <a:gd name="txT" fmla="*/ 0 h 515"/>
                <a:gd name="txR" fmla="*/ 754 w 754"/>
                <a:gd name="txB" fmla="*/ 515 h 515"/>
              </a:gdLst>
              <a:ahLst/>
              <a:cxnLst>
                <a:cxn ang="0">
                  <a:pos x="0" y="293"/>
                </a:cxn>
                <a:cxn ang="0">
                  <a:pos x="102" y="302"/>
                </a:cxn>
                <a:cxn ang="0">
                  <a:pos x="199" y="302"/>
                </a:cxn>
                <a:cxn ang="0">
                  <a:pos x="199" y="376"/>
                </a:cxn>
                <a:cxn ang="0">
                  <a:pos x="249" y="466"/>
                </a:cxn>
                <a:cxn ang="0">
                  <a:pos x="395" y="515"/>
                </a:cxn>
                <a:cxn ang="0">
                  <a:pos x="631" y="488"/>
                </a:cxn>
                <a:cxn ang="0">
                  <a:pos x="754" y="289"/>
                </a:cxn>
                <a:cxn ang="0">
                  <a:pos x="674" y="222"/>
                </a:cxn>
                <a:cxn ang="0">
                  <a:pos x="595" y="93"/>
                </a:cxn>
                <a:cxn ang="0">
                  <a:pos x="498" y="66"/>
                </a:cxn>
                <a:cxn ang="0">
                  <a:pos x="382" y="0"/>
                </a:cxn>
                <a:cxn ang="0">
                  <a:pos x="355" y="17"/>
                </a:cxn>
                <a:cxn ang="0">
                  <a:pos x="378" y="83"/>
                </a:cxn>
                <a:cxn ang="0">
                  <a:pos x="488" y="163"/>
                </a:cxn>
                <a:cxn ang="0">
                  <a:pos x="165" y="226"/>
                </a:cxn>
                <a:cxn ang="0">
                  <a:pos x="13" y="239"/>
                </a:cxn>
                <a:cxn ang="0">
                  <a:pos x="0" y="293"/>
                </a:cxn>
                <a:cxn ang="0">
                  <a:pos x="0" y="293"/>
                </a:cxn>
              </a:cxnLst>
              <a:rect l="txL" t="txT" r="txR" b="txB"/>
              <a:pathLst>
                <a:path w="754" h="515">
                  <a:moveTo>
                    <a:pt x="0" y="293"/>
                  </a:moveTo>
                  <a:lnTo>
                    <a:pt x="102" y="302"/>
                  </a:lnTo>
                  <a:lnTo>
                    <a:pt x="199" y="302"/>
                  </a:lnTo>
                  <a:lnTo>
                    <a:pt x="199" y="376"/>
                  </a:lnTo>
                  <a:lnTo>
                    <a:pt x="249" y="466"/>
                  </a:lnTo>
                  <a:lnTo>
                    <a:pt x="395" y="515"/>
                  </a:lnTo>
                  <a:lnTo>
                    <a:pt x="631" y="488"/>
                  </a:lnTo>
                  <a:lnTo>
                    <a:pt x="754" y="289"/>
                  </a:lnTo>
                  <a:lnTo>
                    <a:pt x="674" y="222"/>
                  </a:lnTo>
                  <a:lnTo>
                    <a:pt x="595" y="93"/>
                  </a:lnTo>
                  <a:lnTo>
                    <a:pt x="498" y="66"/>
                  </a:lnTo>
                  <a:lnTo>
                    <a:pt x="382" y="0"/>
                  </a:lnTo>
                  <a:lnTo>
                    <a:pt x="355" y="17"/>
                  </a:lnTo>
                  <a:lnTo>
                    <a:pt x="378" y="83"/>
                  </a:lnTo>
                  <a:lnTo>
                    <a:pt x="488" y="163"/>
                  </a:lnTo>
                  <a:lnTo>
                    <a:pt x="165" y="226"/>
                  </a:lnTo>
                  <a:lnTo>
                    <a:pt x="13" y="239"/>
                  </a:lnTo>
                  <a:lnTo>
                    <a:pt x="0" y="293"/>
                  </a:lnTo>
                  <a:lnTo>
                    <a:pt x="0" y="293"/>
                  </a:lnTo>
                  <a:close/>
                </a:path>
              </a:pathLst>
            </a:custGeom>
            <a:solidFill>
              <a:srgbClr val="D1784F"/>
            </a:solidFill>
            <a:ln w="9525">
              <a:noFill/>
            </a:ln>
          </p:spPr>
          <p:txBody>
            <a:bodyPr/>
            <a:lstStyle/>
            <a:p>
              <a:endParaRPr dirty="0">
                <a:latin typeface="Arial" panose="020B0604020202020204" pitchFamily="34" charset="0"/>
              </a:endParaRPr>
            </a:p>
          </p:txBody>
        </p:sp>
        <p:sp>
          <p:nvSpPr>
            <p:cNvPr id="21519" name="Freeform 14"/>
            <p:cNvSpPr/>
            <p:nvPr/>
          </p:nvSpPr>
          <p:spPr>
            <a:xfrm>
              <a:off x="1903" y="993"/>
              <a:ext cx="462" cy="401"/>
            </a:xfrm>
            <a:custGeom>
              <a:avLst/>
              <a:gdLst>
                <a:gd name="txL" fmla="*/ 0 w 924"/>
                <a:gd name="txT" fmla="*/ 0 h 802"/>
                <a:gd name="txR" fmla="*/ 924 w 924"/>
                <a:gd name="txB" fmla="*/ 802 h 802"/>
              </a:gdLst>
              <a:ahLst/>
              <a:cxnLst>
                <a:cxn ang="0">
                  <a:pos x="26" y="0"/>
                </a:cxn>
                <a:cxn ang="0">
                  <a:pos x="0" y="142"/>
                </a:cxn>
                <a:cxn ang="0">
                  <a:pos x="5" y="275"/>
                </a:cxn>
                <a:cxn ang="0">
                  <a:pos x="34" y="325"/>
                </a:cxn>
                <a:cxn ang="0">
                  <a:pos x="66" y="365"/>
                </a:cxn>
                <a:cxn ang="0">
                  <a:pos x="66" y="391"/>
                </a:cxn>
                <a:cxn ang="0">
                  <a:pos x="17" y="507"/>
                </a:cxn>
                <a:cxn ang="0">
                  <a:pos x="38" y="547"/>
                </a:cxn>
                <a:cxn ang="0">
                  <a:pos x="97" y="553"/>
                </a:cxn>
                <a:cxn ang="0">
                  <a:pos x="129" y="585"/>
                </a:cxn>
                <a:cxn ang="0">
                  <a:pos x="135" y="612"/>
                </a:cxn>
                <a:cxn ang="0">
                  <a:pos x="207" y="619"/>
                </a:cxn>
                <a:cxn ang="0">
                  <a:pos x="190" y="653"/>
                </a:cxn>
                <a:cxn ang="0">
                  <a:pos x="194" y="684"/>
                </a:cxn>
                <a:cxn ang="0">
                  <a:pos x="228" y="709"/>
                </a:cxn>
                <a:cxn ang="0">
                  <a:pos x="228" y="754"/>
                </a:cxn>
                <a:cxn ang="0">
                  <a:pos x="283" y="796"/>
                </a:cxn>
                <a:cxn ang="0">
                  <a:pos x="332" y="796"/>
                </a:cxn>
                <a:cxn ang="0">
                  <a:pos x="473" y="754"/>
                </a:cxn>
                <a:cxn ang="0">
                  <a:pos x="515" y="754"/>
                </a:cxn>
                <a:cxn ang="0">
                  <a:pos x="589" y="802"/>
                </a:cxn>
                <a:cxn ang="0">
                  <a:pos x="667" y="775"/>
                </a:cxn>
                <a:cxn ang="0">
                  <a:pos x="870" y="572"/>
                </a:cxn>
                <a:cxn ang="0">
                  <a:pos x="924" y="395"/>
                </a:cxn>
                <a:cxn ang="0">
                  <a:pos x="914" y="281"/>
                </a:cxn>
                <a:cxn ang="0">
                  <a:pos x="26" y="0"/>
                </a:cxn>
                <a:cxn ang="0">
                  <a:pos x="26" y="0"/>
                </a:cxn>
              </a:cxnLst>
              <a:rect l="txL" t="txT" r="txR" b="txB"/>
              <a:pathLst>
                <a:path w="924" h="802">
                  <a:moveTo>
                    <a:pt x="26" y="0"/>
                  </a:moveTo>
                  <a:lnTo>
                    <a:pt x="0" y="142"/>
                  </a:lnTo>
                  <a:lnTo>
                    <a:pt x="5" y="275"/>
                  </a:lnTo>
                  <a:lnTo>
                    <a:pt x="34" y="325"/>
                  </a:lnTo>
                  <a:lnTo>
                    <a:pt x="66" y="365"/>
                  </a:lnTo>
                  <a:lnTo>
                    <a:pt x="66" y="391"/>
                  </a:lnTo>
                  <a:lnTo>
                    <a:pt x="17" y="507"/>
                  </a:lnTo>
                  <a:lnTo>
                    <a:pt x="38" y="547"/>
                  </a:lnTo>
                  <a:lnTo>
                    <a:pt x="97" y="553"/>
                  </a:lnTo>
                  <a:lnTo>
                    <a:pt x="129" y="585"/>
                  </a:lnTo>
                  <a:lnTo>
                    <a:pt x="135" y="612"/>
                  </a:lnTo>
                  <a:lnTo>
                    <a:pt x="207" y="619"/>
                  </a:lnTo>
                  <a:lnTo>
                    <a:pt x="190" y="653"/>
                  </a:lnTo>
                  <a:lnTo>
                    <a:pt x="194" y="684"/>
                  </a:lnTo>
                  <a:lnTo>
                    <a:pt x="228" y="709"/>
                  </a:lnTo>
                  <a:lnTo>
                    <a:pt x="228" y="754"/>
                  </a:lnTo>
                  <a:lnTo>
                    <a:pt x="283" y="796"/>
                  </a:lnTo>
                  <a:lnTo>
                    <a:pt x="332" y="796"/>
                  </a:lnTo>
                  <a:lnTo>
                    <a:pt x="473" y="754"/>
                  </a:lnTo>
                  <a:lnTo>
                    <a:pt x="515" y="754"/>
                  </a:lnTo>
                  <a:lnTo>
                    <a:pt x="589" y="802"/>
                  </a:lnTo>
                  <a:lnTo>
                    <a:pt x="667" y="775"/>
                  </a:lnTo>
                  <a:lnTo>
                    <a:pt x="870" y="572"/>
                  </a:lnTo>
                  <a:lnTo>
                    <a:pt x="924" y="395"/>
                  </a:lnTo>
                  <a:lnTo>
                    <a:pt x="914" y="281"/>
                  </a:lnTo>
                  <a:lnTo>
                    <a:pt x="26" y="0"/>
                  </a:lnTo>
                  <a:lnTo>
                    <a:pt x="26" y="0"/>
                  </a:lnTo>
                  <a:close/>
                </a:path>
              </a:pathLst>
            </a:custGeom>
            <a:solidFill>
              <a:srgbClr val="D1784F"/>
            </a:solidFill>
            <a:ln w="9525">
              <a:noFill/>
            </a:ln>
          </p:spPr>
          <p:txBody>
            <a:bodyPr/>
            <a:lstStyle/>
            <a:p>
              <a:endParaRPr dirty="0">
                <a:latin typeface="Arial" panose="020B0604020202020204" pitchFamily="34" charset="0"/>
              </a:endParaRPr>
            </a:p>
          </p:txBody>
        </p:sp>
        <p:sp>
          <p:nvSpPr>
            <p:cNvPr id="21520" name="Freeform 15"/>
            <p:cNvSpPr/>
            <p:nvPr/>
          </p:nvSpPr>
          <p:spPr>
            <a:xfrm>
              <a:off x="1919" y="884"/>
              <a:ext cx="176" cy="157"/>
            </a:xfrm>
            <a:custGeom>
              <a:avLst/>
              <a:gdLst>
                <a:gd name="txL" fmla="*/ 0 w 352"/>
                <a:gd name="txT" fmla="*/ 0 h 313"/>
                <a:gd name="txR" fmla="*/ 352 w 352"/>
                <a:gd name="txB" fmla="*/ 313 h 313"/>
              </a:gdLst>
              <a:ahLst/>
              <a:cxnLst>
                <a:cxn ang="0">
                  <a:pos x="40" y="68"/>
                </a:cxn>
                <a:cxn ang="0">
                  <a:pos x="0" y="137"/>
                </a:cxn>
                <a:cxn ang="0">
                  <a:pos x="352" y="313"/>
                </a:cxn>
                <a:cxn ang="0">
                  <a:pos x="158" y="0"/>
                </a:cxn>
                <a:cxn ang="0">
                  <a:pos x="40" y="68"/>
                </a:cxn>
                <a:cxn ang="0">
                  <a:pos x="40" y="68"/>
                </a:cxn>
              </a:cxnLst>
              <a:rect l="txL" t="txT" r="txR" b="txB"/>
              <a:pathLst>
                <a:path w="352" h="313">
                  <a:moveTo>
                    <a:pt x="40" y="68"/>
                  </a:moveTo>
                  <a:lnTo>
                    <a:pt x="0" y="137"/>
                  </a:lnTo>
                  <a:lnTo>
                    <a:pt x="352" y="313"/>
                  </a:lnTo>
                  <a:lnTo>
                    <a:pt x="158" y="0"/>
                  </a:lnTo>
                  <a:lnTo>
                    <a:pt x="40" y="68"/>
                  </a:lnTo>
                  <a:lnTo>
                    <a:pt x="40" y="68"/>
                  </a:lnTo>
                  <a:close/>
                </a:path>
              </a:pathLst>
            </a:custGeom>
            <a:solidFill>
              <a:srgbClr val="525285"/>
            </a:solidFill>
            <a:ln w="9525">
              <a:noFill/>
            </a:ln>
          </p:spPr>
          <p:txBody>
            <a:bodyPr/>
            <a:lstStyle/>
            <a:p>
              <a:endParaRPr dirty="0">
                <a:latin typeface="Arial" panose="020B0604020202020204" pitchFamily="34" charset="0"/>
              </a:endParaRPr>
            </a:p>
          </p:txBody>
        </p:sp>
        <p:sp>
          <p:nvSpPr>
            <p:cNvPr id="21521" name="Freeform 16"/>
            <p:cNvSpPr/>
            <p:nvPr/>
          </p:nvSpPr>
          <p:spPr>
            <a:xfrm>
              <a:off x="1995" y="1301"/>
              <a:ext cx="30" cy="18"/>
            </a:xfrm>
            <a:custGeom>
              <a:avLst/>
              <a:gdLst>
                <a:gd name="txL" fmla="*/ 0 w 61"/>
                <a:gd name="txT" fmla="*/ 0 h 37"/>
                <a:gd name="txR" fmla="*/ 61 w 61"/>
                <a:gd name="txB" fmla="*/ 37 h 37"/>
              </a:gdLst>
              <a:ahLst/>
              <a:cxnLst>
                <a:cxn ang="0">
                  <a:pos x="0" y="0"/>
                </a:cxn>
                <a:cxn ang="0">
                  <a:pos x="13" y="37"/>
                </a:cxn>
                <a:cxn ang="0">
                  <a:pos x="61" y="19"/>
                </a:cxn>
                <a:cxn ang="0">
                  <a:pos x="31" y="6"/>
                </a:cxn>
                <a:cxn ang="0">
                  <a:pos x="0" y="0"/>
                </a:cxn>
                <a:cxn ang="0">
                  <a:pos x="0" y="0"/>
                </a:cxn>
              </a:cxnLst>
              <a:rect l="txL" t="txT" r="txR" b="txB"/>
              <a:pathLst>
                <a:path w="61" h="37">
                  <a:moveTo>
                    <a:pt x="0" y="0"/>
                  </a:moveTo>
                  <a:lnTo>
                    <a:pt x="13" y="37"/>
                  </a:lnTo>
                  <a:lnTo>
                    <a:pt x="61" y="19"/>
                  </a:lnTo>
                  <a:lnTo>
                    <a:pt x="31" y="6"/>
                  </a:lnTo>
                  <a:lnTo>
                    <a:pt x="0" y="0"/>
                  </a:lnTo>
                  <a:lnTo>
                    <a:pt x="0" y="0"/>
                  </a:lnTo>
                  <a:close/>
                </a:path>
              </a:pathLst>
            </a:custGeom>
            <a:solidFill>
              <a:srgbClr val="FFFFFF"/>
            </a:solidFill>
            <a:ln w="9525">
              <a:noFill/>
            </a:ln>
          </p:spPr>
          <p:txBody>
            <a:bodyPr/>
            <a:lstStyle/>
            <a:p>
              <a:endParaRPr dirty="0">
                <a:latin typeface="Arial" panose="020B0604020202020204" pitchFamily="34" charset="0"/>
              </a:endParaRPr>
            </a:p>
          </p:txBody>
        </p:sp>
        <p:sp>
          <p:nvSpPr>
            <p:cNvPr id="21522" name="Freeform 17"/>
            <p:cNvSpPr/>
            <p:nvPr/>
          </p:nvSpPr>
          <p:spPr>
            <a:xfrm>
              <a:off x="2276" y="1302"/>
              <a:ext cx="364" cy="485"/>
            </a:xfrm>
            <a:custGeom>
              <a:avLst/>
              <a:gdLst>
                <a:gd name="txL" fmla="*/ 0 w 728"/>
                <a:gd name="txT" fmla="*/ 0 h 972"/>
                <a:gd name="txR" fmla="*/ 728 w 728"/>
                <a:gd name="txB" fmla="*/ 972 h 972"/>
              </a:gdLst>
              <a:ahLst/>
              <a:cxnLst>
                <a:cxn ang="0">
                  <a:pos x="388" y="0"/>
                </a:cxn>
                <a:cxn ang="0">
                  <a:pos x="108" y="428"/>
                </a:cxn>
                <a:cxn ang="0">
                  <a:pos x="0" y="816"/>
                </a:cxn>
                <a:cxn ang="0">
                  <a:pos x="388" y="972"/>
                </a:cxn>
                <a:cxn ang="0">
                  <a:pos x="340" y="770"/>
                </a:cxn>
                <a:cxn ang="0">
                  <a:pos x="504" y="335"/>
                </a:cxn>
                <a:cxn ang="0">
                  <a:pos x="574" y="932"/>
                </a:cxn>
                <a:cxn ang="0">
                  <a:pos x="720" y="506"/>
                </a:cxn>
                <a:cxn ang="0">
                  <a:pos x="728" y="171"/>
                </a:cxn>
                <a:cxn ang="0">
                  <a:pos x="388" y="0"/>
                </a:cxn>
                <a:cxn ang="0">
                  <a:pos x="388" y="0"/>
                </a:cxn>
              </a:cxnLst>
              <a:rect l="txL" t="txT" r="txR" b="txB"/>
              <a:pathLst>
                <a:path w="728" h="972">
                  <a:moveTo>
                    <a:pt x="388" y="0"/>
                  </a:moveTo>
                  <a:lnTo>
                    <a:pt x="108" y="428"/>
                  </a:lnTo>
                  <a:lnTo>
                    <a:pt x="0" y="816"/>
                  </a:lnTo>
                  <a:lnTo>
                    <a:pt x="388" y="972"/>
                  </a:lnTo>
                  <a:lnTo>
                    <a:pt x="340" y="770"/>
                  </a:lnTo>
                  <a:lnTo>
                    <a:pt x="504" y="335"/>
                  </a:lnTo>
                  <a:lnTo>
                    <a:pt x="574" y="932"/>
                  </a:lnTo>
                  <a:lnTo>
                    <a:pt x="720" y="506"/>
                  </a:lnTo>
                  <a:lnTo>
                    <a:pt x="728" y="171"/>
                  </a:lnTo>
                  <a:lnTo>
                    <a:pt x="388" y="0"/>
                  </a:lnTo>
                  <a:lnTo>
                    <a:pt x="388" y="0"/>
                  </a:lnTo>
                  <a:close/>
                </a:path>
              </a:pathLst>
            </a:custGeom>
            <a:solidFill>
              <a:srgbClr val="CCF2FB"/>
            </a:solidFill>
            <a:ln w="9525">
              <a:noFill/>
            </a:ln>
          </p:spPr>
          <p:txBody>
            <a:bodyPr/>
            <a:lstStyle/>
            <a:p>
              <a:endParaRPr dirty="0">
                <a:latin typeface="Arial" panose="020B0604020202020204" pitchFamily="34" charset="0"/>
              </a:endParaRPr>
            </a:p>
          </p:txBody>
        </p:sp>
        <p:sp>
          <p:nvSpPr>
            <p:cNvPr id="21523" name="Freeform 18"/>
            <p:cNvSpPr/>
            <p:nvPr/>
          </p:nvSpPr>
          <p:spPr>
            <a:xfrm>
              <a:off x="2629" y="1577"/>
              <a:ext cx="151" cy="369"/>
            </a:xfrm>
            <a:custGeom>
              <a:avLst/>
              <a:gdLst>
                <a:gd name="txL" fmla="*/ 0 w 302"/>
                <a:gd name="txT" fmla="*/ 0 h 737"/>
                <a:gd name="txR" fmla="*/ 302 w 302"/>
                <a:gd name="txB" fmla="*/ 737 h 737"/>
              </a:gdLst>
              <a:ahLst/>
              <a:cxnLst>
                <a:cxn ang="0">
                  <a:pos x="186" y="0"/>
                </a:cxn>
                <a:cxn ang="0">
                  <a:pos x="0" y="435"/>
                </a:cxn>
                <a:cxn ang="0">
                  <a:pos x="194" y="465"/>
                </a:cxn>
                <a:cxn ang="0">
                  <a:pos x="31" y="583"/>
                </a:cxn>
                <a:cxn ang="0">
                  <a:pos x="141" y="737"/>
                </a:cxn>
                <a:cxn ang="0">
                  <a:pos x="302" y="435"/>
                </a:cxn>
                <a:cxn ang="0">
                  <a:pos x="186" y="0"/>
                </a:cxn>
                <a:cxn ang="0">
                  <a:pos x="186" y="0"/>
                </a:cxn>
              </a:cxnLst>
              <a:rect l="txL" t="txT" r="txR" b="txB"/>
              <a:pathLst>
                <a:path w="302" h="737">
                  <a:moveTo>
                    <a:pt x="186" y="0"/>
                  </a:moveTo>
                  <a:lnTo>
                    <a:pt x="0" y="435"/>
                  </a:lnTo>
                  <a:lnTo>
                    <a:pt x="194" y="465"/>
                  </a:lnTo>
                  <a:lnTo>
                    <a:pt x="31" y="583"/>
                  </a:lnTo>
                  <a:lnTo>
                    <a:pt x="141" y="737"/>
                  </a:lnTo>
                  <a:lnTo>
                    <a:pt x="302" y="435"/>
                  </a:lnTo>
                  <a:lnTo>
                    <a:pt x="186" y="0"/>
                  </a:lnTo>
                  <a:lnTo>
                    <a:pt x="186" y="0"/>
                  </a:lnTo>
                  <a:close/>
                </a:path>
              </a:pathLst>
            </a:custGeom>
            <a:solidFill>
              <a:srgbClr val="CCF2FB"/>
            </a:solidFill>
            <a:ln w="9525">
              <a:noFill/>
            </a:ln>
          </p:spPr>
          <p:txBody>
            <a:bodyPr/>
            <a:lstStyle/>
            <a:p>
              <a:endParaRPr dirty="0">
                <a:latin typeface="Arial" panose="020B0604020202020204" pitchFamily="34" charset="0"/>
              </a:endParaRPr>
            </a:p>
          </p:txBody>
        </p:sp>
        <p:sp>
          <p:nvSpPr>
            <p:cNvPr id="21524" name="Freeform 19"/>
            <p:cNvSpPr/>
            <p:nvPr/>
          </p:nvSpPr>
          <p:spPr>
            <a:xfrm>
              <a:off x="2202" y="1838"/>
              <a:ext cx="532" cy="244"/>
            </a:xfrm>
            <a:custGeom>
              <a:avLst/>
              <a:gdLst>
                <a:gd name="txL" fmla="*/ 0 w 1062"/>
                <a:gd name="txT" fmla="*/ 0 h 489"/>
                <a:gd name="txR" fmla="*/ 1062 w 1062"/>
                <a:gd name="txB" fmla="*/ 489 h 489"/>
              </a:gdLst>
              <a:ahLst/>
              <a:cxnLst>
                <a:cxn ang="0">
                  <a:pos x="108" y="0"/>
                </a:cxn>
                <a:cxn ang="0">
                  <a:pos x="319" y="101"/>
                </a:cxn>
                <a:cxn ang="0">
                  <a:pos x="644" y="101"/>
                </a:cxn>
                <a:cxn ang="0">
                  <a:pos x="536" y="179"/>
                </a:cxn>
                <a:cxn ang="0">
                  <a:pos x="1062" y="396"/>
                </a:cxn>
                <a:cxn ang="0">
                  <a:pos x="1009" y="489"/>
                </a:cxn>
                <a:cxn ang="0">
                  <a:pos x="745" y="474"/>
                </a:cxn>
                <a:cxn ang="0">
                  <a:pos x="294" y="327"/>
                </a:cxn>
                <a:cxn ang="0">
                  <a:pos x="264" y="156"/>
                </a:cxn>
                <a:cxn ang="0">
                  <a:pos x="140" y="257"/>
                </a:cxn>
                <a:cxn ang="0">
                  <a:pos x="0" y="179"/>
                </a:cxn>
                <a:cxn ang="0">
                  <a:pos x="108" y="0"/>
                </a:cxn>
                <a:cxn ang="0">
                  <a:pos x="108" y="0"/>
                </a:cxn>
              </a:cxnLst>
              <a:rect l="txL" t="txT" r="txR" b="txB"/>
              <a:pathLst>
                <a:path w="1062" h="489">
                  <a:moveTo>
                    <a:pt x="108" y="0"/>
                  </a:moveTo>
                  <a:lnTo>
                    <a:pt x="319" y="101"/>
                  </a:lnTo>
                  <a:lnTo>
                    <a:pt x="644" y="101"/>
                  </a:lnTo>
                  <a:lnTo>
                    <a:pt x="536" y="179"/>
                  </a:lnTo>
                  <a:lnTo>
                    <a:pt x="1062" y="396"/>
                  </a:lnTo>
                  <a:lnTo>
                    <a:pt x="1009" y="489"/>
                  </a:lnTo>
                  <a:lnTo>
                    <a:pt x="745" y="474"/>
                  </a:lnTo>
                  <a:lnTo>
                    <a:pt x="294" y="327"/>
                  </a:lnTo>
                  <a:lnTo>
                    <a:pt x="264" y="156"/>
                  </a:lnTo>
                  <a:lnTo>
                    <a:pt x="140" y="257"/>
                  </a:lnTo>
                  <a:lnTo>
                    <a:pt x="0" y="179"/>
                  </a:lnTo>
                  <a:lnTo>
                    <a:pt x="108" y="0"/>
                  </a:lnTo>
                  <a:lnTo>
                    <a:pt x="108" y="0"/>
                  </a:lnTo>
                  <a:close/>
                </a:path>
              </a:pathLst>
            </a:custGeom>
            <a:solidFill>
              <a:srgbClr val="CCF2FB"/>
            </a:solidFill>
            <a:ln w="9525">
              <a:noFill/>
            </a:ln>
          </p:spPr>
          <p:txBody>
            <a:bodyPr/>
            <a:lstStyle/>
            <a:p>
              <a:endParaRPr dirty="0">
                <a:latin typeface="Arial" panose="020B0604020202020204" pitchFamily="34" charset="0"/>
              </a:endParaRPr>
            </a:p>
          </p:txBody>
        </p:sp>
        <p:sp>
          <p:nvSpPr>
            <p:cNvPr id="21525" name="Freeform 20"/>
            <p:cNvSpPr/>
            <p:nvPr/>
          </p:nvSpPr>
          <p:spPr>
            <a:xfrm>
              <a:off x="2206" y="1236"/>
              <a:ext cx="179" cy="260"/>
            </a:xfrm>
            <a:custGeom>
              <a:avLst/>
              <a:gdLst>
                <a:gd name="txL" fmla="*/ 0 w 358"/>
                <a:gd name="txT" fmla="*/ 0 h 519"/>
                <a:gd name="txR" fmla="*/ 358 w 358"/>
                <a:gd name="txB" fmla="*/ 519 h 519"/>
              </a:gdLst>
              <a:ahLst/>
              <a:cxnLst>
                <a:cxn ang="0">
                  <a:pos x="0" y="333"/>
                </a:cxn>
                <a:cxn ang="0">
                  <a:pos x="194" y="272"/>
                </a:cxn>
                <a:cxn ang="0">
                  <a:pos x="358" y="0"/>
                </a:cxn>
                <a:cxn ang="0">
                  <a:pos x="295" y="194"/>
                </a:cxn>
                <a:cxn ang="0">
                  <a:pos x="171" y="365"/>
                </a:cxn>
                <a:cxn ang="0">
                  <a:pos x="109" y="519"/>
                </a:cxn>
                <a:cxn ang="0">
                  <a:pos x="32" y="411"/>
                </a:cxn>
                <a:cxn ang="0">
                  <a:pos x="0" y="333"/>
                </a:cxn>
                <a:cxn ang="0">
                  <a:pos x="0" y="333"/>
                </a:cxn>
              </a:cxnLst>
              <a:rect l="txL" t="txT" r="txR" b="txB"/>
              <a:pathLst>
                <a:path w="358" h="519">
                  <a:moveTo>
                    <a:pt x="0" y="333"/>
                  </a:moveTo>
                  <a:lnTo>
                    <a:pt x="194" y="272"/>
                  </a:lnTo>
                  <a:lnTo>
                    <a:pt x="358" y="0"/>
                  </a:lnTo>
                  <a:lnTo>
                    <a:pt x="295" y="194"/>
                  </a:lnTo>
                  <a:lnTo>
                    <a:pt x="171" y="365"/>
                  </a:lnTo>
                  <a:lnTo>
                    <a:pt x="109" y="519"/>
                  </a:lnTo>
                  <a:lnTo>
                    <a:pt x="32" y="411"/>
                  </a:lnTo>
                  <a:lnTo>
                    <a:pt x="0" y="333"/>
                  </a:lnTo>
                  <a:lnTo>
                    <a:pt x="0" y="333"/>
                  </a:lnTo>
                  <a:close/>
                </a:path>
              </a:pathLst>
            </a:custGeom>
            <a:solidFill>
              <a:srgbClr val="CCF2FB"/>
            </a:solidFill>
            <a:ln w="9525">
              <a:noFill/>
            </a:ln>
          </p:spPr>
          <p:txBody>
            <a:bodyPr/>
            <a:lstStyle/>
            <a:p>
              <a:endParaRPr dirty="0">
                <a:latin typeface="Arial" panose="020B0604020202020204" pitchFamily="34" charset="0"/>
              </a:endParaRPr>
            </a:p>
          </p:txBody>
        </p:sp>
        <p:sp>
          <p:nvSpPr>
            <p:cNvPr id="21526" name="Freeform 21"/>
            <p:cNvSpPr/>
            <p:nvPr/>
          </p:nvSpPr>
          <p:spPr>
            <a:xfrm>
              <a:off x="1950" y="1363"/>
              <a:ext cx="159" cy="296"/>
            </a:xfrm>
            <a:custGeom>
              <a:avLst/>
              <a:gdLst>
                <a:gd name="txL" fmla="*/ 0 w 317"/>
                <a:gd name="txT" fmla="*/ 0 h 591"/>
                <a:gd name="txR" fmla="*/ 317 w 317"/>
                <a:gd name="txB" fmla="*/ 591 h 591"/>
              </a:gdLst>
              <a:ahLst/>
              <a:cxnLst>
                <a:cxn ang="0">
                  <a:pos x="78" y="55"/>
                </a:cxn>
                <a:cxn ang="0">
                  <a:pos x="201" y="211"/>
                </a:cxn>
                <a:cxn ang="0">
                  <a:pos x="317" y="296"/>
                </a:cxn>
                <a:cxn ang="0">
                  <a:pos x="279" y="498"/>
                </a:cxn>
                <a:cxn ang="0">
                  <a:pos x="123" y="591"/>
                </a:cxn>
                <a:cxn ang="0">
                  <a:pos x="0" y="218"/>
                </a:cxn>
                <a:cxn ang="0">
                  <a:pos x="30" y="0"/>
                </a:cxn>
                <a:cxn ang="0">
                  <a:pos x="78" y="55"/>
                </a:cxn>
                <a:cxn ang="0">
                  <a:pos x="78" y="55"/>
                </a:cxn>
              </a:cxnLst>
              <a:rect l="txL" t="txT" r="txR" b="txB"/>
              <a:pathLst>
                <a:path w="317" h="591">
                  <a:moveTo>
                    <a:pt x="78" y="55"/>
                  </a:moveTo>
                  <a:lnTo>
                    <a:pt x="201" y="211"/>
                  </a:lnTo>
                  <a:lnTo>
                    <a:pt x="317" y="296"/>
                  </a:lnTo>
                  <a:lnTo>
                    <a:pt x="279" y="498"/>
                  </a:lnTo>
                  <a:lnTo>
                    <a:pt x="123" y="591"/>
                  </a:lnTo>
                  <a:lnTo>
                    <a:pt x="0" y="218"/>
                  </a:lnTo>
                  <a:lnTo>
                    <a:pt x="30" y="0"/>
                  </a:lnTo>
                  <a:lnTo>
                    <a:pt x="78" y="55"/>
                  </a:lnTo>
                  <a:lnTo>
                    <a:pt x="78" y="55"/>
                  </a:lnTo>
                  <a:close/>
                </a:path>
              </a:pathLst>
            </a:custGeom>
            <a:solidFill>
              <a:srgbClr val="CCF2FB"/>
            </a:solidFill>
            <a:ln w="9525">
              <a:noFill/>
            </a:ln>
          </p:spPr>
          <p:txBody>
            <a:bodyPr/>
            <a:lstStyle/>
            <a:p>
              <a:endParaRPr dirty="0">
                <a:latin typeface="Arial" panose="020B0604020202020204" pitchFamily="34" charset="0"/>
              </a:endParaRPr>
            </a:p>
          </p:txBody>
        </p:sp>
        <p:sp>
          <p:nvSpPr>
            <p:cNvPr id="21527" name="Freeform 22"/>
            <p:cNvSpPr/>
            <p:nvPr/>
          </p:nvSpPr>
          <p:spPr>
            <a:xfrm>
              <a:off x="1982" y="2160"/>
              <a:ext cx="84" cy="201"/>
            </a:xfrm>
            <a:custGeom>
              <a:avLst/>
              <a:gdLst>
                <a:gd name="txL" fmla="*/ 0 w 169"/>
                <a:gd name="txT" fmla="*/ 0 h 403"/>
                <a:gd name="txR" fmla="*/ 169 w 169"/>
                <a:gd name="txB" fmla="*/ 403 h 403"/>
              </a:gdLst>
              <a:ahLst/>
              <a:cxnLst>
                <a:cxn ang="0">
                  <a:pos x="68" y="0"/>
                </a:cxn>
                <a:cxn ang="0">
                  <a:pos x="68" y="108"/>
                </a:cxn>
                <a:cxn ang="0">
                  <a:pos x="169" y="226"/>
                </a:cxn>
                <a:cxn ang="0">
                  <a:pos x="45" y="403"/>
                </a:cxn>
                <a:cxn ang="0">
                  <a:pos x="68" y="201"/>
                </a:cxn>
                <a:cxn ang="0">
                  <a:pos x="0" y="116"/>
                </a:cxn>
                <a:cxn ang="0">
                  <a:pos x="68" y="0"/>
                </a:cxn>
                <a:cxn ang="0">
                  <a:pos x="68" y="0"/>
                </a:cxn>
              </a:cxnLst>
              <a:rect l="txL" t="txT" r="txR" b="txB"/>
              <a:pathLst>
                <a:path w="169" h="403">
                  <a:moveTo>
                    <a:pt x="68" y="0"/>
                  </a:moveTo>
                  <a:lnTo>
                    <a:pt x="68" y="108"/>
                  </a:lnTo>
                  <a:lnTo>
                    <a:pt x="169" y="226"/>
                  </a:lnTo>
                  <a:lnTo>
                    <a:pt x="45" y="403"/>
                  </a:lnTo>
                  <a:lnTo>
                    <a:pt x="68" y="201"/>
                  </a:lnTo>
                  <a:lnTo>
                    <a:pt x="0" y="116"/>
                  </a:lnTo>
                  <a:lnTo>
                    <a:pt x="68" y="0"/>
                  </a:lnTo>
                  <a:lnTo>
                    <a:pt x="68" y="0"/>
                  </a:lnTo>
                  <a:close/>
                </a:path>
              </a:pathLst>
            </a:custGeom>
            <a:solidFill>
              <a:srgbClr val="CCF2FB"/>
            </a:solidFill>
            <a:ln w="9525">
              <a:noFill/>
            </a:ln>
          </p:spPr>
          <p:txBody>
            <a:bodyPr/>
            <a:lstStyle/>
            <a:p>
              <a:endParaRPr dirty="0">
                <a:latin typeface="Arial" panose="020B0604020202020204" pitchFamily="34" charset="0"/>
              </a:endParaRPr>
            </a:p>
          </p:txBody>
        </p:sp>
        <p:sp>
          <p:nvSpPr>
            <p:cNvPr id="21528" name="Freeform 23"/>
            <p:cNvSpPr/>
            <p:nvPr/>
          </p:nvSpPr>
          <p:spPr>
            <a:xfrm>
              <a:off x="2276" y="2110"/>
              <a:ext cx="128" cy="61"/>
            </a:xfrm>
            <a:custGeom>
              <a:avLst/>
              <a:gdLst>
                <a:gd name="txL" fmla="*/ 0 w 255"/>
                <a:gd name="txT" fmla="*/ 0 h 124"/>
                <a:gd name="txR" fmla="*/ 255 w 255"/>
                <a:gd name="txB" fmla="*/ 124 h 124"/>
              </a:gdLst>
              <a:ahLst/>
              <a:cxnLst>
                <a:cxn ang="0">
                  <a:pos x="0" y="0"/>
                </a:cxn>
                <a:cxn ang="0">
                  <a:pos x="255" y="70"/>
                </a:cxn>
                <a:cxn ang="0">
                  <a:pos x="154" y="124"/>
                </a:cxn>
                <a:cxn ang="0">
                  <a:pos x="0" y="46"/>
                </a:cxn>
                <a:cxn ang="0">
                  <a:pos x="0" y="0"/>
                </a:cxn>
                <a:cxn ang="0">
                  <a:pos x="0" y="0"/>
                </a:cxn>
              </a:cxnLst>
              <a:rect l="txL" t="txT" r="txR" b="txB"/>
              <a:pathLst>
                <a:path w="255" h="124">
                  <a:moveTo>
                    <a:pt x="0" y="0"/>
                  </a:moveTo>
                  <a:lnTo>
                    <a:pt x="255" y="70"/>
                  </a:lnTo>
                  <a:lnTo>
                    <a:pt x="154" y="124"/>
                  </a:lnTo>
                  <a:lnTo>
                    <a:pt x="0" y="46"/>
                  </a:lnTo>
                  <a:lnTo>
                    <a:pt x="0" y="0"/>
                  </a:lnTo>
                  <a:lnTo>
                    <a:pt x="0" y="0"/>
                  </a:lnTo>
                  <a:close/>
                </a:path>
              </a:pathLst>
            </a:custGeom>
            <a:solidFill>
              <a:srgbClr val="CCF2FB"/>
            </a:solidFill>
            <a:ln w="9525">
              <a:noFill/>
            </a:ln>
          </p:spPr>
          <p:txBody>
            <a:bodyPr/>
            <a:lstStyle/>
            <a:p>
              <a:endParaRPr dirty="0">
                <a:latin typeface="Arial" panose="020B0604020202020204" pitchFamily="34" charset="0"/>
              </a:endParaRPr>
            </a:p>
          </p:txBody>
        </p:sp>
        <p:sp>
          <p:nvSpPr>
            <p:cNvPr id="21529" name="Freeform 24"/>
            <p:cNvSpPr/>
            <p:nvPr/>
          </p:nvSpPr>
          <p:spPr>
            <a:xfrm>
              <a:off x="2373" y="2552"/>
              <a:ext cx="97" cy="430"/>
            </a:xfrm>
            <a:custGeom>
              <a:avLst/>
              <a:gdLst>
                <a:gd name="txL" fmla="*/ 0 w 194"/>
                <a:gd name="txT" fmla="*/ 0 h 859"/>
                <a:gd name="txR" fmla="*/ 194 w 194"/>
                <a:gd name="txB" fmla="*/ 859 h 859"/>
              </a:gdLst>
              <a:ahLst/>
              <a:cxnLst>
                <a:cxn ang="0">
                  <a:pos x="0" y="0"/>
                </a:cxn>
                <a:cxn ang="0">
                  <a:pos x="194" y="859"/>
                </a:cxn>
                <a:cxn ang="0">
                  <a:pos x="0" y="859"/>
                </a:cxn>
                <a:cxn ang="0">
                  <a:pos x="0" y="0"/>
                </a:cxn>
                <a:cxn ang="0">
                  <a:pos x="0" y="0"/>
                </a:cxn>
              </a:cxnLst>
              <a:rect l="txL" t="txT" r="txR" b="txB"/>
              <a:pathLst>
                <a:path w="194" h="859">
                  <a:moveTo>
                    <a:pt x="0" y="0"/>
                  </a:moveTo>
                  <a:lnTo>
                    <a:pt x="194" y="859"/>
                  </a:lnTo>
                  <a:lnTo>
                    <a:pt x="0" y="859"/>
                  </a:lnTo>
                  <a:lnTo>
                    <a:pt x="0" y="0"/>
                  </a:lnTo>
                  <a:lnTo>
                    <a:pt x="0" y="0"/>
                  </a:lnTo>
                  <a:close/>
                </a:path>
              </a:pathLst>
            </a:custGeom>
            <a:solidFill>
              <a:srgbClr val="F0CA80"/>
            </a:solidFill>
            <a:ln w="9525">
              <a:noFill/>
            </a:ln>
          </p:spPr>
          <p:txBody>
            <a:bodyPr/>
            <a:lstStyle/>
            <a:p>
              <a:endParaRPr dirty="0">
                <a:latin typeface="Arial" panose="020B0604020202020204" pitchFamily="34" charset="0"/>
              </a:endParaRPr>
            </a:p>
          </p:txBody>
        </p:sp>
        <p:sp>
          <p:nvSpPr>
            <p:cNvPr id="21530" name="Freeform 25"/>
            <p:cNvSpPr/>
            <p:nvPr/>
          </p:nvSpPr>
          <p:spPr>
            <a:xfrm>
              <a:off x="2160" y="2785"/>
              <a:ext cx="116" cy="197"/>
            </a:xfrm>
            <a:custGeom>
              <a:avLst/>
              <a:gdLst>
                <a:gd name="txL" fmla="*/ 0 w 234"/>
                <a:gd name="txT" fmla="*/ 0 h 393"/>
                <a:gd name="txR" fmla="*/ 234 w 234"/>
                <a:gd name="txB" fmla="*/ 393 h 393"/>
              </a:gdLst>
              <a:ahLst/>
              <a:cxnLst>
                <a:cxn ang="0">
                  <a:pos x="0" y="0"/>
                </a:cxn>
                <a:cxn ang="0">
                  <a:pos x="234" y="393"/>
                </a:cxn>
                <a:cxn ang="0">
                  <a:pos x="25" y="393"/>
                </a:cxn>
                <a:cxn ang="0">
                  <a:pos x="0" y="0"/>
                </a:cxn>
                <a:cxn ang="0">
                  <a:pos x="0" y="0"/>
                </a:cxn>
              </a:cxnLst>
              <a:rect l="txL" t="txT" r="txR" b="txB"/>
              <a:pathLst>
                <a:path w="234" h="393">
                  <a:moveTo>
                    <a:pt x="0" y="0"/>
                  </a:moveTo>
                  <a:lnTo>
                    <a:pt x="234" y="393"/>
                  </a:lnTo>
                  <a:lnTo>
                    <a:pt x="25" y="393"/>
                  </a:lnTo>
                  <a:lnTo>
                    <a:pt x="0" y="0"/>
                  </a:lnTo>
                  <a:lnTo>
                    <a:pt x="0" y="0"/>
                  </a:lnTo>
                  <a:close/>
                </a:path>
              </a:pathLst>
            </a:custGeom>
            <a:solidFill>
              <a:srgbClr val="F0CA80"/>
            </a:solidFill>
            <a:ln w="9525">
              <a:noFill/>
            </a:ln>
          </p:spPr>
          <p:txBody>
            <a:bodyPr/>
            <a:lstStyle/>
            <a:p>
              <a:endParaRPr dirty="0">
                <a:latin typeface="Arial" panose="020B0604020202020204" pitchFamily="34" charset="0"/>
              </a:endParaRPr>
            </a:p>
          </p:txBody>
        </p:sp>
        <p:sp>
          <p:nvSpPr>
            <p:cNvPr id="21531" name="Freeform 26"/>
            <p:cNvSpPr/>
            <p:nvPr/>
          </p:nvSpPr>
          <p:spPr>
            <a:xfrm>
              <a:off x="1899" y="833"/>
              <a:ext cx="490" cy="412"/>
            </a:xfrm>
            <a:custGeom>
              <a:avLst/>
              <a:gdLst>
                <a:gd name="txL" fmla="*/ 0 w 979"/>
                <a:gd name="txT" fmla="*/ 0 h 823"/>
                <a:gd name="txR" fmla="*/ 979 w 979"/>
                <a:gd name="txB" fmla="*/ 823 h 823"/>
              </a:gdLst>
              <a:ahLst/>
              <a:cxnLst>
                <a:cxn ang="0">
                  <a:pos x="42" y="238"/>
                </a:cxn>
                <a:cxn ang="0">
                  <a:pos x="120" y="242"/>
                </a:cxn>
                <a:cxn ang="0">
                  <a:pos x="175" y="285"/>
                </a:cxn>
                <a:cxn ang="0">
                  <a:pos x="232" y="285"/>
                </a:cxn>
                <a:cxn ang="0">
                  <a:pos x="308" y="331"/>
                </a:cxn>
                <a:cxn ang="0">
                  <a:pos x="270" y="264"/>
                </a:cxn>
                <a:cxn ang="0">
                  <a:pos x="213" y="264"/>
                </a:cxn>
                <a:cxn ang="0">
                  <a:pos x="158" y="225"/>
                </a:cxn>
                <a:cxn ang="0">
                  <a:pos x="103" y="217"/>
                </a:cxn>
                <a:cxn ang="0">
                  <a:pos x="103" y="171"/>
                </a:cxn>
                <a:cxn ang="0">
                  <a:pos x="63" y="198"/>
                </a:cxn>
                <a:cxn ang="0">
                  <a:pos x="78" y="162"/>
                </a:cxn>
                <a:cxn ang="0">
                  <a:pos x="223" y="76"/>
                </a:cxn>
                <a:cxn ang="0">
                  <a:pos x="483" y="0"/>
                </a:cxn>
                <a:cxn ang="0">
                  <a:pos x="816" y="34"/>
                </a:cxn>
                <a:cxn ang="0">
                  <a:pos x="913" y="181"/>
                </a:cxn>
                <a:cxn ang="0">
                  <a:pos x="979" y="401"/>
                </a:cxn>
                <a:cxn ang="0">
                  <a:pos x="932" y="696"/>
                </a:cxn>
                <a:cxn ang="0">
                  <a:pos x="861" y="677"/>
                </a:cxn>
                <a:cxn ang="0">
                  <a:pos x="770" y="662"/>
                </a:cxn>
                <a:cxn ang="0">
                  <a:pos x="704" y="812"/>
                </a:cxn>
                <a:cxn ang="0">
                  <a:pos x="637" y="823"/>
                </a:cxn>
                <a:cxn ang="0">
                  <a:pos x="635" y="787"/>
                </a:cxn>
                <a:cxn ang="0">
                  <a:pos x="667" y="802"/>
                </a:cxn>
                <a:cxn ang="0">
                  <a:pos x="707" y="774"/>
                </a:cxn>
                <a:cxn ang="0">
                  <a:pos x="751" y="654"/>
                </a:cxn>
                <a:cxn ang="0">
                  <a:pos x="738" y="580"/>
                </a:cxn>
                <a:cxn ang="0">
                  <a:pos x="667" y="557"/>
                </a:cxn>
                <a:cxn ang="0">
                  <a:pos x="608" y="597"/>
                </a:cxn>
                <a:cxn ang="0">
                  <a:pos x="576" y="654"/>
                </a:cxn>
                <a:cxn ang="0">
                  <a:pos x="454" y="671"/>
                </a:cxn>
                <a:cxn ang="0">
                  <a:pos x="420" y="627"/>
                </a:cxn>
                <a:cxn ang="0">
                  <a:pos x="268" y="544"/>
                </a:cxn>
                <a:cxn ang="0">
                  <a:pos x="230" y="416"/>
                </a:cxn>
                <a:cxn ang="0">
                  <a:pos x="40" y="340"/>
                </a:cxn>
                <a:cxn ang="0">
                  <a:pos x="15" y="479"/>
                </a:cxn>
                <a:cxn ang="0">
                  <a:pos x="15" y="607"/>
                </a:cxn>
                <a:cxn ang="0">
                  <a:pos x="0" y="462"/>
                </a:cxn>
                <a:cxn ang="0">
                  <a:pos x="21" y="333"/>
                </a:cxn>
                <a:cxn ang="0">
                  <a:pos x="42" y="238"/>
                </a:cxn>
                <a:cxn ang="0">
                  <a:pos x="42" y="238"/>
                </a:cxn>
              </a:cxnLst>
              <a:rect l="txL" t="txT" r="txR" b="txB"/>
              <a:pathLst>
                <a:path w="979" h="823">
                  <a:moveTo>
                    <a:pt x="42" y="238"/>
                  </a:moveTo>
                  <a:lnTo>
                    <a:pt x="120" y="242"/>
                  </a:lnTo>
                  <a:lnTo>
                    <a:pt x="175" y="285"/>
                  </a:lnTo>
                  <a:lnTo>
                    <a:pt x="232" y="285"/>
                  </a:lnTo>
                  <a:lnTo>
                    <a:pt x="308" y="331"/>
                  </a:lnTo>
                  <a:lnTo>
                    <a:pt x="270" y="264"/>
                  </a:lnTo>
                  <a:lnTo>
                    <a:pt x="213" y="264"/>
                  </a:lnTo>
                  <a:lnTo>
                    <a:pt x="158" y="225"/>
                  </a:lnTo>
                  <a:lnTo>
                    <a:pt x="103" y="217"/>
                  </a:lnTo>
                  <a:lnTo>
                    <a:pt x="103" y="171"/>
                  </a:lnTo>
                  <a:lnTo>
                    <a:pt x="63" y="198"/>
                  </a:lnTo>
                  <a:lnTo>
                    <a:pt x="78" y="162"/>
                  </a:lnTo>
                  <a:lnTo>
                    <a:pt x="223" y="76"/>
                  </a:lnTo>
                  <a:lnTo>
                    <a:pt x="483" y="0"/>
                  </a:lnTo>
                  <a:lnTo>
                    <a:pt x="816" y="34"/>
                  </a:lnTo>
                  <a:lnTo>
                    <a:pt x="913" y="181"/>
                  </a:lnTo>
                  <a:lnTo>
                    <a:pt x="979" y="401"/>
                  </a:lnTo>
                  <a:lnTo>
                    <a:pt x="932" y="696"/>
                  </a:lnTo>
                  <a:lnTo>
                    <a:pt x="861" y="677"/>
                  </a:lnTo>
                  <a:lnTo>
                    <a:pt x="770" y="662"/>
                  </a:lnTo>
                  <a:lnTo>
                    <a:pt x="704" y="812"/>
                  </a:lnTo>
                  <a:lnTo>
                    <a:pt x="637" y="823"/>
                  </a:lnTo>
                  <a:lnTo>
                    <a:pt x="635" y="787"/>
                  </a:lnTo>
                  <a:lnTo>
                    <a:pt x="667" y="802"/>
                  </a:lnTo>
                  <a:lnTo>
                    <a:pt x="707" y="774"/>
                  </a:lnTo>
                  <a:lnTo>
                    <a:pt x="751" y="654"/>
                  </a:lnTo>
                  <a:lnTo>
                    <a:pt x="738" y="580"/>
                  </a:lnTo>
                  <a:lnTo>
                    <a:pt x="667" y="557"/>
                  </a:lnTo>
                  <a:lnTo>
                    <a:pt x="608" y="597"/>
                  </a:lnTo>
                  <a:lnTo>
                    <a:pt x="576" y="654"/>
                  </a:lnTo>
                  <a:lnTo>
                    <a:pt x="454" y="671"/>
                  </a:lnTo>
                  <a:lnTo>
                    <a:pt x="420" y="627"/>
                  </a:lnTo>
                  <a:lnTo>
                    <a:pt x="268" y="544"/>
                  </a:lnTo>
                  <a:lnTo>
                    <a:pt x="230" y="416"/>
                  </a:lnTo>
                  <a:lnTo>
                    <a:pt x="40" y="340"/>
                  </a:lnTo>
                  <a:lnTo>
                    <a:pt x="15" y="479"/>
                  </a:lnTo>
                  <a:lnTo>
                    <a:pt x="15" y="607"/>
                  </a:lnTo>
                  <a:lnTo>
                    <a:pt x="0" y="462"/>
                  </a:lnTo>
                  <a:lnTo>
                    <a:pt x="21" y="333"/>
                  </a:lnTo>
                  <a:lnTo>
                    <a:pt x="42" y="238"/>
                  </a:lnTo>
                  <a:lnTo>
                    <a:pt x="42" y="238"/>
                  </a:lnTo>
                  <a:close/>
                </a:path>
              </a:pathLst>
            </a:custGeom>
            <a:solidFill>
              <a:srgbClr val="000000"/>
            </a:solidFill>
            <a:ln w="9525">
              <a:noFill/>
            </a:ln>
          </p:spPr>
          <p:txBody>
            <a:bodyPr/>
            <a:lstStyle/>
            <a:p>
              <a:endParaRPr dirty="0">
                <a:latin typeface="Arial" panose="020B0604020202020204" pitchFamily="34" charset="0"/>
              </a:endParaRPr>
            </a:p>
          </p:txBody>
        </p:sp>
        <p:sp>
          <p:nvSpPr>
            <p:cNvPr id="21532" name="Freeform 27"/>
            <p:cNvSpPr/>
            <p:nvPr/>
          </p:nvSpPr>
          <p:spPr>
            <a:xfrm>
              <a:off x="1919" y="1152"/>
              <a:ext cx="94" cy="52"/>
            </a:xfrm>
            <a:custGeom>
              <a:avLst/>
              <a:gdLst>
                <a:gd name="txL" fmla="*/ 0 w 188"/>
                <a:gd name="txT" fmla="*/ 0 h 103"/>
                <a:gd name="txR" fmla="*/ 188 w 188"/>
                <a:gd name="txB" fmla="*/ 103 h 103"/>
              </a:gdLst>
              <a:ahLst/>
              <a:cxnLst>
                <a:cxn ang="0">
                  <a:pos x="0" y="0"/>
                </a:cxn>
                <a:cxn ang="0">
                  <a:pos x="95" y="36"/>
                </a:cxn>
                <a:cxn ang="0">
                  <a:pos x="188" y="89"/>
                </a:cxn>
                <a:cxn ang="0">
                  <a:pos x="112" y="76"/>
                </a:cxn>
                <a:cxn ang="0">
                  <a:pos x="112" y="103"/>
                </a:cxn>
                <a:cxn ang="0">
                  <a:pos x="88" y="68"/>
                </a:cxn>
                <a:cxn ang="0">
                  <a:pos x="29" y="40"/>
                </a:cxn>
                <a:cxn ang="0">
                  <a:pos x="0" y="0"/>
                </a:cxn>
                <a:cxn ang="0">
                  <a:pos x="0" y="0"/>
                </a:cxn>
              </a:cxnLst>
              <a:rect l="txL" t="txT" r="txR" b="txB"/>
              <a:pathLst>
                <a:path w="188" h="103">
                  <a:moveTo>
                    <a:pt x="0" y="0"/>
                  </a:moveTo>
                  <a:lnTo>
                    <a:pt x="95" y="36"/>
                  </a:lnTo>
                  <a:lnTo>
                    <a:pt x="188" y="89"/>
                  </a:lnTo>
                  <a:lnTo>
                    <a:pt x="112" y="76"/>
                  </a:lnTo>
                  <a:lnTo>
                    <a:pt x="112" y="103"/>
                  </a:lnTo>
                  <a:lnTo>
                    <a:pt x="88" y="68"/>
                  </a:lnTo>
                  <a:lnTo>
                    <a:pt x="29" y="4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33" name="Freeform 28"/>
            <p:cNvSpPr/>
            <p:nvPr/>
          </p:nvSpPr>
          <p:spPr>
            <a:xfrm>
              <a:off x="1959" y="1197"/>
              <a:ext cx="48" cy="13"/>
            </a:xfrm>
            <a:custGeom>
              <a:avLst/>
              <a:gdLst>
                <a:gd name="txL" fmla="*/ 0 w 97"/>
                <a:gd name="txT" fmla="*/ 0 h 27"/>
                <a:gd name="txR" fmla="*/ 97 w 97"/>
                <a:gd name="txB" fmla="*/ 27 h 27"/>
              </a:gdLst>
              <a:ahLst/>
              <a:cxnLst>
                <a:cxn ang="0">
                  <a:pos x="0" y="0"/>
                </a:cxn>
                <a:cxn ang="0">
                  <a:pos x="32" y="8"/>
                </a:cxn>
                <a:cxn ang="0">
                  <a:pos x="72" y="8"/>
                </a:cxn>
                <a:cxn ang="0">
                  <a:pos x="97" y="21"/>
                </a:cxn>
                <a:cxn ang="0">
                  <a:pos x="36" y="27"/>
                </a:cxn>
                <a:cxn ang="0">
                  <a:pos x="4" y="15"/>
                </a:cxn>
                <a:cxn ang="0">
                  <a:pos x="0" y="0"/>
                </a:cxn>
                <a:cxn ang="0">
                  <a:pos x="0" y="0"/>
                </a:cxn>
              </a:cxnLst>
              <a:rect l="txL" t="txT" r="txR" b="txB"/>
              <a:pathLst>
                <a:path w="97" h="27">
                  <a:moveTo>
                    <a:pt x="0" y="0"/>
                  </a:moveTo>
                  <a:lnTo>
                    <a:pt x="32" y="8"/>
                  </a:lnTo>
                  <a:lnTo>
                    <a:pt x="72" y="8"/>
                  </a:lnTo>
                  <a:lnTo>
                    <a:pt x="97" y="21"/>
                  </a:lnTo>
                  <a:lnTo>
                    <a:pt x="36" y="27"/>
                  </a:lnTo>
                  <a:lnTo>
                    <a:pt x="4" y="15"/>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34" name="Freeform 29"/>
            <p:cNvSpPr/>
            <p:nvPr/>
          </p:nvSpPr>
          <p:spPr>
            <a:xfrm>
              <a:off x="1910" y="1168"/>
              <a:ext cx="129" cy="147"/>
            </a:xfrm>
            <a:custGeom>
              <a:avLst/>
              <a:gdLst>
                <a:gd name="txL" fmla="*/ 0 w 259"/>
                <a:gd name="txT" fmla="*/ 0 h 295"/>
                <a:gd name="txR" fmla="*/ 259 w 259"/>
                <a:gd name="txB" fmla="*/ 295 h 295"/>
              </a:gdLst>
              <a:ahLst/>
              <a:cxnLst>
                <a:cxn ang="0">
                  <a:pos x="51" y="10"/>
                </a:cxn>
                <a:cxn ang="0">
                  <a:pos x="48" y="42"/>
                </a:cxn>
                <a:cxn ang="0">
                  <a:pos x="0" y="152"/>
                </a:cxn>
                <a:cxn ang="0">
                  <a:pos x="4" y="190"/>
                </a:cxn>
                <a:cxn ang="0">
                  <a:pos x="32" y="206"/>
                </a:cxn>
                <a:cxn ang="0">
                  <a:pos x="87" y="215"/>
                </a:cxn>
                <a:cxn ang="0">
                  <a:pos x="112" y="238"/>
                </a:cxn>
                <a:cxn ang="0">
                  <a:pos x="116" y="270"/>
                </a:cxn>
                <a:cxn ang="0">
                  <a:pos x="152" y="276"/>
                </a:cxn>
                <a:cxn ang="0">
                  <a:pos x="203" y="280"/>
                </a:cxn>
                <a:cxn ang="0">
                  <a:pos x="259" y="295"/>
                </a:cxn>
                <a:cxn ang="0">
                  <a:pos x="209" y="265"/>
                </a:cxn>
                <a:cxn ang="0">
                  <a:pos x="131" y="253"/>
                </a:cxn>
                <a:cxn ang="0">
                  <a:pos x="124" y="230"/>
                </a:cxn>
                <a:cxn ang="0">
                  <a:pos x="146" y="215"/>
                </a:cxn>
                <a:cxn ang="0">
                  <a:pos x="162" y="183"/>
                </a:cxn>
                <a:cxn ang="0">
                  <a:pos x="135" y="152"/>
                </a:cxn>
                <a:cxn ang="0">
                  <a:pos x="146" y="183"/>
                </a:cxn>
                <a:cxn ang="0">
                  <a:pos x="131" y="209"/>
                </a:cxn>
                <a:cxn ang="0">
                  <a:pos x="93" y="198"/>
                </a:cxn>
                <a:cxn ang="0">
                  <a:pos x="29" y="192"/>
                </a:cxn>
                <a:cxn ang="0">
                  <a:pos x="13" y="162"/>
                </a:cxn>
                <a:cxn ang="0">
                  <a:pos x="61" y="40"/>
                </a:cxn>
                <a:cxn ang="0">
                  <a:pos x="65" y="0"/>
                </a:cxn>
                <a:cxn ang="0">
                  <a:pos x="51" y="10"/>
                </a:cxn>
                <a:cxn ang="0">
                  <a:pos x="51" y="10"/>
                </a:cxn>
              </a:cxnLst>
              <a:rect l="txL" t="txT" r="txR" b="txB"/>
              <a:pathLst>
                <a:path w="259" h="295">
                  <a:moveTo>
                    <a:pt x="51" y="10"/>
                  </a:moveTo>
                  <a:lnTo>
                    <a:pt x="48" y="42"/>
                  </a:lnTo>
                  <a:lnTo>
                    <a:pt x="0" y="152"/>
                  </a:lnTo>
                  <a:lnTo>
                    <a:pt x="4" y="190"/>
                  </a:lnTo>
                  <a:lnTo>
                    <a:pt x="32" y="206"/>
                  </a:lnTo>
                  <a:lnTo>
                    <a:pt x="87" y="215"/>
                  </a:lnTo>
                  <a:lnTo>
                    <a:pt x="112" y="238"/>
                  </a:lnTo>
                  <a:lnTo>
                    <a:pt x="116" y="270"/>
                  </a:lnTo>
                  <a:lnTo>
                    <a:pt x="152" y="276"/>
                  </a:lnTo>
                  <a:lnTo>
                    <a:pt x="203" y="280"/>
                  </a:lnTo>
                  <a:lnTo>
                    <a:pt x="259" y="295"/>
                  </a:lnTo>
                  <a:lnTo>
                    <a:pt x="209" y="265"/>
                  </a:lnTo>
                  <a:lnTo>
                    <a:pt x="131" y="253"/>
                  </a:lnTo>
                  <a:lnTo>
                    <a:pt x="124" y="230"/>
                  </a:lnTo>
                  <a:lnTo>
                    <a:pt x="146" y="215"/>
                  </a:lnTo>
                  <a:lnTo>
                    <a:pt x="162" y="183"/>
                  </a:lnTo>
                  <a:lnTo>
                    <a:pt x="135" y="152"/>
                  </a:lnTo>
                  <a:lnTo>
                    <a:pt x="146" y="183"/>
                  </a:lnTo>
                  <a:lnTo>
                    <a:pt x="131" y="209"/>
                  </a:lnTo>
                  <a:lnTo>
                    <a:pt x="93" y="198"/>
                  </a:lnTo>
                  <a:lnTo>
                    <a:pt x="29" y="192"/>
                  </a:lnTo>
                  <a:lnTo>
                    <a:pt x="13" y="162"/>
                  </a:lnTo>
                  <a:lnTo>
                    <a:pt x="61" y="40"/>
                  </a:lnTo>
                  <a:lnTo>
                    <a:pt x="65" y="0"/>
                  </a:lnTo>
                  <a:lnTo>
                    <a:pt x="51" y="10"/>
                  </a:lnTo>
                  <a:lnTo>
                    <a:pt x="51" y="10"/>
                  </a:lnTo>
                  <a:close/>
                </a:path>
              </a:pathLst>
            </a:custGeom>
            <a:solidFill>
              <a:srgbClr val="000000"/>
            </a:solidFill>
            <a:ln w="9525">
              <a:noFill/>
            </a:ln>
          </p:spPr>
          <p:txBody>
            <a:bodyPr/>
            <a:lstStyle/>
            <a:p>
              <a:endParaRPr dirty="0">
                <a:latin typeface="Arial" panose="020B0604020202020204" pitchFamily="34" charset="0"/>
              </a:endParaRPr>
            </a:p>
          </p:txBody>
        </p:sp>
        <p:sp>
          <p:nvSpPr>
            <p:cNvPr id="21535" name="Freeform 30"/>
            <p:cNvSpPr/>
            <p:nvPr/>
          </p:nvSpPr>
          <p:spPr>
            <a:xfrm>
              <a:off x="1993" y="1303"/>
              <a:ext cx="205" cy="95"/>
            </a:xfrm>
            <a:custGeom>
              <a:avLst/>
              <a:gdLst>
                <a:gd name="txL" fmla="*/ 0 w 409"/>
                <a:gd name="txT" fmla="*/ 0 h 190"/>
                <a:gd name="txR" fmla="*/ 409 w 409"/>
                <a:gd name="txB" fmla="*/ 190 h 190"/>
              </a:gdLst>
              <a:ahLst/>
              <a:cxnLst>
                <a:cxn ang="0">
                  <a:pos x="12" y="0"/>
                </a:cxn>
                <a:cxn ang="0">
                  <a:pos x="17" y="23"/>
                </a:cxn>
                <a:cxn ang="0">
                  <a:pos x="57" y="14"/>
                </a:cxn>
                <a:cxn ang="0">
                  <a:pos x="80" y="21"/>
                </a:cxn>
                <a:cxn ang="0">
                  <a:pos x="17" y="40"/>
                </a:cxn>
                <a:cxn ang="0">
                  <a:pos x="21" y="61"/>
                </a:cxn>
                <a:cxn ang="0">
                  <a:pos x="80" y="72"/>
                </a:cxn>
                <a:cxn ang="0">
                  <a:pos x="55" y="93"/>
                </a:cxn>
                <a:cxn ang="0">
                  <a:pos x="55" y="126"/>
                </a:cxn>
                <a:cxn ang="0">
                  <a:pos x="99" y="166"/>
                </a:cxn>
                <a:cxn ang="0">
                  <a:pos x="145" y="167"/>
                </a:cxn>
                <a:cxn ang="0">
                  <a:pos x="295" y="126"/>
                </a:cxn>
                <a:cxn ang="0">
                  <a:pos x="405" y="145"/>
                </a:cxn>
                <a:cxn ang="0">
                  <a:pos x="409" y="187"/>
                </a:cxn>
                <a:cxn ang="0">
                  <a:pos x="327" y="143"/>
                </a:cxn>
                <a:cxn ang="0">
                  <a:pos x="130" y="190"/>
                </a:cxn>
                <a:cxn ang="0">
                  <a:pos x="76" y="173"/>
                </a:cxn>
                <a:cxn ang="0">
                  <a:pos x="42" y="137"/>
                </a:cxn>
                <a:cxn ang="0">
                  <a:pos x="42" y="93"/>
                </a:cxn>
                <a:cxn ang="0">
                  <a:pos x="2" y="63"/>
                </a:cxn>
                <a:cxn ang="0">
                  <a:pos x="0" y="34"/>
                </a:cxn>
                <a:cxn ang="0">
                  <a:pos x="12" y="0"/>
                </a:cxn>
                <a:cxn ang="0">
                  <a:pos x="12" y="0"/>
                </a:cxn>
              </a:cxnLst>
              <a:rect l="txL" t="txT" r="txR" b="txB"/>
              <a:pathLst>
                <a:path w="409" h="190">
                  <a:moveTo>
                    <a:pt x="12" y="0"/>
                  </a:moveTo>
                  <a:lnTo>
                    <a:pt x="17" y="23"/>
                  </a:lnTo>
                  <a:lnTo>
                    <a:pt x="57" y="14"/>
                  </a:lnTo>
                  <a:lnTo>
                    <a:pt x="80" y="21"/>
                  </a:lnTo>
                  <a:lnTo>
                    <a:pt x="17" y="40"/>
                  </a:lnTo>
                  <a:lnTo>
                    <a:pt x="21" y="61"/>
                  </a:lnTo>
                  <a:lnTo>
                    <a:pt x="80" y="72"/>
                  </a:lnTo>
                  <a:lnTo>
                    <a:pt x="55" y="93"/>
                  </a:lnTo>
                  <a:lnTo>
                    <a:pt x="55" y="126"/>
                  </a:lnTo>
                  <a:lnTo>
                    <a:pt x="99" y="166"/>
                  </a:lnTo>
                  <a:lnTo>
                    <a:pt x="145" y="167"/>
                  </a:lnTo>
                  <a:lnTo>
                    <a:pt x="295" y="126"/>
                  </a:lnTo>
                  <a:lnTo>
                    <a:pt x="405" y="145"/>
                  </a:lnTo>
                  <a:lnTo>
                    <a:pt x="409" y="187"/>
                  </a:lnTo>
                  <a:lnTo>
                    <a:pt x="327" y="143"/>
                  </a:lnTo>
                  <a:lnTo>
                    <a:pt x="130" y="190"/>
                  </a:lnTo>
                  <a:lnTo>
                    <a:pt x="76" y="173"/>
                  </a:lnTo>
                  <a:lnTo>
                    <a:pt x="42" y="137"/>
                  </a:lnTo>
                  <a:lnTo>
                    <a:pt x="42" y="93"/>
                  </a:lnTo>
                  <a:lnTo>
                    <a:pt x="2" y="63"/>
                  </a:lnTo>
                  <a:lnTo>
                    <a:pt x="0" y="34"/>
                  </a:lnTo>
                  <a:lnTo>
                    <a:pt x="12" y="0"/>
                  </a:lnTo>
                  <a:lnTo>
                    <a:pt x="12"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36" name="Freeform 31"/>
            <p:cNvSpPr/>
            <p:nvPr/>
          </p:nvSpPr>
          <p:spPr>
            <a:xfrm>
              <a:off x="2112" y="1155"/>
              <a:ext cx="26" cy="85"/>
            </a:xfrm>
            <a:custGeom>
              <a:avLst/>
              <a:gdLst>
                <a:gd name="txL" fmla="*/ 0 w 51"/>
                <a:gd name="txT" fmla="*/ 0 h 169"/>
                <a:gd name="txR" fmla="*/ 51 w 51"/>
                <a:gd name="txB" fmla="*/ 169 h 169"/>
              </a:gdLst>
              <a:ahLst/>
              <a:cxnLst>
                <a:cxn ang="0">
                  <a:pos x="23" y="41"/>
                </a:cxn>
                <a:cxn ang="0">
                  <a:pos x="0" y="169"/>
                </a:cxn>
                <a:cxn ang="0">
                  <a:pos x="51" y="87"/>
                </a:cxn>
                <a:cxn ang="0">
                  <a:pos x="40" y="0"/>
                </a:cxn>
                <a:cxn ang="0">
                  <a:pos x="23" y="41"/>
                </a:cxn>
                <a:cxn ang="0">
                  <a:pos x="23" y="41"/>
                </a:cxn>
              </a:cxnLst>
              <a:rect l="txL" t="txT" r="txR" b="txB"/>
              <a:pathLst>
                <a:path w="51" h="169">
                  <a:moveTo>
                    <a:pt x="23" y="41"/>
                  </a:moveTo>
                  <a:lnTo>
                    <a:pt x="0" y="169"/>
                  </a:lnTo>
                  <a:lnTo>
                    <a:pt x="51" y="87"/>
                  </a:lnTo>
                  <a:lnTo>
                    <a:pt x="40" y="0"/>
                  </a:lnTo>
                  <a:lnTo>
                    <a:pt x="23" y="41"/>
                  </a:lnTo>
                  <a:lnTo>
                    <a:pt x="23" y="41"/>
                  </a:lnTo>
                  <a:close/>
                </a:path>
              </a:pathLst>
            </a:custGeom>
            <a:solidFill>
              <a:srgbClr val="000000"/>
            </a:solidFill>
            <a:ln w="9525">
              <a:noFill/>
            </a:ln>
          </p:spPr>
          <p:txBody>
            <a:bodyPr/>
            <a:lstStyle/>
            <a:p>
              <a:endParaRPr dirty="0">
                <a:latin typeface="Arial" panose="020B0604020202020204" pitchFamily="34" charset="0"/>
              </a:endParaRPr>
            </a:p>
          </p:txBody>
        </p:sp>
        <p:sp>
          <p:nvSpPr>
            <p:cNvPr id="21537" name="Freeform 32"/>
            <p:cNvSpPr/>
            <p:nvPr/>
          </p:nvSpPr>
          <p:spPr>
            <a:xfrm>
              <a:off x="2203" y="1132"/>
              <a:ext cx="56" cy="71"/>
            </a:xfrm>
            <a:custGeom>
              <a:avLst/>
              <a:gdLst>
                <a:gd name="txL" fmla="*/ 0 w 113"/>
                <a:gd name="txT" fmla="*/ 0 h 143"/>
                <a:gd name="txR" fmla="*/ 113 w 113"/>
                <a:gd name="txB" fmla="*/ 143 h 143"/>
              </a:gdLst>
              <a:ahLst/>
              <a:cxnLst>
                <a:cxn ang="0">
                  <a:pos x="0" y="63"/>
                </a:cxn>
                <a:cxn ang="0">
                  <a:pos x="59" y="0"/>
                </a:cxn>
                <a:cxn ang="0">
                  <a:pos x="113" y="2"/>
                </a:cxn>
                <a:cxn ang="0">
                  <a:pos x="77" y="21"/>
                </a:cxn>
                <a:cxn ang="0">
                  <a:pos x="101" y="67"/>
                </a:cxn>
                <a:cxn ang="0">
                  <a:pos x="97" y="127"/>
                </a:cxn>
                <a:cxn ang="0">
                  <a:pos x="84" y="129"/>
                </a:cxn>
                <a:cxn ang="0">
                  <a:pos x="84" y="82"/>
                </a:cxn>
                <a:cxn ang="0">
                  <a:pos x="50" y="32"/>
                </a:cxn>
                <a:cxn ang="0">
                  <a:pos x="37" y="59"/>
                </a:cxn>
                <a:cxn ang="0">
                  <a:pos x="65" y="89"/>
                </a:cxn>
                <a:cxn ang="0">
                  <a:pos x="52" y="139"/>
                </a:cxn>
                <a:cxn ang="0">
                  <a:pos x="16" y="143"/>
                </a:cxn>
                <a:cxn ang="0">
                  <a:pos x="19" y="110"/>
                </a:cxn>
                <a:cxn ang="0">
                  <a:pos x="0" y="82"/>
                </a:cxn>
                <a:cxn ang="0">
                  <a:pos x="0" y="63"/>
                </a:cxn>
                <a:cxn ang="0">
                  <a:pos x="0" y="63"/>
                </a:cxn>
              </a:cxnLst>
              <a:rect l="txL" t="txT" r="txR" b="txB"/>
              <a:pathLst>
                <a:path w="113" h="143">
                  <a:moveTo>
                    <a:pt x="0" y="63"/>
                  </a:moveTo>
                  <a:lnTo>
                    <a:pt x="59" y="0"/>
                  </a:lnTo>
                  <a:lnTo>
                    <a:pt x="113" y="2"/>
                  </a:lnTo>
                  <a:lnTo>
                    <a:pt x="77" y="21"/>
                  </a:lnTo>
                  <a:lnTo>
                    <a:pt x="101" y="67"/>
                  </a:lnTo>
                  <a:lnTo>
                    <a:pt x="97" y="127"/>
                  </a:lnTo>
                  <a:lnTo>
                    <a:pt x="84" y="129"/>
                  </a:lnTo>
                  <a:lnTo>
                    <a:pt x="84" y="82"/>
                  </a:lnTo>
                  <a:lnTo>
                    <a:pt x="50" y="32"/>
                  </a:lnTo>
                  <a:lnTo>
                    <a:pt x="37" y="59"/>
                  </a:lnTo>
                  <a:lnTo>
                    <a:pt x="65" y="89"/>
                  </a:lnTo>
                  <a:lnTo>
                    <a:pt x="52" y="139"/>
                  </a:lnTo>
                  <a:lnTo>
                    <a:pt x="16" y="143"/>
                  </a:lnTo>
                  <a:lnTo>
                    <a:pt x="19" y="110"/>
                  </a:lnTo>
                  <a:lnTo>
                    <a:pt x="0" y="82"/>
                  </a:lnTo>
                  <a:lnTo>
                    <a:pt x="0" y="63"/>
                  </a:lnTo>
                  <a:lnTo>
                    <a:pt x="0" y="63"/>
                  </a:lnTo>
                  <a:close/>
                </a:path>
              </a:pathLst>
            </a:custGeom>
            <a:solidFill>
              <a:srgbClr val="000000"/>
            </a:solidFill>
            <a:ln w="9525">
              <a:noFill/>
            </a:ln>
          </p:spPr>
          <p:txBody>
            <a:bodyPr/>
            <a:lstStyle/>
            <a:p>
              <a:endParaRPr dirty="0">
                <a:latin typeface="Arial" panose="020B0604020202020204" pitchFamily="34" charset="0"/>
              </a:endParaRPr>
            </a:p>
          </p:txBody>
        </p:sp>
        <p:sp>
          <p:nvSpPr>
            <p:cNvPr id="21538" name="Freeform 33"/>
            <p:cNvSpPr/>
            <p:nvPr/>
          </p:nvSpPr>
          <p:spPr>
            <a:xfrm>
              <a:off x="2173" y="1264"/>
              <a:ext cx="40" cy="74"/>
            </a:xfrm>
            <a:custGeom>
              <a:avLst/>
              <a:gdLst>
                <a:gd name="txL" fmla="*/ 0 w 79"/>
                <a:gd name="txT" fmla="*/ 0 h 149"/>
                <a:gd name="txR" fmla="*/ 79 w 79"/>
                <a:gd name="txB" fmla="*/ 149 h 149"/>
              </a:gdLst>
              <a:ahLst/>
              <a:cxnLst>
                <a:cxn ang="0">
                  <a:pos x="79" y="0"/>
                </a:cxn>
                <a:cxn ang="0">
                  <a:pos x="0" y="149"/>
                </a:cxn>
                <a:cxn ang="0">
                  <a:pos x="45" y="105"/>
                </a:cxn>
                <a:cxn ang="0">
                  <a:pos x="79" y="0"/>
                </a:cxn>
                <a:cxn ang="0">
                  <a:pos x="79" y="0"/>
                </a:cxn>
              </a:cxnLst>
              <a:rect l="txL" t="txT" r="txR" b="txB"/>
              <a:pathLst>
                <a:path w="79" h="149">
                  <a:moveTo>
                    <a:pt x="79" y="0"/>
                  </a:moveTo>
                  <a:lnTo>
                    <a:pt x="0" y="149"/>
                  </a:lnTo>
                  <a:lnTo>
                    <a:pt x="45" y="105"/>
                  </a:lnTo>
                  <a:lnTo>
                    <a:pt x="79" y="0"/>
                  </a:lnTo>
                  <a:lnTo>
                    <a:pt x="7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39" name="Freeform 34"/>
            <p:cNvSpPr/>
            <p:nvPr/>
          </p:nvSpPr>
          <p:spPr>
            <a:xfrm>
              <a:off x="2286" y="1157"/>
              <a:ext cx="173" cy="339"/>
            </a:xfrm>
            <a:custGeom>
              <a:avLst/>
              <a:gdLst>
                <a:gd name="txL" fmla="*/ 0 w 346"/>
                <a:gd name="txT" fmla="*/ 0 h 677"/>
                <a:gd name="txR" fmla="*/ 346 w 346"/>
                <a:gd name="txB" fmla="*/ 677 h 677"/>
              </a:gdLst>
              <a:ahLst/>
              <a:cxnLst>
                <a:cxn ang="0">
                  <a:pos x="184" y="0"/>
                </a:cxn>
                <a:cxn ang="0">
                  <a:pos x="249" y="168"/>
                </a:cxn>
                <a:cxn ang="0">
                  <a:pos x="184" y="377"/>
                </a:cxn>
                <a:cxn ang="0">
                  <a:pos x="76" y="510"/>
                </a:cxn>
                <a:cxn ang="0">
                  <a:pos x="0" y="677"/>
                </a:cxn>
                <a:cxn ang="0">
                  <a:pos x="167" y="457"/>
                </a:cxn>
                <a:cxn ang="0">
                  <a:pos x="346" y="301"/>
                </a:cxn>
                <a:cxn ang="0">
                  <a:pos x="277" y="301"/>
                </a:cxn>
                <a:cxn ang="0">
                  <a:pos x="266" y="111"/>
                </a:cxn>
                <a:cxn ang="0">
                  <a:pos x="184" y="0"/>
                </a:cxn>
                <a:cxn ang="0">
                  <a:pos x="184" y="0"/>
                </a:cxn>
              </a:cxnLst>
              <a:rect l="txL" t="txT" r="txR" b="txB"/>
              <a:pathLst>
                <a:path w="346" h="677">
                  <a:moveTo>
                    <a:pt x="184" y="0"/>
                  </a:moveTo>
                  <a:lnTo>
                    <a:pt x="249" y="168"/>
                  </a:lnTo>
                  <a:lnTo>
                    <a:pt x="184" y="377"/>
                  </a:lnTo>
                  <a:lnTo>
                    <a:pt x="76" y="510"/>
                  </a:lnTo>
                  <a:lnTo>
                    <a:pt x="0" y="677"/>
                  </a:lnTo>
                  <a:lnTo>
                    <a:pt x="167" y="457"/>
                  </a:lnTo>
                  <a:lnTo>
                    <a:pt x="346" y="301"/>
                  </a:lnTo>
                  <a:lnTo>
                    <a:pt x="277" y="301"/>
                  </a:lnTo>
                  <a:lnTo>
                    <a:pt x="266" y="111"/>
                  </a:lnTo>
                  <a:lnTo>
                    <a:pt x="184" y="0"/>
                  </a:lnTo>
                  <a:lnTo>
                    <a:pt x="18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0" name="Freeform 35"/>
            <p:cNvSpPr/>
            <p:nvPr/>
          </p:nvSpPr>
          <p:spPr>
            <a:xfrm>
              <a:off x="2171" y="1201"/>
              <a:ext cx="690" cy="982"/>
            </a:xfrm>
            <a:custGeom>
              <a:avLst/>
              <a:gdLst>
                <a:gd name="txL" fmla="*/ 0 w 1380"/>
                <a:gd name="txT" fmla="*/ 0 h 1963"/>
                <a:gd name="txR" fmla="*/ 1380 w 1380"/>
                <a:gd name="txB" fmla="*/ 1963 h 1963"/>
              </a:gdLst>
              <a:ahLst/>
              <a:cxnLst>
                <a:cxn ang="0">
                  <a:pos x="502" y="0"/>
                </a:cxn>
                <a:cxn ang="0">
                  <a:pos x="785" y="161"/>
                </a:cxn>
                <a:cxn ang="0">
                  <a:pos x="1038" y="277"/>
                </a:cxn>
                <a:cxn ang="0">
                  <a:pos x="1222" y="716"/>
                </a:cxn>
                <a:cxn ang="0">
                  <a:pos x="1380" y="1252"/>
                </a:cxn>
                <a:cxn ang="0">
                  <a:pos x="1315" y="1606"/>
                </a:cxn>
                <a:cxn ang="0">
                  <a:pos x="1315" y="1790"/>
                </a:cxn>
                <a:cxn ang="0">
                  <a:pos x="929" y="1963"/>
                </a:cxn>
                <a:cxn ang="0">
                  <a:pos x="363" y="1785"/>
                </a:cxn>
                <a:cxn ang="0">
                  <a:pos x="190" y="1635"/>
                </a:cxn>
                <a:cxn ang="0">
                  <a:pos x="0" y="1479"/>
                </a:cxn>
                <a:cxn ang="0">
                  <a:pos x="201" y="1583"/>
                </a:cxn>
                <a:cxn ang="0">
                  <a:pos x="323" y="1467"/>
                </a:cxn>
                <a:cxn ang="0">
                  <a:pos x="258" y="1629"/>
                </a:cxn>
                <a:cxn ang="0">
                  <a:pos x="403" y="1768"/>
                </a:cxn>
                <a:cxn ang="0">
                  <a:pos x="635" y="1813"/>
                </a:cxn>
                <a:cxn ang="0">
                  <a:pos x="414" y="1669"/>
                </a:cxn>
                <a:cxn ang="0">
                  <a:pos x="791" y="1790"/>
                </a:cxn>
                <a:cxn ang="0">
                  <a:pos x="1080" y="1830"/>
                </a:cxn>
                <a:cxn ang="0">
                  <a:pos x="1216" y="1686"/>
                </a:cxn>
                <a:cxn ang="0">
                  <a:pos x="1080" y="1559"/>
                </a:cxn>
                <a:cxn ang="0">
                  <a:pos x="1253" y="1578"/>
                </a:cxn>
                <a:cxn ang="0">
                  <a:pos x="1310" y="1363"/>
                </a:cxn>
                <a:cxn ang="0">
                  <a:pos x="1120" y="1496"/>
                </a:cxn>
                <a:cxn ang="0">
                  <a:pos x="1270" y="1173"/>
                </a:cxn>
                <a:cxn ang="0">
                  <a:pos x="1142" y="606"/>
                </a:cxn>
                <a:cxn ang="0">
                  <a:pos x="986" y="317"/>
                </a:cxn>
                <a:cxn ang="0">
                  <a:pos x="675" y="150"/>
                </a:cxn>
                <a:cxn ang="0">
                  <a:pos x="502" y="0"/>
                </a:cxn>
                <a:cxn ang="0">
                  <a:pos x="502" y="0"/>
                </a:cxn>
              </a:cxnLst>
              <a:rect l="txL" t="txT" r="txR" b="txB"/>
              <a:pathLst>
                <a:path w="1380" h="1963">
                  <a:moveTo>
                    <a:pt x="502" y="0"/>
                  </a:moveTo>
                  <a:lnTo>
                    <a:pt x="785" y="161"/>
                  </a:lnTo>
                  <a:lnTo>
                    <a:pt x="1038" y="277"/>
                  </a:lnTo>
                  <a:lnTo>
                    <a:pt x="1222" y="716"/>
                  </a:lnTo>
                  <a:lnTo>
                    <a:pt x="1380" y="1252"/>
                  </a:lnTo>
                  <a:lnTo>
                    <a:pt x="1315" y="1606"/>
                  </a:lnTo>
                  <a:lnTo>
                    <a:pt x="1315" y="1790"/>
                  </a:lnTo>
                  <a:lnTo>
                    <a:pt x="929" y="1963"/>
                  </a:lnTo>
                  <a:lnTo>
                    <a:pt x="363" y="1785"/>
                  </a:lnTo>
                  <a:lnTo>
                    <a:pt x="190" y="1635"/>
                  </a:lnTo>
                  <a:lnTo>
                    <a:pt x="0" y="1479"/>
                  </a:lnTo>
                  <a:lnTo>
                    <a:pt x="201" y="1583"/>
                  </a:lnTo>
                  <a:lnTo>
                    <a:pt x="323" y="1467"/>
                  </a:lnTo>
                  <a:lnTo>
                    <a:pt x="258" y="1629"/>
                  </a:lnTo>
                  <a:lnTo>
                    <a:pt x="403" y="1768"/>
                  </a:lnTo>
                  <a:lnTo>
                    <a:pt x="635" y="1813"/>
                  </a:lnTo>
                  <a:lnTo>
                    <a:pt x="414" y="1669"/>
                  </a:lnTo>
                  <a:lnTo>
                    <a:pt x="791" y="1790"/>
                  </a:lnTo>
                  <a:lnTo>
                    <a:pt x="1080" y="1830"/>
                  </a:lnTo>
                  <a:lnTo>
                    <a:pt x="1216" y="1686"/>
                  </a:lnTo>
                  <a:lnTo>
                    <a:pt x="1080" y="1559"/>
                  </a:lnTo>
                  <a:lnTo>
                    <a:pt x="1253" y="1578"/>
                  </a:lnTo>
                  <a:lnTo>
                    <a:pt x="1310" y="1363"/>
                  </a:lnTo>
                  <a:lnTo>
                    <a:pt x="1120" y="1496"/>
                  </a:lnTo>
                  <a:lnTo>
                    <a:pt x="1270" y="1173"/>
                  </a:lnTo>
                  <a:lnTo>
                    <a:pt x="1142" y="606"/>
                  </a:lnTo>
                  <a:lnTo>
                    <a:pt x="986" y="317"/>
                  </a:lnTo>
                  <a:lnTo>
                    <a:pt x="675" y="150"/>
                  </a:lnTo>
                  <a:lnTo>
                    <a:pt x="502" y="0"/>
                  </a:lnTo>
                  <a:lnTo>
                    <a:pt x="502"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1" name="Freeform 36"/>
            <p:cNvSpPr/>
            <p:nvPr/>
          </p:nvSpPr>
          <p:spPr>
            <a:xfrm>
              <a:off x="2378" y="1545"/>
              <a:ext cx="286" cy="412"/>
            </a:xfrm>
            <a:custGeom>
              <a:avLst/>
              <a:gdLst>
                <a:gd name="txL" fmla="*/ 0 w 572"/>
                <a:gd name="txT" fmla="*/ 0 h 825"/>
                <a:gd name="txR" fmla="*/ 572 w 572"/>
                <a:gd name="txB" fmla="*/ 825 h 825"/>
              </a:gdLst>
              <a:ahLst/>
              <a:cxnLst>
                <a:cxn ang="0">
                  <a:pos x="255" y="0"/>
                </a:cxn>
                <a:cxn ang="0">
                  <a:pos x="323" y="334"/>
                </a:cxn>
                <a:cxn ang="0">
                  <a:pos x="323" y="564"/>
                </a:cxn>
                <a:cxn ang="0">
                  <a:pos x="527" y="564"/>
                </a:cxn>
                <a:cxn ang="0">
                  <a:pos x="388" y="646"/>
                </a:cxn>
                <a:cxn ang="0">
                  <a:pos x="527" y="722"/>
                </a:cxn>
                <a:cxn ang="0">
                  <a:pos x="572" y="825"/>
                </a:cxn>
                <a:cxn ang="0">
                  <a:pos x="295" y="641"/>
                </a:cxn>
                <a:cxn ang="0">
                  <a:pos x="0" y="652"/>
                </a:cxn>
                <a:cxn ang="0">
                  <a:pos x="93" y="595"/>
                </a:cxn>
                <a:cxn ang="0">
                  <a:pos x="295" y="595"/>
                </a:cxn>
                <a:cxn ang="0">
                  <a:pos x="204" y="352"/>
                </a:cxn>
                <a:cxn ang="0">
                  <a:pos x="255" y="0"/>
                </a:cxn>
                <a:cxn ang="0">
                  <a:pos x="255" y="0"/>
                </a:cxn>
              </a:cxnLst>
              <a:rect l="txL" t="txT" r="txR" b="txB"/>
              <a:pathLst>
                <a:path w="572" h="825">
                  <a:moveTo>
                    <a:pt x="255" y="0"/>
                  </a:moveTo>
                  <a:lnTo>
                    <a:pt x="323" y="334"/>
                  </a:lnTo>
                  <a:lnTo>
                    <a:pt x="323" y="564"/>
                  </a:lnTo>
                  <a:lnTo>
                    <a:pt x="527" y="564"/>
                  </a:lnTo>
                  <a:lnTo>
                    <a:pt x="388" y="646"/>
                  </a:lnTo>
                  <a:lnTo>
                    <a:pt x="527" y="722"/>
                  </a:lnTo>
                  <a:lnTo>
                    <a:pt x="572" y="825"/>
                  </a:lnTo>
                  <a:lnTo>
                    <a:pt x="295" y="641"/>
                  </a:lnTo>
                  <a:lnTo>
                    <a:pt x="0" y="652"/>
                  </a:lnTo>
                  <a:lnTo>
                    <a:pt x="93" y="595"/>
                  </a:lnTo>
                  <a:lnTo>
                    <a:pt x="295" y="595"/>
                  </a:lnTo>
                  <a:lnTo>
                    <a:pt x="204" y="352"/>
                  </a:lnTo>
                  <a:lnTo>
                    <a:pt x="255" y="0"/>
                  </a:lnTo>
                  <a:lnTo>
                    <a:pt x="255"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2" name="Freeform 37"/>
            <p:cNvSpPr/>
            <p:nvPr/>
          </p:nvSpPr>
          <p:spPr>
            <a:xfrm>
              <a:off x="2598" y="1385"/>
              <a:ext cx="144" cy="411"/>
            </a:xfrm>
            <a:custGeom>
              <a:avLst/>
              <a:gdLst>
                <a:gd name="txL" fmla="*/ 0 w 289"/>
                <a:gd name="txT" fmla="*/ 0 h 821"/>
                <a:gd name="txR" fmla="*/ 289 w 289"/>
                <a:gd name="txB" fmla="*/ 821 h 821"/>
              </a:gdLst>
              <a:ahLst/>
              <a:cxnLst>
                <a:cxn ang="0">
                  <a:pos x="168" y="0"/>
                </a:cxn>
                <a:cxn ang="0">
                  <a:pos x="168" y="283"/>
                </a:cxn>
                <a:cxn ang="0">
                  <a:pos x="0" y="821"/>
                </a:cxn>
                <a:cxn ang="0">
                  <a:pos x="289" y="214"/>
                </a:cxn>
                <a:cxn ang="0">
                  <a:pos x="168" y="0"/>
                </a:cxn>
                <a:cxn ang="0">
                  <a:pos x="168" y="0"/>
                </a:cxn>
              </a:cxnLst>
              <a:rect l="txL" t="txT" r="txR" b="txB"/>
              <a:pathLst>
                <a:path w="289" h="821">
                  <a:moveTo>
                    <a:pt x="168" y="0"/>
                  </a:moveTo>
                  <a:lnTo>
                    <a:pt x="168" y="283"/>
                  </a:lnTo>
                  <a:lnTo>
                    <a:pt x="0" y="821"/>
                  </a:lnTo>
                  <a:lnTo>
                    <a:pt x="289" y="214"/>
                  </a:lnTo>
                  <a:lnTo>
                    <a:pt x="168" y="0"/>
                  </a:lnTo>
                  <a:lnTo>
                    <a:pt x="16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3" name="Freeform 38"/>
            <p:cNvSpPr/>
            <p:nvPr/>
          </p:nvSpPr>
          <p:spPr>
            <a:xfrm>
              <a:off x="2121" y="1388"/>
              <a:ext cx="76" cy="310"/>
            </a:xfrm>
            <a:custGeom>
              <a:avLst/>
              <a:gdLst>
                <a:gd name="txL" fmla="*/ 0 w 150"/>
                <a:gd name="txT" fmla="*/ 0 h 620"/>
                <a:gd name="txR" fmla="*/ 150 w 150"/>
                <a:gd name="txB" fmla="*/ 620 h 620"/>
              </a:gdLst>
              <a:ahLst/>
              <a:cxnLst>
                <a:cxn ang="0">
                  <a:pos x="34" y="620"/>
                </a:cxn>
                <a:cxn ang="0">
                  <a:pos x="93" y="244"/>
                </a:cxn>
                <a:cxn ang="0">
                  <a:pos x="144" y="244"/>
                </a:cxn>
                <a:cxn ang="0">
                  <a:pos x="105" y="204"/>
                </a:cxn>
                <a:cxn ang="0">
                  <a:pos x="99" y="145"/>
                </a:cxn>
                <a:cxn ang="0">
                  <a:pos x="150" y="0"/>
                </a:cxn>
                <a:cxn ang="0">
                  <a:pos x="46" y="145"/>
                </a:cxn>
                <a:cxn ang="0">
                  <a:pos x="63" y="249"/>
                </a:cxn>
                <a:cxn ang="0">
                  <a:pos x="0" y="601"/>
                </a:cxn>
                <a:cxn ang="0">
                  <a:pos x="34" y="620"/>
                </a:cxn>
                <a:cxn ang="0">
                  <a:pos x="34" y="620"/>
                </a:cxn>
              </a:cxnLst>
              <a:rect l="txL" t="txT" r="txR" b="txB"/>
              <a:pathLst>
                <a:path w="150" h="620">
                  <a:moveTo>
                    <a:pt x="34" y="620"/>
                  </a:moveTo>
                  <a:lnTo>
                    <a:pt x="93" y="244"/>
                  </a:lnTo>
                  <a:lnTo>
                    <a:pt x="144" y="244"/>
                  </a:lnTo>
                  <a:lnTo>
                    <a:pt x="105" y="204"/>
                  </a:lnTo>
                  <a:lnTo>
                    <a:pt x="99" y="145"/>
                  </a:lnTo>
                  <a:lnTo>
                    <a:pt x="150" y="0"/>
                  </a:lnTo>
                  <a:lnTo>
                    <a:pt x="46" y="145"/>
                  </a:lnTo>
                  <a:lnTo>
                    <a:pt x="63" y="249"/>
                  </a:lnTo>
                  <a:lnTo>
                    <a:pt x="0" y="601"/>
                  </a:lnTo>
                  <a:lnTo>
                    <a:pt x="34" y="620"/>
                  </a:lnTo>
                  <a:lnTo>
                    <a:pt x="34" y="62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4" name="Freeform 39"/>
            <p:cNvSpPr/>
            <p:nvPr/>
          </p:nvSpPr>
          <p:spPr>
            <a:xfrm>
              <a:off x="2110" y="1374"/>
              <a:ext cx="50" cy="116"/>
            </a:xfrm>
            <a:custGeom>
              <a:avLst/>
              <a:gdLst>
                <a:gd name="txL" fmla="*/ 0 w 99"/>
                <a:gd name="txT" fmla="*/ 0 h 232"/>
                <a:gd name="txR" fmla="*/ 99 w 99"/>
                <a:gd name="txB" fmla="*/ 232 h 232"/>
              </a:gdLst>
              <a:ahLst/>
              <a:cxnLst>
                <a:cxn ang="0">
                  <a:pos x="34" y="0"/>
                </a:cxn>
                <a:cxn ang="0">
                  <a:pos x="34" y="99"/>
                </a:cxn>
                <a:cxn ang="0">
                  <a:pos x="99" y="232"/>
                </a:cxn>
                <a:cxn ang="0">
                  <a:pos x="12" y="127"/>
                </a:cxn>
                <a:cxn ang="0">
                  <a:pos x="0" y="11"/>
                </a:cxn>
                <a:cxn ang="0">
                  <a:pos x="34" y="0"/>
                </a:cxn>
                <a:cxn ang="0">
                  <a:pos x="34" y="0"/>
                </a:cxn>
              </a:cxnLst>
              <a:rect l="txL" t="txT" r="txR" b="txB"/>
              <a:pathLst>
                <a:path w="99" h="232">
                  <a:moveTo>
                    <a:pt x="34" y="0"/>
                  </a:moveTo>
                  <a:lnTo>
                    <a:pt x="34" y="99"/>
                  </a:lnTo>
                  <a:lnTo>
                    <a:pt x="99" y="232"/>
                  </a:lnTo>
                  <a:lnTo>
                    <a:pt x="12" y="127"/>
                  </a:lnTo>
                  <a:lnTo>
                    <a:pt x="0" y="11"/>
                  </a:lnTo>
                  <a:lnTo>
                    <a:pt x="34" y="0"/>
                  </a:lnTo>
                  <a:lnTo>
                    <a:pt x="3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5" name="Freeform 40"/>
            <p:cNvSpPr/>
            <p:nvPr/>
          </p:nvSpPr>
          <p:spPr>
            <a:xfrm>
              <a:off x="2194" y="1402"/>
              <a:ext cx="75" cy="131"/>
            </a:xfrm>
            <a:custGeom>
              <a:avLst/>
              <a:gdLst>
                <a:gd name="txL" fmla="*/ 0 w 151"/>
                <a:gd name="txT" fmla="*/ 0 h 260"/>
                <a:gd name="txR" fmla="*/ 151 w 151"/>
                <a:gd name="txB" fmla="*/ 260 h 260"/>
              </a:gdLst>
              <a:ahLst/>
              <a:cxnLst>
                <a:cxn ang="0">
                  <a:pos x="0" y="0"/>
                </a:cxn>
                <a:cxn ang="0">
                  <a:pos x="46" y="127"/>
                </a:cxn>
                <a:cxn ang="0">
                  <a:pos x="151" y="260"/>
                </a:cxn>
                <a:cxn ang="0">
                  <a:pos x="35" y="203"/>
                </a:cxn>
                <a:cxn ang="0">
                  <a:pos x="0" y="0"/>
                </a:cxn>
                <a:cxn ang="0">
                  <a:pos x="0" y="0"/>
                </a:cxn>
              </a:cxnLst>
              <a:rect l="txL" t="txT" r="txR" b="txB"/>
              <a:pathLst>
                <a:path w="151" h="260">
                  <a:moveTo>
                    <a:pt x="0" y="0"/>
                  </a:moveTo>
                  <a:lnTo>
                    <a:pt x="46" y="127"/>
                  </a:lnTo>
                  <a:lnTo>
                    <a:pt x="151" y="260"/>
                  </a:lnTo>
                  <a:lnTo>
                    <a:pt x="35" y="203"/>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6" name="Freeform 41"/>
            <p:cNvSpPr/>
            <p:nvPr/>
          </p:nvSpPr>
          <p:spPr>
            <a:xfrm>
              <a:off x="2235" y="1190"/>
              <a:ext cx="132" cy="192"/>
            </a:xfrm>
            <a:custGeom>
              <a:avLst/>
              <a:gdLst>
                <a:gd name="txL" fmla="*/ 0 w 264"/>
                <a:gd name="txT" fmla="*/ 0 h 386"/>
                <a:gd name="txR" fmla="*/ 264 w 264"/>
                <a:gd name="txB" fmla="*/ 386 h 386"/>
              </a:gdLst>
              <a:ahLst/>
              <a:cxnLst>
                <a:cxn ang="0">
                  <a:pos x="264" y="0"/>
                </a:cxn>
                <a:cxn ang="0">
                  <a:pos x="202" y="162"/>
                </a:cxn>
                <a:cxn ang="0">
                  <a:pos x="0" y="386"/>
                </a:cxn>
                <a:cxn ang="0">
                  <a:pos x="137" y="317"/>
                </a:cxn>
                <a:cxn ang="0">
                  <a:pos x="236" y="162"/>
                </a:cxn>
                <a:cxn ang="0">
                  <a:pos x="264" y="0"/>
                </a:cxn>
                <a:cxn ang="0">
                  <a:pos x="264" y="0"/>
                </a:cxn>
              </a:cxnLst>
              <a:rect l="txL" t="txT" r="txR" b="txB"/>
              <a:pathLst>
                <a:path w="264" h="386">
                  <a:moveTo>
                    <a:pt x="264" y="0"/>
                  </a:moveTo>
                  <a:lnTo>
                    <a:pt x="202" y="162"/>
                  </a:lnTo>
                  <a:lnTo>
                    <a:pt x="0" y="386"/>
                  </a:lnTo>
                  <a:lnTo>
                    <a:pt x="137" y="317"/>
                  </a:lnTo>
                  <a:lnTo>
                    <a:pt x="236" y="162"/>
                  </a:lnTo>
                  <a:lnTo>
                    <a:pt x="264" y="0"/>
                  </a:lnTo>
                  <a:lnTo>
                    <a:pt x="26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47" name="Freeform 42"/>
            <p:cNvSpPr/>
            <p:nvPr/>
          </p:nvSpPr>
          <p:spPr>
            <a:xfrm>
              <a:off x="2176" y="1790"/>
              <a:ext cx="197" cy="147"/>
            </a:xfrm>
            <a:custGeom>
              <a:avLst/>
              <a:gdLst>
                <a:gd name="txL" fmla="*/ 0 w 396"/>
                <a:gd name="txT" fmla="*/ 0 h 295"/>
                <a:gd name="txR" fmla="*/ 396 w 396"/>
                <a:gd name="txB" fmla="*/ 295 h 295"/>
              </a:gdLst>
              <a:ahLst/>
              <a:cxnLst>
                <a:cxn ang="0">
                  <a:pos x="396" y="158"/>
                </a:cxn>
                <a:cxn ang="0">
                  <a:pos x="177" y="0"/>
                </a:cxn>
                <a:cxn ang="0">
                  <a:pos x="99" y="76"/>
                </a:cxn>
                <a:cxn ang="0">
                  <a:pos x="0" y="266"/>
                </a:cxn>
                <a:cxn ang="0">
                  <a:pos x="0" y="295"/>
                </a:cxn>
                <a:cxn ang="0">
                  <a:pos x="173" y="38"/>
                </a:cxn>
                <a:cxn ang="0">
                  <a:pos x="346" y="139"/>
                </a:cxn>
                <a:cxn ang="0">
                  <a:pos x="396" y="158"/>
                </a:cxn>
                <a:cxn ang="0">
                  <a:pos x="396" y="158"/>
                </a:cxn>
              </a:cxnLst>
              <a:rect l="txL" t="txT" r="txR" b="txB"/>
              <a:pathLst>
                <a:path w="396" h="295">
                  <a:moveTo>
                    <a:pt x="396" y="158"/>
                  </a:moveTo>
                  <a:lnTo>
                    <a:pt x="177" y="0"/>
                  </a:lnTo>
                  <a:lnTo>
                    <a:pt x="99" y="76"/>
                  </a:lnTo>
                  <a:lnTo>
                    <a:pt x="0" y="266"/>
                  </a:lnTo>
                  <a:lnTo>
                    <a:pt x="0" y="295"/>
                  </a:lnTo>
                  <a:lnTo>
                    <a:pt x="173" y="38"/>
                  </a:lnTo>
                  <a:lnTo>
                    <a:pt x="346" y="139"/>
                  </a:lnTo>
                  <a:lnTo>
                    <a:pt x="396" y="158"/>
                  </a:lnTo>
                  <a:lnTo>
                    <a:pt x="396" y="158"/>
                  </a:lnTo>
                  <a:close/>
                </a:path>
              </a:pathLst>
            </a:custGeom>
            <a:solidFill>
              <a:srgbClr val="000000"/>
            </a:solidFill>
            <a:ln w="9525">
              <a:noFill/>
            </a:ln>
          </p:spPr>
          <p:txBody>
            <a:bodyPr/>
            <a:lstStyle/>
            <a:p>
              <a:endParaRPr dirty="0">
                <a:latin typeface="Arial" panose="020B0604020202020204" pitchFamily="34" charset="0"/>
              </a:endParaRPr>
            </a:p>
          </p:txBody>
        </p:sp>
        <p:sp>
          <p:nvSpPr>
            <p:cNvPr id="21548" name="Freeform 43"/>
            <p:cNvSpPr/>
            <p:nvPr/>
          </p:nvSpPr>
          <p:spPr>
            <a:xfrm>
              <a:off x="1875" y="1652"/>
              <a:ext cx="381" cy="154"/>
            </a:xfrm>
            <a:custGeom>
              <a:avLst/>
              <a:gdLst>
                <a:gd name="txL" fmla="*/ 0 w 762"/>
                <a:gd name="txT" fmla="*/ 0 h 308"/>
                <a:gd name="txR" fmla="*/ 762 w 762"/>
                <a:gd name="txB" fmla="*/ 308 h 308"/>
              </a:gdLst>
              <a:ahLst/>
              <a:cxnLst>
                <a:cxn ang="0">
                  <a:pos x="762" y="296"/>
                </a:cxn>
                <a:cxn ang="0">
                  <a:pos x="682" y="211"/>
                </a:cxn>
                <a:cxn ang="0">
                  <a:pos x="608" y="100"/>
                </a:cxn>
                <a:cxn ang="0">
                  <a:pos x="486" y="61"/>
                </a:cxn>
                <a:cxn ang="0">
                  <a:pos x="372" y="0"/>
                </a:cxn>
                <a:cxn ang="0">
                  <a:pos x="353" y="28"/>
                </a:cxn>
                <a:cxn ang="0">
                  <a:pos x="367" y="93"/>
                </a:cxn>
                <a:cxn ang="0">
                  <a:pos x="462" y="165"/>
                </a:cxn>
                <a:cxn ang="0">
                  <a:pos x="298" y="201"/>
                </a:cxn>
                <a:cxn ang="0">
                  <a:pos x="178" y="232"/>
                </a:cxn>
                <a:cxn ang="0">
                  <a:pos x="60" y="237"/>
                </a:cxn>
                <a:cxn ang="0">
                  <a:pos x="0" y="262"/>
                </a:cxn>
                <a:cxn ang="0">
                  <a:pos x="0" y="308"/>
                </a:cxn>
                <a:cxn ang="0">
                  <a:pos x="32" y="262"/>
                </a:cxn>
                <a:cxn ang="0">
                  <a:pos x="180" y="243"/>
                </a:cxn>
                <a:cxn ang="0">
                  <a:pos x="342" y="216"/>
                </a:cxn>
                <a:cxn ang="0">
                  <a:pos x="505" y="196"/>
                </a:cxn>
                <a:cxn ang="0">
                  <a:pos x="536" y="196"/>
                </a:cxn>
                <a:cxn ang="0">
                  <a:pos x="467" y="133"/>
                </a:cxn>
                <a:cxn ang="0">
                  <a:pos x="387" y="87"/>
                </a:cxn>
                <a:cxn ang="0">
                  <a:pos x="378" y="30"/>
                </a:cxn>
                <a:cxn ang="0">
                  <a:pos x="509" y="100"/>
                </a:cxn>
                <a:cxn ang="0">
                  <a:pos x="593" y="114"/>
                </a:cxn>
                <a:cxn ang="0">
                  <a:pos x="673" y="247"/>
                </a:cxn>
                <a:cxn ang="0">
                  <a:pos x="754" y="308"/>
                </a:cxn>
                <a:cxn ang="0">
                  <a:pos x="762" y="296"/>
                </a:cxn>
                <a:cxn ang="0">
                  <a:pos x="762" y="296"/>
                </a:cxn>
              </a:cxnLst>
              <a:rect l="txL" t="txT" r="txR" b="txB"/>
              <a:pathLst>
                <a:path w="762" h="308">
                  <a:moveTo>
                    <a:pt x="762" y="296"/>
                  </a:moveTo>
                  <a:lnTo>
                    <a:pt x="682" y="211"/>
                  </a:lnTo>
                  <a:lnTo>
                    <a:pt x="608" y="100"/>
                  </a:lnTo>
                  <a:lnTo>
                    <a:pt x="486" y="61"/>
                  </a:lnTo>
                  <a:lnTo>
                    <a:pt x="372" y="0"/>
                  </a:lnTo>
                  <a:lnTo>
                    <a:pt x="353" y="28"/>
                  </a:lnTo>
                  <a:lnTo>
                    <a:pt x="367" y="93"/>
                  </a:lnTo>
                  <a:lnTo>
                    <a:pt x="462" y="165"/>
                  </a:lnTo>
                  <a:lnTo>
                    <a:pt x="298" y="201"/>
                  </a:lnTo>
                  <a:lnTo>
                    <a:pt x="178" y="232"/>
                  </a:lnTo>
                  <a:lnTo>
                    <a:pt x="60" y="237"/>
                  </a:lnTo>
                  <a:lnTo>
                    <a:pt x="0" y="262"/>
                  </a:lnTo>
                  <a:lnTo>
                    <a:pt x="0" y="308"/>
                  </a:lnTo>
                  <a:lnTo>
                    <a:pt x="32" y="262"/>
                  </a:lnTo>
                  <a:lnTo>
                    <a:pt x="180" y="243"/>
                  </a:lnTo>
                  <a:lnTo>
                    <a:pt x="342" y="216"/>
                  </a:lnTo>
                  <a:lnTo>
                    <a:pt x="505" y="196"/>
                  </a:lnTo>
                  <a:lnTo>
                    <a:pt x="536" y="196"/>
                  </a:lnTo>
                  <a:lnTo>
                    <a:pt x="467" y="133"/>
                  </a:lnTo>
                  <a:lnTo>
                    <a:pt x="387" y="87"/>
                  </a:lnTo>
                  <a:lnTo>
                    <a:pt x="378" y="30"/>
                  </a:lnTo>
                  <a:lnTo>
                    <a:pt x="509" y="100"/>
                  </a:lnTo>
                  <a:lnTo>
                    <a:pt x="593" y="114"/>
                  </a:lnTo>
                  <a:lnTo>
                    <a:pt x="673" y="247"/>
                  </a:lnTo>
                  <a:lnTo>
                    <a:pt x="754" y="308"/>
                  </a:lnTo>
                  <a:lnTo>
                    <a:pt x="762" y="296"/>
                  </a:lnTo>
                  <a:lnTo>
                    <a:pt x="762" y="296"/>
                  </a:lnTo>
                  <a:close/>
                </a:path>
              </a:pathLst>
            </a:custGeom>
            <a:solidFill>
              <a:srgbClr val="000000"/>
            </a:solidFill>
            <a:ln w="9525">
              <a:noFill/>
            </a:ln>
          </p:spPr>
          <p:txBody>
            <a:bodyPr/>
            <a:lstStyle/>
            <a:p>
              <a:endParaRPr dirty="0">
                <a:latin typeface="Arial" panose="020B0604020202020204" pitchFamily="34" charset="0"/>
              </a:endParaRPr>
            </a:p>
          </p:txBody>
        </p:sp>
        <p:sp>
          <p:nvSpPr>
            <p:cNvPr id="21549" name="Freeform 44"/>
            <p:cNvSpPr/>
            <p:nvPr/>
          </p:nvSpPr>
          <p:spPr>
            <a:xfrm>
              <a:off x="1877" y="1801"/>
              <a:ext cx="226" cy="21"/>
            </a:xfrm>
            <a:custGeom>
              <a:avLst/>
              <a:gdLst>
                <a:gd name="txL" fmla="*/ 0 w 453"/>
                <a:gd name="txT" fmla="*/ 0 h 44"/>
                <a:gd name="txR" fmla="*/ 453 w 453"/>
                <a:gd name="txB" fmla="*/ 44 h 44"/>
              </a:gdLst>
              <a:ahLst/>
              <a:cxnLst>
                <a:cxn ang="0">
                  <a:pos x="0" y="17"/>
                </a:cxn>
                <a:cxn ang="0">
                  <a:pos x="122" y="36"/>
                </a:cxn>
                <a:cxn ang="0">
                  <a:pos x="335" y="23"/>
                </a:cxn>
                <a:cxn ang="0">
                  <a:pos x="394" y="44"/>
                </a:cxn>
                <a:cxn ang="0">
                  <a:pos x="453" y="31"/>
                </a:cxn>
                <a:cxn ang="0">
                  <a:pos x="325" y="0"/>
                </a:cxn>
                <a:cxn ang="0">
                  <a:pos x="137" y="21"/>
                </a:cxn>
                <a:cxn ang="0">
                  <a:pos x="0" y="17"/>
                </a:cxn>
                <a:cxn ang="0">
                  <a:pos x="0" y="17"/>
                </a:cxn>
              </a:cxnLst>
              <a:rect l="txL" t="txT" r="txR" b="txB"/>
              <a:pathLst>
                <a:path w="453" h="44">
                  <a:moveTo>
                    <a:pt x="0" y="17"/>
                  </a:moveTo>
                  <a:lnTo>
                    <a:pt x="122" y="36"/>
                  </a:lnTo>
                  <a:lnTo>
                    <a:pt x="335" y="23"/>
                  </a:lnTo>
                  <a:lnTo>
                    <a:pt x="394" y="44"/>
                  </a:lnTo>
                  <a:lnTo>
                    <a:pt x="453" y="31"/>
                  </a:lnTo>
                  <a:lnTo>
                    <a:pt x="325" y="0"/>
                  </a:lnTo>
                  <a:lnTo>
                    <a:pt x="137" y="21"/>
                  </a:lnTo>
                  <a:lnTo>
                    <a:pt x="0" y="17"/>
                  </a:lnTo>
                  <a:lnTo>
                    <a:pt x="0" y="17"/>
                  </a:lnTo>
                  <a:close/>
                </a:path>
              </a:pathLst>
            </a:custGeom>
            <a:solidFill>
              <a:srgbClr val="000000"/>
            </a:solidFill>
            <a:ln w="9525">
              <a:noFill/>
            </a:ln>
          </p:spPr>
          <p:txBody>
            <a:bodyPr/>
            <a:lstStyle/>
            <a:p>
              <a:endParaRPr dirty="0">
                <a:latin typeface="Arial" panose="020B0604020202020204" pitchFamily="34" charset="0"/>
              </a:endParaRPr>
            </a:p>
          </p:txBody>
        </p:sp>
        <p:sp>
          <p:nvSpPr>
            <p:cNvPr id="21550" name="Freeform 45"/>
            <p:cNvSpPr/>
            <p:nvPr/>
          </p:nvSpPr>
          <p:spPr>
            <a:xfrm>
              <a:off x="1968" y="1811"/>
              <a:ext cx="242" cy="114"/>
            </a:xfrm>
            <a:custGeom>
              <a:avLst/>
              <a:gdLst>
                <a:gd name="txL" fmla="*/ 0 w 483"/>
                <a:gd name="txT" fmla="*/ 0 h 228"/>
                <a:gd name="txR" fmla="*/ 483 w 483"/>
                <a:gd name="txB" fmla="*/ 228 h 228"/>
              </a:gdLst>
              <a:ahLst/>
              <a:cxnLst>
                <a:cxn ang="0">
                  <a:pos x="0" y="10"/>
                </a:cxn>
                <a:cxn ang="0">
                  <a:pos x="6" y="72"/>
                </a:cxn>
                <a:cxn ang="0">
                  <a:pos x="57" y="166"/>
                </a:cxn>
                <a:cxn ang="0">
                  <a:pos x="228" y="228"/>
                </a:cxn>
                <a:cxn ang="0">
                  <a:pos x="331" y="205"/>
                </a:cxn>
                <a:cxn ang="0">
                  <a:pos x="430" y="200"/>
                </a:cxn>
                <a:cxn ang="0">
                  <a:pos x="456" y="179"/>
                </a:cxn>
                <a:cxn ang="0">
                  <a:pos x="388" y="109"/>
                </a:cxn>
                <a:cxn ang="0">
                  <a:pos x="483" y="112"/>
                </a:cxn>
                <a:cxn ang="0">
                  <a:pos x="411" y="90"/>
                </a:cxn>
                <a:cxn ang="0">
                  <a:pos x="232" y="101"/>
                </a:cxn>
                <a:cxn ang="0">
                  <a:pos x="217" y="139"/>
                </a:cxn>
                <a:cxn ang="0">
                  <a:pos x="173" y="147"/>
                </a:cxn>
                <a:cxn ang="0">
                  <a:pos x="215" y="181"/>
                </a:cxn>
                <a:cxn ang="0">
                  <a:pos x="196" y="194"/>
                </a:cxn>
                <a:cxn ang="0">
                  <a:pos x="70" y="147"/>
                </a:cxn>
                <a:cxn ang="0">
                  <a:pos x="25" y="70"/>
                </a:cxn>
                <a:cxn ang="0">
                  <a:pos x="129" y="131"/>
                </a:cxn>
                <a:cxn ang="0">
                  <a:pos x="30" y="34"/>
                </a:cxn>
                <a:cxn ang="0">
                  <a:pos x="23" y="0"/>
                </a:cxn>
                <a:cxn ang="0">
                  <a:pos x="0" y="10"/>
                </a:cxn>
                <a:cxn ang="0">
                  <a:pos x="0" y="10"/>
                </a:cxn>
              </a:cxnLst>
              <a:rect l="txL" t="txT" r="txR" b="txB"/>
              <a:pathLst>
                <a:path w="483" h="228">
                  <a:moveTo>
                    <a:pt x="0" y="10"/>
                  </a:moveTo>
                  <a:lnTo>
                    <a:pt x="6" y="72"/>
                  </a:lnTo>
                  <a:lnTo>
                    <a:pt x="57" y="166"/>
                  </a:lnTo>
                  <a:lnTo>
                    <a:pt x="228" y="228"/>
                  </a:lnTo>
                  <a:lnTo>
                    <a:pt x="331" y="205"/>
                  </a:lnTo>
                  <a:lnTo>
                    <a:pt x="430" y="200"/>
                  </a:lnTo>
                  <a:lnTo>
                    <a:pt x="456" y="179"/>
                  </a:lnTo>
                  <a:lnTo>
                    <a:pt x="388" y="109"/>
                  </a:lnTo>
                  <a:lnTo>
                    <a:pt x="483" y="112"/>
                  </a:lnTo>
                  <a:lnTo>
                    <a:pt x="411" y="90"/>
                  </a:lnTo>
                  <a:lnTo>
                    <a:pt x="232" y="101"/>
                  </a:lnTo>
                  <a:lnTo>
                    <a:pt x="217" y="139"/>
                  </a:lnTo>
                  <a:lnTo>
                    <a:pt x="173" y="147"/>
                  </a:lnTo>
                  <a:lnTo>
                    <a:pt x="215" y="181"/>
                  </a:lnTo>
                  <a:lnTo>
                    <a:pt x="196" y="194"/>
                  </a:lnTo>
                  <a:lnTo>
                    <a:pt x="70" y="147"/>
                  </a:lnTo>
                  <a:lnTo>
                    <a:pt x="25" y="70"/>
                  </a:lnTo>
                  <a:lnTo>
                    <a:pt x="129" y="131"/>
                  </a:lnTo>
                  <a:lnTo>
                    <a:pt x="30" y="34"/>
                  </a:lnTo>
                  <a:lnTo>
                    <a:pt x="23" y="0"/>
                  </a:lnTo>
                  <a:lnTo>
                    <a:pt x="0" y="10"/>
                  </a:lnTo>
                  <a:lnTo>
                    <a:pt x="0" y="1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1" name="Freeform 46"/>
            <p:cNvSpPr/>
            <p:nvPr/>
          </p:nvSpPr>
          <p:spPr>
            <a:xfrm>
              <a:off x="1983" y="1811"/>
              <a:ext cx="93" cy="54"/>
            </a:xfrm>
            <a:custGeom>
              <a:avLst/>
              <a:gdLst>
                <a:gd name="txL" fmla="*/ 0 w 187"/>
                <a:gd name="txT" fmla="*/ 0 h 109"/>
                <a:gd name="txR" fmla="*/ 187 w 187"/>
                <a:gd name="txB" fmla="*/ 109 h 109"/>
              </a:gdLst>
              <a:ahLst/>
              <a:cxnLst>
                <a:cxn ang="0">
                  <a:pos x="0" y="4"/>
                </a:cxn>
                <a:cxn ang="0">
                  <a:pos x="151" y="109"/>
                </a:cxn>
                <a:cxn ang="0">
                  <a:pos x="187" y="103"/>
                </a:cxn>
                <a:cxn ang="0">
                  <a:pos x="137" y="84"/>
                </a:cxn>
                <a:cxn ang="0">
                  <a:pos x="44" y="0"/>
                </a:cxn>
                <a:cxn ang="0">
                  <a:pos x="0" y="4"/>
                </a:cxn>
                <a:cxn ang="0">
                  <a:pos x="0" y="4"/>
                </a:cxn>
              </a:cxnLst>
              <a:rect l="txL" t="txT" r="txR" b="txB"/>
              <a:pathLst>
                <a:path w="187" h="109">
                  <a:moveTo>
                    <a:pt x="0" y="4"/>
                  </a:moveTo>
                  <a:lnTo>
                    <a:pt x="151" y="109"/>
                  </a:lnTo>
                  <a:lnTo>
                    <a:pt x="187" y="103"/>
                  </a:lnTo>
                  <a:lnTo>
                    <a:pt x="137" y="84"/>
                  </a:lnTo>
                  <a:lnTo>
                    <a:pt x="44" y="0"/>
                  </a:lnTo>
                  <a:lnTo>
                    <a:pt x="0" y="4"/>
                  </a:lnTo>
                  <a:lnTo>
                    <a:pt x="0" y="4"/>
                  </a:lnTo>
                  <a:close/>
                </a:path>
              </a:pathLst>
            </a:custGeom>
            <a:solidFill>
              <a:srgbClr val="000000"/>
            </a:solidFill>
            <a:ln w="9525">
              <a:noFill/>
            </a:ln>
          </p:spPr>
          <p:txBody>
            <a:bodyPr/>
            <a:lstStyle/>
            <a:p>
              <a:endParaRPr dirty="0">
                <a:latin typeface="Arial" panose="020B0604020202020204" pitchFamily="34" charset="0"/>
              </a:endParaRPr>
            </a:p>
          </p:txBody>
        </p:sp>
        <p:sp>
          <p:nvSpPr>
            <p:cNvPr id="21552" name="Freeform 47"/>
            <p:cNvSpPr/>
            <p:nvPr/>
          </p:nvSpPr>
          <p:spPr>
            <a:xfrm>
              <a:off x="2121" y="1815"/>
              <a:ext cx="103" cy="41"/>
            </a:xfrm>
            <a:custGeom>
              <a:avLst/>
              <a:gdLst>
                <a:gd name="txL" fmla="*/ 0 w 207"/>
                <a:gd name="txT" fmla="*/ 0 h 82"/>
                <a:gd name="txR" fmla="*/ 207 w 207"/>
                <a:gd name="txB" fmla="*/ 82 h 82"/>
              </a:gdLst>
              <a:ahLst/>
              <a:cxnLst>
                <a:cxn ang="0">
                  <a:pos x="0" y="0"/>
                </a:cxn>
                <a:cxn ang="0">
                  <a:pos x="207" y="62"/>
                </a:cxn>
                <a:cxn ang="0">
                  <a:pos x="181" y="82"/>
                </a:cxn>
                <a:cxn ang="0">
                  <a:pos x="0" y="0"/>
                </a:cxn>
                <a:cxn ang="0">
                  <a:pos x="0" y="0"/>
                </a:cxn>
              </a:cxnLst>
              <a:rect l="txL" t="txT" r="txR" b="txB"/>
              <a:pathLst>
                <a:path w="207" h="82">
                  <a:moveTo>
                    <a:pt x="0" y="0"/>
                  </a:moveTo>
                  <a:lnTo>
                    <a:pt x="207" y="62"/>
                  </a:lnTo>
                  <a:lnTo>
                    <a:pt x="181" y="82"/>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3" name="Freeform 48"/>
            <p:cNvSpPr/>
            <p:nvPr/>
          </p:nvSpPr>
          <p:spPr>
            <a:xfrm>
              <a:off x="1907" y="1301"/>
              <a:ext cx="72" cy="429"/>
            </a:xfrm>
            <a:custGeom>
              <a:avLst/>
              <a:gdLst>
                <a:gd name="txL" fmla="*/ 0 w 145"/>
                <a:gd name="txT" fmla="*/ 0 h 860"/>
                <a:gd name="txR" fmla="*/ 145 w 145"/>
                <a:gd name="txB" fmla="*/ 860 h 860"/>
              </a:gdLst>
              <a:ahLst/>
              <a:cxnLst>
                <a:cxn ang="0">
                  <a:pos x="118" y="0"/>
                </a:cxn>
                <a:cxn ang="0">
                  <a:pos x="16" y="124"/>
                </a:cxn>
                <a:cxn ang="0">
                  <a:pos x="0" y="595"/>
                </a:cxn>
                <a:cxn ang="0">
                  <a:pos x="145" y="860"/>
                </a:cxn>
                <a:cxn ang="0">
                  <a:pos x="38" y="428"/>
                </a:cxn>
                <a:cxn ang="0">
                  <a:pos x="38" y="185"/>
                </a:cxn>
                <a:cxn ang="0">
                  <a:pos x="118" y="0"/>
                </a:cxn>
                <a:cxn ang="0">
                  <a:pos x="118" y="0"/>
                </a:cxn>
              </a:cxnLst>
              <a:rect l="txL" t="txT" r="txR" b="txB"/>
              <a:pathLst>
                <a:path w="145" h="860">
                  <a:moveTo>
                    <a:pt x="118" y="0"/>
                  </a:moveTo>
                  <a:lnTo>
                    <a:pt x="16" y="124"/>
                  </a:lnTo>
                  <a:lnTo>
                    <a:pt x="0" y="595"/>
                  </a:lnTo>
                  <a:lnTo>
                    <a:pt x="145" y="860"/>
                  </a:lnTo>
                  <a:lnTo>
                    <a:pt x="38" y="428"/>
                  </a:lnTo>
                  <a:lnTo>
                    <a:pt x="38" y="185"/>
                  </a:lnTo>
                  <a:lnTo>
                    <a:pt x="118" y="0"/>
                  </a:lnTo>
                  <a:lnTo>
                    <a:pt x="11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4" name="Freeform 49"/>
            <p:cNvSpPr/>
            <p:nvPr/>
          </p:nvSpPr>
          <p:spPr>
            <a:xfrm>
              <a:off x="1974" y="1571"/>
              <a:ext cx="30" cy="194"/>
            </a:xfrm>
            <a:custGeom>
              <a:avLst/>
              <a:gdLst>
                <a:gd name="txL" fmla="*/ 0 w 59"/>
                <a:gd name="txT" fmla="*/ 0 h 390"/>
                <a:gd name="txR" fmla="*/ 59 w 59"/>
                <a:gd name="txB" fmla="*/ 390 h 390"/>
              </a:gdLst>
              <a:ahLst/>
              <a:cxnLst>
                <a:cxn ang="0">
                  <a:pos x="0" y="0"/>
                </a:cxn>
                <a:cxn ang="0">
                  <a:pos x="59" y="384"/>
                </a:cxn>
                <a:cxn ang="0">
                  <a:pos x="0" y="390"/>
                </a:cxn>
                <a:cxn ang="0">
                  <a:pos x="0" y="0"/>
                </a:cxn>
                <a:cxn ang="0">
                  <a:pos x="0" y="0"/>
                </a:cxn>
              </a:cxnLst>
              <a:rect l="txL" t="txT" r="txR" b="txB"/>
              <a:pathLst>
                <a:path w="59" h="390">
                  <a:moveTo>
                    <a:pt x="0" y="0"/>
                  </a:moveTo>
                  <a:lnTo>
                    <a:pt x="59" y="384"/>
                  </a:lnTo>
                  <a:lnTo>
                    <a:pt x="0" y="39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5" name="Freeform 50"/>
            <p:cNvSpPr/>
            <p:nvPr/>
          </p:nvSpPr>
          <p:spPr>
            <a:xfrm>
              <a:off x="1949" y="1876"/>
              <a:ext cx="149" cy="538"/>
            </a:xfrm>
            <a:custGeom>
              <a:avLst/>
              <a:gdLst>
                <a:gd name="txL" fmla="*/ 0 w 296"/>
                <a:gd name="txT" fmla="*/ 0 h 1076"/>
                <a:gd name="txR" fmla="*/ 296 w 296"/>
                <a:gd name="txB" fmla="*/ 1076 h 1076"/>
              </a:gdLst>
              <a:ahLst/>
              <a:cxnLst>
                <a:cxn ang="0">
                  <a:pos x="82" y="0"/>
                </a:cxn>
                <a:cxn ang="0">
                  <a:pos x="125" y="331"/>
                </a:cxn>
                <a:cxn ang="0">
                  <a:pos x="23" y="671"/>
                </a:cxn>
                <a:cxn ang="0">
                  <a:pos x="93" y="789"/>
                </a:cxn>
                <a:cxn ang="0">
                  <a:pos x="0" y="1015"/>
                </a:cxn>
                <a:cxn ang="0">
                  <a:pos x="27" y="1050"/>
                </a:cxn>
                <a:cxn ang="0">
                  <a:pos x="161" y="1053"/>
                </a:cxn>
                <a:cxn ang="0">
                  <a:pos x="249" y="1076"/>
                </a:cxn>
                <a:cxn ang="0">
                  <a:pos x="158" y="1015"/>
                </a:cxn>
                <a:cxn ang="0">
                  <a:pos x="49" y="995"/>
                </a:cxn>
                <a:cxn ang="0">
                  <a:pos x="129" y="784"/>
                </a:cxn>
                <a:cxn ang="0">
                  <a:pos x="217" y="778"/>
                </a:cxn>
                <a:cxn ang="0">
                  <a:pos x="65" y="675"/>
                </a:cxn>
                <a:cxn ang="0">
                  <a:pos x="108" y="487"/>
                </a:cxn>
                <a:cxn ang="0">
                  <a:pos x="287" y="584"/>
                </a:cxn>
                <a:cxn ang="0">
                  <a:pos x="296" y="535"/>
                </a:cxn>
                <a:cxn ang="0">
                  <a:pos x="161" y="384"/>
                </a:cxn>
                <a:cxn ang="0">
                  <a:pos x="158" y="191"/>
                </a:cxn>
                <a:cxn ang="0">
                  <a:pos x="129" y="44"/>
                </a:cxn>
                <a:cxn ang="0">
                  <a:pos x="82" y="0"/>
                </a:cxn>
                <a:cxn ang="0">
                  <a:pos x="82" y="0"/>
                </a:cxn>
              </a:cxnLst>
              <a:rect l="txL" t="txT" r="txR" b="txB"/>
              <a:pathLst>
                <a:path w="296" h="1076">
                  <a:moveTo>
                    <a:pt x="82" y="0"/>
                  </a:moveTo>
                  <a:lnTo>
                    <a:pt x="125" y="331"/>
                  </a:lnTo>
                  <a:lnTo>
                    <a:pt x="23" y="671"/>
                  </a:lnTo>
                  <a:lnTo>
                    <a:pt x="93" y="789"/>
                  </a:lnTo>
                  <a:lnTo>
                    <a:pt x="0" y="1015"/>
                  </a:lnTo>
                  <a:lnTo>
                    <a:pt x="27" y="1050"/>
                  </a:lnTo>
                  <a:lnTo>
                    <a:pt x="161" y="1053"/>
                  </a:lnTo>
                  <a:lnTo>
                    <a:pt x="249" y="1076"/>
                  </a:lnTo>
                  <a:lnTo>
                    <a:pt x="158" y="1015"/>
                  </a:lnTo>
                  <a:lnTo>
                    <a:pt x="49" y="995"/>
                  </a:lnTo>
                  <a:lnTo>
                    <a:pt x="129" y="784"/>
                  </a:lnTo>
                  <a:lnTo>
                    <a:pt x="217" y="778"/>
                  </a:lnTo>
                  <a:lnTo>
                    <a:pt x="65" y="675"/>
                  </a:lnTo>
                  <a:lnTo>
                    <a:pt x="108" y="487"/>
                  </a:lnTo>
                  <a:lnTo>
                    <a:pt x="287" y="584"/>
                  </a:lnTo>
                  <a:lnTo>
                    <a:pt x="296" y="535"/>
                  </a:lnTo>
                  <a:lnTo>
                    <a:pt x="161" y="384"/>
                  </a:lnTo>
                  <a:lnTo>
                    <a:pt x="158" y="191"/>
                  </a:lnTo>
                  <a:lnTo>
                    <a:pt x="129" y="44"/>
                  </a:lnTo>
                  <a:lnTo>
                    <a:pt x="82" y="0"/>
                  </a:lnTo>
                  <a:lnTo>
                    <a:pt x="82"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6" name="Freeform 51"/>
            <p:cNvSpPr/>
            <p:nvPr/>
          </p:nvSpPr>
          <p:spPr>
            <a:xfrm>
              <a:off x="2084" y="1889"/>
              <a:ext cx="209" cy="443"/>
            </a:xfrm>
            <a:custGeom>
              <a:avLst/>
              <a:gdLst>
                <a:gd name="txL" fmla="*/ 0 w 416"/>
                <a:gd name="txT" fmla="*/ 0 h 886"/>
                <a:gd name="txR" fmla="*/ 416 w 416"/>
                <a:gd name="txB" fmla="*/ 886 h 886"/>
              </a:gdLst>
              <a:ahLst/>
              <a:cxnLst>
                <a:cxn ang="0">
                  <a:pos x="32" y="49"/>
                </a:cxn>
                <a:cxn ang="0">
                  <a:pos x="32" y="422"/>
                </a:cxn>
                <a:cxn ang="0">
                  <a:pos x="0" y="584"/>
                </a:cxn>
                <a:cxn ang="0">
                  <a:pos x="173" y="886"/>
                </a:cxn>
                <a:cxn ang="0">
                  <a:pos x="319" y="730"/>
                </a:cxn>
                <a:cxn ang="0">
                  <a:pos x="416" y="610"/>
                </a:cxn>
                <a:cxn ang="0">
                  <a:pos x="346" y="234"/>
                </a:cxn>
                <a:cxn ang="0">
                  <a:pos x="308" y="200"/>
                </a:cxn>
                <a:cxn ang="0">
                  <a:pos x="372" y="610"/>
                </a:cxn>
                <a:cxn ang="0">
                  <a:pos x="184" y="821"/>
                </a:cxn>
                <a:cxn ang="0">
                  <a:pos x="49" y="578"/>
                </a:cxn>
                <a:cxn ang="0">
                  <a:pos x="70" y="369"/>
                </a:cxn>
                <a:cxn ang="0">
                  <a:pos x="59" y="0"/>
                </a:cxn>
                <a:cxn ang="0">
                  <a:pos x="32" y="49"/>
                </a:cxn>
                <a:cxn ang="0">
                  <a:pos x="32" y="49"/>
                </a:cxn>
              </a:cxnLst>
              <a:rect l="txL" t="txT" r="txR" b="txB"/>
              <a:pathLst>
                <a:path w="416" h="886">
                  <a:moveTo>
                    <a:pt x="32" y="49"/>
                  </a:moveTo>
                  <a:lnTo>
                    <a:pt x="32" y="422"/>
                  </a:lnTo>
                  <a:lnTo>
                    <a:pt x="0" y="584"/>
                  </a:lnTo>
                  <a:lnTo>
                    <a:pt x="173" y="886"/>
                  </a:lnTo>
                  <a:lnTo>
                    <a:pt x="319" y="730"/>
                  </a:lnTo>
                  <a:lnTo>
                    <a:pt x="416" y="610"/>
                  </a:lnTo>
                  <a:lnTo>
                    <a:pt x="346" y="234"/>
                  </a:lnTo>
                  <a:lnTo>
                    <a:pt x="308" y="200"/>
                  </a:lnTo>
                  <a:lnTo>
                    <a:pt x="372" y="610"/>
                  </a:lnTo>
                  <a:lnTo>
                    <a:pt x="184" y="821"/>
                  </a:lnTo>
                  <a:lnTo>
                    <a:pt x="49" y="578"/>
                  </a:lnTo>
                  <a:lnTo>
                    <a:pt x="70" y="369"/>
                  </a:lnTo>
                  <a:lnTo>
                    <a:pt x="59" y="0"/>
                  </a:lnTo>
                  <a:lnTo>
                    <a:pt x="32" y="49"/>
                  </a:lnTo>
                  <a:lnTo>
                    <a:pt x="32" y="49"/>
                  </a:lnTo>
                  <a:close/>
                </a:path>
              </a:pathLst>
            </a:custGeom>
            <a:solidFill>
              <a:srgbClr val="000000"/>
            </a:solidFill>
            <a:ln w="9525">
              <a:noFill/>
            </a:ln>
          </p:spPr>
          <p:txBody>
            <a:bodyPr/>
            <a:lstStyle/>
            <a:p>
              <a:endParaRPr dirty="0">
                <a:latin typeface="Arial" panose="020B0604020202020204" pitchFamily="34" charset="0"/>
              </a:endParaRPr>
            </a:p>
          </p:txBody>
        </p:sp>
        <p:sp>
          <p:nvSpPr>
            <p:cNvPr id="21557" name="Freeform 52"/>
            <p:cNvSpPr/>
            <p:nvPr/>
          </p:nvSpPr>
          <p:spPr>
            <a:xfrm>
              <a:off x="2214" y="1515"/>
              <a:ext cx="27" cy="267"/>
            </a:xfrm>
            <a:custGeom>
              <a:avLst/>
              <a:gdLst>
                <a:gd name="txL" fmla="*/ 0 w 56"/>
                <a:gd name="txT" fmla="*/ 0 h 534"/>
                <a:gd name="txR" fmla="*/ 56 w 56"/>
                <a:gd name="txB" fmla="*/ 534 h 534"/>
              </a:gdLst>
              <a:ahLst/>
              <a:cxnLst>
                <a:cxn ang="0">
                  <a:pos x="56" y="534"/>
                </a:cxn>
                <a:cxn ang="0">
                  <a:pos x="33" y="171"/>
                </a:cxn>
                <a:cxn ang="0">
                  <a:pos x="0" y="0"/>
                </a:cxn>
                <a:cxn ang="0">
                  <a:pos x="17" y="270"/>
                </a:cxn>
                <a:cxn ang="0">
                  <a:pos x="23" y="517"/>
                </a:cxn>
                <a:cxn ang="0">
                  <a:pos x="56" y="534"/>
                </a:cxn>
                <a:cxn ang="0">
                  <a:pos x="56" y="534"/>
                </a:cxn>
              </a:cxnLst>
              <a:rect l="txL" t="txT" r="txR" b="txB"/>
              <a:pathLst>
                <a:path w="56" h="534">
                  <a:moveTo>
                    <a:pt x="56" y="534"/>
                  </a:moveTo>
                  <a:lnTo>
                    <a:pt x="33" y="171"/>
                  </a:lnTo>
                  <a:lnTo>
                    <a:pt x="0" y="0"/>
                  </a:lnTo>
                  <a:lnTo>
                    <a:pt x="17" y="270"/>
                  </a:lnTo>
                  <a:lnTo>
                    <a:pt x="23" y="517"/>
                  </a:lnTo>
                  <a:lnTo>
                    <a:pt x="56" y="534"/>
                  </a:lnTo>
                  <a:lnTo>
                    <a:pt x="56" y="534"/>
                  </a:lnTo>
                  <a:close/>
                </a:path>
              </a:pathLst>
            </a:custGeom>
            <a:solidFill>
              <a:srgbClr val="000000"/>
            </a:solidFill>
            <a:ln w="9525">
              <a:noFill/>
            </a:ln>
          </p:spPr>
          <p:txBody>
            <a:bodyPr/>
            <a:lstStyle/>
            <a:p>
              <a:endParaRPr dirty="0">
                <a:latin typeface="Arial" panose="020B0604020202020204" pitchFamily="34" charset="0"/>
              </a:endParaRPr>
            </a:p>
          </p:txBody>
        </p:sp>
        <p:sp>
          <p:nvSpPr>
            <p:cNvPr id="21558" name="Freeform 53"/>
            <p:cNvSpPr/>
            <p:nvPr/>
          </p:nvSpPr>
          <p:spPr>
            <a:xfrm>
              <a:off x="2276" y="1776"/>
              <a:ext cx="181" cy="32"/>
            </a:xfrm>
            <a:custGeom>
              <a:avLst/>
              <a:gdLst>
                <a:gd name="txL" fmla="*/ 0 w 361"/>
                <a:gd name="txT" fmla="*/ 0 h 64"/>
                <a:gd name="txR" fmla="*/ 361 w 361"/>
                <a:gd name="txB" fmla="*/ 64 h 64"/>
              </a:gdLst>
              <a:ahLst/>
              <a:cxnLst>
                <a:cxn ang="0">
                  <a:pos x="0" y="0"/>
                </a:cxn>
                <a:cxn ang="0">
                  <a:pos x="361" y="38"/>
                </a:cxn>
                <a:cxn ang="0">
                  <a:pos x="285" y="64"/>
                </a:cxn>
                <a:cxn ang="0">
                  <a:pos x="129" y="59"/>
                </a:cxn>
                <a:cxn ang="0">
                  <a:pos x="0" y="0"/>
                </a:cxn>
                <a:cxn ang="0">
                  <a:pos x="0" y="0"/>
                </a:cxn>
              </a:cxnLst>
              <a:rect l="txL" t="txT" r="txR" b="txB"/>
              <a:pathLst>
                <a:path w="361" h="64">
                  <a:moveTo>
                    <a:pt x="0" y="0"/>
                  </a:moveTo>
                  <a:lnTo>
                    <a:pt x="361" y="38"/>
                  </a:lnTo>
                  <a:lnTo>
                    <a:pt x="285" y="64"/>
                  </a:lnTo>
                  <a:lnTo>
                    <a:pt x="129" y="5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59" name="Freeform 54"/>
            <p:cNvSpPr/>
            <p:nvPr/>
          </p:nvSpPr>
          <p:spPr>
            <a:xfrm>
              <a:off x="2276" y="2132"/>
              <a:ext cx="362" cy="84"/>
            </a:xfrm>
            <a:custGeom>
              <a:avLst/>
              <a:gdLst>
                <a:gd name="txL" fmla="*/ 0 w 722"/>
                <a:gd name="txT" fmla="*/ 0 h 167"/>
                <a:gd name="txR" fmla="*/ 722 w 722"/>
                <a:gd name="txB" fmla="*/ 167 h 167"/>
              </a:gdLst>
              <a:ahLst/>
              <a:cxnLst>
                <a:cxn ang="0">
                  <a:pos x="0" y="64"/>
                </a:cxn>
                <a:cxn ang="0">
                  <a:pos x="215" y="119"/>
                </a:cxn>
                <a:cxn ang="0">
                  <a:pos x="323" y="38"/>
                </a:cxn>
                <a:cxn ang="0">
                  <a:pos x="587" y="0"/>
                </a:cxn>
                <a:cxn ang="0">
                  <a:pos x="722" y="70"/>
                </a:cxn>
                <a:cxn ang="0">
                  <a:pos x="399" y="59"/>
                </a:cxn>
                <a:cxn ang="0">
                  <a:pos x="220" y="167"/>
                </a:cxn>
                <a:cxn ang="0">
                  <a:pos x="150" y="129"/>
                </a:cxn>
                <a:cxn ang="0">
                  <a:pos x="9" y="129"/>
                </a:cxn>
                <a:cxn ang="0">
                  <a:pos x="0" y="64"/>
                </a:cxn>
                <a:cxn ang="0">
                  <a:pos x="0" y="64"/>
                </a:cxn>
              </a:cxnLst>
              <a:rect l="txL" t="txT" r="txR" b="txB"/>
              <a:pathLst>
                <a:path w="722" h="167">
                  <a:moveTo>
                    <a:pt x="0" y="64"/>
                  </a:moveTo>
                  <a:lnTo>
                    <a:pt x="215" y="119"/>
                  </a:lnTo>
                  <a:lnTo>
                    <a:pt x="323" y="38"/>
                  </a:lnTo>
                  <a:lnTo>
                    <a:pt x="587" y="0"/>
                  </a:lnTo>
                  <a:lnTo>
                    <a:pt x="722" y="70"/>
                  </a:lnTo>
                  <a:lnTo>
                    <a:pt x="399" y="59"/>
                  </a:lnTo>
                  <a:lnTo>
                    <a:pt x="220" y="167"/>
                  </a:lnTo>
                  <a:lnTo>
                    <a:pt x="150" y="129"/>
                  </a:lnTo>
                  <a:lnTo>
                    <a:pt x="9" y="129"/>
                  </a:lnTo>
                  <a:lnTo>
                    <a:pt x="0" y="64"/>
                  </a:lnTo>
                  <a:lnTo>
                    <a:pt x="0" y="64"/>
                  </a:lnTo>
                  <a:close/>
                </a:path>
              </a:pathLst>
            </a:custGeom>
            <a:solidFill>
              <a:srgbClr val="000000"/>
            </a:solidFill>
            <a:ln w="9525">
              <a:noFill/>
            </a:ln>
          </p:spPr>
          <p:txBody>
            <a:bodyPr/>
            <a:lstStyle/>
            <a:p>
              <a:endParaRPr dirty="0">
                <a:latin typeface="Arial" panose="020B0604020202020204" pitchFamily="34" charset="0"/>
              </a:endParaRPr>
            </a:p>
          </p:txBody>
        </p:sp>
        <p:sp>
          <p:nvSpPr>
            <p:cNvPr id="21560" name="Freeform 55"/>
            <p:cNvSpPr/>
            <p:nvPr/>
          </p:nvSpPr>
          <p:spPr>
            <a:xfrm>
              <a:off x="2257" y="2186"/>
              <a:ext cx="59" cy="49"/>
            </a:xfrm>
            <a:custGeom>
              <a:avLst/>
              <a:gdLst>
                <a:gd name="txL" fmla="*/ 0 w 118"/>
                <a:gd name="txT" fmla="*/ 0 h 97"/>
                <a:gd name="txR" fmla="*/ 118 w 118"/>
                <a:gd name="txB" fmla="*/ 97 h 97"/>
              </a:gdLst>
              <a:ahLst/>
              <a:cxnLst>
                <a:cxn ang="0">
                  <a:pos x="0" y="97"/>
                </a:cxn>
                <a:cxn ang="0">
                  <a:pos x="118" y="70"/>
                </a:cxn>
                <a:cxn ang="0">
                  <a:pos x="97" y="0"/>
                </a:cxn>
                <a:cxn ang="0">
                  <a:pos x="53" y="11"/>
                </a:cxn>
                <a:cxn ang="0">
                  <a:pos x="70" y="49"/>
                </a:cxn>
                <a:cxn ang="0">
                  <a:pos x="0" y="97"/>
                </a:cxn>
                <a:cxn ang="0">
                  <a:pos x="0" y="97"/>
                </a:cxn>
              </a:cxnLst>
              <a:rect l="txL" t="txT" r="txR" b="txB"/>
              <a:pathLst>
                <a:path w="118" h="97">
                  <a:moveTo>
                    <a:pt x="0" y="97"/>
                  </a:moveTo>
                  <a:lnTo>
                    <a:pt x="118" y="70"/>
                  </a:lnTo>
                  <a:lnTo>
                    <a:pt x="97" y="0"/>
                  </a:lnTo>
                  <a:lnTo>
                    <a:pt x="53" y="11"/>
                  </a:lnTo>
                  <a:lnTo>
                    <a:pt x="70" y="49"/>
                  </a:lnTo>
                  <a:lnTo>
                    <a:pt x="0" y="97"/>
                  </a:lnTo>
                  <a:lnTo>
                    <a:pt x="0" y="97"/>
                  </a:lnTo>
                  <a:close/>
                </a:path>
              </a:pathLst>
            </a:custGeom>
            <a:solidFill>
              <a:srgbClr val="000000"/>
            </a:solidFill>
            <a:ln w="9525">
              <a:noFill/>
            </a:ln>
          </p:spPr>
          <p:txBody>
            <a:bodyPr/>
            <a:lstStyle/>
            <a:p>
              <a:endParaRPr dirty="0">
                <a:latin typeface="Arial" panose="020B0604020202020204" pitchFamily="34" charset="0"/>
              </a:endParaRPr>
            </a:p>
          </p:txBody>
        </p:sp>
        <p:sp>
          <p:nvSpPr>
            <p:cNvPr id="21561" name="Freeform 56"/>
            <p:cNvSpPr/>
            <p:nvPr/>
          </p:nvSpPr>
          <p:spPr>
            <a:xfrm>
              <a:off x="2271" y="2192"/>
              <a:ext cx="78" cy="65"/>
            </a:xfrm>
            <a:custGeom>
              <a:avLst/>
              <a:gdLst>
                <a:gd name="txL" fmla="*/ 0 w 156"/>
                <a:gd name="txT" fmla="*/ 0 h 130"/>
                <a:gd name="txR" fmla="*/ 156 w 156"/>
                <a:gd name="txB" fmla="*/ 130 h 130"/>
              </a:gdLst>
              <a:ahLst/>
              <a:cxnLst>
                <a:cxn ang="0">
                  <a:pos x="0" y="113"/>
                </a:cxn>
                <a:cxn ang="0">
                  <a:pos x="103" y="92"/>
                </a:cxn>
                <a:cxn ang="0">
                  <a:pos x="124" y="0"/>
                </a:cxn>
                <a:cxn ang="0">
                  <a:pos x="156" y="4"/>
                </a:cxn>
                <a:cxn ang="0">
                  <a:pos x="153" y="109"/>
                </a:cxn>
                <a:cxn ang="0">
                  <a:pos x="103" y="130"/>
                </a:cxn>
                <a:cxn ang="0">
                  <a:pos x="0" y="113"/>
                </a:cxn>
                <a:cxn ang="0">
                  <a:pos x="0" y="113"/>
                </a:cxn>
              </a:cxnLst>
              <a:rect l="txL" t="txT" r="txR" b="txB"/>
              <a:pathLst>
                <a:path w="156" h="130">
                  <a:moveTo>
                    <a:pt x="0" y="113"/>
                  </a:moveTo>
                  <a:lnTo>
                    <a:pt x="103" y="92"/>
                  </a:lnTo>
                  <a:lnTo>
                    <a:pt x="124" y="0"/>
                  </a:lnTo>
                  <a:lnTo>
                    <a:pt x="156" y="4"/>
                  </a:lnTo>
                  <a:lnTo>
                    <a:pt x="153" y="109"/>
                  </a:lnTo>
                  <a:lnTo>
                    <a:pt x="103" y="130"/>
                  </a:lnTo>
                  <a:lnTo>
                    <a:pt x="0" y="113"/>
                  </a:lnTo>
                  <a:lnTo>
                    <a:pt x="0" y="113"/>
                  </a:lnTo>
                  <a:close/>
                </a:path>
              </a:pathLst>
            </a:custGeom>
            <a:solidFill>
              <a:srgbClr val="000000"/>
            </a:solidFill>
            <a:ln w="9525">
              <a:noFill/>
            </a:ln>
          </p:spPr>
          <p:txBody>
            <a:bodyPr/>
            <a:lstStyle/>
            <a:p>
              <a:endParaRPr dirty="0">
                <a:latin typeface="Arial" panose="020B0604020202020204" pitchFamily="34" charset="0"/>
              </a:endParaRPr>
            </a:p>
          </p:txBody>
        </p:sp>
        <p:sp>
          <p:nvSpPr>
            <p:cNvPr id="21562" name="Freeform 57"/>
            <p:cNvSpPr/>
            <p:nvPr/>
          </p:nvSpPr>
          <p:spPr>
            <a:xfrm>
              <a:off x="2344" y="2167"/>
              <a:ext cx="153" cy="65"/>
            </a:xfrm>
            <a:custGeom>
              <a:avLst/>
              <a:gdLst>
                <a:gd name="txL" fmla="*/ 0 w 306"/>
                <a:gd name="txT" fmla="*/ 0 h 129"/>
                <a:gd name="txR" fmla="*/ 306 w 306"/>
                <a:gd name="txB" fmla="*/ 129 h 129"/>
              </a:gdLst>
              <a:ahLst/>
              <a:cxnLst>
                <a:cxn ang="0">
                  <a:pos x="0" y="129"/>
                </a:cxn>
                <a:cxn ang="0">
                  <a:pos x="258" y="108"/>
                </a:cxn>
                <a:cxn ang="0">
                  <a:pos x="291" y="124"/>
                </a:cxn>
                <a:cxn ang="0">
                  <a:pos x="306" y="53"/>
                </a:cxn>
                <a:cxn ang="0">
                  <a:pos x="247" y="0"/>
                </a:cxn>
                <a:cxn ang="0">
                  <a:pos x="258" y="76"/>
                </a:cxn>
                <a:cxn ang="0">
                  <a:pos x="144" y="87"/>
                </a:cxn>
                <a:cxn ang="0">
                  <a:pos x="6" y="103"/>
                </a:cxn>
                <a:cxn ang="0">
                  <a:pos x="0" y="129"/>
                </a:cxn>
                <a:cxn ang="0">
                  <a:pos x="0" y="129"/>
                </a:cxn>
              </a:cxnLst>
              <a:rect l="txL" t="txT" r="txR" b="txB"/>
              <a:pathLst>
                <a:path w="306" h="129">
                  <a:moveTo>
                    <a:pt x="0" y="129"/>
                  </a:moveTo>
                  <a:lnTo>
                    <a:pt x="258" y="108"/>
                  </a:lnTo>
                  <a:lnTo>
                    <a:pt x="291" y="124"/>
                  </a:lnTo>
                  <a:lnTo>
                    <a:pt x="306" y="53"/>
                  </a:lnTo>
                  <a:lnTo>
                    <a:pt x="247" y="0"/>
                  </a:lnTo>
                  <a:lnTo>
                    <a:pt x="258" y="76"/>
                  </a:lnTo>
                  <a:lnTo>
                    <a:pt x="144" y="87"/>
                  </a:lnTo>
                  <a:lnTo>
                    <a:pt x="6" y="103"/>
                  </a:lnTo>
                  <a:lnTo>
                    <a:pt x="0" y="129"/>
                  </a:lnTo>
                  <a:lnTo>
                    <a:pt x="0" y="129"/>
                  </a:lnTo>
                  <a:close/>
                </a:path>
              </a:pathLst>
            </a:custGeom>
            <a:solidFill>
              <a:srgbClr val="000000"/>
            </a:solidFill>
            <a:ln w="9525">
              <a:noFill/>
            </a:ln>
          </p:spPr>
          <p:txBody>
            <a:bodyPr/>
            <a:lstStyle/>
            <a:p>
              <a:endParaRPr dirty="0">
                <a:latin typeface="Arial" panose="020B0604020202020204" pitchFamily="34" charset="0"/>
              </a:endParaRPr>
            </a:p>
          </p:txBody>
        </p:sp>
        <p:sp>
          <p:nvSpPr>
            <p:cNvPr id="21563" name="Freeform 58"/>
            <p:cNvSpPr/>
            <p:nvPr/>
          </p:nvSpPr>
          <p:spPr>
            <a:xfrm>
              <a:off x="2519" y="2148"/>
              <a:ext cx="102" cy="63"/>
            </a:xfrm>
            <a:custGeom>
              <a:avLst/>
              <a:gdLst>
                <a:gd name="txL" fmla="*/ 0 w 205"/>
                <a:gd name="txT" fmla="*/ 0 h 125"/>
                <a:gd name="txR" fmla="*/ 205 w 205"/>
                <a:gd name="txB" fmla="*/ 125 h 125"/>
              </a:gdLst>
              <a:ahLst/>
              <a:cxnLst>
                <a:cxn ang="0">
                  <a:pos x="0" y="38"/>
                </a:cxn>
                <a:cxn ang="0">
                  <a:pos x="26" y="70"/>
                </a:cxn>
                <a:cxn ang="0">
                  <a:pos x="26" y="125"/>
                </a:cxn>
                <a:cxn ang="0">
                  <a:pos x="205" y="38"/>
                </a:cxn>
                <a:cxn ang="0">
                  <a:pos x="157" y="38"/>
                </a:cxn>
                <a:cxn ang="0">
                  <a:pos x="59" y="70"/>
                </a:cxn>
                <a:cxn ang="0">
                  <a:pos x="21" y="0"/>
                </a:cxn>
                <a:cxn ang="0">
                  <a:pos x="0" y="38"/>
                </a:cxn>
                <a:cxn ang="0">
                  <a:pos x="0" y="38"/>
                </a:cxn>
              </a:cxnLst>
              <a:rect l="txL" t="txT" r="txR" b="txB"/>
              <a:pathLst>
                <a:path w="205" h="125">
                  <a:moveTo>
                    <a:pt x="0" y="38"/>
                  </a:moveTo>
                  <a:lnTo>
                    <a:pt x="26" y="70"/>
                  </a:lnTo>
                  <a:lnTo>
                    <a:pt x="26" y="125"/>
                  </a:lnTo>
                  <a:lnTo>
                    <a:pt x="205" y="38"/>
                  </a:lnTo>
                  <a:lnTo>
                    <a:pt x="157" y="38"/>
                  </a:lnTo>
                  <a:lnTo>
                    <a:pt x="59" y="70"/>
                  </a:lnTo>
                  <a:lnTo>
                    <a:pt x="21" y="0"/>
                  </a:lnTo>
                  <a:lnTo>
                    <a:pt x="0" y="38"/>
                  </a:lnTo>
                  <a:lnTo>
                    <a:pt x="0" y="38"/>
                  </a:lnTo>
                  <a:close/>
                </a:path>
              </a:pathLst>
            </a:custGeom>
            <a:solidFill>
              <a:srgbClr val="000000"/>
            </a:solidFill>
            <a:ln w="9525">
              <a:noFill/>
            </a:ln>
          </p:spPr>
          <p:txBody>
            <a:bodyPr/>
            <a:lstStyle/>
            <a:p>
              <a:endParaRPr dirty="0">
                <a:latin typeface="Arial" panose="020B0604020202020204" pitchFamily="34" charset="0"/>
              </a:endParaRPr>
            </a:p>
          </p:txBody>
        </p:sp>
        <p:sp>
          <p:nvSpPr>
            <p:cNvPr id="21564" name="Freeform 59"/>
            <p:cNvSpPr/>
            <p:nvPr/>
          </p:nvSpPr>
          <p:spPr>
            <a:xfrm>
              <a:off x="2574" y="2157"/>
              <a:ext cx="159" cy="825"/>
            </a:xfrm>
            <a:custGeom>
              <a:avLst/>
              <a:gdLst>
                <a:gd name="txL" fmla="*/ 0 w 317"/>
                <a:gd name="txT" fmla="*/ 0 h 1650"/>
                <a:gd name="txR" fmla="*/ 317 w 317"/>
                <a:gd name="txB" fmla="*/ 1650 h 1650"/>
              </a:gdLst>
              <a:ahLst/>
              <a:cxnLst>
                <a:cxn ang="0">
                  <a:pos x="196" y="0"/>
                </a:cxn>
                <a:cxn ang="0">
                  <a:pos x="317" y="568"/>
                </a:cxn>
                <a:cxn ang="0">
                  <a:pos x="317" y="1650"/>
                </a:cxn>
                <a:cxn ang="0">
                  <a:pos x="236" y="1650"/>
                </a:cxn>
                <a:cxn ang="0">
                  <a:pos x="218" y="625"/>
                </a:cxn>
                <a:cxn ang="0">
                  <a:pos x="7" y="325"/>
                </a:cxn>
                <a:cxn ang="0">
                  <a:pos x="0" y="194"/>
                </a:cxn>
                <a:cxn ang="0">
                  <a:pos x="89" y="357"/>
                </a:cxn>
                <a:cxn ang="0">
                  <a:pos x="228" y="471"/>
                </a:cxn>
                <a:cxn ang="0">
                  <a:pos x="196" y="0"/>
                </a:cxn>
                <a:cxn ang="0">
                  <a:pos x="196" y="0"/>
                </a:cxn>
              </a:cxnLst>
              <a:rect l="txL" t="txT" r="txR" b="txB"/>
              <a:pathLst>
                <a:path w="317" h="1650">
                  <a:moveTo>
                    <a:pt x="196" y="0"/>
                  </a:moveTo>
                  <a:lnTo>
                    <a:pt x="317" y="568"/>
                  </a:lnTo>
                  <a:lnTo>
                    <a:pt x="317" y="1650"/>
                  </a:lnTo>
                  <a:lnTo>
                    <a:pt x="236" y="1650"/>
                  </a:lnTo>
                  <a:lnTo>
                    <a:pt x="218" y="625"/>
                  </a:lnTo>
                  <a:lnTo>
                    <a:pt x="7" y="325"/>
                  </a:lnTo>
                  <a:lnTo>
                    <a:pt x="0" y="194"/>
                  </a:lnTo>
                  <a:lnTo>
                    <a:pt x="89" y="357"/>
                  </a:lnTo>
                  <a:lnTo>
                    <a:pt x="228" y="471"/>
                  </a:lnTo>
                  <a:lnTo>
                    <a:pt x="196" y="0"/>
                  </a:lnTo>
                  <a:lnTo>
                    <a:pt x="19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65" name="Freeform 60"/>
            <p:cNvSpPr/>
            <p:nvPr/>
          </p:nvSpPr>
          <p:spPr>
            <a:xfrm>
              <a:off x="2241" y="2466"/>
              <a:ext cx="114" cy="516"/>
            </a:xfrm>
            <a:custGeom>
              <a:avLst/>
              <a:gdLst>
                <a:gd name="txL" fmla="*/ 0 w 228"/>
                <a:gd name="txT" fmla="*/ 0 h 1032"/>
                <a:gd name="txR" fmla="*/ 228 w 228"/>
                <a:gd name="txB" fmla="*/ 1032 h 1032"/>
              </a:gdLst>
              <a:ahLst/>
              <a:cxnLst>
                <a:cxn ang="0">
                  <a:pos x="0" y="0"/>
                </a:cxn>
                <a:cxn ang="0">
                  <a:pos x="171" y="275"/>
                </a:cxn>
                <a:cxn ang="0">
                  <a:pos x="228" y="1032"/>
                </a:cxn>
                <a:cxn ang="0">
                  <a:pos x="136" y="1032"/>
                </a:cxn>
                <a:cxn ang="0">
                  <a:pos x="104" y="243"/>
                </a:cxn>
                <a:cxn ang="0">
                  <a:pos x="0" y="0"/>
                </a:cxn>
                <a:cxn ang="0">
                  <a:pos x="0" y="0"/>
                </a:cxn>
              </a:cxnLst>
              <a:rect l="txL" t="txT" r="txR" b="txB"/>
              <a:pathLst>
                <a:path w="228" h="1032">
                  <a:moveTo>
                    <a:pt x="0" y="0"/>
                  </a:moveTo>
                  <a:lnTo>
                    <a:pt x="171" y="275"/>
                  </a:lnTo>
                  <a:lnTo>
                    <a:pt x="228" y="1032"/>
                  </a:lnTo>
                  <a:lnTo>
                    <a:pt x="136" y="1032"/>
                  </a:lnTo>
                  <a:lnTo>
                    <a:pt x="104" y="243"/>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66" name="Freeform 61"/>
            <p:cNvSpPr/>
            <p:nvPr/>
          </p:nvSpPr>
          <p:spPr>
            <a:xfrm>
              <a:off x="2079" y="2202"/>
              <a:ext cx="77" cy="780"/>
            </a:xfrm>
            <a:custGeom>
              <a:avLst/>
              <a:gdLst>
                <a:gd name="txL" fmla="*/ 0 w 154"/>
                <a:gd name="txT" fmla="*/ 0 h 1561"/>
                <a:gd name="txR" fmla="*/ 154 w 154"/>
                <a:gd name="txB" fmla="*/ 1561 h 1561"/>
              </a:gdLst>
              <a:ahLst/>
              <a:cxnLst>
                <a:cxn ang="0">
                  <a:pos x="8" y="65"/>
                </a:cxn>
                <a:cxn ang="0">
                  <a:pos x="0" y="284"/>
                </a:cxn>
                <a:cxn ang="0">
                  <a:pos x="57" y="901"/>
                </a:cxn>
                <a:cxn ang="0">
                  <a:pos x="50" y="1561"/>
                </a:cxn>
                <a:cxn ang="0">
                  <a:pos x="154" y="1561"/>
                </a:cxn>
                <a:cxn ang="0">
                  <a:pos x="90" y="926"/>
                </a:cxn>
                <a:cxn ang="0">
                  <a:pos x="40" y="0"/>
                </a:cxn>
                <a:cxn ang="0">
                  <a:pos x="8" y="65"/>
                </a:cxn>
                <a:cxn ang="0">
                  <a:pos x="8" y="65"/>
                </a:cxn>
              </a:cxnLst>
              <a:rect l="txL" t="txT" r="txR" b="txB"/>
              <a:pathLst>
                <a:path w="154" h="1561">
                  <a:moveTo>
                    <a:pt x="8" y="65"/>
                  </a:moveTo>
                  <a:lnTo>
                    <a:pt x="0" y="284"/>
                  </a:lnTo>
                  <a:lnTo>
                    <a:pt x="57" y="901"/>
                  </a:lnTo>
                  <a:lnTo>
                    <a:pt x="50" y="1561"/>
                  </a:lnTo>
                  <a:lnTo>
                    <a:pt x="154" y="1561"/>
                  </a:lnTo>
                  <a:lnTo>
                    <a:pt x="90" y="926"/>
                  </a:lnTo>
                  <a:lnTo>
                    <a:pt x="40" y="0"/>
                  </a:lnTo>
                  <a:lnTo>
                    <a:pt x="8" y="65"/>
                  </a:lnTo>
                  <a:lnTo>
                    <a:pt x="8" y="65"/>
                  </a:lnTo>
                  <a:close/>
                </a:path>
              </a:pathLst>
            </a:custGeom>
            <a:solidFill>
              <a:srgbClr val="000000"/>
            </a:solidFill>
            <a:ln w="9525">
              <a:noFill/>
            </a:ln>
          </p:spPr>
          <p:txBody>
            <a:bodyPr/>
            <a:lstStyle/>
            <a:p>
              <a:endParaRPr dirty="0">
                <a:latin typeface="Arial" panose="020B0604020202020204" pitchFamily="34" charset="0"/>
              </a:endParaRPr>
            </a:p>
          </p:txBody>
        </p:sp>
        <p:sp>
          <p:nvSpPr>
            <p:cNvPr id="21567" name="Freeform 62"/>
            <p:cNvSpPr/>
            <p:nvPr/>
          </p:nvSpPr>
          <p:spPr>
            <a:xfrm>
              <a:off x="2160" y="2588"/>
              <a:ext cx="150" cy="134"/>
            </a:xfrm>
            <a:custGeom>
              <a:avLst/>
              <a:gdLst>
                <a:gd name="txL" fmla="*/ 0 w 298"/>
                <a:gd name="txT" fmla="*/ 0 h 268"/>
                <a:gd name="txR" fmla="*/ 298 w 298"/>
                <a:gd name="txB" fmla="*/ 268 h 268"/>
              </a:gdLst>
              <a:ahLst/>
              <a:cxnLst>
                <a:cxn ang="0">
                  <a:pos x="291" y="122"/>
                </a:cxn>
                <a:cxn ang="0">
                  <a:pos x="0" y="0"/>
                </a:cxn>
                <a:cxn ang="0">
                  <a:pos x="298" y="268"/>
                </a:cxn>
                <a:cxn ang="0">
                  <a:pos x="291" y="122"/>
                </a:cxn>
                <a:cxn ang="0">
                  <a:pos x="291" y="122"/>
                </a:cxn>
              </a:cxnLst>
              <a:rect l="txL" t="txT" r="txR" b="txB"/>
              <a:pathLst>
                <a:path w="298" h="268">
                  <a:moveTo>
                    <a:pt x="291" y="122"/>
                  </a:moveTo>
                  <a:lnTo>
                    <a:pt x="0" y="0"/>
                  </a:lnTo>
                  <a:lnTo>
                    <a:pt x="298" y="268"/>
                  </a:lnTo>
                  <a:lnTo>
                    <a:pt x="291" y="122"/>
                  </a:lnTo>
                  <a:lnTo>
                    <a:pt x="291" y="122"/>
                  </a:lnTo>
                  <a:close/>
                </a:path>
              </a:pathLst>
            </a:custGeom>
            <a:solidFill>
              <a:srgbClr val="000000"/>
            </a:solidFill>
            <a:ln w="9525">
              <a:noFill/>
            </a:ln>
          </p:spPr>
          <p:txBody>
            <a:bodyPr/>
            <a:lstStyle/>
            <a:p>
              <a:endParaRPr dirty="0">
                <a:latin typeface="Arial" panose="020B0604020202020204" pitchFamily="34" charset="0"/>
              </a:endParaRPr>
            </a:p>
          </p:txBody>
        </p:sp>
        <p:sp>
          <p:nvSpPr>
            <p:cNvPr id="21568" name="Freeform 63"/>
            <p:cNvSpPr/>
            <p:nvPr/>
          </p:nvSpPr>
          <p:spPr>
            <a:xfrm>
              <a:off x="1809" y="2393"/>
              <a:ext cx="221" cy="252"/>
            </a:xfrm>
            <a:custGeom>
              <a:avLst/>
              <a:gdLst>
                <a:gd name="txL" fmla="*/ 0 w 442"/>
                <a:gd name="txT" fmla="*/ 0 h 504"/>
                <a:gd name="txR" fmla="*/ 442 w 442"/>
                <a:gd name="txB" fmla="*/ 504 h 504"/>
              </a:gdLst>
              <a:ahLst/>
              <a:cxnLst>
                <a:cxn ang="0">
                  <a:pos x="300" y="0"/>
                </a:cxn>
                <a:cxn ang="0">
                  <a:pos x="190" y="251"/>
                </a:cxn>
                <a:cxn ang="0">
                  <a:pos x="0" y="291"/>
                </a:cxn>
                <a:cxn ang="0">
                  <a:pos x="15" y="337"/>
                </a:cxn>
                <a:cxn ang="0">
                  <a:pos x="268" y="284"/>
                </a:cxn>
                <a:cxn ang="0">
                  <a:pos x="292" y="394"/>
                </a:cxn>
                <a:cxn ang="0">
                  <a:pos x="365" y="462"/>
                </a:cxn>
                <a:cxn ang="0">
                  <a:pos x="401" y="504"/>
                </a:cxn>
                <a:cxn ang="0">
                  <a:pos x="442" y="491"/>
                </a:cxn>
                <a:cxn ang="0">
                  <a:pos x="442" y="398"/>
                </a:cxn>
                <a:cxn ang="0">
                  <a:pos x="410" y="466"/>
                </a:cxn>
                <a:cxn ang="0">
                  <a:pos x="321" y="379"/>
                </a:cxn>
                <a:cxn ang="0">
                  <a:pos x="304" y="122"/>
                </a:cxn>
                <a:cxn ang="0">
                  <a:pos x="271" y="219"/>
                </a:cxn>
                <a:cxn ang="0">
                  <a:pos x="260" y="170"/>
                </a:cxn>
                <a:cxn ang="0">
                  <a:pos x="300" y="0"/>
                </a:cxn>
                <a:cxn ang="0">
                  <a:pos x="300" y="0"/>
                </a:cxn>
              </a:cxnLst>
              <a:rect l="txL" t="txT" r="txR" b="txB"/>
              <a:pathLst>
                <a:path w="442" h="504">
                  <a:moveTo>
                    <a:pt x="300" y="0"/>
                  </a:moveTo>
                  <a:lnTo>
                    <a:pt x="190" y="251"/>
                  </a:lnTo>
                  <a:lnTo>
                    <a:pt x="0" y="291"/>
                  </a:lnTo>
                  <a:lnTo>
                    <a:pt x="15" y="337"/>
                  </a:lnTo>
                  <a:lnTo>
                    <a:pt x="268" y="284"/>
                  </a:lnTo>
                  <a:lnTo>
                    <a:pt x="292" y="394"/>
                  </a:lnTo>
                  <a:lnTo>
                    <a:pt x="365" y="462"/>
                  </a:lnTo>
                  <a:lnTo>
                    <a:pt x="401" y="504"/>
                  </a:lnTo>
                  <a:lnTo>
                    <a:pt x="442" y="491"/>
                  </a:lnTo>
                  <a:lnTo>
                    <a:pt x="442" y="398"/>
                  </a:lnTo>
                  <a:lnTo>
                    <a:pt x="410" y="466"/>
                  </a:lnTo>
                  <a:lnTo>
                    <a:pt x="321" y="379"/>
                  </a:lnTo>
                  <a:lnTo>
                    <a:pt x="304" y="122"/>
                  </a:lnTo>
                  <a:lnTo>
                    <a:pt x="271" y="219"/>
                  </a:lnTo>
                  <a:lnTo>
                    <a:pt x="260" y="170"/>
                  </a:lnTo>
                  <a:lnTo>
                    <a:pt x="300" y="0"/>
                  </a:lnTo>
                  <a:lnTo>
                    <a:pt x="30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1569" name="Freeform 64"/>
            <p:cNvSpPr/>
            <p:nvPr/>
          </p:nvSpPr>
          <p:spPr>
            <a:xfrm>
              <a:off x="2004" y="2445"/>
              <a:ext cx="99" cy="155"/>
            </a:xfrm>
            <a:custGeom>
              <a:avLst/>
              <a:gdLst>
                <a:gd name="txL" fmla="*/ 0 w 200"/>
                <a:gd name="txT" fmla="*/ 0 h 310"/>
                <a:gd name="txR" fmla="*/ 200 w 200"/>
                <a:gd name="txB" fmla="*/ 310 h 310"/>
              </a:gdLst>
              <a:ahLst/>
              <a:cxnLst>
                <a:cxn ang="0">
                  <a:pos x="44" y="310"/>
                </a:cxn>
                <a:cxn ang="0">
                  <a:pos x="0" y="228"/>
                </a:cxn>
                <a:cxn ang="0">
                  <a:pos x="0" y="103"/>
                </a:cxn>
                <a:cxn ang="0">
                  <a:pos x="101" y="0"/>
                </a:cxn>
                <a:cxn ang="0">
                  <a:pos x="101" y="89"/>
                </a:cxn>
                <a:cxn ang="0">
                  <a:pos x="194" y="74"/>
                </a:cxn>
                <a:cxn ang="0">
                  <a:pos x="200" y="110"/>
                </a:cxn>
                <a:cxn ang="0">
                  <a:pos x="25" y="146"/>
                </a:cxn>
                <a:cxn ang="0">
                  <a:pos x="25" y="224"/>
                </a:cxn>
                <a:cxn ang="0">
                  <a:pos x="44" y="310"/>
                </a:cxn>
                <a:cxn ang="0">
                  <a:pos x="44" y="310"/>
                </a:cxn>
              </a:cxnLst>
              <a:rect l="txL" t="txT" r="txR" b="txB"/>
              <a:pathLst>
                <a:path w="200" h="310">
                  <a:moveTo>
                    <a:pt x="44" y="310"/>
                  </a:moveTo>
                  <a:lnTo>
                    <a:pt x="0" y="228"/>
                  </a:lnTo>
                  <a:lnTo>
                    <a:pt x="0" y="103"/>
                  </a:lnTo>
                  <a:lnTo>
                    <a:pt x="101" y="0"/>
                  </a:lnTo>
                  <a:lnTo>
                    <a:pt x="101" y="89"/>
                  </a:lnTo>
                  <a:lnTo>
                    <a:pt x="194" y="74"/>
                  </a:lnTo>
                  <a:lnTo>
                    <a:pt x="200" y="110"/>
                  </a:lnTo>
                  <a:lnTo>
                    <a:pt x="25" y="146"/>
                  </a:lnTo>
                  <a:lnTo>
                    <a:pt x="25" y="224"/>
                  </a:lnTo>
                  <a:lnTo>
                    <a:pt x="44" y="310"/>
                  </a:lnTo>
                  <a:lnTo>
                    <a:pt x="44" y="310"/>
                  </a:lnTo>
                  <a:close/>
                </a:path>
              </a:pathLst>
            </a:custGeom>
            <a:solidFill>
              <a:srgbClr val="000000"/>
            </a:solidFill>
            <a:ln w="9525">
              <a:noFill/>
            </a:ln>
          </p:spPr>
          <p:txBody>
            <a:bodyPr/>
            <a:lstStyle/>
            <a:p>
              <a:endParaRPr dirty="0">
                <a:latin typeface="Arial" panose="020B0604020202020204" pitchFamily="34" charset="0"/>
              </a:endParaRPr>
            </a:p>
          </p:txBody>
        </p:sp>
        <p:sp>
          <p:nvSpPr>
            <p:cNvPr id="21570" name="Freeform 65"/>
            <p:cNvSpPr/>
            <p:nvPr/>
          </p:nvSpPr>
          <p:spPr>
            <a:xfrm>
              <a:off x="1888" y="2884"/>
              <a:ext cx="239" cy="69"/>
            </a:xfrm>
            <a:custGeom>
              <a:avLst/>
              <a:gdLst>
                <a:gd name="txL" fmla="*/ 0 w 479"/>
                <a:gd name="txT" fmla="*/ 0 h 139"/>
                <a:gd name="txR" fmla="*/ 479 w 479"/>
                <a:gd name="txB" fmla="*/ 139 h 139"/>
              </a:gdLst>
              <a:ahLst/>
              <a:cxnLst>
                <a:cxn ang="0">
                  <a:pos x="0" y="82"/>
                </a:cxn>
                <a:cxn ang="0">
                  <a:pos x="479" y="0"/>
                </a:cxn>
                <a:cxn ang="0">
                  <a:pos x="464" y="57"/>
                </a:cxn>
                <a:cxn ang="0">
                  <a:pos x="0" y="139"/>
                </a:cxn>
                <a:cxn ang="0">
                  <a:pos x="0" y="82"/>
                </a:cxn>
                <a:cxn ang="0">
                  <a:pos x="0" y="82"/>
                </a:cxn>
              </a:cxnLst>
              <a:rect l="txL" t="txT" r="txR" b="txB"/>
              <a:pathLst>
                <a:path w="479" h="139">
                  <a:moveTo>
                    <a:pt x="0" y="82"/>
                  </a:moveTo>
                  <a:lnTo>
                    <a:pt x="479" y="0"/>
                  </a:lnTo>
                  <a:lnTo>
                    <a:pt x="464" y="57"/>
                  </a:lnTo>
                  <a:lnTo>
                    <a:pt x="0" y="139"/>
                  </a:lnTo>
                  <a:lnTo>
                    <a:pt x="0" y="82"/>
                  </a:lnTo>
                  <a:lnTo>
                    <a:pt x="0" y="82"/>
                  </a:lnTo>
                  <a:close/>
                </a:path>
              </a:pathLst>
            </a:custGeom>
            <a:solidFill>
              <a:srgbClr val="000000"/>
            </a:solidFill>
            <a:ln w="9525">
              <a:noFill/>
            </a:ln>
          </p:spPr>
          <p:txBody>
            <a:bodyPr/>
            <a:lstStyle/>
            <a:p>
              <a:endParaRPr dirty="0">
                <a:latin typeface="Arial" panose="020B0604020202020204" pitchFamily="34" charset="0"/>
              </a:endParaRPr>
            </a:p>
          </p:txBody>
        </p:sp>
        <p:sp>
          <p:nvSpPr>
            <p:cNvPr id="21571" name="Freeform 66"/>
            <p:cNvSpPr/>
            <p:nvPr/>
          </p:nvSpPr>
          <p:spPr>
            <a:xfrm>
              <a:off x="1800" y="2556"/>
              <a:ext cx="122" cy="466"/>
            </a:xfrm>
            <a:custGeom>
              <a:avLst/>
              <a:gdLst>
                <a:gd name="txL" fmla="*/ 0 w 122"/>
                <a:gd name="txT" fmla="*/ 0 h 466"/>
                <a:gd name="txR" fmla="*/ 122 w 122"/>
                <a:gd name="txB" fmla="*/ 466 h 466"/>
              </a:gdLst>
              <a:ahLst/>
              <a:cxnLst>
                <a:cxn ang="0">
                  <a:pos x="0" y="0"/>
                </a:cxn>
                <a:cxn ang="0">
                  <a:pos x="84" y="336"/>
                </a:cxn>
                <a:cxn ang="0">
                  <a:pos x="96" y="432"/>
                </a:cxn>
                <a:cxn ang="0">
                  <a:pos x="120" y="372"/>
                </a:cxn>
              </a:cxnLst>
              <a:rect l="txL" t="txT" r="txR" b="txB"/>
              <a:pathLst>
                <a:path w="122" h="466">
                  <a:moveTo>
                    <a:pt x="0" y="0"/>
                  </a:moveTo>
                  <a:cubicBezTo>
                    <a:pt x="10" y="115"/>
                    <a:pt x="18" y="237"/>
                    <a:pt x="84" y="336"/>
                  </a:cubicBezTo>
                  <a:cubicBezTo>
                    <a:pt x="88" y="368"/>
                    <a:pt x="77" y="406"/>
                    <a:pt x="96" y="432"/>
                  </a:cubicBezTo>
                  <a:cubicBezTo>
                    <a:pt x="122" y="466"/>
                    <a:pt x="120" y="383"/>
                    <a:pt x="120" y="372"/>
                  </a:cubicBezTo>
                </a:path>
              </a:pathLst>
            </a:custGeom>
            <a:noFill/>
            <a:ln w="12700">
              <a:noFill/>
            </a:ln>
          </p:spPr>
          <p:txBody>
            <a:bodyPr wrap="none" anchor="ctr" anchorCtr="0"/>
            <a:lstStyle/>
            <a:p>
              <a:endParaRPr dirty="0">
                <a:latin typeface="Arial" panose="020B0604020202020204" pitchFamily="34" charset="0"/>
              </a:endParaRPr>
            </a:p>
          </p:txBody>
        </p:sp>
        <p:sp>
          <p:nvSpPr>
            <p:cNvPr id="21572" name="Line 67"/>
            <p:cNvSpPr/>
            <p:nvPr/>
          </p:nvSpPr>
          <p:spPr>
            <a:xfrm>
              <a:off x="1776" y="2544"/>
              <a:ext cx="96" cy="432"/>
            </a:xfrm>
            <a:prstGeom prst="line">
              <a:avLst/>
            </a:prstGeom>
            <a:ln w="12700" cap="flat" cmpd="sng">
              <a:solidFill>
                <a:schemeClr val="tx1"/>
              </a:solidFill>
              <a:prstDash val="solid"/>
              <a:headEnd type="none" w="med" len="med"/>
              <a:tailEnd type="none" w="med" len="med"/>
            </a:ln>
          </p:spPr>
        </p:sp>
      </p:grpSp>
      <p:sp>
        <p:nvSpPr>
          <p:cNvPr id="173125" name="AutoShape 6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25"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p>
        </p:txBody>
      </p:sp>
      <p:sp>
        <p:nvSpPr>
          <p:cNvPr id="22531" name="Rectangle 3"/>
          <p:cNvSpPr/>
          <p:nvPr/>
        </p:nvSpPr>
        <p:spPr>
          <a:xfrm>
            <a:off x="1752600" y="2439988"/>
            <a:ext cx="8763000" cy="827405"/>
          </a:xfrm>
          <a:prstGeom prst="rect">
            <a:avLst/>
          </a:prstGeom>
          <a:noFill/>
          <a:ln w="12700">
            <a:noFill/>
          </a:ln>
        </p:spPr>
        <p:txBody>
          <a:bodyPr lIns="90488" tIns="44450" rIns="90488" bIns="44450">
            <a:spAutoFit/>
          </a:bodyPr>
          <a:lstStyle/>
          <a:p>
            <a:pPr eaLnBrk="0" hangingPunct="0">
              <a:spcBef>
                <a:spcPct val="50000"/>
              </a:spcBef>
            </a:pPr>
            <a:r>
              <a:rPr sz="4800" dirty="0">
                <a:latin typeface="Times New Roman" panose="02020603050405020304" charset="0"/>
              </a:rPr>
              <a:t>       </a:t>
            </a:r>
            <a:r>
              <a:rPr sz="4400" dirty="0">
                <a:latin typeface="Times New Roman" panose="02020603050405020304" charset="0"/>
              </a:rPr>
              <a:t>Cost </a:t>
            </a:r>
            <a:r>
              <a:rPr sz="4400" dirty="0">
                <a:latin typeface="Times New Roman" panose="02020603050405020304" charset="0"/>
                <a:cs typeface="Times New Roman" panose="02020603050405020304" charset="0"/>
              </a:rPr>
              <a:t>–</a:t>
            </a:r>
            <a:r>
              <a:rPr sz="4400" dirty="0">
                <a:latin typeface="Times New Roman" panose="02020603050405020304" charset="0"/>
              </a:rPr>
              <a:t> estimated residual value</a:t>
            </a:r>
          </a:p>
        </p:txBody>
      </p:sp>
      <p:sp>
        <p:nvSpPr>
          <p:cNvPr id="22532" name="Line 4"/>
          <p:cNvSpPr/>
          <p:nvPr/>
        </p:nvSpPr>
        <p:spPr>
          <a:xfrm>
            <a:off x="2997200" y="3200400"/>
            <a:ext cx="6832600" cy="0"/>
          </a:xfrm>
          <a:prstGeom prst="line">
            <a:avLst/>
          </a:prstGeom>
          <a:ln w="50800" cap="flat" cmpd="sng">
            <a:solidFill>
              <a:schemeClr val="tx1"/>
            </a:solidFill>
            <a:prstDash val="solid"/>
            <a:headEnd type="none" w="med" len="med"/>
            <a:tailEnd type="none" w="med" len="med"/>
          </a:ln>
        </p:spPr>
      </p:sp>
      <p:sp>
        <p:nvSpPr>
          <p:cNvPr id="22533" name="Rectangle 5"/>
          <p:cNvSpPr/>
          <p:nvPr/>
        </p:nvSpPr>
        <p:spPr>
          <a:xfrm>
            <a:off x="3582988" y="3278188"/>
            <a:ext cx="5407025"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Estimated life</a:t>
            </a:r>
          </a:p>
        </p:txBody>
      </p:sp>
      <p:sp>
        <p:nvSpPr>
          <p:cNvPr id="22534" name="Rectangle 6"/>
          <p:cNvSpPr/>
          <p:nvPr/>
        </p:nvSpPr>
        <p:spPr>
          <a:xfrm>
            <a:off x="2668588" y="4344988"/>
            <a:ext cx="6854825"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 Annual depreciation</a:t>
            </a:r>
          </a:p>
        </p:txBody>
      </p:sp>
      <p:sp>
        <p:nvSpPr>
          <p:cNvPr id="174088"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4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p>
        </p:txBody>
      </p:sp>
      <p:sp>
        <p:nvSpPr>
          <p:cNvPr id="23555" name="Rectangle 3"/>
          <p:cNvSpPr/>
          <p:nvPr/>
        </p:nvSpPr>
        <p:spPr>
          <a:xfrm>
            <a:off x="1752600" y="2439988"/>
            <a:ext cx="8763000" cy="827405"/>
          </a:xfrm>
          <a:prstGeom prst="rect">
            <a:avLst/>
          </a:prstGeom>
          <a:noFill/>
          <a:ln w="12700">
            <a:noFill/>
          </a:ln>
        </p:spPr>
        <p:txBody>
          <a:bodyPr lIns="90488" tIns="44450" rIns="90488" bIns="44450">
            <a:spAutoFit/>
          </a:bodyPr>
          <a:lstStyle/>
          <a:p>
            <a:pPr eaLnBrk="0" hangingPunct="0">
              <a:spcBef>
                <a:spcPct val="50000"/>
              </a:spcBef>
            </a:pPr>
            <a:r>
              <a:rPr sz="4800" dirty="0">
                <a:latin typeface="Times New Roman" panose="02020603050405020304" charset="0"/>
              </a:rPr>
              <a:t>               </a:t>
            </a:r>
            <a:r>
              <a:rPr sz="4400" dirty="0">
                <a:latin typeface="Times New Roman" panose="02020603050405020304" charset="0"/>
              </a:rPr>
              <a:t>$24,000 </a:t>
            </a:r>
            <a:r>
              <a:rPr sz="4400" dirty="0">
                <a:latin typeface="Times New Roman" panose="02020603050405020304" charset="0"/>
                <a:cs typeface="Times New Roman" panose="02020603050405020304" charset="0"/>
              </a:rPr>
              <a:t>–</a:t>
            </a:r>
            <a:r>
              <a:rPr sz="4400" dirty="0">
                <a:latin typeface="Times New Roman" panose="02020603050405020304" charset="0"/>
              </a:rPr>
              <a:t> $2,000</a:t>
            </a:r>
          </a:p>
        </p:txBody>
      </p:sp>
      <p:sp>
        <p:nvSpPr>
          <p:cNvPr id="23556" name="Line 4"/>
          <p:cNvSpPr/>
          <p:nvPr/>
        </p:nvSpPr>
        <p:spPr>
          <a:xfrm>
            <a:off x="2997200" y="3200400"/>
            <a:ext cx="6197600" cy="0"/>
          </a:xfrm>
          <a:prstGeom prst="line">
            <a:avLst/>
          </a:prstGeom>
          <a:ln w="38100" cap="flat" cmpd="sng">
            <a:solidFill>
              <a:schemeClr val="tx1"/>
            </a:solidFill>
            <a:prstDash val="solid"/>
            <a:headEnd type="none" w="med" len="med"/>
            <a:tailEnd type="none" w="med" len="med"/>
          </a:ln>
        </p:spPr>
      </p:sp>
      <p:sp>
        <p:nvSpPr>
          <p:cNvPr id="23557" name="Rectangle 5"/>
          <p:cNvSpPr/>
          <p:nvPr/>
        </p:nvSpPr>
        <p:spPr>
          <a:xfrm>
            <a:off x="3582988" y="3278188"/>
            <a:ext cx="5407025"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5 years</a:t>
            </a:r>
          </a:p>
        </p:txBody>
      </p:sp>
      <p:sp>
        <p:nvSpPr>
          <p:cNvPr id="175110" name="Rectangle 6"/>
          <p:cNvSpPr/>
          <p:nvPr/>
        </p:nvSpPr>
        <p:spPr>
          <a:xfrm>
            <a:off x="2898775" y="4344988"/>
            <a:ext cx="6854825" cy="704215"/>
          </a:xfrm>
          <a:prstGeom prst="rect">
            <a:avLst/>
          </a:prstGeom>
          <a:noFill/>
          <a:ln w="12700">
            <a:noFill/>
          </a:ln>
        </p:spPr>
        <p:txBody>
          <a:bodyPr lIns="90488" tIns="44450" rIns="90488" bIns="44450">
            <a:spAutoFit/>
          </a:bodyPr>
          <a:lstStyle/>
          <a:p>
            <a:pPr eaLnBrk="0" hangingPunct="0">
              <a:spcBef>
                <a:spcPct val="50000"/>
              </a:spcBef>
            </a:pPr>
            <a:r>
              <a:rPr sz="4000" dirty="0">
                <a:solidFill>
                  <a:srgbClr val="800000"/>
                </a:solidFill>
                <a:latin typeface="Times New Roman" panose="02020603050405020304" charset="0"/>
              </a:rPr>
              <a:t>=</a:t>
            </a:r>
            <a:r>
              <a:rPr sz="4000" dirty="0">
                <a:solidFill>
                  <a:schemeClr val="accent2"/>
                </a:solidFill>
                <a:latin typeface="Times New Roman" panose="02020603050405020304" charset="0"/>
              </a:rPr>
              <a:t> </a:t>
            </a:r>
            <a:r>
              <a:rPr sz="4000" b="1" dirty="0">
                <a:solidFill>
                  <a:srgbClr val="800000"/>
                </a:solidFill>
                <a:latin typeface="Times New Roman" panose="02020603050405020304" charset="0"/>
              </a:rPr>
              <a:t>$4,400 annual depreciation</a:t>
            </a:r>
          </a:p>
        </p:txBody>
      </p:sp>
      <p:sp>
        <p:nvSpPr>
          <p:cNvPr id="175112"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5110"/>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0"/>
                                  </p:stCondLst>
                                  <p:childTnLst>
                                    <p:set>
                                      <p:cBhvr>
                                        <p:cTn id="9" dur="1" fill="hold">
                                          <p:stCondLst>
                                            <p:cond delay="499"/>
                                          </p:stCondLst>
                                        </p:cTn>
                                        <p:tgtEl>
                                          <p:spTgt spid="175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p:bldP spid="17511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p:nvPr/>
        </p:nvSpPr>
        <p:spPr>
          <a:xfrm>
            <a:off x="3124200" y="2057400"/>
            <a:ext cx="4038600" cy="13716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176131" name="AutoShape 3"/>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Rate</a:t>
            </a:r>
          </a:p>
        </p:txBody>
      </p:sp>
      <p:sp>
        <p:nvSpPr>
          <p:cNvPr id="24580" name="Rectangle 4"/>
          <p:cNvSpPr/>
          <p:nvPr/>
        </p:nvSpPr>
        <p:spPr>
          <a:xfrm>
            <a:off x="3200400" y="2057400"/>
            <a:ext cx="2667000" cy="827405"/>
          </a:xfrm>
          <a:prstGeom prst="rect">
            <a:avLst/>
          </a:prstGeom>
          <a:noFill/>
          <a:ln w="12700">
            <a:noFill/>
          </a:ln>
        </p:spPr>
        <p:txBody>
          <a:bodyPr lIns="90488" tIns="44450" rIns="90488" bIns="44450">
            <a:spAutoFit/>
          </a:bodyPr>
          <a:lstStyle/>
          <a:p>
            <a:pPr eaLnBrk="0" hangingPunct="0">
              <a:spcBef>
                <a:spcPct val="50000"/>
              </a:spcBef>
            </a:pPr>
            <a:r>
              <a:rPr sz="4800" dirty="0">
                <a:latin typeface="Times New Roman" panose="02020603050405020304" charset="0"/>
              </a:rPr>
              <a:t> </a:t>
            </a:r>
            <a:r>
              <a:rPr sz="2400" dirty="0">
                <a:latin typeface="Times New Roman" panose="02020603050405020304" charset="0"/>
              </a:rPr>
              <a:t>$24,000 </a:t>
            </a:r>
            <a:r>
              <a:rPr sz="2400" dirty="0">
                <a:latin typeface="Times New Roman" panose="02020603050405020304" charset="0"/>
                <a:cs typeface="Times New Roman" panose="02020603050405020304" charset="0"/>
              </a:rPr>
              <a:t>–</a:t>
            </a:r>
            <a:r>
              <a:rPr sz="2400" dirty="0">
                <a:latin typeface="Times New Roman" panose="02020603050405020304" charset="0"/>
              </a:rPr>
              <a:t> $2,000</a:t>
            </a:r>
          </a:p>
        </p:txBody>
      </p:sp>
      <p:sp>
        <p:nvSpPr>
          <p:cNvPr id="24581" name="Line 5"/>
          <p:cNvSpPr/>
          <p:nvPr/>
        </p:nvSpPr>
        <p:spPr>
          <a:xfrm>
            <a:off x="3429000" y="2819400"/>
            <a:ext cx="2362200" cy="0"/>
          </a:xfrm>
          <a:prstGeom prst="line">
            <a:avLst/>
          </a:prstGeom>
          <a:ln w="19050" cap="flat" cmpd="sng">
            <a:solidFill>
              <a:schemeClr val="tx1"/>
            </a:solidFill>
            <a:prstDash val="solid"/>
            <a:headEnd type="none" w="med" len="med"/>
            <a:tailEnd type="none" w="med" len="med"/>
          </a:ln>
        </p:spPr>
      </p:sp>
      <p:sp>
        <p:nvSpPr>
          <p:cNvPr id="24582" name="Rectangle 6"/>
          <p:cNvSpPr/>
          <p:nvPr/>
        </p:nvSpPr>
        <p:spPr>
          <a:xfrm>
            <a:off x="3429000" y="2819400"/>
            <a:ext cx="2435225" cy="457835"/>
          </a:xfrm>
          <a:prstGeom prst="rect">
            <a:avLst/>
          </a:prstGeom>
          <a:noFill/>
          <a:ln w="12700">
            <a:noFill/>
          </a:ln>
        </p:spPr>
        <p:txBody>
          <a:bodyPr lIns="90488" tIns="44450" rIns="90488" bIns="44450">
            <a:spAutoFit/>
          </a:bodyPr>
          <a:lstStyle/>
          <a:p>
            <a:pPr algn="ctr" eaLnBrk="0" hangingPunct="0">
              <a:spcBef>
                <a:spcPct val="50000"/>
              </a:spcBef>
            </a:pPr>
            <a:r>
              <a:rPr sz="2400" dirty="0">
                <a:latin typeface="Times New Roman" panose="02020603050405020304" charset="0"/>
              </a:rPr>
              <a:t>5 years</a:t>
            </a:r>
            <a:endParaRPr sz="4400" dirty="0">
              <a:latin typeface="Times New Roman" panose="02020603050405020304" charset="0"/>
            </a:endParaRPr>
          </a:p>
        </p:txBody>
      </p:sp>
      <p:sp>
        <p:nvSpPr>
          <p:cNvPr id="24583" name="Rectangle 7"/>
          <p:cNvSpPr/>
          <p:nvPr/>
        </p:nvSpPr>
        <p:spPr>
          <a:xfrm>
            <a:off x="5638800" y="2286000"/>
            <a:ext cx="1979613" cy="765810"/>
          </a:xfrm>
          <a:prstGeom prst="rect">
            <a:avLst/>
          </a:prstGeom>
          <a:noFill/>
          <a:ln w="12700">
            <a:noFill/>
          </a:ln>
        </p:spPr>
        <p:txBody>
          <a:bodyPr lIns="90488" tIns="44450" rIns="90488" bIns="44450">
            <a:spAutoFit/>
          </a:bodyPr>
          <a:lstStyle/>
          <a:p>
            <a:pPr eaLnBrk="0" hangingPunct="0">
              <a:spcBef>
                <a:spcPct val="50000"/>
              </a:spcBef>
            </a:pPr>
            <a:r>
              <a:rPr sz="4400" dirty="0">
                <a:solidFill>
                  <a:schemeClr val="accent2"/>
                </a:solidFill>
                <a:latin typeface="Times New Roman" panose="02020603050405020304" charset="0"/>
              </a:rPr>
              <a:t> </a:t>
            </a:r>
            <a:r>
              <a:rPr sz="2400" dirty="0">
                <a:latin typeface="Times New Roman" panose="02020603050405020304" charset="0"/>
              </a:rPr>
              <a:t>=</a:t>
            </a:r>
            <a:r>
              <a:rPr sz="2400" dirty="0">
                <a:solidFill>
                  <a:schemeClr val="accent2"/>
                </a:solidFill>
                <a:latin typeface="Times New Roman" panose="02020603050405020304" charset="0"/>
              </a:rPr>
              <a:t> </a:t>
            </a:r>
            <a:r>
              <a:rPr sz="2400" b="1" dirty="0">
                <a:solidFill>
                  <a:srgbClr val="800000"/>
                </a:solidFill>
                <a:latin typeface="Times New Roman" panose="02020603050405020304" charset="0"/>
              </a:rPr>
              <a:t>$4,400</a:t>
            </a:r>
          </a:p>
        </p:txBody>
      </p:sp>
      <p:sp>
        <p:nvSpPr>
          <p:cNvPr id="176137" name="Rectangle 9"/>
          <p:cNvSpPr/>
          <p:nvPr/>
        </p:nvSpPr>
        <p:spPr>
          <a:xfrm>
            <a:off x="5486400" y="4178300"/>
            <a:ext cx="1979613" cy="704215"/>
          </a:xfrm>
          <a:prstGeom prst="rect">
            <a:avLst/>
          </a:prstGeom>
          <a:noFill/>
          <a:ln w="12700">
            <a:noFill/>
          </a:ln>
        </p:spPr>
        <p:txBody>
          <a:bodyPr lIns="90488" tIns="44450" rIns="90488" bIns="44450">
            <a:spAutoFit/>
          </a:bodyPr>
          <a:lstStyle/>
          <a:p>
            <a:pPr algn="ctr" eaLnBrk="0" hangingPunct="0">
              <a:spcBef>
                <a:spcPct val="50000"/>
              </a:spcBef>
            </a:pPr>
            <a:r>
              <a:rPr sz="4000" dirty="0">
                <a:solidFill>
                  <a:srgbClr val="800000"/>
                </a:solidFill>
                <a:latin typeface="Times New Roman" panose="02020603050405020304" charset="0"/>
              </a:rPr>
              <a:t>$4,400</a:t>
            </a:r>
            <a:endParaRPr sz="4400" dirty="0">
              <a:solidFill>
                <a:srgbClr val="800000"/>
              </a:solidFill>
              <a:latin typeface="Times New Roman" panose="02020603050405020304" charset="0"/>
            </a:endParaRPr>
          </a:p>
        </p:txBody>
      </p:sp>
      <p:sp>
        <p:nvSpPr>
          <p:cNvPr id="176138" name="Line 10"/>
          <p:cNvSpPr/>
          <p:nvPr/>
        </p:nvSpPr>
        <p:spPr>
          <a:xfrm>
            <a:off x="6553200" y="2971800"/>
            <a:ext cx="0" cy="1295400"/>
          </a:xfrm>
          <a:prstGeom prst="line">
            <a:avLst/>
          </a:prstGeom>
          <a:ln w="76200" cap="flat" cmpd="sng">
            <a:solidFill>
              <a:srgbClr val="FF3300"/>
            </a:solidFill>
            <a:prstDash val="solid"/>
            <a:headEnd type="none" w="med" len="med"/>
            <a:tailEnd type="triangle" w="med" len="med"/>
          </a:ln>
        </p:spPr>
      </p:sp>
      <p:sp>
        <p:nvSpPr>
          <p:cNvPr id="176139" name="Freeform 11"/>
          <p:cNvSpPr/>
          <p:nvPr/>
        </p:nvSpPr>
        <p:spPr>
          <a:xfrm>
            <a:off x="4038600" y="2743200"/>
            <a:ext cx="1524000" cy="2438400"/>
          </a:xfrm>
          <a:custGeom>
            <a:avLst/>
            <a:gdLst>
              <a:gd name="txL" fmla="*/ 0 w 1008"/>
              <a:gd name="txT" fmla="*/ 0 h 1728"/>
              <a:gd name="txR" fmla="*/ 1008 w 1008"/>
              <a:gd name="txB" fmla="*/ 1728 h 1728"/>
            </a:gdLst>
            <a:ahLst/>
            <a:cxnLst>
              <a:cxn ang="0">
                <a:pos x="0" y="0"/>
              </a:cxn>
              <a:cxn ang="0">
                <a:pos x="0" y="1728"/>
              </a:cxn>
              <a:cxn ang="0">
                <a:pos x="1008" y="1728"/>
              </a:cxn>
            </a:cxnLst>
            <a:rect l="txL" t="txT" r="txR" b="txB"/>
            <a:pathLst>
              <a:path w="1008" h="1728">
                <a:moveTo>
                  <a:pt x="0" y="0"/>
                </a:moveTo>
                <a:lnTo>
                  <a:pt x="0" y="1728"/>
                </a:lnTo>
                <a:lnTo>
                  <a:pt x="1008" y="1728"/>
                </a:lnTo>
              </a:path>
            </a:pathLst>
          </a:custGeom>
          <a:noFill/>
          <a:ln w="76200" cap="flat" cmpd="sng">
            <a:solidFill>
              <a:srgbClr val="FF3300"/>
            </a:solidFill>
            <a:prstDash val="solid"/>
            <a:round/>
            <a:headEnd type="none" w="med" len="med"/>
            <a:tailEnd type="triangle" w="med" len="med"/>
          </a:ln>
        </p:spPr>
        <p:txBody>
          <a:bodyPr wrap="none" anchor="ctr" anchorCtr="0"/>
          <a:lstStyle/>
          <a:p>
            <a:endParaRPr dirty="0">
              <a:latin typeface="Arial" panose="020B0604020202020204" pitchFamily="34" charset="0"/>
            </a:endParaRPr>
          </a:p>
        </p:txBody>
      </p:sp>
      <p:sp>
        <p:nvSpPr>
          <p:cNvPr id="176140" name="Rectangle 12"/>
          <p:cNvSpPr/>
          <p:nvPr/>
        </p:nvSpPr>
        <p:spPr>
          <a:xfrm>
            <a:off x="5334000" y="4800600"/>
            <a:ext cx="2971800" cy="704215"/>
          </a:xfrm>
          <a:prstGeom prst="rect">
            <a:avLst/>
          </a:prstGeom>
          <a:noFill/>
          <a:ln w="12700">
            <a:noFill/>
          </a:ln>
        </p:spPr>
        <p:txBody>
          <a:bodyPr lIns="90488" tIns="44450" rIns="90488" bIns="44450">
            <a:spAutoFit/>
          </a:bodyPr>
          <a:lstStyle/>
          <a:p>
            <a:pPr eaLnBrk="0" hangingPunct="0">
              <a:spcBef>
                <a:spcPct val="50000"/>
              </a:spcBef>
            </a:pPr>
            <a:r>
              <a:rPr sz="4000" b="1" dirty="0">
                <a:solidFill>
                  <a:schemeClr val="accent2"/>
                </a:solidFill>
                <a:latin typeface="Times New Roman" panose="02020603050405020304" charset="0"/>
              </a:rPr>
              <a:t>  </a:t>
            </a:r>
            <a:r>
              <a:rPr sz="4000" dirty="0">
                <a:solidFill>
                  <a:srgbClr val="800000"/>
                </a:solidFill>
                <a:latin typeface="Times New Roman" panose="02020603050405020304" charset="0"/>
              </a:rPr>
              <a:t>$24,000</a:t>
            </a:r>
            <a:endParaRPr sz="4400" dirty="0">
              <a:solidFill>
                <a:srgbClr val="800000"/>
              </a:solidFill>
              <a:latin typeface="Times New Roman" panose="02020603050405020304" charset="0"/>
            </a:endParaRPr>
          </a:p>
        </p:txBody>
      </p:sp>
      <p:sp>
        <p:nvSpPr>
          <p:cNvPr id="176141" name="Line 13"/>
          <p:cNvSpPr/>
          <p:nvPr/>
        </p:nvSpPr>
        <p:spPr>
          <a:xfrm>
            <a:off x="5562600" y="4876800"/>
            <a:ext cx="1981200" cy="0"/>
          </a:xfrm>
          <a:prstGeom prst="line">
            <a:avLst/>
          </a:prstGeom>
          <a:ln w="38100" cap="flat" cmpd="sng">
            <a:solidFill>
              <a:srgbClr val="800000"/>
            </a:solidFill>
            <a:prstDash val="solid"/>
            <a:headEnd type="none" w="med" len="med"/>
            <a:tailEnd type="none" w="med" len="med"/>
          </a:ln>
        </p:spPr>
      </p:sp>
      <p:sp>
        <p:nvSpPr>
          <p:cNvPr id="176142" name="Text Box 14"/>
          <p:cNvSpPr txBox="1"/>
          <p:nvPr/>
        </p:nvSpPr>
        <p:spPr>
          <a:xfrm>
            <a:off x="7543800" y="4495800"/>
            <a:ext cx="2209800" cy="706755"/>
          </a:xfrm>
          <a:prstGeom prst="rect">
            <a:avLst/>
          </a:prstGeom>
          <a:noFill/>
          <a:ln w="12700">
            <a:noFill/>
          </a:ln>
        </p:spPr>
        <p:txBody>
          <a:bodyPr>
            <a:spAutoFit/>
          </a:bodyPr>
          <a:lstStyle/>
          <a:p>
            <a:pPr eaLnBrk="0" hangingPunct="0">
              <a:spcBef>
                <a:spcPct val="50000"/>
              </a:spcBef>
            </a:pPr>
            <a:r>
              <a:rPr sz="4000" dirty="0">
                <a:solidFill>
                  <a:srgbClr val="800000"/>
                </a:solidFill>
                <a:latin typeface="Times New Roman" panose="02020603050405020304" charset="0"/>
              </a:rPr>
              <a:t>= 18.3%</a:t>
            </a:r>
          </a:p>
        </p:txBody>
      </p:sp>
      <p:sp>
        <p:nvSpPr>
          <p:cNvPr id="176143" name="AutoShape 15"/>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76138"/>
                                        </p:tgtEl>
                                        <p:attrNameLst>
                                          <p:attrName>style.visibility</p:attrName>
                                        </p:attrNameLst>
                                      </p:cBhvr>
                                      <p:to>
                                        <p:strVal val="visible"/>
                                      </p:to>
                                    </p:set>
                                    <p:animEffect transition="in" filter="wipe(up)">
                                      <p:cBhvr>
                                        <p:cTn id="7" dur="500"/>
                                        <p:tgtEl>
                                          <p:spTgt spid="176138"/>
                                        </p:tgtEl>
                                      </p:cBhvr>
                                    </p:animEffec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499"/>
                                          </p:stCondLst>
                                        </p:cTn>
                                        <p:tgtEl>
                                          <p:spTgt spid="176137"/>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nodeType="afterEffect">
                                  <p:stCondLst>
                                    <p:cond delay="1000"/>
                                  </p:stCondLst>
                                  <p:childTnLst>
                                    <p:set>
                                      <p:cBhvr>
                                        <p:cTn id="13" dur="1" fill="hold">
                                          <p:stCondLst>
                                            <p:cond delay="499"/>
                                          </p:stCondLst>
                                        </p:cTn>
                                        <p:tgtEl>
                                          <p:spTgt spid="176141"/>
                                        </p:tgtEl>
                                        <p:attrNameLst>
                                          <p:attrName>style.visibility</p:attrName>
                                        </p:attrNameLst>
                                      </p:cBhvr>
                                      <p:to>
                                        <p:strVal val="visible"/>
                                      </p:to>
                                    </p:set>
                                  </p:childTnLst>
                                </p:cTn>
                              </p:par>
                            </p:childTnLst>
                          </p:cTn>
                        </p:par>
                        <p:par>
                          <p:cTn id="14" fill="hold">
                            <p:stCondLst>
                              <p:cond delay="3500"/>
                            </p:stCondLst>
                            <p:childTnLst>
                              <p:par>
                                <p:cTn id="15" presetID="18" presetClass="entr" presetSubtype="6" fill="hold" grpId="0" nodeType="afterEffect">
                                  <p:stCondLst>
                                    <p:cond delay="1000"/>
                                  </p:stCondLst>
                                  <p:childTnLst>
                                    <p:set>
                                      <p:cBhvr>
                                        <p:cTn id="16" dur="1" fill="hold">
                                          <p:stCondLst>
                                            <p:cond delay="0"/>
                                          </p:stCondLst>
                                        </p:cTn>
                                        <p:tgtEl>
                                          <p:spTgt spid="176139"/>
                                        </p:tgtEl>
                                        <p:attrNameLst>
                                          <p:attrName>style.visibility</p:attrName>
                                        </p:attrNameLst>
                                      </p:cBhvr>
                                      <p:to>
                                        <p:strVal val="visible"/>
                                      </p:to>
                                    </p:set>
                                    <p:animEffect transition="in" filter="strips(downRight)">
                                      <p:cBhvr>
                                        <p:cTn id="17" dur="500"/>
                                        <p:tgtEl>
                                          <p:spTgt spid="176139"/>
                                        </p:tgtEl>
                                      </p:cBhvr>
                                    </p:animEffec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par>
                          <p:cTn id="18" fill="hold">
                            <p:stCondLst>
                              <p:cond delay="5000"/>
                            </p:stCondLst>
                            <p:childTnLst>
                              <p:par>
                                <p:cTn id="19" presetID="1" presetClass="entr" presetSubtype="0" fill="hold" grpId="0" nodeType="afterEffect">
                                  <p:stCondLst>
                                    <p:cond delay="0"/>
                                  </p:stCondLst>
                                  <p:childTnLst>
                                    <p:set>
                                      <p:cBhvr>
                                        <p:cTn id="20" dur="1" fill="hold">
                                          <p:stCondLst>
                                            <p:cond delay="499"/>
                                          </p:stCondLst>
                                        </p:cTn>
                                        <p:tgtEl>
                                          <p:spTgt spid="176140"/>
                                        </p:tgtEl>
                                        <p:attrNameLst>
                                          <p:attrName>style.visibility</p:attrName>
                                        </p:attrNameLst>
                                      </p:cBhvr>
                                      <p:to>
                                        <p:strVal val="visible"/>
                                      </p:to>
                                    </p:set>
                                  </p:childTnLst>
                                </p:cTn>
                              </p:par>
                            </p:childTnLst>
                          </p:cTn>
                        </p:par>
                        <p:par>
                          <p:cTn id="21" fill="hold">
                            <p:stCondLst>
                              <p:cond delay="5500"/>
                            </p:stCondLst>
                            <p:childTnLst>
                              <p:par>
                                <p:cTn id="22" presetID="1" presetClass="entr" presetSubtype="0" fill="hold" grpId="0" nodeType="afterEffect">
                                  <p:stCondLst>
                                    <p:cond delay="1000"/>
                                  </p:stCondLst>
                                  <p:childTnLst>
                                    <p:set>
                                      <p:cBhvr>
                                        <p:cTn id="23" dur="1" fill="hold">
                                          <p:stCondLst>
                                            <p:cond delay="499"/>
                                          </p:stCondLst>
                                        </p:cTn>
                                        <p:tgtEl>
                                          <p:spTgt spid="176142"/>
                                        </p:tgtEl>
                                        <p:attrNameLst>
                                          <p:attrName>style.visibility</p:attrName>
                                        </p:attrNameLst>
                                      </p:cBhvr>
                                      <p:to>
                                        <p:strVal val="visible"/>
                                      </p:to>
                                    </p:set>
                                  </p:childTnLst>
                                </p:cTn>
                              </p:par>
                            </p:childTnLst>
                          </p:cTn>
                        </p:par>
                        <p:par>
                          <p:cTn id="24" fill="hold">
                            <p:stCondLst>
                              <p:cond delay="7000"/>
                            </p:stCondLst>
                            <p:childTnLst>
                              <p:par>
                                <p:cTn id="25" presetID="1" presetClass="entr" presetSubtype="0" fill="hold" grpId="0" nodeType="afterEffect">
                                  <p:stCondLst>
                                    <p:cond delay="1000"/>
                                  </p:stCondLst>
                                  <p:childTnLst>
                                    <p:set>
                                      <p:cBhvr>
                                        <p:cTn id="26" dur="1" fill="hold">
                                          <p:stCondLst>
                                            <p:cond delay="499"/>
                                          </p:stCondLst>
                                        </p:cTn>
                                        <p:tgtEl>
                                          <p:spTgt spid="17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7" grpId="0"/>
      <p:bldP spid="176139" grpId="0" bldLvl="0" animBg="1"/>
      <p:bldP spid="176140" grpId="0"/>
      <p:bldP spid="176142" grpId="0"/>
      <p:bldP spid="17614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p>
        </p:txBody>
      </p:sp>
      <p:grpSp>
        <p:nvGrpSpPr>
          <p:cNvPr id="25603" name="Group 3"/>
          <p:cNvGrpSpPr/>
          <p:nvPr/>
        </p:nvGrpSpPr>
        <p:grpSpPr>
          <a:xfrm>
            <a:off x="3505200" y="4953000"/>
            <a:ext cx="2019300" cy="1828800"/>
            <a:chOff x="624" y="1985"/>
            <a:chExt cx="2472" cy="2149"/>
          </a:xfrm>
        </p:grpSpPr>
        <p:sp>
          <p:nvSpPr>
            <p:cNvPr id="25606" name="Freeform 4"/>
            <p:cNvSpPr/>
            <p:nvPr/>
          </p:nvSpPr>
          <p:spPr>
            <a:xfrm>
              <a:off x="635" y="3353"/>
              <a:ext cx="2455" cy="778"/>
            </a:xfrm>
            <a:custGeom>
              <a:avLst/>
              <a:gdLst>
                <a:gd name="txL" fmla="*/ 0 w 4910"/>
                <a:gd name="txT" fmla="*/ 0 h 1556"/>
                <a:gd name="txR" fmla="*/ 4910 w 4910"/>
                <a:gd name="txB" fmla="*/ 1556 h 1556"/>
              </a:gdLst>
              <a:ahLst/>
              <a:cxnLst>
                <a:cxn ang="0">
                  <a:pos x="0" y="1556"/>
                </a:cxn>
                <a:cxn ang="0">
                  <a:pos x="4910" y="1556"/>
                </a:cxn>
                <a:cxn ang="0">
                  <a:pos x="4851" y="1205"/>
                </a:cxn>
                <a:cxn ang="0">
                  <a:pos x="4795" y="935"/>
                </a:cxn>
                <a:cxn ang="0">
                  <a:pos x="4740" y="792"/>
                </a:cxn>
                <a:cxn ang="0">
                  <a:pos x="4672" y="667"/>
                </a:cxn>
                <a:cxn ang="0">
                  <a:pos x="4459" y="522"/>
                </a:cxn>
                <a:cxn ang="0">
                  <a:pos x="4189" y="439"/>
                </a:cxn>
                <a:cxn ang="0">
                  <a:pos x="3949" y="355"/>
                </a:cxn>
                <a:cxn ang="0">
                  <a:pos x="3554" y="309"/>
                </a:cxn>
                <a:cxn ang="0">
                  <a:pos x="3329" y="214"/>
                </a:cxn>
                <a:cxn ang="0">
                  <a:pos x="3103" y="85"/>
                </a:cxn>
                <a:cxn ang="0">
                  <a:pos x="3019" y="0"/>
                </a:cxn>
                <a:cxn ang="0">
                  <a:pos x="1804" y="58"/>
                </a:cxn>
                <a:cxn ang="0">
                  <a:pos x="1453" y="245"/>
                </a:cxn>
                <a:cxn ang="0">
                  <a:pos x="1257" y="296"/>
                </a:cxn>
                <a:cxn ang="0">
                  <a:pos x="789" y="397"/>
                </a:cxn>
                <a:cxn ang="0">
                  <a:pos x="511" y="484"/>
                </a:cxn>
                <a:cxn ang="0">
                  <a:pos x="209" y="695"/>
                </a:cxn>
                <a:cxn ang="0">
                  <a:pos x="101" y="961"/>
                </a:cxn>
                <a:cxn ang="0">
                  <a:pos x="30" y="1315"/>
                </a:cxn>
                <a:cxn ang="0">
                  <a:pos x="0" y="1556"/>
                </a:cxn>
                <a:cxn ang="0">
                  <a:pos x="0" y="1556"/>
                </a:cxn>
              </a:cxnLst>
              <a:rect l="txL" t="txT" r="txR" b="txB"/>
              <a:pathLst>
                <a:path w="4910" h="1556">
                  <a:moveTo>
                    <a:pt x="0" y="1556"/>
                  </a:moveTo>
                  <a:lnTo>
                    <a:pt x="4910" y="1556"/>
                  </a:lnTo>
                  <a:lnTo>
                    <a:pt x="4851" y="1205"/>
                  </a:lnTo>
                  <a:lnTo>
                    <a:pt x="4795" y="935"/>
                  </a:lnTo>
                  <a:lnTo>
                    <a:pt x="4740" y="792"/>
                  </a:lnTo>
                  <a:lnTo>
                    <a:pt x="4672" y="667"/>
                  </a:lnTo>
                  <a:lnTo>
                    <a:pt x="4459" y="522"/>
                  </a:lnTo>
                  <a:lnTo>
                    <a:pt x="4189" y="439"/>
                  </a:lnTo>
                  <a:lnTo>
                    <a:pt x="3949" y="355"/>
                  </a:lnTo>
                  <a:lnTo>
                    <a:pt x="3554" y="309"/>
                  </a:lnTo>
                  <a:lnTo>
                    <a:pt x="3329" y="214"/>
                  </a:lnTo>
                  <a:lnTo>
                    <a:pt x="3103" y="85"/>
                  </a:lnTo>
                  <a:lnTo>
                    <a:pt x="3019" y="0"/>
                  </a:lnTo>
                  <a:lnTo>
                    <a:pt x="1804" y="58"/>
                  </a:lnTo>
                  <a:lnTo>
                    <a:pt x="1453" y="245"/>
                  </a:lnTo>
                  <a:lnTo>
                    <a:pt x="1257" y="296"/>
                  </a:lnTo>
                  <a:lnTo>
                    <a:pt x="789" y="397"/>
                  </a:lnTo>
                  <a:lnTo>
                    <a:pt x="511" y="484"/>
                  </a:lnTo>
                  <a:lnTo>
                    <a:pt x="209" y="695"/>
                  </a:lnTo>
                  <a:lnTo>
                    <a:pt x="101" y="961"/>
                  </a:lnTo>
                  <a:lnTo>
                    <a:pt x="30" y="1315"/>
                  </a:lnTo>
                  <a:lnTo>
                    <a:pt x="0" y="1556"/>
                  </a:lnTo>
                  <a:lnTo>
                    <a:pt x="0" y="1556"/>
                  </a:lnTo>
                  <a:close/>
                </a:path>
              </a:pathLst>
            </a:custGeom>
            <a:solidFill>
              <a:srgbClr val="FF4D40"/>
            </a:solidFill>
            <a:ln w="9525">
              <a:noFill/>
            </a:ln>
          </p:spPr>
          <p:txBody>
            <a:bodyPr/>
            <a:lstStyle/>
            <a:p>
              <a:endParaRPr dirty="0">
                <a:latin typeface="Arial" panose="020B0604020202020204" pitchFamily="34" charset="0"/>
              </a:endParaRPr>
            </a:p>
          </p:txBody>
        </p:sp>
        <p:sp>
          <p:nvSpPr>
            <p:cNvPr id="25607" name="Freeform 5"/>
            <p:cNvSpPr/>
            <p:nvPr/>
          </p:nvSpPr>
          <p:spPr>
            <a:xfrm>
              <a:off x="1513" y="3597"/>
              <a:ext cx="686" cy="537"/>
            </a:xfrm>
            <a:custGeom>
              <a:avLst/>
              <a:gdLst>
                <a:gd name="txL" fmla="*/ 0 w 1373"/>
                <a:gd name="txT" fmla="*/ 0 h 1074"/>
                <a:gd name="txR" fmla="*/ 1373 w 1373"/>
                <a:gd name="txB" fmla="*/ 1074 h 1074"/>
              </a:gdLst>
              <a:ahLst/>
              <a:cxnLst>
                <a:cxn ang="0">
                  <a:pos x="93" y="1074"/>
                </a:cxn>
                <a:cxn ang="0">
                  <a:pos x="1283" y="1074"/>
                </a:cxn>
                <a:cxn ang="0">
                  <a:pos x="1363" y="331"/>
                </a:cxn>
                <a:cxn ang="0">
                  <a:pos x="1373" y="103"/>
                </a:cxn>
                <a:cxn ang="0">
                  <a:pos x="0" y="0"/>
                </a:cxn>
                <a:cxn ang="0">
                  <a:pos x="23" y="447"/>
                </a:cxn>
                <a:cxn ang="0">
                  <a:pos x="93" y="1074"/>
                </a:cxn>
                <a:cxn ang="0">
                  <a:pos x="93" y="1074"/>
                </a:cxn>
              </a:cxnLst>
              <a:rect l="txL" t="txT" r="txR" b="txB"/>
              <a:pathLst>
                <a:path w="1373" h="1074">
                  <a:moveTo>
                    <a:pt x="93" y="1074"/>
                  </a:moveTo>
                  <a:lnTo>
                    <a:pt x="1283" y="1074"/>
                  </a:lnTo>
                  <a:lnTo>
                    <a:pt x="1363" y="331"/>
                  </a:lnTo>
                  <a:lnTo>
                    <a:pt x="1373" y="103"/>
                  </a:lnTo>
                  <a:lnTo>
                    <a:pt x="0" y="0"/>
                  </a:lnTo>
                  <a:lnTo>
                    <a:pt x="23" y="447"/>
                  </a:lnTo>
                  <a:lnTo>
                    <a:pt x="93" y="1074"/>
                  </a:lnTo>
                  <a:lnTo>
                    <a:pt x="93" y="1074"/>
                  </a:lnTo>
                  <a:close/>
                </a:path>
              </a:pathLst>
            </a:custGeom>
            <a:solidFill>
              <a:srgbClr val="66E0E0"/>
            </a:solidFill>
            <a:ln w="9525">
              <a:noFill/>
            </a:ln>
          </p:spPr>
          <p:txBody>
            <a:bodyPr/>
            <a:lstStyle/>
            <a:p>
              <a:endParaRPr dirty="0">
                <a:latin typeface="Arial" panose="020B0604020202020204" pitchFamily="34" charset="0"/>
              </a:endParaRPr>
            </a:p>
          </p:txBody>
        </p:sp>
        <p:sp>
          <p:nvSpPr>
            <p:cNvPr id="25608" name="Freeform 6"/>
            <p:cNvSpPr/>
            <p:nvPr/>
          </p:nvSpPr>
          <p:spPr>
            <a:xfrm>
              <a:off x="1257" y="2000"/>
              <a:ext cx="1217" cy="786"/>
            </a:xfrm>
            <a:custGeom>
              <a:avLst/>
              <a:gdLst>
                <a:gd name="txL" fmla="*/ 0 w 2434"/>
                <a:gd name="txT" fmla="*/ 0 h 1572"/>
                <a:gd name="txR" fmla="*/ 2434 w 2434"/>
                <a:gd name="txB" fmla="*/ 1572 h 1572"/>
              </a:gdLst>
              <a:ahLst/>
              <a:cxnLst>
                <a:cxn ang="0">
                  <a:pos x="12" y="1465"/>
                </a:cxn>
                <a:cxn ang="0">
                  <a:pos x="0" y="1338"/>
                </a:cxn>
                <a:cxn ang="0">
                  <a:pos x="16" y="1195"/>
                </a:cxn>
                <a:cxn ang="0">
                  <a:pos x="118" y="766"/>
                </a:cxn>
                <a:cxn ang="0">
                  <a:pos x="232" y="547"/>
                </a:cxn>
                <a:cxn ang="0">
                  <a:pos x="348" y="406"/>
                </a:cxn>
                <a:cxn ang="0">
                  <a:pos x="527" y="245"/>
                </a:cxn>
                <a:cxn ang="0">
                  <a:pos x="757" y="110"/>
                </a:cxn>
                <a:cxn ang="0">
                  <a:pos x="1027" y="15"/>
                </a:cxn>
                <a:cxn ang="0">
                  <a:pos x="1248" y="0"/>
                </a:cxn>
                <a:cxn ang="0">
                  <a:pos x="1434" y="22"/>
                </a:cxn>
                <a:cxn ang="0">
                  <a:pos x="1624" y="70"/>
                </a:cxn>
                <a:cxn ang="0">
                  <a:pos x="1750" y="154"/>
                </a:cxn>
                <a:cxn ang="0">
                  <a:pos x="1839" y="232"/>
                </a:cxn>
                <a:cxn ang="0">
                  <a:pos x="1875" y="309"/>
                </a:cxn>
                <a:cxn ang="0">
                  <a:pos x="2020" y="340"/>
                </a:cxn>
                <a:cxn ang="0">
                  <a:pos x="2140" y="405"/>
                </a:cxn>
                <a:cxn ang="0">
                  <a:pos x="2206" y="467"/>
                </a:cxn>
                <a:cxn ang="0">
                  <a:pos x="2284" y="562"/>
                </a:cxn>
                <a:cxn ang="0">
                  <a:pos x="2337" y="701"/>
                </a:cxn>
                <a:cxn ang="0">
                  <a:pos x="2389" y="874"/>
                </a:cxn>
                <a:cxn ang="0">
                  <a:pos x="2415" y="1007"/>
                </a:cxn>
                <a:cxn ang="0">
                  <a:pos x="2434" y="1171"/>
                </a:cxn>
                <a:cxn ang="0">
                  <a:pos x="2425" y="1315"/>
                </a:cxn>
                <a:cxn ang="0">
                  <a:pos x="2419" y="1414"/>
                </a:cxn>
                <a:cxn ang="0">
                  <a:pos x="2377" y="1522"/>
                </a:cxn>
                <a:cxn ang="0">
                  <a:pos x="145" y="1572"/>
                </a:cxn>
                <a:cxn ang="0">
                  <a:pos x="12" y="1465"/>
                </a:cxn>
                <a:cxn ang="0">
                  <a:pos x="12" y="1465"/>
                </a:cxn>
              </a:cxnLst>
              <a:rect l="txL" t="txT" r="txR" b="txB"/>
              <a:pathLst>
                <a:path w="2434" h="1572">
                  <a:moveTo>
                    <a:pt x="12" y="1465"/>
                  </a:moveTo>
                  <a:lnTo>
                    <a:pt x="0" y="1338"/>
                  </a:lnTo>
                  <a:lnTo>
                    <a:pt x="16" y="1195"/>
                  </a:lnTo>
                  <a:lnTo>
                    <a:pt x="118" y="766"/>
                  </a:lnTo>
                  <a:lnTo>
                    <a:pt x="232" y="547"/>
                  </a:lnTo>
                  <a:lnTo>
                    <a:pt x="348" y="406"/>
                  </a:lnTo>
                  <a:lnTo>
                    <a:pt x="527" y="245"/>
                  </a:lnTo>
                  <a:lnTo>
                    <a:pt x="757" y="110"/>
                  </a:lnTo>
                  <a:lnTo>
                    <a:pt x="1027" y="15"/>
                  </a:lnTo>
                  <a:lnTo>
                    <a:pt x="1248" y="0"/>
                  </a:lnTo>
                  <a:lnTo>
                    <a:pt x="1434" y="22"/>
                  </a:lnTo>
                  <a:lnTo>
                    <a:pt x="1624" y="70"/>
                  </a:lnTo>
                  <a:lnTo>
                    <a:pt x="1750" y="154"/>
                  </a:lnTo>
                  <a:lnTo>
                    <a:pt x="1839" y="232"/>
                  </a:lnTo>
                  <a:lnTo>
                    <a:pt x="1875" y="309"/>
                  </a:lnTo>
                  <a:lnTo>
                    <a:pt x="2020" y="340"/>
                  </a:lnTo>
                  <a:lnTo>
                    <a:pt x="2140" y="405"/>
                  </a:lnTo>
                  <a:lnTo>
                    <a:pt x="2206" y="467"/>
                  </a:lnTo>
                  <a:lnTo>
                    <a:pt x="2284" y="562"/>
                  </a:lnTo>
                  <a:lnTo>
                    <a:pt x="2337" y="701"/>
                  </a:lnTo>
                  <a:lnTo>
                    <a:pt x="2389" y="874"/>
                  </a:lnTo>
                  <a:lnTo>
                    <a:pt x="2415" y="1007"/>
                  </a:lnTo>
                  <a:lnTo>
                    <a:pt x="2434" y="1171"/>
                  </a:lnTo>
                  <a:lnTo>
                    <a:pt x="2425" y="1315"/>
                  </a:lnTo>
                  <a:lnTo>
                    <a:pt x="2419" y="1414"/>
                  </a:lnTo>
                  <a:lnTo>
                    <a:pt x="2377" y="1522"/>
                  </a:lnTo>
                  <a:lnTo>
                    <a:pt x="145" y="1572"/>
                  </a:lnTo>
                  <a:lnTo>
                    <a:pt x="12" y="1465"/>
                  </a:lnTo>
                  <a:lnTo>
                    <a:pt x="12" y="1465"/>
                  </a:lnTo>
                  <a:close/>
                </a:path>
              </a:pathLst>
            </a:custGeom>
            <a:solidFill>
              <a:srgbClr val="FFE57F"/>
            </a:solidFill>
            <a:ln w="9525">
              <a:noFill/>
            </a:ln>
          </p:spPr>
          <p:txBody>
            <a:bodyPr/>
            <a:lstStyle/>
            <a:p>
              <a:endParaRPr dirty="0">
                <a:latin typeface="Arial" panose="020B0604020202020204" pitchFamily="34" charset="0"/>
              </a:endParaRPr>
            </a:p>
          </p:txBody>
        </p:sp>
        <p:sp>
          <p:nvSpPr>
            <p:cNvPr id="25609" name="Freeform 7"/>
            <p:cNvSpPr/>
            <p:nvPr/>
          </p:nvSpPr>
          <p:spPr>
            <a:xfrm>
              <a:off x="1355" y="2354"/>
              <a:ext cx="999" cy="1395"/>
            </a:xfrm>
            <a:custGeom>
              <a:avLst/>
              <a:gdLst>
                <a:gd name="txL" fmla="*/ 0 w 1999"/>
                <a:gd name="txT" fmla="*/ 0 h 2790"/>
                <a:gd name="txR" fmla="*/ 1999 w 1999"/>
                <a:gd name="txB" fmla="*/ 2790 h 2790"/>
              </a:gdLst>
              <a:ahLst/>
              <a:cxnLst>
                <a:cxn ang="0">
                  <a:pos x="689" y="376"/>
                </a:cxn>
                <a:cxn ang="0">
                  <a:pos x="689" y="279"/>
                </a:cxn>
                <a:cxn ang="0">
                  <a:pos x="664" y="304"/>
                </a:cxn>
                <a:cxn ang="0">
                  <a:pos x="540" y="429"/>
                </a:cxn>
                <a:cxn ang="0">
                  <a:pos x="286" y="456"/>
                </a:cxn>
                <a:cxn ang="0">
                  <a:pos x="10" y="631"/>
                </a:cxn>
                <a:cxn ang="0">
                  <a:pos x="0" y="903"/>
                </a:cxn>
                <a:cxn ang="0">
                  <a:pos x="236" y="1382"/>
                </a:cxn>
                <a:cxn ang="0">
                  <a:pos x="272" y="1667"/>
                </a:cxn>
                <a:cxn ang="0">
                  <a:pos x="371" y="1811"/>
                </a:cxn>
                <a:cxn ang="0">
                  <a:pos x="377" y="1925"/>
                </a:cxn>
                <a:cxn ang="0">
                  <a:pos x="371" y="2039"/>
                </a:cxn>
                <a:cxn ang="0">
                  <a:pos x="344" y="2218"/>
                </a:cxn>
                <a:cxn ang="0">
                  <a:pos x="327" y="2421"/>
                </a:cxn>
                <a:cxn ang="0">
                  <a:pos x="331" y="2566"/>
                </a:cxn>
                <a:cxn ang="0">
                  <a:pos x="401" y="2642"/>
                </a:cxn>
                <a:cxn ang="0">
                  <a:pos x="546" y="2707"/>
                </a:cxn>
                <a:cxn ang="0">
                  <a:pos x="780" y="2773"/>
                </a:cxn>
                <a:cxn ang="0">
                  <a:pos x="961" y="2790"/>
                </a:cxn>
                <a:cxn ang="0">
                  <a:pos x="1147" y="2790"/>
                </a:cxn>
                <a:cxn ang="0">
                  <a:pos x="1318" y="2781"/>
                </a:cxn>
                <a:cxn ang="0">
                  <a:pos x="1516" y="2733"/>
                </a:cxn>
                <a:cxn ang="0">
                  <a:pos x="1664" y="2636"/>
                </a:cxn>
                <a:cxn ang="0">
                  <a:pos x="1672" y="2501"/>
                </a:cxn>
                <a:cxn ang="0">
                  <a:pos x="1664" y="2264"/>
                </a:cxn>
                <a:cxn ang="0">
                  <a:pos x="1611" y="1956"/>
                </a:cxn>
                <a:cxn ang="0">
                  <a:pos x="1611" y="1779"/>
                </a:cxn>
                <a:cxn ang="0">
                  <a:pos x="1677" y="1638"/>
                </a:cxn>
                <a:cxn ang="0">
                  <a:pos x="1748" y="1496"/>
                </a:cxn>
                <a:cxn ang="0">
                  <a:pos x="1776" y="1338"/>
                </a:cxn>
                <a:cxn ang="0">
                  <a:pos x="1942" y="1051"/>
                </a:cxn>
                <a:cxn ang="0">
                  <a:pos x="1999" y="811"/>
                </a:cxn>
                <a:cxn ang="0">
                  <a:pos x="1991" y="623"/>
                </a:cxn>
                <a:cxn ang="0">
                  <a:pos x="1830" y="524"/>
                </a:cxn>
                <a:cxn ang="0">
                  <a:pos x="1809" y="393"/>
                </a:cxn>
                <a:cxn ang="0">
                  <a:pos x="1809" y="291"/>
                </a:cxn>
                <a:cxn ang="0">
                  <a:pos x="1780" y="188"/>
                </a:cxn>
                <a:cxn ang="0">
                  <a:pos x="1753" y="123"/>
                </a:cxn>
                <a:cxn ang="0">
                  <a:pos x="1672" y="85"/>
                </a:cxn>
                <a:cxn ang="0">
                  <a:pos x="1575" y="51"/>
                </a:cxn>
                <a:cxn ang="0">
                  <a:pos x="1425" y="0"/>
                </a:cxn>
                <a:cxn ang="0">
                  <a:pos x="1276" y="0"/>
                </a:cxn>
                <a:cxn ang="0">
                  <a:pos x="1183" y="51"/>
                </a:cxn>
                <a:cxn ang="0">
                  <a:pos x="1115" y="91"/>
                </a:cxn>
                <a:cxn ang="0">
                  <a:pos x="980" y="228"/>
                </a:cxn>
                <a:cxn ang="0">
                  <a:pos x="911" y="348"/>
                </a:cxn>
                <a:cxn ang="0">
                  <a:pos x="862" y="408"/>
                </a:cxn>
                <a:cxn ang="0">
                  <a:pos x="732" y="361"/>
                </a:cxn>
                <a:cxn ang="0">
                  <a:pos x="689" y="376"/>
                </a:cxn>
                <a:cxn ang="0">
                  <a:pos x="689" y="376"/>
                </a:cxn>
              </a:cxnLst>
              <a:rect l="txL" t="txT" r="txR" b="txB"/>
              <a:pathLst>
                <a:path w="1999" h="2790">
                  <a:moveTo>
                    <a:pt x="689" y="376"/>
                  </a:moveTo>
                  <a:lnTo>
                    <a:pt x="689" y="279"/>
                  </a:lnTo>
                  <a:lnTo>
                    <a:pt x="664" y="304"/>
                  </a:lnTo>
                  <a:lnTo>
                    <a:pt x="540" y="429"/>
                  </a:lnTo>
                  <a:lnTo>
                    <a:pt x="286" y="456"/>
                  </a:lnTo>
                  <a:lnTo>
                    <a:pt x="10" y="631"/>
                  </a:lnTo>
                  <a:lnTo>
                    <a:pt x="0" y="903"/>
                  </a:lnTo>
                  <a:lnTo>
                    <a:pt x="236" y="1382"/>
                  </a:lnTo>
                  <a:lnTo>
                    <a:pt x="272" y="1667"/>
                  </a:lnTo>
                  <a:lnTo>
                    <a:pt x="371" y="1811"/>
                  </a:lnTo>
                  <a:lnTo>
                    <a:pt x="377" y="1925"/>
                  </a:lnTo>
                  <a:lnTo>
                    <a:pt x="371" y="2039"/>
                  </a:lnTo>
                  <a:lnTo>
                    <a:pt x="344" y="2218"/>
                  </a:lnTo>
                  <a:lnTo>
                    <a:pt x="327" y="2421"/>
                  </a:lnTo>
                  <a:lnTo>
                    <a:pt x="331" y="2566"/>
                  </a:lnTo>
                  <a:lnTo>
                    <a:pt x="401" y="2642"/>
                  </a:lnTo>
                  <a:lnTo>
                    <a:pt x="546" y="2707"/>
                  </a:lnTo>
                  <a:lnTo>
                    <a:pt x="780" y="2773"/>
                  </a:lnTo>
                  <a:lnTo>
                    <a:pt x="961" y="2790"/>
                  </a:lnTo>
                  <a:lnTo>
                    <a:pt x="1147" y="2790"/>
                  </a:lnTo>
                  <a:lnTo>
                    <a:pt x="1318" y="2781"/>
                  </a:lnTo>
                  <a:lnTo>
                    <a:pt x="1516" y="2733"/>
                  </a:lnTo>
                  <a:lnTo>
                    <a:pt x="1664" y="2636"/>
                  </a:lnTo>
                  <a:lnTo>
                    <a:pt x="1672" y="2501"/>
                  </a:lnTo>
                  <a:lnTo>
                    <a:pt x="1664" y="2264"/>
                  </a:lnTo>
                  <a:lnTo>
                    <a:pt x="1611" y="1956"/>
                  </a:lnTo>
                  <a:lnTo>
                    <a:pt x="1611" y="1779"/>
                  </a:lnTo>
                  <a:lnTo>
                    <a:pt x="1677" y="1638"/>
                  </a:lnTo>
                  <a:lnTo>
                    <a:pt x="1748" y="1496"/>
                  </a:lnTo>
                  <a:lnTo>
                    <a:pt x="1776" y="1338"/>
                  </a:lnTo>
                  <a:lnTo>
                    <a:pt x="1942" y="1051"/>
                  </a:lnTo>
                  <a:lnTo>
                    <a:pt x="1999" y="811"/>
                  </a:lnTo>
                  <a:lnTo>
                    <a:pt x="1991" y="623"/>
                  </a:lnTo>
                  <a:lnTo>
                    <a:pt x="1830" y="524"/>
                  </a:lnTo>
                  <a:lnTo>
                    <a:pt x="1809" y="393"/>
                  </a:lnTo>
                  <a:lnTo>
                    <a:pt x="1809" y="291"/>
                  </a:lnTo>
                  <a:lnTo>
                    <a:pt x="1780" y="188"/>
                  </a:lnTo>
                  <a:lnTo>
                    <a:pt x="1753" y="123"/>
                  </a:lnTo>
                  <a:lnTo>
                    <a:pt x="1672" y="85"/>
                  </a:lnTo>
                  <a:lnTo>
                    <a:pt x="1575" y="51"/>
                  </a:lnTo>
                  <a:lnTo>
                    <a:pt x="1425" y="0"/>
                  </a:lnTo>
                  <a:lnTo>
                    <a:pt x="1276" y="0"/>
                  </a:lnTo>
                  <a:lnTo>
                    <a:pt x="1183" y="51"/>
                  </a:lnTo>
                  <a:lnTo>
                    <a:pt x="1115" y="91"/>
                  </a:lnTo>
                  <a:lnTo>
                    <a:pt x="980" y="228"/>
                  </a:lnTo>
                  <a:lnTo>
                    <a:pt x="911" y="348"/>
                  </a:lnTo>
                  <a:lnTo>
                    <a:pt x="862" y="408"/>
                  </a:lnTo>
                  <a:lnTo>
                    <a:pt x="732" y="361"/>
                  </a:lnTo>
                  <a:lnTo>
                    <a:pt x="689" y="376"/>
                  </a:lnTo>
                  <a:lnTo>
                    <a:pt x="689" y="376"/>
                  </a:lnTo>
                  <a:close/>
                </a:path>
              </a:pathLst>
            </a:custGeom>
            <a:solidFill>
              <a:srgbClr val="FFC4B8"/>
            </a:solidFill>
            <a:ln w="9525">
              <a:noFill/>
            </a:ln>
          </p:spPr>
          <p:txBody>
            <a:bodyPr/>
            <a:lstStyle/>
            <a:p>
              <a:endParaRPr dirty="0">
                <a:latin typeface="Arial" panose="020B0604020202020204" pitchFamily="34" charset="0"/>
              </a:endParaRPr>
            </a:p>
          </p:txBody>
        </p:sp>
        <p:sp>
          <p:nvSpPr>
            <p:cNvPr id="25610" name="Freeform 8"/>
            <p:cNvSpPr/>
            <p:nvPr/>
          </p:nvSpPr>
          <p:spPr>
            <a:xfrm>
              <a:off x="2229" y="2918"/>
              <a:ext cx="115" cy="154"/>
            </a:xfrm>
            <a:custGeom>
              <a:avLst/>
              <a:gdLst>
                <a:gd name="txL" fmla="*/ 0 w 230"/>
                <a:gd name="txT" fmla="*/ 0 h 308"/>
                <a:gd name="txR" fmla="*/ 230 w 230"/>
                <a:gd name="txB" fmla="*/ 308 h 308"/>
              </a:gdLst>
              <a:ahLst/>
              <a:cxnLst>
                <a:cxn ang="0">
                  <a:pos x="76" y="6"/>
                </a:cxn>
                <a:cxn ang="0">
                  <a:pos x="32" y="25"/>
                </a:cxn>
                <a:cxn ang="0">
                  <a:pos x="17" y="169"/>
                </a:cxn>
                <a:cxn ang="0">
                  <a:pos x="0" y="272"/>
                </a:cxn>
                <a:cxn ang="0">
                  <a:pos x="51" y="308"/>
                </a:cxn>
                <a:cxn ang="0">
                  <a:pos x="106" y="308"/>
                </a:cxn>
                <a:cxn ang="0">
                  <a:pos x="171" y="283"/>
                </a:cxn>
                <a:cxn ang="0">
                  <a:pos x="203" y="220"/>
                </a:cxn>
                <a:cxn ang="0">
                  <a:pos x="230" y="123"/>
                </a:cxn>
                <a:cxn ang="0">
                  <a:pos x="215" y="64"/>
                </a:cxn>
                <a:cxn ang="0">
                  <a:pos x="171" y="11"/>
                </a:cxn>
                <a:cxn ang="0">
                  <a:pos x="129" y="0"/>
                </a:cxn>
                <a:cxn ang="0">
                  <a:pos x="76" y="6"/>
                </a:cxn>
                <a:cxn ang="0">
                  <a:pos x="76" y="6"/>
                </a:cxn>
              </a:cxnLst>
              <a:rect l="txL" t="txT" r="txR" b="txB"/>
              <a:pathLst>
                <a:path w="230" h="308">
                  <a:moveTo>
                    <a:pt x="76" y="6"/>
                  </a:moveTo>
                  <a:lnTo>
                    <a:pt x="32" y="25"/>
                  </a:lnTo>
                  <a:lnTo>
                    <a:pt x="17" y="169"/>
                  </a:lnTo>
                  <a:lnTo>
                    <a:pt x="0" y="272"/>
                  </a:lnTo>
                  <a:lnTo>
                    <a:pt x="51" y="308"/>
                  </a:lnTo>
                  <a:lnTo>
                    <a:pt x="106" y="308"/>
                  </a:lnTo>
                  <a:lnTo>
                    <a:pt x="171" y="283"/>
                  </a:lnTo>
                  <a:lnTo>
                    <a:pt x="203" y="220"/>
                  </a:lnTo>
                  <a:lnTo>
                    <a:pt x="230" y="123"/>
                  </a:lnTo>
                  <a:lnTo>
                    <a:pt x="215" y="64"/>
                  </a:lnTo>
                  <a:lnTo>
                    <a:pt x="171" y="11"/>
                  </a:lnTo>
                  <a:lnTo>
                    <a:pt x="129" y="0"/>
                  </a:lnTo>
                  <a:lnTo>
                    <a:pt x="76" y="6"/>
                  </a:lnTo>
                  <a:lnTo>
                    <a:pt x="76" y="6"/>
                  </a:lnTo>
                  <a:close/>
                </a:path>
              </a:pathLst>
            </a:custGeom>
            <a:solidFill>
              <a:srgbClr val="009999"/>
            </a:solidFill>
            <a:ln w="9525">
              <a:noFill/>
            </a:ln>
          </p:spPr>
          <p:txBody>
            <a:bodyPr/>
            <a:lstStyle/>
            <a:p>
              <a:endParaRPr dirty="0">
                <a:latin typeface="Arial" panose="020B0604020202020204" pitchFamily="34" charset="0"/>
              </a:endParaRPr>
            </a:p>
          </p:txBody>
        </p:sp>
        <p:sp>
          <p:nvSpPr>
            <p:cNvPr id="25611" name="Freeform 9"/>
            <p:cNvSpPr/>
            <p:nvPr/>
          </p:nvSpPr>
          <p:spPr>
            <a:xfrm>
              <a:off x="1373" y="2913"/>
              <a:ext cx="108" cy="162"/>
            </a:xfrm>
            <a:custGeom>
              <a:avLst/>
              <a:gdLst>
                <a:gd name="txL" fmla="*/ 0 w 215"/>
                <a:gd name="txT" fmla="*/ 0 h 325"/>
                <a:gd name="txR" fmla="*/ 215 w 215"/>
                <a:gd name="txB" fmla="*/ 325 h 325"/>
              </a:gdLst>
              <a:ahLst/>
              <a:cxnLst>
                <a:cxn ang="0">
                  <a:pos x="200" y="76"/>
                </a:cxn>
                <a:cxn ang="0">
                  <a:pos x="166" y="23"/>
                </a:cxn>
                <a:cxn ang="0">
                  <a:pos x="120" y="0"/>
                </a:cxn>
                <a:cxn ang="0">
                  <a:pos x="76" y="4"/>
                </a:cxn>
                <a:cxn ang="0">
                  <a:pos x="40" y="29"/>
                </a:cxn>
                <a:cxn ang="0">
                  <a:pos x="21" y="82"/>
                </a:cxn>
                <a:cxn ang="0">
                  <a:pos x="0" y="189"/>
                </a:cxn>
                <a:cxn ang="0">
                  <a:pos x="33" y="274"/>
                </a:cxn>
                <a:cxn ang="0">
                  <a:pos x="95" y="325"/>
                </a:cxn>
                <a:cxn ang="0">
                  <a:pos x="170" y="312"/>
                </a:cxn>
                <a:cxn ang="0">
                  <a:pos x="215" y="251"/>
                </a:cxn>
                <a:cxn ang="0">
                  <a:pos x="200" y="76"/>
                </a:cxn>
                <a:cxn ang="0">
                  <a:pos x="200" y="76"/>
                </a:cxn>
              </a:cxnLst>
              <a:rect l="txL" t="txT" r="txR" b="txB"/>
              <a:pathLst>
                <a:path w="215" h="325">
                  <a:moveTo>
                    <a:pt x="200" y="76"/>
                  </a:moveTo>
                  <a:lnTo>
                    <a:pt x="166" y="23"/>
                  </a:lnTo>
                  <a:lnTo>
                    <a:pt x="120" y="0"/>
                  </a:lnTo>
                  <a:lnTo>
                    <a:pt x="76" y="4"/>
                  </a:lnTo>
                  <a:lnTo>
                    <a:pt x="40" y="29"/>
                  </a:lnTo>
                  <a:lnTo>
                    <a:pt x="21" y="82"/>
                  </a:lnTo>
                  <a:lnTo>
                    <a:pt x="0" y="189"/>
                  </a:lnTo>
                  <a:lnTo>
                    <a:pt x="33" y="274"/>
                  </a:lnTo>
                  <a:lnTo>
                    <a:pt x="95" y="325"/>
                  </a:lnTo>
                  <a:lnTo>
                    <a:pt x="170" y="312"/>
                  </a:lnTo>
                  <a:lnTo>
                    <a:pt x="215" y="251"/>
                  </a:lnTo>
                  <a:lnTo>
                    <a:pt x="200" y="76"/>
                  </a:lnTo>
                  <a:lnTo>
                    <a:pt x="200" y="76"/>
                  </a:lnTo>
                  <a:close/>
                </a:path>
              </a:pathLst>
            </a:custGeom>
            <a:solidFill>
              <a:srgbClr val="009999"/>
            </a:solidFill>
            <a:ln w="9525">
              <a:noFill/>
            </a:ln>
          </p:spPr>
          <p:txBody>
            <a:bodyPr/>
            <a:lstStyle/>
            <a:p>
              <a:endParaRPr dirty="0">
                <a:latin typeface="Arial" panose="020B0604020202020204" pitchFamily="34" charset="0"/>
              </a:endParaRPr>
            </a:p>
          </p:txBody>
        </p:sp>
        <p:sp>
          <p:nvSpPr>
            <p:cNvPr id="25612" name="Freeform 10"/>
            <p:cNvSpPr/>
            <p:nvPr/>
          </p:nvSpPr>
          <p:spPr>
            <a:xfrm>
              <a:off x="1672" y="3054"/>
              <a:ext cx="357" cy="127"/>
            </a:xfrm>
            <a:custGeom>
              <a:avLst/>
              <a:gdLst>
                <a:gd name="txL" fmla="*/ 0 w 715"/>
                <a:gd name="txT" fmla="*/ 0 h 252"/>
                <a:gd name="txR" fmla="*/ 715 w 715"/>
                <a:gd name="txB" fmla="*/ 252 h 252"/>
              </a:gdLst>
              <a:ahLst/>
              <a:cxnLst>
                <a:cxn ang="0">
                  <a:pos x="0" y="21"/>
                </a:cxn>
                <a:cxn ang="0">
                  <a:pos x="39" y="55"/>
                </a:cxn>
                <a:cxn ang="0">
                  <a:pos x="147" y="154"/>
                </a:cxn>
                <a:cxn ang="0">
                  <a:pos x="278" y="237"/>
                </a:cxn>
                <a:cxn ang="0">
                  <a:pos x="364" y="252"/>
                </a:cxn>
                <a:cxn ang="0">
                  <a:pos x="453" y="249"/>
                </a:cxn>
                <a:cxn ang="0">
                  <a:pos x="514" y="218"/>
                </a:cxn>
                <a:cxn ang="0">
                  <a:pos x="586" y="169"/>
                </a:cxn>
                <a:cxn ang="0">
                  <a:pos x="639" y="119"/>
                </a:cxn>
                <a:cxn ang="0">
                  <a:pos x="685" y="70"/>
                </a:cxn>
                <a:cxn ang="0">
                  <a:pos x="715" y="17"/>
                </a:cxn>
                <a:cxn ang="0">
                  <a:pos x="194" y="17"/>
                </a:cxn>
                <a:cxn ang="0">
                  <a:pos x="12" y="0"/>
                </a:cxn>
                <a:cxn ang="0">
                  <a:pos x="0" y="21"/>
                </a:cxn>
                <a:cxn ang="0">
                  <a:pos x="0" y="21"/>
                </a:cxn>
              </a:cxnLst>
              <a:rect l="txL" t="txT" r="txR" b="txB"/>
              <a:pathLst>
                <a:path w="715" h="252">
                  <a:moveTo>
                    <a:pt x="0" y="21"/>
                  </a:moveTo>
                  <a:lnTo>
                    <a:pt x="39" y="55"/>
                  </a:lnTo>
                  <a:lnTo>
                    <a:pt x="147" y="154"/>
                  </a:lnTo>
                  <a:lnTo>
                    <a:pt x="278" y="237"/>
                  </a:lnTo>
                  <a:lnTo>
                    <a:pt x="364" y="252"/>
                  </a:lnTo>
                  <a:lnTo>
                    <a:pt x="453" y="249"/>
                  </a:lnTo>
                  <a:lnTo>
                    <a:pt x="514" y="218"/>
                  </a:lnTo>
                  <a:lnTo>
                    <a:pt x="586" y="169"/>
                  </a:lnTo>
                  <a:lnTo>
                    <a:pt x="639" y="119"/>
                  </a:lnTo>
                  <a:lnTo>
                    <a:pt x="685" y="70"/>
                  </a:lnTo>
                  <a:lnTo>
                    <a:pt x="715" y="17"/>
                  </a:lnTo>
                  <a:lnTo>
                    <a:pt x="194" y="17"/>
                  </a:lnTo>
                  <a:lnTo>
                    <a:pt x="12" y="0"/>
                  </a:lnTo>
                  <a:lnTo>
                    <a:pt x="0" y="21"/>
                  </a:lnTo>
                  <a:lnTo>
                    <a:pt x="0" y="21"/>
                  </a:lnTo>
                  <a:close/>
                </a:path>
              </a:pathLst>
            </a:custGeom>
            <a:solidFill>
              <a:srgbClr val="FF7166"/>
            </a:solidFill>
            <a:ln w="9525">
              <a:noFill/>
            </a:ln>
          </p:spPr>
          <p:txBody>
            <a:bodyPr/>
            <a:lstStyle/>
            <a:p>
              <a:endParaRPr dirty="0">
                <a:latin typeface="Arial" panose="020B0604020202020204" pitchFamily="34" charset="0"/>
              </a:endParaRPr>
            </a:p>
          </p:txBody>
        </p:sp>
        <p:sp>
          <p:nvSpPr>
            <p:cNvPr id="25613" name="Freeform 11"/>
            <p:cNvSpPr/>
            <p:nvPr/>
          </p:nvSpPr>
          <p:spPr>
            <a:xfrm>
              <a:off x="1950" y="2679"/>
              <a:ext cx="202" cy="48"/>
            </a:xfrm>
            <a:custGeom>
              <a:avLst/>
              <a:gdLst>
                <a:gd name="txL" fmla="*/ 0 w 403"/>
                <a:gd name="txT" fmla="*/ 0 h 97"/>
                <a:gd name="txR" fmla="*/ 403 w 403"/>
                <a:gd name="txB" fmla="*/ 97 h 97"/>
              </a:gdLst>
              <a:ahLst/>
              <a:cxnLst>
                <a:cxn ang="0">
                  <a:pos x="0" y="97"/>
                </a:cxn>
                <a:cxn ang="0">
                  <a:pos x="24" y="44"/>
                </a:cxn>
                <a:cxn ang="0">
                  <a:pos x="100" y="13"/>
                </a:cxn>
                <a:cxn ang="0">
                  <a:pos x="184" y="0"/>
                </a:cxn>
                <a:cxn ang="0">
                  <a:pos x="300" y="21"/>
                </a:cxn>
                <a:cxn ang="0">
                  <a:pos x="384" y="66"/>
                </a:cxn>
                <a:cxn ang="0">
                  <a:pos x="403" y="89"/>
                </a:cxn>
                <a:cxn ang="0">
                  <a:pos x="285" y="97"/>
                </a:cxn>
                <a:cxn ang="0">
                  <a:pos x="138" y="93"/>
                </a:cxn>
                <a:cxn ang="0">
                  <a:pos x="59" y="85"/>
                </a:cxn>
                <a:cxn ang="0">
                  <a:pos x="0" y="97"/>
                </a:cxn>
                <a:cxn ang="0">
                  <a:pos x="0" y="97"/>
                </a:cxn>
              </a:cxnLst>
              <a:rect l="txL" t="txT" r="txR" b="txB"/>
              <a:pathLst>
                <a:path w="403" h="97">
                  <a:moveTo>
                    <a:pt x="0" y="97"/>
                  </a:moveTo>
                  <a:lnTo>
                    <a:pt x="24" y="44"/>
                  </a:lnTo>
                  <a:lnTo>
                    <a:pt x="100" y="13"/>
                  </a:lnTo>
                  <a:lnTo>
                    <a:pt x="184" y="0"/>
                  </a:lnTo>
                  <a:lnTo>
                    <a:pt x="300" y="21"/>
                  </a:lnTo>
                  <a:lnTo>
                    <a:pt x="384" y="66"/>
                  </a:lnTo>
                  <a:lnTo>
                    <a:pt x="403" y="89"/>
                  </a:lnTo>
                  <a:lnTo>
                    <a:pt x="285" y="97"/>
                  </a:lnTo>
                  <a:lnTo>
                    <a:pt x="138" y="93"/>
                  </a:lnTo>
                  <a:lnTo>
                    <a:pt x="59" y="85"/>
                  </a:lnTo>
                  <a:lnTo>
                    <a:pt x="0" y="97"/>
                  </a:lnTo>
                  <a:lnTo>
                    <a:pt x="0" y="97"/>
                  </a:lnTo>
                  <a:close/>
                </a:path>
              </a:pathLst>
            </a:custGeom>
            <a:solidFill>
              <a:srgbClr val="FFFFFF"/>
            </a:solidFill>
            <a:ln w="9525">
              <a:noFill/>
            </a:ln>
          </p:spPr>
          <p:txBody>
            <a:bodyPr/>
            <a:lstStyle/>
            <a:p>
              <a:endParaRPr dirty="0">
                <a:latin typeface="Arial" panose="020B0604020202020204" pitchFamily="34" charset="0"/>
              </a:endParaRPr>
            </a:p>
          </p:txBody>
        </p:sp>
        <p:sp>
          <p:nvSpPr>
            <p:cNvPr id="25614" name="Freeform 12"/>
            <p:cNvSpPr/>
            <p:nvPr/>
          </p:nvSpPr>
          <p:spPr>
            <a:xfrm>
              <a:off x="1573" y="2672"/>
              <a:ext cx="189" cy="50"/>
            </a:xfrm>
            <a:custGeom>
              <a:avLst/>
              <a:gdLst>
                <a:gd name="txL" fmla="*/ 0 w 378"/>
                <a:gd name="txT" fmla="*/ 0 h 98"/>
                <a:gd name="txR" fmla="*/ 378 w 378"/>
                <a:gd name="txB" fmla="*/ 98 h 98"/>
              </a:gdLst>
              <a:ahLst/>
              <a:cxnLst>
                <a:cxn ang="0">
                  <a:pos x="0" y="93"/>
                </a:cxn>
                <a:cxn ang="0">
                  <a:pos x="0" y="68"/>
                </a:cxn>
                <a:cxn ang="0">
                  <a:pos x="47" y="34"/>
                </a:cxn>
                <a:cxn ang="0">
                  <a:pos x="121" y="9"/>
                </a:cxn>
                <a:cxn ang="0">
                  <a:pos x="209" y="0"/>
                </a:cxn>
                <a:cxn ang="0">
                  <a:pos x="287" y="0"/>
                </a:cxn>
                <a:cxn ang="0">
                  <a:pos x="361" y="58"/>
                </a:cxn>
                <a:cxn ang="0">
                  <a:pos x="378" y="98"/>
                </a:cxn>
                <a:cxn ang="0">
                  <a:pos x="313" y="98"/>
                </a:cxn>
                <a:cxn ang="0">
                  <a:pos x="247" y="98"/>
                </a:cxn>
                <a:cxn ang="0">
                  <a:pos x="135" y="79"/>
                </a:cxn>
                <a:cxn ang="0">
                  <a:pos x="36" y="87"/>
                </a:cxn>
                <a:cxn ang="0">
                  <a:pos x="0" y="93"/>
                </a:cxn>
                <a:cxn ang="0">
                  <a:pos x="0" y="93"/>
                </a:cxn>
              </a:cxnLst>
              <a:rect l="txL" t="txT" r="txR" b="txB"/>
              <a:pathLst>
                <a:path w="378" h="98">
                  <a:moveTo>
                    <a:pt x="0" y="93"/>
                  </a:moveTo>
                  <a:lnTo>
                    <a:pt x="0" y="68"/>
                  </a:lnTo>
                  <a:lnTo>
                    <a:pt x="47" y="34"/>
                  </a:lnTo>
                  <a:lnTo>
                    <a:pt x="121" y="9"/>
                  </a:lnTo>
                  <a:lnTo>
                    <a:pt x="209" y="0"/>
                  </a:lnTo>
                  <a:lnTo>
                    <a:pt x="287" y="0"/>
                  </a:lnTo>
                  <a:lnTo>
                    <a:pt x="361" y="58"/>
                  </a:lnTo>
                  <a:lnTo>
                    <a:pt x="378" y="98"/>
                  </a:lnTo>
                  <a:lnTo>
                    <a:pt x="313" y="98"/>
                  </a:lnTo>
                  <a:lnTo>
                    <a:pt x="247" y="98"/>
                  </a:lnTo>
                  <a:lnTo>
                    <a:pt x="135" y="79"/>
                  </a:lnTo>
                  <a:lnTo>
                    <a:pt x="36" y="87"/>
                  </a:lnTo>
                  <a:lnTo>
                    <a:pt x="0" y="93"/>
                  </a:lnTo>
                  <a:lnTo>
                    <a:pt x="0" y="93"/>
                  </a:lnTo>
                  <a:close/>
                </a:path>
              </a:pathLst>
            </a:custGeom>
            <a:solidFill>
              <a:srgbClr val="FFFFFF"/>
            </a:solidFill>
            <a:ln w="9525">
              <a:noFill/>
            </a:ln>
          </p:spPr>
          <p:txBody>
            <a:bodyPr/>
            <a:lstStyle/>
            <a:p>
              <a:endParaRPr dirty="0">
                <a:latin typeface="Arial" panose="020B0604020202020204" pitchFamily="34" charset="0"/>
              </a:endParaRPr>
            </a:p>
          </p:txBody>
        </p:sp>
        <p:sp>
          <p:nvSpPr>
            <p:cNvPr id="25615" name="Freeform 13"/>
            <p:cNvSpPr/>
            <p:nvPr/>
          </p:nvSpPr>
          <p:spPr>
            <a:xfrm>
              <a:off x="1677" y="3013"/>
              <a:ext cx="357" cy="80"/>
            </a:xfrm>
            <a:custGeom>
              <a:avLst/>
              <a:gdLst>
                <a:gd name="txL" fmla="*/ 0 w 713"/>
                <a:gd name="txT" fmla="*/ 0 h 162"/>
                <a:gd name="txR" fmla="*/ 713 w 713"/>
                <a:gd name="txB" fmla="*/ 162 h 162"/>
              </a:gdLst>
              <a:ahLst/>
              <a:cxnLst>
                <a:cxn ang="0">
                  <a:pos x="0" y="51"/>
                </a:cxn>
                <a:cxn ang="0">
                  <a:pos x="27" y="101"/>
                </a:cxn>
                <a:cxn ang="0">
                  <a:pos x="91" y="122"/>
                </a:cxn>
                <a:cxn ang="0">
                  <a:pos x="141" y="143"/>
                </a:cxn>
                <a:cxn ang="0">
                  <a:pos x="578" y="162"/>
                </a:cxn>
                <a:cxn ang="0">
                  <a:pos x="662" y="125"/>
                </a:cxn>
                <a:cxn ang="0">
                  <a:pos x="700" y="95"/>
                </a:cxn>
                <a:cxn ang="0">
                  <a:pos x="713" y="48"/>
                </a:cxn>
                <a:cxn ang="0">
                  <a:pos x="441" y="0"/>
                </a:cxn>
                <a:cxn ang="0">
                  <a:pos x="289" y="2"/>
                </a:cxn>
                <a:cxn ang="0">
                  <a:pos x="122" y="8"/>
                </a:cxn>
                <a:cxn ang="0">
                  <a:pos x="0" y="51"/>
                </a:cxn>
                <a:cxn ang="0">
                  <a:pos x="0" y="51"/>
                </a:cxn>
              </a:cxnLst>
              <a:rect l="txL" t="txT" r="txR" b="txB"/>
              <a:pathLst>
                <a:path w="713" h="162">
                  <a:moveTo>
                    <a:pt x="0" y="51"/>
                  </a:moveTo>
                  <a:lnTo>
                    <a:pt x="27" y="101"/>
                  </a:lnTo>
                  <a:lnTo>
                    <a:pt x="91" y="122"/>
                  </a:lnTo>
                  <a:lnTo>
                    <a:pt x="141" y="143"/>
                  </a:lnTo>
                  <a:lnTo>
                    <a:pt x="578" y="162"/>
                  </a:lnTo>
                  <a:lnTo>
                    <a:pt x="662" y="125"/>
                  </a:lnTo>
                  <a:lnTo>
                    <a:pt x="700" y="95"/>
                  </a:lnTo>
                  <a:lnTo>
                    <a:pt x="713" y="48"/>
                  </a:lnTo>
                  <a:lnTo>
                    <a:pt x="441" y="0"/>
                  </a:lnTo>
                  <a:lnTo>
                    <a:pt x="289" y="2"/>
                  </a:lnTo>
                  <a:lnTo>
                    <a:pt x="122" y="8"/>
                  </a:lnTo>
                  <a:lnTo>
                    <a:pt x="0" y="51"/>
                  </a:lnTo>
                  <a:lnTo>
                    <a:pt x="0" y="51"/>
                  </a:lnTo>
                  <a:close/>
                </a:path>
              </a:pathLst>
            </a:custGeom>
            <a:solidFill>
              <a:srgbClr val="FFFFFF"/>
            </a:solidFill>
            <a:ln w="9525">
              <a:noFill/>
            </a:ln>
          </p:spPr>
          <p:txBody>
            <a:bodyPr/>
            <a:lstStyle/>
            <a:p>
              <a:endParaRPr dirty="0">
                <a:latin typeface="Arial" panose="020B0604020202020204" pitchFamily="34" charset="0"/>
              </a:endParaRPr>
            </a:p>
          </p:txBody>
        </p:sp>
        <p:sp>
          <p:nvSpPr>
            <p:cNvPr id="25616" name="Freeform 14"/>
            <p:cNvSpPr/>
            <p:nvPr/>
          </p:nvSpPr>
          <p:spPr>
            <a:xfrm>
              <a:off x="2018" y="2695"/>
              <a:ext cx="66" cy="30"/>
            </a:xfrm>
            <a:custGeom>
              <a:avLst/>
              <a:gdLst>
                <a:gd name="txL" fmla="*/ 0 w 133"/>
                <a:gd name="txT" fmla="*/ 0 h 61"/>
                <a:gd name="txR" fmla="*/ 133 w 133"/>
                <a:gd name="txB" fmla="*/ 61 h 61"/>
              </a:gdLst>
              <a:ahLst/>
              <a:cxnLst>
                <a:cxn ang="0">
                  <a:pos x="41" y="8"/>
                </a:cxn>
                <a:cxn ang="0">
                  <a:pos x="51" y="25"/>
                </a:cxn>
                <a:cxn ang="0">
                  <a:pos x="80" y="34"/>
                </a:cxn>
                <a:cxn ang="0">
                  <a:pos x="110" y="13"/>
                </a:cxn>
                <a:cxn ang="0">
                  <a:pos x="129" y="23"/>
                </a:cxn>
                <a:cxn ang="0">
                  <a:pos x="133" y="48"/>
                </a:cxn>
                <a:cxn ang="0">
                  <a:pos x="121" y="61"/>
                </a:cxn>
                <a:cxn ang="0">
                  <a:pos x="22" y="57"/>
                </a:cxn>
                <a:cxn ang="0">
                  <a:pos x="0" y="34"/>
                </a:cxn>
                <a:cxn ang="0">
                  <a:pos x="3" y="0"/>
                </a:cxn>
                <a:cxn ang="0">
                  <a:pos x="41" y="8"/>
                </a:cxn>
                <a:cxn ang="0">
                  <a:pos x="41" y="8"/>
                </a:cxn>
              </a:cxnLst>
              <a:rect l="txL" t="txT" r="txR" b="txB"/>
              <a:pathLst>
                <a:path w="133" h="61">
                  <a:moveTo>
                    <a:pt x="41" y="8"/>
                  </a:moveTo>
                  <a:lnTo>
                    <a:pt x="51" y="25"/>
                  </a:lnTo>
                  <a:lnTo>
                    <a:pt x="80" y="34"/>
                  </a:lnTo>
                  <a:lnTo>
                    <a:pt x="110" y="13"/>
                  </a:lnTo>
                  <a:lnTo>
                    <a:pt x="129" y="23"/>
                  </a:lnTo>
                  <a:lnTo>
                    <a:pt x="133" y="48"/>
                  </a:lnTo>
                  <a:lnTo>
                    <a:pt x="121" y="61"/>
                  </a:lnTo>
                  <a:lnTo>
                    <a:pt x="22" y="57"/>
                  </a:lnTo>
                  <a:lnTo>
                    <a:pt x="0" y="34"/>
                  </a:lnTo>
                  <a:lnTo>
                    <a:pt x="3" y="0"/>
                  </a:lnTo>
                  <a:lnTo>
                    <a:pt x="41" y="8"/>
                  </a:lnTo>
                  <a:lnTo>
                    <a:pt x="41" y="8"/>
                  </a:lnTo>
                  <a:close/>
                </a:path>
              </a:pathLst>
            </a:custGeom>
            <a:solidFill>
              <a:srgbClr val="00EAFF"/>
            </a:solidFill>
            <a:ln w="9525">
              <a:noFill/>
            </a:ln>
          </p:spPr>
          <p:txBody>
            <a:bodyPr/>
            <a:lstStyle/>
            <a:p>
              <a:endParaRPr dirty="0">
                <a:latin typeface="Arial" panose="020B0604020202020204" pitchFamily="34" charset="0"/>
              </a:endParaRPr>
            </a:p>
          </p:txBody>
        </p:sp>
        <p:sp>
          <p:nvSpPr>
            <p:cNvPr id="25617" name="Freeform 15"/>
            <p:cNvSpPr/>
            <p:nvPr/>
          </p:nvSpPr>
          <p:spPr>
            <a:xfrm>
              <a:off x="1628" y="2679"/>
              <a:ext cx="75" cy="43"/>
            </a:xfrm>
            <a:custGeom>
              <a:avLst/>
              <a:gdLst>
                <a:gd name="txL" fmla="*/ 0 w 150"/>
                <a:gd name="txT" fmla="*/ 0 h 85"/>
                <a:gd name="txR" fmla="*/ 150 w 150"/>
                <a:gd name="txB" fmla="*/ 85 h 85"/>
              </a:gdLst>
              <a:ahLst/>
              <a:cxnLst>
                <a:cxn ang="0">
                  <a:pos x="51" y="0"/>
                </a:cxn>
                <a:cxn ang="0">
                  <a:pos x="51" y="26"/>
                </a:cxn>
                <a:cxn ang="0">
                  <a:pos x="74" y="44"/>
                </a:cxn>
                <a:cxn ang="0">
                  <a:pos x="91" y="44"/>
                </a:cxn>
                <a:cxn ang="0">
                  <a:pos x="101" y="25"/>
                </a:cxn>
                <a:cxn ang="0">
                  <a:pos x="133" y="13"/>
                </a:cxn>
                <a:cxn ang="0">
                  <a:pos x="150" y="25"/>
                </a:cxn>
                <a:cxn ang="0">
                  <a:pos x="150" y="44"/>
                </a:cxn>
                <a:cxn ang="0">
                  <a:pos x="141" y="66"/>
                </a:cxn>
                <a:cxn ang="0">
                  <a:pos x="118" y="85"/>
                </a:cxn>
                <a:cxn ang="0">
                  <a:pos x="17" y="70"/>
                </a:cxn>
                <a:cxn ang="0">
                  <a:pos x="0" y="45"/>
                </a:cxn>
                <a:cxn ang="0">
                  <a:pos x="0" y="21"/>
                </a:cxn>
                <a:cxn ang="0">
                  <a:pos x="21" y="0"/>
                </a:cxn>
                <a:cxn ang="0">
                  <a:pos x="51" y="0"/>
                </a:cxn>
                <a:cxn ang="0">
                  <a:pos x="51" y="0"/>
                </a:cxn>
              </a:cxnLst>
              <a:rect l="txL" t="txT" r="txR" b="txB"/>
              <a:pathLst>
                <a:path w="150" h="85">
                  <a:moveTo>
                    <a:pt x="51" y="0"/>
                  </a:moveTo>
                  <a:lnTo>
                    <a:pt x="51" y="26"/>
                  </a:lnTo>
                  <a:lnTo>
                    <a:pt x="74" y="44"/>
                  </a:lnTo>
                  <a:lnTo>
                    <a:pt x="91" y="44"/>
                  </a:lnTo>
                  <a:lnTo>
                    <a:pt x="101" y="25"/>
                  </a:lnTo>
                  <a:lnTo>
                    <a:pt x="133" y="13"/>
                  </a:lnTo>
                  <a:lnTo>
                    <a:pt x="150" y="25"/>
                  </a:lnTo>
                  <a:lnTo>
                    <a:pt x="150" y="44"/>
                  </a:lnTo>
                  <a:lnTo>
                    <a:pt x="141" y="66"/>
                  </a:lnTo>
                  <a:lnTo>
                    <a:pt x="118" y="85"/>
                  </a:lnTo>
                  <a:lnTo>
                    <a:pt x="17" y="70"/>
                  </a:lnTo>
                  <a:lnTo>
                    <a:pt x="0" y="45"/>
                  </a:lnTo>
                  <a:lnTo>
                    <a:pt x="0" y="21"/>
                  </a:lnTo>
                  <a:lnTo>
                    <a:pt x="21" y="0"/>
                  </a:lnTo>
                  <a:lnTo>
                    <a:pt x="51" y="0"/>
                  </a:lnTo>
                  <a:lnTo>
                    <a:pt x="51" y="0"/>
                  </a:lnTo>
                  <a:close/>
                </a:path>
              </a:pathLst>
            </a:custGeom>
            <a:solidFill>
              <a:srgbClr val="00EAFF"/>
            </a:solidFill>
            <a:ln w="9525">
              <a:noFill/>
            </a:ln>
          </p:spPr>
          <p:txBody>
            <a:bodyPr/>
            <a:lstStyle/>
            <a:p>
              <a:endParaRPr dirty="0">
                <a:latin typeface="Arial" panose="020B0604020202020204" pitchFamily="34" charset="0"/>
              </a:endParaRPr>
            </a:p>
          </p:txBody>
        </p:sp>
        <p:sp>
          <p:nvSpPr>
            <p:cNvPr id="25618" name="Freeform 16"/>
            <p:cNvSpPr/>
            <p:nvPr/>
          </p:nvSpPr>
          <p:spPr>
            <a:xfrm>
              <a:off x="1696" y="2399"/>
              <a:ext cx="215" cy="177"/>
            </a:xfrm>
            <a:custGeom>
              <a:avLst/>
              <a:gdLst>
                <a:gd name="txL" fmla="*/ 0 w 430"/>
                <a:gd name="txT" fmla="*/ 0 h 354"/>
                <a:gd name="txR" fmla="*/ 430 w 430"/>
                <a:gd name="txB" fmla="*/ 354 h 354"/>
              </a:gdLst>
              <a:ahLst/>
              <a:cxnLst>
                <a:cxn ang="0">
                  <a:pos x="430" y="0"/>
                </a:cxn>
                <a:cxn ang="0">
                  <a:pos x="346" y="89"/>
                </a:cxn>
                <a:cxn ang="0">
                  <a:pos x="251" y="224"/>
                </a:cxn>
                <a:cxn ang="0">
                  <a:pos x="165" y="354"/>
                </a:cxn>
                <a:cxn ang="0">
                  <a:pos x="63" y="317"/>
                </a:cxn>
                <a:cxn ang="0">
                  <a:pos x="63" y="279"/>
                </a:cxn>
                <a:cxn ang="0">
                  <a:pos x="36" y="302"/>
                </a:cxn>
                <a:cxn ang="0">
                  <a:pos x="0" y="291"/>
                </a:cxn>
                <a:cxn ang="0">
                  <a:pos x="57" y="219"/>
                </a:cxn>
                <a:cxn ang="0">
                  <a:pos x="57" y="258"/>
                </a:cxn>
                <a:cxn ang="0">
                  <a:pos x="82" y="238"/>
                </a:cxn>
                <a:cxn ang="0">
                  <a:pos x="158" y="251"/>
                </a:cxn>
                <a:cxn ang="0">
                  <a:pos x="181" y="209"/>
                </a:cxn>
                <a:cxn ang="0">
                  <a:pos x="181" y="285"/>
                </a:cxn>
                <a:cxn ang="0">
                  <a:pos x="262" y="169"/>
                </a:cxn>
                <a:cxn ang="0">
                  <a:pos x="346" y="70"/>
                </a:cxn>
                <a:cxn ang="0">
                  <a:pos x="430" y="0"/>
                </a:cxn>
                <a:cxn ang="0">
                  <a:pos x="430" y="0"/>
                </a:cxn>
              </a:cxnLst>
              <a:rect l="txL" t="txT" r="txR" b="txB"/>
              <a:pathLst>
                <a:path w="430" h="354">
                  <a:moveTo>
                    <a:pt x="430" y="0"/>
                  </a:moveTo>
                  <a:lnTo>
                    <a:pt x="346" y="89"/>
                  </a:lnTo>
                  <a:lnTo>
                    <a:pt x="251" y="224"/>
                  </a:lnTo>
                  <a:lnTo>
                    <a:pt x="165" y="354"/>
                  </a:lnTo>
                  <a:lnTo>
                    <a:pt x="63" y="317"/>
                  </a:lnTo>
                  <a:lnTo>
                    <a:pt x="63" y="279"/>
                  </a:lnTo>
                  <a:lnTo>
                    <a:pt x="36" y="302"/>
                  </a:lnTo>
                  <a:lnTo>
                    <a:pt x="0" y="291"/>
                  </a:lnTo>
                  <a:lnTo>
                    <a:pt x="57" y="219"/>
                  </a:lnTo>
                  <a:lnTo>
                    <a:pt x="57" y="258"/>
                  </a:lnTo>
                  <a:lnTo>
                    <a:pt x="82" y="238"/>
                  </a:lnTo>
                  <a:lnTo>
                    <a:pt x="158" y="251"/>
                  </a:lnTo>
                  <a:lnTo>
                    <a:pt x="181" y="209"/>
                  </a:lnTo>
                  <a:lnTo>
                    <a:pt x="181" y="285"/>
                  </a:lnTo>
                  <a:lnTo>
                    <a:pt x="262" y="169"/>
                  </a:lnTo>
                  <a:lnTo>
                    <a:pt x="346" y="70"/>
                  </a:lnTo>
                  <a:lnTo>
                    <a:pt x="430" y="0"/>
                  </a:lnTo>
                  <a:lnTo>
                    <a:pt x="43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19" name="Freeform 17"/>
            <p:cNvSpPr/>
            <p:nvPr/>
          </p:nvSpPr>
          <p:spPr>
            <a:xfrm>
              <a:off x="1260" y="2488"/>
              <a:ext cx="427" cy="856"/>
            </a:xfrm>
            <a:custGeom>
              <a:avLst/>
              <a:gdLst>
                <a:gd name="txL" fmla="*/ 0 w 854"/>
                <a:gd name="txT" fmla="*/ 0 h 1712"/>
                <a:gd name="txR" fmla="*/ 854 w 854"/>
                <a:gd name="txB" fmla="*/ 1712 h 1712"/>
              </a:gdLst>
              <a:ahLst/>
              <a:cxnLst>
                <a:cxn ang="0">
                  <a:pos x="793" y="93"/>
                </a:cxn>
                <a:cxn ang="0">
                  <a:pos x="607" y="247"/>
                </a:cxn>
                <a:cxn ang="0">
                  <a:pos x="531" y="228"/>
                </a:cxn>
                <a:cxn ang="0">
                  <a:pos x="506" y="209"/>
                </a:cxn>
                <a:cxn ang="0">
                  <a:pos x="373" y="395"/>
                </a:cxn>
                <a:cxn ang="0">
                  <a:pos x="274" y="355"/>
                </a:cxn>
                <a:cxn ang="0">
                  <a:pos x="219" y="439"/>
                </a:cxn>
                <a:cxn ang="0">
                  <a:pos x="242" y="654"/>
                </a:cxn>
                <a:cxn ang="0">
                  <a:pos x="340" y="825"/>
                </a:cxn>
                <a:cxn ang="0">
                  <a:pos x="394" y="878"/>
                </a:cxn>
                <a:cxn ang="0">
                  <a:pos x="306" y="853"/>
                </a:cxn>
                <a:cxn ang="0">
                  <a:pos x="251" y="962"/>
                </a:cxn>
                <a:cxn ang="0">
                  <a:pos x="278" y="1114"/>
                </a:cxn>
                <a:cxn ang="0">
                  <a:pos x="373" y="1140"/>
                </a:cxn>
                <a:cxn ang="0">
                  <a:pos x="458" y="1220"/>
                </a:cxn>
                <a:cxn ang="0">
                  <a:pos x="531" y="1397"/>
                </a:cxn>
                <a:cxn ang="0">
                  <a:pos x="580" y="1549"/>
                </a:cxn>
                <a:cxn ang="0">
                  <a:pos x="512" y="1712"/>
                </a:cxn>
                <a:cxn ang="0">
                  <a:pos x="426" y="1648"/>
                </a:cxn>
                <a:cxn ang="0">
                  <a:pos x="312" y="1693"/>
                </a:cxn>
                <a:cxn ang="0">
                  <a:pos x="274" y="1606"/>
                </a:cxn>
                <a:cxn ang="0">
                  <a:pos x="361" y="1437"/>
                </a:cxn>
                <a:cxn ang="0">
                  <a:pos x="232" y="1570"/>
                </a:cxn>
                <a:cxn ang="0">
                  <a:pos x="245" y="1475"/>
                </a:cxn>
                <a:cxn ang="0">
                  <a:pos x="266" y="1302"/>
                </a:cxn>
                <a:cxn ang="0">
                  <a:pos x="186" y="1057"/>
                </a:cxn>
                <a:cxn ang="0">
                  <a:pos x="32" y="760"/>
                </a:cxn>
                <a:cxn ang="0">
                  <a:pos x="0" y="583"/>
                </a:cxn>
                <a:cxn ang="0">
                  <a:pos x="19" y="403"/>
                </a:cxn>
                <a:cxn ang="0">
                  <a:pos x="135" y="270"/>
                </a:cxn>
                <a:cxn ang="0">
                  <a:pos x="173" y="289"/>
                </a:cxn>
                <a:cxn ang="0">
                  <a:pos x="325" y="196"/>
                </a:cxn>
                <a:cxn ang="0">
                  <a:pos x="531" y="0"/>
                </a:cxn>
                <a:cxn ang="0">
                  <a:pos x="346" y="215"/>
                </a:cxn>
                <a:cxn ang="0">
                  <a:pos x="639" y="32"/>
                </a:cxn>
                <a:cxn ang="0">
                  <a:pos x="717" y="102"/>
                </a:cxn>
                <a:cxn ang="0">
                  <a:pos x="789" y="87"/>
                </a:cxn>
                <a:cxn ang="0">
                  <a:pos x="854" y="32"/>
                </a:cxn>
              </a:cxnLst>
              <a:rect l="txL" t="txT" r="txR" b="txB"/>
              <a:pathLst>
                <a:path w="854" h="1712">
                  <a:moveTo>
                    <a:pt x="854" y="32"/>
                  </a:moveTo>
                  <a:lnTo>
                    <a:pt x="793" y="93"/>
                  </a:lnTo>
                  <a:lnTo>
                    <a:pt x="717" y="199"/>
                  </a:lnTo>
                  <a:lnTo>
                    <a:pt x="607" y="247"/>
                  </a:lnTo>
                  <a:lnTo>
                    <a:pt x="607" y="199"/>
                  </a:lnTo>
                  <a:lnTo>
                    <a:pt x="531" y="228"/>
                  </a:lnTo>
                  <a:lnTo>
                    <a:pt x="506" y="273"/>
                  </a:lnTo>
                  <a:lnTo>
                    <a:pt x="506" y="209"/>
                  </a:lnTo>
                  <a:lnTo>
                    <a:pt x="441" y="289"/>
                  </a:lnTo>
                  <a:lnTo>
                    <a:pt x="373" y="395"/>
                  </a:lnTo>
                  <a:lnTo>
                    <a:pt x="321" y="363"/>
                  </a:lnTo>
                  <a:lnTo>
                    <a:pt x="274" y="355"/>
                  </a:lnTo>
                  <a:lnTo>
                    <a:pt x="242" y="378"/>
                  </a:lnTo>
                  <a:lnTo>
                    <a:pt x="219" y="439"/>
                  </a:lnTo>
                  <a:lnTo>
                    <a:pt x="219" y="530"/>
                  </a:lnTo>
                  <a:lnTo>
                    <a:pt x="242" y="654"/>
                  </a:lnTo>
                  <a:lnTo>
                    <a:pt x="287" y="771"/>
                  </a:lnTo>
                  <a:lnTo>
                    <a:pt x="340" y="825"/>
                  </a:lnTo>
                  <a:lnTo>
                    <a:pt x="380" y="846"/>
                  </a:lnTo>
                  <a:lnTo>
                    <a:pt x="394" y="878"/>
                  </a:lnTo>
                  <a:lnTo>
                    <a:pt x="346" y="846"/>
                  </a:lnTo>
                  <a:lnTo>
                    <a:pt x="306" y="853"/>
                  </a:lnTo>
                  <a:lnTo>
                    <a:pt x="266" y="886"/>
                  </a:lnTo>
                  <a:lnTo>
                    <a:pt x="251" y="962"/>
                  </a:lnTo>
                  <a:lnTo>
                    <a:pt x="251" y="1040"/>
                  </a:lnTo>
                  <a:lnTo>
                    <a:pt x="278" y="1114"/>
                  </a:lnTo>
                  <a:lnTo>
                    <a:pt x="325" y="1140"/>
                  </a:lnTo>
                  <a:lnTo>
                    <a:pt x="373" y="1140"/>
                  </a:lnTo>
                  <a:lnTo>
                    <a:pt x="437" y="1093"/>
                  </a:lnTo>
                  <a:lnTo>
                    <a:pt x="458" y="1220"/>
                  </a:lnTo>
                  <a:lnTo>
                    <a:pt x="481" y="1325"/>
                  </a:lnTo>
                  <a:lnTo>
                    <a:pt x="531" y="1397"/>
                  </a:lnTo>
                  <a:lnTo>
                    <a:pt x="567" y="1452"/>
                  </a:lnTo>
                  <a:lnTo>
                    <a:pt x="580" y="1549"/>
                  </a:lnTo>
                  <a:lnTo>
                    <a:pt x="580" y="1667"/>
                  </a:lnTo>
                  <a:lnTo>
                    <a:pt x="512" y="1712"/>
                  </a:lnTo>
                  <a:lnTo>
                    <a:pt x="405" y="1712"/>
                  </a:lnTo>
                  <a:lnTo>
                    <a:pt x="426" y="1648"/>
                  </a:lnTo>
                  <a:lnTo>
                    <a:pt x="361" y="1699"/>
                  </a:lnTo>
                  <a:lnTo>
                    <a:pt x="312" y="1693"/>
                  </a:lnTo>
                  <a:lnTo>
                    <a:pt x="219" y="1652"/>
                  </a:lnTo>
                  <a:lnTo>
                    <a:pt x="274" y="1606"/>
                  </a:lnTo>
                  <a:lnTo>
                    <a:pt x="331" y="1517"/>
                  </a:lnTo>
                  <a:lnTo>
                    <a:pt x="361" y="1437"/>
                  </a:lnTo>
                  <a:lnTo>
                    <a:pt x="287" y="1530"/>
                  </a:lnTo>
                  <a:lnTo>
                    <a:pt x="232" y="1570"/>
                  </a:lnTo>
                  <a:lnTo>
                    <a:pt x="190" y="1549"/>
                  </a:lnTo>
                  <a:lnTo>
                    <a:pt x="245" y="1475"/>
                  </a:lnTo>
                  <a:lnTo>
                    <a:pt x="266" y="1397"/>
                  </a:lnTo>
                  <a:lnTo>
                    <a:pt x="266" y="1302"/>
                  </a:lnTo>
                  <a:lnTo>
                    <a:pt x="245" y="1211"/>
                  </a:lnTo>
                  <a:lnTo>
                    <a:pt x="186" y="1057"/>
                  </a:lnTo>
                  <a:lnTo>
                    <a:pt x="74" y="853"/>
                  </a:lnTo>
                  <a:lnTo>
                    <a:pt x="32" y="760"/>
                  </a:lnTo>
                  <a:lnTo>
                    <a:pt x="12" y="688"/>
                  </a:lnTo>
                  <a:lnTo>
                    <a:pt x="0" y="583"/>
                  </a:lnTo>
                  <a:lnTo>
                    <a:pt x="0" y="483"/>
                  </a:lnTo>
                  <a:lnTo>
                    <a:pt x="19" y="403"/>
                  </a:lnTo>
                  <a:lnTo>
                    <a:pt x="61" y="334"/>
                  </a:lnTo>
                  <a:lnTo>
                    <a:pt x="135" y="270"/>
                  </a:lnTo>
                  <a:lnTo>
                    <a:pt x="112" y="334"/>
                  </a:lnTo>
                  <a:lnTo>
                    <a:pt x="173" y="289"/>
                  </a:lnTo>
                  <a:lnTo>
                    <a:pt x="245" y="262"/>
                  </a:lnTo>
                  <a:lnTo>
                    <a:pt x="325" y="196"/>
                  </a:lnTo>
                  <a:lnTo>
                    <a:pt x="434" y="102"/>
                  </a:lnTo>
                  <a:lnTo>
                    <a:pt x="531" y="0"/>
                  </a:lnTo>
                  <a:lnTo>
                    <a:pt x="441" y="121"/>
                  </a:lnTo>
                  <a:lnTo>
                    <a:pt x="346" y="215"/>
                  </a:lnTo>
                  <a:lnTo>
                    <a:pt x="487" y="148"/>
                  </a:lnTo>
                  <a:lnTo>
                    <a:pt x="639" y="32"/>
                  </a:lnTo>
                  <a:lnTo>
                    <a:pt x="588" y="125"/>
                  </a:lnTo>
                  <a:lnTo>
                    <a:pt x="717" y="102"/>
                  </a:lnTo>
                  <a:lnTo>
                    <a:pt x="717" y="154"/>
                  </a:lnTo>
                  <a:lnTo>
                    <a:pt x="789" y="87"/>
                  </a:lnTo>
                  <a:lnTo>
                    <a:pt x="854" y="32"/>
                  </a:lnTo>
                  <a:lnTo>
                    <a:pt x="854" y="32"/>
                  </a:lnTo>
                  <a:close/>
                </a:path>
              </a:pathLst>
            </a:custGeom>
            <a:solidFill>
              <a:srgbClr val="000000"/>
            </a:solidFill>
            <a:ln w="9525">
              <a:noFill/>
            </a:ln>
          </p:spPr>
          <p:txBody>
            <a:bodyPr/>
            <a:lstStyle/>
            <a:p>
              <a:endParaRPr dirty="0">
                <a:latin typeface="Arial" panose="020B0604020202020204" pitchFamily="34" charset="0"/>
              </a:endParaRPr>
            </a:p>
          </p:txBody>
        </p:sp>
        <p:sp>
          <p:nvSpPr>
            <p:cNvPr id="25620" name="Freeform 18"/>
            <p:cNvSpPr/>
            <p:nvPr/>
          </p:nvSpPr>
          <p:spPr>
            <a:xfrm>
              <a:off x="1945" y="2191"/>
              <a:ext cx="207" cy="193"/>
            </a:xfrm>
            <a:custGeom>
              <a:avLst/>
              <a:gdLst>
                <a:gd name="txL" fmla="*/ 0 w 415"/>
                <a:gd name="txT" fmla="*/ 0 h 386"/>
                <a:gd name="txR" fmla="*/ 415 w 415"/>
                <a:gd name="txB" fmla="*/ 386 h 386"/>
              </a:gdLst>
              <a:ahLst/>
              <a:cxnLst>
                <a:cxn ang="0">
                  <a:pos x="27" y="353"/>
                </a:cxn>
                <a:cxn ang="0">
                  <a:pos x="114" y="330"/>
                </a:cxn>
                <a:cxn ang="0">
                  <a:pos x="179" y="338"/>
                </a:cxn>
                <a:cxn ang="0">
                  <a:pos x="227" y="357"/>
                </a:cxn>
                <a:cxn ang="0">
                  <a:pos x="249" y="386"/>
                </a:cxn>
                <a:cxn ang="0">
                  <a:pos x="276" y="344"/>
                </a:cxn>
                <a:cxn ang="0">
                  <a:pos x="310" y="370"/>
                </a:cxn>
                <a:cxn ang="0">
                  <a:pos x="375" y="380"/>
                </a:cxn>
                <a:cxn ang="0">
                  <a:pos x="401" y="325"/>
                </a:cxn>
                <a:cxn ang="0">
                  <a:pos x="415" y="245"/>
                </a:cxn>
                <a:cxn ang="0">
                  <a:pos x="409" y="176"/>
                </a:cxn>
                <a:cxn ang="0">
                  <a:pos x="386" y="232"/>
                </a:cxn>
                <a:cxn ang="0">
                  <a:pos x="375" y="138"/>
                </a:cxn>
                <a:cxn ang="0">
                  <a:pos x="346" y="89"/>
                </a:cxn>
                <a:cxn ang="0">
                  <a:pos x="310" y="42"/>
                </a:cxn>
                <a:cxn ang="0">
                  <a:pos x="346" y="110"/>
                </a:cxn>
                <a:cxn ang="0">
                  <a:pos x="362" y="176"/>
                </a:cxn>
                <a:cxn ang="0">
                  <a:pos x="356" y="251"/>
                </a:cxn>
                <a:cxn ang="0">
                  <a:pos x="342" y="283"/>
                </a:cxn>
                <a:cxn ang="0">
                  <a:pos x="327" y="216"/>
                </a:cxn>
                <a:cxn ang="0">
                  <a:pos x="301" y="131"/>
                </a:cxn>
                <a:cxn ang="0">
                  <a:pos x="253" y="76"/>
                </a:cxn>
                <a:cxn ang="0">
                  <a:pos x="202" y="24"/>
                </a:cxn>
                <a:cxn ang="0">
                  <a:pos x="147" y="0"/>
                </a:cxn>
                <a:cxn ang="0">
                  <a:pos x="221" y="110"/>
                </a:cxn>
                <a:cxn ang="0">
                  <a:pos x="114" y="68"/>
                </a:cxn>
                <a:cxn ang="0">
                  <a:pos x="42" y="76"/>
                </a:cxn>
                <a:cxn ang="0">
                  <a:pos x="162" y="176"/>
                </a:cxn>
                <a:cxn ang="0">
                  <a:pos x="50" y="176"/>
                </a:cxn>
                <a:cxn ang="0">
                  <a:pos x="188" y="292"/>
                </a:cxn>
                <a:cxn ang="0">
                  <a:pos x="36" y="251"/>
                </a:cxn>
                <a:cxn ang="0">
                  <a:pos x="0" y="251"/>
                </a:cxn>
                <a:cxn ang="0">
                  <a:pos x="162" y="319"/>
                </a:cxn>
                <a:cxn ang="0">
                  <a:pos x="101" y="319"/>
                </a:cxn>
                <a:cxn ang="0">
                  <a:pos x="27" y="353"/>
                </a:cxn>
                <a:cxn ang="0">
                  <a:pos x="27" y="353"/>
                </a:cxn>
              </a:cxnLst>
              <a:rect l="txL" t="txT" r="txR" b="txB"/>
              <a:pathLst>
                <a:path w="415" h="386">
                  <a:moveTo>
                    <a:pt x="27" y="353"/>
                  </a:moveTo>
                  <a:lnTo>
                    <a:pt x="114" y="330"/>
                  </a:lnTo>
                  <a:lnTo>
                    <a:pt x="179" y="338"/>
                  </a:lnTo>
                  <a:lnTo>
                    <a:pt x="227" y="357"/>
                  </a:lnTo>
                  <a:lnTo>
                    <a:pt x="249" y="386"/>
                  </a:lnTo>
                  <a:lnTo>
                    <a:pt x="276" y="344"/>
                  </a:lnTo>
                  <a:lnTo>
                    <a:pt x="310" y="370"/>
                  </a:lnTo>
                  <a:lnTo>
                    <a:pt x="375" y="380"/>
                  </a:lnTo>
                  <a:lnTo>
                    <a:pt x="401" y="325"/>
                  </a:lnTo>
                  <a:lnTo>
                    <a:pt x="415" y="245"/>
                  </a:lnTo>
                  <a:lnTo>
                    <a:pt x="409" y="176"/>
                  </a:lnTo>
                  <a:lnTo>
                    <a:pt x="386" y="232"/>
                  </a:lnTo>
                  <a:lnTo>
                    <a:pt x="375" y="138"/>
                  </a:lnTo>
                  <a:lnTo>
                    <a:pt x="346" y="89"/>
                  </a:lnTo>
                  <a:lnTo>
                    <a:pt x="310" y="42"/>
                  </a:lnTo>
                  <a:lnTo>
                    <a:pt x="346" y="110"/>
                  </a:lnTo>
                  <a:lnTo>
                    <a:pt x="362" y="176"/>
                  </a:lnTo>
                  <a:lnTo>
                    <a:pt x="356" y="251"/>
                  </a:lnTo>
                  <a:lnTo>
                    <a:pt x="342" y="283"/>
                  </a:lnTo>
                  <a:lnTo>
                    <a:pt x="327" y="216"/>
                  </a:lnTo>
                  <a:lnTo>
                    <a:pt x="301" y="131"/>
                  </a:lnTo>
                  <a:lnTo>
                    <a:pt x="253" y="76"/>
                  </a:lnTo>
                  <a:lnTo>
                    <a:pt x="202" y="24"/>
                  </a:lnTo>
                  <a:lnTo>
                    <a:pt x="147" y="0"/>
                  </a:lnTo>
                  <a:lnTo>
                    <a:pt x="221" y="110"/>
                  </a:lnTo>
                  <a:lnTo>
                    <a:pt x="114" y="68"/>
                  </a:lnTo>
                  <a:lnTo>
                    <a:pt x="42" y="76"/>
                  </a:lnTo>
                  <a:lnTo>
                    <a:pt x="162" y="176"/>
                  </a:lnTo>
                  <a:lnTo>
                    <a:pt x="50" y="176"/>
                  </a:lnTo>
                  <a:lnTo>
                    <a:pt x="188" y="292"/>
                  </a:lnTo>
                  <a:lnTo>
                    <a:pt x="36" y="251"/>
                  </a:lnTo>
                  <a:lnTo>
                    <a:pt x="0" y="251"/>
                  </a:lnTo>
                  <a:lnTo>
                    <a:pt x="162" y="319"/>
                  </a:lnTo>
                  <a:lnTo>
                    <a:pt x="101" y="319"/>
                  </a:lnTo>
                  <a:lnTo>
                    <a:pt x="27" y="353"/>
                  </a:lnTo>
                  <a:lnTo>
                    <a:pt x="27" y="353"/>
                  </a:lnTo>
                  <a:close/>
                </a:path>
              </a:pathLst>
            </a:custGeom>
            <a:solidFill>
              <a:srgbClr val="000000"/>
            </a:solidFill>
            <a:ln w="9525">
              <a:noFill/>
            </a:ln>
          </p:spPr>
          <p:txBody>
            <a:bodyPr/>
            <a:lstStyle/>
            <a:p>
              <a:endParaRPr dirty="0">
                <a:latin typeface="Arial" panose="020B0604020202020204" pitchFamily="34" charset="0"/>
              </a:endParaRPr>
            </a:p>
          </p:txBody>
        </p:sp>
        <p:sp>
          <p:nvSpPr>
            <p:cNvPr id="25621" name="Freeform 19"/>
            <p:cNvSpPr/>
            <p:nvPr/>
          </p:nvSpPr>
          <p:spPr>
            <a:xfrm>
              <a:off x="2149" y="2274"/>
              <a:ext cx="227" cy="271"/>
            </a:xfrm>
            <a:custGeom>
              <a:avLst/>
              <a:gdLst>
                <a:gd name="txL" fmla="*/ 0 w 455"/>
                <a:gd name="txT" fmla="*/ 0 h 542"/>
                <a:gd name="txR" fmla="*/ 455 w 455"/>
                <a:gd name="txB" fmla="*/ 542 h 542"/>
              </a:gdLst>
              <a:ahLst/>
              <a:cxnLst>
                <a:cxn ang="0">
                  <a:pos x="21" y="215"/>
                </a:cxn>
                <a:cxn ang="0">
                  <a:pos x="101" y="145"/>
                </a:cxn>
                <a:cxn ang="0">
                  <a:pos x="165" y="72"/>
                </a:cxn>
                <a:cxn ang="0">
                  <a:pos x="211" y="0"/>
                </a:cxn>
                <a:cxn ang="0">
                  <a:pos x="192" y="80"/>
                </a:cxn>
                <a:cxn ang="0">
                  <a:pos x="137" y="154"/>
                </a:cxn>
                <a:cxn ang="0">
                  <a:pos x="101" y="202"/>
                </a:cxn>
                <a:cxn ang="0">
                  <a:pos x="179" y="160"/>
                </a:cxn>
                <a:cxn ang="0">
                  <a:pos x="295" y="72"/>
                </a:cxn>
                <a:cxn ang="0">
                  <a:pos x="359" y="11"/>
                </a:cxn>
                <a:cxn ang="0">
                  <a:pos x="236" y="154"/>
                </a:cxn>
                <a:cxn ang="0">
                  <a:pos x="333" y="107"/>
                </a:cxn>
                <a:cxn ang="0">
                  <a:pos x="333" y="165"/>
                </a:cxn>
                <a:cxn ang="0">
                  <a:pos x="253" y="234"/>
                </a:cxn>
                <a:cxn ang="0">
                  <a:pos x="202" y="268"/>
                </a:cxn>
                <a:cxn ang="0">
                  <a:pos x="221" y="300"/>
                </a:cxn>
                <a:cxn ang="0">
                  <a:pos x="455" y="247"/>
                </a:cxn>
                <a:cxn ang="0">
                  <a:pos x="378" y="314"/>
                </a:cxn>
                <a:cxn ang="0">
                  <a:pos x="308" y="354"/>
                </a:cxn>
                <a:cxn ang="0">
                  <a:pos x="405" y="354"/>
                </a:cxn>
                <a:cxn ang="0">
                  <a:pos x="300" y="380"/>
                </a:cxn>
                <a:cxn ang="0">
                  <a:pos x="348" y="428"/>
                </a:cxn>
                <a:cxn ang="0">
                  <a:pos x="238" y="428"/>
                </a:cxn>
                <a:cxn ang="0">
                  <a:pos x="221" y="542"/>
                </a:cxn>
                <a:cxn ang="0">
                  <a:pos x="205" y="401"/>
                </a:cxn>
                <a:cxn ang="0">
                  <a:pos x="190" y="327"/>
                </a:cxn>
                <a:cxn ang="0">
                  <a:pos x="148" y="281"/>
                </a:cxn>
                <a:cxn ang="0">
                  <a:pos x="93" y="247"/>
                </a:cxn>
                <a:cxn ang="0">
                  <a:pos x="0" y="221"/>
                </a:cxn>
                <a:cxn ang="0">
                  <a:pos x="21" y="215"/>
                </a:cxn>
                <a:cxn ang="0">
                  <a:pos x="21" y="215"/>
                </a:cxn>
              </a:cxnLst>
              <a:rect l="txL" t="txT" r="txR" b="txB"/>
              <a:pathLst>
                <a:path w="455" h="542">
                  <a:moveTo>
                    <a:pt x="21" y="215"/>
                  </a:moveTo>
                  <a:lnTo>
                    <a:pt x="101" y="145"/>
                  </a:lnTo>
                  <a:lnTo>
                    <a:pt x="165" y="72"/>
                  </a:lnTo>
                  <a:lnTo>
                    <a:pt x="211" y="0"/>
                  </a:lnTo>
                  <a:lnTo>
                    <a:pt x="192" y="80"/>
                  </a:lnTo>
                  <a:lnTo>
                    <a:pt x="137" y="154"/>
                  </a:lnTo>
                  <a:lnTo>
                    <a:pt x="101" y="202"/>
                  </a:lnTo>
                  <a:lnTo>
                    <a:pt x="179" y="160"/>
                  </a:lnTo>
                  <a:lnTo>
                    <a:pt x="295" y="72"/>
                  </a:lnTo>
                  <a:lnTo>
                    <a:pt x="359" y="11"/>
                  </a:lnTo>
                  <a:lnTo>
                    <a:pt x="236" y="154"/>
                  </a:lnTo>
                  <a:lnTo>
                    <a:pt x="333" y="107"/>
                  </a:lnTo>
                  <a:lnTo>
                    <a:pt x="333" y="165"/>
                  </a:lnTo>
                  <a:lnTo>
                    <a:pt x="253" y="234"/>
                  </a:lnTo>
                  <a:lnTo>
                    <a:pt x="202" y="268"/>
                  </a:lnTo>
                  <a:lnTo>
                    <a:pt x="221" y="300"/>
                  </a:lnTo>
                  <a:lnTo>
                    <a:pt x="455" y="247"/>
                  </a:lnTo>
                  <a:lnTo>
                    <a:pt x="378" y="314"/>
                  </a:lnTo>
                  <a:lnTo>
                    <a:pt x="308" y="354"/>
                  </a:lnTo>
                  <a:lnTo>
                    <a:pt x="405" y="354"/>
                  </a:lnTo>
                  <a:lnTo>
                    <a:pt x="300" y="380"/>
                  </a:lnTo>
                  <a:lnTo>
                    <a:pt x="348" y="428"/>
                  </a:lnTo>
                  <a:lnTo>
                    <a:pt x="238" y="428"/>
                  </a:lnTo>
                  <a:lnTo>
                    <a:pt x="221" y="542"/>
                  </a:lnTo>
                  <a:lnTo>
                    <a:pt x="205" y="401"/>
                  </a:lnTo>
                  <a:lnTo>
                    <a:pt x="190" y="327"/>
                  </a:lnTo>
                  <a:lnTo>
                    <a:pt x="148" y="281"/>
                  </a:lnTo>
                  <a:lnTo>
                    <a:pt x="93" y="247"/>
                  </a:lnTo>
                  <a:lnTo>
                    <a:pt x="0" y="221"/>
                  </a:lnTo>
                  <a:lnTo>
                    <a:pt x="21" y="215"/>
                  </a:lnTo>
                  <a:lnTo>
                    <a:pt x="21" y="215"/>
                  </a:lnTo>
                  <a:close/>
                </a:path>
              </a:pathLst>
            </a:custGeom>
            <a:solidFill>
              <a:srgbClr val="000000"/>
            </a:solidFill>
            <a:ln w="9525">
              <a:noFill/>
            </a:ln>
          </p:spPr>
          <p:txBody>
            <a:bodyPr/>
            <a:lstStyle/>
            <a:p>
              <a:endParaRPr dirty="0">
                <a:latin typeface="Arial" panose="020B0604020202020204" pitchFamily="34" charset="0"/>
              </a:endParaRPr>
            </a:p>
          </p:txBody>
        </p:sp>
        <p:sp>
          <p:nvSpPr>
            <p:cNvPr id="25622" name="Freeform 20"/>
            <p:cNvSpPr/>
            <p:nvPr/>
          </p:nvSpPr>
          <p:spPr>
            <a:xfrm>
              <a:off x="2152" y="2165"/>
              <a:ext cx="331" cy="1184"/>
            </a:xfrm>
            <a:custGeom>
              <a:avLst/>
              <a:gdLst>
                <a:gd name="txL" fmla="*/ 0 w 661"/>
                <a:gd name="txT" fmla="*/ 0 h 2369"/>
                <a:gd name="txR" fmla="*/ 661 w 661"/>
                <a:gd name="txB" fmla="*/ 2369 h 2369"/>
              </a:gdLst>
              <a:ahLst/>
              <a:cxnLst>
                <a:cxn ang="0">
                  <a:pos x="253" y="862"/>
                </a:cxn>
                <a:cxn ang="0">
                  <a:pos x="429" y="960"/>
                </a:cxn>
                <a:cxn ang="0">
                  <a:pos x="507" y="1069"/>
                </a:cxn>
                <a:cxn ang="0">
                  <a:pos x="568" y="1055"/>
                </a:cxn>
                <a:cxn ang="0">
                  <a:pos x="608" y="1097"/>
                </a:cxn>
                <a:cxn ang="0">
                  <a:pos x="612" y="768"/>
                </a:cxn>
                <a:cxn ang="0">
                  <a:pos x="528" y="337"/>
                </a:cxn>
                <a:cxn ang="0">
                  <a:pos x="388" y="109"/>
                </a:cxn>
                <a:cxn ang="0">
                  <a:pos x="241" y="16"/>
                </a:cxn>
                <a:cxn ang="0">
                  <a:pos x="241" y="0"/>
                </a:cxn>
                <a:cxn ang="0">
                  <a:pos x="437" y="130"/>
                </a:cxn>
                <a:cxn ang="0">
                  <a:pos x="582" y="421"/>
                </a:cxn>
                <a:cxn ang="0">
                  <a:pos x="656" y="862"/>
                </a:cxn>
                <a:cxn ang="0">
                  <a:pos x="644" y="1164"/>
                </a:cxn>
                <a:cxn ang="0">
                  <a:pos x="498" y="1548"/>
                </a:cxn>
                <a:cxn ang="0">
                  <a:pos x="353" y="1880"/>
                </a:cxn>
                <a:cxn ang="0">
                  <a:pos x="357" y="2118"/>
                </a:cxn>
                <a:cxn ang="0">
                  <a:pos x="253" y="2272"/>
                </a:cxn>
                <a:cxn ang="0">
                  <a:pos x="142" y="2359"/>
                </a:cxn>
                <a:cxn ang="0">
                  <a:pos x="95" y="2369"/>
                </a:cxn>
                <a:cxn ang="0">
                  <a:pos x="0" y="2224"/>
                </a:cxn>
                <a:cxn ang="0">
                  <a:pos x="64" y="2044"/>
                </a:cxn>
                <a:cxn ang="0">
                  <a:pos x="159" y="1747"/>
                </a:cxn>
                <a:cxn ang="0">
                  <a:pos x="270" y="1787"/>
                </a:cxn>
                <a:cxn ang="0">
                  <a:pos x="342" y="1677"/>
                </a:cxn>
                <a:cxn ang="0">
                  <a:pos x="327" y="1542"/>
                </a:cxn>
                <a:cxn ang="0">
                  <a:pos x="247" y="1514"/>
                </a:cxn>
                <a:cxn ang="0">
                  <a:pos x="220" y="1514"/>
                </a:cxn>
                <a:cxn ang="0">
                  <a:pos x="336" y="1413"/>
                </a:cxn>
                <a:cxn ang="0">
                  <a:pos x="372" y="1025"/>
                </a:cxn>
                <a:cxn ang="0">
                  <a:pos x="294" y="1002"/>
                </a:cxn>
                <a:cxn ang="0">
                  <a:pos x="205" y="1086"/>
                </a:cxn>
                <a:cxn ang="0">
                  <a:pos x="220" y="787"/>
                </a:cxn>
              </a:cxnLst>
              <a:rect l="txL" t="txT" r="txR" b="txB"/>
              <a:pathLst>
                <a:path w="661" h="2369">
                  <a:moveTo>
                    <a:pt x="220" y="787"/>
                  </a:moveTo>
                  <a:lnTo>
                    <a:pt x="253" y="862"/>
                  </a:lnTo>
                  <a:lnTo>
                    <a:pt x="321" y="917"/>
                  </a:lnTo>
                  <a:lnTo>
                    <a:pt x="429" y="960"/>
                  </a:lnTo>
                  <a:lnTo>
                    <a:pt x="488" y="1029"/>
                  </a:lnTo>
                  <a:lnTo>
                    <a:pt x="507" y="1069"/>
                  </a:lnTo>
                  <a:lnTo>
                    <a:pt x="517" y="966"/>
                  </a:lnTo>
                  <a:lnTo>
                    <a:pt x="568" y="1055"/>
                  </a:lnTo>
                  <a:lnTo>
                    <a:pt x="582" y="1002"/>
                  </a:lnTo>
                  <a:lnTo>
                    <a:pt x="608" y="1097"/>
                  </a:lnTo>
                  <a:lnTo>
                    <a:pt x="629" y="997"/>
                  </a:lnTo>
                  <a:lnTo>
                    <a:pt x="612" y="768"/>
                  </a:lnTo>
                  <a:lnTo>
                    <a:pt x="582" y="533"/>
                  </a:lnTo>
                  <a:lnTo>
                    <a:pt x="528" y="337"/>
                  </a:lnTo>
                  <a:lnTo>
                    <a:pt x="460" y="198"/>
                  </a:lnTo>
                  <a:lnTo>
                    <a:pt x="388" y="109"/>
                  </a:lnTo>
                  <a:lnTo>
                    <a:pt x="317" y="50"/>
                  </a:lnTo>
                  <a:lnTo>
                    <a:pt x="241" y="16"/>
                  </a:lnTo>
                  <a:lnTo>
                    <a:pt x="173" y="0"/>
                  </a:lnTo>
                  <a:lnTo>
                    <a:pt x="241" y="0"/>
                  </a:lnTo>
                  <a:lnTo>
                    <a:pt x="346" y="50"/>
                  </a:lnTo>
                  <a:lnTo>
                    <a:pt x="437" y="130"/>
                  </a:lnTo>
                  <a:lnTo>
                    <a:pt x="517" y="249"/>
                  </a:lnTo>
                  <a:lnTo>
                    <a:pt x="582" y="421"/>
                  </a:lnTo>
                  <a:lnTo>
                    <a:pt x="629" y="628"/>
                  </a:lnTo>
                  <a:lnTo>
                    <a:pt x="656" y="862"/>
                  </a:lnTo>
                  <a:lnTo>
                    <a:pt x="661" y="1002"/>
                  </a:lnTo>
                  <a:lnTo>
                    <a:pt x="644" y="1164"/>
                  </a:lnTo>
                  <a:lnTo>
                    <a:pt x="587" y="1365"/>
                  </a:lnTo>
                  <a:lnTo>
                    <a:pt x="498" y="1548"/>
                  </a:lnTo>
                  <a:lnTo>
                    <a:pt x="399" y="1728"/>
                  </a:lnTo>
                  <a:lnTo>
                    <a:pt x="353" y="1880"/>
                  </a:lnTo>
                  <a:lnTo>
                    <a:pt x="346" y="2017"/>
                  </a:lnTo>
                  <a:lnTo>
                    <a:pt x="357" y="2118"/>
                  </a:lnTo>
                  <a:lnTo>
                    <a:pt x="395" y="2217"/>
                  </a:lnTo>
                  <a:lnTo>
                    <a:pt x="253" y="2272"/>
                  </a:lnTo>
                  <a:lnTo>
                    <a:pt x="260" y="2314"/>
                  </a:lnTo>
                  <a:lnTo>
                    <a:pt x="142" y="2359"/>
                  </a:lnTo>
                  <a:lnTo>
                    <a:pt x="99" y="2295"/>
                  </a:lnTo>
                  <a:lnTo>
                    <a:pt x="95" y="2369"/>
                  </a:lnTo>
                  <a:lnTo>
                    <a:pt x="5" y="2369"/>
                  </a:lnTo>
                  <a:lnTo>
                    <a:pt x="0" y="2224"/>
                  </a:lnTo>
                  <a:lnTo>
                    <a:pt x="5" y="2122"/>
                  </a:lnTo>
                  <a:lnTo>
                    <a:pt x="64" y="2044"/>
                  </a:lnTo>
                  <a:lnTo>
                    <a:pt x="112" y="1953"/>
                  </a:lnTo>
                  <a:lnTo>
                    <a:pt x="159" y="1747"/>
                  </a:lnTo>
                  <a:lnTo>
                    <a:pt x="199" y="1783"/>
                  </a:lnTo>
                  <a:lnTo>
                    <a:pt x="270" y="1787"/>
                  </a:lnTo>
                  <a:lnTo>
                    <a:pt x="321" y="1742"/>
                  </a:lnTo>
                  <a:lnTo>
                    <a:pt x="342" y="1677"/>
                  </a:lnTo>
                  <a:lnTo>
                    <a:pt x="346" y="1609"/>
                  </a:lnTo>
                  <a:lnTo>
                    <a:pt x="327" y="1542"/>
                  </a:lnTo>
                  <a:lnTo>
                    <a:pt x="289" y="1514"/>
                  </a:lnTo>
                  <a:lnTo>
                    <a:pt x="247" y="1514"/>
                  </a:lnTo>
                  <a:lnTo>
                    <a:pt x="215" y="1533"/>
                  </a:lnTo>
                  <a:lnTo>
                    <a:pt x="220" y="1514"/>
                  </a:lnTo>
                  <a:lnTo>
                    <a:pt x="275" y="1472"/>
                  </a:lnTo>
                  <a:lnTo>
                    <a:pt x="336" y="1413"/>
                  </a:lnTo>
                  <a:lnTo>
                    <a:pt x="388" y="1190"/>
                  </a:lnTo>
                  <a:lnTo>
                    <a:pt x="372" y="1025"/>
                  </a:lnTo>
                  <a:lnTo>
                    <a:pt x="342" y="1002"/>
                  </a:lnTo>
                  <a:lnTo>
                    <a:pt x="294" y="1002"/>
                  </a:lnTo>
                  <a:lnTo>
                    <a:pt x="253" y="1025"/>
                  </a:lnTo>
                  <a:lnTo>
                    <a:pt x="205" y="1086"/>
                  </a:lnTo>
                  <a:lnTo>
                    <a:pt x="220" y="960"/>
                  </a:lnTo>
                  <a:lnTo>
                    <a:pt x="220" y="787"/>
                  </a:lnTo>
                  <a:lnTo>
                    <a:pt x="220" y="787"/>
                  </a:lnTo>
                  <a:close/>
                </a:path>
              </a:pathLst>
            </a:custGeom>
            <a:solidFill>
              <a:srgbClr val="000000"/>
            </a:solidFill>
            <a:ln w="9525">
              <a:noFill/>
            </a:ln>
          </p:spPr>
          <p:txBody>
            <a:bodyPr/>
            <a:lstStyle/>
            <a:p>
              <a:endParaRPr dirty="0">
                <a:latin typeface="Arial" panose="020B0604020202020204" pitchFamily="34" charset="0"/>
              </a:endParaRPr>
            </a:p>
          </p:txBody>
        </p:sp>
        <p:sp>
          <p:nvSpPr>
            <p:cNvPr id="25623" name="Freeform 21"/>
            <p:cNvSpPr/>
            <p:nvPr/>
          </p:nvSpPr>
          <p:spPr>
            <a:xfrm>
              <a:off x="1262" y="1985"/>
              <a:ext cx="944" cy="652"/>
            </a:xfrm>
            <a:custGeom>
              <a:avLst/>
              <a:gdLst>
                <a:gd name="txL" fmla="*/ 0 w 1888"/>
                <a:gd name="txT" fmla="*/ 0 h 1304"/>
                <a:gd name="txR" fmla="*/ 1888 w 1888"/>
                <a:gd name="txB" fmla="*/ 1304 h 1304"/>
              </a:gdLst>
              <a:ahLst/>
              <a:cxnLst>
                <a:cxn ang="0">
                  <a:pos x="34" y="1183"/>
                </a:cxn>
                <a:cxn ang="0">
                  <a:pos x="108" y="945"/>
                </a:cxn>
                <a:cxn ang="0">
                  <a:pos x="156" y="998"/>
                </a:cxn>
                <a:cxn ang="0">
                  <a:pos x="209" y="1021"/>
                </a:cxn>
                <a:cxn ang="0">
                  <a:pos x="302" y="966"/>
                </a:cxn>
                <a:cxn ang="0">
                  <a:pos x="517" y="846"/>
                </a:cxn>
                <a:cxn ang="0">
                  <a:pos x="780" y="780"/>
                </a:cxn>
                <a:cxn ang="0">
                  <a:pos x="785" y="818"/>
                </a:cxn>
                <a:cxn ang="0">
                  <a:pos x="1072" y="675"/>
                </a:cxn>
                <a:cxn ang="0">
                  <a:pos x="1251" y="624"/>
                </a:cxn>
                <a:cxn ang="0">
                  <a:pos x="1057" y="629"/>
                </a:cxn>
                <a:cxn ang="0">
                  <a:pos x="1183" y="502"/>
                </a:cxn>
                <a:cxn ang="0">
                  <a:pos x="1318" y="437"/>
                </a:cxn>
                <a:cxn ang="0">
                  <a:pos x="1097" y="489"/>
                </a:cxn>
                <a:cxn ang="0">
                  <a:pos x="650" y="719"/>
                </a:cxn>
                <a:cxn ang="0">
                  <a:pos x="542" y="705"/>
                </a:cxn>
                <a:cxn ang="0">
                  <a:pos x="757" y="582"/>
                </a:cxn>
                <a:cxn ang="0">
                  <a:pos x="498" y="688"/>
                </a:cxn>
                <a:cxn ang="0">
                  <a:pos x="302" y="852"/>
                </a:cxn>
                <a:cxn ang="0">
                  <a:pos x="464" y="629"/>
                </a:cxn>
                <a:cxn ang="0">
                  <a:pos x="437" y="624"/>
                </a:cxn>
                <a:cxn ang="0">
                  <a:pos x="247" y="780"/>
                </a:cxn>
                <a:cxn ang="0">
                  <a:pos x="390" y="510"/>
                </a:cxn>
                <a:cxn ang="0">
                  <a:pos x="196" y="696"/>
                </a:cxn>
                <a:cxn ang="0">
                  <a:pos x="380" y="396"/>
                </a:cxn>
                <a:cxn ang="0">
                  <a:pos x="892" y="99"/>
                </a:cxn>
                <a:cxn ang="0">
                  <a:pos x="1392" y="46"/>
                </a:cxn>
                <a:cxn ang="0">
                  <a:pos x="1774" y="234"/>
                </a:cxn>
                <a:cxn ang="0">
                  <a:pos x="1867" y="439"/>
                </a:cxn>
                <a:cxn ang="0">
                  <a:pos x="1888" y="403"/>
                </a:cxn>
                <a:cxn ang="0">
                  <a:pos x="1785" y="185"/>
                </a:cxn>
                <a:cxn ang="0">
                  <a:pos x="1472" y="23"/>
                </a:cxn>
                <a:cxn ang="0">
                  <a:pos x="1050" y="14"/>
                </a:cxn>
                <a:cxn ang="0">
                  <a:pos x="603" y="185"/>
                </a:cxn>
                <a:cxn ang="0">
                  <a:pos x="342" y="382"/>
                </a:cxn>
                <a:cxn ang="0">
                  <a:pos x="156" y="658"/>
                </a:cxn>
                <a:cxn ang="0">
                  <a:pos x="38" y="1021"/>
                </a:cxn>
                <a:cxn ang="0">
                  <a:pos x="0" y="1304"/>
                </a:cxn>
              </a:cxnLst>
              <a:rect l="txL" t="txT" r="txR" b="txB"/>
              <a:pathLst>
                <a:path w="1888" h="1304">
                  <a:moveTo>
                    <a:pt x="0" y="1304"/>
                  </a:moveTo>
                  <a:lnTo>
                    <a:pt x="34" y="1183"/>
                  </a:lnTo>
                  <a:lnTo>
                    <a:pt x="74" y="1093"/>
                  </a:lnTo>
                  <a:lnTo>
                    <a:pt x="108" y="945"/>
                  </a:lnTo>
                  <a:lnTo>
                    <a:pt x="156" y="846"/>
                  </a:lnTo>
                  <a:lnTo>
                    <a:pt x="156" y="998"/>
                  </a:lnTo>
                  <a:lnTo>
                    <a:pt x="215" y="892"/>
                  </a:lnTo>
                  <a:lnTo>
                    <a:pt x="209" y="1021"/>
                  </a:lnTo>
                  <a:lnTo>
                    <a:pt x="247" y="1048"/>
                  </a:lnTo>
                  <a:lnTo>
                    <a:pt x="302" y="966"/>
                  </a:lnTo>
                  <a:lnTo>
                    <a:pt x="376" y="899"/>
                  </a:lnTo>
                  <a:lnTo>
                    <a:pt x="517" y="846"/>
                  </a:lnTo>
                  <a:lnTo>
                    <a:pt x="664" y="818"/>
                  </a:lnTo>
                  <a:lnTo>
                    <a:pt x="780" y="780"/>
                  </a:lnTo>
                  <a:lnTo>
                    <a:pt x="882" y="723"/>
                  </a:lnTo>
                  <a:lnTo>
                    <a:pt x="785" y="818"/>
                  </a:lnTo>
                  <a:lnTo>
                    <a:pt x="956" y="751"/>
                  </a:lnTo>
                  <a:lnTo>
                    <a:pt x="1072" y="675"/>
                  </a:lnTo>
                  <a:lnTo>
                    <a:pt x="1166" y="629"/>
                  </a:lnTo>
                  <a:lnTo>
                    <a:pt x="1251" y="624"/>
                  </a:lnTo>
                  <a:lnTo>
                    <a:pt x="1152" y="618"/>
                  </a:lnTo>
                  <a:lnTo>
                    <a:pt x="1057" y="629"/>
                  </a:lnTo>
                  <a:lnTo>
                    <a:pt x="1120" y="582"/>
                  </a:lnTo>
                  <a:lnTo>
                    <a:pt x="1183" y="502"/>
                  </a:lnTo>
                  <a:lnTo>
                    <a:pt x="1259" y="455"/>
                  </a:lnTo>
                  <a:lnTo>
                    <a:pt x="1318" y="437"/>
                  </a:lnTo>
                  <a:lnTo>
                    <a:pt x="1238" y="437"/>
                  </a:lnTo>
                  <a:lnTo>
                    <a:pt x="1097" y="489"/>
                  </a:lnTo>
                  <a:lnTo>
                    <a:pt x="916" y="582"/>
                  </a:lnTo>
                  <a:lnTo>
                    <a:pt x="650" y="719"/>
                  </a:lnTo>
                  <a:lnTo>
                    <a:pt x="447" y="793"/>
                  </a:lnTo>
                  <a:lnTo>
                    <a:pt x="542" y="705"/>
                  </a:lnTo>
                  <a:lnTo>
                    <a:pt x="643" y="645"/>
                  </a:lnTo>
                  <a:lnTo>
                    <a:pt x="757" y="582"/>
                  </a:lnTo>
                  <a:lnTo>
                    <a:pt x="622" y="629"/>
                  </a:lnTo>
                  <a:lnTo>
                    <a:pt x="498" y="688"/>
                  </a:lnTo>
                  <a:lnTo>
                    <a:pt x="401" y="757"/>
                  </a:lnTo>
                  <a:lnTo>
                    <a:pt x="302" y="852"/>
                  </a:lnTo>
                  <a:lnTo>
                    <a:pt x="361" y="743"/>
                  </a:lnTo>
                  <a:lnTo>
                    <a:pt x="464" y="629"/>
                  </a:lnTo>
                  <a:lnTo>
                    <a:pt x="549" y="569"/>
                  </a:lnTo>
                  <a:lnTo>
                    <a:pt x="437" y="624"/>
                  </a:lnTo>
                  <a:lnTo>
                    <a:pt x="321" y="705"/>
                  </a:lnTo>
                  <a:lnTo>
                    <a:pt x="247" y="780"/>
                  </a:lnTo>
                  <a:lnTo>
                    <a:pt x="308" y="629"/>
                  </a:lnTo>
                  <a:lnTo>
                    <a:pt x="390" y="510"/>
                  </a:lnTo>
                  <a:lnTo>
                    <a:pt x="274" y="608"/>
                  </a:lnTo>
                  <a:lnTo>
                    <a:pt x="196" y="696"/>
                  </a:lnTo>
                  <a:lnTo>
                    <a:pt x="270" y="531"/>
                  </a:lnTo>
                  <a:lnTo>
                    <a:pt x="380" y="396"/>
                  </a:lnTo>
                  <a:lnTo>
                    <a:pt x="595" y="240"/>
                  </a:lnTo>
                  <a:lnTo>
                    <a:pt x="892" y="99"/>
                  </a:lnTo>
                  <a:lnTo>
                    <a:pt x="1173" y="38"/>
                  </a:lnTo>
                  <a:lnTo>
                    <a:pt x="1392" y="46"/>
                  </a:lnTo>
                  <a:lnTo>
                    <a:pt x="1614" y="120"/>
                  </a:lnTo>
                  <a:lnTo>
                    <a:pt x="1774" y="234"/>
                  </a:lnTo>
                  <a:lnTo>
                    <a:pt x="1846" y="339"/>
                  </a:lnTo>
                  <a:lnTo>
                    <a:pt x="1867" y="439"/>
                  </a:lnTo>
                  <a:lnTo>
                    <a:pt x="1867" y="510"/>
                  </a:lnTo>
                  <a:lnTo>
                    <a:pt x="1888" y="403"/>
                  </a:lnTo>
                  <a:lnTo>
                    <a:pt x="1875" y="293"/>
                  </a:lnTo>
                  <a:lnTo>
                    <a:pt x="1785" y="185"/>
                  </a:lnTo>
                  <a:lnTo>
                    <a:pt x="1645" y="91"/>
                  </a:lnTo>
                  <a:lnTo>
                    <a:pt x="1472" y="23"/>
                  </a:lnTo>
                  <a:lnTo>
                    <a:pt x="1272" y="0"/>
                  </a:lnTo>
                  <a:lnTo>
                    <a:pt x="1050" y="14"/>
                  </a:lnTo>
                  <a:lnTo>
                    <a:pt x="837" y="72"/>
                  </a:lnTo>
                  <a:lnTo>
                    <a:pt x="603" y="185"/>
                  </a:lnTo>
                  <a:lnTo>
                    <a:pt x="447" y="302"/>
                  </a:lnTo>
                  <a:lnTo>
                    <a:pt x="342" y="382"/>
                  </a:lnTo>
                  <a:lnTo>
                    <a:pt x="238" y="531"/>
                  </a:lnTo>
                  <a:lnTo>
                    <a:pt x="156" y="658"/>
                  </a:lnTo>
                  <a:lnTo>
                    <a:pt x="87" y="818"/>
                  </a:lnTo>
                  <a:lnTo>
                    <a:pt x="38" y="1021"/>
                  </a:lnTo>
                  <a:lnTo>
                    <a:pt x="15" y="1194"/>
                  </a:lnTo>
                  <a:lnTo>
                    <a:pt x="0" y="1304"/>
                  </a:lnTo>
                  <a:lnTo>
                    <a:pt x="0" y="1304"/>
                  </a:lnTo>
                  <a:close/>
                </a:path>
              </a:pathLst>
            </a:custGeom>
            <a:solidFill>
              <a:srgbClr val="000000"/>
            </a:solidFill>
            <a:ln w="9525">
              <a:noFill/>
            </a:ln>
          </p:spPr>
          <p:txBody>
            <a:bodyPr/>
            <a:lstStyle/>
            <a:p>
              <a:endParaRPr dirty="0">
                <a:latin typeface="Arial" panose="020B0604020202020204" pitchFamily="34" charset="0"/>
              </a:endParaRPr>
            </a:p>
          </p:txBody>
        </p:sp>
        <p:sp>
          <p:nvSpPr>
            <p:cNvPr id="25624" name="Freeform 22"/>
            <p:cNvSpPr/>
            <p:nvPr/>
          </p:nvSpPr>
          <p:spPr>
            <a:xfrm>
              <a:off x="1452" y="2702"/>
              <a:ext cx="877" cy="726"/>
            </a:xfrm>
            <a:custGeom>
              <a:avLst/>
              <a:gdLst>
                <a:gd name="txL" fmla="*/ 0 w 1753"/>
                <a:gd name="txT" fmla="*/ 0 h 1453"/>
                <a:gd name="txR" fmla="*/ 1753 w 1753"/>
                <a:gd name="txB" fmla="*/ 1453 h 1453"/>
              </a:gdLst>
              <a:ahLst/>
              <a:cxnLst>
                <a:cxn ang="0">
                  <a:pos x="21" y="236"/>
                </a:cxn>
                <a:cxn ang="0">
                  <a:pos x="61" y="571"/>
                </a:cxn>
                <a:cxn ang="0">
                  <a:pos x="86" y="784"/>
                </a:cxn>
                <a:cxn ang="0">
                  <a:pos x="147" y="958"/>
                </a:cxn>
                <a:cxn ang="0">
                  <a:pos x="303" y="1069"/>
                </a:cxn>
                <a:cxn ang="0">
                  <a:pos x="569" y="1230"/>
                </a:cxn>
                <a:cxn ang="0">
                  <a:pos x="609" y="1244"/>
                </a:cxn>
                <a:cxn ang="0">
                  <a:pos x="751" y="1266"/>
                </a:cxn>
                <a:cxn ang="0">
                  <a:pos x="985" y="1261"/>
                </a:cxn>
                <a:cxn ang="0">
                  <a:pos x="1048" y="1232"/>
                </a:cxn>
                <a:cxn ang="0">
                  <a:pos x="1286" y="1103"/>
                </a:cxn>
                <a:cxn ang="0">
                  <a:pos x="1451" y="958"/>
                </a:cxn>
                <a:cxn ang="0">
                  <a:pos x="1531" y="740"/>
                </a:cxn>
                <a:cxn ang="0">
                  <a:pos x="1573" y="426"/>
                </a:cxn>
                <a:cxn ang="0">
                  <a:pos x="1615" y="116"/>
                </a:cxn>
                <a:cxn ang="0">
                  <a:pos x="1675" y="78"/>
                </a:cxn>
                <a:cxn ang="0">
                  <a:pos x="1753" y="0"/>
                </a:cxn>
                <a:cxn ang="0">
                  <a:pos x="1702" y="143"/>
                </a:cxn>
                <a:cxn ang="0">
                  <a:pos x="1653" y="274"/>
                </a:cxn>
                <a:cxn ang="0">
                  <a:pos x="1580" y="607"/>
                </a:cxn>
                <a:cxn ang="0">
                  <a:pos x="1531" y="854"/>
                </a:cxn>
                <a:cxn ang="0">
                  <a:pos x="1417" y="1053"/>
                </a:cxn>
                <a:cxn ang="0">
                  <a:pos x="1299" y="1221"/>
                </a:cxn>
                <a:cxn ang="0">
                  <a:pos x="1027" y="1344"/>
                </a:cxn>
                <a:cxn ang="0">
                  <a:pos x="879" y="1449"/>
                </a:cxn>
                <a:cxn ang="0">
                  <a:pos x="651" y="1428"/>
                </a:cxn>
                <a:cxn ang="0">
                  <a:pos x="651" y="1399"/>
                </a:cxn>
                <a:cxn ang="0">
                  <a:pos x="683" y="1361"/>
                </a:cxn>
                <a:cxn ang="0">
                  <a:pos x="654" y="1331"/>
                </a:cxn>
                <a:cxn ang="0">
                  <a:pos x="464" y="1245"/>
                </a:cxn>
                <a:cxn ang="0">
                  <a:pos x="236" y="1133"/>
                </a:cxn>
                <a:cxn ang="0">
                  <a:pos x="92" y="981"/>
                </a:cxn>
                <a:cxn ang="0">
                  <a:pos x="44" y="704"/>
                </a:cxn>
                <a:cxn ang="0">
                  <a:pos x="10" y="246"/>
                </a:cxn>
                <a:cxn ang="0">
                  <a:pos x="0" y="44"/>
                </a:cxn>
              </a:cxnLst>
              <a:rect l="txL" t="txT" r="txR" b="txB"/>
              <a:pathLst>
                <a:path w="1753" h="1453">
                  <a:moveTo>
                    <a:pt x="0" y="44"/>
                  </a:moveTo>
                  <a:lnTo>
                    <a:pt x="21" y="236"/>
                  </a:lnTo>
                  <a:lnTo>
                    <a:pt x="44" y="392"/>
                  </a:lnTo>
                  <a:lnTo>
                    <a:pt x="61" y="571"/>
                  </a:lnTo>
                  <a:lnTo>
                    <a:pt x="76" y="704"/>
                  </a:lnTo>
                  <a:lnTo>
                    <a:pt x="86" y="784"/>
                  </a:lnTo>
                  <a:lnTo>
                    <a:pt x="109" y="882"/>
                  </a:lnTo>
                  <a:lnTo>
                    <a:pt x="147" y="958"/>
                  </a:lnTo>
                  <a:lnTo>
                    <a:pt x="207" y="1017"/>
                  </a:lnTo>
                  <a:lnTo>
                    <a:pt x="303" y="1069"/>
                  </a:lnTo>
                  <a:lnTo>
                    <a:pt x="531" y="1209"/>
                  </a:lnTo>
                  <a:lnTo>
                    <a:pt x="569" y="1230"/>
                  </a:lnTo>
                  <a:lnTo>
                    <a:pt x="542" y="1137"/>
                  </a:lnTo>
                  <a:lnTo>
                    <a:pt x="609" y="1244"/>
                  </a:lnTo>
                  <a:lnTo>
                    <a:pt x="651" y="1266"/>
                  </a:lnTo>
                  <a:lnTo>
                    <a:pt x="751" y="1266"/>
                  </a:lnTo>
                  <a:lnTo>
                    <a:pt x="949" y="1266"/>
                  </a:lnTo>
                  <a:lnTo>
                    <a:pt x="985" y="1261"/>
                  </a:lnTo>
                  <a:lnTo>
                    <a:pt x="1063" y="1152"/>
                  </a:lnTo>
                  <a:lnTo>
                    <a:pt x="1048" y="1232"/>
                  </a:lnTo>
                  <a:lnTo>
                    <a:pt x="1124" y="1190"/>
                  </a:lnTo>
                  <a:lnTo>
                    <a:pt x="1286" y="1103"/>
                  </a:lnTo>
                  <a:lnTo>
                    <a:pt x="1379" y="1057"/>
                  </a:lnTo>
                  <a:lnTo>
                    <a:pt x="1451" y="958"/>
                  </a:lnTo>
                  <a:lnTo>
                    <a:pt x="1504" y="841"/>
                  </a:lnTo>
                  <a:lnTo>
                    <a:pt x="1531" y="740"/>
                  </a:lnTo>
                  <a:lnTo>
                    <a:pt x="1559" y="607"/>
                  </a:lnTo>
                  <a:lnTo>
                    <a:pt x="1573" y="426"/>
                  </a:lnTo>
                  <a:lnTo>
                    <a:pt x="1599" y="219"/>
                  </a:lnTo>
                  <a:lnTo>
                    <a:pt x="1615" y="116"/>
                  </a:lnTo>
                  <a:lnTo>
                    <a:pt x="1620" y="185"/>
                  </a:lnTo>
                  <a:lnTo>
                    <a:pt x="1675" y="78"/>
                  </a:lnTo>
                  <a:lnTo>
                    <a:pt x="1721" y="23"/>
                  </a:lnTo>
                  <a:lnTo>
                    <a:pt x="1753" y="0"/>
                  </a:lnTo>
                  <a:lnTo>
                    <a:pt x="1702" y="71"/>
                  </a:lnTo>
                  <a:lnTo>
                    <a:pt x="1702" y="143"/>
                  </a:lnTo>
                  <a:lnTo>
                    <a:pt x="1694" y="227"/>
                  </a:lnTo>
                  <a:lnTo>
                    <a:pt x="1653" y="274"/>
                  </a:lnTo>
                  <a:lnTo>
                    <a:pt x="1605" y="354"/>
                  </a:lnTo>
                  <a:lnTo>
                    <a:pt x="1580" y="607"/>
                  </a:lnTo>
                  <a:lnTo>
                    <a:pt x="1563" y="717"/>
                  </a:lnTo>
                  <a:lnTo>
                    <a:pt x="1531" y="854"/>
                  </a:lnTo>
                  <a:lnTo>
                    <a:pt x="1485" y="958"/>
                  </a:lnTo>
                  <a:lnTo>
                    <a:pt x="1417" y="1053"/>
                  </a:lnTo>
                  <a:lnTo>
                    <a:pt x="1394" y="1124"/>
                  </a:lnTo>
                  <a:lnTo>
                    <a:pt x="1299" y="1221"/>
                  </a:lnTo>
                  <a:lnTo>
                    <a:pt x="1192" y="1272"/>
                  </a:lnTo>
                  <a:lnTo>
                    <a:pt x="1027" y="1344"/>
                  </a:lnTo>
                  <a:lnTo>
                    <a:pt x="985" y="1399"/>
                  </a:lnTo>
                  <a:lnTo>
                    <a:pt x="879" y="1449"/>
                  </a:lnTo>
                  <a:lnTo>
                    <a:pt x="751" y="1453"/>
                  </a:lnTo>
                  <a:lnTo>
                    <a:pt x="651" y="1428"/>
                  </a:lnTo>
                  <a:lnTo>
                    <a:pt x="793" y="1428"/>
                  </a:lnTo>
                  <a:lnTo>
                    <a:pt x="651" y="1399"/>
                  </a:lnTo>
                  <a:lnTo>
                    <a:pt x="603" y="1361"/>
                  </a:lnTo>
                  <a:lnTo>
                    <a:pt x="683" y="1361"/>
                  </a:lnTo>
                  <a:lnTo>
                    <a:pt x="835" y="1331"/>
                  </a:lnTo>
                  <a:lnTo>
                    <a:pt x="654" y="1331"/>
                  </a:lnTo>
                  <a:lnTo>
                    <a:pt x="563" y="1306"/>
                  </a:lnTo>
                  <a:lnTo>
                    <a:pt x="464" y="1245"/>
                  </a:lnTo>
                  <a:lnTo>
                    <a:pt x="346" y="1187"/>
                  </a:lnTo>
                  <a:lnTo>
                    <a:pt x="236" y="1133"/>
                  </a:lnTo>
                  <a:lnTo>
                    <a:pt x="177" y="1090"/>
                  </a:lnTo>
                  <a:lnTo>
                    <a:pt x="92" y="981"/>
                  </a:lnTo>
                  <a:lnTo>
                    <a:pt x="61" y="816"/>
                  </a:lnTo>
                  <a:lnTo>
                    <a:pt x="44" y="704"/>
                  </a:lnTo>
                  <a:lnTo>
                    <a:pt x="25" y="413"/>
                  </a:lnTo>
                  <a:lnTo>
                    <a:pt x="10" y="246"/>
                  </a:lnTo>
                  <a:lnTo>
                    <a:pt x="0" y="44"/>
                  </a:lnTo>
                  <a:lnTo>
                    <a:pt x="0" y="44"/>
                  </a:lnTo>
                  <a:close/>
                </a:path>
              </a:pathLst>
            </a:custGeom>
            <a:solidFill>
              <a:srgbClr val="000000"/>
            </a:solidFill>
            <a:ln w="9525">
              <a:noFill/>
            </a:ln>
          </p:spPr>
          <p:txBody>
            <a:bodyPr/>
            <a:lstStyle/>
            <a:p>
              <a:endParaRPr dirty="0">
                <a:latin typeface="Arial" panose="020B0604020202020204" pitchFamily="34" charset="0"/>
              </a:endParaRPr>
            </a:p>
          </p:txBody>
        </p:sp>
        <p:sp>
          <p:nvSpPr>
            <p:cNvPr id="25625" name="Freeform 23"/>
            <p:cNvSpPr/>
            <p:nvPr/>
          </p:nvSpPr>
          <p:spPr>
            <a:xfrm>
              <a:off x="1386" y="2697"/>
              <a:ext cx="66" cy="167"/>
            </a:xfrm>
            <a:custGeom>
              <a:avLst/>
              <a:gdLst>
                <a:gd name="txL" fmla="*/ 0 w 133"/>
                <a:gd name="txT" fmla="*/ 0 h 334"/>
                <a:gd name="txR" fmla="*/ 133 w 133"/>
                <a:gd name="txB" fmla="*/ 334 h 334"/>
              </a:gdLst>
              <a:ahLst/>
              <a:cxnLst>
                <a:cxn ang="0">
                  <a:pos x="15" y="21"/>
                </a:cxn>
                <a:cxn ang="0">
                  <a:pos x="23" y="104"/>
                </a:cxn>
                <a:cxn ang="0">
                  <a:pos x="55" y="59"/>
                </a:cxn>
                <a:cxn ang="0">
                  <a:pos x="74" y="91"/>
                </a:cxn>
                <a:cxn ang="0">
                  <a:pos x="44" y="139"/>
                </a:cxn>
                <a:cxn ang="0">
                  <a:pos x="36" y="200"/>
                </a:cxn>
                <a:cxn ang="0">
                  <a:pos x="55" y="255"/>
                </a:cxn>
                <a:cxn ang="0">
                  <a:pos x="89" y="289"/>
                </a:cxn>
                <a:cxn ang="0">
                  <a:pos x="110" y="334"/>
                </a:cxn>
                <a:cxn ang="0">
                  <a:pos x="95" y="272"/>
                </a:cxn>
                <a:cxn ang="0">
                  <a:pos x="114" y="241"/>
                </a:cxn>
                <a:cxn ang="0">
                  <a:pos x="133" y="213"/>
                </a:cxn>
                <a:cxn ang="0">
                  <a:pos x="122" y="165"/>
                </a:cxn>
                <a:cxn ang="0">
                  <a:pos x="89" y="80"/>
                </a:cxn>
                <a:cxn ang="0">
                  <a:pos x="55" y="38"/>
                </a:cxn>
                <a:cxn ang="0">
                  <a:pos x="0" y="0"/>
                </a:cxn>
                <a:cxn ang="0">
                  <a:pos x="15" y="21"/>
                </a:cxn>
                <a:cxn ang="0">
                  <a:pos x="15" y="21"/>
                </a:cxn>
              </a:cxnLst>
              <a:rect l="txL" t="txT" r="txR" b="txB"/>
              <a:pathLst>
                <a:path w="133" h="334">
                  <a:moveTo>
                    <a:pt x="15" y="21"/>
                  </a:moveTo>
                  <a:lnTo>
                    <a:pt x="23" y="104"/>
                  </a:lnTo>
                  <a:lnTo>
                    <a:pt x="55" y="59"/>
                  </a:lnTo>
                  <a:lnTo>
                    <a:pt x="74" y="91"/>
                  </a:lnTo>
                  <a:lnTo>
                    <a:pt x="44" y="139"/>
                  </a:lnTo>
                  <a:lnTo>
                    <a:pt x="36" y="200"/>
                  </a:lnTo>
                  <a:lnTo>
                    <a:pt x="55" y="255"/>
                  </a:lnTo>
                  <a:lnTo>
                    <a:pt x="89" y="289"/>
                  </a:lnTo>
                  <a:lnTo>
                    <a:pt x="110" y="334"/>
                  </a:lnTo>
                  <a:lnTo>
                    <a:pt x="95" y="272"/>
                  </a:lnTo>
                  <a:lnTo>
                    <a:pt x="114" y="241"/>
                  </a:lnTo>
                  <a:lnTo>
                    <a:pt x="133" y="213"/>
                  </a:lnTo>
                  <a:lnTo>
                    <a:pt x="122" y="165"/>
                  </a:lnTo>
                  <a:lnTo>
                    <a:pt x="89" y="80"/>
                  </a:lnTo>
                  <a:lnTo>
                    <a:pt x="55" y="38"/>
                  </a:lnTo>
                  <a:lnTo>
                    <a:pt x="0" y="0"/>
                  </a:lnTo>
                  <a:lnTo>
                    <a:pt x="15" y="21"/>
                  </a:lnTo>
                  <a:lnTo>
                    <a:pt x="15" y="21"/>
                  </a:lnTo>
                  <a:close/>
                </a:path>
              </a:pathLst>
            </a:custGeom>
            <a:solidFill>
              <a:srgbClr val="000000"/>
            </a:solidFill>
            <a:ln w="9525">
              <a:noFill/>
            </a:ln>
          </p:spPr>
          <p:txBody>
            <a:bodyPr/>
            <a:lstStyle/>
            <a:p>
              <a:endParaRPr dirty="0">
                <a:latin typeface="Arial" panose="020B0604020202020204" pitchFamily="34" charset="0"/>
              </a:endParaRPr>
            </a:p>
          </p:txBody>
        </p:sp>
        <p:sp>
          <p:nvSpPr>
            <p:cNvPr id="25626" name="Freeform 24"/>
            <p:cNvSpPr/>
            <p:nvPr/>
          </p:nvSpPr>
          <p:spPr>
            <a:xfrm>
              <a:off x="1114" y="3724"/>
              <a:ext cx="250" cy="133"/>
            </a:xfrm>
            <a:custGeom>
              <a:avLst/>
              <a:gdLst>
                <a:gd name="txL" fmla="*/ 0 w 500"/>
                <a:gd name="txT" fmla="*/ 0 h 266"/>
                <a:gd name="txR" fmla="*/ 500 w 500"/>
                <a:gd name="txB" fmla="*/ 266 h 266"/>
              </a:gdLst>
              <a:ahLst/>
              <a:cxnLst>
                <a:cxn ang="0">
                  <a:pos x="46" y="0"/>
                </a:cxn>
                <a:cxn ang="0">
                  <a:pos x="500" y="144"/>
                </a:cxn>
                <a:cxn ang="0">
                  <a:pos x="270" y="266"/>
                </a:cxn>
                <a:cxn ang="0">
                  <a:pos x="394" y="169"/>
                </a:cxn>
                <a:cxn ang="0">
                  <a:pos x="0" y="43"/>
                </a:cxn>
                <a:cxn ang="0">
                  <a:pos x="46" y="0"/>
                </a:cxn>
                <a:cxn ang="0">
                  <a:pos x="46" y="0"/>
                </a:cxn>
              </a:cxnLst>
              <a:rect l="txL" t="txT" r="txR" b="txB"/>
              <a:pathLst>
                <a:path w="500" h="266">
                  <a:moveTo>
                    <a:pt x="46" y="0"/>
                  </a:moveTo>
                  <a:lnTo>
                    <a:pt x="500" y="144"/>
                  </a:lnTo>
                  <a:lnTo>
                    <a:pt x="270" y="266"/>
                  </a:lnTo>
                  <a:lnTo>
                    <a:pt x="394" y="169"/>
                  </a:lnTo>
                  <a:lnTo>
                    <a:pt x="0" y="43"/>
                  </a:lnTo>
                  <a:lnTo>
                    <a:pt x="46" y="0"/>
                  </a:lnTo>
                  <a:lnTo>
                    <a:pt x="4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27" name="Freeform 25"/>
            <p:cNvSpPr/>
            <p:nvPr/>
          </p:nvSpPr>
          <p:spPr>
            <a:xfrm>
              <a:off x="1003" y="3988"/>
              <a:ext cx="63" cy="146"/>
            </a:xfrm>
            <a:custGeom>
              <a:avLst/>
              <a:gdLst>
                <a:gd name="txL" fmla="*/ 0 w 125"/>
                <a:gd name="txT" fmla="*/ 0 h 293"/>
                <a:gd name="txR" fmla="*/ 125 w 125"/>
                <a:gd name="txB" fmla="*/ 293 h 293"/>
              </a:gdLst>
              <a:ahLst/>
              <a:cxnLst>
                <a:cxn ang="0">
                  <a:pos x="36" y="0"/>
                </a:cxn>
                <a:cxn ang="0">
                  <a:pos x="125" y="293"/>
                </a:cxn>
                <a:cxn ang="0">
                  <a:pos x="66" y="293"/>
                </a:cxn>
                <a:cxn ang="0">
                  <a:pos x="0" y="25"/>
                </a:cxn>
                <a:cxn ang="0">
                  <a:pos x="36" y="0"/>
                </a:cxn>
                <a:cxn ang="0">
                  <a:pos x="36" y="0"/>
                </a:cxn>
              </a:cxnLst>
              <a:rect l="txL" t="txT" r="txR" b="txB"/>
              <a:pathLst>
                <a:path w="125" h="293">
                  <a:moveTo>
                    <a:pt x="36" y="0"/>
                  </a:moveTo>
                  <a:lnTo>
                    <a:pt x="125" y="293"/>
                  </a:lnTo>
                  <a:lnTo>
                    <a:pt x="66" y="293"/>
                  </a:lnTo>
                  <a:lnTo>
                    <a:pt x="0" y="25"/>
                  </a:lnTo>
                  <a:lnTo>
                    <a:pt x="36" y="0"/>
                  </a:lnTo>
                  <a:lnTo>
                    <a:pt x="3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28" name="Freeform 26"/>
            <p:cNvSpPr/>
            <p:nvPr/>
          </p:nvSpPr>
          <p:spPr>
            <a:xfrm>
              <a:off x="2413" y="3724"/>
              <a:ext cx="252" cy="133"/>
            </a:xfrm>
            <a:custGeom>
              <a:avLst/>
              <a:gdLst>
                <a:gd name="txL" fmla="*/ 0 w 504"/>
                <a:gd name="txT" fmla="*/ 0 h 266"/>
                <a:gd name="txR" fmla="*/ 504 w 504"/>
                <a:gd name="txB" fmla="*/ 266 h 266"/>
              </a:gdLst>
              <a:ahLst/>
              <a:cxnLst>
                <a:cxn ang="0">
                  <a:pos x="454" y="0"/>
                </a:cxn>
                <a:cxn ang="0">
                  <a:pos x="0" y="144"/>
                </a:cxn>
                <a:cxn ang="0">
                  <a:pos x="232" y="266"/>
                </a:cxn>
                <a:cxn ang="0">
                  <a:pos x="106" y="169"/>
                </a:cxn>
                <a:cxn ang="0">
                  <a:pos x="504" y="43"/>
                </a:cxn>
                <a:cxn ang="0">
                  <a:pos x="454" y="0"/>
                </a:cxn>
                <a:cxn ang="0">
                  <a:pos x="454" y="0"/>
                </a:cxn>
              </a:cxnLst>
              <a:rect l="txL" t="txT" r="txR" b="txB"/>
              <a:pathLst>
                <a:path w="504" h="266">
                  <a:moveTo>
                    <a:pt x="454" y="0"/>
                  </a:moveTo>
                  <a:lnTo>
                    <a:pt x="0" y="144"/>
                  </a:lnTo>
                  <a:lnTo>
                    <a:pt x="232" y="266"/>
                  </a:lnTo>
                  <a:lnTo>
                    <a:pt x="106" y="169"/>
                  </a:lnTo>
                  <a:lnTo>
                    <a:pt x="504" y="43"/>
                  </a:lnTo>
                  <a:lnTo>
                    <a:pt x="454" y="0"/>
                  </a:lnTo>
                  <a:lnTo>
                    <a:pt x="45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29" name="Freeform 27"/>
            <p:cNvSpPr/>
            <p:nvPr/>
          </p:nvSpPr>
          <p:spPr>
            <a:xfrm>
              <a:off x="2713" y="3988"/>
              <a:ext cx="61" cy="146"/>
            </a:xfrm>
            <a:custGeom>
              <a:avLst/>
              <a:gdLst>
                <a:gd name="txL" fmla="*/ 0 w 121"/>
                <a:gd name="txT" fmla="*/ 0 h 293"/>
                <a:gd name="txR" fmla="*/ 121 w 121"/>
                <a:gd name="txB" fmla="*/ 293 h 293"/>
              </a:gdLst>
              <a:ahLst/>
              <a:cxnLst>
                <a:cxn ang="0">
                  <a:pos x="87" y="0"/>
                </a:cxn>
                <a:cxn ang="0">
                  <a:pos x="0" y="293"/>
                </a:cxn>
                <a:cxn ang="0">
                  <a:pos x="57" y="293"/>
                </a:cxn>
                <a:cxn ang="0">
                  <a:pos x="121" y="25"/>
                </a:cxn>
                <a:cxn ang="0">
                  <a:pos x="87" y="0"/>
                </a:cxn>
                <a:cxn ang="0">
                  <a:pos x="87" y="0"/>
                </a:cxn>
              </a:cxnLst>
              <a:rect l="txL" t="txT" r="txR" b="txB"/>
              <a:pathLst>
                <a:path w="121" h="293">
                  <a:moveTo>
                    <a:pt x="87" y="0"/>
                  </a:moveTo>
                  <a:lnTo>
                    <a:pt x="0" y="293"/>
                  </a:lnTo>
                  <a:lnTo>
                    <a:pt x="57" y="293"/>
                  </a:lnTo>
                  <a:lnTo>
                    <a:pt x="121" y="25"/>
                  </a:lnTo>
                  <a:lnTo>
                    <a:pt x="87" y="0"/>
                  </a:lnTo>
                  <a:lnTo>
                    <a:pt x="8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30" name="Freeform 28"/>
            <p:cNvSpPr/>
            <p:nvPr/>
          </p:nvSpPr>
          <p:spPr>
            <a:xfrm>
              <a:off x="769" y="3255"/>
              <a:ext cx="802" cy="879"/>
            </a:xfrm>
            <a:custGeom>
              <a:avLst/>
              <a:gdLst>
                <a:gd name="txL" fmla="*/ 0 w 1605"/>
                <a:gd name="txT" fmla="*/ 0 h 1758"/>
                <a:gd name="txR" fmla="*/ 1605 w 1605"/>
                <a:gd name="txB" fmla="*/ 1758 h 1758"/>
              </a:gdLst>
              <a:ahLst/>
              <a:cxnLst>
                <a:cxn ang="0">
                  <a:pos x="1574" y="0"/>
                </a:cxn>
                <a:cxn ang="0">
                  <a:pos x="1574" y="192"/>
                </a:cxn>
                <a:cxn ang="0">
                  <a:pos x="1559" y="338"/>
                </a:cxn>
                <a:cxn ang="0">
                  <a:pos x="1538" y="443"/>
                </a:cxn>
                <a:cxn ang="0">
                  <a:pos x="1529" y="568"/>
                </a:cxn>
                <a:cxn ang="0">
                  <a:pos x="1529" y="811"/>
                </a:cxn>
                <a:cxn ang="0">
                  <a:pos x="1546" y="1157"/>
                </a:cxn>
                <a:cxn ang="0">
                  <a:pos x="1605" y="1758"/>
                </a:cxn>
                <a:cxn ang="0">
                  <a:pos x="1565" y="1758"/>
                </a:cxn>
                <a:cxn ang="0">
                  <a:pos x="1470" y="1043"/>
                </a:cxn>
                <a:cxn ang="0">
                  <a:pos x="1441" y="790"/>
                </a:cxn>
                <a:cxn ang="0">
                  <a:pos x="1441" y="598"/>
                </a:cxn>
                <a:cxn ang="0">
                  <a:pos x="1459" y="471"/>
                </a:cxn>
                <a:cxn ang="0">
                  <a:pos x="1500" y="367"/>
                </a:cxn>
                <a:cxn ang="0">
                  <a:pos x="1500" y="289"/>
                </a:cxn>
                <a:cxn ang="0">
                  <a:pos x="1354" y="386"/>
                </a:cxn>
                <a:cxn ang="0">
                  <a:pos x="1152" y="492"/>
                </a:cxn>
                <a:cxn ang="0">
                  <a:pos x="778" y="560"/>
                </a:cxn>
                <a:cxn ang="0">
                  <a:pos x="470" y="636"/>
                </a:cxn>
                <a:cxn ang="0">
                  <a:pos x="209" y="733"/>
                </a:cxn>
                <a:cxn ang="0">
                  <a:pos x="0" y="830"/>
                </a:cxn>
                <a:cxn ang="0">
                  <a:pos x="236" y="697"/>
                </a:cxn>
                <a:cxn ang="0">
                  <a:pos x="500" y="598"/>
                </a:cxn>
                <a:cxn ang="0">
                  <a:pos x="795" y="530"/>
                </a:cxn>
                <a:cxn ang="0">
                  <a:pos x="1065" y="483"/>
                </a:cxn>
                <a:cxn ang="0">
                  <a:pos x="1209" y="405"/>
                </a:cxn>
                <a:cxn ang="0">
                  <a:pos x="1401" y="289"/>
                </a:cxn>
                <a:cxn ang="0">
                  <a:pos x="1538" y="182"/>
                </a:cxn>
                <a:cxn ang="0">
                  <a:pos x="1559" y="125"/>
                </a:cxn>
                <a:cxn ang="0">
                  <a:pos x="1574" y="0"/>
                </a:cxn>
                <a:cxn ang="0">
                  <a:pos x="1574" y="0"/>
                </a:cxn>
              </a:cxnLst>
              <a:rect l="txL" t="txT" r="txR" b="txB"/>
              <a:pathLst>
                <a:path w="1605" h="1758">
                  <a:moveTo>
                    <a:pt x="1574" y="0"/>
                  </a:moveTo>
                  <a:lnTo>
                    <a:pt x="1574" y="192"/>
                  </a:lnTo>
                  <a:lnTo>
                    <a:pt x="1559" y="338"/>
                  </a:lnTo>
                  <a:lnTo>
                    <a:pt x="1538" y="443"/>
                  </a:lnTo>
                  <a:lnTo>
                    <a:pt x="1529" y="568"/>
                  </a:lnTo>
                  <a:lnTo>
                    <a:pt x="1529" y="811"/>
                  </a:lnTo>
                  <a:lnTo>
                    <a:pt x="1546" y="1157"/>
                  </a:lnTo>
                  <a:lnTo>
                    <a:pt x="1605" y="1758"/>
                  </a:lnTo>
                  <a:lnTo>
                    <a:pt x="1565" y="1758"/>
                  </a:lnTo>
                  <a:lnTo>
                    <a:pt x="1470" y="1043"/>
                  </a:lnTo>
                  <a:lnTo>
                    <a:pt x="1441" y="790"/>
                  </a:lnTo>
                  <a:lnTo>
                    <a:pt x="1441" y="598"/>
                  </a:lnTo>
                  <a:lnTo>
                    <a:pt x="1459" y="471"/>
                  </a:lnTo>
                  <a:lnTo>
                    <a:pt x="1500" y="367"/>
                  </a:lnTo>
                  <a:lnTo>
                    <a:pt x="1500" y="289"/>
                  </a:lnTo>
                  <a:lnTo>
                    <a:pt x="1354" y="386"/>
                  </a:lnTo>
                  <a:lnTo>
                    <a:pt x="1152" y="492"/>
                  </a:lnTo>
                  <a:lnTo>
                    <a:pt x="778" y="560"/>
                  </a:lnTo>
                  <a:lnTo>
                    <a:pt x="470" y="636"/>
                  </a:lnTo>
                  <a:lnTo>
                    <a:pt x="209" y="733"/>
                  </a:lnTo>
                  <a:lnTo>
                    <a:pt x="0" y="830"/>
                  </a:lnTo>
                  <a:lnTo>
                    <a:pt x="236" y="697"/>
                  </a:lnTo>
                  <a:lnTo>
                    <a:pt x="500" y="598"/>
                  </a:lnTo>
                  <a:lnTo>
                    <a:pt x="795" y="530"/>
                  </a:lnTo>
                  <a:lnTo>
                    <a:pt x="1065" y="483"/>
                  </a:lnTo>
                  <a:lnTo>
                    <a:pt x="1209" y="405"/>
                  </a:lnTo>
                  <a:lnTo>
                    <a:pt x="1401" y="289"/>
                  </a:lnTo>
                  <a:lnTo>
                    <a:pt x="1538" y="182"/>
                  </a:lnTo>
                  <a:lnTo>
                    <a:pt x="1559" y="125"/>
                  </a:lnTo>
                  <a:lnTo>
                    <a:pt x="1574" y="0"/>
                  </a:lnTo>
                  <a:lnTo>
                    <a:pt x="157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31" name="Freeform 29"/>
            <p:cNvSpPr/>
            <p:nvPr/>
          </p:nvSpPr>
          <p:spPr>
            <a:xfrm>
              <a:off x="2142" y="3225"/>
              <a:ext cx="805" cy="909"/>
            </a:xfrm>
            <a:custGeom>
              <a:avLst/>
              <a:gdLst>
                <a:gd name="txL" fmla="*/ 0 w 1608"/>
                <a:gd name="txT" fmla="*/ 0 h 1817"/>
                <a:gd name="txR" fmla="*/ 1608 w 1608"/>
                <a:gd name="txB" fmla="*/ 1817 h 1817"/>
              </a:gdLst>
              <a:ahLst/>
              <a:cxnLst>
                <a:cxn ang="0">
                  <a:pos x="11" y="59"/>
                </a:cxn>
                <a:cxn ang="0">
                  <a:pos x="23" y="251"/>
                </a:cxn>
                <a:cxn ang="0">
                  <a:pos x="40" y="397"/>
                </a:cxn>
                <a:cxn ang="0">
                  <a:pos x="59" y="502"/>
                </a:cxn>
                <a:cxn ang="0">
                  <a:pos x="76" y="627"/>
                </a:cxn>
                <a:cxn ang="0">
                  <a:pos x="76" y="870"/>
                </a:cxn>
                <a:cxn ang="0">
                  <a:pos x="59" y="1216"/>
                </a:cxn>
                <a:cxn ang="0">
                  <a:pos x="0" y="1817"/>
                </a:cxn>
                <a:cxn ang="0">
                  <a:pos x="40" y="1817"/>
                </a:cxn>
                <a:cxn ang="0">
                  <a:pos x="135" y="1102"/>
                </a:cxn>
                <a:cxn ang="0">
                  <a:pos x="165" y="849"/>
                </a:cxn>
                <a:cxn ang="0">
                  <a:pos x="165" y="657"/>
                </a:cxn>
                <a:cxn ang="0">
                  <a:pos x="144" y="530"/>
                </a:cxn>
                <a:cxn ang="0">
                  <a:pos x="106" y="426"/>
                </a:cxn>
                <a:cxn ang="0">
                  <a:pos x="106" y="348"/>
                </a:cxn>
                <a:cxn ang="0">
                  <a:pos x="251" y="445"/>
                </a:cxn>
                <a:cxn ang="0">
                  <a:pos x="456" y="551"/>
                </a:cxn>
                <a:cxn ang="0">
                  <a:pos x="827" y="619"/>
                </a:cxn>
                <a:cxn ang="0">
                  <a:pos x="1135" y="695"/>
                </a:cxn>
                <a:cxn ang="0">
                  <a:pos x="1397" y="792"/>
                </a:cxn>
                <a:cxn ang="0">
                  <a:pos x="1608" y="889"/>
                </a:cxn>
                <a:cxn ang="0">
                  <a:pos x="1367" y="756"/>
                </a:cxn>
                <a:cxn ang="0">
                  <a:pos x="1108" y="657"/>
                </a:cxn>
                <a:cxn ang="0">
                  <a:pos x="810" y="589"/>
                </a:cxn>
                <a:cxn ang="0">
                  <a:pos x="540" y="542"/>
                </a:cxn>
                <a:cxn ang="0">
                  <a:pos x="397" y="464"/>
                </a:cxn>
                <a:cxn ang="0">
                  <a:pos x="205" y="348"/>
                </a:cxn>
                <a:cxn ang="0">
                  <a:pos x="68" y="241"/>
                </a:cxn>
                <a:cxn ang="0">
                  <a:pos x="68" y="0"/>
                </a:cxn>
                <a:cxn ang="0">
                  <a:pos x="11" y="59"/>
                </a:cxn>
                <a:cxn ang="0">
                  <a:pos x="11" y="59"/>
                </a:cxn>
              </a:cxnLst>
              <a:rect l="txL" t="txT" r="txR" b="txB"/>
              <a:pathLst>
                <a:path w="1608" h="1817">
                  <a:moveTo>
                    <a:pt x="11" y="59"/>
                  </a:moveTo>
                  <a:lnTo>
                    <a:pt x="23" y="251"/>
                  </a:lnTo>
                  <a:lnTo>
                    <a:pt x="40" y="397"/>
                  </a:lnTo>
                  <a:lnTo>
                    <a:pt x="59" y="502"/>
                  </a:lnTo>
                  <a:lnTo>
                    <a:pt x="76" y="627"/>
                  </a:lnTo>
                  <a:lnTo>
                    <a:pt x="76" y="870"/>
                  </a:lnTo>
                  <a:lnTo>
                    <a:pt x="59" y="1216"/>
                  </a:lnTo>
                  <a:lnTo>
                    <a:pt x="0" y="1817"/>
                  </a:lnTo>
                  <a:lnTo>
                    <a:pt x="40" y="1817"/>
                  </a:lnTo>
                  <a:lnTo>
                    <a:pt x="135" y="1102"/>
                  </a:lnTo>
                  <a:lnTo>
                    <a:pt x="165" y="849"/>
                  </a:lnTo>
                  <a:lnTo>
                    <a:pt x="165" y="657"/>
                  </a:lnTo>
                  <a:lnTo>
                    <a:pt x="144" y="530"/>
                  </a:lnTo>
                  <a:lnTo>
                    <a:pt x="106" y="426"/>
                  </a:lnTo>
                  <a:lnTo>
                    <a:pt x="106" y="348"/>
                  </a:lnTo>
                  <a:lnTo>
                    <a:pt x="251" y="445"/>
                  </a:lnTo>
                  <a:lnTo>
                    <a:pt x="456" y="551"/>
                  </a:lnTo>
                  <a:lnTo>
                    <a:pt x="827" y="619"/>
                  </a:lnTo>
                  <a:lnTo>
                    <a:pt x="1135" y="695"/>
                  </a:lnTo>
                  <a:lnTo>
                    <a:pt x="1397" y="792"/>
                  </a:lnTo>
                  <a:lnTo>
                    <a:pt x="1608" y="889"/>
                  </a:lnTo>
                  <a:lnTo>
                    <a:pt x="1367" y="756"/>
                  </a:lnTo>
                  <a:lnTo>
                    <a:pt x="1108" y="657"/>
                  </a:lnTo>
                  <a:lnTo>
                    <a:pt x="810" y="589"/>
                  </a:lnTo>
                  <a:lnTo>
                    <a:pt x="540" y="542"/>
                  </a:lnTo>
                  <a:lnTo>
                    <a:pt x="397" y="464"/>
                  </a:lnTo>
                  <a:lnTo>
                    <a:pt x="205" y="348"/>
                  </a:lnTo>
                  <a:lnTo>
                    <a:pt x="68" y="241"/>
                  </a:lnTo>
                  <a:lnTo>
                    <a:pt x="68" y="0"/>
                  </a:lnTo>
                  <a:lnTo>
                    <a:pt x="11" y="59"/>
                  </a:lnTo>
                  <a:lnTo>
                    <a:pt x="11" y="59"/>
                  </a:lnTo>
                  <a:close/>
                </a:path>
              </a:pathLst>
            </a:custGeom>
            <a:solidFill>
              <a:srgbClr val="000000"/>
            </a:solidFill>
            <a:ln w="9525">
              <a:noFill/>
            </a:ln>
          </p:spPr>
          <p:txBody>
            <a:bodyPr/>
            <a:lstStyle/>
            <a:p>
              <a:endParaRPr dirty="0">
                <a:latin typeface="Arial" panose="020B0604020202020204" pitchFamily="34" charset="0"/>
              </a:endParaRPr>
            </a:p>
          </p:txBody>
        </p:sp>
        <p:sp>
          <p:nvSpPr>
            <p:cNvPr id="25632" name="Freeform 30"/>
            <p:cNvSpPr/>
            <p:nvPr/>
          </p:nvSpPr>
          <p:spPr>
            <a:xfrm>
              <a:off x="1527" y="3645"/>
              <a:ext cx="664" cy="112"/>
            </a:xfrm>
            <a:custGeom>
              <a:avLst/>
              <a:gdLst>
                <a:gd name="txL" fmla="*/ 0 w 1328"/>
                <a:gd name="txT" fmla="*/ 0 h 224"/>
                <a:gd name="txR" fmla="*/ 1328 w 1328"/>
                <a:gd name="txB" fmla="*/ 224 h 224"/>
              </a:gdLst>
              <a:ahLst/>
              <a:cxnLst>
                <a:cxn ang="0">
                  <a:pos x="21" y="0"/>
                </a:cxn>
                <a:cxn ang="0">
                  <a:pos x="105" y="70"/>
                </a:cxn>
                <a:cxn ang="0">
                  <a:pos x="253" y="126"/>
                </a:cxn>
                <a:cxn ang="0">
                  <a:pos x="453" y="177"/>
                </a:cxn>
                <a:cxn ang="0">
                  <a:pos x="645" y="198"/>
                </a:cxn>
                <a:cxn ang="0">
                  <a:pos x="896" y="198"/>
                </a:cxn>
                <a:cxn ang="0">
                  <a:pos x="1071" y="165"/>
                </a:cxn>
                <a:cxn ang="0">
                  <a:pos x="1212" y="118"/>
                </a:cxn>
                <a:cxn ang="0">
                  <a:pos x="1328" y="51"/>
                </a:cxn>
                <a:cxn ang="0">
                  <a:pos x="1328" y="78"/>
                </a:cxn>
                <a:cxn ang="0">
                  <a:pos x="1164" y="165"/>
                </a:cxn>
                <a:cxn ang="0">
                  <a:pos x="932" y="217"/>
                </a:cxn>
                <a:cxn ang="0">
                  <a:pos x="782" y="224"/>
                </a:cxn>
                <a:cxn ang="0">
                  <a:pos x="559" y="217"/>
                </a:cxn>
                <a:cxn ang="0">
                  <a:pos x="358" y="186"/>
                </a:cxn>
                <a:cxn ang="0">
                  <a:pos x="166" y="126"/>
                </a:cxn>
                <a:cxn ang="0">
                  <a:pos x="65" y="78"/>
                </a:cxn>
                <a:cxn ang="0">
                  <a:pos x="0" y="32"/>
                </a:cxn>
                <a:cxn ang="0">
                  <a:pos x="21" y="0"/>
                </a:cxn>
                <a:cxn ang="0">
                  <a:pos x="21" y="0"/>
                </a:cxn>
              </a:cxnLst>
              <a:rect l="txL" t="txT" r="txR" b="txB"/>
              <a:pathLst>
                <a:path w="1328" h="224">
                  <a:moveTo>
                    <a:pt x="21" y="0"/>
                  </a:moveTo>
                  <a:lnTo>
                    <a:pt x="105" y="70"/>
                  </a:lnTo>
                  <a:lnTo>
                    <a:pt x="253" y="126"/>
                  </a:lnTo>
                  <a:lnTo>
                    <a:pt x="453" y="177"/>
                  </a:lnTo>
                  <a:lnTo>
                    <a:pt x="645" y="198"/>
                  </a:lnTo>
                  <a:lnTo>
                    <a:pt x="896" y="198"/>
                  </a:lnTo>
                  <a:lnTo>
                    <a:pt x="1071" y="165"/>
                  </a:lnTo>
                  <a:lnTo>
                    <a:pt x="1212" y="118"/>
                  </a:lnTo>
                  <a:lnTo>
                    <a:pt x="1328" y="51"/>
                  </a:lnTo>
                  <a:lnTo>
                    <a:pt x="1328" y="78"/>
                  </a:lnTo>
                  <a:lnTo>
                    <a:pt x="1164" y="165"/>
                  </a:lnTo>
                  <a:lnTo>
                    <a:pt x="932" y="217"/>
                  </a:lnTo>
                  <a:lnTo>
                    <a:pt x="782" y="224"/>
                  </a:lnTo>
                  <a:lnTo>
                    <a:pt x="559" y="217"/>
                  </a:lnTo>
                  <a:lnTo>
                    <a:pt x="358" y="186"/>
                  </a:lnTo>
                  <a:lnTo>
                    <a:pt x="166" y="126"/>
                  </a:lnTo>
                  <a:lnTo>
                    <a:pt x="65" y="78"/>
                  </a:lnTo>
                  <a:lnTo>
                    <a:pt x="0" y="32"/>
                  </a:lnTo>
                  <a:lnTo>
                    <a:pt x="21" y="0"/>
                  </a:lnTo>
                  <a:lnTo>
                    <a:pt x="21"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33" name="Freeform 31"/>
            <p:cNvSpPr/>
            <p:nvPr/>
          </p:nvSpPr>
          <p:spPr>
            <a:xfrm>
              <a:off x="624" y="3719"/>
              <a:ext cx="105" cy="415"/>
            </a:xfrm>
            <a:custGeom>
              <a:avLst/>
              <a:gdLst>
                <a:gd name="txL" fmla="*/ 0 w 209"/>
                <a:gd name="txT" fmla="*/ 0 h 831"/>
                <a:gd name="txR" fmla="*/ 209 w 209"/>
                <a:gd name="txB" fmla="*/ 831 h 831"/>
              </a:gdLst>
              <a:ahLst/>
              <a:cxnLst>
                <a:cxn ang="0">
                  <a:pos x="209" y="0"/>
                </a:cxn>
                <a:cxn ang="0">
                  <a:pos x="162" y="145"/>
                </a:cxn>
                <a:cxn ang="0">
                  <a:pos x="114" y="403"/>
                </a:cxn>
                <a:cxn ang="0">
                  <a:pos x="95" y="599"/>
                </a:cxn>
                <a:cxn ang="0">
                  <a:pos x="74" y="831"/>
                </a:cxn>
                <a:cxn ang="0">
                  <a:pos x="0" y="831"/>
                </a:cxn>
                <a:cxn ang="0">
                  <a:pos x="36" y="538"/>
                </a:cxn>
                <a:cxn ang="0">
                  <a:pos x="74" y="327"/>
                </a:cxn>
                <a:cxn ang="0">
                  <a:pos x="135" y="128"/>
                </a:cxn>
                <a:cxn ang="0">
                  <a:pos x="209" y="0"/>
                </a:cxn>
                <a:cxn ang="0">
                  <a:pos x="209" y="0"/>
                </a:cxn>
              </a:cxnLst>
              <a:rect l="txL" t="txT" r="txR" b="txB"/>
              <a:pathLst>
                <a:path w="209" h="831">
                  <a:moveTo>
                    <a:pt x="209" y="0"/>
                  </a:moveTo>
                  <a:lnTo>
                    <a:pt x="162" y="145"/>
                  </a:lnTo>
                  <a:lnTo>
                    <a:pt x="114" y="403"/>
                  </a:lnTo>
                  <a:lnTo>
                    <a:pt x="95" y="599"/>
                  </a:lnTo>
                  <a:lnTo>
                    <a:pt x="74" y="831"/>
                  </a:lnTo>
                  <a:lnTo>
                    <a:pt x="0" y="831"/>
                  </a:lnTo>
                  <a:lnTo>
                    <a:pt x="36" y="538"/>
                  </a:lnTo>
                  <a:lnTo>
                    <a:pt x="74" y="327"/>
                  </a:lnTo>
                  <a:lnTo>
                    <a:pt x="135" y="128"/>
                  </a:lnTo>
                  <a:lnTo>
                    <a:pt x="209" y="0"/>
                  </a:lnTo>
                  <a:lnTo>
                    <a:pt x="20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34" name="Freeform 32"/>
            <p:cNvSpPr/>
            <p:nvPr/>
          </p:nvSpPr>
          <p:spPr>
            <a:xfrm>
              <a:off x="2989" y="3719"/>
              <a:ext cx="107" cy="415"/>
            </a:xfrm>
            <a:custGeom>
              <a:avLst/>
              <a:gdLst>
                <a:gd name="txL" fmla="*/ 0 w 215"/>
                <a:gd name="txT" fmla="*/ 0 h 831"/>
                <a:gd name="txR" fmla="*/ 215 w 215"/>
                <a:gd name="txB" fmla="*/ 831 h 831"/>
              </a:gdLst>
              <a:ahLst/>
              <a:cxnLst>
                <a:cxn ang="0">
                  <a:pos x="0" y="0"/>
                </a:cxn>
                <a:cxn ang="0">
                  <a:pos x="53" y="145"/>
                </a:cxn>
                <a:cxn ang="0">
                  <a:pos x="101" y="403"/>
                </a:cxn>
                <a:cxn ang="0">
                  <a:pos x="116" y="599"/>
                </a:cxn>
                <a:cxn ang="0">
                  <a:pos x="139" y="831"/>
                </a:cxn>
                <a:cxn ang="0">
                  <a:pos x="215" y="831"/>
                </a:cxn>
                <a:cxn ang="0">
                  <a:pos x="177" y="538"/>
                </a:cxn>
                <a:cxn ang="0">
                  <a:pos x="139" y="327"/>
                </a:cxn>
                <a:cxn ang="0">
                  <a:pos x="82" y="128"/>
                </a:cxn>
                <a:cxn ang="0">
                  <a:pos x="0" y="0"/>
                </a:cxn>
                <a:cxn ang="0">
                  <a:pos x="0" y="0"/>
                </a:cxn>
              </a:cxnLst>
              <a:rect l="txL" t="txT" r="txR" b="txB"/>
              <a:pathLst>
                <a:path w="215" h="831">
                  <a:moveTo>
                    <a:pt x="0" y="0"/>
                  </a:moveTo>
                  <a:lnTo>
                    <a:pt x="53" y="145"/>
                  </a:lnTo>
                  <a:lnTo>
                    <a:pt x="101" y="403"/>
                  </a:lnTo>
                  <a:lnTo>
                    <a:pt x="116" y="599"/>
                  </a:lnTo>
                  <a:lnTo>
                    <a:pt x="139" y="831"/>
                  </a:lnTo>
                  <a:lnTo>
                    <a:pt x="215" y="831"/>
                  </a:lnTo>
                  <a:lnTo>
                    <a:pt x="177" y="538"/>
                  </a:lnTo>
                  <a:lnTo>
                    <a:pt x="139" y="327"/>
                  </a:lnTo>
                  <a:lnTo>
                    <a:pt x="82" y="128"/>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35" name="Freeform 33"/>
            <p:cNvSpPr/>
            <p:nvPr/>
          </p:nvSpPr>
          <p:spPr>
            <a:xfrm>
              <a:off x="1831" y="3916"/>
              <a:ext cx="61" cy="63"/>
            </a:xfrm>
            <a:custGeom>
              <a:avLst/>
              <a:gdLst>
                <a:gd name="txL" fmla="*/ 0 w 122"/>
                <a:gd name="txT" fmla="*/ 0 h 125"/>
                <a:gd name="txR" fmla="*/ 122 w 122"/>
                <a:gd name="txB" fmla="*/ 125 h 125"/>
              </a:gdLst>
              <a:ahLst/>
              <a:cxnLst>
                <a:cxn ang="0">
                  <a:pos x="76" y="28"/>
                </a:cxn>
                <a:cxn ang="0">
                  <a:pos x="46" y="28"/>
                </a:cxn>
                <a:cxn ang="0">
                  <a:pos x="36" y="57"/>
                </a:cxn>
                <a:cxn ang="0">
                  <a:pos x="55" y="85"/>
                </a:cxn>
                <a:cxn ang="0">
                  <a:pos x="86" y="95"/>
                </a:cxn>
                <a:cxn ang="0">
                  <a:pos x="105" y="78"/>
                </a:cxn>
                <a:cxn ang="0">
                  <a:pos x="112" y="47"/>
                </a:cxn>
                <a:cxn ang="0">
                  <a:pos x="122" y="78"/>
                </a:cxn>
                <a:cxn ang="0">
                  <a:pos x="105" y="114"/>
                </a:cxn>
                <a:cxn ang="0">
                  <a:pos x="76" y="125"/>
                </a:cxn>
                <a:cxn ang="0">
                  <a:pos x="27" y="114"/>
                </a:cxn>
                <a:cxn ang="0">
                  <a:pos x="0" y="66"/>
                </a:cxn>
                <a:cxn ang="0">
                  <a:pos x="9" y="28"/>
                </a:cxn>
                <a:cxn ang="0">
                  <a:pos x="46" y="0"/>
                </a:cxn>
                <a:cxn ang="0">
                  <a:pos x="76" y="28"/>
                </a:cxn>
                <a:cxn ang="0">
                  <a:pos x="76" y="28"/>
                </a:cxn>
              </a:cxnLst>
              <a:rect l="txL" t="txT" r="txR" b="txB"/>
              <a:pathLst>
                <a:path w="122" h="125">
                  <a:moveTo>
                    <a:pt x="76" y="28"/>
                  </a:moveTo>
                  <a:lnTo>
                    <a:pt x="46" y="28"/>
                  </a:lnTo>
                  <a:lnTo>
                    <a:pt x="36" y="57"/>
                  </a:lnTo>
                  <a:lnTo>
                    <a:pt x="55" y="85"/>
                  </a:lnTo>
                  <a:lnTo>
                    <a:pt x="86" y="95"/>
                  </a:lnTo>
                  <a:lnTo>
                    <a:pt x="105" y="78"/>
                  </a:lnTo>
                  <a:lnTo>
                    <a:pt x="112" y="47"/>
                  </a:lnTo>
                  <a:lnTo>
                    <a:pt x="122" y="78"/>
                  </a:lnTo>
                  <a:lnTo>
                    <a:pt x="105" y="114"/>
                  </a:lnTo>
                  <a:lnTo>
                    <a:pt x="76" y="125"/>
                  </a:lnTo>
                  <a:lnTo>
                    <a:pt x="27" y="114"/>
                  </a:lnTo>
                  <a:lnTo>
                    <a:pt x="0" y="66"/>
                  </a:lnTo>
                  <a:lnTo>
                    <a:pt x="9" y="28"/>
                  </a:lnTo>
                  <a:lnTo>
                    <a:pt x="46" y="0"/>
                  </a:lnTo>
                  <a:lnTo>
                    <a:pt x="76" y="28"/>
                  </a:lnTo>
                  <a:lnTo>
                    <a:pt x="76" y="28"/>
                  </a:lnTo>
                  <a:close/>
                </a:path>
              </a:pathLst>
            </a:custGeom>
            <a:solidFill>
              <a:srgbClr val="000000"/>
            </a:solidFill>
            <a:ln w="9525">
              <a:noFill/>
            </a:ln>
          </p:spPr>
          <p:txBody>
            <a:bodyPr/>
            <a:lstStyle/>
            <a:p>
              <a:endParaRPr dirty="0">
                <a:latin typeface="Arial" panose="020B0604020202020204" pitchFamily="34" charset="0"/>
              </a:endParaRPr>
            </a:p>
          </p:txBody>
        </p:sp>
        <p:sp>
          <p:nvSpPr>
            <p:cNvPr id="25636" name="Freeform 34"/>
            <p:cNvSpPr/>
            <p:nvPr/>
          </p:nvSpPr>
          <p:spPr>
            <a:xfrm>
              <a:off x="1486" y="2616"/>
              <a:ext cx="346" cy="269"/>
            </a:xfrm>
            <a:custGeom>
              <a:avLst/>
              <a:gdLst>
                <a:gd name="txL" fmla="*/ 0 w 692"/>
                <a:gd name="txT" fmla="*/ 0 h 538"/>
                <a:gd name="txR" fmla="*/ 692 w 692"/>
                <a:gd name="txB" fmla="*/ 538 h 538"/>
              </a:gdLst>
              <a:ahLst/>
              <a:cxnLst>
                <a:cxn ang="0">
                  <a:pos x="89" y="55"/>
                </a:cxn>
                <a:cxn ang="0">
                  <a:pos x="173" y="33"/>
                </a:cxn>
                <a:cxn ang="0">
                  <a:pos x="247" y="21"/>
                </a:cxn>
                <a:cxn ang="0">
                  <a:pos x="334" y="17"/>
                </a:cxn>
                <a:cxn ang="0">
                  <a:pos x="431" y="21"/>
                </a:cxn>
                <a:cxn ang="0">
                  <a:pos x="511" y="33"/>
                </a:cxn>
                <a:cxn ang="0">
                  <a:pos x="612" y="73"/>
                </a:cxn>
                <a:cxn ang="0">
                  <a:pos x="654" y="107"/>
                </a:cxn>
                <a:cxn ang="0">
                  <a:pos x="673" y="139"/>
                </a:cxn>
                <a:cxn ang="0">
                  <a:pos x="675" y="200"/>
                </a:cxn>
                <a:cxn ang="0">
                  <a:pos x="665" y="278"/>
                </a:cxn>
                <a:cxn ang="0">
                  <a:pos x="627" y="377"/>
                </a:cxn>
                <a:cxn ang="0">
                  <a:pos x="582" y="432"/>
                </a:cxn>
                <a:cxn ang="0">
                  <a:pos x="500" y="489"/>
                </a:cxn>
                <a:cxn ang="0">
                  <a:pos x="420" y="515"/>
                </a:cxn>
                <a:cxn ang="0">
                  <a:pos x="321" y="521"/>
                </a:cxn>
                <a:cxn ang="0">
                  <a:pos x="232" y="506"/>
                </a:cxn>
                <a:cxn ang="0">
                  <a:pos x="169" y="479"/>
                </a:cxn>
                <a:cxn ang="0">
                  <a:pos x="125" y="445"/>
                </a:cxn>
                <a:cxn ang="0">
                  <a:pos x="91" y="403"/>
                </a:cxn>
                <a:cxn ang="0">
                  <a:pos x="68" y="356"/>
                </a:cxn>
                <a:cxn ang="0">
                  <a:pos x="51" y="291"/>
                </a:cxn>
                <a:cxn ang="0">
                  <a:pos x="43" y="227"/>
                </a:cxn>
                <a:cxn ang="0">
                  <a:pos x="43" y="164"/>
                </a:cxn>
                <a:cxn ang="0">
                  <a:pos x="51" y="90"/>
                </a:cxn>
                <a:cxn ang="0">
                  <a:pos x="53" y="65"/>
                </a:cxn>
                <a:cxn ang="0">
                  <a:pos x="17" y="42"/>
                </a:cxn>
                <a:cxn ang="0">
                  <a:pos x="0" y="61"/>
                </a:cxn>
                <a:cxn ang="0">
                  <a:pos x="32" y="135"/>
                </a:cxn>
                <a:cxn ang="0">
                  <a:pos x="32" y="219"/>
                </a:cxn>
                <a:cxn ang="0">
                  <a:pos x="38" y="297"/>
                </a:cxn>
                <a:cxn ang="0">
                  <a:pos x="53" y="362"/>
                </a:cxn>
                <a:cxn ang="0">
                  <a:pos x="85" y="424"/>
                </a:cxn>
                <a:cxn ang="0">
                  <a:pos x="133" y="470"/>
                </a:cxn>
                <a:cxn ang="0">
                  <a:pos x="190" y="510"/>
                </a:cxn>
                <a:cxn ang="0">
                  <a:pos x="264" y="531"/>
                </a:cxn>
                <a:cxn ang="0">
                  <a:pos x="321" y="538"/>
                </a:cxn>
                <a:cxn ang="0">
                  <a:pos x="395" y="531"/>
                </a:cxn>
                <a:cxn ang="0">
                  <a:pos x="450" y="521"/>
                </a:cxn>
                <a:cxn ang="0">
                  <a:pos x="511" y="498"/>
                </a:cxn>
                <a:cxn ang="0">
                  <a:pos x="555" y="470"/>
                </a:cxn>
                <a:cxn ang="0">
                  <a:pos x="612" y="424"/>
                </a:cxn>
                <a:cxn ang="0">
                  <a:pos x="640" y="381"/>
                </a:cxn>
                <a:cxn ang="0">
                  <a:pos x="665" y="335"/>
                </a:cxn>
                <a:cxn ang="0">
                  <a:pos x="682" y="278"/>
                </a:cxn>
                <a:cxn ang="0">
                  <a:pos x="692" y="219"/>
                </a:cxn>
                <a:cxn ang="0">
                  <a:pos x="692" y="170"/>
                </a:cxn>
                <a:cxn ang="0">
                  <a:pos x="686" y="130"/>
                </a:cxn>
                <a:cxn ang="0">
                  <a:pos x="671" y="95"/>
                </a:cxn>
                <a:cxn ang="0">
                  <a:pos x="648" y="73"/>
                </a:cxn>
                <a:cxn ang="0">
                  <a:pos x="614" y="50"/>
                </a:cxn>
                <a:cxn ang="0">
                  <a:pos x="574" y="33"/>
                </a:cxn>
                <a:cxn ang="0">
                  <a:pos x="519" y="17"/>
                </a:cxn>
                <a:cxn ang="0">
                  <a:pos x="443" y="6"/>
                </a:cxn>
                <a:cxn ang="0">
                  <a:pos x="336" y="0"/>
                </a:cxn>
                <a:cxn ang="0">
                  <a:pos x="266" y="6"/>
                </a:cxn>
                <a:cxn ang="0">
                  <a:pos x="190" y="14"/>
                </a:cxn>
                <a:cxn ang="0">
                  <a:pos x="133" y="27"/>
                </a:cxn>
                <a:cxn ang="0">
                  <a:pos x="89" y="55"/>
                </a:cxn>
                <a:cxn ang="0">
                  <a:pos x="89" y="55"/>
                </a:cxn>
              </a:cxnLst>
              <a:rect l="txL" t="txT" r="txR" b="txB"/>
              <a:pathLst>
                <a:path w="692" h="538">
                  <a:moveTo>
                    <a:pt x="89" y="55"/>
                  </a:moveTo>
                  <a:lnTo>
                    <a:pt x="173" y="33"/>
                  </a:lnTo>
                  <a:lnTo>
                    <a:pt x="247" y="21"/>
                  </a:lnTo>
                  <a:lnTo>
                    <a:pt x="334" y="17"/>
                  </a:lnTo>
                  <a:lnTo>
                    <a:pt x="431" y="21"/>
                  </a:lnTo>
                  <a:lnTo>
                    <a:pt x="511" y="33"/>
                  </a:lnTo>
                  <a:lnTo>
                    <a:pt x="612" y="73"/>
                  </a:lnTo>
                  <a:lnTo>
                    <a:pt x="654" y="107"/>
                  </a:lnTo>
                  <a:lnTo>
                    <a:pt x="673" y="139"/>
                  </a:lnTo>
                  <a:lnTo>
                    <a:pt x="675" y="200"/>
                  </a:lnTo>
                  <a:lnTo>
                    <a:pt x="665" y="278"/>
                  </a:lnTo>
                  <a:lnTo>
                    <a:pt x="627" y="377"/>
                  </a:lnTo>
                  <a:lnTo>
                    <a:pt x="582" y="432"/>
                  </a:lnTo>
                  <a:lnTo>
                    <a:pt x="500" y="489"/>
                  </a:lnTo>
                  <a:lnTo>
                    <a:pt x="420" y="515"/>
                  </a:lnTo>
                  <a:lnTo>
                    <a:pt x="321" y="521"/>
                  </a:lnTo>
                  <a:lnTo>
                    <a:pt x="232" y="506"/>
                  </a:lnTo>
                  <a:lnTo>
                    <a:pt x="169" y="479"/>
                  </a:lnTo>
                  <a:lnTo>
                    <a:pt x="125" y="445"/>
                  </a:lnTo>
                  <a:lnTo>
                    <a:pt x="91" y="403"/>
                  </a:lnTo>
                  <a:lnTo>
                    <a:pt x="68" y="356"/>
                  </a:lnTo>
                  <a:lnTo>
                    <a:pt x="51" y="291"/>
                  </a:lnTo>
                  <a:lnTo>
                    <a:pt x="43" y="227"/>
                  </a:lnTo>
                  <a:lnTo>
                    <a:pt x="43" y="164"/>
                  </a:lnTo>
                  <a:lnTo>
                    <a:pt x="51" y="90"/>
                  </a:lnTo>
                  <a:lnTo>
                    <a:pt x="53" y="65"/>
                  </a:lnTo>
                  <a:lnTo>
                    <a:pt x="17" y="42"/>
                  </a:lnTo>
                  <a:lnTo>
                    <a:pt x="0" y="61"/>
                  </a:lnTo>
                  <a:lnTo>
                    <a:pt x="32" y="135"/>
                  </a:lnTo>
                  <a:lnTo>
                    <a:pt x="32" y="219"/>
                  </a:lnTo>
                  <a:lnTo>
                    <a:pt x="38" y="297"/>
                  </a:lnTo>
                  <a:lnTo>
                    <a:pt x="53" y="362"/>
                  </a:lnTo>
                  <a:lnTo>
                    <a:pt x="85" y="424"/>
                  </a:lnTo>
                  <a:lnTo>
                    <a:pt x="133" y="470"/>
                  </a:lnTo>
                  <a:lnTo>
                    <a:pt x="190" y="510"/>
                  </a:lnTo>
                  <a:lnTo>
                    <a:pt x="264" y="531"/>
                  </a:lnTo>
                  <a:lnTo>
                    <a:pt x="321" y="538"/>
                  </a:lnTo>
                  <a:lnTo>
                    <a:pt x="395" y="531"/>
                  </a:lnTo>
                  <a:lnTo>
                    <a:pt x="450" y="521"/>
                  </a:lnTo>
                  <a:lnTo>
                    <a:pt x="511" y="498"/>
                  </a:lnTo>
                  <a:lnTo>
                    <a:pt x="555" y="470"/>
                  </a:lnTo>
                  <a:lnTo>
                    <a:pt x="612" y="424"/>
                  </a:lnTo>
                  <a:lnTo>
                    <a:pt x="640" y="381"/>
                  </a:lnTo>
                  <a:lnTo>
                    <a:pt x="665" y="335"/>
                  </a:lnTo>
                  <a:lnTo>
                    <a:pt x="682" y="278"/>
                  </a:lnTo>
                  <a:lnTo>
                    <a:pt x="692" y="219"/>
                  </a:lnTo>
                  <a:lnTo>
                    <a:pt x="692" y="170"/>
                  </a:lnTo>
                  <a:lnTo>
                    <a:pt x="686" y="130"/>
                  </a:lnTo>
                  <a:lnTo>
                    <a:pt x="671" y="95"/>
                  </a:lnTo>
                  <a:lnTo>
                    <a:pt x="648" y="73"/>
                  </a:lnTo>
                  <a:lnTo>
                    <a:pt x="614" y="50"/>
                  </a:lnTo>
                  <a:lnTo>
                    <a:pt x="574" y="33"/>
                  </a:lnTo>
                  <a:lnTo>
                    <a:pt x="519" y="17"/>
                  </a:lnTo>
                  <a:lnTo>
                    <a:pt x="443" y="6"/>
                  </a:lnTo>
                  <a:lnTo>
                    <a:pt x="336" y="0"/>
                  </a:lnTo>
                  <a:lnTo>
                    <a:pt x="266" y="6"/>
                  </a:lnTo>
                  <a:lnTo>
                    <a:pt x="190" y="14"/>
                  </a:lnTo>
                  <a:lnTo>
                    <a:pt x="133" y="27"/>
                  </a:lnTo>
                  <a:lnTo>
                    <a:pt x="89" y="55"/>
                  </a:lnTo>
                  <a:lnTo>
                    <a:pt x="89" y="55"/>
                  </a:lnTo>
                  <a:close/>
                </a:path>
              </a:pathLst>
            </a:custGeom>
            <a:solidFill>
              <a:srgbClr val="000000"/>
            </a:solidFill>
            <a:ln w="9525">
              <a:noFill/>
            </a:ln>
          </p:spPr>
          <p:txBody>
            <a:bodyPr/>
            <a:lstStyle/>
            <a:p>
              <a:endParaRPr dirty="0">
                <a:latin typeface="Arial" panose="020B0604020202020204" pitchFamily="34" charset="0"/>
              </a:endParaRPr>
            </a:p>
          </p:txBody>
        </p:sp>
        <p:sp>
          <p:nvSpPr>
            <p:cNvPr id="25637" name="Freeform 35"/>
            <p:cNvSpPr/>
            <p:nvPr/>
          </p:nvSpPr>
          <p:spPr>
            <a:xfrm>
              <a:off x="1881" y="2616"/>
              <a:ext cx="348" cy="269"/>
            </a:xfrm>
            <a:custGeom>
              <a:avLst/>
              <a:gdLst>
                <a:gd name="txL" fmla="*/ 0 w 696"/>
                <a:gd name="txT" fmla="*/ 0 h 538"/>
                <a:gd name="txR" fmla="*/ 696 w 696"/>
                <a:gd name="txB" fmla="*/ 538 h 538"/>
              </a:gdLst>
              <a:ahLst/>
              <a:cxnLst>
                <a:cxn ang="0">
                  <a:pos x="608" y="55"/>
                </a:cxn>
                <a:cxn ang="0">
                  <a:pos x="523" y="33"/>
                </a:cxn>
                <a:cxn ang="0">
                  <a:pos x="452" y="21"/>
                </a:cxn>
                <a:cxn ang="0">
                  <a:pos x="363" y="17"/>
                </a:cxn>
                <a:cxn ang="0">
                  <a:pos x="258" y="21"/>
                </a:cxn>
                <a:cxn ang="0">
                  <a:pos x="180" y="33"/>
                </a:cxn>
                <a:cxn ang="0">
                  <a:pos x="83" y="73"/>
                </a:cxn>
                <a:cxn ang="0">
                  <a:pos x="38" y="107"/>
                </a:cxn>
                <a:cxn ang="0">
                  <a:pos x="23" y="139"/>
                </a:cxn>
                <a:cxn ang="0">
                  <a:pos x="15" y="200"/>
                </a:cxn>
                <a:cxn ang="0">
                  <a:pos x="30" y="278"/>
                </a:cxn>
                <a:cxn ang="0">
                  <a:pos x="66" y="377"/>
                </a:cxn>
                <a:cxn ang="0">
                  <a:pos x="112" y="432"/>
                </a:cxn>
                <a:cxn ang="0">
                  <a:pos x="194" y="489"/>
                </a:cxn>
                <a:cxn ang="0">
                  <a:pos x="274" y="515"/>
                </a:cxn>
                <a:cxn ang="0">
                  <a:pos x="373" y="521"/>
                </a:cxn>
                <a:cxn ang="0">
                  <a:pos x="464" y="506"/>
                </a:cxn>
                <a:cxn ang="0">
                  <a:pos x="527" y="479"/>
                </a:cxn>
                <a:cxn ang="0">
                  <a:pos x="570" y="445"/>
                </a:cxn>
                <a:cxn ang="0">
                  <a:pos x="603" y="403"/>
                </a:cxn>
                <a:cxn ang="0">
                  <a:pos x="625" y="356"/>
                </a:cxn>
                <a:cxn ang="0">
                  <a:pos x="641" y="291"/>
                </a:cxn>
                <a:cxn ang="0">
                  <a:pos x="650" y="227"/>
                </a:cxn>
                <a:cxn ang="0">
                  <a:pos x="650" y="164"/>
                </a:cxn>
                <a:cxn ang="0">
                  <a:pos x="646" y="90"/>
                </a:cxn>
                <a:cxn ang="0">
                  <a:pos x="639" y="65"/>
                </a:cxn>
                <a:cxn ang="0">
                  <a:pos x="673" y="42"/>
                </a:cxn>
                <a:cxn ang="0">
                  <a:pos x="696" y="61"/>
                </a:cxn>
                <a:cxn ang="0">
                  <a:pos x="663" y="135"/>
                </a:cxn>
                <a:cxn ang="0">
                  <a:pos x="663" y="219"/>
                </a:cxn>
                <a:cxn ang="0">
                  <a:pos x="654" y="297"/>
                </a:cxn>
                <a:cxn ang="0">
                  <a:pos x="639" y="362"/>
                </a:cxn>
                <a:cxn ang="0">
                  <a:pos x="610" y="424"/>
                </a:cxn>
                <a:cxn ang="0">
                  <a:pos x="561" y="470"/>
                </a:cxn>
                <a:cxn ang="0">
                  <a:pos x="502" y="510"/>
                </a:cxn>
                <a:cxn ang="0">
                  <a:pos x="430" y="531"/>
                </a:cxn>
                <a:cxn ang="0">
                  <a:pos x="373" y="538"/>
                </a:cxn>
                <a:cxn ang="0">
                  <a:pos x="302" y="531"/>
                </a:cxn>
                <a:cxn ang="0">
                  <a:pos x="241" y="521"/>
                </a:cxn>
                <a:cxn ang="0">
                  <a:pos x="180" y="498"/>
                </a:cxn>
                <a:cxn ang="0">
                  <a:pos x="137" y="470"/>
                </a:cxn>
                <a:cxn ang="0">
                  <a:pos x="83" y="424"/>
                </a:cxn>
                <a:cxn ang="0">
                  <a:pos x="51" y="381"/>
                </a:cxn>
                <a:cxn ang="0">
                  <a:pos x="30" y="335"/>
                </a:cxn>
                <a:cxn ang="0">
                  <a:pos x="13" y="278"/>
                </a:cxn>
                <a:cxn ang="0">
                  <a:pos x="0" y="219"/>
                </a:cxn>
                <a:cxn ang="0">
                  <a:pos x="0" y="170"/>
                </a:cxn>
                <a:cxn ang="0">
                  <a:pos x="11" y="130"/>
                </a:cxn>
                <a:cxn ang="0">
                  <a:pos x="26" y="95"/>
                </a:cxn>
                <a:cxn ang="0">
                  <a:pos x="49" y="73"/>
                </a:cxn>
                <a:cxn ang="0">
                  <a:pos x="83" y="50"/>
                </a:cxn>
                <a:cxn ang="0">
                  <a:pos x="120" y="33"/>
                </a:cxn>
                <a:cxn ang="0">
                  <a:pos x="179" y="17"/>
                </a:cxn>
                <a:cxn ang="0">
                  <a:pos x="255" y="6"/>
                </a:cxn>
                <a:cxn ang="0">
                  <a:pos x="361" y="0"/>
                </a:cxn>
                <a:cxn ang="0">
                  <a:pos x="428" y="6"/>
                </a:cxn>
                <a:cxn ang="0">
                  <a:pos x="502" y="14"/>
                </a:cxn>
                <a:cxn ang="0">
                  <a:pos x="561" y="27"/>
                </a:cxn>
                <a:cxn ang="0">
                  <a:pos x="608" y="55"/>
                </a:cxn>
                <a:cxn ang="0">
                  <a:pos x="608" y="55"/>
                </a:cxn>
              </a:cxnLst>
              <a:rect l="txL" t="txT" r="txR" b="txB"/>
              <a:pathLst>
                <a:path w="696" h="538">
                  <a:moveTo>
                    <a:pt x="608" y="55"/>
                  </a:moveTo>
                  <a:lnTo>
                    <a:pt x="523" y="33"/>
                  </a:lnTo>
                  <a:lnTo>
                    <a:pt x="452" y="21"/>
                  </a:lnTo>
                  <a:lnTo>
                    <a:pt x="363" y="17"/>
                  </a:lnTo>
                  <a:lnTo>
                    <a:pt x="258" y="21"/>
                  </a:lnTo>
                  <a:lnTo>
                    <a:pt x="180" y="33"/>
                  </a:lnTo>
                  <a:lnTo>
                    <a:pt x="83" y="73"/>
                  </a:lnTo>
                  <a:lnTo>
                    <a:pt x="38" y="107"/>
                  </a:lnTo>
                  <a:lnTo>
                    <a:pt x="23" y="139"/>
                  </a:lnTo>
                  <a:lnTo>
                    <a:pt x="15" y="200"/>
                  </a:lnTo>
                  <a:lnTo>
                    <a:pt x="30" y="278"/>
                  </a:lnTo>
                  <a:lnTo>
                    <a:pt x="66" y="377"/>
                  </a:lnTo>
                  <a:lnTo>
                    <a:pt x="112" y="432"/>
                  </a:lnTo>
                  <a:lnTo>
                    <a:pt x="194" y="489"/>
                  </a:lnTo>
                  <a:lnTo>
                    <a:pt x="274" y="515"/>
                  </a:lnTo>
                  <a:lnTo>
                    <a:pt x="373" y="521"/>
                  </a:lnTo>
                  <a:lnTo>
                    <a:pt x="464" y="506"/>
                  </a:lnTo>
                  <a:lnTo>
                    <a:pt x="527" y="479"/>
                  </a:lnTo>
                  <a:lnTo>
                    <a:pt x="570" y="445"/>
                  </a:lnTo>
                  <a:lnTo>
                    <a:pt x="603" y="403"/>
                  </a:lnTo>
                  <a:lnTo>
                    <a:pt x="625" y="356"/>
                  </a:lnTo>
                  <a:lnTo>
                    <a:pt x="641" y="291"/>
                  </a:lnTo>
                  <a:lnTo>
                    <a:pt x="650" y="227"/>
                  </a:lnTo>
                  <a:lnTo>
                    <a:pt x="650" y="164"/>
                  </a:lnTo>
                  <a:lnTo>
                    <a:pt x="646" y="90"/>
                  </a:lnTo>
                  <a:lnTo>
                    <a:pt x="639" y="65"/>
                  </a:lnTo>
                  <a:lnTo>
                    <a:pt x="673" y="42"/>
                  </a:lnTo>
                  <a:lnTo>
                    <a:pt x="696" y="61"/>
                  </a:lnTo>
                  <a:lnTo>
                    <a:pt x="663" y="135"/>
                  </a:lnTo>
                  <a:lnTo>
                    <a:pt x="663" y="219"/>
                  </a:lnTo>
                  <a:lnTo>
                    <a:pt x="654" y="297"/>
                  </a:lnTo>
                  <a:lnTo>
                    <a:pt x="639" y="362"/>
                  </a:lnTo>
                  <a:lnTo>
                    <a:pt x="610" y="424"/>
                  </a:lnTo>
                  <a:lnTo>
                    <a:pt x="561" y="470"/>
                  </a:lnTo>
                  <a:lnTo>
                    <a:pt x="502" y="510"/>
                  </a:lnTo>
                  <a:lnTo>
                    <a:pt x="430" y="531"/>
                  </a:lnTo>
                  <a:lnTo>
                    <a:pt x="373" y="538"/>
                  </a:lnTo>
                  <a:lnTo>
                    <a:pt x="302" y="531"/>
                  </a:lnTo>
                  <a:lnTo>
                    <a:pt x="241" y="521"/>
                  </a:lnTo>
                  <a:lnTo>
                    <a:pt x="180" y="498"/>
                  </a:lnTo>
                  <a:lnTo>
                    <a:pt x="137" y="470"/>
                  </a:lnTo>
                  <a:lnTo>
                    <a:pt x="83" y="424"/>
                  </a:lnTo>
                  <a:lnTo>
                    <a:pt x="51" y="381"/>
                  </a:lnTo>
                  <a:lnTo>
                    <a:pt x="30" y="335"/>
                  </a:lnTo>
                  <a:lnTo>
                    <a:pt x="13" y="278"/>
                  </a:lnTo>
                  <a:lnTo>
                    <a:pt x="0" y="219"/>
                  </a:lnTo>
                  <a:lnTo>
                    <a:pt x="0" y="170"/>
                  </a:lnTo>
                  <a:lnTo>
                    <a:pt x="11" y="130"/>
                  </a:lnTo>
                  <a:lnTo>
                    <a:pt x="26" y="95"/>
                  </a:lnTo>
                  <a:lnTo>
                    <a:pt x="49" y="73"/>
                  </a:lnTo>
                  <a:lnTo>
                    <a:pt x="83" y="50"/>
                  </a:lnTo>
                  <a:lnTo>
                    <a:pt x="120" y="33"/>
                  </a:lnTo>
                  <a:lnTo>
                    <a:pt x="179" y="17"/>
                  </a:lnTo>
                  <a:lnTo>
                    <a:pt x="255" y="6"/>
                  </a:lnTo>
                  <a:lnTo>
                    <a:pt x="361" y="0"/>
                  </a:lnTo>
                  <a:lnTo>
                    <a:pt x="428" y="6"/>
                  </a:lnTo>
                  <a:lnTo>
                    <a:pt x="502" y="14"/>
                  </a:lnTo>
                  <a:lnTo>
                    <a:pt x="561" y="27"/>
                  </a:lnTo>
                  <a:lnTo>
                    <a:pt x="608" y="55"/>
                  </a:lnTo>
                  <a:lnTo>
                    <a:pt x="608" y="55"/>
                  </a:lnTo>
                  <a:close/>
                </a:path>
              </a:pathLst>
            </a:custGeom>
            <a:solidFill>
              <a:srgbClr val="000000"/>
            </a:solidFill>
            <a:ln w="9525">
              <a:noFill/>
            </a:ln>
          </p:spPr>
          <p:txBody>
            <a:bodyPr/>
            <a:lstStyle/>
            <a:p>
              <a:endParaRPr dirty="0">
                <a:latin typeface="Arial" panose="020B0604020202020204" pitchFamily="34" charset="0"/>
              </a:endParaRPr>
            </a:p>
          </p:txBody>
        </p:sp>
        <p:sp>
          <p:nvSpPr>
            <p:cNvPr id="25638" name="Freeform 36"/>
            <p:cNvSpPr/>
            <p:nvPr/>
          </p:nvSpPr>
          <p:spPr>
            <a:xfrm>
              <a:off x="1819" y="2664"/>
              <a:ext cx="72" cy="71"/>
            </a:xfrm>
            <a:custGeom>
              <a:avLst/>
              <a:gdLst>
                <a:gd name="txL" fmla="*/ 0 w 145"/>
                <a:gd name="txT" fmla="*/ 0 h 143"/>
                <a:gd name="txR" fmla="*/ 145 w 145"/>
                <a:gd name="txB" fmla="*/ 143 h 143"/>
              </a:gdLst>
              <a:ahLst/>
              <a:cxnLst>
                <a:cxn ang="0">
                  <a:pos x="21" y="143"/>
                </a:cxn>
                <a:cxn ang="0">
                  <a:pos x="33" y="126"/>
                </a:cxn>
                <a:cxn ang="0">
                  <a:pos x="46" y="116"/>
                </a:cxn>
                <a:cxn ang="0">
                  <a:pos x="69" y="111"/>
                </a:cxn>
                <a:cxn ang="0">
                  <a:pos x="86" y="111"/>
                </a:cxn>
                <a:cxn ang="0">
                  <a:pos x="101" y="120"/>
                </a:cxn>
                <a:cxn ang="0">
                  <a:pos x="124" y="143"/>
                </a:cxn>
                <a:cxn ang="0">
                  <a:pos x="145" y="12"/>
                </a:cxn>
                <a:cxn ang="0">
                  <a:pos x="130" y="16"/>
                </a:cxn>
                <a:cxn ang="0">
                  <a:pos x="97" y="23"/>
                </a:cxn>
                <a:cxn ang="0">
                  <a:pos x="55" y="25"/>
                </a:cxn>
                <a:cxn ang="0">
                  <a:pos x="25" y="16"/>
                </a:cxn>
                <a:cxn ang="0">
                  <a:pos x="0" y="0"/>
                </a:cxn>
                <a:cxn ang="0">
                  <a:pos x="21" y="54"/>
                </a:cxn>
                <a:cxn ang="0">
                  <a:pos x="21" y="116"/>
                </a:cxn>
                <a:cxn ang="0">
                  <a:pos x="21" y="143"/>
                </a:cxn>
                <a:cxn ang="0">
                  <a:pos x="21" y="143"/>
                </a:cxn>
              </a:cxnLst>
              <a:rect l="txL" t="txT" r="txR" b="txB"/>
              <a:pathLst>
                <a:path w="145" h="143">
                  <a:moveTo>
                    <a:pt x="21" y="143"/>
                  </a:moveTo>
                  <a:lnTo>
                    <a:pt x="33" y="126"/>
                  </a:lnTo>
                  <a:lnTo>
                    <a:pt x="46" y="116"/>
                  </a:lnTo>
                  <a:lnTo>
                    <a:pt x="69" y="111"/>
                  </a:lnTo>
                  <a:lnTo>
                    <a:pt x="86" y="111"/>
                  </a:lnTo>
                  <a:lnTo>
                    <a:pt x="101" y="120"/>
                  </a:lnTo>
                  <a:lnTo>
                    <a:pt x="124" y="143"/>
                  </a:lnTo>
                  <a:lnTo>
                    <a:pt x="145" y="12"/>
                  </a:lnTo>
                  <a:lnTo>
                    <a:pt x="130" y="16"/>
                  </a:lnTo>
                  <a:lnTo>
                    <a:pt x="97" y="23"/>
                  </a:lnTo>
                  <a:lnTo>
                    <a:pt x="55" y="25"/>
                  </a:lnTo>
                  <a:lnTo>
                    <a:pt x="25" y="16"/>
                  </a:lnTo>
                  <a:lnTo>
                    <a:pt x="0" y="0"/>
                  </a:lnTo>
                  <a:lnTo>
                    <a:pt x="21" y="54"/>
                  </a:lnTo>
                  <a:lnTo>
                    <a:pt x="21" y="116"/>
                  </a:lnTo>
                  <a:lnTo>
                    <a:pt x="21" y="143"/>
                  </a:lnTo>
                  <a:lnTo>
                    <a:pt x="21" y="143"/>
                  </a:lnTo>
                  <a:close/>
                </a:path>
              </a:pathLst>
            </a:custGeom>
            <a:solidFill>
              <a:srgbClr val="000000"/>
            </a:solidFill>
            <a:ln w="9525">
              <a:noFill/>
            </a:ln>
          </p:spPr>
          <p:txBody>
            <a:bodyPr/>
            <a:lstStyle/>
            <a:p>
              <a:endParaRPr dirty="0">
                <a:latin typeface="Arial" panose="020B0604020202020204" pitchFamily="34" charset="0"/>
              </a:endParaRPr>
            </a:p>
          </p:txBody>
        </p:sp>
        <p:sp>
          <p:nvSpPr>
            <p:cNvPr id="25639" name="Freeform 37"/>
            <p:cNvSpPr/>
            <p:nvPr/>
          </p:nvSpPr>
          <p:spPr>
            <a:xfrm>
              <a:off x="1634" y="2910"/>
              <a:ext cx="122" cy="209"/>
            </a:xfrm>
            <a:custGeom>
              <a:avLst/>
              <a:gdLst>
                <a:gd name="txL" fmla="*/ 0 w 246"/>
                <a:gd name="txT" fmla="*/ 0 h 418"/>
                <a:gd name="txR" fmla="*/ 246 w 246"/>
                <a:gd name="txB" fmla="*/ 418 h 418"/>
              </a:gdLst>
              <a:ahLst/>
              <a:cxnLst>
                <a:cxn ang="0">
                  <a:pos x="246" y="0"/>
                </a:cxn>
                <a:cxn ang="0">
                  <a:pos x="183" y="81"/>
                </a:cxn>
                <a:cxn ang="0">
                  <a:pos x="116" y="135"/>
                </a:cxn>
                <a:cxn ang="0">
                  <a:pos x="52" y="182"/>
                </a:cxn>
                <a:cxn ang="0">
                  <a:pos x="42" y="211"/>
                </a:cxn>
                <a:cxn ang="0">
                  <a:pos x="57" y="249"/>
                </a:cxn>
                <a:cxn ang="0">
                  <a:pos x="44" y="319"/>
                </a:cxn>
                <a:cxn ang="0">
                  <a:pos x="44" y="348"/>
                </a:cxn>
                <a:cxn ang="0">
                  <a:pos x="57" y="418"/>
                </a:cxn>
                <a:cxn ang="0">
                  <a:pos x="4" y="292"/>
                </a:cxn>
                <a:cxn ang="0">
                  <a:pos x="0" y="249"/>
                </a:cxn>
                <a:cxn ang="0">
                  <a:pos x="4" y="211"/>
                </a:cxn>
                <a:cxn ang="0">
                  <a:pos x="29" y="171"/>
                </a:cxn>
                <a:cxn ang="0">
                  <a:pos x="151" y="55"/>
                </a:cxn>
                <a:cxn ang="0">
                  <a:pos x="217" y="9"/>
                </a:cxn>
                <a:cxn ang="0">
                  <a:pos x="246" y="0"/>
                </a:cxn>
                <a:cxn ang="0">
                  <a:pos x="246" y="0"/>
                </a:cxn>
              </a:cxnLst>
              <a:rect l="txL" t="txT" r="txR" b="txB"/>
              <a:pathLst>
                <a:path w="246" h="418">
                  <a:moveTo>
                    <a:pt x="246" y="0"/>
                  </a:moveTo>
                  <a:lnTo>
                    <a:pt x="183" y="81"/>
                  </a:lnTo>
                  <a:lnTo>
                    <a:pt x="116" y="135"/>
                  </a:lnTo>
                  <a:lnTo>
                    <a:pt x="52" y="182"/>
                  </a:lnTo>
                  <a:lnTo>
                    <a:pt x="42" y="211"/>
                  </a:lnTo>
                  <a:lnTo>
                    <a:pt x="57" y="249"/>
                  </a:lnTo>
                  <a:lnTo>
                    <a:pt x="44" y="319"/>
                  </a:lnTo>
                  <a:lnTo>
                    <a:pt x="44" y="348"/>
                  </a:lnTo>
                  <a:lnTo>
                    <a:pt x="57" y="418"/>
                  </a:lnTo>
                  <a:lnTo>
                    <a:pt x="4" y="292"/>
                  </a:lnTo>
                  <a:lnTo>
                    <a:pt x="0" y="249"/>
                  </a:lnTo>
                  <a:lnTo>
                    <a:pt x="4" y="211"/>
                  </a:lnTo>
                  <a:lnTo>
                    <a:pt x="29" y="171"/>
                  </a:lnTo>
                  <a:lnTo>
                    <a:pt x="151" y="55"/>
                  </a:lnTo>
                  <a:lnTo>
                    <a:pt x="217" y="9"/>
                  </a:lnTo>
                  <a:lnTo>
                    <a:pt x="246" y="0"/>
                  </a:lnTo>
                  <a:lnTo>
                    <a:pt x="24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40" name="Freeform 38"/>
            <p:cNvSpPr/>
            <p:nvPr/>
          </p:nvSpPr>
          <p:spPr>
            <a:xfrm>
              <a:off x="1973" y="2910"/>
              <a:ext cx="109" cy="218"/>
            </a:xfrm>
            <a:custGeom>
              <a:avLst/>
              <a:gdLst>
                <a:gd name="txL" fmla="*/ 0 w 219"/>
                <a:gd name="txT" fmla="*/ 0 h 435"/>
                <a:gd name="txR" fmla="*/ 219 w 219"/>
                <a:gd name="txB" fmla="*/ 435 h 435"/>
              </a:gdLst>
              <a:ahLst/>
              <a:cxnLst>
                <a:cxn ang="0">
                  <a:pos x="0" y="0"/>
                </a:cxn>
                <a:cxn ang="0">
                  <a:pos x="31" y="81"/>
                </a:cxn>
                <a:cxn ang="0">
                  <a:pos x="101" y="150"/>
                </a:cxn>
                <a:cxn ang="0">
                  <a:pos x="164" y="218"/>
                </a:cxn>
                <a:cxn ang="0">
                  <a:pos x="164" y="245"/>
                </a:cxn>
                <a:cxn ang="0">
                  <a:pos x="149" y="264"/>
                </a:cxn>
                <a:cxn ang="0">
                  <a:pos x="177" y="277"/>
                </a:cxn>
                <a:cxn ang="0">
                  <a:pos x="168" y="313"/>
                </a:cxn>
                <a:cxn ang="0">
                  <a:pos x="141" y="435"/>
                </a:cxn>
                <a:cxn ang="0">
                  <a:pos x="200" y="313"/>
                </a:cxn>
                <a:cxn ang="0">
                  <a:pos x="219" y="256"/>
                </a:cxn>
                <a:cxn ang="0">
                  <a:pos x="211" y="196"/>
                </a:cxn>
                <a:cxn ang="0">
                  <a:pos x="156" y="135"/>
                </a:cxn>
                <a:cxn ang="0">
                  <a:pos x="61" y="70"/>
                </a:cxn>
                <a:cxn ang="0">
                  <a:pos x="0" y="0"/>
                </a:cxn>
                <a:cxn ang="0">
                  <a:pos x="0" y="0"/>
                </a:cxn>
              </a:cxnLst>
              <a:rect l="txL" t="txT" r="txR" b="txB"/>
              <a:pathLst>
                <a:path w="219" h="435">
                  <a:moveTo>
                    <a:pt x="0" y="0"/>
                  </a:moveTo>
                  <a:lnTo>
                    <a:pt x="31" y="81"/>
                  </a:lnTo>
                  <a:lnTo>
                    <a:pt x="101" y="150"/>
                  </a:lnTo>
                  <a:lnTo>
                    <a:pt x="164" y="218"/>
                  </a:lnTo>
                  <a:lnTo>
                    <a:pt x="164" y="245"/>
                  </a:lnTo>
                  <a:lnTo>
                    <a:pt x="149" y="264"/>
                  </a:lnTo>
                  <a:lnTo>
                    <a:pt x="177" y="277"/>
                  </a:lnTo>
                  <a:lnTo>
                    <a:pt x="168" y="313"/>
                  </a:lnTo>
                  <a:lnTo>
                    <a:pt x="141" y="435"/>
                  </a:lnTo>
                  <a:lnTo>
                    <a:pt x="200" y="313"/>
                  </a:lnTo>
                  <a:lnTo>
                    <a:pt x="219" y="256"/>
                  </a:lnTo>
                  <a:lnTo>
                    <a:pt x="211" y="196"/>
                  </a:lnTo>
                  <a:lnTo>
                    <a:pt x="156" y="135"/>
                  </a:lnTo>
                  <a:lnTo>
                    <a:pt x="61" y="7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41" name="Freeform 39"/>
            <p:cNvSpPr/>
            <p:nvPr/>
          </p:nvSpPr>
          <p:spPr>
            <a:xfrm>
              <a:off x="1659" y="3001"/>
              <a:ext cx="403" cy="48"/>
            </a:xfrm>
            <a:custGeom>
              <a:avLst/>
              <a:gdLst>
                <a:gd name="txL" fmla="*/ 0 w 804"/>
                <a:gd name="txT" fmla="*/ 0 h 95"/>
                <a:gd name="txR" fmla="*/ 804 w 804"/>
                <a:gd name="txB" fmla="*/ 95 h 95"/>
              </a:gdLst>
              <a:ahLst/>
              <a:cxnLst>
                <a:cxn ang="0">
                  <a:pos x="5" y="74"/>
                </a:cxn>
                <a:cxn ang="0">
                  <a:pos x="85" y="23"/>
                </a:cxn>
                <a:cxn ang="0">
                  <a:pos x="234" y="4"/>
                </a:cxn>
                <a:cxn ang="0">
                  <a:pos x="327" y="0"/>
                </a:cxn>
                <a:cxn ang="0">
                  <a:pos x="399" y="21"/>
                </a:cxn>
                <a:cxn ang="0">
                  <a:pos x="466" y="0"/>
                </a:cxn>
                <a:cxn ang="0">
                  <a:pos x="553" y="8"/>
                </a:cxn>
                <a:cxn ang="0">
                  <a:pos x="684" y="36"/>
                </a:cxn>
                <a:cxn ang="0">
                  <a:pos x="804" y="74"/>
                </a:cxn>
                <a:cxn ang="0">
                  <a:pos x="612" y="63"/>
                </a:cxn>
                <a:cxn ang="0">
                  <a:pos x="481" y="40"/>
                </a:cxn>
                <a:cxn ang="0">
                  <a:pos x="388" y="52"/>
                </a:cxn>
                <a:cxn ang="0">
                  <a:pos x="302" y="40"/>
                </a:cxn>
                <a:cxn ang="0">
                  <a:pos x="156" y="57"/>
                </a:cxn>
                <a:cxn ang="0">
                  <a:pos x="55" y="74"/>
                </a:cxn>
                <a:cxn ang="0">
                  <a:pos x="0" y="95"/>
                </a:cxn>
                <a:cxn ang="0">
                  <a:pos x="5" y="74"/>
                </a:cxn>
                <a:cxn ang="0">
                  <a:pos x="5" y="74"/>
                </a:cxn>
              </a:cxnLst>
              <a:rect l="txL" t="txT" r="txR" b="txB"/>
              <a:pathLst>
                <a:path w="804" h="95">
                  <a:moveTo>
                    <a:pt x="5" y="74"/>
                  </a:moveTo>
                  <a:lnTo>
                    <a:pt x="85" y="23"/>
                  </a:lnTo>
                  <a:lnTo>
                    <a:pt x="234" y="4"/>
                  </a:lnTo>
                  <a:lnTo>
                    <a:pt x="327" y="0"/>
                  </a:lnTo>
                  <a:lnTo>
                    <a:pt x="399" y="21"/>
                  </a:lnTo>
                  <a:lnTo>
                    <a:pt x="466" y="0"/>
                  </a:lnTo>
                  <a:lnTo>
                    <a:pt x="553" y="8"/>
                  </a:lnTo>
                  <a:lnTo>
                    <a:pt x="684" y="36"/>
                  </a:lnTo>
                  <a:lnTo>
                    <a:pt x="804" y="74"/>
                  </a:lnTo>
                  <a:lnTo>
                    <a:pt x="612" y="63"/>
                  </a:lnTo>
                  <a:lnTo>
                    <a:pt x="481" y="40"/>
                  </a:lnTo>
                  <a:lnTo>
                    <a:pt x="388" y="52"/>
                  </a:lnTo>
                  <a:lnTo>
                    <a:pt x="302" y="40"/>
                  </a:lnTo>
                  <a:lnTo>
                    <a:pt x="156" y="57"/>
                  </a:lnTo>
                  <a:lnTo>
                    <a:pt x="55" y="74"/>
                  </a:lnTo>
                  <a:lnTo>
                    <a:pt x="0" y="95"/>
                  </a:lnTo>
                  <a:lnTo>
                    <a:pt x="5" y="74"/>
                  </a:lnTo>
                  <a:lnTo>
                    <a:pt x="5" y="74"/>
                  </a:lnTo>
                  <a:close/>
                </a:path>
              </a:pathLst>
            </a:custGeom>
            <a:solidFill>
              <a:srgbClr val="000000"/>
            </a:solidFill>
            <a:ln w="9525">
              <a:noFill/>
            </a:ln>
          </p:spPr>
          <p:txBody>
            <a:bodyPr/>
            <a:lstStyle/>
            <a:p>
              <a:endParaRPr dirty="0">
                <a:latin typeface="Arial" panose="020B0604020202020204" pitchFamily="34" charset="0"/>
              </a:endParaRPr>
            </a:p>
          </p:txBody>
        </p:sp>
        <p:sp>
          <p:nvSpPr>
            <p:cNvPr id="25642" name="Freeform 40"/>
            <p:cNvSpPr/>
            <p:nvPr/>
          </p:nvSpPr>
          <p:spPr>
            <a:xfrm>
              <a:off x="1656" y="3038"/>
              <a:ext cx="378" cy="98"/>
            </a:xfrm>
            <a:custGeom>
              <a:avLst/>
              <a:gdLst>
                <a:gd name="txL" fmla="*/ 0 w 757"/>
                <a:gd name="txT" fmla="*/ 0 h 196"/>
                <a:gd name="txR" fmla="*/ 757 w 757"/>
                <a:gd name="txB" fmla="*/ 196 h 196"/>
              </a:gdLst>
              <a:ahLst/>
              <a:cxnLst>
                <a:cxn ang="0">
                  <a:pos x="42" y="52"/>
                </a:cxn>
                <a:cxn ang="0">
                  <a:pos x="135" y="80"/>
                </a:cxn>
                <a:cxn ang="0">
                  <a:pos x="213" y="120"/>
                </a:cxn>
                <a:cxn ang="0">
                  <a:pos x="291" y="179"/>
                </a:cxn>
                <a:cxn ang="0">
                  <a:pos x="388" y="196"/>
                </a:cxn>
                <a:cxn ang="0">
                  <a:pos x="489" y="181"/>
                </a:cxn>
                <a:cxn ang="0">
                  <a:pos x="561" y="149"/>
                </a:cxn>
                <a:cxn ang="0">
                  <a:pos x="630" y="116"/>
                </a:cxn>
                <a:cxn ang="0">
                  <a:pos x="692" y="86"/>
                </a:cxn>
                <a:cxn ang="0">
                  <a:pos x="757" y="38"/>
                </a:cxn>
                <a:cxn ang="0">
                  <a:pos x="656" y="92"/>
                </a:cxn>
                <a:cxn ang="0">
                  <a:pos x="614" y="103"/>
                </a:cxn>
                <a:cxn ang="0">
                  <a:pos x="519" y="88"/>
                </a:cxn>
                <a:cxn ang="0">
                  <a:pos x="413" y="80"/>
                </a:cxn>
                <a:cxn ang="0">
                  <a:pos x="299" y="80"/>
                </a:cxn>
                <a:cxn ang="0">
                  <a:pos x="213" y="88"/>
                </a:cxn>
                <a:cxn ang="0">
                  <a:pos x="183" y="88"/>
                </a:cxn>
                <a:cxn ang="0">
                  <a:pos x="124" y="63"/>
                </a:cxn>
                <a:cxn ang="0">
                  <a:pos x="76" y="44"/>
                </a:cxn>
                <a:cxn ang="0">
                  <a:pos x="63" y="23"/>
                </a:cxn>
                <a:cxn ang="0">
                  <a:pos x="50" y="0"/>
                </a:cxn>
                <a:cxn ang="0">
                  <a:pos x="0" y="14"/>
                </a:cxn>
                <a:cxn ang="0">
                  <a:pos x="21" y="52"/>
                </a:cxn>
                <a:cxn ang="0">
                  <a:pos x="42" y="52"/>
                </a:cxn>
                <a:cxn ang="0">
                  <a:pos x="42" y="52"/>
                </a:cxn>
              </a:cxnLst>
              <a:rect l="txL" t="txT" r="txR" b="txB"/>
              <a:pathLst>
                <a:path w="757" h="196">
                  <a:moveTo>
                    <a:pt x="42" y="52"/>
                  </a:moveTo>
                  <a:lnTo>
                    <a:pt x="135" y="80"/>
                  </a:lnTo>
                  <a:lnTo>
                    <a:pt x="213" y="120"/>
                  </a:lnTo>
                  <a:lnTo>
                    <a:pt x="291" y="179"/>
                  </a:lnTo>
                  <a:lnTo>
                    <a:pt x="388" y="196"/>
                  </a:lnTo>
                  <a:lnTo>
                    <a:pt x="489" y="181"/>
                  </a:lnTo>
                  <a:lnTo>
                    <a:pt x="561" y="149"/>
                  </a:lnTo>
                  <a:lnTo>
                    <a:pt x="630" y="116"/>
                  </a:lnTo>
                  <a:lnTo>
                    <a:pt x="692" y="86"/>
                  </a:lnTo>
                  <a:lnTo>
                    <a:pt x="757" y="38"/>
                  </a:lnTo>
                  <a:lnTo>
                    <a:pt x="656" y="92"/>
                  </a:lnTo>
                  <a:lnTo>
                    <a:pt x="614" y="103"/>
                  </a:lnTo>
                  <a:lnTo>
                    <a:pt x="519" y="88"/>
                  </a:lnTo>
                  <a:lnTo>
                    <a:pt x="413" y="80"/>
                  </a:lnTo>
                  <a:lnTo>
                    <a:pt x="299" y="80"/>
                  </a:lnTo>
                  <a:lnTo>
                    <a:pt x="213" y="88"/>
                  </a:lnTo>
                  <a:lnTo>
                    <a:pt x="183" y="88"/>
                  </a:lnTo>
                  <a:lnTo>
                    <a:pt x="124" y="63"/>
                  </a:lnTo>
                  <a:lnTo>
                    <a:pt x="76" y="44"/>
                  </a:lnTo>
                  <a:lnTo>
                    <a:pt x="63" y="23"/>
                  </a:lnTo>
                  <a:lnTo>
                    <a:pt x="50" y="0"/>
                  </a:lnTo>
                  <a:lnTo>
                    <a:pt x="0" y="14"/>
                  </a:lnTo>
                  <a:lnTo>
                    <a:pt x="21" y="52"/>
                  </a:lnTo>
                  <a:lnTo>
                    <a:pt x="42" y="52"/>
                  </a:lnTo>
                  <a:lnTo>
                    <a:pt x="42" y="52"/>
                  </a:lnTo>
                  <a:close/>
                </a:path>
              </a:pathLst>
            </a:custGeom>
            <a:solidFill>
              <a:srgbClr val="000000"/>
            </a:solidFill>
            <a:ln w="9525">
              <a:noFill/>
            </a:ln>
          </p:spPr>
          <p:txBody>
            <a:bodyPr/>
            <a:lstStyle/>
            <a:p>
              <a:endParaRPr dirty="0">
                <a:latin typeface="Arial" panose="020B0604020202020204" pitchFamily="34" charset="0"/>
              </a:endParaRPr>
            </a:p>
          </p:txBody>
        </p:sp>
        <p:sp>
          <p:nvSpPr>
            <p:cNvPr id="25643" name="Freeform 41"/>
            <p:cNvSpPr/>
            <p:nvPr/>
          </p:nvSpPr>
          <p:spPr>
            <a:xfrm>
              <a:off x="1683" y="3034"/>
              <a:ext cx="372" cy="158"/>
            </a:xfrm>
            <a:custGeom>
              <a:avLst/>
              <a:gdLst>
                <a:gd name="txL" fmla="*/ 0 w 744"/>
                <a:gd name="txT" fmla="*/ 0 h 315"/>
                <a:gd name="txR" fmla="*/ 744 w 744"/>
                <a:gd name="txB" fmla="*/ 315 h 315"/>
              </a:gdLst>
              <a:ahLst/>
              <a:cxnLst>
                <a:cxn ang="0">
                  <a:pos x="692" y="0"/>
                </a:cxn>
                <a:cxn ang="0">
                  <a:pos x="675" y="59"/>
                </a:cxn>
                <a:cxn ang="0">
                  <a:pos x="662" y="93"/>
                </a:cxn>
                <a:cxn ang="0">
                  <a:pos x="575" y="186"/>
                </a:cxn>
                <a:cxn ang="0">
                  <a:pos x="487" y="251"/>
                </a:cxn>
                <a:cxn ang="0">
                  <a:pos x="396" y="266"/>
                </a:cxn>
                <a:cxn ang="0">
                  <a:pos x="299" y="266"/>
                </a:cxn>
                <a:cxn ang="0">
                  <a:pos x="234" y="239"/>
                </a:cxn>
                <a:cxn ang="0">
                  <a:pos x="162" y="196"/>
                </a:cxn>
                <a:cxn ang="0">
                  <a:pos x="69" y="135"/>
                </a:cxn>
                <a:cxn ang="0">
                  <a:pos x="0" y="78"/>
                </a:cxn>
                <a:cxn ang="0">
                  <a:pos x="80" y="156"/>
                </a:cxn>
                <a:cxn ang="0">
                  <a:pos x="187" y="258"/>
                </a:cxn>
                <a:cxn ang="0">
                  <a:pos x="247" y="298"/>
                </a:cxn>
                <a:cxn ang="0">
                  <a:pos x="312" y="306"/>
                </a:cxn>
                <a:cxn ang="0">
                  <a:pos x="402" y="315"/>
                </a:cxn>
                <a:cxn ang="0">
                  <a:pos x="464" y="292"/>
                </a:cxn>
                <a:cxn ang="0">
                  <a:pos x="542" y="235"/>
                </a:cxn>
                <a:cxn ang="0">
                  <a:pos x="620" y="163"/>
                </a:cxn>
                <a:cxn ang="0">
                  <a:pos x="675" y="95"/>
                </a:cxn>
                <a:cxn ang="0">
                  <a:pos x="744" y="21"/>
                </a:cxn>
                <a:cxn ang="0">
                  <a:pos x="692" y="0"/>
                </a:cxn>
                <a:cxn ang="0">
                  <a:pos x="692" y="0"/>
                </a:cxn>
              </a:cxnLst>
              <a:rect l="txL" t="txT" r="txR" b="txB"/>
              <a:pathLst>
                <a:path w="744" h="315">
                  <a:moveTo>
                    <a:pt x="692" y="0"/>
                  </a:moveTo>
                  <a:lnTo>
                    <a:pt x="675" y="59"/>
                  </a:lnTo>
                  <a:lnTo>
                    <a:pt x="662" y="93"/>
                  </a:lnTo>
                  <a:lnTo>
                    <a:pt x="575" y="186"/>
                  </a:lnTo>
                  <a:lnTo>
                    <a:pt x="487" y="251"/>
                  </a:lnTo>
                  <a:lnTo>
                    <a:pt x="396" y="266"/>
                  </a:lnTo>
                  <a:lnTo>
                    <a:pt x="299" y="266"/>
                  </a:lnTo>
                  <a:lnTo>
                    <a:pt x="234" y="239"/>
                  </a:lnTo>
                  <a:lnTo>
                    <a:pt x="162" y="196"/>
                  </a:lnTo>
                  <a:lnTo>
                    <a:pt x="69" y="135"/>
                  </a:lnTo>
                  <a:lnTo>
                    <a:pt x="0" y="78"/>
                  </a:lnTo>
                  <a:lnTo>
                    <a:pt x="80" y="156"/>
                  </a:lnTo>
                  <a:lnTo>
                    <a:pt x="187" y="258"/>
                  </a:lnTo>
                  <a:lnTo>
                    <a:pt x="247" y="298"/>
                  </a:lnTo>
                  <a:lnTo>
                    <a:pt x="312" y="306"/>
                  </a:lnTo>
                  <a:lnTo>
                    <a:pt x="402" y="315"/>
                  </a:lnTo>
                  <a:lnTo>
                    <a:pt x="464" y="292"/>
                  </a:lnTo>
                  <a:lnTo>
                    <a:pt x="542" y="235"/>
                  </a:lnTo>
                  <a:lnTo>
                    <a:pt x="620" y="163"/>
                  </a:lnTo>
                  <a:lnTo>
                    <a:pt x="675" y="95"/>
                  </a:lnTo>
                  <a:lnTo>
                    <a:pt x="744" y="21"/>
                  </a:lnTo>
                  <a:lnTo>
                    <a:pt x="692" y="0"/>
                  </a:lnTo>
                  <a:lnTo>
                    <a:pt x="692"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44" name="Freeform 42"/>
            <p:cNvSpPr/>
            <p:nvPr/>
          </p:nvSpPr>
          <p:spPr>
            <a:xfrm>
              <a:off x="1777" y="2877"/>
              <a:ext cx="23" cy="68"/>
            </a:xfrm>
            <a:custGeom>
              <a:avLst/>
              <a:gdLst>
                <a:gd name="txL" fmla="*/ 0 w 45"/>
                <a:gd name="txT" fmla="*/ 0 h 137"/>
                <a:gd name="txR" fmla="*/ 45 w 45"/>
                <a:gd name="txB" fmla="*/ 137 h 137"/>
              </a:gdLst>
              <a:ahLst/>
              <a:cxnLst>
                <a:cxn ang="0">
                  <a:pos x="32" y="0"/>
                </a:cxn>
                <a:cxn ang="0">
                  <a:pos x="0" y="42"/>
                </a:cxn>
                <a:cxn ang="0">
                  <a:pos x="0" y="93"/>
                </a:cxn>
                <a:cxn ang="0">
                  <a:pos x="30" y="137"/>
                </a:cxn>
                <a:cxn ang="0">
                  <a:pos x="45" y="137"/>
                </a:cxn>
                <a:cxn ang="0">
                  <a:pos x="17" y="105"/>
                </a:cxn>
                <a:cxn ang="0">
                  <a:pos x="17" y="59"/>
                </a:cxn>
                <a:cxn ang="0">
                  <a:pos x="32" y="0"/>
                </a:cxn>
                <a:cxn ang="0">
                  <a:pos x="32" y="0"/>
                </a:cxn>
              </a:cxnLst>
              <a:rect l="txL" t="txT" r="txR" b="txB"/>
              <a:pathLst>
                <a:path w="45" h="137">
                  <a:moveTo>
                    <a:pt x="32" y="0"/>
                  </a:moveTo>
                  <a:lnTo>
                    <a:pt x="0" y="42"/>
                  </a:lnTo>
                  <a:lnTo>
                    <a:pt x="0" y="93"/>
                  </a:lnTo>
                  <a:lnTo>
                    <a:pt x="30" y="137"/>
                  </a:lnTo>
                  <a:lnTo>
                    <a:pt x="45" y="137"/>
                  </a:lnTo>
                  <a:lnTo>
                    <a:pt x="17" y="105"/>
                  </a:lnTo>
                  <a:lnTo>
                    <a:pt x="17" y="59"/>
                  </a:lnTo>
                  <a:lnTo>
                    <a:pt x="32" y="0"/>
                  </a:lnTo>
                  <a:lnTo>
                    <a:pt x="32"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45" name="Freeform 43"/>
            <p:cNvSpPr/>
            <p:nvPr/>
          </p:nvSpPr>
          <p:spPr>
            <a:xfrm>
              <a:off x="1881" y="2732"/>
              <a:ext cx="20" cy="155"/>
            </a:xfrm>
            <a:custGeom>
              <a:avLst/>
              <a:gdLst>
                <a:gd name="txL" fmla="*/ 0 w 40"/>
                <a:gd name="txT" fmla="*/ 0 h 310"/>
                <a:gd name="txR" fmla="*/ 40 w 40"/>
                <a:gd name="txB" fmla="*/ 310 h 310"/>
              </a:gdLst>
              <a:ahLst/>
              <a:cxnLst>
                <a:cxn ang="0">
                  <a:pos x="0" y="0"/>
                </a:cxn>
                <a:cxn ang="0">
                  <a:pos x="6" y="71"/>
                </a:cxn>
                <a:cxn ang="0">
                  <a:pos x="0" y="168"/>
                </a:cxn>
                <a:cxn ang="0">
                  <a:pos x="11" y="261"/>
                </a:cxn>
                <a:cxn ang="0">
                  <a:pos x="32" y="310"/>
                </a:cxn>
                <a:cxn ang="0">
                  <a:pos x="40" y="289"/>
                </a:cxn>
                <a:cxn ang="0">
                  <a:pos x="32" y="221"/>
                </a:cxn>
                <a:cxn ang="0">
                  <a:pos x="21" y="145"/>
                </a:cxn>
                <a:cxn ang="0">
                  <a:pos x="15" y="88"/>
                </a:cxn>
                <a:cxn ang="0">
                  <a:pos x="0" y="0"/>
                </a:cxn>
                <a:cxn ang="0">
                  <a:pos x="0" y="0"/>
                </a:cxn>
              </a:cxnLst>
              <a:rect l="txL" t="txT" r="txR" b="txB"/>
              <a:pathLst>
                <a:path w="40" h="310">
                  <a:moveTo>
                    <a:pt x="0" y="0"/>
                  </a:moveTo>
                  <a:lnTo>
                    <a:pt x="6" y="71"/>
                  </a:lnTo>
                  <a:lnTo>
                    <a:pt x="0" y="168"/>
                  </a:lnTo>
                  <a:lnTo>
                    <a:pt x="11" y="261"/>
                  </a:lnTo>
                  <a:lnTo>
                    <a:pt x="32" y="310"/>
                  </a:lnTo>
                  <a:lnTo>
                    <a:pt x="40" y="289"/>
                  </a:lnTo>
                  <a:lnTo>
                    <a:pt x="32" y="221"/>
                  </a:lnTo>
                  <a:lnTo>
                    <a:pt x="21" y="145"/>
                  </a:lnTo>
                  <a:lnTo>
                    <a:pt x="15" y="88"/>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46" name="Freeform 44"/>
            <p:cNvSpPr/>
            <p:nvPr/>
          </p:nvSpPr>
          <p:spPr>
            <a:xfrm>
              <a:off x="1805" y="2921"/>
              <a:ext cx="31" cy="16"/>
            </a:xfrm>
            <a:custGeom>
              <a:avLst/>
              <a:gdLst>
                <a:gd name="txL" fmla="*/ 0 w 62"/>
                <a:gd name="txT" fmla="*/ 0 h 32"/>
                <a:gd name="txR" fmla="*/ 62 w 62"/>
                <a:gd name="txB" fmla="*/ 32 h 32"/>
              </a:gdLst>
              <a:ahLst/>
              <a:cxnLst>
                <a:cxn ang="0">
                  <a:pos x="11" y="32"/>
                </a:cxn>
                <a:cxn ang="0">
                  <a:pos x="0" y="15"/>
                </a:cxn>
                <a:cxn ang="0">
                  <a:pos x="21" y="0"/>
                </a:cxn>
                <a:cxn ang="0">
                  <a:pos x="62" y="28"/>
                </a:cxn>
                <a:cxn ang="0">
                  <a:pos x="36" y="19"/>
                </a:cxn>
                <a:cxn ang="0">
                  <a:pos x="11" y="32"/>
                </a:cxn>
                <a:cxn ang="0">
                  <a:pos x="11" y="32"/>
                </a:cxn>
              </a:cxnLst>
              <a:rect l="txL" t="txT" r="txR" b="txB"/>
              <a:pathLst>
                <a:path w="62" h="32">
                  <a:moveTo>
                    <a:pt x="11" y="32"/>
                  </a:moveTo>
                  <a:lnTo>
                    <a:pt x="0" y="15"/>
                  </a:lnTo>
                  <a:lnTo>
                    <a:pt x="21" y="0"/>
                  </a:lnTo>
                  <a:lnTo>
                    <a:pt x="62" y="28"/>
                  </a:lnTo>
                  <a:lnTo>
                    <a:pt x="36" y="19"/>
                  </a:lnTo>
                  <a:lnTo>
                    <a:pt x="11" y="32"/>
                  </a:lnTo>
                  <a:lnTo>
                    <a:pt x="11" y="32"/>
                  </a:lnTo>
                  <a:close/>
                </a:path>
              </a:pathLst>
            </a:custGeom>
            <a:solidFill>
              <a:srgbClr val="000000"/>
            </a:solidFill>
            <a:ln w="9525">
              <a:noFill/>
            </a:ln>
          </p:spPr>
          <p:txBody>
            <a:bodyPr/>
            <a:lstStyle/>
            <a:p>
              <a:endParaRPr dirty="0">
                <a:latin typeface="Arial" panose="020B0604020202020204" pitchFamily="34" charset="0"/>
              </a:endParaRPr>
            </a:p>
          </p:txBody>
        </p:sp>
        <p:sp>
          <p:nvSpPr>
            <p:cNvPr id="25647" name="Freeform 45"/>
            <p:cNvSpPr/>
            <p:nvPr/>
          </p:nvSpPr>
          <p:spPr>
            <a:xfrm>
              <a:off x="1828" y="2906"/>
              <a:ext cx="72" cy="39"/>
            </a:xfrm>
            <a:custGeom>
              <a:avLst/>
              <a:gdLst>
                <a:gd name="txL" fmla="*/ 0 w 145"/>
                <a:gd name="txT" fmla="*/ 0 h 78"/>
                <a:gd name="txR" fmla="*/ 145 w 145"/>
                <a:gd name="txB" fmla="*/ 78 h 78"/>
              </a:gdLst>
              <a:ahLst/>
              <a:cxnLst>
                <a:cxn ang="0">
                  <a:pos x="0" y="4"/>
                </a:cxn>
                <a:cxn ang="0">
                  <a:pos x="44" y="78"/>
                </a:cxn>
                <a:cxn ang="0">
                  <a:pos x="84" y="72"/>
                </a:cxn>
                <a:cxn ang="0">
                  <a:pos x="145" y="0"/>
                </a:cxn>
                <a:cxn ang="0">
                  <a:pos x="107" y="15"/>
                </a:cxn>
                <a:cxn ang="0">
                  <a:pos x="0" y="4"/>
                </a:cxn>
                <a:cxn ang="0">
                  <a:pos x="0" y="4"/>
                </a:cxn>
              </a:cxnLst>
              <a:rect l="txL" t="txT" r="txR" b="txB"/>
              <a:pathLst>
                <a:path w="145" h="78">
                  <a:moveTo>
                    <a:pt x="0" y="4"/>
                  </a:moveTo>
                  <a:lnTo>
                    <a:pt x="44" y="78"/>
                  </a:lnTo>
                  <a:lnTo>
                    <a:pt x="84" y="72"/>
                  </a:lnTo>
                  <a:lnTo>
                    <a:pt x="145" y="0"/>
                  </a:lnTo>
                  <a:lnTo>
                    <a:pt x="107" y="15"/>
                  </a:lnTo>
                  <a:lnTo>
                    <a:pt x="0" y="4"/>
                  </a:lnTo>
                  <a:lnTo>
                    <a:pt x="0" y="4"/>
                  </a:lnTo>
                  <a:close/>
                </a:path>
              </a:pathLst>
            </a:custGeom>
            <a:solidFill>
              <a:srgbClr val="000000"/>
            </a:solidFill>
            <a:ln w="9525">
              <a:noFill/>
            </a:ln>
          </p:spPr>
          <p:txBody>
            <a:bodyPr/>
            <a:lstStyle/>
            <a:p>
              <a:endParaRPr dirty="0">
                <a:latin typeface="Arial" panose="020B0604020202020204" pitchFamily="34" charset="0"/>
              </a:endParaRPr>
            </a:p>
          </p:txBody>
        </p:sp>
        <p:sp>
          <p:nvSpPr>
            <p:cNvPr id="25648" name="Freeform 46"/>
            <p:cNvSpPr/>
            <p:nvPr/>
          </p:nvSpPr>
          <p:spPr>
            <a:xfrm>
              <a:off x="1887" y="2915"/>
              <a:ext cx="31" cy="21"/>
            </a:xfrm>
            <a:custGeom>
              <a:avLst/>
              <a:gdLst>
                <a:gd name="txL" fmla="*/ 0 w 63"/>
                <a:gd name="txT" fmla="*/ 0 h 42"/>
                <a:gd name="txR" fmla="*/ 63 w 63"/>
                <a:gd name="txB" fmla="*/ 42 h 42"/>
              </a:gdLst>
              <a:ahLst/>
              <a:cxnLst>
                <a:cxn ang="0">
                  <a:pos x="0" y="33"/>
                </a:cxn>
                <a:cxn ang="0">
                  <a:pos x="44" y="0"/>
                </a:cxn>
                <a:cxn ang="0">
                  <a:pos x="63" y="14"/>
                </a:cxn>
                <a:cxn ang="0">
                  <a:pos x="57" y="33"/>
                </a:cxn>
                <a:cxn ang="0">
                  <a:pos x="40" y="42"/>
                </a:cxn>
                <a:cxn ang="0">
                  <a:pos x="36" y="21"/>
                </a:cxn>
                <a:cxn ang="0">
                  <a:pos x="0" y="33"/>
                </a:cxn>
                <a:cxn ang="0">
                  <a:pos x="0" y="33"/>
                </a:cxn>
              </a:cxnLst>
              <a:rect l="txL" t="txT" r="txR" b="txB"/>
              <a:pathLst>
                <a:path w="63" h="42">
                  <a:moveTo>
                    <a:pt x="0" y="33"/>
                  </a:moveTo>
                  <a:lnTo>
                    <a:pt x="44" y="0"/>
                  </a:lnTo>
                  <a:lnTo>
                    <a:pt x="63" y="14"/>
                  </a:lnTo>
                  <a:lnTo>
                    <a:pt x="57" y="33"/>
                  </a:lnTo>
                  <a:lnTo>
                    <a:pt x="40" y="42"/>
                  </a:lnTo>
                  <a:lnTo>
                    <a:pt x="36" y="21"/>
                  </a:lnTo>
                  <a:lnTo>
                    <a:pt x="0" y="33"/>
                  </a:lnTo>
                  <a:lnTo>
                    <a:pt x="0" y="33"/>
                  </a:lnTo>
                  <a:close/>
                </a:path>
              </a:pathLst>
            </a:custGeom>
            <a:solidFill>
              <a:srgbClr val="000000"/>
            </a:solidFill>
            <a:ln w="9525">
              <a:noFill/>
            </a:ln>
          </p:spPr>
          <p:txBody>
            <a:bodyPr/>
            <a:lstStyle/>
            <a:p>
              <a:endParaRPr dirty="0">
                <a:latin typeface="Arial" panose="020B0604020202020204" pitchFamily="34" charset="0"/>
              </a:endParaRPr>
            </a:p>
          </p:txBody>
        </p:sp>
        <p:sp>
          <p:nvSpPr>
            <p:cNvPr id="25649" name="Freeform 47"/>
            <p:cNvSpPr/>
            <p:nvPr/>
          </p:nvSpPr>
          <p:spPr>
            <a:xfrm>
              <a:off x="1915" y="2889"/>
              <a:ext cx="26" cy="49"/>
            </a:xfrm>
            <a:custGeom>
              <a:avLst/>
              <a:gdLst>
                <a:gd name="txL" fmla="*/ 0 w 52"/>
                <a:gd name="txT" fmla="*/ 0 h 99"/>
                <a:gd name="txR" fmla="*/ 52 w 52"/>
                <a:gd name="txB" fmla="*/ 99 h 99"/>
              </a:gdLst>
              <a:ahLst/>
              <a:cxnLst>
                <a:cxn ang="0">
                  <a:pos x="0" y="99"/>
                </a:cxn>
                <a:cxn ang="0">
                  <a:pos x="31" y="80"/>
                </a:cxn>
                <a:cxn ang="0">
                  <a:pos x="50" y="51"/>
                </a:cxn>
                <a:cxn ang="0">
                  <a:pos x="42" y="0"/>
                </a:cxn>
                <a:cxn ang="0">
                  <a:pos x="52" y="38"/>
                </a:cxn>
                <a:cxn ang="0">
                  <a:pos x="52" y="68"/>
                </a:cxn>
                <a:cxn ang="0">
                  <a:pos x="31" y="97"/>
                </a:cxn>
                <a:cxn ang="0">
                  <a:pos x="0" y="99"/>
                </a:cxn>
                <a:cxn ang="0">
                  <a:pos x="0" y="99"/>
                </a:cxn>
              </a:cxnLst>
              <a:rect l="txL" t="txT" r="txR" b="txB"/>
              <a:pathLst>
                <a:path w="52" h="99">
                  <a:moveTo>
                    <a:pt x="0" y="99"/>
                  </a:moveTo>
                  <a:lnTo>
                    <a:pt x="31" y="80"/>
                  </a:lnTo>
                  <a:lnTo>
                    <a:pt x="50" y="51"/>
                  </a:lnTo>
                  <a:lnTo>
                    <a:pt x="42" y="0"/>
                  </a:lnTo>
                  <a:lnTo>
                    <a:pt x="52" y="38"/>
                  </a:lnTo>
                  <a:lnTo>
                    <a:pt x="52" y="68"/>
                  </a:lnTo>
                  <a:lnTo>
                    <a:pt x="31" y="97"/>
                  </a:lnTo>
                  <a:lnTo>
                    <a:pt x="0" y="99"/>
                  </a:lnTo>
                  <a:lnTo>
                    <a:pt x="0" y="99"/>
                  </a:lnTo>
                  <a:close/>
                </a:path>
              </a:pathLst>
            </a:custGeom>
            <a:solidFill>
              <a:srgbClr val="000000"/>
            </a:solidFill>
            <a:ln w="9525">
              <a:noFill/>
            </a:ln>
          </p:spPr>
          <p:txBody>
            <a:bodyPr/>
            <a:lstStyle/>
            <a:p>
              <a:endParaRPr dirty="0">
                <a:latin typeface="Arial" panose="020B0604020202020204" pitchFamily="34" charset="0"/>
              </a:endParaRPr>
            </a:p>
          </p:txBody>
        </p:sp>
        <p:sp>
          <p:nvSpPr>
            <p:cNvPr id="25650" name="Freeform 48"/>
            <p:cNvSpPr/>
            <p:nvPr/>
          </p:nvSpPr>
          <p:spPr>
            <a:xfrm>
              <a:off x="1921" y="2593"/>
              <a:ext cx="256" cy="61"/>
            </a:xfrm>
            <a:custGeom>
              <a:avLst/>
              <a:gdLst>
                <a:gd name="txL" fmla="*/ 0 w 511"/>
                <a:gd name="txT" fmla="*/ 0 h 121"/>
                <a:gd name="txR" fmla="*/ 511 w 511"/>
                <a:gd name="txB" fmla="*/ 121 h 121"/>
              </a:gdLst>
              <a:ahLst/>
              <a:cxnLst>
                <a:cxn ang="0">
                  <a:pos x="0" y="70"/>
                </a:cxn>
                <a:cxn ang="0">
                  <a:pos x="38" y="13"/>
                </a:cxn>
                <a:cxn ang="0">
                  <a:pos x="110" y="0"/>
                </a:cxn>
                <a:cxn ang="0">
                  <a:pos x="114" y="13"/>
                </a:cxn>
                <a:cxn ang="0">
                  <a:pos x="186" y="4"/>
                </a:cxn>
                <a:cxn ang="0">
                  <a:pos x="216" y="13"/>
                </a:cxn>
                <a:cxn ang="0">
                  <a:pos x="344" y="9"/>
                </a:cxn>
                <a:cxn ang="0">
                  <a:pos x="433" y="42"/>
                </a:cxn>
                <a:cxn ang="0">
                  <a:pos x="511" y="121"/>
                </a:cxn>
                <a:cxn ang="0">
                  <a:pos x="424" y="51"/>
                </a:cxn>
                <a:cxn ang="0">
                  <a:pos x="359" y="34"/>
                </a:cxn>
                <a:cxn ang="0">
                  <a:pos x="260" y="32"/>
                </a:cxn>
                <a:cxn ang="0">
                  <a:pos x="175" y="26"/>
                </a:cxn>
                <a:cxn ang="0">
                  <a:pos x="110" y="34"/>
                </a:cxn>
                <a:cxn ang="0">
                  <a:pos x="61" y="62"/>
                </a:cxn>
                <a:cxn ang="0">
                  <a:pos x="40" y="51"/>
                </a:cxn>
                <a:cxn ang="0">
                  <a:pos x="3" y="85"/>
                </a:cxn>
                <a:cxn ang="0">
                  <a:pos x="0" y="70"/>
                </a:cxn>
                <a:cxn ang="0">
                  <a:pos x="0" y="70"/>
                </a:cxn>
              </a:cxnLst>
              <a:rect l="txL" t="txT" r="txR" b="txB"/>
              <a:pathLst>
                <a:path w="511" h="121">
                  <a:moveTo>
                    <a:pt x="0" y="70"/>
                  </a:moveTo>
                  <a:lnTo>
                    <a:pt x="38" y="13"/>
                  </a:lnTo>
                  <a:lnTo>
                    <a:pt x="110" y="0"/>
                  </a:lnTo>
                  <a:lnTo>
                    <a:pt x="114" y="13"/>
                  </a:lnTo>
                  <a:lnTo>
                    <a:pt x="186" y="4"/>
                  </a:lnTo>
                  <a:lnTo>
                    <a:pt x="216" y="13"/>
                  </a:lnTo>
                  <a:lnTo>
                    <a:pt x="344" y="9"/>
                  </a:lnTo>
                  <a:lnTo>
                    <a:pt x="433" y="42"/>
                  </a:lnTo>
                  <a:lnTo>
                    <a:pt x="511" y="121"/>
                  </a:lnTo>
                  <a:lnTo>
                    <a:pt x="424" y="51"/>
                  </a:lnTo>
                  <a:lnTo>
                    <a:pt x="359" y="34"/>
                  </a:lnTo>
                  <a:lnTo>
                    <a:pt x="260" y="32"/>
                  </a:lnTo>
                  <a:lnTo>
                    <a:pt x="175" y="26"/>
                  </a:lnTo>
                  <a:lnTo>
                    <a:pt x="110" y="34"/>
                  </a:lnTo>
                  <a:lnTo>
                    <a:pt x="61" y="62"/>
                  </a:lnTo>
                  <a:lnTo>
                    <a:pt x="40" y="51"/>
                  </a:lnTo>
                  <a:lnTo>
                    <a:pt x="3" y="85"/>
                  </a:lnTo>
                  <a:lnTo>
                    <a:pt x="0" y="70"/>
                  </a:lnTo>
                  <a:lnTo>
                    <a:pt x="0" y="70"/>
                  </a:lnTo>
                  <a:close/>
                </a:path>
              </a:pathLst>
            </a:custGeom>
            <a:solidFill>
              <a:srgbClr val="000000"/>
            </a:solidFill>
            <a:ln w="9525">
              <a:noFill/>
            </a:ln>
          </p:spPr>
          <p:txBody>
            <a:bodyPr/>
            <a:lstStyle/>
            <a:p>
              <a:endParaRPr dirty="0">
                <a:latin typeface="Arial" panose="020B0604020202020204" pitchFamily="34" charset="0"/>
              </a:endParaRPr>
            </a:p>
          </p:txBody>
        </p:sp>
        <p:sp>
          <p:nvSpPr>
            <p:cNvPr id="25651" name="Freeform 49"/>
            <p:cNvSpPr/>
            <p:nvPr/>
          </p:nvSpPr>
          <p:spPr>
            <a:xfrm>
              <a:off x="1554" y="2593"/>
              <a:ext cx="240" cy="36"/>
            </a:xfrm>
            <a:custGeom>
              <a:avLst/>
              <a:gdLst>
                <a:gd name="txL" fmla="*/ 0 w 481"/>
                <a:gd name="txT" fmla="*/ 0 h 72"/>
                <a:gd name="txR" fmla="*/ 481 w 481"/>
                <a:gd name="txB" fmla="*/ 72 h 72"/>
              </a:gdLst>
              <a:ahLst/>
              <a:cxnLst>
                <a:cxn ang="0">
                  <a:pos x="481" y="72"/>
                </a:cxn>
                <a:cxn ang="0">
                  <a:pos x="439" y="13"/>
                </a:cxn>
                <a:cxn ang="0">
                  <a:pos x="342" y="4"/>
                </a:cxn>
                <a:cxn ang="0">
                  <a:pos x="201" y="0"/>
                </a:cxn>
                <a:cxn ang="0">
                  <a:pos x="121" y="9"/>
                </a:cxn>
                <a:cxn ang="0">
                  <a:pos x="51" y="32"/>
                </a:cxn>
                <a:cxn ang="0">
                  <a:pos x="0" y="62"/>
                </a:cxn>
                <a:cxn ang="0">
                  <a:pos x="74" y="26"/>
                </a:cxn>
                <a:cxn ang="0">
                  <a:pos x="142" y="23"/>
                </a:cxn>
                <a:cxn ang="0">
                  <a:pos x="216" y="23"/>
                </a:cxn>
                <a:cxn ang="0">
                  <a:pos x="315" y="32"/>
                </a:cxn>
                <a:cxn ang="0">
                  <a:pos x="359" y="32"/>
                </a:cxn>
                <a:cxn ang="0">
                  <a:pos x="405" y="57"/>
                </a:cxn>
                <a:cxn ang="0">
                  <a:pos x="464" y="72"/>
                </a:cxn>
                <a:cxn ang="0">
                  <a:pos x="481" y="72"/>
                </a:cxn>
                <a:cxn ang="0">
                  <a:pos x="481" y="72"/>
                </a:cxn>
              </a:cxnLst>
              <a:rect l="txL" t="txT" r="txR" b="txB"/>
              <a:pathLst>
                <a:path w="481" h="72">
                  <a:moveTo>
                    <a:pt x="481" y="72"/>
                  </a:moveTo>
                  <a:lnTo>
                    <a:pt x="439" y="13"/>
                  </a:lnTo>
                  <a:lnTo>
                    <a:pt x="342" y="4"/>
                  </a:lnTo>
                  <a:lnTo>
                    <a:pt x="201" y="0"/>
                  </a:lnTo>
                  <a:lnTo>
                    <a:pt x="121" y="9"/>
                  </a:lnTo>
                  <a:lnTo>
                    <a:pt x="51" y="32"/>
                  </a:lnTo>
                  <a:lnTo>
                    <a:pt x="0" y="62"/>
                  </a:lnTo>
                  <a:lnTo>
                    <a:pt x="74" y="26"/>
                  </a:lnTo>
                  <a:lnTo>
                    <a:pt x="142" y="23"/>
                  </a:lnTo>
                  <a:lnTo>
                    <a:pt x="216" y="23"/>
                  </a:lnTo>
                  <a:lnTo>
                    <a:pt x="315" y="32"/>
                  </a:lnTo>
                  <a:lnTo>
                    <a:pt x="359" y="32"/>
                  </a:lnTo>
                  <a:lnTo>
                    <a:pt x="405" y="57"/>
                  </a:lnTo>
                  <a:lnTo>
                    <a:pt x="464" y="72"/>
                  </a:lnTo>
                  <a:lnTo>
                    <a:pt x="481" y="72"/>
                  </a:lnTo>
                  <a:lnTo>
                    <a:pt x="481" y="72"/>
                  </a:lnTo>
                  <a:close/>
                </a:path>
              </a:pathLst>
            </a:custGeom>
            <a:solidFill>
              <a:srgbClr val="000000"/>
            </a:solidFill>
            <a:ln w="9525">
              <a:noFill/>
            </a:ln>
          </p:spPr>
          <p:txBody>
            <a:bodyPr/>
            <a:lstStyle/>
            <a:p>
              <a:endParaRPr dirty="0">
                <a:latin typeface="Arial" panose="020B0604020202020204" pitchFamily="34" charset="0"/>
              </a:endParaRPr>
            </a:p>
          </p:txBody>
        </p:sp>
        <p:sp>
          <p:nvSpPr>
            <p:cNvPr id="25652" name="Freeform 50"/>
            <p:cNvSpPr/>
            <p:nvPr/>
          </p:nvSpPr>
          <p:spPr>
            <a:xfrm>
              <a:off x="1533" y="2658"/>
              <a:ext cx="234" cy="84"/>
            </a:xfrm>
            <a:custGeom>
              <a:avLst/>
              <a:gdLst>
                <a:gd name="txL" fmla="*/ 0 w 468"/>
                <a:gd name="txT" fmla="*/ 0 h 167"/>
                <a:gd name="txR" fmla="*/ 468 w 468"/>
                <a:gd name="txB" fmla="*/ 167 h 167"/>
              </a:gdLst>
              <a:ahLst/>
              <a:cxnLst>
                <a:cxn ang="0">
                  <a:pos x="110" y="23"/>
                </a:cxn>
                <a:cxn ang="0">
                  <a:pos x="72" y="23"/>
                </a:cxn>
                <a:cxn ang="0">
                  <a:pos x="84" y="38"/>
                </a:cxn>
                <a:cxn ang="0">
                  <a:pos x="65" y="53"/>
                </a:cxn>
                <a:cxn ang="0">
                  <a:pos x="32" y="38"/>
                </a:cxn>
                <a:cxn ang="0">
                  <a:pos x="53" y="65"/>
                </a:cxn>
                <a:cxn ang="0">
                  <a:pos x="32" y="86"/>
                </a:cxn>
                <a:cxn ang="0">
                  <a:pos x="40" y="99"/>
                </a:cxn>
                <a:cxn ang="0">
                  <a:pos x="0" y="99"/>
                </a:cxn>
                <a:cxn ang="0">
                  <a:pos x="32" y="110"/>
                </a:cxn>
                <a:cxn ang="0">
                  <a:pos x="59" y="116"/>
                </a:cxn>
                <a:cxn ang="0">
                  <a:pos x="23" y="135"/>
                </a:cxn>
                <a:cxn ang="0">
                  <a:pos x="76" y="135"/>
                </a:cxn>
                <a:cxn ang="0">
                  <a:pos x="66" y="165"/>
                </a:cxn>
                <a:cxn ang="0">
                  <a:pos x="127" y="143"/>
                </a:cxn>
                <a:cxn ang="0">
                  <a:pos x="160" y="143"/>
                </a:cxn>
                <a:cxn ang="0">
                  <a:pos x="141" y="167"/>
                </a:cxn>
                <a:cxn ang="0">
                  <a:pos x="228" y="137"/>
                </a:cxn>
                <a:cxn ang="0">
                  <a:pos x="295" y="137"/>
                </a:cxn>
                <a:cxn ang="0">
                  <a:pos x="397" y="152"/>
                </a:cxn>
                <a:cxn ang="0">
                  <a:pos x="428" y="160"/>
                </a:cxn>
                <a:cxn ang="0">
                  <a:pos x="414" y="137"/>
                </a:cxn>
                <a:cxn ang="0">
                  <a:pos x="468" y="122"/>
                </a:cxn>
                <a:cxn ang="0">
                  <a:pos x="418" y="112"/>
                </a:cxn>
                <a:cxn ang="0">
                  <a:pos x="346" y="116"/>
                </a:cxn>
                <a:cxn ang="0">
                  <a:pos x="277" y="108"/>
                </a:cxn>
                <a:cxn ang="0">
                  <a:pos x="211" y="99"/>
                </a:cxn>
                <a:cxn ang="0">
                  <a:pos x="156" y="108"/>
                </a:cxn>
                <a:cxn ang="0">
                  <a:pos x="114" y="112"/>
                </a:cxn>
                <a:cxn ang="0">
                  <a:pos x="87" y="116"/>
                </a:cxn>
                <a:cxn ang="0">
                  <a:pos x="87" y="99"/>
                </a:cxn>
                <a:cxn ang="0">
                  <a:pos x="108" y="84"/>
                </a:cxn>
                <a:cxn ang="0">
                  <a:pos x="158" y="53"/>
                </a:cxn>
                <a:cxn ang="0">
                  <a:pos x="219" y="23"/>
                </a:cxn>
                <a:cxn ang="0">
                  <a:pos x="139" y="46"/>
                </a:cxn>
                <a:cxn ang="0">
                  <a:pos x="129" y="23"/>
                </a:cxn>
                <a:cxn ang="0">
                  <a:pos x="171" y="15"/>
                </a:cxn>
                <a:cxn ang="0">
                  <a:pos x="230" y="2"/>
                </a:cxn>
                <a:cxn ang="0">
                  <a:pos x="289" y="6"/>
                </a:cxn>
                <a:cxn ang="0">
                  <a:pos x="257" y="0"/>
                </a:cxn>
                <a:cxn ang="0">
                  <a:pos x="211" y="2"/>
                </a:cxn>
                <a:cxn ang="0">
                  <a:pos x="150" y="15"/>
                </a:cxn>
                <a:cxn ang="0">
                  <a:pos x="110" y="23"/>
                </a:cxn>
                <a:cxn ang="0">
                  <a:pos x="110" y="23"/>
                </a:cxn>
              </a:cxnLst>
              <a:rect l="txL" t="txT" r="txR" b="txB"/>
              <a:pathLst>
                <a:path w="468" h="167">
                  <a:moveTo>
                    <a:pt x="110" y="23"/>
                  </a:moveTo>
                  <a:lnTo>
                    <a:pt x="72" y="23"/>
                  </a:lnTo>
                  <a:lnTo>
                    <a:pt x="84" y="38"/>
                  </a:lnTo>
                  <a:lnTo>
                    <a:pt x="65" y="53"/>
                  </a:lnTo>
                  <a:lnTo>
                    <a:pt x="32" y="38"/>
                  </a:lnTo>
                  <a:lnTo>
                    <a:pt x="53" y="65"/>
                  </a:lnTo>
                  <a:lnTo>
                    <a:pt x="32" y="86"/>
                  </a:lnTo>
                  <a:lnTo>
                    <a:pt x="40" y="99"/>
                  </a:lnTo>
                  <a:lnTo>
                    <a:pt x="0" y="99"/>
                  </a:lnTo>
                  <a:lnTo>
                    <a:pt x="32" y="110"/>
                  </a:lnTo>
                  <a:lnTo>
                    <a:pt x="59" y="116"/>
                  </a:lnTo>
                  <a:lnTo>
                    <a:pt x="23" y="135"/>
                  </a:lnTo>
                  <a:lnTo>
                    <a:pt x="76" y="135"/>
                  </a:lnTo>
                  <a:lnTo>
                    <a:pt x="66" y="165"/>
                  </a:lnTo>
                  <a:lnTo>
                    <a:pt x="127" y="143"/>
                  </a:lnTo>
                  <a:lnTo>
                    <a:pt x="160" y="143"/>
                  </a:lnTo>
                  <a:lnTo>
                    <a:pt x="141" y="167"/>
                  </a:lnTo>
                  <a:lnTo>
                    <a:pt x="228" y="137"/>
                  </a:lnTo>
                  <a:lnTo>
                    <a:pt x="295" y="137"/>
                  </a:lnTo>
                  <a:lnTo>
                    <a:pt x="397" y="152"/>
                  </a:lnTo>
                  <a:lnTo>
                    <a:pt x="428" y="160"/>
                  </a:lnTo>
                  <a:lnTo>
                    <a:pt x="414" y="137"/>
                  </a:lnTo>
                  <a:lnTo>
                    <a:pt x="468" y="122"/>
                  </a:lnTo>
                  <a:lnTo>
                    <a:pt x="418" y="112"/>
                  </a:lnTo>
                  <a:lnTo>
                    <a:pt x="346" y="116"/>
                  </a:lnTo>
                  <a:lnTo>
                    <a:pt x="277" y="108"/>
                  </a:lnTo>
                  <a:lnTo>
                    <a:pt x="211" y="99"/>
                  </a:lnTo>
                  <a:lnTo>
                    <a:pt x="156" y="108"/>
                  </a:lnTo>
                  <a:lnTo>
                    <a:pt x="114" y="112"/>
                  </a:lnTo>
                  <a:lnTo>
                    <a:pt x="87" y="116"/>
                  </a:lnTo>
                  <a:lnTo>
                    <a:pt x="87" y="99"/>
                  </a:lnTo>
                  <a:lnTo>
                    <a:pt x="108" y="84"/>
                  </a:lnTo>
                  <a:lnTo>
                    <a:pt x="158" y="53"/>
                  </a:lnTo>
                  <a:lnTo>
                    <a:pt x="219" y="23"/>
                  </a:lnTo>
                  <a:lnTo>
                    <a:pt x="139" y="46"/>
                  </a:lnTo>
                  <a:lnTo>
                    <a:pt x="129" y="23"/>
                  </a:lnTo>
                  <a:lnTo>
                    <a:pt x="171" y="15"/>
                  </a:lnTo>
                  <a:lnTo>
                    <a:pt x="230" y="2"/>
                  </a:lnTo>
                  <a:lnTo>
                    <a:pt x="289" y="6"/>
                  </a:lnTo>
                  <a:lnTo>
                    <a:pt x="257" y="0"/>
                  </a:lnTo>
                  <a:lnTo>
                    <a:pt x="211" y="2"/>
                  </a:lnTo>
                  <a:lnTo>
                    <a:pt x="150" y="15"/>
                  </a:lnTo>
                  <a:lnTo>
                    <a:pt x="110" y="23"/>
                  </a:lnTo>
                  <a:lnTo>
                    <a:pt x="110" y="23"/>
                  </a:lnTo>
                  <a:close/>
                </a:path>
              </a:pathLst>
            </a:custGeom>
            <a:solidFill>
              <a:srgbClr val="000000"/>
            </a:solidFill>
            <a:ln w="9525">
              <a:noFill/>
            </a:ln>
          </p:spPr>
          <p:txBody>
            <a:bodyPr/>
            <a:lstStyle/>
            <a:p>
              <a:endParaRPr dirty="0">
                <a:latin typeface="Arial" panose="020B0604020202020204" pitchFamily="34" charset="0"/>
              </a:endParaRPr>
            </a:p>
          </p:txBody>
        </p:sp>
        <p:sp>
          <p:nvSpPr>
            <p:cNvPr id="25653" name="Freeform 51"/>
            <p:cNvSpPr/>
            <p:nvPr/>
          </p:nvSpPr>
          <p:spPr>
            <a:xfrm>
              <a:off x="1623" y="2654"/>
              <a:ext cx="154" cy="69"/>
            </a:xfrm>
            <a:custGeom>
              <a:avLst/>
              <a:gdLst>
                <a:gd name="txL" fmla="*/ 0 w 308"/>
                <a:gd name="txT" fmla="*/ 0 h 137"/>
                <a:gd name="txR" fmla="*/ 308 w 308"/>
                <a:gd name="txB" fmla="*/ 137 h 137"/>
              </a:gdLst>
              <a:ahLst/>
              <a:cxnLst>
                <a:cxn ang="0">
                  <a:pos x="9" y="46"/>
                </a:cxn>
                <a:cxn ang="0">
                  <a:pos x="1" y="67"/>
                </a:cxn>
                <a:cxn ang="0">
                  <a:pos x="1" y="92"/>
                </a:cxn>
                <a:cxn ang="0">
                  <a:pos x="20" y="118"/>
                </a:cxn>
                <a:cxn ang="0">
                  <a:pos x="30" y="94"/>
                </a:cxn>
                <a:cxn ang="0">
                  <a:pos x="24" y="76"/>
                </a:cxn>
                <a:cxn ang="0">
                  <a:pos x="38" y="75"/>
                </a:cxn>
                <a:cxn ang="0">
                  <a:pos x="47" y="76"/>
                </a:cxn>
                <a:cxn ang="0">
                  <a:pos x="49" y="90"/>
                </a:cxn>
                <a:cxn ang="0">
                  <a:pos x="64" y="95"/>
                </a:cxn>
                <a:cxn ang="0">
                  <a:pos x="85" y="95"/>
                </a:cxn>
                <a:cxn ang="0">
                  <a:pos x="68" y="82"/>
                </a:cxn>
                <a:cxn ang="0">
                  <a:pos x="76" y="63"/>
                </a:cxn>
                <a:cxn ang="0">
                  <a:pos x="85" y="61"/>
                </a:cxn>
                <a:cxn ang="0">
                  <a:pos x="106" y="67"/>
                </a:cxn>
                <a:cxn ang="0">
                  <a:pos x="106" y="82"/>
                </a:cxn>
                <a:cxn ang="0">
                  <a:pos x="121" y="73"/>
                </a:cxn>
                <a:cxn ang="0">
                  <a:pos x="144" y="73"/>
                </a:cxn>
                <a:cxn ang="0">
                  <a:pos x="157" y="82"/>
                </a:cxn>
                <a:cxn ang="0">
                  <a:pos x="157" y="95"/>
                </a:cxn>
                <a:cxn ang="0">
                  <a:pos x="150" y="116"/>
                </a:cxn>
                <a:cxn ang="0">
                  <a:pos x="165" y="95"/>
                </a:cxn>
                <a:cxn ang="0">
                  <a:pos x="171" y="75"/>
                </a:cxn>
                <a:cxn ang="0">
                  <a:pos x="167" y="59"/>
                </a:cxn>
                <a:cxn ang="0">
                  <a:pos x="159" y="37"/>
                </a:cxn>
                <a:cxn ang="0">
                  <a:pos x="212" y="73"/>
                </a:cxn>
                <a:cxn ang="0">
                  <a:pos x="281" y="137"/>
                </a:cxn>
                <a:cxn ang="0">
                  <a:pos x="308" y="130"/>
                </a:cxn>
                <a:cxn ang="0">
                  <a:pos x="287" y="94"/>
                </a:cxn>
                <a:cxn ang="0">
                  <a:pos x="224" y="50"/>
                </a:cxn>
                <a:cxn ang="0">
                  <a:pos x="167" y="25"/>
                </a:cxn>
                <a:cxn ang="0">
                  <a:pos x="136" y="10"/>
                </a:cxn>
                <a:cxn ang="0">
                  <a:pos x="81" y="0"/>
                </a:cxn>
                <a:cxn ang="0">
                  <a:pos x="38" y="10"/>
                </a:cxn>
                <a:cxn ang="0">
                  <a:pos x="0" y="18"/>
                </a:cxn>
                <a:cxn ang="0">
                  <a:pos x="34" y="31"/>
                </a:cxn>
                <a:cxn ang="0">
                  <a:pos x="9" y="46"/>
                </a:cxn>
                <a:cxn ang="0">
                  <a:pos x="9" y="46"/>
                </a:cxn>
              </a:cxnLst>
              <a:rect l="txL" t="txT" r="txR" b="txB"/>
              <a:pathLst>
                <a:path w="308" h="137">
                  <a:moveTo>
                    <a:pt x="9" y="46"/>
                  </a:moveTo>
                  <a:lnTo>
                    <a:pt x="1" y="67"/>
                  </a:lnTo>
                  <a:lnTo>
                    <a:pt x="1" y="92"/>
                  </a:lnTo>
                  <a:lnTo>
                    <a:pt x="20" y="118"/>
                  </a:lnTo>
                  <a:lnTo>
                    <a:pt x="30" y="94"/>
                  </a:lnTo>
                  <a:lnTo>
                    <a:pt x="24" y="76"/>
                  </a:lnTo>
                  <a:lnTo>
                    <a:pt x="38" y="75"/>
                  </a:lnTo>
                  <a:lnTo>
                    <a:pt x="47" y="76"/>
                  </a:lnTo>
                  <a:lnTo>
                    <a:pt x="49" y="90"/>
                  </a:lnTo>
                  <a:lnTo>
                    <a:pt x="64" y="95"/>
                  </a:lnTo>
                  <a:lnTo>
                    <a:pt x="85" y="95"/>
                  </a:lnTo>
                  <a:lnTo>
                    <a:pt x="68" y="82"/>
                  </a:lnTo>
                  <a:lnTo>
                    <a:pt x="76" y="63"/>
                  </a:lnTo>
                  <a:lnTo>
                    <a:pt x="85" y="61"/>
                  </a:lnTo>
                  <a:lnTo>
                    <a:pt x="106" y="67"/>
                  </a:lnTo>
                  <a:lnTo>
                    <a:pt x="106" y="82"/>
                  </a:lnTo>
                  <a:lnTo>
                    <a:pt x="121" y="73"/>
                  </a:lnTo>
                  <a:lnTo>
                    <a:pt x="144" y="73"/>
                  </a:lnTo>
                  <a:lnTo>
                    <a:pt x="157" y="82"/>
                  </a:lnTo>
                  <a:lnTo>
                    <a:pt x="157" y="95"/>
                  </a:lnTo>
                  <a:lnTo>
                    <a:pt x="150" y="116"/>
                  </a:lnTo>
                  <a:lnTo>
                    <a:pt x="165" y="95"/>
                  </a:lnTo>
                  <a:lnTo>
                    <a:pt x="171" y="75"/>
                  </a:lnTo>
                  <a:lnTo>
                    <a:pt x="167" y="59"/>
                  </a:lnTo>
                  <a:lnTo>
                    <a:pt x="159" y="37"/>
                  </a:lnTo>
                  <a:lnTo>
                    <a:pt x="212" y="73"/>
                  </a:lnTo>
                  <a:lnTo>
                    <a:pt x="281" y="137"/>
                  </a:lnTo>
                  <a:lnTo>
                    <a:pt x="308" y="130"/>
                  </a:lnTo>
                  <a:lnTo>
                    <a:pt x="287" y="94"/>
                  </a:lnTo>
                  <a:lnTo>
                    <a:pt x="224" y="50"/>
                  </a:lnTo>
                  <a:lnTo>
                    <a:pt x="167" y="25"/>
                  </a:lnTo>
                  <a:lnTo>
                    <a:pt x="136" y="10"/>
                  </a:lnTo>
                  <a:lnTo>
                    <a:pt x="81" y="0"/>
                  </a:lnTo>
                  <a:lnTo>
                    <a:pt x="38" y="10"/>
                  </a:lnTo>
                  <a:lnTo>
                    <a:pt x="0" y="18"/>
                  </a:lnTo>
                  <a:lnTo>
                    <a:pt x="34" y="31"/>
                  </a:lnTo>
                  <a:lnTo>
                    <a:pt x="9" y="46"/>
                  </a:lnTo>
                  <a:lnTo>
                    <a:pt x="9" y="46"/>
                  </a:lnTo>
                  <a:close/>
                </a:path>
              </a:pathLst>
            </a:custGeom>
            <a:solidFill>
              <a:srgbClr val="000000"/>
            </a:solidFill>
            <a:ln w="9525">
              <a:noFill/>
            </a:ln>
          </p:spPr>
          <p:txBody>
            <a:bodyPr/>
            <a:lstStyle/>
            <a:p>
              <a:endParaRPr dirty="0">
                <a:latin typeface="Arial" panose="020B0604020202020204" pitchFamily="34" charset="0"/>
              </a:endParaRPr>
            </a:p>
          </p:txBody>
        </p:sp>
        <p:sp>
          <p:nvSpPr>
            <p:cNvPr id="25654" name="Freeform 52"/>
            <p:cNvSpPr/>
            <p:nvPr/>
          </p:nvSpPr>
          <p:spPr>
            <a:xfrm>
              <a:off x="1940" y="2659"/>
              <a:ext cx="237" cy="87"/>
            </a:xfrm>
            <a:custGeom>
              <a:avLst/>
              <a:gdLst>
                <a:gd name="txL" fmla="*/ 0 w 473"/>
                <a:gd name="txT" fmla="*/ 0 h 175"/>
                <a:gd name="txR" fmla="*/ 473 w 473"/>
                <a:gd name="txB" fmla="*/ 175 h 175"/>
              </a:gdLst>
              <a:ahLst/>
              <a:cxnLst>
                <a:cxn ang="0">
                  <a:pos x="0" y="133"/>
                </a:cxn>
                <a:cxn ang="0">
                  <a:pos x="51" y="133"/>
                </a:cxn>
                <a:cxn ang="0">
                  <a:pos x="154" y="150"/>
                </a:cxn>
                <a:cxn ang="0">
                  <a:pos x="245" y="154"/>
                </a:cxn>
                <a:cxn ang="0">
                  <a:pos x="279" y="175"/>
                </a:cxn>
                <a:cxn ang="0">
                  <a:pos x="266" y="141"/>
                </a:cxn>
                <a:cxn ang="0">
                  <a:pos x="340" y="171"/>
                </a:cxn>
                <a:cxn ang="0">
                  <a:pos x="363" y="146"/>
                </a:cxn>
                <a:cxn ang="0">
                  <a:pos x="418" y="141"/>
                </a:cxn>
                <a:cxn ang="0">
                  <a:pos x="409" y="133"/>
                </a:cxn>
                <a:cxn ang="0">
                  <a:pos x="471" y="133"/>
                </a:cxn>
                <a:cxn ang="0">
                  <a:pos x="452" y="114"/>
                </a:cxn>
                <a:cxn ang="0">
                  <a:pos x="473" y="106"/>
                </a:cxn>
                <a:cxn ang="0">
                  <a:pos x="452" y="65"/>
                </a:cxn>
                <a:cxn ang="0">
                  <a:pos x="395" y="72"/>
                </a:cxn>
                <a:cxn ang="0">
                  <a:pos x="399" y="49"/>
                </a:cxn>
                <a:cxn ang="0">
                  <a:pos x="371" y="25"/>
                </a:cxn>
                <a:cxn ang="0">
                  <a:pos x="334" y="25"/>
                </a:cxn>
                <a:cxn ang="0">
                  <a:pos x="312" y="15"/>
                </a:cxn>
                <a:cxn ang="0">
                  <a:pos x="262" y="8"/>
                </a:cxn>
                <a:cxn ang="0">
                  <a:pos x="218" y="8"/>
                </a:cxn>
                <a:cxn ang="0">
                  <a:pos x="285" y="21"/>
                </a:cxn>
                <a:cxn ang="0">
                  <a:pos x="274" y="36"/>
                </a:cxn>
                <a:cxn ang="0">
                  <a:pos x="197" y="27"/>
                </a:cxn>
                <a:cxn ang="0">
                  <a:pos x="139" y="34"/>
                </a:cxn>
                <a:cxn ang="0">
                  <a:pos x="83" y="51"/>
                </a:cxn>
                <a:cxn ang="0">
                  <a:pos x="118" y="21"/>
                </a:cxn>
                <a:cxn ang="0">
                  <a:pos x="177" y="0"/>
                </a:cxn>
                <a:cxn ang="0">
                  <a:pos x="116" y="9"/>
                </a:cxn>
                <a:cxn ang="0">
                  <a:pos x="61" y="44"/>
                </a:cxn>
                <a:cxn ang="0">
                  <a:pos x="13" y="95"/>
                </a:cxn>
                <a:cxn ang="0">
                  <a:pos x="61" y="95"/>
                </a:cxn>
                <a:cxn ang="0">
                  <a:pos x="106" y="59"/>
                </a:cxn>
                <a:cxn ang="0">
                  <a:pos x="159" y="49"/>
                </a:cxn>
                <a:cxn ang="0">
                  <a:pos x="253" y="49"/>
                </a:cxn>
                <a:cxn ang="0">
                  <a:pos x="338" y="80"/>
                </a:cxn>
                <a:cxn ang="0">
                  <a:pos x="399" y="114"/>
                </a:cxn>
                <a:cxn ang="0">
                  <a:pos x="355" y="114"/>
                </a:cxn>
                <a:cxn ang="0">
                  <a:pos x="304" y="123"/>
                </a:cxn>
                <a:cxn ang="0">
                  <a:pos x="234" y="123"/>
                </a:cxn>
                <a:cxn ang="0">
                  <a:pos x="139" y="120"/>
                </a:cxn>
                <a:cxn ang="0">
                  <a:pos x="53" y="123"/>
                </a:cxn>
                <a:cxn ang="0">
                  <a:pos x="0" y="133"/>
                </a:cxn>
                <a:cxn ang="0">
                  <a:pos x="0" y="133"/>
                </a:cxn>
              </a:cxnLst>
              <a:rect l="txL" t="txT" r="txR" b="txB"/>
              <a:pathLst>
                <a:path w="473" h="175">
                  <a:moveTo>
                    <a:pt x="0" y="133"/>
                  </a:moveTo>
                  <a:lnTo>
                    <a:pt x="51" y="133"/>
                  </a:lnTo>
                  <a:lnTo>
                    <a:pt x="154" y="150"/>
                  </a:lnTo>
                  <a:lnTo>
                    <a:pt x="245" y="154"/>
                  </a:lnTo>
                  <a:lnTo>
                    <a:pt x="279" y="175"/>
                  </a:lnTo>
                  <a:lnTo>
                    <a:pt x="266" y="141"/>
                  </a:lnTo>
                  <a:lnTo>
                    <a:pt x="340" y="171"/>
                  </a:lnTo>
                  <a:lnTo>
                    <a:pt x="363" y="146"/>
                  </a:lnTo>
                  <a:lnTo>
                    <a:pt x="418" y="141"/>
                  </a:lnTo>
                  <a:lnTo>
                    <a:pt x="409" y="133"/>
                  </a:lnTo>
                  <a:lnTo>
                    <a:pt x="471" y="133"/>
                  </a:lnTo>
                  <a:lnTo>
                    <a:pt x="452" y="114"/>
                  </a:lnTo>
                  <a:lnTo>
                    <a:pt x="473" y="106"/>
                  </a:lnTo>
                  <a:lnTo>
                    <a:pt x="452" y="65"/>
                  </a:lnTo>
                  <a:lnTo>
                    <a:pt x="395" y="72"/>
                  </a:lnTo>
                  <a:lnTo>
                    <a:pt x="399" y="49"/>
                  </a:lnTo>
                  <a:lnTo>
                    <a:pt x="371" y="25"/>
                  </a:lnTo>
                  <a:lnTo>
                    <a:pt x="334" y="25"/>
                  </a:lnTo>
                  <a:lnTo>
                    <a:pt x="312" y="15"/>
                  </a:lnTo>
                  <a:lnTo>
                    <a:pt x="262" y="8"/>
                  </a:lnTo>
                  <a:lnTo>
                    <a:pt x="218" y="8"/>
                  </a:lnTo>
                  <a:lnTo>
                    <a:pt x="285" y="21"/>
                  </a:lnTo>
                  <a:lnTo>
                    <a:pt x="274" y="36"/>
                  </a:lnTo>
                  <a:lnTo>
                    <a:pt x="197" y="27"/>
                  </a:lnTo>
                  <a:lnTo>
                    <a:pt x="139" y="34"/>
                  </a:lnTo>
                  <a:lnTo>
                    <a:pt x="83" y="51"/>
                  </a:lnTo>
                  <a:lnTo>
                    <a:pt x="118" y="21"/>
                  </a:lnTo>
                  <a:lnTo>
                    <a:pt x="177" y="0"/>
                  </a:lnTo>
                  <a:lnTo>
                    <a:pt x="116" y="9"/>
                  </a:lnTo>
                  <a:lnTo>
                    <a:pt x="61" y="44"/>
                  </a:lnTo>
                  <a:lnTo>
                    <a:pt x="13" y="95"/>
                  </a:lnTo>
                  <a:lnTo>
                    <a:pt x="61" y="95"/>
                  </a:lnTo>
                  <a:lnTo>
                    <a:pt x="106" y="59"/>
                  </a:lnTo>
                  <a:lnTo>
                    <a:pt x="159" y="49"/>
                  </a:lnTo>
                  <a:lnTo>
                    <a:pt x="253" y="49"/>
                  </a:lnTo>
                  <a:lnTo>
                    <a:pt x="338" y="80"/>
                  </a:lnTo>
                  <a:lnTo>
                    <a:pt x="399" y="114"/>
                  </a:lnTo>
                  <a:lnTo>
                    <a:pt x="355" y="114"/>
                  </a:lnTo>
                  <a:lnTo>
                    <a:pt x="304" y="123"/>
                  </a:lnTo>
                  <a:lnTo>
                    <a:pt x="234" y="123"/>
                  </a:lnTo>
                  <a:lnTo>
                    <a:pt x="139" y="120"/>
                  </a:lnTo>
                  <a:lnTo>
                    <a:pt x="53" y="123"/>
                  </a:lnTo>
                  <a:lnTo>
                    <a:pt x="0" y="133"/>
                  </a:lnTo>
                  <a:lnTo>
                    <a:pt x="0" y="133"/>
                  </a:lnTo>
                  <a:close/>
                </a:path>
              </a:pathLst>
            </a:custGeom>
            <a:solidFill>
              <a:srgbClr val="000000"/>
            </a:solidFill>
            <a:ln w="9525">
              <a:noFill/>
            </a:ln>
          </p:spPr>
          <p:txBody>
            <a:bodyPr/>
            <a:lstStyle/>
            <a:p>
              <a:endParaRPr dirty="0">
                <a:latin typeface="Arial" panose="020B0604020202020204" pitchFamily="34" charset="0"/>
              </a:endParaRPr>
            </a:p>
          </p:txBody>
        </p:sp>
        <p:sp>
          <p:nvSpPr>
            <p:cNvPr id="25655" name="Freeform 53"/>
            <p:cNvSpPr/>
            <p:nvPr/>
          </p:nvSpPr>
          <p:spPr>
            <a:xfrm>
              <a:off x="2004" y="2681"/>
              <a:ext cx="89" cy="42"/>
            </a:xfrm>
            <a:custGeom>
              <a:avLst/>
              <a:gdLst>
                <a:gd name="txL" fmla="*/ 0 w 179"/>
                <a:gd name="txT" fmla="*/ 0 h 83"/>
                <a:gd name="txR" fmla="*/ 179 w 179"/>
                <a:gd name="txB" fmla="*/ 83 h 83"/>
              </a:gdLst>
              <a:ahLst/>
              <a:cxnLst>
                <a:cxn ang="0">
                  <a:pos x="12" y="5"/>
                </a:cxn>
                <a:cxn ang="0">
                  <a:pos x="0" y="28"/>
                </a:cxn>
                <a:cxn ang="0">
                  <a:pos x="4" y="51"/>
                </a:cxn>
                <a:cxn ang="0">
                  <a:pos x="27" y="79"/>
                </a:cxn>
                <a:cxn ang="0">
                  <a:pos x="46" y="79"/>
                </a:cxn>
                <a:cxn ang="0">
                  <a:pos x="40" y="62"/>
                </a:cxn>
                <a:cxn ang="0">
                  <a:pos x="44" y="51"/>
                </a:cxn>
                <a:cxn ang="0">
                  <a:pos x="63" y="53"/>
                </a:cxn>
                <a:cxn ang="0">
                  <a:pos x="78" y="53"/>
                </a:cxn>
                <a:cxn ang="0">
                  <a:pos x="72" y="38"/>
                </a:cxn>
                <a:cxn ang="0">
                  <a:pos x="80" y="28"/>
                </a:cxn>
                <a:cxn ang="0">
                  <a:pos x="103" y="28"/>
                </a:cxn>
                <a:cxn ang="0">
                  <a:pos x="116" y="38"/>
                </a:cxn>
                <a:cxn ang="0">
                  <a:pos x="118" y="51"/>
                </a:cxn>
                <a:cxn ang="0">
                  <a:pos x="107" y="53"/>
                </a:cxn>
                <a:cxn ang="0">
                  <a:pos x="128" y="53"/>
                </a:cxn>
                <a:cxn ang="0">
                  <a:pos x="150" y="51"/>
                </a:cxn>
                <a:cxn ang="0">
                  <a:pos x="162" y="62"/>
                </a:cxn>
                <a:cxn ang="0">
                  <a:pos x="158" y="83"/>
                </a:cxn>
                <a:cxn ang="0">
                  <a:pos x="171" y="64"/>
                </a:cxn>
                <a:cxn ang="0">
                  <a:pos x="179" y="40"/>
                </a:cxn>
                <a:cxn ang="0">
                  <a:pos x="177" y="15"/>
                </a:cxn>
                <a:cxn ang="0">
                  <a:pos x="139" y="2"/>
                </a:cxn>
                <a:cxn ang="0">
                  <a:pos x="57" y="0"/>
                </a:cxn>
                <a:cxn ang="0">
                  <a:pos x="12" y="5"/>
                </a:cxn>
                <a:cxn ang="0">
                  <a:pos x="12" y="5"/>
                </a:cxn>
              </a:cxnLst>
              <a:rect l="txL" t="txT" r="txR" b="txB"/>
              <a:pathLst>
                <a:path w="179" h="83">
                  <a:moveTo>
                    <a:pt x="12" y="5"/>
                  </a:moveTo>
                  <a:lnTo>
                    <a:pt x="0" y="28"/>
                  </a:lnTo>
                  <a:lnTo>
                    <a:pt x="4" y="51"/>
                  </a:lnTo>
                  <a:lnTo>
                    <a:pt x="27" y="79"/>
                  </a:lnTo>
                  <a:lnTo>
                    <a:pt x="46" y="79"/>
                  </a:lnTo>
                  <a:lnTo>
                    <a:pt x="40" y="62"/>
                  </a:lnTo>
                  <a:lnTo>
                    <a:pt x="44" y="51"/>
                  </a:lnTo>
                  <a:lnTo>
                    <a:pt x="63" y="53"/>
                  </a:lnTo>
                  <a:lnTo>
                    <a:pt x="78" y="53"/>
                  </a:lnTo>
                  <a:lnTo>
                    <a:pt x="72" y="38"/>
                  </a:lnTo>
                  <a:lnTo>
                    <a:pt x="80" y="28"/>
                  </a:lnTo>
                  <a:lnTo>
                    <a:pt x="103" y="28"/>
                  </a:lnTo>
                  <a:lnTo>
                    <a:pt x="116" y="38"/>
                  </a:lnTo>
                  <a:lnTo>
                    <a:pt x="118" y="51"/>
                  </a:lnTo>
                  <a:lnTo>
                    <a:pt x="107" y="53"/>
                  </a:lnTo>
                  <a:lnTo>
                    <a:pt x="128" y="53"/>
                  </a:lnTo>
                  <a:lnTo>
                    <a:pt x="150" y="51"/>
                  </a:lnTo>
                  <a:lnTo>
                    <a:pt x="162" y="62"/>
                  </a:lnTo>
                  <a:lnTo>
                    <a:pt x="158" y="83"/>
                  </a:lnTo>
                  <a:lnTo>
                    <a:pt x="171" y="64"/>
                  </a:lnTo>
                  <a:lnTo>
                    <a:pt x="179" y="40"/>
                  </a:lnTo>
                  <a:lnTo>
                    <a:pt x="177" y="15"/>
                  </a:lnTo>
                  <a:lnTo>
                    <a:pt x="139" y="2"/>
                  </a:lnTo>
                  <a:lnTo>
                    <a:pt x="57" y="0"/>
                  </a:lnTo>
                  <a:lnTo>
                    <a:pt x="12" y="5"/>
                  </a:lnTo>
                  <a:lnTo>
                    <a:pt x="12" y="5"/>
                  </a:lnTo>
                  <a:close/>
                </a:path>
              </a:pathLst>
            </a:custGeom>
            <a:solidFill>
              <a:srgbClr val="000000"/>
            </a:solidFill>
            <a:ln w="9525">
              <a:noFill/>
            </a:ln>
          </p:spPr>
          <p:txBody>
            <a:bodyPr/>
            <a:lstStyle/>
            <a:p>
              <a:endParaRPr dirty="0">
                <a:latin typeface="Arial" panose="020B0604020202020204" pitchFamily="34" charset="0"/>
              </a:endParaRPr>
            </a:p>
          </p:txBody>
        </p:sp>
        <p:sp>
          <p:nvSpPr>
            <p:cNvPr id="25656" name="Freeform 54"/>
            <p:cNvSpPr/>
            <p:nvPr/>
          </p:nvSpPr>
          <p:spPr>
            <a:xfrm>
              <a:off x="1460" y="2790"/>
              <a:ext cx="141" cy="260"/>
            </a:xfrm>
            <a:custGeom>
              <a:avLst/>
              <a:gdLst>
                <a:gd name="txL" fmla="*/ 0 w 284"/>
                <a:gd name="txT" fmla="*/ 0 h 519"/>
                <a:gd name="txR" fmla="*/ 284 w 284"/>
                <a:gd name="txB" fmla="*/ 519 h 519"/>
              </a:gdLst>
              <a:ahLst/>
              <a:cxnLst>
                <a:cxn ang="0">
                  <a:pos x="0" y="0"/>
                </a:cxn>
                <a:cxn ang="0">
                  <a:pos x="27" y="107"/>
                </a:cxn>
                <a:cxn ang="0">
                  <a:pos x="82" y="181"/>
                </a:cxn>
                <a:cxn ang="0">
                  <a:pos x="166" y="293"/>
                </a:cxn>
                <a:cxn ang="0">
                  <a:pos x="284" y="519"/>
                </a:cxn>
                <a:cxn ang="0">
                  <a:pos x="162" y="310"/>
                </a:cxn>
                <a:cxn ang="0">
                  <a:pos x="42" y="207"/>
                </a:cxn>
                <a:cxn ang="0">
                  <a:pos x="14" y="177"/>
                </a:cxn>
                <a:cxn ang="0">
                  <a:pos x="0" y="0"/>
                </a:cxn>
                <a:cxn ang="0">
                  <a:pos x="0" y="0"/>
                </a:cxn>
              </a:cxnLst>
              <a:rect l="txL" t="txT" r="txR" b="txB"/>
              <a:pathLst>
                <a:path w="284" h="519">
                  <a:moveTo>
                    <a:pt x="0" y="0"/>
                  </a:moveTo>
                  <a:lnTo>
                    <a:pt x="27" y="107"/>
                  </a:lnTo>
                  <a:lnTo>
                    <a:pt x="82" y="181"/>
                  </a:lnTo>
                  <a:lnTo>
                    <a:pt x="166" y="293"/>
                  </a:lnTo>
                  <a:lnTo>
                    <a:pt x="284" y="519"/>
                  </a:lnTo>
                  <a:lnTo>
                    <a:pt x="162" y="310"/>
                  </a:lnTo>
                  <a:lnTo>
                    <a:pt x="42" y="207"/>
                  </a:lnTo>
                  <a:lnTo>
                    <a:pt x="14" y="17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57" name="Freeform 55"/>
            <p:cNvSpPr/>
            <p:nvPr/>
          </p:nvSpPr>
          <p:spPr>
            <a:xfrm>
              <a:off x="2110" y="2780"/>
              <a:ext cx="150" cy="286"/>
            </a:xfrm>
            <a:custGeom>
              <a:avLst/>
              <a:gdLst>
                <a:gd name="txL" fmla="*/ 0 w 301"/>
                <a:gd name="txT" fmla="*/ 0 h 572"/>
                <a:gd name="txR" fmla="*/ 301 w 301"/>
                <a:gd name="txB" fmla="*/ 572 h 572"/>
              </a:gdLst>
              <a:ahLst/>
              <a:cxnLst>
                <a:cxn ang="0">
                  <a:pos x="297" y="0"/>
                </a:cxn>
                <a:cxn ang="0">
                  <a:pos x="245" y="177"/>
                </a:cxn>
                <a:cxn ang="0">
                  <a:pos x="126" y="348"/>
                </a:cxn>
                <a:cxn ang="0">
                  <a:pos x="0" y="572"/>
                </a:cxn>
                <a:cxn ang="0">
                  <a:pos x="154" y="346"/>
                </a:cxn>
                <a:cxn ang="0">
                  <a:pos x="270" y="228"/>
                </a:cxn>
                <a:cxn ang="0">
                  <a:pos x="301" y="93"/>
                </a:cxn>
                <a:cxn ang="0">
                  <a:pos x="297" y="0"/>
                </a:cxn>
                <a:cxn ang="0">
                  <a:pos x="297" y="0"/>
                </a:cxn>
              </a:cxnLst>
              <a:rect l="txL" t="txT" r="txR" b="txB"/>
              <a:pathLst>
                <a:path w="301" h="572">
                  <a:moveTo>
                    <a:pt x="297" y="0"/>
                  </a:moveTo>
                  <a:lnTo>
                    <a:pt x="245" y="177"/>
                  </a:lnTo>
                  <a:lnTo>
                    <a:pt x="126" y="348"/>
                  </a:lnTo>
                  <a:lnTo>
                    <a:pt x="0" y="572"/>
                  </a:lnTo>
                  <a:lnTo>
                    <a:pt x="154" y="346"/>
                  </a:lnTo>
                  <a:lnTo>
                    <a:pt x="270" y="228"/>
                  </a:lnTo>
                  <a:lnTo>
                    <a:pt x="301" y="93"/>
                  </a:lnTo>
                  <a:lnTo>
                    <a:pt x="297" y="0"/>
                  </a:lnTo>
                  <a:lnTo>
                    <a:pt x="29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5658" name="Freeform 56"/>
            <p:cNvSpPr/>
            <p:nvPr/>
          </p:nvSpPr>
          <p:spPr>
            <a:xfrm>
              <a:off x="1837" y="2953"/>
              <a:ext cx="14" cy="38"/>
            </a:xfrm>
            <a:custGeom>
              <a:avLst/>
              <a:gdLst>
                <a:gd name="txL" fmla="*/ 0 w 29"/>
                <a:gd name="txT" fmla="*/ 0 h 76"/>
                <a:gd name="txR" fmla="*/ 29 w 29"/>
                <a:gd name="txB" fmla="*/ 76 h 76"/>
              </a:gdLst>
              <a:ahLst/>
              <a:cxnLst>
                <a:cxn ang="0">
                  <a:pos x="25" y="76"/>
                </a:cxn>
                <a:cxn ang="0">
                  <a:pos x="0" y="57"/>
                </a:cxn>
                <a:cxn ang="0">
                  <a:pos x="8" y="21"/>
                </a:cxn>
                <a:cxn ang="0">
                  <a:pos x="29" y="0"/>
                </a:cxn>
                <a:cxn ang="0">
                  <a:pos x="19" y="33"/>
                </a:cxn>
                <a:cxn ang="0">
                  <a:pos x="29" y="61"/>
                </a:cxn>
                <a:cxn ang="0">
                  <a:pos x="25" y="76"/>
                </a:cxn>
                <a:cxn ang="0">
                  <a:pos x="25" y="76"/>
                </a:cxn>
              </a:cxnLst>
              <a:rect l="txL" t="txT" r="txR" b="txB"/>
              <a:pathLst>
                <a:path w="29" h="76">
                  <a:moveTo>
                    <a:pt x="25" y="76"/>
                  </a:moveTo>
                  <a:lnTo>
                    <a:pt x="0" y="57"/>
                  </a:lnTo>
                  <a:lnTo>
                    <a:pt x="8" y="21"/>
                  </a:lnTo>
                  <a:lnTo>
                    <a:pt x="29" y="0"/>
                  </a:lnTo>
                  <a:lnTo>
                    <a:pt x="19" y="33"/>
                  </a:lnTo>
                  <a:lnTo>
                    <a:pt x="29" y="61"/>
                  </a:lnTo>
                  <a:lnTo>
                    <a:pt x="25" y="76"/>
                  </a:lnTo>
                  <a:lnTo>
                    <a:pt x="25" y="76"/>
                  </a:lnTo>
                  <a:close/>
                </a:path>
              </a:pathLst>
            </a:custGeom>
            <a:solidFill>
              <a:srgbClr val="000000"/>
            </a:solidFill>
            <a:ln w="9525">
              <a:noFill/>
            </a:ln>
          </p:spPr>
          <p:txBody>
            <a:bodyPr/>
            <a:lstStyle/>
            <a:p>
              <a:endParaRPr dirty="0">
                <a:latin typeface="Arial" panose="020B0604020202020204" pitchFamily="34" charset="0"/>
              </a:endParaRPr>
            </a:p>
          </p:txBody>
        </p:sp>
      </p:grpSp>
      <p:sp>
        <p:nvSpPr>
          <p:cNvPr id="177209" name="AutoShape 57"/>
          <p:cNvSpPr>
            <a:spLocks noChangeArrowheads="1"/>
          </p:cNvSpPr>
          <p:nvPr/>
        </p:nvSpPr>
        <p:spPr bwMode="auto">
          <a:xfrm>
            <a:off x="2667000" y="1600200"/>
            <a:ext cx="7467600" cy="2971800"/>
          </a:xfrm>
          <a:prstGeom prst="wedgeRoundRectCallout">
            <a:avLst>
              <a:gd name="adj1" fmla="val -23852"/>
              <a:gd name="adj2" fmla="val 59509"/>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The straight-line method is widely used by firms because it is simple and it provides a reasonable transfer of cost to periodic expenses if the asset is used about the same from period to period. </a:t>
            </a:r>
          </a:p>
        </p:txBody>
      </p:sp>
      <p:sp>
        <p:nvSpPr>
          <p:cNvPr id="177211" name="AutoShape 5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7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a:bodyPr>
          <a:lstStyle/>
          <a:p>
            <a:r>
              <a:rPr lang="en-US" altLang="tr-TR"/>
              <a:t>The many types of cost: A summary</a:t>
            </a:r>
          </a:p>
        </p:txBody>
      </p:sp>
      <p:sp>
        <p:nvSpPr>
          <p:cNvPr id="4" name="Slide Number Placeholder 3"/>
          <p:cNvSpPr>
            <a:spLocks noGrp="1"/>
          </p:cNvSpPr>
          <p:nvPr>
            <p:ph type="sldNum" sz="quarter" idx="14"/>
          </p:nvPr>
        </p:nvSpPr>
        <p:spPr/>
        <p:txBody>
          <a:bodyPr/>
          <a:lstStyle/>
          <a:p>
            <a:pPr>
              <a:defRPr/>
            </a:pPr>
            <a:fld id="{50B14FEF-4B2D-4F5F-8AA4-C8834CAB4E8E}" type="slidenum">
              <a:rPr lang="en-US" smtClean="0"/>
              <a:t>6</a:t>
            </a:fld>
            <a:endParaRPr lang="en-US"/>
          </a:p>
        </p:txBody>
      </p:sp>
      <p:graphicFrame>
        <p:nvGraphicFramePr>
          <p:cNvPr id="5" name="Table 4"/>
          <p:cNvGraphicFramePr>
            <a:graphicFrameLocks noGrp="1"/>
          </p:cNvGraphicFramePr>
          <p:nvPr/>
        </p:nvGraphicFramePr>
        <p:xfrm>
          <a:off x="1670050" y="1301750"/>
          <a:ext cx="8748395" cy="5303532"/>
        </p:xfrm>
        <a:graphic>
          <a:graphicData uri="http://schemas.openxmlformats.org/drawingml/2006/table">
            <a:tbl>
              <a:tblPr>
                <a:tableStyleId>{5C22544A-7EE6-4342-B048-85BDC9FD1C3A}</a:tableStyleId>
              </a:tblPr>
              <a:tblGrid>
                <a:gridCol w="1976755">
                  <a:extLst>
                    <a:ext uri="{9D8B030D-6E8A-4147-A177-3AD203B41FA5}">
                      <a16:colId xmlns:a16="http://schemas.microsoft.com/office/drawing/2014/main" val="20000"/>
                    </a:ext>
                  </a:extLst>
                </a:gridCol>
                <a:gridCol w="533336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579120">
                <a:tc>
                  <a:txBody>
                    <a:bodyPr/>
                    <a:lstStyle/>
                    <a:p>
                      <a:endParaRPr lang="en-US" sz="1600" dirty="0">
                        <a:solidFill>
                          <a:srgbClr val="000099"/>
                        </a:solidFill>
                      </a:endParaRPr>
                    </a:p>
                    <a:p>
                      <a:r>
                        <a:rPr lang="en-US" sz="1600" dirty="0">
                          <a:solidFill>
                            <a:srgbClr val="000099"/>
                          </a:solidFill>
                        </a:rPr>
                        <a:t>Term </a:t>
                      </a: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rgbClr val="000099"/>
                        </a:solidFill>
                      </a:endParaRPr>
                    </a:p>
                    <a:p>
                      <a:r>
                        <a:rPr lang="en-US" sz="1600" dirty="0">
                          <a:solidFill>
                            <a:srgbClr val="000099"/>
                          </a:solidFill>
                        </a:rPr>
                        <a:t>Definition </a:t>
                      </a: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rgbClr val="000099"/>
                          </a:solidFill>
                        </a:rPr>
                        <a:t>Mathematical</a:t>
                      </a:r>
                    </a:p>
                    <a:p>
                      <a:r>
                        <a:rPr lang="en-US" sz="1600" dirty="0">
                          <a:solidFill>
                            <a:srgbClr val="000099"/>
                          </a:solidFill>
                        </a:rPr>
                        <a:t>Description</a:t>
                      </a:r>
                      <a:r>
                        <a:rPr lang="en-US" sz="1600" baseline="0" dirty="0">
                          <a:solidFill>
                            <a:srgbClr val="000099"/>
                          </a:solidFill>
                        </a:rPr>
                        <a:t> </a:t>
                      </a:r>
                      <a:endParaRPr lang="en-US" sz="1600" dirty="0">
                        <a:solidFill>
                          <a:srgbClr val="000099"/>
                        </a:solidFill>
                      </a:endParaRP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24400">
                <a:tc>
                  <a:txBody>
                    <a:bodyPr/>
                    <a:lstStyle/>
                    <a:p>
                      <a:r>
                        <a:rPr lang="en-US" sz="1600" kern="1200" baseline="0" dirty="0">
                          <a:solidFill>
                            <a:schemeClr val="dk1"/>
                          </a:solidFill>
                          <a:latin typeface="+mn-lt"/>
                          <a:ea typeface="+mn-ea"/>
                          <a:cs typeface="+mn-cs"/>
                        </a:rPr>
                        <a:t>Explicit costs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Implicit costs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Fixed costs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Variable costs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Total cost </a:t>
                      </a:r>
                    </a:p>
                    <a:p>
                      <a:endParaRPr lang="en-US" sz="1600" kern="1200" baseline="0" dirty="0">
                        <a:solidFill>
                          <a:schemeClr val="dk1"/>
                        </a:solidFill>
                        <a:latin typeface="+mn-lt"/>
                        <a:ea typeface="+mn-ea"/>
                        <a:cs typeface="+mn-cs"/>
                      </a:endParaRP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Average fixed cost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Average variable cost</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Average total cost  </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Marginal cost </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baseline="0" dirty="0">
                          <a:solidFill>
                            <a:schemeClr val="dk1"/>
                          </a:solidFill>
                          <a:latin typeface="+mn-lt"/>
                          <a:ea typeface="+mn-ea"/>
                          <a:cs typeface="+mn-cs"/>
                        </a:rPr>
                        <a:t>Costs that require an outlay of money by the firm</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Costs that do not require an outlay of money by the firm</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Costs that do not vary with the quantity of output produced</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Costs that vary with the quantity of output produced</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The market value of all the inputs that a firm uses in production</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Fixed cost divided by the quantity of output</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Variable cost divided by the quantity of output</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Total cost divided by the quantity of output</a:t>
                      </a:r>
                    </a:p>
                    <a:p>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The increase in total cost that arises from an extra unit of production</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1" kern="1200" baseline="0" dirty="0">
                        <a:solidFill>
                          <a:schemeClr val="dk1"/>
                        </a:solidFill>
                        <a:latin typeface="+mn-lt"/>
                        <a:ea typeface="+mn-ea"/>
                        <a:cs typeface="+mn-cs"/>
                      </a:endParaRPr>
                    </a:p>
                    <a:p>
                      <a:endParaRPr lang="en-US" sz="1600" i="1" kern="1200" baseline="0" dirty="0">
                        <a:solidFill>
                          <a:schemeClr val="dk1"/>
                        </a:solidFill>
                        <a:latin typeface="+mn-lt"/>
                        <a:ea typeface="+mn-ea"/>
                        <a:cs typeface="+mn-cs"/>
                      </a:endParaRPr>
                    </a:p>
                    <a:p>
                      <a:endParaRPr lang="en-US" sz="1600" i="1" kern="1200" baseline="0" dirty="0">
                        <a:solidFill>
                          <a:schemeClr val="dk1"/>
                        </a:solidFill>
                        <a:latin typeface="+mn-lt"/>
                        <a:ea typeface="+mn-ea"/>
                        <a:cs typeface="+mn-cs"/>
                      </a:endParaRP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FC</a:t>
                      </a: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VC</a:t>
                      </a: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TC = FC + VC</a:t>
                      </a:r>
                    </a:p>
                    <a:p>
                      <a:endParaRPr lang="en-US" sz="1600" i="1" kern="1200" baseline="0" dirty="0">
                        <a:solidFill>
                          <a:schemeClr val="dk1"/>
                        </a:solidFill>
                        <a:latin typeface="+mn-lt"/>
                        <a:ea typeface="+mn-ea"/>
                        <a:cs typeface="+mn-cs"/>
                      </a:endParaRPr>
                    </a:p>
                    <a:p>
                      <a:endParaRPr lang="en-US" sz="1600" dirty="0"/>
                    </a:p>
                    <a:p>
                      <a:r>
                        <a:rPr lang="en-US" sz="1600" i="1" kern="1200" baseline="0" dirty="0">
                          <a:solidFill>
                            <a:schemeClr val="dk1"/>
                          </a:solidFill>
                          <a:latin typeface="+mn-lt"/>
                          <a:ea typeface="+mn-ea"/>
                          <a:cs typeface="+mn-cs"/>
                        </a:rPr>
                        <a:t>AFC = FC / Q</a:t>
                      </a: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AVC = VC / Q</a:t>
                      </a: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ATC = TC / Q</a:t>
                      </a:r>
                    </a:p>
                    <a:p>
                      <a:endParaRPr lang="en-US" sz="1600" i="1" kern="1200" baseline="0" dirty="0">
                        <a:solidFill>
                          <a:schemeClr val="dk1"/>
                        </a:solidFill>
                        <a:latin typeface="+mn-lt"/>
                        <a:ea typeface="+mn-ea"/>
                        <a:cs typeface="+mn-cs"/>
                      </a:endParaRPr>
                    </a:p>
                    <a:p>
                      <a:r>
                        <a:rPr lang="en-US" sz="1600" i="1" kern="1200" baseline="0" dirty="0">
                          <a:solidFill>
                            <a:schemeClr val="dk1"/>
                          </a:solidFill>
                          <a:latin typeface="+mn-lt"/>
                          <a:ea typeface="+mn-ea"/>
                          <a:cs typeface="+mn-cs"/>
                        </a:rPr>
                        <a:t>MC = ΔTC / ΔQ</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p:nvPr/>
        </p:nvSpPr>
        <p:spPr>
          <a:xfrm>
            <a:off x="1682750" y="844550"/>
            <a:ext cx="8750300" cy="5251450"/>
          </a:xfrm>
          <a:prstGeom prst="rect">
            <a:avLst/>
          </a:prstGeom>
          <a:solidFill>
            <a:srgbClr val="FDE3BA"/>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26627" name="Rectangle 3"/>
          <p:cNvSpPr/>
          <p:nvPr/>
        </p:nvSpPr>
        <p:spPr>
          <a:xfrm>
            <a:off x="1754188" y="1666875"/>
            <a:ext cx="8689975" cy="1012190"/>
          </a:xfrm>
          <a:prstGeom prst="rect">
            <a:avLst/>
          </a:prstGeom>
          <a:noFill/>
          <a:ln w="25400">
            <a:noFill/>
          </a:ln>
        </p:spPr>
        <p:txBody>
          <a:bodyPr lIns="90488" tIns="44450" rIns="90488" bIns="44450">
            <a:spAutoFit/>
          </a:bodyPr>
          <a:lstStyle/>
          <a:p>
            <a:pPr defTabSz="914400" eaLnBrk="0" hangingPunct="0">
              <a:spcBef>
                <a:spcPct val="50000"/>
              </a:spcBef>
              <a:tabLst>
                <a:tab pos="1143000" algn="ctr"/>
                <a:tab pos="2519680" algn="ctr"/>
                <a:tab pos="4338955" algn="ctr"/>
                <a:tab pos="6180455" algn="ctr"/>
                <a:tab pos="7767955" algn="ctr"/>
              </a:tabLst>
            </a:pPr>
            <a:r>
              <a:rPr sz="2000" b="1" dirty="0">
                <a:solidFill>
                  <a:schemeClr val="tx2"/>
                </a:solidFill>
                <a:latin typeface="Times New Roman" panose="02020603050405020304" charset="0"/>
              </a:rPr>
              <a:t>		Accum. Depr.	Book Value	Depr.	Book Value</a:t>
            </a:r>
            <a:br>
              <a:rPr sz="2000" b="1" dirty="0">
                <a:solidFill>
                  <a:schemeClr val="tx2"/>
                </a:solidFill>
                <a:latin typeface="Times New Roman" panose="02020603050405020304" charset="0"/>
              </a:rPr>
            </a:br>
            <a:r>
              <a:rPr sz="2000" b="1" dirty="0">
                <a:solidFill>
                  <a:schemeClr val="tx2"/>
                </a:solidFill>
                <a:latin typeface="Times New Roman" panose="02020603050405020304" charset="0"/>
              </a:rPr>
              <a:t>		at Beginning	at Beginning	Expense	at End</a:t>
            </a:r>
            <a:br>
              <a:rPr sz="2000" b="1" dirty="0">
                <a:solidFill>
                  <a:schemeClr val="tx2"/>
                </a:solidFill>
                <a:latin typeface="Times New Roman" panose="02020603050405020304" charset="0"/>
              </a:rPr>
            </a:br>
            <a:r>
              <a:rPr sz="2000" b="1" dirty="0">
                <a:solidFill>
                  <a:schemeClr val="tx2"/>
                </a:solidFill>
                <a:latin typeface="Times New Roman" panose="02020603050405020304" charset="0"/>
              </a:rPr>
              <a:t>Year	Cost	of Year	of Year	 for Year	of Year</a:t>
            </a:r>
          </a:p>
        </p:txBody>
      </p:sp>
      <p:sp>
        <p:nvSpPr>
          <p:cNvPr id="178180" name="Rectangle 4"/>
          <p:cNvSpPr>
            <a:spLocks noGrp="1"/>
          </p:cNvSpPr>
          <p:nvPr>
            <p:ph idx="1"/>
          </p:nvPr>
        </p:nvSpPr>
        <p:spPr>
          <a:xfrm>
            <a:off x="1905000" y="2852738"/>
            <a:ext cx="8458200" cy="2114550"/>
          </a:xfrm>
        </p:spPr>
        <p:txBody>
          <a:bodyPr vert="horz" wrap="square" lIns="90488" tIns="44450" rIns="90488" bIns="44450" anchor="t" anchorCtr="0"/>
          <a:lstStyle/>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1	$24,000		$24,000	</a:t>
            </a:r>
            <a:r>
              <a:rPr sz="2000" b="1" dirty="0">
                <a:solidFill>
                  <a:srgbClr val="800000"/>
                </a:solidFill>
                <a:latin typeface="Times New Roman" panose="02020603050405020304" charset="0"/>
              </a:rPr>
              <a:t>$4,400</a:t>
            </a:r>
            <a:r>
              <a:rPr sz="2000" b="1" dirty="0">
                <a:latin typeface="Times New Roman" panose="02020603050405020304" charset="0"/>
              </a:rPr>
              <a:t>	$19,600</a:t>
            </a: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2	24,000	$  4,400	19,600	</a:t>
            </a:r>
            <a:r>
              <a:rPr sz="2000" b="1" dirty="0">
                <a:solidFill>
                  <a:srgbClr val="800000"/>
                </a:solidFill>
                <a:latin typeface="Times New Roman" panose="02020603050405020304" charset="0"/>
              </a:rPr>
              <a:t>4,400</a:t>
            </a:r>
            <a:r>
              <a:rPr sz="2000" b="1" dirty="0">
                <a:latin typeface="Times New Roman" panose="02020603050405020304" charset="0"/>
              </a:rPr>
              <a:t>	15,200</a:t>
            </a: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3	24,000	8,800	 15,200 	</a:t>
            </a:r>
            <a:r>
              <a:rPr sz="2000" b="1" dirty="0">
                <a:solidFill>
                  <a:srgbClr val="800000"/>
                </a:solidFill>
                <a:latin typeface="Times New Roman" panose="02020603050405020304" charset="0"/>
              </a:rPr>
              <a:t>4,400</a:t>
            </a:r>
            <a:r>
              <a:rPr sz="2000" b="1" dirty="0">
                <a:latin typeface="Times New Roman" panose="02020603050405020304" charset="0"/>
              </a:rPr>
              <a:t>	 10,800 </a:t>
            </a: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4	24,000	13,200	 10,800 	 </a:t>
            </a:r>
            <a:r>
              <a:rPr sz="2000" b="1" dirty="0">
                <a:solidFill>
                  <a:srgbClr val="800000"/>
                </a:solidFill>
                <a:latin typeface="Times New Roman" panose="02020603050405020304" charset="0"/>
              </a:rPr>
              <a:t>4,400</a:t>
            </a:r>
            <a:r>
              <a:rPr sz="2000" b="1" dirty="0">
                <a:solidFill>
                  <a:srgbClr val="114FFB"/>
                </a:solidFill>
                <a:latin typeface="Times New Roman" panose="02020603050405020304" charset="0"/>
              </a:rPr>
              <a:t> </a:t>
            </a:r>
            <a:r>
              <a:rPr sz="2000" b="1" dirty="0">
                <a:latin typeface="Times New Roman" panose="02020603050405020304" charset="0"/>
              </a:rPr>
              <a:t>	 6,400</a:t>
            </a: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5	24,000	17,600	6,400	</a:t>
            </a:r>
            <a:r>
              <a:rPr sz="2000" b="1" dirty="0">
                <a:solidFill>
                  <a:srgbClr val="800000"/>
                </a:solidFill>
                <a:latin typeface="Times New Roman" panose="02020603050405020304" charset="0"/>
              </a:rPr>
              <a:t>4,400	</a:t>
            </a:r>
            <a:r>
              <a:rPr sz="2000" b="1" dirty="0">
                <a:latin typeface="Times New Roman" panose="02020603050405020304" charset="0"/>
              </a:rPr>
              <a:t>2,000</a:t>
            </a:r>
          </a:p>
        </p:txBody>
      </p:sp>
      <p:sp>
        <p:nvSpPr>
          <p:cNvPr id="26629" name="Line 5"/>
          <p:cNvSpPr/>
          <p:nvPr/>
        </p:nvSpPr>
        <p:spPr>
          <a:xfrm>
            <a:off x="1866900" y="2757488"/>
            <a:ext cx="8369300" cy="0"/>
          </a:xfrm>
          <a:prstGeom prst="line">
            <a:avLst/>
          </a:prstGeom>
          <a:ln w="50800" cap="flat" cmpd="sng">
            <a:solidFill>
              <a:srgbClr val="006B61"/>
            </a:solidFill>
            <a:prstDash val="solid"/>
            <a:headEnd type="none" w="med" len="med"/>
            <a:tailEnd type="none" w="med" len="med"/>
          </a:ln>
        </p:spPr>
      </p:sp>
      <p:sp>
        <p:nvSpPr>
          <p:cNvPr id="26630" name="Rectangle 6"/>
          <p:cNvSpPr/>
          <p:nvPr/>
        </p:nvSpPr>
        <p:spPr>
          <a:xfrm>
            <a:off x="1828800" y="4738688"/>
            <a:ext cx="8486775" cy="1174750"/>
          </a:xfrm>
          <a:prstGeom prst="rect">
            <a:avLst/>
          </a:prstGeom>
          <a:solidFill>
            <a:srgbClr val="800000"/>
          </a:solidFill>
          <a:ln w="12700">
            <a:noFill/>
          </a:ln>
        </p:spPr>
        <p:txBody>
          <a:bodyPr wrap="none" anchor="ctr" anchorCtr="0"/>
          <a:lstStyle/>
          <a:p>
            <a:pPr algn="ctr" eaLnBrk="0" hangingPunct="0"/>
            <a:endParaRPr sz="4000" dirty="0">
              <a:latin typeface="Times New Roman" panose="02020603050405020304" charset="0"/>
            </a:endParaRPr>
          </a:p>
        </p:txBody>
      </p:sp>
      <p:sp>
        <p:nvSpPr>
          <p:cNvPr id="178183" name="Rectangle 7"/>
          <p:cNvSpPr>
            <a:spLocks noChangeArrowheads="1"/>
          </p:cNvSpPr>
          <p:nvPr/>
        </p:nvSpPr>
        <p:spPr bwMode="auto">
          <a:xfrm>
            <a:off x="2266950" y="4859338"/>
            <a:ext cx="6577013" cy="457835"/>
          </a:xfrm>
          <a:prstGeom prst="rect">
            <a:avLst/>
          </a:prstGeom>
          <a:noFill/>
          <a:ln w="12700">
            <a:noFill/>
            <a:miter lim="800000"/>
          </a:ln>
          <a:effectLst/>
        </p:spPr>
        <p:txBody>
          <a:bodyPr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Cost ($24,000) </a:t>
            </a: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Times New Roman" panose="02020603050405020304" charset="0"/>
              </a:rPr>
              <a:t>–</a:t>
            </a: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 Residual Value ($2,000)</a:t>
            </a:r>
          </a:p>
        </p:txBody>
      </p:sp>
      <p:sp>
        <p:nvSpPr>
          <p:cNvPr id="178184" name="Rectangle 8"/>
          <p:cNvSpPr>
            <a:spLocks noChangeArrowheads="1"/>
          </p:cNvSpPr>
          <p:nvPr/>
        </p:nvSpPr>
        <p:spPr bwMode="auto">
          <a:xfrm>
            <a:off x="2854325" y="5424488"/>
            <a:ext cx="4765675" cy="457835"/>
          </a:xfrm>
          <a:prstGeom prst="rect">
            <a:avLst/>
          </a:prstGeom>
          <a:noFill/>
          <a:ln w="12700">
            <a:noFill/>
            <a:miter lim="800000"/>
          </a:ln>
          <a:effectLst/>
        </p:spPr>
        <p:txBody>
          <a:bodyPr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Estimated Useful Life (5 years)</a:t>
            </a:r>
          </a:p>
        </p:txBody>
      </p:sp>
      <p:sp>
        <p:nvSpPr>
          <p:cNvPr id="26633" name="Line 9"/>
          <p:cNvSpPr/>
          <p:nvPr/>
        </p:nvSpPr>
        <p:spPr>
          <a:xfrm>
            <a:off x="2374900" y="5334000"/>
            <a:ext cx="5168900" cy="0"/>
          </a:xfrm>
          <a:prstGeom prst="line">
            <a:avLst/>
          </a:prstGeom>
          <a:ln w="25400" cap="flat" cmpd="sng">
            <a:solidFill>
              <a:schemeClr val="bg1"/>
            </a:solidFill>
            <a:prstDash val="solid"/>
            <a:headEnd type="none" w="med" len="med"/>
            <a:tailEnd type="none" w="med" len="med"/>
          </a:ln>
        </p:spPr>
      </p:sp>
      <p:sp>
        <p:nvSpPr>
          <p:cNvPr id="26634" name="Rectangle 10"/>
          <p:cNvSpPr/>
          <p:nvPr/>
        </p:nvSpPr>
        <p:spPr>
          <a:xfrm>
            <a:off x="7696200" y="5105400"/>
            <a:ext cx="354330" cy="457835"/>
          </a:xfrm>
          <a:prstGeom prst="rect">
            <a:avLst/>
          </a:prstGeom>
          <a:noFill/>
          <a:ln w="12700">
            <a:noFill/>
          </a:ln>
        </p:spPr>
        <p:txBody>
          <a:bodyPr wrap="none" lIns="90488" tIns="44450" rIns="90488" bIns="44450">
            <a:spAutoFit/>
          </a:bodyPr>
          <a:lstStyle/>
          <a:p>
            <a:pPr eaLnBrk="0" hangingPunct="0"/>
            <a:r>
              <a:rPr sz="2400" b="1" dirty="0">
                <a:solidFill>
                  <a:schemeClr val="bg1"/>
                </a:solidFill>
                <a:latin typeface="Times New Roman" panose="02020603050405020304" charset="0"/>
              </a:rPr>
              <a:t>=</a:t>
            </a:r>
          </a:p>
        </p:txBody>
      </p:sp>
      <p:sp>
        <p:nvSpPr>
          <p:cNvPr id="178187" name="Rectangle 11"/>
          <p:cNvSpPr>
            <a:spLocks noChangeArrowheads="1"/>
          </p:cNvSpPr>
          <p:nvPr/>
        </p:nvSpPr>
        <p:spPr bwMode="auto">
          <a:xfrm>
            <a:off x="7650163" y="4724400"/>
            <a:ext cx="2713038" cy="1196340"/>
          </a:xfrm>
          <a:prstGeom prst="rect">
            <a:avLst/>
          </a:prstGeom>
          <a:noFill/>
          <a:ln w="12700">
            <a:noFill/>
            <a:miter lim="800000"/>
          </a:ln>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Annual Depreciation</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Expense ($4,400)</a:t>
            </a:r>
          </a:p>
        </p:txBody>
      </p:sp>
      <p:sp>
        <p:nvSpPr>
          <p:cNvPr id="178189" name="AutoShape 13"/>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p>
        </p:txBody>
      </p:sp>
      <p:sp>
        <p:nvSpPr>
          <p:cNvPr id="178190" name="AutoShape 14"/>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178180">
                                            <p:txEl>
                                              <p:pRg st="0" end="0"/>
                                            </p:txEl>
                                          </p:spTgt>
                                        </p:tgtEl>
                                        <p:attrNameLst>
                                          <p:attrName>style.visibility</p:attrName>
                                        </p:attrNameLst>
                                      </p:cBhvr>
                                      <p:to>
                                        <p:strVal val="visible"/>
                                      </p:to>
                                    </p:set>
                                    <p:animEffect transition="in" filter="slide(fromTop)">
                                      <p:cBhvr>
                                        <p:cTn id="7" dur="500"/>
                                        <p:tgtEl>
                                          <p:spTgt spid="178180">
                                            <p:txEl>
                                              <p:pRg st="0" end="0"/>
                                            </p:txEl>
                                          </p:spTgt>
                                        </p:tgtEl>
                                      </p:cBhvr>
                                    </p:animEffect>
                                  </p:childTnLst>
                                </p:cTn>
                              </p:par>
                            </p:childTnLst>
                          </p:cTn>
                        </p:par>
                        <p:par>
                          <p:cTn id="8" fill="hold">
                            <p:stCondLst>
                              <p:cond delay="1500"/>
                            </p:stCondLst>
                            <p:childTnLst>
                              <p:par>
                                <p:cTn id="9" presetID="12" presetClass="entr" presetSubtype="1" fill="hold" grpId="0" nodeType="afterEffect">
                                  <p:stCondLst>
                                    <p:cond delay="1000"/>
                                  </p:stCondLst>
                                  <p:childTnLst>
                                    <p:set>
                                      <p:cBhvr>
                                        <p:cTn id="10" dur="1" fill="hold">
                                          <p:stCondLst>
                                            <p:cond delay="0"/>
                                          </p:stCondLst>
                                        </p:cTn>
                                        <p:tgtEl>
                                          <p:spTgt spid="178180">
                                            <p:txEl>
                                              <p:pRg st="1" end="1"/>
                                            </p:txEl>
                                          </p:spTgt>
                                        </p:tgtEl>
                                        <p:attrNameLst>
                                          <p:attrName>style.visibility</p:attrName>
                                        </p:attrNameLst>
                                      </p:cBhvr>
                                      <p:to>
                                        <p:strVal val="visible"/>
                                      </p:to>
                                    </p:set>
                                    <p:animEffect transition="in" filter="slide(fromTop)">
                                      <p:cBhvr>
                                        <p:cTn id="11" dur="500"/>
                                        <p:tgtEl>
                                          <p:spTgt spid="178180">
                                            <p:txEl>
                                              <p:pRg st="1" end="1"/>
                                            </p:txEl>
                                          </p:spTgt>
                                        </p:tgtEl>
                                      </p:cBhvr>
                                    </p:animEffect>
                                  </p:childTnLst>
                                </p:cTn>
                              </p:par>
                            </p:childTnLst>
                          </p:cTn>
                        </p:par>
                        <p:par>
                          <p:cTn id="12" fill="hold">
                            <p:stCondLst>
                              <p:cond delay="3000"/>
                            </p:stCondLst>
                            <p:childTnLst>
                              <p:par>
                                <p:cTn id="13" presetID="12" presetClass="entr" presetSubtype="1" fill="hold" grpId="0" nodeType="afterEffect">
                                  <p:stCondLst>
                                    <p:cond delay="1000"/>
                                  </p:stCondLst>
                                  <p:childTnLst>
                                    <p:set>
                                      <p:cBhvr>
                                        <p:cTn id="14" dur="1" fill="hold">
                                          <p:stCondLst>
                                            <p:cond delay="0"/>
                                          </p:stCondLst>
                                        </p:cTn>
                                        <p:tgtEl>
                                          <p:spTgt spid="178180">
                                            <p:txEl>
                                              <p:pRg st="2" end="2"/>
                                            </p:txEl>
                                          </p:spTgt>
                                        </p:tgtEl>
                                        <p:attrNameLst>
                                          <p:attrName>style.visibility</p:attrName>
                                        </p:attrNameLst>
                                      </p:cBhvr>
                                      <p:to>
                                        <p:strVal val="visible"/>
                                      </p:to>
                                    </p:set>
                                    <p:animEffect transition="in" filter="slide(fromTop)">
                                      <p:cBhvr>
                                        <p:cTn id="15" dur="500"/>
                                        <p:tgtEl>
                                          <p:spTgt spid="178180">
                                            <p:txEl>
                                              <p:pRg st="2" end="2"/>
                                            </p:txEl>
                                          </p:spTgt>
                                        </p:tgtEl>
                                      </p:cBhvr>
                                    </p:animEffect>
                                  </p:childTnLst>
                                </p:cTn>
                              </p:par>
                            </p:childTnLst>
                          </p:cTn>
                        </p:par>
                        <p:par>
                          <p:cTn id="16" fill="hold">
                            <p:stCondLst>
                              <p:cond delay="4500"/>
                            </p:stCondLst>
                            <p:childTnLst>
                              <p:par>
                                <p:cTn id="17" presetID="12" presetClass="entr" presetSubtype="1" fill="hold" grpId="0" nodeType="afterEffect">
                                  <p:stCondLst>
                                    <p:cond delay="1000"/>
                                  </p:stCondLst>
                                  <p:childTnLst>
                                    <p:set>
                                      <p:cBhvr>
                                        <p:cTn id="18" dur="1" fill="hold">
                                          <p:stCondLst>
                                            <p:cond delay="0"/>
                                          </p:stCondLst>
                                        </p:cTn>
                                        <p:tgtEl>
                                          <p:spTgt spid="178180">
                                            <p:txEl>
                                              <p:pRg st="3" end="3"/>
                                            </p:txEl>
                                          </p:spTgt>
                                        </p:tgtEl>
                                        <p:attrNameLst>
                                          <p:attrName>style.visibility</p:attrName>
                                        </p:attrNameLst>
                                      </p:cBhvr>
                                      <p:to>
                                        <p:strVal val="visible"/>
                                      </p:to>
                                    </p:set>
                                    <p:animEffect transition="in" filter="slide(fromTop)">
                                      <p:cBhvr>
                                        <p:cTn id="19" dur="500"/>
                                        <p:tgtEl>
                                          <p:spTgt spid="178180">
                                            <p:txEl>
                                              <p:pRg st="3" end="3"/>
                                            </p:txEl>
                                          </p:spTgt>
                                        </p:tgtEl>
                                      </p:cBhvr>
                                    </p:animEffect>
                                  </p:childTnLst>
                                </p:cTn>
                              </p:par>
                            </p:childTnLst>
                          </p:cTn>
                        </p:par>
                        <p:par>
                          <p:cTn id="20" fill="hold">
                            <p:stCondLst>
                              <p:cond delay="6000"/>
                            </p:stCondLst>
                            <p:childTnLst>
                              <p:par>
                                <p:cTn id="21" presetID="12" presetClass="entr" presetSubtype="1" fill="hold" grpId="0" nodeType="afterEffect">
                                  <p:stCondLst>
                                    <p:cond delay="1000"/>
                                  </p:stCondLst>
                                  <p:childTnLst>
                                    <p:set>
                                      <p:cBhvr>
                                        <p:cTn id="22" dur="1" fill="hold">
                                          <p:stCondLst>
                                            <p:cond delay="0"/>
                                          </p:stCondLst>
                                        </p:cTn>
                                        <p:tgtEl>
                                          <p:spTgt spid="178180">
                                            <p:txEl>
                                              <p:pRg st="4" end="4"/>
                                            </p:txEl>
                                          </p:spTgt>
                                        </p:tgtEl>
                                        <p:attrNameLst>
                                          <p:attrName>style.visibility</p:attrName>
                                        </p:attrNameLst>
                                      </p:cBhvr>
                                      <p:to>
                                        <p:strVal val="visible"/>
                                      </p:to>
                                    </p:set>
                                    <p:animEffect transition="in" filter="slide(fromTop)">
                                      <p:cBhvr>
                                        <p:cTn id="23" dur="500"/>
                                        <p:tgtEl>
                                          <p:spTgt spid="178180">
                                            <p:txEl>
                                              <p:pRg st="4" end="4"/>
                                            </p:txEl>
                                          </p:spTgt>
                                        </p:tgtEl>
                                      </p:cBhvr>
                                    </p:animEffect>
                                  </p:childTnLst>
                                </p:cTn>
                              </p:par>
                            </p:childTnLst>
                          </p:cTn>
                        </p:par>
                        <p:par>
                          <p:cTn id="24" fill="hold">
                            <p:stCondLst>
                              <p:cond delay="7500"/>
                            </p:stCondLst>
                            <p:childTnLst>
                              <p:par>
                                <p:cTn id="25" presetID="1" presetClass="entr" presetSubtype="0" fill="hold" grpId="0" nodeType="afterEffect">
                                  <p:stCondLst>
                                    <p:cond delay="1000"/>
                                  </p:stCondLst>
                                  <p:childTnLst>
                                    <p:set>
                                      <p:cBhvr>
                                        <p:cTn id="26" dur="1" fill="hold">
                                          <p:stCondLst>
                                            <p:cond delay="499"/>
                                          </p:stCondLst>
                                        </p:cTn>
                                        <p:tgtEl>
                                          <p:spTgt spid="178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advAuto="1000"/>
      <p:bldP spid="17819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p>
        </p:txBody>
      </p:sp>
      <p:sp>
        <p:nvSpPr>
          <p:cNvPr id="27651" name="Rectangle 4"/>
          <p:cNvSpPr/>
          <p:nvPr/>
        </p:nvSpPr>
        <p:spPr>
          <a:xfrm>
            <a:off x="2514600" y="2439988"/>
            <a:ext cx="7315200" cy="765810"/>
          </a:xfrm>
          <a:prstGeom prst="rect">
            <a:avLst/>
          </a:prstGeom>
          <a:noFill/>
          <a:ln w="12700">
            <a:noFill/>
          </a:ln>
        </p:spPr>
        <p:txBody>
          <a:bodyPr lIns="90488" tIns="44450" rIns="90488" bIns="44450">
            <a:spAutoFit/>
          </a:bodyPr>
          <a:lstStyle/>
          <a:p>
            <a:pPr eaLnBrk="0" hangingPunct="0">
              <a:spcBef>
                <a:spcPct val="50000"/>
              </a:spcBef>
            </a:pPr>
            <a:r>
              <a:rPr sz="4400" dirty="0">
                <a:latin typeface="Times New Roman" panose="02020603050405020304" charset="0"/>
              </a:rPr>
              <a:t>Cost </a:t>
            </a:r>
            <a:r>
              <a:rPr sz="4400" dirty="0">
                <a:latin typeface="Times New Roman" panose="02020603050405020304" charset="0"/>
                <a:cs typeface="Times New Roman" panose="02020603050405020304" charset="0"/>
              </a:rPr>
              <a:t>–</a:t>
            </a:r>
            <a:r>
              <a:rPr sz="4400" dirty="0">
                <a:latin typeface="Times New Roman" panose="02020603050405020304" charset="0"/>
              </a:rPr>
              <a:t> estimated residual value</a:t>
            </a:r>
          </a:p>
        </p:txBody>
      </p:sp>
      <p:sp>
        <p:nvSpPr>
          <p:cNvPr id="27652" name="Line 5"/>
          <p:cNvSpPr/>
          <p:nvPr/>
        </p:nvSpPr>
        <p:spPr>
          <a:xfrm>
            <a:off x="2209800" y="3200400"/>
            <a:ext cx="7467600" cy="0"/>
          </a:xfrm>
          <a:prstGeom prst="line">
            <a:avLst/>
          </a:prstGeom>
          <a:ln w="50800" cap="flat" cmpd="sng">
            <a:solidFill>
              <a:schemeClr val="tx1"/>
            </a:solidFill>
            <a:prstDash val="solid"/>
            <a:headEnd type="none" w="med" len="med"/>
            <a:tailEnd type="none" w="med" len="med"/>
          </a:ln>
        </p:spPr>
      </p:sp>
      <p:sp>
        <p:nvSpPr>
          <p:cNvPr id="27653" name="Rectangle 6"/>
          <p:cNvSpPr/>
          <p:nvPr/>
        </p:nvSpPr>
        <p:spPr>
          <a:xfrm>
            <a:off x="1828800" y="3127375"/>
            <a:ext cx="8534400"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Estimated life in units, hours, etc.</a:t>
            </a:r>
          </a:p>
        </p:txBody>
      </p:sp>
      <p:sp>
        <p:nvSpPr>
          <p:cNvPr id="27654" name="Rectangle 7"/>
          <p:cNvSpPr/>
          <p:nvPr/>
        </p:nvSpPr>
        <p:spPr>
          <a:xfrm>
            <a:off x="1981200" y="4114800"/>
            <a:ext cx="8305800"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 Depreciation per unit, hour, etc.</a:t>
            </a:r>
          </a:p>
        </p:txBody>
      </p:sp>
      <p:sp>
        <p:nvSpPr>
          <p:cNvPr id="179208"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9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p:nvPr/>
        </p:nvSpPr>
        <p:spPr>
          <a:xfrm>
            <a:off x="2514600" y="2439988"/>
            <a:ext cx="7315200"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$24,000 </a:t>
            </a:r>
            <a:r>
              <a:rPr sz="4400" dirty="0">
                <a:latin typeface="Times New Roman" panose="02020603050405020304" charset="0"/>
                <a:cs typeface="Times New Roman" panose="02020603050405020304" charset="0"/>
              </a:rPr>
              <a:t>–</a:t>
            </a:r>
            <a:r>
              <a:rPr sz="4400" dirty="0">
                <a:latin typeface="Times New Roman" panose="02020603050405020304" charset="0"/>
              </a:rPr>
              <a:t> $2,000</a:t>
            </a:r>
          </a:p>
        </p:txBody>
      </p:sp>
      <p:sp>
        <p:nvSpPr>
          <p:cNvPr id="28675" name="Line 4"/>
          <p:cNvSpPr/>
          <p:nvPr/>
        </p:nvSpPr>
        <p:spPr>
          <a:xfrm>
            <a:off x="2590800" y="3200400"/>
            <a:ext cx="7086600" cy="0"/>
          </a:xfrm>
          <a:prstGeom prst="line">
            <a:avLst/>
          </a:prstGeom>
          <a:ln w="50800" cap="flat" cmpd="sng">
            <a:solidFill>
              <a:schemeClr val="tx1"/>
            </a:solidFill>
            <a:prstDash val="solid"/>
            <a:headEnd type="none" w="med" len="med"/>
            <a:tailEnd type="none" w="med" len="med"/>
          </a:ln>
        </p:spPr>
      </p:sp>
      <p:sp>
        <p:nvSpPr>
          <p:cNvPr id="28676" name="Rectangle 5"/>
          <p:cNvSpPr/>
          <p:nvPr/>
        </p:nvSpPr>
        <p:spPr>
          <a:xfrm>
            <a:off x="2971800" y="3278188"/>
            <a:ext cx="6246813"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  10,000 hours</a:t>
            </a:r>
          </a:p>
        </p:txBody>
      </p:sp>
      <p:sp>
        <p:nvSpPr>
          <p:cNvPr id="28677" name="Rectangle 6"/>
          <p:cNvSpPr/>
          <p:nvPr/>
        </p:nvSpPr>
        <p:spPr>
          <a:xfrm>
            <a:off x="1981200" y="4114800"/>
            <a:ext cx="8305800" cy="765810"/>
          </a:xfrm>
          <a:prstGeom prst="rect">
            <a:avLst/>
          </a:prstGeom>
          <a:no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 Depreciation per unit, hour, etc.</a:t>
            </a:r>
          </a:p>
        </p:txBody>
      </p:sp>
      <p:sp>
        <p:nvSpPr>
          <p:cNvPr id="180231" name="Rectangle 7"/>
          <p:cNvSpPr/>
          <p:nvPr/>
        </p:nvSpPr>
        <p:spPr>
          <a:xfrm>
            <a:off x="2057400" y="4117975"/>
            <a:ext cx="8077200" cy="765810"/>
          </a:xfrm>
          <a:prstGeom prst="rect">
            <a:avLst/>
          </a:prstGeom>
          <a:solidFill>
            <a:srgbClr val="FFFFD5"/>
          </a:solidFill>
          <a:ln w="12700">
            <a:noFill/>
          </a:ln>
        </p:spPr>
        <p:txBody>
          <a:bodyPr lIns="90488" tIns="44450" rIns="90488" bIns="44450">
            <a:spAutoFit/>
          </a:bodyPr>
          <a:lstStyle/>
          <a:p>
            <a:pPr algn="ctr" eaLnBrk="0" hangingPunct="0">
              <a:spcBef>
                <a:spcPct val="50000"/>
              </a:spcBef>
            </a:pPr>
            <a:r>
              <a:rPr sz="4400" dirty="0">
                <a:latin typeface="Times New Roman" panose="02020603050405020304" charset="0"/>
              </a:rPr>
              <a:t>= $2.20 per hour</a:t>
            </a:r>
          </a:p>
        </p:txBody>
      </p:sp>
      <p:sp>
        <p:nvSpPr>
          <p:cNvPr id="180232" name="Text Box 8"/>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p>
        </p:txBody>
      </p:sp>
      <p:sp>
        <p:nvSpPr>
          <p:cNvPr id="180233" name="AutoShape 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180231"/>
                                        </p:tgtEl>
                                        <p:attrNameLst>
                                          <p:attrName>style.visibility</p:attrName>
                                        </p:attrNameLst>
                                      </p:cBhvr>
                                      <p:to>
                                        <p:strVal val="visible"/>
                                      </p:to>
                                    </p:set>
                                    <p:anim calcmode="lin" valueType="num">
                                      <p:cBhvr>
                                        <p:cTn id="7" dur="500" fill="hold"/>
                                        <p:tgtEl>
                                          <p:spTgt spid="180231"/>
                                        </p:tgtEl>
                                        <p:attrNameLst>
                                          <p:attrName>ppt_x</p:attrName>
                                        </p:attrNameLst>
                                      </p:cBhvr>
                                      <p:tavLst>
                                        <p:tav tm="0">
                                          <p:val>
                                            <p:strVal val="#ppt_x"/>
                                          </p:val>
                                        </p:tav>
                                        <p:tav tm="100000">
                                          <p:val>
                                            <p:strVal val="#ppt_x"/>
                                          </p:val>
                                        </p:tav>
                                      </p:tavLst>
                                    </p:anim>
                                    <p:anim calcmode="lin" valueType="num">
                                      <p:cBhvr>
                                        <p:cTn id="8" dur="500" fill="hold"/>
                                        <p:tgtEl>
                                          <p:spTgt spid="180231"/>
                                        </p:tgtEl>
                                        <p:attrNameLst>
                                          <p:attrName>ppt_y</p:attrName>
                                        </p:attrNameLst>
                                      </p:cBhvr>
                                      <p:tavLst>
                                        <p:tav tm="0">
                                          <p:val>
                                            <p:strVal val="#ppt_y-#ppt_h/2"/>
                                          </p:val>
                                        </p:tav>
                                        <p:tav tm="100000">
                                          <p:val>
                                            <p:strVal val="#ppt_y"/>
                                          </p:val>
                                        </p:tav>
                                      </p:tavLst>
                                    </p:anim>
                                    <p:anim calcmode="lin" valueType="num">
                                      <p:cBhvr>
                                        <p:cTn id="9" dur="500" fill="hold"/>
                                        <p:tgtEl>
                                          <p:spTgt spid="180231"/>
                                        </p:tgtEl>
                                        <p:attrNameLst>
                                          <p:attrName>ppt_w</p:attrName>
                                        </p:attrNameLst>
                                      </p:cBhvr>
                                      <p:tavLst>
                                        <p:tav tm="0">
                                          <p:val>
                                            <p:strVal val="#ppt_w"/>
                                          </p:val>
                                        </p:tav>
                                        <p:tav tm="100000">
                                          <p:val>
                                            <p:strVal val="#ppt_w"/>
                                          </p:val>
                                        </p:tav>
                                      </p:tavLst>
                                    </p:anim>
                                    <p:anim calcmode="lin" valueType="num">
                                      <p:cBhvr>
                                        <p:cTn id="10" dur="500" fill="hold"/>
                                        <p:tgtEl>
                                          <p:spTgt spid="180231"/>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0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1" grpId="0" bldLvl="0" animBg="1"/>
      <p:bldP spid="180233"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a:xfrm>
            <a:off x="8229600" y="4267200"/>
            <a:ext cx="1316038" cy="2166938"/>
            <a:chOff x="2271" y="1083"/>
            <a:chExt cx="1198" cy="2150"/>
          </a:xfrm>
        </p:grpSpPr>
        <p:sp>
          <p:nvSpPr>
            <p:cNvPr id="29702" name="Freeform 3"/>
            <p:cNvSpPr/>
            <p:nvPr/>
          </p:nvSpPr>
          <p:spPr>
            <a:xfrm>
              <a:off x="2357" y="1648"/>
              <a:ext cx="1109" cy="1560"/>
            </a:xfrm>
            <a:custGeom>
              <a:avLst/>
              <a:gdLst>
                <a:gd name="txL" fmla="*/ 0 w 2217"/>
                <a:gd name="txT" fmla="*/ 0 h 3122"/>
                <a:gd name="txR" fmla="*/ 2217 w 2217"/>
                <a:gd name="txB" fmla="*/ 3122 h 3122"/>
              </a:gdLst>
              <a:ahLst/>
              <a:cxnLst>
                <a:cxn ang="0">
                  <a:pos x="2217" y="2949"/>
                </a:cxn>
                <a:cxn ang="0">
                  <a:pos x="1989" y="1972"/>
                </a:cxn>
                <a:cxn ang="0">
                  <a:pos x="2048" y="1827"/>
                </a:cxn>
                <a:cxn ang="0">
                  <a:pos x="2181" y="1280"/>
                </a:cxn>
                <a:cxn ang="0">
                  <a:pos x="2168" y="517"/>
                </a:cxn>
                <a:cxn ang="0">
                  <a:pos x="2090" y="360"/>
                </a:cxn>
                <a:cxn ang="0">
                  <a:pos x="1507" y="0"/>
                </a:cxn>
                <a:cxn ang="0">
                  <a:pos x="967" y="73"/>
                </a:cxn>
                <a:cxn ang="0">
                  <a:pos x="359" y="318"/>
                </a:cxn>
                <a:cxn ang="0">
                  <a:pos x="44" y="1468"/>
                </a:cxn>
                <a:cxn ang="0">
                  <a:pos x="0" y="1597"/>
                </a:cxn>
                <a:cxn ang="0">
                  <a:pos x="89" y="1696"/>
                </a:cxn>
                <a:cxn ang="0">
                  <a:pos x="101" y="1770"/>
                </a:cxn>
                <a:cxn ang="0">
                  <a:pos x="247" y="1926"/>
                </a:cxn>
                <a:cxn ang="0">
                  <a:pos x="359" y="2002"/>
                </a:cxn>
                <a:cxn ang="0">
                  <a:pos x="494" y="2173"/>
                </a:cxn>
                <a:cxn ang="0">
                  <a:pos x="359" y="2876"/>
                </a:cxn>
                <a:cxn ang="0">
                  <a:pos x="437" y="2920"/>
                </a:cxn>
                <a:cxn ang="0">
                  <a:pos x="754" y="2994"/>
                </a:cxn>
                <a:cxn ang="0">
                  <a:pos x="1134" y="3122"/>
                </a:cxn>
                <a:cxn ang="0">
                  <a:pos x="1856" y="3008"/>
                </a:cxn>
                <a:cxn ang="0">
                  <a:pos x="2217" y="2949"/>
                </a:cxn>
                <a:cxn ang="0">
                  <a:pos x="2217" y="2949"/>
                </a:cxn>
              </a:cxnLst>
              <a:rect l="txL" t="txT" r="txR" b="txB"/>
              <a:pathLst>
                <a:path w="2217" h="3122">
                  <a:moveTo>
                    <a:pt x="2217" y="2949"/>
                  </a:moveTo>
                  <a:lnTo>
                    <a:pt x="1989" y="1972"/>
                  </a:lnTo>
                  <a:lnTo>
                    <a:pt x="2048" y="1827"/>
                  </a:lnTo>
                  <a:lnTo>
                    <a:pt x="2181" y="1280"/>
                  </a:lnTo>
                  <a:lnTo>
                    <a:pt x="2168" y="517"/>
                  </a:lnTo>
                  <a:lnTo>
                    <a:pt x="2090" y="360"/>
                  </a:lnTo>
                  <a:lnTo>
                    <a:pt x="1507" y="0"/>
                  </a:lnTo>
                  <a:lnTo>
                    <a:pt x="967" y="73"/>
                  </a:lnTo>
                  <a:lnTo>
                    <a:pt x="359" y="318"/>
                  </a:lnTo>
                  <a:lnTo>
                    <a:pt x="44" y="1468"/>
                  </a:lnTo>
                  <a:lnTo>
                    <a:pt x="0" y="1597"/>
                  </a:lnTo>
                  <a:lnTo>
                    <a:pt x="89" y="1696"/>
                  </a:lnTo>
                  <a:lnTo>
                    <a:pt x="101" y="1770"/>
                  </a:lnTo>
                  <a:lnTo>
                    <a:pt x="247" y="1926"/>
                  </a:lnTo>
                  <a:lnTo>
                    <a:pt x="359" y="2002"/>
                  </a:lnTo>
                  <a:lnTo>
                    <a:pt x="494" y="2173"/>
                  </a:lnTo>
                  <a:lnTo>
                    <a:pt x="359" y="2876"/>
                  </a:lnTo>
                  <a:lnTo>
                    <a:pt x="437" y="2920"/>
                  </a:lnTo>
                  <a:lnTo>
                    <a:pt x="754" y="2994"/>
                  </a:lnTo>
                  <a:lnTo>
                    <a:pt x="1134" y="3122"/>
                  </a:lnTo>
                  <a:lnTo>
                    <a:pt x="1856" y="3008"/>
                  </a:lnTo>
                  <a:lnTo>
                    <a:pt x="2217" y="2949"/>
                  </a:lnTo>
                  <a:lnTo>
                    <a:pt x="2217" y="2949"/>
                  </a:lnTo>
                  <a:close/>
                </a:path>
              </a:pathLst>
            </a:custGeom>
            <a:solidFill>
              <a:srgbClr val="990033"/>
            </a:solidFill>
            <a:ln w="9525">
              <a:noFill/>
            </a:ln>
          </p:spPr>
          <p:txBody>
            <a:bodyPr/>
            <a:lstStyle/>
            <a:p>
              <a:endParaRPr dirty="0">
                <a:latin typeface="Arial" panose="020B0604020202020204" pitchFamily="34" charset="0"/>
              </a:endParaRPr>
            </a:p>
          </p:txBody>
        </p:sp>
        <p:sp>
          <p:nvSpPr>
            <p:cNvPr id="29703" name="Freeform 4"/>
            <p:cNvSpPr/>
            <p:nvPr/>
          </p:nvSpPr>
          <p:spPr>
            <a:xfrm>
              <a:off x="2500" y="2377"/>
              <a:ext cx="324" cy="340"/>
            </a:xfrm>
            <a:custGeom>
              <a:avLst/>
              <a:gdLst>
                <a:gd name="txL" fmla="*/ 0 w 648"/>
                <a:gd name="txT" fmla="*/ 0 h 681"/>
                <a:gd name="txR" fmla="*/ 648 w 648"/>
                <a:gd name="txB" fmla="*/ 681 h 681"/>
              </a:gdLst>
              <a:ahLst/>
              <a:cxnLst>
                <a:cxn ang="0">
                  <a:pos x="422" y="25"/>
                </a:cxn>
                <a:cxn ang="0">
                  <a:pos x="433" y="67"/>
                </a:cxn>
                <a:cxn ang="0">
                  <a:pos x="270" y="38"/>
                </a:cxn>
                <a:cxn ang="0">
                  <a:pos x="169" y="0"/>
                </a:cxn>
                <a:cxn ang="0">
                  <a:pos x="106" y="25"/>
                </a:cxn>
                <a:cxn ang="0">
                  <a:pos x="209" y="189"/>
                </a:cxn>
                <a:cxn ang="0">
                  <a:pos x="46" y="141"/>
                </a:cxn>
                <a:cxn ang="0">
                  <a:pos x="61" y="204"/>
                </a:cxn>
                <a:cxn ang="0">
                  <a:pos x="135" y="299"/>
                </a:cxn>
                <a:cxn ang="0">
                  <a:pos x="0" y="303"/>
                </a:cxn>
                <a:cxn ang="0">
                  <a:pos x="49" y="375"/>
                </a:cxn>
                <a:cxn ang="0">
                  <a:pos x="150" y="489"/>
                </a:cxn>
                <a:cxn ang="0">
                  <a:pos x="294" y="521"/>
                </a:cxn>
                <a:cxn ang="0">
                  <a:pos x="536" y="681"/>
                </a:cxn>
                <a:cxn ang="0">
                  <a:pos x="543" y="472"/>
                </a:cxn>
                <a:cxn ang="0">
                  <a:pos x="557" y="424"/>
                </a:cxn>
                <a:cxn ang="0">
                  <a:pos x="648" y="282"/>
                </a:cxn>
                <a:cxn ang="0">
                  <a:pos x="610" y="76"/>
                </a:cxn>
                <a:cxn ang="0">
                  <a:pos x="465" y="17"/>
                </a:cxn>
                <a:cxn ang="0">
                  <a:pos x="422" y="25"/>
                </a:cxn>
                <a:cxn ang="0">
                  <a:pos x="422" y="25"/>
                </a:cxn>
              </a:cxnLst>
              <a:rect l="txL" t="txT" r="txR" b="txB"/>
              <a:pathLst>
                <a:path w="648" h="681">
                  <a:moveTo>
                    <a:pt x="422" y="25"/>
                  </a:moveTo>
                  <a:lnTo>
                    <a:pt x="433" y="67"/>
                  </a:lnTo>
                  <a:lnTo>
                    <a:pt x="270" y="38"/>
                  </a:lnTo>
                  <a:lnTo>
                    <a:pt x="169" y="0"/>
                  </a:lnTo>
                  <a:lnTo>
                    <a:pt x="106" y="25"/>
                  </a:lnTo>
                  <a:lnTo>
                    <a:pt x="209" y="189"/>
                  </a:lnTo>
                  <a:lnTo>
                    <a:pt x="46" y="141"/>
                  </a:lnTo>
                  <a:lnTo>
                    <a:pt x="61" y="204"/>
                  </a:lnTo>
                  <a:lnTo>
                    <a:pt x="135" y="299"/>
                  </a:lnTo>
                  <a:lnTo>
                    <a:pt x="0" y="303"/>
                  </a:lnTo>
                  <a:lnTo>
                    <a:pt x="49" y="375"/>
                  </a:lnTo>
                  <a:lnTo>
                    <a:pt x="150" y="489"/>
                  </a:lnTo>
                  <a:lnTo>
                    <a:pt x="294" y="521"/>
                  </a:lnTo>
                  <a:lnTo>
                    <a:pt x="536" y="681"/>
                  </a:lnTo>
                  <a:lnTo>
                    <a:pt x="543" y="472"/>
                  </a:lnTo>
                  <a:lnTo>
                    <a:pt x="557" y="424"/>
                  </a:lnTo>
                  <a:lnTo>
                    <a:pt x="648" y="282"/>
                  </a:lnTo>
                  <a:lnTo>
                    <a:pt x="610" y="76"/>
                  </a:lnTo>
                  <a:lnTo>
                    <a:pt x="465" y="17"/>
                  </a:lnTo>
                  <a:lnTo>
                    <a:pt x="422" y="25"/>
                  </a:lnTo>
                  <a:lnTo>
                    <a:pt x="422" y="25"/>
                  </a:lnTo>
                  <a:close/>
                </a:path>
              </a:pathLst>
            </a:custGeom>
            <a:solidFill>
              <a:srgbClr val="FFD6BD"/>
            </a:solidFill>
            <a:ln w="9525">
              <a:noFill/>
            </a:ln>
          </p:spPr>
          <p:txBody>
            <a:bodyPr/>
            <a:lstStyle/>
            <a:p>
              <a:endParaRPr dirty="0">
                <a:latin typeface="Arial" panose="020B0604020202020204" pitchFamily="34" charset="0"/>
              </a:endParaRPr>
            </a:p>
          </p:txBody>
        </p:sp>
        <p:sp>
          <p:nvSpPr>
            <p:cNvPr id="29704" name="Freeform 5"/>
            <p:cNvSpPr/>
            <p:nvPr/>
          </p:nvSpPr>
          <p:spPr>
            <a:xfrm>
              <a:off x="2787" y="1592"/>
              <a:ext cx="337" cy="783"/>
            </a:xfrm>
            <a:custGeom>
              <a:avLst/>
              <a:gdLst>
                <a:gd name="txL" fmla="*/ 0 w 674"/>
                <a:gd name="txT" fmla="*/ 0 h 1567"/>
                <a:gd name="txR" fmla="*/ 674 w 674"/>
                <a:gd name="txB" fmla="*/ 1567 h 1567"/>
              </a:gdLst>
              <a:ahLst/>
              <a:cxnLst>
                <a:cxn ang="0">
                  <a:pos x="570" y="0"/>
                </a:cxn>
                <a:cxn ang="0">
                  <a:pos x="306" y="272"/>
                </a:cxn>
                <a:cxn ang="0">
                  <a:pos x="135" y="162"/>
                </a:cxn>
                <a:cxn ang="0">
                  <a:pos x="80" y="348"/>
                </a:cxn>
                <a:cxn ang="0">
                  <a:pos x="135" y="1038"/>
                </a:cxn>
                <a:cxn ang="0">
                  <a:pos x="0" y="1485"/>
                </a:cxn>
                <a:cxn ang="0">
                  <a:pos x="38" y="1567"/>
                </a:cxn>
                <a:cxn ang="0">
                  <a:pos x="321" y="966"/>
                </a:cxn>
                <a:cxn ang="0">
                  <a:pos x="391" y="820"/>
                </a:cxn>
                <a:cxn ang="0">
                  <a:pos x="528" y="346"/>
                </a:cxn>
                <a:cxn ang="0">
                  <a:pos x="674" y="122"/>
                </a:cxn>
                <a:cxn ang="0">
                  <a:pos x="642" y="12"/>
                </a:cxn>
                <a:cxn ang="0">
                  <a:pos x="570" y="0"/>
                </a:cxn>
                <a:cxn ang="0">
                  <a:pos x="570" y="0"/>
                </a:cxn>
              </a:cxnLst>
              <a:rect l="txL" t="txT" r="txR" b="txB"/>
              <a:pathLst>
                <a:path w="674" h="1567">
                  <a:moveTo>
                    <a:pt x="570" y="0"/>
                  </a:moveTo>
                  <a:lnTo>
                    <a:pt x="306" y="272"/>
                  </a:lnTo>
                  <a:lnTo>
                    <a:pt x="135" y="162"/>
                  </a:lnTo>
                  <a:lnTo>
                    <a:pt x="80" y="348"/>
                  </a:lnTo>
                  <a:lnTo>
                    <a:pt x="135" y="1038"/>
                  </a:lnTo>
                  <a:lnTo>
                    <a:pt x="0" y="1485"/>
                  </a:lnTo>
                  <a:lnTo>
                    <a:pt x="38" y="1567"/>
                  </a:lnTo>
                  <a:lnTo>
                    <a:pt x="321" y="966"/>
                  </a:lnTo>
                  <a:lnTo>
                    <a:pt x="391" y="820"/>
                  </a:lnTo>
                  <a:lnTo>
                    <a:pt x="528" y="346"/>
                  </a:lnTo>
                  <a:lnTo>
                    <a:pt x="674" y="122"/>
                  </a:lnTo>
                  <a:lnTo>
                    <a:pt x="642" y="12"/>
                  </a:lnTo>
                  <a:lnTo>
                    <a:pt x="570" y="0"/>
                  </a:lnTo>
                  <a:lnTo>
                    <a:pt x="570" y="0"/>
                  </a:lnTo>
                  <a:close/>
                </a:path>
              </a:pathLst>
            </a:custGeom>
            <a:solidFill>
              <a:schemeClr val="bg1"/>
            </a:solidFill>
            <a:ln w="9525">
              <a:noFill/>
            </a:ln>
          </p:spPr>
          <p:txBody>
            <a:bodyPr/>
            <a:lstStyle/>
            <a:p>
              <a:endParaRPr dirty="0">
                <a:latin typeface="Arial" panose="020B0604020202020204" pitchFamily="34" charset="0"/>
              </a:endParaRPr>
            </a:p>
          </p:txBody>
        </p:sp>
        <p:sp>
          <p:nvSpPr>
            <p:cNvPr id="29705" name="Freeform 6"/>
            <p:cNvSpPr/>
            <p:nvPr/>
          </p:nvSpPr>
          <p:spPr>
            <a:xfrm>
              <a:off x="2694" y="1687"/>
              <a:ext cx="315" cy="336"/>
            </a:xfrm>
            <a:custGeom>
              <a:avLst/>
              <a:gdLst>
                <a:gd name="txL" fmla="*/ 0 w 630"/>
                <a:gd name="txT" fmla="*/ 0 h 673"/>
                <a:gd name="txR" fmla="*/ 630 w 630"/>
                <a:gd name="txB" fmla="*/ 673 h 673"/>
              </a:gdLst>
              <a:ahLst/>
              <a:cxnLst>
                <a:cxn ang="0">
                  <a:pos x="342" y="0"/>
                </a:cxn>
                <a:cxn ang="0">
                  <a:pos x="366" y="143"/>
                </a:cxn>
                <a:cxn ang="0">
                  <a:pos x="307" y="230"/>
                </a:cxn>
                <a:cxn ang="0">
                  <a:pos x="0" y="500"/>
                </a:cxn>
                <a:cxn ang="0">
                  <a:pos x="176" y="656"/>
                </a:cxn>
                <a:cxn ang="0">
                  <a:pos x="296" y="574"/>
                </a:cxn>
                <a:cxn ang="0">
                  <a:pos x="446" y="673"/>
                </a:cxn>
                <a:cxn ang="0">
                  <a:pos x="583" y="538"/>
                </a:cxn>
                <a:cxn ang="0">
                  <a:pos x="630" y="438"/>
                </a:cxn>
                <a:cxn ang="0">
                  <a:pos x="600" y="322"/>
                </a:cxn>
                <a:cxn ang="0">
                  <a:pos x="526" y="126"/>
                </a:cxn>
                <a:cxn ang="0">
                  <a:pos x="467" y="82"/>
                </a:cxn>
                <a:cxn ang="0">
                  <a:pos x="342" y="0"/>
                </a:cxn>
                <a:cxn ang="0">
                  <a:pos x="342" y="0"/>
                </a:cxn>
              </a:cxnLst>
              <a:rect l="txL" t="txT" r="txR" b="txB"/>
              <a:pathLst>
                <a:path w="630" h="673">
                  <a:moveTo>
                    <a:pt x="342" y="0"/>
                  </a:moveTo>
                  <a:lnTo>
                    <a:pt x="366" y="143"/>
                  </a:lnTo>
                  <a:lnTo>
                    <a:pt x="307" y="230"/>
                  </a:lnTo>
                  <a:lnTo>
                    <a:pt x="0" y="500"/>
                  </a:lnTo>
                  <a:lnTo>
                    <a:pt x="176" y="656"/>
                  </a:lnTo>
                  <a:lnTo>
                    <a:pt x="296" y="574"/>
                  </a:lnTo>
                  <a:lnTo>
                    <a:pt x="446" y="673"/>
                  </a:lnTo>
                  <a:lnTo>
                    <a:pt x="583" y="538"/>
                  </a:lnTo>
                  <a:lnTo>
                    <a:pt x="630" y="438"/>
                  </a:lnTo>
                  <a:lnTo>
                    <a:pt x="600" y="322"/>
                  </a:lnTo>
                  <a:lnTo>
                    <a:pt x="526" y="126"/>
                  </a:lnTo>
                  <a:lnTo>
                    <a:pt x="467" y="82"/>
                  </a:lnTo>
                  <a:lnTo>
                    <a:pt x="342" y="0"/>
                  </a:lnTo>
                  <a:lnTo>
                    <a:pt x="342" y="0"/>
                  </a:lnTo>
                  <a:close/>
                </a:path>
              </a:pathLst>
            </a:custGeom>
            <a:solidFill>
              <a:srgbClr val="FF3300"/>
            </a:solidFill>
            <a:ln w="9525">
              <a:noFill/>
            </a:ln>
          </p:spPr>
          <p:txBody>
            <a:bodyPr/>
            <a:lstStyle/>
            <a:p>
              <a:endParaRPr dirty="0">
                <a:latin typeface="Arial" panose="020B0604020202020204" pitchFamily="34" charset="0"/>
              </a:endParaRPr>
            </a:p>
          </p:txBody>
        </p:sp>
        <p:sp>
          <p:nvSpPr>
            <p:cNvPr id="29706" name="Freeform 7"/>
            <p:cNvSpPr/>
            <p:nvPr/>
          </p:nvSpPr>
          <p:spPr>
            <a:xfrm>
              <a:off x="2648" y="1096"/>
              <a:ext cx="612" cy="628"/>
            </a:xfrm>
            <a:custGeom>
              <a:avLst/>
              <a:gdLst>
                <a:gd name="txL" fmla="*/ 0 w 1224"/>
                <a:gd name="txT" fmla="*/ 0 h 1254"/>
                <a:gd name="txR" fmla="*/ 1224 w 1224"/>
                <a:gd name="txB" fmla="*/ 1254 h 1254"/>
              </a:gdLst>
              <a:ahLst/>
              <a:cxnLst>
                <a:cxn ang="0">
                  <a:pos x="1080" y="1215"/>
                </a:cxn>
                <a:cxn ang="0">
                  <a:pos x="964" y="1165"/>
                </a:cxn>
                <a:cxn ang="0">
                  <a:pos x="910" y="1072"/>
                </a:cxn>
                <a:cxn ang="0">
                  <a:pos x="876" y="967"/>
                </a:cxn>
                <a:cxn ang="0">
                  <a:pos x="392" y="1064"/>
                </a:cxn>
                <a:cxn ang="0">
                  <a:pos x="399" y="1154"/>
                </a:cxn>
                <a:cxn ang="0">
                  <a:pos x="373" y="1175"/>
                </a:cxn>
                <a:cxn ang="0">
                  <a:pos x="255" y="1254"/>
                </a:cxn>
                <a:cxn ang="0">
                  <a:pos x="82" y="1171"/>
                </a:cxn>
                <a:cxn ang="0">
                  <a:pos x="35" y="1055"/>
                </a:cxn>
                <a:cxn ang="0">
                  <a:pos x="107" y="1061"/>
                </a:cxn>
                <a:cxn ang="0">
                  <a:pos x="71" y="958"/>
                </a:cxn>
                <a:cxn ang="0">
                  <a:pos x="61" y="899"/>
                </a:cxn>
                <a:cxn ang="0">
                  <a:pos x="25" y="832"/>
                </a:cxn>
                <a:cxn ang="0">
                  <a:pos x="0" y="760"/>
                </a:cxn>
                <a:cxn ang="0">
                  <a:pos x="38" y="682"/>
                </a:cxn>
                <a:cxn ang="0">
                  <a:pos x="10" y="627"/>
                </a:cxn>
                <a:cxn ang="0">
                  <a:pos x="21" y="549"/>
                </a:cxn>
                <a:cxn ang="0">
                  <a:pos x="55" y="382"/>
                </a:cxn>
                <a:cxn ang="0">
                  <a:pos x="194" y="196"/>
                </a:cxn>
                <a:cxn ang="0">
                  <a:pos x="268" y="129"/>
                </a:cxn>
                <a:cxn ang="0">
                  <a:pos x="451" y="30"/>
                </a:cxn>
                <a:cxn ang="0">
                  <a:pos x="646" y="0"/>
                </a:cxn>
                <a:cxn ang="0">
                  <a:pos x="789" y="13"/>
                </a:cxn>
                <a:cxn ang="0">
                  <a:pos x="907" y="78"/>
                </a:cxn>
                <a:cxn ang="0">
                  <a:pos x="1019" y="179"/>
                </a:cxn>
                <a:cxn ang="0">
                  <a:pos x="1059" y="257"/>
                </a:cxn>
                <a:cxn ang="0">
                  <a:pos x="1102" y="407"/>
                </a:cxn>
                <a:cxn ang="0">
                  <a:pos x="1201" y="496"/>
                </a:cxn>
                <a:cxn ang="0">
                  <a:pos x="1224" y="589"/>
                </a:cxn>
                <a:cxn ang="0">
                  <a:pos x="1188" y="707"/>
                </a:cxn>
                <a:cxn ang="0">
                  <a:pos x="1211" y="806"/>
                </a:cxn>
                <a:cxn ang="0">
                  <a:pos x="1211" y="832"/>
                </a:cxn>
                <a:cxn ang="0">
                  <a:pos x="1167" y="861"/>
                </a:cxn>
                <a:cxn ang="0">
                  <a:pos x="1180" y="939"/>
                </a:cxn>
                <a:cxn ang="0">
                  <a:pos x="1140" y="1055"/>
                </a:cxn>
                <a:cxn ang="0">
                  <a:pos x="1097" y="1112"/>
                </a:cxn>
                <a:cxn ang="0">
                  <a:pos x="1119" y="1165"/>
                </a:cxn>
                <a:cxn ang="0">
                  <a:pos x="1080" y="1215"/>
                </a:cxn>
                <a:cxn ang="0">
                  <a:pos x="1080" y="1215"/>
                </a:cxn>
              </a:cxnLst>
              <a:rect l="txL" t="txT" r="txR" b="txB"/>
              <a:pathLst>
                <a:path w="1224" h="1254">
                  <a:moveTo>
                    <a:pt x="1080" y="1215"/>
                  </a:moveTo>
                  <a:lnTo>
                    <a:pt x="964" y="1165"/>
                  </a:lnTo>
                  <a:lnTo>
                    <a:pt x="910" y="1072"/>
                  </a:lnTo>
                  <a:lnTo>
                    <a:pt x="876" y="967"/>
                  </a:lnTo>
                  <a:lnTo>
                    <a:pt x="392" y="1064"/>
                  </a:lnTo>
                  <a:lnTo>
                    <a:pt x="399" y="1154"/>
                  </a:lnTo>
                  <a:lnTo>
                    <a:pt x="373" y="1175"/>
                  </a:lnTo>
                  <a:lnTo>
                    <a:pt x="255" y="1254"/>
                  </a:lnTo>
                  <a:lnTo>
                    <a:pt x="82" y="1171"/>
                  </a:lnTo>
                  <a:lnTo>
                    <a:pt x="35" y="1055"/>
                  </a:lnTo>
                  <a:lnTo>
                    <a:pt x="107" y="1061"/>
                  </a:lnTo>
                  <a:lnTo>
                    <a:pt x="71" y="958"/>
                  </a:lnTo>
                  <a:lnTo>
                    <a:pt x="61" y="899"/>
                  </a:lnTo>
                  <a:lnTo>
                    <a:pt x="25" y="832"/>
                  </a:lnTo>
                  <a:lnTo>
                    <a:pt x="0" y="760"/>
                  </a:lnTo>
                  <a:lnTo>
                    <a:pt x="38" y="682"/>
                  </a:lnTo>
                  <a:lnTo>
                    <a:pt x="10" y="627"/>
                  </a:lnTo>
                  <a:lnTo>
                    <a:pt x="21" y="549"/>
                  </a:lnTo>
                  <a:lnTo>
                    <a:pt x="55" y="382"/>
                  </a:lnTo>
                  <a:lnTo>
                    <a:pt x="194" y="196"/>
                  </a:lnTo>
                  <a:lnTo>
                    <a:pt x="268" y="129"/>
                  </a:lnTo>
                  <a:lnTo>
                    <a:pt x="451" y="30"/>
                  </a:lnTo>
                  <a:lnTo>
                    <a:pt x="646" y="0"/>
                  </a:lnTo>
                  <a:lnTo>
                    <a:pt x="789" y="13"/>
                  </a:lnTo>
                  <a:lnTo>
                    <a:pt x="907" y="78"/>
                  </a:lnTo>
                  <a:lnTo>
                    <a:pt x="1019" y="179"/>
                  </a:lnTo>
                  <a:lnTo>
                    <a:pt x="1059" y="257"/>
                  </a:lnTo>
                  <a:lnTo>
                    <a:pt x="1102" y="407"/>
                  </a:lnTo>
                  <a:lnTo>
                    <a:pt x="1201" y="496"/>
                  </a:lnTo>
                  <a:lnTo>
                    <a:pt x="1224" y="589"/>
                  </a:lnTo>
                  <a:lnTo>
                    <a:pt x="1188" y="707"/>
                  </a:lnTo>
                  <a:lnTo>
                    <a:pt x="1211" y="806"/>
                  </a:lnTo>
                  <a:lnTo>
                    <a:pt x="1211" y="832"/>
                  </a:lnTo>
                  <a:lnTo>
                    <a:pt x="1167" y="861"/>
                  </a:lnTo>
                  <a:lnTo>
                    <a:pt x="1180" y="939"/>
                  </a:lnTo>
                  <a:lnTo>
                    <a:pt x="1140" y="1055"/>
                  </a:lnTo>
                  <a:lnTo>
                    <a:pt x="1097" y="1112"/>
                  </a:lnTo>
                  <a:lnTo>
                    <a:pt x="1119" y="1165"/>
                  </a:lnTo>
                  <a:lnTo>
                    <a:pt x="1080" y="1215"/>
                  </a:lnTo>
                  <a:lnTo>
                    <a:pt x="1080" y="1215"/>
                  </a:lnTo>
                  <a:close/>
                </a:path>
              </a:pathLst>
            </a:custGeom>
            <a:solidFill>
              <a:srgbClr val="A84A35"/>
            </a:solidFill>
            <a:ln w="9525">
              <a:noFill/>
            </a:ln>
          </p:spPr>
          <p:txBody>
            <a:bodyPr/>
            <a:lstStyle/>
            <a:p>
              <a:endParaRPr dirty="0">
                <a:latin typeface="Arial" panose="020B0604020202020204" pitchFamily="34" charset="0"/>
              </a:endParaRPr>
            </a:p>
          </p:txBody>
        </p:sp>
        <p:sp>
          <p:nvSpPr>
            <p:cNvPr id="29707" name="Freeform 8"/>
            <p:cNvSpPr/>
            <p:nvPr/>
          </p:nvSpPr>
          <p:spPr>
            <a:xfrm>
              <a:off x="2763" y="1496"/>
              <a:ext cx="100" cy="187"/>
            </a:xfrm>
            <a:custGeom>
              <a:avLst/>
              <a:gdLst>
                <a:gd name="txL" fmla="*/ 0 w 200"/>
                <a:gd name="txT" fmla="*/ 0 h 375"/>
                <a:gd name="txR" fmla="*/ 200 w 200"/>
                <a:gd name="txB" fmla="*/ 375 h 375"/>
              </a:gdLst>
              <a:ahLst/>
              <a:cxnLst>
                <a:cxn ang="0">
                  <a:pos x="34" y="0"/>
                </a:cxn>
                <a:cxn ang="0">
                  <a:pos x="0" y="34"/>
                </a:cxn>
                <a:cxn ang="0">
                  <a:pos x="143" y="263"/>
                </a:cxn>
                <a:cxn ang="0">
                  <a:pos x="162" y="339"/>
                </a:cxn>
                <a:cxn ang="0">
                  <a:pos x="200" y="375"/>
                </a:cxn>
                <a:cxn ang="0">
                  <a:pos x="200" y="327"/>
                </a:cxn>
                <a:cxn ang="0">
                  <a:pos x="110" y="17"/>
                </a:cxn>
                <a:cxn ang="0">
                  <a:pos x="34" y="0"/>
                </a:cxn>
                <a:cxn ang="0">
                  <a:pos x="34" y="0"/>
                </a:cxn>
              </a:cxnLst>
              <a:rect l="txL" t="txT" r="txR" b="txB"/>
              <a:pathLst>
                <a:path w="200" h="375">
                  <a:moveTo>
                    <a:pt x="34" y="0"/>
                  </a:moveTo>
                  <a:lnTo>
                    <a:pt x="0" y="34"/>
                  </a:lnTo>
                  <a:lnTo>
                    <a:pt x="143" y="263"/>
                  </a:lnTo>
                  <a:lnTo>
                    <a:pt x="162" y="339"/>
                  </a:lnTo>
                  <a:lnTo>
                    <a:pt x="200" y="375"/>
                  </a:lnTo>
                  <a:lnTo>
                    <a:pt x="200" y="327"/>
                  </a:lnTo>
                  <a:lnTo>
                    <a:pt x="110" y="17"/>
                  </a:lnTo>
                  <a:lnTo>
                    <a:pt x="34" y="0"/>
                  </a:lnTo>
                  <a:lnTo>
                    <a:pt x="34" y="0"/>
                  </a:lnTo>
                  <a:close/>
                </a:path>
              </a:pathLst>
            </a:custGeom>
            <a:solidFill>
              <a:srgbClr val="FFC98E"/>
            </a:solidFill>
            <a:ln w="9525">
              <a:noFill/>
            </a:ln>
          </p:spPr>
          <p:txBody>
            <a:bodyPr/>
            <a:lstStyle/>
            <a:p>
              <a:endParaRPr dirty="0">
                <a:latin typeface="Arial" panose="020B0604020202020204" pitchFamily="34" charset="0"/>
              </a:endParaRPr>
            </a:p>
          </p:txBody>
        </p:sp>
        <p:sp>
          <p:nvSpPr>
            <p:cNvPr id="29708" name="Freeform 9"/>
            <p:cNvSpPr/>
            <p:nvPr/>
          </p:nvSpPr>
          <p:spPr>
            <a:xfrm>
              <a:off x="2794" y="1255"/>
              <a:ext cx="332" cy="470"/>
            </a:xfrm>
            <a:custGeom>
              <a:avLst/>
              <a:gdLst>
                <a:gd name="txL" fmla="*/ 0 w 665"/>
                <a:gd name="txT" fmla="*/ 0 h 939"/>
                <a:gd name="txR" fmla="*/ 665 w 665"/>
                <a:gd name="txB" fmla="*/ 939 h 939"/>
              </a:gdLst>
              <a:ahLst/>
              <a:cxnLst>
                <a:cxn ang="0">
                  <a:pos x="526" y="33"/>
                </a:cxn>
                <a:cxn ang="0">
                  <a:pos x="422" y="16"/>
                </a:cxn>
                <a:cxn ang="0">
                  <a:pos x="378" y="0"/>
                </a:cxn>
                <a:cxn ang="0">
                  <a:pos x="336" y="0"/>
                </a:cxn>
                <a:cxn ang="0">
                  <a:pos x="116" y="111"/>
                </a:cxn>
                <a:cxn ang="0">
                  <a:pos x="0" y="339"/>
                </a:cxn>
                <a:cxn ang="0">
                  <a:pos x="61" y="622"/>
                </a:cxn>
                <a:cxn ang="0">
                  <a:pos x="124" y="803"/>
                </a:cxn>
                <a:cxn ang="0">
                  <a:pos x="125" y="844"/>
                </a:cxn>
                <a:cxn ang="0">
                  <a:pos x="201" y="915"/>
                </a:cxn>
                <a:cxn ang="0">
                  <a:pos x="298" y="939"/>
                </a:cxn>
                <a:cxn ang="0">
                  <a:pos x="424" y="808"/>
                </a:cxn>
                <a:cxn ang="0">
                  <a:pos x="526" y="704"/>
                </a:cxn>
                <a:cxn ang="0">
                  <a:pos x="665" y="470"/>
                </a:cxn>
                <a:cxn ang="0">
                  <a:pos x="665" y="400"/>
                </a:cxn>
                <a:cxn ang="0">
                  <a:pos x="623" y="379"/>
                </a:cxn>
                <a:cxn ang="0">
                  <a:pos x="600" y="333"/>
                </a:cxn>
                <a:cxn ang="0">
                  <a:pos x="606" y="211"/>
                </a:cxn>
                <a:cxn ang="0">
                  <a:pos x="570" y="101"/>
                </a:cxn>
                <a:cxn ang="0">
                  <a:pos x="526" y="33"/>
                </a:cxn>
                <a:cxn ang="0">
                  <a:pos x="526" y="33"/>
                </a:cxn>
              </a:cxnLst>
              <a:rect l="txL" t="txT" r="txR" b="txB"/>
              <a:pathLst>
                <a:path w="665" h="939">
                  <a:moveTo>
                    <a:pt x="526" y="33"/>
                  </a:moveTo>
                  <a:lnTo>
                    <a:pt x="422" y="16"/>
                  </a:lnTo>
                  <a:lnTo>
                    <a:pt x="378" y="0"/>
                  </a:lnTo>
                  <a:lnTo>
                    <a:pt x="336" y="0"/>
                  </a:lnTo>
                  <a:lnTo>
                    <a:pt x="116" y="111"/>
                  </a:lnTo>
                  <a:lnTo>
                    <a:pt x="0" y="339"/>
                  </a:lnTo>
                  <a:lnTo>
                    <a:pt x="61" y="622"/>
                  </a:lnTo>
                  <a:lnTo>
                    <a:pt x="124" y="803"/>
                  </a:lnTo>
                  <a:lnTo>
                    <a:pt x="125" y="844"/>
                  </a:lnTo>
                  <a:lnTo>
                    <a:pt x="201" y="915"/>
                  </a:lnTo>
                  <a:lnTo>
                    <a:pt x="298" y="939"/>
                  </a:lnTo>
                  <a:lnTo>
                    <a:pt x="424" y="808"/>
                  </a:lnTo>
                  <a:lnTo>
                    <a:pt x="526" y="704"/>
                  </a:lnTo>
                  <a:lnTo>
                    <a:pt x="665" y="470"/>
                  </a:lnTo>
                  <a:lnTo>
                    <a:pt x="665" y="400"/>
                  </a:lnTo>
                  <a:lnTo>
                    <a:pt x="623" y="379"/>
                  </a:lnTo>
                  <a:lnTo>
                    <a:pt x="600" y="333"/>
                  </a:lnTo>
                  <a:lnTo>
                    <a:pt x="606" y="211"/>
                  </a:lnTo>
                  <a:lnTo>
                    <a:pt x="570" y="101"/>
                  </a:lnTo>
                  <a:lnTo>
                    <a:pt x="526" y="33"/>
                  </a:lnTo>
                  <a:lnTo>
                    <a:pt x="526" y="33"/>
                  </a:lnTo>
                  <a:close/>
                </a:path>
              </a:pathLst>
            </a:custGeom>
            <a:solidFill>
              <a:srgbClr val="FFC4AD"/>
            </a:solidFill>
            <a:ln w="9525">
              <a:noFill/>
            </a:ln>
          </p:spPr>
          <p:txBody>
            <a:bodyPr/>
            <a:lstStyle/>
            <a:p>
              <a:endParaRPr dirty="0">
                <a:latin typeface="Arial" panose="020B0604020202020204" pitchFamily="34" charset="0"/>
              </a:endParaRPr>
            </a:p>
          </p:txBody>
        </p:sp>
        <p:sp>
          <p:nvSpPr>
            <p:cNvPr id="29709" name="Freeform 10"/>
            <p:cNvSpPr/>
            <p:nvPr/>
          </p:nvSpPr>
          <p:spPr>
            <a:xfrm>
              <a:off x="2873" y="1540"/>
              <a:ext cx="140" cy="69"/>
            </a:xfrm>
            <a:custGeom>
              <a:avLst/>
              <a:gdLst>
                <a:gd name="txL" fmla="*/ 0 w 279"/>
                <a:gd name="txT" fmla="*/ 0 h 136"/>
                <a:gd name="txR" fmla="*/ 279 w 279"/>
                <a:gd name="txB" fmla="*/ 136 h 136"/>
              </a:gdLst>
              <a:ahLst/>
              <a:cxnLst>
                <a:cxn ang="0">
                  <a:pos x="279" y="11"/>
                </a:cxn>
                <a:cxn ang="0">
                  <a:pos x="182" y="0"/>
                </a:cxn>
                <a:cxn ang="0">
                  <a:pos x="150" y="28"/>
                </a:cxn>
                <a:cxn ang="0">
                  <a:pos x="106" y="11"/>
                </a:cxn>
                <a:cxn ang="0">
                  <a:pos x="0" y="26"/>
                </a:cxn>
                <a:cxn ang="0">
                  <a:pos x="91" y="136"/>
                </a:cxn>
                <a:cxn ang="0">
                  <a:pos x="186" y="136"/>
                </a:cxn>
                <a:cxn ang="0">
                  <a:pos x="226" y="102"/>
                </a:cxn>
                <a:cxn ang="0">
                  <a:pos x="254" y="51"/>
                </a:cxn>
                <a:cxn ang="0">
                  <a:pos x="279" y="11"/>
                </a:cxn>
                <a:cxn ang="0">
                  <a:pos x="279" y="11"/>
                </a:cxn>
              </a:cxnLst>
              <a:rect l="txL" t="txT" r="txR" b="txB"/>
              <a:pathLst>
                <a:path w="279" h="136">
                  <a:moveTo>
                    <a:pt x="279" y="11"/>
                  </a:moveTo>
                  <a:lnTo>
                    <a:pt x="182" y="0"/>
                  </a:lnTo>
                  <a:lnTo>
                    <a:pt x="150" y="28"/>
                  </a:lnTo>
                  <a:lnTo>
                    <a:pt x="106" y="11"/>
                  </a:lnTo>
                  <a:lnTo>
                    <a:pt x="0" y="26"/>
                  </a:lnTo>
                  <a:lnTo>
                    <a:pt x="91" y="136"/>
                  </a:lnTo>
                  <a:lnTo>
                    <a:pt x="186" y="136"/>
                  </a:lnTo>
                  <a:lnTo>
                    <a:pt x="226" y="102"/>
                  </a:lnTo>
                  <a:lnTo>
                    <a:pt x="254" y="51"/>
                  </a:lnTo>
                  <a:lnTo>
                    <a:pt x="279" y="11"/>
                  </a:lnTo>
                  <a:lnTo>
                    <a:pt x="279" y="11"/>
                  </a:lnTo>
                  <a:close/>
                </a:path>
              </a:pathLst>
            </a:custGeom>
            <a:solidFill>
              <a:srgbClr val="FF0000"/>
            </a:solidFill>
            <a:ln w="9525">
              <a:noFill/>
            </a:ln>
          </p:spPr>
          <p:txBody>
            <a:bodyPr/>
            <a:lstStyle/>
            <a:p>
              <a:endParaRPr dirty="0">
                <a:latin typeface="Arial" panose="020B0604020202020204" pitchFamily="34" charset="0"/>
              </a:endParaRPr>
            </a:p>
          </p:txBody>
        </p:sp>
        <p:sp>
          <p:nvSpPr>
            <p:cNvPr id="29710" name="Freeform 11"/>
            <p:cNvSpPr/>
            <p:nvPr/>
          </p:nvSpPr>
          <p:spPr>
            <a:xfrm>
              <a:off x="2976" y="1392"/>
              <a:ext cx="69" cy="30"/>
            </a:xfrm>
            <a:custGeom>
              <a:avLst/>
              <a:gdLst>
                <a:gd name="txL" fmla="*/ 0 w 139"/>
                <a:gd name="txT" fmla="*/ 0 h 61"/>
                <a:gd name="txR" fmla="*/ 139 w 139"/>
                <a:gd name="txB" fmla="*/ 61 h 61"/>
              </a:gdLst>
              <a:ahLst/>
              <a:cxnLst>
                <a:cxn ang="0">
                  <a:pos x="139" y="30"/>
                </a:cxn>
                <a:cxn ang="0">
                  <a:pos x="102" y="61"/>
                </a:cxn>
                <a:cxn ang="0">
                  <a:pos x="44" y="61"/>
                </a:cxn>
                <a:cxn ang="0">
                  <a:pos x="0" y="57"/>
                </a:cxn>
                <a:cxn ang="0">
                  <a:pos x="11" y="19"/>
                </a:cxn>
                <a:cxn ang="0">
                  <a:pos x="64" y="0"/>
                </a:cxn>
                <a:cxn ang="0">
                  <a:pos x="123" y="11"/>
                </a:cxn>
                <a:cxn ang="0">
                  <a:pos x="139" y="30"/>
                </a:cxn>
                <a:cxn ang="0">
                  <a:pos x="139" y="30"/>
                </a:cxn>
              </a:cxnLst>
              <a:rect l="txL" t="txT" r="txR" b="txB"/>
              <a:pathLst>
                <a:path w="139" h="61">
                  <a:moveTo>
                    <a:pt x="139" y="30"/>
                  </a:moveTo>
                  <a:lnTo>
                    <a:pt x="102" y="61"/>
                  </a:lnTo>
                  <a:lnTo>
                    <a:pt x="44" y="61"/>
                  </a:lnTo>
                  <a:lnTo>
                    <a:pt x="0" y="57"/>
                  </a:lnTo>
                  <a:lnTo>
                    <a:pt x="11" y="19"/>
                  </a:lnTo>
                  <a:lnTo>
                    <a:pt x="64" y="0"/>
                  </a:lnTo>
                  <a:lnTo>
                    <a:pt x="123" y="11"/>
                  </a:lnTo>
                  <a:lnTo>
                    <a:pt x="139" y="30"/>
                  </a:lnTo>
                  <a:lnTo>
                    <a:pt x="139" y="30"/>
                  </a:lnTo>
                  <a:close/>
                </a:path>
              </a:pathLst>
            </a:custGeom>
            <a:solidFill>
              <a:srgbClr val="FFFFFF"/>
            </a:solidFill>
            <a:ln w="9525">
              <a:noFill/>
            </a:ln>
          </p:spPr>
          <p:txBody>
            <a:bodyPr/>
            <a:lstStyle/>
            <a:p>
              <a:endParaRPr dirty="0">
                <a:latin typeface="Arial" panose="020B0604020202020204" pitchFamily="34" charset="0"/>
              </a:endParaRPr>
            </a:p>
          </p:txBody>
        </p:sp>
        <p:sp>
          <p:nvSpPr>
            <p:cNvPr id="29711" name="Freeform 12"/>
            <p:cNvSpPr/>
            <p:nvPr/>
          </p:nvSpPr>
          <p:spPr>
            <a:xfrm>
              <a:off x="2825" y="1405"/>
              <a:ext cx="69" cy="33"/>
            </a:xfrm>
            <a:custGeom>
              <a:avLst/>
              <a:gdLst>
                <a:gd name="txL" fmla="*/ 0 w 138"/>
                <a:gd name="txT" fmla="*/ 0 h 64"/>
                <a:gd name="txR" fmla="*/ 138 w 138"/>
                <a:gd name="txB" fmla="*/ 64 h 64"/>
              </a:gdLst>
              <a:ahLst/>
              <a:cxnLst>
                <a:cxn ang="0">
                  <a:pos x="97" y="2"/>
                </a:cxn>
                <a:cxn ang="0">
                  <a:pos x="30" y="0"/>
                </a:cxn>
                <a:cxn ang="0">
                  <a:pos x="0" y="15"/>
                </a:cxn>
                <a:cxn ang="0">
                  <a:pos x="42" y="62"/>
                </a:cxn>
                <a:cxn ang="0">
                  <a:pos x="70" y="64"/>
                </a:cxn>
                <a:cxn ang="0">
                  <a:pos x="121" y="51"/>
                </a:cxn>
                <a:cxn ang="0">
                  <a:pos x="138" y="51"/>
                </a:cxn>
                <a:cxn ang="0">
                  <a:pos x="127" y="19"/>
                </a:cxn>
                <a:cxn ang="0">
                  <a:pos x="97" y="2"/>
                </a:cxn>
                <a:cxn ang="0">
                  <a:pos x="97" y="2"/>
                </a:cxn>
              </a:cxnLst>
              <a:rect l="txL" t="txT" r="txR" b="txB"/>
              <a:pathLst>
                <a:path w="138" h="64">
                  <a:moveTo>
                    <a:pt x="97" y="2"/>
                  </a:moveTo>
                  <a:lnTo>
                    <a:pt x="30" y="0"/>
                  </a:lnTo>
                  <a:lnTo>
                    <a:pt x="0" y="15"/>
                  </a:lnTo>
                  <a:lnTo>
                    <a:pt x="42" y="62"/>
                  </a:lnTo>
                  <a:lnTo>
                    <a:pt x="70" y="64"/>
                  </a:lnTo>
                  <a:lnTo>
                    <a:pt x="121" y="51"/>
                  </a:lnTo>
                  <a:lnTo>
                    <a:pt x="138" y="51"/>
                  </a:lnTo>
                  <a:lnTo>
                    <a:pt x="127" y="19"/>
                  </a:lnTo>
                  <a:lnTo>
                    <a:pt x="97" y="2"/>
                  </a:lnTo>
                  <a:lnTo>
                    <a:pt x="97" y="2"/>
                  </a:lnTo>
                  <a:close/>
                </a:path>
              </a:pathLst>
            </a:custGeom>
            <a:solidFill>
              <a:srgbClr val="FFFFFF"/>
            </a:solidFill>
            <a:ln w="9525">
              <a:noFill/>
            </a:ln>
          </p:spPr>
          <p:txBody>
            <a:bodyPr/>
            <a:lstStyle/>
            <a:p>
              <a:endParaRPr dirty="0">
                <a:latin typeface="Arial" panose="020B0604020202020204" pitchFamily="34" charset="0"/>
              </a:endParaRPr>
            </a:p>
          </p:txBody>
        </p:sp>
        <p:sp>
          <p:nvSpPr>
            <p:cNvPr id="29712" name="Freeform 13"/>
            <p:cNvSpPr/>
            <p:nvPr/>
          </p:nvSpPr>
          <p:spPr>
            <a:xfrm>
              <a:off x="2851" y="1400"/>
              <a:ext cx="27" cy="33"/>
            </a:xfrm>
            <a:custGeom>
              <a:avLst/>
              <a:gdLst>
                <a:gd name="txL" fmla="*/ 0 w 53"/>
                <a:gd name="txT" fmla="*/ 0 h 67"/>
                <a:gd name="txR" fmla="*/ 53 w 53"/>
                <a:gd name="txB" fmla="*/ 67 h 67"/>
              </a:gdLst>
              <a:ahLst/>
              <a:cxnLst>
                <a:cxn ang="0">
                  <a:pos x="53" y="48"/>
                </a:cxn>
                <a:cxn ang="0">
                  <a:pos x="38" y="67"/>
                </a:cxn>
                <a:cxn ang="0">
                  <a:pos x="25" y="65"/>
                </a:cxn>
                <a:cxn ang="0">
                  <a:pos x="34" y="36"/>
                </a:cxn>
                <a:cxn ang="0">
                  <a:pos x="0" y="17"/>
                </a:cxn>
                <a:cxn ang="0">
                  <a:pos x="17" y="0"/>
                </a:cxn>
                <a:cxn ang="0">
                  <a:pos x="53" y="14"/>
                </a:cxn>
                <a:cxn ang="0">
                  <a:pos x="53" y="48"/>
                </a:cxn>
                <a:cxn ang="0">
                  <a:pos x="53" y="48"/>
                </a:cxn>
              </a:cxnLst>
              <a:rect l="txL" t="txT" r="txR" b="txB"/>
              <a:pathLst>
                <a:path w="53" h="67">
                  <a:moveTo>
                    <a:pt x="53" y="48"/>
                  </a:moveTo>
                  <a:lnTo>
                    <a:pt x="38" y="67"/>
                  </a:lnTo>
                  <a:lnTo>
                    <a:pt x="25" y="65"/>
                  </a:lnTo>
                  <a:lnTo>
                    <a:pt x="34" y="36"/>
                  </a:lnTo>
                  <a:lnTo>
                    <a:pt x="0" y="17"/>
                  </a:lnTo>
                  <a:lnTo>
                    <a:pt x="17" y="0"/>
                  </a:lnTo>
                  <a:lnTo>
                    <a:pt x="53" y="14"/>
                  </a:lnTo>
                  <a:lnTo>
                    <a:pt x="53" y="48"/>
                  </a:lnTo>
                  <a:lnTo>
                    <a:pt x="53" y="48"/>
                  </a:lnTo>
                  <a:close/>
                </a:path>
              </a:pathLst>
            </a:custGeom>
            <a:solidFill>
              <a:srgbClr val="26CC9E"/>
            </a:solidFill>
            <a:ln w="9525">
              <a:noFill/>
            </a:ln>
          </p:spPr>
          <p:txBody>
            <a:bodyPr/>
            <a:lstStyle/>
            <a:p>
              <a:endParaRPr dirty="0">
                <a:latin typeface="Arial" panose="020B0604020202020204" pitchFamily="34" charset="0"/>
              </a:endParaRPr>
            </a:p>
          </p:txBody>
        </p:sp>
        <p:sp>
          <p:nvSpPr>
            <p:cNvPr id="29713" name="Freeform 14"/>
            <p:cNvSpPr/>
            <p:nvPr/>
          </p:nvSpPr>
          <p:spPr>
            <a:xfrm>
              <a:off x="2996" y="1395"/>
              <a:ext cx="29" cy="26"/>
            </a:xfrm>
            <a:custGeom>
              <a:avLst/>
              <a:gdLst>
                <a:gd name="txL" fmla="*/ 0 w 59"/>
                <a:gd name="txT" fmla="*/ 0 h 51"/>
                <a:gd name="txR" fmla="*/ 59 w 59"/>
                <a:gd name="txB" fmla="*/ 51 h 51"/>
              </a:gdLst>
              <a:ahLst/>
              <a:cxnLst>
                <a:cxn ang="0">
                  <a:pos x="45" y="5"/>
                </a:cxn>
                <a:cxn ang="0">
                  <a:pos x="42" y="23"/>
                </a:cxn>
                <a:cxn ang="0">
                  <a:pos x="32" y="34"/>
                </a:cxn>
                <a:cxn ang="0">
                  <a:pos x="19" y="34"/>
                </a:cxn>
                <a:cxn ang="0">
                  <a:pos x="0" y="24"/>
                </a:cxn>
                <a:cxn ang="0">
                  <a:pos x="17" y="49"/>
                </a:cxn>
                <a:cxn ang="0">
                  <a:pos x="42" y="51"/>
                </a:cxn>
                <a:cxn ang="0">
                  <a:pos x="55" y="40"/>
                </a:cxn>
                <a:cxn ang="0">
                  <a:pos x="59" y="21"/>
                </a:cxn>
                <a:cxn ang="0">
                  <a:pos x="55" y="0"/>
                </a:cxn>
                <a:cxn ang="0">
                  <a:pos x="45" y="5"/>
                </a:cxn>
                <a:cxn ang="0">
                  <a:pos x="45" y="5"/>
                </a:cxn>
              </a:cxnLst>
              <a:rect l="txL" t="txT" r="txR" b="txB"/>
              <a:pathLst>
                <a:path w="59" h="51">
                  <a:moveTo>
                    <a:pt x="45" y="5"/>
                  </a:moveTo>
                  <a:lnTo>
                    <a:pt x="42" y="23"/>
                  </a:lnTo>
                  <a:lnTo>
                    <a:pt x="32" y="34"/>
                  </a:lnTo>
                  <a:lnTo>
                    <a:pt x="19" y="34"/>
                  </a:lnTo>
                  <a:lnTo>
                    <a:pt x="0" y="24"/>
                  </a:lnTo>
                  <a:lnTo>
                    <a:pt x="17" y="49"/>
                  </a:lnTo>
                  <a:lnTo>
                    <a:pt x="42" y="51"/>
                  </a:lnTo>
                  <a:lnTo>
                    <a:pt x="55" y="40"/>
                  </a:lnTo>
                  <a:lnTo>
                    <a:pt x="59" y="21"/>
                  </a:lnTo>
                  <a:lnTo>
                    <a:pt x="55" y="0"/>
                  </a:lnTo>
                  <a:lnTo>
                    <a:pt x="45" y="5"/>
                  </a:lnTo>
                  <a:lnTo>
                    <a:pt x="45" y="5"/>
                  </a:lnTo>
                  <a:close/>
                </a:path>
              </a:pathLst>
            </a:custGeom>
            <a:solidFill>
              <a:srgbClr val="26CC9E"/>
            </a:solidFill>
            <a:ln w="9525">
              <a:noFill/>
            </a:ln>
          </p:spPr>
          <p:txBody>
            <a:bodyPr/>
            <a:lstStyle/>
            <a:p>
              <a:endParaRPr dirty="0">
                <a:latin typeface="Arial" panose="020B0604020202020204" pitchFamily="34" charset="0"/>
              </a:endParaRPr>
            </a:p>
          </p:txBody>
        </p:sp>
        <p:sp>
          <p:nvSpPr>
            <p:cNvPr id="29714" name="Freeform 15"/>
            <p:cNvSpPr/>
            <p:nvPr/>
          </p:nvSpPr>
          <p:spPr>
            <a:xfrm>
              <a:off x="2465" y="1794"/>
              <a:ext cx="85" cy="318"/>
            </a:xfrm>
            <a:custGeom>
              <a:avLst/>
              <a:gdLst>
                <a:gd name="txL" fmla="*/ 0 w 171"/>
                <a:gd name="txT" fmla="*/ 0 h 637"/>
                <a:gd name="txR" fmla="*/ 171 w 171"/>
                <a:gd name="txB" fmla="*/ 637 h 637"/>
              </a:gdLst>
              <a:ahLst/>
              <a:cxnLst>
                <a:cxn ang="0">
                  <a:pos x="171" y="0"/>
                </a:cxn>
                <a:cxn ang="0">
                  <a:pos x="148" y="55"/>
                </a:cxn>
                <a:cxn ang="0">
                  <a:pos x="148" y="116"/>
                </a:cxn>
                <a:cxn ang="0">
                  <a:pos x="0" y="637"/>
                </a:cxn>
                <a:cxn ang="0">
                  <a:pos x="97" y="181"/>
                </a:cxn>
                <a:cxn ang="0">
                  <a:pos x="123" y="122"/>
                </a:cxn>
                <a:cxn ang="0">
                  <a:pos x="129" y="67"/>
                </a:cxn>
                <a:cxn ang="0">
                  <a:pos x="171" y="0"/>
                </a:cxn>
                <a:cxn ang="0">
                  <a:pos x="171" y="0"/>
                </a:cxn>
              </a:cxnLst>
              <a:rect l="txL" t="txT" r="txR" b="txB"/>
              <a:pathLst>
                <a:path w="171" h="637">
                  <a:moveTo>
                    <a:pt x="171" y="0"/>
                  </a:moveTo>
                  <a:lnTo>
                    <a:pt x="148" y="55"/>
                  </a:lnTo>
                  <a:lnTo>
                    <a:pt x="148" y="116"/>
                  </a:lnTo>
                  <a:lnTo>
                    <a:pt x="0" y="637"/>
                  </a:lnTo>
                  <a:lnTo>
                    <a:pt x="97" y="181"/>
                  </a:lnTo>
                  <a:lnTo>
                    <a:pt x="123" y="122"/>
                  </a:lnTo>
                  <a:lnTo>
                    <a:pt x="129" y="67"/>
                  </a:lnTo>
                  <a:lnTo>
                    <a:pt x="171" y="0"/>
                  </a:lnTo>
                  <a:lnTo>
                    <a:pt x="171"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15" name="Freeform 16"/>
            <p:cNvSpPr/>
            <p:nvPr/>
          </p:nvSpPr>
          <p:spPr>
            <a:xfrm>
              <a:off x="2661" y="1932"/>
              <a:ext cx="106" cy="83"/>
            </a:xfrm>
            <a:custGeom>
              <a:avLst/>
              <a:gdLst>
                <a:gd name="txL" fmla="*/ 0 w 213"/>
                <a:gd name="txT" fmla="*/ 0 h 165"/>
                <a:gd name="txR" fmla="*/ 213 w 213"/>
                <a:gd name="txB" fmla="*/ 165 h 165"/>
              </a:gdLst>
              <a:ahLst/>
              <a:cxnLst>
                <a:cxn ang="0">
                  <a:pos x="213" y="123"/>
                </a:cxn>
                <a:cxn ang="0">
                  <a:pos x="80" y="0"/>
                </a:cxn>
                <a:cxn ang="0">
                  <a:pos x="0" y="87"/>
                </a:cxn>
                <a:cxn ang="0">
                  <a:pos x="10" y="120"/>
                </a:cxn>
                <a:cxn ang="0">
                  <a:pos x="87" y="123"/>
                </a:cxn>
                <a:cxn ang="0">
                  <a:pos x="162" y="165"/>
                </a:cxn>
                <a:cxn ang="0">
                  <a:pos x="213" y="123"/>
                </a:cxn>
                <a:cxn ang="0">
                  <a:pos x="213" y="123"/>
                </a:cxn>
              </a:cxnLst>
              <a:rect l="txL" t="txT" r="txR" b="txB"/>
              <a:pathLst>
                <a:path w="213" h="165">
                  <a:moveTo>
                    <a:pt x="213" y="123"/>
                  </a:moveTo>
                  <a:lnTo>
                    <a:pt x="80" y="0"/>
                  </a:lnTo>
                  <a:lnTo>
                    <a:pt x="0" y="87"/>
                  </a:lnTo>
                  <a:lnTo>
                    <a:pt x="10" y="120"/>
                  </a:lnTo>
                  <a:lnTo>
                    <a:pt x="87" y="123"/>
                  </a:lnTo>
                  <a:lnTo>
                    <a:pt x="162" y="165"/>
                  </a:lnTo>
                  <a:lnTo>
                    <a:pt x="213" y="123"/>
                  </a:lnTo>
                  <a:lnTo>
                    <a:pt x="213" y="123"/>
                  </a:lnTo>
                  <a:close/>
                </a:path>
              </a:pathLst>
            </a:custGeom>
            <a:solidFill>
              <a:srgbClr val="000000"/>
            </a:solidFill>
            <a:ln w="9525">
              <a:noFill/>
            </a:ln>
          </p:spPr>
          <p:txBody>
            <a:bodyPr/>
            <a:lstStyle/>
            <a:p>
              <a:endParaRPr dirty="0">
                <a:latin typeface="Arial" panose="020B0604020202020204" pitchFamily="34" charset="0"/>
              </a:endParaRPr>
            </a:p>
          </p:txBody>
        </p:sp>
        <p:sp>
          <p:nvSpPr>
            <p:cNvPr id="29716" name="Freeform 17"/>
            <p:cNvSpPr/>
            <p:nvPr/>
          </p:nvSpPr>
          <p:spPr>
            <a:xfrm>
              <a:off x="3112" y="1892"/>
              <a:ext cx="86" cy="33"/>
            </a:xfrm>
            <a:custGeom>
              <a:avLst/>
              <a:gdLst>
                <a:gd name="txL" fmla="*/ 0 w 172"/>
                <a:gd name="txT" fmla="*/ 0 h 66"/>
                <a:gd name="txR" fmla="*/ 172 w 172"/>
                <a:gd name="txB" fmla="*/ 66 h 66"/>
              </a:gdLst>
              <a:ahLst/>
              <a:cxnLst>
                <a:cxn ang="0">
                  <a:pos x="172" y="27"/>
                </a:cxn>
                <a:cxn ang="0">
                  <a:pos x="0" y="66"/>
                </a:cxn>
                <a:cxn ang="0">
                  <a:pos x="74" y="13"/>
                </a:cxn>
                <a:cxn ang="0">
                  <a:pos x="131" y="0"/>
                </a:cxn>
                <a:cxn ang="0">
                  <a:pos x="172" y="27"/>
                </a:cxn>
                <a:cxn ang="0">
                  <a:pos x="172" y="27"/>
                </a:cxn>
              </a:cxnLst>
              <a:rect l="txL" t="txT" r="txR" b="txB"/>
              <a:pathLst>
                <a:path w="172" h="66">
                  <a:moveTo>
                    <a:pt x="172" y="27"/>
                  </a:moveTo>
                  <a:lnTo>
                    <a:pt x="0" y="66"/>
                  </a:lnTo>
                  <a:lnTo>
                    <a:pt x="74" y="13"/>
                  </a:lnTo>
                  <a:lnTo>
                    <a:pt x="131" y="0"/>
                  </a:lnTo>
                  <a:lnTo>
                    <a:pt x="172" y="27"/>
                  </a:lnTo>
                  <a:lnTo>
                    <a:pt x="172" y="27"/>
                  </a:lnTo>
                  <a:close/>
                </a:path>
              </a:pathLst>
            </a:custGeom>
            <a:solidFill>
              <a:srgbClr val="000000"/>
            </a:solidFill>
            <a:ln w="9525">
              <a:noFill/>
            </a:ln>
          </p:spPr>
          <p:txBody>
            <a:bodyPr/>
            <a:lstStyle/>
            <a:p>
              <a:endParaRPr dirty="0">
                <a:latin typeface="Arial" panose="020B0604020202020204" pitchFamily="34" charset="0"/>
              </a:endParaRPr>
            </a:p>
          </p:txBody>
        </p:sp>
        <p:sp>
          <p:nvSpPr>
            <p:cNvPr id="29717" name="Freeform 18"/>
            <p:cNvSpPr/>
            <p:nvPr/>
          </p:nvSpPr>
          <p:spPr>
            <a:xfrm>
              <a:off x="2863" y="2032"/>
              <a:ext cx="244" cy="363"/>
            </a:xfrm>
            <a:custGeom>
              <a:avLst/>
              <a:gdLst>
                <a:gd name="txL" fmla="*/ 0 w 488"/>
                <a:gd name="txT" fmla="*/ 0 h 726"/>
                <a:gd name="txR" fmla="*/ 488 w 488"/>
                <a:gd name="txB" fmla="*/ 726 h 726"/>
              </a:gdLst>
              <a:ahLst/>
              <a:cxnLst>
                <a:cxn ang="0">
                  <a:pos x="488" y="0"/>
                </a:cxn>
                <a:cxn ang="0">
                  <a:pos x="0" y="726"/>
                </a:cxn>
                <a:cxn ang="0">
                  <a:pos x="131" y="616"/>
                </a:cxn>
                <a:cxn ang="0">
                  <a:pos x="403" y="280"/>
                </a:cxn>
                <a:cxn ang="0">
                  <a:pos x="391" y="215"/>
                </a:cxn>
                <a:cxn ang="0">
                  <a:pos x="488" y="0"/>
                </a:cxn>
                <a:cxn ang="0">
                  <a:pos x="488" y="0"/>
                </a:cxn>
              </a:cxnLst>
              <a:rect l="txL" t="txT" r="txR" b="txB"/>
              <a:pathLst>
                <a:path w="488" h="726">
                  <a:moveTo>
                    <a:pt x="488" y="0"/>
                  </a:moveTo>
                  <a:lnTo>
                    <a:pt x="0" y="726"/>
                  </a:lnTo>
                  <a:lnTo>
                    <a:pt x="131" y="616"/>
                  </a:lnTo>
                  <a:lnTo>
                    <a:pt x="403" y="280"/>
                  </a:lnTo>
                  <a:lnTo>
                    <a:pt x="391" y="215"/>
                  </a:lnTo>
                  <a:lnTo>
                    <a:pt x="488" y="0"/>
                  </a:lnTo>
                  <a:lnTo>
                    <a:pt x="48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18" name="Freeform 19"/>
            <p:cNvSpPr/>
            <p:nvPr/>
          </p:nvSpPr>
          <p:spPr>
            <a:xfrm>
              <a:off x="2810" y="1968"/>
              <a:ext cx="75" cy="114"/>
            </a:xfrm>
            <a:custGeom>
              <a:avLst/>
              <a:gdLst>
                <a:gd name="txL" fmla="*/ 0 w 150"/>
                <a:gd name="txT" fmla="*/ 0 h 228"/>
                <a:gd name="txR" fmla="*/ 150 w 150"/>
                <a:gd name="txB" fmla="*/ 228 h 228"/>
              </a:gdLst>
              <a:ahLst/>
              <a:cxnLst>
                <a:cxn ang="0">
                  <a:pos x="0" y="34"/>
                </a:cxn>
                <a:cxn ang="0">
                  <a:pos x="55" y="0"/>
                </a:cxn>
                <a:cxn ang="0">
                  <a:pos x="82" y="0"/>
                </a:cxn>
                <a:cxn ang="0">
                  <a:pos x="145" y="48"/>
                </a:cxn>
                <a:cxn ang="0">
                  <a:pos x="150" y="87"/>
                </a:cxn>
                <a:cxn ang="0">
                  <a:pos x="90" y="228"/>
                </a:cxn>
                <a:cxn ang="0">
                  <a:pos x="67" y="228"/>
                </a:cxn>
                <a:cxn ang="0">
                  <a:pos x="67" y="127"/>
                </a:cxn>
                <a:cxn ang="0">
                  <a:pos x="0" y="61"/>
                </a:cxn>
                <a:cxn ang="0">
                  <a:pos x="0" y="34"/>
                </a:cxn>
                <a:cxn ang="0">
                  <a:pos x="0" y="34"/>
                </a:cxn>
              </a:cxnLst>
              <a:rect l="txL" t="txT" r="txR" b="txB"/>
              <a:pathLst>
                <a:path w="150" h="228">
                  <a:moveTo>
                    <a:pt x="0" y="34"/>
                  </a:moveTo>
                  <a:lnTo>
                    <a:pt x="55" y="0"/>
                  </a:lnTo>
                  <a:lnTo>
                    <a:pt x="82" y="0"/>
                  </a:lnTo>
                  <a:lnTo>
                    <a:pt x="145" y="48"/>
                  </a:lnTo>
                  <a:lnTo>
                    <a:pt x="150" y="87"/>
                  </a:lnTo>
                  <a:lnTo>
                    <a:pt x="90" y="228"/>
                  </a:lnTo>
                  <a:lnTo>
                    <a:pt x="67" y="228"/>
                  </a:lnTo>
                  <a:lnTo>
                    <a:pt x="67" y="127"/>
                  </a:lnTo>
                  <a:lnTo>
                    <a:pt x="0" y="61"/>
                  </a:lnTo>
                  <a:lnTo>
                    <a:pt x="0" y="34"/>
                  </a:lnTo>
                  <a:lnTo>
                    <a:pt x="0" y="34"/>
                  </a:lnTo>
                  <a:close/>
                </a:path>
              </a:pathLst>
            </a:custGeom>
            <a:solidFill>
              <a:srgbClr val="000000"/>
            </a:solidFill>
            <a:ln w="9525">
              <a:noFill/>
            </a:ln>
          </p:spPr>
          <p:txBody>
            <a:bodyPr/>
            <a:lstStyle/>
            <a:p>
              <a:endParaRPr dirty="0">
                <a:latin typeface="Arial" panose="020B0604020202020204" pitchFamily="34" charset="0"/>
              </a:endParaRPr>
            </a:p>
          </p:txBody>
        </p:sp>
        <p:sp>
          <p:nvSpPr>
            <p:cNvPr id="29719" name="Freeform 20"/>
            <p:cNvSpPr/>
            <p:nvPr/>
          </p:nvSpPr>
          <p:spPr>
            <a:xfrm>
              <a:off x="2960" y="1803"/>
              <a:ext cx="79" cy="229"/>
            </a:xfrm>
            <a:custGeom>
              <a:avLst/>
              <a:gdLst>
                <a:gd name="txL" fmla="*/ 0 w 157"/>
                <a:gd name="txT" fmla="*/ 0 h 458"/>
                <a:gd name="txR" fmla="*/ 157 w 157"/>
                <a:gd name="txB" fmla="*/ 458 h 458"/>
              </a:gdLst>
              <a:ahLst/>
              <a:cxnLst>
                <a:cxn ang="0">
                  <a:pos x="157" y="0"/>
                </a:cxn>
                <a:cxn ang="0">
                  <a:pos x="102" y="95"/>
                </a:cxn>
                <a:cxn ang="0">
                  <a:pos x="70" y="116"/>
                </a:cxn>
                <a:cxn ang="0">
                  <a:pos x="76" y="213"/>
                </a:cxn>
                <a:cxn ang="0">
                  <a:pos x="0" y="350"/>
                </a:cxn>
                <a:cxn ang="0">
                  <a:pos x="0" y="458"/>
                </a:cxn>
                <a:cxn ang="0">
                  <a:pos x="41" y="411"/>
                </a:cxn>
                <a:cxn ang="0">
                  <a:pos x="157" y="0"/>
                </a:cxn>
                <a:cxn ang="0">
                  <a:pos x="157" y="0"/>
                </a:cxn>
              </a:cxnLst>
              <a:rect l="txL" t="txT" r="txR" b="txB"/>
              <a:pathLst>
                <a:path w="157" h="458">
                  <a:moveTo>
                    <a:pt x="157" y="0"/>
                  </a:moveTo>
                  <a:lnTo>
                    <a:pt x="102" y="95"/>
                  </a:lnTo>
                  <a:lnTo>
                    <a:pt x="70" y="116"/>
                  </a:lnTo>
                  <a:lnTo>
                    <a:pt x="76" y="213"/>
                  </a:lnTo>
                  <a:lnTo>
                    <a:pt x="0" y="350"/>
                  </a:lnTo>
                  <a:lnTo>
                    <a:pt x="0" y="458"/>
                  </a:lnTo>
                  <a:lnTo>
                    <a:pt x="41" y="411"/>
                  </a:lnTo>
                  <a:lnTo>
                    <a:pt x="157" y="0"/>
                  </a:lnTo>
                  <a:lnTo>
                    <a:pt x="15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0" name="Freeform 21"/>
            <p:cNvSpPr/>
            <p:nvPr/>
          </p:nvSpPr>
          <p:spPr>
            <a:xfrm>
              <a:off x="2819" y="2075"/>
              <a:ext cx="128" cy="274"/>
            </a:xfrm>
            <a:custGeom>
              <a:avLst/>
              <a:gdLst>
                <a:gd name="txL" fmla="*/ 0 w 257"/>
                <a:gd name="txT" fmla="*/ 0 h 547"/>
                <a:gd name="txR" fmla="*/ 257 w 257"/>
                <a:gd name="txB" fmla="*/ 547 h 547"/>
              </a:gdLst>
              <a:ahLst/>
              <a:cxnLst>
                <a:cxn ang="0">
                  <a:pos x="257" y="0"/>
                </a:cxn>
                <a:cxn ang="0">
                  <a:pos x="0" y="547"/>
                </a:cxn>
                <a:cxn ang="0">
                  <a:pos x="173" y="101"/>
                </a:cxn>
                <a:cxn ang="0">
                  <a:pos x="173" y="87"/>
                </a:cxn>
                <a:cxn ang="0">
                  <a:pos x="105" y="26"/>
                </a:cxn>
                <a:cxn ang="0">
                  <a:pos x="188" y="53"/>
                </a:cxn>
                <a:cxn ang="0">
                  <a:pos x="257" y="0"/>
                </a:cxn>
                <a:cxn ang="0">
                  <a:pos x="257" y="0"/>
                </a:cxn>
              </a:cxnLst>
              <a:rect l="txL" t="txT" r="txR" b="txB"/>
              <a:pathLst>
                <a:path w="257" h="547">
                  <a:moveTo>
                    <a:pt x="257" y="0"/>
                  </a:moveTo>
                  <a:lnTo>
                    <a:pt x="0" y="547"/>
                  </a:lnTo>
                  <a:lnTo>
                    <a:pt x="173" y="101"/>
                  </a:lnTo>
                  <a:lnTo>
                    <a:pt x="173" y="87"/>
                  </a:lnTo>
                  <a:lnTo>
                    <a:pt x="105" y="26"/>
                  </a:lnTo>
                  <a:lnTo>
                    <a:pt x="188" y="53"/>
                  </a:lnTo>
                  <a:lnTo>
                    <a:pt x="257" y="0"/>
                  </a:lnTo>
                  <a:lnTo>
                    <a:pt x="25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1" name="Freeform 22"/>
            <p:cNvSpPr/>
            <p:nvPr/>
          </p:nvSpPr>
          <p:spPr>
            <a:xfrm>
              <a:off x="2806" y="2095"/>
              <a:ext cx="48" cy="174"/>
            </a:xfrm>
            <a:custGeom>
              <a:avLst/>
              <a:gdLst>
                <a:gd name="txL" fmla="*/ 0 w 97"/>
                <a:gd name="txT" fmla="*/ 0 h 348"/>
                <a:gd name="txR" fmla="*/ 97 w 97"/>
                <a:gd name="txB" fmla="*/ 348 h 348"/>
              </a:gdLst>
              <a:ahLst/>
              <a:cxnLst>
                <a:cxn ang="0">
                  <a:pos x="97" y="28"/>
                </a:cxn>
                <a:cxn ang="0">
                  <a:pos x="0" y="348"/>
                </a:cxn>
                <a:cxn ang="0">
                  <a:pos x="59" y="0"/>
                </a:cxn>
                <a:cxn ang="0">
                  <a:pos x="97" y="28"/>
                </a:cxn>
                <a:cxn ang="0">
                  <a:pos x="97" y="28"/>
                </a:cxn>
              </a:cxnLst>
              <a:rect l="txL" t="txT" r="txR" b="txB"/>
              <a:pathLst>
                <a:path w="97" h="348">
                  <a:moveTo>
                    <a:pt x="97" y="28"/>
                  </a:moveTo>
                  <a:lnTo>
                    <a:pt x="0" y="348"/>
                  </a:lnTo>
                  <a:lnTo>
                    <a:pt x="59" y="0"/>
                  </a:lnTo>
                  <a:lnTo>
                    <a:pt x="97" y="28"/>
                  </a:lnTo>
                  <a:lnTo>
                    <a:pt x="97" y="28"/>
                  </a:lnTo>
                  <a:close/>
                </a:path>
              </a:pathLst>
            </a:custGeom>
            <a:solidFill>
              <a:srgbClr val="000000"/>
            </a:solidFill>
            <a:ln w="9525">
              <a:noFill/>
            </a:ln>
          </p:spPr>
          <p:txBody>
            <a:bodyPr/>
            <a:lstStyle/>
            <a:p>
              <a:endParaRPr dirty="0">
                <a:latin typeface="Arial" panose="020B0604020202020204" pitchFamily="34" charset="0"/>
              </a:endParaRPr>
            </a:p>
          </p:txBody>
        </p:sp>
        <p:sp>
          <p:nvSpPr>
            <p:cNvPr id="29722" name="Freeform 23"/>
            <p:cNvSpPr/>
            <p:nvPr/>
          </p:nvSpPr>
          <p:spPr>
            <a:xfrm>
              <a:off x="3240" y="1934"/>
              <a:ext cx="35" cy="118"/>
            </a:xfrm>
            <a:custGeom>
              <a:avLst/>
              <a:gdLst>
                <a:gd name="txL" fmla="*/ 0 w 70"/>
                <a:gd name="txT" fmla="*/ 0 h 235"/>
                <a:gd name="txR" fmla="*/ 70 w 70"/>
                <a:gd name="txB" fmla="*/ 235 h 235"/>
              </a:gdLst>
              <a:ahLst/>
              <a:cxnLst>
                <a:cxn ang="0">
                  <a:pos x="70" y="0"/>
                </a:cxn>
                <a:cxn ang="0">
                  <a:pos x="0" y="116"/>
                </a:cxn>
                <a:cxn ang="0">
                  <a:pos x="8" y="235"/>
                </a:cxn>
                <a:cxn ang="0">
                  <a:pos x="15" y="129"/>
                </a:cxn>
                <a:cxn ang="0">
                  <a:pos x="46" y="74"/>
                </a:cxn>
                <a:cxn ang="0">
                  <a:pos x="53" y="49"/>
                </a:cxn>
                <a:cxn ang="0">
                  <a:pos x="70" y="0"/>
                </a:cxn>
                <a:cxn ang="0">
                  <a:pos x="70" y="0"/>
                </a:cxn>
              </a:cxnLst>
              <a:rect l="txL" t="txT" r="txR" b="txB"/>
              <a:pathLst>
                <a:path w="70" h="235">
                  <a:moveTo>
                    <a:pt x="70" y="0"/>
                  </a:moveTo>
                  <a:lnTo>
                    <a:pt x="0" y="116"/>
                  </a:lnTo>
                  <a:lnTo>
                    <a:pt x="8" y="235"/>
                  </a:lnTo>
                  <a:lnTo>
                    <a:pt x="15" y="129"/>
                  </a:lnTo>
                  <a:lnTo>
                    <a:pt x="46" y="74"/>
                  </a:lnTo>
                  <a:lnTo>
                    <a:pt x="53" y="49"/>
                  </a:lnTo>
                  <a:lnTo>
                    <a:pt x="70" y="0"/>
                  </a:lnTo>
                  <a:lnTo>
                    <a:pt x="7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3" name="Freeform 24"/>
            <p:cNvSpPr/>
            <p:nvPr/>
          </p:nvSpPr>
          <p:spPr>
            <a:xfrm>
              <a:off x="3116" y="2263"/>
              <a:ext cx="85" cy="276"/>
            </a:xfrm>
            <a:custGeom>
              <a:avLst/>
              <a:gdLst>
                <a:gd name="txL" fmla="*/ 0 w 171"/>
                <a:gd name="txT" fmla="*/ 0 h 553"/>
                <a:gd name="txR" fmla="*/ 171 w 171"/>
                <a:gd name="txB" fmla="*/ 553 h 553"/>
              </a:gdLst>
              <a:ahLst/>
              <a:cxnLst>
                <a:cxn ang="0">
                  <a:pos x="171" y="0"/>
                </a:cxn>
                <a:cxn ang="0">
                  <a:pos x="171" y="93"/>
                </a:cxn>
                <a:cxn ang="0">
                  <a:pos x="141" y="173"/>
                </a:cxn>
                <a:cxn ang="0">
                  <a:pos x="145" y="245"/>
                </a:cxn>
                <a:cxn ang="0">
                  <a:pos x="131" y="293"/>
                </a:cxn>
                <a:cxn ang="0">
                  <a:pos x="78" y="354"/>
                </a:cxn>
                <a:cxn ang="0">
                  <a:pos x="78" y="380"/>
                </a:cxn>
                <a:cxn ang="0">
                  <a:pos x="129" y="493"/>
                </a:cxn>
                <a:cxn ang="0">
                  <a:pos x="129" y="508"/>
                </a:cxn>
                <a:cxn ang="0">
                  <a:pos x="82" y="474"/>
                </a:cxn>
                <a:cxn ang="0">
                  <a:pos x="67" y="479"/>
                </a:cxn>
                <a:cxn ang="0">
                  <a:pos x="0" y="553"/>
                </a:cxn>
                <a:cxn ang="0">
                  <a:pos x="42" y="434"/>
                </a:cxn>
                <a:cxn ang="0">
                  <a:pos x="23" y="380"/>
                </a:cxn>
                <a:cxn ang="0">
                  <a:pos x="31" y="354"/>
                </a:cxn>
                <a:cxn ang="0">
                  <a:pos x="105" y="266"/>
                </a:cxn>
                <a:cxn ang="0">
                  <a:pos x="114" y="206"/>
                </a:cxn>
                <a:cxn ang="0">
                  <a:pos x="156" y="99"/>
                </a:cxn>
                <a:cxn ang="0">
                  <a:pos x="171" y="0"/>
                </a:cxn>
                <a:cxn ang="0">
                  <a:pos x="171" y="0"/>
                </a:cxn>
              </a:cxnLst>
              <a:rect l="txL" t="txT" r="txR" b="txB"/>
              <a:pathLst>
                <a:path w="171" h="553">
                  <a:moveTo>
                    <a:pt x="171" y="0"/>
                  </a:moveTo>
                  <a:lnTo>
                    <a:pt x="171" y="93"/>
                  </a:lnTo>
                  <a:lnTo>
                    <a:pt x="141" y="173"/>
                  </a:lnTo>
                  <a:lnTo>
                    <a:pt x="145" y="245"/>
                  </a:lnTo>
                  <a:lnTo>
                    <a:pt x="131" y="293"/>
                  </a:lnTo>
                  <a:lnTo>
                    <a:pt x="78" y="354"/>
                  </a:lnTo>
                  <a:lnTo>
                    <a:pt x="78" y="380"/>
                  </a:lnTo>
                  <a:lnTo>
                    <a:pt x="129" y="493"/>
                  </a:lnTo>
                  <a:lnTo>
                    <a:pt x="129" y="508"/>
                  </a:lnTo>
                  <a:lnTo>
                    <a:pt x="82" y="474"/>
                  </a:lnTo>
                  <a:lnTo>
                    <a:pt x="67" y="479"/>
                  </a:lnTo>
                  <a:lnTo>
                    <a:pt x="0" y="553"/>
                  </a:lnTo>
                  <a:lnTo>
                    <a:pt x="42" y="434"/>
                  </a:lnTo>
                  <a:lnTo>
                    <a:pt x="23" y="380"/>
                  </a:lnTo>
                  <a:lnTo>
                    <a:pt x="31" y="354"/>
                  </a:lnTo>
                  <a:lnTo>
                    <a:pt x="105" y="266"/>
                  </a:lnTo>
                  <a:lnTo>
                    <a:pt x="114" y="206"/>
                  </a:lnTo>
                  <a:lnTo>
                    <a:pt x="156" y="99"/>
                  </a:lnTo>
                  <a:lnTo>
                    <a:pt x="171" y="0"/>
                  </a:lnTo>
                  <a:lnTo>
                    <a:pt x="171"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4" name="Freeform 25"/>
            <p:cNvSpPr/>
            <p:nvPr/>
          </p:nvSpPr>
          <p:spPr>
            <a:xfrm>
              <a:off x="3212" y="2532"/>
              <a:ext cx="78" cy="80"/>
            </a:xfrm>
            <a:custGeom>
              <a:avLst/>
              <a:gdLst>
                <a:gd name="txL" fmla="*/ 0 w 158"/>
                <a:gd name="txT" fmla="*/ 0 h 162"/>
                <a:gd name="txR" fmla="*/ 158 w 158"/>
                <a:gd name="txB" fmla="*/ 162 h 162"/>
              </a:gdLst>
              <a:ahLst/>
              <a:cxnLst>
                <a:cxn ang="0">
                  <a:pos x="0" y="0"/>
                </a:cxn>
                <a:cxn ang="0">
                  <a:pos x="27" y="31"/>
                </a:cxn>
                <a:cxn ang="0">
                  <a:pos x="86" y="48"/>
                </a:cxn>
                <a:cxn ang="0">
                  <a:pos x="127" y="84"/>
                </a:cxn>
                <a:cxn ang="0">
                  <a:pos x="158" y="162"/>
                </a:cxn>
                <a:cxn ang="0">
                  <a:pos x="131" y="38"/>
                </a:cxn>
                <a:cxn ang="0">
                  <a:pos x="103" y="0"/>
                </a:cxn>
                <a:cxn ang="0">
                  <a:pos x="57" y="15"/>
                </a:cxn>
                <a:cxn ang="0">
                  <a:pos x="0" y="0"/>
                </a:cxn>
                <a:cxn ang="0">
                  <a:pos x="0" y="0"/>
                </a:cxn>
              </a:cxnLst>
              <a:rect l="txL" t="txT" r="txR" b="txB"/>
              <a:pathLst>
                <a:path w="158" h="162">
                  <a:moveTo>
                    <a:pt x="0" y="0"/>
                  </a:moveTo>
                  <a:lnTo>
                    <a:pt x="27" y="31"/>
                  </a:lnTo>
                  <a:lnTo>
                    <a:pt x="86" y="48"/>
                  </a:lnTo>
                  <a:lnTo>
                    <a:pt x="127" y="84"/>
                  </a:lnTo>
                  <a:lnTo>
                    <a:pt x="158" y="162"/>
                  </a:lnTo>
                  <a:lnTo>
                    <a:pt x="131" y="38"/>
                  </a:lnTo>
                  <a:lnTo>
                    <a:pt x="103" y="0"/>
                  </a:lnTo>
                  <a:lnTo>
                    <a:pt x="57" y="15"/>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5" name="Freeform 26"/>
            <p:cNvSpPr/>
            <p:nvPr/>
          </p:nvSpPr>
          <p:spPr>
            <a:xfrm>
              <a:off x="2739" y="2161"/>
              <a:ext cx="28" cy="27"/>
            </a:xfrm>
            <a:custGeom>
              <a:avLst/>
              <a:gdLst>
                <a:gd name="txL" fmla="*/ 0 w 55"/>
                <a:gd name="txT" fmla="*/ 0 h 55"/>
                <a:gd name="txR" fmla="*/ 55 w 55"/>
                <a:gd name="txB" fmla="*/ 55 h 55"/>
              </a:gdLst>
              <a:ahLst/>
              <a:cxnLst>
                <a:cxn ang="0">
                  <a:pos x="47" y="7"/>
                </a:cxn>
                <a:cxn ang="0">
                  <a:pos x="24" y="0"/>
                </a:cxn>
                <a:cxn ang="0">
                  <a:pos x="0" y="7"/>
                </a:cxn>
                <a:cxn ang="0">
                  <a:pos x="0" y="42"/>
                </a:cxn>
                <a:cxn ang="0">
                  <a:pos x="19" y="55"/>
                </a:cxn>
                <a:cxn ang="0">
                  <a:pos x="49" y="55"/>
                </a:cxn>
                <a:cxn ang="0">
                  <a:pos x="55" y="42"/>
                </a:cxn>
                <a:cxn ang="0">
                  <a:pos x="30" y="42"/>
                </a:cxn>
                <a:cxn ang="0">
                  <a:pos x="19" y="28"/>
                </a:cxn>
                <a:cxn ang="0">
                  <a:pos x="30" y="15"/>
                </a:cxn>
                <a:cxn ang="0">
                  <a:pos x="47" y="7"/>
                </a:cxn>
                <a:cxn ang="0">
                  <a:pos x="47" y="7"/>
                </a:cxn>
              </a:cxnLst>
              <a:rect l="txL" t="txT" r="txR" b="txB"/>
              <a:pathLst>
                <a:path w="55" h="55">
                  <a:moveTo>
                    <a:pt x="47" y="7"/>
                  </a:moveTo>
                  <a:lnTo>
                    <a:pt x="24" y="0"/>
                  </a:lnTo>
                  <a:lnTo>
                    <a:pt x="0" y="7"/>
                  </a:lnTo>
                  <a:lnTo>
                    <a:pt x="0" y="42"/>
                  </a:lnTo>
                  <a:lnTo>
                    <a:pt x="19" y="55"/>
                  </a:lnTo>
                  <a:lnTo>
                    <a:pt x="49" y="55"/>
                  </a:lnTo>
                  <a:lnTo>
                    <a:pt x="55" y="42"/>
                  </a:lnTo>
                  <a:lnTo>
                    <a:pt x="30" y="42"/>
                  </a:lnTo>
                  <a:lnTo>
                    <a:pt x="19" y="28"/>
                  </a:lnTo>
                  <a:lnTo>
                    <a:pt x="30" y="15"/>
                  </a:lnTo>
                  <a:lnTo>
                    <a:pt x="47" y="7"/>
                  </a:lnTo>
                  <a:lnTo>
                    <a:pt x="47" y="7"/>
                  </a:lnTo>
                  <a:close/>
                </a:path>
              </a:pathLst>
            </a:custGeom>
            <a:solidFill>
              <a:srgbClr val="000000"/>
            </a:solidFill>
            <a:ln w="9525">
              <a:noFill/>
            </a:ln>
          </p:spPr>
          <p:txBody>
            <a:bodyPr/>
            <a:lstStyle/>
            <a:p>
              <a:endParaRPr dirty="0">
                <a:latin typeface="Arial" panose="020B0604020202020204" pitchFamily="34" charset="0"/>
              </a:endParaRPr>
            </a:p>
          </p:txBody>
        </p:sp>
        <p:sp>
          <p:nvSpPr>
            <p:cNvPr id="29726" name="Freeform 27"/>
            <p:cNvSpPr/>
            <p:nvPr/>
          </p:nvSpPr>
          <p:spPr>
            <a:xfrm>
              <a:off x="2513" y="1858"/>
              <a:ext cx="102" cy="411"/>
            </a:xfrm>
            <a:custGeom>
              <a:avLst/>
              <a:gdLst>
                <a:gd name="txL" fmla="*/ 0 w 203"/>
                <a:gd name="txT" fmla="*/ 0 h 824"/>
                <a:gd name="txR" fmla="*/ 203 w 203"/>
                <a:gd name="txB" fmla="*/ 824 h 824"/>
              </a:gdLst>
              <a:ahLst/>
              <a:cxnLst>
                <a:cxn ang="0">
                  <a:pos x="85" y="0"/>
                </a:cxn>
                <a:cxn ang="0">
                  <a:pos x="95" y="115"/>
                </a:cxn>
                <a:cxn ang="0">
                  <a:pos x="79" y="236"/>
                </a:cxn>
                <a:cxn ang="0">
                  <a:pos x="15" y="329"/>
                </a:cxn>
                <a:cxn ang="0">
                  <a:pos x="13" y="362"/>
                </a:cxn>
                <a:cxn ang="0">
                  <a:pos x="26" y="422"/>
                </a:cxn>
                <a:cxn ang="0">
                  <a:pos x="0" y="497"/>
                </a:cxn>
                <a:cxn ang="0">
                  <a:pos x="0" y="504"/>
                </a:cxn>
                <a:cxn ang="0">
                  <a:pos x="74" y="537"/>
                </a:cxn>
                <a:cxn ang="0">
                  <a:pos x="91" y="440"/>
                </a:cxn>
                <a:cxn ang="0">
                  <a:pos x="85" y="356"/>
                </a:cxn>
                <a:cxn ang="0">
                  <a:pos x="100" y="308"/>
                </a:cxn>
                <a:cxn ang="0">
                  <a:pos x="121" y="356"/>
                </a:cxn>
                <a:cxn ang="0">
                  <a:pos x="121" y="497"/>
                </a:cxn>
                <a:cxn ang="0">
                  <a:pos x="152" y="582"/>
                </a:cxn>
                <a:cxn ang="0">
                  <a:pos x="125" y="689"/>
                </a:cxn>
                <a:cxn ang="0">
                  <a:pos x="188" y="824"/>
                </a:cxn>
                <a:cxn ang="0">
                  <a:pos x="203" y="704"/>
                </a:cxn>
                <a:cxn ang="0">
                  <a:pos x="152" y="514"/>
                </a:cxn>
                <a:cxn ang="0">
                  <a:pos x="136" y="301"/>
                </a:cxn>
                <a:cxn ang="0">
                  <a:pos x="100" y="194"/>
                </a:cxn>
                <a:cxn ang="0">
                  <a:pos x="106" y="96"/>
                </a:cxn>
                <a:cxn ang="0">
                  <a:pos x="85" y="0"/>
                </a:cxn>
                <a:cxn ang="0">
                  <a:pos x="85" y="0"/>
                </a:cxn>
              </a:cxnLst>
              <a:rect l="txL" t="txT" r="txR" b="txB"/>
              <a:pathLst>
                <a:path w="203" h="824">
                  <a:moveTo>
                    <a:pt x="85" y="0"/>
                  </a:moveTo>
                  <a:lnTo>
                    <a:pt x="95" y="115"/>
                  </a:lnTo>
                  <a:lnTo>
                    <a:pt x="79" y="236"/>
                  </a:lnTo>
                  <a:lnTo>
                    <a:pt x="15" y="329"/>
                  </a:lnTo>
                  <a:lnTo>
                    <a:pt x="13" y="362"/>
                  </a:lnTo>
                  <a:lnTo>
                    <a:pt x="26" y="422"/>
                  </a:lnTo>
                  <a:lnTo>
                    <a:pt x="0" y="497"/>
                  </a:lnTo>
                  <a:lnTo>
                    <a:pt x="0" y="504"/>
                  </a:lnTo>
                  <a:lnTo>
                    <a:pt x="74" y="537"/>
                  </a:lnTo>
                  <a:lnTo>
                    <a:pt x="91" y="440"/>
                  </a:lnTo>
                  <a:lnTo>
                    <a:pt x="85" y="356"/>
                  </a:lnTo>
                  <a:lnTo>
                    <a:pt x="100" y="308"/>
                  </a:lnTo>
                  <a:lnTo>
                    <a:pt x="121" y="356"/>
                  </a:lnTo>
                  <a:lnTo>
                    <a:pt x="121" y="497"/>
                  </a:lnTo>
                  <a:lnTo>
                    <a:pt x="152" y="582"/>
                  </a:lnTo>
                  <a:lnTo>
                    <a:pt x="125" y="689"/>
                  </a:lnTo>
                  <a:lnTo>
                    <a:pt x="188" y="824"/>
                  </a:lnTo>
                  <a:lnTo>
                    <a:pt x="203" y="704"/>
                  </a:lnTo>
                  <a:lnTo>
                    <a:pt x="152" y="514"/>
                  </a:lnTo>
                  <a:lnTo>
                    <a:pt x="136" y="301"/>
                  </a:lnTo>
                  <a:lnTo>
                    <a:pt x="100" y="194"/>
                  </a:lnTo>
                  <a:lnTo>
                    <a:pt x="106" y="96"/>
                  </a:lnTo>
                  <a:lnTo>
                    <a:pt x="85" y="0"/>
                  </a:lnTo>
                  <a:lnTo>
                    <a:pt x="85"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7" name="Freeform 28"/>
            <p:cNvSpPr/>
            <p:nvPr/>
          </p:nvSpPr>
          <p:spPr>
            <a:xfrm>
              <a:off x="2271" y="2012"/>
              <a:ext cx="463" cy="608"/>
            </a:xfrm>
            <a:custGeom>
              <a:avLst/>
              <a:gdLst>
                <a:gd name="txL" fmla="*/ 0 w 925"/>
                <a:gd name="txT" fmla="*/ 0 h 1217"/>
                <a:gd name="txR" fmla="*/ 925 w 925"/>
                <a:gd name="txB" fmla="*/ 1217 h 1217"/>
              </a:gdLst>
              <a:ahLst/>
              <a:cxnLst>
                <a:cxn ang="0">
                  <a:pos x="925" y="789"/>
                </a:cxn>
                <a:cxn ang="0">
                  <a:pos x="866" y="768"/>
                </a:cxn>
                <a:cxn ang="0">
                  <a:pos x="564" y="253"/>
                </a:cxn>
                <a:cxn ang="0">
                  <a:pos x="0" y="0"/>
                </a:cxn>
                <a:cxn ang="0">
                  <a:pos x="431" y="675"/>
                </a:cxn>
                <a:cxn ang="0">
                  <a:pos x="403" y="736"/>
                </a:cxn>
                <a:cxn ang="0">
                  <a:pos x="458" y="768"/>
                </a:cxn>
                <a:cxn ang="0">
                  <a:pos x="439" y="850"/>
                </a:cxn>
                <a:cxn ang="0">
                  <a:pos x="492" y="869"/>
                </a:cxn>
                <a:cxn ang="0">
                  <a:pos x="469" y="903"/>
                </a:cxn>
                <a:cxn ang="0">
                  <a:pos x="559" y="976"/>
                </a:cxn>
                <a:cxn ang="0">
                  <a:pos x="492" y="976"/>
                </a:cxn>
                <a:cxn ang="0">
                  <a:pos x="466" y="1023"/>
                </a:cxn>
                <a:cxn ang="0">
                  <a:pos x="773" y="1217"/>
                </a:cxn>
                <a:cxn ang="0">
                  <a:pos x="762" y="1150"/>
                </a:cxn>
                <a:cxn ang="0">
                  <a:pos x="648" y="1050"/>
                </a:cxn>
                <a:cxn ang="0">
                  <a:pos x="633" y="1010"/>
                </a:cxn>
                <a:cxn ang="0">
                  <a:pos x="532" y="898"/>
                </a:cxn>
                <a:cxn ang="0">
                  <a:pos x="532" y="882"/>
                </a:cxn>
                <a:cxn ang="0">
                  <a:pos x="606" y="898"/>
                </a:cxn>
                <a:cxn ang="0">
                  <a:pos x="688" y="943"/>
                </a:cxn>
                <a:cxn ang="0">
                  <a:pos x="695" y="882"/>
                </a:cxn>
                <a:cxn ang="0">
                  <a:pos x="680" y="863"/>
                </a:cxn>
                <a:cxn ang="0">
                  <a:pos x="680" y="850"/>
                </a:cxn>
                <a:cxn ang="0">
                  <a:pos x="684" y="814"/>
                </a:cxn>
                <a:cxn ang="0">
                  <a:pos x="610" y="736"/>
                </a:cxn>
                <a:cxn ang="0">
                  <a:pos x="654" y="736"/>
                </a:cxn>
                <a:cxn ang="0">
                  <a:pos x="743" y="782"/>
                </a:cxn>
                <a:cxn ang="0">
                  <a:pos x="762" y="863"/>
                </a:cxn>
                <a:cxn ang="0">
                  <a:pos x="800" y="888"/>
                </a:cxn>
                <a:cxn ang="0">
                  <a:pos x="872" y="869"/>
                </a:cxn>
                <a:cxn ang="0">
                  <a:pos x="925" y="789"/>
                </a:cxn>
                <a:cxn ang="0">
                  <a:pos x="925" y="789"/>
                </a:cxn>
              </a:cxnLst>
              <a:rect l="txL" t="txT" r="txR" b="txB"/>
              <a:pathLst>
                <a:path w="925" h="1217">
                  <a:moveTo>
                    <a:pt x="925" y="789"/>
                  </a:moveTo>
                  <a:lnTo>
                    <a:pt x="866" y="768"/>
                  </a:lnTo>
                  <a:lnTo>
                    <a:pt x="564" y="253"/>
                  </a:lnTo>
                  <a:lnTo>
                    <a:pt x="0" y="0"/>
                  </a:lnTo>
                  <a:lnTo>
                    <a:pt x="431" y="675"/>
                  </a:lnTo>
                  <a:lnTo>
                    <a:pt x="403" y="736"/>
                  </a:lnTo>
                  <a:lnTo>
                    <a:pt x="458" y="768"/>
                  </a:lnTo>
                  <a:lnTo>
                    <a:pt x="439" y="850"/>
                  </a:lnTo>
                  <a:lnTo>
                    <a:pt x="492" y="869"/>
                  </a:lnTo>
                  <a:lnTo>
                    <a:pt x="469" y="903"/>
                  </a:lnTo>
                  <a:lnTo>
                    <a:pt x="559" y="976"/>
                  </a:lnTo>
                  <a:lnTo>
                    <a:pt x="492" y="976"/>
                  </a:lnTo>
                  <a:lnTo>
                    <a:pt x="466" y="1023"/>
                  </a:lnTo>
                  <a:lnTo>
                    <a:pt x="773" y="1217"/>
                  </a:lnTo>
                  <a:lnTo>
                    <a:pt x="762" y="1150"/>
                  </a:lnTo>
                  <a:lnTo>
                    <a:pt x="648" y="1050"/>
                  </a:lnTo>
                  <a:lnTo>
                    <a:pt x="633" y="1010"/>
                  </a:lnTo>
                  <a:lnTo>
                    <a:pt x="532" y="898"/>
                  </a:lnTo>
                  <a:lnTo>
                    <a:pt x="532" y="882"/>
                  </a:lnTo>
                  <a:lnTo>
                    <a:pt x="606" y="898"/>
                  </a:lnTo>
                  <a:lnTo>
                    <a:pt x="688" y="943"/>
                  </a:lnTo>
                  <a:lnTo>
                    <a:pt x="695" y="882"/>
                  </a:lnTo>
                  <a:lnTo>
                    <a:pt x="680" y="863"/>
                  </a:lnTo>
                  <a:lnTo>
                    <a:pt x="680" y="850"/>
                  </a:lnTo>
                  <a:lnTo>
                    <a:pt x="684" y="814"/>
                  </a:lnTo>
                  <a:lnTo>
                    <a:pt x="610" y="736"/>
                  </a:lnTo>
                  <a:lnTo>
                    <a:pt x="654" y="736"/>
                  </a:lnTo>
                  <a:lnTo>
                    <a:pt x="743" y="782"/>
                  </a:lnTo>
                  <a:lnTo>
                    <a:pt x="762" y="863"/>
                  </a:lnTo>
                  <a:lnTo>
                    <a:pt x="800" y="888"/>
                  </a:lnTo>
                  <a:lnTo>
                    <a:pt x="872" y="869"/>
                  </a:lnTo>
                  <a:lnTo>
                    <a:pt x="925" y="789"/>
                  </a:lnTo>
                  <a:lnTo>
                    <a:pt x="925" y="789"/>
                  </a:lnTo>
                  <a:close/>
                </a:path>
              </a:pathLst>
            </a:custGeom>
            <a:solidFill>
              <a:srgbClr val="000000"/>
            </a:solidFill>
            <a:ln w="9525">
              <a:noFill/>
            </a:ln>
          </p:spPr>
          <p:txBody>
            <a:bodyPr/>
            <a:lstStyle/>
            <a:p>
              <a:endParaRPr dirty="0">
                <a:latin typeface="Arial" panose="020B0604020202020204" pitchFamily="34" charset="0"/>
              </a:endParaRPr>
            </a:p>
          </p:txBody>
        </p:sp>
        <p:sp>
          <p:nvSpPr>
            <p:cNvPr id="29728" name="Freeform 29"/>
            <p:cNvSpPr/>
            <p:nvPr/>
          </p:nvSpPr>
          <p:spPr>
            <a:xfrm>
              <a:off x="2637" y="2172"/>
              <a:ext cx="203" cy="424"/>
            </a:xfrm>
            <a:custGeom>
              <a:avLst/>
              <a:gdLst>
                <a:gd name="txL" fmla="*/ 0 w 406"/>
                <a:gd name="txT" fmla="*/ 0 h 847"/>
                <a:gd name="txR" fmla="*/ 406 w 406"/>
                <a:gd name="txB" fmla="*/ 847 h 847"/>
              </a:gdLst>
              <a:ahLst/>
              <a:cxnLst>
                <a:cxn ang="0">
                  <a:pos x="5" y="0"/>
                </a:cxn>
                <a:cxn ang="0">
                  <a:pos x="0" y="167"/>
                </a:cxn>
                <a:cxn ang="0">
                  <a:pos x="152" y="425"/>
                </a:cxn>
                <a:cxn ang="0">
                  <a:pos x="205" y="433"/>
                </a:cxn>
                <a:cxn ang="0">
                  <a:pos x="260" y="479"/>
                </a:cxn>
                <a:cxn ang="0">
                  <a:pos x="330" y="492"/>
                </a:cxn>
                <a:cxn ang="0">
                  <a:pos x="313" y="541"/>
                </a:cxn>
                <a:cxn ang="0">
                  <a:pos x="345" y="576"/>
                </a:cxn>
                <a:cxn ang="0">
                  <a:pos x="334" y="614"/>
                </a:cxn>
                <a:cxn ang="0">
                  <a:pos x="364" y="654"/>
                </a:cxn>
                <a:cxn ang="0">
                  <a:pos x="364" y="692"/>
                </a:cxn>
                <a:cxn ang="0">
                  <a:pos x="283" y="828"/>
                </a:cxn>
                <a:cxn ang="0">
                  <a:pos x="361" y="847"/>
                </a:cxn>
                <a:cxn ang="0">
                  <a:pos x="406" y="792"/>
                </a:cxn>
                <a:cxn ang="0">
                  <a:pos x="406" y="718"/>
                </a:cxn>
                <a:cxn ang="0">
                  <a:pos x="368" y="600"/>
                </a:cxn>
                <a:cxn ang="0">
                  <a:pos x="385" y="547"/>
                </a:cxn>
                <a:cxn ang="0">
                  <a:pos x="385" y="507"/>
                </a:cxn>
                <a:cxn ang="0">
                  <a:pos x="304" y="292"/>
                </a:cxn>
                <a:cxn ang="0">
                  <a:pos x="304" y="175"/>
                </a:cxn>
                <a:cxn ang="0">
                  <a:pos x="290" y="205"/>
                </a:cxn>
                <a:cxn ang="0">
                  <a:pos x="290" y="302"/>
                </a:cxn>
                <a:cxn ang="0">
                  <a:pos x="330" y="422"/>
                </a:cxn>
                <a:cxn ang="0">
                  <a:pos x="330" y="460"/>
                </a:cxn>
                <a:cxn ang="0">
                  <a:pos x="298" y="425"/>
                </a:cxn>
                <a:cxn ang="0">
                  <a:pos x="260" y="425"/>
                </a:cxn>
                <a:cxn ang="0">
                  <a:pos x="224" y="399"/>
                </a:cxn>
                <a:cxn ang="0">
                  <a:pos x="220" y="325"/>
                </a:cxn>
                <a:cxn ang="0">
                  <a:pos x="77" y="199"/>
                </a:cxn>
                <a:cxn ang="0">
                  <a:pos x="15" y="144"/>
                </a:cxn>
                <a:cxn ang="0">
                  <a:pos x="5" y="0"/>
                </a:cxn>
                <a:cxn ang="0">
                  <a:pos x="5" y="0"/>
                </a:cxn>
              </a:cxnLst>
              <a:rect l="txL" t="txT" r="txR" b="txB"/>
              <a:pathLst>
                <a:path w="406" h="847">
                  <a:moveTo>
                    <a:pt x="5" y="0"/>
                  </a:moveTo>
                  <a:lnTo>
                    <a:pt x="0" y="167"/>
                  </a:lnTo>
                  <a:lnTo>
                    <a:pt x="152" y="425"/>
                  </a:lnTo>
                  <a:lnTo>
                    <a:pt x="205" y="433"/>
                  </a:lnTo>
                  <a:lnTo>
                    <a:pt x="260" y="479"/>
                  </a:lnTo>
                  <a:lnTo>
                    <a:pt x="330" y="492"/>
                  </a:lnTo>
                  <a:lnTo>
                    <a:pt x="313" y="541"/>
                  </a:lnTo>
                  <a:lnTo>
                    <a:pt x="345" y="576"/>
                  </a:lnTo>
                  <a:lnTo>
                    <a:pt x="334" y="614"/>
                  </a:lnTo>
                  <a:lnTo>
                    <a:pt x="364" y="654"/>
                  </a:lnTo>
                  <a:lnTo>
                    <a:pt x="364" y="692"/>
                  </a:lnTo>
                  <a:lnTo>
                    <a:pt x="283" y="828"/>
                  </a:lnTo>
                  <a:lnTo>
                    <a:pt x="361" y="847"/>
                  </a:lnTo>
                  <a:lnTo>
                    <a:pt x="406" y="792"/>
                  </a:lnTo>
                  <a:lnTo>
                    <a:pt x="406" y="718"/>
                  </a:lnTo>
                  <a:lnTo>
                    <a:pt x="368" y="600"/>
                  </a:lnTo>
                  <a:lnTo>
                    <a:pt x="385" y="547"/>
                  </a:lnTo>
                  <a:lnTo>
                    <a:pt x="385" y="507"/>
                  </a:lnTo>
                  <a:lnTo>
                    <a:pt x="304" y="292"/>
                  </a:lnTo>
                  <a:lnTo>
                    <a:pt x="304" y="175"/>
                  </a:lnTo>
                  <a:lnTo>
                    <a:pt x="290" y="205"/>
                  </a:lnTo>
                  <a:lnTo>
                    <a:pt x="290" y="302"/>
                  </a:lnTo>
                  <a:lnTo>
                    <a:pt x="330" y="422"/>
                  </a:lnTo>
                  <a:lnTo>
                    <a:pt x="330" y="460"/>
                  </a:lnTo>
                  <a:lnTo>
                    <a:pt x="298" y="425"/>
                  </a:lnTo>
                  <a:lnTo>
                    <a:pt x="260" y="425"/>
                  </a:lnTo>
                  <a:lnTo>
                    <a:pt x="224" y="399"/>
                  </a:lnTo>
                  <a:lnTo>
                    <a:pt x="220" y="325"/>
                  </a:lnTo>
                  <a:lnTo>
                    <a:pt x="77" y="199"/>
                  </a:lnTo>
                  <a:lnTo>
                    <a:pt x="15" y="144"/>
                  </a:lnTo>
                  <a:lnTo>
                    <a:pt x="5" y="0"/>
                  </a:lnTo>
                  <a:lnTo>
                    <a:pt x="5"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29" name="Freeform 30"/>
            <p:cNvSpPr/>
            <p:nvPr/>
          </p:nvSpPr>
          <p:spPr>
            <a:xfrm>
              <a:off x="2621" y="2460"/>
              <a:ext cx="111" cy="113"/>
            </a:xfrm>
            <a:custGeom>
              <a:avLst/>
              <a:gdLst>
                <a:gd name="txL" fmla="*/ 0 w 223"/>
                <a:gd name="txT" fmla="*/ 0 h 226"/>
                <a:gd name="txR" fmla="*/ 223 w 223"/>
                <a:gd name="txB" fmla="*/ 226 h 226"/>
              </a:gdLst>
              <a:ahLst/>
              <a:cxnLst>
                <a:cxn ang="0">
                  <a:pos x="0" y="64"/>
                </a:cxn>
                <a:cxn ang="0">
                  <a:pos x="44" y="116"/>
                </a:cxn>
                <a:cxn ang="0">
                  <a:pos x="223" y="226"/>
                </a:cxn>
                <a:cxn ang="0">
                  <a:pos x="204" y="184"/>
                </a:cxn>
                <a:cxn ang="0">
                  <a:pos x="137" y="138"/>
                </a:cxn>
                <a:cxn ang="0">
                  <a:pos x="95" y="32"/>
                </a:cxn>
                <a:cxn ang="0">
                  <a:pos x="59" y="51"/>
                </a:cxn>
                <a:cxn ang="0">
                  <a:pos x="33" y="59"/>
                </a:cxn>
                <a:cxn ang="0">
                  <a:pos x="12" y="0"/>
                </a:cxn>
                <a:cxn ang="0">
                  <a:pos x="0" y="64"/>
                </a:cxn>
                <a:cxn ang="0">
                  <a:pos x="0" y="64"/>
                </a:cxn>
              </a:cxnLst>
              <a:rect l="txL" t="txT" r="txR" b="txB"/>
              <a:pathLst>
                <a:path w="223" h="226">
                  <a:moveTo>
                    <a:pt x="0" y="64"/>
                  </a:moveTo>
                  <a:lnTo>
                    <a:pt x="44" y="116"/>
                  </a:lnTo>
                  <a:lnTo>
                    <a:pt x="223" y="226"/>
                  </a:lnTo>
                  <a:lnTo>
                    <a:pt x="204" y="184"/>
                  </a:lnTo>
                  <a:lnTo>
                    <a:pt x="137" y="138"/>
                  </a:lnTo>
                  <a:lnTo>
                    <a:pt x="95" y="32"/>
                  </a:lnTo>
                  <a:lnTo>
                    <a:pt x="59" y="51"/>
                  </a:lnTo>
                  <a:lnTo>
                    <a:pt x="33" y="59"/>
                  </a:lnTo>
                  <a:lnTo>
                    <a:pt x="12" y="0"/>
                  </a:lnTo>
                  <a:lnTo>
                    <a:pt x="0" y="64"/>
                  </a:lnTo>
                  <a:lnTo>
                    <a:pt x="0" y="64"/>
                  </a:lnTo>
                  <a:close/>
                </a:path>
              </a:pathLst>
            </a:custGeom>
            <a:solidFill>
              <a:srgbClr val="000000"/>
            </a:solidFill>
            <a:ln w="9525">
              <a:noFill/>
            </a:ln>
          </p:spPr>
          <p:txBody>
            <a:bodyPr/>
            <a:lstStyle/>
            <a:p>
              <a:endParaRPr dirty="0">
                <a:latin typeface="Arial" panose="020B0604020202020204" pitchFamily="34" charset="0"/>
              </a:endParaRPr>
            </a:p>
          </p:txBody>
        </p:sp>
        <p:sp>
          <p:nvSpPr>
            <p:cNvPr id="29730" name="Freeform 31"/>
            <p:cNvSpPr/>
            <p:nvPr/>
          </p:nvSpPr>
          <p:spPr>
            <a:xfrm>
              <a:off x="2525" y="2554"/>
              <a:ext cx="269" cy="278"/>
            </a:xfrm>
            <a:custGeom>
              <a:avLst/>
              <a:gdLst>
                <a:gd name="txL" fmla="*/ 0 w 538"/>
                <a:gd name="txT" fmla="*/ 0 h 555"/>
                <a:gd name="txR" fmla="*/ 538 w 538"/>
                <a:gd name="txB" fmla="*/ 555 h 555"/>
              </a:gdLst>
              <a:ahLst/>
              <a:cxnLst>
                <a:cxn ang="0">
                  <a:pos x="0" y="0"/>
                </a:cxn>
                <a:cxn ang="0">
                  <a:pos x="84" y="55"/>
                </a:cxn>
                <a:cxn ang="0">
                  <a:pos x="114" y="114"/>
                </a:cxn>
                <a:cxn ang="0">
                  <a:pos x="221" y="133"/>
                </a:cxn>
                <a:cxn ang="0">
                  <a:pos x="470" y="294"/>
                </a:cxn>
                <a:cxn ang="0">
                  <a:pos x="477" y="188"/>
                </a:cxn>
                <a:cxn ang="0">
                  <a:pos x="496" y="106"/>
                </a:cxn>
                <a:cxn ang="0">
                  <a:pos x="508" y="129"/>
                </a:cxn>
                <a:cxn ang="0">
                  <a:pos x="538" y="388"/>
                </a:cxn>
                <a:cxn ang="0">
                  <a:pos x="513" y="555"/>
                </a:cxn>
                <a:cxn ang="0">
                  <a:pos x="477" y="327"/>
                </a:cxn>
                <a:cxn ang="0">
                  <a:pos x="306" y="260"/>
                </a:cxn>
                <a:cxn ang="0">
                  <a:pos x="293" y="319"/>
                </a:cxn>
                <a:cxn ang="0">
                  <a:pos x="215" y="315"/>
                </a:cxn>
                <a:cxn ang="0">
                  <a:pos x="166" y="142"/>
                </a:cxn>
                <a:cxn ang="0">
                  <a:pos x="88" y="133"/>
                </a:cxn>
                <a:cxn ang="0">
                  <a:pos x="21" y="87"/>
                </a:cxn>
                <a:cxn ang="0">
                  <a:pos x="0" y="0"/>
                </a:cxn>
                <a:cxn ang="0">
                  <a:pos x="0" y="0"/>
                </a:cxn>
              </a:cxnLst>
              <a:rect l="txL" t="txT" r="txR" b="txB"/>
              <a:pathLst>
                <a:path w="538" h="555">
                  <a:moveTo>
                    <a:pt x="0" y="0"/>
                  </a:moveTo>
                  <a:lnTo>
                    <a:pt x="84" y="55"/>
                  </a:lnTo>
                  <a:lnTo>
                    <a:pt x="114" y="114"/>
                  </a:lnTo>
                  <a:lnTo>
                    <a:pt x="221" y="133"/>
                  </a:lnTo>
                  <a:lnTo>
                    <a:pt x="470" y="294"/>
                  </a:lnTo>
                  <a:lnTo>
                    <a:pt x="477" y="188"/>
                  </a:lnTo>
                  <a:lnTo>
                    <a:pt x="496" y="106"/>
                  </a:lnTo>
                  <a:lnTo>
                    <a:pt x="508" y="129"/>
                  </a:lnTo>
                  <a:lnTo>
                    <a:pt x="538" y="388"/>
                  </a:lnTo>
                  <a:lnTo>
                    <a:pt x="513" y="555"/>
                  </a:lnTo>
                  <a:lnTo>
                    <a:pt x="477" y="327"/>
                  </a:lnTo>
                  <a:lnTo>
                    <a:pt x="306" y="260"/>
                  </a:lnTo>
                  <a:lnTo>
                    <a:pt x="293" y="319"/>
                  </a:lnTo>
                  <a:lnTo>
                    <a:pt x="215" y="315"/>
                  </a:lnTo>
                  <a:lnTo>
                    <a:pt x="166" y="142"/>
                  </a:lnTo>
                  <a:lnTo>
                    <a:pt x="88" y="133"/>
                  </a:lnTo>
                  <a:lnTo>
                    <a:pt x="21" y="8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31" name="Freeform 32"/>
            <p:cNvSpPr/>
            <p:nvPr/>
          </p:nvSpPr>
          <p:spPr>
            <a:xfrm>
              <a:off x="2517" y="2714"/>
              <a:ext cx="127" cy="396"/>
            </a:xfrm>
            <a:custGeom>
              <a:avLst/>
              <a:gdLst>
                <a:gd name="txL" fmla="*/ 0 w 255"/>
                <a:gd name="txT" fmla="*/ 0 h 793"/>
                <a:gd name="txR" fmla="*/ 255 w 255"/>
                <a:gd name="txB" fmla="*/ 793 h 793"/>
              </a:gdLst>
              <a:ahLst/>
              <a:cxnLst>
                <a:cxn ang="0">
                  <a:pos x="156" y="0"/>
                </a:cxn>
                <a:cxn ang="0">
                  <a:pos x="207" y="42"/>
                </a:cxn>
                <a:cxn ang="0">
                  <a:pos x="255" y="42"/>
                </a:cxn>
                <a:cxn ang="0">
                  <a:pos x="230" y="127"/>
                </a:cxn>
                <a:cxn ang="0">
                  <a:pos x="145" y="169"/>
                </a:cxn>
                <a:cxn ang="0">
                  <a:pos x="165" y="297"/>
                </a:cxn>
                <a:cxn ang="0">
                  <a:pos x="51" y="728"/>
                </a:cxn>
                <a:cxn ang="0">
                  <a:pos x="105" y="776"/>
                </a:cxn>
                <a:cxn ang="0">
                  <a:pos x="70" y="793"/>
                </a:cxn>
                <a:cxn ang="0">
                  <a:pos x="0" y="781"/>
                </a:cxn>
                <a:cxn ang="0">
                  <a:pos x="118" y="135"/>
                </a:cxn>
                <a:cxn ang="0">
                  <a:pos x="156" y="0"/>
                </a:cxn>
                <a:cxn ang="0">
                  <a:pos x="156" y="0"/>
                </a:cxn>
              </a:cxnLst>
              <a:rect l="txL" t="txT" r="txR" b="txB"/>
              <a:pathLst>
                <a:path w="255" h="793">
                  <a:moveTo>
                    <a:pt x="156" y="0"/>
                  </a:moveTo>
                  <a:lnTo>
                    <a:pt x="207" y="42"/>
                  </a:lnTo>
                  <a:lnTo>
                    <a:pt x="255" y="42"/>
                  </a:lnTo>
                  <a:lnTo>
                    <a:pt x="230" y="127"/>
                  </a:lnTo>
                  <a:lnTo>
                    <a:pt x="145" y="169"/>
                  </a:lnTo>
                  <a:lnTo>
                    <a:pt x="165" y="297"/>
                  </a:lnTo>
                  <a:lnTo>
                    <a:pt x="51" y="728"/>
                  </a:lnTo>
                  <a:lnTo>
                    <a:pt x="105" y="776"/>
                  </a:lnTo>
                  <a:lnTo>
                    <a:pt x="70" y="793"/>
                  </a:lnTo>
                  <a:lnTo>
                    <a:pt x="0" y="781"/>
                  </a:lnTo>
                  <a:lnTo>
                    <a:pt x="118" y="135"/>
                  </a:lnTo>
                  <a:lnTo>
                    <a:pt x="156" y="0"/>
                  </a:lnTo>
                  <a:lnTo>
                    <a:pt x="15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32" name="Freeform 33"/>
            <p:cNvSpPr/>
            <p:nvPr/>
          </p:nvSpPr>
          <p:spPr>
            <a:xfrm>
              <a:off x="2572" y="2699"/>
              <a:ext cx="222" cy="383"/>
            </a:xfrm>
            <a:custGeom>
              <a:avLst/>
              <a:gdLst>
                <a:gd name="txL" fmla="*/ 0 w 443"/>
                <a:gd name="txT" fmla="*/ 0 h 766"/>
                <a:gd name="txR" fmla="*/ 443 w 443"/>
                <a:gd name="txB" fmla="*/ 766 h 766"/>
              </a:gdLst>
              <a:ahLst/>
              <a:cxnLst>
                <a:cxn ang="0">
                  <a:pos x="249" y="0"/>
                </a:cxn>
                <a:cxn ang="0">
                  <a:pos x="230" y="59"/>
                </a:cxn>
                <a:cxn ang="0">
                  <a:pos x="187" y="72"/>
                </a:cxn>
                <a:cxn ang="0">
                  <a:pos x="0" y="676"/>
                </a:cxn>
                <a:cxn ang="0">
                  <a:pos x="156" y="300"/>
                </a:cxn>
                <a:cxn ang="0">
                  <a:pos x="230" y="346"/>
                </a:cxn>
                <a:cxn ang="0">
                  <a:pos x="301" y="439"/>
                </a:cxn>
                <a:cxn ang="0">
                  <a:pos x="382" y="665"/>
                </a:cxn>
                <a:cxn ang="0">
                  <a:pos x="382" y="707"/>
                </a:cxn>
                <a:cxn ang="0">
                  <a:pos x="371" y="766"/>
                </a:cxn>
                <a:cxn ang="0">
                  <a:pos x="407" y="699"/>
                </a:cxn>
                <a:cxn ang="0">
                  <a:pos x="443" y="486"/>
                </a:cxn>
                <a:cxn ang="0">
                  <a:pos x="443" y="365"/>
                </a:cxn>
                <a:cxn ang="0">
                  <a:pos x="382" y="291"/>
                </a:cxn>
                <a:cxn ang="0">
                  <a:pos x="335" y="114"/>
                </a:cxn>
                <a:cxn ang="0">
                  <a:pos x="335" y="72"/>
                </a:cxn>
                <a:cxn ang="0">
                  <a:pos x="359" y="72"/>
                </a:cxn>
                <a:cxn ang="0">
                  <a:pos x="335" y="38"/>
                </a:cxn>
                <a:cxn ang="0">
                  <a:pos x="249" y="0"/>
                </a:cxn>
                <a:cxn ang="0">
                  <a:pos x="249" y="0"/>
                </a:cxn>
              </a:cxnLst>
              <a:rect l="txL" t="txT" r="txR" b="txB"/>
              <a:pathLst>
                <a:path w="443" h="766">
                  <a:moveTo>
                    <a:pt x="249" y="0"/>
                  </a:moveTo>
                  <a:lnTo>
                    <a:pt x="230" y="59"/>
                  </a:lnTo>
                  <a:lnTo>
                    <a:pt x="187" y="72"/>
                  </a:lnTo>
                  <a:lnTo>
                    <a:pt x="0" y="676"/>
                  </a:lnTo>
                  <a:lnTo>
                    <a:pt x="156" y="300"/>
                  </a:lnTo>
                  <a:lnTo>
                    <a:pt x="230" y="346"/>
                  </a:lnTo>
                  <a:lnTo>
                    <a:pt x="301" y="439"/>
                  </a:lnTo>
                  <a:lnTo>
                    <a:pt x="382" y="665"/>
                  </a:lnTo>
                  <a:lnTo>
                    <a:pt x="382" y="707"/>
                  </a:lnTo>
                  <a:lnTo>
                    <a:pt x="371" y="766"/>
                  </a:lnTo>
                  <a:lnTo>
                    <a:pt x="407" y="699"/>
                  </a:lnTo>
                  <a:lnTo>
                    <a:pt x="443" y="486"/>
                  </a:lnTo>
                  <a:lnTo>
                    <a:pt x="443" y="365"/>
                  </a:lnTo>
                  <a:lnTo>
                    <a:pt x="382" y="291"/>
                  </a:lnTo>
                  <a:lnTo>
                    <a:pt x="335" y="114"/>
                  </a:lnTo>
                  <a:lnTo>
                    <a:pt x="335" y="72"/>
                  </a:lnTo>
                  <a:lnTo>
                    <a:pt x="359" y="72"/>
                  </a:lnTo>
                  <a:lnTo>
                    <a:pt x="335" y="38"/>
                  </a:lnTo>
                  <a:lnTo>
                    <a:pt x="249" y="0"/>
                  </a:lnTo>
                  <a:lnTo>
                    <a:pt x="24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33" name="Freeform 34"/>
            <p:cNvSpPr/>
            <p:nvPr/>
          </p:nvSpPr>
          <p:spPr>
            <a:xfrm>
              <a:off x="2817" y="2802"/>
              <a:ext cx="254" cy="54"/>
            </a:xfrm>
            <a:custGeom>
              <a:avLst/>
              <a:gdLst>
                <a:gd name="txL" fmla="*/ 0 w 507"/>
                <a:gd name="txT" fmla="*/ 0 h 108"/>
                <a:gd name="txR" fmla="*/ 507 w 507"/>
                <a:gd name="txB" fmla="*/ 108 h 108"/>
              </a:gdLst>
              <a:ahLst/>
              <a:cxnLst>
                <a:cxn ang="0">
                  <a:pos x="0" y="86"/>
                </a:cxn>
                <a:cxn ang="0">
                  <a:pos x="507" y="0"/>
                </a:cxn>
                <a:cxn ang="0">
                  <a:pos x="281" y="48"/>
                </a:cxn>
                <a:cxn ang="0">
                  <a:pos x="235" y="101"/>
                </a:cxn>
                <a:cxn ang="0">
                  <a:pos x="36" y="108"/>
                </a:cxn>
                <a:cxn ang="0">
                  <a:pos x="0" y="86"/>
                </a:cxn>
                <a:cxn ang="0">
                  <a:pos x="0" y="86"/>
                </a:cxn>
              </a:cxnLst>
              <a:rect l="txL" t="txT" r="txR" b="txB"/>
              <a:pathLst>
                <a:path w="507" h="108">
                  <a:moveTo>
                    <a:pt x="0" y="86"/>
                  </a:moveTo>
                  <a:lnTo>
                    <a:pt x="507" y="0"/>
                  </a:lnTo>
                  <a:lnTo>
                    <a:pt x="281" y="48"/>
                  </a:lnTo>
                  <a:lnTo>
                    <a:pt x="235" y="101"/>
                  </a:lnTo>
                  <a:lnTo>
                    <a:pt x="36" y="108"/>
                  </a:lnTo>
                  <a:lnTo>
                    <a:pt x="0" y="86"/>
                  </a:lnTo>
                  <a:lnTo>
                    <a:pt x="0" y="86"/>
                  </a:lnTo>
                  <a:close/>
                </a:path>
              </a:pathLst>
            </a:custGeom>
            <a:solidFill>
              <a:srgbClr val="000000"/>
            </a:solidFill>
            <a:ln w="9525">
              <a:noFill/>
            </a:ln>
          </p:spPr>
          <p:txBody>
            <a:bodyPr/>
            <a:lstStyle/>
            <a:p>
              <a:endParaRPr dirty="0">
                <a:latin typeface="Arial" panose="020B0604020202020204" pitchFamily="34" charset="0"/>
              </a:endParaRPr>
            </a:p>
          </p:txBody>
        </p:sp>
        <p:sp>
          <p:nvSpPr>
            <p:cNvPr id="29734" name="Freeform 35"/>
            <p:cNvSpPr/>
            <p:nvPr/>
          </p:nvSpPr>
          <p:spPr>
            <a:xfrm>
              <a:off x="2521" y="3016"/>
              <a:ext cx="850" cy="217"/>
            </a:xfrm>
            <a:custGeom>
              <a:avLst/>
              <a:gdLst>
                <a:gd name="txL" fmla="*/ 0 w 1700"/>
                <a:gd name="txT" fmla="*/ 0 h 433"/>
                <a:gd name="txR" fmla="*/ 1700 w 1700"/>
                <a:gd name="txB" fmla="*/ 433 h 433"/>
              </a:gdLst>
              <a:ahLst/>
              <a:cxnLst>
                <a:cxn ang="0">
                  <a:pos x="0" y="433"/>
                </a:cxn>
                <a:cxn ang="0">
                  <a:pos x="1700" y="433"/>
                </a:cxn>
                <a:cxn ang="0">
                  <a:pos x="1645" y="247"/>
                </a:cxn>
                <a:cxn ang="0">
                  <a:pos x="803" y="332"/>
                </a:cxn>
                <a:cxn ang="0">
                  <a:pos x="714" y="304"/>
                </a:cxn>
                <a:cxn ang="0">
                  <a:pos x="651" y="245"/>
                </a:cxn>
                <a:cxn ang="0">
                  <a:pos x="562" y="0"/>
                </a:cxn>
                <a:cxn ang="0">
                  <a:pos x="503" y="165"/>
                </a:cxn>
                <a:cxn ang="0">
                  <a:pos x="437" y="212"/>
                </a:cxn>
                <a:cxn ang="0">
                  <a:pos x="309" y="220"/>
                </a:cxn>
                <a:cxn ang="0">
                  <a:pos x="70" y="138"/>
                </a:cxn>
                <a:cxn ang="0">
                  <a:pos x="0" y="433"/>
                </a:cxn>
                <a:cxn ang="0">
                  <a:pos x="0" y="433"/>
                </a:cxn>
              </a:cxnLst>
              <a:rect l="txL" t="txT" r="txR" b="txB"/>
              <a:pathLst>
                <a:path w="1700" h="433">
                  <a:moveTo>
                    <a:pt x="0" y="433"/>
                  </a:moveTo>
                  <a:lnTo>
                    <a:pt x="1700" y="433"/>
                  </a:lnTo>
                  <a:lnTo>
                    <a:pt x="1645" y="247"/>
                  </a:lnTo>
                  <a:lnTo>
                    <a:pt x="803" y="332"/>
                  </a:lnTo>
                  <a:lnTo>
                    <a:pt x="714" y="304"/>
                  </a:lnTo>
                  <a:lnTo>
                    <a:pt x="651" y="245"/>
                  </a:lnTo>
                  <a:lnTo>
                    <a:pt x="562" y="0"/>
                  </a:lnTo>
                  <a:lnTo>
                    <a:pt x="503" y="165"/>
                  </a:lnTo>
                  <a:lnTo>
                    <a:pt x="437" y="212"/>
                  </a:lnTo>
                  <a:lnTo>
                    <a:pt x="309" y="220"/>
                  </a:lnTo>
                  <a:lnTo>
                    <a:pt x="70" y="138"/>
                  </a:lnTo>
                  <a:lnTo>
                    <a:pt x="0" y="433"/>
                  </a:lnTo>
                  <a:lnTo>
                    <a:pt x="0" y="433"/>
                  </a:lnTo>
                  <a:close/>
                </a:path>
              </a:pathLst>
            </a:custGeom>
            <a:solidFill>
              <a:srgbClr val="000000"/>
            </a:solidFill>
            <a:ln w="9525">
              <a:noFill/>
            </a:ln>
          </p:spPr>
          <p:txBody>
            <a:bodyPr/>
            <a:lstStyle/>
            <a:p>
              <a:endParaRPr dirty="0">
                <a:latin typeface="Arial" panose="020B0604020202020204" pitchFamily="34" charset="0"/>
              </a:endParaRPr>
            </a:p>
          </p:txBody>
        </p:sp>
        <p:sp>
          <p:nvSpPr>
            <p:cNvPr id="29735" name="Freeform 36"/>
            <p:cNvSpPr/>
            <p:nvPr/>
          </p:nvSpPr>
          <p:spPr>
            <a:xfrm>
              <a:off x="2894" y="1219"/>
              <a:ext cx="142" cy="66"/>
            </a:xfrm>
            <a:custGeom>
              <a:avLst/>
              <a:gdLst>
                <a:gd name="txL" fmla="*/ 0 w 284"/>
                <a:gd name="txT" fmla="*/ 0 h 131"/>
                <a:gd name="txR" fmla="*/ 284 w 284"/>
                <a:gd name="txB" fmla="*/ 131 h 131"/>
              </a:gdLst>
              <a:ahLst/>
              <a:cxnLst>
                <a:cxn ang="0">
                  <a:pos x="261" y="88"/>
                </a:cxn>
                <a:cxn ang="0">
                  <a:pos x="284" y="61"/>
                </a:cxn>
                <a:cxn ang="0">
                  <a:pos x="284" y="38"/>
                </a:cxn>
                <a:cxn ang="0">
                  <a:pos x="278" y="23"/>
                </a:cxn>
                <a:cxn ang="0">
                  <a:pos x="234" y="0"/>
                </a:cxn>
                <a:cxn ang="0">
                  <a:pos x="200" y="8"/>
                </a:cxn>
                <a:cxn ang="0">
                  <a:pos x="154" y="23"/>
                </a:cxn>
                <a:cxn ang="0">
                  <a:pos x="97" y="84"/>
                </a:cxn>
                <a:cxn ang="0">
                  <a:pos x="0" y="131"/>
                </a:cxn>
                <a:cxn ang="0">
                  <a:pos x="103" y="88"/>
                </a:cxn>
                <a:cxn ang="0">
                  <a:pos x="154" y="65"/>
                </a:cxn>
                <a:cxn ang="0">
                  <a:pos x="187" y="65"/>
                </a:cxn>
                <a:cxn ang="0">
                  <a:pos x="227" y="84"/>
                </a:cxn>
                <a:cxn ang="0">
                  <a:pos x="261" y="88"/>
                </a:cxn>
                <a:cxn ang="0">
                  <a:pos x="261" y="88"/>
                </a:cxn>
              </a:cxnLst>
              <a:rect l="txL" t="txT" r="txR" b="txB"/>
              <a:pathLst>
                <a:path w="284" h="131">
                  <a:moveTo>
                    <a:pt x="261" y="88"/>
                  </a:moveTo>
                  <a:lnTo>
                    <a:pt x="284" y="61"/>
                  </a:lnTo>
                  <a:lnTo>
                    <a:pt x="284" y="38"/>
                  </a:lnTo>
                  <a:lnTo>
                    <a:pt x="278" y="23"/>
                  </a:lnTo>
                  <a:lnTo>
                    <a:pt x="234" y="0"/>
                  </a:lnTo>
                  <a:lnTo>
                    <a:pt x="200" y="8"/>
                  </a:lnTo>
                  <a:lnTo>
                    <a:pt x="154" y="23"/>
                  </a:lnTo>
                  <a:lnTo>
                    <a:pt x="97" y="84"/>
                  </a:lnTo>
                  <a:lnTo>
                    <a:pt x="0" y="131"/>
                  </a:lnTo>
                  <a:lnTo>
                    <a:pt x="103" y="88"/>
                  </a:lnTo>
                  <a:lnTo>
                    <a:pt x="154" y="65"/>
                  </a:lnTo>
                  <a:lnTo>
                    <a:pt x="187" y="65"/>
                  </a:lnTo>
                  <a:lnTo>
                    <a:pt x="227" y="84"/>
                  </a:lnTo>
                  <a:lnTo>
                    <a:pt x="261" y="88"/>
                  </a:lnTo>
                  <a:lnTo>
                    <a:pt x="261" y="88"/>
                  </a:lnTo>
                  <a:close/>
                </a:path>
              </a:pathLst>
            </a:custGeom>
            <a:solidFill>
              <a:srgbClr val="000000"/>
            </a:solidFill>
            <a:ln w="9525">
              <a:noFill/>
            </a:ln>
          </p:spPr>
          <p:txBody>
            <a:bodyPr/>
            <a:lstStyle/>
            <a:p>
              <a:endParaRPr dirty="0">
                <a:latin typeface="Arial" panose="020B0604020202020204" pitchFamily="34" charset="0"/>
              </a:endParaRPr>
            </a:p>
          </p:txBody>
        </p:sp>
        <p:sp>
          <p:nvSpPr>
            <p:cNvPr id="29736" name="Freeform 37"/>
            <p:cNvSpPr/>
            <p:nvPr/>
          </p:nvSpPr>
          <p:spPr>
            <a:xfrm>
              <a:off x="3036" y="1217"/>
              <a:ext cx="135" cy="196"/>
            </a:xfrm>
            <a:custGeom>
              <a:avLst/>
              <a:gdLst>
                <a:gd name="txL" fmla="*/ 0 w 269"/>
                <a:gd name="txT" fmla="*/ 0 h 392"/>
                <a:gd name="txR" fmla="*/ 269 w 269"/>
                <a:gd name="txB" fmla="*/ 392 h 392"/>
              </a:gdLst>
              <a:ahLst/>
              <a:cxnLst>
                <a:cxn ang="0">
                  <a:pos x="0" y="97"/>
                </a:cxn>
                <a:cxn ang="0">
                  <a:pos x="38" y="76"/>
                </a:cxn>
                <a:cxn ang="0">
                  <a:pos x="43" y="52"/>
                </a:cxn>
                <a:cxn ang="0">
                  <a:pos x="38" y="16"/>
                </a:cxn>
                <a:cxn ang="0">
                  <a:pos x="22" y="0"/>
                </a:cxn>
                <a:cxn ang="0">
                  <a:pos x="49" y="16"/>
                </a:cxn>
                <a:cxn ang="0">
                  <a:pos x="83" y="52"/>
                </a:cxn>
                <a:cxn ang="0">
                  <a:pos x="83" y="65"/>
                </a:cxn>
                <a:cxn ang="0">
                  <a:pos x="60" y="92"/>
                </a:cxn>
                <a:cxn ang="0">
                  <a:pos x="100" y="80"/>
                </a:cxn>
                <a:cxn ang="0">
                  <a:pos x="115" y="88"/>
                </a:cxn>
                <a:cxn ang="0">
                  <a:pos x="150" y="109"/>
                </a:cxn>
                <a:cxn ang="0">
                  <a:pos x="203" y="168"/>
                </a:cxn>
                <a:cxn ang="0">
                  <a:pos x="269" y="194"/>
                </a:cxn>
                <a:cxn ang="0">
                  <a:pos x="197" y="181"/>
                </a:cxn>
                <a:cxn ang="0">
                  <a:pos x="115" y="145"/>
                </a:cxn>
                <a:cxn ang="0">
                  <a:pos x="110" y="168"/>
                </a:cxn>
                <a:cxn ang="0">
                  <a:pos x="150" y="225"/>
                </a:cxn>
                <a:cxn ang="0">
                  <a:pos x="266" y="284"/>
                </a:cxn>
                <a:cxn ang="0">
                  <a:pos x="172" y="284"/>
                </a:cxn>
                <a:cxn ang="0">
                  <a:pos x="218" y="308"/>
                </a:cxn>
                <a:cxn ang="0">
                  <a:pos x="266" y="320"/>
                </a:cxn>
                <a:cxn ang="0">
                  <a:pos x="197" y="316"/>
                </a:cxn>
                <a:cxn ang="0">
                  <a:pos x="209" y="346"/>
                </a:cxn>
                <a:cxn ang="0">
                  <a:pos x="241" y="375"/>
                </a:cxn>
                <a:cxn ang="0">
                  <a:pos x="180" y="363"/>
                </a:cxn>
                <a:cxn ang="0">
                  <a:pos x="146" y="308"/>
                </a:cxn>
                <a:cxn ang="0">
                  <a:pos x="119" y="392"/>
                </a:cxn>
                <a:cxn ang="0">
                  <a:pos x="119" y="284"/>
                </a:cxn>
                <a:cxn ang="0">
                  <a:pos x="74" y="211"/>
                </a:cxn>
                <a:cxn ang="0">
                  <a:pos x="79" y="181"/>
                </a:cxn>
                <a:cxn ang="0">
                  <a:pos x="39" y="105"/>
                </a:cxn>
                <a:cxn ang="0">
                  <a:pos x="0" y="97"/>
                </a:cxn>
                <a:cxn ang="0">
                  <a:pos x="0" y="97"/>
                </a:cxn>
              </a:cxnLst>
              <a:rect l="txL" t="txT" r="txR" b="txB"/>
              <a:pathLst>
                <a:path w="269" h="392">
                  <a:moveTo>
                    <a:pt x="0" y="97"/>
                  </a:moveTo>
                  <a:lnTo>
                    <a:pt x="38" y="76"/>
                  </a:lnTo>
                  <a:lnTo>
                    <a:pt x="43" y="52"/>
                  </a:lnTo>
                  <a:lnTo>
                    <a:pt x="38" y="16"/>
                  </a:lnTo>
                  <a:lnTo>
                    <a:pt x="22" y="0"/>
                  </a:lnTo>
                  <a:lnTo>
                    <a:pt x="49" y="16"/>
                  </a:lnTo>
                  <a:lnTo>
                    <a:pt x="83" y="52"/>
                  </a:lnTo>
                  <a:lnTo>
                    <a:pt x="83" y="65"/>
                  </a:lnTo>
                  <a:lnTo>
                    <a:pt x="60" y="92"/>
                  </a:lnTo>
                  <a:lnTo>
                    <a:pt x="100" y="80"/>
                  </a:lnTo>
                  <a:lnTo>
                    <a:pt x="115" y="88"/>
                  </a:lnTo>
                  <a:lnTo>
                    <a:pt x="150" y="109"/>
                  </a:lnTo>
                  <a:lnTo>
                    <a:pt x="203" y="168"/>
                  </a:lnTo>
                  <a:lnTo>
                    <a:pt x="269" y="194"/>
                  </a:lnTo>
                  <a:lnTo>
                    <a:pt x="197" y="181"/>
                  </a:lnTo>
                  <a:lnTo>
                    <a:pt x="115" y="145"/>
                  </a:lnTo>
                  <a:lnTo>
                    <a:pt x="110" y="168"/>
                  </a:lnTo>
                  <a:lnTo>
                    <a:pt x="150" y="225"/>
                  </a:lnTo>
                  <a:lnTo>
                    <a:pt x="266" y="284"/>
                  </a:lnTo>
                  <a:lnTo>
                    <a:pt x="172" y="284"/>
                  </a:lnTo>
                  <a:lnTo>
                    <a:pt x="218" y="308"/>
                  </a:lnTo>
                  <a:lnTo>
                    <a:pt x="266" y="320"/>
                  </a:lnTo>
                  <a:lnTo>
                    <a:pt x="197" y="316"/>
                  </a:lnTo>
                  <a:lnTo>
                    <a:pt x="209" y="346"/>
                  </a:lnTo>
                  <a:lnTo>
                    <a:pt x="241" y="375"/>
                  </a:lnTo>
                  <a:lnTo>
                    <a:pt x="180" y="363"/>
                  </a:lnTo>
                  <a:lnTo>
                    <a:pt x="146" y="308"/>
                  </a:lnTo>
                  <a:lnTo>
                    <a:pt x="119" y="392"/>
                  </a:lnTo>
                  <a:lnTo>
                    <a:pt x="119" y="284"/>
                  </a:lnTo>
                  <a:lnTo>
                    <a:pt x="74" y="211"/>
                  </a:lnTo>
                  <a:lnTo>
                    <a:pt x="79" y="181"/>
                  </a:lnTo>
                  <a:lnTo>
                    <a:pt x="39" y="105"/>
                  </a:lnTo>
                  <a:lnTo>
                    <a:pt x="0" y="97"/>
                  </a:lnTo>
                  <a:lnTo>
                    <a:pt x="0" y="97"/>
                  </a:lnTo>
                  <a:close/>
                </a:path>
              </a:pathLst>
            </a:custGeom>
            <a:solidFill>
              <a:srgbClr val="000000"/>
            </a:solidFill>
            <a:ln w="9525">
              <a:noFill/>
            </a:ln>
          </p:spPr>
          <p:txBody>
            <a:bodyPr/>
            <a:lstStyle/>
            <a:p>
              <a:endParaRPr dirty="0">
                <a:latin typeface="Arial" panose="020B0604020202020204" pitchFamily="34" charset="0"/>
              </a:endParaRPr>
            </a:p>
          </p:txBody>
        </p:sp>
        <p:sp>
          <p:nvSpPr>
            <p:cNvPr id="29737" name="Freeform 38"/>
            <p:cNvSpPr/>
            <p:nvPr/>
          </p:nvSpPr>
          <p:spPr>
            <a:xfrm>
              <a:off x="2969" y="1103"/>
              <a:ext cx="147" cy="122"/>
            </a:xfrm>
            <a:custGeom>
              <a:avLst/>
              <a:gdLst>
                <a:gd name="txL" fmla="*/ 0 w 292"/>
                <a:gd name="txT" fmla="*/ 0 h 244"/>
                <a:gd name="txR" fmla="*/ 292 w 292"/>
                <a:gd name="txB" fmla="*/ 244 h 244"/>
              </a:gdLst>
              <a:ahLst/>
              <a:cxnLst>
                <a:cxn ang="0">
                  <a:pos x="220" y="244"/>
                </a:cxn>
                <a:cxn ang="0">
                  <a:pos x="220" y="215"/>
                </a:cxn>
                <a:cxn ang="0">
                  <a:pos x="193" y="183"/>
                </a:cxn>
                <a:cxn ang="0">
                  <a:pos x="146" y="179"/>
                </a:cxn>
                <a:cxn ang="0">
                  <a:pos x="190" y="156"/>
                </a:cxn>
                <a:cxn ang="0">
                  <a:pos x="172" y="118"/>
                </a:cxn>
                <a:cxn ang="0">
                  <a:pos x="193" y="118"/>
                </a:cxn>
                <a:cxn ang="0">
                  <a:pos x="222" y="124"/>
                </a:cxn>
                <a:cxn ang="0">
                  <a:pos x="229" y="95"/>
                </a:cxn>
                <a:cxn ang="0">
                  <a:pos x="212" y="65"/>
                </a:cxn>
                <a:cxn ang="0">
                  <a:pos x="237" y="65"/>
                </a:cxn>
                <a:cxn ang="0">
                  <a:pos x="292" y="91"/>
                </a:cxn>
                <a:cxn ang="0">
                  <a:pos x="262" y="55"/>
                </a:cxn>
                <a:cxn ang="0">
                  <a:pos x="193" y="12"/>
                </a:cxn>
                <a:cxn ang="0">
                  <a:pos x="144" y="0"/>
                </a:cxn>
                <a:cxn ang="0">
                  <a:pos x="163" y="31"/>
                </a:cxn>
                <a:cxn ang="0">
                  <a:pos x="163" y="55"/>
                </a:cxn>
                <a:cxn ang="0">
                  <a:pos x="199" y="88"/>
                </a:cxn>
                <a:cxn ang="0">
                  <a:pos x="163" y="91"/>
                </a:cxn>
                <a:cxn ang="0">
                  <a:pos x="186" y="103"/>
                </a:cxn>
                <a:cxn ang="0">
                  <a:pos x="133" y="107"/>
                </a:cxn>
                <a:cxn ang="0">
                  <a:pos x="155" y="141"/>
                </a:cxn>
                <a:cxn ang="0">
                  <a:pos x="89" y="118"/>
                </a:cxn>
                <a:cxn ang="0">
                  <a:pos x="36" y="118"/>
                </a:cxn>
                <a:cxn ang="0">
                  <a:pos x="95" y="141"/>
                </a:cxn>
                <a:cxn ang="0">
                  <a:pos x="0" y="188"/>
                </a:cxn>
                <a:cxn ang="0">
                  <a:pos x="64" y="200"/>
                </a:cxn>
                <a:cxn ang="0">
                  <a:pos x="146" y="200"/>
                </a:cxn>
                <a:cxn ang="0">
                  <a:pos x="199" y="215"/>
                </a:cxn>
                <a:cxn ang="0">
                  <a:pos x="220" y="244"/>
                </a:cxn>
                <a:cxn ang="0">
                  <a:pos x="220" y="244"/>
                </a:cxn>
              </a:cxnLst>
              <a:rect l="txL" t="txT" r="txR" b="txB"/>
              <a:pathLst>
                <a:path w="292" h="244">
                  <a:moveTo>
                    <a:pt x="220" y="244"/>
                  </a:moveTo>
                  <a:lnTo>
                    <a:pt x="220" y="215"/>
                  </a:lnTo>
                  <a:lnTo>
                    <a:pt x="193" y="183"/>
                  </a:lnTo>
                  <a:lnTo>
                    <a:pt x="146" y="179"/>
                  </a:lnTo>
                  <a:lnTo>
                    <a:pt x="190" y="156"/>
                  </a:lnTo>
                  <a:lnTo>
                    <a:pt x="172" y="118"/>
                  </a:lnTo>
                  <a:lnTo>
                    <a:pt x="193" y="118"/>
                  </a:lnTo>
                  <a:lnTo>
                    <a:pt x="222" y="124"/>
                  </a:lnTo>
                  <a:lnTo>
                    <a:pt x="229" y="95"/>
                  </a:lnTo>
                  <a:lnTo>
                    <a:pt x="212" y="65"/>
                  </a:lnTo>
                  <a:lnTo>
                    <a:pt x="237" y="65"/>
                  </a:lnTo>
                  <a:lnTo>
                    <a:pt x="292" y="91"/>
                  </a:lnTo>
                  <a:lnTo>
                    <a:pt x="262" y="55"/>
                  </a:lnTo>
                  <a:lnTo>
                    <a:pt x="193" y="12"/>
                  </a:lnTo>
                  <a:lnTo>
                    <a:pt x="144" y="0"/>
                  </a:lnTo>
                  <a:lnTo>
                    <a:pt x="163" y="31"/>
                  </a:lnTo>
                  <a:lnTo>
                    <a:pt x="163" y="55"/>
                  </a:lnTo>
                  <a:lnTo>
                    <a:pt x="199" y="88"/>
                  </a:lnTo>
                  <a:lnTo>
                    <a:pt x="163" y="91"/>
                  </a:lnTo>
                  <a:lnTo>
                    <a:pt x="186" y="103"/>
                  </a:lnTo>
                  <a:lnTo>
                    <a:pt x="133" y="107"/>
                  </a:lnTo>
                  <a:lnTo>
                    <a:pt x="155" y="141"/>
                  </a:lnTo>
                  <a:lnTo>
                    <a:pt x="89" y="118"/>
                  </a:lnTo>
                  <a:lnTo>
                    <a:pt x="36" y="118"/>
                  </a:lnTo>
                  <a:lnTo>
                    <a:pt x="95" y="141"/>
                  </a:lnTo>
                  <a:lnTo>
                    <a:pt x="0" y="188"/>
                  </a:lnTo>
                  <a:lnTo>
                    <a:pt x="64" y="200"/>
                  </a:lnTo>
                  <a:lnTo>
                    <a:pt x="146" y="200"/>
                  </a:lnTo>
                  <a:lnTo>
                    <a:pt x="199" y="215"/>
                  </a:lnTo>
                  <a:lnTo>
                    <a:pt x="220" y="244"/>
                  </a:lnTo>
                  <a:lnTo>
                    <a:pt x="220" y="244"/>
                  </a:lnTo>
                  <a:close/>
                </a:path>
              </a:pathLst>
            </a:custGeom>
            <a:solidFill>
              <a:srgbClr val="000000"/>
            </a:solidFill>
            <a:ln w="9525">
              <a:noFill/>
            </a:ln>
          </p:spPr>
          <p:txBody>
            <a:bodyPr/>
            <a:lstStyle/>
            <a:p>
              <a:endParaRPr dirty="0">
                <a:latin typeface="Arial" panose="020B0604020202020204" pitchFamily="34" charset="0"/>
              </a:endParaRPr>
            </a:p>
          </p:txBody>
        </p:sp>
        <p:sp>
          <p:nvSpPr>
            <p:cNvPr id="29738" name="Freeform 39"/>
            <p:cNvSpPr/>
            <p:nvPr/>
          </p:nvSpPr>
          <p:spPr>
            <a:xfrm>
              <a:off x="3127" y="1179"/>
              <a:ext cx="95" cy="138"/>
            </a:xfrm>
            <a:custGeom>
              <a:avLst/>
              <a:gdLst>
                <a:gd name="txL" fmla="*/ 0 w 190"/>
                <a:gd name="txT" fmla="*/ 0 h 276"/>
                <a:gd name="txR" fmla="*/ 190 w 190"/>
                <a:gd name="txB" fmla="*/ 276 h 276"/>
              </a:gdLst>
              <a:ahLst/>
              <a:cxnLst>
                <a:cxn ang="0">
                  <a:pos x="59" y="0"/>
                </a:cxn>
                <a:cxn ang="0">
                  <a:pos x="104" y="63"/>
                </a:cxn>
                <a:cxn ang="0">
                  <a:pos x="158" y="232"/>
                </a:cxn>
                <a:cxn ang="0">
                  <a:pos x="190" y="276"/>
                </a:cxn>
                <a:cxn ang="0">
                  <a:pos x="122" y="249"/>
                </a:cxn>
                <a:cxn ang="0">
                  <a:pos x="61" y="194"/>
                </a:cxn>
                <a:cxn ang="0">
                  <a:pos x="0" y="124"/>
                </a:cxn>
                <a:cxn ang="0">
                  <a:pos x="87" y="181"/>
                </a:cxn>
                <a:cxn ang="0">
                  <a:pos x="84" y="124"/>
                </a:cxn>
                <a:cxn ang="0">
                  <a:pos x="59" y="69"/>
                </a:cxn>
                <a:cxn ang="0">
                  <a:pos x="97" y="88"/>
                </a:cxn>
                <a:cxn ang="0">
                  <a:pos x="87" y="54"/>
                </a:cxn>
                <a:cxn ang="0">
                  <a:pos x="59" y="0"/>
                </a:cxn>
                <a:cxn ang="0">
                  <a:pos x="59" y="0"/>
                </a:cxn>
              </a:cxnLst>
              <a:rect l="txL" t="txT" r="txR" b="txB"/>
              <a:pathLst>
                <a:path w="190" h="276">
                  <a:moveTo>
                    <a:pt x="59" y="0"/>
                  </a:moveTo>
                  <a:lnTo>
                    <a:pt x="104" y="63"/>
                  </a:lnTo>
                  <a:lnTo>
                    <a:pt x="158" y="232"/>
                  </a:lnTo>
                  <a:lnTo>
                    <a:pt x="190" y="276"/>
                  </a:lnTo>
                  <a:lnTo>
                    <a:pt x="122" y="249"/>
                  </a:lnTo>
                  <a:lnTo>
                    <a:pt x="61" y="194"/>
                  </a:lnTo>
                  <a:lnTo>
                    <a:pt x="0" y="124"/>
                  </a:lnTo>
                  <a:lnTo>
                    <a:pt x="87" y="181"/>
                  </a:lnTo>
                  <a:lnTo>
                    <a:pt x="84" y="124"/>
                  </a:lnTo>
                  <a:lnTo>
                    <a:pt x="59" y="69"/>
                  </a:lnTo>
                  <a:lnTo>
                    <a:pt x="97" y="88"/>
                  </a:lnTo>
                  <a:lnTo>
                    <a:pt x="87" y="54"/>
                  </a:lnTo>
                  <a:lnTo>
                    <a:pt x="59" y="0"/>
                  </a:lnTo>
                  <a:lnTo>
                    <a:pt x="5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39" name="Freeform 40"/>
            <p:cNvSpPr/>
            <p:nvPr/>
          </p:nvSpPr>
          <p:spPr>
            <a:xfrm>
              <a:off x="3210" y="1336"/>
              <a:ext cx="47" cy="96"/>
            </a:xfrm>
            <a:custGeom>
              <a:avLst/>
              <a:gdLst>
                <a:gd name="txL" fmla="*/ 0 w 95"/>
                <a:gd name="txT" fmla="*/ 0 h 192"/>
                <a:gd name="txR" fmla="*/ 95 w 95"/>
                <a:gd name="txB" fmla="*/ 192 h 192"/>
              </a:gdLst>
              <a:ahLst/>
              <a:cxnLst>
                <a:cxn ang="0">
                  <a:pos x="8" y="0"/>
                </a:cxn>
                <a:cxn ang="0">
                  <a:pos x="74" y="49"/>
                </a:cxn>
                <a:cxn ang="0">
                  <a:pos x="95" y="93"/>
                </a:cxn>
                <a:cxn ang="0">
                  <a:pos x="95" y="118"/>
                </a:cxn>
                <a:cxn ang="0">
                  <a:pos x="90" y="146"/>
                </a:cxn>
                <a:cxn ang="0">
                  <a:pos x="90" y="165"/>
                </a:cxn>
                <a:cxn ang="0">
                  <a:pos x="63" y="192"/>
                </a:cxn>
                <a:cxn ang="0">
                  <a:pos x="34" y="146"/>
                </a:cxn>
                <a:cxn ang="0">
                  <a:pos x="69" y="158"/>
                </a:cxn>
                <a:cxn ang="0">
                  <a:pos x="0" y="70"/>
                </a:cxn>
                <a:cxn ang="0">
                  <a:pos x="4" y="61"/>
                </a:cxn>
                <a:cxn ang="0">
                  <a:pos x="71" y="99"/>
                </a:cxn>
                <a:cxn ang="0">
                  <a:pos x="57" y="61"/>
                </a:cxn>
                <a:cxn ang="0">
                  <a:pos x="8" y="0"/>
                </a:cxn>
                <a:cxn ang="0">
                  <a:pos x="8" y="0"/>
                </a:cxn>
              </a:cxnLst>
              <a:rect l="txL" t="txT" r="txR" b="txB"/>
              <a:pathLst>
                <a:path w="95" h="192">
                  <a:moveTo>
                    <a:pt x="8" y="0"/>
                  </a:moveTo>
                  <a:lnTo>
                    <a:pt x="74" y="49"/>
                  </a:lnTo>
                  <a:lnTo>
                    <a:pt x="95" y="93"/>
                  </a:lnTo>
                  <a:lnTo>
                    <a:pt x="95" y="118"/>
                  </a:lnTo>
                  <a:lnTo>
                    <a:pt x="90" y="146"/>
                  </a:lnTo>
                  <a:lnTo>
                    <a:pt x="90" y="165"/>
                  </a:lnTo>
                  <a:lnTo>
                    <a:pt x="63" y="192"/>
                  </a:lnTo>
                  <a:lnTo>
                    <a:pt x="34" y="146"/>
                  </a:lnTo>
                  <a:lnTo>
                    <a:pt x="69" y="158"/>
                  </a:lnTo>
                  <a:lnTo>
                    <a:pt x="0" y="70"/>
                  </a:lnTo>
                  <a:lnTo>
                    <a:pt x="4" y="61"/>
                  </a:lnTo>
                  <a:lnTo>
                    <a:pt x="71" y="99"/>
                  </a:lnTo>
                  <a:lnTo>
                    <a:pt x="57" y="61"/>
                  </a:lnTo>
                  <a:lnTo>
                    <a:pt x="8" y="0"/>
                  </a:lnTo>
                  <a:lnTo>
                    <a:pt x="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0" name="Freeform 41"/>
            <p:cNvSpPr/>
            <p:nvPr/>
          </p:nvSpPr>
          <p:spPr>
            <a:xfrm>
              <a:off x="3096" y="1423"/>
              <a:ext cx="23" cy="42"/>
            </a:xfrm>
            <a:custGeom>
              <a:avLst/>
              <a:gdLst>
                <a:gd name="txL" fmla="*/ 0 w 48"/>
                <a:gd name="txT" fmla="*/ 0 h 83"/>
                <a:gd name="txR" fmla="*/ 48 w 48"/>
                <a:gd name="txB" fmla="*/ 83 h 83"/>
              </a:gdLst>
              <a:ahLst/>
              <a:cxnLst>
                <a:cxn ang="0">
                  <a:pos x="6" y="0"/>
                </a:cxn>
                <a:cxn ang="0">
                  <a:pos x="19" y="23"/>
                </a:cxn>
                <a:cxn ang="0">
                  <a:pos x="48" y="47"/>
                </a:cxn>
                <a:cxn ang="0">
                  <a:pos x="23" y="44"/>
                </a:cxn>
                <a:cxn ang="0">
                  <a:pos x="23" y="64"/>
                </a:cxn>
                <a:cxn ang="0">
                  <a:pos x="0" y="83"/>
                </a:cxn>
                <a:cxn ang="0">
                  <a:pos x="0" y="17"/>
                </a:cxn>
                <a:cxn ang="0">
                  <a:pos x="6" y="0"/>
                </a:cxn>
                <a:cxn ang="0">
                  <a:pos x="6" y="0"/>
                </a:cxn>
              </a:cxnLst>
              <a:rect l="txL" t="txT" r="txR" b="txB"/>
              <a:pathLst>
                <a:path w="48" h="83">
                  <a:moveTo>
                    <a:pt x="6" y="0"/>
                  </a:moveTo>
                  <a:lnTo>
                    <a:pt x="19" y="23"/>
                  </a:lnTo>
                  <a:lnTo>
                    <a:pt x="48" y="47"/>
                  </a:lnTo>
                  <a:lnTo>
                    <a:pt x="23" y="44"/>
                  </a:lnTo>
                  <a:lnTo>
                    <a:pt x="23" y="64"/>
                  </a:lnTo>
                  <a:lnTo>
                    <a:pt x="0" y="83"/>
                  </a:lnTo>
                  <a:lnTo>
                    <a:pt x="0" y="17"/>
                  </a:lnTo>
                  <a:lnTo>
                    <a:pt x="6" y="0"/>
                  </a:lnTo>
                  <a:lnTo>
                    <a:pt x="6"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1" name="Freeform 42"/>
            <p:cNvSpPr/>
            <p:nvPr/>
          </p:nvSpPr>
          <p:spPr>
            <a:xfrm>
              <a:off x="3055" y="1429"/>
              <a:ext cx="138" cy="218"/>
            </a:xfrm>
            <a:custGeom>
              <a:avLst/>
              <a:gdLst>
                <a:gd name="txL" fmla="*/ 0 w 277"/>
                <a:gd name="txT" fmla="*/ 0 h 436"/>
                <a:gd name="txR" fmla="*/ 277 w 277"/>
                <a:gd name="txB" fmla="*/ 436 h 436"/>
              </a:gdLst>
              <a:ahLst/>
              <a:cxnLst>
                <a:cxn ang="0">
                  <a:pos x="171" y="0"/>
                </a:cxn>
                <a:cxn ang="0">
                  <a:pos x="142" y="36"/>
                </a:cxn>
                <a:cxn ang="0">
                  <a:pos x="142" y="103"/>
                </a:cxn>
                <a:cxn ang="0">
                  <a:pos x="125" y="118"/>
                </a:cxn>
                <a:cxn ang="0">
                  <a:pos x="112" y="118"/>
                </a:cxn>
                <a:cxn ang="0">
                  <a:pos x="77" y="107"/>
                </a:cxn>
                <a:cxn ang="0">
                  <a:pos x="72" y="200"/>
                </a:cxn>
                <a:cxn ang="0">
                  <a:pos x="22" y="316"/>
                </a:cxn>
                <a:cxn ang="0">
                  <a:pos x="0" y="358"/>
                </a:cxn>
                <a:cxn ang="0">
                  <a:pos x="45" y="320"/>
                </a:cxn>
                <a:cxn ang="0">
                  <a:pos x="66" y="337"/>
                </a:cxn>
                <a:cxn ang="0">
                  <a:pos x="77" y="386"/>
                </a:cxn>
                <a:cxn ang="0">
                  <a:pos x="114" y="436"/>
                </a:cxn>
                <a:cxn ang="0">
                  <a:pos x="108" y="401"/>
                </a:cxn>
                <a:cxn ang="0">
                  <a:pos x="108" y="380"/>
                </a:cxn>
                <a:cxn ang="0">
                  <a:pos x="121" y="352"/>
                </a:cxn>
                <a:cxn ang="0">
                  <a:pos x="159" y="320"/>
                </a:cxn>
                <a:cxn ang="0">
                  <a:pos x="214" y="282"/>
                </a:cxn>
                <a:cxn ang="0">
                  <a:pos x="241" y="247"/>
                </a:cxn>
                <a:cxn ang="0">
                  <a:pos x="248" y="211"/>
                </a:cxn>
                <a:cxn ang="0">
                  <a:pos x="248" y="179"/>
                </a:cxn>
                <a:cxn ang="0">
                  <a:pos x="235" y="124"/>
                </a:cxn>
                <a:cxn ang="0">
                  <a:pos x="210" y="72"/>
                </a:cxn>
                <a:cxn ang="0">
                  <a:pos x="277" y="124"/>
                </a:cxn>
                <a:cxn ang="0">
                  <a:pos x="245" y="59"/>
                </a:cxn>
                <a:cxn ang="0">
                  <a:pos x="218" y="36"/>
                </a:cxn>
                <a:cxn ang="0">
                  <a:pos x="180" y="27"/>
                </a:cxn>
                <a:cxn ang="0">
                  <a:pos x="171" y="0"/>
                </a:cxn>
                <a:cxn ang="0">
                  <a:pos x="171" y="0"/>
                </a:cxn>
              </a:cxnLst>
              <a:rect l="txL" t="txT" r="txR" b="txB"/>
              <a:pathLst>
                <a:path w="277" h="436">
                  <a:moveTo>
                    <a:pt x="171" y="0"/>
                  </a:moveTo>
                  <a:lnTo>
                    <a:pt x="142" y="36"/>
                  </a:lnTo>
                  <a:lnTo>
                    <a:pt x="142" y="103"/>
                  </a:lnTo>
                  <a:lnTo>
                    <a:pt x="125" y="118"/>
                  </a:lnTo>
                  <a:lnTo>
                    <a:pt x="112" y="118"/>
                  </a:lnTo>
                  <a:lnTo>
                    <a:pt x="77" y="107"/>
                  </a:lnTo>
                  <a:lnTo>
                    <a:pt x="72" y="200"/>
                  </a:lnTo>
                  <a:lnTo>
                    <a:pt x="22" y="316"/>
                  </a:lnTo>
                  <a:lnTo>
                    <a:pt x="0" y="358"/>
                  </a:lnTo>
                  <a:lnTo>
                    <a:pt x="45" y="320"/>
                  </a:lnTo>
                  <a:lnTo>
                    <a:pt x="66" y="337"/>
                  </a:lnTo>
                  <a:lnTo>
                    <a:pt x="77" y="386"/>
                  </a:lnTo>
                  <a:lnTo>
                    <a:pt x="114" y="436"/>
                  </a:lnTo>
                  <a:lnTo>
                    <a:pt x="108" y="401"/>
                  </a:lnTo>
                  <a:lnTo>
                    <a:pt x="108" y="380"/>
                  </a:lnTo>
                  <a:lnTo>
                    <a:pt x="121" y="352"/>
                  </a:lnTo>
                  <a:lnTo>
                    <a:pt x="159" y="320"/>
                  </a:lnTo>
                  <a:lnTo>
                    <a:pt x="214" y="282"/>
                  </a:lnTo>
                  <a:lnTo>
                    <a:pt x="241" y="247"/>
                  </a:lnTo>
                  <a:lnTo>
                    <a:pt x="248" y="211"/>
                  </a:lnTo>
                  <a:lnTo>
                    <a:pt x="248" y="179"/>
                  </a:lnTo>
                  <a:lnTo>
                    <a:pt x="235" y="124"/>
                  </a:lnTo>
                  <a:lnTo>
                    <a:pt x="210" y="72"/>
                  </a:lnTo>
                  <a:lnTo>
                    <a:pt x="277" y="124"/>
                  </a:lnTo>
                  <a:lnTo>
                    <a:pt x="245" y="59"/>
                  </a:lnTo>
                  <a:lnTo>
                    <a:pt x="218" y="36"/>
                  </a:lnTo>
                  <a:lnTo>
                    <a:pt x="180" y="27"/>
                  </a:lnTo>
                  <a:lnTo>
                    <a:pt x="171" y="0"/>
                  </a:lnTo>
                  <a:lnTo>
                    <a:pt x="171"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2" name="Freeform 43"/>
            <p:cNvSpPr/>
            <p:nvPr/>
          </p:nvSpPr>
          <p:spPr>
            <a:xfrm>
              <a:off x="3186" y="1432"/>
              <a:ext cx="69" cy="160"/>
            </a:xfrm>
            <a:custGeom>
              <a:avLst/>
              <a:gdLst>
                <a:gd name="txL" fmla="*/ 0 w 138"/>
                <a:gd name="txT" fmla="*/ 0 h 319"/>
                <a:gd name="txR" fmla="*/ 138 w 138"/>
                <a:gd name="txB" fmla="*/ 319 h 319"/>
              </a:gdLst>
              <a:ahLst/>
              <a:cxnLst>
                <a:cxn ang="0">
                  <a:pos x="0" y="0"/>
                </a:cxn>
                <a:cxn ang="0">
                  <a:pos x="81" y="112"/>
                </a:cxn>
                <a:cxn ang="0">
                  <a:pos x="81" y="139"/>
                </a:cxn>
                <a:cxn ang="0">
                  <a:pos x="55" y="112"/>
                </a:cxn>
                <a:cxn ang="0">
                  <a:pos x="47" y="139"/>
                </a:cxn>
                <a:cxn ang="0">
                  <a:pos x="66" y="194"/>
                </a:cxn>
                <a:cxn ang="0">
                  <a:pos x="40" y="222"/>
                </a:cxn>
                <a:cxn ang="0">
                  <a:pos x="62" y="319"/>
                </a:cxn>
                <a:cxn ang="0">
                  <a:pos x="110" y="222"/>
                </a:cxn>
                <a:cxn ang="0">
                  <a:pos x="95" y="165"/>
                </a:cxn>
                <a:cxn ang="0">
                  <a:pos x="104" y="135"/>
                </a:cxn>
                <a:cxn ang="0">
                  <a:pos x="138" y="161"/>
                </a:cxn>
                <a:cxn ang="0">
                  <a:pos x="102" y="97"/>
                </a:cxn>
                <a:cxn ang="0">
                  <a:pos x="110" y="70"/>
                </a:cxn>
                <a:cxn ang="0">
                  <a:pos x="81" y="27"/>
                </a:cxn>
                <a:cxn ang="0">
                  <a:pos x="47" y="27"/>
                </a:cxn>
                <a:cxn ang="0">
                  <a:pos x="0" y="0"/>
                </a:cxn>
                <a:cxn ang="0">
                  <a:pos x="0" y="0"/>
                </a:cxn>
              </a:cxnLst>
              <a:rect l="txL" t="txT" r="txR" b="txB"/>
              <a:pathLst>
                <a:path w="138" h="319">
                  <a:moveTo>
                    <a:pt x="0" y="0"/>
                  </a:moveTo>
                  <a:lnTo>
                    <a:pt x="81" y="112"/>
                  </a:lnTo>
                  <a:lnTo>
                    <a:pt x="81" y="139"/>
                  </a:lnTo>
                  <a:lnTo>
                    <a:pt x="55" y="112"/>
                  </a:lnTo>
                  <a:lnTo>
                    <a:pt x="47" y="139"/>
                  </a:lnTo>
                  <a:lnTo>
                    <a:pt x="66" y="194"/>
                  </a:lnTo>
                  <a:lnTo>
                    <a:pt x="40" y="222"/>
                  </a:lnTo>
                  <a:lnTo>
                    <a:pt x="62" y="319"/>
                  </a:lnTo>
                  <a:lnTo>
                    <a:pt x="110" y="222"/>
                  </a:lnTo>
                  <a:lnTo>
                    <a:pt x="95" y="165"/>
                  </a:lnTo>
                  <a:lnTo>
                    <a:pt x="104" y="135"/>
                  </a:lnTo>
                  <a:lnTo>
                    <a:pt x="138" y="161"/>
                  </a:lnTo>
                  <a:lnTo>
                    <a:pt x="102" y="97"/>
                  </a:lnTo>
                  <a:lnTo>
                    <a:pt x="110" y="70"/>
                  </a:lnTo>
                  <a:lnTo>
                    <a:pt x="81" y="27"/>
                  </a:lnTo>
                  <a:lnTo>
                    <a:pt x="47" y="2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3" name="Freeform 44"/>
            <p:cNvSpPr/>
            <p:nvPr/>
          </p:nvSpPr>
          <p:spPr>
            <a:xfrm>
              <a:off x="3045" y="1587"/>
              <a:ext cx="153" cy="185"/>
            </a:xfrm>
            <a:custGeom>
              <a:avLst/>
              <a:gdLst>
                <a:gd name="txL" fmla="*/ 0 w 305"/>
                <a:gd name="txT" fmla="*/ 0 h 370"/>
                <a:gd name="txR" fmla="*/ 305 w 305"/>
                <a:gd name="txB" fmla="*/ 370 h 370"/>
              </a:gdLst>
              <a:ahLst/>
              <a:cxnLst>
                <a:cxn ang="0">
                  <a:pos x="305" y="0"/>
                </a:cxn>
                <a:cxn ang="0">
                  <a:pos x="157" y="81"/>
                </a:cxn>
                <a:cxn ang="0">
                  <a:pos x="140" y="120"/>
                </a:cxn>
                <a:cxn ang="0">
                  <a:pos x="140" y="144"/>
                </a:cxn>
                <a:cxn ang="0">
                  <a:pos x="115" y="159"/>
                </a:cxn>
                <a:cxn ang="0">
                  <a:pos x="123" y="129"/>
                </a:cxn>
                <a:cxn ang="0">
                  <a:pos x="68" y="201"/>
                </a:cxn>
                <a:cxn ang="0">
                  <a:pos x="0" y="370"/>
                </a:cxn>
                <a:cxn ang="0">
                  <a:pos x="148" y="159"/>
                </a:cxn>
                <a:cxn ang="0">
                  <a:pos x="190" y="177"/>
                </a:cxn>
                <a:cxn ang="0">
                  <a:pos x="184" y="144"/>
                </a:cxn>
                <a:cxn ang="0">
                  <a:pos x="184" y="123"/>
                </a:cxn>
                <a:cxn ang="0">
                  <a:pos x="209" y="93"/>
                </a:cxn>
                <a:cxn ang="0">
                  <a:pos x="294" y="42"/>
                </a:cxn>
                <a:cxn ang="0">
                  <a:pos x="264" y="42"/>
                </a:cxn>
                <a:cxn ang="0">
                  <a:pos x="305" y="0"/>
                </a:cxn>
                <a:cxn ang="0">
                  <a:pos x="305" y="0"/>
                </a:cxn>
              </a:cxnLst>
              <a:rect l="txL" t="txT" r="txR" b="txB"/>
              <a:pathLst>
                <a:path w="305" h="370">
                  <a:moveTo>
                    <a:pt x="305" y="0"/>
                  </a:moveTo>
                  <a:lnTo>
                    <a:pt x="157" y="81"/>
                  </a:lnTo>
                  <a:lnTo>
                    <a:pt x="140" y="120"/>
                  </a:lnTo>
                  <a:lnTo>
                    <a:pt x="140" y="144"/>
                  </a:lnTo>
                  <a:lnTo>
                    <a:pt x="115" y="159"/>
                  </a:lnTo>
                  <a:lnTo>
                    <a:pt x="123" y="129"/>
                  </a:lnTo>
                  <a:lnTo>
                    <a:pt x="68" y="201"/>
                  </a:lnTo>
                  <a:lnTo>
                    <a:pt x="0" y="370"/>
                  </a:lnTo>
                  <a:lnTo>
                    <a:pt x="148" y="159"/>
                  </a:lnTo>
                  <a:lnTo>
                    <a:pt x="190" y="177"/>
                  </a:lnTo>
                  <a:lnTo>
                    <a:pt x="184" y="144"/>
                  </a:lnTo>
                  <a:lnTo>
                    <a:pt x="184" y="123"/>
                  </a:lnTo>
                  <a:lnTo>
                    <a:pt x="209" y="93"/>
                  </a:lnTo>
                  <a:lnTo>
                    <a:pt x="294" y="42"/>
                  </a:lnTo>
                  <a:lnTo>
                    <a:pt x="264" y="42"/>
                  </a:lnTo>
                  <a:lnTo>
                    <a:pt x="305" y="0"/>
                  </a:lnTo>
                  <a:lnTo>
                    <a:pt x="305"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4" name="Freeform 45"/>
            <p:cNvSpPr/>
            <p:nvPr/>
          </p:nvSpPr>
          <p:spPr>
            <a:xfrm>
              <a:off x="3179" y="1599"/>
              <a:ext cx="45" cy="99"/>
            </a:xfrm>
            <a:custGeom>
              <a:avLst/>
              <a:gdLst>
                <a:gd name="txL" fmla="*/ 0 w 90"/>
                <a:gd name="txT" fmla="*/ 0 h 198"/>
                <a:gd name="txR" fmla="*/ 90 w 90"/>
                <a:gd name="txB" fmla="*/ 198 h 198"/>
              </a:gdLst>
              <a:ahLst/>
              <a:cxnLst>
                <a:cxn ang="0">
                  <a:pos x="80" y="0"/>
                </a:cxn>
                <a:cxn ang="0">
                  <a:pos x="61" y="46"/>
                </a:cxn>
                <a:cxn ang="0">
                  <a:pos x="0" y="96"/>
                </a:cxn>
                <a:cxn ang="0">
                  <a:pos x="0" y="135"/>
                </a:cxn>
                <a:cxn ang="0">
                  <a:pos x="29" y="105"/>
                </a:cxn>
                <a:cxn ang="0">
                  <a:pos x="35" y="120"/>
                </a:cxn>
                <a:cxn ang="0">
                  <a:pos x="57" y="143"/>
                </a:cxn>
                <a:cxn ang="0">
                  <a:pos x="57" y="147"/>
                </a:cxn>
                <a:cxn ang="0">
                  <a:pos x="27" y="198"/>
                </a:cxn>
                <a:cxn ang="0">
                  <a:pos x="65" y="160"/>
                </a:cxn>
                <a:cxn ang="0">
                  <a:pos x="65" y="135"/>
                </a:cxn>
                <a:cxn ang="0">
                  <a:pos x="54" y="105"/>
                </a:cxn>
                <a:cxn ang="0">
                  <a:pos x="54" y="84"/>
                </a:cxn>
                <a:cxn ang="0">
                  <a:pos x="86" y="27"/>
                </a:cxn>
                <a:cxn ang="0">
                  <a:pos x="90" y="8"/>
                </a:cxn>
                <a:cxn ang="0">
                  <a:pos x="80" y="0"/>
                </a:cxn>
                <a:cxn ang="0">
                  <a:pos x="80" y="0"/>
                </a:cxn>
              </a:cxnLst>
              <a:rect l="txL" t="txT" r="txR" b="txB"/>
              <a:pathLst>
                <a:path w="90" h="198">
                  <a:moveTo>
                    <a:pt x="80" y="0"/>
                  </a:moveTo>
                  <a:lnTo>
                    <a:pt x="61" y="46"/>
                  </a:lnTo>
                  <a:lnTo>
                    <a:pt x="0" y="96"/>
                  </a:lnTo>
                  <a:lnTo>
                    <a:pt x="0" y="135"/>
                  </a:lnTo>
                  <a:lnTo>
                    <a:pt x="29" y="105"/>
                  </a:lnTo>
                  <a:lnTo>
                    <a:pt x="35" y="120"/>
                  </a:lnTo>
                  <a:lnTo>
                    <a:pt x="57" y="143"/>
                  </a:lnTo>
                  <a:lnTo>
                    <a:pt x="57" y="147"/>
                  </a:lnTo>
                  <a:lnTo>
                    <a:pt x="27" y="198"/>
                  </a:lnTo>
                  <a:lnTo>
                    <a:pt x="65" y="160"/>
                  </a:lnTo>
                  <a:lnTo>
                    <a:pt x="65" y="135"/>
                  </a:lnTo>
                  <a:lnTo>
                    <a:pt x="54" y="105"/>
                  </a:lnTo>
                  <a:lnTo>
                    <a:pt x="54" y="84"/>
                  </a:lnTo>
                  <a:lnTo>
                    <a:pt x="86" y="27"/>
                  </a:lnTo>
                  <a:lnTo>
                    <a:pt x="90" y="8"/>
                  </a:lnTo>
                  <a:lnTo>
                    <a:pt x="80" y="0"/>
                  </a:lnTo>
                  <a:lnTo>
                    <a:pt x="8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5" name="Freeform 46"/>
            <p:cNvSpPr/>
            <p:nvPr/>
          </p:nvSpPr>
          <p:spPr>
            <a:xfrm>
              <a:off x="2713" y="1131"/>
              <a:ext cx="243" cy="235"/>
            </a:xfrm>
            <a:custGeom>
              <a:avLst/>
              <a:gdLst>
                <a:gd name="txL" fmla="*/ 0 w 486"/>
                <a:gd name="txT" fmla="*/ 0 h 472"/>
                <a:gd name="txR" fmla="*/ 486 w 486"/>
                <a:gd name="txB" fmla="*/ 472 h 472"/>
              </a:gdLst>
              <a:ahLst/>
              <a:cxnLst>
                <a:cxn ang="0">
                  <a:pos x="486" y="189"/>
                </a:cxn>
                <a:cxn ang="0">
                  <a:pos x="267" y="314"/>
                </a:cxn>
                <a:cxn ang="0">
                  <a:pos x="163" y="457"/>
                </a:cxn>
                <a:cxn ang="0">
                  <a:pos x="133" y="472"/>
                </a:cxn>
                <a:cxn ang="0">
                  <a:pos x="153" y="411"/>
                </a:cxn>
                <a:cxn ang="0">
                  <a:pos x="153" y="346"/>
                </a:cxn>
                <a:cxn ang="0">
                  <a:pos x="95" y="417"/>
                </a:cxn>
                <a:cxn ang="0">
                  <a:pos x="95" y="472"/>
                </a:cxn>
                <a:cxn ang="0">
                  <a:pos x="11" y="417"/>
                </a:cxn>
                <a:cxn ang="0">
                  <a:pos x="0" y="358"/>
                </a:cxn>
                <a:cxn ang="0">
                  <a:pos x="24" y="291"/>
                </a:cxn>
                <a:cxn ang="0">
                  <a:pos x="89" y="238"/>
                </a:cxn>
                <a:cxn ang="0">
                  <a:pos x="43" y="204"/>
                </a:cxn>
                <a:cxn ang="0">
                  <a:pos x="104" y="189"/>
                </a:cxn>
                <a:cxn ang="0">
                  <a:pos x="207" y="76"/>
                </a:cxn>
                <a:cxn ang="0">
                  <a:pos x="324" y="0"/>
                </a:cxn>
                <a:cxn ang="0">
                  <a:pos x="294" y="40"/>
                </a:cxn>
                <a:cxn ang="0">
                  <a:pos x="378" y="10"/>
                </a:cxn>
                <a:cxn ang="0">
                  <a:pos x="222" y="133"/>
                </a:cxn>
                <a:cxn ang="0">
                  <a:pos x="338" y="76"/>
                </a:cxn>
                <a:cxn ang="0">
                  <a:pos x="397" y="76"/>
                </a:cxn>
                <a:cxn ang="0">
                  <a:pos x="277" y="160"/>
                </a:cxn>
                <a:cxn ang="0">
                  <a:pos x="254" y="209"/>
                </a:cxn>
                <a:cxn ang="0">
                  <a:pos x="351" y="145"/>
                </a:cxn>
                <a:cxn ang="0">
                  <a:pos x="473" y="116"/>
                </a:cxn>
                <a:cxn ang="0">
                  <a:pos x="380" y="173"/>
                </a:cxn>
                <a:cxn ang="0">
                  <a:pos x="267" y="232"/>
                </a:cxn>
                <a:cxn ang="0">
                  <a:pos x="228" y="304"/>
                </a:cxn>
                <a:cxn ang="0">
                  <a:pos x="427" y="194"/>
                </a:cxn>
                <a:cxn ang="0">
                  <a:pos x="486" y="189"/>
                </a:cxn>
                <a:cxn ang="0">
                  <a:pos x="486" y="189"/>
                </a:cxn>
              </a:cxnLst>
              <a:rect l="txL" t="txT" r="txR" b="txB"/>
              <a:pathLst>
                <a:path w="486" h="472">
                  <a:moveTo>
                    <a:pt x="486" y="189"/>
                  </a:moveTo>
                  <a:lnTo>
                    <a:pt x="267" y="314"/>
                  </a:lnTo>
                  <a:lnTo>
                    <a:pt x="163" y="457"/>
                  </a:lnTo>
                  <a:lnTo>
                    <a:pt x="133" y="472"/>
                  </a:lnTo>
                  <a:lnTo>
                    <a:pt x="153" y="411"/>
                  </a:lnTo>
                  <a:lnTo>
                    <a:pt x="153" y="346"/>
                  </a:lnTo>
                  <a:lnTo>
                    <a:pt x="95" y="417"/>
                  </a:lnTo>
                  <a:lnTo>
                    <a:pt x="95" y="472"/>
                  </a:lnTo>
                  <a:lnTo>
                    <a:pt x="11" y="417"/>
                  </a:lnTo>
                  <a:lnTo>
                    <a:pt x="0" y="358"/>
                  </a:lnTo>
                  <a:lnTo>
                    <a:pt x="24" y="291"/>
                  </a:lnTo>
                  <a:lnTo>
                    <a:pt x="89" y="238"/>
                  </a:lnTo>
                  <a:lnTo>
                    <a:pt x="43" y="204"/>
                  </a:lnTo>
                  <a:lnTo>
                    <a:pt x="104" y="189"/>
                  </a:lnTo>
                  <a:lnTo>
                    <a:pt x="207" y="76"/>
                  </a:lnTo>
                  <a:lnTo>
                    <a:pt x="324" y="0"/>
                  </a:lnTo>
                  <a:lnTo>
                    <a:pt x="294" y="40"/>
                  </a:lnTo>
                  <a:lnTo>
                    <a:pt x="378" y="10"/>
                  </a:lnTo>
                  <a:lnTo>
                    <a:pt x="222" y="133"/>
                  </a:lnTo>
                  <a:lnTo>
                    <a:pt x="338" y="76"/>
                  </a:lnTo>
                  <a:lnTo>
                    <a:pt x="397" y="76"/>
                  </a:lnTo>
                  <a:lnTo>
                    <a:pt x="277" y="160"/>
                  </a:lnTo>
                  <a:lnTo>
                    <a:pt x="254" y="209"/>
                  </a:lnTo>
                  <a:lnTo>
                    <a:pt x="351" y="145"/>
                  </a:lnTo>
                  <a:lnTo>
                    <a:pt x="473" y="116"/>
                  </a:lnTo>
                  <a:lnTo>
                    <a:pt x="380" y="173"/>
                  </a:lnTo>
                  <a:lnTo>
                    <a:pt x="267" y="232"/>
                  </a:lnTo>
                  <a:lnTo>
                    <a:pt x="228" y="304"/>
                  </a:lnTo>
                  <a:lnTo>
                    <a:pt x="427" y="194"/>
                  </a:lnTo>
                  <a:lnTo>
                    <a:pt x="486" y="189"/>
                  </a:lnTo>
                  <a:lnTo>
                    <a:pt x="486" y="189"/>
                  </a:lnTo>
                  <a:close/>
                </a:path>
              </a:pathLst>
            </a:custGeom>
            <a:solidFill>
              <a:srgbClr val="000000"/>
            </a:solidFill>
            <a:ln w="9525">
              <a:noFill/>
            </a:ln>
          </p:spPr>
          <p:txBody>
            <a:bodyPr/>
            <a:lstStyle/>
            <a:p>
              <a:endParaRPr dirty="0">
                <a:latin typeface="Arial" panose="020B0604020202020204" pitchFamily="34" charset="0"/>
              </a:endParaRPr>
            </a:p>
          </p:txBody>
        </p:sp>
        <p:sp>
          <p:nvSpPr>
            <p:cNvPr id="29746" name="Freeform 47"/>
            <p:cNvSpPr/>
            <p:nvPr/>
          </p:nvSpPr>
          <p:spPr>
            <a:xfrm>
              <a:off x="2913" y="1083"/>
              <a:ext cx="109" cy="58"/>
            </a:xfrm>
            <a:custGeom>
              <a:avLst/>
              <a:gdLst>
                <a:gd name="txL" fmla="*/ 0 w 219"/>
                <a:gd name="txT" fmla="*/ 0 h 116"/>
                <a:gd name="txR" fmla="*/ 219 w 219"/>
                <a:gd name="txB" fmla="*/ 116 h 116"/>
              </a:gdLst>
              <a:ahLst/>
              <a:cxnLst>
                <a:cxn ang="0">
                  <a:pos x="0" y="44"/>
                </a:cxn>
                <a:cxn ang="0">
                  <a:pos x="86" y="17"/>
                </a:cxn>
                <a:cxn ang="0">
                  <a:pos x="143" y="17"/>
                </a:cxn>
                <a:cxn ang="0">
                  <a:pos x="179" y="35"/>
                </a:cxn>
                <a:cxn ang="0">
                  <a:pos x="189" y="0"/>
                </a:cxn>
                <a:cxn ang="0">
                  <a:pos x="219" y="35"/>
                </a:cxn>
                <a:cxn ang="0">
                  <a:pos x="208" y="52"/>
                </a:cxn>
                <a:cxn ang="0">
                  <a:pos x="116" y="71"/>
                </a:cxn>
                <a:cxn ang="0">
                  <a:pos x="179" y="88"/>
                </a:cxn>
                <a:cxn ang="0">
                  <a:pos x="168" y="116"/>
                </a:cxn>
                <a:cxn ang="0">
                  <a:pos x="116" y="116"/>
                </a:cxn>
                <a:cxn ang="0">
                  <a:pos x="19" y="88"/>
                </a:cxn>
                <a:cxn ang="0">
                  <a:pos x="130" y="99"/>
                </a:cxn>
                <a:cxn ang="0">
                  <a:pos x="90" y="69"/>
                </a:cxn>
                <a:cxn ang="0">
                  <a:pos x="116" y="44"/>
                </a:cxn>
                <a:cxn ang="0">
                  <a:pos x="59" y="44"/>
                </a:cxn>
                <a:cxn ang="0">
                  <a:pos x="0" y="44"/>
                </a:cxn>
                <a:cxn ang="0">
                  <a:pos x="0" y="44"/>
                </a:cxn>
              </a:cxnLst>
              <a:rect l="txL" t="txT" r="txR" b="txB"/>
              <a:pathLst>
                <a:path w="219" h="116">
                  <a:moveTo>
                    <a:pt x="0" y="44"/>
                  </a:moveTo>
                  <a:lnTo>
                    <a:pt x="86" y="17"/>
                  </a:lnTo>
                  <a:lnTo>
                    <a:pt x="143" y="17"/>
                  </a:lnTo>
                  <a:lnTo>
                    <a:pt x="179" y="35"/>
                  </a:lnTo>
                  <a:lnTo>
                    <a:pt x="189" y="0"/>
                  </a:lnTo>
                  <a:lnTo>
                    <a:pt x="219" y="35"/>
                  </a:lnTo>
                  <a:lnTo>
                    <a:pt x="208" y="52"/>
                  </a:lnTo>
                  <a:lnTo>
                    <a:pt x="116" y="71"/>
                  </a:lnTo>
                  <a:lnTo>
                    <a:pt x="179" y="88"/>
                  </a:lnTo>
                  <a:lnTo>
                    <a:pt x="168" y="116"/>
                  </a:lnTo>
                  <a:lnTo>
                    <a:pt x="116" y="116"/>
                  </a:lnTo>
                  <a:lnTo>
                    <a:pt x="19" y="88"/>
                  </a:lnTo>
                  <a:lnTo>
                    <a:pt x="130" y="99"/>
                  </a:lnTo>
                  <a:lnTo>
                    <a:pt x="90" y="69"/>
                  </a:lnTo>
                  <a:lnTo>
                    <a:pt x="116" y="44"/>
                  </a:lnTo>
                  <a:lnTo>
                    <a:pt x="59" y="44"/>
                  </a:lnTo>
                  <a:lnTo>
                    <a:pt x="0" y="44"/>
                  </a:lnTo>
                  <a:lnTo>
                    <a:pt x="0" y="44"/>
                  </a:lnTo>
                  <a:close/>
                </a:path>
              </a:pathLst>
            </a:custGeom>
            <a:solidFill>
              <a:srgbClr val="000000"/>
            </a:solidFill>
            <a:ln w="9525">
              <a:noFill/>
            </a:ln>
          </p:spPr>
          <p:txBody>
            <a:bodyPr/>
            <a:lstStyle/>
            <a:p>
              <a:endParaRPr dirty="0">
                <a:latin typeface="Arial" panose="020B0604020202020204" pitchFamily="34" charset="0"/>
              </a:endParaRPr>
            </a:p>
          </p:txBody>
        </p:sp>
        <p:sp>
          <p:nvSpPr>
            <p:cNvPr id="29747" name="Freeform 48"/>
            <p:cNvSpPr/>
            <p:nvPr/>
          </p:nvSpPr>
          <p:spPr>
            <a:xfrm>
              <a:off x="2727" y="1124"/>
              <a:ext cx="120" cy="95"/>
            </a:xfrm>
            <a:custGeom>
              <a:avLst/>
              <a:gdLst>
                <a:gd name="txL" fmla="*/ 0 w 239"/>
                <a:gd name="txT" fmla="*/ 0 h 190"/>
                <a:gd name="txR" fmla="*/ 239 w 239"/>
                <a:gd name="txB" fmla="*/ 190 h 190"/>
              </a:gdLst>
              <a:ahLst/>
              <a:cxnLst>
                <a:cxn ang="0">
                  <a:pos x="239" y="0"/>
                </a:cxn>
                <a:cxn ang="0">
                  <a:pos x="97" y="89"/>
                </a:cxn>
                <a:cxn ang="0">
                  <a:pos x="55" y="152"/>
                </a:cxn>
                <a:cxn ang="0">
                  <a:pos x="0" y="190"/>
                </a:cxn>
                <a:cxn ang="0">
                  <a:pos x="63" y="89"/>
                </a:cxn>
                <a:cxn ang="0">
                  <a:pos x="133" y="38"/>
                </a:cxn>
                <a:cxn ang="0">
                  <a:pos x="239" y="0"/>
                </a:cxn>
                <a:cxn ang="0">
                  <a:pos x="239" y="0"/>
                </a:cxn>
              </a:cxnLst>
              <a:rect l="txL" t="txT" r="txR" b="txB"/>
              <a:pathLst>
                <a:path w="239" h="190">
                  <a:moveTo>
                    <a:pt x="239" y="0"/>
                  </a:moveTo>
                  <a:lnTo>
                    <a:pt x="97" y="89"/>
                  </a:lnTo>
                  <a:lnTo>
                    <a:pt x="55" y="152"/>
                  </a:lnTo>
                  <a:lnTo>
                    <a:pt x="0" y="190"/>
                  </a:lnTo>
                  <a:lnTo>
                    <a:pt x="63" y="89"/>
                  </a:lnTo>
                  <a:lnTo>
                    <a:pt x="133" y="38"/>
                  </a:lnTo>
                  <a:lnTo>
                    <a:pt x="239" y="0"/>
                  </a:lnTo>
                  <a:lnTo>
                    <a:pt x="239"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8" name="Freeform 49"/>
            <p:cNvSpPr/>
            <p:nvPr/>
          </p:nvSpPr>
          <p:spPr>
            <a:xfrm>
              <a:off x="2665" y="1232"/>
              <a:ext cx="55" cy="67"/>
            </a:xfrm>
            <a:custGeom>
              <a:avLst/>
              <a:gdLst>
                <a:gd name="txL" fmla="*/ 0 w 110"/>
                <a:gd name="txT" fmla="*/ 0 h 133"/>
                <a:gd name="txR" fmla="*/ 110 w 110"/>
                <a:gd name="txB" fmla="*/ 133 h 133"/>
              </a:gdLst>
              <a:ahLst/>
              <a:cxnLst>
                <a:cxn ang="0">
                  <a:pos x="110" y="0"/>
                </a:cxn>
                <a:cxn ang="0">
                  <a:pos x="76" y="28"/>
                </a:cxn>
                <a:cxn ang="0">
                  <a:pos x="36" y="93"/>
                </a:cxn>
                <a:cxn ang="0">
                  <a:pos x="0" y="133"/>
                </a:cxn>
                <a:cxn ang="0">
                  <a:pos x="57" y="104"/>
                </a:cxn>
                <a:cxn ang="0">
                  <a:pos x="110" y="0"/>
                </a:cxn>
                <a:cxn ang="0">
                  <a:pos x="110" y="0"/>
                </a:cxn>
              </a:cxnLst>
              <a:rect l="txL" t="txT" r="txR" b="txB"/>
              <a:pathLst>
                <a:path w="110" h="133">
                  <a:moveTo>
                    <a:pt x="110" y="0"/>
                  </a:moveTo>
                  <a:lnTo>
                    <a:pt x="76" y="28"/>
                  </a:lnTo>
                  <a:lnTo>
                    <a:pt x="36" y="93"/>
                  </a:lnTo>
                  <a:lnTo>
                    <a:pt x="0" y="133"/>
                  </a:lnTo>
                  <a:lnTo>
                    <a:pt x="57" y="104"/>
                  </a:lnTo>
                  <a:lnTo>
                    <a:pt x="110" y="0"/>
                  </a:lnTo>
                  <a:lnTo>
                    <a:pt x="1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49" name="Freeform 50"/>
            <p:cNvSpPr/>
            <p:nvPr/>
          </p:nvSpPr>
          <p:spPr>
            <a:xfrm>
              <a:off x="2645" y="1299"/>
              <a:ext cx="50" cy="214"/>
            </a:xfrm>
            <a:custGeom>
              <a:avLst/>
              <a:gdLst>
                <a:gd name="txL" fmla="*/ 0 w 98"/>
                <a:gd name="txT" fmla="*/ 0 h 427"/>
                <a:gd name="txR" fmla="*/ 98 w 98"/>
                <a:gd name="txB" fmla="*/ 427 h 427"/>
              </a:gdLst>
              <a:ahLst/>
              <a:cxnLst>
                <a:cxn ang="0">
                  <a:pos x="98" y="0"/>
                </a:cxn>
                <a:cxn ang="0">
                  <a:pos x="74" y="40"/>
                </a:cxn>
                <a:cxn ang="0">
                  <a:pos x="51" y="120"/>
                </a:cxn>
                <a:cxn ang="0">
                  <a:pos x="21" y="144"/>
                </a:cxn>
                <a:cxn ang="0">
                  <a:pos x="40" y="144"/>
                </a:cxn>
                <a:cxn ang="0">
                  <a:pos x="21" y="211"/>
                </a:cxn>
                <a:cxn ang="0">
                  <a:pos x="40" y="275"/>
                </a:cxn>
                <a:cxn ang="0">
                  <a:pos x="0" y="340"/>
                </a:cxn>
                <a:cxn ang="0">
                  <a:pos x="36" y="427"/>
                </a:cxn>
                <a:cxn ang="0">
                  <a:pos x="21" y="348"/>
                </a:cxn>
                <a:cxn ang="0">
                  <a:pos x="59" y="272"/>
                </a:cxn>
                <a:cxn ang="0">
                  <a:pos x="36" y="216"/>
                </a:cxn>
                <a:cxn ang="0">
                  <a:pos x="40" y="182"/>
                </a:cxn>
                <a:cxn ang="0">
                  <a:pos x="74" y="112"/>
                </a:cxn>
                <a:cxn ang="0">
                  <a:pos x="83" y="61"/>
                </a:cxn>
                <a:cxn ang="0">
                  <a:pos x="98" y="0"/>
                </a:cxn>
                <a:cxn ang="0">
                  <a:pos x="98" y="0"/>
                </a:cxn>
              </a:cxnLst>
              <a:rect l="txL" t="txT" r="txR" b="txB"/>
              <a:pathLst>
                <a:path w="98" h="427">
                  <a:moveTo>
                    <a:pt x="98" y="0"/>
                  </a:moveTo>
                  <a:lnTo>
                    <a:pt x="74" y="40"/>
                  </a:lnTo>
                  <a:lnTo>
                    <a:pt x="51" y="120"/>
                  </a:lnTo>
                  <a:lnTo>
                    <a:pt x="21" y="144"/>
                  </a:lnTo>
                  <a:lnTo>
                    <a:pt x="40" y="144"/>
                  </a:lnTo>
                  <a:lnTo>
                    <a:pt x="21" y="211"/>
                  </a:lnTo>
                  <a:lnTo>
                    <a:pt x="40" y="275"/>
                  </a:lnTo>
                  <a:lnTo>
                    <a:pt x="0" y="340"/>
                  </a:lnTo>
                  <a:lnTo>
                    <a:pt x="36" y="427"/>
                  </a:lnTo>
                  <a:lnTo>
                    <a:pt x="21" y="348"/>
                  </a:lnTo>
                  <a:lnTo>
                    <a:pt x="59" y="272"/>
                  </a:lnTo>
                  <a:lnTo>
                    <a:pt x="36" y="216"/>
                  </a:lnTo>
                  <a:lnTo>
                    <a:pt x="40" y="182"/>
                  </a:lnTo>
                  <a:lnTo>
                    <a:pt x="74" y="112"/>
                  </a:lnTo>
                  <a:lnTo>
                    <a:pt x="83" y="61"/>
                  </a:lnTo>
                  <a:lnTo>
                    <a:pt x="98" y="0"/>
                  </a:lnTo>
                  <a:lnTo>
                    <a:pt x="9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0" name="Freeform 51"/>
            <p:cNvSpPr/>
            <p:nvPr/>
          </p:nvSpPr>
          <p:spPr>
            <a:xfrm>
              <a:off x="2796" y="1287"/>
              <a:ext cx="93" cy="132"/>
            </a:xfrm>
            <a:custGeom>
              <a:avLst/>
              <a:gdLst>
                <a:gd name="txL" fmla="*/ 0 w 184"/>
                <a:gd name="txT" fmla="*/ 0 h 262"/>
                <a:gd name="txR" fmla="*/ 184 w 184"/>
                <a:gd name="txB" fmla="*/ 262 h 262"/>
              </a:gdLst>
              <a:ahLst/>
              <a:cxnLst>
                <a:cxn ang="0">
                  <a:pos x="184" y="0"/>
                </a:cxn>
                <a:cxn ang="0">
                  <a:pos x="116" y="40"/>
                </a:cxn>
                <a:cxn ang="0">
                  <a:pos x="61" y="146"/>
                </a:cxn>
                <a:cxn ang="0">
                  <a:pos x="62" y="91"/>
                </a:cxn>
                <a:cxn ang="0">
                  <a:pos x="43" y="108"/>
                </a:cxn>
                <a:cxn ang="0">
                  <a:pos x="34" y="143"/>
                </a:cxn>
                <a:cxn ang="0">
                  <a:pos x="13" y="158"/>
                </a:cxn>
                <a:cxn ang="0">
                  <a:pos x="17" y="211"/>
                </a:cxn>
                <a:cxn ang="0">
                  <a:pos x="0" y="262"/>
                </a:cxn>
                <a:cxn ang="0">
                  <a:pos x="62" y="200"/>
                </a:cxn>
                <a:cxn ang="0">
                  <a:pos x="62" y="175"/>
                </a:cxn>
                <a:cxn ang="0">
                  <a:pos x="87" y="158"/>
                </a:cxn>
                <a:cxn ang="0">
                  <a:pos x="123" y="158"/>
                </a:cxn>
                <a:cxn ang="0">
                  <a:pos x="184" y="118"/>
                </a:cxn>
                <a:cxn ang="0">
                  <a:pos x="184" y="0"/>
                </a:cxn>
                <a:cxn ang="0">
                  <a:pos x="184" y="0"/>
                </a:cxn>
              </a:cxnLst>
              <a:rect l="txL" t="txT" r="txR" b="txB"/>
              <a:pathLst>
                <a:path w="184" h="262">
                  <a:moveTo>
                    <a:pt x="184" y="0"/>
                  </a:moveTo>
                  <a:lnTo>
                    <a:pt x="116" y="40"/>
                  </a:lnTo>
                  <a:lnTo>
                    <a:pt x="61" y="146"/>
                  </a:lnTo>
                  <a:lnTo>
                    <a:pt x="62" y="91"/>
                  </a:lnTo>
                  <a:lnTo>
                    <a:pt x="43" y="108"/>
                  </a:lnTo>
                  <a:lnTo>
                    <a:pt x="34" y="143"/>
                  </a:lnTo>
                  <a:lnTo>
                    <a:pt x="13" y="158"/>
                  </a:lnTo>
                  <a:lnTo>
                    <a:pt x="17" y="211"/>
                  </a:lnTo>
                  <a:lnTo>
                    <a:pt x="0" y="262"/>
                  </a:lnTo>
                  <a:lnTo>
                    <a:pt x="62" y="200"/>
                  </a:lnTo>
                  <a:lnTo>
                    <a:pt x="62" y="175"/>
                  </a:lnTo>
                  <a:lnTo>
                    <a:pt x="87" y="158"/>
                  </a:lnTo>
                  <a:lnTo>
                    <a:pt x="123" y="158"/>
                  </a:lnTo>
                  <a:lnTo>
                    <a:pt x="184" y="118"/>
                  </a:lnTo>
                  <a:lnTo>
                    <a:pt x="184" y="0"/>
                  </a:lnTo>
                  <a:lnTo>
                    <a:pt x="184"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1" name="Freeform 52"/>
            <p:cNvSpPr/>
            <p:nvPr/>
          </p:nvSpPr>
          <p:spPr>
            <a:xfrm>
              <a:off x="2956" y="1512"/>
              <a:ext cx="20" cy="8"/>
            </a:xfrm>
            <a:custGeom>
              <a:avLst/>
              <a:gdLst>
                <a:gd name="txL" fmla="*/ 0 w 40"/>
                <a:gd name="txT" fmla="*/ 0 h 17"/>
                <a:gd name="txR" fmla="*/ 40 w 40"/>
                <a:gd name="txB" fmla="*/ 17 h 17"/>
              </a:gdLst>
              <a:ahLst/>
              <a:cxnLst>
                <a:cxn ang="0">
                  <a:pos x="0" y="17"/>
                </a:cxn>
                <a:cxn ang="0">
                  <a:pos x="27" y="0"/>
                </a:cxn>
                <a:cxn ang="0">
                  <a:pos x="34" y="0"/>
                </a:cxn>
                <a:cxn ang="0">
                  <a:pos x="40" y="7"/>
                </a:cxn>
                <a:cxn ang="0">
                  <a:pos x="21" y="7"/>
                </a:cxn>
                <a:cxn ang="0">
                  <a:pos x="0" y="17"/>
                </a:cxn>
                <a:cxn ang="0">
                  <a:pos x="0" y="17"/>
                </a:cxn>
              </a:cxnLst>
              <a:rect l="txL" t="txT" r="txR" b="txB"/>
              <a:pathLst>
                <a:path w="40" h="17">
                  <a:moveTo>
                    <a:pt x="0" y="17"/>
                  </a:moveTo>
                  <a:lnTo>
                    <a:pt x="27" y="0"/>
                  </a:lnTo>
                  <a:lnTo>
                    <a:pt x="34" y="0"/>
                  </a:lnTo>
                  <a:lnTo>
                    <a:pt x="40" y="7"/>
                  </a:lnTo>
                  <a:lnTo>
                    <a:pt x="21" y="7"/>
                  </a:lnTo>
                  <a:lnTo>
                    <a:pt x="0" y="17"/>
                  </a:lnTo>
                  <a:lnTo>
                    <a:pt x="0" y="17"/>
                  </a:lnTo>
                  <a:close/>
                </a:path>
              </a:pathLst>
            </a:custGeom>
            <a:solidFill>
              <a:srgbClr val="666666"/>
            </a:solidFill>
            <a:ln w="9525">
              <a:noFill/>
            </a:ln>
          </p:spPr>
          <p:txBody>
            <a:bodyPr/>
            <a:lstStyle/>
            <a:p>
              <a:endParaRPr dirty="0">
                <a:latin typeface="Arial" panose="020B0604020202020204" pitchFamily="34" charset="0"/>
              </a:endParaRPr>
            </a:p>
          </p:txBody>
        </p:sp>
        <p:sp>
          <p:nvSpPr>
            <p:cNvPr id="29752" name="Freeform 53"/>
            <p:cNvSpPr/>
            <p:nvPr/>
          </p:nvSpPr>
          <p:spPr>
            <a:xfrm>
              <a:off x="2673" y="1361"/>
              <a:ext cx="231" cy="349"/>
            </a:xfrm>
            <a:custGeom>
              <a:avLst/>
              <a:gdLst>
                <a:gd name="txL" fmla="*/ 0 w 461"/>
                <a:gd name="txT" fmla="*/ 0 h 700"/>
                <a:gd name="txR" fmla="*/ 461 w 461"/>
                <a:gd name="txB" fmla="*/ 700 h 700"/>
              </a:gdLst>
              <a:ahLst/>
              <a:cxnLst>
                <a:cxn ang="0">
                  <a:pos x="45" y="0"/>
                </a:cxn>
                <a:cxn ang="0">
                  <a:pos x="55" y="65"/>
                </a:cxn>
                <a:cxn ang="0">
                  <a:pos x="9" y="88"/>
                </a:cxn>
                <a:cxn ang="0">
                  <a:pos x="55" y="116"/>
                </a:cxn>
                <a:cxn ang="0">
                  <a:pos x="13" y="189"/>
                </a:cxn>
                <a:cxn ang="0">
                  <a:pos x="57" y="208"/>
                </a:cxn>
                <a:cxn ang="0">
                  <a:pos x="0" y="234"/>
                </a:cxn>
                <a:cxn ang="0">
                  <a:pos x="9" y="259"/>
                </a:cxn>
                <a:cxn ang="0">
                  <a:pos x="55" y="280"/>
                </a:cxn>
                <a:cxn ang="0">
                  <a:pos x="13" y="335"/>
                </a:cxn>
                <a:cxn ang="0">
                  <a:pos x="83" y="468"/>
                </a:cxn>
                <a:cxn ang="0">
                  <a:pos x="89" y="365"/>
                </a:cxn>
                <a:cxn ang="0">
                  <a:pos x="123" y="468"/>
                </a:cxn>
                <a:cxn ang="0">
                  <a:pos x="192" y="502"/>
                </a:cxn>
                <a:cxn ang="0">
                  <a:pos x="235" y="569"/>
                </a:cxn>
                <a:cxn ang="0">
                  <a:pos x="83" y="502"/>
                </a:cxn>
                <a:cxn ang="0">
                  <a:pos x="123" y="540"/>
                </a:cxn>
                <a:cxn ang="0">
                  <a:pos x="201" y="605"/>
                </a:cxn>
                <a:cxn ang="0">
                  <a:pos x="129" y="586"/>
                </a:cxn>
                <a:cxn ang="0">
                  <a:pos x="209" y="650"/>
                </a:cxn>
                <a:cxn ang="0">
                  <a:pos x="271" y="639"/>
                </a:cxn>
                <a:cxn ang="0">
                  <a:pos x="235" y="700"/>
                </a:cxn>
                <a:cxn ang="0">
                  <a:pos x="334" y="633"/>
                </a:cxn>
                <a:cxn ang="0">
                  <a:pos x="325" y="519"/>
                </a:cxn>
                <a:cxn ang="0">
                  <a:pos x="294" y="474"/>
                </a:cxn>
                <a:cxn ang="0">
                  <a:pos x="247" y="320"/>
                </a:cxn>
                <a:cxn ang="0">
                  <a:pos x="205" y="291"/>
                </a:cxn>
                <a:cxn ang="0">
                  <a:pos x="224" y="270"/>
                </a:cxn>
                <a:cxn ang="0">
                  <a:pos x="271" y="320"/>
                </a:cxn>
                <a:cxn ang="0">
                  <a:pos x="296" y="426"/>
                </a:cxn>
                <a:cxn ang="0">
                  <a:pos x="346" y="514"/>
                </a:cxn>
                <a:cxn ang="0">
                  <a:pos x="365" y="586"/>
                </a:cxn>
                <a:cxn ang="0">
                  <a:pos x="414" y="645"/>
                </a:cxn>
                <a:cxn ang="0">
                  <a:pos x="461" y="673"/>
                </a:cxn>
                <a:cxn ang="0">
                  <a:pos x="461" y="599"/>
                </a:cxn>
                <a:cxn ang="0">
                  <a:pos x="397" y="540"/>
                </a:cxn>
                <a:cxn ang="0">
                  <a:pos x="380" y="495"/>
                </a:cxn>
                <a:cxn ang="0">
                  <a:pos x="313" y="398"/>
                </a:cxn>
                <a:cxn ang="0">
                  <a:pos x="313" y="371"/>
                </a:cxn>
                <a:cxn ang="0">
                  <a:pos x="334" y="343"/>
                </a:cxn>
                <a:cxn ang="0">
                  <a:pos x="334" y="331"/>
                </a:cxn>
                <a:cxn ang="0">
                  <a:pos x="289" y="263"/>
                </a:cxn>
                <a:cxn ang="0">
                  <a:pos x="289" y="200"/>
                </a:cxn>
                <a:cxn ang="0">
                  <a:pos x="249" y="116"/>
                </a:cxn>
                <a:cxn ang="0">
                  <a:pos x="262" y="82"/>
                </a:cxn>
                <a:cxn ang="0">
                  <a:pos x="205" y="48"/>
                </a:cxn>
                <a:cxn ang="0">
                  <a:pos x="152" y="69"/>
                </a:cxn>
                <a:cxn ang="0">
                  <a:pos x="123" y="35"/>
                </a:cxn>
                <a:cxn ang="0">
                  <a:pos x="80" y="29"/>
                </a:cxn>
                <a:cxn ang="0">
                  <a:pos x="45" y="0"/>
                </a:cxn>
                <a:cxn ang="0">
                  <a:pos x="45" y="0"/>
                </a:cxn>
              </a:cxnLst>
              <a:rect l="txL" t="txT" r="txR" b="txB"/>
              <a:pathLst>
                <a:path w="461" h="700">
                  <a:moveTo>
                    <a:pt x="45" y="0"/>
                  </a:moveTo>
                  <a:lnTo>
                    <a:pt x="55" y="65"/>
                  </a:lnTo>
                  <a:lnTo>
                    <a:pt x="9" y="88"/>
                  </a:lnTo>
                  <a:lnTo>
                    <a:pt x="55" y="116"/>
                  </a:lnTo>
                  <a:lnTo>
                    <a:pt x="13" y="189"/>
                  </a:lnTo>
                  <a:lnTo>
                    <a:pt x="57" y="208"/>
                  </a:lnTo>
                  <a:lnTo>
                    <a:pt x="0" y="234"/>
                  </a:lnTo>
                  <a:lnTo>
                    <a:pt x="9" y="259"/>
                  </a:lnTo>
                  <a:lnTo>
                    <a:pt x="55" y="280"/>
                  </a:lnTo>
                  <a:lnTo>
                    <a:pt x="13" y="335"/>
                  </a:lnTo>
                  <a:lnTo>
                    <a:pt x="83" y="468"/>
                  </a:lnTo>
                  <a:lnTo>
                    <a:pt x="89" y="365"/>
                  </a:lnTo>
                  <a:lnTo>
                    <a:pt x="123" y="468"/>
                  </a:lnTo>
                  <a:lnTo>
                    <a:pt x="192" y="502"/>
                  </a:lnTo>
                  <a:lnTo>
                    <a:pt x="235" y="569"/>
                  </a:lnTo>
                  <a:lnTo>
                    <a:pt x="83" y="502"/>
                  </a:lnTo>
                  <a:lnTo>
                    <a:pt x="123" y="540"/>
                  </a:lnTo>
                  <a:lnTo>
                    <a:pt x="201" y="605"/>
                  </a:lnTo>
                  <a:lnTo>
                    <a:pt x="129" y="586"/>
                  </a:lnTo>
                  <a:lnTo>
                    <a:pt x="209" y="650"/>
                  </a:lnTo>
                  <a:lnTo>
                    <a:pt x="271" y="639"/>
                  </a:lnTo>
                  <a:lnTo>
                    <a:pt x="235" y="700"/>
                  </a:lnTo>
                  <a:lnTo>
                    <a:pt x="334" y="633"/>
                  </a:lnTo>
                  <a:lnTo>
                    <a:pt x="325" y="519"/>
                  </a:lnTo>
                  <a:lnTo>
                    <a:pt x="294" y="474"/>
                  </a:lnTo>
                  <a:lnTo>
                    <a:pt x="247" y="320"/>
                  </a:lnTo>
                  <a:lnTo>
                    <a:pt x="205" y="291"/>
                  </a:lnTo>
                  <a:lnTo>
                    <a:pt x="224" y="270"/>
                  </a:lnTo>
                  <a:lnTo>
                    <a:pt x="271" y="320"/>
                  </a:lnTo>
                  <a:lnTo>
                    <a:pt x="296" y="426"/>
                  </a:lnTo>
                  <a:lnTo>
                    <a:pt x="346" y="514"/>
                  </a:lnTo>
                  <a:lnTo>
                    <a:pt x="365" y="586"/>
                  </a:lnTo>
                  <a:lnTo>
                    <a:pt x="414" y="645"/>
                  </a:lnTo>
                  <a:lnTo>
                    <a:pt x="461" y="673"/>
                  </a:lnTo>
                  <a:lnTo>
                    <a:pt x="461" y="599"/>
                  </a:lnTo>
                  <a:lnTo>
                    <a:pt x="397" y="540"/>
                  </a:lnTo>
                  <a:lnTo>
                    <a:pt x="380" y="495"/>
                  </a:lnTo>
                  <a:lnTo>
                    <a:pt x="313" y="398"/>
                  </a:lnTo>
                  <a:lnTo>
                    <a:pt x="313" y="371"/>
                  </a:lnTo>
                  <a:lnTo>
                    <a:pt x="334" y="343"/>
                  </a:lnTo>
                  <a:lnTo>
                    <a:pt x="334" y="331"/>
                  </a:lnTo>
                  <a:lnTo>
                    <a:pt x="289" y="263"/>
                  </a:lnTo>
                  <a:lnTo>
                    <a:pt x="289" y="200"/>
                  </a:lnTo>
                  <a:lnTo>
                    <a:pt x="249" y="116"/>
                  </a:lnTo>
                  <a:lnTo>
                    <a:pt x="262" y="82"/>
                  </a:lnTo>
                  <a:lnTo>
                    <a:pt x="205" y="48"/>
                  </a:lnTo>
                  <a:lnTo>
                    <a:pt x="152" y="69"/>
                  </a:lnTo>
                  <a:lnTo>
                    <a:pt x="123" y="35"/>
                  </a:lnTo>
                  <a:lnTo>
                    <a:pt x="80" y="29"/>
                  </a:lnTo>
                  <a:lnTo>
                    <a:pt x="45" y="0"/>
                  </a:lnTo>
                  <a:lnTo>
                    <a:pt x="45"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3" name="Freeform 54"/>
            <p:cNvSpPr/>
            <p:nvPr/>
          </p:nvSpPr>
          <p:spPr>
            <a:xfrm>
              <a:off x="2666" y="1549"/>
              <a:ext cx="49" cy="104"/>
            </a:xfrm>
            <a:custGeom>
              <a:avLst/>
              <a:gdLst>
                <a:gd name="txL" fmla="*/ 0 w 97"/>
                <a:gd name="txT" fmla="*/ 0 h 209"/>
                <a:gd name="txR" fmla="*/ 97 w 97"/>
                <a:gd name="txB" fmla="*/ 209 h 209"/>
              </a:gdLst>
              <a:ahLst/>
              <a:cxnLst>
                <a:cxn ang="0">
                  <a:pos x="33" y="0"/>
                </a:cxn>
                <a:cxn ang="0">
                  <a:pos x="33" y="45"/>
                </a:cxn>
                <a:cxn ang="0">
                  <a:pos x="56" y="142"/>
                </a:cxn>
                <a:cxn ang="0">
                  <a:pos x="0" y="125"/>
                </a:cxn>
                <a:cxn ang="0">
                  <a:pos x="0" y="142"/>
                </a:cxn>
                <a:cxn ang="0">
                  <a:pos x="92" y="209"/>
                </a:cxn>
                <a:cxn ang="0">
                  <a:pos x="97" y="192"/>
                </a:cxn>
                <a:cxn ang="0">
                  <a:pos x="33" y="0"/>
                </a:cxn>
                <a:cxn ang="0">
                  <a:pos x="33" y="0"/>
                </a:cxn>
              </a:cxnLst>
              <a:rect l="txL" t="txT" r="txR" b="txB"/>
              <a:pathLst>
                <a:path w="97" h="209">
                  <a:moveTo>
                    <a:pt x="33" y="0"/>
                  </a:moveTo>
                  <a:lnTo>
                    <a:pt x="33" y="45"/>
                  </a:lnTo>
                  <a:lnTo>
                    <a:pt x="56" y="142"/>
                  </a:lnTo>
                  <a:lnTo>
                    <a:pt x="0" y="125"/>
                  </a:lnTo>
                  <a:lnTo>
                    <a:pt x="0" y="142"/>
                  </a:lnTo>
                  <a:lnTo>
                    <a:pt x="92" y="209"/>
                  </a:lnTo>
                  <a:lnTo>
                    <a:pt x="97" y="192"/>
                  </a:lnTo>
                  <a:lnTo>
                    <a:pt x="33" y="0"/>
                  </a:lnTo>
                  <a:lnTo>
                    <a:pt x="33"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4" name="Freeform 55"/>
            <p:cNvSpPr/>
            <p:nvPr/>
          </p:nvSpPr>
          <p:spPr>
            <a:xfrm>
              <a:off x="2694" y="1671"/>
              <a:ext cx="62" cy="38"/>
            </a:xfrm>
            <a:custGeom>
              <a:avLst/>
              <a:gdLst>
                <a:gd name="txL" fmla="*/ 0 w 123"/>
                <a:gd name="txT" fmla="*/ 0 h 74"/>
                <a:gd name="txR" fmla="*/ 123 w 123"/>
                <a:gd name="txB" fmla="*/ 74 h 74"/>
              </a:gdLst>
              <a:ahLst/>
              <a:cxnLst>
                <a:cxn ang="0">
                  <a:pos x="77" y="0"/>
                </a:cxn>
                <a:cxn ang="0">
                  <a:pos x="0" y="11"/>
                </a:cxn>
                <a:cxn ang="0">
                  <a:pos x="55" y="23"/>
                </a:cxn>
                <a:cxn ang="0">
                  <a:pos x="62" y="38"/>
                </a:cxn>
                <a:cxn ang="0">
                  <a:pos x="123" y="74"/>
                </a:cxn>
                <a:cxn ang="0">
                  <a:pos x="76" y="34"/>
                </a:cxn>
                <a:cxn ang="0">
                  <a:pos x="87" y="17"/>
                </a:cxn>
                <a:cxn ang="0">
                  <a:pos x="77" y="0"/>
                </a:cxn>
                <a:cxn ang="0">
                  <a:pos x="77" y="0"/>
                </a:cxn>
              </a:cxnLst>
              <a:rect l="txL" t="txT" r="txR" b="txB"/>
              <a:pathLst>
                <a:path w="123" h="74">
                  <a:moveTo>
                    <a:pt x="77" y="0"/>
                  </a:moveTo>
                  <a:lnTo>
                    <a:pt x="0" y="11"/>
                  </a:lnTo>
                  <a:lnTo>
                    <a:pt x="55" y="23"/>
                  </a:lnTo>
                  <a:lnTo>
                    <a:pt x="62" y="38"/>
                  </a:lnTo>
                  <a:lnTo>
                    <a:pt x="123" y="74"/>
                  </a:lnTo>
                  <a:lnTo>
                    <a:pt x="76" y="34"/>
                  </a:lnTo>
                  <a:lnTo>
                    <a:pt x="87" y="17"/>
                  </a:lnTo>
                  <a:lnTo>
                    <a:pt x="77" y="0"/>
                  </a:lnTo>
                  <a:lnTo>
                    <a:pt x="7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5" name="Freeform 56"/>
            <p:cNvSpPr/>
            <p:nvPr/>
          </p:nvSpPr>
          <p:spPr>
            <a:xfrm>
              <a:off x="2607" y="1720"/>
              <a:ext cx="144" cy="60"/>
            </a:xfrm>
            <a:custGeom>
              <a:avLst/>
              <a:gdLst>
                <a:gd name="txL" fmla="*/ 0 w 287"/>
                <a:gd name="txT" fmla="*/ 0 h 120"/>
                <a:gd name="txR" fmla="*/ 287 w 287"/>
                <a:gd name="txB" fmla="*/ 120 h 120"/>
              </a:gdLst>
              <a:ahLst/>
              <a:cxnLst>
                <a:cxn ang="0">
                  <a:pos x="287" y="0"/>
                </a:cxn>
                <a:cxn ang="0">
                  <a:pos x="150" y="82"/>
                </a:cxn>
                <a:cxn ang="0">
                  <a:pos x="0" y="120"/>
                </a:cxn>
                <a:cxn ang="0">
                  <a:pos x="64" y="72"/>
                </a:cxn>
                <a:cxn ang="0">
                  <a:pos x="150" y="57"/>
                </a:cxn>
                <a:cxn ang="0">
                  <a:pos x="287" y="0"/>
                </a:cxn>
                <a:cxn ang="0">
                  <a:pos x="287" y="0"/>
                </a:cxn>
              </a:cxnLst>
              <a:rect l="txL" t="txT" r="txR" b="txB"/>
              <a:pathLst>
                <a:path w="287" h="120">
                  <a:moveTo>
                    <a:pt x="287" y="0"/>
                  </a:moveTo>
                  <a:lnTo>
                    <a:pt x="150" y="82"/>
                  </a:lnTo>
                  <a:lnTo>
                    <a:pt x="0" y="120"/>
                  </a:lnTo>
                  <a:lnTo>
                    <a:pt x="64" y="72"/>
                  </a:lnTo>
                  <a:lnTo>
                    <a:pt x="150" y="57"/>
                  </a:lnTo>
                  <a:lnTo>
                    <a:pt x="287" y="0"/>
                  </a:lnTo>
                  <a:lnTo>
                    <a:pt x="287"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6" name="Freeform 57"/>
            <p:cNvSpPr/>
            <p:nvPr/>
          </p:nvSpPr>
          <p:spPr>
            <a:xfrm>
              <a:off x="2926" y="1740"/>
              <a:ext cx="74" cy="142"/>
            </a:xfrm>
            <a:custGeom>
              <a:avLst/>
              <a:gdLst>
                <a:gd name="txL" fmla="*/ 0 w 148"/>
                <a:gd name="txT" fmla="*/ 0 h 285"/>
                <a:gd name="txR" fmla="*/ 148 w 148"/>
                <a:gd name="txB" fmla="*/ 285 h 285"/>
              </a:gdLst>
              <a:ahLst/>
              <a:cxnLst>
                <a:cxn ang="0">
                  <a:pos x="0" y="4"/>
                </a:cxn>
                <a:cxn ang="0">
                  <a:pos x="74" y="68"/>
                </a:cxn>
                <a:cxn ang="0">
                  <a:pos x="148" y="285"/>
                </a:cxn>
                <a:cxn ang="0">
                  <a:pos x="131" y="154"/>
                </a:cxn>
                <a:cxn ang="0">
                  <a:pos x="88" y="44"/>
                </a:cxn>
                <a:cxn ang="0">
                  <a:pos x="44" y="0"/>
                </a:cxn>
                <a:cxn ang="0">
                  <a:pos x="0" y="4"/>
                </a:cxn>
                <a:cxn ang="0">
                  <a:pos x="0" y="4"/>
                </a:cxn>
              </a:cxnLst>
              <a:rect l="txL" t="txT" r="txR" b="txB"/>
              <a:pathLst>
                <a:path w="148" h="285">
                  <a:moveTo>
                    <a:pt x="0" y="4"/>
                  </a:moveTo>
                  <a:lnTo>
                    <a:pt x="74" y="68"/>
                  </a:lnTo>
                  <a:lnTo>
                    <a:pt x="148" y="285"/>
                  </a:lnTo>
                  <a:lnTo>
                    <a:pt x="131" y="154"/>
                  </a:lnTo>
                  <a:lnTo>
                    <a:pt x="88" y="44"/>
                  </a:lnTo>
                  <a:lnTo>
                    <a:pt x="44" y="0"/>
                  </a:lnTo>
                  <a:lnTo>
                    <a:pt x="0" y="4"/>
                  </a:lnTo>
                  <a:lnTo>
                    <a:pt x="0" y="4"/>
                  </a:lnTo>
                  <a:close/>
                </a:path>
              </a:pathLst>
            </a:custGeom>
            <a:solidFill>
              <a:srgbClr val="000000"/>
            </a:solidFill>
            <a:ln w="9525">
              <a:noFill/>
            </a:ln>
          </p:spPr>
          <p:txBody>
            <a:bodyPr/>
            <a:lstStyle/>
            <a:p>
              <a:endParaRPr dirty="0">
                <a:latin typeface="Arial" panose="020B0604020202020204" pitchFamily="34" charset="0"/>
              </a:endParaRPr>
            </a:p>
          </p:txBody>
        </p:sp>
        <p:sp>
          <p:nvSpPr>
            <p:cNvPr id="29757" name="Freeform 58"/>
            <p:cNvSpPr/>
            <p:nvPr/>
          </p:nvSpPr>
          <p:spPr>
            <a:xfrm>
              <a:off x="2757" y="1663"/>
              <a:ext cx="140" cy="221"/>
            </a:xfrm>
            <a:custGeom>
              <a:avLst/>
              <a:gdLst>
                <a:gd name="txL" fmla="*/ 0 w 279"/>
                <a:gd name="txT" fmla="*/ 0 h 443"/>
                <a:gd name="txR" fmla="*/ 279 w 279"/>
                <a:gd name="txB" fmla="*/ 443 h 443"/>
              </a:gdLst>
              <a:ahLst/>
              <a:cxnLst>
                <a:cxn ang="0">
                  <a:pos x="188" y="0"/>
                </a:cxn>
                <a:cxn ang="0">
                  <a:pos x="182" y="63"/>
                </a:cxn>
                <a:cxn ang="0">
                  <a:pos x="152" y="63"/>
                </a:cxn>
                <a:cxn ang="0">
                  <a:pos x="23" y="171"/>
                </a:cxn>
                <a:cxn ang="0">
                  <a:pos x="17" y="198"/>
                </a:cxn>
                <a:cxn ang="0">
                  <a:pos x="17" y="228"/>
                </a:cxn>
                <a:cxn ang="0">
                  <a:pos x="114" y="198"/>
                </a:cxn>
                <a:cxn ang="0">
                  <a:pos x="127" y="274"/>
                </a:cxn>
                <a:cxn ang="0">
                  <a:pos x="0" y="443"/>
                </a:cxn>
                <a:cxn ang="0">
                  <a:pos x="159" y="291"/>
                </a:cxn>
                <a:cxn ang="0">
                  <a:pos x="159" y="171"/>
                </a:cxn>
                <a:cxn ang="0">
                  <a:pos x="188" y="101"/>
                </a:cxn>
                <a:cxn ang="0">
                  <a:pos x="205" y="203"/>
                </a:cxn>
                <a:cxn ang="0">
                  <a:pos x="188" y="266"/>
                </a:cxn>
                <a:cxn ang="0">
                  <a:pos x="272" y="175"/>
                </a:cxn>
                <a:cxn ang="0">
                  <a:pos x="279" y="144"/>
                </a:cxn>
                <a:cxn ang="0">
                  <a:pos x="266" y="114"/>
                </a:cxn>
                <a:cxn ang="0">
                  <a:pos x="188" y="0"/>
                </a:cxn>
                <a:cxn ang="0">
                  <a:pos x="188" y="0"/>
                </a:cxn>
              </a:cxnLst>
              <a:rect l="txL" t="txT" r="txR" b="txB"/>
              <a:pathLst>
                <a:path w="279" h="443">
                  <a:moveTo>
                    <a:pt x="188" y="0"/>
                  </a:moveTo>
                  <a:lnTo>
                    <a:pt x="182" y="63"/>
                  </a:lnTo>
                  <a:lnTo>
                    <a:pt x="152" y="63"/>
                  </a:lnTo>
                  <a:lnTo>
                    <a:pt x="23" y="171"/>
                  </a:lnTo>
                  <a:lnTo>
                    <a:pt x="17" y="198"/>
                  </a:lnTo>
                  <a:lnTo>
                    <a:pt x="17" y="228"/>
                  </a:lnTo>
                  <a:lnTo>
                    <a:pt x="114" y="198"/>
                  </a:lnTo>
                  <a:lnTo>
                    <a:pt x="127" y="274"/>
                  </a:lnTo>
                  <a:lnTo>
                    <a:pt x="0" y="443"/>
                  </a:lnTo>
                  <a:lnTo>
                    <a:pt x="159" y="291"/>
                  </a:lnTo>
                  <a:lnTo>
                    <a:pt x="159" y="171"/>
                  </a:lnTo>
                  <a:lnTo>
                    <a:pt x="188" y="101"/>
                  </a:lnTo>
                  <a:lnTo>
                    <a:pt x="205" y="203"/>
                  </a:lnTo>
                  <a:lnTo>
                    <a:pt x="188" y="266"/>
                  </a:lnTo>
                  <a:lnTo>
                    <a:pt x="272" y="175"/>
                  </a:lnTo>
                  <a:lnTo>
                    <a:pt x="279" y="144"/>
                  </a:lnTo>
                  <a:lnTo>
                    <a:pt x="266" y="114"/>
                  </a:lnTo>
                  <a:lnTo>
                    <a:pt x="188" y="0"/>
                  </a:lnTo>
                  <a:lnTo>
                    <a:pt x="188"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58" name="Freeform 59"/>
            <p:cNvSpPr/>
            <p:nvPr/>
          </p:nvSpPr>
          <p:spPr>
            <a:xfrm>
              <a:off x="2946" y="1355"/>
              <a:ext cx="130" cy="38"/>
            </a:xfrm>
            <a:custGeom>
              <a:avLst/>
              <a:gdLst>
                <a:gd name="txL" fmla="*/ 0 w 260"/>
                <a:gd name="txT" fmla="*/ 0 h 76"/>
                <a:gd name="txR" fmla="*/ 260 w 260"/>
                <a:gd name="txB" fmla="*/ 76 h 76"/>
              </a:gdLst>
              <a:ahLst/>
              <a:cxnLst>
                <a:cxn ang="0">
                  <a:pos x="0" y="44"/>
                </a:cxn>
                <a:cxn ang="0">
                  <a:pos x="15" y="76"/>
                </a:cxn>
                <a:cxn ang="0">
                  <a:pos x="27" y="61"/>
                </a:cxn>
                <a:cxn ang="0">
                  <a:pos x="78" y="51"/>
                </a:cxn>
                <a:cxn ang="0">
                  <a:pos x="125" y="25"/>
                </a:cxn>
                <a:cxn ang="0">
                  <a:pos x="173" y="23"/>
                </a:cxn>
                <a:cxn ang="0">
                  <a:pos x="215" y="30"/>
                </a:cxn>
                <a:cxn ang="0">
                  <a:pos x="232" y="28"/>
                </a:cxn>
                <a:cxn ang="0">
                  <a:pos x="260" y="36"/>
                </a:cxn>
                <a:cxn ang="0">
                  <a:pos x="226" y="13"/>
                </a:cxn>
                <a:cxn ang="0">
                  <a:pos x="198" y="0"/>
                </a:cxn>
                <a:cxn ang="0">
                  <a:pos x="158" y="0"/>
                </a:cxn>
                <a:cxn ang="0">
                  <a:pos x="110" y="11"/>
                </a:cxn>
                <a:cxn ang="0">
                  <a:pos x="95" y="4"/>
                </a:cxn>
                <a:cxn ang="0">
                  <a:pos x="48" y="36"/>
                </a:cxn>
                <a:cxn ang="0">
                  <a:pos x="46" y="21"/>
                </a:cxn>
                <a:cxn ang="0">
                  <a:pos x="17" y="49"/>
                </a:cxn>
                <a:cxn ang="0">
                  <a:pos x="0" y="44"/>
                </a:cxn>
                <a:cxn ang="0">
                  <a:pos x="0" y="44"/>
                </a:cxn>
              </a:cxnLst>
              <a:rect l="txL" t="txT" r="txR" b="txB"/>
              <a:pathLst>
                <a:path w="260" h="76">
                  <a:moveTo>
                    <a:pt x="0" y="44"/>
                  </a:moveTo>
                  <a:lnTo>
                    <a:pt x="15" y="76"/>
                  </a:lnTo>
                  <a:lnTo>
                    <a:pt x="27" y="61"/>
                  </a:lnTo>
                  <a:lnTo>
                    <a:pt x="78" y="51"/>
                  </a:lnTo>
                  <a:lnTo>
                    <a:pt x="125" y="25"/>
                  </a:lnTo>
                  <a:lnTo>
                    <a:pt x="173" y="23"/>
                  </a:lnTo>
                  <a:lnTo>
                    <a:pt x="215" y="30"/>
                  </a:lnTo>
                  <a:lnTo>
                    <a:pt x="232" y="28"/>
                  </a:lnTo>
                  <a:lnTo>
                    <a:pt x="260" y="36"/>
                  </a:lnTo>
                  <a:lnTo>
                    <a:pt x="226" y="13"/>
                  </a:lnTo>
                  <a:lnTo>
                    <a:pt x="198" y="0"/>
                  </a:lnTo>
                  <a:lnTo>
                    <a:pt x="158" y="0"/>
                  </a:lnTo>
                  <a:lnTo>
                    <a:pt x="110" y="11"/>
                  </a:lnTo>
                  <a:lnTo>
                    <a:pt x="95" y="4"/>
                  </a:lnTo>
                  <a:lnTo>
                    <a:pt x="48" y="36"/>
                  </a:lnTo>
                  <a:lnTo>
                    <a:pt x="46" y="21"/>
                  </a:lnTo>
                  <a:lnTo>
                    <a:pt x="17" y="49"/>
                  </a:lnTo>
                  <a:lnTo>
                    <a:pt x="0" y="44"/>
                  </a:lnTo>
                  <a:lnTo>
                    <a:pt x="0" y="44"/>
                  </a:lnTo>
                  <a:close/>
                </a:path>
              </a:pathLst>
            </a:custGeom>
            <a:solidFill>
              <a:srgbClr val="000000"/>
            </a:solidFill>
            <a:ln w="9525">
              <a:noFill/>
            </a:ln>
          </p:spPr>
          <p:txBody>
            <a:bodyPr/>
            <a:lstStyle/>
            <a:p>
              <a:endParaRPr dirty="0">
                <a:latin typeface="Arial" panose="020B0604020202020204" pitchFamily="34" charset="0"/>
              </a:endParaRPr>
            </a:p>
          </p:txBody>
        </p:sp>
        <p:sp>
          <p:nvSpPr>
            <p:cNvPr id="29759" name="Freeform 60"/>
            <p:cNvSpPr/>
            <p:nvPr/>
          </p:nvSpPr>
          <p:spPr>
            <a:xfrm>
              <a:off x="2822" y="1372"/>
              <a:ext cx="106" cy="125"/>
            </a:xfrm>
            <a:custGeom>
              <a:avLst/>
              <a:gdLst>
                <a:gd name="txL" fmla="*/ 0 w 213"/>
                <a:gd name="txT" fmla="*/ 0 h 249"/>
                <a:gd name="txR" fmla="*/ 213 w 213"/>
                <a:gd name="txB" fmla="*/ 249 h 249"/>
              </a:gdLst>
              <a:ahLst/>
              <a:cxnLst>
                <a:cxn ang="0">
                  <a:pos x="2" y="27"/>
                </a:cxn>
                <a:cxn ang="0">
                  <a:pos x="30" y="10"/>
                </a:cxn>
                <a:cxn ang="0">
                  <a:pos x="70" y="8"/>
                </a:cxn>
                <a:cxn ang="0">
                  <a:pos x="105" y="17"/>
                </a:cxn>
                <a:cxn ang="0">
                  <a:pos x="105" y="0"/>
                </a:cxn>
                <a:cxn ang="0">
                  <a:pos x="120" y="0"/>
                </a:cxn>
                <a:cxn ang="0">
                  <a:pos x="165" y="17"/>
                </a:cxn>
                <a:cxn ang="0">
                  <a:pos x="150" y="27"/>
                </a:cxn>
                <a:cxn ang="0">
                  <a:pos x="163" y="44"/>
                </a:cxn>
                <a:cxn ang="0">
                  <a:pos x="190" y="36"/>
                </a:cxn>
                <a:cxn ang="0">
                  <a:pos x="200" y="40"/>
                </a:cxn>
                <a:cxn ang="0">
                  <a:pos x="200" y="57"/>
                </a:cxn>
                <a:cxn ang="0">
                  <a:pos x="209" y="88"/>
                </a:cxn>
                <a:cxn ang="0">
                  <a:pos x="198" y="126"/>
                </a:cxn>
                <a:cxn ang="0">
                  <a:pos x="213" y="204"/>
                </a:cxn>
                <a:cxn ang="0">
                  <a:pos x="203" y="249"/>
                </a:cxn>
                <a:cxn ang="0">
                  <a:pos x="188" y="230"/>
                </a:cxn>
                <a:cxn ang="0">
                  <a:pos x="194" y="192"/>
                </a:cxn>
                <a:cxn ang="0">
                  <a:pos x="173" y="164"/>
                </a:cxn>
                <a:cxn ang="0">
                  <a:pos x="143" y="177"/>
                </a:cxn>
                <a:cxn ang="0">
                  <a:pos x="99" y="185"/>
                </a:cxn>
                <a:cxn ang="0">
                  <a:pos x="133" y="162"/>
                </a:cxn>
                <a:cxn ang="0">
                  <a:pos x="137" y="133"/>
                </a:cxn>
                <a:cxn ang="0">
                  <a:pos x="167" y="124"/>
                </a:cxn>
                <a:cxn ang="0">
                  <a:pos x="177" y="86"/>
                </a:cxn>
                <a:cxn ang="0">
                  <a:pos x="133" y="48"/>
                </a:cxn>
                <a:cxn ang="0">
                  <a:pos x="91" y="36"/>
                </a:cxn>
                <a:cxn ang="0">
                  <a:pos x="74" y="42"/>
                </a:cxn>
                <a:cxn ang="0">
                  <a:pos x="40" y="27"/>
                </a:cxn>
                <a:cxn ang="0">
                  <a:pos x="0" y="36"/>
                </a:cxn>
                <a:cxn ang="0">
                  <a:pos x="2" y="27"/>
                </a:cxn>
                <a:cxn ang="0">
                  <a:pos x="2" y="27"/>
                </a:cxn>
              </a:cxnLst>
              <a:rect l="txL" t="txT" r="txR" b="txB"/>
              <a:pathLst>
                <a:path w="213" h="249">
                  <a:moveTo>
                    <a:pt x="2" y="27"/>
                  </a:moveTo>
                  <a:lnTo>
                    <a:pt x="30" y="10"/>
                  </a:lnTo>
                  <a:lnTo>
                    <a:pt x="70" y="8"/>
                  </a:lnTo>
                  <a:lnTo>
                    <a:pt x="105" y="17"/>
                  </a:lnTo>
                  <a:lnTo>
                    <a:pt x="105" y="0"/>
                  </a:lnTo>
                  <a:lnTo>
                    <a:pt x="120" y="0"/>
                  </a:lnTo>
                  <a:lnTo>
                    <a:pt x="165" y="17"/>
                  </a:lnTo>
                  <a:lnTo>
                    <a:pt x="150" y="27"/>
                  </a:lnTo>
                  <a:lnTo>
                    <a:pt x="163" y="44"/>
                  </a:lnTo>
                  <a:lnTo>
                    <a:pt x="190" y="36"/>
                  </a:lnTo>
                  <a:lnTo>
                    <a:pt x="200" y="40"/>
                  </a:lnTo>
                  <a:lnTo>
                    <a:pt x="200" y="57"/>
                  </a:lnTo>
                  <a:lnTo>
                    <a:pt x="209" y="88"/>
                  </a:lnTo>
                  <a:lnTo>
                    <a:pt x="198" y="126"/>
                  </a:lnTo>
                  <a:lnTo>
                    <a:pt x="213" y="204"/>
                  </a:lnTo>
                  <a:lnTo>
                    <a:pt x="203" y="249"/>
                  </a:lnTo>
                  <a:lnTo>
                    <a:pt x="188" y="230"/>
                  </a:lnTo>
                  <a:lnTo>
                    <a:pt x="194" y="192"/>
                  </a:lnTo>
                  <a:lnTo>
                    <a:pt x="173" y="164"/>
                  </a:lnTo>
                  <a:lnTo>
                    <a:pt x="143" y="177"/>
                  </a:lnTo>
                  <a:lnTo>
                    <a:pt x="99" y="185"/>
                  </a:lnTo>
                  <a:lnTo>
                    <a:pt x="133" y="162"/>
                  </a:lnTo>
                  <a:lnTo>
                    <a:pt x="137" y="133"/>
                  </a:lnTo>
                  <a:lnTo>
                    <a:pt x="167" y="124"/>
                  </a:lnTo>
                  <a:lnTo>
                    <a:pt x="177" y="86"/>
                  </a:lnTo>
                  <a:lnTo>
                    <a:pt x="133" y="48"/>
                  </a:lnTo>
                  <a:lnTo>
                    <a:pt x="91" y="36"/>
                  </a:lnTo>
                  <a:lnTo>
                    <a:pt x="74" y="42"/>
                  </a:lnTo>
                  <a:lnTo>
                    <a:pt x="40" y="27"/>
                  </a:lnTo>
                  <a:lnTo>
                    <a:pt x="0" y="36"/>
                  </a:lnTo>
                  <a:lnTo>
                    <a:pt x="2" y="27"/>
                  </a:lnTo>
                  <a:lnTo>
                    <a:pt x="2" y="27"/>
                  </a:lnTo>
                  <a:close/>
                </a:path>
              </a:pathLst>
            </a:custGeom>
            <a:solidFill>
              <a:srgbClr val="000000"/>
            </a:solidFill>
            <a:ln w="9525">
              <a:noFill/>
            </a:ln>
          </p:spPr>
          <p:txBody>
            <a:bodyPr/>
            <a:lstStyle/>
            <a:p>
              <a:endParaRPr dirty="0">
                <a:latin typeface="Arial" panose="020B0604020202020204" pitchFamily="34" charset="0"/>
              </a:endParaRPr>
            </a:p>
          </p:txBody>
        </p:sp>
        <p:sp>
          <p:nvSpPr>
            <p:cNvPr id="29760" name="Freeform 61"/>
            <p:cNvSpPr/>
            <p:nvPr/>
          </p:nvSpPr>
          <p:spPr>
            <a:xfrm>
              <a:off x="2813" y="1398"/>
              <a:ext cx="65" cy="55"/>
            </a:xfrm>
            <a:custGeom>
              <a:avLst/>
              <a:gdLst>
                <a:gd name="txL" fmla="*/ 0 w 131"/>
                <a:gd name="txT" fmla="*/ 0 h 111"/>
                <a:gd name="txR" fmla="*/ 131 w 131"/>
                <a:gd name="txB" fmla="*/ 111 h 111"/>
              </a:gdLst>
              <a:ahLst/>
              <a:cxnLst>
                <a:cxn ang="0">
                  <a:pos x="0" y="25"/>
                </a:cxn>
                <a:cxn ang="0">
                  <a:pos x="25" y="10"/>
                </a:cxn>
                <a:cxn ang="0">
                  <a:pos x="57" y="0"/>
                </a:cxn>
                <a:cxn ang="0">
                  <a:pos x="99" y="4"/>
                </a:cxn>
                <a:cxn ang="0">
                  <a:pos x="131" y="19"/>
                </a:cxn>
                <a:cxn ang="0">
                  <a:pos x="106" y="25"/>
                </a:cxn>
                <a:cxn ang="0">
                  <a:pos x="93" y="33"/>
                </a:cxn>
                <a:cxn ang="0">
                  <a:pos x="95" y="56"/>
                </a:cxn>
                <a:cxn ang="0">
                  <a:pos x="125" y="52"/>
                </a:cxn>
                <a:cxn ang="0">
                  <a:pos x="110" y="71"/>
                </a:cxn>
                <a:cxn ang="0">
                  <a:pos x="84" y="69"/>
                </a:cxn>
                <a:cxn ang="0">
                  <a:pos x="72" y="35"/>
                </a:cxn>
                <a:cxn ang="0">
                  <a:pos x="55" y="46"/>
                </a:cxn>
                <a:cxn ang="0">
                  <a:pos x="53" y="61"/>
                </a:cxn>
                <a:cxn ang="0">
                  <a:pos x="78" y="82"/>
                </a:cxn>
                <a:cxn ang="0">
                  <a:pos x="120" y="78"/>
                </a:cxn>
                <a:cxn ang="0">
                  <a:pos x="95" y="97"/>
                </a:cxn>
                <a:cxn ang="0">
                  <a:pos x="67" y="111"/>
                </a:cxn>
                <a:cxn ang="0">
                  <a:pos x="46" y="94"/>
                </a:cxn>
                <a:cxn ang="0">
                  <a:pos x="61" y="84"/>
                </a:cxn>
                <a:cxn ang="0">
                  <a:pos x="34" y="54"/>
                </a:cxn>
                <a:cxn ang="0">
                  <a:pos x="13" y="58"/>
                </a:cxn>
                <a:cxn ang="0">
                  <a:pos x="19" y="39"/>
                </a:cxn>
                <a:cxn ang="0">
                  <a:pos x="0" y="25"/>
                </a:cxn>
                <a:cxn ang="0">
                  <a:pos x="0" y="25"/>
                </a:cxn>
              </a:cxnLst>
              <a:rect l="txL" t="txT" r="txR" b="txB"/>
              <a:pathLst>
                <a:path w="131" h="111">
                  <a:moveTo>
                    <a:pt x="0" y="25"/>
                  </a:moveTo>
                  <a:lnTo>
                    <a:pt x="25" y="10"/>
                  </a:lnTo>
                  <a:lnTo>
                    <a:pt x="57" y="0"/>
                  </a:lnTo>
                  <a:lnTo>
                    <a:pt x="99" y="4"/>
                  </a:lnTo>
                  <a:lnTo>
                    <a:pt x="131" y="19"/>
                  </a:lnTo>
                  <a:lnTo>
                    <a:pt x="106" y="25"/>
                  </a:lnTo>
                  <a:lnTo>
                    <a:pt x="93" y="33"/>
                  </a:lnTo>
                  <a:lnTo>
                    <a:pt x="95" y="56"/>
                  </a:lnTo>
                  <a:lnTo>
                    <a:pt x="125" y="52"/>
                  </a:lnTo>
                  <a:lnTo>
                    <a:pt x="110" y="71"/>
                  </a:lnTo>
                  <a:lnTo>
                    <a:pt x="84" y="69"/>
                  </a:lnTo>
                  <a:lnTo>
                    <a:pt x="72" y="35"/>
                  </a:lnTo>
                  <a:lnTo>
                    <a:pt x="55" y="46"/>
                  </a:lnTo>
                  <a:lnTo>
                    <a:pt x="53" y="61"/>
                  </a:lnTo>
                  <a:lnTo>
                    <a:pt x="78" y="82"/>
                  </a:lnTo>
                  <a:lnTo>
                    <a:pt x="120" y="78"/>
                  </a:lnTo>
                  <a:lnTo>
                    <a:pt x="95" y="97"/>
                  </a:lnTo>
                  <a:lnTo>
                    <a:pt x="67" y="111"/>
                  </a:lnTo>
                  <a:lnTo>
                    <a:pt x="46" y="94"/>
                  </a:lnTo>
                  <a:lnTo>
                    <a:pt x="61" y="84"/>
                  </a:lnTo>
                  <a:lnTo>
                    <a:pt x="34" y="54"/>
                  </a:lnTo>
                  <a:lnTo>
                    <a:pt x="13" y="58"/>
                  </a:lnTo>
                  <a:lnTo>
                    <a:pt x="19" y="39"/>
                  </a:lnTo>
                  <a:lnTo>
                    <a:pt x="0" y="25"/>
                  </a:lnTo>
                  <a:lnTo>
                    <a:pt x="0" y="25"/>
                  </a:lnTo>
                  <a:close/>
                </a:path>
              </a:pathLst>
            </a:custGeom>
            <a:solidFill>
              <a:srgbClr val="000000"/>
            </a:solidFill>
            <a:ln w="9525">
              <a:noFill/>
            </a:ln>
          </p:spPr>
          <p:txBody>
            <a:bodyPr/>
            <a:lstStyle/>
            <a:p>
              <a:endParaRPr dirty="0">
                <a:latin typeface="Arial" panose="020B0604020202020204" pitchFamily="34" charset="0"/>
              </a:endParaRPr>
            </a:p>
          </p:txBody>
        </p:sp>
        <p:sp>
          <p:nvSpPr>
            <p:cNvPr id="29761" name="Freeform 62"/>
            <p:cNvSpPr/>
            <p:nvPr/>
          </p:nvSpPr>
          <p:spPr>
            <a:xfrm>
              <a:off x="2962" y="1383"/>
              <a:ext cx="103" cy="51"/>
            </a:xfrm>
            <a:custGeom>
              <a:avLst/>
              <a:gdLst>
                <a:gd name="txL" fmla="*/ 0 w 207"/>
                <a:gd name="txT" fmla="*/ 0 h 101"/>
                <a:gd name="txR" fmla="*/ 207 w 207"/>
                <a:gd name="txB" fmla="*/ 101 h 101"/>
              </a:gdLst>
              <a:ahLst/>
              <a:cxnLst>
                <a:cxn ang="0">
                  <a:pos x="0" y="72"/>
                </a:cxn>
                <a:cxn ang="0">
                  <a:pos x="36" y="82"/>
                </a:cxn>
                <a:cxn ang="0">
                  <a:pos x="61" y="101"/>
                </a:cxn>
                <a:cxn ang="0">
                  <a:pos x="93" y="87"/>
                </a:cxn>
                <a:cxn ang="0">
                  <a:pos x="52" y="72"/>
                </a:cxn>
                <a:cxn ang="0">
                  <a:pos x="38" y="57"/>
                </a:cxn>
                <a:cxn ang="0">
                  <a:pos x="44" y="34"/>
                </a:cxn>
                <a:cxn ang="0">
                  <a:pos x="67" y="25"/>
                </a:cxn>
                <a:cxn ang="0">
                  <a:pos x="69" y="47"/>
                </a:cxn>
                <a:cxn ang="0">
                  <a:pos x="92" y="68"/>
                </a:cxn>
                <a:cxn ang="0">
                  <a:pos x="101" y="59"/>
                </a:cxn>
                <a:cxn ang="0">
                  <a:pos x="90" y="46"/>
                </a:cxn>
                <a:cxn ang="0">
                  <a:pos x="99" y="23"/>
                </a:cxn>
                <a:cxn ang="0">
                  <a:pos x="114" y="32"/>
                </a:cxn>
                <a:cxn ang="0">
                  <a:pos x="130" y="21"/>
                </a:cxn>
                <a:cxn ang="0">
                  <a:pos x="160" y="34"/>
                </a:cxn>
                <a:cxn ang="0">
                  <a:pos x="154" y="55"/>
                </a:cxn>
                <a:cxn ang="0">
                  <a:pos x="131" y="65"/>
                </a:cxn>
                <a:cxn ang="0">
                  <a:pos x="120" y="82"/>
                </a:cxn>
                <a:cxn ang="0">
                  <a:pos x="145" y="72"/>
                </a:cxn>
                <a:cxn ang="0">
                  <a:pos x="183" y="49"/>
                </a:cxn>
                <a:cxn ang="0">
                  <a:pos x="207" y="46"/>
                </a:cxn>
                <a:cxn ang="0">
                  <a:pos x="179" y="30"/>
                </a:cxn>
                <a:cxn ang="0">
                  <a:pos x="143" y="0"/>
                </a:cxn>
                <a:cxn ang="0">
                  <a:pos x="99" y="4"/>
                </a:cxn>
                <a:cxn ang="0">
                  <a:pos x="36" y="23"/>
                </a:cxn>
                <a:cxn ang="0">
                  <a:pos x="21" y="57"/>
                </a:cxn>
                <a:cxn ang="0">
                  <a:pos x="0" y="72"/>
                </a:cxn>
                <a:cxn ang="0">
                  <a:pos x="0" y="72"/>
                </a:cxn>
              </a:cxnLst>
              <a:rect l="txL" t="txT" r="txR" b="txB"/>
              <a:pathLst>
                <a:path w="207" h="101">
                  <a:moveTo>
                    <a:pt x="0" y="72"/>
                  </a:moveTo>
                  <a:lnTo>
                    <a:pt x="36" y="82"/>
                  </a:lnTo>
                  <a:lnTo>
                    <a:pt x="61" y="101"/>
                  </a:lnTo>
                  <a:lnTo>
                    <a:pt x="93" y="87"/>
                  </a:lnTo>
                  <a:lnTo>
                    <a:pt x="52" y="72"/>
                  </a:lnTo>
                  <a:lnTo>
                    <a:pt x="38" y="57"/>
                  </a:lnTo>
                  <a:lnTo>
                    <a:pt x="44" y="34"/>
                  </a:lnTo>
                  <a:lnTo>
                    <a:pt x="67" y="25"/>
                  </a:lnTo>
                  <a:lnTo>
                    <a:pt x="69" y="47"/>
                  </a:lnTo>
                  <a:lnTo>
                    <a:pt x="92" y="68"/>
                  </a:lnTo>
                  <a:lnTo>
                    <a:pt x="101" y="59"/>
                  </a:lnTo>
                  <a:lnTo>
                    <a:pt x="90" y="46"/>
                  </a:lnTo>
                  <a:lnTo>
                    <a:pt x="99" y="23"/>
                  </a:lnTo>
                  <a:lnTo>
                    <a:pt x="114" y="32"/>
                  </a:lnTo>
                  <a:lnTo>
                    <a:pt x="130" y="21"/>
                  </a:lnTo>
                  <a:lnTo>
                    <a:pt x="160" y="34"/>
                  </a:lnTo>
                  <a:lnTo>
                    <a:pt x="154" y="55"/>
                  </a:lnTo>
                  <a:lnTo>
                    <a:pt x="131" y="65"/>
                  </a:lnTo>
                  <a:lnTo>
                    <a:pt x="120" y="82"/>
                  </a:lnTo>
                  <a:lnTo>
                    <a:pt x="145" y="72"/>
                  </a:lnTo>
                  <a:lnTo>
                    <a:pt x="183" y="49"/>
                  </a:lnTo>
                  <a:lnTo>
                    <a:pt x="207" y="46"/>
                  </a:lnTo>
                  <a:lnTo>
                    <a:pt x="179" y="30"/>
                  </a:lnTo>
                  <a:lnTo>
                    <a:pt x="143" y="0"/>
                  </a:lnTo>
                  <a:lnTo>
                    <a:pt x="99" y="4"/>
                  </a:lnTo>
                  <a:lnTo>
                    <a:pt x="36" y="23"/>
                  </a:lnTo>
                  <a:lnTo>
                    <a:pt x="21" y="57"/>
                  </a:lnTo>
                  <a:lnTo>
                    <a:pt x="0" y="72"/>
                  </a:lnTo>
                  <a:lnTo>
                    <a:pt x="0" y="72"/>
                  </a:lnTo>
                  <a:close/>
                </a:path>
              </a:pathLst>
            </a:custGeom>
            <a:solidFill>
              <a:srgbClr val="000000"/>
            </a:solidFill>
            <a:ln w="9525">
              <a:noFill/>
            </a:ln>
          </p:spPr>
          <p:txBody>
            <a:bodyPr/>
            <a:lstStyle/>
            <a:p>
              <a:endParaRPr dirty="0">
                <a:latin typeface="Arial" panose="020B0604020202020204" pitchFamily="34" charset="0"/>
              </a:endParaRPr>
            </a:p>
          </p:txBody>
        </p:sp>
        <p:sp>
          <p:nvSpPr>
            <p:cNvPr id="29762" name="Freeform 63"/>
            <p:cNvSpPr/>
            <p:nvPr/>
          </p:nvSpPr>
          <p:spPr>
            <a:xfrm>
              <a:off x="2993" y="1484"/>
              <a:ext cx="52" cy="72"/>
            </a:xfrm>
            <a:custGeom>
              <a:avLst/>
              <a:gdLst>
                <a:gd name="txL" fmla="*/ 0 w 105"/>
                <a:gd name="txT" fmla="*/ 0 h 145"/>
                <a:gd name="txR" fmla="*/ 105 w 105"/>
                <a:gd name="txB" fmla="*/ 145 h 145"/>
              </a:gdLst>
              <a:ahLst/>
              <a:cxnLst>
                <a:cxn ang="0">
                  <a:pos x="0" y="0"/>
                </a:cxn>
                <a:cxn ang="0">
                  <a:pos x="29" y="25"/>
                </a:cxn>
                <a:cxn ang="0">
                  <a:pos x="38" y="52"/>
                </a:cxn>
                <a:cxn ang="0">
                  <a:pos x="91" y="67"/>
                </a:cxn>
                <a:cxn ang="0">
                  <a:pos x="105" y="101"/>
                </a:cxn>
                <a:cxn ang="0">
                  <a:pos x="86" y="145"/>
                </a:cxn>
                <a:cxn ang="0">
                  <a:pos x="76" y="96"/>
                </a:cxn>
                <a:cxn ang="0">
                  <a:pos x="38" y="84"/>
                </a:cxn>
                <a:cxn ang="0">
                  <a:pos x="15" y="27"/>
                </a:cxn>
                <a:cxn ang="0">
                  <a:pos x="0" y="0"/>
                </a:cxn>
                <a:cxn ang="0">
                  <a:pos x="0" y="0"/>
                </a:cxn>
              </a:cxnLst>
              <a:rect l="txL" t="txT" r="txR" b="txB"/>
              <a:pathLst>
                <a:path w="105" h="145">
                  <a:moveTo>
                    <a:pt x="0" y="0"/>
                  </a:moveTo>
                  <a:lnTo>
                    <a:pt x="29" y="25"/>
                  </a:lnTo>
                  <a:lnTo>
                    <a:pt x="38" y="52"/>
                  </a:lnTo>
                  <a:lnTo>
                    <a:pt x="91" y="67"/>
                  </a:lnTo>
                  <a:lnTo>
                    <a:pt x="105" y="101"/>
                  </a:lnTo>
                  <a:lnTo>
                    <a:pt x="86" y="145"/>
                  </a:lnTo>
                  <a:lnTo>
                    <a:pt x="76" y="96"/>
                  </a:lnTo>
                  <a:lnTo>
                    <a:pt x="38" y="84"/>
                  </a:lnTo>
                  <a:lnTo>
                    <a:pt x="15" y="2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63" name="Freeform 64"/>
            <p:cNvSpPr/>
            <p:nvPr/>
          </p:nvSpPr>
          <p:spPr>
            <a:xfrm>
              <a:off x="2867" y="1580"/>
              <a:ext cx="174" cy="172"/>
            </a:xfrm>
            <a:custGeom>
              <a:avLst/>
              <a:gdLst>
                <a:gd name="txL" fmla="*/ 0 w 350"/>
                <a:gd name="txT" fmla="*/ 0 h 344"/>
                <a:gd name="txR" fmla="*/ 350 w 350"/>
                <a:gd name="txB" fmla="*/ 344 h 344"/>
              </a:gdLst>
              <a:ahLst/>
              <a:cxnLst>
                <a:cxn ang="0">
                  <a:pos x="0" y="0"/>
                </a:cxn>
                <a:cxn ang="0">
                  <a:pos x="38" y="57"/>
                </a:cxn>
                <a:cxn ang="0">
                  <a:pos x="84" y="101"/>
                </a:cxn>
                <a:cxn ang="0">
                  <a:pos x="65" y="113"/>
                </a:cxn>
                <a:cxn ang="0">
                  <a:pos x="57" y="147"/>
                </a:cxn>
                <a:cxn ang="0">
                  <a:pos x="82" y="175"/>
                </a:cxn>
                <a:cxn ang="0">
                  <a:pos x="130" y="191"/>
                </a:cxn>
                <a:cxn ang="0">
                  <a:pos x="206" y="181"/>
                </a:cxn>
                <a:cxn ang="0">
                  <a:pos x="173" y="204"/>
                </a:cxn>
                <a:cxn ang="0">
                  <a:pos x="133" y="210"/>
                </a:cxn>
                <a:cxn ang="0">
                  <a:pos x="112" y="230"/>
                </a:cxn>
                <a:cxn ang="0">
                  <a:pos x="111" y="265"/>
                </a:cxn>
                <a:cxn ang="0">
                  <a:pos x="164" y="267"/>
                </a:cxn>
                <a:cxn ang="0">
                  <a:pos x="221" y="219"/>
                </a:cxn>
                <a:cxn ang="0">
                  <a:pos x="278" y="147"/>
                </a:cxn>
                <a:cxn ang="0">
                  <a:pos x="350" y="88"/>
                </a:cxn>
                <a:cxn ang="0">
                  <a:pos x="310" y="179"/>
                </a:cxn>
                <a:cxn ang="0">
                  <a:pos x="280" y="185"/>
                </a:cxn>
                <a:cxn ang="0">
                  <a:pos x="175" y="295"/>
                </a:cxn>
                <a:cxn ang="0">
                  <a:pos x="149" y="344"/>
                </a:cxn>
                <a:cxn ang="0">
                  <a:pos x="105" y="291"/>
                </a:cxn>
                <a:cxn ang="0">
                  <a:pos x="54" y="265"/>
                </a:cxn>
                <a:cxn ang="0">
                  <a:pos x="69" y="219"/>
                </a:cxn>
                <a:cxn ang="0">
                  <a:pos x="36" y="139"/>
                </a:cxn>
                <a:cxn ang="0">
                  <a:pos x="38" y="90"/>
                </a:cxn>
                <a:cxn ang="0">
                  <a:pos x="0" y="0"/>
                </a:cxn>
                <a:cxn ang="0">
                  <a:pos x="0" y="0"/>
                </a:cxn>
              </a:cxnLst>
              <a:rect l="txL" t="txT" r="txR" b="txB"/>
              <a:pathLst>
                <a:path w="350" h="344">
                  <a:moveTo>
                    <a:pt x="0" y="0"/>
                  </a:moveTo>
                  <a:lnTo>
                    <a:pt x="38" y="57"/>
                  </a:lnTo>
                  <a:lnTo>
                    <a:pt x="84" y="101"/>
                  </a:lnTo>
                  <a:lnTo>
                    <a:pt x="65" y="113"/>
                  </a:lnTo>
                  <a:lnTo>
                    <a:pt x="57" y="147"/>
                  </a:lnTo>
                  <a:lnTo>
                    <a:pt x="82" y="175"/>
                  </a:lnTo>
                  <a:lnTo>
                    <a:pt x="130" y="191"/>
                  </a:lnTo>
                  <a:lnTo>
                    <a:pt x="206" y="181"/>
                  </a:lnTo>
                  <a:lnTo>
                    <a:pt x="173" y="204"/>
                  </a:lnTo>
                  <a:lnTo>
                    <a:pt x="133" y="210"/>
                  </a:lnTo>
                  <a:lnTo>
                    <a:pt x="112" y="230"/>
                  </a:lnTo>
                  <a:lnTo>
                    <a:pt x="111" y="265"/>
                  </a:lnTo>
                  <a:lnTo>
                    <a:pt x="164" y="267"/>
                  </a:lnTo>
                  <a:lnTo>
                    <a:pt x="221" y="219"/>
                  </a:lnTo>
                  <a:lnTo>
                    <a:pt x="278" y="147"/>
                  </a:lnTo>
                  <a:lnTo>
                    <a:pt x="350" y="88"/>
                  </a:lnTo>
                  <a:lnTo>
                    <a:pt x="310" y="179"/>
                  </a:lnTo>
                  <a:lnTo>
                    <a:pt x="280" y="185"/>
                  </a:lnTo>
                  <a:lnTo>
                    <a:pt x="175" y="295"/>
                  </a:lnTo>
                  <a:lnTo>
                    <a:pt x="149" y="344"/>
                  </a:lnTo>
                  <a:lnTo>
                    <a:pt x="105" y="291"/>
                  </a:lnTo>
                  <a:lnTo>
                    <a:pt x="54" y="265"/>
                  </a:lnTo>
                  <a:lnTo>
                    <a:pt x="69" y="219"/>
                  </a:lnTo>
                  <a:lnTo>
                    <a:pt x="36" y="139"/>
                  </a:lnTo>
                  <a:lnTo>
                    <a:pt x="38" y="9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64" name="Freeform 65"/>
            <p:cNvSpPr/>
            <p:nvPr/>
          </p:nvSpPr>
          <p:spPr>
            <a:xfrm>
              <a:off x="2887" y="1546"/>
              <a:ext cx="123" cy="41"/>
            </a:xfrm>
            <a:custGeom>
              <a:avLst/>
              <a:gdLst>
                <a:gd name="txL" fmla="*/ 0 w 247"/>
                <a:gd name="txT" fmla="*/ 0 h 82"/>
                <a:gd name="txR" fmla="*/ 247 w 247"/>
                <a:gd name="txB" fmla="*/ 82 h 82"/>
              </a:gdLst>
              <a:ahLst/>
              <a:cxnLst>
                <a:cxn ang="0">
                  <a:pos x="101" y="38"/>
                </a:cxn>
                <a:cxn ang="0">
                  <a:pos x="164" y="29"/>
                </a:cxn>
                <a:cxn ang="0">
                  <a:pos x="236" y="0"/>
                </a:cxn>
                <a:cxn ang="0">
                  <a:pos x="247" y="2"/>
                </a:cxn>
                <a:cxn ang="0">
                  <a:pos x="232" y="46"/>
                </a:cxn>
                <a:cxn ang="0">
                  <a:pos x="147" y="80"/>
                </a:cxn>
                <a:cxn ang="0">
                  <a:pos x="91" y="82"/>
                </a:cxn>
                <a:cxn ang="0">
                  <a:pos x="21" y="74"/>
                </a:cxn>
                <a:cxn ang="0">
                  <a:pos x="0" y="10"/>
                </a:cxn>
                <a:cxn ang="0">
                  <a:pos x="101" y="38"/>
                </a:cxn>
                <a:cxn ang="0">
                  <a:pos x="101" y="38"/>
                </a:cxn>
              </a:cxnLst>
              <a:rect l="txL" t="txT" r="txR" b="txB"/>
              <a:pathLst>
                <a:path w="247" h="82">
                  <a:moveTo>
                    <a:pt x="101" y="38"/>
                  </a:moveTo>
                  <a:lnTo>
                    <a:pt x="164" y="29"/>
                  </a:lnTo>
                  <a:lnTo>
                    <a:pt x="236" y="0"/>
                  </a:lnTo>
                  <a:lnTo>
                    <a:pt x="247" y="2"/>
                  </a:lnTo>
                  <a:lnTo>
                    <a:pt x="232" y="46"/>
                  </a:lnTo>
                  <a:lnTo>
                    <a:pt x="147" y="80"/>
                  </a:lnTo>
                  <a:lnTo>
                    <a:pt x="91" y="82"/>
                  </a:lnTo>
                  <a:lnTo>
                    <a:pt x="21" y="74"/>
                  </a:lnTo>
                  <a:lnTo>
                    <a:pt x="0" y="10"/>
                  </a:lnTo>
                  <a:lnTo>
                    <a:pt x="101" y="38"/>
                  </a:lnTo>
                  <a:lnTo>
                    <a:pt x="101" y="38"/>
                  </a:lnTo>
                  <a:close/>
                </a:path>
              </a:pathLst>
            </a:custGeom>
            <a:solidFill>
              <a:srgbClr val="FFFFFF"/>
            </a:solidFill>
            <a:ln w="9525">
              <a:noFill/>
            </a:ln>
          </p:spPr>
          <p:txBody>
            <a:bodyPr/>
            <a:lstStyle/>
            <a:p>
              <a:endParaRPr dirty="0">
                <a:latin typeface="Arial" panose="020B0604020202020204" pitchFamily="34" charset="0"/>
              </a:endParaRPr>
            </a:p>
          </p:txBody>
        </p:sp>
        <p:sp>
          <p:nvSpPr>
            <p:cNvPr id="29765" name="Freeform 66"/>
            <p:cNvSpPr/>
            <p:nvPr/>
          </p:nvSpPr>
          <p:spPr>
            <a:xfrm>
              <a:off x="2852" y="1489"/>
              <a:ext cx="126" cy="129"/>
            </a:xfrm>
            <a:custGeom>
              <a:avLst/>
              <a:gdLst>
                <a:gd name="txL" fmla="*/ 0 w 251"/>
                <a:gd name="txT" fmla="*/ 0 h 258"/>
                <a:gd name="txR" fmla="*/ 251 w 251"/>
                <a:gd name="txB" fmla="*/ 258 h 258"/>
              </a:gdLst>
              <a:ahLst/>
              <a:cxnLst>
                <a:cxn ang="0">
                  <a:pos x="99" y="4"/>
                </a:cxn>
                <a:cxn ang="0">
                  <a:pos x="76" y="27"/>
                </a:cxn>
                <a:cxn ang="0">
                  <a:pos x="34" y="42"/>
                </a:cxn>
                <a:cxn ang="0">
                  <a:pos x="66" y="72"/>
                </a:cxn>
                <a:cxn ang="0">
                  <a:pos x="61" y="101"/>
                </a:cxn>
                <a:cxn ang="0">
                  <a:pos x="0" y="124"/>
                </a:cxn>
                <a:cxn ang="0">
                  <a:pos x="45" y="143"/>
                </a:cxn>
                <a:cxn ang="0">
                  <a:pos x="68" y="184"/>
                </a:cxn>
                <a:cxn ang="0">
                  <a:pos x="70" y="213"/>
                </a:cxn>
                <a:cxn ang="0">
                  <a:pos x="144" y="258"/>
                </a:cxn>
                <a:cxn ang="0">
                  <a:pos x="180" y="251"/>
                </a:cxn>
                <a:cxn ang="0">
                  <a:pos x="203" y="239"/>
                </a:cxn>
                <a:cxn ang="0">
                  <a:pos x="156" y="238"/>
                </a:cxn>
                <a:cxn ang="0">
                  <a:pos x="144" y="215"/>
                </a:cxn>
                <a:cxn ang="0">
                  <a:pos x="116" y="203"/>
                </a:cxn>
                <a:cxn ang="0">
                  <a:pos x="177" y="194"/>
                </a:cxn>
                <a:cxn ang="0">
                  <a:pos x="118" y="181"/>
                </a:cxn>
                <a:cxn ang="0">
                  <a:pos x="83" y="143"/>
                </a:cxn>
                <a:cxn ang="0">
                  <a:pos x="163" y="152"/>
                </a:cxn>
                <a:cxn ang="0">
                  <a:pos x="211" y="143"/>
                </a:cxn>
                <a:cxn ang="0">
                  <a:pos x="173" y="144"/>
                </a:cxn>
                <a:cxn ang="0">
                  <a:pos x="167" y="127"/>
                </a:cxn>
                <a:cxn ang="0">
                  <a:pos x="146" y="112"/>
                </a:cxn>
                <a:cxn ang="0">
                  <a:pos x="104" y="120"/>
                </a:cxn>
                <a:cxn ang="0">
                  <a:pos x="116" y="103"/>
                </a:cxn>
                <a:cxn ang="0">
                  <a:pos x="144" y="82"/>
                </a:cxn>
                <a:cxn ang="0">
                  <a:pos x="188" y="86"/>
                </a:cxn>
                <a:cxn ang="0">
                  <a:pos x="230" y="57"/>
                </a:cxn>
                <a:cxn ang="0">
                  <a:pos x="251" y="57"/>
                </a:cxn>
                <a:cxn ang="0">
                  <a:pos x="230" y="36"/>
                </a:cxn>
                <a:cxn ang="0">
                  <a:pos x="196" y="72"/>
                </a:cxn>
                <a:cxn ang="0">
                  <a:pos x="159" y="74"/>
                </a:cxn>
                <a:cxn ang="0">
                  <a:pos x="137" y="40"/>
                </a:cxn>
                <a:cxn ang="0">
                  <a:pos x="146" y="0"/>
                </a:cxn>
                <a:cxn ang="0">
                  <a:pos x="104" y="34"/>
                </a:cxn>
                <a:cxn ang="0">
                  <a:pos x="99" y="4"/>
                </a:cxn>
                <a:cxn ang="0">
                  <a:pos x="99" y="4"/>
                </a:cxn>
              </a:cxnLst>
              <a:rect l="txL" t="txT" r="txR" b="txB"/>
              <a:pathLst>
                <a:path w="251" h="258">
                  <a:moveTo>
                    <a:pt x="99" y="4"/>
                  </a:moveTo>
                  <a:lnTo>
                    <a:pt x="76" y="27"/>
                  </a:lnTo>
                  <a:lnTo>
                    <a:pt x="34" y="42"/>
                  </a:lnTo>
                  <a:lnTo>
                    <a:pt x="66" y="72"/>
                  </a:lnTo>
                  <a:lnTo>
                    <a:pt x="61" y="101"/>
                  </a:lnTo>
                  <a:lnTo>
                    <a:pt x="0" y="124"/>
                  </a:lnTo>
                  <a:lnTo>
                    <a:pt x="45" y="143"/>
                  </a:lnTo>
                  <a:lnTo>
                    <a:pt x="68" y="184"/>
                  </a:lnTo>
                  <a:lnTo>
                    <a:pt x="70" y="213"/>
                  </a:lnTo>
                  <a:lnTo>
                    <a:pt x="144" y="258"/>
                  </a:lnTo>
                  <a:lnTo>
                    <a:pt x="180" y="251"/>
                  </a:lnTo>
                  <a:lnTo>
                    <a:pt x="203" y="239"/>
                  </a:lnTo>
                  <a:lnTo>
                    <a:pt x="156" y="238"/>
                  </a:lnTo>
                  <a:lnTo>
                    <a:pt x="144" y="215"/>
                  </a:lnTo>
                  <a:lnTo>
                    <a:pt x="116" y="203"/>
                  </a:lnTo>
                  <a:lnTo>
                    <a:pt x="177" y="194"/>
                  </a:lnTo>
                  <a:lnTo>
                    <a:pt x="118" y="181"/>
                  </a:lnTo>
                  <a:lnTo>
                    <a:pt x="83" y="143"/>
                  </a:lnTo>
                  <a:lnTo>
                    <a:pt x="163" y="152"/>
                  </a:lnTo>
                  <a:lnTo>
                    <a:pt x="211" y="143"/>
                  </a:lnTo>
                  <a:lnTo>
                    <a:pt x="173" y="144"/>
                  </a:lnTo>
                  <a:lnTo>
                    <a:pt x="167" y="127"/>
                  </a:lnTo>
                  <a:lnTo>
                    <a:pt x="146" y="112"/>
                  </a:lnTo>
                  <a:lnTo>
                    <a:pt x="104" y="120"/>
                  </a:lnTo>
                  <a:lnTo>
                    <a:pt x="116" y="103"/>
                  </a:lnTo>
                  <a:lnTo>
                    <a:pt x="144" y="82"/>
                  </a:lnTo>
                  <a:lnTo>
                    <a:pt x="188" y="86"/>
                  </a:lnTo>
                  <a:lnTo>
                    <a:pt x="230" y="57"/>
                  </a:lnTo>
                  <a:lnTo>
                    <a:pt x="251" y="57"/>
                  </a:lnTo>
                  <a:lnTo>
                    <a:pt x="230" y="36"/>
                  </a:lnTo>
                  <a:lnTo>
                    <a:pt x="196" y="72"/>
                  </a:lnTo>
                  <a:lnTo>
                    <a:pt x="159" y="74"/>
                  </a:lnTo>
                  <a:lnTo>
                    <a:pt x="137" y="40"/>
                  </a:lnTo>
                  <a:lnTo>
                    <a:pt x="146" y="0"/>
                  </a:lnTo>
                  <a:lnTo>
                    <a:pt x="104" y="34"/>
                  </a:lnTo>
                  <a:lnTo>
                    <a:pt x="99" y="4"/>
                  </a:lnTo>
                  <a:lnTo>
                    <a:pt x="99" y="4"/>
                  </a:lnTo>
                  <a:close/>
                </a:path>
              </a:pathLst>
            </a:custGeom>
            <a:solidFill>
              <a:srgbClr val="000000"/>
            </a:solidFill>
            <a:ln w="9525">
              <a:noFill/>
            </a:ln>
          </p:spPr>
          <p:txBody>
            <a:bodyPr/>
            <a:lstStyle/>
            <a:p>
              <a:endParaRPr dirty="0">
                <a:latin typeface="Arial" panose="020B0604020202020204" pitchFamily="34" charset="0"/>
              </a:endParaRPr>
            </a:p>
          </p:txBody>
        </p:sp>
        <p:sp>
          <p:nvSpPr>
            <p:cNvPr id="29766" name="Freeform 67"/>
            <p:cNvSpPr/>
            <p:nvPr/>
          </p:nvSpPr>
          <p:spPr>
            <a:xfrm>
              <a:off x="2957" y="1537"/>
              <a:ext cx="67" cy="73"/>
            </a:xfrm>
            <a:custGeom>
              <a:avLst/>
              <a:gdLst>
                <a:gd name="txL" fmla="*/ 0 w 135"/>
                <a:gd name="txT" fmla="*/ 0 h 144"/>
                <a:gd name="txR" fmla="*/ 135 w 135"/>
                <a:gd name="txB" fmla="*/ 144 h 144"/>
              </a:gdLst>
              <a:ahLst/>
              <a:cxnLst>
                <a:cxn ang="0">
                  <a:pos x="6" y="47"/>
                </a:cxn>
                <a:cxn ang="0">
                  <a:pos x="30" y="28"/>
                </a:cxn>
                <a:cxn ang="0">
                  <a:pos x="0" y="21"/>
                </a:cxn>
                <a:cxn ang="0">
                  <a:pos x="25" y="4"/>
                </a:cxn>
                <a:cxn ang="0">
                  <a:pos x="118" y="11"/>
                </a:cxn>
                <a:cxn ang="0">
                  <a:pos x="135" y="0"/>
                </a:cxn>
                <a:cxn ang="0">
                  <a:pos x="131" y="27"/>
                </a:cxn>
                <a:cxn ang="0">
                  <a:pos x="116" y="32"/>
                </a:cxn>
                <a:cxn ang="0">
                  <a:pos x="99" y="85"/>
                </a:cxn>
                <a:cxn ang="0">
                  <a:pos x="55" y="137"/>
                </a:cxn>
                <a:cxn ang="0">
                  <a:pos x="9" y="144"/>
                </a:cxn>
                <a:cxn ang="0">
                  <a:pos x="38" y="122"/>
                </a:cxn>
                <a:cxn ang="0">
                  <a:pos x="66" y="82"/>
                </a:cxn>
                <a:cxn ang="0">
                  <a:pos x="9" y="97"/>
                </a:cxn>
                <a:cxn ang="0">
                  <a:pos x="51" y="65"/>
                </a:cxn>
                <a:cxn ang="0">
                  <a:pos x="85" y="51"/>
                </a:cxn>
                <a:cxn ang="0">
                  <a:pos x="97" y="21"/>
                </a:cxn>
                <a:cxn ang="0">
                  <a:pos x="55" y="42"/>
                </a:cxn>
                <a:cxn ang="0">
                  <a:pos x="6" y="47"/>
                </a:cxn>
                <a:cxn ang="0">
                  <a:pos x="6" y="47"/>
                </a:cxn>
              </a:cxnLst>
              <a:rect l="txL" t="txT" r="txR" b="txB"/>
              <a:pathLst>
                <a:path w="135" h="144">
                  <a:moveTo>
                    <a:pt x="6" y="47"/>
                  </a:moveTo>
                  <a:lnTo>
                    <a:pt x="30" y="28"/>
                  </a:lnTo>
                  <a:lnTo>
                    <a:pt x="0" y="21"/>
                  </a:lnTo>
                  <a:lnTo>
                    <a:pt x="25" y="4"/>
                  </a:lnTo>
                  <a:lnTo>
                    <a:pt x="118" y="11"/>
                  </a:lnTo>
                  <a:lnTo>
                    <a:pt x="135" y="0"/>
                  </a:lnTo>
                  <a:lnTo>
                    <a:pt x="131" y="27"/>
                  </a:lnTo>
                  <a:lnTo>
                    <a:pt x="116" y="32"/>
                  </a:lnTo>
                  <a:lnTo>
                    <a:pt x="99" y="85"/>
                  </a:lnTo>
                  <a:lnTo>
                    <a:pt x="55" y="137"/>
                  </a:lnTo>
                  <a:lnTo>
                    <a:pt x="9" y="144"/>
                  </a:lnTo>
                  <a:lnTo>
                    <a:pt x="38" y="122"/>
                  </a:lnTo>
                  <a:lnTo>
                    <a:pt x="66" y="82"/>
                  </a:lnTo>
                  <a:lnTo>
                    <a:pt x="9" y="97"/>
                  </a:lnTo>
                  <a:lnTo>
                    <a:pt x="51" y="65"/>
                  </a:lnTo>
                  <a:lnTo>
                    <a:pt x="85" y="51"/>
                  </a:lnTo>
                  <a:lnTo>
                    <a:pt x="97" y="21"/>
                  </a:lnTo>
                  <a:lnTo>
                    <a:pt x="55" y="42"/>
                  </a:lnTo>
                  <a:lnTo>
                    <a:pt x="6" y="47"/>
                  </a:lnTo>
                  <a:lnTo>
                    <a:pt x="6" y="47"/>
                  </a:lnTo>
                  <a:close/>
                </a:path>
              </a:pathLst>
            </a:custGeom>
            <a:solidFill>
              <a:srgbClr val="000000"/>
            </a:solidFill>
            <a:ln w="9525">
              <a:noFill/>
            </a:ln>
          </p:spPr>
          <p:txBody>
            <a:bodyPr/>
            <a:lstStyle/>
            <a:p>
              <a:endParaRPr dirty="0">
                <a:latin typeface="Arial" panose="020B0604020202020204" pitchFamily="34" charset="0"/>
              </a:endParaRPr>
            </a:p>
          </p:txBody>
        </p:sp>
        <p:sp>
          <p:nvSpPr>
            <p:cNvPr id="29767" name="Freeform 68"/>
            <p:cNvSpPr/>
            <p:nvPr/>
          </p:nvSpPr>
          <p:spPr>
            <a:xfrm>
              <a:off x="2863" y="1401"/>
              <a:ext cx="32" cy="33"/>
            </a:xfrm>
            <a:custGeom>
              <a:avLst/>
              <a:gdLst>
                <a:gd name="txL" fmla="*/ 0 w 64"/>
                <a:gd name="txT" fmla="*/ 0 h 67"/>
                <a:gd name="txR" fmla="*/ 64 w 64"/>
                <a:gd name="txB" fmla="*/ 67 h 67"/>
              </a:gdLst>
              <a:ahLst/>
              <a:cxnLst>
                <a:cxn ang="0">
                  <a:pos x="0" y="0"/>
                </a:cxn>
                <a:cxn ang="0">
                  <a:pos x="51" y="21"/>
                </a:cxn>
                <a:cxn ang="0">
                  <a:pos x="64" y="52"/>
                </a:cxn>
                <a:cxn ang="0">
                  <a:pos x="30" y="67"/>
                </a:cxn>
                <a:cxn ang="0">
                  <a:pos x="47" y="50"/>
                </a:cxn>
                <a:cxn ang="0">
                  <a:pos x="34" y="19"/>
                </a:cxn>
                <a:cxn ang="0">
                  <a:pos x="23" y="31"/>
                </a:cxn>
                <a:cxn ang="0">
                  <a:pos x="0" y="0"/>
                </a:cxn>
                <a:cxn ang="0">
                  <a:pos x="0" y="0"/>
                </a:cxn>
              </a:cxnLst>
              <a:rect l="txL" t="txT" r="txR" b="txB"/>
              <a:pathLst>
                <a:path w="64" h="67">
                  <a:moveTo>
                    <a:pt x="0" y="0"/>
                  </a:moveTo>
                  <a:lnTo>
                    <a:pt x="51" y="21"/>
                  </a:lnTo>
                  <a:lnTo>
                    <a:pt x="64" y="52"/>
                  </a:lnTo>
                  <a:lnTo>
                    <a:pt x="30" y="67"/>
                  </a:lnTo>
                  <a:lnTo>
                    <a:pt x="47" y="50"/>
                  </a:lnTo>
                  <a:lnTo>
                    <a:pt x="34" y="19"/>
                  </a:lnTo>
                  <a:lnTo>
                    <a:pt x="23" y="31"/>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29768" name="Freeform 69"/>
            <p:cNvSpPr/>
            <p:nvPr/>
          </p:nvSpPr>
          <p:spPr>
            <a:xfrm>
              <a:off x="2750" y="1752"/>
              <a:ext cx="229" cy="259"/>
            </a:xfrm>
            <a:custGeom>
              <a:avLst/>
              <a:gdLst>
                <a:gd name="txL" fmla="*/ 0 w 458"/>
                <a:gd name="txT" fmla="*/ 0 h 518"/>
                <a:gd name="txR" fmla="*/ 458 w 458"/>
                <a:gd name="txB" fmla="*/ 518 h 518"/>
              </a:gdLst>
              <a:ahLst/>
              <a:cxnLst>
                <a:cxn ang="0">
                  <a:pos x="0" y="358"/>
                </a:cxn>
                <a:cxn ang="0">
                  <a:pos x="74" y="476"/>
                </a:cxn>
                <a:cxn ang="0">
                  <a:pos x="129" y="274"/>
                </a:cxn>
                <a:cxn ang="0">
                  <a:pos x="188" y="194"/>
                </a:cxn>
                <a:cxn ang="0">
                  <a:pos x="266" y="86"/>
                </a:cxn>
                <a:cxn ang="0">
                  <a:pos x="321" y="35"/>
                </a:cxn>
                <a:cxn ang="0">
                  <a:pos x="342" y="59"/>
                </a:cxn>
                <a:cxn ang="0">
                  <a:pos x="378" y="78"/>
                </a:cxn>
                <a:cxn ang="0">
                  <a:pos x="370" y="246"/>
                </a:cxn>
                <a:cxn ang="0">
                  <a:pos x="336" y="384"/>
                </a:cxn>
                <a:cxn ang="0">
                  <a:pos x="340" y="518"/>
                </a:cxn>
                <a:cxn ang="0">
                  <a:pos x="408" y="320"/>
                </a:cxn>
                <a:cxn ang="0">
                  <a:pos x="458" y="307"/>
                </a:cxn>
                <a:cxn ang="0">
                  <a:pos x="397" y="50"/>
                </a:cxn>
                <a:cxn ang="0">
                  <a:pos x="353" y="16"/>
                </a:cxn>
                <a:cxn ang="0">
                  <a:pos x="313" y="0"/>
                </a:cxn>
                <a:cxn ang="0">
                  <a:pos x="216" y="111"/>
                </a:cxn>
                <a:cxn ang="0">
                  <a:pos x="102" y="213"/>
                </a:cxn>
                <a:cxn ang="0">
                  <a:pos x="38" y="301"/>
                </a:cxn>
                <a:cxn ang="0">
                  <a:pos x="0" y="358"/>
                </a:cxn>
                <a:cxn ang="0">
                  <a:pos x="0" y="358"/>
                </a:cxn>
              </a:cxnLst>
              <a:rect l="txL" t="txT" r="txR" b="txB"/>
              <a:pathLst>
                <a:path w="458" h="518">
                  <a:moveTo>
                    <a:pt x="0" y="358"/>
                  </a:moveTo>
                  <a:lnTo>
                    <a:pt x="74" y="476"/>
                  </a:lnTo>
                  <a:lnTo>
                    <a:pt x="129" y="274"/>
                  </a:lnTo>
                  <a:lnTo>
                    <a:pt x="188" y="194"/>
                  </a:lnTo>
                  <a:lnTo>
                    <a:pt x="266" y="86"/>
                  </a:lnTo>
                  <a:lnTo>
                    <a:pt x="321" y="35"/>
                  </a:lnTo>
                  <a:lnTo>
                    <a:pt x="342" y="59"/>
                  </a:lnTo>
                  <a:lnTo>
                    <a:pt x="378" y="78"/>
                  </a:lnTo>
                  <a:lnTo>
                    <a:pt x="370" y="246"/>
                  </a:lnTo>
                  <a:lnTo>
                    <a:pt x="336" y="384"/>
                  </a:lnTo>
                  <a:lnTo>
                    <a:pt x="340" y="518"/>
                  </a:lnTo>
                  <a:lnTo>
                    <a:pt x="408" y="320"/>
                  </a:lnTo>
                  <a:lnTo>
                    <a:pt x="458" y="307"/>
                  </a:lnTo>
                  <a:lnTo>
                    <a:pt x="397" y="50"/>
                  </a:lnTo>
                  <a:lnTo>
                    <a:pt x="353" y="16"/>
                  </a:lnTo>
                  <a:lnTo>
                    <a:pt x="313" y="0"/>
                  </a:lnTo>
                  <a:lnTo>
                    <a:pt x="216" y="111"/>
                  </a:lnTo>
                  <a:lnTo>
                    <a:pt x="102" y="213"/>
                  </a:lnTo>
                  <a:lnTo>
                    <a:pt x="38" y="301"/>
                  </a:lnTo>
                  <a:lnTo>
                    <a:pt x="0" y="358"/>
                  </a:lnTo>
                  <a:lnTo>
                    <a:pt x="0" y="358"/>
                  </a:lnTo>
                  <a:close/>
                </a:path>
              </a:pathLst>
            </a:custGeom>
            <a:solidFill>
              <a:srgbClr val="990033"/>
            </a:solidFill>
            <a:ln w="9525">
              <a:noFill/>
            </a:ln>
          </p:spPr>
          <p:txBody>
            <a:bodyPr/>
            <a:lstStyle/>
            <a:p>
              <a:endParaRPr dirty="0">
                <a:latin typeface="Arial" panose="020B0604020202020204" pitchFamily="34" charset="0"/>
              </a:endParaRPr>
            </a:p>
          </p:txBody>
        </p:sp>
        <p:sp>
          <p:nvSpPr>
            <p:cNvPr id="29769" name="Freeform 70"/>
            <p:cNvSpPr/>
            <p:nvPr/>
          </p:nvSpPr>
          <p:spPr>
            <a:xfrm>
              <a:off x="2857" y="1824"/>
              <a:ext cx="39" cy="127"/>
            </a:xfrm>
            <a:custGeom>
              <a:avLst/>
              <a:gdLst>
                <a:gd name="txL" fmla="*/ 0 w 78"/>
                <a:gd name="txT" fmla="*/ 0 h 253"/>
                <a:gd name="txR" fmla="*/ 78 w 78"/>
                <a:gd name="txB" fmla="*/ 253 h 253"/>
              </a:gdLst>
              <a:ahLst/>
              <a:cxnLst>
                <a:cxn ang="0">
                  <a:pos x="0" y="76"/>
                </a:cxn>
                <a:cxn ang="0">
                  <a:pos x="23" y="25"/>
                </a:cxn>
                <a:cxn ang="0">
                  <a:pos x="78" y="0"/>
                </a:cxn>
                <a:cxn ang="0">
                  <a:pos x="71" y="65"/>
                </a:cxn>
                <a:cxn ang="0">
                  <a:pos x="31" y="163"/>
                </a:cxn>
                <a:cxn ang="0">
                  <a:pos x="8" y="253"/>
                </a:cxn>
                <a:cxn ang="0">
                  <a:pos x="0" y="76"/>
                </a:cxn>
                <a:cxn ang="0">
                  <a:pos x="0" y="76"/>
                </a:cxn>
              </a:cxnLst>
              <a:rect l="txL" t="txT" r="txR" b="txB"/>
              <a:pathLst>
                <a:path w="78" h="253">
                  <a:moveTo>
                    <a:pt x="0" y="76"/>
                  </a:moveTo>
                  <a:lnTo>
                    <a:pt x="23" y="25"/>
                  </a:lnTo>
                  <a:lnTo>
                    <a:pt x="78" y="0"/>
                  </a:lnTo>
                  <a:lnTo>
                    <a:pt x="71" y="65"/>
                  </a:lnTo>
                  <a:lnTo>
                    <a:pt x="31" y="163"/>
                  </a:lnTo>
                  <a:lnTo>
                    <a:pt x="8" y="253"/>
                  </a:lnTo>
                  <a:lnTo>
                    <a:pt x="0" y="76"/>
                  </a:lnTo>
                  <a:lnTo>
                    <a:pt x="0" y="76"/>
                  </a:lnTo>
                  <a:close/>
                </a:path>
              </a:pathLst>
            </a:custGeom>
            <a:solidFill>
              <a:srgbClr val="009999"/>
            </a:solidFill>
            <a:ln w="9525">
              <a:noFill/>
            </a:ln>
          </p:spPr>
          <p:txBody>
            <a:bodyPr/>
            <a:lstStyle/>
            <a:p>
              <a:endParaRPr dirty="0">
                <a:latin typeface="Arial" panose="020B0604020202020204" pitchFamily="34" charset="0"/>
              </a:endParaRPr>
            </a:p>
          </p:txBody>
        </p:sp>
        <p:sp>
          <p:nvSpPr>
            <p:cNvPr id="29770" name="Freeform 71"/>
            <p:cNvSpPr/>
            <p:nvPr/>
          </p:nvSpPr>
          <p:spPr>
            <a:xfrm>
              <a:off x="2851" y="1782"/>
              <a:ext cx="82" cy="174"/>
            </a:xfrm>
            <a:custGeom>
              <a:avLst/>
              <a:gdLst>
                <a:gd name="txL" fmla="*/ 0 w 163"/>
                <a:gd name="txT" fmla="*/ 0 h 348"/>
                <a:gd name="txR" fmla="*/ 163 w 163"/>
                <a:gd name="txB" fmla="*/ 348 h 348"/>
              </a:gdLst>
              <a:ahLst/>
              <a:cxnLst>
                <a:cxn ang="0">
                  <a:pos x="106" y="0"/>
                </a:cxn>
                <a:cxn ang="0">
                  <a:pos x="42" y="84"/>
                </a:cxn>
                <a:cxn ang="0">
                  <a:pos x="11" y="147"/>
                </a:cxn>
                <a:cxn ang="0">
                  <a:pos x="0" y="192"/>
                </a:cxn>
                <a:cxn ang="0">
                  <a:pos x="4" y="244"/>
                </a:cxn>
                <a:cxn ang="0">
                  <a:pos x="11" y="192"/>
                </a:cxn>
                <a:cxn ang="0">
                  <a:pos x="28" y="130"/>
                </a:cxn>
                <a:cxn ang="0">
                  <a:pos x="63" y="113"/>
                </a:cxn>
                <a:cxn ang="0">
                  <a:pos x="93" y="120"/>
                </a:cxn>
                <a:cxn ang="0">
                  <a:pos x="106" y="166"/>
                </a:cxn>
                <a:cxn ang="0">
                  <a:pos x="85" y="244"/>
                </a:cxn>
                <a:cxn ang="0">
                  <a:pos x="28" y="348"/>
                </a:cxn>
                <a:cxn ang="0">
                  <a:pos x="139" y="192"/>
                </a:cxn>
                <a:cxn ang="0">
                  <a:pos x="156" y="107"/>
                </a:cxn>
                <a:cxn ang="0">
                  <a:pos x="163" y="38"/>
                </a:cxn>
                <a:cxn ang="0">
                  <a:pos x="150" y="21"/>
                </a:cxn>
                <a:cxn ang="0">
                  <a:pos x="116" y="33"/>
                </a:cxn>
                <a:cxn ang="0">
                  <a:pos x="106" y="0"/>
                </a:cxn>
                <a:cxn ang="0">
                  <a:pos x="106" y="0"/>
                </a:cxn>
              </a:cxnLst>
              <a:rect l="txL" t="txT" r="txR" b="txB"/>
              <a:pathLst>
                <a:path w="163" h="348">
                  <a:moveTo>
                    <a:pt x="106" y="0"/>
                  </a:moveTo>
                  <a:lnTo>
                    <a:pt x="42" y="84"/>
                  </a:lnTo>
                  <a:lnTo>
                    <a:pt x="11" y="147"/>
                  </a:lnTo>
                  <a:lnTo>
                    <a:pt x="0" y="192"/>
                  </a:lnTo>
                  <a:lnTo>
                    <a:pt x="4" y="244"/>
                  </a:lnTo>
                  <a:lnTo>
                    <a:pt x="11" y="192"/>
                  </a:lnTo>
                  <a:lnTo>
                    <a:pt x="28" y="130"/>
                  </a:lnTo>
                  <a:lnTo>
                    <a:pt x="63" y="113"/>
                  </a:lnTo>
                  <a:lnTo>
                    <a:pt x="93" y="120"/>
                  </a:lnTo>
                  <a:lnTo>
                    <a:pt x="106" y="166"/>
                  </a:lnTo>
                  <a:lnTo>
                    <a:pt x="85" y="244"/>
                  </a:lnTo>
                  <a:lnTo>
                    <a:pt x="28" y="348"/>
                  </a:lnTo>
                  <a:lnTo>
                    <a:pt x="139" y="192"/>
                  </a:lnTo>
                  <a:lnTo>
                    <a:pt x="156" y="107"/>
                  </a:lnTo>
                  <a:lnTo>
                    <a:pt x="163" y="38"/>
                  </a:lnTo>
                  <a:lnTo>
                    <a:pt x="150" y="21"/>
                  </a:lnTo>
                  <a:lnTo>
                    <a:pt x="116" y="33"/>
                  </a:lnTo>
                  <a:lnTo>
                    <a:pt x="106" y="0"/>
                  </a:lnTo>
                  <a:lnTo>
                    <a:pt x="106" y="0"/>
                  </a:lnTo>
                  <a:close/>
                </a:path>
              </a:pathLst>
            </a:custGeom>
            <a:solidFill>
              <a:srgbClr val="FF3300"/>
            </a:solidFill>
            <a:ln w="9525">
              <a:noFill/>
            </a:ln>
          </p:spPr>
          <p:txBody>
            <a:bodyPr/>
            <a:lstStyle/>
            <a:p>
              <a:endParaRPr dirty="0">
                <a:latin typeface="Arial" panose="020B0604020202020204" pitchFamily="34" charset="0"/>
              </a:endParaRPr>
            </a:p>
          </p:txBody>
        </p:sp>
        <p:sp>
          <p:nvSpPr>
            <p:cNvPr id="29771" name="Freeform 72"/>
            <p:cNvSpPr/>
            <p:nvPr/>
          </p:nvSpPr>
          <p:spPr>
            <a:xfrm>
              <a:off x="2863" y="1910"/>
              <a:ext cx="427" cy="687"/>
            </a:xfrm>
            <a:custGeom>
              <a:avLst/>
              <a:gdLst>
                <a:gd name="txL" fmla="*/ 0 w 855"/>
                <a:gd name="txT" fmla="*/ 0 h 1374"/>
                <a:gd name="txR" fmla="*/ 855 w 855"/>
                <a:gd name="txB" fmla="*/ 1374 h 1374"/>
              </a:gdLst>
              <a:ahLst/>
              <a:cxnLst>
                <a:cxn ang="0">
                  <a:pos x="135" y="1321"/>
                </a:cxn>
                <a:cxn ang="0">
                  <a:pos x="298" y="1234"/>
                </a:cxn>
                <a:cxn ang="0">
                  <a:pos x="344" y="1139"/>
                </a:cxn>
                <a:cxn ang="0">
                  <a:pos x="467" y="1104"/>
                </a:cxn>
                <a:cxn ang="0">
                  <a:pos x="520" y="1057"/>
                </a:cxn>
                <a:cxn ang="0">
                  <a:pos x="621" y="950"/>
                </a:cxn>
                <a:cxn ang="0">
                  <a:pos x="613" y="874"/>
                </a:cxn>
                <a:cxn ang="0">
                  <a:pos x="408" y="945"/>
                </a:cxn>
                <a:cxn ang="0">
                  <a:pos x="503" y="852"/>
                </a:cxn>
                <a:cxn ang="0">
                  <a:pos x="613" y="804"/>
                </a:cxn>
                <a:cxn ang="0">
                  <a:pos x="650" y="694"/>
                </a:cxn>
                <a:cxn ang="0">
                  <a:pos x="574" y="635"/>
                </a:cxn>
                <a:cxn ang="0">
                  <a:pos x="608" y="557"/>
                </a:cxn>
                <a:cxn ang="0">
                  <a:pos x="684" y="494"/>
                </a:cxn>
                <a:cxn ang="0">
                  <a:pos x="672" y="405"/>
                </a:cxn>
                <a:cxn ang="0">
                  <a:pos x="748" y="287"/>
                </a:cxn>
                <a:cxn ang="0">
                  <a:pos x="731" y="177"/>
                </a:cxn>
                <a:cxn ang="0">
                  <a:pos x="855" y="0"/>
                </a:cxn>
                <a:cxn ang="0">
                  <a:pos x="855" y="53"/>
                </a:cxn>
                <a:cxn ang="0">
                  <a:pos x="784" y="160"/>
                </a:cxn>
                <a:cxn ang="0">
                  <a:pos x="838" y="346"/>
                </a:cxn>
                <a:cxn ang="0">
                  <a:pos x="754" y="359"/>
                </a:cxn>
                <a:cxn ang="0">
                  <a:pos x="703" y="416"/>
                </a:cxn>
                <a:cxn ang="0">
                  <a:pos x="726" y="599"/>
                </a:cxn>
                <a:cxn ang="0">
                  <a:pos x="697" y="705"/>
                </a:cxn>
                <a:cxn ang="0">
                  <a:pos x="667" y="846"/>
                </a:cxn>
                <a:cxn ang="0">
                  <a:pos x="726" y="1063"/>
                </a:cxn>
                <a:cxn ang="0">
                  <a:pos x="655" y="1009"/>
                </a:cxn>
                <a:cxn ang="0">
                  <a:pos x="579" y="1068"/>
                </a:cxn>
                <a:cxn ang="0">
                  <a:pos x="632" y="1192"/>
                </a:cxn>
                <a:cxn ang="0">
                  <a:pos x="697" y="1215"/>
                </a:cxn>
                <a:cxn ang="0">
                  <a:pos x="824" y="1215"/>
                </a:cxn>
                <a:cxn ang="0">
                  <a:pos x="832" y="1374"/>
                </a:cxn>
                <a:cxn ang="0">
                  <a:pos x="748" y="1274"/>
                </a:cxn>
                <a:cxn ang="0">
                  <a:pos x="650" y="1262"/>
                </a:cxn>
                <a:cxn ang="0">
                  <a:pos x="579" y="1192"/>
                </a:cxn>
                <a:cxn ang="0">
                  <a:pos x="492" y="1268"/>
                </a:cxn>
                <a:cxn ang="0">
                  <a:pos x="216" y="1350"/>
                </a:cxn>
                <a:cxn ang="0">
                  <a:pos x="0" y="1369"/>
                </a:cxn>
                <a:cxn ang="0">
                  <a:pos x="146" y="1274"/>
                </a:cxn>
                <a:cxn ang="0">
                  <a:pos x="135" y="1321"/>
                </a:cxn>
                <a:cxn ang="0">
                  <a:pos x="135" y="1321"/>
                </a:cxn>
              </a:cxnLst>
              <a:rect l="txL" t="txT" r="txR" b="txB"/>
              <a:pathLst>
                <a:path w="855" h="1374">
                  <a:moveTo>
                    <a:pt x="135" y="1321"/>
                  </a:moveTo>
                  <a:lnTo>
                    <a:pt x="298" y="1234"/>
                  </a:lnTo>
                  <a:lnTo>
                    <a:pt x="344" y="1139"/>
                  </a:lnTo>
                  <a:lnTo>
                    <a:pt x="467" y="1104"/>
                  </a:lnTo>
                  <a:lnTo>
                    <a:pt x="520" y="1057"/>
                  </a:lnTo>
                  <a:lnTo>
                    <a:pt x="621" y="950"/>
                  </a:lnTo>
                  <a:lnTo>
                    <a:pt x="613" y="874"/>
                  </a:lnTo>
                  <a:lnTo>
                    <a:pt x="408" y="945"/>
                  </a:lnTo>
                  <a:lnTo>
                    <a:pt x="503" y="852"/>
                  </a:lnTo>
                  <a:lnTo>
                    <a:pt x="613" y="804"/>
                  </a:lnTo>
                  <a:lnTo>
                    <a:pt x="650" y="694"/>
                  </a:lnTo>
                  <a:lnTo>
                    <a:pt x="574" y="635"/>
                  </a:lnTo>
                  <a:lnTo>
                    <a:pt x="608" y="557"/>
                  </a:lnTo>
                  <a:lnTo>
                    <a:pt x="684" y="494"/>
                  </a:lnTo>
                  <a:lnTo>
                    <a:pt x="672" y="405"/>
                  </a:lnTo>
                  <a:lnTo>
                    <a:pt x="748" y="287"/>
                  </a:lnTo>
                  <a:lnTo>
                    <a:pt x="731" y="177"/>
                  </a:lnTo>
                  <a:lnTo>
                    <a:pt x="855" y="0"/>
                  </a:lnTo>
                  <a:lnTo>
                    <a:pt x="855" y="53"/>
                  </a:lnTo>
                  <a:lnTo>
                    <a:pt x="784" y="160"/>
                  </a:lnTo>
                  <a:lnTo>
                    <a:pt x="838" y="346"/>
                  </a:lnTo>
                  <a:lnTo>
                    <a:pt x="754" y="359"/>
                  </a:lnTo>
                  <a:lnTo>
                    <a:pt x="703" y="416"/>
                  </a:lnTo>
                  <a:lnTo>
                    <a:pt x="726" y="599"/>
                  </a:lnTo>
                  <a:lnTo>
                    <a:pt x="697" y="705"/>
                  </a:lnTo>
                  <a:lnTo>
                    <a:pt x="667" y="846"/>
                  </a:lnTo>
                  <a:lnTo>
                    <a:pt x="726" y="1063"/>
                  </a:lnTo>
                  <a:lnTo>
                    <a:pt x="655" y="1009"/>
                  </a:lnTo>
                  <a:lnTo>
                    <a:pt x="579" y="1068"/>
                  </a:lnTo>
                  <a:lnTo>
                    <a:pt x="632" y="1192"/>
                  </a:lnTo>
                  <a:lnTo>
                    <a:pt x="697" y="1215"/>
                  </a:lnTo>
                  <a:lnTo>
                    <a:pt x="824" y="1215"/>
                  </a:lnTo>
                  <a:lnTo>
                    <a:pt x="832" y="1374"/>
                  </a:lnTo>
                  <a:lnTo>
                    <a:pt x="748" y="1274"/>
                  </a:lnTo>
                  <a:lnTo>
                    <a:pt x="650" y="1262"/>
                  </a:lnTo>
                  <a:lnTo>
                    <a:pt x="579" y="1192"/>
                  </a:lnTo>
                  <a:lnTo>
                    <a:pt x="492" y="1268"/>
                  </a:lnTo>
                  <a:lnTo>
                    <a:pt x="216" y="1350"/>
                  </a:lnTo>
                  <a:lnTo>
                    <a:pt x="0" y="1369"/>
                  </a:lnTo>
                  <a:lnTo>
                    <a:pt x="146" y="1274"/>
                  </a:lnTo>
                  <a:lnTo>
                    <a:pt x="135" y="1321"/>
                  </a:lnTo>
                  <a:lnTo>
                    <a:pt x="135" y="1321"/>
                  </a:lnTo>
                  <a:close/>
                </a:path>
              </a:pathLst>
            </a:custGeom>
            <a:solidFill>
              <a:srgbClr val="000000"/>
            </a:solidFill>
            <a:ln w="9525">
              <a:noFill/>
            </a:ln>
          </p:spPr>
          <p:txBody>
            <a:bodyPr/>
            <a:lstStyle/>
            <a:p>
              <a:endParaRPr dirty="0">
                <a:latin typeface="Arial" panose="020B0604020202020204" pitchFamily="34" charset="0"/>
              </a:endParaRPr>
            </a:p>
          </p:txBody>
        </p:sp>
        <p:sp>
          <p:nvSpPr>
            <p:cNvPr id="29772" name="Freeform 73"/>
            <p:cNvSpPr/>
            <p:nvPr/>
          </p:nvSpPr>
          <p:spPr>
            <a:xfrm>
              <a:off x="2956" y="2756"/>
              <a:ext cx="326" cy="340"/>
            </a:xfrm>
            <a:custGeom>
              <a:avLst/>
              <a:gdLst>
                <a:gd name="txL" fmla="*/ 0 w 652"/>
                <a:gd name="txT" fmla="*/ 0 h 680"/>
                <a:gd name="txR" fmla="*/ 652 w 652"/>
                <a:gd name="txB" fmla="*/ 680 h 680"/>
              </a:gdLst>
              <a:ahLst/>
              <a:cxnLst>
                <a:cxn ang="0">
                  <a:pos x="312" y="76"/>
                </a:cxn>
                <a:cxn ang="0">
                  <a:pos x="522" y="40"/>
                </a:cxn>
                <a:cxn ang="0">
                  <a:pos x="652" y="0"/>
                </a:cxn>
                <a:cxn ang="0">
                  <a:pos x="576" y="104"/>
                </a:cxn>
                <a:cxn ang="0">
                  <a:pos x="627" y="562"/>
                </a:cxn>
                <a:cxn ang="0">
                  <a:pos x="598" y="616"/>
                </a:cxn>
                <a:cxn ang="0">
                  <a:pos x="76" y="680"/>
                </a:cxn>
                <a:cxn ang="0">
                  <a:pos x="17" y="627"/>
                </a:cxn>
                <a:cxn ang="0">
                  <a:pos x="0" y="292"/>
                </a:cxn>
                <a:cxn ang="0">
                  <a:pos x="59" y="450"/>
                </a:cxn>
                <a:cxn ang="0">
                  <a:pos x="217" y="585"/>
                </a:cxn>
                <a:cxn ang="0">
                  <a:pos x="522" y="591"/>
                </a:cxn>
                <a:cxn ang="0">
                  <a:pos x="587" y="551"/>
                </a:cxn>
                <a:cxn ang="0">
                  <a:pos x="551" y="180"/>
                </a:cxn>
                <a:cxn ang="0">
                  <a:pos x="382" y="110"/>
                </a:cxn>
                <a:cxn ang="0">
                  <a:pos x="312" y="76"/>
                </a:cxn>
                <a:cxn ang="0">
                  <a:pos x="312" y="76"/>
                </a:cxn>
              </a:cxnLst>
              <a:rect l="txL" t="txT" r="txR" b="txB"/>
              <a:pathLst>
                <a:path w="652" h="680">
                  <a:moveTo>
                    <a:pt x="312" y="76"/>
                  </a:moveTo>
                  <a:lnTo>
                    <a:pt x="522" y="40"/>
                  </a:lnTo>
                  <a:lnTo>
                    <a:pt x="652" y="0"/>
                  </a:lnTo>
                  <a:lnTo>
                    <a:pt x="576" y="104"/>
                  </a:lnTo>
                  <a:lnTo>
                    <a:pt x="627" y="562"/>
                  </a:lnTo>
                  <a:lnTo>
                    <a:pt x="598" y="616"/>
                  </a:lnTo>
                  <a:lnTo>
                    <a:pt x="76" y="680"/>
                  </a:lnTo>
                  <a:lnTo>
                    <a:pt x="17" y="627"/>
                  </a:lnTo>
                  <a:lnTo>
                    <a:pt x="0" y="292"/>
                  </a:lnTo>
                  <a:lnTo>
                    <a:pt x="59" y="450"/>
                  </a:lnTo>
                  <a:lnTo>
                    <a:pt x="217" y="585"/>
                  </a:lnTo>
                  <a:lnTo>
                    <a:pt x="522" y="591"/>
                  </a:lnTo>
                  <a:lnTo>
                    <a:pt x="587" y="551"/>
                  </a:lnTo>
                  <a:lnTo>
                    <a:pt x="551" y="180"/>
                  </a:lnTo>
                  <a:lnTo>
                    <a:pt x="382" y="110"/>
                  </a:lnTo>
                  <a:lnTo>
                    <a:pt x="312" y="76"/>
                  </a:lnTo>
                  <a:lnTo>
                    <a:pt x="312" y="76"/>
                  </a:lnTo>
                  <a:close/>
                </a:path>
              </a:pathLst>
            </a:custGeom>
            <a:solidFill>
              <a:srgbClr val="000000"/>
            </a:solidFill>
            <a:ln w="9525">
              <a:noFill/>
            </a:ln>
          </p:spPr>
          <p:txBody>
            <a:bodyPr/>
            <a:lstStyle/>
            <a:p>
              <a:endParaRPr dirty="0">
                <a:latin typeface="Arial" panose="020B0604020202020204" pitchFamily="34" charset="0"/>
              </a:endParaRPr>
            </a:p>
          </p:txBody>
        </p:sp>
        <p:sp>
          <p:nvSpPr>
            <p:cNvPr id="29773" name="Freeform 74"/>
            <p:cNvSpPr/>
            <p:nvPr/>
          </p:nvSpPr>
          <p:spPr>
            <a:xfrm>
              <a:off x="3264" y="1740"/>
              <a:ext cx="191" cy="311"/>
            </a:xfrm>
            <a:custGeom>
              <a:avLst/>
              <a:gdLst>
                <a:gd name="txL" fmla="*/ 0 w 381"/>
                <a:gd name="txT" fmla="*/ 0 h 621"/>
                <a:gd name="txR" fmla="*/ 381 w 381"/>
                <a:gd name="txB" fmla="*/ 621 h 621"/>
              </a:gdLst>
              <a:ahLst/>
              <a:cxnLst>
                <a:cxn ang="0">
                  <a:pos x="152" y="258"/>
                </a:cxn>
                <a:cxn ang="0">
                  <a:pos x="264" y="188"/>
                </a:cxn>
                <a:cxn ang="0">
                  <a:pos x="345" y="340"/>
                </a:cxn>
                <a:cxn ang="0">
                  <a:pos x="357" y="621"/>
                </a:cxn>
                <a:cxn ang="0">
                  <a:pos x="381" y="393"/>
                </a:cxn>
                <a:cxn ang="0">
                  <a:pos x="362" y="294"/>
                </a:cxn>
                <a:cxn ang="0">
                  <a:pos x="298" y="158"/>
                </a:cxn>
                <a:cxn ang="0">
                  <a:pos x="0" y="0"/>
                </a:cxn>
                <a:cxn ang="0">
                  <a:pos x="222" y="152"/>
                </a:cxn>
                <a:cxn ang="0">
                  <a:pos x="152" y="258"/>
                </a:cxn>
                <a:cxn ang="0">
                  <a:pos x="152" y="258"/>
                </a:cxn>
              </a:cxnLst>
              <a:rect l="txL" t="txT" r="txR" b="txB"/>
              <a:pathLst>
                <a:path w="381" h="621">
                  <a:moveTo>
                    <a:pt x="152" y="258"/>
                  </a:moveTo>
                  <a:lnTo>
                    <a:pt x="264" y="188"/>
                  </a:lnTo>
                  <a:lnTo>
                    <a:pt x="345" y="340"/>
                  </a:lnTo>
                  <a:lnTo>
                    <a:pt x="357" y="621"/>
                  </a:lnTo>
                  <a:lnTo>
                    <a:pt x="381" y="393"/>
                  </a:lnTo>
                  <a:lnTo>
                    <a:pt x="362" y="294"/>
                  </a:lnTo>
                  <a:lnTo>
                    <a:pt x="298" y="158"/>
                  </a:lnTo>
                  <a:lnTo>
                    <a:pt x="0" y="0"/>
                  </a:lnTo>
                  <a:lnTo>
                    <a:pt x="222" y="152"/>
                  </a:lnTo>
                  <a:lnTo>
                    <a:pt x="152" y="258"/>
                  </a:lnTo>
                  <a:lnTo>
                    <a:pt x="152" y="258"/>
                  </a:lnTo>
                  <a:close/>
                </a:path>
              </a:pathLst>
            </a:custGeom>
            <a:solidFill>
              <a:srgbClr val="000000"/>
            </a:solidFill>
            <a:ln w="9525">
              <a:noFill/>
            </a:ln>
          </p:spPr>
          <p:txBody>
            <a:bodyPr/>
            <a:lstStyle/>
            <a:p>
              <a:endParaRPr dirty="0">
                <a:latin typeface="Arial" panose="020B0604020202020204" pitchFamily="34" charset="0"/>
              </a:endParaRPr>
            </a:p>
          </p:txBody>
        </p:sp>
        <p:sp>
          <p:nvSpPr>
            <p:cNvPr id="29774" name="Freeform 75"/>
            <p:cNvSpPr/>
            <p:nvPr/>
          </p:nvSpPr>
          <p:spPr>
            <a:xfrm>
              <a:off x="3307" y="2133"/>
              <a:ext cx="162" cy="1031"/>
            </a:xfrm>
            <a:custGeom>
              <a:avLst/>
              <a:gdLst>
                <a:gd name="txL" fmla="*/ 0 w 323"/>
                <a:gd name="txT" fmla="*/ 0 h 2060"/>
                <a:gd name="txR" fmla="*/ 323 w 323"/>
                <a:gd name="txB" fmla="*/ 2060 h 2060"/>
              </a:gdLst>
              <a:ahLst/>
              <a:cxnLst>
                <a:cxn ang="0">
                  <a:pos x="275" y="104"/>
                </a:cxn>
                <a:cxn ang="0">
                  <a:pos x="289" y="292"/>
                </a:cxn>
                <a:cxn ang="0">
                  <a:pos x="224" y="638"/>
                </a:cxn>
                <a:cxn ang="0">
                  <a:pos x="160" y="815"/>
                </a:cxn>
                <a:cxn ang="0">
                  <a:pos x="101" y="1015"/>
                </a:cxn>
                <a:cxn ang="0">
                  <a:pos x="323" y="1978"/>
                </a:cxn>
                <a:cxn ang="0">
                  <a:pos x="36" y="2060"/>
                </a:cxn>
                <a:cxn ang="0">
                  <a:pos x="42" y="2018"/>
                </a:cxn>
                <a:cxn ang="0">
                  <a:pos x="289" y="1967"/>
                </a:cxn>
                <a:cxn ang="0">
                  <a:pos x="253" y="1726"/>
                </a:cxn>
                <a:cxn ang="0">
                  <a:pos x="123" y="1414"/>
                </a:cxn>
                <a:cxn ang="0">
                  <a:pos x="0" y="1203"/>
                </a:cxn>
                <a:cxn ang="0">
                  <a:pos x="70" y="1155"/>
                </a:cxn>
                <a:cxn ang="0">
                  <a:pos x="70" y="1015"/>
                </a:cxn>
                <a:cxn ang="0">
                  <a:pos x="129" y="832"/>
                </a:cxn>
                <a:cxn ang="0">
                  <a:pos x="141" y="756"/>
                </a:cxn>
                <a:cxn ang="0">
                  <a:pos x="123" y="657"/>
                </a:cxn>
                <a:cxn ang="0">
                  <a:pos x="182" y="633"/>
                </a:cxn>
                <a:cxn ang="0">
                  <a:pos x="258" y="329"/>
                </a:cxn>
                <a:cxn ang="0">
                  <a:pos x="258" y="258"/>
                </a:cxn>
                <a:cxn ang="0">
                  <a:pos x="217" y="152"/>
                </a:cxn>
                <a:cxn ang="0">
                  <a:pos x="281" y="0"/>
                </a:cxn>
                <a:cxn ang="0">
                  <a:pos x="275" y="104"/>
                </a:cxn>
                <a:cxn ang="0">
                  <a:pos x="275" y="104"/>
                </a:cxn>
              </a:cxnLst>
              <a:rect l="txL" t="txT" r="txR" b="txB"/>
              <a:pathLst>
                <a:path w="323" h="2060">
                  <a:moveTo>
                    <a:pt x="275" y="104"/>
                  </a:moveTo>
                  <a:lnTo>
                    <a:pt x="289" y="292"/>
                  </a:lnTo>
                  <a:lnTo>
                    <a:pt x="224" y="638"/>
                  </a:lnTo>
                  <a:lnTo>
                    <a:pt x="160" y="815"/>
                  </a:lnTo>
                  <a:lnTo>
                    <a:pt x="101" y="1015"/>
                  </a:lnTo>
                  <a:lnTo>
                    <a:pt x="323" y="1978"/>
                  </a:lnTo>
                  <a:lnTo>
                    <a:pt x="36" y="2060"/>
                  </a:lnTo>
                  <a:lnTo>
                    <a:pt x="42" y="2018"/>
                  </a:lnTo>
                  <a:lnTo>
                    <a:pt x="289" y="1967"/>
                  </a:lnTo>
                  <a:lnTo>
                    <a:pt x="253" y="1726"/>
                  </a:lnTo>
                  <a:lnTo>
                    <a:pt x="123" y="1414"/>
                  </a:lnTo>
                  <a:lnTo>
                    <a:pt x="0" y="1203"/>
                  </a:lnTo>
                  <a:lnTo>
                    <a:pt x="70" y="1155"/>
                  </a:lnTo>
                  <a:lnTo>
                    <a:pt x="70" y="1015"/>
                  </a:lnTo>
                  <a:lnTo>
                    <a:pt x="129" y="832"/>
                  </a:lnTo>
                  <a:lnTo>
                    <a:pt x="141" y="756"/>
                  </a:lnTo>
                  <a:lnTo>
                    <a:pt x="123" y="657"/>
                  </a:lnTo>
                  <a:lnTo>
                    <a:pt x="182" y="633"/>
                  </a:lnTo>
                  <a:lnTo>
                    <a:pt x="258" y="329"/>
                  </a:lnTo>
                  <a:lnTo>
                    <a:pt x="258" y="258"/>
                  </a:lnTo>
                  <a:lnTo>
                    <a:pt x="217" y="152"/>
                  </a:lnTo>
                  <a:lnTo>
                    <a:pt x="281" y="0"/>
                  </a:lnTo>
                  <a:lnTo>
                    <a:pt x="275" y="104"/>
                  </a:lnTo>
                  <a:lnTo>
                    <a:pt x="275" y="104"/>
                  </a:lnTo>
                  <a:close/>
                </a:path>
              </a:pathLst>
            </a:custGeom>
            <a:solidFill>
              <a:srgbClr val="000000"/>
            </a:solidFill>
            <a:ln w="9525">
              <a:noFill/>
            </a:ln>
          </p:spPr>
          <p:txBody>
            <a:bodyPr/>
            <a:lstStyle/>
            <a:p>
              <a:endParaRPr dirty="0">
                <a:latin typeface="Arial" panose="020B0604020202020204" pitchFamily="34" charset="0"/>
              </a:endParaRPr>
            </a:p>
          </p:txBody>
        </p:sp>
        <p:sp>
          <p:nvSpPr>
            <p:cNvPr id="29775" name="Freeform 76"/>
            <p:cNvSpPr/>
            <p:nvPr/>
          </p:nvSpPr>
          <p:spPr>
            <a:xfrm>
              <a:off x="2351" y="2274"/>
              <a:ext cx="216" cy="405"/>
            </a:xfrm>
            <a:custGeom>
              <a:avLst/>
              <a:gdLst>
                <a:gd name="txL" fmla="*/ 0 w 433"/>
                <a:gd name="txT" fmla="*/ 0 h 810"/>
                <a:gd name="txR" fmla="*/ 433 w 433"/>
                <a:gd name="txB" fmla="*/ 810 h 810"/>
              </a:gdLst>
              <a:ahLst/>
              <a:cxnLst>
                <a:cxn ang="0">
                  <a:pos x="116" y="0"/>
                </a:cxn>
                <a:cxn ang="0">
                  <a:pos x="68" y="122"/>
                </a:cxn>
                <a:cxn ang="0">
                  <a:pos x="59" y="209"/>
                </a:cxn>
                <a:cxn ang="0">
                  <a:pos x="0" y="336"/>
                </a:cxn>
                <a:cxn ang="0">
                  <a:pos x="34" y="405"/>
                </a:cxn>
                <a:cxn ang="0">
                  <a:pos x="87" y="449"/>
                </a:cxn>
                <a:cxn ang="0">
                  <a:pos x="93" y="502"/>
                </a:cxn>
                <a:cxn ang="0">
                  <a:pos x="171" y="589"/>
                </a:cxn>
                <a:cxn ang="0">
                  <a:pos x="214" y="639"/>
                </a:cxn>
                <a:cxn ang="0">
                  <a:pos x="199" y="521"/>
                </a:cxn>
                <a:cxn ang="0">
                  <a:pos x="252" y="449"/>
                </a:cxn>
                <a:cxn ang="0">
                  <a:pos x="258" y="643"/>
                </a:cxn>
                <a:cxn ang="0">
                  <a:pos x="321" y="711"/>
                </a:cxn>
                <a:cxn ang="0">
                  <a:pos x="433" y="810"/>
                </a:cxn>
                <a:cxn ang="0">
                  <a:pos x="296" y="624"/>
                </a:cxn>
                <a:cxn ang="0">
                  <a:pos x="262" y="390"/>
                </a:cxn>
                <a:cxn ang="0">
                  <a:pos x="218" y="418"/>
                </a:cxn>
                <a:cxn ang="0">
                  <a:pos x="239" y="356"/>
                </a:cxn>
                <a:cxn ang="0">
                  <a:pos x="195" y="331"/>
                </a:cxn>
                <a:cxn ang="0">
                  <a:pos x="228" y="268"/>
                </a:cxn>
                <a:cxn ang="0">
                  <a:pos x="159" y="293"/>
                </a:cxn>
                <a:cxn ang="0">
                  <a:pos x="159" y="483"/>
                </a:cxn>
                <a:cxn ang="0">
                  <a:pos x="136" y="496"/>
                </a:cxn>
                <a:cxn ang="0">
                  <a:pos x="97" y="356"/>
                </a:cxn>
                <a:cxn ang="0">
                  <a:pos x="116" y="272"/>
                </a:cxn>
                <a:cxn ang="0">
                  <a:pos x="195" y="209"/>
                </a:cxn>
                <a:cxn ang="0">
                  <a:pos x="72" y="253"/>
                </a:cxn>
                <a:cxn ang="0">
                  <a:pos x="97" y="194"/>
                </a:cxn>
                <a:cxn ang="0">
                  <a:pos x="199" y="145"/>
                </a:cxn>
                <a:cxn ang="0">
                  <a:pos x="155" y="126"/>
                </a:cxn>
                <a:cxn ang="0">
                  <a:pos x="97" y="156"/>
                </a:cxn>
                <a:cxn ang="0">
                  <a:pos x="116" y="0"/>
                </a:cxn>
                <a:cxn ang="0">
                  <a:pos x="116" y="0"/>
                </a:cxn>
              </a:cxnLst>
              <a:rect l="txL" t="txT" r="txR" b="txB"/>
              <a:pathLst>
                <a:path w="433" h="810">
                  <a:moveTo>
                    <a:pt x="116" y="0"/>
                  </a:moveTo>
                  <a:lnTo>
                    <a:pt x="68" y="122"/>
                  </a:lnTo>
                  <a:lnTo>
                    <a:pt x="59" y="209"/>
                  </a:lnTo>
                  <a:lnTo>
                    <a:pt x="0" y="336"/>
                  </a:lnTo>
                  <a:lnTo>
                    <a:pt x="34" y="405"/>
                  </a:lnTo>
                  <a:lnTo>
                    <a:pt x="87" y="449"/>
                  </a:lnTo>
                  <a:lnTo>
                    <a:pt x="93" y="502"/>
                  </a:lnTo>
                  <a:lnTo>
                    <a:pt x="171" y="589"/>
                  </a:lnTo>
                  <a:lnTo>
                    <a:pt x="214" y="639"/>
                  </a:lnTo>
                  <a:lnTo>
                    <a:pt x="199" y="521"/>
                  </a:lnTo>
                  <a:lnTo>
                    <a:pt x="252" y="449"/>
                  </a:lnTo>
                  <a:lnTo>
                    <a:pt x="258" y="643"/>
                  </a:lnTo>
                  <a:lnTo>
                    <a:pt x="321" y="711"/>
                  </a:lnTo>
                  <a:lnTo>
                    <a:pt x="433" y="810"/>
                  </a:lnTo>
                  <a:lnTo>
                    <a:pt x="296" y="624"/>
                  </a:lnTo>
                  <a:lnTo>
                    <a:pt x="262" y="390"/>
                  </a:lnTo>
                  <a:lnTo>
                    <a:pt x="218" y="418"/>
                  </a:lnTo>
                  <a:lnTo>
                    <a:pt x="239" y="356"/>
                  </a:lnTo>
                  <a:lnTo>
                    <a:pt x="195" y="331"/>
                  </a:lnTo>
                  <a:lnTo>
                    <a:pt x="228" y="268"/>
                  </a:lnTo>
                  <a:lnTo>
                    <a:pt x="159" y="293"/>
                  </a:lnTo>
                  <a:lnTo>
                    <a:pt x="159" y="483"/>
                  </a:lnTo>
                  <a:lnTo>
                    <a:pt x="136" y="496"/>
                  </a:lnTo>
                  <a:lnTo>
                    <a:pt x="97" y="356"/>
                  </a:lnTo>
                  <a:lnTo>
                    <a:pt x="116" y="272"/>
                  </a:lnTo>
                  <a:lnTo>
                    <a:pt x="195" y="209"/>
                  </a:lnTo>
                  <a:lnTo>
                    <a:pt x="72" y="253"/>
                  </a:lnTo>
                  <a:lnTo>
                    <a:pt x="97" y="194"/>
                  </a:lnTo>
                  <a:lnTo>
                    <a:pt x="199" y="145"/>
                  </a:lnTo>
                  <a:lnTo>
                    <a:pt x="155" y="126"/>
                  </a:lnTo>
                  <a:lnTo>
                    <a:pt x="97" y="156"/>
                  </a:lnTo>
                  <a:lnTo>
                    <a:pt x="116" y="0"/>
                  </a:lnTo>
                  <a:lnTo>
                    <a:pt x="116" y="0"/>
                  </a:lnTo>
                  <a:close/>
                </a:path>
              </a:pathLst>
            </a:custGeom>
            <a:solidFill>
              <a:srgbClr val="000000"/>
            </a:solidFill>
            <a:ln w="9525">
              <a:noFill/>
            </a:ln>
          </p:spPr>
          <p:txBody>
            <a:bodyPr/>
            <a:lstStyle/>
            <a:p>
              <a:endParaRPr dirty="0">
                <a:latin typeface="Arial" panose="020B0604020202020204" pitchFamily="34" charset="0"/>
              </a:endParaRPr>
            </a:p>
          </p:txBody>
        </p:sp>
      </p:grpSp>
      <p:sp>
        <p:nvSpPr>
          <p:cNvPr id="182349" name="AutoShape 77"/>
          <p:cNvSpPr>
            <a:spLocks noChangeArrowheads="1"/>
          </p:cNvSpPr>
          <p:nvPr/>
        </p:nvSpPr>
        <p:spPr bwMode="auto">
          <a:xfrm flipH="1">
            <a:off x="2971800" y="1676400"/>
            <a:ext cx="5943600" cy="2667000"/>
          </a:xfrm>
          <a:prstGeom prst="wedgeRoundRectCallout">
            <a:avLst>
              <a:gd name="adj1" fmla="val -42069"/>
              <a:gd name="adj2" fmla="val 63213"/>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The units-of-production method is more appropriate than the straight-line method when the amount of use of a fixed asset varies from year to year.</a:t>
            </a:r>
          </a:p>
        </p:txBody>
      </p:sp>
      <p:sp>
        <p:nvSpPr>
          <p:cNvPr id="182350" name="Text Box 78"/>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p>
        </p:txBody>
      </p:sp>
      <p:sp>
        <p:nvSpPr>
          <p:cNvPr id="182352" name="AutoShape 80"/>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2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5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3300" name="Oval 4"/>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a:ln>
                  <a:noFill/>
                </a:ln>
                <a:solidFill>
                  <a:srgbClr val="000099"/>
                </a:solidFill>
                <a:effectLst/>
                <a:uLnTx/>
                <a:uFillTx/>
                <a:latin typeface="Times New Roman" panose="02020603050405020304" charset="0"/>
                <a:ea typeface="+mn-ea"/>
                <a:cs typeface="+mn-cs"/>
              </a:rPr>
              <a:t>Step 1</a:t>
            </a:r>
          </a:p>
        </p:txBody>
      </p:sp>
      <p:sp>
        <p:nvSpPr>
          <p:cNvPr id="30724" name="Rectangle 5"/>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3302" name="Rectangle 6"/>
          <p:cNvSpPr/>
          <p:nvPr/>
        </p:nvSpPr>
        <p:spPr>
          <a:xfrm>
            <a:off x="3506788" y="2819400"/>
            <a:ext cx="5332412" cy="1073785"/>
          </a:xfrm>
          <a:prstGeom prst="rect">
            <a:avLst/>
          </a:prstGeom>
          <a:noFill/>
          <a:ln w="12700">
            <a:noFill/>
          </a:ln>
        </p:spPr>
        <p:txBody>
          <a:bodyPr lIns="90488" tIns="44450" rIns="90488" bIns="44450">
            <a:spAutoFit/>
          </a:bodyPr>
          <a:lstStyle/>
          <a:p>
            <a:pPr algn="ctr" eaLnBrk="0" hangingPunct="0">
              <a:spcBef>
                <a:spcPct val="50000"/>
              </a:spcBef>
            </a:pPr>
            <a:r>
              <a:rPr sz="3200" dirty="0">
                <a:latin typeface="Times New Roman" panose="02020603050405020304" charset="0"/>
              </a:rPr>
              <a:t>Ignoring residual value, determine the straight-line rate</a:t>
            </a:r>
          </a:p>
        </p:txBody>
      </p:sp>
      <p:sp>
        <p:nvSpPr>
          <p:cNvPr id="183303" name="Rectangle 7"/>
          <p:cNvSpPr/>
          <p:nvPr/>
        </p:nvSpPr>
        <p:spPr>
          <a:xfrm>
            <a:off x="6934200" y="4419600"/>
            <a:ext cx="1752600" cy="519430"/>
          </a:xfrm>
          <a:prstGeom prst="rect">
            <a:avLst/>
          </a:prstGeom>
          <a:noFill/>
          <a:ln w="12700">
            <a:noFill/>
          </a:ln>
        </p:spPr>
        <p:txBody>
          <a:bodyPr lIns="90488" tIns="44450" rIns="90488" bIns="44450">
            <a:spAutoFit/>
          </a:bodyPr>
          <a:lstStyle/>
          <a:p>
            <a:pPr eaLnBrk="0" hangingPunct="0">
              <a:spcBef>
                <a:spcPct val="50000"/>
              </a:spcBef>
            </a:pPr>
            <a:r>
              <a:rPr sz="2800" dirty="0">
                <a:solidFill>
                  <a:schemeClr val="accent2"/>
                </a:solidFill>
                <a:latin typeface="Times New Roman" panose="02020603050405020304" charset="0"/>
              </a:rPr>
              <a:t>= </a:t>
            </a:r>
            <a:r>
              <a:rPr sz="2800" b="1" dirty="0">
                <a:solidFill>
                  <a:srgbClr val="000099"/>
                </a:solidFill>
                <a:latin typeface="Times New Roman" panose="02020603050405020304" charset="0"/>
              </a:rPr>
              <a:t>$4,800</a:t>
            </a:r>
          </a:p>
        </p:txBody>
      </p:sp>
      <p:grpSp>
        <p:nvGrpSpPr>
          <p:cNvPr id="2" name="Group 8"/>
          <p:cNvGrpSpPr/>
          <p:nvPr/>
        </p:nvGrpSpPr>
        <p:grpSpPr>
          <a:xfrm>
            <a:off x="3886200" y="3886200"/>
            <a:ext cx="3733800" cy="1281113"/>
            <a:chOff x="768" y="2448"/>
            <a:chExt cx="2352" cy="807"/>
          </a:xfrm>
        </p:grpSpPr>
        <p:sp>
          <p:nvSpPr>
            <p:cNvPr id="30738" name="Rectangle 9"/>
            <p:cNvSpPr/>
            <p:nvPr/>
          </p:nvSpPr>
          <p:spPr>
            <a:xfrm>
              <a:off x="768" y="2448"/>
              <a:ext cx="2352" cy="444"/>
            </a:xfrm>
            <a:prstGeom prst="rect">
              <a:avLst/>
            </a:prstGeom>
            <a:noFill/>
            <a:ln w="12700">
              <a:noFill/>
            </a:ln>
          </p:spPr>
          <p:txBody>
            <a:bodyPr lIns="90488" tIns="44450" rIns="90488" bIns="44450">
              <a:spAutoFit/>
            </a:bodyPr>
            <a:lstStyle/>
            <a:p>
              <a:pPr eaLnBrk="0" hangingPunct="0">
                <a:spcBef>
                  <a:spcPct val="50000"/>
                </a:spcBef>
              </a:pPr>
              <a:r>
                <a:rPr sz="4000" dirty="0">
                  <a:latin typeface="Times New Roman" panose="02020603050405020304" charset="0"/>
                </a:rPr>
                <a:t> </a:t>
              </a:r>
              <a:r>
                <a:rPr sz="2800" dirty="0">
                  <a:latin typeface="Times New Roman" panose="02020603050405020304" charset="0"/>
                </a:rPr>
                <a:t>$24,000 </a:t>
              </a:r>
              <a:r>
                <a:rPr sz="2800" dirty="0">
                  <a:latin typeface="Times New Roman" panose="02020603050405020304" charset="0"/>
                  <a:cs typeface="Times New Roman" panose="02020603050405020304" charset="0"/>
                </a:rPr>
                <a:t>–</a:t>
              </a:r>
              <a:r>
                <a:rPr sz="2800" dirty="0">
                  <a:latin typeface="Times New Roman" panose="02020603050405020304" charset="0"/>
                </a:rPr>
                <a:t> $2,000</a:t>
              </a:r>
            </a:p>
          </p:txBody>
        </p:sp>
        <p:sp>
          <p:nvSpPr>
            <p:cNvPr id="30739" name="Line 10"/>
            <p:cNvSpPr/>
            <p:nvPr/>
          </p:nvSpPr>
          <p:spPr>
            <a:xfrm>
              <a:off x="784" y="2927"/>
              <a:ext cx="1904" cy="1"/>
            </a:xfrm>
            <a:prstGeom prst="line">
              <a:avLst/>
            </a:prstGeom>
            <a:ln w="28575" cap="flat" cmpd="sng">
              <a:solidFill>
                <a:schemeClr val="tx1"/>
              </a:solidFill>
              <a:prstDash val="solid"/>
              <a:headEnd type="none" w="med" len="med"/>
              <a:tailEnd type="none" w="med" len="med"/>
            </a:ln>
          </p:spPr>
        </p:sp>
        <p:sp>
          <p:nvSpPr>
            <p:cNvPr id="30740" name="Rectangle 11"/>
            <p:cNvSpPr/>
            <p:nvPr/>
          </p:nvSpPr>
          <p:spPr>
            <a:xfrm>
              <a:off x="1104" y="2928"/>
              <a:ext cx="1247" cy="327"/>
            </a:xfrm>
            <a:prstGeom prst="rect">
              <a:avLst/>
            </a:prstGeom>
            <a:noFill/>
            <a:ln w="12700">
              <a:noFill/>
            </a:ln>
          </p:spPr>
          <p:txBody>
            <a:bodyPr lIns="90488" tIns="44450" rIns="90488" bIns="44450">
              <a:spAutoFit/>
            </a:bodyPr>
            <a:lstStyle/>
            <a:p>
              <a:pPr algn="ctr" eaLnBrk="0" hangingPunct="0">
                <a:spcBef>
                  <a:spcPct val="50000"/>
                </a:spcBef>
              </a:pPr>
              <a:r>
                <a:rPr sz="2800" dirty="0">
                  <a:latin typeface="Times New Roman" panose="02020603050405020304" charset="0"/>
                </a:rPr>
                <a:t>5 years</a:t>
              </a:r>
              <a:endParaRPr sz="3600" dirty="0">
                <a:latin typeface="Times New Roman" panose="02020603050405020304" charset="0"/>
              </a:endParaRPr>
            </a:p>
          </p:txBody>
        </p:sp>
        <p:sp>
          <p:nvSpPr>
            <p:cNvPr id="30741" name="Line 12"/>
            <p:cNvSpPr/>
            <p:nvPr/>
          </p:nvSpPr>
          <p:spPr>
            <a:xfrm>
              <a:off x="1824" y="2544"/>
              <a:ext cx="0" cy="0"/>
            </a:xfrm>
            <a:prstGeom prst="line">
              <a:avLst/>
            </a:prstGeom>
            <a:ln w="12700" cap="flat" cmpd="sng">
              <a:solidFill>
                <a:schemeClr val="tx1"/>
              </a:solidFill>
              <a:prstDash val="solid"/>
              <a:headEnd type="none" w="med" len="med"/>
              <a:tailEnd type="none" w="med" len="med"/>
            </a:ln>
          </p:spPr>
        </p:sp>
      </p:grpSp>
      <p:grpSp>
        <p:nvGrpSpPr>
          <p:cNvPr id="3" name="Group 13"/>
          <p:cNvGrpSpPr/>
          <p:nvPr/>
        </p:nvGrpSpPr>
        <p:grpSpPr>
          <a:xfrm>
            <a:off x="5486400" y="4114800"/>
            <a:ext cx="1219200" cy="381000"/>
            <a:chOff x="1824" y="2592"/>
            <a:chExt cx="768" cy="240"/>
          </a:xfrm>
        </p:grpSpPr>
        <p:sp>
          <p:nvSpPr>
            <p:cNvPr id="30736" name="Line 14"/>
            <p:cNvSpPr/>
            <p:nvPr/>
          </p:nvSpPr>
          <p:spPr>
            <a:xfrm>
              <a:off x="1824" y="2592"/>
              <a:ext cx="720" cy="192"/>
            </a:xfrm>
            <a:prstGeom prst="line">
              <a:avLst/>
            </a:prstGeom>
            <a:ln w="57150" cap="flat" cmpd="sng">
              <a:solidFill>
                <a:srgbClr val="990033"/>
              </a:solidFill>
              <a:prstDash val="solid"/>
              <a:headEnd type="none" w="med" len="med"/>
              <a:tailEnd type="none" w="med" len="med"/>
            </a:ln>
          </p:spPr>
        </p:sp>
        <p:sp>
          <p:nvSpPr>
            <p:cNvPr id="30737" name="Line 15"/>
            <p:cNvSpPr/>
            <p:nvPr/>
          </p:nvSpPr>
          <p:spPr>
            <a:xfrm flipV="1">
              <a:off x="1872" y="2592"/>
              <a:ext cx="720" cy="240"/>
            </a:xfrm>
            <a:prstGeom prst="line">
              <a:avLst/>
            </a:prstGeom>
            <a:ln w="38100" cap="flat" cmpd="sng">
              <a:solidFill>
                <a:srgbClr val="990033"/>
              </a:solidFill>
              <a:prstDash val="solid"/>
              <a:headEnd type="none" w="med" len="med"/>
              <a:tailEnd type="none" w="med" len="med"/>
            </a:ln>
          </p:spPr>
        </p:sp>
      </p:grpSp>
      <p:sp>
        <p:nvSpPr>
          <p:cNvPr id="30729" name="Line 16"/>
          <p:cNvSpPr/>
          <p:nvPr/>
        </p:nvSpPr>
        <p:spPr>
          <a:xfrm>
            <a:off x="5562600" y="5199063"/>
            <a:ext cx="0" cy="0"/>
          </a:xfrm>
          <a:prstGeom prst="line">
            <a:avLst/>
          </a:prstGeom>
          <a:ln w="12700" cap="flat" cmpd="sng">
            <a:solidFill>
              <a:schemeClr val="tx1"/>
            </a:solidFill>
            <a:prstDash val="solid"/>
            <a:headEnd type="none" w="med" len="med"/>
            <a:tailEnd type="none" w="med" len="med"/>
          </a:ln>
        </p:spPr>
      </p:sp>
      <p:grpSp>
        <p:nvGrpSpPr>
          <p:cNvPr id="4" name="Group 17"/>
          <p:cNvGrpSpPr/>
          <p:nvPr/>
        </p:nvGrpSpPr>
        <p:grpSpPr>
          <a:xfrm>
            <a:off x="3505200" y="5275263"/>
            <a:ext cx="5181600" cy="1052512"/>
            <a:chOff x="1248" y="3323"/>
            <a:chExt cx="3264" cy="663"/>
          </a:xfrm>
        </p:grpSpPr>
        <p:sp>
          <p:nvSpPr>
            <p:cNvPr id="30732" name="Rectangle 18"/>
            <p:cNvSpPr/>
            <p:nvPr/>
          </p:nvSpPr>
          <p:spPr>
            <a:xfrm>
              <a:off x="1248" y="3323"/>
              <a:ext cx="2352" cy="327"/>
            </a:xfrm>
            <a:prstGeom prst="rect">
              <a:avLst/>
            </a:prstGeom>
            <a:noFill/>
            <a:ln w="12700">
              <a:noFill/>
            </a:ln>
          </p:spPr>
          <p:txBody>
            <a:bodyPr lIns="90488" tIns="44450" rIns="90488" bIns="44450">
              <a:spAutoFit/>
            </a:bodyPr>
            <a:lstStyle/>
            <a:p>
              <a:pPr algn="ctr" eaLnBrk="0" hangingPunct="0">
                <a:spcBef>
                  <a:spcPct val="50000"/>
                </a:spcBef>
              </a:pPr>
              <a:r>
                <a:rPr sz="2800" dirty="0">
                  <a:latin typeface="Times New Roman" panose="02020603050405020304" charset="0"/>
                </a:rPr>
                <a:t>$4,800</a:t>
              </a:r>
            </a:p>
          </p:txBody>
        </p:sp>
        <p:sp>
          <p:nvSpPr>
            <p:cNvPr id="30733" name="Line 19"/>
            <p:cNvSpPr/>
            <p:nvPr/>
          </p:nvSpPr>
          <p:spPr>
            <a:xfrm>
              <a:off x="1504" y="3658"/>
              <a:ext cx="1904" cy="1"/>
            </a:xfrm>
            <a:prstGeom prst="line">
              <a:avLst/>
            </a:prstGeom>
            <a:ln w="28575" cap="flat" cmpd="sng">
              <a:solidFill>
                <a:schemeClr val="tx1"/>
              </a:solidFill>
              <a:prstDash val="solid"/>
              <a:headEnd type="none" w="med" len="med"/>
              <a:tailEnd type="none" w="med" len="med"/>
            </a:ln>
          </p:spPr>
        </p:sp>
        <p:sp>
          <p:nvSpPr>
            <p:cNvPr id="30734" name="Rectangle 20"/>
            <p:cNvSpPr/>
            <p:nvPr/>
          </p:nvSpPr>
          <p:spPr>
            <a:xfrm>
              <a:off x="1824" y="3659"/>
              <a:ext cx="1247" cy="327"/>
            </a:xfrm>
            <a:prstGeom prst="rect">
              <a:avLst/>
            </a:prstGeom>
            <a:noFill/>
            <a:ln w="12700">
              <a:noFill/>
            </a:ln>
          </p:spPr>
          <p:txBody>
            <a:bodyPr lIns="90488" tIns="44450" rIns="90488" bIns="44450">
              <a:spAutoFit/>
            </a:bodyPr>
            <a:lstStyle/>
            <a:p>
              <a:pPr algn="ctr" eaLnBrk="0" hangingPunct="0">
                <a:spcBef>
                  <a:spcPct val="50000"/>
                </a:spcBef>
              </a:pPr>
              <a:r>
                <a:rPr sz="2800" dirty="0">
                  <a:latin typeface="Times New Roman" panose="02020603050405020304" charset="0"/>
                </a:rPr>
                <a:t>$24,000</a:t>
              </a:r>
              <a:endParaRPr sz="3600" dirty="0">
                <a:latin typeface="Times New Roman" panose="02020603050405020304" charset="0"/>
              </a:endParaRPr>
            </a:p>
          </p:txBody>
        </p:sp>
        <p:sp>
          <p:nvSpPr>
            <p:cNvPr id="30735" name="Rectangle 21"/>
            <p:cNvSpPr/>
            <p:nvPr/>
          </p:nvSpPr>
          <p:spPr>
            <a:xfrm>
              <a:off x="3408" y="3467"/>
              <a:ext cx="1104" cy="327"/>
            </a:xfrm>
            <a:prstGeom prst="rect">
              <a:avLst/>
            </a:prstGeom>
            <a:noFill/>
            <a:ln w="12700">
              <a:noFill/>
            </a:ln>
          </p:spPr>
          <p:txBody>
            <a:bodyPr lIns="90488" tIns="44450" rIns="90488" bIns="44450">
              <a:spAutoFit/>
            </a:bodyPr>
            <a:lstStyle/>
            <a:p>
              <a:pPr eaLnBrk="0" hangingPunct="0">
                <a:spcBef>
                  <a:spcPct val="50000"/>
                </a:spcBef>
              </a:pPr>
              <a:r>
                <a:rPr sz="2800" dirty="0">
                  <a:solidFill>
                    <a:srgbClr val="000099"/>
                  </a:solidFill>
                  <a:latin typeface="Times New Roman" panose="02020603050405020304" charset="0"/>
                </a:rPr>
                <a:t>= </a:t>
              </a:r>
              <a:r>
                <a:rPr sz="2800" b="1" dirty="0">
                  <a:solidFill>
                    <a:srgbClr val="000099"/>
                  </a:solidFill>
                  <a:latin typeface="Times New Roman" panose="02020603050405020304" charset="0"/>
                </a:rPr>
                <a:t>20%</a:t>
              </a:r>
            </a:p>
          </p:txBody>
        </p:sp>
      </p:grpSp>
      <p:sp>
        <p:nvSpPr>
          <p:cNvPr id="183318" name="AutoShape 22"/>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330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183303"/>
                                        </p:tgtEl>
                                        <p:attrNameLst>
                                          <p:attrName>style.visibility</p:attrName>
                                        </p:attrNameLst>
                                      </p:cBhvr>
                                      <p:to>
                                        <p:strVal val="visible"/>
                                      </p:to>
                                    </p:set>
                                  </p:childTnLst>
                                </p:cTn>
                              </p:par>
                            </p:childTnLst>
                          </p:cTn>
                        </p:par>
                        <p:par>
                          <p:cTn id="16" fill="hold">
                            <p:stCondLst>
                              <p:cond delay="6000"/>
                            </p:stCondLst>
                            <p:childTnLst>
                              <p:par>
                                <p:cTn id="17" presetID="12" presetClass="entr" presetSubtype="1"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slide(fromTop)">
                                      <p:cBhvr>
                                        <p:cTn id="19" dur="500"/>
                                        <p:tgtEl>
                                          <p:spTgt spid="4"/>
                                        </p:tgtEl>
                                      </p:cBhvr>
                                    </p:animEffect>
                                  </p:childTnLst>
                                </p:cTn>
                              </p:par>
                            </p:childTnLst>
                          </p:cTn>
                        </p:par>
                        <p:par>
                          <p:cTn id="20" fill="hold">
                            <p:stCondLst>
                              <p:cond delay="7500"/>
                            </p:stCondLst>
                            <p:childTnLst>
                              <p:par>
                                <p:cTn id="21" presetID="1" presetClass="entr" presetSubtype="0" fill="hold" grpId="0" nodeType="afterEffect">
                                  <p:stCondLst>
                                    <p:cond delay="1000"/>
                                  </p:stCondLst>
                                  <p:childTnLst>
                                    <p:set>
                                      <p:cBhvr>
                                        <p:cTn id="22" dur="1" fill="hold">
                                          <p:stCondLst>
                                            <p:cond delay="499"/>
                                          </p:stCondLst>
                                        </p:cTn>
                                        <p:tgtEl>
                                          <p:spTgt spid="18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p:bldP spid="183303" grpId="0"/>
      <p:bldP spid="18331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grpSp>
        <p:nvGrpSpPr>
          <p:cNvPr id="31747" name="Group 4"/>
          <p:cNvGrpSpPr/>
          <p:nvPr/>
        </p:nvGrpSpPr>
        <p:grpSpPr>
          <a:xfrm>
            <a:off x="2362200" y="2849563"/>
            <a:ext cx="2760663" cy="3408362"/>
            <a:chOff x="528" y="1795"/>
            <a:chExt cx="1739" cy="2147"/>
          </a:xfrm>
        </p:grpSpPr>
        <p:sp>
          <p:nvSpPr>
            <p:cNvPr id="31751" name="Freeform 5"/>
            <p:cNvSpPr/>
            <p:nvPr/>
          </p:nvSpPr>
          <p:spPr>
            <a:xfrm>
              <a:off x="528" y="3565"/>
              <a:ext cx="1734" cy="377"/>
            </a:xfrm>
            <a:custGeom>
              <a:avLst/>
              <a:gdLst>
                <a:gd name="txL" fmla="*/ 0 w 3468"/>
                <a:gd name="txT" fmla="*/ 0 h 755"/>
                <a:gd name="txR" fmla="*/ 3468 w 3468"/>
                <a:gd name="txB" fmla="*/ 755 h 755"/>
              </a:gdLst>
              <a:ahLst/>
              <a:cxnLst>
                <a:cxn ang="0">
                  <a:pos x="0" y="0"/>
                </a:cxn>
                <a:cxn ang="0">
                  <a:pos x="2274" y="755"/>
                </a:cxn>
                <a:cxn ang="0">
                  <a:pos x="3468" y="350"/>
                </a:cxn>
                <a:cxn ang="0">
                  <a:pos x="3468" y="0"/>
                </a:cxn>
                <a:cxn ang="0">
                  <a:pos x="0" y="0"/>
                </a:cxn>
                <a:cxn ang="0">
                  <a:pos x="0" y="0"/>
                </a:cxn>
              </a:cxnLst>
              <a:rect l="txL" t="txT" r="txR" b="txB"/>
              <a:pathLst>
                <a:path w="3468" h="755">
                  <a:moveTo>
                    <a:pt x="0" y="0"/>
                  </a:moveTo>
                  <a:lnTo>
                    <a:pt x="2274" y="755"/>
                  </a:lnTo>
                  <a:lnTo>
                    <a:pt x="3468" y="350"/>
                  </a:lnTo>
                  <a:lnTo>
                    <a:pt x="3468" y="0"/>
                  </a:lnTo>
                  <a:lnTo>
                    <a:pt x="0" y="0"/>
                  </a:lnTo>
                  <a:lnTo>
                    <a:pt x="0" y="0"/>
                  </a:lnTo>
                  <a:close/>
                </a:path>
              </a:pathLst>
            </a:custGeom>
            <a:solidFill>
              <a:srgbClr val="F4D9A6"/>
            </a:solidFill>
            <a:ln w="9525">
              <a:noFill/>
            </a:ln>
          </p:spPr>
          <p:txBody>
            <a:bodyPr/>
            <a:lstStyle/>
            <a:p>
              <a:endParaRPr dirty="0">
                <a:latin typeface="Arial" panose="020B0604020202020204" pitchFamily="34" charset="0"/>
              </a:endParaRPr>
            </a:p>
          </p:txBody>
        </p:sp>
        <p:sp>
          <p:nvSpPr>
            <p:cNvPr id="31752" name="Freeform 6"/>
            <p:cNvSpPr/>
            <p:nvPr/>
          </p:nvSpPr>
          <p:spPr>
            <a:xfrm>
              <a:off x="1117" y="3614"/>
              <a:ext cx="1005" cy="221"/>
            </a:xfrm>
            <a:custGeom>
              <a:avLst/>
              <a:gdLst>
                <a:gd name="txL" fmla="*/ 0 w 2008"/>
                <a:gd name="txT" fmla="*/ 0 h 441"/>
                <a:gd name="txR" fmla="*/ 2008 w 2008"/>
                <a:gd name="txB" fmla="*/ 441 h 441"/>
              </a:gdLst>
              <a:ahLst/>
              <a:cxnLst>
                <a:cxn ang="0">
                  <a:pos x="0" y="145"/>
                </a:cxn>
                <a:cxn ang="0">
                  <a:pos x="996" y="441"/>
                </a:cxn>
                <a:cxn ang="0">
                  <a:pos x="2008" y="221"/>
                </a:cxn>
                <a:cxn ang="0">
                  <a:pos x="1095" y="0"/>
                </a:cxn>
                <a:cxn ang="0">
                  <a:pos x="0" y="145"/>
                </a:cxn>
                <a:cxn ang="0">
                  <a:pos x="0" y="145"/>
                </a:cxn>
              </a:cxnLst>
              <a:rect l="txL" t="txT" r="txR" b="txB"/>
              <a:pathLst>
                <a:path w="2008" h="441">
                  <a:moveTo>
                    <a:pt x="0" y="145"/>
                  </a:moveTo>
                  <a:lnTo>
                    <a:pt x="996" y="441"/>
                  </a:lnTo>
                  <a:lnTo>
                    <a:pt x="2008" y="221"/>
                  </a:lnTo>
                  <a:lnTo>
                    <a:pt x="1095" y="0"/>
                  </a:lnTo>
                  <a:lnTo>
                    <a:pt x="0" y="145"/>
                  </a:lnTo>
                  <a:lnTo>
                    <a:pt x="0" y="145"/>
                  </a:lnTo>
                  <a:close/>
                </a:path>
              </a:pathLst>
            </a:custGeom>
            <a:solidFill>
              <a:srgbClr val="FFF599"/>
            </a:solidFill>
            <a:ln w="9525">
              <a:noFill/>
            </a:ln>
          </p:spPr>
          <p:txBody>
            <a:bodyPr/>
            <a:lstStyle/>
            <a:p>
              <a:endParaRPr dirty="0">
                <a:latin typeface="Arial" panose="020B0604020202020204" pitchFamily="34" charset="0"/>
              </a:endParaRPr>
            </a:p>
          </p:txBody>
        </p:sp>
        <p:sp>
          <p:nvSpPr>
            <p:cNvPr id="31753" name="Freeform 7"/>
            <p:cNvSpPr/>
            <p:nvPr/>
          </p:nvSpPr>
          <p:spPr>
            <a:xfrm>
              <a:off x="630" y="2552"/>
              <a:ext cx="1343" cy="1009"/>
            </a:xfrm>
            <a:custGeom>
              <a:avLst/>
              <a:gdLst>
                <a:gd name="txL" fmla="*/ 0 w 2687"/>
                <a:gd name="txT" fmla="*/ 0 h 2019"/>
                <a:gd name="txR" fmla="*/ 2687 w 2687"/>
                <a:gd name="txB" fmla="*/ 2019 h 2019"/>
              </a:gdLst>
              <a:ahLst/>
              <a:cxnLst>
                <a:cxn ang="0">
                  <a:pos x="115" y="198"/>
                </a:cxn>
                <a:cxn ang="0">
                  <a:pos x="25" y="968"/>
                </a:cxn>
                <a:cxn ang="0">
                  <a:pos x="0" y="1737"/>
                </a:cxn>
                <a:cxn ang="0">
                  <a:pos x="740" y="2019"/>
                </a:cxn>
                <a:cxn ang="0">
                  <a:pos x="1957" y="2019"/>
                </a:cxn>
                <a:cxn ang="0">
                  <a:pos x="1980" y="1722"/>
                </a:cxn>
                <a:cxn ang="0">
                  <a:pos x="2140" y="1401"/>
                </a:cxn>
                <a:cxn ang="0">
                  <a:pos x="2299" y="1760"/>
                </a:cxn>
                <a:cxn ang="0">
                  <a:pos x="2512" y="1775"/>
                </a:cxn>
                <a:cxn ang="0">
                  <a:pos x="2687" y="1515"/>
                </a:cxn>
                <a:cxn ang="0">
                  <a:pos x="2573" y="1393"/>
                </a:cxn>
                <a:cxn ang="0">
                  <a:pos x="2368" y="701"/>
                </a:cxn>
                <a:cxn ang="0">
                  <a:pos x="2216" y="243"/>
                </a:cxn>
                <a:cxn ang="0">
                  <a:pos x="1767" y="129"/>
                </a:cxn>
                <a:cxn ang="0">
                  <a:pos x="1364" y="0"/>
                </a:cxn>
                <a:cxn ang="0">
                  <a:pos x="740" y="8"/>
                </a:cxn>
                <a:cxn ang="0">
                  <a:pos x="115" y="198"/>
                </a:cxn>
                <a:cxn ang="0">
                  <a:pos x="115" y="198"/>
                </a:cxn>
              </a:cxnLst>
              <a:rect l="txL" t="txT" r="txR" b="txB"/>
              <a:pathLst>
                <a:path w="2687" h="2019">
                  <a:moveTo>
                    <a:pt x="115" y="198"/>
                  </a:moveTo>
                  <a:lnTo>
                    <a:pt x="25" y="968"/>
                  </a:lnTo>
                  <a:lnTo>
                    <a:pt x="0" y="1737"/>
                  </a:lnTo>
                  <a:lnTo>
                    <a:pt x="740" y="2019"/>
                  </a:lnTo>
                  <a:lnTo>
                    <a:pt x="1957" y="2019"/>
                  </a:lnTo>
                  <a:lnTo>
                    <a:pt x="1980" y="1722"/>
                  </a:lnTo>
                  <a:lnTo>
                    <a:pt x="2140" y="1401"/>
                  </a:lnTo>
                  <a:lnTo>
                    <a:pt x="2299" y="1760"/>
                  </a:lnTo>
                  <a:lnTo>
                    <a:pt x="2512" y="1775"/>
                  </a:lnTo>
                  <a:lnTo>
                    <a:pt x="2687" y="1515"/>
                  </a:lnTo>
                  <a:lnTo>
                    <a:pt x="2573" y="1393"/>
                  </a:lnTo>
                  <a:lnTo>
                    <a:pt x="2368" y="701"/>
                  </a:lnTo>
                  <a:lnTo>
                    <a:pt x="2216" y="243"/>
                  </a:lnTo>
                  <a:lnTo>
                    <a:pt x="1767" y="129"/>
                  </a:lnTo>
                  <a:lnTo>
                    <a:pt x="1364" y="0"/>
                  </a:lnTo>
                  <a:lnTo>
                    <a:pt x="740" y="8"/>
                  </a:lnTo>
                  <a:lnTo>
                    <a:pt x="115" y="198"/>
                  </a:lnTo>
                  <a:lnTo>
                    <a:pt x="115" y="198"/>
                  </a:lnTo>
                  <a:close/>
                </a:path>
              </a:pathLst>
            </a:custGeom>
            <a:solidFill>
              <a:srgbClr val="AB80AB"/>
            </a:solidFill>
            <a:ln w="9525">
              <a:noFill/>
            </a:ln>
          </p:spPr>
          <p:txBody>
            <a:bodyPr/>
            <a:lstStyle/>
            <a:p>
              <a:endParaRPr dirty="0">
                <a:latin typeface="Arial" panose="020B0604020202020204" pitchFamily="34" charset="0"/>
              </a:endParaRPr>
            </a:p>
          </p:txBody>
        </p:sp>
        <p:sp>
          <p:nvSpPr>
            <p:cNvPr id="31754" name="Freeform 8"/>
            <p:cNvSpPr/>
            <p:nvPr/>
          </p:nvSpPr>
          <p:spPr>
            <a:xfrm>
              <a:off x="1097" y="1841"/>
              <a:ext cx="581" cy="455"/>
            </a:xfrm>
            <a:custGeom>
              <a:avLst/>
              <a:gdLst>
                <a:gd name="txL" fmla="*/ 0 w 1164"/>
                <a:gd name="txT" fmla="*/ 0 h 911"/>
                <a:gd name="txR" fmla="*/ 1164 w 1164"/>
                <a:gd name="txB" fmla="*/ 911 h 911"/>
              </a:gdLst>
              <a:ahLst/>
              <a:cxnLst>
                <a:cxn ang="0">
                  <a:pos x="0" y="521"/>
                </a:cxn>
                <a:cxn ang="0">
                  <a:pos x="78" y="827"/>
                </a:cxn>
                <a:cxn ang="0">
                  <a:pos x="983" y="911"/>
                </a:cxn>
                <a:cxn ang="0">
                  <a:pos x="1114" y="645"/>
                </a:cxn>
                <a:cxn ang="0">
                  <a:pos x="1164" y="380"/>
                </a:cxn>
                <a:cxn ang="0">
                  <a:pos x="1073" y="198"/>
                </a:cxn>
                <a:cxn ang="0">
                  <a:pos x="917" y="27"/>
                </a:cxn>
                <a:cxn ang="0">
                  <a:pos x="841" y="0"/>
                </a:cxn>
                <a:cxn ang="0">
                  <a:pos x="399" y="14"/>
                </a:cxn>
                <a:cxn ang="0">
                  <a:pos x="0" y="521"/>
                </a:cxn>
                <a:cxn ang="0">
                  <a:pos x="0" y="521"/>
                </a:cxn>
              </a:cxnLst>
              <a:rect l="txL" t="txT" r="txR" b="txB"/>
              <a:pathLst>
                <a:path w="1164" h="911">
                  <a:moveTo>
                    <a:pt x="0" y="521"/>
                  </a:moveTo>
                  <a:lnTo>
                    <a:pt x="78" y="827"/>
                  </a:lnTo>
                  <a:lnTo>
                    <a:pt x="983" y="911"/>
                  </a:lnTo>
                  <a:lnTo>
                    <a:pt x="1114" y="645"/>
                  </a:lnTo>
                  <a:lnTo>
                    <a:pt x="1164" y="380"/>
                  </a:lnTo>
                  <a:lnTo>
                    <a:pt x="1073" y="198"/>
                  </a:lnTo>
                  <a:lnTo>
                    <a:pt x="917" y="27"/>
                  </a:lnTo>
                  <a:lnTo>
                    <a:pt x="841" y="0"/>
                  </a:lnTo>
                  <a:lnTo>
                    <a:pt x="399" y="14"/>
                  </a:lnTo>
                  <a:lnTo>
                    <a:pt x="0" y="521"/>
                  </a:lnTo>
                  <a:lnTo>
                    <a:pt x="0" y="521"/>
                  </a:lnTo>
                  <a:close/>
                </a:path>
              </a:pathLst>
            </a:custGeom>
            <a:solidFill>
              <a:srgbClr val="FFA64D"/>
            </a:solidFill>
            <a:ln w="9525">
              <a:noFill/>
            </a:ln>
          </p:spPr>
          <p:txBody>
            <a:bodyPr/>
            <a:lstStyle/>
            <a:p>
              <a:endParaRPr dirty="0">
                <a:latin typeface="Arial" panose="020B0604020202020204" pitchFamily="34" charset="0"/>
              </a:endParaRPr>
            </a:p>
          </p:txBody>
        </p:sp>
        <p:sp>
          <p:nvSpPr>
            <p:cNvPr id="31755" name="Freeform 9"/>
            <p:cNvSpPr/>
            <p:nvPr/>
          </p:nvSpPr>
          <p:spPr>
            <a:xfrm>
              <a:off x="1890" y="3286"/>
              <a:ext cx="231" cy="380"/>
            </a:xfrm>
            <a:custGeom>
              <a:avLst/>
              <a:gdLst>
                <a:gd name="txL" fmla="*/ 0 w 462"/>
                <a:gd name="txT" fmla="*/ 0 h 761"/>
                <a:gd name="txR" fmla="*/ 462 w 462"/>
                <a:gd name="txB" fmla="*/ 761 h 761"/>
              </a:gdLst>
              <a:ahLst/>
              <a:cxnLst>
                <a:cxn ang="0">
                  <a:pos x="0" y="761"/>
                </a:cxn>
                <a:cxn ang="0">
                  <a:pos x="48" y="635"/>
                </a:cxn>
                <a:cxn ang="0">
                  <a:pos x="411" y="0"/>
                </a:cxn>
                <a:cxn ang="0">
                  <a:pos x="462" y="54"/>
                </a:cxn>
                <a:cxn ang="0">
                  <a:pos x="230" y="479"/>
                </a:cxn>
                <a:cxn ang="0">
                  <a:pos x="78" y="708"/>
                </a:cxn>
                <a:cxn ang="0">
                  <a:pos x="0" y="761"/>
                </a:cxn>
                <a:cxn ang="0">
                  <a:pos x="0" y="761"/>
                </a:cxn>
              </a:cxnLst>
              <a:rect l="txL" t="txT" r="txR" b="txB"/>
              <a:pathLst>
                <a:path w="462" h="761">
                  <a:moveTo>
                    <a:pt x="0" y="761"/>
                  </a:moveTo>
                  <a:lnTo>
                    <a:pt x="48" y="635"/>
                  </a:lnTo>
                  <a:lnTo>
                    <a:pt x="411" y="0"/>
                  </a:lnTo>
                  <a:lnTo>
                    <a:pt x="462" y="54"/>
                  </a:lnTo>
                  <a:lnTo>
                    <a:pt x="230" y="479"/>
                  </a:lnTo>
                  <a:lnTo>
                    <a:pt x="78" y="708"/>
                  </a:lnTo>
                  <a:lnTo>
                    <a:pt x="0" y="761"/>
                  </a:lnTo>
                  <a:lnTo>
                    <a:pt x="0" y="761"/>
                  </a:lnTo>
                  <a:close/>
                </a:path>
              </a:pathLst>
            </a:custGeom>
            <a:solidFill>
              <a:srgbClr val="008CC9"/>
            </a:solidFill>
            <a:ln w="9525">
              <a:noFill/>
            </a:ln>
          </p:spPr>
          <p:txBody>
            <a:bodyPr/>
            <a:lstStyle/>
            <a:p>
              <a:endParaRPr dirty="0">
                <a:latin typeface="Arial" panose="020B0604020202020204" pitchFamily="34" charset="0"/>
              </a:endParaRPr>
            </a:p>
          </p:txBody>
        </p:sp>
        <p:sp>
          <p:nvSpPr>
            <p:cNvPr id="31756" name="Freeform 10"/>
            <p:cNvSpPr/>
            <p:nvPr/>
          </p:nvSpPr>
          <p:spPr>
            <a:xfrm>
              <a:off x="1799" y="3370"/>
              <a:ext cx="329" cy="321"/>
            </a:xfrm>
            <a:custGeom>
              <a:avLst/>
              <a:gdLst>
                <a:gd name="txL" fmla="*/ 0 w 658"/>
                <a:gd name="txT" fmla="*/ 0 h 642"/>
                <a:gd name="txR" fmla="*/ 658 w 658"/>
                <a:gd name="txB" fmla="*/ 642 h 642"/>
              </a:gdLst>
              <a:ahLst/>
              <a:cxnLst>
                <a:cxn ang="0">
                  <a:pos x="109" y="357"/>
                </a:cxn>
                <a:cxn ang="0">
                  <a:pos x="191" y="475"/>
                </a:cxn>
                <a:cxn ang="0">
                  <a:pos x="259" y="500"/>
                </a:cxn>
                <a:cxn ang="0">
                  <a:pos x="272" y="559"/>
                </a:cxn>
                <a:cxn ang="0">
                  <a:pos x="440" y="642"/>
                </a:cxn>
                <a:cxn ang="0">
                  <a:pos x="594" y="640"/>
                </a:cxn>
                <a:cxn ang="0">
                  <a:pos x="658" y="513"/>
                </a:cxn>
                <a:cxn ang="0">
                  <a:pos x="611" y="317"/>
                </a:cxn>
                <a:cxn ang="0">
                  <a:pos x="563" y="201"/>
                </a:cxn>
                <a:cxn ang="0">
                  <a:pos x="464" y="197"/>
                </a:cxn>
                <a:cxn ang="0">
                  <a:pos x="339" y="294"/>
                </a:cxn>
                <a:cxn ang="0">
                  <a:pos x="421" y="121"/>
                </a:cxn>
                <a:cxn ang="0">
                  <a:pos x="383" y="5"/>
                </a:cxn>
                <a:cxn ang="0">
                  <a:pos x="206" y="0"/>
                </a:cxn>
                <a:cxn ang="0">
                  <a:pos x="73" y="76"/>
                </a:cxn>
                <a:cxn ang="0">
                  <a:pos x="0" y="205"/>
                </a:cxn>
                <a:cxn ang="0">
                  <a:pos x="109" y="357"/>
                </a:cxn>
                <a:cxn ang="0">
                  <a:pos x="109" y="357"/>
                </a:cxn>
              </a:cxnLst>
              <a:rect l="txL" t="txT" r="txR" b="txB"/>
              <a:pathLst>
                <a:path w="658" h="642">
                  <a:moveTo>
                    <a:pt x="109" y="357"/>
                  </a:moveTo>
                  <a:lnTo>
                    <a:pt x="191" y="475"/>
                  </a:lnTo>
                  <a:lnTo>
                    <a:pt x="259" y="500"/>
                  </a:lnTo>
                  <a:lnTo>
                    <a:pt x="272" y="559"/>
                  </a:lnTo>
                  <a:lnTo>
                    <a:pt x="440" y="642"/>
                  </a:lnTo>
                  <a:lnTo>
                    <a:pt x="594" y="640"/>
                  </a:lnTo>
                  <a:lnTo>
                    <a:pt x="658" y="513"/>
                  </a:lnTo>
                  <a:lnTo>
                    <a:pt x="611" y="317"/>
                  </a:lnTo>
                  <a:lnTo>
                    <a:pt x="563" y="201"/>
                  </a:lnTo>
                  <a:lnTo>
                    <a:pt x="464" y="197"/>
                  </a:lnTo>
                  <a:lnTo>
                    <a:pt x="339" y="294"/>
                  </a:lnTo>
                  <a:lnTo>
                    <a:pt x="421" y="121"/>
                  </a:lnTo>
                  <a:lnTo>
                    <a:pt x="383" y="5"/>
                  </a:lnTo>
                  <a:lnTo>
                    <a:pt x="206" y="0"/>
                  </a:lnTo>
                  <a:lnTo>
                    <a:pt x="73" y="76"/>
                  </a:lnTo>
                  <a:lnTo>
                    <a:pt x="0" y="205"/>
                  </a:lnTo>
                  <a:lnTo>
                    <a:pt x="109" y="357"/>
                  </a:lnTo>
                  <a:lnTo>
                    <a:pt x="109" y="357"/>
                  </a:lnTo>
                  <a:close/>
                </a:path>
              </a:pathLst>
            </a:custGeom>
            <a:solidFill>
              <a:srgbClr val="FFD9C2"/>
            </a:solidFill>
            <a:ln w="9525">
              <a:noFill/>
            </a:ln>
          </p:spPr>
          <p:txBody>
            <a:bodyPr/>
            <a:lstStyle/>
            <a:p>
              <a:endParaRPr dirty="0">
                <a:latin typeface="Arial" panose="020B0604020202020204" pitchFamily="34" charset="0"/>
              </a:endParaRPr>
            </a:p>
          </p:txBody>
        </p:sp>
        <p:sp>
          <p:nvSpPr>
            <p:cNvPr id="31757" name="Freeform 11"/>
            <p:cNvSpPr/>
            <p:nvPr/>
          </p:nvSpPr>
          <p:spPr>
            <a:xfrm>
              <a:off x="651" y="3374"/>
              <a:ext cx="1064" cy="364"/>
            </a:xfrm>
            <a:custGeom>
              <a:avLst/>
              <a:gdLst>
                <a:gd name="txL" fmla="*/ 0 w 2128"/>
                <a:gd name="txT" fmla="*/ 0 h 728"/>
                <a:gd name="txR" fmla="*/ 2128 w 2128"/>
                <a:gd name="txB" fmla="*/ 728 h 728"/>
              </a:gdLst>
              <a:ahLst/>
              <a:cxnLst>
                <a:cxn ang="0">
                  <a:pos x="0" y="109"/>
                </a:cxn>
                <a:cxn ang="0">
                  <a:pos x="88" y="361"/>
                </a:cxn>
                <a:cxn ang="0">
                  <a:pos x="537" y="479"/>
                </a:cxn>
                <a:cxn ang="0">
                  <a:pos x="1077" y="555"/>
                </a:cxn>
                <a:cxn ang="0">
                  <a:pos x="1244" y="633"/>
                </a:cxn>
                <a:cxn ang="0">
                  <a:pos x="1480" y="662"/>
                </a:cxn>
                <a:cxn ang="0">
                  <a:pos x="1668" y="728"/>
                </a:cxn>
                <a:cxn ang="0">
                  <a:pos x="1786" y="698"/>
                </a:cxn>
                <a:cxn ang="0">
                  <a:pos x="1944" y="725"/>
                </a:cxn>
                <a:cxn ang="0">
                  <a:pos x="2016" y="704"/>
                </a:cxn>
                <a:cxn ang="0">
                  <a:pos x="2077" y="715"/>
                </a:cxn>
                <a:cxn ang="0">
                  <a:pos x="2128" y="641"/>
                </a:cxn>
                <a:cxn ang="0">
                  <a:pos x="1986" y="519"/>
                </a:cxn>
                <a:cxn ang="0">
                  <a:pos x="1653" y="354"/>
                </a:cxn>
                <a:cxn ang="0">
                  <a:pos x="816" y="150"/>
                </a:cxn>
                <a:cxn ang="0">
                  <a:pos x="470" y="0"/>
                </a:cxn>
                <a:cxn ang="0">
                  <a:pos x="133" y="12"/>
                </a:cxn>
                <a:cxn ang="0">
                  <a:pos x="0" y="109"/>
                </a:cxn>
                <a:cxn ang="0">
                  <a:pos x="0" y="109"/>
                </a:cxn>
              </a:cxnLst>
              <a:rect l="txL" t="txT" r="txR" b="txB"/>
              <a:pathLst>
                <a:path w="2128" h="728">
                  <a:moveTo>
                    <a:pt x="0" y="109"/>
                  </a:moveTo>
                  <a:lnTo>
                    <a:pt x="88" y="361"/>
                  </a:lnTo>
                  <a:lnTo>
                    <a:pt x="537" y="479"/>
                  </a:lnTo>
                  <a:lnTo>
                    <a:pt x="1077" y="555"/>
                  </a:lnTo>
                  <a:lnTo>
                    <a:pt x="1244" y="633"/>
                  </a:lnTo>
                  <a:lnTo>
                    <a:pt x="1480" y="662"/>
                  </a:lnTo>
                  <a:lnTo>
                    <a:pt x="1668" y="728"/>
                  </a:lnTo>
                  <a:lnTo>
                    <a:pt x="1786" y="698"/>
                  </a:lnTo>
                  <a:lnTo>
                    <a:pt x="1944" y="725"/>
                  </a:lnTo>
                  <a:lnTo>
                    <a:pt x="2016" y="704"/>
                  </a:lnTo>
                  <a:lnTo>
                    <a:pt x="2077" y="715"/>
                  </a:lnTo>
                  <a:lnTo>
                    <a:pt x="2128" y="641"/>
                  </a:lnTo>
                  <a:lnTo>
                    <a:pt x="1986" y="519"/>
                  </a:lnTo>
                  <a:lnTo>
                    <a:pt x="1653" y="354"/>
                  </a:lnTo>
                  <a:lnTo>
                    <a:pt x="816" y="150"/>
                  </a:lnTo>
                  <a:lnTo>
                    <a:pt x="470" y="0"/>
                  </a:lnTo>
                  <a:lnTo>
                    <a:pt x="133" y="12"/>
                  </a:lnTo>
                  <a:lnTo>
                    <a:pt x="0" y="109"/>
                  </a:lnTo>
                  <a:lnTo>
                    <a:pt x="0" y="109"/>
                  </a:lnTo>
                  <a:close/>
                </a:path>
              </a:pathLst>
            </a:custGeom>
            <a:solidFill>
              <a:srgbClr val="FFD9C2"/>
            </a:solidFill>
            <a:ln w="9525">
              <a:noFill/>
            </a:ln>
          </p:spPr>
          <p:txBody>
            <a:bodyPr/>
            <a:lstStyle/>
            <a:p>
              <a:endParaRPr dirty="0">
                <a:latin typeface="Arial" panose="020B0604020202020204" pitchFamily="34" charset="0"/>
              </a:endParaRPr>
            </a:p>
          </p:txBody>
        </p:sp>
        <p:sp>
          <p:nvSpPr>
            <p:cNvPr id="31758" name="Freeform 12"/>
            <p:cNvSpPr/>
            <p:nvPr/>
          </p:nvSpPr>
          <p:spPr>
            <a:xfrm>
              <a:off x="1001" y="2113"/>
              <a:ext cx="582" cy="1001"/>
            </a:xfrm>
            <a:custGeom>
              <a:avLst/>
              <a:gdLst>
                <a:gd name="txL" fmla="*/ 0 w 1164"/>
                <a:gd name="txT" fmla="*/ 0 h 2001"/>
                <a:gd name="txR" fmla="*/ 1164 w 1164"/>
                <a:gd name="txB" fmla="*/ 2001 h 2001"/>
              </a:gdLst>
              <a:ahLst/>
              <a:cxnLst>
                <a:cxn ang="0">
                  <a:pos x="420" y="30"/>
                </a:cxn>
                <a:cxn ang="0">
                  <a:pos x="724" y="0"/>
                </a:cxn>
                <a:cxn ang="0">
                  <a:pos x="677" y="61"/>
                </a:cxn>
                <a:cxn ang="0">
                  <a:pos x="890" y="7"/>
                </a:cxn>
                <a:cxn ang="0">
                  <a:pos x="915" y="139"/>
                </a:cxn>
                <a:cxn ang="0">
                  <a:pos x="962" y="203"/>
                </a:cxn>
                <a:cxn ang="0">
                  <a:pos x="1036" y="262"/>
                </a:cxn>
                <a:cxn ang="0">
                  <a:pos x="1164" y="184"/>
                </a:cxn>
                <a:cxn ang="0">
                  <a:pos x="1074" y="532"/>
                </a:cxn>
                <a:cxn ang="0">
                  <a:pos x="913" y="804"/>
                </a:cxn>
                <a:cxn ang="0">
                  <a:pos x="776" y="893"/>
                </a:cxn>
                <a:cxn ang="0">
                  <a:pos x="833" y="1148"/>
                </a:cxn>
                <a:cxn ang="0">
                  <a:pos x="856" y="1389"/>
                </a:cxn>
                <a:cxn ang="0">
                  <a:pos x="848" y="1539"/>
                </a:cxn>
                <a:cxn ang="0">
                  <a:pos x="607" y="1963"/>
                </a:cxn>
                <a:cxn ang="0">
                  <a:pos x="580" y="2001"/>
                </a:cxn>
                <a:cxn ang="0">
                  <a:pos x="456" y="1893"/>
                </a:cxn>
                <a:cxn ang="0">
                  <a:pos x="293" y="1724"/>
                </a:cxn>
                <a:cxn ang="0">
                  <a:pos x="120" y="1368"/>
                </a:cxn>
                <a:cxn ang="0">
                  <a:pos x="0" y="867"/>
                </a:cxn>
                <a:cxn ang="0">
                  <a:pos x="217" y="768"/>
                </a:cxn>
                <a:cxn ang="0">
                  <a:pos x="264" y="509"/>
                </a:cxn>
                <a:cxn ang="0">
                  <a:pos x="264" y="452"/>
                </a:cxn>
                <a:cxn ang="0">
                  <a:pos x="200" y="448"/>
                </a:cxn>
                <a:cxn ang="0">
                  <a:pos x="160" y="283"/>
                </a:cxn>
                <a:cxn ang="0">
                  <a:pos x="156" y="142"/>
                </a:cxn>
                <a:cxn ang="0">
                  <a:pos x="200" y="91"/>
                </a:cxn>
                <a:cxn ang="0">
                  <a:pos x="285" y="163"/>
                </a:cxn>
                <a:cxn ang="0">
                  <a:pos x="420" y="30"/>
                </a:cxn>
                <a:cxn ang="0">
                  <a:pos x="420" y="30"/>
                </a:cxn>
              </a:cxnLst>
              <a:rect l="txL" t="txT" r="txR" b="txB"/>
              <a:pathLst>
                <a:path w="1164" h="2001">
                  <a:moveTo>
                    <a:pt x="420" y="30"/>
                  </a:moveTo>
                  <a:lnTo>
                    <a:pt x="724" y="0"/>
                  </a:lnTo>
                  <a:lnTo>
                    <a:pt x="677" y="61"/>
                  </a:lnTo>
                  <a:lnTo>
                    <a:pt x="890" y="7"/>
                  </a:lnTo>
                  <a:lnTo>
                    <a:pt x="915" y="139"/>
                  </a:lnTo>
                  <a:lnTo>
                    <a:pt x="962" y="203"/>
                  </a:lnTo>
                  <a:lnTo>
                    <a:pt x="1036" y="262"/>
                  </a:lnTo>
                  <a:lnTo>
                    <a:pt x="1164" y="184"/>
                  </a:lnTo>
                  <a:lnTo>
                    <a:pt x="1074" y="532"/>
                  </a:lnTo>
                  <a:lnTo>
                    <a:pt x="913" y="804"/>
                  </a:lnTo>
                  <a:lnTo>
                    <a:pt x="776" y="893"/>
                  </a:lnTo>
                  <a:lnTo>
                    <a:pt x="833" y="1148"/>
                  </a:lnTo>
                  <a:lnTo>
                    <a:pt x="856" y="1389"/>
                  </a:lnTo>
                  <a:lnTo>
                    <a:pt x="848" y="1539"/>
                  </a:lnTo>
                  <a:lnTo>
                    <a:pt x="607" y="1963"/>
                  </a:lnTo>
                  <a:lnTo>
                    <a:pt x="580" y="2001"/>
                  </a:lnTo>
                  <a:lnTo>
                    <a:pt x="456" y="1893"/>
                  </a:lnTo>
                  <a:lnTo>
                    <a:pt x="293" y="1724"/>
                  </a:lnTo>
                  <a:lnTo>
                    <a:pt x="120" y="1368"/>
                  </a:lnTo>
                  <a:lnTo>
                    <a:pt x="0" y="867"/>
                  </a:lnTo>
                  <a:lnTo>
                    <a:pt x="217" y="768"/>
                  </a:lnTo>
                  <a:lnTo>
                    <a:pt x="264" y="509"/>
                  </a:lnTo>
                  <a:lnTo>
                    <a:pt x="264" y="452"/>
                  </a:lnTo>
                  <a:lnTo>
                    <a:pt x="200" y="448"/>
                  </a:lnTo>
                  <a:lnTo>
                    <a:pt x="160" y="283"/>
                  </a:lnTo>
                  <a:lnTo>
                    <a:pt x="156" y="142"/>
                  </a:lnTo>
                  <a:lnTo>
                    <a:pt x="200" y="91"/>
                  </a:lnTo>
                  <a:lnTo>
                    <a:pt x="285" y="163"/>
                  </a:lnTo>
                  <a:lnTo>
                    <a:pt x="420" y="30"/>
                  </a:lnTo>
                  <a:lnTo>
                    <a:pt x="420" y="30"/>
                  </a:lnTo>
                  <a:close/>
                </a:path>
              </a:pathLst>
            </a:custGeom>
            <a:solidFill>
              <a:srgbClr val="FFD9C2"/>
            </a:solidFill>
            <a:ln w="9525">
              <a:noFill/>
            </a:ln>
          </p:spPr>
          <p:txBody>
            <a:bodyPr/>
            <a:lstStyle/>
            <a:p>
              <a:endParaRPr dirty="0">
                <a:latin typeface="Arial" panose="020B0604020202020204" pitchFamily="34" charset="0"/>
              </a:endParaRPr>
            </a:p>
          </p:txBody>
        </p:sp>
        <p:sp>
          <p:nvSpPr>
            <p:cNvPr id="31759" name="Freeform 13"/>
            <p:cNvSpPr/>
            <p:nvPr/>
          </p:nvSpPr>
          <p:spPr>
            <a:xfrm>
              <a:off x="1272" y="2437"/>
              <a:ext cx="123" cy="58"/>
            </a:xfrm>
            <a:custGeom>
              <a:avLst/>
              <a:gdLst>
                <a:gd name="txL" fmla="*/ 0 w 247"/>
                <a:gd name="txT" fmla="*/ 0 h 114"/>
                <a:gd name="txR" fmla="*/ 247 w 247"/>
                <a:gd name="txB" fmla="*/ 114 h 114"/>
              </a:gdLst>
              <a:ahLst/>
              <a:cxnLst>
                <a:cxn ang="0">
                  <a:pos x="0" y="0"/>
                </a:cxn>
                <a:cxn ang="0">
                  <a:pos x="61" y="86"/>
                </a:cxn>
                <a:cxn ang="0">
                  <a:pos x="169" y="114"/>
                </a:cxn>
                <a:cxn ang="0">
                  <a:pos x="224" y="86"/>
                </a:cxn>
                <a:cxn ang="0">
                  <a:pos x="247" y="55"/>
                </a:cxn>
                <a:cxn ang="0">
                  <a:pos x="0" y="0"/>
                </a:cxn>
                <a:cxn ang="0">
                  <a:pos x="0" y="0"/>
                </a:cxn>
              </a:cxnLst>
              <a:rect l="txL" t="txT" r="txR" b="txB"/>
              <a:pathLst>
                <a:path w="247" h="114">
                  <a:moveTo>
                    <a:pt x="0" y="0"/>
                  </a:moveTo>
                  <a:lnTo>
                    <a:pt x="61" y="86"/>
                  </a:lnTo>
                  <a:lnTo>
                    <a:pt x="169" y="114"/>
                  </a:lnTo>
                  <a:lnTo>
                    <a:pt x="224" y="86"/>
                  </a:lnTo>
                  <a:lnTo>
                    <a:pt x="247" y="55"/>
                  </a:lnTo>
                  <a:lnTo>
                    <a:pt x="0" y="0"/>
                  </a:lnTo>
                  <a:lnTo>
                    <a:pt x="0" y="0"/>
                  </a:lnTo>
                  <a:close/>
                </a:path>
              </a:pathLst>
            </a:custGeom>
            <a:solidFill>
              <a:srgbClr val="FF7373"/>
            </a:solidFill>
            <a:ln w="9525">
              <a:noFill/>
            </a:ln>
          </p:spPr>
          <p:txBody>
            <a:bodyPr/>
            <a:lstStyle/>
            <a:p>
              <a:endParaRPr dirty="0">
                <a:latin typeface="Arial" panose="020B0604020202020204" pitchFamily="34" charset="0"/>
              </a:endParaRPr>
            </a:p>
          </p:txBody>
        </p:sp>
        <p:sp>
          <p:nvSpPr>
            <p:cNvPr id="31760" name="Freeform 14"/>
            <p:cNvSpPr/>
            <p:nvPr/>
          </p:nvSpPr>
          <p:spPr>
            <a:xfrm>
              <a:off x="1269" y="2426"/>
              <a:ext cx="133" cy="48"/>
            </a:xfrm>
            <a:custGeom>
              <a:avLst/>
              <a:gdLst>
                <a:gd name="txL" fmla="*/ 0 w 267"/>
                <a:gd name="txT" fmla="*/ 0 h 95"/>
                <a:gd name="txR" fmla="*/ 267 w 267"/>
                <a:gd name="txB" fmla="*/ 95 h 95"/>
              </a:gdLst>
              <a:ahLst/>
              <a:cxnLst>
                <a:cxn ang="0">
                  <a:pos x="0" y="12"/>
                </a:cxn>
                <a:cxn ang="0">
                  <a:pos x="80" y="72"/>
                </a:cxn>
                <a:cxn ang="0">
                  <a:pos x="170" y="95"/>
                </a:cxn>
                <a:cxn ang="0">
                  <a:pos x="267" y="74"/>
                </a:cxn>
                <a:cxn ang="0">
                  <a:pos x="236" y="46"/>
                </a:cxn>
                <a:cxn ang="0">
                  <a:pos x="154" y="40"/>
                </a:cxn>
                <a:cxn ang="0">
                  <a:pos x="50" y="0"/>
                </a:cxn>
                <a:cxn ang="0">
                  <a:pos x="0" y="12"/>
                </a:cxn>
                <a:cxn ang="0">
                  <a:pos x="0" y="12"/>
                </a:cxn>
              </a:cxnLst>
              <a:rect l="txL" t="txT" r="txR" b="txB"/>
              <a:pathLst>
                <a:path w="267" h="95">
                  <a:moveTo>
                    <a:pt x="0" y="12"/>
                  </a:moveTo>
                  <a:lnTo>
                    <a:pt x="80" y="72"/>
                  </a:lnTo>
                  <a:lnTo>
                    <a:pt x="170" y="95"/>
                  </a:lnTo>
                  <a:lnTo>
                    <a:pt x="267" y="74"/>
                  </a:lnTo>
                  <a:lnTo>
                    <a:pt x="236" y="46"/>
                  </a:lnTo>
                  <a:lnTo>
                    <a:pt x="154" y="40"/>
                  </a:lnTo>
                  <a:lnTo>
                    <a:pt x="50" y="0"/>
                  </a:lnTo>
                  <a:lnTo>
                    <a:pt x="0" y="12"/>
                  </a:lnTo>
                  <a:lnTo>
                    <a:pt x="0" y="12"/>
                  </a:lnTo>
                  <a:close/>
                </a:path>
              </a:pathLst>
            </a:custGeom>
            <a:solidFill>
              <a:srgbClr val="FFFFFF"/>
            </a:solidFill>
            <a:ln w="9525">
              <a:noFill/>
            </a:ln>
          </p:spPr>
          <p:txBody>
            <a:bodyPr/>
            <a:lstStyle/>
            <a:p>
              <a:endParaRPr dirty="0">
                <a:latin typeface="Arial" panose="020B0604020202020204" pitchFamily="34" charset="0"/>
              </a:endParaRPr>
            </a:p>
          </p:txBody>
        </p:sp>
        <p:sp>
          <p:nvSpPr>
            <p:cNvPr id="31761" name="Freeform 15"/>
            <p:cNvSpPr/>
            <p:nvPr/>
          </p:nvSpPr>
          <p:spPr>
            <a:xfrm>
              <a:off x="1457" y="2300"/>
              <a:ext cx="49" cy="19"/>
            </a:xfrm>
            <a:custGeom>
              <a:avLst/>
              <a:gdLst>
                <a:gd name="txL" fmla="*/ 0 w 99"/>
                <a:gd name="txT" fmla="*/ 0 h 38"/>
                <a:gd name="txR" fmla="*/ 99 w 99"/>
                <a:gd name="txB" fmla="*/ 38 h 38"/>
              </a:gdLst>
              <a:ahLst/>
              <a:cxnLst>
                <a:cxn ang="0">
                  <a:pos x="0" y="4"/>
                </a:cxn>
                <a:cxn ang="0">
                  <a:pos x="45" y="36"/>
                </a:cxn>
                <a:cxn ang="0">
                  <a:pos x="99" y="38"/>
                </a:cxn>
                <a:cxn ang="0">
                  <a:pos x="55" y="0"/>
                </a:cxn>
                <a:cxn ang="0">
                  <a:pos x="0" y="4"/>
                </a:cxn>
                <a:cxn ang="0">
                  <a:pos x="0" y="4"/>
                </a:cxn>
              </a:cxnLst>
              <a:rect l="txL" t="txT" r="txR" b="txB"/>
              <a:pathLst>
                <a:path w="99" h="38">
                  <a:moveTo>
                    <a:pt x="0" y="4"/>
                  </a:moveTo>
                  <a:lnTo>
                    <a:pt x="45" y="36"/>
                  </a:lnTo>
                  <a:lnTo>
                    <a:pt x="99" y="38"/>
                  </a:lnTo>
                  <a:lnTo>
                    <a:pt x="55" y="0"/>
                  </a:lnTo>
                  <a:lnTo>
                    <a:pt x="0" y="4"/>
                  </a:lnTo>
                  <a:lnTo>
                    <a:pt x="0" y="4"/>
                  </a:lnTo>
                  <a:close/>
                </a:path>
              </a:pathLst>
            </a:custGeom>
            <a:solidFill>
              <a:srgbClr val="FFFFFF"/>
            </a:solidFill>
            <a:ln w="9525">
              <a:noFill/>
            </a:ln>
          </p:spPr>
          <p:txBody>
            <a:bodyPr/>
            <a:lstStyle/>
            <a:p>
              <a:endParaRPr dirty="0">
                <a:latin typeface="Arial" panose="020B0604020202020204" pitchFamily="34" charset="0"/>
              </a:endParaRPr>
            </a:p>
          </p:txBody>
        </p:sp>
        <p:sp>
          <p:nvSpPr>
            <p:cNvPr id="31762" name="Freeform 16"/>
            <p:cNvSpPr/>
            <p:nvPr/>
          </p:nvSpPr>
          <p:spPr>
            <a:xfrm>
              <a:off x="1286" y="2241"/>
              <a:ext cx="42" cy="21"/>
            </a:xfrm>
            <a:custGeom>
              <a:avLst/>
              <a:gdLst>
                <a:gd name="txL" fmla="*/ 0 w 83"/>
                <a:gd name="txT" fmla="*/ 0 h 41"/>
                <a:gd name="txR" fmla="*/ 83 w 83"/>
                <a:gd name="txB" fmla="*/ 41 h 41"/>
              </a:gdLst>
              <a:ahLst/>
              <a:cxnLst>
                <a:cxn ang="0">
                  <a:pos x="1" y="30"/>
                </a:cxn>
                <a:cxn ang="0">
                  <a:pos x="34" y="41"/>
                </a:cxn>
                <a:cxn ang="0">
                  <a:pos x="83" y="41"/>
                </a:cxn>
                <a:cxn ang="0">
                  <a:pos x="66" y="17"/>
                </a:cxn>
                <a:cxn ang="0">
                  <a:pos x="0" y="0"/>
                </a:cxn>
                <a:cxn ang="0">
                  <a:pos x="1" y="30"/>
                </a:cxn>
                <a:cxn ang="0">
                  <a:pos x="1" y="30"/>
                </a:cxn>
              </a:cxnLst>
              <a:rect l="txL" t="txT" r="txR" b="txB"/>
              <a:pathLst>
                <a:path w="83" h="41">
                  <a:moveTo>
                    <a:pt x="1" y="30"/>
                  </a:moveTo>
                  <a:lnTo>
                    <a:pt x="34" y="41"/>
                  </a:lnTo>
                  <a:lnTo>
                    <a:pt x="83" y="41"/>
                  </a:lnTo>
                  <a:lnTo>
                    <a:pt x="66" y="17"/>
                  </a:lnTo>
                  <a:lnTo>
                    <a:pt x="0" y="0"/>
                  </a:lnTo>
                  <a:lnTo>
                    <a:pt x="1" y="30"/>
                  </a:lnTo>
                  <a:lnTo>
                    <a:pt x="1" y="30"/>
                  </a:lnTo>
                  <a:close/>
                </a:path>
              </a:pathLst>
            </a:custGeom>
            <a:solidFill>
              <a:srgbClr val="FFFFFF"/>
            </a:solidFill>
            <a:ln w="9525">
              <a:noFill/>
            </a:ln>
          </p:spPr>
          <p:txBody>
            <a:bodyPr/>
            <a:lstStyle/>
            <a:p>
              <a:endParaRPr dirty="0">
                <a:latin typeface="Arial" panose="020B0604020202020204" pitchFamily="34" charset="0"/>
              </a:endParaRPr>
            </a:p>
          </p:txBody>
        </p:sp>
        <p:sp>
          <p:nvSpPr>
            <p:cNvPr id="31763" name="Freeform 17"/>
            <p:cNvSpPr/>
            <p:nvPr/>
          </p:nvSpPr>
          <p:spPr>
            <a:xfrm>
              <a:off x="1085" y="3481"/>
              <a:ext cx="88" cy="62"/>
            </a:xfrm>
            <a:custGeom>
              <a:avLst/>
              <a:gdLst>
                <a:gd name="txL" fmla="*/ 0 w 175"/>
                <a:gd name="txT" fmla="*/ 0 h 124"/>
                <a:gd name="txR" fmla="*/ 175 w 175"/>
                <a:gd name="txB" fmla="*/ 124 h 124"/>
              </a:gdLst>
              <a:ahLst/>
              <a:cxnLst>
                <a:cxn ang="0">
                  <a:pos x="67" y="0"/>
                </a:cxn>
                <a:cxn ang="0">
                  <a:pos x="44" y="25"/>
                </a:cxn>
                <a:cxn ang="0">
                  <a:pos x="0" y="91"/>
                </a:cxn>
                <a:cxn ang="0">
                  <a:pos x="92" y="124"/>
                </a:cxn>
                <a:cxn ang="0">
                  <a:pos x="175" y="19"/>
                </a:cxn>
                <a:cxn ang="0">
                  <a:pos x="67" y="0"/>
                </a:cxn>
                <a:cxn ang="0">
                  <a:pos x="67" y="0"/>
                </a:cxn>
              </a:cxnLst>
              <a:rect l="txL" t="txT" r="txR" b="txB"/>
              <a:pathLst>
                <a:path w="175" h="124">
                  <a:moveTo>
                    <a:pt x="67" y="0"/>
                  </a:moveTo>
                  <a:lnTo>
                    <a:pt x="44" y="25"/>
                  </a:lnTo>
                  <a:lnTo>
                    <a:pt x="0" y="91"/>
                  </a:lnTo>
                  <a:lnTo>
                    <a:pt x="92" y="124"/>
                  </a:lnTo>
                  <a:lnTo>
                    <a:pt x="175" y="19"/>
                  </a:lnTo>
                  <a:lnTo>
                    <a:pt x="67" y="0"/>
                  </a:lnTo>
                  <a:lnTo>
                    <a:pt x="67" y="0"/>
                  </a:lnTo>
                  <a:close/>
                </a:path>
              </a:pathLst>
            </a:custGeom>
            <a:solidFill>
              <a:srgbClr val="FFCC7F"/>
            </a:solidFill>
            <a:ln w="9525">
              <a:noFill/>
            </a:ln>
          </p:spPr>
          <p:txBody>
            <a:bodyPr/>
            <a:lstStyle/>
            <a:p>
              <a:endParaRPr dirty="0">
                <a:latin typeface="Arial" panose="020B0604020202020204" pitchFamily="34" charset="0"/>
              </a:endParaRPr>
            </a:p>
          </p:txBody>
        </p:sp>
        <p:sp>
          <p:nvSpPr>
            <p:cNvPr id="31764" name="Freeform 18"/>
            <p:cNvSpPr/>
            <p:nvPr/>
          </p:nvSpPr>
          <p:spPr>
            <a:xfrm>
              <a:off x="1101" y="3486"/>
              <a:ext cx="58" cy="42"/>
            </a:xfrm>
            <a:custGeom>
              <a:avLst/>
              <a:gdLst>
                <a:gd name="txL" fmla="*/ 0 w 116"/>
                <a:gd name="txT" fmla="*/ 0 h 83"/>
                <a:gd name="txR" fmla="*/ 116 w 116"/>
                <a:gd name="txB" fmla="*/ 83 h 83"/>
              </a:gdLst>
              <a:ahLst/>
              <a:cxnLst>
                <a:cxn ang="0">
                  <a:pos x="2" y="68"/>
                </a:cxn>
                <a:cxn ang="0">
                  <a:pos x="57" y="83"/>
                </a:cxn>
                <a:cxn ang="0">
                  <a:pos x="116" y="15"/>
                </a:cxn>
                <a:cxn ang="0">
                  <a:pos x="34" y="0"/>
                </a:cxn>
                <a:cxn ang="0">
                  <a:pos x="0" y="49"/>
                </a:cxn>
                <a:cxn ang="0">
                  <a:pos x="2" y="68"/>
                </a:cxn>
                <a:cxn ang="0">
                  <a:pos x="2" y="68"/>
                </a:cxn>
              </a:cxnLst>
              <a:rect l="txL" t="txT" r="txR" b="txB"/>
              <a:pathLst>
                <a:path w="116" h="83">
                  <a:moveTo>
                    <a:pt x="2" y="68"/>
                  </a:moveTo>
                  <a:lnTo>
                    <a:pt x="57" y="83"/>
                  </a:lnTo>
                  <a:lnTo>
                    <a:pt x="116" y="15"/>
                  </a:lnTo>
                  <a:lnTo>
                    <a:pt x="34" y="0"/>
                  </a:lnTo>
                  <a:lnTo>
                    <a:pt x="0" y="49"/>
                  </a:lnTo>
                  <a:lnTo>
                    <a:pt x="2" y="68"/>
                  </a:lnTo>
                  <a:lnTo>
                    <a:pt x="2" y="68"/>
                  </a:lnTo>
                  <a:close/>
                </a:path>
              </a:pathLst>
            </a:custGeom>
            <a:solidFill>
              <a:srgbClr val="FFF8E5"/>
            </a:solidFill>
            <a:ln w="9525">
              <a:noFill/>
            </a:ln>
          </p:spPr>
          <p:txBody>
            <a:bodyPr/>
            <a:lstStyle/>
            <a:p>
              <a:endParaRPr dirty="0">
                <a:latin typeface="Arial" panose="020B0604020202020204" pitchFamily="34" charset="0"/>
              </a:endParaRPr>
            </a:p>
          </p:txBody>
        </p:sp>
        <p:sp>
          <p:nvSpPr>
            <p:cNvPr id="31765" name="Freeform 19"/>
            <p:cNvSpPr/>
            <p:nvPr/>
          </p:nvSpPr>
          <p:spPr>
            <a:xfrm>
              <a:off x="1272" y="2031"/>
              <a:ext cx="340" cy="142"/>
            </a:xfrm>
            <a:custGeom>
              <a:avLst/>
              <a:gdLst>
                <a:gd name="txL" fmla="*/ 0 w 681"/>
                <a:gd name="txT" fmla="*/ 0 h 286"/>
                <a:gd name="txR" fmla="*/ 681 w 681"/>
                <a:gd name="txB" fmla="*/ 286 h 286"/>
              </a:gdLst>
              <a:ahLst/>
              <a:cxnLst>
                <a:cxn ang="0">
                  <a:pos x="0" y="23"/>
                </a:cxn>
                <a:cxn ang="0">
                  <a:pos x="118" y="71"/>
                </a:cxn>
                <a:cxn ang="0">
                  <a:pos x="145" y="152"/>
                </a:cxn>
                <a:cxn ang="0">
                  <a:pos x="378" y="149"/>
                </a:cxn>
                <a:cxn ang="0">
                  <a:pos x="424" y="286"/>
                </a:cxn>
                <a:cxn ang="0">
                  <a:pos x="513" y="236"/>
                </a:cxn>
                <a:cxn ang="0">
                  <a:pos x="681" y="278"/>
                </a:cxn>
                <a:cxn ang="0">
                  <a:pos x="628" y="171"/>
                </a:cxn>
                <a:cxn ang="0">
                  <a:pos x="525" y="181"/>
                </a:cxn>
                <a:cxn ang="0">
                  <a:pos x="354" y="71"/>
                </a:cxn>
                <a:cxn ang="0">
                  <a:pos x="200" y="105"/>
                </a:cxn>
                <a:cxn ang="0">
                  <a:pos x="107" y="0"/>
                </a:cxn>
                <a:cxn ang="0">
                  <a:pos x="0" y="23"/>
                </a:cxn>
                <a:cxn ang="0">
                  <a:pos x="0" y="23"/>
                </a:cxn>
              </a:cxnLst>
              <a:rect l="txL" t="txT" r="txR" b="txB"/>
              <a:pathLst>
                <a:path w="681" h="286">
                  <a:moveTo>
                    <a:pt x="0" y="23"/>
                  </a:moveTo>
                  <a:lnTo>
                    <a:pt x="118" y="71"/>
                  </a:lnTo>
                  <a:lnTo>
                    <a:pt x="145" y="152"/>
                  </a:lnTo>
                  <a:lnTo>
                    <a:pt x="378" y="149"/>
                  </a:lnTo>
                  <a:lnTo>
                    <a:pt x="424" y="286"/>
                  </a:lnTo>
                  <a:lnTo>
                    <a:pt x="513" y="236"/>
                  </a:lnTo>
                  <a:lnTo>
                    <a:pt x="681" y="278"/>
                  </a:lnTo>
                  <a:lnTo>
                    <a:pt x="628" y="171"/>
                  </a:lnTo>
                  <a:lnTo>
                    <a:pt x="525" y="181"/>
                  </a:lnTo>
                  <a:lnTo>
                    <a:pt x="354" y="71"/>
                  </a:lnTo>
                  <a:lnTo>
                    <a:pt x="200" y="105"/>
                  </a:lnTo>
                  <a:lnTo>
                    <a:pt x="107" y="0"/>
                  </a:lnTo>
                  <a:lnTo>
                    <a:pt x="0" y="23"/>
                  </a:lnTo>
                  <a:lnTo>
                    <a:pt x="0" y="23"/>
                  </a:lnTo>
                  <a:close/>
                </a:path>
              </a:pathLst>
            </a:custGeom>
            <a:solidFill>
              <a:srgbClr val="FFCC7F"/>
            </a:solidFill>
            <a:ln w="9525">
              <a:noFill/>
            </a:ln>
          </p:spPr>
          <p:txBody>
            <a:bodyPr/>
            <a:lstStyle/>
            <a:p>
              <a:endParaRPr dirty="0">
                <a:latin typeface="Arial" panose="020B0604020202020204" pitchFamily="34" charset="0"/>
              </a:endParaRPr>
            </a:p>
          </p:txBody>
        </p:sp>
        <p:sp>
          <p:nvSpPr>
            <p:cNvPr id="31766" name="Freeform 20"/>
            <p:cNvSpPr/>
            <p:nvPr/>
          </p:nvSpPr>
          <p:spPr>
            <a:xfrm>
              <a:off x="1097" y="3623"/>
              <a:ext cx="1076" cy="226"/>
            </a:xfrm>
            <a:custGeom>
              <a:avLst/>
              <a:gdLst>
                <a:gd name="txL" fmla="*/ 0 w 2153"/>
                <a:gd name="txT" fmla="*/ 0 h 453"/>
                <a:gd name="txR" fmla="*/ 2153 w 2153"/>
                <a:gd name="txB" fmla="*/ 453 h 453"/>
              </a:gdLst>
              <a:ahLst/>
              <a:cxnLst>
                <a:cxn ang="0">
                  <a:pos x="238" y="97"/>
                </a:cxn>
                <a:cxn ang="0">
                  <a:pos x="0" y="130"/>
                </a:cxn>
                <a:cxn ang="0">
                  <a:pos x="1044" y="453"/>
                </a:cxn>
                <a:cxn ang="0">
                  <a:pos x="2153" y="194"/>
                </a:cxn>
                <a:cxn ang="0">
                  <a:pos x="1194" y="0"/>
                </a:cxn>
                <a:cxn ang="0">
                  <a:pos x="1970" y="206"/>
                </a:cxn>
                <a:cxn ang="0">
                  <a:pos x="1044" y="399"/>
                </a:cxn>
                <a:cxn ang="0">
                  <a:pos x="335" y="194"/>
                </a:cxn>
                <a:cxn ang="0">
                  <a:pos x="238" y="97"/>
                </a:cxn>
                <a:cxn ang="0">
                  <a:pos x="238" y="97"/>
                </a:cxn>
              </a:cxnLst>
              <a:rect l="txL" t="txT" r="txR" b="txB"/>
              <a:pathLst>
                <a:path w="2153" h="453">
                  <a:moveTo>
                    <a:pt x="238" y="97"/>
                  </a:moveTo>
                  <a:lnTo>
                    <a:pt x="0" y="130"/>
                  </a:lnTo>
                  <a:lnTo>
                    <a:pt x="1044" y="453"/>
                  </a:lnTo>
                  <a:lnTo>
                    <a:pt x="2153" y="194"/>
                  </a:lnTo>
                  <a:lnTo>
                    <a:pt x="1194" y="0"/>
                  </a:lnTo>
                  <a:lnTo>
                    <a:pt x="1970" y="206"/>
                  </a:lnTo>
                  <a:lnTo>
                    <a:pt x="1044" y="399"/>
                  </a:lnTo>
                  <a:lnTo>
                    <a:pt x="335" y="194"/>
                  </a:lnTo>
                  <a:lnTo>
                    <a:pt x="238" y="97"/>
                  </a:lnTo>
                  <a:lnTo>
                    <a:pt x="238" y="97"/>
                  </a:lnTo>
                  <a:close/>
                </a:path>
              </a:pathLst>
            </a:custGeom>
            <a:solidFill>
              <a:srgbClr val="000000"/>
            </a:solidFill>
            <a:ln w="9525">
              <a:noFill/>
            </a:ln>
          </p:spPr>
          <p:txBody>
            <a:bodyPr/>
            <a:lstStyle/>
            <a:p>
              <a:endParaRPr dirty="0">
                <a:latin typeface="Arial" panose="020B0604020202020204" pitchFamily="34" charset="0"/>
              </a:endParaRPr>
            </a:p>
          </p:txBody>
        </p:sp>
        <p:sp>
          <p:nvSpPr>
            <p:cNvPr id="31767" name="Freeform 21"/>
            <p:cNvSpPr/>
            <p:nvPr/>
          </p:nvSpPr>
          <p:spPr>
            <a:xfrm>
              <a:off x="1248" y="2192"/>
              <a:ext cx="114" cy="51"/>
            </a:xfrm>
            <a:custGeom>
              <a:avLst/>
              <a:gdLst>
                <a:gd name="txL" fmla="*/ 0 w 229"/>
                <a:gd name="txT" fmla="*/ 0 h 100"/>
                <a:gd name="txR" fmla="*/ 229 w 229"/>
                <a:gd name="txB" fmla="*/ 100 h 100"/>
              </a:gdLst>
              <a:ahLst/>
              <a:cxnLst>
                <a:cxn ang="0">
                  <a:pos x="0" y="19"/>
                </a:cxn>
                <a:cxn ang="0">
                  <a:pos x="96" y="0"/>
                </a:cxn>
                <a:cxn ang="0">
                  <a:pos x="227" y="64"/>
                </a:cxn>
                <a:cxn ang="0">
                  <a:pos x="229" y="100"/>
                </a:cxn>
                <a:cxn ang="0">
                  <a:pos x="212" y="76"/>
                </a:cxn>
                <a:cxn ang="0">
                  <a:pos x="179" y="74"/>
                </a:cxn>
                <a:cxn ang="0">
                  <a:pos x="139" y="41"/>
                </a:cxn>
                <a:cxn ang="0">
                  <a:pos x="59" y="34"/>
                </a:cxn>
                <a:cxn ang="0">
                  <a:pos x="0" y="19"/>
                </a:cxn>
                <a:cxn ang="0">
                  <a:pos x="0" y="19"/>
                </a:cxn>
              </a:cxnLst>
              <a:rect l="txL" t="txT" r="txR" b="txB"/>
              <a:pathLst>
                <a:path w="229" h="100">
                  <a:moveTo>
                    <a:pt x="0" y="19"/>
                  </a:moveTo>
                  <a:lnTo>
                    <a:pt x="96" y="0"/>
                  </a:lnTo>
                  <a:lnTo>
                    <a:pt x="227" y="64"/>
                  </a:lnTo>
                  <a:lnTo>
                    <a:pt x="229" y="100"/>
                  </a:lnTo>
                  <a:lnTo>
                    <a:pt x="212" y="76"/>
                  </a:lnTo>
                  <a:lnTo>
                    <a:pt x="179" y="74"/>
                  </a:lnTo>
                  <a:lnTo>
                    <a:pt x="139" y="41"/>
                  </a:lnTo>
                  <a:lnTo>
                    <a:pt x="59" y="34"/>
                  </a:lnTo>
                  <a:lnTo>
                    <a:pt x="0" y="19"/>
                  </a:lnTo>
                  <a:lnTo>
                    <a:pt x="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31768" name="Freeform 22"/>
            <p:cNvSpPr/>
            <p:nvPr/>
          </p:nvSpPr>
          <p:spPr>
            <a:xfrm>
              <a:off x="1466" y="2265"/>
              <a:ext cx="82" cy="38"/>
            </a:xfrm>
            <a:custGeom>
              <a:avLst/>
              <a:gdLst>
                <a:gd name="txL" fmla="*/ 0 w 163"/>
                <a:gd name="txT" fmla="*/ 0 h 74"/>
                <a:gd name="txR" fmla="*/ 163 w 163"/>
                <a:gd name="txB" fmla="*/ 74 h 74"/>
              </a:gdLst>
              <a:ahLst/>
              <a:cxnLst>
                <a:cxn ang="0">
                  <a:pos x="0" y="11"/>
                </a:cxn>
                <a:cxn ang="0">
                  <a:pos x="44" y="0"/>
                </a:cxn>
                <a:cxn ang="0">
                  <a:pos x="163" y="28"/>
                </a:cxn>
                <a:cxn ang="0">
                  <a:pos x="161" y="74"/>
                </a:cxn>
                <a:cxn ang="0">
                  <a:pos x="120" y="38"/>
                </a:cxn>
                <a:cxn ang="0">
                  <a:pos x="68" y="30"/>
                </a:cxn>
                <a:cxn ang="0">
                  <a:pos x="38" y="17"/>
                </a:cxn>
                <a:cxn ang="0">
                  <a:pos x="0" y="11"/>
                </a:cxn>
                <a:cxn ang="0">
                  <a:pos x="0" y="11"/>
                </a:cxn>
              </a:cxnLst>
              <a:rect l="txL" t="txT" r="txR" b="txB"/>
              <a:pathLst>
                <a:path w="163" h="74">
                  <a:moveTo>
                    <a:pt x="0" y="11"/>
                  </a:moveTo>
                  <a:lnTo>
                    <a:pt x="44" y="0"/>
                  </a:lnTo>
                  <a:lnTo>
                    <a:pt x="163" y="28"/>
                  </a:lnTo>
                  <a:lnTo>
                    <a:pt x="161" y="74"/>
                  </a:lnTo>
                  <a:lnTo>
                    <a:pt x="120" y="38"/>
                  </a:lnTo>
                  <a:lnTo>
                    <a:pt x="68" y="30"/>
                  </a:lnTo>
                  <a:lnTo>
                    <a:pt x="38" y="17"/>
                  </a:lnTo>
                  <a:lnTo>
                    <a:pt x="0" y="11"/>
                  </a:lnTo>
                  <a:lnTo>
                    <a:pt x="0" y="11"/>
                  </a:lnTo>
                  <a:close/>
                </a:path>
              </a:pathLst>
            </a:custGeom>
            <a:solidFill>
              <a:srgbClr val="000000"/>
            </a:solidFill>
            <a:ln w="9525">
              <a:noFill/>
            </a:ln>
          </p:spPr>
          <p:txBody>
            <a:bodyPr/>
            <a:lstStyle/>
            <a:p>
              <a:endParaRPr dirty="0">
                <a:latin typeface="Arial" panose="020B0604020202020204" pitchFamily="34" charset="0"/>
              </a:endParaRPr>
            </a:p>
          </p:txBody>
        </p:sp>
        <p:sp>
          <p:nvSpPr>
            <p:cNvPr id="31769" name="Freeform 23"/>
            <p:cNvSpPr/>
            <p:nvPr/>
          </p:nvSpPr>
          <p:spPr>
            <a:xfrm>
              <a:off x="1452" y="2292"/>
              <a:ext cx="70" cy="36"/>
            </a:xfrm>
            <a:custGeom>
              <a:avLst/>
              <a:gdLst>
                <a:gd name="txL" fmla="*/ 0 w 139"/>
                <a:gd name="txT" fmla="*/ 0 h 72"/>
                <a:gd name="txR" fmla="*/ 139 w 139"/>
                <a:gd name="txB" fmla="*/ 72 h 72"/>
              </a:gdLst>
              <a:ahLst/>
              <a:cxnLst>
                <a:cxn ang="0">
                  <a:pos x="10" y="0"/>
                </a:cxn>
                <a:cxn ang="0">
                  <a:pos x="61" y="2"/>
                </a:cxn>
                <a:cxn ang="0">
                  <a:pos x="139" y="44"/>
                </a:cxn>
                <a:cxn ang="0">
                  <a:pos x="139" y="72"/>
                </a:cxn>
                <a:cxn ang="0">
                  <a:pos x="90" y="72"/>
                </a:cxn>
                <a:cxn ang="0">
                  <a:pos x="88" y="57"/>
                </a:cxn>
                <a:cxn ang="0">
                  <a:pos x="55" y="50"/>
                </a:cxn>
                <a:cxn ang="0">
                  <a:pos x="50" y="27"/>
                </a:cxn>
                <a:cxn ang="0">
                  <a:pos x="0" y="21"/>
                </a:cxn>
                <a:cxn ang="0">
                  <a:pos x="10" y="0"/>
                </a:cxn>
                <a:cxn ang="0">
                  <a:pos x="10" y="0"/>
                </a:cxn>
              </a:cxnLst>
              <a:rect l="txL" t="txT" r="txR" b="txB"/>
              <a:pathLst>
                <a:path w="139" h="72">
                  <a:moveTo>
                    <a:pt x="10" y="0"/>
                  </a:moveTo>
                  <a:lnTo>
                    <a:pt x="61" y="2"/>
                  </a:lnTo>
                  <a:lnTo>
                    <a:pt x="139" y="44"/>
                  </a:lnTo>
                  <a:lnTo>
                    <a:pt x="139" y="72"/>
                  </a:lnTo>
                  <a:lnTo>
                    <a:pt x="90" y="72"/>
                  </a:lnTo>
                  <a:lnTo>
                    <a:pt x="88" y="57"/>
                  </a:lnTo>
                  <a:lnTo>
                    <a:pt x="55" y="50"/>
                  </a:lnTo>
                  <a:lnTo>
                    <a:pt x="50" y="27"/>
                  </a:lnTo>
                  <a:lnTo>
                    <a:pt x="0" y="21"/>
                  </a:lnTo>
                  <a:lnTo>
                    <a:pt x="10" y="0"/>
                  </a:lnTo>
                  <a:lnTo>
                    <a:pt x="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0" name="Freeform 24"/>
            <p:cNvSpPr/>
            <p:nvPr/>
          </p:nvSpPr>
          <p:spPr>
            <a:xfrm>
              <a:off x="1259" y="2226"/>
              <a:ext cx="82" cy="37"/>
            </a:xfrm>
            <a:custGeom>
              <a:avLst/>
              <a:gdLst>
                <a:gd name="txL" fmla="*/ 0 w 164"/>
                <a:gd name="txT" fmla="*/ 0 h 72"/>
                <a:gd name="txR" fmla="*/ 164 w 164"/>
                <a:gd name="txB" fmla="*/ 72 h 72"/>
              </a:gdLst>
              <a:ahLst/>
              <a:cxnLst>
                <a:cxn ang="0">
                  <a:pos x="164" y="72"/>
                </a:cxn>
                <a:cxn ang="0">
                  <a:pos x="145" y="32"/>
                </a:cxn>
                <a:cxn ang="0">
                  <a:pos x="61" y="21"/>
                </a:cxn>
                <a:cxn ang="0">
                  <a:pos x="50" y="0"/>
                </a:cxn>
                <a:cxn ang="0">
                  <a:pos x="0" y="32"/>
                </a:cxn>
                <a:cxn ang="0">
                  <a:pos x="4" y="49"/>
                </a:cxn>
                <a:cxn ang="0">
                  <a:pos x="57" y="65"/>
                </a:cxn>
                <a:cxn ang="0">
                  <a:pos x="73" y="44"/>
                </a:cxn>
                <a:cxn ang="0">
                  <a:pos x="88" y="65"/>
                </a:cxn>
                <a:cxn ang="0">
                  <a:pos x="122" y="53"/>
                </a:cxn>
                <a:cxn ang="0">
                  <a:pos x="164" y="72"/>
                </a:cxn>
                <a:cxn ang="0">
                  <a:pos x="164" y="72"/>
                </a:cxn>
              </a:cxnLst>
              <a:rect l="txL" t="txT" r="txR" b="txB"/>
              <a:pathLst>
                <a:path w="164" h="72">
                  <a:moveTo>
                    <a:pt x="164" y="72"/>
                  </a:moveTo>
                  <a:lnTo>
                    <a:pt x="145" y="32"/>
                  </a:lnTo>
                  <a:lnTo>
                    <a:pt x="61" y="21"/>
                  </a:lnTo>
                  <a:lnTo>
                    <a:pt x="50" y="0"/>
                  </a:lnTo>
                  <a:lnTo>
                    <a:pt x="0" y="32"/>
                  </a:lnTo>
                  <a:lnTo>
                    <a:pt x="4" y="49"/>
                  </a:lnTo>
                  <a:lnTo>
                    <a:pt x="57" y="65"/>
                  </a:lnTo>
                  <a:lnTo>
                    <a:pt x="73" y="44"/>
                  </a:lnTo>
                  <a:lnTo>
                    <a:pt x="88" y="65"/>
                  </a:lnTo>
                  <a:lnTo>
                    <a:pt x="122" y="53"/>
                  </a:lnTo>
                  <a:lnTo>
                    <a:pt x="164" y="72"/>
                  </a:lnTo>
                  <a:lnTo>
                    <a:pt x="164" y="72"/>
                  </a:lnTo>
                  <a:close/>
                </a:path>
              </a:pathLst>
            </a:custGeom>
            <a:solidFill>
              <a:srgbClr val="000000"/>
            </a:solidFill>
            <a:ln w="9525">
              <a:noFill/>
            </a:ln>
          </p:spPr>
          <p:txBody>
            <a:bodyPr/>
            <a:lstStyle/>
            <a:p>
              <a:endParaRPr dirty="0">
                <a:latin typeface="Arial" panose="020B0604020202020204" pitchFamily="34" charset="0"/>
              </a:endParaRPr>
            </a:p>
          </p:txBody>
        </p:sp>
        <p:sp>
          <p:nvSpPr>
            <p:cNvPr id="31771" name="Freeform 25"/>
            <p:cNvSpPr/>
            <p:nvPr/>
          </p:nvSpPr>
          <p:spPr>
            <a:xfrm>
              <a:off x="1306" y="2272"/>
              <a:ext cx="138" cy="156"/>
            </a:xfrm>
            <a:custGeom>
              <a:avLst/>
              <a:gdLst>
                <a:gd name="txL" fmla="*/ 0 w 276"/>
                <a:gd name="txT" fmla="*/ 0 h 312"/>
                <a:gd name="txR" fmla="*/ 276 w 276"/>
                <a:gd name="txB" fmla="*/ 312 h 312"/>
              </a:gdLst>
              <a:ahLst/>
              <a:cxnLst>
                <a:cxn ang="0">
                  <a:pos x="276" y="0"/>
                </a:cxn>
                <a:cxn ang="0">
                  <a:pos x="213" y="46"/>
                </a:cxn>
                <a:cxn ang="0">
                  <a:pos x="196" y="101"/>
                </a:cxn>
                <a:cxn ang="0">
                  <a:pos x="196" y="270"/>
                </a:cxn>
                <a:cxn ang="0">
                  <a:pos x="115" y="293"/>
                </a:cxn>
                <a:cxn ang="0">
                  <a:pos x="58" y="236"/>
                </a:cxn>
                <a:cxn ang="0">
                  <a:pos x="19" y="213"/>
                </a:cxn>
                <a:cxn ang="0">
                  <a:pos x="0" y="164"/>
                </a:cxn>
                <a:cxn ang="0">
                  <a:pos x="2" y="221"/>
                </a:cxn>
                <a:cxn ang="0">
                  <a:pos x="48" y="251"/>
                </a:cxn>
                <a:cxn ang="0">
                  <a:pos x="90" y="312"/>
                </a:cxn>
                <a:cxn ang="0">
                  <a:pos x="204" y="304"/>
                </a:cxn>
                <a:cxn ang="0">
                  <a:pos x="227" y="86"/>
                </a:cxn>
                <a:cxn ang="0">
                  <a:pos x="276" y="0"/>
                </a:cxn>
                <a:cxn ang="0">
                  <a:pos x="276" y="0"/>
                </a:cxn>
              </a:cxnLst>
              <a:rect l="txL" t="txT" r="txR" b="txB"/>
              <a:pathLst>
                <a:path w="276" h="312">
                  <a:moveTo>
                    <a:pt x="276" y="0"/>
                  </a:moveTo>
                  <a:lnTo>
                    <a:pt x="213" y="46"/>
                  </a:lnTo>
                  <a:lnTo>
                    <a:pt x="196" y="101"/>
                  </a:lnTo>
                  <a:lnTo>
                    <a:pt x="196" y="270"/>
                  </a:lnTo>
                  <a:lnTo>
                    <a:pt x="115" y="293"/>
                  </a:lnTo>
                  <a:lnTo>
                    <a:pt x="58" y="236"/>
                  </a:lnTo>
                  <a:lnTo>
                    <a:pt x="19" y="213"/>
                  </a:lnTo>
                  <a:lnTo>
                    <a:pt x="0" y="164"/>
                  </a:lnTo>
                  <a:lnTo>
                    <a:pt x="2" y="221"/>
                  </a:lnTo>
                  <a:lnTo>
                    <a:pt x="48" y="251"/>
                  </a:lnTo>
                  <a:lnTo>
                    <a:pt x="90" y="312"/>
                  </a:lnTo>
                  <a:lnTo>
                    <a:pt x="204" y="304"/>
                  </a:lnTo>
                  <a:lnTo>
                    <a:pt x="227" y="86"/>
                  </a:lnTo>
                  <a:lnTo>
                    <a:pt x="276" y="0"/>
                  </a:lnTo>
                  <a:lnTo>
                    <a:pt x="276"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2" name="Freeform 26"/>
            <p:cNvSpPr/>
            <p:nvPr/>
          </p:nvSpPr>
          <p:spPr>
            <a:xfrm>
              <a:off x="1212" y="2345"/>
              <a:ext cx="83" cy="67"/>
            </a:xfrm>
            <a:custGeom>
              <a:avLst/>
              <a:gdLst>
                <a:gd name="txL" fmla="*/ 0 w 168"/>
                <a:gd name="txT" fmla="*/ 0 h 133"/>
                <a:gd name="txR" fmla="*/ 168 w 168"/>
                <a:gd name="txB" fmla="*/ 133 h 133"/>
              </a:gdLst>
              <a:ahLst/>
              <a:cxnLst>
                <a:cxn ang="0">
                  <a:pos x="168" y="0"/>
                </a:cxn>
                <a:cxn ang="0">
                  <a:pos x="111" y="21"/>
                </a:cxn>
                <a:cxn ang="0">
                  <a:pos x="46" y="95"/>
                </a:cxn>
                <a:cxn ang="0">
                  <a:pos x="0" y="133"/>
                </a:cxn>
                <a:cxn ang="0">
                  <a:pos x="93" y="83"/>
                </a:cxn>
                <a:cxn ang="0">
                  <a:pos x="133" y="32"/>
                </a:cxn>
                <a:cxn ang="0">
                  <a:pos x="168" y="0"/>
                </a:cxn>
                <a:cxn ang="0">
                  <a:pos x="168" y="0"/>
                </a:cxn>
              </a:cxnLst>
              <a:rect l="txL" t="txT" r="txR" b="txB"/>
              <a:pathLst>
                <a:path w="168" h="133">
                  <a:moveTo>
                    <a:pt x="168" y="0"/>
                  </a:moveTo>
                  <a:lnTo>
                    <a:pt x="111" y="21"/>
                  </a:lnTo>
                  <a:lnTo>
                    <a:pt x="46" y="95"/>
                  </a:lnTo>
                  <a:lnTo>
                    <a:pt x="0" y="133"/>
                  </a:lnTo>
                  <a:lnTo>
                    <a:pt x="93" y="83"/>
                  </a:lnTo>
                  <a:lnTo>
                    <a:pt x="133" y="32"/>
                  </a:lnTo>
                  <a:lnTo>
                    <a:pt x="168" y="0"/>
                  </a:lnTo>
                  <a:lnTo>
                    <a:pt x="168"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3" name="Freeform 27"/>
            <p:cNvSpPr/>
            <p:nvPr/>
          </p:nvSpPr>
          <p:spPr>
            <a:xfrm>
              <a:off x="1432" y="2395"/>
              <a:ext cx="26" cy="67"/>
            </a:xfrm>
            <a:custGeom>
              <a:avLst/>
              <a:gdLst>
                <a:gd name="txL" fmla="*/ 0 w 52"/>
                <a:gd name="txT" fmla="*/ 0 h 135"/>
                <a:gd name="txR" fmla="*/ 52 w 52"/>
                <a:gd name="txB" fmla="*/ 135 h 135"/>
              </a:gdLst>
              <a:ahLst/>
              <a:cxnLst>
                <a:cxn ang="0">
                  <a:pos x="0" y="0"/>
                </a:cxn>
                <a:cxn ang="0">
                  <a:pos x="52" y="57"/>
                </a:cxn>
                <a:cxn ang="0">
                  <a:pos x="29" y="135"/>
                </a:cxn>
                <a:cxn ang="0">
                  <a:pos x="0" y="0"/>
                </a:cxn>
                <a:cxn ang="0">
                  <a:pos x="0" y="0"/>
                </a:cxn>
              </a:cxnLst>
              <a:rect l="txL" t="txT" r="txR" b="txB"/>
              <a:pathLst>
                <a:path w="52" h="135">
                  <a:moveTo>
                    <a:pt x="0" y="0"/>
                  </a:moveTo>
                  <a:lnTo>
                    <a:pt x="52" y="57"/>
                  </a:lnTo>
                  <a:lnTo>
                    <a:pt x="29" y="135"/>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4" name="Freeform 28"/>
            <p:cNvSpPr/>
            <p:nvPr/>
          </p:nvSpPr>
          <p:spPr>
            <a:xfrm>
              <a:off x="1254" y="2412"/>
              <a:ext cx="165" cy="56"/>
            </a:xfrm>
            <a:custGeom>
              <a:avLst/>
              <a:gdLst>
                <a:gd name="txL" fmla="*/ 0 w 329"/>
                <a:gd name="txT" fmla="*/ 0 h 112"/>
                <a:gd name="txR" fmla="*/ 329 w 329"/>
                <a:gd name="txB" fmla="*/ 112 h 112"/>
              </a:gdLst>
              <a:ahLst/>
              <a:cxnLst>
                <a:cxn ang="0">
                  <a:pos x="0" y="0"/>
                </a:cxn>
                <a:cxn ang="0">
                  <a:pos x="142" y="32"/>
                </a:cxn>
                <a:cxn ang="0">
                  <a:pos x="188" y="60"/>
                </a:cxn>
                <a:cxn ang="0">
                  <a:pos x="277" y="66"/>
                </a:cxn>
                <a:cxn ang="0">
                  <a:pos x="329" y="104"/>
                </a:cxn>
                <a:cxn ang="0">
                  <a:pos x="291" y="112"/>
                </a:cxn>
                <a:cxn ang="0">
                  <a:pos x="266" y="85"/>
                </a:cxn>
                <a:cxn ang="0">
                  <a:pos x="177" y="85"/>
                </a:cxn>
                <a:cxn ang="0">
                  <a:pos x="87" y="43"/>
                </a:cxn>
                <a:cxn ang="0">
                  <a:pos x="25" y="43"/>
                </a:cxn>
                <a:cxn ang="0">
                  <a:pos x="0" y="0"/>
                </a:cxn>
                <a:cxn ang="0">
                  <a:pos x="0" y="0"/>
                </a:cxn>
              </a:cxnLst>
              <a:rect l="txL" t="txT" r="txR" b="txB"/>
              <a:pathLst>
                <a:path w="329" h="112">
                  <a:moveTo>
                    <a:pt x="0" y="0"/>
                  </a:moveTo>
                  <a:lnTo>
                    <a:pt x="142" y="32"/>
                  </a:lnTo>
                  <a:lnTo>
                    <a:pt x="188" y="60"/>
                  </a:lnTo>
                  <a:lnTo>
                    <a:pt x="277" y="66"/>
                  </a:lnTo>
                  <a:lnTo>
                    <a:pt x="329" y="104"/>
                  </a:lnTo>
                  <a:lnTo>
                    <a:pt x="291" y="112"/>
                  </a:lnTo>
                  <a:lnTo>
                    <a:pt x="266" y="85"/>
                  </a:lnTo>
                  <a:lnTo>
                    <a:pt x="177" y="85"/>
                  </a:lnTo>
                  <a:lnTo>
                    <a:pt x="87" y="43"/>
                  </a:lnTo>
                  <a:lnTo>
                    <a:pt x="25" y="43"/>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5" name="Freeform 29"/>
            <p:cNvSpPr/>
            <p:nvPr/>
          </p:nvSpPr>
          <p:spPr>
            <a:xfrm>
              <a:off x="1268" y="2431"/>
              <a:ext cx="132" cy="65"/>
            </a:xfrm>
            <a:custGeom>
              <a:avLst/>
              <a:gdLst>
                <a:gd name="txL" fmla="*/ 0 w 265"/>
                <a:gd name="txT" fmla="*/ 0 h 131"/>
                <a:gd name="txR" fmla="*/ 265 w 265"/>
                <a:gd name="txB" fmla="*/ 131 h 131"/>
              </a:gdLst>
              <a:ahLst/>
              <a:cxnLst>
                <a:cxn ang="0">
                  <a:pos x="0" y="0"/>
                </a:cxn>
                <a:cxn ang="0">
                  <a:pos x="90" y="66"/>
                </a:cxn>
                <a:cxn ang="0">
                  <a:pos x="54" y="59"/>
                </a:cxn>
                <a:cxn ang="0">
                  <a:pos x="73" y="95"/>
                </a:cxn>
                <a:cxn ang="0">
                  <a:pos x="179" y="119"/>
                </a:cxn>
                <a:cxn ang="0">
                  <a:pos x="219" y="102"/>
                </a:cxn>
                <a:cxn ang="0">
                  <a:pos x="162" y="83"/>
                </a:cxn>
                <a:cxn ang="0">
                  <a:pos x="265" y="62"/>
                </a:cxn>
                <a:cxn ang="0">
                  <a:pos x="265" y="80"/>
                </a:cxn>
                <a:cxn ang="0">
                  <a:pos x="219" y="114"/>
                </a:cxn>
                <a:cxn ang="0">
                  <a:pos x="177" y="131"/>
                </a:cxn>
                <a:cxn ang="0">
                  <a:pos x="61" y="106"/>
                </a:cxn>
                <a:cxn ang="0">
                  <a:pos x="6" y="30"/>
                </a:cxn>
                <a:cxn ang="0">
                  <a:pos x="0" y="0"/>
                </a:cxn>
                <a:cxn ang="0">
                  <a:pos x="0" y="0"/>
                </a:cxn>
              </a:cxnLst>
              <a:rect l="txL" t="txT" r="txR" b="txB"/>
              <a:pathLst>
                <a:path w="265" h="131">
                  <a:moveTo>
                    <a:pt x="0" y="0"/>
                  </a:moveTo>
                  <a:lnTo>
                    <a:pt x="90" y="66"/>
                  </a:lnTo>
                  <a:lnTo>
                    <a:pt x="54" y="59"/>
                  </a:lnTo>
                  <a:lnTo>
                    <a:pt x="73" y="95"/>
                  </a:lnTo>
                  <a:lnTo>
                    <a:pt x="179" y="119"/>
                  </a:lnTo>
                  <a:lnTo>
                    <a:pt x="219" y="102"/>
                  </a:lnTo>
                  <a:lnTo>
                    <a:pt x="162" y="83"/>
                  </a:lnTo>
                  <a:lnTo>
                    <a:pt x="265" y="62"/>
                  </a:lnTo>
                  <a:lnTo>
                    <a:pt x="265" y="80"/>
                  </a:lnTo>
                  <a:lnTo>
                    <a:pt x="219" y="114"/>
                  </a:lnTo>
                  <a:lnTo>
                    <a:pt x="177" y="131"/>
                  </a:lnTo>
                  <a:lnTo>
                    <a:pt x="61" y="106"/>
                  </a:lnTo>
                  <a:lnTo>
                    <a:pt x="6" y="3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6" name="Freeform 30"/>
            <p:cNvSpPr/>
            <p:nvPr/>
          </p:nvSpPr>
          <p:spPr>
            <a:xfrm>
              <a:off x="1133" y="2325"/>
              <a:ext cx="53" cy="201"/>
            </a:xfrm>
            <a:custGeom>
              <a:avLst/>
              <a:gdLst>
                <a:gd name="txL" fmla="*/ 0 w 107"/>
                <a:gd name="txT" fmla="*/ 0 h 401"/>
                <a:gd name="txR" fmla="*/ 107 w 107"/>
                <a:gd name="txB" fmla="*/ 401 h 401"/>
              </a:gdLst>
              <a:ahLst/>
              <a:cxnLst>
                <a:cxn ang="0">
                  <a:pos x="0" y="0"/>
                </a:cxn>
                <a:cxn ang="0">
                  <a:pos x="59" y="294"/>
                </a:cxn>
                <a:cxn ang="0">
                  <a:pos x="107" y="401"/>
                </a:cxn>
                <a:cxn ang="0">
                  <a:pos x="2" y="256"/>
                </a:cxn>
                <a:cxn ang="0">
                  <a:pos x="0" y="0"/>
                </a:cxn>
                <a:cxn ang="0">
                  <a:pos x="0" y="0"/>
                </a:cxn>
              </a:cxnLst>
              <a:rect l="txL" t="txT" r="txR" b="txB"/>
              <a:pathLst>
                <a:path w="107" h="401">
                  <a:moveTo>
                    <a:pt x="0" y="0"/>
                  </a:moveTo>
                  <a:lnTo>
                    <a:pt x="59" y="294"/>
                  </a:lnTo>
                  <a:lnTo>
                    <a:pt x="107" y="401"/>
                  </a:lnTo>
                  <a:lnTo>
                    <a:pt x="2" y="256"/>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7" name="Freeform 31"/>
            <p:cNvSpPr/>
            <p:nvPr/>
          </p:nvSpPr>
          <p:spPr>
            <a:xfrm>
              <a:off x="1194" y="2084"/>
              <a:ext cx="394" cy="512"/>
            </a:xfrm>
            <a:custGeom>
              <a:avLst/>
              <a:gdLst>
                <a:gd name="txL" fmla="*/ 0 w 787"/>
                <a:gd name="txT" fmla="*/ 0 h 1024"/>
                <a:gd name="txR" fmla="*/ 787 w 787"/>
                <a:gd name="txB" fmla="*/ 1024 h 1024"/>
              </a:gdLst>
              <a:ahLst/>
              <a:cxnLst>
                <a:cxn ang="0">
                  <a:pos x="0" y="840"/>
                </a:cxn>
                <a:cxn ang="0">
                  <a:pos x="146" y="967"/>
                </a:cxn>
                <a:cxn ang="0">
                  <a:pos x="299" y="986"/>
                </a:cxn>
                <a:cxn ang="0">
                  <a:pos x="521" y="861"/>
                </a:cxn>
                <a:cxn ang="0">
                  <a:pos x="681" y="597"/>
                </a:cxn>
                <a:cxn ang="0">
                  <a:pos x="721" y="407"/>
                </a:cxn>
                <a:cxn ang="0">
                  <a:pos x="761" y="268"/>
                </a:cxn>
                <a:cxn ang="0">
                  <a:pos x="705" y="310"/>
                </a:cxn>
                <a:cxn ang="0">
                  <a:pos x="688" y="365"/>
                </a:cxn>
                <a:cxn ang="0">
                  <a:pos x="576" y="279"/>
                </a:cxn>
                <a:cxn ang="0">
                  <a:pos x="513" y="192"/>
                </a:cxn>
                <a:cxn ang="0">
                  <a:pos x="496" y="84"/>
                </a:cxn>
                <a:cxn ang="0">
                  <a:pos x="392" y="114"/>
                </a:cxn>
                <a:cxn ang="0">
                  <a:pos x="291" y="118"/>
                </a:cxn>
                <a:cxn ang="0">
                  <a:pos x="420" y="78"/>
                </a:cxn>
                <a:cxn ang="0">
                  <a:pos x="544" y="0"/>
                </a:cxn>
                <a:cxn ang="0">
                  <a:pos x="542" y="165"/>
                </a:cxn>
                <a:cxn ang="0">
                  <a:pos x="576" y="251"/>
                </a:cxn>
                <a:cxn ang="0">
                  <a:pos x="591" y="131"/>
                </a:cxn>
                <a:cxn ang="0">
                  <a:pos x="654" y="304"/>
                </a:cxn>
                <a:cxn ang="0">
                  <a:pos x="700" y="161"/>
                </a:cxn>
                <a:cxn ang="0">
                  <a:pos x="723" y="256"/>
                </a:cxn>
                <a:cxn ang="0">
                  <a:pos x="787" y="194"/>
                </a:cxn>
                <a:cxn ang="0">
                  <a:pos x="783" y="433"/>
                </a:cxn>
                <a:cxn ang="0">
                  <a:pos x="700" y="616"/>
                </a:cxn>
                <a:cxn ang="0">
                  <a:pos x="532" y="872"/>
                </a:cxn>
                <a:cxn ang="0">
                  <a:pos x="397" y="962"/>
                </a:cxn>
                <a:cxn ang="0">
                  <a:pos x="257" y="1024"/>
                </a:cxn>
                <a:cxn ang="0">
                  <a:pos x="118" y="998"/>
                </a:cxn>
                <a:cxn ang="0">
                  <a:pos x="36" y="918"/>
                </a:cxn>
                <a:cxn ang="0">
                  <a:pos x="0" y="840"/>
                </a:cxn>
                <a:cxn ang="0">
                  <a:pos x="0" y="840"/>
                </a:cxn>
              </a:cxnLst>
              <a:rect l="txL" t="txT" r="txR" b="txB"/>
              <a:pathLst>
                <a:path w="787" h="1024">
                  <a:moveTo>
                    <a:pt x="0" y="840"/>
                  </a:moveTo>
                  <a:lnTo>
                    <a:pt x="146" y="967"/>
                  </a:lnTo>
                  <a:lnTo>
                    <a:pt x="299" y="986"/>
                  </a:lnTo>
                  <a:lnTo>
                    <a:pt x="521" y="861"/>
                  </a:lnTo>
                  <a:lnTo>
                    <a:pt x="681" y="597"/>
                  </a:lnTo>
                  <a:lnTo>
                    <a:pt x="721" y="407"/>
                  </a:lnTo>
                  <a:lnTo>
                    <a:pt x="761" y="268"/>
                  </a:lnTo>
                  <a:lnTo>
                    <a:pt x="705" y="310"/>
                  </a:lnTo>
                  <a:lnTo>
                    <a:pt x="688" y="365"/>
                  </a:lnTo>
                  <a:lnTo>
                    <a:pt x="576" y="279"/>
                  </a:lnTo>
                  <a:lnTo>
                    <a:pt x="513" y="192"/>
                  </a:lnTo>
                  <a:lnTo>
                    <a:pt x="496" y="84"/>
                  </a:lnTo>
                  <a:lnTo>
                    <a:pt x="392" y="114"/>
                  </a:lnTo>
                  <a:lnTo>
                    <a:pt x="291" y="118"/>
                  </a:lnTo>
                  <a:lnTo>
                    <a:pt x="420" y="78"/>
                  </a:lnTo>
                  <a:lnTo>
                    <a:pt x="544" y="0"/>
                  </a:lnTo>
                  <a:lnTo>
                    <a:pt x="542" y="165"/>
                  </a:lnTo>
                  <a:lnTo>
                    <a:pt x="576" y="251"/>
                  </a:lnTo>
                  <a:lnTo>
                    <a:pt x="591" y="131"/>
                  </a:lnTo>
                  <a:lnTo>
                    <a:pt x="654" y="304"/>
                  </a:lnTo>
                  <a:lnTo>
                    <a:pt x="700" y="161"/>
                  </a:lnTo>
                  <a:lnTo>
                    <a:pt x="723" y="256"/>
                  </a:lnTo>
                  <a:lnTo>
                    <a:pt x="787" y="194"/>
                  </a:lnTo>
                  <a:lnTo>
                    <a:pt x="783" y="433"/>
                  </a:lnTo>
                  <a:lnTo>
                    <a:pt x="700" y="616"/>
                  </a:lnTo>
                  <a:lnTo>
                    <a:pt x="532" y="872"/>
                  </a:lnTo>
                  <a:lnTo>
                    <a:pt x="397" y="962"/>
                  </a:lnTo>
                  <a:lnTo>
                    <a:pt x="257" y="1024"/>
                  </a:lnTo>
                  <a:lnTo>
                    <a:pt x="118" y="998"/>
                  </a:lnTo>
                  <a:lnTo>
                    <a:pt x="36" y="918"/>
                  </a:lnTo>
                  <a:lnTo>
                    <a:pt x="0" y="840"/>
                  </a:lnTo>
                  <a:lnTo>
                    <a:pt x="0" y="840"/>
                  </a:lnTo>
                  <a:close/>
                </a:path>
              </a:pathLst>
            </a:custGeom>
            <a:solidFill>
              <a:srgbClr val="000000"/>
            </a:solidFill>
            <a:ln w="9525">
              <a:noFill/>
            </a:ln>
          </p:spPr>
          <p:txBody>
            <a:bodyPr/>
            <a:lstStyle/>
            <a:p>
              <a:endParaRPr dirty="0">
                <a:latin typeface="Arial" panose="020B0604020202020204" pitchFamily="34" charset="0"/>
              </a:endParaRPr>
            </a:p>
          </p:txBody>
        </p:sp>
        <p:sp>
          <p:nvSpPr>
            <p:cNvPr id="31778" name="Freeform 32"/>
            <p:cNvSpPr/>
            <p:nvPr/>
          </p:nvSpPr>
          <p:spPr>
            <a:xfrm>
              <a:off x="1082" y="2306"/>
              <a:ext cx="55" cy="100"/>
            </a:xfrm>
            <a:custGeom>
              <a:avLst/>
              <a:gdLst>
                <a:gd name="txL" fmla="*/ 0 w 108"/>
                <a:gd name="txT" fmla="*/ 0 h 199"/>
                <a:gd name="txR" fmla="*/ 108 w 108"/>
                <a:gd name="txB" fmla="*/ 199 h 199"/>
              </a:gdLst>
              <a:ahLst/>
              <a:cxnLst>
                <a:cxn ang="0">
                  <a:pos x="13" y="5"/>
                </a:cxn>
                <a:cxn ang="0">
                  <a:pos x="0" y="66"/>
                </a:cxn>
                <a:cxn ang="0">
                  <a:pos x="36" y="66"/>
                </a:cxn>
                <a:cxn ang="0">
                  <a:pos x="36" y="127"/>
                </a:cxn>
                <a:cxn ang="0">
                  <a:pos x="0" y="127"/>
                </a:cxn>
                <a:cxn ang="0">
                  <a:pos x="7" y="161"/>
                </a:cxn>
                <a:cxn ang="0">
                  <a:pos x="28" y="190"/>
                </a:cxn>
                <a:cxn ang="0">
                  <a:pos x="57" y="199"/>
                </a:cxn>
                <a:cxn ang="0">
                  <a:pos x="74" y="195"/>
                </a:cxn>
                <a:cxn ang="0">
                  <a:pos x="97" y="163"/>
                </a:cxn>
                <a:cxn ang="0">
                  <a:pos x="106" y="133"/>
                </a:cxn>
                <a:cxn ang="0">
                  <a:pos x="62" y="133"/>
                </a:cxn>
                <a:cxn ang="0">
                  <a:pos x="62" y="72"/>
                </a:cxn>
                <a:cxn ang="0">
                  <a:pos x="108" y="76"/>
                </a:cxn>
                <a:cxn ang="0">
                  <a:pos x="100" y="38"/>
                </a:cxn>
                <a:cxn ang="0">
                  <a:pos x="78" y="0"/>
                </a:cxn>
                <a:cxn ang="0">
                  <a:pos x="47" y="5"/>
                </a:cxn>
                <a:cxn ang="0">
                  <a:pos x="45" y="51"/>
                </a:cxn>
                <a:cxn ang="0">
                  <a:pos x="13" y="5"/>
                </a:cxn>
                <a:cxn ang="0">
                  <a:pos x="13" y="5"/>
                </a:cxn>
              </a:cxnLst>
              <a:rect l="txL" t="txT" r="txR" b="txB"/>
              <a:pathLst>
                <a:path w="108" h="199">
                  <a:moveTo>
                    <a:pt x="13" y="5"/>
                  </a:moveTo>
                  <a:lnTo>
                    <a:pt x="0" y="66"/>
                  </a:lnTo>
                  <a:lnTo>
                    <a:pt x="36" y="66"/>
                  </a:lnTo>
                  <a:lnTo>
                    <a:pt x="36" y="127"/>
                  </a:lnTo>
                  <a:lnTo>
                    <a:pt x="0" y="127"/>
                  </a:lnTo>
                  <a:lnTo>
                    <a:pt x="7" y="161"/>
                  </a:lnTo>
                  <a:lnTo>
                    <a:pt x="28" y="190"/>
                  </a:lnTo>
                  <a:lnTo>
                    <a:pt x="57" y="199"/>
                  </a:lnTo>
                  <a:lnTo>
                    <a:pt x="74" y="195"/>
                  </a:lnTo>
                  <a:lnTo>
                    <a:pt x="97" y="163"/>
                  </a:lnTo>
                  <a:lnTo>
                    <a:pt x="106" y="133"/>
                  </a:lnTo>
                  <a:lnTo>
                    <a:pt x="62" y="133"/>
                  </a:lnTo>
                  <a:lnTo>
                    <a:pt x="62" y="72"/>
                  </a:lnTo>
                  <a:lnTo>
                    <a:pt x="108" y="76"/>
                  </a:lnTo>
                  <a:lnTo>
                    <a:pt x="100" y="38"/>
                  </a:lnTo>
                  <a:lnTo>
                    <a:pt x="78" y="0"/>
                  </a:lnTo>
                  <a:lnTo>
                    <a:pt x="47" y="5"/>
                  </a:lnTo>
                  <a:lnTo>
                    <a:pt x="45" y="51"/>
                  </a:lnTo>
                  <a:lnTo>
                    <a:pt x="13" y="5"/>
                  </a:lnTo>
                  <a:lnTo>
                    <a:pt x="13" y="5"/>
                  </a:lnTo>
                  <a:close/>
                </a:path>
              </a:pathLst>
            </a:custGeom>
            <a:solidFill>
              <a:srgbClr val="000000"/>
            </a:solidFill>
            <a:ln w="9525">
              <a:noFill/>
            </a:ln>
          </p:spPr>
          <p:txBody>
            <a:bodyPr/>
            <a:lstStyle/>
            <a:p>
              <a:endParaRPr dirty="0">
                <a:latin typeface="Arial" panose="020B0604020202020204" pitchFamily="34" charset="0"/>
              </a:endParaRPr>
            </a:p>
          </p:txBody>
        </p:sp>
        <p:sp>
          <p:nvSpPr>
            <p:cNvPr id="31779" name="Freeform 33"/>
            <p:cNvSpPr/>
            <p:nvPr/>
          </p:nvSpPr>
          <p:spPr>
            <a:xfrm>
              <a:off x="1466" y="2454"/>
              <a:ext cx="49" cy="60"/>
            </a:xfrm>
            <a:custGeom>
              <a:avLst/>
              <a:gdLst>
                <a:gd name="txL" fmla="*/ 0 w 97"/>
                <a:gd name="txT" fmla="*/ 0 h 122"/>
                <a:gd name="txR" fmla="*/ 97 w 97"/>
                <a:gd name="txB" fmla="*/ 122 h 122"/>
              </a:gdLst>
              <a:ahLst/>
              <a:cxnLst>
                <a:cxn ang="0">
                  <a:pos x="70" y="0"/>
                </a:cxn>
                <a:cxn ang="0">
                  <a:pos x="66" y="63"/>
                </a:cxn>
                <a:cxn ang="0">
                  <a:pos x="55" y="84"/>
                </a:cxn>
                <a:cxn ang="0">
                  <a:pos x="97" y="84"/>
                </a:cxn>
                <a:cxn ang="0">
                  <a:pos x="65" y="122"/>
                </a:cxn>
                <a:cxn ang="0">
                  <a:pos x="19" y="122"/>
                </a:cxn>
                <a:cxn ang="0">
                  <a:pos x="0" y="99"/>
                </a:cxn>
                <a:cxn ang="0">
                  <a:pos x="70" y="0"/>
                </a:cxn>
                <a:cxn ang="0">
                  <a:pos x="70" y="0"/>
                </a:cxn>
              </a:cxnLst>
              <a:rect l="txL" t="txT" r="txR" b="txB"/>
              <a:pathLst>
                <a:path w="97" h="122">
                  <a:moveTo>
                    <a:pt x="70" y="0"/>
                  </a:moveTo>
                  <a:lnTo>
                    <a:pt x="66" y="63"/>
                  </a:lnTo>
                  <a:lnTo>
                    <a:pt x="55" y="84"/>
                  </a:lnTo>
                  <a:lnTo>
                    <a:pt x="97" y="84"/>
                  </a:lnTo>
                  <a:lnTo>
                    <a:pt x="65" y="122"/>
                  </a:lnTo>
                  <a:lnTo>
                    <a:pt x="19" y="122"/>
                  </a:lnTo>
                  <a:lnTo>
                    <a:pt x="0" y="99"/>
                  </a:lnTo>
                  <a:lnTo>
                    <a:pt x="70" y="0"/>
                  </a:lnTo>
                  <a:lnTo>
                    <a:pt x="7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0" name="Freeform 34"/>
            <p:cNvSpPr/>
            <p:nvPr/>
          </p:nvSpPr>
          <p:spPr>
            <a:xfrm>
              <a:off x="1496" y="2432"/>
              <a:ext cx="24" cy="25"/>
            </a:xfrm>
            <a:custGeom>
              <a:avLst/>
              <a:gdLst>
                <a:gd name="txL" fmla="*/ 0 w 47"/>
                <a:gd name="txT" fmla="*/ 0 h 51"/>
                <a:gd name="txR" fmla="*/ 47 w 47"/>
                <a:gd name="txB" fmla="*/ 51 h 51"/>
              </a:gdLst>
              <a:ahLst/>
              <a:cxnLst>
                <a:cxn ang="0">
                  <a:pos x="0" y="49"/>
                </a:cxn>
                <a:cxn ang="0">
                  <a:pos x="47" y="51"/>
                </a:cxn>
                <a:cxn ang="0">
                  <a:pos x="47" y="20"/>
                </a:cxn>
                <a:cxn ang="0">
                  <a:pos x="32" y="0"/>
                </a:cxn>
                <a:cxn ang="0">
                  <a:pos x="0" y="49"/>
                </a:cxn>
                <a:cxn ang="0">
                  <a:pos x="0" y="49"/>
                </a:cxn>
              </a:cxnLst>
              <a:rect l="txL" t="txT" r="txR" b="txB"/>
              <a:pathLst>
                <a:path w="47" h="51">
                  <a:moveTo>
                    <a:pt x="0" y="49"/>
                  </a:moveTo>
                  <a:lnTo>
                    <a:pt x="47" y="51"/>
                  </a:lnTo>
                  <a:lnTo>
                    <a:pt x="47" y="20"/>
                  </a:lnTo>
                  <a:lnTo>
                    <a:pt x="32" y="0"/>
                  </a:lnTo>
                  <a:lnTo>
                    <a:pt x="0" y="49"/>
                  </a:lnTo>
                  <a:lnTo>
                    <a:pt x="0" y="49"/>
                  </a:lnTo>
                  <a:close/>
                </a:path>
              </a:pathLst>
            </a:custGeom>
            <a:solidFill>
              <a:srgbClr val="000000"/>
            </a:solidFill>
            <a:ln w="9525">
              <a:noFill/>
            </a:ln>
          </p:spPr>
          <p:txBody>
            <a:bodyPr/>
            <a:lstStyle/>
            <a:p>
              <a:endParaRPr dirty="0">
                <a:latin typeface="Arial" panose="020B0604020202020204" pitchFamily="34" charset="0"/>
              </a:endParaRPr>
            </a:p>
          </p:txBody>
        </p:sp>
        <p:sp>
          <p:nvSpPr>
            <p:cNvPr id="31781" name="Freeform 35"/>
            <p:cNvSpPr/>
            <p:nvPr/>
          </p:nvSpPr>
          <p:spPr>
            <a:xfrm>
              <a:off x="1079" y="1795"/>
              <a:ext cx="607" cy="514"/>
            </a:xfrm>
            <a:custGeom>
              <a:avLst/>
              <a:gdLst>
                <a:gd name="txL" fmla="*/ 0 w 1215"/>
                <a:gd name="txT" fmla="*/ 0 h 1028"/>
                <a:gd name="txR" fmla="*/ 1215 w 1215"/>
                <a:gd name="txB" fmla="*/ 1028 h 1028"/>
              </a:gdLst>
              <a:ahLst/>
              <a:cxnLst>
                <a:cxn ang="0">
                  <a:pos x="40" y="306"/>
                </a:cxn>
                <a:cxn ang="0">
                  <a:pos x="57" y="869"/>
                </a:cxn>
                <a:cxn ang="0">
                  <a:pos x="89" y="939"/>
                </a:cxn>
                <a:cxn ang="0">
                  <a:pos x="203" y="751"/>
                </a:cxn>
                <a:cxn ang="0">
                  <a:pos x="129" y="762"/>
                </a:cxn>
                <a:cxn ang="0">
                  <a:pos x="89" y="629"/>
                </a:cxn>
                <a:cxn ang="0">
                  <a:pos x="420" y="576"/>
                </a:cxn>
                <a:cxn ang="0">
                  <a:pos x="472" y="669"/>
                </a:cxn>
                <a:cxn ang="0">
                  <a:pos x="513" y="637"/>
                </a:cxn>
                <a:cxn ang="0">
                  <a:pos x="468" y="523"/>
                </a:cxn>
                <a:cxn ang="0">
                  <a:pos x="510" y="437"/>
                </a:cxn>
                <a:cxn ang="0">
                  <a:pos x="639" y="502"/>
                </a:cxn>
                <a:cxn ang="0">
                  <a:pos x="785" y="458"/>
                </a:cxn>
                <a:cxn ang="0">
                  <a:pos x="884" y="498"/>
                </a:cxn>
                <a:cxn ang="0">
                  <a:pos x="955" y="580"/>
                </a:cxn>
                <a:cxn ang="0">
                  <a:pos x="1014" y="1007"/>
                </a:cxn>
                <a:cxn ang="0">
                  <a:pos x="1215" y="466"/>
                </a:cxn>
                <a:cxn ang="0">
                  <a:pos x="1116" y="477"/>
                </a:cxn>
                <a:cxn ang="0">
                  <a:pos x="1169" y="568"/>
                </a:cxn>
                <a:cxn ang="0">
                  <a:pos x="1105" y="751"/>
                </a:cxn>
                <a:cxn ang="0">
                  <a:pos x="1116" y="376"/>
                </a:cxn>
                <a:cxn ang="0">
                  <a:pos x="949" y="114"/>
                </a:cxn>
                <a:cxn ang="0">
                  <a:pos x="884" y="230"/>
                </a:cxn>
                <a:cxn ang="0">
                  <a:pos x="586" y="234"/>
                </a:cxn>
                <a:cxn ang="0">
                  <a:pos x="607" y="359"/>
                </a:cxn>
                <a:cxn ang="0">
                  <a:pos x="578" y="477"/>
                </a:cxn>
                <a:cxn ang="0">
                  <a:pos x="489" y="367"/>
                </a:cxn>
                <a:cxn ang="0">
                  <a:pos x="477" y="184"/>
                </a:cxn>
                <a:cxn ang="0">
                  <a:pos x="766" y="143"/>
                </a:cxn>
                <a:cxn ang="0">
                  <a:pos x="896" y="95"/>
                </a:cxn>
                <a:cxn ang="0">
                  <a:pos x="420" y="42"/>
                </a:cxn>
                <a:cxn ang="0">
                  <a:pos x="264" y="135"/>
                </a:cxn>
              </a:cxnLst>
              <a:rect l="txL" t="txT" r="txR" b="txB"/>
              <a:pathLst>
                <a:path w="1215" h="1028">
                  <a:moveTo>
                    <a:pt x="264" y="135"/>
                  </a:moveTo>
                  <a:lnTo>
                    <a:pt x="40" y="306"/>
                  </a:lnTo>
                  <a:lnTo>
                    <a:pt x="0" y="587"/>
                  </a:lnTo>
                  <a:lnTo>
                    <a:pt x="57" y="869"/>
                  </a:lnTo>
                  <a:lnTo>
                    <a:pt x="126" y="850"/>
                  </a:lnTo>
                  <a:lnTo>
                    <a:pt x="89" y="939"/>
                  </a:lnTo>
                  <a:lnTo>
                    <a:pt x="110" y="1028"/>
                  </a:lnTo>
                  <a:lnTo>
                    <a:pt x="203" y="751"/>
                  </a:lnTo>
                  <a:lnTo>
                    <a:pt x="285" y="648"/>
                  </a:lnTo>
                  <a:lnTo>
                    <a:pt x="129" y="762"/>
                  </a:lnTo>
                  <a:lnTo>
                    <a:pt x="167" y="686"/>
                  </a:lnTo>
                  <a:lnTo>
                    <a:pt x="89" y="629"/>
                  </a:lnTo>
                  <a:lnTo>
                    <a:pt x="228" y="629"/>
                  </a:lnTo>
                  <a:lnTo>
                    <a:pt x="420" y="576"/>
                  </a:lnTo>
                  <a:lnTo>
                    <a:pt x="318" y="665"/>
                  </a:lnTo>
                  <a:lnTo>
                    <a:pt x="472" y="669"/>
                  </a:lnTo>
                  <a:lnTo>
                    <a:pt x="599" y="629"/>
                  </a:lnTo>
                  <a:lnTo>
                    <a:pt x="513" y="637"/>
                  </a:lnTo>
                  <a:lnTo>
                    <a:pt x="435" y="622"/>
                  </a:lnTo>
                  <a:lnTo>
                    <a:pt x="468" y="523"/>
                  </a:lnTo>
                  <a:lnTo>
                    <a:pt x="274" y="527"/>
                  </a:lnTo>
                  <a:lnTo>
                    <a:pt x="510" y="437"/>
                  </a:lnTo>
                  <a:lnTo>
                    <a:pt x="538" y="540"/>
                  </a:lnTo>
                  <a:lnTo>
                    <a:pt x="639" y="502"/>
                  </a:lnTo>
                  <a:lnTo>
                    <a:pt x="639" y="580"/>
                  </a:lnTo>
                  <a:lnTo>
                    <a:pt x="785" y="458"/>
                  </a:lnTo>
                  <a:lnTo>
                    <a:pt x="791" y="527"/>
                  </a:lnTo>
                  <a:lnTo>
                    <a:pt x="884" y="498"/>
                  </a:lnTo>
                  <a:lnTo>
                    <a:pt x="892" y="608"/>
                  </a:lnTo>
                  <a:lnTo>
                    <a:pt x="955" y="580"/>
                  </a:lnTo>
                  <a:lnTo>
                    <a:pt x="1069" y="793"/>
                  </a:lnTo>
                  <a:lnTo>
                    <a:pt x="1014" y="1007"/>
                  </a:lnTo>
                  <a:lnTo>
                    <a:pt x="1158" y="758"/>
                  </a:lnTo>
                  <a:lnTo>
                    <a:pt x="1215" y="466"/>
                  </a:lnTo>
                  <a:lnTo>
                    <a:pt x="1137" y="340"/>
                  </a:lnTo>
                  <a:lnTo>
                    <a:pt x="1116" y="477"/>
                  </a:lnTo>
                  <a:lnTo>
                    <a:pt x="1152" y="441"/>
                  </a:lnTo>
                  <a:lnTo>
                    <a:pt x="1169" y="568"/>
                  </a:lnTo>
                  <a:lnTo>
                    <a:pt x="1133" y="565"/>
                  </a:lnTo>
                  <a:lnTo>
                    <a:pt x="1105" y="751"/>
                  </a:lnTo>
                  <a:lnTo>
                    <a:pt x="1031" y="584"/>
                  </a:lnTo>
                  <a:lnTo>
                    <a:pt x="1116" y="376"/>
                  </a:lnTo>
                  <a:lnTo>
                    <a:pt x="1120" y="241"/>
                  </a:lnTo>
                  <a:lnTo>
                    <a:pt x="949" y="114"/>
                  </a:lnTo>
                  <a:lnTo>
                    <a:pt x="1063" y="281"/>
                  </a:lnTo>
                  <a:lnTo>
                    <a:pt x="884" y="230"/>
                  </a:lnTo>
                  <a:lnTo>
                    <a:pt x="749" y="249"/>
                  </a:lnTo>
                  <a:lnTo>
                    <a:pt x="586" y="234"/>
                  </a:lnTo>
                  <a:lnTo>
                    <a:pt x="717" y="340"/>
                  </a:lnTo>
                  <a:lnTo>
                    <a:pt x="607" y="359"/>
                  </a:lnTo>
                  <a:lnTo>
                    <a:pt x="717" y="380"/>
                  </a:lnTo>
                  <a:lnTo>
                    <a:pt x="578" y="477"/>
                  </a:lnTo>
                  <a:lnTo>
                    <a:pt x="582" y="416"/>
                  </a:lnTo>
                  <a:lnTo>
                    <a:pt x="489" y="367"/>
                  </a:lnTo>
                  <a:lnTo>
                    <a:pt x="574" y="323"/>
                  </a:lnTo>
                  <a:lnTo>
                    <a:pt x="477" y="184"/>
                  </a:lnTo>
                  <a:lnTo>
                    <a:pt x="643" y="205"/>
                  </a:lnTo>
                  <a:lnTo>
                    <a:pt x="766" y="143"/>
                  </a:lnTo>
                  <a:lnTo>
                    <a:pt x="892" y="181"/>
                  </a:lnTo>
                  <a:lnTo>
                    <a:pt x="896" y="95"/>
                  </a:lnTo>
                  <a:lnTo>
                    <a:pt x="631" y="0"/>
                  </a:lnTo>
                  <a:lnTo>
                    <a:pt x="420" y="42"/>
                  </a:lnTo>
                  <a:lnTo>
                    <a:pt x="325" y="127"/>
                  </a:lnTo>
                  <a:lnTo>
                    <a:pt x="264" y="135"/>
                  </a:lnTo>
                  <a:lnTo>
                    <a:pt x="264" y="135"/>
                  </a:lnTo>
                  <a:close/>
                </a:path>
              </a:pathLst>
            </a:custGeom>
            <a:solidFill>
              <a:srgbClr val="000000"/>
            </a:solidFill>
            <a:ln w="9525">
              <a:noFill/>
            </a:ln>
          </p:spPr>
          <p:txBody>
            <a:bodyPr/>
            <a:lstStyle/>
            <a:p>
              <a:endParaRPr dirty="0">
                <a:latin typeface="Arial" panose="020B0604020202020204" pitchFamily="34" charset="0"/>
              </a:endParaRPr>
            </a:p>
          </p:txBody>
        </p:sp>
        <p:sp>
          <p:nvSpPr>
            <p:cNvPr id="31782" name="Freeform 36"/>
            <p:cNvSpPr/>
            <p:nvPr/>
          </p:nvSpPr>
          <p:spPr>
            <a:xfrm>
              <a:off x="1068" y="2138"/>
              <a:ext cx="37" cy="194"/>
            </a:xfrm>
            <a:custGeom>
              <a:avLst/>
              <a:gdLst>
                <a:gd name="txL" fmla="*/ 0 w 74"/>
                <a:gd name="txT" fmla="*/ 0 h 388"/>
                <a:gd name="txR" fmla="*/ 74 w 74"/>
                <a:gd name="txB" fmla="*/ 388 h 388"/>
              </a:gdLst>
              <a:ahLst/>
              <a:cxnLst>
                <a:cxn ang="0">
                  <a:pos x="42" y="0"/>
                </a:cxn>
                <a:cxn ang="0">
                  <a:pos x="0" y="110"/>
                </a:cxn>
                <a:cxn ang="0">
                  <a:pos x="29" y="331"/>
                </a:cxn>
                <a:cxn ang="0">
                  <a:pos x="74" y="388"/>
                </a:cxn>
                <a:cxn ang="0">
                  <a:pos x="36" y="232"/>
                </a:cxn>
                <a:cxn ang="0">
                  <a:pos x="32" y="107"/>
                </a:cxn>
                <a:cxn ang="0">
                  <a:pos x="74" y="44"/>
                </a:cxn>
                <a:cxn ang="0">
                  <a:pos x="42" y="0"/>
                </a:cxn>
                <a:cxn ang="0">
                  <a:pos x="42" y="0"/>
                </a:cxn>
              </a:cxnLst>
              <a:rect l="txL" t="txT" r="txR" b="txB"/>
              <a:pathLst>
                <a:path w="74" h="388">
                  <a:moveTo>
                    <a:pt x="42" y="0"/>
                  </a:moveTo>
                  <a:lnTo>
                    <a:pt x="0" y="110"/>
                  </a:lnTo>
                  <a:lnTo>
                    <a:pt x="29" y="331"/>
                  </a:lnTo>
                  <a:lnTo>
                    <a:pt x="74" y="388"/>
                  </a:lnTo>
                  <a:lnTo>
                    <a:pt x="36" y="232"/>
                  </a:lnTo>
                  <a:lnTo>
                    <a:pt x="32" y="107"/>
                  </a:lnTo>
                  <a:lnTo>
                    <a:pt x="74" y="44"/>
                  </a:lnTo>
                  <a:lnTo>
                    <a:pt x="42" y="0"/>
                  </a:lnTo>
                  <a:lnTo>
                    <a:pt x="42"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3" name="Freeform 37"/>
            <p:cNvSpPr/>
            <p:nvPr/>
          </p:nvSpPr>
          <p:spPr>
            <a:xfrm>
              <a:off x="1091" y="2204"/>
              <a:ext cx="26" cy="73"/>
            </a:xfrm>
            <a:custGeom>
              <a:avLst/>
              <a:gdLst>
                <a:gd name="txL" fmla="*/ 0 w 53"/>
                <a:gd name="txT" fmla="*/ 0 h 147"/>
                <a:gd name="txR" fmla="*/ 53 w 53"/>
                <a:gd name="txB" fmla="*/ 147 h 147"/>
              </a:gdLst>
              <a:ahLst/>
              <a:cxnLst>
                <a:cxn ang="0">
                  <a:pos x="36" y="0"/>
                </a:cxn>
                <a:cxn ang="0">
                  <a:pos x="0" y="69"/>
                </a:cxn>
                <a:cxn ang="0">
                  <a:pos x="49" y="147"/>
                </a:cxn>
                <a:cxn ang="0">
                  <a:pos x="53" y="33"/>
                </a:cxn>
                <a:cxn ang="0">
                  <a:pos x="36" y="0"/>
                </a:cxn>
                <a:cxn ang="0">
                  <a:pos x="36" y="0"/>
                </a:cxn>
              </a:cxnLst>
              <a:rect l="txL" t="txT" r="txR" b="txB"/>
              <a:pathLst>
                <a:path w="53" h="147">
                  <a:moveTo>
                    <a:pt x="36" y="0"/>
                  </a:moveTo>
                  <a:lnTo>
                    <a:pt x="0" y="69"/>
                  </a:lnTo>
                  <a:lnTo>
                    <a:pt x="49" y="147"/>
                  </a:lnTo>
                  <a:lnTo>
                    <a:pt x="53" y="33"/>
                  </a:lnTo>
                  <a:lnTo>
                    <a:pt x="36" y="0"/>
                  </a:lnTo>
                  <a:lnTo>
                    <a:pt x="36"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4" name="Freeform 38"/>
            <p:cNvSpPr/>
            <p:nvPr/>
          </p:nvSpPr>
          <p:spPr>
            <a:xfrm>
              <a:off x="1060" y="2385"/>
              <a:ext cx="76" cy="234"/>
            </a:xfrm>
            <a:custGeom>
              <a:avLst/>
              <a:gdLst>
                <a:gd name="txL" fmla="*/ 0 w 150"/>
                <a:gd name="txT" fmla="*/ 0 h 468"/>
                <a:gd name="txR" fmla="*/ 150 w 150"/>
                <a:gd name="txB" fmla="*/ 468 h 468"/>
              </a:gdLst>
              <a:ahLst/>
              <a:cxnLst>
                <a:cxn ang="0">
                  <a:pos x="118" y="23"/>
                </a:cxn>
                <a:cxn ang="0">
                  <a:pos x="65" y="354"/>
                </a:cxn>
                <a:cxn ang="0">
                  <a:pos x="0" y="468"/>
                </a:cxn>
                <a:cxn ang="0">
                  <a:pos x="97" y="379"/>
                </a:cxn>
                <a:cxn ang="0">
                  <a:pos x="150" y="0"/>
                </a:cxn>
                <a:cxn ang="0">
                  <a:pos x="118" y="23"/>
                </a:cxn>
                <a:cxn ang="0">
                  <a:pos x="118" y="23"/>
                </a:cxn>
              </a:cxnLst>
              <a:rect l="txL" t="txT" r="txR" b="txB"/>
              <a:pathLst>
                <a:path w="150" h="468">
                  <a:moveTo>
                    <a:pt x="118" y="23"/>
                  </a:moveTo>
                  <a:lnTo>
                    <a:pt x="65" y="354"/>
                  </a:lnTo>
                  <a:lnTo>
                    <a:pt x="0" y="468"/>
                  </a:lnTo>
                  <a:lnTo>
                    <a:pt x="97" y="379"/>
                  </a:lnTo>
                  <a:lnTo>
                    <a:pt x="150" y="0"/>
                  </a:lnTo>
                  <a:lnTo>
                    <a:pt x="118" y="23"/>
                  </a:lnTo>
                  <a:lnTo>
                    <a:pt x="118" y="23"/>
                  </a:lnTo>
                  <a:close/>
                </a:path>
              </a:pathLst>
            </a:custGeom>
            <a:solidFill>
              <a:srgbClr val="000000"/>
            </a:solidFill>
            <a:ln w="9525">
              <a:noFill/>
            </a:ln>
          </p:spPr>
          <p:txBody>
            <a:bodyPr/>
            <a:lstStyle/>
            <a:p>
              <a:endParaRPr dirty="0">
                <a:latin typeface="Arial" panose="020B0604020202020204" pitchFamily="34" charset="0"/>
              </a:endParaRPr>
            </a:p>
          </p:txBody>
        </p:sp>
        <p:sp>
          <p:nvSpPr>
            <p:cNvPr id="31785" name="Freeform 39"/>
            <p:cNvSpPr/>
            <p:nvPr/>
          </p:nvSpPr>
          <p:spPr>
            <a:xfrm>
              <a:off x="1385" y="2558"/>
              <a:ext cx="40" cy="143"/>
            </a:xfrm>
            <a:custGeom>
              <a:avLst/>
              <a:gdLst>
                <a:gd name="txL" fmla="*/ 0 w 80"/>
                <a:gd name="txT" fmla="*/ 0 h 286"/>
                <a:gd name="txR" fmla="*/ 80 w 80"/>
                <a:gd name="txB" fmla="*/ 286 h 286"/>
              </a:gdLst>
              <a:ahLst/>
              <a:cxnLst>
                <a:cxn ang="0">
                  <a:pos x="0" y="17"/>
                </a:cxn>
                <a:cxn ang="0">
                  <a:pos x="16" y="183"/>
                </a:cxn>
                <a:cxn ang="0">
                  <a:pos x="80" y="286"/>
                </a:cxn>
                <a:cxn ang="0">
                  <a:pos x="23" y="0"/>
                </a:cxn>
                <a:cxn ang="0">
                  <a:pos x="0" y="17"/>
                </a:cxn>
                <a:cxn ang="0">
                  <a:pos x="0" y="17"/>
                </a:cxn>
              </a:cxnLst>
              <a:rect l="txL" t="txT" r="txR" b="txB"/>
              <a:pathLst>
                <a:path w="80" h="286">
                  <a:moveTo>
                    <a:pt x="0" y="17"/>
                  </a:moveTo>
                  <a:lnTo>
                    <a:pt x="16" y="183"/>
                  </a:lnTo>
                  <a:lnTo>
                    <a:pt x="80" y="286"/>
                  </a:lnTo>
                  <a:lnTo>
                    <a:pt x="23" y="0"/>
                  </a:lnTo>
                  <a:lnTo>
                    <a:pt x="0" y="17"/>
                  </a:lnTo>
                  <a:lnTo>
                    <a:pt x="0" y="17"/>
                  </a:lnTo>
                  <a:close/>
                </a:path>
              </a:pathLst>
            </a:custGeom>
            <a:solidFill>
              <a:srgbClr val="000000"/>
            </a:solidFill>
            <a:ln w="9525">
              <a:noFill/>
            </a:ln>
          </p:spPr>
          <p:txBody>
            <a:bodyPr/>
            <a:lstStyle/>
            <a:p>
              <a:endParaRPr dirty="0">
                <a:latin typeface="Arial" panose="020B0604020202020204" pitchFamily="34" charset="0"/>
              </a:endParaRPr>
            </a:p>
          </p:txBody>
        </p:sp>
        <p:sp>
          <p:nvSpPr>
            <p:cNvPr id="31786" name="Freeform 40"/>
            <p:cNvSpPr/>
            <p:nvPr/>
          </p:nvSpPr>
          <p:spPr>
            <a:xfrm>
              <a:off x="1038" y="2656"/>
              <a:ext cx="169" cy="110"/>
            </a:xfrm>
            <a:custGeom>
              <a:avLst/>
              <a:gdLst>
                <a:gd name="txL" fmla="*/ 0 w 339"/>
                <a:gd name="txT" fmla="*/ 0 h 221"/>
                <a:gd name="txR" fmla="*/ 339 w 339"/>
                <a:gd name="txB" fmla="*/ 221 h 221"/>
              </a:gdLst>
              <a:ahLst/>
              <a:cxnLst>
                <a:cxn ang="0">
                  <a:pos x="42" y="50"/>
                </a:cxn>
                <a:cxn ang="0">
                  <a:pos x="242" y="135"/>
                </a:cxn>
                <a:cxn ang="0">
                  <a:pos x="339" y="221"/>
                </a:cxn>
                <a:cxn ang="0">
                  <a:pos x="204" y="154"/>
                </a:cxn>
                <a:cxn ang="0">
                  <a:pos x="8" y="101"/>
                </a:cxn>
                <a:cxn ang="0">
                  <a:pos x="0" y="0"/>
                </a:cxn>
                <a:cxn ang="0">
                  <a:pos x="42" y="50"/>
                </a:cxn>
                <a:cxn ang="0">
                  <a:pos x="42" y="50"/>
                </a:cxn>
              </a:cxnLst>
              <a:rect l="txL" t="txT" r="txR" b="txB"/>
              <a:pathLst>
                <a:path w="339" h="221">
                  <a:moveTo>
                    <a:pt x="42" y="50"/>
                  </a:moveTo>
                  <a:lnTo>
                    <a:pt x="242" y="135"/>
                  </a:lnTo>
                  <a:lnTo>
                    <a:pt x="339" y="221"/>
                  </a:lnTo>
                  <a:lnTo>
                    <a:pt x="204" y="154"/>
                  </a:lnTo>
                  <a:lnTo>
                    <a:pt x="8" y="101"/>
                  </a:lnTo>
                  <a:lnTo>
                    <a:pt x="0" y="0"/>
                  </a:lnTo>
                  <a:lnTo>
                    <a:pt x="42" y="50"/>
                  </a:lnTo>
                  <a:lnTo>
                    <a:pt x="42" y="5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7" name="Freeform 41"/>
            <p:cNvSpPr/>
            <p:nvPr/>
          </p:nvSpPr>
          <p:spPr>
            <a:xfrm>
              <a:off x="1366" y="2706"/>
              <a:ext cx="65" cy="36"/>
            </a:xfrm>
            <a:custGeom>
              <a:avLst/>
              <a:gdLst>
                <a:gd name="txL" fmla="*/ 0 w 131"/>
                <a:gd name="txT" fmla="*/ 0 h 70"/>
                <a:gd name="txR" fmla="*/ 131 w 131"/>
                <a:gd name="txB" fmla="*/ 70 h 70"/>
              </a:gdLst>
              <a:ahLst/>
              <a:cxnLst>
                <a:cxn ang="0">
                  <a:pos x="0" y="70"/>
                </a:cxn>
                <a:cxn ang="0">
                  <a:pos x="131" y="59"/>
                </a:cxn>
                <a:cxn ang="0">
                  <a:pos x="114" y="0"/>
                </a:cxn>
                <a:cxn ang="0">
                  <a:pos x="0" y="70"/>
                </a:cxn>
                <a:cxn ang="0">
                  <a:pos x="0" y="70"/>
                </a:cxn>
              </a:cxnLst>
              <a:rect l="txL" t="txT" r="txR" b="txB"/>
              <a:pathLst>
                <a:path w="131" h="70">
                  <a:moveTo>
                    <a:pt x="0" y="70"/>
                  </a:moveTo>
                  <a:lnTo>
                    <a:pt x="131" y="59"/>
                  </a:lnTo>
                  <a:lnTo>
                    <a:pt x="114" y="0"/>
                  </a:lnTo>
                  <a:lnTo>
                    <a:pt x="0" y="70"/>
                  </a:lnTo>
                  <a:lnTo>
                    <a:pt x="0" y="7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8" name="Freeform 42"/>
            <p:cNvSpPr/>
            <p:nvPr/>
          </p:nvSpPr>
          <p:spPr>
            <a:xfrm>
              <a:off x="615" y="2489"/>
              <a:ext cx="1106" cy="1239"/>
            </a:xfrm>
            <a:custGeom>
              <a:avLst/>
              <a:gdLst>
                <a:gd name="txL" fmla="*/ 0 w 2213"/>
                <a:gd name="txT" fmla="*/ 0 h 2478"/>
                <a:gd name="txR" fmla="*/ 2213 w 2213"/>
                <a:gd name="txB" fmla="*/ 2478 h 2478"/>
              </a:gdLst>
              <a:ahLst/>
              <a:cxnLst>
                <a:cxn ang="0">
                  <a:pos x="1002" y="0"/>
                </a:cxn>
                <a:cxn ang="0">
                  <a:pos x="905" y="5"/>
                </a:cxn>
                <a:cxn ang="0">
                  <a:pos x="726" y="117"/>
                </a:cxn>
                <a:cxn ang="0">
                  <a:pos x="135" y="296"/>
                </a:cxn>
                <a:cxn ang="0">
                  <a:pos x="21" y="1110"/>
                </a:cxn>
                <a:cxn ang="0">
                  <a:pos x="0" y="1880"/>
                </a:cxn>
                <a:cxn ang="0">
                  <a:pos x="107" y="2014"/>
                </a:cxn>
                <a:cxn ang="0">
                  <a:pos x="177" y="1843"/>
                </a:cxn>
                <a:cxn ang="0">
                  <a:pos x="491" y="1767"/>
                </a:cxn>
                <a:cxn ang="0">
                  <a:pos x="177" y="1762"/>
                </a:cxn>
                <a:cxn ang="0">
                  <a:pos x="74" y="1832"/>
                </a:cxn>
                <a:cxn ang="0">
                  <a:pos x="162" y="1691"/>
                </a:cxn>
                <a:cxn ang="0">
                  <a:pos x="377" y="1644"/>
                </a:cxn>
                <a:cxn ang="0">
                  <a:pos x="468" y="1682"/>
                </a:cxn>
                <a:cxn ang="0">
                  <a:pos x="565" y="1811"/>
                </a:cxn>
                <a:cxn ang="0">
                  <a:pos x="844" y="1923"/>
                </a:cxn>
                <a:cxn ang="0">
                  <a:pos x="1373" y="2058"/>
                </a:cxn>
                <a:cxn ang="0">
                  <a:pos x="1761" y="2155"/>
                </a:cxn>
                <a:cxn ang="0">
                  <a:pos x="2105" y="2340"/>
                </a:cxn>
                <a:cxn ang="0">
                  <a:pos x="2187" y="2404"/>
                </a:cxn>
                <a:cxn ang="0">
                  <a:pos x="2164" y="2452"/>
                </a:cxn>
                <a:cxn ang="0">
                  <a:pos x="2196" y="2478"/>
                </a:cxn>
                <a:cxn ang="0">
                  <a:pos x="2213" y="2404"/>
                </a:cxn>
                <a:cxn ang="0">
                  <a:pos x="2073" y="2284"/>
                </a:cxn>
                <a:cxn ang="0">
                  <a:pos x="1749" y="2117"/>
                </a:cxn>
                <a:cxn ang="0">
                  <a:pos x="958" y="1918"/>
                </a:cxn>
                <a:cxn ang="0">
                  <a:pos x="603" y="1729"/>
                </a:cxn>
                <a:cxn ang="0">
                  <a:pos x="436" y="1497"/>
                </a:cxn>
                <a:cxn ang="0">
                  <a:pos x="209" y="1045"/>
                </a:cxn>
                <a:cxn ang="0">
                  <a:pos x="361" y="1583"/>
                </a:cxn>
                <a:cxn ang="0">
                  <a:pos x="80" y="1612"/>
                </a:cxn>
                <a:cxn ang="0">
                  <a:pos x="86" y="1022"/>
                </a:cxn>
                <a:cxn ang="0">
                  <a:pos x="162" y="511"/>
                </a:cxn>
                <a:cxn ang="0">
                  <a:pos x="388" y="942"/>
                </a:cxn>
                <a:cxn ang="0">
                  <a:pos x="532" y="1492"/>
                </a:cxn>
                <a:cxn ang="0">
                  <a:pos x="614" y="1644"/>
                </a:cxn>
                <a:cxn ang="0">
                  <a:pos x="529" y="1336"/>
                </a:cxn>
                <a:cxn ang="0">
                  <a:pos x="371" y="764"/>
                </a:cxn>
                <a:cxn ang="0">
                  <a:pos x="236" y="393"/>
                </a:cxn>
                <a:cxn ang="0">
                  <a:pos x="732" y="188"/>
                </a:cxn>
                <a:cxn ang="0">
                  <a:pos x="899" y="667"/>
                </a:cxn>
                <a:cxn ang="0">
                  <a:pos x="1073" y="1030"/>
                </a:cxn>
                <a:cxn ang="0">
                  <a:pos x="1320" y="1224"/>
                </a:cxn>
                <a:cxn ang="0">
                  <a:pos x="1082" y="969"/>
                </a:cxn>
                <a:cxn ang="0">
                  <a:pos x="920" y="631"/>
                </a:cxn>
                <a:cxn ang="0">
                  <a:pos x="841" y="167"/>
                </a:cxn>
                <a:cxn ang="0">
                  <a:pos x="915" y="70"/>
                </a:cxn>
                <a:cxn ang="0">
                  <a:pos x="985" y="38"/>
                </a:cxn>
                <a:cxn ang="0">
                  <a:pos x="1002" y="0"/>
                </a:cxn>
                <a:cxn ang="0">
                  <a:pos x="1002" y="0"/>
                </a:cxn>
              </a:cxnLst>
              <a:rect l="txL" t="txT" r="txR" b="txB"/>
              <a:pathLst>
                <a:path w="2213" h="2478">
                  <a:moveTo>
                    <a:pt x="1002" y="0"/>
                  </a:moveTo>
                  <a:lnTo>
                    <a:pt x="905" y="5"/>
                  </a:lnTo>
                  <a:lnTo>
                    <a:pt x="726" y="117"/>
                  </a:lnTo>
                  <a:lnTo>
                    <a:pt x="135" y="296"/>
                  </a:lnTo>
                  <a:lnTo>
                    <a:pt x="21" y="1110"/>
                  </a:lnTo>
                  <a:lnTo>
                    <a:pt x="0" y="1880"/>
                  </a:lnTo>
                  <a:lnTo>
                    <a:pt x="107" y="2014"/>
                  </a:lnTo>
                  <a:lnTo>
                    <a:pt x="177" y="1843"/>
                  </a:lnTo>
                  <a:lnTo>
                    <a:pt x="491" y="1767"/>
                  </a:lnTo>
                  <a:lnTo>
                    <a:pt x="177" y="1762"/>
                  </a:lnTo>
                  <a:lnTo>
                    <a:pt x="74" y="1832"/>
                  </a:lnTo>
                  <a:lnTo>
                    <a:pt x="162" y="1691"/>
                  </a:lnTo>
                  <a:lnTo>
                    <a:pt x="377" y="1644"/>
                  </a:lnTo>
                  <a:lnTo>
                    <a:pt x="468" y="1682"/>
                  </a:lnTo>
                  <a:lnTo>
                    <a:pt x="565" y="1811"/>
                  </a:lnTo>
                  <a:lnTo>
                    <a:pt x="844" y="1923"/>
                  </a:lnTo>
                  <a:lnTo>
                    <a:pt x="1373" y="2058"/>
                  </a:lnTo>
                  <a:lnTo>
                    <a:pt x="1761" y="2155"/>
                  </a:lnTo>
                  <a:lnTo>
                    <a:pt x="2105" y="2340"/>
                  </a:lnTo>
                  <a:lnTo>
                    <a:pt x="2187" y="2404"/>
                  </a:lnTo>
                  <a:lnTo>
                    <a:pt x="2164" y="2452"/>
                  </a:lnTo>
                  <a:lnTo>
                    <a:pt x="2196" y="2478"/>
                  </a:lnTo>
                  <a:lnTo>
                    <a:pt x="2213" y="2404"/>
                  </a:lnTo>
                  <a:lnTo>
                    <a:pt x="2073" y="2284"/>
                  </a:lnTo>
                  <a:lnTo>
                    <a:pt x="1749" y="2117"/>
                  </a:lnTo>
                  <a:lnTo>
                    <a:pt x="958" y="1918"/>
                  </a:lnTo>
                  <a:lnTo>
                    <a:pt x="603" y="1729"/>
                  </a:lnTo>
                  <a:lnTo>
                    <a:pt x="436" y="1497"/>
                  </a:lnTo>
                  <a:lnTo>
                    <a:pt x="209" y="1045"/>
                  </a:lnTo>
                  <a:lnTo>
                    <a:pt x="361" y="1583"/>
                  </a:lnTo>
                  <a:lnTo>
                    <a:pt x="80" y="1612"/>
                  </a:lnTo>
                  <a:lnTo>
                    <a:pt x="86" y="1022"/>
                  </a:lnTo>
                  <a:lnTo>
                    <a:pt x="162" y="511"/>
                  </a:lnTo>
                  <a:lnTo>
                    <a:pt x="388" y="942"/>
                  </a:lnTo>
                  <a:lnTo>
                    <a:pt x="532" y="1492"/>
                  </a:lnTo>
                  <a:lnTo>
                    <a:pt x="614" y="1644"/>
                  </a:lnTo>
                  <a:lnTo>
                    <a:pt x="529" y="1336"/>
                  </a:lnTo>
                  <a:lnTo>
                    <a:pt x="371" y="764"/>
                  </a:lnTo>
                  <a:lnTo>
                    <a:pt x="236" y="393"/>
                  </a:lnTo>
                  <a:lnTo>
                    <a:pt x="732" y="188"/>
                  </a:lnTo>
                  <a:lnTo>
                    <a:pt x="899" y="667"/>
                  </a:lnTo>
                  <a:lnTo>
                    <a:pt x="1073" y="1030"/>
                  </a:lnTo>
                  <a:lnTo>
                    <a:pt x="1320" y="1224"/>
                  </a:lnTo>
                  <a:lnTo>
                    <a:pt x="1082" y="969"/>
                  </a:lnTo>
                  <a:lnTo>
                    <a:pt x="920" y="631"/>
                  </a:lnTo>
                  <a:lnTo>
                    <a:pt x="841" y="167"/>
                  </a:lnTo>
                  <a:lnTo>
                    <a:pt x="915" y="70"/>
                  </a:lnTo>
                  <a:lnTo>
                    <a:pt x="985" y="38"/>
                  </a:lnTo>
                  <a:lnTo>
                    <a:pt x="1002" y="0"/>
                  </a:lnTo>
                  <a:lnTo>
                    <a:pt x="1002"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89" name="Freeform 43"/>
            <p:cNvSpPr/>
            <p:nvPr/>
          </p:nvSpPr>
          <p:spPr>
            <a:xfrm>
              <a:off x="1543" y="2985"/>
              <a:ext cx="310" cy="582"/>
            </a:xfrm>
            <a:custGeom>
              <a:avLst/>
              <a:gdLst>
                <a:gd name="txL" fmla="*/ 0 w 620"/>
                <a:gd name="txT" fmla="*/ 0 h 1163"/>
                <a:gd name="txR" fmla="*/ 620 w 620"/>
                <a:gd name="txB" fmla="*/ 1163 h 1163"/>
              </a:gdLst>
              <a:ahLst/>
              <a:cxnLst>
                <a:cxn ang="0">
                  <a:pos x="264" y="0"/>
                </a:cxn>
                <a:cxn ang="0">
                  <a:pos x="241" y="285"/>
                </a:cxn>
                <a:cxn ang="0">
                  <a:pos x="253" y="614"/>
                </a:cxn>
                <a:cxn ang="0">
                  <a:pos x="0" y="958"/>
                </a:cxn>
                <a:cxn ang="0">
                  <a:pos x="112" y="943"/>
                </a:cxn>
                <a:cxn ang="0">
                  <a:pos x="112" y="1163"/>
                </a:cxn>
                <a:cxn ang="0">
                  <a:pos x="194" y="1163"/>
                </a:cxn>
                <a:cxn ang="0">
                  <a:pos x="182" y="926"/>
                </a:cxn>
                <a:cxn ang="0">
                  <a:pos x="317" y="602"/>
                </a:cxn>
                <a:cxn ang="0">
                  <a:pos x="437" y="916"/>
                </a:cxn>
                <a:cxn ang="0">
                  <a:pos x="517" y="975"/>
                </a:cxn>
                <a:cxn ang="0">
                  <a:pos x="620" y="829"/>
                </a:cxn>
                <a:cxn ang="0">
                  <a:pos x="490" y="855"/>
                </a:cxn>
                <a:cxn ang="0">
                  <a:pos x="570" y="652"/>
                </a:cxn>
                <a:cxn ang="0">
                  <a:pos x="490" y="754"/>
                </a:cxn>
                <a:cxn ang="0">
                  <a:pos x="317" y="479"/>
                </a:cxn>
                <a:cxn ang="0">
                  <a:pos x="297" y="253"/>
                </a:cxn>
                <a:cxn ang="0">
                  <a:pos x="264" y="0"/>
                </a:cxn>
                <a:cxn ang="0">
                  <a:pos x="264" y="0"/>
                </a:cxn>
              </a:cxnLst>
              <a:rect l="txL" t="txT" r="txR" b="txB"/>
              <a:pathLst>
                <a:path w="620" h="1163">
                  <a:moveTo>
                    <a:pt x="264" y="0"/>
                  </a:moveTo>
                  <a:lnTo>
                    <a:pt x="241" y="285"/>
                  </a:lnTo>
                  <a:lnTo>
                    <a:pt x="253" y="614"/>
                  </a:lnTo>
                  <a:lnTo>
                    <a:pt x="0" y="958"/>
                  </a:lnTo>
                  <a:lnTo>
                    <a:pt x="112" y="943"/>
                  </a:lnTo>
                  <a:lnTo>
                    <a:pt x="112" y="1163"/>
                  </a:lnTo>
                  <a:lnTo>
                    <a:pt x="194" y="1163"/>
                  </a:lnTo>
                  <a:lnTo>
                    <a:pt x="182" y="926"/>
                  </a:lnTo>
                  <a:lnTo>
                    <a:pt x="317" y="602"/>
                  </a:lnTo>
                  <a:lnTo>
                    <a:pt x="437" y="916"/>
                  </a:lnTo>
                  <a:lnTo>
                    <a:pt x="517" y="975"/>
                  </a:lnTo>
                  <a:lnTo>
                    <a:pt x="620" y="829"/>
                  </a:lnTo>
                  <a:lnTo>
                    <a:pt x="490" y="855"/>
                  </a:lnTo>
                  <a:lnTo>
                    <a:pt x="570" y="652"/>
                  </a:lnTo>
                  <a:lnTo>
                    <a:pt x="490" y="754"/>
                  </a:lnTo>
                  <a:lnTo>
                    <a:pt x="317" y="479"/>
                  </a:lnTo>
                  <a:lnTo>
                    <a:pt x="297" y="253"/>
                  </a:lnTo>
                  <a:lnTo>
                    <a:pt x="264" y="0"/>
                  </a:lnTo>
                  <a:lnTo>
                    <a:pt x="264"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90" name="Freeform 44"/>
            <p:cNvSpPr/>
            <p:nvPr/>
          </p:nvSpPr>
          <p:spPr>
            <a:xfrm>
              <a:off x="1392" y="2558"/>
              <a:ext cx="620" cy="831"/>
            </a:xfrm>
            <a:custGeom>
              <a:avLst/>
              <a:gdLst>
                <a:gd name="txL" fmla="*/ 0 w 1239"/>
                <a:gd name="txT" fmla="*/ 0 h 1662"/>
                <a:gd name="txR" fmla="*/ 1239 w 1239"/>
                <a:gd name="txB" fmla="*/ 1662 h 1662"/>
              </a:gdLst>
              <a:ahLst/>
              <a:cxnLst>
                <a:cxn ang="0">
                  <a:pos x="22" y="0"/>
                </a:cxn>
                <a:cxn ang="0">
                  <a:pos x="258" y="105"/>
                </a:cxn>
                <a:cxn ang="0">
                  <a:pos x="711" y="211"/>
                </a:cxn>
                <a:cxn ang="0">
                  <a:pos x="981" y="1069"/>
                </a:cxn>
                <a:cxn ang="0">
                  <a:pos x="1078" y="1377"/>
                </a:cxn>
                <a:cxn ang="0">
                  <a:pos x="1213" y="1500"/>
                </a:cxn>
                <a:cxn ang="0">
                  <a:pos x="1239" y="1645"/>
                </a:cxn>
                <a:cxn ang="0">
                  <a:pos x="1051" y="1635"/>
                </a:cxn>
                <a:cxn ang="0">
                  <a:pos x="964" y="1662"/>
                </a:cxn>
                <a:cxn ang="0">
                  <a:pos x="1125" y="1506"/>
                </a:cxn>
                <a:cxn ang="0">
                  <a:pos x="922" y="1474"/>
                </a:cxn>
                <a:cxn ang="0">
                  <a:pos x="1024" y="1397"/>
                </a:cxn>
                <a:cxn ang="0">
                  <a:pos x="863" y="778"/>
                </a:cxn>
                <a:cxn ang="0">
                  <a:pos x="728" y="405"/>
                </a:cxn>
                <a:cxn ang="0">
                  <a:pos x="608" y="616"/>
                </a:cxn>
                <a:cxn ang="0">
                  <a:pos x="663" y="270"/>
                </a:cxn>
                <a:cxn ang="0">
                  <a:pos x="249" y="137"/>
                </a:cxn>
                <a:cxn ang="0">
                  <a:pos x="0" y="65"/>
                </a:cxn>
                <a:cxn ang="0">
                  <a:pos x="22" y="0"/>
                </a:cxn>
                <a:cxn ang="0">
                  <a:pos x="22" y="0"/>
                </a:cxn>
              </a:cxnLst>
              <a:rect l="txL" t="txT" r="txR" b="txB"/>
              <a:pathLst>
                <a:path w="1239" h="1662">
                  <a:moveTo>
                    <a:pt x="22" y="0"/>
                  </a:moveTo>
                  <a:lnTo>
                    <a:pt x="258" y="105"/>
                  </a:lnTo>
                  <a:lnTo>
                    <a:pt x="711" y="211"/>
                  </a:lnTo>
                  <a:lnTo>
                    <a:pt x="981" y="1069"/>
                  </a:lnTo>
                  <a:lnTo>
                    <a:pt x="1078" y="1377"/>
                  </a:lnTo>
                  <a:lnTo>
                    <a:pt x="1213" y="1500"/>
                  </a:lnTo>
                  <a:lnTo>
                    <a:pt x="1239" y="1645"/>
                  </a:lnTo>
                  <a:lnTo>
                    <a:pt x="1051" y="1635"/>
                  </a:lnTo>
                  <a:lnTo>
                    <a:pt x="964" y="1662"/>
                  </a:lnTo>
                  <a:lnTo>
                    <a:pt x="1125" y="1506"/>
                  </a:lnTo>
                  <a:lnTo>
                    <a:pt x="922" y="1474"/>
                  </a:lnTo>
                  <a:lnTo>
                    <a:pt x="1024" y="1397"/>
                  </a:lnTo>
                  <a:lnTo>
                    <a:pt x="863" y="778"/>
                  </a:lnTo>
                  <a:lnTo>
                    <a:pt x="728" y="405"/>
                  </a:lnTo>
                  <a:lnTo>
                    <a:pt x="608" y="616"/>
                  </a:lnTo>
                  <a:lnTo>
                    <a:pt x="663" y="270"/>
                  </a:lnTo>
                  <a:lnTo>
                    <a:pt x="249" y="137"/>
                  </a:lnTo>
                  <a:lnTo>
                    <a:pt x="0" y="65"/>
                  </a:lnTo>
                  <a:lnTo>
                    <a:pt x="22" y="0"/>
                  </a:lnTo>
                  <a:lnTo>
                    <a:pt x="22"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91" name="Freeform 45"/>
            <p:cNvSpPr/>
            <p:nvPr/>
          </p:nvSpPr>
          <p:spPr>
            <a:xfrm>
              <a:off x="1304" y="2664"/>
              <a:ext cx="135" cy="434"/>
            </a:xfrm>
            <a:custGeom>
              <a:avLst/>
              <a:gdLst>
                <a:gd name="txL" fmla="*/ 0 w 270"/>
                <a:gd name="txT" fmla="*/ 0 h 869"/>
                <a:gd name="txR" fmla="*/ 270 w 270"/>
                <a:gd name="txB" fmla="*/ 869 h 869"/>
              </a:gdLst>
              <a:ahLst/>
              <a:cxnLst>
                <a:cxn ang="0">
                  <a:pos x="226" y="76"/>
                </a:cxn>
                <a:cxn ang="0">
                  <a:pos x="232" y="438"/>
                </a:cxn>
                <a:cxn ang="0">
                  <a:pos x="0" y="869"/>
                </a:cxn>
                <a:cxn ang="0">
                  <a:pos x="177" y="673"/>
                </a:cxn>
                <a:cxn ang="0">
                  <a:pos x="270" y="400"/>
                </a:cxn>
                <a:cxn ang="0">
                  <a:pos x="253" y="141"/>
                </a:cxn>
                <a:cxn ang="0">
                  <a:pos x="220" y="0"/>
                </a:cxn>
                <a:cxn ang="0">
                  <a:pos x="226" y="76"/>
                </a:cxn>
                <a:cxn ang="0">
                  <a:pos x="226" y="76"/>
                </a:cxn>
              </a:cxnLst>
              <a:rect l="txL" t="txT" r="txR" b="txB"/>
              <a:pathLst>
                <a:path w="270" h="869">
                  <a:moveTo>
                    <a:pt x="226" y="76"/>
                  </a:moveTo>
                  <a:lnTo>
                    <a:pt x="232" y="438"/>
                  </a:lnTo>
                  <a:lnTo>
                    <a:pt x="0" y="869"/>
                  </a:lnTo>
                  <a:lnTo>
                    <a:pt x="177" y="673"/>
                  </a:lnTo>
                  <a:lnTo>
                    <a:pt x="270" y="400"/>
                  </a:lnTo>
                  <a:lnTo>
                    <a:pt x="253" y="141"/>
                  </a:lnTo>
                  <a:lnTo>
                    <a:pt x="220" y="0"/>
                  </a:lnTo>
                  <a:lnTo>
                    <a:pt x="226" y="76"/>
                  </a:lnTo>
                  <a:lnTo>
                    <a:pt x="226" y="76"/>
                  </a:lnTo>
                  <a:close/>
                </a:path>
              </a:pathLst>
            </a:custGeom>
            <a:solidFill>
              <a:srgbClr val="000000"/>
            </a:solidFill>
            <a:ln w="9525">
              <a:noFill/>
            </a:ln>
          </p:spPr>
          <p:txBody>
            <a:bodyPr/>
            <a:lstStyle/>
            <a:p>
              <a:endParaRPr dirty="0">
                <a:latin typeface="Arial" panose="020B0604020202020204" pitchFamily="34" charset="0"/>
              </a:endParaRPr>
            </a:p>
          </p:txBody>
        </p:sp>
        <p:sp>
          <p:nvSpPr>
            <p:cNvPr id="31792" name="Freeform 46"/>
            <p:cNvSpPr/>
            <p:nvPr/>
          </p:nvSpPr>
          <p:spPr>
            <a:xfrm>
              <a:off x="641" y="3445"/>
              <a:ext cx="1070" cy="305"/>
            </a:xfrm>
            <a:custGeom>
              <a:avLst/>
              <a:gdLst>
                <a:gd name="txL" fmla="*/ 0 w 2140"/>
                <a:gd name="txT" fmla="*/ 0 h 610"/>
                <a:gd name="txR" fmla="*/ 2140 w 2140"/>
                <a:gd name="txB" fmla="*/ 610 h 610"/>
              </a:gdLst>
              <a:ahLst/>
              <a:cxnLst>
                <a:cxn ang="0">
                  <a:pos x="0" y="0"/>
                </a:cxn>
                <a:cxn ang="0">
                  <a:pos x="71" y="249"/>
                </a:cxn>
                <a:cxn ang="0">
                  <a:pos x="426" y="363"/>
                </a:cxn>
                <a:cxn ang="0">
                  <a:pos x="1099" y="428"/>
                </a:cxn>
                <a:cxn ang="0">
                  <a:pos x="1229" y="513"/>
                </a:cxn>
                <a:cxn ang="0">
                  <a:pos x="1497" y="534"/>
                </a:cxn>
                <a:cxn ang="0">
                  <a:pos x="1735" y="610"/>
                </a:cxn>
                <a:cxn ang="0">
                  <a:pos x="1790" y="566"/>
                </a:cxn>
                <a:cxn ang="0">
                  <a:pos x="1999" y="593"/>
                </a:cxn>
                <a:cxn ang="0">
                  <a:pos x="2031" y="583"/>
                </a:cxn>
                <a:cxn ang="0">
                  <a:pos x="2107" y="593"/>
                </a:cxn>
                <a:cxn ang="0">
                  <a:pos x="2140" y="561"/>
                </a:cxn>
                <a:cxn ang="0">
                  <a:pos x="2128" y="519"/>
                </a:cxn>
                <a:cxn ang="0">
                  <a:pos x="2075" y="561"/>
                </a:cxn>
                <a:cxn ang="0">
                  <a:pos x="1778" y="428"/>
                </a:cxn>
                <a:cxn ang="0">
                  <a:pos x="1617" y="384"/>
                </a:cxn>
                <a:cxn ang="0">
                  <a:pos x="1843" y="475"/>
                </a:cxn>
                <a:cxn ang="0">
                  <a:pos x="1993" y="557"/>
                </a:cxn>
                <a:cxn ang="0">
                  <a:pos x="1928" y="566"/>
                </a:cxn>
                <a:cxn ang="0">
                  <a:pos x="1696" y="492"/>
                </a:cxn>
                <a:cxn ang="0">
                  <a:pos x="1535" y="431"/>
                </a:cxn>
                <a:cxn ang="0">
                  <a:pos x="1746" y="557"/>
                </a:cxn>
                <a:cxn ang="0">
                  <a:pos x="1693" y="572"/>
                </a:cxn>
                <a:cxn ang="0">
                  <a:pos x="1470" y="486"/>
                </a:cxn>
                <a:cxn ang="0">
                  <a:pos x="1272" y="469"/>
                </a:cxn>
                <a:cxn ang="0">
                  <a:pos x="1084" y="395"/>
                </a:cxn>
                <a:cxn ang="0">
                  <a:pos x="567" y="319"/>
                </a:cxn>
                <a:cxn ang="0">
                  <a:pos x="135" y="184"/>
                </a:cxn>
                <a:cxn ang="0">
                  <a:pos x="54" y="17"/>
                </a:cxn>
                <a:cxn ang="0">
                  <a:pos x="0" y="0"/>
                </a:cxn>
                <a:cxn ang="0">
                  <a:pos x="0" y="0"/>
                </a:cxn>
              </a:cxnLst>
              <a:rect l="txL" t="txT" r="txR" b="txB"/>
              <a:pathLst>
                <a:path w="2140" h="610">
                  <a:moveTo>
                    <a:pt x="0" y="0"/>
                  </a:moveTo>
                  <a:lnTo>
                    <a:pt x="71" y="249"/>
                  </a:lnTo>
                  <a:lnTo>
                    <a:pt x="426" y="363"/>
                  </a:lnTo>
                  <a:lnTo>
                    <a:pt x="1099" y="428"/>
                  </a:lnTo>
                  <a:lnTo>
                    <a:pt x="1229" y="513"/>
                  </a:lnTo>
                  <a:lnTo>
                    <a:pt x="1497" y="534"/>
                  </a:lnTo>
                  <a:lnTo>
                    <a:pt x="1735" y="610"/>
                  </a:lnTo>
                  <a:lnTo>
                    <a:pt x="1790" y="566"/>
                  </a:lnTo>
                  <a:lnTo>
                    <a:pt x="1999" y="593"/>
                  </a:lnTo>
                  <a:lnTo>
                    <a:pt x="2031" y="583"/>
                  </a:lnTo>
                  <a:lnTo>
                    <a:pt x="2107" y="593"/>
                  </a:lnTo>
                  <a:lnTo>
                    <a:pt x="2140" y="561"/>
                  </a:lnTo>
                  <a:lnTo>
                    <a:pt x="2128" y="519"/>
                  </a:lnTo>
                  <a:lnTo>
                    <a:pt x="2075" y="561"/>
                  </a:lnTo>
                  <a:lnTo>
                    <a:pt x="1778" y="428"/>
                  </a:lnTo>
                  <a:lnTo>
                    <a:pt x="1617" y="384"/>
                  </a:lnTo>
                  <a:lnTo>
                    <a:pt x="1843" y="475"/>
                  </a:lnTo>
                  <a:lnTo>
                    <a:pt x="1993" y="557"/>
                  </a:lnTo>
                  <a:lnTo>
                    <a:pt x="1928" y="566"/>
                  </a:lnTo>
                  <a:lnTo>
                    <a:pt x="1696" y="492"/>
                  </a:lnTo>
                  <a:lnTo>
                    <a:pt x="1535" y="431"/>
                  </a:lnTo>
                  <a:lnTo>
                    <a:pt x="1746" y="557"/>
                  </a:lnTo>
                  <a:lnTo>
                    <a:pt x="1693" y="572"/>
                  </a:lnTo>
                  <a:lnTo>
                    <a:pt x="1470" y="486"/>
                  </a:lnTo>
                  <a:lnTo>
                    <a:pt x="1272" y="469"/>
                  </a:lnTo>
                  <a:lnTo>
                    <a:pt x="1084" y="395"/>
                  </a:lnTo>
                  <a:lnTo>
                    <a:pt x="567" y="319"/>
                  </a:lnTo>
                  <a:lnTo>
                    <a:pt x="135" y="184"/>
                  </a:lnTo>
                  <a:lnTo>
                    <a:pt x="54" y="1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93" name="Freeform 47"/>
            <p:cNvSpPr/>
            <p:nvPr/>
          </p:nvSpPr>
          <p:spPr>
            <a:xfrm>
              <a:off x="1520" y="3607"/>
              <a:ext cx="188" cy="111"/>
            </a:xfrm>
            <a:custGeom>
              <a:avLst/>
              <a:gdLst>
                <a:gd name="txL" fmla="*/ 0 w 377"/>
                <a:gd name="txT" fmla="*/ 0 h 220"/>
                <a:gd name="txR" fmla="*/ 377 w 377"/>
                <a:gd name="txB" fmla="*/ 220 h 220"/>
              </a:gdLst>
              <a:ahLst/>
              <a:cxnLst>
                <a:cxn ang="0">
                  <a:pos x="0" y="0"/>
                </a:cxn>
                <a:cxn ang="0">
                  <a:pos x="274" y="129"/>
                </a:cxn>
                <a:cxn ang="0">
                  <a:pos x="377" y="194"/>
                </a:cxn>
                <a:cxn ang="0">
                  <a:pos x="371" y="220"/>
                </a:cxn>
                <a:cxn ang="0">
                  <a:pos x="215" y="129"/>
                </a:cxn>
                <a:cxn ang="0">
                  <a:pos x="0" y="0"/>
                </a:cxn>
                <a:cxn ang="0">
                  <a:pos x="0" y="0"/>
                </a:cxn>
              </a:cxnLst>
              <a:rect l="txL" t="txT" r="txR" b="txB"/>
              <a:pathLst>
                <a:path w="377" h="220">
                  <a:moveTo>
                    <a:pt x="0" y="0"/>
                  </a:moveTo>
                  <a:lnTo>
                    <a:pt x="274" y="129"/>
                  </a:lnTo>
                  <a:lnTo>
                    <a:pt x="377" y="194"/>
                  </a:lnTo>
                  <a:lnTo>
                    <a:pt x="371" y="220"/>
                  </a:lnTo>
                  <a:lnTo>
                    <a:pt x="215" y="12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94" name="Freeform 48"/>
            <p:cNvSpPr/>
            <p:nvPr/>
          </p:nvSpPr>
          <p:spPr>
            <a:xfrm>
              <a:off x="1078" y="3480"/>
              <a:ext cx="99" cy="163"/>
            </a:xfrm>
            <a:custGeom>
              <a:avLst/>
              <a:gdLst>
                <a:gd name="txL" fmla="*/ 0 w 200"/>
                <a:gd name="txT" fmla="*/ 0 h 325"/>
                <a:gd name="txR" fmla="*/ 200 w 200"/>
                <a:gd name="txB" fmla="*/ 325 h 325"/>
              </a:gdLst>
              <a:ahLst/>
              <a:cxnLst>
                <a:cxn ang="0">
                  <a:pos x="65" y="17"/>
                </a:cxn>
                <a:cxn ang="0">
                  <a:pos x="6" y="93"/>
                </a:cxn>
                <a:cxn ang="0">
                  <a:pos x="15" y="126"/>
                </a:cxn>
                <a:cxn ang="0">
                  <a:pos x="0" y="211"/>
                </a:cxn>
                <a:cxn ang="0">
                  <a:pos x="12" y="282"/>
                </a:cxn>
                <a:cxn ang="0">
                  <a:pos x="23" y="308"/>
                </a:cxn>
                <a:cxn ang="0">
                  <a:pos x="70" y="325"/>
                </a:cxn>
                <a:cxn ang="0">
                  <a:pos x="59" y="249"/>
                </a:cxn>
                <a:cxn ang="0">
                  <a:pos x="59" y="190"/>
                </a:cxn>
                <a:cxn ang="0">
                  <a:pos x="76" y="147"/>
                </a:cxn>
                <a:cxn ang="0">
                  <a:pos x="118" y="141"/>
                </a:cxn>
                <a:cxn ang="0">
                  <a:pos x="200" y="29"/>
                </a:cxn>
                <a:cxn ang="0">
                  <a:pos x="200" y="0"/>
                </a:cxn>
                <a:cxn ang="0">
                  <a:pos x="103" y="114"/>
                </a:cxn>
                <a:cxn ang="0">
                  <a:pos x="38" y="88"/>
                </a:cxn>
                <a:cxn ang="0">
                  <a:pos x="65" y="17"/>
                </a:cxn>
                <a:cxn ang="0">
                  <a:pos x="65" y="17"/>
                </a:cxn>
              </a:cxnLst>
              <a:rect l="txL" t="txT" r="txR" b="txB"/>
              <a:pathLst>
                <a:path w="200" h="325">
                  <a:moveTo>
                    <a:pt x="65" y="17"/>
                  </a:moveTo>
                  <a:lnTo>
                    <a:pt x="6" y="93"/>
                  </a:lnTo>
                  <a:lnTo>
                    <a:pt x="15" y="126"/>
                  </a:lnTo>
                  <a:lnTo>
                    <a:pt x="0" y="211"/>
                  </a:lnTo>
                  <a:lnTo>
                    <a:pt x="12" y="282"/>
                  </a:lnTo>
                  <a:lnTo>
                    <a:pt x="23" y="308"/>
                  </a:lnTo>
                  <a:lnTo>
                    <a:pt x="70" y="325"/>
                  </a:lnTo>
                  <a:lnTo>
                    <a:pt x="59" y="249"/>
                  </a:lnTo>
                  <a:lnTo>
                    <a:pt x="59" y="190"/>
                  </a:lnTo>
                  <a:lnTo>
                    <a:pt x="76" y="147"/>
                  </a:lnTo>
                  <a:lnTo>
                    <a:pt x="118" y="141"/>
                  </a:lnTo>
                  <a:lnTo>
                    <a:pt x="200" y="29"/>
                  </a:lnTo>
                  <a:lnTo>
                    <a:pt x="200" y="0"/>
                  </a:lnTo>
                  <a:lnTo>
                    <a:pt x="103" y="114"/>
                  </a:lnTo>
                  <a:lnTo>
                    <a:pt x="38" y="88"/>
                  </a:lnTo>
                  <a:lnTo>
                    <a:pt x="65" y="17"/>
                  </a:lnTo>
                  <a:lnTo>
                    <a:pt x="65" y="17"/>
                  </a:lnTo>
                  <a:close/>
                </a:path>
              </a:pathLst>
            </a:custGeom>
            <a:solidFill>
              <a:srgbClr val="000000"/>
            </a:solidFill>
            <a:ln w="9525">
              <a:noFill/>
            </a:ln>
          </p:spPr>
          <p:txBody>
            <a:bodyPr/>
            <a:lstStyle/>
            <a:p>
              <a:endParaRPr dirty="0">
                <a:latin typeface="Arial" panose="020B0604020202020204" pitchFamily="34" charset="0"/>
              </a:endParaRPr>
            </a:p>
          </p:txBody>
        </p:sp>
        <p:sp>
          <p:nvSpPr>
            <p:cNvPr id="31795" name="Freeform 49"/>
            <p:cNvSpPr/>
            <p:nvPr/>
          </p:nvSpPr>
          <p:spPr>
            <a:xfrm>
              <a:off x="1120" y="3472"/>
              <a:ext cx="55" cy="22"/>
            </a:xfrm>
            <a:custGeom>
              <a:avLst/>
              <a:gdLst>
                <a:gd name="txL" fmla="*/ 0 w 108"/>
                <a:gd name="txT" fmla="*/ 0 h 44"/>
                <a:gd name="txR" fmla="*/ 108 w 108"/>
                <a:gd name="txB" fmla="*/ 44 h 44"/>
              </a:gdLst>
              <a:ahLst/>
              <a:cxnLst>
                <a:cxn ang="0">
                  <a:pos x="0" y="15"/>
                </a:cxn>
                <a:cxn ang="0">
                  <a:pos x="102" y="44"/>
                </a:cxn>
                <a:cxn ang="0">
                  <a:pos x="108" y="0"/>
                </a:cxn>
                <a:cxn ang="0">
                  <a:pos x="55" y="0"/>
                </a:cxn>
                <a:cxn ang="0">
                  <a:pos x="0" y="15"/>
                </a:cxn>
                <a:cxn ang="0">
                  <a:pos x="0" y="15"/>
                </a:cxn>
              </a:cxnLst>
              <a:rect l="txL" t="txT" r="txR" b="txB"/>
              <a:pathLst>
                <a:path w="108" h="44">
                  <a:moveTo>
                    <a:pt x="0" y="15"/>
                  </a:moveTo>
                  <a:lnTo>
                    <a:pt x="102" y="44"/>
                  </a:lnTo>
                  <a:lnTo>
                    <a:pt x="108" y="0"/>
                  </a:lnTo>
                  <a:lnTo>
                    <a:pt x="55" y="0"/>
                  </a:lnTo>
                  <a:lnTo>
                    <a:pt x="0" y="15"/>
                  </a:lnTo>
                  <a:lnTo>
                    <a:pt x="0" y="15"/>
                  </a:lnTo>
                  <a:close/>
                </a:path>
              </a:pathLst>
            </a:custGeom>
            <a:solidFill>
              <a:srgbClr val="000000"/>
            </a:solidFill>
            <a:ln w="9525">
              <a:noFill/>
            </a:ln>
          </p:spPr>
          <p:txBody>
            <a:bodyPr/>
            <a:lstStyle/>
            <a:p>
              <a:endParaRPr dirty="0">
                <a:latin typeface="Arial" panose="020B0604020202020204" pitchFamily="34" charset="0"/>
              </a:endParaRPr>
            </a:p>
          </p:txBody>
        </p:sp>
        <p:sp>
          <p:nvSpPr>
            <p:cNvPr id="31796" name="Freeform 50"/>
            <p:cNvSpPr/>
            <p:nvPr/>
          </p:nvSpPr>
          <p:spPr>
            <a:xfrm>
              <a:off x="1798" y="3448"/>
              <a:ext cx="137" cy="179"/>
            </a:xfrm>
            <a:custGeom>
              <a:avLst/>
              <a:gdLst>
                <a:gd name="txL" fmla="*/ 0 w 274"/>
                <a:gd name="txT" fmla="*/ 0 h 359"/>
                <a:gd name="txR" fmla="*/ 274 w 274"/>
                <a:gd name="txB" fmla="*/ 359 h 359"/>
              </a:gdLst>
              <a:ahLst/>
              <a:cxnLst>
                <a:cxn ang="0">
                  <a:pos x="206" y="0"/>
                </a:cxn>
                <a:cxn ang="0">
                  <a:pos x="101" y="96"/>
                </a:cxn>
                <a:cxn ang="0">
                  <a:pos x="105" y="173"/>
                </a:cxn>
                <a:cxn ang="0">
                  <a:pos x="0" y="41"/>
                </a:cxn>
                <a:cxn ang="0">
                  <a:pos x="40" y="201"/>
                </a:cxn>
                <a:cxn ang="0">
                  <a:pos x="170" y="296"/>
                </a:cxn>
                <a:cxn ang="0">
                  <a:pos x="206" y="359"/>
                </a:cxn>
                <a:cxn ang="0">
                  <a:pos x="274" y="342"/>
                </a:cxn>
                <a:cxn ang="0">
                  <a:pos x="200" y="321"/>
                </a:cxn>
                <a:cxn ang="0">
                  <a:pos x="143" y="119"/>
                </a:cxn>
                <a:cxn ang="0">
                  <a:pos x="206" y="0"/>
                </a:cxn>
                <a:cxn ang="0">
                  <a:pos x="206" y="0"/>
                </a:cxn>
              </a:cxnLst>
              <a:rect l="txL" t="txT" r="txR" b="txB"/>
              <a:pathLst>
                <a:path w="274" h="359">
                  <a:moveTo>
                    <a:pt x="206" y="0"/>
                  </a:moveTo>
                  <a:lnTo>
                    <a:pt x="101" y="96"/>
                  </a:lnTo>
                  <a:lnTo>
                    <a:pt x="105" y="173"/>
                  </a:lnTo>
                  <a:lnTo>
                    <a:pt x="0" y="41"/>
                  </a:lnTo>
                  <a:lnTo>
                    <a:pt x="40" y="201"/>
                  </a:lnTo>
                  <a:lnTo>
                    <a:pt x="170" y="296"/>
                  </a:lnTo>
                  <a:lnTo>
                    <a:pt x="206" y="359"/>
                  </a:lnTo>
                  <a:lnTo>
                    <a:pt x="274" y="342"/>
                  </a:lnTo>
                  <a:lnTo>
                    <a:pt x="200" y="321"/>
                  </a:lnTo>
                  <a:lnTo>
                    <a:pt x="143" y="119"/>
                  </a:lnTo>
                  <a:lnTo>
                    <a:pt x="206" y="0"/>
                  </a:lnTo>
                  <a:lnTo>
                    <a:pt x="206"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797" name="Freeform 51"/>
            <p:cNvSpPr/>
            <p:nvPr/>
          </p:nvSpPr>
          <p:spPr>
            <a:xfrm>
              <a:off x="1928" y="3276"/>
              <a:ext cx="211" cy="425"/>
            </a:xfrm>
            <a:custGeom>
              <a:avLst/>
              <a:gdLst>
                <a:gd name="txL" fmla="*/ 0 w 422"/>
                <a:gd name="txT" fmla="*/ 0 h 849"/>
                <a:gd name="txR" fmla="*/ 422 w 422"/>
                <a:gd name="txB" fmla="*/ 849 h 849"/>
              </a:gdLst>
              <a:ahLst/>
              <a:cxnLst>
                <a:cxn ang="0">
                  <a:pos x="148" y="326"/>
                </a:cxn>
                <a:cxn ang="0">
                  <a:pos x="13" y="311"/>
                </a:cxn>
                <a:cxn ang="0">
                  <a:pos x="167" y="288"/>
                </a:cxn>
                <a:cxn ang="0">
                  <a:pos x="331" y="1"/>
                </a:cxn>
                <a:cxn ang="0">
                  <a:pos x="390" y="0"/>
                </a:cxn>
                <a:cxn ang="0">
                  <a:pos x="390" y="72"/>
                </a:cxn>
                <a:cxn ang="0">
                  <a:pos x="339" y="34"/>
                </a:cxn>
                <a:cxn ang="0">
                  <a:pos x="107" y="448"/>
                </a:cxn>
                <a:cxn ang="0">
                  <a:pos x="196" y="370"/>
                </a:cxn>
                <a:cxn ang="0">
                  <a:pos x="380" y="91"/>
                </a:cxn>
                <a:cxn ang="0">
                  <a:pos x="266" y="325"/>
                </a:cxn>
                <a:cxn ang="0">
                  <a:pos x="356" y="410"/>
                </a:cxn>
                <a:cxn ang="0">
                  <a:pos x="360" y="492"/>
                </a:cxn>
                <a:cxn ang="0">
                  <a:pos x="405" y="543"/>
                </a:cxn>
                <a:cxn ang="0">
                  <a:pos x="394" y="606"/>
                </a:cxn>
                <a:cxn ang="0">
                  <a:pos x="422" y="701"/>
                </a:cxn>
                <a:cxn ang="0">
                  <a:pos x="245" y="849"/>
                </a:cxn>
                <a:cxn ang="0">
                  <a:pos x="89" y="824"/>
                </a:cxn>
                <a:cxn ang="0">
                  <a:pos x="74" y="790"/>
                </a:cxn>
                <a:cxn ang="0">
                  <a:pos x="10" y="766"/>
                </a:cxn>
                <a:cxn ang="0">
                  <a:pos x="0" y="697"/>
                </a:cxn>
                <a:cxn ang="0">
                  <a:pos x="55" y="748"/>
                </a:cxn>
                <a:cxn ang="0">
                  <a:pos x="160" y="741"/>
                </a:cxn>
                <a:cxn ang="0">
                  <a:pos x="133" y="773"/>
                </a:cxn>
                <a:cxn ang="0">
                  <a:pos x="211" y="823"/>
                </a:cxn>
                <a:cxn ang="0">
                  <a:pos x="392" y="697"/>
                </a:cxn>
                <a:cxn ang="0">
                  <a:pos x="380" y="636"/>
                </a:cxn>
                <a:cxn ang="0">
                  <a:pos x="251" y="701"/>
                </a:cxn>
                <a:cxn ang="0">
                  <a:pos x="367" y="574"/>
                </a:cxn>
                <a:cxn ang="0">
                  <a:pos x="340" y="520"/>
                </a:cxn>
                <a:cxn ang="0">
                  <a:pos x="302" y="482"/>
                </a:cxn>
                <a:cxn ang="0">
                  <a:pos x="301" y="404"/>
                </a:cxn>
                <a:cxn ang="0">
                  <a:pos x="209" y="416"/>
                </a:cxn>
                <a:cxn ang="0">
                  <a:pos x="70" y="503"/>
                </a:cxn>
                <a:cxn ang="0">
                  <a:pos x="23" y="566"/>
                </a:cxn>
                <a:cxn ang="0">
                  <a:pos x="10" y="644"/>
                </a:cxn>
                <a:cxn ang="0">
                  <a:pos x="6" y="539"/>
                </a:cxn>
                <a:cxn ang="0">
                  <a:pos x="6" y="465"/>
                </a:cxn>
                <a:cxn ang="0">
                  <a:pos x="61" y="479"/>
                </a:cxn>
                <a:cxn ang="0">
                  <a:pos x="148" y="326"/>
                </a:cxn>
                <a:cxn ang="0">
                  <a:pos x="148" y="326"/>
                </a:cxn>
              </a:cxnLst>
              <a:rect l="txL" t="txT" r="txR" b="txB"/>
              <a:pathLst>
                <a:path w="422" h="849">
                  <a:moveTo>
                    <a:pt x="148" y="326"/>
                  </a:moveTo>
                  <a:lnTo>
                    <a:pt x="13" y="311"/>
                  </a:lnTo>
                  <a:lnTo>
                    <a:pt x="167" y="288"/>
                  </a:lnTo>
                  <a:lnTo>
                    <a:pt x="331" y="1"/>
                  </a:lnTo>
                  <a:lnTo>
                    <a:pt x="390" y="0"/>
                  </a:lnTo>
                  <a:lnTo>
                    <a:pt x="390" y="72"/>
                  </a:lnTo>
                  <a:lnTo>
                    <a:pt x="339" y="34"/>
                  </a:lnTo>
                  <a:lnTo>
                    <a:pt x="107" y="448"/>
                  </a:lnTo>
                  <a:lnTo>
                    <a:pt x="196" y="370"/>
                  </a:lnTo>
                  <a:lnTo>
                    <a:pt x="380" y="91"/>
                  </a:lnTo>
                  <a:lnTo>
                    <a:pt x="266" y="325"/>
                  </a:lnTo>
                  <a:lnTo>
                    <a:pt x="356" y="410"/>
                  </a:lnTo>
                  <a:lnTo>
                    <a:pt x="360" y="492"/>
                  </a:lnTo>
                  <a:lnTo>
                    <a:pt x="405" y="543"/>
                  </a:lnTo>
                  <a:lnTo>
                    <a:pt x="394" y="606"/>
                  </a:lnTo>
                  <a:lnTo>
                    <a:pt x="422" y="701"/>
                  </a:lnTo>
                  <a:lnTo>
                    <a:pt x="245" y="849"/>
                  </a:lnTo>
                  <a:lnTo>
                    <a:pt x="89" y="824"/>
                  </a:lnTo>
                  <a:lnTo>
                    <a:pt x="74" y="790"/>
                  </a:lnTo>
                  <a:lnTo>
                    <a:pt x="10" y="766"/>
                  </a:lnTo>
                  <a:lnTo>
                    <a:pt x="0" y="697"/>
                  </a:lnTo>
                  <a:lnTo>
                    <a:pt x="55" y="748"/>
                  </a:lnTo>
                  <a:lnTo>
                    <a:pt x="160" y="741"/>
                  </a:lnTo>
                  <a:lnTo>
                    <a:pt x="133" y="773"/>
                  </a:lnTo>
                  <a:lnTo>
                    <a:pt x="211" y="823"/>
                  </a:lnTo>
                  <a:lnTo>
                    <a:pt x="392" y="697"/>
                  </a:lnTo>
                  <a:lnTo>
                    <a:pt x="380" y="636"/>
                  </a:lnTo>
                  <a:lnTo>
                    <a:pt x="251" y="701"/>
                  </a:lnTo>
                  <a:lnTo>
                    <a:pt x="367" y="574"/>
                  </a:lnTo>
                  <a:lnTo>
                    <a:pt x="340" y="520"/>
                  </a:lnTo>
                  <a:lnTo>
                    <a:pt x="302" y="482"/>
                  </a:lnTo>
                  <a:lnTo>
                    <a:pt x="301" y="404"/>
                  </a:lnTo>
                  <a:lnTo>
                    <a:pt x="209" y="416"/>
                  </a:lnTo>
                  <a:lnTo>
                    <a:pt x="70" y="503"/>
                  </a:lnTo>
                  <a:lnTo>
                    <a:pt x="23" y="566"/>
                  </a:lnTo>
                  <a:lnTo>
                    <a:pt x="10" y="644"/>
                  </a:lnTo>
                  <a:lnTo>
                    <a:pt x="6" y="539"/>
                  </a:lnTo>
                  <a:lnTo>
                    <a:pt x="6" y="465"/>
                  </a:lnTo>
                  <a:lnTo>
                    <a:pt x="61" y="479"/>
                  </a:lnTo>
                  <a:lnTo>
                    <a:pt x="148" y="326"/>
                  </a:lnTo>
                  <a:lnTo>
                    <a:pt x="148" y="326"/>
                  </a:lnTo>
                  <a:close/>
                </a:path>
              </a:pathLst>
            </a:custGeom>
            <a:solidFill>
              <a:srgbClr val="000000"/>
            </a:solidFill>
            <a:ln w="9525">
              <a:noFill/>
            </a:ln>
          </p:spPr>
          <p:txBody>
            <a:bodyPr/>
            <a:lstStyle/>
            <a:p>
              <a:endParaRPr dirty="0">
                <a:latin typeface="Arial" panose="020B0604020202020204" pitchFamily="34" charset="0"/>
              </a:endParaRPr>
            </a:p>
          </p:txBody>
        </p:sp>
        <p:sp>
          <p:nvSpPr>
            <p:cNvPr id="31798" name="Freeform 52"/>
            <p:cNvSpPr/>
            <p:nvPr/>
          </p:nvSpPr>
          <p:spPr>
            <a:xfrm>
              <a:off x="1935" y="3546"/>
              <a:ext cx="124" cy="66"/>
            </a:xfrm>
            <a:custGeom>
              <a:avLst/>
              <a:gdLst>
                <a:gd name="txL" fmla="*/ 0 w 248"/>
                <a:gd name="txT" fmla="*/ 0 h 133"/>
                <a:gd name="txR" fmla="*/ 248 w 248"/>
                <a:gd name="txB" fmla="*/ 133 h 133"/>
              </a:gdLst>
              <a:ahLst/>
              <a:cxnLst>
                <a:cxn ang="0">
                  <a:pos x="0" y="133"/>
                </a:cxn>
                <a:cxn ang="0">
                  <a:pos x="97" y="65"/>
                </a:cxn>
                <a:cxn ang="0">
                  <a:pos x="248" y="0"/>
                </a:cxn>
                <a:cxn ang="0">
                  <a:pos x="118" y="105"/>
                </a:cxn>
                <a:cxn ang="0">
                  <a:pos x="0" y="133"/>
                </a:cxn>
                <a:cxn ang="0">
                  <a:pos x="0" y="133"/>
                </a:cxn>
              </a:cxnLst>
              <a:rect l="txL" t="txT" r="txR" b="txB"/>
              <a:pathLst>
                <a:path w="248" h="133">
                  <a:moveTo>
                    <a:pt x="0" y="133"/>
                  </a:moveTo>
                  <a:lnTo>
                    <a:pt x="97" y="65"/>
                  </a:lnTo>
                  <a:lnTo>
                    <a:pt x="248" y="0"/>
                  </a:lnTo>
                  <a:lnTo>
                    <a:pt x="118" y="105"/>
                  </a:lnTo>
                  <a:lnTo>
                    <a:pt x="0" y="133"/>
                  </a:lnTo>
                  <a:lnTo>
                    <a:pt x="0" y="133"/>
                  </a:lnTo>
                  <a:close/>
                </a:path>
              </a:pathLst>
            </a:custGeom>
            <a:solidFill>
              <a:srgbClr val="000000"/>
            </a:solidFill>
            <a:ln w="9525">
              <a:noFill/>
            </a:ln>
          </p:spPr>
          <p:txBody>
            <a:bodyPr/>
            <a:lstStyle/>
            <a:p>
              <a:endParaRPr dirty="0">
                <a:latin typeface="Arial" panose="020B0604020202020204" pitchFamily="34" charset="0"/>
              </a:endParaRPr>
            </a:p>
          </p:txBody>
        </p:sp>
        <p:sp>
          <p:nvSpPr>
            <p:cNvPr id="31799" name="Freeform 53"/>
            <p:cNvSpPr/>
            <p:nvPr/>
          </p:nvSpPr>
          <p:spPr>
            <a:xfrm>
              <a:off x="2044" y="3628"/>
              <a:ext cx="87" cy="72"/>
            </a:xfrm>
            <a:custGeom>
              <a:avLst/>
              <a:gdLst>
                <a:gd name="txL" fmla="*/ 0 w 175"/>
                <a:gd name="txT" fmla="*/ 0 h 142"/>
                <a:gd name="txR" fmla="*/ 175 w 175"/>
                <a:gd name="txB" fmla="*/ 142 h 142"/>
              </a:gdLst>
              <a:ahLst/>
              <a:cxnLst>
                <a:cxn ang="0">
                  <a:pos x="175" y="0"/>
                </a:cxn>
                <a:cxn ang="0">
                  <a:pos x="114" y="142"/>
                </a:cxn>
                <a:cxn ang="0">
                  <a:pos x="0" y="140"/>
                </a:cxn>
                <a:cxn ang="0">
                  <a:pos x="38" y="110"/>
                </a:cxn>
                <a:cxn ang="0">
                  <a:pos x="95" y="106"/>
                </a:cxn>
                <a:cxn ang="0">
                  <a:pos x="175" y="0"/>
                </a:cxn>
                <a:cxn ang="0">
                  <a:pos x="175" y="0"/>
                </a:cxn>
              </a:cxnLst>
              <a:rect l="txL" t="txT" r="txR" b="txB"/>
              <a:pathLst>
                <a:path w="175" h="142">
                  <a:moveTo>
                    <a:pt x="175" y="0"/>
                  </a:moveTo>
                  <a:lnTo>
                    <a:pt x="114" y="142"/>
                  </a:lnTo>
                  <a:lnTo>
                    <a:pt x="0" y="140"/>
                  </a:lnTo>
                  <a:lnTo>
                    <a:pt x="38" y="110"/>
                  </a:lnTo>
                  <a:lnTo>
                    <a:pt x="95" y="106"/>
                  </a:lnTo>
                  <a:lnTo>
                    <a:pt x="175" y="0"/>
                  </a:lnTo>
                  <a:lnTo>
                    <a:pt x="175"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800" name="Freeform 54"/>
            <p:cNvSpPr/>
            <p:nvPr/>
          </p:nvSpPr>
          <p:spPr>
            <a:xfrm>
              <a:off x="1882" y="3619"/>
              <a:ext cx="53" cy="65"/>
            </a:xfrm>
            <a:custGeom>
              <a:avLst/>
              <a:gdLst>
                <a:gd name="txL" fmla="*/ 0 w 106"/>
                <a:gd name="txT" fmla="*/ 0 h 131"/>
                <a:gd name="txR" fmla="*/ 106 w 106"/>
                <a:gd name="txB" fmla="*/ 131 h 131"/>
              </a:gdLst>
              <a:ahLst/>
              <a:cxnLst>
                <a:cxn ang="0">
                  <a:pos x="38" y="4"/>
                </a:cxn>
                <a:cxn ang="0">
                  <a:pos x="0" y="131"/>
                </a:cxn>
                <a:cxn ang="0">
                  <a:pos x="106" y="49"/>
                </a:cxn>
                <a:cxn ang="0">
                  <a:pos x="99" y="26"/>
                </a:cxn>
                <a:cxn ang="0">
                  <a:pos x="38" y="72"/>
                </a:cxn>
                <a:cxn ang="0">
                  <a:pos x="66" y="0"/>
                </a:cxn>
                <a:cxn ang="0">
                  <a:pos x="38" y="4"/>
                </a:cxn>
                <a:cxn ang="0">
                  <a:pos x="38" y="4"/>
                </a:cxn>
              </a:cxnLst>
              <a:rect l="txL" t="txT" r="txR" b="txB"/>
              <a:pathLst>
                <a:path w="106" h="131">
                  <a:moveTo>
                    <a:pt x="38" y="4"/>
                  </a:moveTo>
                  <a:lnTo>
                    <a:pt x="0" y="131"/>
                  </a:lnTo>
                  <a:lnTo>
                    <a:pt x="106" y="49"/>
                  </a:lnTo>
                  <a:lnTo>
                    <a:pt x="99" y="26"/>
                  </a:lnTo>
                  <a:lnTo>
                    <a:pt x="38" y="72"/>
                  </a:lnTo>
                  <a:lnTo>
                    <a:pt x="66" y="0"/>
                  </a:lnTo>
                  <a:lnTo>
                    <a:pt x="38" y="4"/>
                  </a:lnTo>
                  <a:lnTo>
                    <a:pt x="38" y="4"/>
                  </a:lnTo>
                  <a:close/>
                </a:path>
              </a:pathLst>
            </a:custGeom>
            <a:solidFill>
              <a:srgbClr val="000000"/>
            </a:solidFill>
            <a:ln w="9525">
              <a:noFill/>
            </a:ln>
          </p:spPr>
          <p:txBody>
            <a:bodyPr/>
            <a:lstStyle/>
            <a:p>
              <a:endParaRPr dirty="0">
                <a:latin typeface="Arial" panose="020B0604020202020204" pitchFamily="34" charset="0"/>
              </a:endParaRPr>
            </a:p>
          </p:txBody>
        </p:sp>
        <p:sp>
          <p:nvSpPr>
            <p:cNvPr id="31801" name="Freeform 55"/>
            <p:cNvSpPr/>
            <p:nvPr/>
          </p:nvSpPr>
          <p:spPr>
            <a:xfrm>
              <a:off x="1981" y="3361"/>
              <a:ext cx="40" cy="71"/>
            </a:xfrm>
            <a:custGeom>
              <a:avLst/>
              <a:gdLst>
                <a:gd name="txL" fmla="*/ 0 w 79"/>
                <a:gd name="txT" fmla="*/ 0 h 140"/>
                <a:gd name="txR" fmla="*/ 79 w 79"/>
                <a:gd name="txB" fmla="*/ 140 h 140"/>
              </a:gdLst>
              <a:ahLst/>
              <a:cxnLst>
                <a:cxn ang="0">
                  <a:pos x="0" y="0"/>
                </a:cxn>
                <a:cxn ang="0">
                  <a:pos x="53" y="140"/>
                </a:cxn>
                <a:cxn ang="0">
                  <a:pos x="79" y="106"/>
                </a:cxn>
                <a:cxn ang="0">
                  <a:pos x="53" y="19"/>
                </a:cxn>
                <a:cxn ang="0">
                  <a:pos x="0" y="0"/>
                </a:cxn>
                <a:cxn ang="0">
                  <a:pos x="0" y="0"/>
                </a:cxn>
              </a:cxnLst>
              <a:rect l="txL" t="txT" r="txR" b="txB"/>
              <a:pathLst>
                <a:path w="79" h="140">
                  <a:moveTo>
                    <a:pt x="0" y="0"/>
                  </a:moveTo>
                  <a:lnTo>
                    <a:pt x="53" y="140"/>
                  </a:lnTo>
                  <a:lnTo>
                    <a:pt x="79" y="106"/>
                  </a:lnTo>
                  <a:lnTo>
                    <a:pt x="53" y="1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802" name="Freeform 56"/>
            <p:cNvSpPr/>
            <p:nvPr/>
          </p:nvSpPr>
          <p:spPr>
            <a:xfrm>
              <a:off x="1489" y="3551"/>
              <a:ext cx="380" cy="23"/>
            </a:xfrm>
            <a:custGeom>
              <a:avLst/>
              <a:gdLst>
                <a:gd name="txL" fmla="*/ 0 w 759"/>
                <a:gd name="txT" fmla="*/ 0 h 45"/>
                <a:gd name="txR" fmla="*/ 759 w 759"/>
                <a:gd name="txB" fmla="*/ 45 h 45"/>
              </a:gdLst>
              <a:ahLst/>
              <a:cxnLst>
                <a:cxn ang="0">
                  <a:pos x="0" y="0"/>
                </a:cxn>
                <a:cxn ang="0">
                  <a:pos x="698" y="0"/>
                </a:cxn>
                <a:cxn ang="0">
                  <a:pos x="759" y="45"/>
                </a:cxn>
                <a:cxn ang="0">
                  <a:pos x="80" y="45"/>
                </a:cxn>
                <a:cxn ang="0">
                  <a:pos x="0" y="0"/>
                </a:cxn>
                <a:cxn ang="0">
                  <a:pos x="0" y="0"/>
                </a:cxn>
              </a:cxnLst>
              <a:rect l="txL" t="txT" r="txR" b="txB"/>
              <a:pathLst>
                <a:path w="759" h="45">
                  <a:moveTo>
                    <a:pt x="0" y="0"/>
                  </a:moveTo>
                  <a:lnTo>
                    <a:pt x="698" y="0"/>
                  </a:lnTo>
                  <a:lnTo>
                    <a:pt x="759" y="45"/>
                  </a:lnTo>
                  <a:lnTo>
                    <a:pt x="80" y="45"/>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31803" name="Freeform 57"/>
            <p:cNvSpPr/>
            <p:nvPr/>
          </p:nvSpPr>
          <p:spPr>
            <a:xfrm>
              <a:off x="2118" y="3551"/>
              <a:ext cx="149" cy="21"/>
            </a:xfrm>
            <a:custGeom>
              <a:avLst/>
              <a:gdLst>
                <a:gd name="txL" fmla="*/ 0 w 299"/>
                <a:gd name="txT" fmla="*/ 0 h 42"/>
                <a:gd name="txR" fmla="*/ 299 w 299"/>
                <a:gd name="txB" fmla="*/ 42 h 42"/>
              </a:gdLst>
              <a:ahLst/>
              <a:cxnLst>
                <a:cxn ang="0">
                  <a:pos x="12" y="0"/>
                </a:cxn>
                <a:cxn ang="0">
                  <a:pos x="299" y="0"/>
                </a:cxn>
                <a:cxn ang="0">
                  <a:pos x="147" y="36"/>
                </a:cxn>
                <a:cxn ang="0">
                  <a:pos x="0" y="42"/>
                </a:cxn>
                <a:cxn ang="0">
                  <a:pos x="12" y="0"/>
                </a:cxn>
                <a:cxn ang="0">
                  <a:pos x="12" y="0"/>
                </a:cxn>
              </a:cxnLst>
              <a:rect l="txL" t="txT" r="txR" b="txB"/>
              <a:pathLst>
                <a:path w="299" h="42">
                  <a:moveTo>
                    <a:pt x="12" y="0"/>
                  </a:moveTo>
                  <a:lnTo>
                    <a:pt x="299" y="0"/>
                  </a:lnTo>
                  <a:lnTo>
                    <a:pt x="147" y="36"/>
                  </a:lnTo>
                  <a:lnTo>
                    <a:pt x="0" y="42"/>
                  </a:lnTo>
                  <a:lnTo>
                    <a:pt x="12" y="0"/>
                  </a:lnTo>
                  <a:lnTo>
                    <a:pt x="12" y="0"/>
                  </a:lnTo>
                  <a:close/>
                </a:path>
              </a:pathLst>
            </a:custGeom>
            <a:solidFill>
              <a:srgbClr val="000000"/>
            </a:solidFill>
            <a:ln w="9525">
              <a:noFill/>
            </a:ln>
          </p:spPr>
          <p:txBody>
            <a:bodyPr/>
            <a:lstStyle/>
            <a:p>
              <a:endParaRPr dirty="0">
                <a:latin typeface="Arial" panose="020B0604020202020204" pitchFamily="34" charset="0"/>
              </a:endParaRPr>
            </a:p>
          </p:txBody>
        </p:sp>
      </p:grpSp>
      <p:sp>
        <p:nvSpPr>
          <p:cNvPr id="184378" name="AutoShape 58"/>
          <p:cNvSpPr>
            <a:spLocks noChangeArrowheads="1"/>
          </p:cNvSpPr>
          <p:nvPr/>
        </p:nvSpPr>
        <p:spPr bwMode="auto">
          <a:xfrm>
            <a:off x="4267200" y="1447800"/>
            <a:ext cx="5410200" cy="1752600"/>
          </a:xfrm>
          <a:prstGeom prst="wedgeRoundRectCallout">
            <a:avLst>
              <a:gd name="adj1" fmla="val -50616"/>
              <a:gd name="adj2" fmla="val 71741"/>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a:ln>
                  <a:noFill/>
                </a:ln>
                <a:solidFill>
                  <a:schemeClr val="tx1"/>
                </a:solidFill>
                <a:effectLst/>
                <a:uLnTx/>
                <a:uFillTx/>
                <a:latin typeface="Times New Roman" panose="02020603050405020304" charset="0"/>
                <a:ea typeface="+mn-ea"/>
                <a:cs typeface="+mn-cs"/>
              </a:rPr>
              <a:t>There’s a shortcut.  Simply divide one by the number of years (1 ÷ 5 = .20).</a:t>
            </a:r>
          </a:p>
        </p:txBody>
      </p:sp>
      <p:sp>
        <p:nvSpPr>
          <p:cNvPr id="184379" name="Rectangle 59"/>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4380" name="AutoShape 60"/>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4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5348" name="Rectangle 4"/>
          <p:cNvSpPr/>
          <p:nvPr/>
        </p:nvSpPr>
        <p:spPr>
          <a:xfrm>
            <a:off x="2363788" y="2851150"/>
            <a:ext cx="7464425" cy="581025"/>
          </a:xfrm>
          <a:prstGeom prst="rect">
            <a:avLst/>
          </a:prstGeom>
          <a:noFill/>
          <a:ln w="12700">
            <a:noFill/>
          </a:ln>
        </p:spPr>
        <p:txBody>
          <a:bodyPr lIns="90488" tIns="44450" rIns="90488" bIns="44450">
            <a:spAutoFit/>
          </a:bodyPr>
          <a:lstStyle/>
          <a:p>
            <a:pPr algn="ctr" eaLnBrk="0" hangingPunct="0">
              <a:spcBef>
                <a:spcPct val="50000"/>
              </a:spcBef>
            </a:pPr>
            <a:r>
              <a:rPr sz="3200" dirty="0">
                <a:latin typeface="Times New Roman" panose="02020603050405020304" charset="0"/>
              </a:rPr>
              <a:t>Double the straight-line rate.</a:t>
            </a:r>
          </a:p>
        </p:txBody>
      </p:sp>
      <p:sp>
        <p:nvSpPr>
          <p:cNvPr id="185349" name="Oval 5"/>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a:ln>
                  <a:noFill/>
                </a:ln>
                <a:solidFill>
                  <a:srgbClr val="00279F"/>
                </a:solidFill>
                <a:effectLst/>
                <a:uLnTx/>
                <a:uFillTx/>
                <a:latin typeface="Times New Roman" panose="02020603050405020304" charset="0"/>
                <a:ea typeface="+mn-ea"/>
                <a:cs typeface="+mn-cs"/>
              </a:rPr>
              <a:t>Step 2</a:t>
            </a:r>
          </a:p>
        </p:txBody>
      </p:sp>
      <p:sp>
        <p:nvSpPr>
          <p:cNvPr id="185350" name="Text Box 6"/>
          <p:cNvSpPr txBox="1"/>
          <p:nvPr/>
        </p:nvSpPr>
        <p:spPr>
          <a:xfrm>
            <a:off x="3581400" y="3426460"/>
            <a:ext cx="4953000" cy="706755"/>
          </a:xfrm>
          <a:prstGeom prst="rect">
            <a:avLst/>
          </a:prstGeom>
          <a:noFill/>
          <a:ln w="12700">
            <a:noFill/>
          </a:ln>
        </p:spPr>
        <p:txBody>
          <a:bodyPr anchor="ctr" anchorCtr="0">
            <a:spAutoFit/>
          </a:bodyPr>
          <a:lstStyle/>
          <a:p>
            <a:pPr algn="ctr" eaLnBrk="0" hangingPunct="0">
              <a:spcBef>
                <a:spcPct val="50000"/>
              </a:spcBef>
            </a:pPr>
            <a:r>
              <a:rPr sz="4000" dirty="0">
                <a:latin typeface="Times New Roman" panose="02020603050405020304" charset="0"/>
              </a:rPr>
              <a:t>.20 x 2 = .40</a:t>
            </a:r>
          </a:p>
        </p:txBody>
      </p:sp>
      <p:sp>
        <p:nvSpPr>
          <p:cNvPr id="185351" name="Text Box 7"/>
          <p:cNvSpPr txBox="1">
            <a:spLocks noChangeArrowheads="1"/>
          </p:cNvSpPr>
          <p:nvPr/>
        </p:nvSpPr>
        <p:spPr bwMode="auto">
          <a:xfrm>
            <a:off x="2057400" y="4339908"/>
            <a:ext cx="7620000" cy="2061210"/>
          </a:xfrm>
          <a:prstGeom prst="rect">
            <a:avLst/>
          </a:prstGeom>
          <a:solidFill>
            <a:schemeClr val="bg1"/>
          </a:solidFill>
          <a:ln w="12700">
            <a:solidFill>
              <a:schemeClr val="tx1"/>
            </a:solidFill>
            <a:miter lim="800000"/>
          </a:ln>
          <a:effectLst>
            <a:outerShdw dist="107763" dir="2700000" algn="ctr" rotWithShape="0">
              <a:schemeClr val="tx1"/>
            </a:outerShdw>
          </a:effectLst>
        </p:spPr>
        <p:txBody>
          <a:bodyPr anchor="ctr">
            <a:spAutoFit/>
          </a:bodyPr>
          <a:lstStyle/>
          <a:p>
            <a:pPr marR="0" algn="ctr" defTabSz="914400" eaLnBrk="0" hangingPunct="0">
              <a:spcBef>
                <a:spcPct val="50000"/>
              </a:spcBef>
              <a:buClrTx/>
              <a:buSzTx/>
              <a:buFontTx/>
              <a:buNone/>
              <a:defRPr/>
            </a:pPr>
            <a:r>
              <a:rPr kumimoji="0" lang="en-US" sz="3200" kern="1200" cap="none" spc="0" normalizeH="0" baseline="0" noProof="0">
                <a:latin typeface="Times New Roman" panose="02020603050405020304" charset="0"/>
                <a:ea typeface="+mn-ea"/>
                <a:cs typeface="+mn-cs"/>
              </a:rPr>
              <a:t>For the first year, the cost of the asset is multiplied by 40 percent.  After the first year, the </a:t>
            </a:r>
            <a:r>
              <a:rPr kumimoji="0" lang="en-US" sz="3200" b="1" i="1" kern="1200" cap="none" spc="0" normalizeH="0" baseline="0" noProof="0">
                <a:solidFill>
                  <a:srgbClr val="000099"/>
                </a:solidFill>
                <a:latin typeface="Times New Roman" panose="02020603050405020304" charset="0"/>
                <a:ea typeface="+mn-ea"/>
                <a:cs typeface="+mn-cs"/>
              </a:rPr>
              <a:t>declining</a:t>
            </a:r>
            <a:r>
              <a:rPr kumimoji="0" lang="en-US" sz="3200" b="1" kern="1200" cap="none" spc="0" normalizeH="0" baseline="0" noProof="0">
                <a:solidFill>
                  <a:srgbClr val="000099"/>
                </a:solidFill>
                <a:latin typeface="Times New Roman" panose="02020603050405020304" charset="0"/>
                <a:ea typeface="+mn-ea"/>
                <a:cs typeface="+mn-cs"/>
              </a:rPr>
              <a:t> </a:t>
            </a:r>
            <a:r>
              <a:rPr kumimoji="0" lang="en-US" sz="3200" b="1" i="1" kern="1200" cap="none" spc="0" normalizeH="0" baseline="0" noProof="0">
                <a:solidFill>
                  <a:srgbClr val="000099"/>
                </a:solidFill>
                <a:latin typeface="Times New Roman" panose="02020603050405020304" charset="0"/>
                <a:ea typeface="+mn-ea"/>
                <a:cs typeface="+mn-cs"/>
              </a:rPr>
              <a:t>book value</a:t>
            </a:r>
            <a:r>
              <a:rPr kumimoji="0" lang="en-US" sz="3200" kern="1200" cap="none" spc="0" normalizeH="0" baseline="0" noProof="0">
                <a:latin typeface="Times New Roman" panose="02020603050405020304" charset="0"/>
                <a:ea typeface="+mn-ea"/>
                <a:cs typeface="+mn-cs"/>
              </a:rPr>
              <a:t> of the asset is multiplied 40 percent.</a:t>
            </a:r>
          </a:p>
        </p:txBody>
      </p:sp>
      <p:sp>
        <p:nvSpPr>
          <p:cNvPr id="185352" name="Rectangle 8"/>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5353" name="AutoShape 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5348"/>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85350"/>
                                        </p:tgtEl>
                                        <p:attrNameLst>
                                          <p:attrName>style.visibility</p:attrName>
                                        </p:attrNameLst>
                                      </p:cBhvr>
                                      <p:to>
                                        <p:strVal val="visible"/>
                                      </p:to>
                                    </p:set>
                                  </p:childTnLst>
                                </p:cTn>
                              </p:par>
                            </p:childTnLst>
                          </p:cTn>
                        </p:par>
                        <p:par>
                          <p:cTn id="10" fill="hold">
                            <p:stCondLst>
                              <p:cond delay="3000"/>
                            </p:stCondLst>
                            <p:childTnLst>
                              <p:par>
                                <p:cTn id="11" presetID="17" presetClass="entr" presetSubtype="10" fill="hold" grpId="0" nodeType="afterEffect">
                                  <p:stCondLst>
                                    <p:cond delay="1000"/>
                                  </p:stCondLst>
                                  <p:childTnLst>
                                    <p:set>
                                      <p:cBhvr>
                                        <p:cTn id="12" dur="1" fill="hold">
                                          <p:stCondLst>
                                            <p:cond delay="0"/>
                                          </p:stCondLst>
                                        </p:cTn>
                                        <p:tgtEl>
                                          <p:spTgt spid="185351"/>
                                        </p:tgtEl>
                                        <p:attrNameLst>
                                          <p:attrName>style.visibility</p:attrName>
                                        </p:attrNameLst>
                                      </p:cBhvr>
                                      <p:to>
                                        <p:strVal val="visible"/>
                                      </p:to>
                                    </p:set>
                                    <p:anim calcmode="lin" valueType="num">
                                      <p:cBhvr>
                                        <p:cTn id="13" dur="500" fill="hold"/>
                                        <p:tgtEl>
                                          <p:spTgt spid="185351"/>
                                        </p:tgtEl>
                                        <p:attrNameLst>
                                          <p:attrName>ppt_w</p:attrName>
                                        </p:attrNameLst>
                                      </p:cBhvr>
                                      <p:tavLst>
                                        <p:tav tm="0">
                                          <p:val>
                                            <p:fltVal val="0"/>
                                          </p:val>
                                        </p:tav>
                                        <p:tav tm="100000">
                                          <p:val>
                                            <p:strVal val="#ppt_w"/>
                                          </p:val>
                                        </p:tav>
                                      </p:tavLst>
                                    </p:anim>
                                    <p:anim calcmode="lin" valueType="num">
                                      <p:cBhvr>
                                        <p:cTn id="14" dur="500" fill="hold"/>
                                        <p:tgtEl>
                                          <p:spTgt spid="185351"/>
                                        </p:tgtEl>
                                        <p:attrNameLst>
                                          <p:attrName>ppt_h</p:attrName>
                                        </p:attrNameLst>
                                      </p:cBhvr>
                                      <p:tavLst>
                                        <p:tav tm="0">
                                          <p:val>
                                            <p:strVal val="#ppt_h"/>
                                          </p:val>
                                        </p:tav>
                                        <p:tav tm="100000">
                                          <p:val>
                                            <p:strVal val="#ppt_h"/>
                                          </p:val>
                                        </p:tav>
                                      </p:tavLst>
                                    </p:anim>
                                  </p:childTnLst>
                                </p:cTn>
                              </p:par>
                            </p:childTnLst>
                          </p:cTn>
                        </p:par>
                        <p:par>
                          <p:cTn id="15" fill="hold">
                            <p:stCondLst>
                              <p:cond delay="4500"/>
                            </p:stCondLst>
                            <p:childTnLst>
                              <p:par>
                                <p:cTn id="16" presetID="1" presetClass="entr" presetSubtype="0" fill="hold" grpId="0" nodeType="afterEffect">
                                  <p:stCondLst>
                                    <p:cond delay="1000"/>
                                  </p:stCondLst>
                                  <p:childTnLst>
                                    <p:set>
                                      <p:cBhvr>
                                        <p:cTn id="17" dur="1" fill="hold">
                                          <p:stCondLst>
                                            <p:cond delay="499"/>
                                          </p:stCondLst>
                                        </p:cTn>
                                        <p:tgtEl>
                                          <p:spTgt spid="185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p:bldP spid="185350" grpId="0"/>
      <p:bldP spid="185351" grpId="0" bldLvl="0" animBg="1"/>
      <p:bldP spid="185353"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6371" name="Rectangle 3"/>
          <p:cNvSpPr/>
          <p:nvPr/>
        </p:nvSpPr>
        <p:spPr>
          <a:xfrm>
            <a:off x="2363788" y="2851150"/>
            <a:ext cx="7464425" cy="704215"/>
          </a:xfrm>
          <a:prstGeom prst="rect">
            <a:avLst/>
          </a:prstGeom>
          <a:noFill/>
          <a:ln w="12700">
            <a:noFill/>
          </a:ln>
        </p:spPr>
        <p:txBody>
          <a:bodyPr lIns="90488" tIns="44450" rIns="90488" bIns="44450">
            <a:spAutoFit/>
          </a:bodyPr>
          <a:lstStyle/>
          <a:p>
            <a:pPr algn="ctr" eaLnBrk="0" hangingPunct="0">
              <a:spcBef>
                <a:spcPct val="50000"/>
              </a:spcBef>
            </a:pPr>
            <a:r>
              <a:rPr sz="4000" dirty="0">
                <a:latin typeface="Bookman Old Style" panose="02050604050505020204" pitchFamily="18" charset="0"/>
              </a:rPr>
              <a:t>Build a table.</a:t>
            </a:r>
          </a:p>
        </p:txBody>
      </p:sp>
      <p:sp>
        <p:nvSpPr>
          <p:cNvPr id="186372" name="Oval 4"/>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a:ln>
                  <a:noFill/>
                </a:ln>
                <a:solidFill>
                  <a:srgbClr val="000099"/>
                </a:solidFill>
                <a:effectLst/>
                <a:uLnTx/>
                <a:uFillTx/>
                <a:latin typeface="Times New Roman" panose="02020603050405020304" charset="0"/>
                <a:ea typeface="+mn-ea"/>
                <a:cs typeface="+mn-cs"/>
              </a:rPr>
              <a:t>Step 3</a:t>
            </a:r>
          </a:p>
        </p:txBody>
      </p:sp>
      <p:sp>
        <p:nvSpPr>
          <p:cNvPr id="186374" name="Rectangle 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6375" name="AutoShape 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6371"/>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86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18637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4819"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4820"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4821"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4822"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4823"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4824"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4825" name="Rectangle 8"/>
          <p:cNvSpPr/>
          <p:nvPr/>
        </p:nvSpPr>
        <p:spPr>
          <a:xfrm>
            <a:off x="1600200" y="2436813"/>
            <a:ext cx="8991600" cy="901065"/>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b="1" dirty="0">
                <a:solidFill>
                  <a:srgbClr val="000099"/>
                </a:solidFill>
                <a:latin typeface="Times New Roman" panose="02020603050405020304" charset="0"/>
              </a:rPr>
              <a:t>1	$24,000	40%	$9,600	</a:t>
            </a: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4826"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4827"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4828"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4829"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4830"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4831"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7408"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7409" name="AutoShape 17"/>
          <p:cNvSpPr>
            <a:spLocks noChangeArrowheads="1"/>
          </p:cNvSpPr>
          <p:nvPr/>
        </p:nvSpPr>
        <p:spPr bwMode="auto">
          <a:xfrm>
            <a:off x="5067300" y="2971800"/>
            <a:ext cx="2209800" cy="1219200"/>
          </a:xfrm>
          <a:prstGeom prst="upArrowCallout">
            <a:avLst>
              <a:gd name="adj1" fmla="val 45313"/>
              <a:gd name="adj2" fmla="val 45313"/>
              <a:gd name="adj3" fmla="val 16667"/>
              <a:gd name="adj4" fmla="val 66667"/>
            </a:avLst>
          </a:prstGeom>
          <a:solidFill>
            <a:schemeClr val="bg1"/>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a:ln>
                  <a:noFill/>
                </a:ln>
                <a:solidFill>
                  <a:srgbClr val="CC3300"/>
                </a:solidFill>
                <a:effectLst/>
                <a:uLnTx/>
                <a:uFillTx/>
                <a:latin typeface="Times New Roman" panose="02020603050405020304" charset="0"/>
                <a:ea typeface="+mn-ea"/>
                <a:cs typeface="+mn-cs"/>
              </a:rPr>
              <a:t>$24,000 x .40</a:t>
            </a:r>
          </a:p>
        </p:txBody>
      </p:sp>
      <p:sp>
        <p:nvSpPr>
          <p:cNvPr id="187410" name="AutoShape 1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87409"/>
                                        </p:tgtEl>
                                        <p:attrNameLst>
                                          <p:attrName>style.visibility</p:attrName>
                                        </p:attrNameLst>
                                      </p:cBhvr>
                                      <p:to>
                                        <p:strVal val="visible"/>
                                      </p:to>
                                    </p:set>
                                    <p:anim calcmode="lin" valueType="num">
                                      <p:cBhvr>
                                        <p:cTn id="7" dur="500" fill="hold"/>
                                        <p:tgtEl>
                                          <p:spTgt spid="187409"/>
                                        </p:tgtEl>
                                        <p:attrNameLst>
                                          <p:attrName>ppt_x</p:attrName>
                                        </p:attrNameLst>
                                      </p:cBhvr>
                                      <p:tavLst>
                                        <p:tav tm="0">
                                          <p:val>
                                            <p:strVal val="#ppt_x"/>
                                          </p:val>
                                        </p:tav>
                                        <p:tav tm="100000">
                                          <p:val>
                                            <p:strVal val="#ppt_x"/>
                                          </p:val>
                                        </p:tav>
                                      </p:tavLst>
                                    </p:anim>
                                    <p:anim calcmode="lin" valueType="num">
                                      <p:cBhvr>
                                        <p:cTn id="8" dur="500" fill="hold"/>
                                        <p:tgtEl>
                                          <p:spTgt spid="187409"/>
                                        </p:tgtEl>
                                        <p:attrNameLst>
                                          <p:attrName>ppt_y</p:attrName>
                                        </p:attrNameLst>
                                      </p:cBhvr>
                                      <p:tavLst>
                                        <p:tav tm="0">
                                          <p:val>
                                            <p:strVal val="#ppt_y+#ppt_h/2"/>
                                          </p:val>
                                        </p:tav>
                                        <p:tav tm="100000">
                                          <p:val>
                                            <p:strVal val="#ppt_y"/>
                                          </p:val>
                                        </p:tav>
                                      </p:tavLst>
                                    </p:anim>
                                    <p:anim calcmode="lin" valueType="num">
                                      <p:cBhvr>
                                        <p:cTn id="9" dur="500" fill="hold"/>
                                        <p:tgtEl>
                                          <p:spTgt spid="187409"/>
                                        </p:tgtEl>
                                        <p:attrNameLst>
                                          <p:attrName>ppt_w</p:attrName>
                                        </p:attrNameLst>
                                      </p:cBhvr>
                                      <p:tavLst>
                                        <p:tav tm="0">
                                          <p:val>
                                            <p:strVal val="#ppt_w"/>
                                          </p:val>
                                        </p:tav>
                                        <p:tav tm="100000">
                                          <p:val>
                                            <p:strVal val="#ppt_w"/>
                                          </p:val>
                                        </p:tav>
                                      </p:tavLst>
                                    </p:anim>
                                    <p:anim calcmode="lin" valueType="num">
                                      <p:cBhvr>
                                        <p:cTn id="10" dur="500" fill="hold"/>
                                        <p:tgtEl>
                                          <p:spTgt spid="187409"/>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9" grpId="0" bldLvl="0" animBg="1"/>
      <p:bldP spid="187410"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8"/>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5843"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5844"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5845"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5846"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5847"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5848"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5849" name="Rectangle 8"/>
          <p:cNvSpPr/>
          <p:nvPr/>
        </p:nvSpPr>
        <p:spPr>
          <a:xfrm>
            <a:off x="1600200" y="2436813"/>
            <a:ext cx="8991600" cy="901065"/>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b="1"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5850"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5851"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5852"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5853"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5854"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5855"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8432"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8433"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8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5" name="Title 488454"/>
          <p:cNvSpPr>
            <a:spLocks noGrp="1"/>
          </p:cNvSpPr>
          <p:nvPr>
            <p:ph type="title"/>
          </p:nvPr>
        </p:nvSpPr>
        <p:spPr>
          <a:xfrm>
            <a:off x="838200" y="365125"/>
            <a:ext cx="10515600" cy="373380"/>
          </a:xfrm>
        </p:spPr>
        <p:txBody>
          <a:bodyPr anchor="ctr" anchorCtr="0">
            <a:normAutofit fontScale="90000"/>
          </a:bodyPr>
          <a:lstStyle/>
          <a:p>
            <a:endParaRPr/>
          </a:p>
        </p:txBody>
      </p:sp>
      <p:sp>
        <p:nvSpPr>
          <p:cNvPr id="488456" name="Text Placeholder 488455"/>
          <p:cNvSpPr>
            <a:spLocks noGrp="1"/>
          </p:cNvSpPr>
          <p:nvPr>
            <p:ph type="body" idx="1"/>
          </p:nvPr>
        </p:nvSpPr>
        <p:spPr/>
        <p:txBody>
          <a:bodyPr/>
          <a:lstStyle/>
          <a:p>
            <a:endParaRPr dirty="0"/>
          </a:p>
        </p:txBody>
      </p:sp>
      <p:graphicFrame>
        <p:nvGraphicFramePr>
          <p:cNvPr id="488451" name="Object 488450"/>
          <p:cNvGraphicFramePr/>
          <p:nvPr/>
        </p:nvGraphicFramePr>
        <p:xfrm>
          <a:off x="2198688" y="2133600"/>
          <a:ext cx="8466137" cy="3810000"/>
        </p:xfrm>
        <a:graphic>
          <a:graphicData uri="http://schemas.openxmlformats.org/presentationml/2006/ole">
            <mc:AlternateContent xmlns:mc="http://schemas.openxmlformats.org/markup-compatibility/2006">
              <mc:Choice xmlns:v="urn:schemas-microsoft-com:vml" Requires="v">
                <p:oleObj r:id="rId2" imgW="8625840" imgH="3898265" progId="Word.Document.8">
                  <p:embed/>
                </p:oleObj>
              </mc:Choice>
              <mc:Fallback>
                <p:oleObj r:id="rId2" imgW="8625840" imgH="3898265" progId="Word.Document.8">
                  <p:embed/>
                  <p:pic>
                    <p:nvPicPr>
                      <p:cNvPr id="0" name="Picture 3079"/>
                      <p:cNvPicPr/>
                      <p:nvPr/>
                    </p:nvPicPr>
                    <p:blipFill>
                      <a:blip r:embed="rId3"/>
                      <a:stretch>
                        <a:fillRect/>
                      </a:stretch>
                    </p:blipFill>
                    <p:spPr>
                      <a:xfrm>
                        <a:off x="2198688" y="2133600"/>
                        <a:ext cx="8466137" cy="3810000"/>
                      </a:xfrm>
                      <a:prstGeom prst="rect">
                        <a:avLst/>
                      </a:prstGeom>
                      <a:noFill/>
                      <a:ln w="38100">
                        <a:noFill/>
                        <a:miter/>
                      </a:ln>
                    </p:spPr>
                  </p:pic>
                </p:oleObj>
              </mc:Fallback>
            </mc:AlternateContent>
          </a:graphicData>
        </a:graphic>
      </p:graphicFrame>
      <p:sp>
        <p:nvSpPr>
          <p:cNvPr id="488452" name="Straight Connector 488451"/>
          <p:cNvSpPr/>
          <p:nvPr/>
        </p:nvSpPr>
        <p:spPr>
          <a:xfrm>
            <a:off x="2206625" y="2133600"/>
            <a:ext cx="0" cy="3581400"/>
          </a:xfrm>
          <a:prstGeom prst="line">
            <a:avLst/>
          </a:prstGeom>
          <a:ln w="12700" cap="flat" cmpd="sng">
            <a:solidFill>
              <a:schemeClr val="tx1"/>
            </a:solidFill>
            <a:prstDash val="solid"/>
            <a:headEnd type="none" w="sm" len="sm"/>
            <a:tailEnd type="none" w="sm" len="sm"/>
          </a:ln>
        </p:spPr>
      </p:sp>
      <p:sp>
        <p:nvSpPr>
          <p:cNvPr id="488453" name="Straight Connector 488452"/>
          <p:cNvSpPr/>
          <p:nvPr/>
        </p:nvSpPr>
        <p:spPr>
          <a:xfrm>
            <a:off x="8683625" y="2133600"/>
            <a:ext cx="0" cy="3505200"/>
          </a:xfrm>
          <a:prstGeom prst="line">
            <a:avLst/>
          </a:prstGeom>
          <a:ln w="12700" cap="flat" cmpd="sng">
            <a:solidFill>
              <a:schemeClr val="tx1"/>
            </a:solidFill>
            <a:prstDash val="solid"/>
            <a:headEnd type="none" w="sm" len="sm"/>
            <a:tailEnd type="none" w="sm" len="sm"/>
          </a:ln>
        </p:spPr>
      </p:sp>
      <p:sp>
        <p:nvSpPr>
          <p:cNvPr id="488454" name="Text Box 488453"/>
          <p:cNvSpPr txBox="1"/>
          <p:nvPr/>
        </p:nvSpPr>
        <p:spPr>
          <a:xfrm>
            <a:off x="2582863" y="1379538"/>
            <a:ext cx="7156450" cy="368300"/>
          </a:xfrm>
          <a:prstGeom prst="rect">
            <a:avLst/>
          </a:prstGeom>
          <a:noFill/>
          <a:ln w="9525">
            <a:noFill/>
          </a:ln>
        </p:spPr>
        <p:txBody>
          <a:bodyPr>
            <a:spAutoFit/>
          </a:bodyPr>
          <a:lstStyle/>
          <a:p>
            <a:pPr>
              <a:spcBef>
                <a:spcPct val="50000"/>
              </a:spcBef>
            </a:pPr>
            <a:r>
              <a:rPr b="1" u="none">
                <a:solidFill>
                  <a:schemeClr val="accent2"/>
                </a:solidFill>
              </a:rPr>
              <a:t>Note how Marginal Cost changes with each change in Quantity.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488454">
                                            <p:txEl>
                                              <p:pRg st="0" end="0"/>
                                            </p:txEl>
                                          </p:spTgt>
                                        </p:tgtEl>
                                        <p:attrNameLst>
                                          <p:attrName>style.visibility</p:attrName>
                                        </p:attrNameLst>
                                      </p:cBhvr>
                                      <p:to>
                                        <p:strVal val="visible"/>
                                      </p:to>
                                    </p:set>
                                    <p:animEffect transition="in" filter="wipe(right)">
                                      <p:cBhvr>
                                        <p:cTn id="7" dur="500"/>
                                        <p:tgtEl>
                                          <p:spTgt spid="488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9"/>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6867"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6868"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6869"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6870"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6871"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6872"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6873" name="Rectangle 8"/>
          <p:cNvSpPr/>
          <p:nvPr/>
        </p:nvSpPr>
        <p:spPr>
          <a:xfrm>
            <a:off x="1600200" y="2436813"/>
            <a:ext cx="8991600" cy="901065"/>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2	14,400	40%	5,760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6874"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6875"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6876"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6877"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6878"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6879"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89456"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89457" name="AutoShape 17"/>
          <p:cNvSpPr>
            <a:spLocks noChangeArrowheads="1"/>
          </p:cNvSpPr>
          <p:nvPr/>
        </p:nvSpPr>
        <p:spPr bwMode="auto">
          <a:xfrm>
            <a:off x="5105400" y="3352800"/>
            <a:ext cx="2209800" cy="1219200"/>
          </a:xfrm>
          <a:prstGeom prst="upArrowCallout">
            <a:avLst>
              <a:gd name="adj1" fmla="val 45313"/>
              <a:gd name="adj2" fmla="val 45313"/>
              <a:gd name="adj3" fmla="val 16667"/>
              <a:gd name="adj4" fmla="val 66667"/>
            </a:avLst>
          </a:prstGeom>
          <a:solidFill>
            <a:schemeClr val="bg1"/>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a:ln>
                  <a:noFill/>
                </a:ln>
                <a:solidFill>
                  <a:srgbClr val="CC3300"/>
                </a:solidFill>
                <a:effectLst/>
                <a:uLnTx/>
                <a:uFillTx/>
                <a:latin typeface="Times New Roman" panose="02020603050405020304" charset="0"/>
                <a:ea typeface="+mn-ea"/>
                <a:cs typeface="+mn-cs"/>
              </a:rPr>
              <a:t>$14,400 x .40</a:t>
            </a:r>
          </a:p>
        </p:txBody>
      </p:sp>
      <p:sp>
        <p:nvSpPr>
          <p:cNvPr id="189458" name="AutoShape 1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89457"/>
                                        </p:tgtEl>
                                        <p:attrNameLst>
                                          <p:attrName>style.visibility</p:attrName>
                                        </p:attrNameLst>
                                      </p:cBhvr>
                                      <p:to>
                                        <p:strVal val="visible"/>
                                      </p:to>
                                    </p:set>
                                    <p:anim calcmode="lin" valueType="num">
                                      <p:cBhvr>
                                        <p:cTn id="7" dur="500" fill="hold"/>
                                        <p:tgtEl>
                                          <p:spTgt spid="189457"/>
                                        </p:tgtEl>
                                        <p:attrNameLst>
                                          <p:attrName>ppt_x</p:attrName>
                                        </p:attrNameLst>
                                      </p:cBhvr>
                                      <p:tavLst>
                                        <p:tav tm="0">
                                          <p:val>
                                            <p:strVal val="#ppt_x"/>
                                          </p:val>
                                        </p:tav>
                                        <p:tav tm="100000">
                                          <p:val>
                                            <p:strVal val="#ppt_x"/>
                                          </p:val>
                                        </p:tav>
                                      </p:tavLst>
                                    </p:anim>
                                    <p:anim calcmode="lin" valueType="num">
                                      <p:cBhvr>
                                        <p:cTn id="8" dur="500" fill="hold"/>
                                        <p:tgtEl>
                                          <p:spTgt spid="189457"/>
                                        </p:tgtEl>
                                        <p:attrNameLst>
                                          <p:attrName>ppt_y</p:attrName>
                                        </p:attrNameLst>
                                      </p:cBhvr>
                                      <p:tavLst>
                                        <p:tav tm="0">
                                          <p:val>
                                            <p:strVal val="#ppt_y+#ppt_h/2"/>
                                          </p:val>
                                        </p:tav>
                                        <p:tav tm="100000">
                                          <p:val>
                                            <p:strVal val="#ppt_y"/>
                                          </p:val>
                                        </p:tav>
                                      </p:tavLst>
                                    </p:anim>
                                    <p:anim calcmode="lin" valueType="num">
                                      <p:cBhvr>
                                        <p:cTn id="9" dur="500" fill="hold"/>
                                        <p:tgtEl>
                                          <p:spTgt spid="189457"/>
                                        </p:tgtEl>
                                        <p:attrNameLst>
                                          <p:attrName>ppt_w</p:attrName>
                                        </p:attrNameLst>
                                      </p:cBhvr>
                                      <p:tavLst>
                                        <p:tav tm="0">
                                          <p:val>
                                            <p:strVal val="#ppt_w"/>
                                          </p:val>
                                        </p:tav>
                                        <p:tav tm="100000">
                                          <p:val>
                                            <p:strVal val="#ppt_w"/>
                                          </p:val>
                                        </p:tav>
                                      </p:tavLst>
                                    </p:anim>
                                    <p:anim calcmode="lin" valueType="num">
                                      <p:cBhvr>
                                        <p:cTn id="10" dur="500" fill="hold"/>
                                        <p:tgtEl>
                                          <p:spTgt spid="189457"/>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7" grpId="0" bldLvl="0" animBg="1"/>
      <p:bldP spid="18945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8"/>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7891"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7892"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7893"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7894"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7895"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7896"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7897" name="Rectangle 8"/>
          <p:cNvSpPr/>
          <p:nvPr/>
        </p:nvSpPr>
        <p:spPr>
          <a:xfrm>
            <a:off x="1600200" y="2436813"/>
            <a:ext cx="8991600" cy="1344295"/>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7898"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7899"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7900"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7901"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7902"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7903"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90480"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0481"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8"/>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8915"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8916"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8917"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8918"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8919"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8920"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8921" name="Rectangle 8"/>
          <p:cNvSpPr/>
          <p:nvPr/>
        </p:nvSpPr>
        <p:spPr>
          <a:xfrm>
            <a:off x="1600200" y="2436813"/>
            <a:ext cx="8991600" cy="1344295"/>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3	8,640	40%	3,456	18,816	5,184</a:t>
            </a:r>
            <a:r>
              <a:rPr sz="2400" b="1" dirty="0">
                <a:solidFill>
                  <a:srgbClr val="800000"/>
                </a:solidFill>
                <a:latin typeface="Times New Roman" panose="02020603050405020304" charset="0"/>
              </a:rPr>
              <a:t>	</a:t>
            </a:r>
            <a:endParaRPr sz="2400" b="1" dirty="0">
              <a:solidFill>
                <a:srgbClr val="000099"/>
              </a:solidFill>
              <a:latin typeface="Times New Roman" panose="02020603050405020304" charset="0"/>
            </a:endParaRPr>
          </a:p>
        </p:txBody>
      </p:sp>
      <p:sp>
        <p:nvSpPr>
          <p:cNvPr id="38922"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8923"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8924"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8925"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8926"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8927"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91504"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1505"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1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5"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39939"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9940"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39941"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9942"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9943"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9944"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39945" name="Rectangle 8"/>
          <p:cNvSpPr/>
          <p:nvPr/>
        </p:nvSpPr>
        <p:spPr>
          <a:xfrm>
            <a:off x="1600200" y="2436813"/>
            <a:ext cx="8991600" cy="1786890"/>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60045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000099"/>
                </a:solidFill>
                <a:latin typeface="Times New Roman" panose="02020603050405020304" charset="0"/>
              </a:rPr>
              <a:t>	3	8,640	40%	3,456	18,816	5,184</a:t>
            </a: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800000"/>
                </a:solidFill>
                <a:latin typeface="Times New Roman" panose="02020603050405020304" charset="0"/>
              </a:rPr>
              <a:t>	</a:t>
            </a:r>
            <a:r>
              <a:rPr sz="2400" b="1" dirty="0">
                <a:solidFill>
                  <a:srgbClr val="000099"/>
                </a:solidFill>
                <a:latin typeface="Times New Roman" panose="02020603050405020304" charset="0"/>
              </a:rPr>
              <a:t>4	5,184	40%	2,074	20,890	3,110</a:t>
            </a:r>
          </a:p>
        </p:txBody>
      </p:sp>
      <p:sp>
        <p:nvSpPr>
          <p:cNvPr id="39946"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9947"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9948"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9949"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39950"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39951"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192528"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2529"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9"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44"/>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40963"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0964"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40965"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0966"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0967"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0968"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40969" name="Rectangle 8"/>
          <p:cNvSpPr/>
          <p:nvPr/>
        </p:nvSpPr>
        <p:spPr>
          <a:xfrm>
            <a:off x="1600200" y="2436813"/>
            <a:ext cx="8991600" cy="2230120"/>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5	3,110	40%	1,244	22,134	1,866</a:t>
            </a:r>
          </a:p>
        </p:txBody>
      </p:sp>
      <p:sp>
        <p:nvSpPr>
          <p:cNvPr id="40970"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0971"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0972"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40973"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0974"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40975"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grpSp>
        <p:nvGrpSpPr>
          <p:cNvPr id="2" name="Group 16"/>
          <p:cNvGrpSpPr/>
          <p:nvPr/>
        </p:nvGrpSpPr>
        <p:grpSpPr>
          <a:xfrm>
            <a:off x="1981200" y="2286000"/>
            <a:ext cx="2514600" cy="4098925"/>
            <a:chOff x="288" y="1440"/>
            <a:chExt cx="1584" cy="2582"/>
          </a:xfrm>
        </p:grpSpPr>
        <p:grpSp>
          <p:nvGrpSpPr>
            <p:cNvPr id="40979" name="Group 17"/>
            <p:cNvGrpSpPr/>
            <p:nvPr/>
          </p:nvGrpSpPr>
          <p:grpSpPr>
            <a:xfrm>
              <a:off x="288" y="1872"/>
              <a:ext cx="678" cy="2150"/>
              <a:chOff x="1344" y="1696"/>
              <a:chExt cx="678" cy="2150"/>
            </a:xfrm>
          </p:grpSpPr>
          <p:sp>
            <p:nvSpPr>
              <p:cNvPr id="40981" name="Freeform 18"/>
              <p:cNvSpPr/>
              <p:nvPr/>
            </p:nvSpPr>
            <p:spPr>
              <a:xfrm>
                <a:off x="1373" y="3626"/>
                <a:ext cx="649" cy="220"/>
              </a:xfrm>
              <a:custGeom>
                <a:avLst/>
                <a:gdLst>
                  <a:gd name="txL" fmla="*/ 0 w 1297"/>
                  <a:gd name="txT" fmla="*/ 0 h 439"/>
                  <a:gd name="txR" fmla="*/ 1297 w 1297"/>
                  <a:gd name="txB" fmla="*/ 439 h 439"/>
                </a:gdLst>
                <a:ahLst/>
                <a:cxnLst>
                  <a:cxn ang="0">
                    <a:pos x="450" y="439"/>
                  </a:cxn>
                  <a:cxn ang="0">
                    <a:pos x="357" y="405"/>
                  </a:cxn>
                  <a:cxn ang="0">
                    <a:pos x="300" y="331"/>
                  </a:cxn>
                  <a:cxn ang="0">
                    <a:pos x="275" y="272"/>
                  </a:cxn>
                  <a:cxn ang="0">
                    <a:pos x="222" y="215"/>
                  </a:cxn>
                  <a:cxn ang="0">
                    <a:pos x="133" y="154"/>
                  </a:cxn>
                  <a:cxn ang="0">
                    <a:pos x="53" y="123"/>
                  </a:cxn>
                  <a:cxn ang="0">
                    <a:pos x="0" y="66"/>
                  </a:cxn>
                  <a:cxn ang="0">
                    <a:pos x="25" y="34"/>
                  </a:cxn>
                  <a:cxn ang="0">
                    <a:pos x="123" y="0"/>
                  </a:cxn>
                  <a:cxn ang="0">
                    <a:pos x="271" y="6"/>
                  </a:cxn>
                  <a:cxn ang="0">
                    <a:pos x="513" y="6"/>
                  </a:cxn>
                  <a:cxn ang="0">
                    <a:pos x="655" y="7"/>
                  </a:cxn>
                  <a:cxn ang="0">
                    <a:pos x="1251" y="91"/>
                  </a:cxn>
                  <a:cxn ang="0">
                    <a:pos x="1297" y="114"/>
                  </a:cxn>
                  <a:cxn ang="0">
                    <a:pos x="1282" y="133"/>
                  </a:cxn>
                  <a:cxn ang="0">
                    <a:pos x="1215" y="150"/>
                  </a:cxn>
                  <a:cxn ang="0">
                    <a:pos x="944" y="141"/>
                  </a:cxn>
                  <a:cxn ang="0">
                    <a:pos x="801" y="133"/>
                  </a:cxn>
                  <a:cxn ang="0">
                    <a:pos x="682" y="137"/>
                  </a:cxn>
                  <a:cxn ang="0">
                    <a:pos x="623" y="165"/>
                  </a:cxn>
                  <a:cxn ang="0">
                    <a:pos x="613" y="207"/>
                  </a:cxn>
                  <a:cxn ang="0">
                    <a:pos x="598" y="296"/>
                  </a:cxn>
                  <a:cxn ang="0">
                    <a:pos x="566" y="397"/>
                  </a:cxn>
                  <a:cxn ang="0">
                    <a:pos x="513" y="431"/>
                  </a:cxn>
                  <a:cxn ang="0">
                    <a:pos x="450" y="439"/>
                  </a:cxn>
                  <a:cxn ang="0">
                    <a:pos x="450" y="439"/>
                  </a:cxn>
                </a:cxnLst>
                <a:rect l="txL" t="txT" r="txR" b="txB"/>
                <a:pathLst>
                  <a:path w="1297" h="439">
                    <a:moveTo>
                      <a:pt x="450" y="439"/>
                    </a:moveTo>
                    <a:lnTo>
                      <a:pt x="357" y="405"/>
                    </a:lnTo>
                    <a:lnTo>
                      <a:pt x="300" y="331"/>
                    </a:lnTo>
                    <a:lnTo>
                      <a:pt x="275" y="272"/>
                    </a:lnTo>
                    <a:lnTo>
                      <a:pt x="222" y="215"/>
                    </a:lnTo>
                    <a:lnTo>
                      <a:pt x="133" y="154"/>
                    </a:lnTo>
                    <a:lnTo>
                      <a:pt x="53" y="123"/>
                    </a:lnTo>
                    <a:lnTo>
                      <a:pt x="0" y="66"/>
                    </a:lnTo>
                    <a:lnTo>
                      <a:pt x="25" y="34"/>
                    </a:lnTo>
                    <a:lnTo>
                      <a:pt x="123" y="0"/>
                    </a:lnTo>
                    <a:lnTo>
                      <a:pt x="271" y="6"/>
                    </a:lnTo>
                    <a:lnTo>
                      <a:pt x="513" y="6"/>
                    </a:lnTo>
                    <a:lnTo>
                      <a:pt x="655" y="7"/>
                    </a:lnTo>
                    <a:lnTo>
                      <a:pt x="1251" y="91"/>
                    </a:lnTo>
                    <a:lnTo>
                      <a:pt x="1297" y="114"/>
                    </a:lnTo>
                    <a:lnTo>
                      <a:pt x="1282" y="133"/>
                    </a:lnTo>
                    <a:lnTo>
                      <a:pt x="1215" y="150"/>
                    </a:lnTo>
                    <a:lnTo>
                      <a:pt x="944" y="141"/>
                    </a:lnTo>
                    <a:lnTo>
                      <a:pt x="801" y="133"/>
                    </a:lnTo>
                    <a:lnTo>
                      <a:pt x="682" y="137"/>
                    </a:lnTo>
                    <a:lnTo>
                      <a:pt x="623" y="165"/>
                    </a:lnTo>
                    <a:lnTo>
                      <a:pt x="613" y="207"/>
                    </a:lnTo>
                    <a:lnTo>
                      <a:pt x="598" y="296"/>
                    </a:lnTo>
                    <a:lnTo>
                      <a:pt x="566" y="397"/>
                    </a:lnTo>
                    <a:lnTo>
                      <a:pt x="513" y="431"/>
                    </a:lnTo>
                    <a:lnTo>
                      <a:pt x="450" y="439"/>
                    </a:lnTo>
                    <a:lnTo>
                      <a:pt x="450" y="439"/>
                    </a:lnTo>
                    <a:close/>
                  </a:path>
                </a:pathLst>
              </a:custGeom>
              <a:solidFill>
                <a:srgbClr val="999999"/>
              </a:solidFill>
              <a:ln w="9525">
                <a:noFill/>
              </a:ln>
            </p:spPr>
            <p:txBody>
              <a:bodyPr/>
              <a:lstStyle/>
              <a:p>
                <a:endParaRPr dirty="0">
                  <a:latin typeface="Arial" panose="020B0604020202020204" pitchFamily="34" charset="0"/>
                </a:endParaRPr>
              </a:p>
            </p:txBody>
          </p:sp>
          <p:sp>
            <p:nvSpPr>
              <p:cNvPr id="40982" name="Freeform 19"/>
              <p:cNvSpPr/>
              <p:nvPr/>
            </p:nvSpPr>
            <p:spPr>
              <a:xfrm>
                <a:off x="1503" y="3250"/>
                <a:ext cx="173" cy="587"/>
              </a:xfrm>
              <a:custGeom>
                <a:avLst/>
                <a:gdLst>
                  <a:gd name="txL" fmla="*/ 0 w 348"/>
                  <a:gd name="txT" fmla="*/ 0 h 1175"/>
                  <a:gd name="txR" fmla="*/ 348 w 348"/>
                  <a:gd name="txB" fmla="*/ 1175 h 1175"/>
                </a:gdLst>
                <a:ahLst/>
                <a:cxnLst>
                  <a:cxn ang="0">
                    <a:pos x="0" y="29"/>
                  </a:cxn>
                  <a:cxn ang="0">
                    <a:pos x="2" y="63"/>
                  </a:cxn>
                  <a:cxn ang="0">
                    <a:pos x="10" y="308"/>
                  </a:cxn>
                  <a:cxn ang="0">
                    <a:pos x="69" y="595"/>
                  </a:cxn>
                  <a:cxn ang="0">
                    <a:pos x="51" y="755"/>
                  </a:cxn>
                  <a:cxn ang="0">
                    <a:pos x="42" y="791"/>
                  </a:cxn>
                  <a:cxn ang="0">
                    <a:pos x="51" y="861"/>
                  </a:cxn>
                  <a:cxn ang="0">
                    <a:pos x="97" y="1084"/>
                  </a:cxn>
                  <a:cxn ang="0">
                    <a:pos x="112" y="1141"/>
                  </a:cxn>
                  <a:cxn ang="0">
                    <a:pos x="198" y="1175"/>
                  </a:cxn>
                  <a:cxn ang="0">
                    <a:pos x="293" y="1169"/>
                  </a:cxn>
                  <a:cxn ang="0">
                    <a:pos x="340" y="1135"/>
                  </a:cxn>
                  <a:cxn ang="0">
                    <a:pos x="340" y="1068"/>
                  </a:cxn>
                  <a:cxn ang="0">
                    <a:pos x="323" y="1013"/>
                  </a:cxn>
                  <a:cxn ang="0">
                    <a:pos x="260" y="838"/>
                  </a:cxn>
                  <a:cxn ang="0">
                    <a:pos x="274" y="770"/>
                  </a:cxn>
                  <a:cxn ang="0">
                    <a:pos x="253" y="700"/>
                  </a:cxn>
                  <a:cxn ang="0">
                    <a:pos x="238" y="595"/>
                  </a:cxn>
                  <a:cxn ang="0">
                    <a:pos x="224" y="498"/>
                  </a:cxn>
                  <a:cxn ang="0">
                    <a:pos x="260" y="245"/>
                  </a:cxn>
                  <a:cxn ang="0">
                    <a:pos x="274" y="36"/>
                  </a:cxn>
                  <a:cxn ang="0">
                    <a:pos x="321" y="48"/>
                  </a:cxn>
                  <a:cxn ang="0">
                    <a:pos x="348" y="42"/>
                  </a:cxn>
                  <a:cxn ang="0">
                    <a:pos x="323" y="13"/>
                  </a:cxn>
                  <a:cxn ang="0">
                    <a:pos x="276" y="0"/>
                  </a:cxn>
                  <a:cxn ang="0">
                    <a:pos x="0" y="29"/>
                  </a:cxn>
                  <a:cxn ang="0">
                    <a:pos x="0" y="29"/>
                  </a:cxn>
                </a:cxnLst>
                <a:rect l="txL" t="txT" r="txR" b="txB"/>
                <a:pathLst>
                  <a:path w="348" h="1175">
                    <a:moveTo>
                      <a:pt x="0" y="29"/>
                    </a:moveTo>
                    <a:lnTo>
                      <a:pt x="2" y="63"/>
                    </a:lnTo>
                    <a:lnTo>
                      <a:pt x="10" y="308"/>
                    </a:lnTo>
                    <a:lnTo>
                      <a:pt x="69" y="595"/>
                    </a:lnTo>
                    <a:lnTo>
                      <a:pt x="51" y="755"/>
                    </a:lnTo>
                    <a:lnTo>
                      <a:pt x="42" y="791"/>
                    </a:lnTo>
                    <a:lnTo>
                      <a:pt x="51" y="861"/>
                    </a:lnTo>
                    <a:lnTo>
                      <a:pt x="97" y="1084"/>
                    </a:lnTo>
                    <a:lnTo>
                      <a:pt x="112" y="1141"/>
                    </a:lnTo>
                    <a:lnTo>
                      <a:pt x="198" y="1175"/>
                    </a:lnTo>
                    <a:lnTo>
                      <a:pt x="293" y="1169"/>
                    </a:lnTo>
                    <a:lnTo>
                      <a:pt x="340" y="1135"/>
                    </a:lnTo>
                    <a:lnTo>
                      <a:pt x="340" y="1068"/>
                    </a:lnTo>
                    <a:lnTo>
                      <a:pt x="323" y="1013"/>
                    </a:lnTo>
                    <a:lnTo>
                      <a:pt x="260" y="838"/>
                    </a:lnTo>
                    <a:lnTo>
                      <a:pt x="274" y="770"/>
                    </a:lnTo>
                    <a:lnTo>
                      <a:pt x="253" y="700"/>
                    </a:lnTo>
                    <a:lnTo>
                      <a:pt x="238" y="595"/>
                    </a:lnTo>
                    <a:lnTo>
                      <a:pt x="224" y="498"/>
                    </a:lnTo>
                    <a:lnTo>
                      <a:pt x="260" y="245"/>
                    </a:lnTo>
                    <a:lnTo>
                      <a:pt x="274" y="36"/>
                    </a:lnTo>
                    <a:lnTo>
                      <a:pt x="321" y="48"/>
                    </a:lnTo>
                    <a:lnTo>
                      <a:pt x="348" y="42"/>
                    </a:lnTo>
                    <a:lnTo>
                      <a:pt x="323" y="13"/>
                    </a:lnTo>
                    <a:lnTo>
                      <a:pt x="276" y="0"/>
                    </a:lnTo>
                    <a:lnTo>
                      <a:pt x="0" y="29"/>
                    </a:lnTo>
                    <a:lnTo>
                      <a:pt x="0" y="29"/>
                    </a:lnTo>
                    <a:close/>
                  </a:path>
                </a:pathLst>
              </a:custGeom>
              <a:solidFill>
                <a:srgbClr val="A84A3D"/>
              </a:solidFill>
              <a:ln w="9525">
                <a:noFill/>
              </a:ln>
            </p:spPr>
            <p:txBody>
              <a:bodyPr/>
              <a:lstStyle/>
              <a:p>
                <a:endParaRPr dirty="0">
                  <a:latin typeface="Arial" panose="020B0604020202020204" pitchFamily="34" charset="0"/>
                </a:endParaRPr>
              </a:p>
            </p:txBody>
          </p:sp>
          <p:sp>
            <p:nvSpPr>
              <p:cNvPr id="40983" name="Freeform 20"/>
              <p:cNvSpPr/>
              <p:nvPr/>
            </p:nvSpPr>
            <p:spPr>
              <a:xfrm>
                <a:off x="1680" y="3183"/>
                <a:ext cx="305" cy="510"/>
              </a:xfrm>
              <a:custGeom>
                <a:avLst/>
                <a:gdLst>
                  <a:gd name="txL" fmla="*/ 0 w 610"/>
                  <a:gd name="txT" fmla="*/ 0 h 1021"/>
                  <a:gd name="txR" fmla="*/ 610 w 610"/>
                  <a:gd name="txB" fmla="*/ 1021 h 1021"/>
                </a:gdLst>
                <a:ahLst/>
                <a:cxnLst>
                  <a:cxn ang="0">
                    <a:pos x="16" y="40"/>
                  </a:cxn>
                  <a:cxn ang="0">
                    <a:pos x="8" y="84"/>
                  </a:cxn>
                  <a:cxn ang="0">
                    <a:pos x="12" y="536"/>
                  </a:cxn>
                  <a:cxn ang="0">
                    <a:pos x="25" y="648"/>
                  </a:cxn>
                  <a:cxn ang="0">
                    <a:pos x="23" y="755"/>
                  </a:cxn>
                  <a:cxn ang="0">
                    <a:pos x="0" y="857"/>
                  </a:cxn>
                  <a:cxn ang="0">
                    <a:pos x="38" y="964"/>
                  </a:cxn>
                  <a:cxn ang="0">
                    <a:pos x="169" y="964"/>
                  </a:cxn>
                  <a:cxn ang="0">
                    <a:pos x="202" y="954"/>
                  </a:cxn>
                  <a:cxn ang="0">
                    <a:pos x="251" y="966"/>
                  </a:cxn>
                  <a:cxn ang="0">
                    <a:pos x="355" y="1013"/>
                  </a:cxn>
                  <a:cxn ang="0">
                    <a:pos x="485" y="1021"/>
                  </a:cxn>
                  <a:cxn ang="0">
                    <a:pos x="561" y="1004"/>
                  </a:cxn>
                  <a:cxn ang="0">
                    <a:pos x="610" y="954"/>
                  </a:cxn>
                  <a:cxn ang="0">
                    <a:pos x="610" y="884"/>
                  </a:cxn>
                  <a:cxn ang="0">
                    <a:pos x="576" y="861"/>
                  </a:cxn>
                  <a:cxn ang="0">
                    <a:pos x="407" y="857"/>
                  </a:cxn>
                  <a:cxn ang="0">
                    <a:pos x="348" y="774"/>
                  </a:cxn>
                  <a:cxn ang="0">
                    <a:pos x="293" y="709"/>
                  </a:cxn>
                  <a:cxn ang="0">
                    <a:pos x="257" y="662"/>
                  </a:cxn>
                  <a:cxn ang="0">
                    <a:pos x="270" y="542"/>
                  </a:cxn>
                  <a:cxn ang="0">
                    <a:pos x="289" y="143"/>
                  </a:cxn>
                  <a:cxn ang="0">
                    <a:pos x="281" y="34"/>
                  </a:cxn>
                  <a:cxn ang="0">
                    <a:pos x="266" y="0"/>
                  </a:cxn>
                  <a:cxn ang="0">
                    <a:pos x="16" y="40"/>
                  </a:cxn>
                  <a:cxn ang="0">
                    <a:pos x="16" y="40"/>
                  </a:cxn>
                </a:cxnLst>
                <a:rect l="txL" t="txT" r="txR" b="txB"/>
                <a:pathLst>
                  <a:path w="610" h="1021">
                    <a:moveTo>
                      <a:pt x="16" y="40"/>
                    </a:moveTo>
                    <a:lnTo>
                      <a:pt x="8" y="84"/>
                    </a:lnTo>
                    <a:lnTo>
                      <a:pt x="12" y="536"/>
                    </a:lnTo>
                    <a:lnTo>
                      <a:pt x="25" y="648"/>
                    </a:lnTo>
                    <a:lnTo>
                      <a:pt x="23" y="755"/>
                    </a:lnTo>
                    <a:lnTo>
                      <a:pt x="0" y="857"/>
                    </a:lnTo>
                    <a:lnTo>
                      <a:pt x="38" y="964"/>
                    </a:lnTo>
                    <a:lnTo>
                      <a:pt x="169" y="964"/>
                    </a:lnTo>
                    <a:lnTo>
                      <a:pt x="202" y="954"/>
                    </a:lnTo>
                    <a:lnTo>
                      <a:pt x="251" y="966"/>
                    </a:lnTo>
                    <a:lnTo>
                      <a:pt x="355" y="1013"/>
                    </a:lnTo>
                    <a:lnTo>
                      <a:pt x="485" y="1021"/>
                    </a:lnTo>
                    <a:lnTo>
                      <a:pt x="561" y="1004"/>
                    </a:lnTo>
                    <a:lnTo>
                      <a:pt x="610" y="954"/>
                    </a:lnTo>
                    <a:lnTo>
                      <a:pt x="610" y="884"/>
                    </a:lnTo>
                    <a:lnTo>
                      <a:pt x="576" y="861"/>
                    </a:lnTo>
                    <a:lnTo>
                      <a:pt x="407" y="857"/>
                    </a:lnTo>
                    <a:lnTo>
                      <a:pt x="348" y="774"/>
                    </a:lnTo>
                    <a:lnTo>
                      <a:pt x="293" y="709"/>
                    </a:lnTo>
                    <a:lnTo>
                      <a:pt x="257" y="662"/>
                    </a:lnTo>
                    <a:lnTo>
                      <a:pt x="270" y="542"/>
                    </a:lnTo>
                    <a:lnTo>
                      <a:pt x="289" y="143"/>
                    </a:lnTo>
                    <a:lnTo>
                      <a:pt x="281" y="34"/>
                    </a:lnTo>
                    <a:lnTo>
                      <a:pt x="266" y="0"/>
                    </a:lnTo>
                    <a:lnTo>
                      <a:pt x="16" y="40"/>
                    </a:lnTo>
                    <a:lnTo>
                      <a:pt x="16" y="40"/>
                    </a:lnTo>
                    <a:close/>
                  </a:path>
                </a:pathLst>
              </a:custGeom>
              <a:solidFill>
                <a:srgbClr val="A84A3D"/>
              </a:solidFill>
              <a:ln w="9525">
                <a:noFill/>
              </a:ln>
            </p:spPr>
            <p:txBody>
              <a:bodyPr/>
              <a:lstStyle/>
              <a:p>
                <a:endParaRPr dirty="0">
                  <a:latin typeface="Arial" panose="020B0604020202020204" pitchFamily="34" charset="0"/>
                </a:endParaRPr>
              </a:p>
            </p:txBody>
          </p:sp>
          <p:sp>
            <p:nvSpPr>
              <p:cNvPr id="40984" name="Freeform 21"/>
              <p:cNvSpPr/>
              <p:nvPr/>
            </p:nvSpPr>
            <p:spPr>
              <a:xfrm>
                <a:off x="1349" y="1993"/>
                <a:ext cx="577" cy="861"/>
              </a:xfrm>
              <a:custGeom>
                <a:avLst/>
                <a:gdLst>
                  <a:gd name="txL" fmla="*/ 0 w 1155"/>
                  <a:gd name="txT" fmla="*/ 0 h 1723"/>
                  <a:gd name="txR" fmla="*/ 1155 w 1155"/>
                  <a:gd name="txB" fmla="*/ 1723 h 1723"/>
                </a:gdLst>
                <a:ahLst/>
                <a:cxnLst>
                  <a:cxn ang="0">
                    <a:pos x="671" y="0"/>
                  </a:cxn>
                  <a:cxn ang="0">
                    <a:pos x="658" y="8"/>
                  </a:cxn>
                  <a:cxn ang="0">
                    <a:pos x="637" y="52"/>
                  </a:cxn>
                  <a:cxn ang="0">
                    <a:pos x="584" y="59"/>
                  </a:cxn>
                  <a:cxn ang="0">
                    <a:pos x="409" y="109"/>
                  </a:cxn>
                  <a:cxn ang="0">
                    <a:pos x="314" y="154"/>
                  </a:cxn>
                  <a:cxn ang="0">
                    <a:pos x="280" y="190"/>
                  </a:cxn>
                  <a:cxn ang="0">
                    <a:pos x="211" y="274"/>
                  </a:cxn>
                  <a:cxn ang="0">
                    <a:pos x="109" y="439"/>
                  </a:cxn>
                  <a:cxn ang="0">
                    <a:pos x="42" y="605"/>
                  </a:cxn>
                  <a:cxn ang="0">
                    <a:pos x="12" y="717"/>
                  </a:cxn>
                  <a:cxn ang="0">
                    <a:pos x="0" y="806"/>
                  </a:cxn>
                  <a:cxn ang="0">
                    <a:pos x="0" y="901"/>
                  </a:cxn>
                  <a:cxn ang="0">
                    <a:pos x="73" y="1091"/>
                  </a:cxn>
                  <a:cxn ang="0">
                    <a:pos x="187" y="1299"/>
                  </a:cxn>
                  <a:cxn ang="0">
                    <a:pos x="242" y="1377"/>
                  </a:cxn>
                  <a:cxn ang="0">
                    <a:pos x="217" y="1576"/>
                  </a:cxn>
                  <a:cxn ang="0">
                    <a:pos x="371" y="1654"/>
                  </a:cxn>
                  <a:cxn ang="0">
                    <a:pos x="635" y="1711"/>
                  </a:cxn>
                  <a:cxn ang="0">
                    <a:pos x="969" y="1723"/>
                  </a:cxn>
                  <a:cxn ang="0">
                    <a:pos x="1119" y="1637"/>
                  </a:cxn>
                  <a:cxn ang="0">
                    <a:pos x="1089" y="1126"/>
                  </a:cxn>
                  <a:cxn ang="0">
                    <a:pos x="1070" y="1023"/>
                  </a:cxn>
                  <a:cxn ang="0">
                    <a:pos x="1083" y="934"/>
                  </a:cxn>
                  <a:cxn ang="0">
                    <a:pos x="1083" y="835"/>
                  </a:cxn>
                  <a:cxn ang="0">
                    <a:pos x="1127" y="763"/>
                  </a:cxn>
                  <a:cxn ang="0">
                    <a:pos x="1153" y="474"/>
                  </a:cxn>
                  <a:cxn ang="0">
                    <a:pos x="1155" y="331"/>
                  </a:cxn>
                  <a:cxn ang="0">
                    <a:pos x="1140" y="261"/>
                  </a:cxn>
                  <a:cxn ang="0">
                    <a:pos x="1089" y="187"/>
                  </a:cxn>
                  <a:cxn ang="0">
                    <a:pos x="996" y="126"/>
                  </a:cxn>
                  <a:cxn ang="0">
                    <a:pos x="912" y="105"/>
                  </a:cxn>
                  <a:cxn ang="0">
                    <a:pos x="846" y="109"/>
                  </a:cxn>
                  <a:cxn ang="0">
                    <a:pos x="753" y="73"/>
                  </a:cxn>
                  <a:cxn ang="0">
                    <a:pos x="705" y="36"/>
                  </a:cxn>
                  <a:cxn ang="0">
                    <a:pos x="671" y="0"/>
                  </a:cxn>
                  <a:cxn ang="0">
                    <a:pos x="671" y="0"/>
                  </a:cxn>
                </a:cxnLst>
                <a:rect l="txL" t="txT" r="txR" b="txB"/>
                <a:pathLst>
                  <a:path w="1155" h="1723">
                    <a:moveTo>
                      <a:pt x="671" y="0"/>
                    </a:moveTo>
                    <a:lnTo>
                      <a:pt x="658" y="8"/>
                    </a:lnTo>
                    <a:lnTo>
                      <a:pt x="637" y="52"/>
                    </a:lnTo>
                    <a:lnTo>
                      <a:pt x="584" y="59"/>
                    </a:lnTo>
                    <a:lnTo>
                      <a:pt x="409" y="109"/>
                    </a:lnTo>
                    <a:lnTo>
                      <a:pt x="314" y="154"/>
                    </a:lnTo>
                    <a:lnTo>
                      <a:pt x="280" y="190"/>
                    </a:lnTo>
                    <a:lnTo>
                      <a:pt x="211" y="274"/>
                    </a:lnTo>
                    <a:lnTo>
                      <a:pt x="109" y="439"/>
                    </a:lnTo>
                    <a:lnTo>
                      <a:pt x="42" y="605"/>
                    </a:lnTo>
                    <a:lnTo>
                      <a:pt x="12" y="717"/>
                    </a:lnTo>
                    <a:lnTo>
                      <a:pt x="0" y="806"/>
                    </a:lnTo>
                    <a:lnTo>
                      <a:pt x="0" y="901"/>
                    </a:lnTo>
                    <a:lnTo>
                      <a:pt x="73" y="1091"/>
                    </a:lnTo>
                    <a:lnTo>
                      <a:pt x="187" y="1299"/>
                    </a:lnTo>
                    <a:lnTo>
                      <a:pt x="242" y="1377"/>
                    </a:lnTo>
                    <a:lnTo>
                      <a:pt x="217" y="1576"/>
                    </a:lnTo>
                    <a:lnTo>
                      <a:pt x="371" y="1654"/>
                    </a:lnTo>
                    <a:lnTo>
                      <a:pt x="635" y="1711"/>
                    </a:lnTo>
                    <a:lnTo>
                      <a:pt x="969" y="1723"/>
                    </a:lnTo>
                    <a:lnTo>
                      <a:pt x="1119" y="1637"/>
                    </a:lnTo>
                    <a:lnTo>
                      <a:pt x="1089" y="1126"/>
                    </a:lnTo>
                    <a:lnTo>
                      <a:pt x="1070" y="1023"/>
                    </a:lnTo>
                    <a:lnTo>
                      <a:pt x="1083" y="934"/>
                    </a:lnTo>
                    <a:lnTo>
                      <a:pt x="1083" y="835"/>
                    </a:lnTo>
                    <a:lnTo>
                      <a:pt x="1127" y="763"/>
                    </a:lnTo>
                    <a:lnTo>
                      <a:pt x="1153" y="474"/>
                    </a:lnTo>
                    <a:lnTo>
                      <a:pt x="1155" y="331"/>
                    </a:lnTo>
                    <a:lnTo>
                      <a:pt x="1140" y="261"/>
                    </a:lnTo>
                    <a:lnTo>
                      <a:pt x="1089" y="187"/>
                    </a:lnTo>
                    <a:lnTo>
                      <a:pt x="996" y="126"/>
                    </a:lnTo>
                    <a:lnTo>
                      <a:pt x="912" y="105"/>
                    </a:lnTo>
                    <a:lnTo>
                      <a:pt x="846" y="109"/>
                    </a:lnTo>
                    <a:lnTo>
                      <a:pt x="753" y="73"/>
                    </a:lnTo>
                    <a:lnTo>
                      <a:pt x="705" y="36"/>
                    </a:lnTo>
                    <a:lnTo>
                      <a:pt x="671" y="0"/>
                    </a:lnTo>
                    <a:lnTo>
                      <a:pt x="671" y="0"/>
                    </a:lnTo>
                    <a:close/>
                  </a:path>
                </a:pathLst>
              </a:custGeom>
              <a:solidFill>
                <a:srgbClr val="FF4745"/>
              </a:solidFill>
              <a:ln w="9525">
                <a:noFill/>
              </a:ln>
            </p:spPr>
            <p:txBody>
              <a:bodyPr/>
              <a:lstStyle/>
              <a:p>
                <a:endParaRPr dirty="0">
                  <a:latin typeface="Arial" panose="020B0604020202020204" pitchFamily="34" charset="0"/>
                </a:endParaRPr>
              </a:p>
            </p:txBody>
          </p:sp>
          <p:sp>
            <p:nvSpPr>
              <p:cNvPr id="40985" name="Freeform 22"/>
              <p:cNvSpPr/>
              <p:nvPr/>
            </p:nvSpPr>
            <p:spPr>
              <a:xfrm>
                <a:off x="1582" y="2514"/>
                <a:ext cx="299" cy="344"/>
              </a:xfrm>
              <a:custGeom>
                <a:avLst/>
                <a:gdLst>
                  <a:gd name="txL" fmla="*/ 0 w 598"/>
                  <a:gd name="txT" fmla="*/ 0 h 688"/>
                  <a:gd name="txR" fmla="*/ 598 w 598"/>
                  <a:gd name="txB" fmla="*/ 688 h 688"/>
                </a:gdLst>
                <a:ahLst/>
                <a:cxnLst>
                  <a:cxn ang="0">
                    <a:pos x="0" y="0"/>
                  </a:cxn>
                  <a:cxn ang="0">
                    <a:pos x="83" y="74"/>
                  </a:cxn>
                  <a:cxn ang="0">
                    <a:pos x="165" y="101"/>
                  </a:cxn>
                  <a:cxn ang="0">
                    <a:pos x="266" y="141"/>
                  </a:cxn>
                  <a:cxn ang="0">
                    <a:pos x="140" y="167"/>
                  </a:cxn>
                  <a:cxn ang="0">
                    <a:pos x="332" y="181"/>
                  </a:cxn>
                  <a:cxn ang="0">
                    <a:pos x="140" y="198"/>
                  </a:cxn>
                  <a:cxn ang="0">
                    <a:pos x="315" y="213"/>
                  </a:cxn>
                  <a:cxn ang="0">
                    <a:pos x="165" y="240"/>
                  </a:cxn>
                  <a:cxn ang="0">
                    <a:pos x="174" y="355"/>
                  </a:cxn>
                  <a:cxn ang="0">
                    <a:pos x="182" y="489"/>
                  </a:cxn>
                  <a:cxn ang="0">
                    <a:pos x="239" y="622"/>
                  </a:cxn>
                  <a:cxn ang="0">
                    <a:pos x="332" y="679"/>
                  </a:cxn>
                  <a:cxn ang="0">
                    <a:pos x="598" y="688"/>
                  </a:cxn>
                  <a:cxn ang="0">
                    <a:pos x="581" y="247"/>
                  </a:cxn>
                  <a:cxn ang="0">
                    <a:pos x="560" y="0"/>
                  </a:cxn>
                  <a:cxn ang="0">
                    <a:pos x="0" y="0"/>
                  </a:cxn>
                  <a:cxn ang="0">
                    <a:pos x="0" y="0"/>
                  </a:cxn>
                </a:cxnLst>
                <a:rect l="txL" t="txT" r="txR" b="txB"/>
                <a:pathLst>
                  <a:path w="598" h="688">
                    <a:moveTo>
                      <a:pt x="0" y="0"/>
                    </a:moveTo>
                    <a:lnTo>
                      <a:pt x="83" y="74"/>
                    </a:lnTo>
                    <a:lnTo>
                      <a:pt x="165" y="101"/>
                    </a:lnTo>
                    <a:lnTo>
                      <a:pt x="266" y="141"/>
                    </a:lnTo>
                    <a:lnTo>
                      <a:pt x="140" y="167"/>
                    </a:lnTo>
                    <a:lnTo>
                      <a:pt x="332" y="181"/>
                    </a:lnTo>
                    <a:lnTo>
                      <a:pt x="140" y="198"/>
                    </a:lnTo>
                    <a:lnTo>
                      <a:pt x="315" y="213"/>
                    </a:lnTo>
                    <a:lnTo>
                      <a:pt x="165" y="240"/>
                    </a:lnTo>
                    <a:lnTo>
                      <a:pt x="174" y="355"/>
                    </a:lnTo>
                    <a:lnTo>
                      <a:pt x="182" y="489"/>
                    </a:lnTo>
                    <a:lnTo>
                      <a:pt x="239" y="622"/>
                    </a:lnTo>
                    <a:lnTo>
                      <a:pt x="332" y="679"/>
                    </a:lnTo>
                    <a:lnTo>
                      <a:pt x="598" y="688"/>
                    </a:lnTo>
                    <a:lnTo>
                      <a:pt x="581" y="247"/>
                    </a:lnTo>
                    <a:lnTo>
                      <a:pt x="560" y="0"/>
                    </a:lnTo>
                    <a:lnTo>
                      <a:pt x="0" y="0"/>
                    </a:lnTo>
                    <a:lnTo>
                      <a:pt x="0" y="0"/>
                    </a:lnTo>
                    <a:close/>
                  </a:path>
                </a:pathLst>
              </a:custGeom>
              <a:solidFill>
                <a:srgbClr val="EB0000"/>
              </a:solidFill>
              <a:ln w="9525">
                <a:noFill/>
              </a:ln>
            </p:spPr>
            <p:txBody>
              <a:bodyPr/>
              <a:lstStyle/>
              <a:p>
                <a:endParaRPr dirty="0">
                  <a:latin typeface="Arial" panose="020B0604020202020204" pitchFamily="34" charset="0"/>
                </a:endParaRPr>
              </a:p>
            </p:txBody>
          </p:sp>
          <p:sp>
            <p:nvSpPr>
              <p:cNvPr id="40986" name="Freeform 23"/>
              <p:cNvSpPr/>
              <p:nvPr/>
            </p:nvSpPr>
            <p:spPr>
              <a:xfrm>
                <a:off x="1620" y="2065"/>
                <a:ext cx="300" cy="395"/>
              </a:xfrm>
              <a:custGeom>
                <a:avLst/>
                <a:gdLst>
                  <a:gd name="txL" fmla="*/ 0 w 600"/>
                  <a:gd name="txT" fmla="*/ 0 h 791"/>
                  <a:gd name="txR" fmla="*/ 600 w 600"/>
                  <a:gd name="txB" fmla="*/ 791 h 791"/>
                </a:gdLst>
                <a:ahLst/>
                <a:cxnLst>
                  <a:cxn ang="0">
                    <a:pos x="45" y="747"/>
                  </a:cxn>
                  <a:cxn ang="0">
                    <a:pos x="205" y="747"/>
                  </a:cxn>
                  <a:cxn ang="0">
                    <a:pos x="106" y="707"/>
                  </a:cxn>
                  <a:cxn ang="0">
                    <a:pos x="277" y="697"/>
                  </a:cxn>
                  <a:cxn ang="0">
                    <a:pos x="328" y="640"/>
                  </a:cxn>
                  <a:cxn ang="0">
                    <a:pos x="372" y="524"/>
                  </a:cxn>
                  <a:cxn ang="0">
                    <a:pos x="368" y="405"/>
                  </a:cxn>
                  <a:cxn ang="0">
                    <a:pos x="256" y="498"/>
                  </a:cxn>
                  <a:cxn ang="0">
                    <a:pos x="288" y="355"/>
                  </a:cxn>
                  <a:cxn ang="0">
                    <a:pos x="292" y="281"/>
                  </a:cxn>
                  <a:cxn ang="0">
                    <a:pos x="222" y="281"/>
                  </a:cxn>
                  <a:cxn ang="0">
                    <a:pos x="193" y="192"/>
                  </a:cxn>
                  <a:cxn ang="0">
                    <a:pos x="123" y="66"/>
                  </a:cxn>
                  <a:cxn ang="0">
                    <a:pos x="171" y="116"/>
                  </a:cxn>
                  <a:cxn ang="0">
                    <a:pos x="144" y="49"/>
                  </a:cxn>
                  <a:cxn ang="0">
                    <a:pos x="205" y="101"/>
                  </a:cxn>
                  <a:cxn ang="0">
                    <a:pos x="163" y="26"/>
                  </a:cxn>
                  <a:cxn ang="0">
                    <a:pos x="203" y="9"/>
                  </a:cxn>
                  <a:cxn ang="0">
                    <a:pos x="328" y="26"/>
                  </a:cxn>
                  <a:cxn ang="0">
                    <a:pos x="412" y="0"/>
                  </a:cxn>
                  <a:cxn ang="0">
                    <a:pos x="543" y="76"/>
                  </a:cxn>
                  <a:cxn ang="0">
                    <a:pos x="600" y="281"/>
                  </a:cxn>
                  <a:cxn ang="0">
                    <a:pos x="541" y="656"/>
                  </a:cxn>
                  <a:cxn ang="0">
                    <a:pos x="467" y="787"/>
                  </a:cxn>
                  <a:cxn ang="0">
                    <a:pos x="0" y="791"/>
                  </a:cxn>
                  <a:cxn ang="0">
                    <a:pos x="45" y="747"/>
                  </a:cxn>
                  <a:cxn ang="0">
                    <a:pos x="45" y="747"/>
                  </a:cxn>
                </a:cxnLst>
                <a:rect l="txL" t="txT" r="txR" b="txB"/>
                <a:pathLst>
                  <a:path w="600" h="791">
                    <a:moveTo>
                      <a:pt x="45" y="747"/>
                    </a:moveTo>
                    <a:lnTo>
                      <a:pt x="205" y="747"/>
                    </a:lnTo>
                    <a:lnTo>
                      <a:pt x="106" y="707"/>
                    </a:lnTo>
                    <a:lnTo>
                      <a:pt x="277" y="697"/>
                    </a:lnTo>
                    <a:lnTo>
                      <a:pt x="328" y="640"/>
                    </a:lnTo>
                    <a:lnTo>
                      <a:pt x="372" y="524"/>
                    </a:lnTo>
                    <a:lnTo>
                      <a:pt x="368" y="405"/>
                    </a:lnTo>
                    <a:lnTo>
                      <a:pt x="256" y="498"/>
                    </a:lnTo>
                    <a:lnTo>
                      <a:pt x="288" y="355"/>
                    </a:lnTo>
                    <a:lnTo>
                      <a:pt x="292" y="281"/>
                    </a:lnTo>
                    <a:lnTo>
                      <a:pt x="222" y="281"/>
                    </a:lnTo>
                    <a:lnTo>
                      <a:pt x="193" y="192"/>
                    </a:lnTo>
                    <a:lnTo>
                      <a:pt x="123" y="66"/>
                    </a:lnTo>
                    <a:lnTo>
                      <a:pt x="171" y="116"/>
                    </a:lnTo>
                    <a:lnTo>
                      <a:pt x="144" y="49"/>
                    </a:lnTo>
                    <a:lnTo>
                      <a:pt x="205" y="101"/>
                    </a:lnTo>
                    <a:lnTo>
                      <a:pt x="163" y="26"/>
                    </a:lnTo>
                    <a:lnTo>
                      <a:pt x="203" y="9"/>
                    </a:lnTo>
                    <a:lnTo>
                      <a:pt x="328" y="26"/>
                    </a:lnTo>
                    <a:lnTo>
                      <a:pt x="412" y="0"/>
                    </a:lnTo>
                    <a:lnTo>
                      <a:pt x="543" y="76"/>
                    </a:lnTo>
                    <a:lnTo>
                      <a:pt x="600" y="281"/>
                    </a:lnTo>
                    <a:lnTo>
                      <a:pt x="541" y="656"/>
                    </a:lnTo>
                    <a:lnTo>
                      <a:pt x="467" y="787"/>
                    </a:lnTo>
                    <a:lnTo>
                      <a:pt x="0" y="791"/>
                    </a:lnTo>
                    <a:lnTo>
                      <a:pt x="45" y="747"/>
                    </a:lnTo>
                    <a:lnTo>
                      <a:pt x="45" y="747"/>
                    </a:lnTo>
                    <a:close/>
                  </a:path>
                </a:pathLst>
              </a:custGeom>
              <a:solidFill>
                <a:srgbClr val="EB0000"/>
              </a:solidFill>
              <a:ln w="9525">
                <a:noFill/>
              </a:ln>
            </p:spPr>
            <p:txBody>
              <a:bodyPr/>
              <a:lstStyle/>
              <a:p>
                <a:endParaRPr dirty="0">
                  <a:latin typeface="Arial" panose="020B0604020202020204" pitchFamily="34" charset="0"/>
                </a:endParaRPr>
              </a:p>
            </p:txBody>
          </p:sp>
          <p:sp>
            <p:nvSpPr>
              <p:cNvPr id="40987" name="Freeform 24"/>
              <p:cNvSpPr/>
              <p:nvPr/>
            </p:nvSpPr>
            <p:spPr>
              <a:xfrm>
                <a:off x="1351" y="2445"/>
                <a:ext cx="140" cy="236"/>
              </a:xfrm>
              <a:custGeom>
                <a:avLst/>
                <a:gdLst>
                  <a:gd name="txL" fmla="*/ 0 w 281"/>
                  <a:gd name="txT" fmla="*/ 0 h 472"/>
                  <a:gd name="txR" fmla="*/ 281 w 281"/>
                  <a:gd name="txB" fmla="*/ 472 h 472"/>
                </a:gdLst>
                <a:ahLst/>
                <a:cxnLst>
                  <a:cxn ang="0">
                    <a:pos x="0" y="0"/>
                  </a:cxn>
                  <a:cxn ang="0">
                    <a:pos x="84" y="114"/>
                  </a:cxn>
                  <a:cxn ang="0">
                    <a:pos x="118" y="181"/>
                  </a:cxn>
                  <a:cxn ang="0">
                    <a:pos x="167" y="247"/>
                  </a:cxn>
                  <a:cxn ang="0">
                    <a:pos x="281" y="323"/>
                  </a:cxn>
                  <a:cxn ang="0">
                    <a:pos x="266" y="397"/>
                  </a:cxn>
                  <a:cxn ang="0">
                    <a:pos x="232" y="472"/>
                  </a:cxn>
                  <a:cxn ang="0">
                    <a:pos x="160" y="356"/>
                  </a:cxn>
                  <a:cxn ang="0">
                    <a:pos x="61" y="183"/>
                  </a:cxn>
                  <a:cxn ang="0">
                    <a:pos x="0" y="0"/>
                  </a:cxn>
                  <a:cxn ang="0">
                    <a:pos x="0" y="0"/>
                  </a:cxn>
                </a:cxnLst>
                <a:rect l="txL" t="txT" r="txR" b="txB"/>
                <a:pathLst>
                  <a:path w="281" h="472">
                    <a:moveTo>
                      <a:pt x="0" y="0"/>
                    </a:moveTo>
                    <a:lnTo>
                      <a:pt x="84" y="114"/>
                    </a:lnTo>
                    <a:lnTo>
                      <a:pt x="118" y="181"/>
                    </a:lnTo>
                    <a:lnTo>
                      <a:pt x="167" y="247"/>
                    </a:lnTo>
                    <a:lnTo>
                      <a:pt x="281" y="323"/>
                    </a:lnTo>
                    <a:lnTo>
                      <a:pt x="266" y="397"/>
                    </a:lnTo>
                    <a:lnTo>
                      <a:pt x="232" y="472"/>
                    </a:lnTo>
                    <a:lnTo>
                      <a:pt x="160" y="356"/>
                    </a:lnTo>
                    <a:lnTo>
                      <a:pt x="61" y="183"/>
                    </a:lnTo>
                    <a:lnTo>
                      <a:pt x="0" y="0"/>
                    </a:lnTo>
                    <a:lnTo>
                      <a:pt x="0" y="0"/>
                    </a:lnTo>
                    <a:close/>
                  </a:path>
                </a:pathLst>
              </a:custGeom>
              <a:solidFill>
                <a:srgbClr val="EB0000"/>
              </a:solidFill>
              <a:ln w="9525">
                <a:noFill/>
              </a:ln>
            </p:spPr>
            <p:txBody>
              <a:bodyPr/>
              <a:lstStyle/>
              <a:p>
                <a:endParaRPr dirty="0">
                  <a:latin typeface="Arial" panose="020B0604020202020204" pitchFamily="34" charset="0"/>
                </a:endParaRPr>
              </a:p>
            </p:txBody>
          </p:sp>
          <p:sp>
            <p:nvSpPr>
              <p:cNvPr id="40988" name="Freeform 25"/>
              <p:cNvSpPr/>
              <p:nvPr/>
            </p:nvSpPr>
            <p:spPr>
              <a:xfrm>
                <a:off x="1471" y="2093"/>
                <a:ext cx="99" cy="324"/>
              </a:xfrm>
              <a:custGeom>
                <a:avLst/>
                <a:gdLst>
                  <a:gd name="txL" fmla="*/ 0 w 198"/>
                  <a:gd name="txT" fmla="*/ 0 h 646"/>
                  <a:gd name="txR" fmla="*/ 198 w 198"/>
                  <a:gd name="txB" fmla="*/ 646 h 646"/>
                </a:gdLst>
                <a:ahLst/>
                <a:cxnLst>
                  <a:cxn ang="0">
                    <a:pos x="35" y="34"/>
                  </a:cxn>
                  <a:cxn ang="0">
                    <a:pos x="65" y="0"/>
                  </a:cxn>
                  <a:cxn ang="0">
                    <a:pos x="114" y="7"/>
                  </a:cxn>
                  <a:cxn ang="0">
                    <a:pos x="158" y="49"/>
                  </a:cxn>
                  <a:cxn ang="0">
                    <a:pos x="198" y="131"/>
                  </a:cxn>
                  <a:cxn ang="0">
                    <a:pos x="183" y="281"/>
                  </a:cxn>
                  <a:cxn ang="0">
                    <a:pos x="57" y="646"/>
                  </a:cxn>
                  <a:cxn ang="0">
                    <a:pos x="40" y="547"/>
                  </a:cxn>
                  <a:cxn ang="0">
                    <a:pos x="0" y="507"/>
                  </a:cxn>
                  <a:cxn ang="0">
                    <a:pos x="114" y="296"/>
                  </a:cxn>
                  <a:cxn ang="0">
                    <a:pos x="141" y="190"/>
                  </a:cxn>
                  <a:cxn ang="0">
                    <a:pos x="18" y="125"/>
                  </a:cxn>
                  <a:cxn ang="0">
                    <a:pos x="149" y="165"/>
                  </a:cxn>
                  <a:cxn ang="0">
                    <a:pos x="25" y="83"/>
                  </a:cxn>
                  <a:cxn ang="0">
                    <a:pos x="141" y="141"/>
                  </a:cxn>
                  <a:cxn ang="0">
                    <a:pos x="35" y="34"/>
                  </a:cxn>
                  <a:cxn ang="0">
                    <a:pos x="35" y="34"/>
                  </a:cxn>
                </a:cxnLst>
                <a:rect l="txL" t="txT" r="txR" b="txB"/>
                <a:pathLst>
                  <a:path w="198" h="646">
                    <a:moveTo>
                      <a:pt x="35" y="34"/>
                    </a:moveTo>
                    <a:lnTo>
                      <a:pt x="65" y="0"/>
                    </a:lnTo>
                    <a:lnTo>
                      <a:pt x="114" y="7"/>
                    </a:lnTo>
                    <a:lnTo>
                      <a:pt x="158" y="49"/>
                    </a:lnTo>
                    <a:lnTo>
                      <a:pt x="198" y="131"/>
                    </a:lnTo>
                    <a:lnTo>
                      <a:pt x="183" y="281"/>
                    </a:lnTo>
                    <a:lnTo>
                      <a:pt x="57" y="646"/>
                    </a:lnTo>
                    <a:lnTo>
                      <a:pt x="40" y="547"/>
                    </a:lnTo>
                    <a:lnTo>
                      <a:pt x="0" y="507"/>
                    </a:lnTo>
                    <a:lnTo>
                      <a:pt x="114" y="296"/>
                    </a:lnTo>
                    <a:lnTo>
                      <a:pt x="141" y="190"/>
                    </a:lnTo>
                    <a:lnTo>
                      <a:pt x="18" y="125"/>
                    </a:lnTo>
                    <a:lnTo>
                      <a:pt x="149" y="165"/>
                    </a:lnTo>
                    <a:lnTo>
                      <a:pt x="25" y="83"/>
                    </a:lnTo>
                    <a:lnTo>
                      <a:pt x="141" y="141"/>
                    </a:lnTo>
                    <a:lnTo>
                      <a:pt x="35" y="34"/>
                    </a:lnTo>
                    <a:lnTo>
                      <a:pt x="35" y="34"/>
                    </a:lnTo>
                    <a:close/>
                  </a:path>
                </a:pathLst>
              </a:custGeom>
              <a:solidFill>
                <a:srgbClr val="EB0000"/>
              </a:solidFill>
              <a:ln w="9525">
                <a:noFill/>
              </a:ln>
            </p:spPr>
            <p:txBody>
              <a:bodyPr/>
              <a:lstStyle/>
              <a:p>
                <a:endParaRPr dirty="0">
                  <a:latin typeface="Arial" panose="020B0604020202020204" pitchFamily="34" charset="0"/>
                </a:endParaRPr>
              </a:p>
            </p:txBody>
          </p:sp>
          <p:sp>
            <p:nvSpPr>
              <p:cNvPr id="40989" name="Freeform 26"/>
              <p:cNvSpPr/>
              <p:nvPr/>
            </p:nvSpPr>
            <p:spPr>
              <a:xfrm>
                <a:off x="1351" y="2297"/>
                <a:ext cx="153" cy="144"/>
              </a:xfrm>
              <a:custGeom>
                <a:avLst/>
                <a:gdLst>
                  <a:gd name="txL" fmla="*/ 0 w 308"/>
                  <a:gd name="txT" fmla="*/ 0 h 289"/>
                  <a:gd name="txR" fmla="*/ 308 w 308"/>
                  <a:gd name="txB" fmla="*/ 289 h 289"/>
                </a:gdLst>
                <a:ahLst/>
                <a:cxnLst>
                  <a:cxn ang="0">
                    <a:pos x="52" y="140"/>
                  </a:cxn>
                  <a:cxn ang="0">
                    <a:pos x="91" y="123"/>
                  </a:cxn>
                  <a:cxn ang="0">
                    <a:pos x="141" y="131"/>
                  </a:cxn>
                  <a:cxn ang="0">
                    <a:pos x="226" y="173"/>
                  </a:cxn>
                  <a:cxn ang="0">
                    <a:pos x="274" y="173"/>
                  </a:cxn>
                  <a:cxn ang="0">
                    <a:pos x="308" y="188"/>
                  </a:cxn>
                  <a:cxn ang="0">
                    <a:pos x="207" y="207"/>
                  </a:cxn>
                  <a:cxn ang="0">
                    <a:pos x="101" y="182"/>
                  </a:cxn>
                  <a:cxn ang="0">
                    <a:pos x="34" y="190"/>
                  </a:cxn>
                  <a:cxn ang="0">
                    <a:pos x="101" y="233"/>
                  </a:cxn>
                  <a:cxn ang="0">
                    <a:pos x="150" y="264"/>
                  </a:cxn>
                  <a:cxn ang="0">
                    <a:pos x="217" y="264"/>
                  </a:cxn>
                  <a:cxn ang="0">
                    <a:pos x="167" y="289"/>
                  </a:cxn>
                  <a:cxn ang="0">
                    <a:pos x="91" y="283"/>
                  </a:cxn>
                  <a:cxn ang="0">
                    <a:pos x="0" y="224"/>
                  </a:cxn>
                  <a:cxn ang="0">
                    <a:pos x="0" y="100"/>
                  </a:cxn>
                  <a:cxn ang="0">
                    <a:pos x="27" y="0"/>
                  </a:cxn>
                  <a:cxn ang="0">
                    <a:pos x="34" y="104"/>
                  </a:cxn>
                  <a:cxn ang="0">
                    <a:pos x="52" y="140"/>
                  </a:cxn>
                  <a:cxn ang="0">
                    <a:pos x="52" y="140"/>
                  </a:cxn>
                </a:cxnLst>
                <a:rect l="txL" t="txT" r="txR" b="txB"/>
                <a:pathLst>
                  <a:path w="308" h="289">
                    <a:moveTo>
                      <a:pt x="52" y="140"/>
                    </a:moveTo>
                    <a:lnTo>
                      <a:pt x="91" y="123"/>
                    </a:lnTo>
                    <a:lnTo>
                      <a:pt x="141" y="131"/>
                    </a:lnTo>
                    <a:lnTo>
                      <a:pt x="226" y="173"/>
                    </a:lnTo>
                    <a:lnTo>
                      <a:pt x="274" y="173"/>
                    </a:lnTo>
                    <a:lnTo>
                      <a:pt x="308" y="188"/>
                    </a:lnTo>
                    <a:lnTo>
                      <a:pt x="207" y="207"/>
                    </a:lnTo>
                    <a:lnTo>
                      <a:pt x="101" y="182"/>
                    </a:lnTo>
                    <a:lnTo>
                      <a:pt x="34" y="190"/>
                    </a:lnTo>
                    <a:lnTo>
                      <a:pt x="101" y="233"/>
                    </a:lnTo>
                    <a:lnTo>
                      <a:pt x="150" y="264"/>
                    </a:lnTo>
                    <a:lnTo>
                      <a:pt x="217" y="264"/>
                    </a:lnTo>
                    <a:lnTo>
                      <a:pt x="167" y="289"/>
                    </a:lnTo>
                    <a:lnTo>
                      <a:pt x="91" y="283"/>
                    </a:lnTo>
                    <a:lnTo>
                      <a:pt x="0" y="224"/>
                    </a:lnTo>
                    <a:lnTo>
                      <a:pt x="0" y="100"/>
                    </a:lnTo>
                    <a:lnTo>
                      <a:pt x="27" y="0"/>
                    </a:lnTo>
                    <a:lnTo>
                      <a:pt x="34" y="104"/>
                    </a:lnTo>
                    <a:lnTo>
                      <a:pt x="52" y="140"/>
                    </a:lnTo>
                    <a:lnTo>
                      <a:pt x="52" y="140"/>
                    </a:lnTo>
                    <a:close/>
                  </a:path>
                </a:pathLst>
              </a:custGeom>
              <a:solidFill>
                <a:srgbClr val="EB0000"/>
              </a:solidFill>
              <a:ln w="9525">
                <a:noFill/>
              </a:ln>
            </p:spPr>
            <p:txBody>
              <a:bodyPr/>
              <a:lstStyle/>
              <a:p>
                <a:endParaRPr dirty="0">
                  <a:latin typeface="Arial" panose="020B0604020202020204" pitchFamily="34" charset="0"/>
                </a:endParaRPr>
              </a:p>
            </p:txBody>
          </p:sp>
          <p:sp>
            <p:nvSpPr>
              <p:cNvPr id="40990" name="Freeform 27"/>
              <p:cNvSpPr/>
              <p:nvPr/>
            </p:nvSpPr>
            <p:spPr>
              <a:xfrm>
                <a:off x="1401" y="2448"/>
                <a:ext cx="122" cy="126"/>
              </a:xfrm>
              <a:custGeom>
                <a:avLst/>
                <a:gdLst>
                  <a:gd name="txL" fmla="*/ 0 w 245"/>
                  <a:gd name="txT" fmla="*/ 0 h 253"/>
                  <a:gd name="txR" fmla="*/ 245 w 245"/>
                  <a:gd name="txB" fmla="*/ 253 h 253"/>
                </a:gdLst>
                <a:ahLst/>
                <a:cxnLst>
                  <a:cxn ang="0">
                    <a:pos x="0" y="40"/>
                  </a:cxn>
                  <a:cxn ang="0">
                    <a:pos x="156" y="0"/>
                  </a:cxn>
                  <a:cxn ang="0">
                    <a:pos x="245" y="120"/>
                  </a:cxn>
                  <a:cxn ang="0">
                    <a:pos x="205" y="232"/>
                  </a:cxn>
                  <a:cxn ang="0">
                    <a:pos x="137" y="253"/>
                  </a:cxn>
                  <a:cxn ang="0">
                    <a:pos x="146" y="139"/>
                  </a:cxn>
                  <a:cxn ang="0">
                    <a:pos x="106" y="99"/>
                  </a:cxn>
                  <a:cxn ang="0">
                    <a:pos x="131" y="55"/>
                  </a:cxn>
                  <a:cxn ang="0">
                    <a:pos x="49" y="64"/>
                  </a:cxn>
                  <a:cxn ang="0">
                    <a:pos x="0" y="40"/>
                  </a:cxn>
                  <a:cxn ang="0">
                    <a:pos x="0" y="40"/>
                  </a:cxn>
                </a:cxnLst>
                <a:rect l="txL" t="txT" r="txR" b="txB"/>
                <a:pathLst>
                  <a:path w="245" h="253">
                    <a:moveTo>
                      <a:pt x="0" y="40"/>
                    </a:moveTo>
                    <a:lnTo>
                      <a:pt x="156" y="0"/>
                    </a:lnTo>
                    <a:lnTo>
                      <a:pt x="245" y="120"/>
                    </a:lnTo>
                    <a:lnTo>
                      <a:pt x="205" y="232"/>
                    </a:lnTo>
                    <a:lnTo>
                      <a:pt x="137" y="253"/>
                    </a:lnTo>
                    <a:lnTo>
                      <a:pt x="146" y="139"/>
                    </a:lnTo>
                    <a:lnTo>
                      <a:pt x="106" y="99"/>
                    </a:lnTo>
                    <a:lnTo>
                      <a:pt x="131" y="55"/>
                    </a:lnTo>
                    <a:lnTo>
                      <a:pt x="49" y="64"/>
                    </a:lnTo>
                    <a:lnTo>
                      <a:pt x="0" y="40"/>
                    </a:lnTo>
                    <a:lnTo>
                      <a:pt x="0" y="40"/>
                    </a:lnTo>
                    <a:close/>
                  </a:path>
                </a:pathLst>
              </a:custGeom>
              <a:solidFill>
                <a:srgbClr val="EB0000"/>
              </a:solidFill>
              <a:ln w="9525">
                <a:noFill/>
              </a:ln>
            </p:spPr>
            <p:txBody>
              <a:bodyPr/>
              <a:lstStyle/>
              <a:p>
                <a:endParaRPr dirty="0">
                  <a:latin typeface="Arial" panose="020B0604020202020204" pitchFamily="34" charset="0"/>
                </a:endParaRPr>
              </a:p>
            </p:txBody>
          </p:sp>
          <p:sp>
            <p:nvSpPr>
              <p:cNvPr id="40991" name="Freeform 28"/>
              <p:cNvSpPr/>
              <p:nvPr/>
            </p:nvSpPr>
            <p:spPr>
              <a:xfrm>
                <a:off x="1434" y="2106"/>
                <a:ext cx="299" cy="461"/>
              </a:xfrm>
              <a:custGeom>
                <a:avLst/>
                <a:gdLst>
                  <a:gd name="txL" fmla="*/ 0 w 599"/>
                  <a:gd name="txT" fmla="*/ 0 h 921"/>
                  <a:gd name="txR" fmla="*/ 599 w 599"/>
                  <a:gd name="txB" fmla="*/ 921 h 921"/>
                </a:gdLst>
                <a:ahLst/>
                <a:cxnLst>
                  <a:cxn ang="0">
                    <a:pos x="253" y="0"/>
                  </a:cxn>
                  <a:cxn ang="0">
                    <a:pos x="274" y="81"/>
                  </a:cxn>
                  <a:cxn ang="0">
                    <a:pos x="253" y="211"/>
                  </a:cxn>
                  <a:cxn ang="0">
                    <a:pos x="131" y="574"/>
                  </a:cxn>
                  <a:cxn ang="0">
                    <a:pos x="48" y="617"/>
                  </a:cxn>
                  <a:cxn ang="0">
                    <a:pos x="93" y="642"/>
                  </a:cxn>
                  <a:cxn ang="0">
                    <a:pos x="73" y="684"/>
                  </a:cxn>
                  <a:cxn ang="0">
                    <a:pos x="0" y="728"/>
                  </a:cxn>
                  <a:cxn ang="0">
                    <a:pos x="86" y="718"/>
                  </a:cxn>
                  <a:cxn ang="0">
                    <a:pos x="133" y="766"/>
                  </a:cxn>
                  <a:cxn ang="0">
                    <a:pos x="154" y="813"/>
                  </a:cxn>
                  <a:cxn ang="0">
                    <a:pos x="133" y="921"/>
                  </a:cxn>
                  <a:cxn ang="0">
                    <a:pos x="206" y="826"/>
                  </a:cxn>
                  <a:cxn ang="0">
                    <a:pos x="181" y="762"/>
                  </a:cxn>
                  <a:cxn ang="0">
                    <a:pos x="158" y="693"/>
                  </a:cxn>
                  <a:cxn ang="0">
                    <a:pos x="206" y="634"/>
                  </a:cxn>
                  <a:cxn ang="0">
                    <a:pos x="264" y="693"/>
                  </a:cxn>
                  <a:cxn ang="0">
                    <a:pos x="325" y="728"/>
                  </a:cxn>
                  <a:cxn ang="0">
                    <a:pos x="441" y="714"/>
                  </a:cxn>
                  <a:cxn ang="0">
                    <a:pos x="599" y="718"/>
                  </a:cxn>
                  <a:cxn ang="0">
                    <a:pos x="517" y="693"/>
                  </a:cxn>
                  <a:cxn ang="0">
                    <a:pos x="407" y="693"/>
                  </a:cxn>
                  <a:cxn ang="0">
                    <a:pos x="451" y="659"/>
                  </a:cxn>
                  <a:cxn ang="0">
                    <a:pos x="384" y="646"/>
                  </a:cxn>
                  <a:cxn ang="0">
                    <a:pos x="356" y="574"/>
                  </a:cxn>
                  <a:cxn ang="0">
                    <a:pos x="335" y="467"/>
                  </a:cxn>
                  <a:cxn ang="0">
                    <a:pos x="350" y="275"/>
                  </a:cxn>
                  <a:cxn ang="0">
                    <a:pos x="454" y="296"/>
                  </a:cxn>
                  <a:cxn ang="0">
                    <a:pos x="369" y="239"/>
                  </a:cxn>
                  <a:cxn ang="0">
                    <a:pos x="350" y="155"/>
                  </a:cxn>
                  <a:cxn ang="0">
                    <a:pos x="299" y="47"/>
                  </a:cxn>
                  <a:cxn ang="0">
                    <a:pos x="253" y="0"/>
                  </a:cxn>
                  <a:cxn ang="0">
                    <a:pos x="253" y="0"/>
                  </a:cxn>
                </a:cxnLst>
                <a:rect l="txL" t="txT" r="txR" b="txB"/>
                <a:pathLst>
                  <a:path w="599" h="921">
                    <a:moveTo>
                      <a:pt x="253" y="0"/>
                    </a:moveTo>
                    <a:lnTo>
                      <a:pt x="274" y="81"/>
                    </a:lnTo>
                    <a:lnTo>
                      <a:pt x="253" y="211"/>
                    </a:lnTo>
                    <a:lnTo>
                      <a:pt x="131" y="574"/>
                    </a:lnTo>
                    <a:lnTo>
                      <a:pt x="48" y="617"/>
                    </a:lnTo>
                    <a:lnTo>
                      <a:pt x="93" y="642"/>
                    </a:lnTo>
                    <a:lnTo>
                      <a:pt x="73" y="684"/>
                    </a:lnTo>
                    <a:lnTo>
                      <a:pt x="0" y="728"/>
                    </a:lnTo>
                    <a:lnTo>
                      <a:pt x="86" y="718"/>
                    </a:lnTo>
                    <a:lnTo>
                      <a:pt x="133" y="766"/>
                    </a:lnTo>
                    <a:lnTo>
                      <a:pt x="154" y="813"/>
                    </a:lnTo>
                    <a:lnTo>
                      <a:pt x="133" y="921"/>
                    </a:lnTo>
                    <a:lnTo>
                      <a:pt x="206" y="826"/>
                    </a:lnTo>
                    <a:lnTo>
                      <a:pt x="181" y="762"/>
                    </a:lnTo>
                    <a:lnTo>
                      <a:pt x="158" y="693"/>
                    </a:lnTo>
                    <a:lnTo>
                      <a:pt x="206" y="634"/>
                    </a:lnTo>
                    <a:lnTo>
                      <a:pt x="264" y="693"/>
                    </a:lnTo>
                    <a:lnTo>
                      <a:pt x="325" y="728"/>
                    </a:lnTo>
                    <a:lnTo>
                      <a:pt x="441" y="714"/>
                    </a:lnTo>
                    <a:lnTo>
                      <a:pt x="599" y="718"/>
                    </a:lnTo>
                    <a:lnTo>
                      <a:pt x="517" y="693"/>
                    </a:lnTo>
                    <a:lnTo>
                      <a:pt x="407" y="693"/>
                    </a:lnTo>
                    <a:lnTo>
                      <a:pt x="451" y="659"/>
                    </a:lnTo>
                    <a:lnTo>
                      <a:pt x="384" y="646"/>
                    </a:lnTo>
                    <a:lnTo>
                      <a:pt x="356" y="574"/>
                    </a:lnTo>
                    <a:lnTo>
                      <a:pt x="335" y="467"/>
                    </a:lnTo>
                    <a:lnTo>
                      <a:pt x="350" y="275"/>
                    </a:lnTo>
                    <a:lnTo>
                      <a:pt x="454" y="296"/>
                    </a:lnTo>
                    <a:lnTo>
                      <a:pt x="369" y="239"/>
                    </a:lnTo>
                    <a:lnTo>
                      <a:pt x="350" y="155"/>
                    </a:lnTo>
                    <a:lnTo>
                      <a:pt x="299" y="47"/>
                    </a:lnTo>
                    <a:lnTo>
                      <a:pt x="253" y="0"/>
                    </a:lnTo>
                    <a:lnTo>
                      <a:pt x="25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0992" name="Freeform 29"/>
              <p:cNvSpPr/>
              <p:nvPr/>
            </p:nvSpPr>
            <p:spPr>
              <a:xfrm>
                <a:off x="1695" y="2020"/>
                <a:ext cx="36" cy="60"/>
              </a:xfrm>
              <a:custGeom>
                <a:avLst/>
                <a:gdLst>
                  <a:gd name="txL" fmla="*/ 0 w 72"/>
                  <a:gd name="txT" fmla="*/ 0 h 120"/>
                  <a:gd name="txR" fmla="*/ 72 w 72"/>
                  <a:gd name="txB" fmla="*/ 120 h 120"/>
                </a:gdLst>
                <a:ahLst/>
                <a:cxnLst>
                  <a:cxn ang="0">
                    <a:pos x="28" y="0"/>
                  </a:cxn>
                  <a:cxn ang="0">
                    <a:pos x="0" y="40"/>
                  </a:cxn>
                  <a:cxn ang="0">
                    <a:pos x="13" y="96"/>
                  </a:cxn>
                  <a:cxn ang="0">
                    <a:pos x="62" y="120"/>
                  </a:cxn>
                  <a:cxn ang="0">
                    <a:pos x="62" y="61"/>
                  </a:cxn>
                  <a:cxn ang="0">
                    <a:pos x="72" y="40"/>
                  </a:cxn>
                  <a:cxn ang="0">
                    <a:pos x="28" y="0"/>
                  </a:cxn>
                  <a:cxn ang="0">
                    <a:pos x="28" y="0"/>
                  </a:cxn>
                </a:cxnLst>
                <a:rect l="txL" t="txT" r="txR" b="txB"/>
                <a:pathLst>
                  <a:path w="72" h="120">
                    <a:moveTo>
                      <a:pt x="28" y="0"/>
                    </a:moveTo>
                    <a:lnTo>
                      <a:pt x="0" y="40"/>
                    </a:lnTo>
                    <a:lnTo>
                      <a:pt x="13" y="96"/>
                    </a:lnTo>
                    <a:lnTo>
                      <a:pt x="62" y="120"/>
                    </a:lnTo>
                    <a:lnTo>
                      <a:pt x="62" y="61"/>
                    </a:lnTo>
                    <a:lnTo>
                      <a:pt x="72" y="40"/>
                    </a:lnTo>
                    <a:lnTo>
                      <a:pt x="28" y="0"/>
                    </a:lnTo>
                    <a:lnTo>
                      <a:pt x="28" y="0"/>
                    </a:lnTo>
                    <a:close/>
                  </a:path>
                </a:pathLst>
              </a:custGeom>
              <a:solidFill>
                <a:srgbClr val="BF0000"/>
              </a:solidFill>
              <a:ln w="9525">
                <a:noFill/>
              </a:ln>
            </p:spPr>
            <p:txBody>
              <a:bodyPr/>
              <a:lstStyle/>
              <a:p>
                <a:endParaRPr dirty="0">
                  <a:latin typeface="Arial" panose="020B0604020202020204" pitchFamily="34" charset="0"/>
                </a:endParaRPr>
              </a:p>
            </p:txBody>
          </p:sp>
          <p:sp>
            <p:nvSpPr>
              <p:cNvPr id="40993" name="Freeform 30"/>
              <p:cNvSpPr/>
              <p:nvPr/>
            </p:nvSpPr>
            <p:spPr>
              <a:xfrm>
                <a:off x="1716" y="2054"/>
                <a:ext cx="211" cy="417"/>
              </a:xfrm>
              <a:custGeom>
                <a:avLst/>
                <a:gdLst>
                  <a:gd name="txL" fmla="*/ 0 w 422"/>
                  <a:gd name="txT" fmla="*/ 0 h 832"/>
                  <a:gd name="txR" fmla="*/ 422 w 422"/>
                  <a:gd name="txB" fmla="*/ 832 h 832"/>
                </a:gdLst>
                <a:ahLst/>
                <a:cxnLst>
                  <a:cxn ang="0">
                    <a:pos x="213" y="0"/>
                  </a:cxn>
                  <a:cxn ang="0">
                    <a:pos x="221" y="46"/>
                  </a:cxn>
                  <a:cxn ang="0">
                    <a:pos x="295" y="87"/>
                  </a:cxn>
                  <a:cxn ang="0">
                    <a:pos x="342" y="135"/>
                  </a:cxn>
                  <a:cxn ang="0">
                    <a:pos x="363" y="196"/>
                  </a:cxn>
                  <a:cxn ang="0">
                    <a:pos x="369" y="272"/>
                  </a:cxn>
                  <a:cxn ang="0">
                    <a:pos x="369" y="348"/>
                  </a:cxn>
                  <a:cxn ang="0">
                    <a:pos x="344" y="466"/>
                  </a:cxn>
                  <a:cxn ang="0">
                    <a:pos x="323" y="602"/>
                  </a:cxn>
                  <a:cxn ang="0">
                    <a:pos x="329" y="652"/>
                  </a:cxn>
                  <a:cxn ang="0">
                    <a:pos x="247" y="591"/>
                  </a:cxn>
                  <a:cxn ang="0">
                    <a:pos x="274" y="660"/>
                  </a:cxn>
                  <a:cxn ang="0">
                    <a:pos x="255" y="707"/>
                  </a:cxn>
                  <a:cxn ang="0">
                    <a:pos x="171" y="743"/>
                  </a:cxn>
                  <a:cxn ang="0">
                    <a:pos x="0" y="743"/>
                  </a:cxn>
                  <a:cxn ang="0">
                    <a:pos x="145" y="775"/>
                  </a:cxn>
                  <a:cxn ang="0">
                    <a:pos x="0" y="783"/>
                  </a:cxn>
                  <a:cxn ang="0">
                    <a:pos x="21" y="817"/>
                  </a:cxn>
                  <a:cxn ang="0">
                    <a:pos x="321" y="832"/>
                  </a:cxn>
                  <a:cxn ang="0">
                    <a:pos x="346" y="815"/>
                  </a:cxn>
                  <a:cxn ang="0">
                    <a:pos x="352" y="737"/>
                  </a:cxn>
                  <a:cxn ang="0">
                    <a:pos x="359" y="692"/>
                  </a:cxn>
                  <a:cxn ang="0">
                    <a:pos x="390" y="642"/>
                  </a:cxn>
                  <a:cxn ang="0">
                    <a:pos x="422" y="338"/>
                  </a:cxn>
                  <a:cxn ang="0">
                    <a:pos x="416" y="171"/>
                  </a:cxn>
                  <a:cxn ang="0">
                    <a:pos x="380" y="91"/>
                  </a:cxn>
                  <a:cxn ang="0">
                    <a:pos x="314" y="30"/>
                  </a:cxn>
                  <a:cxn ang="0">
                    <a:pos x="213" y="0"/>
                  </a:cxn>
                  <a:cxn ang="0">
                    <a:pos x="213" y="0"/>
                  </a:cxn>
                </a:cxnLst>
                <a:rect l="txL" t="txT" r="txR" b="txB"/>
                <a:pathLst>
                  <a:path w="422" h="832">
                    <a:moveTo>
                      <a:pt x="213" y="0"/>
                    </a:moveTo>
                    <a:lnTo>
                      <a:pt x="221" y="46"/>
                    </a:lnTo>
                    <a:lnTo>
                      <a:pt x="295" y="87"/>
                    </a:lnTo>
                    <a:lnTo>
                      <a:pt x="342" y="135"/>
                    </a:lnTo>
                    <a:lnTo>
                      <a:pt x="363" y="196"/>
                    </a:lnTo>
                    <a:lnTo>
                      <a:pt x="369" y="272"/>
                    </a:lnTo>
                    <a:lnTo>
                      <a:pt x="369" y="348"/>
                    </a:lnTo>
                    <a:lnTo>
                      <a:pt x="344" y="466"/>
                    </a:lnTo>
                    <a:lnTo>
                      <a:pt x="323" y="602"/>
                    </a:lnTo>
                    <a:lnTo>
                      <a:pt x="329" y="652"/>
                    </a:lnTo>
                    <a:lnTo>
                      <a:pt x="247" y="591"/>
                    </a:lnTo>
                    <a:lnTo>
                      <a:pt x="274" y="660"/>
                    </a:lnTo>
                    <a:lnTo>
                      <a:pt x="255" y="707"/>
                    </a:lnTo>
                    <a:lnTo>
                      <a:pt x="171" y="743"/>
                    </a:lnTo>
                    <a:lnTo>
                      <a:pt x="0" y="743"/>
                    </a:lnTo>
                    <a:lnTo>
                      <a:pt x="145" y="775"/>
                    </a:lnTo>
                    <a:lnTo>
                      <a:pt x="0" y="783"/>
                    </a:lnTo>
                    <a:lnTo>
                      <a:pt x="21" y="817"/>
                    </a:lnTo>
                    <a:lnTo>
                      <a:pt x="321" y="832"/>
                    </a:lnTo>
                    <a:lnTo>
                      <a:pt x="346" y="815"/>
                    </a:lnTo>
                    <a:lnTo>
                      <a:pt x="352" y="737"/>
                    </a:lnTo>
                    <a:lnTo>
                      <a:pt x="359" y="692"/>
                    </a:lnTo>
                    <a:lnTo>
                      <a:pt x="390" y="642"/>
                    </a:lnTo>
                    <a:lnTo>
                      <a:pt x="422" y="338"/>
                    </a:lnTo>
                    <a:lnTo>
                      <a:pt x="416" y="171"/>
                    </a:lnTo>
                    <a:lnTo>
                      <a:pt x="380" y="91"/>
                    </a:lnTo>
                    <a:lnTo>
                      <a:pt x="314" y="30"/>
                    </a:lnTo>
                    <a:lnTo>
                      <a:pt x="213" y="0"/>
                    </a:lnTo>
                    <a:lnTo>
                      <a:pt x="21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0994" name="Freeform 31"/>
              <p:cNvSpPr/>
              <p:nvPr/>
            </p:nvSpPr>
            <p:spPr>
              <a:xfrm>
                <a:off x="1555" y="2515"/>
                <a:ext cx="354" cy="325"/>
              </a:xfrm>
              <a:custGeom>
                <a:avLst/>
                <a:gdLst>
                  <a:gd name="txL" fmla="*/ 0 w 708"/>
                  <a:gd name="txT" fmla="*/ 0 h 650"/>
                  <a:gd name="txR" fmla="*/ 708 w 708"/>
                  <a:gd name="txB" fmla="*/ 650 h 650"/>
                </a:gdLst>
                <a:ahLst/>
                <a:cxnLst>
                  <a:cxn ang="0">
                    <a:pos x="163" y="0"/>
                  </a:cxn>
                  <a:cxn ang="0">
                    <a:pos x="493" y="4"/>
                  </a:cxn>
                  <a:cxn ang="0">
                    <a:pos x="659" y="0"/>
                  </a:cxn>
                  <a:cxn ang="0">
                    <a:pos x="700" y="334"/>
                  </a:cxn>
                  <a:cxn ang="0">
                    <a:pos x="708" y="589"/>
                  </a:cxn>
                  <a:cxn ang="0">
                    <a:pos x="596" y="646"/>
                  </a:cxn>
                  <a:cxn ang="0">
                    <a:pos x="585" y="272"/>
                  </a:cxn>
                  <a:cxn ang="0">
                    <a:pos x="543" y="154"/>
                  </a:cxn>
                  <a:cxn ang="0">
                    <a:pos x="554" y="319"/>
                  </a:cxn>
                  <a:cxn ang="0">
                    <a:pos x="562" y="650"/>
                  </a:cxn>
                  <a:cxn ang="0">
                    <a:pos x="516" y="623"/>
                  </a:cxn>
                  <a:cxn ang="0">
                    <a:pos x="493" y="403"/>
                  </a:cxn>
                  <a:cxn ang="0">
                    <a:pos x="444" y="211"/>
                  </a:cxn>
                  <a:cxn ang="0">
                    <a:pos x="452" y="108"/>
                  </a:cxn>
                  <a:cxn ang="0">
                    <a:pos x="266" y="87"/>
                  </a:cxn>
                  <a:cxn ang="0">
                    <a:pos x="446" y="82"/>
                  </a:cxn>
                  <a:cxn ang="0">
                    <a:pos x="172" y="61"/>
                  </a:cxn>
                  <a:cxn ang="0">
                    <a:pos x="444" y="44"/>
                  </a:cxn>
                  <a:cxn ang="0">
                    <a:pos x="81" y="26"/>
                  </a:cxn>
                  <a:cxn ang="0">
                    <a:pos x="0" y="4"/>
                  </a:cxn>
                  <a:cxn ang="0">
                    <a:pos x="163" y="0"/>
                  </a:cxn>
                  <a:cxn ang="0">
                    <a:pos x="163" y="0"/>
                  </a:cxn>
                </a:cxnLst>
                <a:rect l="txL" t="txT" r="txR" b="txB"/>
                <a:pathLst>
                  <a:path w="708" h="650">
                    <a:moveTo>
                      <a:pt x="163" y="0"/>
                    </a:moveTo>
                    <a:lnTo>
                      <a:pt x="493" y="4"/>
                    </a:lnTo>
                    <a:lnTo>
                      <a:pt x="659" y="0"/>
                    </a:lnTo>
                    <a:lnTo>
                      <a:pt x="700" y="334"/>
                    </a:lnTo>
                    <a:lnTo>
                      <a:pt x="708" y="589"/>
                    </a:lnTo>
                    <a:lnTo>
                      <a:pt x="596" y="646"/>
                    </a:lnTo>
                    <a:lnTo>
                      <a:pt x="585" y="272"/>
                    </a:lnTo>
                    <a:lnTo>
                      <a:pt x="543" y="154"/>
                    </a:lnTo>
                    <a:lnTo>
                      <a:pt x="554" y="319"/>
                    </a:lnTo>
                    <a:lnTo>
                      <a:pt x="562" y="650"/>
                    </a:lnTo>
                    <a:lnTo>
                      <a:pt x="516" y="623"/>
                    </a:lnTo>
                    <a:lnTo>
                      <a:pt x="493" y="403"/>
                    </a:lnTo>
                    <a:lnTo>
                      <a:pt x="444" y="211"/>
                    </a:lnTo>
                    <a:lnTo>
                      <a:pt x="452" y="108"/>
                    </a:lnTo>
                    <a:lnTo>
                      <a:pt x="266" y="87"/>
                    </a:lnTo>
                    <a:lnTo>
                      <a:pt x="446" y="82"/>
                    </a:lnTo>
                    <a:lnTo>
                      <a:pt x="172" y="61"/>
                    </a:lnTo>
                    <a:lnTo>
                      <a:pt x="444" y="44"/>
                    </a:lnTo>
                    <a:lnTo>
                      <a:pt x="81" y="26"/>
                    </a:lnTo>
                    <a:lnTo>
                      <a:pt x="0" y="4"/>
                    </a:lnTo>
                    <a:lnTo>
                      <a:pt x="163" y="0"/>
                    </a:lnTo>
                    <a:lnTo>
                      <a:pt x="16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0995" name="Freeform 32"/>
              <p:cNvSpPr/>
              <p:nvPr/>
            </p:nvSpPr>
            <p:spPr>
              <a:xfrm>
                <a:off x="1516" y="2418"/>
                <a:ext cx="43" cy="84"/>
              </a:xfrm>
              <a:custGeom>
                <a:avLst/>
                <a:gdLst>
                  <a:gd name="txL" fmla="*/ 0 w 85"/>
                  <a:gd name="txT" fmla="*/ 0 h 169"/>
                  <a:gd name="txR" fmla="*/ 85 w 85"/>
                  <a:gd name="txB" fmla="*/ 169 h 169"/>
                </a:gdLst>
                <a:ahLst/>
                <a:cxnLst>
                  <a:cxn ang="0">
                    <a:pos x="30" y="0"/>
                  </a:cxn>
                  <a:cxn ang="0">
                    <a:pos x="0" y="68"/>
                  </a:cxn>
                  <a:cxn ang="0">
                    <a:pos x="11" y="122"/>
                  </a:cxn>
                  <a:cxn ang="0">
                    <a:pos x="49" y="169"/>
                  </a:cxn>
                  <a:cxn ang="0">
                    <a:pos x="85" y="68"/>
                  </a:cxn>
                  <a:cxn ang="0">
                    <a:pos x="30" y="0"/>
                  </a:cxn>
                  <a:cxn ang="0">
                    <a:pos x="30" y="0"/>
                  </a:cxn>
                </a:cxnLst>
                <a:rect l="txL" t="txT" r="txR" b="txB"/>
                <a:pathLst>
                  <a:path w="85" h="169">
                    <a:moveTo>
                      <a:pt x="30" y="0"/>
                    </a:moveTo>
                    <a:lnTo>
                      <a:pt x="0" y="68"/>
                    </a:lnTo>
                    <a:lnTo>
                      <a:pt x="11" y="122"/>
                    </a:lnTo>
                    <a:lnTo>
                      <a:pt x="49" y="169"/>
                    </a:lnTo>
                    <a:lnTo>
                      <a:pt x="85" y="68"/>
                    </a:lnTo>
                    <a:lnTo>
                      <a:pt x="30" y="0"/>
                    </a:lnTo>
                    <a:lnTo>
                      <a:pt x="30" y="0"/>
                    </a:lnTo>
                    <a:close/>
                  </a:path>
                </a:pathLst>
              </a:custGeom>
              <a:solidFill>
                <a:srgbClr val="FFFFFF"/>
              </a:solidFill>
              <a:ln w="9525">
                <a:noFill/>
              </a:ln>
            </p:spPr>
            <p:txBody>
              <a:bodyPr/>
              <a:lstStyle/>
              <a:p>
                <a:endParaRPr dirty="0">
                  <a:latin typeface="Arial" panose="020B0604020202020204" pitchFamily="34" charset="0"/>
                </a:endParaRPr>
              </a:p>
            </p:txBody>
          </p:sp>
          <p:sp>
            <p:nvSpPr>
              <p:cNvPr id="40996" name="Freeform 33"/>
              <p:cNvSpPr/>
              <p:nvPr/>
            </p:nvSpPr>
            <p:spPr>
              <a:xfrm>
                <a:off x="1644" y="3538"/>
                <a:ext cx="195" cy="64"/>
              </a:xfrm>
              <a:custGeom>
                <a:avLst/>
                <a:gdLst>
                  <a:gd name="txL" fmla="*/ 0 w 389"/>
                  <a:gd name="txT" fmla="*/ 0 h 127"/>
                  <a:gd name="txR" fmla="*/ 389 w 389"/>
                  <a:gd name="txB" fmla="*/ 127 h 127"/>
                </a:gdLst>
                <a:ahLst/>
                <a:cxnLst>
                  <a:cxn ang="0">
                    <a:pos x="0" y="27"/>
                  </a:cxn>
                  <a:cxn ang="0">
                    <a:pos x="21" y="40"/>
                  </a:cxn>
                  <a:cxn ang="0">
                    <a:pos x="72" y="44"/>
                  </a:cxn>
                  <a:cxn ang="0">
                    <a:pos x="93" y="69"/>
                  </a:cxn>
                  <a:cxn ang="0">
                    <a:pos x="135" y="82"/>
                  </a:cxn>
                  <a:cxn ang="0">
                    <a:pos x="220" y="89"/>
                  </a:cxn>
                  <a:cxn ang="0">
                    <a:pos x="268" y="69"/>
                  </a:cxn>
                  <a:cxn ang="0">
                    <a:pos x="365" y="0"/>
                  </a:cxn>
                  <a:cxn ang="0">
                    <a:pos x="389" y="31"/>
                  </a:cxn>
                  <a:cxn ang="0">
                    <a:pos x="308" y="86"/>
                  </a:cxn>
                  <a:cxn ang="0">
                    <a:pos x="247" y="127"/>
                  </a:cxn>
                  <a:cxn ang="0">
                    <a:pos x="144" y="120"/>
                  </a:cxn>
                  <a:cxn ang="0">
                    <a:pos x="93" y="103"/>
                  </a:cxn>
                  <a:cxn ang="0">
                    <a:pos x="48" y="61"/>
                  </a:cxn>
                  <a:cxn ang="0">
                    <a:pos x="15" y="61"/>
                  </a:cxn>
                  <a:cxn ang="0">
                    <a:pos x="0" y="27"/>
                  </a:cxn>
                  <a:cxn ang="0">
                    <a:pos x="0" y="27"/>
                  </a:cxn>
                </a:cxnLst>
                <a:rect l="txL" t="txT" r="txR" b="txB"/>
                <a:pathLst>
                  <a:path w="389" h="127">
                    <a:moveTo>
                      <a:pt x="0" y="27"/>
                    </a:moveTo>
                    <a:lnTo>
                      <a:pt x="21" y="40"/>
                    </a:lnTo>
                    <a:lnTo>
                      <a:pt x="72" y="44"/>
                    </a:lnTo>
                    <a:lnTo>
                      <a:pt x="93" y="69"/>
                    </a:lnTo>
                    <a:lnTo>
                      <a:pt x="135" y="82"/>
                    </a:lnTo>
                    <a:lnTo>
                      <a:pt x="220" y="89"/>
                    </a:lnTo>
                    <a:lnTo>
                      <a:pt x="268" y="69"/>
                    </a:lnTo>
                    <a:lnTo>
                      <a:pt x="365" y="0"/>
                    </a:lnTo>
                    <a:lnTo>
                      <a:pt x="389" y="31"/>
                    </a:lnTo>
                    <a:lnTo>
                      <a:pt x="308" y="86"/>
                    </a:lnTo>
                    <a:lnTo>
                      <a:pt x="247" y="127"/>
                    </a:lnTo>
                    <a:lnTo>
                      <a:pt x="144" y="120"/>
                    </a:lnTo>
                    <a:lnTo>
                      <a:pt x="93" y="103"/>
                    </a:lnTo>
                    <a:lnTo>
                      <a:pt x="48" y="61"/>
                    </a:lnTo>
                    <a:lnTo>
                      <a:pt x="15" y="61"/>
                    </a:lnTo>
                    <a:lnTo>
                      <a:pt x="0" y="27"/>
                    </a:lnTo>
                    <a:lnTo>
                      <a:pt x="0" y="27"/>
                    </a:lnTo>
                    <a:close/>
                  </a:path>
                </a:pathLst>
              </a:custGeom>
              <a:solidFill>
                <a:srgbClr val="FFE500"/>
              </a:solidFill>
              <a:ln w="9525">
                <a:noFill/>
              </a:ln>
            </p:spPr>
            <p:txBody>
              <a:bodyPr/>
              <a:lstStyle/>
              <a:p>
                <a:endParaRPr dirty="0">
                  <a:latin typeface="Arial" panose="020B0604020202020204" pitchFamily="34" charset="0"/>
                </a:endParaRPr>
              </a:p>
            </p:txBody>
          </p:sp>
          <p:sp>
            <p:nvSpPr>
              <p:cNvPr id="40997" name="Freeform 34"/>
              <p:cNvSpPr/>
              <p:nvPr/>
            </p:nvSpPr>
            <p:spPr>
              <a:xfrm>
                <a:off x="1527" y="3650"/>
                <a:ext cx="109" cy="50"/>
              </a:xfrm>
              <a:custGeom>
                <a:avLst/>
                <a:gdLst>
                  <a:gd name="txL" fmla="*/ 0 w 216"/>
                  <a:gd name="txT" fmla="*/ 0 h 99"/>
                  <a:gd name="txR" fmla="*/ 216 w 216"/>
                  <a:gd name="txB" fmla="*/ 99 h 99"/>
                </a:gdLst>
                <a:ahLst/>
                <a:cxnLst>
                  <a:cxn ang="0">
                    <a:pos x="0" y="40"/>
                  </a:cxn>
                  <a:cxn ang="0">
                    <a:pos x="43" y="21"/>
                  </a:cxn>
                  <a:cxn ang="0">
                    <a:pos x="39" y="42"/>
                  </a:cxn>
                  <a:cxn ang="0">
                    <a:pos x="66" y="21"/>
                  </a:cxn>
                  <a:cxn ang="0">
                    <a:pos x="102" y="4"/>
                  </a:cxn>
                  <a:cxn ang="0">
                    <a:pos x="163" y="0"/>
                  </a:cxn>
                  <a:cxn ang="0">
                    <a:pos x="216" y="16"/>
                  </a:cxn>
                  <a:cxn ang="0">
                    <a:pos x="207" y="46"/>
                  </a:cxn>
                  <a:cxn ang="0">
                    <a:pos x="151" y="31"/>
                  </a:cxn>
                  <a:cxn ang="0">
                    <a:pos x="100" y="38"/>
                  </a:cxn>
                  <a:cxn ang="0">
                    <a:pos x="17" y="99"/>
                  </a:cxn>
                  <a:cxn ang="0">
                    <a:pos x="5" y="65"/>
                  </a:cxn>
                  <a:cxn ang="0">
                    <a:pos x="0" y="40"/>
                  </a:cxn>
                  <a:cxn ang="0">
                    <a:pos x="0" y="40"/>
                  </a:cxn>
                </a:cxnLst>
                <a:rect l="txL" t="txT" r="txR" b="txB"/>
                <a:pathLst>
                  <a:path w="216" h="99">
                    <a:moveTo>
                      <a:pt x="0" y="40"/>
                    </a:moveTo>
                    <a:lnTo>
                      <a:pt x="43" y="21"/>
                    </a:lnTo>
                    <a:lnTo>
                      <a:pt x="39" y="42"/>
                    </a:lnTo>
                    <a:lnTo>
                      <a:pt x="66" y="21"/>
                    </a:lnTo>
                    <a:lnTo>
                      <a:pt x="102" y="4"/>
                    </a:lnTo>
                    <a:lnTo>
                      <a:pt x="163" y="0"/>
                    </a:lnTo>
                    <a:lnTo>
                      <a:pt x="216" y="16"/>
                    </a:lnTo>
                    <a:lnTo>
                      <a:pt x="207" y="46"/>
                    </a:lnTo>
                    <a:lnTo>
                      <a:pt x="151" y="31"/>
                    </a:lnTo>
                    <a:lnTo>
                      <a:pt x="100" y="38"/>
                    </a:lnTo>
                    <a:lnTo>
                      <a:pt x="17" y="99"/>
                    </a:lnTo>
                    <a:lnTo>
                      <a:pt x="5" y="65"/>
                    </a:lnTo>
                    <a:lnTo>
                      <a:pt x="0" y="40"/>
                    </a:lnTo>
                    <a:lnTo>
                      <a:pt x="0" y="40"/>
                    </a:lnTo>
                    <a:close/>
                  </a:path>
                </a:pathLst>
              </a:custGeom>
              <a:solidFill>
                <a:srgbClr val="FFE500"/>
              </a:solidFill>
              <a:ln w="9525">
                <a:noFill/>
              </a:ln>
            </p:spPr>
            <p:txBody>
              <a:bodyPr/>
              <a:lstStyle/>
              <a:p>
                <a:endParaRPr dirty="0">
                  <a:latin typeface="Arial" panose="020B0604020202020204" pitchFamily="34" charset="0"/>
                </a:endParaRPr>
              </a:p>
            </p:txBody>
          </p:sp>
          <p:sp>
            <p:nvSpPr>
              <p:cNvPr id="40998" name="Freeform 35"/>
              <p:cNvSpPr/>
              <p:nvPr/>
            </p:nvSpPr>
            <p:spPr>
              <a:xfrm>
                <a:off x="1443" y="2789"/>
                <a:ext cx="122" cy="485"/>
              </a:xfrm>
              <a:custGeom>
                <a:avLst/>
                <a:gdLst>
                  <a:gd name="txL" fmla="*/ 0 w 245"/>
                  <a:gd name="txT" fmla="*/ 0 h 970"/>
                  <a:gd name="txR" fmla="*/ 245 w 245"/>
                  <a:gd name="txB" fmla="*/ 970 h 970"/>
                </a:gdLst>
                <a:ahLst/>
                <a:cxnLst>
                  <a:cxn ang="0">
                    <a:pos x="83" y="0"/>
                  </a:cxn>
                  <a:cxn ang="0">
                    <a:pos x="56" y="149"/>
                  </a:cxn>
                  <a:cxn ang="0">
                    <a:pos x="0" y="405"/>
                  </a:cxn>
                  <a:cxn ang="0">
                    <a:pos x="15" y="536"/>
                  </a:cxn>
                  <a:cxn ang="0">
                    <a:pos x="47" y="578"/>
                  </a:cxn>
                  <a:cxn ang="0">
                    <a:pos x="138" y="717"/>
                  </a:cxn>
                  <a:cxn ang="0">
                    <a:pos x="138" y="764"/>
                  </a:cxn>
                  <a:cxn ang="0">
                    <a:pos x="131" y="947"/>
                  </a:cxn>
                  <a:cxn ang="0">
                    <a:pos x="146" y="970"/>
                  </a:cxn>
                  <a:cxn ang="0">
                    <a:pos x="208" y="970"/>
                  </a:cxn>
                  <a:cxn ang="0">
                    <a:pos x="245" y="723"/>
                  </a:cxn>
                  <a:cxn ang="0">
                    <a:pos x="167" y="555"/>
                  </a:cxn>
                  <a:cxn ang="0">
                    <a:pos x="112" y="468"/>
                  </a:cxn>
                  <a:cxn ang="0">
                    <a:pos x="195" y="71"/>
                  </a:cxn>
                  <a:cxn ang="0">
                    <a:pos x="112" y="34"/>
                  </a:cxn>
                  <a:cxn ang="0">
                    <a:pos x="83" y="0"/>
                  </a:cxn>
                  <a:cxn ang="0">
                    <a:pos x="83" y="0"/>
                  </a:cxn>
                </a:cxnLst>
                <a:rect l="txL" t="txT" r="txR" b="txB"/>
                <a:pathLst>
                  <a:path w="245" h="970">
                    <a:moveTo>
                      <a:pt x="83" y="0"/>
                    </a:moveTo>
                    <a:lnTo>
                      <a:pt x="56" y="149"/>
                    </a:lnTo>
                    <a:lnTo>
                      <a:pt x="0" y="405"/>
                    </a:lnTo>
                    <a:lnTo>
                      <a:pt x="15" y="536"/>
                    </a:lnTo>
                    <a:lnTo>
                      <a:pt x="47" y="578"/>
                    </a:lnTo>
                    <a:lnTo>
                      <a:pt x="138" y="717"/>
                    </a:lnTo>
                    <a:lnTo>
                      <a:pt x="138" y="764"/>
                    </a:lnTo>
                    <a:lnTo>
                      <a:pt x="131" y="947"/>
                    </a:lnTo>
                    <a:lnTo>
                      <a:pt x="146" y="970"/>
                    </a:lnTo>
                    <a:lnTo>
                      <a:pt x="208" y="970"/>
                    </a:lnTo>
                    <a:lnTo>
                      <a:pt x="245" y="723"/>
                    </a:lnTo>
                    <a:lnTo>
                      <a:pt x="167" y="555"/>
                    </a:lnTo>
                    <a:lnTo>
                      <a:pt x="112" y="468"/>
                    </a:lnTo>
                    <a:lnTo>
                      <a:pt x="195" y="71"/>
                    </a:lnTo>
                    <a:lnTo>
                      <a:pt x="112" y="34"/>
                    </a:lnTo>
                    <a:lnTo>
                      <a:pt x="83" y="0"/>
                    </a:lnTo>
                    <a:lnTo>
                      <a:pt x="83" y="0"/>
                    </a:lnTo>
                    <a:close/>
                  </a:path>
                </a:pathLst>
              </a:custGeom>
              <a:solidFill>
                <a:srgbClr val="FFE500"/>
              </a:solidFill>
              <a:ln w="9525">
                <a:noFill/>
              </a:ln>
            </p:spPr>
            <p:txBody>
              <a:bodyPr/>
              <a:lstStyle/>
              <a:p>
                <a:endParaRPr dirty="0">
                  <a:latin typeface="Arial" panose="020B0604020202020204" pitchFamily="34" charset="0"/>
                </a:endParaRPr>
              </a:p>
            </p:txBody>
          </p:sp>
          <p:sp>
            <p:nvSpPr>
              <p:cNvPr id="40999" name="Freeform 36"/>
              <p:cNvSpPr/>
              <p:nvPr/>
            </p:nvSpPr>
            <p:spPr>
              <a:xfrm>
                <a:off x="1726" y="2041"/>
                <a:ext cx="46" cy="49"/>
              </a:xfrm>
              <a:custGeom>
                <a:avLst/>
                <a:gdLst>
                  <a:gd name="txL" fmla="*/ 0 w 94"/>
                  <a:gd name="txT" fmla="*/ 0 h 97"/>
                  <a:gd name="txR" fmla="*/ 94 w 94"/>
                  <a:gd name="txB" fmla="*/ 97 h 97"/>
                </a:gdLst>
                <a:ahLst/>
                <a:cxnLst>
                  <a:cxn ang="0">
                    <a:pos x="16" y="86"/>
                  </a:cxn>
                  <a:cxn ang="0">
                    <a:pos x="0" y="40"/>
                  </a:cxn>
                  <a:cxn ang="0">
                    <a:pos x="27" y="6"/>
                  </a:cxn>
                  <a:cxn ang="0">
                    <a:pos x="54" y="0"/>
                  </a:cxn>
                  <a:cxn ang="0">
                    <a:pos x="88" y="17"/>
                  </a:cxn>
                  <a:cxn ang="0">
                    <a:pos x="94" y="95"/>
                  </a:cxn>
                  <a:cxn ang="0">
                    <a:pos x="46" y="97"/>
                  </a:cxn>
                  <a:cxn ang="0">
                    <a:pos x="16" y="86"/>
                  </a:cxn>
                  <a:cxn ang="0">
                    <a:pos x="16" y="86"/>
                  </a:cxn>
                </a:cxnLst>
                <a:rect l="txL" t="txT" r="txR" b="txB"/>
                <a:pathLst>
                  <a:path w="94" h="97">
                    <a:moveTo>
                      <a:pt x="16" y="86"/>
                    </a:moveTo>
                    <a:lnTo>
                      <a:pt x="0" y="40"/>
                    </a:lnTo>
                    <a:lnTo>
                      <a:pt x="27" y="6"/>
                    </a:lnTo>
                    <a:lnTo>
                      <a:pt x="54" y="0"/>
                    </a:lnTo>
                    <a:lnTo>
                      <a:pt x="88" y="17"/>
                    </a:lnTo>
                    <a:lnTo>
                      <a:pt x="94" y="95"/>
                    </a:lnTo>
                    <a:lnTo>
                      <a:pt x="46" y="97"/>
                    </a:lnTo>
                    <a:lnTo>
                      <a:pt x="16" y="86"/>
                    </a:lnTo>
                    <a:lnTo>
                      <a:pt x="16" y="86"/>
                    </a:lnTo>
                    <a:close/>
                  </a:path>
                </a:pathLst>
              </a:custGeom>
              <a:solidFill>
                <a:srgbClr val="FFE500"/>
              </a:solidFill>
              <a:ln w="9525">
                <a:noFill/>
              </a:ln>
            </p:spPr>
            <p:txBody>
              <a:bodyPr/>
              <a:lstStyle/>
              <a:p>
                <a:endParaRPr dirty="0">
                  <a:latin typeface="Arial" panose="020B0604020202020204" pitchFamily="34" charset="0"/>
                </a:endParaRPr>
              </a:p>
            </p:txBody>
          </p:sp>
          <p:sp>
            <p:nvSpPr>
              <p:cNvPr id="41000" name="Freeform 37"/>
              <p:cNvSpPr/>
              <p:nvPr/>
            </p:nvSpPr>
            <p:spPr>
              <a:xfrm>
                <a:off x="1792" y="2037"/>
                <a:ext cx="23" cy="44"/>
              </a:xfrm>
              <a:custGeom>
                <a:avLst/>
                <a:gdLst>
                  <a:gd name="txL" fmla="*/ 0 w 46"/>
                  <a:gd name="txT" fmla="*/ 0 h 87"/>
                  <a:gd name="txR" fmla="*/ 46 w 46"/>
                  <a:gd name="txB" fmla="*/ 87 h 87"/>
                </a:gdLst>
                <a:ahLst/>
                <a:cxnLst>
                  <a:cxn ang="0">
                    <a:pos x="0" y="23"/>
                  </a:cxn>
                  <a:cxn ang="0">
                    <a:pos x="18" y="87"/>
                  </a:cxn>
                  <a:cxn ang="0">
                    <a:pos x="44" y="57"/>
                  </a:cxn>
                  <a:cxn ang="0">
                    <a:pos x="46" y="23"/>
                  </a:cxn>
                  <a:cxn ang="0">
                    <a:pos x="38" y="0"/>
                  </a:cxn>
                  <a:cxn ang="0">
                    <a:pos x="0" y="23"/>
                  </a:cxn>
                  <a:cxn ang="0">
                    <a:pos x="0" y="23"/>
                  </a:cxn>
                </a:cxnLst>
                <a:rect l="txL" t="txT" r="txR" b="txB"/>
                <a:pathLst>
                  <a:path w="46" h="87">
                    <a:moveTo>
                      <a:pt x="0" y="23"/>
                    </a:moveTo>
                    <a:lnTo>
                      <a:pt x="18" y="87"/>
                    </a:lnTo>
                    <a:lnTo>
                      <a:pt x="44" y="57"/>
                    </a:lnTo>
                    <a:lnTo>
                      <a:pt x="46" y="23"/>
                    </a:lnTo>
                    <a:lnTo>
                      <a:pt x="38" y="0"/>
                    </a:lnTo>
                    <a:lnTo>
                      <a:pt x="0" y="23"/>
                    </a:lnTo>
                    <a:lnTo>
                      <a:pt x="0" y="23"/>
                    </a:lnTo>
                    <a:close/>
                  </a:path>
                </a:pathLst>
              </a:custGeom>
              <a:solidFill>
                <a:srgbClr val="FFE500"/>
              </a:solidFill>
              <a:ln w="9525">
                <a:noFill/>
              </a:ln>
            </p:spPr>
            <p:txBody>
              <a:bodyPr/>
              <a:lstStyle/>
              <a:p>
                <a:endParaRPr dirty="0">
                  <a:latin typeface="Arial" panose="020B0604020202020204" pitchFamily="34" charset="0"/>
                </a:endParaRPr>
              </a:p>
            </p:txBody>
          </p:sp>
          <p:sp>
            <p:nvSpPr>
              <p:cNvPr id="41001" name="Freeform 38"/>
              <p:cNvSpPr/>
              <p:nvPr/>
            </p:nvSpPr>
            <p:spPr>
              <a:xfrm>
                <a:off x="1515" y="2045"/>
                <a:ext cx="40" cy="22"/>
              </a:xfrm>
              <a:custGeom>
                <a:avLst/>
                <a:gdLst>
                  <a:gd name="txL" fmla="*/ 0 w 80"/>
                  <a:gd name="txT" fmla="*/ 0 h 44"/>
                  <a:gd name="txR" fmla="*/ 80 w 80"/>
                  <a:gd name="txB" fmla="*/ 44 h 44"/>
                </a:gdLst>
                <a:ahLst/>
                <a:cxnLst>
                  <a:cxn ang="0">
                    <a:pos x="55" y="0"/>
                  </a:cxn>
                  <a:cxn ang="0">
                    <a:pos x="36" y="6"/>
                  </a:cxn>
                  <a:cxn ang="0">
                    <a:pos x="0" y="30"/>
                  </a:cxn>
                  <a:cxn ang="0">
                    <a:pos x="47" y="44"/>
                  </a:cxn>
                  <a:cxn ang="0">
                    <a:pos x="80" y="9"/>
                  </a:cxn>
                  <a:cxn ang="0">
                    <a:pos x="55" y="0"/>
                  </a:cxn>
                  <a:cxn ang="0">
                    <a:pos x="55" y="0"/>
                  </a:cxn>
                </a:cxnLst>
                <a:rect l="txL" t="txT" r="txR" b="txB"/>
                <a:pathLst>
                  <a:path w="80" h="44">
                    <a:moveTo>
                      <a:pt x="55" y="0"/>
                    </a:moveTo>
                    <a:lnTo>
                      <a:pt x="36" y="6"/>
                    </a:lnTo>
                    <a:lnTo>
                      <a:pt x="0" y="30"/>
                    </a:lnTo>
                    <a:lnTo>
                      <a:pt x="47" y="44"/>
                    </a:lnTo>
                    <a:lnTo>
                      <a:pt x="80" y="9"/>
                    </a:lnTo>
                    <a:lnTo>
                      <a:pt x="55" y="0"/>
                    </a:lnTo>
                    <a:lnTo>
                      <a:pt x="55" y="0"/>
                    </a:lnTo>
                    <a:close/>
                  </a:path>
                </a:pathLst>
              </a:custGeom>
              <a:solidFill>
                <a:srgbClr val="FFE500"/>
              </a:solidFill>
              <a:ln w="9525">
                <a:noFill/>
              </a:ln>
            </p:spPr>
            <p:txBody>
              <a:bodyPr/>
              <a:lstStyle/>
              <a:p>
                <a:endParaRPr dirty="0">
                  <a:latin typeface="Arial" panose="020B0604020202020204" pitchFamily="34" charset="0"/>
                </a:endParaRPr>
              </a:p>
            </p:txBody>
          </p:sp>
          <p:sp>
            <p:nvSpPr>
              <p:cNvPr id="41002" name="Freeform 39"/>
              <p:cNvSpPr/>
              <p:nvPr/>
            </p:nvSpPr>
            <p:spPr>
              <a:xfrm>
                <a:off x="1618" y="2015"/>
                <a:ext cx="21" cy="15"/>
              </a:xfrm>
              <a:custGeom>
                <a:avLst/>
                <a:gdLst>
                  <a:gd name="txL" fmla="*/ 0 w 42"/>
                  <a:gd name="txT" fmla="*/ 0 h 29"/>
                  <a:gd name="txR" fmla="*/ 42 w 42"/>
                  <a:gd name="txB" fmla="*/ 29 h 29"/>
                </a:gdLst>
                <a:ahLst/>
                <a:cxnLst>
                  <a:cxn ang="0">
                    <a:pos x="0" y="13"/>
                  </a:cxn>
                  <a:cxn ang="0">
                    <a:pos x="23" y="0"/>
                  </a:cxn>
                  <a:cxn ang="0">
                    <a:pos x="42" y="4"/>
                  </a:cxn>
                  <a:cxn ang="0">
                    <a:pos x="28" y="29"/>
                  </a:cxn>
                  <a:cxn ang="0">
                    <a:pos x="2" y="29"/>
                  </a:cxn>
                  <a:cxn ang="0">
                    <a:pos x="0" y="13"/>
                  </a:cxn>
                  <a:cxn ang="0">
                    <a:pos x="0" y="13"/>
                  </a:cxn>
                </a:cxnLst>
                <a:rect l="txL" t="txT" r="txR" b="txB"/>
                <a:pathLst>
                  <a:path w="42" h="29">
                    <a:moveTo>
                      <a:pt x="0" y="13"/>
                    </a:moveTo>
                    <a:lnTo>
                      <a:pt x="23" y="0"/>
                    </a:lnTo>
                    <a:lnTo>
                      <a:pt x="42" y="4"/>
                    </a:lnTo>
                    <a:lnTo>
                      <a:pt x="28" y="29"/>
                    </a:lnTo>
                    <a:lnTo>
                      <a:pt x="2" y="29"/>
                    </a:lnTo>
                    <a:lnTo>
                      <a:pt x="0" y="13"/>
                    </a:lnTo>
                    <a:lnTo>
                      <a:pt x="0" y="13"/>
                    </a:lnTo>
                    <a:close/>
                  </a:path>
                </a:pathLst>
              </a:custGeom>
              <a:solidFill>
                <a:srgbClr val="FFE500"/>
              </a:solidFill>
              <a:ln w="9525">
                <a:noFill/>
              </a:ln>
            </p:spPr>
            <p:txBody>
              <a:bodyPr/>
              <a:lstStyle/>
              <a:p>
                <a:endParaRPr dirty="0">
                  <a:latin typeface="Arial" panose="020B0604020202020204" pitchFamily="34" charset="0"/>
                </a:endParaRPr>
              </a:p>
            </p:txBody>
          </p:sp>
          <p:sp>
            <p:nvSpPr>
              <p:cNvPr id="41003" name="Freeform 40"/>
              <p:cNvSpPr/>
              <p:nvPr/>
            </p:nvSpPr>
            <p:spPr>
              <a:xfrm>
                <a:off x="1676" y="2211"/>
                <a:ext cx="20" cy="22"/>
              </a:xfrm>
              <a:custGeom>
                <a:avLst/>
                <a:gdLst>
                  <a:gd name="txL" fmla="*/ 0 w 40"/>
                  <a:gd name="txT" fmla="*/ 0 h 43"/>
                  <a:gd name="txR" fmla="*/ 40 w 40"/>
                  <a:gd name="txB" fmla="*/ 43 h 43"/>
                </a:gdLst>
                <a:ahLst/>
                <a:cxnLst>
                  <a:cxn ang="0">
                    <a:pos x="11" y="39"/>
                  </a:cxn>
                  <a:cxn ang="0">
                    <a:pos x="0" y="20"/>
                  </a:cxn>
                  <a:cxn ang="0">
                    <a:pos x="7" y="3"/>
                  </a:cxn>
                  <a:cxn ang="0">
                    <a:pos x="24" y="0"/>
                  </a:cxn>
                  <a:cxn ang="0">
                    <a:pos x="40" y="11"/>
                  </a:cxn>
                  <a:cxn ang="0">
                    <a:pos x="40" y="26"/>
                  </a:cxn>
                  <a:cxn ang="0">
                    <a:pos x="30" y="43"/>
                  </a:cxn>
                  <a:cxn ang="0">
                    <a:pos x="11" y="39"/>
                  </a:cxn>
                  <a:cxn ang="0">
                    <a:pos x="11" y="39"/>
                  </a:cxn>
                </a:cxnLst>
                <a:rect l="txL" t="txT" r="txR" b="txB"/>
                <a:pathLst>
                  <a:path w="40" h="43">
                    <a:moveTo>
                      <a:pt x="11" y="39"/>
                    </a:moveTo>
                    <a:lnTo>
                      <a:pt x="0" y="20"/>
                    </a:lnTo>
                    <a:lnTo>
                      <a:pt x="7" y="3"/>
                    </a:lnTo>
                    <a:lnTo>
                      <a:pt x="24" y="0"/>
                    </a:lnTo>
                    <a:lnTo>
                      <a:pt x="40" y="11"/>
                    </a:lnTo>
                    <a:lnTo>
                      <a:pt x="40" y="26"/>
                    </a:lnTo>
                    <a:lnTo>
                      <a:pt x="30" y="43"/>
                    </a:lnTo>
                    <a:lnTo>
                      <a:pt x="11" y="39"/>
                    </a:lnTo>
                    <a:lnTo>
                      <a:pt x="11" y="39"/>
                    </a:lnTo>
                    <a:close/>
                  </a:path>
                </a:pathLst>
              </a:custGeom>
              <a:solidFill>
                <a:srgbClr val="FFE500"/>
              </a:solidFill>
              <a:ln w="9525">
                <a:noFill/>
              </a:ln>
            </p:spPr>
            <p:txBody>
              <a:bodyPr/>
              <a:lstStyle/>
              <a:p>
                <a:endParaRPr dirty="0">
                  <a:latin typeface="Arial" panose="020B0604020202020204" pitchFamily="34" charset="0"/>
                </a:endParaRPr>
              </a:p>
            </p:txBody>
          </p:sp>
          <p:sp>
            <p:nvSpPr>
              <p:cNvPr id="41004" name="Freeform 41"/>
              <p:cNvSpPr/>
              <p:nvPr/>
            </p:nvSpPr>
            <p:spPr>
              <a:xfrm>
                <a:off x="1865" y="2203"/>
                <a:ext cx="21" cy="16"/>
              </a:xfrm>
              <a:custGeom>
                <a:avLst/>
                <a:gdLst>
                  <a:gd name="txL" fmla="*/ 0 w 41"/>
                  <a:gd name="txT" fmla="*/ 0 h 33"/>
                  <a:gd name="txR" fmla="*/ 41 w 41"/>
                  <a:gd name="txB" fmla="*/ 33 h 33"/>
                </a:gdLst>
                <a:ahLst/>
                <a:cxnLst>
                  <a:cxn ang="0">
                    <a:pos x="22" y="33"/>
                  </a:cxn>
                  <a:cxn ang="0">
                    <a:pos x="13" y="31"/>
                  </a:cxn>
                  <a:cxn ang="0">
                    <a:pos x="0" y="16"/>
                  </a:cxn>
                  <a:cxn ang="0">
                    <a:pos x="13" y="10"/>
                  </a:cxn>
                  <a:cxn ang="0">
                    <a:pos x="22" y="0"/>
                  </a:cxn>
                  <a:cxn ang="0">
                    <a:pos x="41" y="16"/>
                  </a:cxn>
                  <a:cxn ang="0">
                    <a:pos x="40" y="33"/>
                  </a:cxn>
                  <a:cxn ang="0">
                    <a:pos x="22" y="33"/>
                  </a:cxn>
                  <a:cxn ang="0">
                    <a:pos x="22" y="33"/>
                  </a:cxn>
                </a:cxnLst>
                <a:rect l="txL" t="txT" r="txR" b="txB"/>
                <a:pathLst>
                  <a:path w="41" h="33">
                    <a:moveTo>
                      <a:pt x="22" y="33"/>
                    </a:moveTo>
                    <a:lnTo>
                      <a:pt x="13" y="31"/>
                    </a:lnTo>
                    <a:lnTo>
                      <a:pt x="0" y="16"/>
                    </a:lnTo>
                    <a:lnTo>
                      <a:pt x="13" y="10"/>
                    </a:lnTo>
                    <a:lnTo>
                      <a:pt x="22" y="0"/>
                    </a:lnTo>
                    <a:lnTo>
                      <a:pt x="41" y="16"/>
                    </a:lnTo>
                    <a:lnTo>
                      <a:pt x="40" y="33"/>
                    </a:lnTo>
                    <a:lnTo>
                      <a:pt x="22" y="33"/>
                    </a:lnTo>
                    <a:lnTo>
                      <a:pt x="22" y="33"/>
                    </a:lnTo>
                    <a:close/>
                  </a:path>
                </a:pathLst>
              </a:custGeom>
              <a:solidFill>
                <a:srgbClr val="FFE500"/>
              </a:solidFill>
              <a:ln w="9525">
                <a:noFill/>
              </a:ln>
            </p:spPr>
            <p:txBody>
              <a:bodyPr/>
              <a:lstStyle/>
              <a:p>
                <a:endParaRPr dirty="0">
                  <a:latin typeface="Arial" panose="020B0604020202020204" pitchFamily="34" charset="0"/>
                </a:endParaRPr>
              </a:p>
            </p:txBody>
          </p:sp>
          <p:sp>
            <p:nvSpPr>
              <p:cNvPr id="41005" name="Freeform 42"/>
              <p:cNvSpPr/>
              <p:nvPr/>
            </p:nvSpPr>
            <p:spPr>
              <a:xfrm>
                <a:off x="1806" y="2276"/>
                <a:ext cx="12" cy="15"/>
              </a:xfrm>
              <a:custGeom>
                <a:avLst/>
                <a:gdLst>
                  <a:gd name="txL" fmla="*/ 0 w 25"/>
                  <a:gd name="txT" fmla="*/ 0 h 30"/>
                  <a:gd name="txR" fmla="*/ 25 w 25"/>
                  <a:gd name="txB" fmla="*/ 30 h 30"/>
                </a:gdLst>
                <a:ahLst/>
                <a:cxnLst>
                  <a:cxn ang="0">
                    <a:pos x="6" y="9"/>
                  </a:cxn>
                  <a:cxn ang="0">
                    <a:pos x="21" y="0"/>
                  </a:cxn>
                  <a:cxn ang="0">
                    <a:pos x="25" y="13"/>
                  </a:cxn>
                  <a:cxn ang="0">
                    <a:pos x="25" y="26"/>
                  </a:cxn>
                  <a:cxn ang="0">
                    <a:pos x="8" y="30"/>
                  </a:cxn>
                  <a:cxn ang="0">
                    <a:pos x="0" y="23"/>
                  </a:cxn>
                  <a:cxn ang="0">
                    <a:pos x="6" y="9"/>
                  </a:cxn>
                  <a:cxn ang="0">
                    <a:pos x="6" y="9"/>
                  </a:cxn>
                </a:cxnLst>
                <a:rect l="txL" t="txT" r="txR" b="txB"/>
                <a:pathLst>
                  <a:path w="25" h="30">
                    <a:moveTo>
                      <a:pt x="6" y="9"/>
                    </a:moveTo>
                    <a:lnTo>
                      <a:pt x="21" y="0"/>
                    </a:lnTo>
                    <a:lnTo>
                      <a:pt x="25" y="13"/>
                    </a:lnTo>
                    <a:lnTo>
                      <a:pt x="25" y="26"/>
                    </a:lnTo>
                    <a:lnTo>
                      <a:pt x="8" y="30"/>
                    </a:lnTo>
                    <a:lnTo>
                      <a:pt x="0" y="23"/>
                    </a:lnTo>
                    <a:lnTo>
                      <a:pt x="6" y="9"/>
                    </a:lnTo>
                    <a:lnTo>
                      <a:pt x="6" y="9"/>
                    </a:lnTo>
                    <a:close/>
                  </a:path>
                </a:pathLst>
              </a:custGeom>
              <a:solidFill>
                <a:srgbClr val="FFE500"/>
              </a:solidFill>
              <a:ln w="9525">
                <a:noFill/>
              </a:ln>
            </p:spPr>
            <p:txBody>
              <a:bodyPr/>
              <a:lstStyle/>
              <a:p>
                <a:endParaRPr dirty="0">
                  <a:latin typeface="Arial" panose="020B0604020202020204" pitchFamily="34" charset="0"/>
                </a:endParaRPr>
              </a:p>
            </p:txBody>
          </p:sp>
          <p:sp>
            <p:nvSpPr>
              <p:cNvPr id="41006" name="Freeform 43"/>
              <p:cNvSpPr/>
              <p:nvPr/>
            </p:nvSpPr>
            <p:spPr>
              <a:xfrm>
                <a:off x="1806" y="2370"/>
                <a:ext cx="18" cy="18"/>
              </a:xfrm>
              <a:custGeom>
                <a:avLst/>
                <a:gdLst>
                  <a:gd name="txL" fmla="*/ 0 w 36"/>
                  <a:gd name="txT" fmla="*/ 0 h 36"/>
                  <a:gd name="txR" fmla="*/ 36 w 36"/>
                  <a:gd name="txB" fmla="*/ 36 h 36"/>
                </a:gdLst>
                <a:ahLst/>
                <a:cxnLst>
                  <a:cxn ang="0">
                    <a:pos x="0" y="13"/>
                  </a:cxn>
                  <a:cxn ang="0">
                    <a:pos x="9" y="0"/>
                  </a:cxn>
                  <a:cxn ang="0">
                    <a:pos x="23" y="0"/>
                  </a:cxn>
                  <a:cxn ang="0">
                    <a:pos x="32" y="11"/>
                  </a:cxn>
                  <a:cxn ang="0">
                    <a:pos x="36" y="30"/>
                  </a:cxn>
                  <a:cxn ang="0">
                    <a:pos x="26" y="36"/>
                  </a:cxn>
                  <a:cxn ang="0">
                    <a:pos x="7" y="36"/>
                  </a:cxn>
                  <a:cxn ang="0">
                    <a:pos x="0" y="25"/>
                  </a:cxn>
                  <a:cxn ang="0">
                    <a:pos x="0" y="13"/>
                  </a:cxn>
                  <a:cxn ang="0">
                    <a:pos x="0" y="13"/>
                  </a:cxn>
                </a:cxnLst>
                <a:rect l="txL" t="txT" r="txR" b="txB"/>
                <a:pathLst>
                  <a:path w="36" h="36">
                    <a:moveTo>
                      <a:pt x="0" y="13"/>
                    </a:moveTo>
                    <a:lnTo>
                      <a:pt x="9" y="0"/>
                    </a:lnTo>
                    <a:lnTo>
                      <a:pt x="23" y="0"/>
                    </a:lnTo>
                    <a:lnTo>
                      <a:pt x="32" y="11"/>
                    </a:lnTo>
                    <a:lnTo>
                      <a:pt x="36" y="30"/>
                    </a:lnTo>
                    <a:lnTo>
                      <a:pt x="26" y="36"/>
                    </a:lnTo>
                    <a:lnTo>
                      <a:pt x="7" y="36"/>
                    </a:lnTo>
                    <a:lnTo>
                      <a:pt x="0" y="25"/>
                    </a:lnTo>
                    <a:lnTo>
                      <a:pt x="0" y="13"/>
                    </a:lnTo>
                    <a:lnTo>
                      <a:pt x="0" y="13"/>
                    </a:lnTo>
                    <a:close/>
                  </a:path>
                </a:pathLst>
              </a:custGeom>
              <a:solidFill>
                <a:srgbClr val="FFE500"/>
              </a:solidFill>
              <a:ln w="9525">
                <a:noFill/>
              </a:ln>
            </p:spPr>
            <p:txBody>
              <a:bodyPr/>
              <a:lstStyle/>
              <a:p>
                <a:endParaRPr dirty="0">
                  <a:latin typeface="Arial" panose="020B0604020202020204" pitchFamily="34" charset="0"/>
                </a:endParaRPr>
              </a:p>
            </p:txBody>
          </p:sp>
          <p:sp>
            <p:nvSpPr>
              <p:cNvPr id="41007" name="Freeform 44"/>
              <p:cNvSpPr/>
              <p:nvPr/>
            </p:nvSpPr>
            <p:spPr>
              <a:xfrm>
                <a:off x="1773" y="2189"/>
                <a:ext cx="34" cy="38"/>
              </a:xfrm>
              <a:custGeom>
                <a:avLst/>
                <a:gdLst>
                  <a:gd name="txL" fmla="*/ 0 w 69"/>
                  <a:gd name="txT" fmla="*/ 0 h 76"/>
                  <a:gd name="txR" fmla="*/ 69 w 69"/>
                  <a:gd name="txB" fmla="*/ 76 h 76"/>
                </a:gdLst>
                <a:ahLst/>
                <a:cxnLst>
                  <a:cxn ang="0">
                    <a:pos x="10" y="45"/>
                  </a:cxn>
                  <a:cxn ang="0">
                    <a:pos x="0" y="32"/>
                  </a:cxn>
                  <a:cxn ang="0">
                    <a:pos x="40" y="0"/>
                  </a:cxn>
                  <a:cxn ang="0">
                    <a:pos x="63" y="32"/>
                  </a:cxn>
                  <a:cxn ang="0">
                    <a:pos x="69" y="53"/>
                  </a:cxn>
                  <a:cxn ang="0">
                    <a:pos x="63" y="72"/>
                  </a:cxn>
                  <a:cxn ang="0">
                    <a:pos x="46" y="76"/>
                  </a:cxn>
                  <a:cxn ang="0">
                    <a:pos x="31" y="49"/>
                  </a:cxn>
                  <a:cxn ang="0">
                    <a:pos x="10" y="45"/>
                  </a:cxn>
                  <a:cxn ang="0">
                    <a:pos x="10" y="45"/>
                  </a:cxn>
                </a:cxnLst>
                <a:rect l="txL" t="txT" r="txR" b="txB"/>
                <a:pathLst>
                  <a:path w="69" h="76">
                    <a:moveTo>
                      <a:pt x="10" y="45"/>
                    </a:moveTo>
                    <a:lnTo>
                      <a:pt x="0" y="32"/>
                    </a:lnTo>
                    <a:lnTo>
                      <a:pt x="40" y="0"/>
                    </a:lnTo>
                    <a:lnTo>
                      <a:pt x="63" y="32"/>
                    </a:lnTo>
                    <a:lnTo>
                      <a:pt x="69" y="53"/>
                    </a:lnTo>
                    <a:lnTo>
                      <a:pt x="63" y="72"/>
                    </a:lnTo>
                    <a:lnTo>
                      <a:pt x="46" y="76"/>
                    </a:lnTo>
                    <a:lnTo>
                      <a:pt x="31" y="49"/>
                    </a:lnTo>
                    <a:lnTo>
                      <a:pt x="10" y="45"/>
                    </a:lnTo>
                    <a:lnTo>
                      <a:pt x="10" y="45"/>
                    </a:lnTo>
                    <a:close/>
                  </a:path>
                </a:pathLst>
              </a:custGeom>
              <a:solidFill>
                <a:srgbClr val="FFE500"/>
              </a:solidFill>
              <a:ln w="9525">
                <a:noFill/>
              </a:ln>
            </p:spPr>
            <p:txBody>
              <a:bodyPr/>
              <a:lstStyle/>
              <a:p>
                <a:endParaRPr dirty="0">
                  <a:latin typeface="Arial" panose="020B0604020202020204" pitchFamily="34" charset="0"/>
                </a:endParaRPr>
              </a:p>
            </p:txBody>
          </p:sp>
          <p:sp>
            <p:nvSpPr>
              <p:cNvPr id="41008" name="Freeform 45"/>
              <p:cNvSpPr/>
              <p:nvPr/>
            </p:nvSpPr>
            <p:spPr>
              <a:xfrm>
                <a:off x="1577" y="2415"/>
                <a:ext cx="50" cy="40"/>
              </a:xfrm>
              <a:custGeom>
                <a:avLst/>
                <a:gdLst>
                  <a:gd name="txL" fmla="*/ 0 w 101"/>
                  <a:gd name="txT" fmla="*/ 0 h 80"/>
                  <a:gd name="txR" fmla="*/ 101 w 101"/>
                  <a:gd name="txB" fmla="*/ 80 h 80"/>
                </a:gdLst>
                <a:ahLst/>
                <a:cxnLst>
                  <a:cxn ang="0">
                    <a:pos x="88" y="0"/>
                  </a:cxn>
                  <a:cxn ang="0">
                    <a:pos x="10" y="16"/>
                  </a:cxn>
                  <a:cxn ang="0">
                    <a:pos x="0" y="46"/>
                  </a:cxn>
                  <a:cxn ang="0">
                    <a:pos x="23" y="80"/>
                  </a:cxn>
                  <a:cxn ang="0">
                    <a:pos x="38" y="71"/>
                  </a:cxn>
                  <a:cxn ang="0">
                    <a:pos x="52" y="55"/>
                  </a:cxn>
                  <a:cxn ang="0">
                    <a:pos x="33" y="52"/>
                  </a:cxn>
                  <a:cxn ang="0">
                    <a:pos x="33" y="38"/>
                  </a:cxn>
                  <a:cxn ang="0">
                    <a:pos x="38" y="29"/>
                  </a:cxn>
                  <a:cxn ang="0">
                    <a:pos x="71" y="19"/>
                  </a:cxn>
                  <a:cxn ang="0">
                    <a:pos x="95" y="31"/>
                  </a:cxn>
                  <a:cxn ang="0">
                    <a:pos x="101" y="23"/>
                  </a:cxn>
                  <a:cxn ang="0">
                    <a:pos x="88" y="0"/>
                  </a:cxn>
                  <a:cxn ang="0">
                    <a:pos x="88" y="0"/>
                  </a:cxn>
                </a:cxnLst>
                <a:rect l="txL" t="txT" r="txR" b="txB"/>
                <a:pathLst>
                  <a:path w="101" h="80">
                    <a:moveTo>
                      <a:pt x="88" y="0"/>
                    </a:moveTo>
                    <a:lnTo>
                      <a:pt x="10" y="16"/>
                    </a:lnTo>
                    <a:lnTo>
                      <a:pt x="0" y="46"/>
                    </a:lnTo>
                    <a:lnTo>
                      <a:pt x="23" y="80"/>
                    </a:lnTo>
                    <a:lnTo>
                      <a:pt x="38" y="71"/>
                    </a:lnTo>
                    <a:lnTo>
                      <a:pt x="52" y="55"/>
                    </a:lnTo>
                    <a:lnTo>
                      <a:pt x="33" y="52"/>
                    </a:lnTo>
                    <a:lnTo>
                      <a:pt x="33" y="38"/>
                    </a:lnTo>
                    <a:lnTo>
                      <a:pt x="38" y="29"/>
                    </a:lnTo>
                    <a:lnTo>
                      <a:pt x="71" y="19"/>
                    </a:lnTo>
                    <a:lnTo>
                      <a:pt x="95" y="31"/>
                    </a:lnTo>
                    <a:lnTo>
                      <a:pt x="101" y="23"/>
                    </a:lnTo>
                    <a:lnTo>
                      <a:pt x="88" y="0"/>
                    </a:lnTo>
                    <a:lnTo>
                      <a:pt x="88" y="0"/>
                    </a:lnTo>
                    <a:close/>
                  </a:path>
                </a:pathLst>
              </a:custGeom>
              <a:solidFill>
                <a:srgbClr val="FFE500"/>
              </a:solidFill>
              <a:ln w="9525">
                <a:noFill/>
              </a:ln>
            </p:spPr>
            <p:txBody>
              <a:bodyPr/>
              <a:lstStyle/>
              <a:p>
                <a:endParaRPr dirty="0">
                  <a:latin typeface="Arial" panose="020B0604020202020204" pitchFamily="34" charset="0"/>
                </a:endParaRPr>
              </a:p>
            </p:txBody>
          </p:sp>
          <p:sp>
            <p:nvSpPr>
              <p:cNvPr id="41009" name="Freeform 46"/>
              <p:cNvSpPr/>
              <p:nvPr/>
            </p:nvSpPr>
            <p:spPr>
              <a:xfrm>
                <a:off x="1803" y="2445"/>
                <a:ext cx="52" cy="78"/>
              </a:xfrm>
              <a:custGeom>
                <a:avLst/>
                <a:gdLst>
                  <a:gd name="txL" fmla="*/ 0 w 105"/>
                  <a:gd name="txT" fmla="*/ 0 h 156"/>
                  <a:gd name="txR" fmla="*/ 105 w 105"/>
                  <a:gd name="txB" fmla="*/ 156 h 156"/>
                </a:gdLst>
                <a:ahLst/>
                <a:cxnLst>
                  <a:cxn ang="0">
                    <a:pos x="21" y="156"/>
                  </a:cxn>
                  <a:cxn ang="0">
                    <a:pos x="4" y="141"/>
                  </a:cxn>
                  <a:cxn ang="0">
                    <a:pos x="0" y="34"/>
                  </a:cxn>
                  <a:cxn ang="0">
                    <a:pos x="23" y="6"/>
                  </a:cxn>
                  <a:cxn ang="0">
                    <a:pos x="82" y="0"/>
                  </a:cxn>
                  <a:cxn ang="0">
                    <a:pos x="105" y="25"/>
                  </a:cxn>
                  <a:cxn ang="0">
                    <a:pos x="103" y="147"/>
                  </a:cxn>
                  <a:cxn ang="0">
                    <a:pos x="95" y="156"/>
                  </a:cxn>
                  <a:cxn ang="0">
                    <a:pos x="21" y="156"/>
                  </a:cxn>
                  <a:cxn ang="0">
                    <a:pos x="21" y="156"/>
                  </a:cxn>
                </a:cxnLst>
                <a:rect l="txL" t="txT" r="txR" b="txB"/>
                <a:pathLst>
                  <a:path w="105" h="156">
                    <a:moveTo>
                      <a:pt x="21" y="156"/>
                    </a:moveTo>
                    <a:lnTo>
                      <a:pt x="4" y="141"/>
                    </a:lnTo>
                    <a:lnTo>
                      <a:pt x="0" y="34"/>
                    </a:lnTo>
                    <a:lnTo>
                      <a:pt x="23" y="6"/>
                    </a:lnTo>
                    <a:lnTo>
                      <a:pt x="82" y="0"/>
                    </a:lnTo>
                    <a:lnTo>
                      <a:pt x="105" y="25"/>
                    </a:lnTo>
                    <a:lnTo>
                      <a:pt x="103" y="147"/>
                    </a:lnTo>
                    <a:lnTo>
                      <a:pt x="95" y="156"/>
                    </a:lnTo>
                    <a:lnTo>
                      <a:pt x="21" y="156"/>
                    </a:lnTo>
                    <a:lnTo>
                      <a:pt x="21" y="156"/>
                    </a:lnTo>
                    <a:close/>
                  </a:path>
                </a:pathLst>
              </a:custGeom>
              <a:solidFill>
                <a:srgbClr val="FFE500"/>
              </a:solidFill>
              <a:ln w="9525">
                <a:noFill/>
              </a:ln>
            </p:spPr>
            <p:txBody>
              <a:bodyPr/>
              <a:lstStyle/>
              <a:p>
                <a:endParaRPr dirty="0">
                  <a:latin typeface="Arial" panose="020B0604020202020204" pitchFamily="34" charset="0"/>
                </a:endParaRPr>
              </a:p>
            </p:txBody>
          </p:sp>
          <p:sp>
            <p:nvSpPr>
              <p:cNvPr id="41010" name="Freeform 47"/>
              <p:cNvSpPr/>
              <p:nvPr/>
            </p:nvSpPr>
            <p:spPr>
              <a:xfrm>
                <a:off x="1805" y="2538"/>
                <a:ext cx="23" cy="23"/>
              </a:xfrm>
              <a:custGeom>
                <a:avLst/>
                <a:gdLst>
                  <a:gd name="txL" fmla="*/ 0 w 48"/>
                  <a:gd name="txT" fmla="*/ 0 h 46"/>
                  <a:gd name="txR" fmla="*/ 48 w 48"/>
                  <a:gd name="txB" fmla="*/ 46 h 46"/>
                </a:gdLst>
                <a:ahLst/>
                <a:cxnLst>
                  <a:cxn ang="0">
                    <a:pos x="0" y="18"/>
                  </a:cxn>
                  <a:cxn ang="0">
                    <a:pos x="15" y="0"/>
                  </a:cxn>
                  <a:cxn ang="0">
                    <a:pos x="32" y="0"/>
                  </a:cxn>
                  <a:cxn ang="0">
                    <a:pos x="48" y="12"/>
                  </a:cxn>
                  <a:cxn ang="0">
                    <a:pos x="42" y="40"/>
                  </a:cxn>
                  <a:cxn ang="0">
                    <a:pos x="27" y="46"/>
                  </a:cxn>
                  <a:cxn ang="0">
                    <a:pos x="8" y="40"/>
                  </a:cxn>
                  <a:cxn ang="0">
                    <a:pos x="0" y="18"/>
                  </a:cxn>
                  <a:cxn ang="0">
                    <a:pos x="0" y="18"/>
                  </a:cxn>
                </a:cxnLst>
                <a:rect l="txL" t="txT" r="txR" b="txB"/>
                <a:pathLst>
                  <a:path w="48" h="46">
                    <a:moveTo>
                      <a:pt x="0" y="18"/>
                    </a:moveTo>
                    <a:lnTo>
                      <a:pt x="15" y="0"/>
                    </a:lnTo>
                    <a:lnTo>
                      <a:pt x="32" y="0"/>
                    </a:lnTo>
                    <a:lnTo>
                      <a:pt x="48" y="12"/>
                    </a:lnTo>
                    <a:lnTo>
                      <a:pt x="42" y="40"/>
                    </a:lnTo>
                    <a:lnTo>
                      <a:pt x="27" y="46"/>
                    </a:lnTo>
                    <a:lnTo>
                      <a:pt x="8" y="40"/>
                    </a:lnTo>
                    <a:lnTo>
                      <a:pt x="0" y="18"/>
                    </a:lnTo>
                    <a:lnTo>
                      <a:pt x="0" y="18"/>
                    </a:lnTo>
                    <a:close/>
                  </a:path>
                </a:pathLst>
              </a:custGeom>
              <a:solidFill>
                <a:srgbClr val="FFE500"/>
              </a:solidFill>
              <a:ln w="9525">
                <a:noFill/>
              </a:ln>
            </p:spPr>
            <p:txBody>
              <a:bodyPr/>
              <a:lstStyle/>
              <a:p>
                <a:endParaRPr dirty="0">
                  <a:latin typeface="Arial" panose="020B0604020202020204" pitchFamily="34" charset="0"/>
                </a:endParaRPr>
              </a:p>
            </p:txBody>
          </p:sp>
          <p:sp>
            <p:nvSpPr>
              <p:cNvPr id="41011" name="Freeform 48"/>
              <p:cNvSpPr/>
              <p:nvPr/>
            </p:nvSpPr>
            <p:spPr>
              <a:xfrm>
                <a:off x="1412" y="2555"/>
                <a:ext cx="86" cy="83"/>
              </a:xfrm>
              <a:custGeom>
                <a:avLst/>
                <a:gdLst>
                  <a:gd name="txL" fmla="*/ 0 w 171"/>
                  <a:gd name="txT" fmla="*/ 0 h 165"/>
                  <a:gd name="txR" fmla="*/ 171 w 171"/>
                  <a:gd name="txB" fmla="*/ 165 h 165"/>
                </a:gdLst>
                <a:ahLst/>
                <a:cxnLst>
                  <a:cxn ang="0">
                    <a:pos x="62" y="165"/>
                  </a:cxn>
                  <a:cxn ang="0">
                    <a:pos x="0" y="76"/>
                  </a:cxn>
                  <a:cxn ang="0">
                    <a:pos x="45" y="0"/>
                  </a:cxn>
                  <a:cxn ang="0">
                    <a:pos x="138" y="13"/>
                  </a:cxn>
                  <a:cxn ang="0">
                    <a:pos x="171" y="79"/>
                  </a:cxn>
                  <a:cxn ang="0">
                    <a:pos x="163" y="100"/>
                  </a:cxn>
                  <a:cxn ang="0">
                    <a:pos x="110" y="100"/>
                  </a:cxn>
                  <a:cxn ang="0">
                    <a:pos x="62" y="165"/>
                  </a:cxn>
                  <a:cxn ang="0">
                    <a:pos x="62" y="165"/>
                  </a:cxn>
                </a:cxnLst>
                <a:rect l="txL" t="txT" r="txR" b="txB"/>
                <a:pathLst>
                  <a:path w="171" h="165">
                    <a:moveTo>
                      <a:pt x="62" y="165"/>
                    </a:moveTo>
                    <a:lnTo>
                      <a:pt x="0" y="76"/>
                    </a:lnTo>
                    <a:lnTo>
                      <a:pt x="45" y="0"/>
                    </a:lnTo>
                    <a:lnTo>
                      <a:pt x="138" y="13"/>
                    </a:lnTo>
                    <a:lnTo>
                      <a:pt x="171" y="79"/>
                    </a:lnTo>
                    <a:lnTo>
                      <a:pt x="163" y="100"/>
                    </a:lnTo>
                    <a:lnTo>
                      <a:pt x="110" y="100"/>
                    </a:lnTo>
                    <a:lnTo>
                      <a:pt x="62" y="165"/>
                    </a:lnTo>
                    <a:lnTo>
                      <a:pt x="62" y="165"/>
                    </a:lnTo>
                    <a:close/>
                  </a:path>
                </a:pathLst>
              </a:custGeom>
              <a:solidFill>
                <a:srgbClr val="FFE500"/>
              </a:solidFill>
              <a:ln w="9525">
                <a:noFill/>
              </a:ln>
            </p:spPr>
            <p:txBody>
              <a:bodyPr/>
              <a:lstStyle/>
              <a:p>
                <a:endParaRPr dirty="0">
                  <a:latin typeface="Arial" panose="020B0604020202020204" pitchFamily="34" charset="0"/>
                </a:endParaRPr>
              </a:p>
            </p:txBody>
          </p:sp>
          <p:sp>
            <p:nvSpPr>
              <p:cNvPr id="41012" name="Freeform 49"/>
              <p:cNvSpPr/>
              <p:nvPr/>
            </p:nvSpPr>
            <p:spPr>
              <a:xfrm>
                <a:off x="1535" y="2456"/>
                <a:ext cx="270" cy="60"/>
              </a:xfrm>
              <a:custGeom>
                <a:avLst/>
                <a:gdLst>
                  <a:gd name="txL" fmla="*/ 0 w 539"/>
                  <a:gd name="txT" fmla="*/ 0 h 120"/>
                  <a:gd name="txR" fmla="*/ 539 w 539"/>
                  <a:gd name="txB" fmla="*/ 120 h 120"/>
                </a:gdLst>
                <a:ahLst/>
                <a:cxnLst>
                  <a:cxn ang="0">
                    <a:pos x="32" y="0"/>
                  </a:cxn>
                  <a:cxn ang="0">
                    <a:pos x="9" y="19"/>
                  </a:cxn>
                  <a:cxn ang="0">
                    <a:pos x="0" y="106"/>
                  </a:cxn>
                  <a:cxn ang="0">
                    <a:pos x="207" y="116"/>
                  </a:cxn>
                  <a:cxn ang="0">
                    <a:pos x="457" y="120"/>
                  </a:cxn>
                  <a:cxn ang="0">
                    <a:pos x="539" y="116"/>
                  </a:cxn>
                  <a:cxn ang="0">
                    <a:pos x="511" y="30"/>
                  </a:cxn>
                  <a:cxn ang="0">
                    <a:pos x="108" y="19"/>
                  </a:cxn>
                  <a:cxn ang="0">
                    <a:pos x="32" y="0"/>
                  </a:cxn>
                  <a:cxn ang="0">
                    <a:pos x="32" y="0"/>
                  </a:cxn>
                </a:cxnLst>
                <a:rect l="txL" t="txT" r="txR" b="txB"/>
                <a:pathLst>
                  <a:path w="539" h="120">
                    <a:moveTo>
                      <a:pt x="32" y="0"/>
                    </a:moveTo>
                    <a:lnTo>
                      <a:pt x="9" y="19"/>
                    </a:lnTo>
                    <a:lnTo>
                      <a:pt x="0" y="106"/>
                    </a:lnTo>
                    <a:lnTo>
                      <a:pt x="207" y="116"/>
                    </a:lnTo>
                    <a:lnTo>
                      <a:pt x="457" y="120"/>
                    </a:lnTo>
                    <a:lnTo>
                      <a:pt x="539" y="116"/>
                    </a:lnTo>
                    <a:lnTo>
                      <a:pt x="511" y="30"/>
                    </a:lnTo>
                    <a:lnTo>
                      <a:pt x="108" y="19"/>
                    </a:lnTo>
                    <a:lnTo>
                      <a:pt x="32" y="0"/>
                    </a:lnTo>
                    <a:lnTo>
                      <a:pt x="32" y="0"/>
                    </a:lnTo>
                    <a:close/>
                  </a:path>
                </a:pathLst>
              </a:custGeom>
              <a:solidFill>
                <a:srgbClr val="E08477"/>
              </a:solidFill>
              <a:ln w="9525">
                <a:noFill/>
              </a:ln>
            </p:spPr>
            <p:txBody>
              <a:bodyPr/>
              <a:lstStyle/>
              <a:p>
                <a:endParaRPr dirty="0">
                  <a:latin typeface="Arial" panose="020B0604020202020204" pitchFamily="34" charset="0"/>
                </a:endParaRPr>
              </a:p>
            </p:txBody>
          </p:sp>
          <p:sp>
            <p:nvSpPr>
              <p:cNvPr id="41013" name="Freeform 50"/>
              <p:cNvSpPr/>
              <p:nvPr/>
            </p:nvSpPr>
            <p:spPr>
              <a:xfrm>
                <a:off x="1543" y="2464"/>
                <a:ext cx="103" cy="50"/>
              </a:xfrm>
              <a:custGeom>
                <a:avLst/>
                <a:gdLst>
                  <a:gd name="txL" fmla="*/ 0 w 205"/>
                  <a:gd name="txT" fmla="*/ 0 h 101"/>
                  <a:gd name="txR" fmla="*/ 205 w 205"/>
                  <a:gd name="txB" fmla="*/ 101 h 101"/>
                </a:gdLst>
                <a:ahLst/>
                <a:cxnLst>
                  <a:cxn ang="0">
                    <a:pos x="13" y="0"/>
                  </a:cxn>
                  <a:cxn ang="0">
                    <a:pos x="0" y="13"/>
                  </a:cxn>
                  <a:cxn ang="0">
                    <a:pos x="0" y="65"/>
                  </a:cxn>
                  <a:cxn ang="0">
                    <a:pos x="15" y="93"/>
                  </a:cxn>
                  <a:cxn ang="0">
                    <a:pos x="161" y="101"/>
                  </a:cxn>
                  <a:cxn ang="0">
                    <a:pos x="205" y="12"/>
                  </a:cxn>
                  <a:cxn ang="0">
                    <a:pos x="13" y="0"/>
                  </a:cxn>
                  <a:cxn ang="0">
                    <a:pos x="13" y="0"/>
                  </a:cxn>
                </a:cxnLst>
                <a:rect l="txL" t="txT" r="txR" b="txB"/>
                <a:pathLst>
                  <a:path w="205" h="101">
                    <a:moveTo>
                      <a:pt x="13" y="0"/>
                    </a:moveTo>
                    <a:lnTo>
                      <a:pt x="0" y="13"/>
                    </a:lnTo>
                    <a:lnTo>
                      <a:pt x="0" y="65"/>
                    </a:lnTo>
                    <a:lnTo>
                      <a:pt x="15" y="93"/>
                    </a:lnTo>
                    <a:lnTo>
                      <a:pt x="161" y="101"/>
                    </a:lnTo>
                    <a:lnTo>
                      <a:pt x="205" y="12"/>
                    </a:lnTo>
                    <a:lnTo>
                      <a:pt x="13" y="0"/>
                    </a:lnTo>
                    <a:lnTo>
                      <a:pt x="13" y="0"/>
                    </a:lnTo>
                    <a:close/>
                  </a:path>
                </a:pathLst>
              </a:custGeom>
              <a:solidFill>
                <a:srgbClr val="A84A3D"/>
              </a:solidFill>
              <a:ln w="9525">
                <a:noFill/>
              </a:ln>
            </p:spPr>
            <p:txBody>
              <a:bodyPr/>
              <a:lstStyle/>
              <a:p>
                <a:endParaRPr dirty="0">
                  <a:latin typeface="Arial" panose="020B0604020202020204" pitchFamily="34" charset="0"/>
                </a:endParaRPr>
              </a:p>
            </p:txBody>
          </p:sp>
          <p:sp>
            <p:nvSpPr>
              <p:cNvPr id="41014" name="Freeform 51"/>
              <p:cNvSpPr/>
              <p:nvPr/>
            </p:nvSpPr>
            <p:spPr>
              <a:xfrm>
                <a:off x="1813" y="2457"/>
                <a:ext cx="28" cy="63"/>
              </a:xfrm>
              <a:custGeom>
                <a:avLst/>
                <a:gdLst>
                  <a:gd name="txL" fmla="*/ 0 w 55"/>
                  <a:gd name="txT" fmla="*/ 0 h 125"/>
                  <a:gd name="txR" fmla="*/ 55 w 55"/>
                  <a:gd name="txB" fmla="*/ 125 h 125"/>
                </a:gdLst>
                <a:ahLst/>
                <a:cxnLst>
                  <a:cxn ang="0">
                    <a:pos x="0" y="11"/>
                  </a:cxn>
                  <a:cxn ang="0">
                    <a:pos x="0" y="106"/>
                  </a:cxn>
                  <a:cxn ang="0">
                    <a:pos x="50" y="125"/>
                  </a:cxn>
                  <a:cxn ang="0">
                    <a:pos x="55" y="0"/>
                  </a:cxn>
                  <a:cxn ang="0">
                    <a:pos x="27" y="0"/>
                  </a:cxn>
                  <a:cxn ang="0">
                    <a:pos x="0" y="11"/>
                  </a:cxn>
                  <a:cxn ang="0">
                    <a:pos x="0" y="11"/>
                  </a:cxn>
                </a:cxnLst>
                <a:rect l="txL" t="txT" r="txR" b="txB"/>
                <a:pathLst>
                  <a:path w="55" h="125">
                    <a:moveTo>
                      <a:pt x="0" y="11"/>
                    </a:moveTo>
                    <a:lnTo>
                      <a:pt x="0" y="106"/>
                    </a:lnTo>
                    <a:lnTo>
                      <a:pt x="50" y="125"/>
                    </a:lnTo>
                    <a:lnTo>
                      <a:pt x="55" y="0"/>
                    </a:lnTo>
                    <a:lnTo>
                      <a:pt x="27" y="0"/>
                    </a:lnTo>
                    <a:lnTo>
                      <a:pt x="0" y="11"/>
                    </a:lnTo>
                    <a:lnTo>
                      <a:pt x="0" y="11"/>
                    </a:lnTo>
                    <a:close/>
                  </a:path>
                </a:pathLst>
              </a:custGeom>
              <a:solidFill>
                <a:srgbClr val="E08477"/>
              </a:solidFill>
              <a:ln w="9525">
                <a:noFill/>
              </a:ln>
            </p:spPr>
            <p:txBody>
              <a:bodyPr/>
              <a:lstStyle/>
              <a:p>
                <a:endParaRPr dirty="0">
                  <a:latin typeface="Arial" panose="020B0604020202020204" pitchFamily="34" charset="0"/>
                </a:endParaRPr>
              </a:p>
            </p:txBody>
          </p:sp>
          <p:sp>
            <p:nvSpPr>
              <p:cNvPr id="41015" name="Freeform 52"/>
              <p:cNvSpPr/>
              <p:nvPr/>
            </p:nvSpPr>
            <p:spPr>
              <a:xfrm>
                <a:off x="1617" y="2213"/>
                <a:ext cx="178" cy="211"/>
              </a:xfrm>
              <a:custGeom>
                <a:avLst/>
                <a:gdLst>
                  <a:gd name="txL" fmla="*/ 0 w 355"/>
                  <a:gd name="txT" fmla="*/ 0 h 422"/>
                  <a:gd name="txR" fmla="*/ 355 w 355"/>
                  <a:gd name="txB" fmla="*/ 422 h 422"/>
                </a:gdLst>
                <a:ahLst/>
                <a:cxnLst>
                  <a:cxn ang="0">
                    <a:pos x="0" y="411"/>
                  </a:cxn>
                  <a:cxn ang="0">
                    <a:pos x="97" y="308"/>
                  </a:cxn>
                  <a:cxn ang="0">
                    <a:pos x="129" y="280"/>
                  </a:cxn>
                  <a:cxn ang="0">
                    <a:pos x="207" y="192"/>
                  </a:cxn>
                  <a:cxn ang="0">
                    <a:pos x="272" y="109"/>
                  </a:cxn>
                  <a:cxn ang="0">
                    <a:pos x="313" y="21"/>
                  </a:cxn>
                  <a:cxn ang="0">
                    <a:pos x="325" y="2"/>
                  </a:cxn>
                  <a:cxn ang="0">
                    <a:pos x="353" y="0"/>
                  </a:cxn>
                  <a:cxn ang="0">
                    <a:pos x="355" y="31"/>
                  </a:cxn>
                  <a:cxn ang="0">
                    <a:pos x="304" y="126"/>
                  </a:cxn>
                  <a:cxn ang="0">
                    <a:pos x="218" y="238"/>
                  </a:cxn>
                  <a:cxn ang="0">
                    <a:pos x="55" y="392"/>
                  </a:cxn>
                  <a:cxn ang="0">
                    <a:pos x="19" y="422"/>
                  </a:cxn>
                  <a:cxn ang="0">
                    <a:pos x="0" y="411"/>
                  </a:cxn>
                  <a:cxn ang="0">
                    <a:pos x="0" y="411"/>
                  </a:cxn>
                </a:cxnLst>
                <a:rect l="txL" t="txT" r="txR" b="txB"/>
                <a:pathLst>
                  <a:path w="355" h="422">
                    <a:moveTo>
                      <a:pt x="0" y="411"/>
                    </a:moveTo>
                    <a:lnTo>
                      <a:pt x="97" y="308"/>
                    </a:lnTo>
                    <a:lnTo>
                      <a:pt x="129" y="280"/>
                    </a:lnTo>
                    <a:lnTo>
                      <a:pt x="207" y="192"/>
                    </a:lnTo>
                    <a:lnTo>
                      <a:pt x="272" y="109"/>
                    </a:lnTo>
                    <a:lnTo>
                      <a:pt x="313" y="21"/>
                    </a:lnTo>
                    <a:lnTo>
                      <a:pt x="325" y="2"/>
                    </a:lnTo>
                    <a:lnTo>
                      <a:pt x="353" y="0"/>
                    </a:lnTo>
                    <a:lnTo>
                      <a:pt x="355" y="31"/>
                    </a:lnTo>
                    <a:lnTo>
                      <a:pt x="304" y="126"/>
                    </a:lnTo>
                    <a:lnTo>
                      <a:pt x="218" y="238"/>
                    </a:lnTo>
                    <a:lnTo>
                      <a:pt x="55" y="392"/>
                    </a:lnTo>
                    <a:lnTo>
                      <a:pt x="19" y="422"/>
                    </a:lnTo>
                    <a:lnTo>
                      <a:pt x="0" y="411"/>
                    </a:lnTo>
                    <a:lnTo>
                      <a:pt x="0" y="411"/>
                    </a:lnTo>
                    <a:close/>
                  </a:path>
                </a:pathLst>
              </a:custGeom>
              <a:solidFill>
                <a:srgbClr val="E08477"/>
              </a:solidFill>
              <a:ln w="9525">
                <a:noFill/>
              </a:ln>
            </p:spPr>
            <p:txBody>
              <a:bodyPr/>
              <a:lstStyle/>
              <a:p>
                <a:endParaRPr dirty="0">
                  <a:latin typeface="Arial" panose="020B0604020202020204" pitchFamily="34" charset="0"/>
                </a:endParaRPr>
              </a:p>
            </p:txBody>
          </p:sp>
          <p:sp>
            <p:nvSpPr>
              <p:cNvPr id="41016" name="Freeform 53"/>
              <p:cNvSpPr/>
              <p:nvPr/>
            </p:nvSpPr>
            <p:spPr>
              <a:xfrm>
                <a:off x="1792" y="2093"/>
                <a:ext cx="41" cy="110"/>
              </a:xfrm>
              <a:custGeom>
                <a:avLst/>
                <a:gdLst>
                  <a:gd name="txL" fmla="*/ 0 w 82"/>
                  <a:gd name="txT" fmla="*/ 0 h 218"/>
                  <a:gd name="txR" fmla="*/ 82 w 82"/>
                  <a:gd name="txB" fmla="*/ 218 h 218"/>
                </a:gdLst>
                <a:ahLst/>
                <a:cxnLst>
                  <a:cxn ang="0">
                    <a:pos x="0" y="194"/>
                  </a:cxn>
                  <a:cxn ang="0">
                    <a:pos x="40" y="83"/>
                  </a:cxn>
                  <a:cxn ang="0">
                    <a:pos x="59" y="0"/>
                  </a:cxn>
                  <a:cxn ang="0">
                    <a:pos x="82" y="40"/>
                  </a:cxn>
                  <a:cxn ang="0">
                    <a:pos x="65" y="123"/>
                  </a:cxn>
                  <a:cxn ang="0">
                    <a:pos x="25" y="218"/>
                  </a:cxn>
                  <a:cxn ang="0">
                    <a:pos x="0" y="194"/>
                  </a:cxn>
                  <a:cxn ang="0">
                    <a:pos x="0" y="194"/>
                  </a:cxn>
                </a:cxnLst>
                <a:rect l="txL" t="txT" r="txR" b="txB"/>
                <a:pathLst>
                  <a:path w="82" h="218">
                    <a:moveTo>
                      <a:pt x="0" y="194"/>
                    </a:moveTo>
                    <a:lnTo>
                      <a:pt x="40" y="83"/>
                    </a:lnTo>
                    <a:lnTo>
                      <a:pt x="59" y="0"/>
                    </a:lnTo>
                    <a:lnTo>
                      <a:pt x="82" y="40"/>
                    </a:lnTo>
                    <a:lnTo>
                      <a:pt x="65" y="123"/>
                    </a:lnTo>
                    <a:lnTo>
                      <a:pt x="25" y="218"/>
                    </a:lnTo>
                    <a:lnTo>
                      <a:pt x="0" y="194"/>
                    </a:lnTo>
                    <a:lnTo>
                      <a:pt x="0" y="194"/>
                    </a:lnTo>
                    <a:close/>
                  </a:path>
                </a:pathLst>
              </a:custGeom>
              <a:solidFill>
                <a:srgbClr val="E08477"/>
              </a:solidFill>
              <a:ln w="9525">
                <a:noFill/>
              </a:ln>
            </p:spPr>
            <p:txBody>
              <a:bodyPr/>
              <a:lstStyle/>
              <a:p>
                <a:endParaRPr dirty="0">
                  <a:latin typeface="Arial" panose="020B0604020202020204" pitchFamily="34" charset="0"/>
                </a:endParaRPr>
              </a:p>
            </p:txBody>
          </p:sp>
          <p:sp>
            <p:nvSpPr>
              <p:cNvPr id="41017" name="Freeform 54"/>
              <p:cNvSpPr/>
              <p:nvPr/>
            </p:nvSpPr>
            <p:spPr>
              <a:xfrm>
                <a:off x="1670" y="1701"/>
                <a:ext cx="185" cy="142"/>
              </a:xfrm>
              <a:custGeom>
                <a:avLst/>
                <a:gdLst>
                  <a:gd name="txL" fmla="*/ 0 w 371"/>
                  <a:gd name="txT" fmla="*/ 0 h 283"/>
                  <a:gd name="txR" fmla="*/ 371 w 371"/>
                  <a:gd name="txB" fmla="*/ 283 h 283"/>
                </a:gdLst>
                <a:ahLst/>
                <a:cxnLst>
                  <a:cxn ang="0">
                    <a:pos x="0" y="220"/>
                  </a:cxn>
                  <a:cxn ang="0">
                    <a:pos x="6" y="101"/>
                  </a:cxn>
                  <a:cxn ang="0">
                    <a:pos x="54" y="53"/>
                  </a:cxn>
                  <a:cxn ang="0">
                    <a:pos x="154" y="6"/>
                  </a:cxn>
                  <a:cxn ang="0">
                    <a:pos x="204" y="0"/>
                  </a:cxn>
                  <a:cxn ang="0">
                    <a:pos x="261" y="32"/>
                  </a:cxn>
                  <a:cxn ang="0">
                    <a:pos x="338" y="76"/>
                  </a:cxn>
                  <a:cxn ang="0">
                    <a:pos x="365" y="110"/>
                  </a:cxn>
                  <a:cxn ang="0">
                    <a:pos x="371" y="283"/>
                  </a:cxn>
                  <a:cxn ang="0">
                    <a:pos x="21" y="264"/>
                  </a:cxn>
                  <a:cxn ang="0">
                    <a:pos x="0" y="220"/>
                  </a:cxn>
                  <a:cxn ang="0">
                    <a:pos x="0" y="220"/>
                  </a:cxn>
                </a:cxnLst>
                <a:rect l="txL" t="txT" r="txR" b="txB"/>
                <a:pathLst>
                  <a:path w="371" h="283">
                    <a:moveTo>
                      <a:pt x="0" y="220"/>
                    </a:moveTo>
                    <a:lnTo>
                      <a:pt x="6" y="101"/>
                    </a:lnTo>
                    <a:lnTo>
                      <a:pt x="54" y="53"/>
                    </a:lnTo>
                    <a:lnTo>
                      <a:pt x="154" y="6"/>
                    </a:lnTo>
                    <a:lnTo>
                      <a:pt x="204" y="0"/>
                    </a:lnTo>
                    <a:lnTo>
                      <a:pt x="261" y="32"/>
                    </a:lnTo>
                    <a:lnTo>
                      <a:pt x="338" y="76"/>
                    </a:lnTo>
                    <a:lnTo>
                      <a:pt x="365" y="110"/>
                    </a:lnTo>
                    <a:lnTo>
                      <a:pt x="371" y="283"/>
                    </a:lnTo>
                    <a:lnTo>
                      <a:pt x="21" y="264"/>
                    </a:lnTo>
                    <a:lnTo>
                      <a:pt x="0" y="220"/>
                    </a:lnTo>
                    <a:lnTo>
                      <a:pt x="0" y="220"/>
                    </a:lnTo>
                    <a:close/>
                  </a:path>
                </a:pathLst>
              </a:custGeom>
              <a:solidFill>
                <a:srgbClr val="E5B27F"/>
              </a:solidFill>
              <a:ln w="9525">
                <a:noFill/>
              </a:ln>
            </p:spPr>
            <p:txBody>
              <a:bodyPr/>
              <a:lstStyle/>
              <a:p>
                <a:endParaRPr dirty="0">
                  <a:latin typeface="Arial" panose="020B0604020202020204" pitchFamily="34" charset="0"/>
                </a:endParaRPr>
              </a:p>
            </p:txBody>
          </p:sp>
          <p:sp>
            <p:nvSpPr>
              <p:cNvPr id="41018" name="Freeform 55"/>
              <p:cNvSpPr/>
              <p:nvPr/>
            </p:nvSpPr>
            <p:spPr>
              <a:xfrm>
                <a:off x="1675" y="1700"/>
                <a:ext cx="93" cy="59"/>
              </a:xfrm>
              <a:custGeom>
                <a:avLst/>
                <a:gdLst>
                  <a:gd name="txL" fmla="*/ 0 w 184"/>
                  <a:gd name="txT" fmla="*/ 0 h 118"/>
                  <a:gd name="txR" fmla="*/ 184 w 184"/>
                  <a:gd name="txB" fmla="*/ 118 h 118"/>
                </a:gdLst>
                <a:ahLst/>
                <a:cxnLst>
                  <a:cxn ang="0">
                    <a:pos x="2" y="118"/>
                  </a:cxn>
                  <a:cxn ang="0">
                    <a:pos x="36" y="89"/>
                  </a:cxn>
                  <a:cxn ang="0">
                    <a:pos x="78" y="76"/>
                  </a:cxn>
                  <a:cxn ang="0">
                    <a:pos x="110" y="51"/>
                  </a:cxn>
                  <a:cxn ang="0">
                    <a:pos x="157" y="8"/>
                  </a:cxn>
                  <a:cxn ang="0">
                    <a:pos x="184" y="0"/>
                  </a:cxn>
                  <a:cxn ang="0">
                    <a:pos x="125" y="8"/>
                  </a:cxn>
                  <a:cxn ang="0">
                    <a:pos x="28" y="63"/>
                  </a:cxn>
                  <a:cxn ang="0">
                    <a:pos x="0" y="104"/>
                  </a:cxn>
                  <a:cxn ang="0">
                    <a:pos x="2" y="118"/>
                  </a:cxn>
                  <a:cxn ang="0">
                    <a:pos x="2" y="118"/>
                  </a:cxn>
                </a:cxnLst>
                <a:rect l="txL" t="txT" r="txR" b="txB"/>
                <a:pathLst>
                  <a:path w="184" h="118">
                    <a:moveTo>
                      <a:pt x="2" y="118"/>
                    </a:moveTo>
                    <a:lnTo>
                      <a:pt x="36" y="89"/>
                    </a:lnTo>
                    <a:lnTo>
                      <a:pt x="78" y="76"/>
                    </a:lnTo>
                    <a:lnTo>
                      <a:pt x="110" y="51"/>
                    </a:lnTo>
                    <a:lnTo>
                      <a:pt x="157" y="8"/>
                    </a:lnTo>
                    <a:lnTo>
                      <a:pt x="184" y="0"/>
                    </a:lnTo>
                    <a:lnTo>
                      <a:pt x="125" y="8"/>
                    </a:lnTo>
                    <a:lnTo>
                      <a:pt x="28" y="63"/>
                    </a:lnTo>
                    <a:lnTo>
                      <a:pt x="0" y="104"/>
                    </a:lnTo>
                    <a:lnTo>
                      <a:pt x="2" y="118"/>
                    </a:lnTo>
                    <a:lnTo>
                      <a:pt x="2" y="118"/>
                    </a:lnTo>
                    <a:close/>
                  </a:path>
                </a:pathLst>
              </a:custGeom>
              <a:solidFill>
                <a:srgbClr val="D99966"/>
              </a:solidFill>
              <a:ln w="9525">
                <a:noFill/>
              </a:ln>
            </p:spPr>
            <p:txBody>
              <a:bodyPr/>
              <a:lstStyle/>
              <a:p>
                <a:endParaRPr dirty="0">
                  <a:latin typeface="Arial" panose="020B0604020202020204" pitchFamily="34" charset="0"/>
                </a:endParaRPr>
              </a:p>
            </p:txBody>
          </p:sp>
          <p:sp>
            <p:nvSpPr>
              <p:cNvPr id="41019" name="Freeform 56"/>
              <p:cNvSpPr/>
              <p:nvPr/>
            </p:nvSpPr>
            <p:spPr>
              <a:xfrm>
                <a:off x="1696" y="1722"/>
                <a:ext cx="57" cy="23"/>
              </a:xfrm>
              <a:custGeom>
                <a:avLst/>
                <a:gdLst>
                  <a:gd name="txL" fmla="*/ 0 w 114"/>
                  <a:gd name="txT" fmla="*/ 0 h 45"/>
                  <a:gd name="txR" fmla="*/ 114 w 114"/>
                  <a:gd name="txB" fmla="*/ 45 h 45"/>
                </a:gdLst>
                <a:ahLst/>
                <a:cxnLst>
                  <a:cxn ang="0">
                    <a:pos x="114" y="0"/>
                  </a:cxn>
                  <a:cxn ang="0">
                    <a:pos x="106" y="22"/>
                  </a:cxn>
                  <a:cxn ang="0">
                    <a:pos x="60" y="45"/>
                  </a:cxn>
                  <a:cxn ang="0">
                    <a:pos x="28" y="40"/>
                  </a:cxn>
                  <a:cxn ang="0">
                    <a:pos x="0" y="40"/>
                  </a:cxn>
                  <a:cxn ang="0">
                    <a:pos x="24" y="24"/>
                  </a:cxn>
                  <a:cxn ang="0">
                    <a:pos x="74" y="24"/>
                  </a:cxn>
                  <a:cxn ang="0">
                    <a:pos x="91" y="17"/>
                  </a:cxn>
                  <a:cxn ang="0">
                    <a:pos x="114" y="0"/>
                  </a:cxn>
                  <a:cxn ang="0">
                    <a:pos x="114" y="0"/>
                  </a:cxn>
                </a:cxnLst>
                <a:rect l="txL" t="txT" r="txR" b="txB"/>
                <a:pathLst>
                  <a:path w="114" h="45">
                    <a:moveTo>
                      <a:pt x="114" y="0"/>
                    </a:moveTo>
                    <a:lnTo>
                      <a:pt x="106" y="22"/>
                    </a:lnTo>
                    <a:lnTo>
                      <a:pt x="60" y="45"/>
                    </a:lnTo>
                    <a:lnTo>
                      <a:pt x="28" y="40"/>
                    </a:lnTo>
                    <a:lnTo>
                      <a:pt x="0" y="40"/>
                    </a:lnTo>
                    <a:lnTo>
                      <a:pt x="24" y="24"/>
                    </a:lnTo>
                    <a:lnTo>
                      <a:pt x="74" y="24"/>
                    </a:lnTo>
                    <a:lnTo>
                      <a:pt x="91" y="17"/>
                    </a:lnTo>
                    <a:lnTo>
                      <a:pt x="114" y="0"/>
                    </a:lnTo>
                    <a:lnTo>
                      <a:pt x="114" y="0"/>
                    </a:lnTo>
                    <a:close/>
                  </a:path>
                </a:pathLst>
              </a:custGeom>
              <a:solidFill>
                <a:srgbClr val="D99966"/>
              </a:solidFill>
              <a:ln w="9525">
                <a:noFill/>
              </a:ln>
            </p:spPr>
            <p:txBody>
              <a:bodyPr/>
              <a:lstStyle/>
              <a:p>
                <a:endParaRPr dirty="0">
                  <a:latin typeface="Arial" panose="020B0604020202020204" pitchFamily="34" charset="0"/>
                </a:endParaRPr>
              </a:p>
            </p:txBody>
          </p:sp>
          <p:sp>
            <p:nvSpPr>
              <p:cNvPr id="41020" name="Freeform 57"/>
              <p:cNvSpPr/>
              <p:nvPr/>
            </p:nvSpPr>
            <p:spPr>
              <a:xfrm>
                <a:off x="1766" y="1704"/>
                <a:ext cx="89" cy="111"/>
              </a:xfrm>
              <a:custGeom>
                <a:avLst/>
                <a:gdLst>
                  <a:gd name="txL" fmla="*/ 0 w 179"/>
                  <a:gd name="txT" fmla="*/ 0 h 222"/>
                  <a:gd name="txR" fmla="*/ 179 w 179"/>
                  <a:gd name="txB" fmla="*/ 222 h 222"/>
                </a:gdLst>
                <a:ahLst/>
                <a:cxnLst>
                  <a:cxn ang="0">
                    <a:pos x="34" y="0"/>
                  </a:cxn>
                  <a:cxn ang="0">
                    <a:pos x="12" y="15"/>
                  </a:cxn>
                  <a:cxn ang="0">
                    <a:pos x="0" y="34"/>
                  </a:cxn>
                  <a:cxn ang="0">
                    <a:pos x="8" y="55"/>
                  </a:cxn>
                  <a:cxn ang="0">
                    <a:pos x="31" y="74"/>
                  </a:cxn>
                  <a:cxn ang="0">
                    <a:pos x="65" y="81"/>
                  </a:cxn>
                  <a:cxn ang="0">
                    <a:pos x="120" y="83"/>
                  </a:cxn>
                  <a:cxn ang="0">
                    <a:pos x="137" y="100"/>
                  </a:cxn>
                  <a:cxn ang="0">
                    <a:pos x="137" y="125"/>
                  </a:cxn>
                  <a:cxn ang="0">
                    <a:pos x="120" y="136"/>
                  </a:cxn>
                  <a:cxn ang="0">
                    <a:pos x="23" y="142"/>
                  </a:cxn>
                  <a:cxn ang="0">
                    <a:pos x="107" y="161"/>
                  </a:cxn>
                  <a:cxn ang="0">
                    <a:pos x="15" y="165"/>
                  </a:cxn>
                  <a:cxn ang="0">
                    <a:pos x="107" y="182"/>
                  </a:cxn>
                  <a:cxn ang="0">
                    <a:pos x="29" y="186"/>
                  </a:cxn>
                  <a:cxn ang="0">
                    <a:pos x="97" y="211"/>
                  </a:cxn>
                  <a:cxn ang="0">
                    <a:pos x="175" y="222"/>
                  </a:cxn>
                  <a:cxn ang="0">
                    <a:pos x="179" y="112"/>
                  </a:cxn>
                  <a:cxn ang="0">
                    <a:pos x="150" y="72"/>
                  </a:cxn>
                  <a:cxn ang="0">
                    <a:pos x="34" y="0"/>
                  </a:cxn>
                  <a:cxn ang="0">
                    <a:pos x="34" y="0"/>
                  </a:cxn>
                </a:cxnLst>
                <a:rect l="txL" t="txT" r="txR" b="txB"/>
                <a:pathLst>
                  <a:path w="179" h="222">
                    <a:moveTo>
                      <a:pt x="34" y="0"/>
                    </a:moveTo>
                    <a:lnTo>
                      <a:pt x="12" y="15"/>
                    </a:lnTo>
                    <a:lnTo>
                      <a:pt x="0" y="34"/>
                    </a:lnTo>
                    <a:lnTo>
                      <a:pt x="8" y="55"/>
                    </a:lnTo>
                    <a:lnTo>
                      <a:pt x="31" y="74"/>
                    </a:lnTo>
                    <a:lnTo>
                      <a:pt x="65" y="81"/>
                    </a:lnTo>
                    <a:lnTo>
                      <a:pt x="120" y="83"/>
                    </a:lnTo>
                    <a:lnTo>
                      <a:pt x="137" y="100"/>
                    </a:lnTo>
                    <a:lnTo>
                      <a:pt x="137" y="125"/>
                    </a:lnTo>
                    <a:lnTo>
                      <a:pt x="120" y="136"/>
                    </a:lnTo>
                    <a:lnTo>
                      <a:pt x="23" y="142"/>
                    </a:lnTo>
                    <a:lnTo>
                      <a:pt x="107" y="161"/>
                    </a:lnTo>
                    <a:lnTo>
                      <a:pt x="15" y="165"/>
                    </a:lnTo>
                    <a:lnTo>
                      <a:pt x="107" y="182"/>
                    </a:lnTo>
                    <a:lnTo>
                      <a:pt x="29" y="186"/>
                    </a:lnTo>
                    <a:lnTo>
                      <a:pt x="97" y="211"/>
                    </a:lnTo>
                    <a:lnTo>
                      <a:pt x="175" y="222"/>
                    </a:lnTo>
                    <a:lnTo>
                      <a:pt x="179" y="112"/>
                    </a:lnTo>
                    <a:lnTo>
                      <a:pt x="150" y="72"/>
                    </a:lnTo>
                    <a:lnTo>
                      <a:pt x="34" y="0"/>
                    </a:lnTo>
                    <a:lnTo>
                      <a:pt x="34" y="0"/>
                    </a:lnTo>
                    <a:close/>
                  </a:path>
                </a:pathLst>
              </a:custGeom>
              <a:solidFill>
                <a:srgbClr val="D99966"/>
              </a:solidFill>
              <a:ln w="9525">
                <a:noFill/>
              </a:ln>
            </p:spPr>
            <p:txBody>
              <a:bodyPr/>
              <a:lstStyle/>
              <a:p>
                <a:endParaRPr dirty="0">
                  <a:latin typeface="Arial" panose="020B0604020202020204" pitchFamily="34" charset="0"/>
                </a:endParaRPr>
              </a:p>
            </p:txBody>
          </p:sp>
          <p:sp>
            <p:nvSpPr>
              <p:cNvPr id="41021" name="Freeform 58"/>
              <p:cNvSpPr/>
              <p:nvPr/>
            </p:nvSpPr>
            <p:spPr>
              <a:xfrm>
                <a:off x="1660" y="1843"/>
                <a:ext cx="201" cy="208"/>
              </a:xfrm>
              <a:custGeom>
                <a:avLst/>
                <a:gdLst>
                  <a:gd name="txL" fmla="*/ 0 w 401"/>
                  <a:gd name="txT" fmla="*/ 0 h 416"/>
                  <a:gd name="txR" fmla="*/ 401 w 401"/>
                  <a:gd name="txB" fmla="*/ 416 h 416"/>
                </a:gdLst>
                <a:ahLst/>
                <a:cxnLst>
                  <a:cxn ang="0">
                    <a:pos x="21" y="70"/>
                  </a:cxn>
                  <a:cxn ang="0">
                    <a:pos x="0" y="114"/>
                  </a:cxn>
                  <a:cxn ang="0">
                    <a:pos x="16" y="177"/>
                  </a:cxn>
                  <a:cxn ang="0">
                    <a:pos x="44" y="234"/>
                  </a:cxn>
                  <a:cxn ang="0">
                    <a:pos x="50" y="300"/>
                  </a:cxn>
                  <a:cxn ang="0">
                    <a:pos x="118" y="365"/>
                  </a:cxn>
                  <a:cxn ang="0">
                    <a:pos x="211" y="403"/>
                  </a:cxn>
                  <a:cxn ang="0">
                    <a:pos x="270" y="416"/>
                  </a:cxn>
                  <a:cxn ang="0">
                    <a:pos x="300" y="388"/>
                  </a:cxn>
                  <a:cxn ang="0">
                    <a:pos x="293" y="369"/>
                  </a:cxn>
                  <a:cxn ang="0">
                    <a:pos x="319" y="365"/>
                  </a:cxn>
                  <a:cxn ang="0">
                    <a:pos x="338" y="346"/>
                  </a:cxn>
                  <a:cxn ang="0">
                    <a:pos x="350" y="312"/>
                  </a:cxn>
                  <a:cxn ang="0">
                    <a:pos x="367" y="268"/>
                  </a:cxn>
                  <a:cxn ang="0">
                    <a:pos x="375" y="221"/>
                  </a:cxn>
                  <a:cxn ang="0">
                    <a:pos x="384" y="124"/>
                  </a:cxn>
                  <a:cxn ang="0">
                    <a:pos x="401" y="25"/>
                  </a:cxn>
                  <a:cxn ang="0">
                    <a:pos x="221" y="0"/>
                  </a:cxn>
                  <a:cxn ang="0">
                    <a:pos x="67" y="48"/>
                  </a:cxn>
                  <a:cxn ang="0">
                    <a:pos x="21" y="70"/>
                  </a:cxn>
                  <a:cxn ang="0">
                    <a:pos x="21" y="70"/>
                  </a:cxn>
                </a:cxnLst>
                <a:rect l="txL" t="txT" r="txR" b="txB"/>
                <a:pathLst>
                  <a:path w="401" h="416">
                    <a:moveTo>
                      <a:pt x="21" y="70"/>
                    </a:moveTo>
                    <a:lnTo>
                      <a:pt x="0" y="114"/>
                    </a:lnTo>
                    <a:lnTo>
                      <a:pt x="16" y="177"/>
                    </a:lnTo>
                    <a:lnTo>
                      <a:pt x="44" y="234"/>
                    </a:lnTo>
                    <a:lnTo>
                      <a:pt x="50" y="300"/>
                    </a:lnTo>
                    <a:lnTo>
                      <a:pt x="118" y="365"/>
                    </a:lnTo>
                    <a:lnTo>
                      <a:pt x="211" y="403"/>
                    </a:lnTo>
                    <a:lnTo>
                      <a:pt x="270" y="416"/>
                    </a:lnTo>
                    <a:lnTo>
                      <a:pt x="300" y="388"/>
                    </a:lnTo>
                    <a:lnTo>
                      <a:pt x="293" y="369"/>
                    </a:lnTo>
                    <a:lnTo>
                      <a:pt x="319" y="365"/>
                    </a:lnTo>
                    <a:lnTo>
                      <a:pt x="338" y="346"/>
                    </a:lnTo>
                    <a:lnTo>
                      <a:pt x="350" y="312"/>
                    </a:lnTo>
                    <a:lnTo>
                      <a:pt x="367" y="268"/>
                    </a:lnTo>
                    <a:lnTo>
                      <a:pt x="375" y="221"/>
                    </a:lnTo>
                    <a:lnTo>
                      <a:pt x="384" y="124"/>
                    </a:lnTo>
                    <a:lnTo>
                      <a:pt x="401" y="25"/>
                    </a:lnTo>
                    <a:lnTo>
                      <a:pt x="221" y="0"/>
                    </a:lnTo>
                    <a:lnTo>
                      <a:pt x="67" y="48"/>
                    </a:lnTo>
                    <a:lnTo>
                      <a:pt x="21" y="70"/>
                    </a:lnTo>
                    <a:lnTo>
                      <a:pt x="21" y="70"/>
                    </a:lnTo>
                    <a:close/>
                  </a:path>
                </a:pathLst>
              </a:custGeom>
              <a:solidFill>
                <a:srgbClr val="FFC4B8"/>
              </a:solidFill>
              <a:ln w="9525">
                <a:noFill/>
              </a:ln>
            </p:spPr>
            <p:txBody>
              <a:bodyPr/>
              <a:lstStyle/>
              <a:p>
                <a:endParaRPr dirty="0">
                  <a:latin typeface="Arial" panose="020B0604020202020204" pitchFamily="34" charset="0"/>
                </a:endParaRPr>
              </a:p>
            </p:txBody>
          </p:sp>
          <p:sp>
            <p:nvSpPr>
              <p:cNvPr id="41022" name="Freeform 59"/>
              <p:cNvSpPr/>
              <p:nvPr/>
            </p:nvSpPr>
            <p:spPr>
              <a:xfrm>
                <a:off x="1659" y="1834"/>
                <a:ext cx="197" cy="77"/>
              </a:xfrm>
              <a:custGeom>
                <a:avLst/>
                <a:gdLst>
                  <a:gd name="txL" fmla="*/ 0 w 393"/>
                  <a:gd name="txT" fmla="*/ 0 h 154"/>
                  <a:gd name="txR" fmla="*/ 393 w 393"/>
                  <a:gd name="txB" fmla="*/ 154 h 154"/>
                </a:gdLst>
                <a:ahLst/>
                <a:cxnLst>
                  <a:cxn ang="0">
                    <a:pos x="391" y="53"/>
                  </a:cxn>
                  <a:cxn ang="0">
                    <a:pos x="320" y="42"/>
                  </a:cxn>
                  <a:cxn ang="0">
                    <a:pos x="227" y="38"/>
                  </a:cxn>
                  <a:cxn ang="0">
                    <a:pos x="176" y="42"/>
                  </a:cxn>
                  <a:cxn ang="0">
                    <a:pos x="129" y="72"/>
                  </a:cxn>
                  <a:cxn ang="0">
                    <a:pos x="113" y="122"/>
                  </a:cxn>
                  <a:cxn ang="0">
                    <a:pos x="100" y="154"/>
                  </a:cxn>
                  <a:cxn ang="0">
                    <a:pos x="70" y="122"/>
                  </a:cxn>
                  <a:cxn ang="0">
                    <a:pos x="36" y="112"/>
                  </a:cxn>
                  <a:cxn ang="0">
                    <a:pos x="0" y="125"/>
                  </a:cxn>
                  <a:cxn ang="0">
                    <a:pos x="13" y="53"/>
                  </a:cxn>
                  <a:cxn ang="0">
                    <a:pos x="72" y="6"/>
                  </a:cxn>
                  <a:cxn ang="0">
                    <a:pos x="237" y="0"/>
                  </a:cxn>
                  <a:cxn ang="0">
                    <a:pos x="393" y="27"/>
                  </a:cxn>
                  <a:cxn ang="0">
                    <a:pos x="391" y="53"/>
                  </a:cxn>
                  <a:cxn ang="0">
                    <a:pos x="391" y="53"/>
                  </a:cxn>
                </a:cxnLst>
                <a:rect l="txL" t="txT" r="txR" b="txB"/>
                <a:pathLst>
                  <a:path w="393" h="154">
                    <a:moveTo>
                      <a:pt x="391" y="53"/>
                    </a:moveTo>
                    <a:lnTo>
                      <a:pt x="320" y="42"/>
                    </a:lnTo>
                    <a:lnTo>
                      <a:pt x="227" y="38"/>
                    </a:lnTo>
                    <a:lnTo>
                      <a:pt x="176" y="42"/>
                    </a:lnTo>
                    <a:lnTo>
                      <a:pt x="129" y="72"/>
                    </a:lnTo>
                    <a:lnTo>
                      <a:pt x="113" y="122"/>
                    </a:lnTo>
                    <a:lnTo>
                      <a:pt x="100" y="154"/>
                    </a:lnTo>
                    <a:lnTo>
                      <a:pt x="70" y="122"/>
                    </a:lnTo>
                    <a:lnTo>
                      <a:pt x="36" y="112"/>
                    </a:lnTo>
                    <a:lnTo>
                      <a:pt x="0" y="125"/>
                    </a:lnTo>
                    <a:lnTo>
                      <a:pt x="13" y="53"/>
                    </a:lnTo>
                    <a:lnTo>
                      <a:pt x="72" y="6"/>
                    </a:lnTo>
                    <a:lnTo>
                      <a:pt x="237" y="0"/>
                    </a:lnTo>
                    <a:lnTo>
                      <a:pt x="393" y="27"/>
                    </a:lnTo>
                    <a:lnTo>
                      <a:pt x="391" y="53"/>
                    </a:lnTo>
                    <a:lnTo>
                      <a:pt x="391" y="53"/>
                    </a:lnTo>
                    <a:close/>
                  </a:path>
                </a:pathLst>
              </a:custGeom>
              <a:solidFill>
                <a:srgbClr val="E08477"/>
              </a:solidFill>
              <a:ln w="9525">
                <a:noFill/>
              </a:ln>
            </p:spPr>
            <p:txBody>
              <a:bodyPr/>
              <a:lstStyle/>
              <a:p>
                <a:endParaRPr dirty="0">
                  <a:latin typeface="Arial" panose="020B0604020202020204" pitchFamily="34" charset="0"/>
                </a:endParaRPr>
              </a:p>
            </p:txBody>
          </p:sp>
          <p:sp>
            <p:nvSpPr>
              <p:cNvPr id="41023" name="Freeform 60"/>
              <p:cNvSpPr/>
              <p:nvPr/>
            </p:nvSpPr>
            <p:spPr>
              <a:xfrm>
                <a:off x="1767" y="1947"/>
                <a:ext cx="78" cy="22"/>
              </a:xfrm>
              <a:custGeom>
                <a:avLst/>
                <a:gdLst>
                  <a:gd name="txL" fmla="*/ 0 w 158"/>
                  <a:gd name="txT" fmla="*/ 0 h 44"/>
                  <a:gd name="txR" fmla="*/ 158 w 158"/>
                  <a:gd name="txB" fmla="*/ 44 h 44"/>
                </a:gdLst>
                <a:ahLst/>
                <a:cxnLst>
                  <a:cxn ang="0">
                    <a:pos x="0" y="29"/>
                  </a:cxn>
                  <a:cxn ang="0">
                    <a:pos x="32" y="44"/>
                  </a:cxn>
                  <a:cxn ang="0">
                    <a:pos x="97" y="29"/>
                  </a:cxn>
                  <a:cxn ang="0">
                    <a:pos x="129" y="44"/>
                  </a:cxn>
                  <a:cxn ang="0">
                    <a:pos x="158" y="29"/>
                  </a:cxn>
                  <a:cxn ang="0">
                    <a:pos x="127" y="19"/>
                  </a:cxn>
                  <a:cxn ang="0">
                    <a:pos x="116" y="4"/>
                  </a:cxn>
                  <a:cxn ang="0">
                    <a:pos x="97" y="0"/>
                  </a:cxn>
                  <a:cxn ang="0">
                    <a:pos x="57" y="15"/>
                  </a:cxn>
                  <a:cxn ang="0">
                    <a:pos x="0" y="29"/>
                  </a:cxn>
                  <a:cxn ang="0">
                    <a:pos x="0" y="29"/>
                  </a:cxn>
                </a:cxnLst>
                <a:rect l="txL" t="txT" r="txR" b="txB"/>
                <a:pathLst>
                  <a:path w="158" h="44">
                    <a:moveTo>
                      <a:pt x="0" y="29"/>
                    </a:moveTo>
                    <a:lnTo>
                      <a:pt x="32" y="44"/>
                    </a:lnTo>
                    <a:lnTo>
                      <a:pt x="97" y="29"/>
                    </a:lnTo>
                    <a:lnTo>
                      <a:pt x="129" y="44"/>
                    </a:lnTo>
                    <a:lnTo>
                      <a:pt x="158" y="29"/>
                    </a:lnTo>
                    <a:lnTo>
                      <a:pt x="127" y="19"/>
                    </a:lnTo>
                    <a:lnTo>
                      <a:pt x="116" y="4"/>
                    </a:lnTo>
                    <a:lnTo>
                      <a:pt x="97" y="0"/>
                    </a:lnTo>
                    <a:lnTo>
                      <a:pt x="57" y="15"/>
                    </a:lnTo>
                    <a:lnTo>
                      <a:pt x="0" y="29"/>
                    </a:lnTo>
                    <a:lnTo>
                      <a:pt x="0" y="29"/>
                    </a:lnTo>
                    <a:close/>
                  </a:path>
                </a:pathLst>
              </a:custGeom>
              <a:solidFill>
                <a:srgbClr val="E08477"/>
              </a:solidFill>
              <a:ln w="9525">
                <a:noFill/>
              </a:ln>
            </p:spPr>
            <p:txBody>
              <a:bodyPr/>
              <a:lstStyle/>
              <a:p>
                <a:endParaRPr dirty="0">
                  <a:latin typeface="Arial" panose="020B0604020202020204" pitchFamily="34" charset="0"/>
                </a:endParaRPr>
              </a:p>
            </p:txBody>
          </p:sp>
          <p:sp>
            <p:nvSpPr>
              <p:cNvPr id="41024" name="Freeform 61"/>
              <p:cNvSpPr/>
              <p:nvPr/>
            </p:nvSpPr>
            <p:spPr>
              <a:xfrm>
                <a:off x="1673" y="1805"/>
                <a:ext cx="179" cy="26"/>
              </a:xfrm>
              <a:custGeom>
                <a:avLst/>
                <a:gdLst>
                  <a:gd name="txL" fmla="*/ 0 w 359"/>
                  <a:gd name="txT" fmla="*/ 0 h 53"/>
                  <a:gd name="txR" fmla="*/ 359 w 359"/>
                  <a:gd name="txB" fmla="*/ 53 h 53"/>
                </a:gdLst>
                <a:ahLst/>
                <a:cxnLst>
                  <a:cxn ang="0">
                    <a:pos x="4" y="6"/>
                  </a:cxn>
                  <a:cxn ang="0">
                    <a:pos x="217" y="0"/>
                  </a:cxn>
                  <a:cxn ang="0">
                    <a:pos x="359" y="13"/>
                  </a:cxn>
                  <a:cxn ang="0">
                    <a:pos x="359" y="53"/>
                  </a:cxn>
                  <a:cxn ang="0">
                    <a:pos x="163" y="42"/>
                  </a:cxn>
                  <a:cxn ang="0">
                    <a:pos x="0" y="42"/>
                  </a:cxn>
                  <a:cxn ang="0">
                    <a:pos x="4" y="6"/>
                  </a:cxn>
                  <a:cxn ang="0">
                    <a:pos x="4" y="6"/>
                  </a:cxn>
                </a:cxnLst>
                <a:rect l="txL" t="txT" r="txR" b="txB"/>
                <a:pathLst>
                  <a:path w="359" h="53">
                    <a:moveTo>
                      <a:pt x="4" y="6"/>
                    </a:moveTo>
                    <a:lnTo>
                      <a:pt x="217" y="0"/>
                    </a:lnTo>
                    <a:lnTo>
                      <a:pt x="359" y="13"/>
                    </a:lnTo>
                    <a:lnTo>
                      <a:pt x="359" y="53"/>
                    </a:lnTo>
                    <a:lnTo>
                      <a:pt x="163" y="42"/>
                    </a:lnTo>
                    <a:lnTo>
                      <a:pt x="0" y="42"/>
                    </a:lnTo>
                    <a:lnTo>
                      <a:pt x="4" y="6"/>
                    </a:lnTo>
                    <a:lnTo>
                      <a:pt x="4" y="6"/>
                    </a:lnTo>
                    <a:close/>
                  </a:path>
                </a:pathLst>
              </a:custGeom>
              <a:solidFill>
                <a:srgbClr val="C7695C"/>
              </a:solidFill>
              <a:ln w="9525">
                <a:noFill/>
              </a:ln>
            </p:spPr>
            <p:txBody>
              <a:bodyPr/>
              <a:lstStyle/>
              <a:p>
                <a:endParaRPr dirty="0">
                  <a:latin typeface="Arial" panose="020B0604020202020204" pitchFamily="34" charset="0"/>
                </a:endParaRPr>
              </a:p>
            </p:txBody>
          </p:sp>
          <p:sp>
            <p:nvSpPr>
              <p:cNvPr id="41025" name="Freeform 62"/>
              <p:cNvSpPr/>
              <p:nvPr/>
            </p:nvSpPr>
            <p:spPr>
              <a:xfrm>
                <a:off x="1674" y="1805"/>
                <a:ext cx="57" cy="23"/>
              </a:xfrm>
              <a:custGeom>
                <a:avLst/>
                <a:gdLst>
                  <a:gd name="txL" fmla="*/ 0 w 114"/>
                  <a:gd name="txT" fmla="*/ 0 h 48"/>
                  <a:gd name="txR" fmla="*/ 114 w 114"/>
                  <a:gd name="txB" fmla="*/ 48 h 48"/>
                </a:gdLst>
                <a:ahLst/>
                <a:cxnLst>
                  <a:cxn ang="0">
                    <a:pos x="9" y="8"/>
                  </a:cxn>
                  <a:cxn ang="0">
                    <a:pos x="114" y="0"/>
                  </a:cxn>
                  <a:cxn ang="0">
                    <a:pos x="106" y="38"/>
                  </a:cxn>
                  <a:cxn ang="0">
                    <a:pos x="0" y="48"/>
                  </a:cxn>
                  <a:cxn ang="0">
                    <a:pos x="9" y="8"/>
                  </a:cxn>
                  <a:cxn ang="0">
                    <a:pos x="9" y="8"/>
                  </a:cxn>
                </a:cxnLst>
                <a:rect l="txL" t="txT" r="txR" b="txB"/>
                <a:pathLst>
                  <a:path w="114" h="48">
                    <a:moveTo>
                      <a:pt x="9" y="8"/>
                    </a:moveTo>
                    <a:lnTo>
                      <a:pt x="114" y="0"/>
                    </a:lnTo>
                    <a:lnTo>
                      <a:pt x="106" y="38"/>
                    </a:lnTo>
                    <a:lnTo>
                      <a:pt x="0" y="48"/>
                    </a:lnTo>
                    <a:lnTo>
                      <a:pt x="9" y="8"/>
                    </a:lnTo>
                    <a:lnTo>
                      <a:pt x="9" y="8"/>
                    </a:lnTo>
                    <a:close/>
                  </a:path>
                </a:pathLst>
              </a:custGeom>
              <a:solidFill>
                <a:srgbClr val="A84A3D"/>
              </a:solidFill>
              <a:ln w="9525">
                <a:noFill/>
              </a:ln>
            </p:spPr>
            <p:txBody>
              <a:bodyPr/>
              <a:lstStyle/>
              <a:p>
                <a:endParaRPr dirty="0">
                  <a:latin typeface="Arial" panose="020B0604020202020204" pitchFamily="34" charset="0"/>
                </a:endParaRPr>
              </a:p>
            </p:txBody>
          </p:sp>
          <p:sp>
            <p:nvSpPr>
              <p:cNvPr id="41026" name="Freeform 63"/>
              <p:cNvSpPr/>
              <p:nvPr/>
            </p:nvSpPr>
            <p:spPr>
              <a:xfrm>
                <a:off x="1824" y="1808"/>
                <a:ext cx="28" cy="26"/>
              </a:xfrm>
              <a:custGeom>
                <a:avLst/>
                <a:gdLst>
                  <a:gd name="txL" fmla="*/ 0 w 57"/>
                  <a:gd name="txT" fmla="*/ 0 h 51"/>
                  <a:gd name="txR" fmla="*/ 57 w 57"/>
                  <a:gd name="txB" fmla="*/ 51 h 51"/>
                </a:gdLst>
                <a:ahLst/>
                <a:cxnLst>
                  <a:cxn ang="0">
                    <a:pos x="0" y="0"/>
                  </a:cxn>
                  <a:cxn ang="0">
                    <a:pos x="2" y="38"/>
                  </a:cxn>
                  <a:cxn ang="0">
                    <a:pos x="57" y="51"/>
                  </a:cxn>
                  <a:cxn ang="0">
                    <a:pos x="53" y="9"/>
                  </a:cxn>
                  <a:cxn ang="0">
                    <a:pos x="0" y="0"/>
                  </a:cxn>
                  <a:cxn ang="0">
                    <a:pos x="0" y="0"/>
                  </a:cxn>
                </a:cxnLst>
                <a:rect l="txL" t="txT" r="txR" b="txB"/>
                <a:pathLst>
                  <a:path w="57" h="51">
                    <a:moveTo>
                      <a:pt x="0" y="0"/>
                    </a:moveTo>
                    <a:lnTo>
                      <a:pt x="2" y="38"/>
                    </a:lnTo>
                    <a:lnTo>
                      <a:pt x="57" y="51"/>
                    </a:lnTo>
                    <a:lnTo>
                      <a:pt x="53" y="9"/>
                    </a:lnTo>
                    <a:lnTo>
                      <a:pt x="0" y="0"/>
                    </a:lnTo>
                    <a:lnTo>
                      <a:pt x="0" y="0"/>
                    </a:lnTo>
                    <a:close/>
                  </a:path>
                </a:pathLst>
              </a:custGeom>
              <a:solidFill>
                <a:srgbClr val="A84A3D"/>
              </a:solidFill>
              <a:ln w="9525">
                <a:noFill/>
              </a:ln>
            </p:spPr>
            <p:txBody>
              <a:bodyPr/>
              <a:lstStyle/>
              <a:p>
                <a:endParaRPr dirty="0">
                  <a:latin typeface="Arial" panose="020B0604020202020204" pitchFamily="34" charset="0"/>
                </a:endParaRPr>
              </a:p>
            </p:txBody>
          </p:sp>
          <p:sp>
            <p:nvSpPr>
              <p:cNvPr id="41027" name="Freeform 64"/>
              <p:cNvSpPr/>
              <p:nvPr/>
            </p:nvSpPr>
            <p:spPr>
              <a:xfrm>
                <a:off x="1762" y="1810"/>
                <a:ext cx="28" cy="14"/>
              </a:xfrm>
              <a:custGeom>
                <a:avLst/>
                <a:gdLst>
                  <a:gd name="txL" fmla="*/ 0 w 57"/>
                  <a:gd name="txT" fmla="*/ 0 h 29"/>
                  <a:gd name="txR" fmla="*/ 57 w 57"/>
                  <a:gd name="txB" fmla="*/ 29 h 29"/>
                </a:gdLst>
                <a:ahLst/>
                <a:cxnLst>
                  <a:cxn ang="0">
                    <a:pos x="0" y="4"/>
                  </a:cxn>
                  <a:cxn ang="0">
                    <a:pos x="38" y="0"/>
                  </a:cxn>
                  <a:cxn ang="0">
                    <a:pos x="57" y="10"/>
                  </a:cxn>
                  <a:cxn ang="0">
                    <a:pos x="51" y="29"/>
                  </a:cxn>
                  <a:cxn ang="0">
                    <a:pos x="3" y="25"/>
                  </a:cxn>
                  <a:cxn ang="0">
                    <a:pos x="13" y="16"/>
                  </a:cxn>
                  <a:cxn ang="0">
                    <a:pos x="0" y="4"/>
                  </a:cxn>
                  <a:cxn ang="0">
                    <a:pos x="0" y="4"/>
                  </a:cxn>
                </a:cxnLst>
                <a:rect l="txL" t="txT" r="txR" b="txB"/>
                <a:pathLst>
                  <a:path w="57" h="29">
                    <a:moveTo>
                      <a:pt x="0" y="4"/>
                    </a:moveTo>
                    <a:lnTo>
                      <a:pt x="38" y="0"/>
                    </a:lnTo>
                    <a:lnTo>
                      <a:pt x="57" y="10"/>
                    </a:lnTo>
                    <a:lnTo>
                      <a:pt x="51" y="29"/>
                    </a:lnTo>
                    <a:lnTo>
                      <a:pt x="3" y="25"/>
                    </a:lnTo>
                    <a:lnTo>
                      <a:pt x="13" y="16"/>
                    </a:lnTo>
                    <a:lnTo>
                      <a:pt x="0" y="4"/>
                    </a:lnTo>
                    <a:lnTo>
                      <a:pt x="0" y="4"/>
                    </a:lnTo>
                    <a:close/>
                  </a:path>
                </a:pathLst>
              </a:custGeom>
              <a:solidFill>
                <a:srgbClr val="FFC4B8"/>
              </a:solidFill>
              <a:ln w="9525">
                <a:noFill/>
              </a:ln>
            </p:spPr>
            <p:txBody>
              <a:bodyPr/>
              <a:lstStyle/>
              <a:p>
                <a:endParaRPr dirty="0">
                  <a:latin typeface="Arial" panose="020B0604020202020204" pitchFamily="34" charset="0"/>
                </a:endParaRPr>
              </a:p>
            </p:txBody>
          </p:sp>
          <p:sp>
            <p:nvSpPr>
              <p:cNvPr id="41028" name="Freeform 65"/>
              <p:cNvSpPr/>
              <p:nvPr/>
            </p:nvSpPr>
            <p:spPr>
              <a:xfrm>
                <a:off x="1749" y="1862"/>
                <a:ext cx="52" cy="38"/>
              </a:xfrm>
              <a:custGeom>
                <a:avLst/>
                <a:gdLst>
                  <a:gd name="txL" fmla="*/ 0 w 105"/>
                  <a:gd name="txT" fmla="*/ 0 h 76"/>
                  <a:gd name="txR" fmla="*/ 105 w 105"/>
                  <a:gd name="txB" fmla="*/ 76 h 76"/>
                </a:gdLst>
                <a:ahLst/>
                <a:cxnLst>
                  <a:cxn ang="0">
                    <a:pos x="0" y="21"/>
                  </a:cxn>
                  <a:cxn ang="0">
                    <a:pos x="29" y="0"/>
                  </a:cxn>
                  <a:cxn ang="0">
                    <a:pos x="68" y="0"/>
                  </a:cxn>
                  <a:cxn ang="0">
                    <a:pos x="105" y="23"/>
                  </a:cxn>
                  <a:cxn ang="0">
                    <a:pos x="97" y="32"/>
                  </a:cxn>
                  <a:cxn ang="0">
                    <a:pos x="97" y="53"/>
                  </a:cxn>
                  <a:cxn ang="0">
                    <a:pos x="74" y="76"/>
                  </a:cxn>
                  <a:cxn ang="0">
                    <a:pos x="10" y="67"/>
                  </a:cxn>
                  <a:cxn ang="0">
                    <a:pos x="17" y="46"/>
                  </a:cxn>
                  <a:cxn ang="0">
                    <a:pos x="48" y="36"/>
                  </a:cxn>
                  <a:cxn ang="0">
                    <a:pos x="49" y="25"/>
                  </a:cxn>
                  <a:cxn ang="0">
                    <a:pos x="0" y="21"/>
                  </a:cxn>
                  <a:cxn ang="0">
                    <a:pos x="0" y="21"/>
                  </a:cxn>
                </a:cxnLst>
                <a:rect l="txL" t="txT" r="txR" b="txB"/>
                <a:pathLst>
                  <a:path w="105" h="76">
                    <a:moveTo>
                      <a:pt x="0" y="21"/>
                    </a:moveTo>
                    <a:lnTo>
                      <a:pt x="29" y="0"/>
                    </a:lnTo>
                    <a:lnTo>
                      <a:pt x="68" y="0"/>
                    </a:lnTo>
                    <a:lnTo>
                      <a:pt x="105" y="23"/>
                    </a:lnTo>
                    <a:lnTo>
                      <a:pt x="97" y="32"/>
                    </a:lnTo>
                    <a:lnTo>
                      <a:pt x="97" y="53"/>
                    </a:lnTo>
                    <a:lnTo>
                      <a:pt x="74" y="76"/>
                    </a:lnTo>
                    <a:lnTo>
                      <a:pt x="10" y="67"/>
                    </a:lnTo>
                    <a:lnTo>
                      <a:pt x="17" y="46"/>
                    </a:lnTo>
                    <a:lnTo>
                      <a:pt x="48" y="36"/>
                    </a:lnTo>
                    <a:lnTo>
                      <a:pt x="49" y="25"/>
                    </a:lnTo>
                    <a:lnTo>
                      <a:pt x="0" y="21"/>
                    </a:lnTo>
                    <a:lnTo>
                      <a:pt x="0" y="21"/>
                    </a:lnTo>
                    <a:close/>
                  </a:path>
                </a:pathLst>
              </a:custGeom>
              <a:solidFill>
                <a:srgbClr val="F59E92"/>
              </a:solidFill>
              <a:ln w="9525">
                <a:noFill/>
              </a:ln>
            </p:spPr>
            <p:txBody>
              <a:bodyPr/>
              <a:lstStyle/>
              <a:p>
                <a:endParaRPr dirty="0">
                  <a:latin typeface="Arial" panose="020B0604020202020204" pitchFamily="34" charset="0"/>
                </a:endParaRPr>
              </a:p>
            </p:txBody>
          </p:sp>
          <p:sp>
            <p:nvSpPr>
              <p:cNvPr id="41029" name="Freeform 66"/>
              <p:cNvSpPr/>
              <p:nvPr/>
            </p:nvSpPr>
            <p:spPr>
              <a:xfrm>
                <a:off x="1800" y="1862"/>
                <a:ext cx="59" cy="96"/>
              </a:xfrm>
              <a:custGeom>
                <a:avLst/>
                <a:gdLst>
                  <a:gd name="txL" fmla="*/ 0 w 117"/>
                  <a:gd name="txT" fmla="*/ 0 h 190"/>
                  <a:gd name="txR" fmla="*/ 117 w 117"/>
                  <a:gd name="txB" fmla="*/ 190 h 190"/>
                </a:gdLst>
                <a:ahLst/>
                <a:cxnLst>
                  <a:cxn ang="0">
                    <a:pos x="47" y="76"/>
                  </a:cxn>
                  <a:cxn ang="0">
                    <a:pos x="47" y="38"/>
                  </a:cxn>
                  <a:cxn ang="0">
                    <a:pos x="79" y="6"/>
                  </a:cxn>
                  <a:cxn ang="0">
                    <a:pos x="117" y="0"/>
                  </a:cxn>
                  <a:cxn ang="0">
                    <a:pos x="104" y="34"/>
                  </a:cxn>
                  <a:cxn ang="0">
                    <a:pos x="76" y="34"/>
                  </a:cxn>
                  <a:cxn ang="0">
                    <a:pos x="72" y="46"/>
                  </a:cxn>
                  <a:cxn ang="0">
                    <a:pos x="96" y="53"/>
                  </a:cxn>
                  <a:cxn ang="0">
                    <a:pos x="100" y="76"/>
                  </a:cxn>
                  <a:cxn ang="0">
                    <a:pos x="81" y="85"/>
                  </a:cxn>
                  <a:cxn ang="0">
                    <a:pos x="64" y="84"/>
                  </a:cxn>
                  <a:cxn ang="0">
                    <a:pos x="81" y="137"/>
                  </a:cxn>
                  <a:cxn ang="0">
                    <a:pos x="79" y="177"/>
                  </a:cxn>
                  <a:cxn ang="0">
                    <a:pos x="60" y="190"/>
                  </a:cxn>
                  <a:cxn ang="0">
                    <a:pos x="43" y="169"/>
                  </a:cxn>
                  <a:cxn ang="0">
                    <a:pos x="0" y="158"/>
                  </a:cxn>
                  <a:cxn ang="0">
                    <a:pos x="39" y="152"/>
                  </a:cxn>
                  <a:cxn ang="0">
                    <a:pos x="51" y="141"/>
                  </a:cxn>
                  <a:cxn ang="0">
                    <a:pos x="47" y="76"/>
                  </a:cxn>
                  <a:cxn ang="0">
                    <a:pos x="47" y="76"/>
                  </a:cxn>
                </a:cxnLst>
                <a:rect l="txL" t="txT" r="txR" b="txB"/>
                <a:pathLst>
                  <a:path w="117" h="190">
                    <a:moveTo>
                      <a:pt x="47" y="76"/>
                    </a:moveTo>
                    <a:lnTo>
                      <a:pt x="47" y="38"/>
                    </a:lnTo>
                    <a:lnTo>
                      <a:pt x="79" y="6"/>
                    </a:lnTo>
                    <a:lnTo>
                      <a:pt x="117" y="0"/>
                    </a:lnTo>
                    <a:lnTo>
                      <a:pt x="104" y="34"/>
                    </a:lnTo>
                    <a:lnTo>
                      <a:pt x="76" y="34"/>
                    </a:lnTo>
                    <a:lnTo>
                      <a:pt x="72" y="46"/>
                    </a:lnTo>
                    <a:lnTo>
                      <a:pt x="96" y="53"/>
                    </a:lnTo>
                    <a:lnTo>
                      <a:pt x="100" y="76"/>
                    </a:lnTo>
                    <a:lnTo>
                      <a:pt x="81" y="85"/>
                    </a:lnTo>
                    <a:lnTo>
                      <a:pt x="64" y="84"/>
                    </a:lnTo>
                    <a:lnTo>
                      <a:pt x="81" y="137"/>
                    </a:lnTo>
                    <a:lnTo>
                      <a:pt x="79" y="177"/>
                    </a:lnTo>
                    <a:lnTo>
                      <a:pt x="60" y="190"/>
                    </a:lnTo>
                    <a:lnTo>
                      <a:pt x="43" y="169"/>
                    </a:lnTo>
                    <a:lnTo>
                      <a:pt x="0" y="158"/>
                    </a:lnTo>
                    <a:lnTo>
                      <a:pt x="39" y="152"/>
                    </a:lnTo>
                    <a:lnTo>
                      <a:pt x="51" y="141"/>
                    </a:lnTo>
                    <a:lnTo>
                      <a:pt x="47" y="76"/>
                    </a:lnTo>
                    <a:lnTo>
                      <a:pt x="47" y="76"/>
                    </a:lnTo>
                    <a:close/>
                  </a:path>
                </a:pathLst>
              </a:custGeom>
              <a:solidFill>
                <a:srgbClr val="F59E92"/>
              </a:solidFill>
              <a:ln w="9525">
                <a:noFill/>
              </a:ln>
            </p:spPr>
            <p:txBody>
              <a:bodyPr/>
              <a:lstStyle/>
              <a:p>
                <a:endParaRPr dirty="0">
                  <a:latin typeface="Arial" panose="020B0604020202020204" pitchFamily="34" charset="0"/>
                </a:endParaRPr>
              </a:p>
            </p:txBody>
          </p:sp>
          <p:sp>
            <p:nvSpPr>
              <p:cNvPr id="41030" name="Freeform 67"/>
              <p:cNvSpPr/>
              <p:nvPr/>
            </p:nvSpPr>
            <p:spPr>
              <a:xfrm>
                <a:off x="1707" y="1965"/>
                <a:ext cx="126" cy="86"/>
              </a:xfrm>
              <a:custGeom>
                <a:avLst/>
                <a:gdLst>
                  <a:gd name="txL" fmla="*/ 0 w 253"/>
                  <a:gd name="txT" fmla="*/ 0 h 171"/>
                  <a:gd name="txR" fmla="*/ 253 w 253"/>
                  <a:gd name="txB" fmla="*/ 171 h 171"/>
                </a:gdLst>
                <a:ahLst/>
                <a:cxnLst>
                  <a:cxn ang="0">
                    <a:pos x="0" y="0"/>
                  </a:cxn>
                  <a:cxn ang="0">
                    <a:pos x="38" y="52"/>
                  </a:cxn>
                  <a:cxn ang="0">
                    <a:pos x="84" y="91"/>
                  </a:cxn>
                  <a:cxn ang="0">
                    <a:pos x="137" y="131"/>
                  </a:cxn>
                  <a:cxn ang="0">
                    <a:pos x="130" y="143"/>
                  </a:cxn>
                  <a:cxn ang="0">
                    <a:pos x="84" y="131"/>
                  </a:cxn>
                  <a:cxn ang="0">
                    <a:pos x="8" y="110"/>
                  </a:cxn>
                  <a:cxn ang="0">
                    <a:pos x="84" y="150"/>
                  </a:cxn>
                  <a:cxn ang="0">
                    <a:pos x="166" y="171"/>
                  </a:cxn>
                  <a:cxn ang="0">
                    <a:pos x="194" y="160"/>
                  </a:cxn>
                  <a:cxn ang="0">
                    <a:pos x="204" y="131"/>
                  </a:cxn>
                  <a:cxn ang="0">
                    <a:pos x="230" y="110"/>
                  </a:cxn>
                  <a:cxn ang="0">
                    <a:pos x="251" y="93"/>
                  </a:cxn>
                  <a:cxn ang="0">
                    <a:pos x="253" y="78"/>
                  </a:cxn>
                  <a:cxn ang="0">
                    <a:pos x="230" y="97"/>
                  </a:cxn>
                  <a:cxn ang="0">
                    <a:pos x="204" y="103"/>
                  </a:cxn>
                  <a:cxn ang="0">
                    <a:pos x="166" y="99"/>
                  </a:cxn>
                  <a:cxn ang="0">
                    <a:pos x="116" y="78"/>
                  </a:cxn>
                  <a:cxn ang="0">
                    <a:pos x="92" y="71"/>
                  </a:cxn>
                  <a:cxn ang="0">
                    <a:pos x="44" y="25"/>
                  </a:cxn>
                  <a:cxn ang="0">
                    <a:pos x="0" y="0"/>
                  </a:cxn>
                  <a:cxn ang="0">
                    <a:pos x="0" y="0"/>
                  </a:cxn>
                </a:cxnLst>
                <a:rect l="txL" t="txT" r="txR" b="txB"/>
                <a:pathLst>
                  <a:path w="253" h="171">
                    <a:moveTo>
                      <a:pt x="0" y="0"/>
                    </a:moveTo>
                    <a:lnTo>
                      <a:pt x="38" y="52"/>
                    </a:lnTo>
                    <a:lnTo>
                      <a:pt x="84" y="91"/>
                    </a:lnTo>
                    <a:lnTo>
                      <a:pt x="137" y="131"/>
                    </a:lnTo>
                    <a:lnTo>
                      <a:pt x="130" y="143"/>
                    </a:lnTo>
                    <a:lnTo>
                      <a:pt x="84" y="131"/>
                    </a:lnTo>
                    <a:lnTo>
                      <a:pt x="8" y="110"/>
                    </a:lnTo>
                    <a:lnTo>
                      <a:pt x="84" y="150"/>
                    </a:lnTo>
                    <a:lnTo>
                      <a:pt x="166" y="171"/>
                    </a:lnTo>
                    <a:lnTo>
                      <a:pt x="194" y="160"/>
                    </a:lnTo>
                    <a:lnTo>
                      <a:pt x="204" y="131"/>
                    </a:lnTo>
                    <a:lnTo>
                      <a:pt x="230" y="110"/>
                    </a:lnTo>
                    <a:lnTo>
                      <a:pt x="251" y="93"/>
                    </a:lnTo>
                    <a:lnTo>
                      <a:pt x="253" y="78"/>
                    </a:lnTo>
                    <a:lnTo>
                      <a:pt x="230" y="97"/>
                    </a:lnTo>
                    <a:lnTo>
                      <a:pt x="204" y="103"/>
                    </a:lnTo>
                    <a:lnTo>
                      <a:pt x="166" y="99"/>
                    </a:lnTo>
                    <a:lnTo>
                      <a:pt x="116" y="78"/>
                    </a:lnTo>
                    <a:lnTo>
                      <a:pt x="92" y="71"/>
                    </a:lnTo>
                    <a:lnTo>
                      <a:pt x="44" y="25"/>
                    </a:lnTo>
                    <a:lnTo>
                      <a:pt x="0" y="0"/>
                    </a:lnTo>
                    <a:lnTo>
                      <a:pt x="0" y="0"/>
                    </a:lnTo>
                    <a:close/>
                  </a:path>
                </a:pathLst>
              </a:custGeom>
              <a:solidFill>
                <a:srgbClr val="F59E92"/>
              </a:solidFill>
              <a:ln w="9525">
                <a:noFill/>
              </a:ln>
            </p:spPr>
            <p:txBody>
              <a:bodyPr/>
              <a:lstStyle/>
              <a:p>
                <a:endParaRPr dirty="0">
                  <a:latin typeface="Arial" panose="020B0604020202020204" pitchFamily="34" charset="0"/>
                </a:endParaRPr>
              </a:p>
            </p:txBody>
          </p:sp>
          <p:sp>
            <p:nvSpPr>
              <p:cNvPr id="41031" name="Freeform 68"/>
              <p:cNvSpPr/>
              <p:nvPr/>
            </p:nvSpPr>
            <p:spPr>
              <a:xfrm>
                <a:off x="1579" y="1825"/>
                <a:ext cx="363" cy="143"/>
              </a:xfrm>
              <a:custGeom>
                <a:avLst/>
                <a:gdLst>
                  <a:gd name="txL" fmla="*/ 0 w 727"/>
                  <a:gd name="txT" fmla="*/ 0 h 285"/>
                  <a:gd name="txR" fmla="*/ 727 w 727"/>
                  <a:gd name="txB" fmla="*/ 285 h 285"/>
                </a:gdLst>
                <a:ahLst/>
                <a:cxnLst>
                  <a:cxn ang="0">
                    <a:pos x="439" y="11"/>
                  </a:cxn>
                  <a:cxn ang="0">
                    <a:pos x="275" y="4"/>
                  </a:cxn>
                  <a:cxn ang="0">
                    <a:pos x="124" y="0"/>
                  </a:cxn>
                  <a:cxn ang="0">
                    <a:pos x="34" y="11"/>
                  </a:cxn>
                  <a:cxn ang="0">
                    <a:pos x="0" y="38"/>
                  </a:cxn>
                  <a:cxn ang="0">
                    <a:pos x="23" y="76"/>
                  </a:cxn>
                  <a:cxn ang="0">
                    <a:pos x="99" y="99"/>
                  </a:cxn>
                  <a:cxn ang="0">
                    <a:pos x="158" y="106"/>
                  </a:cxn>
                  <a:cxn ang="0">
                    <a:pos x="152" y="144"/>
                  </a:cxn>
                  <a:cxn ang="0">
                    <a:pos x="158" y="192"/>
                  </a:cxn>
                  <a:cxn ang="0">
                    <a:pos x="184" y="247"/>
                  </a:cxn>
                  <a:cxn ang="0">
                    <a:pos x="211" y="285"/>
                  </a:cxn>
                  <a:cxn ang="0">
                    <a:pos x="211" y="247"/>
                  </a:cxn>
                  <a:cxn ang="0">
                    <a:pos x="179" y="207"/>
                  </a:cxn>
                  <a:cxn ang="0">
                    <a:pos x="171" y="152"/>
                  </a:cxn>
                  <a:cxn ang="0">
                    <a:pos x="179" y="114"/>
                  </a:cxn>
                  <a:cxn ang="0">
                    <a:pos x="203" y="112"/>
                  </a:cxn>
                  <a:cxn ang="0">
                    <a:pos x="237" y="131"/>
                  </a:cxn>
                  <a:cxn ang="0">
                    <a:pos x="264" y="158"/>
                  </a:cxn>
                  <a:cxn ang="0">
                    <a:pos x="264" y="106"/>
                  </a:cxn>
                  <a:cxn ang="0">
                    <a:pos x="285" y="66"/>
                  </a:cxn>
                  <a:cxn ang="0">
                    <a:pos x="264" y="66"/>
                  </a:cxn>
                  <a:cxn ang="0">
                    <a:pos x="279" y="40"/>
                  </a:cxn>
                  <a:cxn ang="0">
                    <a:pos x="331" y="26"/>
                  </a:cxn>
                  <a:cxn ang="0">
                    <a:pos x="456" y="34"/>
                  </a:cxn>
                  <a:cxn ang="0">
                    <a:pos x="520" y="45"/>
                  </a:cxn>
                  <a:cxn ang="0">
                    <a:pos x="553" y="63"/>
                  </a:cxn>
                  <a:cxn ang="0">
                    <a:pos x="547" y="131"/>
                  </a:cxn>
                  <a:cxn ang="0">
                    <a:pos x="661" y="118"/>
                  </a:cxn>
                  <a:cxn ang="0">
                    <a:pos x="707" y="106"/>
                  </a:cxn>
                  <a:cxn ang="0">
                    <a:pos x="727" y="93"/>
                  </a:cxn>
                  <a:cxn ang="0">
                    <a:pos x="727" y="74"/>
                  </a:cxn>
                  <a:cxn ang="0">
                    <a:pos x="708" y="61"/>
                  </a:cxn>
                  <a:cxn ang="0">
                    <a:pos x="648" y="34"/>
                  </a:cxn>
                  <a:cxn ang="0">
                    <a:pos x="541" y="21"/>
                  </a:cxn>
                  <a:cxn ang="0">
                    <a:pos x="439" y="11"/>
                  </a:cxn>
                  <a:cxn ang="0">
                    <a:pos x="439" y="11"/>
                  </a:cxn>
                </a:cxnLst>
                <a:rect l="txL" t="txT" r="txR" b="txB"/>
                <a:pathLst>
                  <a:path w="727" h="285">
                    <a:moveTo>
                      <a:pt x="439" y="11"/>
                    </a:moveTo>
                    <a:lnTo>
                      <a:pt x="275" y="4"/>
                    </a:lnTo>
                    <a:lnTo>
                      <a:pt x="124" y="0"/>
                    </a:lnTo>
                    <a:lnTo>
                      <a:pt x="34" y="11"/>
                    </a:lnTo>
                    <a:lnTo>
                      <a:pt x="0" y="38"/>
                    </a:lnTo>
                    <a:lnTo>
                      <a:pt x="23" y="76"/>
                    </a:lnTo>
                    <a:lnTo>
                      <a:pt x="99" y="99"/>
                    </a:lnTo>
                    <a:lnTo>
                      <a:pt x="158" y="106"/>
                    </a:lnTo>
                    <a:lnTo>
                      <a:pt x="152" y="144"/>
                    </a:lnTo>
                    <a:lnTo>
                      <a:pt x="158" y="192"/>
                    </a:lnTo>
                    <a:lnTo>
                      <a:pt x="184" y="247"/>
                    </a:lnTo>
                    <a:lnTo>
                      <a:pt x="211" y="285"/>
                    </a:lnTo>
                    <a:lnTo>
                      <a:pt x="211" y="247"/>
                    </a:lnTo>
                    <a:lnTo>
                      <a:pt x="179" y="207"/>
                    </a:lnTo>
                    <a:lnTo>
                      <a:pt x="171" y="152"/>
                    </a:lnTo>
                    <a:lnTo>
                      <a:pt x="179" y="114"/>
                    </a:lnTo>
                    <a:lnTo>
                      <a:pt x="203" y="112"/>
                    </a:lnTo>
                    <a:lnTo>
                      <a:pt x="237" y="131"/>
                    </a:lnTo>
                    <a:lnTo>
                      <a:pt x="264" y="158"/>
                    </a:lnTo>
                    <a:lnTo>
                      <a:pt x="264" y="106"/>
                    </a:lnTo>
                    <a:lnTo>
                      <a:pt x="285" y="66"/>
                    </a:lnTo>
                    <a:lnTo>
                      <a:pt x="264" y="66"/>
                    </a:lnTo>
                    <a:lnTo>
                      <a:pt x="279" y="40"/>
                    </a:lnTo>
                    <a:lnTo>
                      <a:pt x="331" y="26"/>
                    </a:lnTo>
                    <a:lnTo>
                      <a:pt x="456" y="34"/>
                    </a:lnTo>
                    <a:lnTo>
                      <a:pt x="520" y="45"/>
                    </a:lnTo>
                    <a:lnTo>
                      <a:pt x="553" y="63"/>
                    </a:lnTo>
                    <a:lnTo>
                      <a:pt x="547" y="131"/>
                    </a:lnTo>
                    <a:lnTo>
                      <a:pt x="661" y="118"/>
                    </a:lnTo>
                    <a:lnTo>
                      <a:pt x="707" y="106"/>
                    </a:lnTo>
                    <a:lnTo>
                      <a:pt x="727" y="93"/>
                    </a:lnTo>
                    <a:lnTo>
                      <a:pt x="727" y="74"/>
                    </a:lnTo>
                    <a:lnTo>
                      <a:pt x="708" y="61"/>
                    </a:lnTo>
                    <a:lnTo>
                      <a:pt x="648" y="34"/>
                    </a:lnTo>
                    <a:lnTo>
                      <a:pt x="541" y="21"/>
                    </a:lnTo>
                    <a:lnTo>
                      <a:pt x="439" y="11"/>
                    </a:lnTo>
                    <a:lnTo>
                      <a:pt x="439" y="11"/>
                    </a:lnTo>
                    <a:close/>
                  </a:path>
                </a:pathLst>
              </a:custGeom>
              <a:solidFill>
                <a:srgbClr val="000000"/>
              </a:solidFill>
              <a:ln w="9525">
                <a:noFill/>
              </a:ln>
            </p:spPr>
            <p:txBody>
              <a:bodyPr/>
              <a:lstStyle/>
              <a:p>
                <a:endParaRPr dirty="0">
                  <a:latin typeface="Arial" panose="020B0604020202020204" pitchFamily="34" charset="0"/>
                </a:endParaRPr>
              </a:p>
            </p:txBody>
          </p:sp>
          <p:sp>
            <p:nvSpPr>
              <p:cNvPr id="41032" name="Freeform 69"/>
              <p:cNvSpPr/>
              <p:nvPr/>
            </p:nvSpPr>
            <p:spPr>
              <a:xfrm>
                <a:off x="1667" y="1803"/>
                <a:ext cx="190" cy="31"/>
              </a:xfrm>
              <a:custGeom>
                <a:avLst/>
                <a:gdLst>
                  <a:gd name="txL" fmla="*/ 0 w 380"/>
                  <a:gd name="txT" fmla="*/ 0 h 63"/>
                  <a:gd name="txR" fmla="*/ 380 w 380"/>
                  <a:gd name="txB" fmla="*/ 63 h 63"/>
                </a:gdLst>
                <a:ahLst/>
                <a:cxnLst>
                  <a:cxn ang="0">
                    <a:pos x="4" y="46"/>
                  </a:cxn>
                  <a:cxn ang="0">
                    <a:pos x="0" y="6"/>
                  </a:cxn>
                  <a:cxn ang="0">
                    <a:pos x="59" y="0"/>
                  </a:cxn>
                  <a:cxn ang="0">
                    <a:pos x="138" y="0"/>
                  </a:cxn>
                  <a:cxn ang="0">
                    <a:pos x="231" y="0"/>
                  </a:cxn>
                  <a:cxn ang="0">
                    <a:pos x="313" y="6"/>
                  </a:cxn>
                  <a:cxn ang="0">
                    <a:pos x="380" y="15"/>
                  </a:cxn>
                  <a:cxn ang="0">
                    <a:pos x="378" y="63"/>
                  </a:cxn>
                  <a:cxn ang="0">
                    <a:pos x="340" y="57"/>
                  </a:cxn>
                  <a:cxn ang="0">
                    <a:pos x="343" y="40"/>
                  </a:cxn>
                  <a:cxn ang="0">
                    <a:pos x="361" y="33"/>
                  </a:cxn>
                  <a:cxn ang="0">
                    <a:pos x="361" y="27"/>
                  </a:cxn>
                  <a:cxn ang="0">
                    <a:pos x="279" y="14"/>
                  </a:cxn>
                  <a:cxn ang="0">
                    <a:pos x="197" y="10"/>
                  </a:cxn>
                  <a:cxn ang="0">
                    <a:pos x="98" y="14"/>
                  </a:cxn>
                  <a:cxn ang="0">
                    <a:pos x="55" y="14"/>
                  </a:cxn>
                  <a:cxn ang="0">
                    <a:pos x="32" y="25"/>
                  </a:cxn>
                  <a:cxn ang="0">
                    <a:pos x="40" y="36"/>
                  </a:cxn>
                  <a:cxn ang="0">
                    <a:pos x="17" y="52"/>
                  </a:cxn>
                  <a:cxn ang="0">
                    <a:pos x="4" y="46"/>
                  </a:cxn>
                  <a:cxn ang="0">
                    <a:pos x="4" y="46"/>
                  </a:cxn>
                </a:cxnLst>
                <a:rect l="txL" t="txT" r="txR" b="txB"/>
                <a:pathLst>
                  <a:path w="380" h="63">
                    <a:moveTo>
                      <a:pt x="4" y="46"/>
                    </a:moveTo>
                    <a:lnTo>
                      <a:pt x="0" y="6"/>
                    </a:lnTo>
                    <a:lnTo>
                      <a:pt x="59" y="0"/>
                    </a:lnTo>
                    <a:lnTo>
                      <a:pt x="138" y="0"/>
                    </a:lnTo>
                    <a:lnTo>
                      <a:pt x="231" y="0"/>
                    </a:lnTo>
                    <a:lnTo>
                      <a:pt x="313" y="6"/>
                    </a:lnTo>
                    <a:lnTo>
                      <a:pt x="380" y="15"/>
                    </a:lnTo>
                    <a:lnTo>
                      <a:pt x="378" y="63"/>
                    </a:lnTo>
                    <a:lnTo>
                      <a:pt x="340" y="57"/>
                    </a:lnTo>
                    <a:lnTo>
                      <a:pt x="343" y="40"/>
                    </a:lnTo>
                    <a:lnTo>
                      <a:pt x="361" y="33"/>
                    </a:lnTo>
                    <a:lnTo>
                      <a:pt x="361" y="27"/>
                    </a:lnTo>
                    <a:lnTo>
                      <a:pt x="279" y="14"/>
                    </a:lnTo>
                    <a:lnTo>
                      <a:pt x="197" y="10"/>
                    </a:lnTo>
                    <a:lnTo>
                      <a:pt x="98" y="14"/>
                    </a:lnTo>
                    <a:lnTo>
                      <a:pt x="55" y="14"/>
                    </a:lnTo>
                    <a:lnTo>
                      <a:pt x="32" y="25"/>
                    </a:lnTo>
                    <a:lnTo>
                      <a:pt x="40" y="36"/>
                    </a:lnTo>
                    <a:lnTo>
                      <a:pt x="17" y="52"/>
                    </a:lnTo>
                    <a:lnTo>
                      <a:pt x="4" y="46"/>
                    </a:lnTo>
                    <a:lnTo>
                      <a:pt x="4" y="46"/>
                    </a:lnTo>
                    <a:close/>
                  </a:path>
                </a:pathLst>
              </a:custGeom>
              <a:solidFill>
                <a:srgbClr val="000000"/>
              </a:solidFill>
              <a:ln w="9525">
                <a:noFill/>
              </a:ln>
            </p:spPr>
            <p:txBody>
              <a:bodyPr/>
              <a:lstStyle/>
              <a:p>
                <a:endParaRPr dirty="0">
                  <a:latin typeface="Arial" panose="020B0604020202020204" pitchFamily="34" charset="0"/>
                </a:endParaRPr>
              </a:p>
            </p:txBody>
          </p:sp>
          <p:sp>
            <p:nvSpPr>
              <p:cNvPr id="41033" name="Freeform 70"/>
              <p:cNvSpPr/>
              <p:nvPr/>
            </p:nvSpPr>
            <p:spPr>
              <a:xfrm>
                <a:off x="1669" y="1696"/>
                <a:ext cx="193" cy="118"/>
              </a:xfrm>
              <a:custGeom>
                <a:avLst/>
                <a:gdLst>
                  <a:gd name="txL" fmla="*/ 0 w 385"/>
                  <a:gd name="txT" fmla="*/ 0 h 236"/>
                  <a:gd name="txR" fmla="*/ 385 w 385"/>
                  <a:gd name="txB" fmla="*/ 236 h 236"/>
                </a:gdLst>
                <a:ahLst/>
                <a:cxnLst>
                  <a:cxn ang="0">
                    <a:pos x="0" y="227"/>
                  </a:cxn>
                  <a:cxn ang="0">
                    <a:pos x="0" y="173"/>
                  </a:cxn>
                  <a:cxn ang="0">
                    <a:pos x="5" y="111"/>
                  </a:cxn>
                  <a:cxn ang="0">
                    <a:pos x="28" y="78"/>
                  </a:cxn>
                  <a:cxn ang="0">
                    <a:pos x="79" y="40"/>
                  </a:cxn>
                  <a:cxn ang="0">
                    <a:pos x="140" y="14"/>
                  </a:cxn>
                  <a:cxn ang="0">
                    <a:pos x="191" y="0"/>
                  </a:cxn>
                  <a:cxn ang="0">
                    <a:pos x="224" y="8"/>
                  </a:cxn>
                  <a:cxn ang="0">
                    <a:pos x="271" y="27"/>
                  </a:cxn>
                  <a:cxn ang="0">
                    <a:pos x="320" y="54"/>
                  </a:cxn>
                  <a:cxn ang="0">
                    <a:pos x="358" y="93"/>
                  </a:cxn>
                  <a:cxn ang="0">
                    <a:pos x="376" y="126"/>
                  </a:cxn>
                  <a:cxn ang="0">
                    <a:pos x="385" y="168"/>
                  </a:cxn>
                  <a:cxn ang="0">
                    <a:pos x="376" y="236"/>
                  </a:cxn>
                  <a:cxn ang="0">
                    <a:pos x="353" y="230"/>
                  </a:cxn>
                  <a:cxn ang="0">
                    <a:pos x="347" y="198"/>
                  </a:cxn>
                  <a:cxn ang="0">
                    <a:pos x="358" y="171"/>
                  </a:cxn>
                  <a:cxn ang="0">
                    <a:pos x="358" y="133"/>
                  </a:cxn>
                  <a:cxn ang="0">
                    <a:pos x="357" y="107"/>
                  </a:cxn>
                  <a:cxn ang="0">
                    <a:pos x="336" y="92"/>
                  </a:cxn>
                  <a:cxn ang="0">
                    <a:pos x="313" y="93"/>
                  </a:cxn>
                  <a:cxn ang="0">
                    <a:pos x="267" y="88"/>
                  </a:cxn>
                  <a:cxn ang="0">
                    <a:pos x="241" y="67"/>
                  </a:cxn>
                  <a:cxn ang="0">
                    <a:pos x="235" y="44"/>
                  </a:cxn>
                  <a:cxn ang="0">
                    <a:pos x="218" y="21"/>
                  </a:cxn>
                  <a:cxn ang="0">
                    <a:pos x="188" y="14"/>
                  </a:cxn>
                  <a:cxn ang="0">
                    <a:pos x="161" y="19"/>
                  </a:cxn>
                  <a:cxn ang="0">
                    <a:pos x="134" y="40"/>
                  </a:cxn>
                  <a:cxn ang="0">
                    <a:pos x="96" y="67"/>
                  </a:cxn>
                  <a:cxn ang="0">
                    <a:pos x="55" y="80"/>
                  </a:cxn>
                  <a:cxn ang="0">
                    <a:pos x="30" y="97"/>
                  </a:cxn>
                  <a:cxn ang="0">
                    <a:pos x="15" y="116"/>
                  </a:cxn>
                  <a:cxn ang="0">
                    <a:pos x="9" y="158"/>
                  </a:cxn>
                  <a:cxn ang="0">
                    <a:pos x="9" y="223"/>
                  </a:cxn>
                  <a:cxn ang="0">
                    <a:pos x="0" y="227"/>
                  </a:cxn>
                  <a:cxn ang="0">
                    <a:pos x="0" y="227"/>
                  </a:cxn>
                </a:cxnLst>
                <a:rect l="txL" t="txT" r="txR" b="txB"/>
                <a:pathLst>
                  <a:path w="385" h="236">
                    <a:moveTo>
                      <a:pt x="0" y="227"/>
                    </a:moveTo>
                    <a:lnTo>
                      <a:pt x="0" y="173"/>
                    </a:lnTo>
                    <a:lnTo>
                      <a:pt x="5" y="111"/>
                    </a:lnTo>
                    <a:lnTo>
                      <a:pt x="28" y="78"/>
                    </a:lnTo>
                    <a:lnTo>
                      <a:pt x="79" y="40"/>
                    </a:lnTo>
                    <a:lnTo>
                      <a:pt x="140" y="14"/>
                    </a:lnTo>
                    <a:lnTo>
                      <a:pt x="191" y="0"/>
                    </a:lnTo>
                    <a:lnTo>
                      <a:pt x="224" y="8"/>
                    </a:lnTo>
                    <a:lnTo>
                      <a:pt x="271" y="27"/>
                    </a:lnTo>
                    <a:lnTo>
                      <a:pt x="320" y="54"/>
                    </a:lnTo>
                    <a:lnTo>
                      <a:pt x="358" y="93"/>
                    </a:lnTo>
                    <a:lnTo>
                      <a:pt x="376" y="126"/>
                    </a:lnTo>
                    <a:lnTo>
                      <a:pt x="385" y="168"/>
                    </a:lnTo>
                    <a:lnTo>
                      <a:pt x="376" y="236"/>
                    </a:lnTo>
                    <a:lnTo>
                      <a:pt x="353" y="230"/>
                    </a:lnTo>
                    <a:lnTo>
                      <a:pt x="347" y="198"/>
                    </a:lnTo>
                    <a:lnTo>
                      <a:pt x="358" y="171"/>
                    </a:lnTo>
                    <a:lnTo>
                      <a:pt x="358" y="133"/>
                    </a:lnTo>
                    <a:lnTo>
                      <a:pt x="357" y="107"/>
                    </a:lnTo>
                    <a:lnTo>
                      <a:pt x="336" y="92"/>
                    </a:lnTo>
                    <a:lnTo>
                      <a:pt x="313" y="93"/>
                    </a:lnTo>
                    <a:lnTo>
                      <a:pt x="267" y="88"/>
                    </a:lnTo>
                    <a:lnTo>
                      <a:pt x="241" y="67"/>
                    </a:lnTo>
                    <a:lnTo>
                      <a:pt x="235" y="44"/>
                    </a:lnTo>
                    <a:lnTo>
                      <a:pt x="218" y="21"/>
                    </a:lnTo>
                    <a:lnTo>
                      <a:pt x="188" y="14"/>
                    </a:lnTo>
                    <a:lnTo>
                      <a:pt x="161" y="19"/>
                    </a:lnTo>
                    <a:lnTo>
                      <a:pt x="134" y="40"/>
                    </a:lnTo>
                    <a:lnTo>
                      <a:pt x="96" y="67"/>
                    </a:lnTo>
                    <a:lnTo>
                      <a:pt x="55" y="80"/>
                    </a:lnTo>
                    <a:lnTo>
                      <a:pt x="30" y="97"/>
                    </a:lnTo>
                    <a:lnTo>
                      <a:pt x="15" y="116"/>
                    </a:lnTo>
                    <a:lnTo>
                      <a:pt x="9" y="158"/>
                    </a:lnTo>
                    <a:lnTo>
                      <a:pt x="9" y="223"/>
                    </a:lnTo>
                    <a:lnTo>
                      <a:pt x="0" y="227"/>
                    </a:lnTo>
                    <a:lnTo>
                      <a:pt x="0" y="227"/>
                    </a:lnTo>
                    <a:close/>
                  </a:path>
                </a:pathLst>
              </a:custGeom>
              <a:solidFill>
                <a:srgbClr val="000000"/>
              </a:solidFill>
              <a:ln w="9525">
                <a:noFill/>
              </a:ln>
            </p:spPr>
            <p:txBody>
              <a:bodyPr/>
              <a:lstStyle/>
              <a:p>
                <a:endParaRPr dirty="0">
                  <a:latin typeface="Arial" panose="020B0604020202020204" pitchFamily="34" charset="0"/>
                </a:endParaRPr>
              </a:p>
            </p:txBody>
          </p:sp>
          <p:sp>
            <p:nvSpPr>
              <p:cNvPr id="41034" name="Freeform 71"/>
              <p:cNvSpPr/>
              <p:nvPr/>
            </p:nvSpPr>
            <p:spPr>
              <a:xfrm>
                <a:off x="1751" y="1860"/>
                <a:ext cx="53" cy="17"/>
              </a:xfrm>
              <a:custGeom>
                <a:avLst/>
                <a:gdLst>
                  <a:gd name="txL" fmla="*/ 0 w 104"/>
                  <a:gd name="txT" fmla="*/ 0 h 34"/>
                  <a:gd name="txR" fmla="*/ 104 w 104"/>
                  <a:gd name="txB" fmla="*/ 34 h 34"/>
                </a:gdLst>
                <a:ahLst/>
                <a:cxnLst>
                  <a:cxn ang="0">
                    <a:pos x="0" y="19"/>
                  </a:cxn>
                  <a:cxn ang="0">
                    <a:pos x="30" y="0"/>
                  </a:cxn>
                  <a:cxn ang="0">
                    <a:pos x="74" y="10"/>
                  </a:cxn>
                  <a:cxn ang="0">
                    <a:pos x="104" y="27"/>
                  </a:cxn>
                  <a:cxn ang="0">
                    <a:pos x="76" y="34"/>
                  </a:cxn>
                  <a:cxn ang="0">
                    <a:pos x="47" y="17"/>
                  </a:cxn>
                  <a:cxn ang="0">
                    <a:pos x="0" y="19"/>
                  </a:cxn>
                  <a:cxn ang="0">
                    <a:pos x="0" y="19"/>
                  </a:cxn>
                </a:cxnLst>
                <a:rect l="txL" t="txT" r="txR" b="txB"/>
                <a:pathLst>
                  <a:path w="104" h="34">
                    <a:moveTo>
                      <a:pt x="0" y="19"/>
                    </a:moveTo>
                    <a:lnTo>
                      <a:pt x="30" y="0"/>
                    </a:lnTo>
                    <a:lnTo>
                      <a:pt x="74" y="10"/>
                    </a:lnTo>
                    <a:lnTo>
                      <a:pt x="104" y="27"/>
                    </a:lnTo>
                    <a:lnTo>
                      <a:pt x="76" y="34"/>
                    </a:lnTo>
                    <a:lnTo>
                      <a:pt x="47" y="17"/>
                    </a:lnTo>
                    <a:lnTo>
                      <a:pt x="0" y="19"/>
                    </a:lnTo>
                    <a:lnTo>
                      <a:pt x="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1035" name="Freeform 72"/>
              <p:cNvSpPr/>
              <p:nvPr/>
            </p:nvSpPr>
            <p:spPr>
              <a:xfrm>
                <a:off x="1831" y="1864"/>
                <a:ext cx="28" cy="17"/>
              </a:xfrm>
              <a:custGeom>
                <a:avLst/>
                <a:gdLst>
                  <a:gd name="txL" fmla="*/ 0 w 55"/>
                  <a:gd name="txT" fmla="*/ 0 h 32"/>
                  <a:gd name="txR" fmla="*/ 55 w 55"/>
                  <a:gd name="txB" fmla="*/ 32 h 32"/>
                </a:gdLst>
                <a:ahLst/>
                <a:cxnLst>
                  <a:cxn ang="0">
                    <a:pos x="0" y="32"/>
                  </a:cxn>
                  <a:cxn ang="0">
                    <a:pos x="23" y="0"/>
                  </a:cxn>
                  <a:cxn ang="0">
                    <a:pos x="55" y="2"/>
                  </a:cxn>
                  <a:cxn ang="0">
                    <a:pos x="52" y="15"/>
                  </a:cxn>
                  <a:cxn ang="0">
                    <a:pos x="23" y="17"/>
                  </a:cxn>
                  <a:cxn ang="0">
                    <a:pos x="0" y="32"/>
                  </a:cxn>
                  <a:cxn ang="0">
                    <a:pos x="0" y="32"/>
                  </a:cxn>
                </a:cxnLst>
                <a:rect l="txL" t="txT" r="txR" b="txB"/>
                <a:pathLst>
                  <a:path w="55" h="32">
                    <a:moveTo>
                      <a:pt x="0" y="32"/>
                    </a:moveTo>
                    <a:lnTo>
                      <a:pt x="23" y="0"/>
                    </a:lnTo>
                    <a:lnTo>
                      <a:pt x="55" y="2"/>
                    </a:lnTo>
                    <a:lnTo>
                      <a:pt x="52" y="15"/>
                    </a:lnTo>
                    <a:lnTo>
                      <a:pt x="23" y="17"/>
                    </a:lnTo>
                    <a:lnTo>
                      <a:pt x="0" y="32"/>
                    </a:lnTo>
                    <a:lnTo>
                      <a:pt x="0" y="32"/>
                    </a:lnTo>
                    <a:close/>
                  </a:path>
                </a:pathLst>
              </a:custGeom>
              <a:solidFill>
                <a:srgbClr val="000000"/>
              </a:solidFill>
              <a:ln w="9525">
                <a:noFill/>
              </a:ln>
            </p:spPr>
            <p:txBody>
              <a:bodyPr/>
              <a:lstStyle/>
              <a:p>
                <a:endParaRPr dirty="0">
                  <a:latin typeface="Arial" panose="020B0604020202020204" pitchFamily="34" charset="0"/>
                </a:endParaRPr>
              </a:p>
            </p:txBody>
          </p:sp>
          <p:sp>
            <p:nvSpPr>
              <p:cNvPr id="41036" name="Freeform 73"/>
              <p:cNvSpPr/>
              <p:nvPr/>
            </p:nvSpPr>
            <p:spPr>
              <a:xfrm>
                <a:off x="1759" y="1886"/>
                <a:ext cx="33" cy="11"/>
              </a:xfrm>
              <a:custGeom>
                <a:avLst/>
                <a:gdLst>
                  <a:gd name="txL" fmla="*/ 0 w 66"/>
                  <a:gd name="txT" fmla="*/ 0 h 21"/>
                  <a:gd name="txR" fmla="*/ 66 w 66"/>
                  <a:gd name="txB" fmla="*/ 21 h 21"/>
                </a:gdLst>
                <a:ahLst/>
                <a:cxnLst>
                  <a:cxn ang="0">
                    <a:pos x="0" y="10"/>
                  </a:cxn>
                  <a:cxn ang="0">
                    <a:pos x="19" y="0"/>
                  </a:cxn>
                  <a:cxn ang="0">
                    <a:pos x="40" y="0"/>
                  </a:cxn>
                  <a:cxn ang="0">
                    <a:pos x="66" y="6"/>
                  </a:cxn>
                  <a:cxn ang="0">
                    <a:pos x="61" y="14"/>
                  </a:cxn>
                  <a:cxn ang="0">
                    <a:pos x="40" y="10"/>
                  </a:cxn>
                  <a:cxn ang="0">
                    <a:pos x="38" y="19"/>
                  </a:cxn>
                  <a:cxn ang="0">
                    <a:pos x="25" y="21"/>
                  </a:cxn>
                  <a:cxn ang="0">
                    <a:pos x="17" y="10"/>
                  </a:cxn>
                  <a:cxn ang="0">
                    <a:pos x="9" y="16"/>
                  </a:cxn>
                  <a:cxn ang="0">
                    <a:pos x="0" y="10"/>
                  </a:cxn>
                  <a:cxn ang="0">
                    <a:pos x="0" y="10"/>
                  </a:cxn>
                </a:cxnLst>
                <a:rect l="txL" t="txT" r="txR" b="txB"/>
                <a:pathLst>
                  <a:path w="66" h="21">
                    <a:moveTo>
                      <a:pt x="0" y="10"/>
                    </a:moveTo>
                    <a:lnTo>
                      <a:pt x="19" y="0"/>
                    </a:lnTo>
                    <a:lnTo>
                      <a:pt x="40" y="0"/>
                    </a:lnTo>
                    <a:lnTo>
                      <a:pt x="66" y="6"/>
                    </a:lnTo>
                    <a:lnTo>
                      <a:pt x="61" y="14"/>
                    </a:lnTo>
                    <a:lnTo>
                      <a:pt x="40" y="10"/>
                    </a:lnTo>
                    <a:lnTo>
                      <a:pt x="38" y="19"/>
                    </a:lnTo>
                    <a:lnTo>
                      <a:pt x="25" y="21"/>
                    </a:lnTo>
                    <a:lnTo>
                      <a:pt x="17" y="10"/>
                    </a:lnTo>
                    <a:lnTo>
                      <a:pt x="9" y="16"/>
                    </a:lnTo>
                    <a:lnTo>
                      <a:pt x="0" y="10"/>
                    </a:lnTo>
                    <a:lnTo>
                      <a:pt x="0" y="10"/>
                    </a:lnTo>
                    <a:close/>
                  </a:path>
                </a:pathLst>
              </a:custGeom>
              <a:solidFill>
                <a:srgbClr val="000000"/>
              </a:solidFill>
              <a:ln w="9525">
                <a:noFill/>
              </a:ln>
            </p:spPr>
            <p:txBody>
              <a:bodyPr/>
              <a:lstStyle/>
              <a:p>
                <a:endParaRPr dirty="0">
                  <a:latin typeface="Arial" panose="020B0604020202020204" pitchFamily="34" charset="0"/>
                </a:endParaRPr>
              </a:p>
            </p:txBody>
          </p:sp>
          <p:sp>
            <p:nvSpPr>
              <p:cNvPr id="41037" name="Freeform 74"/>
              <p:cNvSpPr/>
              <p:nvPr/>
            </p:nvSpPr>
            <p:spPr>
              <a:xfrm>
                <a:off x="1824" y="1886"/>
                <a:ext cx="24" cy="14"/>
              </a:xfrm>
              <a:custGeom>
                <a:avLst/>
                <a:gdLst>
                  <a:gd name="txL" fmla="*/ 0 w 49"/>
                  <a:gd name="txT" fmla="*/ 0 h 29"/>
                  <a:gd name="txR" fmla="*/ 49 w 49"/>
                  <a:gd name="txB" fmla="*/ 29 h 29"/>
                </a:gdLst>
                <a:ahLst/>
                <a:cxnLst>
                  <a:cxn ang="0">
                    <a:pos x="0" y="19"/>
                  </a:cxn>
                  <a:cxn ang="0">
                    <a:pos x="2" y="0"/>
                  </a:cxn>
                  <a:cxn ang="0">
                    <a:pos x="13" y="14"/>
                  </a:cxn>
                  <a:cxn ang="0">
                    <a:pos x="32" y="8"/>
                  </a:cxn>
                  <a:cxn ang="0">
                    <a:pos x="49" y="16"/>
                  </a:cxn>
                  <a:cxn ang="0">
                    <a:pos x="48" y="27"/>
                  </a:cxn>
                  <a:cxn ang="0">
                    <a:pos x="32" y="29"/>
                  </a:cxn>
                  <a:cxn ang="0">
                    <a:pos x="27" y="21"/>
                  </a:cxn>
                  <a:cxn ang="0">
                    <a:pos x="2" y="27"/>
                  </a:cxn>
                  <a:cxn ang="0">
                    <a:pos x="0" y="19"/>
                  </a:cxn>
                  <a:cxn ang="0">
                    <a:pos x="0" y="19"/>
                  </a:cxn>
                </a:cxnLst>
                <a:rect l="txL" t="txT" r="txR" b="txB"/>
                <a:pathLst>
                  <a:path w="49" h="29">
                    <a:moveTo>
                      <a:pt x="0" y="19"/>
                    </a:moveTo>
                    <a:lnTo>
                      <a:pt x="2" y="0"/>
                    </a:lnTo>
                    <a:lnTo>
                      <a:pt x="13" y="14"/>
                    </a:lnTo>
                    <a:lnTo>
                      <a:pt x="32" y="8"/>
                    </a:lnTo>
                    <a:lnTo>
                      <a:pt x="49" y="16"/>
                    </a:lnTo>
                    <a:lnTo>
                      <a:pt x="48" y="27"/>
                    </a:lnTo>
                    <a:lnTo>
                      <a:pt x="32" y="29"/>
                    </a:lnTo>
                    <a:lnTo>
                      <a:pt x="27" y="21"/>
                    </a:lnTo>
                    <a:lnTo>
                      <a:pt x="2" y="27"/>
                    </a:lnTo>
                    <a:lnTo>
                      <a:pt x="0" y="19"/>
                    </a:lnTo>
                    <a:lnTo>
                      <a:pt x="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1038" name="Freeform 75"/>
              <p:cNvSpPr/>
              <p:nvPr/>
            </p:nvSpPr>
            <p:spPr>
              <a:xfrm>
                <a:off x="1798" y="1902"/>
                <a:ext cx="38" cy="48"/>
              </a:xfrm>
              <a:custGeom>
                <a:avLst/>
                <a:gdLst>
                  <a:gd name="txL" fmla="*/ 0 w 76"/>
                  <a:gd name="txT" fmla="*/ 0 h 95"/>
                  <a:gd name="txR" fmla="*/ 76 w 76"/>
                  <a:gd name="txB" fmla="*/ 95 h 95"/>
                </a:gdLst>
                <a:ahLst/>
                <a:cxnLst>
                  <a:cxn ang="0">
                    <a:pos x="6" y="66"/>
                  </a:cxn>
                  <a:cxn ang="0">
                    <a:pos x="0" y="83"/>
                  </a:cxn>
                  <a:cxn ang="0">
                    <a:pos x="11" y="89"/>
                  </a:cxn>
                  <a:cxn ang="0">
                    <a:pos x="28" y="89"/>
                  </a:cxn>
                  <a:cxn ang="0">
                    <a:pos x="47" y="95"/>
                  </a:cxn>
                  <a:cxn ang="0">
                    <a:pos x="68" y="95"/>
                  </a:cxn>
                  <a:cxn ang="0">
                    <a:pos x="76" y="72"/>
                  </a:cxn>
                  <a:cxn ang="0">
                    <a:pos x="68" y="47"/>
                  </a:cxn>
                  <a:cxn ang="0">
                    <a:pos x="51" y="0"/>
                  </a:cxn>
                  <a:cxn ang="0">
                    <a:pos x="64" y="57"/>
                  </a:cxn>
                  <a:cxn ang="0">
                    <a:pos x="64" y="70"/>
                  </a:cxn>
                  <a:cxn ang="0">
                    <a:pos x="59" y="82"/>
                  </a:cxn>
                  <a:cxn ang="0">
                    <a:pos x="45" y="83"/>
                  </a:cxn>
                  <a:cxn ang="0">
                    <a:pos x="21" y="80"/>
                  </a:cxn>
                  <a:cxn ang="0">
                    <a:pos x="11" y="82"/>
                  </a:cxn>
                  <a:cxn ang="0">
                    <a:pos x="6" y="66"/>
                  </a:cxn>
                  <a:cxn ang="0">
                    <a:pos x="6" y="66"/>
                  </a:cxn>
                </a:cxnLst>
                <a:rect l="txL" t="txT" r="txR" b="txB"/>
                <a:pathLst>
                  <a:path w="76" h="95">
                    <a:moveTo>
                      <a:pt x="6" y="66"/>
                    </a:moveTo>
                    <a:lnTo>
                      <a:pt x="0" y="83"/>
                    </a:lnTo>
                    <a:lnTo>
                      <a:pt x="11" y="89"/>
                    </a:lnTo>
                    <a:lnTo>
                      <a:pt x="28" y="89"/>
                    </a:lnTo>
                    <a:lnTo>
                      <a:pt x="47" y="95"/>
                    </a:lnTo>
                    <a:lnTo>
                      <a:pt x="68" y="95"/>
                    </a:lnTo>
                    <a:lnTo>
                      <a:pt x="76" y="72"/>
                    </a:lnTo>
                    <a:lnTo>
                      <a:pt x="68" y="47"/>
                    </a:lnTo>
                    <a:lnTo>
                      <a:pt x="51" y="0"/>
                    </a:lnTo>
                    <a:lnTo>
                      <a:pt x="64" y="57"/>
                    </a:lnTo>
                    <a:lnTo>
                      <a:pt x="64" y="70"/>
                    </a:lnTo>
                    <a:lnTo>
                      <a:pt x="59" y="82"/>
                    </a:lnTo>
                    <a:lnTo>
                      <a:pt x="45" y="83"/>
                    </a:lnTo>
                    <a:lnTo>
                      <a:pt x="21" y="80"/>
                    </a:lnTo>
                    <a:lnTo>
                      <a:pt x="11" y="82"/>
                    </a:lnTo>
                    <a:lnTo>
                      <a:pt x="6" y="66"/>
                    </a:lnTo>
                    <a:lnTo>
                      <a:pt x="6" y="66"/>
                    </a:lnTo>
                    <a:close/>
                  </a:path>
                </a:pathLst>
              </a:custGeom>
              <a:solidFill>
                <a:srgbClr val="000000"/>
              </a:solidFill>
              <a:ln w="9525">
                <a:noFill/>
              </a:ln>
            </p:spPr>
            <p:txBody>
              <a:bodyPr/>
              <a:lstStyle/>
              <a:p>
                <a:endParaRPr dirty="0">
                  <a:latin typeface="Arial" panose="020B0604020202020204" pitchFamily="34" charset="0"/>
                </a:endParaRPr>
              </a:p>
            </p:txBody>
          </p:sp>
          <p:sp>
            <p:nvSpPr>
              <p:cNvPr id="41039" name="Freeform 76"/>
              <p:cNvSpPr/>
              <p:nvPr/>
            </p:nvSpPr>
            <p:spPr>
              <a:xfrm>
                <a:off x="1770" y="1953"/>
                <a:ext cx="75" cy="19"/>
              </a:xfrm>
              <a:custGeom>
                <a:avLst/>
                <a:gdLst>
                  <a:gd name="txL" fmla="*/ 0 w 150"/>
                  <a:gd name="txT" fmla="*/ 0 h 38"/>
                  <a:gd name="txR" fmla="*/ 150 w 150"/>
                  <a:gd name="txB" fmla="*/ 38 h 38"/>
                </a:gdLst>
                <a:ahLst/>
                <a:cxnLst>
                  <a:cxn ang="0">
                    <a:pos x="0" y="22"/>
                  </a:cxn>
                  <a:cxn ang="0">
                    <a:pos x="28" y="34"/>
                  </a:cxn>
                  <a:cxn ang="0">
                    <a:pos x="55" y="26"/>
                  </a:cxn>
                  <a:cxn ang="0">
                    <a:pos x="79" y="28"/>
                  </a:cxn>
                  <a:cxn ang="0">
                    <a:pos x="93" y="22"/>
                  </a:cxn>
                  <a:cxn ang="0">
                    <a:pos x="112" y="38"/>
                  </a:cxn>
                  <a:cxn ang="0">
                    <a:pos x="140" y="36"/>
                  </a:cxn>
                  <a:cxn ang="0">
                    <a:pos x="150" y="19"/>
                  </a:cxn>
                  <a:cxn ang="0">
                    <a:pos x="142" y="17"/>
                  </a:cxn>
                  <a:cxn ang="0">
                    <a:pos x="127" y="26"/>
                  </a:cxn>
                  <a:cxn ang="0">
                    <a:pos x="110" y="19"/>
                  </a:cxn>
                  <a:cxn ang="0">
                    <a:pos x="102" y="0"/>
                  </a:cxn>
                  <a:cxn ang="0">
                    <a:pos x="93" y="0"/>
                  </a:cxn>
                  <a:cxn ang="0">
                    <a:pos x="79" y="13"/>
                  </a:cxn>
                  <a:cxn ang="0">
                    <a:pos x="57" y="19"/>
                  </a:cxn>
                  <a:cxn ang="0">
                    <a:pos x="38" y="17"/>
                  </a:cxn>
                  <a:cxn ang="0">
                    <a:pos x="23" y="22"/>
                  </a:cxn>
                  <a:cxn ang="0">
                    <a:pos x="0" y="22"/>
                  </a:cxn>
                  <a:cxn ang="0">
                    <a:pos x="0" y="22"/>
                  </a:cxn>
                </a:cxnLst>
                <a:rect l="txL" t="txT" r="txR" b="txB"/>
                <a:pathLst>
                  <a:path w="150" h="38">
                    <a:moveTo>
                      <a:pt x="0" y="22"/>
                    </a:moveTo>
                    <a:lnTo>
                      <a:pt x="28" y="34"/>
                    </a:lnTo>
                    <a:lnTo>
                      <a:pt x="55" y="26"/>
                    </a:lnTo>
                    <a:lnTo>
                      <a:pt x="79" y="28"/>
                    </a:lnTo>
                    <a:lnTo>
                      <a:pt x="93" y="22"/>
                    </a:lnTo>
                    <a:lnTo>
                      <a:pt x="112" y="38"/>
                    </a:lnTo>
                    <a:lnTo>
                      <a:pt x="140" y="36"/>
                    </a:lnTo>
                    <a:lnTo>
                      <a:pt x="150" y="19"/>
                    </a:lnTo>
                    <a:lnTo>
                      <a:pt x="142" y="17"/>
                    </a:lnTo>
                    <a:lnTo>
                      <a:pt x="127" y="26"/>
                    </a:lnTo>
                    <a:lnTo>
                      <a:pt x="110" y="19"/>
                    </a:lnTo>
                    <a:lnTo>
                      <a:pt x="102" y="0"/>
                    </a:lnTo>
                    <a:lnTo>
                      <a:pt x="93" y="0"/>
                    </a:lnTo>
                    <a:lnTo>
                      <a:pt x="79" y="13"/>
                    </a:lnTo>
                    <a:lnTo>
                      <a:pt x="57" y="19"/>
                    </a:lnTo>
                    <a:lnTo>
                      <a:pt x="38" y="17"/>
                    </a:lnTo>
                    <a:lnTo>
                      <a:pt x="23" y="22"/>
                    </a:lnTo>
                    <a:lnTo>
                      <a:pt x="0" y="22"/>
                    </a:lnTo>
                    <a:lnTo>
                      <a:pt x="0" y="22"/>
                    </a:lnTo>
                    <a:close/>
                  </a:path>
                </a:pathLst>
              </a:custGeom>
              <a:solidFill>
                <a:srgbClr val="000000"/>
              </a:solidFill>
              <a:ln w="9525">
                <a:noFill/>
              </a:ln>
            </p:spPr>
            <p:txBody>
              <a:bodyPr/>
              <a:lstStyle/>
              <a:p>
                <a:endParaRPr dirty="0">
                  <a:latin typeface="Arial" panose="020B0604020202020204" pitchFamily="34" charset="0"/>
                </a:endParaRPr>
              </a:p>
            </p:txBody>
          </p:sp>
          <p:sp>
            <p:nvSpPr>
              <p:cNvPr id="41040" name="Freeform 77"/>
              <p:cNvSpPr/>
              <p:nvPr/>
            </p:nvSpPr>
            <p:spPr>
              <a:xfrm>
                <a:off x="1795" y="1972"/>
                <a:ext cx="37" cy="24"/>
              </a:xfrm>
              <a:custGeom>
                <a:avLst/>
                <a:gdLst>
                  <a:gd name="txL" fmla="*/ 0 w 74"/>
                  <a:gd name="txT" fmla="*/ 0 h 47"/>
                  <a:gd name="txR" fmla="*/ 74 w 74"/>
                  <a:gd name="txB" fmla="*/ 47 h 47"/>
                </a:gdLst>
                <a:ahLst/>
                <a:cxnLst>
                  <a:cxn ang="0">
                    <a:pos x="0" y="7"/>
                  </a:cxn>
                  <a:cxn ang="0">
                    <a:pos x="21" y="13"/>
                  </a:cxn>
                  <a:cxn ang="0">
                    <a:pos x="53" y="13"/>
                  </a:cxn>
                  <a:cxn ang="0">
                    <a:pos x="67" y="0"/>
                  </a:cxn>
                  <a:cxn ang="0">
                    <a:pos x="74" y="7"/>
                  </a:cxn>
                  <a:cxn ang="0">
                    <a:pos x="70" y="38"/>
                  </a:cxn>
                  <a:cxn ang="0">
                    <a:pos x="51" y="47"/>
                  </a:cxn>
                  <a:cxn ang="0">
                    <a:pos x="51" y="28"/>
                  </a:cxn>
                  <a:cxn ang="0">
                    <a:pos x="21" y="24"/>
                  </a:cxn>
                  <a:cxn ang="0">
                    <a:pos x="0" y="7"/>
                  </a:cxn>
                  <a:cxn ang="0">
                    <a:pos x="0" y="7"/>
                  </a:cxn>
                </a:cxnLst>
                <a:rect l="txL" t="txT" r="txR" b="txB"/>
                <a:pathLst>
                  <a:path w="74" h="47">
                    <a:moveTo>
                      <a:pt x="0" y="7"/>
                    </a:moveTo>
                    <a:lnTo>
                      <a:pt x="21" y="13"/>
                    </a:lnTo>
                    <a:lnTo>
                      <a:pt x="53" y="13"/>
                    </a:lnTo>
                    <a:lnTo>
                      <a:pt x="67" y="0"/>
                    </a:lnTo>
                    <a:lnTo>
                      <a:pt x="74" y="7"/>
                    </a:lnTo>
                    <a:lnTo>
                      <a:pt x="70" y="38"/>
                    </a:lnTo>
                    <a:lnTo>
                      <a:pt x="51" y="47"/>
                    </a:lnTo>
                    <a:lnTo>
                      <a:pt x="51" y="28"/>
                    </a:lnTo>
                    <a:lnTo>
                      <a:pt x="21" y="24"/>
                    </a:lnTo>
                    <a:lnTo>
                      <a:pt x="0" y="7"/>
                    </a:lnTo>
                    <a:lnTo>
                      <a:pt x="0" y="7"/>
                    </a:lnTo>
                    <a:close/>
                  </a:path>
                </a:pathLst>
              </a:custGeom>
              <a:solidFill>
                <a:srgbClr val="000000"/>
              </a:solidFill>
              <a:ln w="9525">
                <a:noFill/>
              </a:ln>
            </p:spPr>
            <p:txBody>
              <a:bodyPr/>
              <a:lstStyle/>
              <a:p>
                <a:endParaRPr dirty="0">
                  <a:latin typeface="Arial" panose="020B0604020202020204" pitchFamily="34" charset="0"/>
                </a:endParaRPr>
              </a:p>
            </p:txBody>
          </p:sp>
          <p:sp>
            <p:nvSpPr>
              <p:cNvPr id="41041" name="Freeform 78"/>
              <p:cNvSpPr/>
              <p:nvPr/>
            </p:nvSpPr>
            <p:spPr>
              <a:xfrm>
                <a:off x="1663" y="1888"/>
                <a:ext cx="191" cy="209"/>
              </a:xfrm>
              <a:custGeom>
                <a:avLst/>
                <a:gdLst>
                  <a:gd name="txL" fmla="*/ 0 w 382"/>
                  <a:gd name="txT" fmla="*/ 0 h 418"/>
                  <a:gd name="txR" fmla="*/ 382 w 382"/>
                  <a:gd name="txB" fmla="*/ 418 h 418"/>
                </a:gdLst>
                <a:ahLst/>
                <a:cxnLst>
                  <a:cxn ang="0">
                    <a:pos x="370" y="19"/>
                  </a:cxn>
                  <a:cxn ang="0">
                    <a:pos x="376" y="48"/>
                  </a:cxn>
                  <a:cxn ang="0">
                    <a:pos x="367" y="86"/>
                  </a:cxn>
                  <a:cxn ang="0">
                    <a:pos x="369" y="116"/>
                  </a:cxn>
                  <a:cxn ang="0">
                    <a:pos x="359" y="139"/>
                  </a:cxn>
                  <a:cxn ang="0">
                    <a:pos x="363" y="152"/>
                  </a:cxn>
                  <a:cxn ang="0">
                    <a:pos x="361" y="179"/>
                  </a:cxn>
                  <a:cxn ang="0">
                    <a:pos x="344" y="223"/>
                  </a:cxn>
                  <a:cxn ang="0">
                    <a:pos x="338" y="211"/>
                  </a:cxn>
                  <a:cxn ang="0">
                    <a:pos x="334" y="242"/>
                  </a:cxn>
                  <a:cxn ang="0">
                    <a:pos x="321" y="264"/>
                  </a:cxn>
                  <a:cxn ang="0">
                    <a:pos x="300" y="272"/>
                  </a:cxn>
                  <a:cxn ang="0">
                    <a:pos x="281" y="272"/>
                  </a:cxn>
                  <a:cxn ang="0">
                    <a:pos x="243" y="264"/>
                  </a:cxn>
                  <a:cxn ang="0">
                    <a:pos x="200" y="245"/>
                  </a:cxn>
                  <a:cxn ang="0">
                    <a:pos x="184" y="249"/>
                  </a:cxn>
                  <a:cxn ang="0">
                    <a:pos x="226" y="272"/>
                  </a:cxn>
                  <a:cxn ang="0">
                    <a:pos x="277" y="285"/>
                  </a:cxn>
                  <a:cxn ang="0">
                    <a:pos x="283" y="297"/>
                  </a:cxn>
                  <a:cxn ang="0">
                    <a:pos x="266" y="312"/>
                  </a:cxn>
                  <a:cxn ang="0">
                    <a:pos x="219" y="306"/>
                  </a:cxn>
                  <a:cxn ang="0">
                    <a:pos x="165" y="293"/>
                  </a:cxn>
                  <a:cxn ang="0">
                    <a:pos x="125" y="276"/>
                  </a:cxn>
                  <a:cxn ang="0">
                    <a:pos x="84" y="244"/>
                  </a:cxn>
                  <a:cxn ang="0">
                    <a:pos x="44" y="200"/>
                  </a:cxn>
                  <a:cxn ang="0">
                    <a:pos x="44" y="164"/>
                  </a:cxn>
                  <a:cxn ang="0">
                    <a:pos x="36" y="207"/>
                  </a:cxn>
                  <a:cxn ang="0">
                    <a:pos x="27" y="213"/>
                  </a:cxn>
                  <a:cxn ang="0">
                    <a:pos x="0" y="276"/>
                  </a:cxn>
                  <a:cxn ang="0">
                    <a:pos x="4" y="284"/>
                  </a:cxn>
                  <a:cxn ang="0">
                    <a:pos x="31" y="221"/>
                  </a:cxn>
                  <a:cxn ang="0">
                    <a:pos x="44" y="213"/>
                  </a:cxn>
                  <a:cxn ang="0">
                    <a:pos x="84" y="253"/>
                  </a:cxn>
                  <a:cxn ang="0">
                    <a:pos x="125" y="285"/>
                  </a:cxn>
                  <a:cxn ang="0">
                    <a:pos x="156" y="301"/>
                  </a:cxn>
                  <a:cxn ang="0">
                    <a:pos x="182" y="316"/>
                  </a:cxn>
                  <a:cxn ang="0">
                    <a:pos x="203" y="327"/>
                  </a:cxn>
                  <a:cxn ang="0">
                    <a:pos x="205" y="361"/>
                  </a:cxn>
                  <a:cxn ang="0">
                    <a:pos x="209" y="392"/>
                  </a:cxn>
                  <a:cxn ang="0">
                    <a:pos x="179" y="398"/>
                  </a:cxn>
                  <a:cxn ang="0">
                    <a:pos x="169" y="379"/>
                  </a:cxn>
                  <a:cxn ang="0">
                    <a:pos x="150" y="379"/>
                  </a:cxn>
                  <a:cxn ang="0">
                    <a:pos x="143" y="396"/>
                  </a:cxn>
                  <a:cxn ang="0">
                    <a:pos x="184" y="413"/>
                  </a:cxn>
                  <a:cxn ang="0">
                    <a:pos x="243" y="418"/>
                  </a:cxn>
                  <a:cxn ang="0">
                    <a:pos x="283" y="401"/>
                  </a:cxn>
                  <a:cxn ang="0">
                    <a:pos x="304" y="361"/>
                  </a:cxn>
                  <a:cxn ang="0">
                    <a:pos x="302" y="352"/>
                  </a:cxn>
                  <a:cxn ang="0">
                    <a:pos x="277" y="379"/>
                  </a:cxn>
                  <a:cxn ang="0">
                    <a:pos x="270" y="335"/>
                  </a:cxn>
                  <a:cxn ang="0">
                    <a:pos x="294" y="308"/>
                  </a:cxn>
                  <a:cxn ang="0">
                    <a:pos x="300" y="282"/>
                  </a:cxn>
                  <a:cxn ang="0">
                    <a:pos x="321" y="272"/>
                  </a:cxn>
                  <a:cxn ang="0">
                    <a:pos x="334" y="266"/>
                  </a:cxn>
                  <a:cxn ang="0">
                    <a:pos x="361" y="192"/>
                  </a:cxn>
                  <a:cxn ang="0">
                    <a:pos x="370" y="143"/>
                  </a:cxn>
                  <a:cxn ang="0">
                    <a:pos x="382" y="65"/>
                  </a:cxn>
                  <a:cxn ang="0">
                    <a:pos x="380" y="0"/>
                  </a:cxn>
                  <a:cxn ang="0">
                    <a:pos x="370" y="19"/>
                  </a:cxn>
                  <a:cxn ang="0">
                    <a:pos x="370" y="19"/>
                  </a:cxn>
                </a:cxnLst>
                <a:rect l="txL" t="txT" r="txR" b="txB"/>
                <a:pathLst>
                  <a:path w="382" h="418">
                    <a:moveTo>
                      <a:pt x="370" y="19"/>
                    </a:moveTo>
                    <a:lnTo>
                      <a:pt x="376" y="48"/>
                    </a:lnTo>
                    <a:lnTo>
                      <a:pt x="367" y="86"/>
                    </a:lnTo>
                    <a:lnTo>
                      <a:pt x="369" y="116"/>
                    </a:lnTo>
                    <a:lnTo>
                      <a:pt x="359" y="139"/>
                    </a:lnTo>
                    <a:lnTo>
                      <a:pt x="363" y="152"/>
                    </a:lnTo>
                    <a:lnTo>
                      <a:pt x="361" y="179"/>
                    </a:lnTo>
                    <a:lnTo>
                      <a:pt x="344" y="223"/>
                    </a:lnTo>
                    <a:lnTo>
                      <a:pt x="338" y="211"/>
                    </a:lnTo>
                    <a:lnTo>
                      <a:pt x="334" y="242"/>
                    </a:lnTo>
                    <a:lnTo>
                      <a:pt x="321" y="264"/>
                    </a:lnTo>
                    <a:lnTo>
                      <a:pt x="300" y="272"/>
                    </a:lnTo>
                    <a:lnTo>
                      <a:pt x="281" y="272"/>
                    </a:lnTo>
                    <a:lnTo>
                      <a:pt x="243" y="264"/>
                    </a:lnTo>
                    <a:lnTo>
                      <a:pt x="200" y="245"/>
                    </a:lnTo>
                    <a:lnTo>
                      <a:pt x="184" y="249"/>
                    </a:lnTo>
                    <a:lnTo>
                      <a:pt x="226" y="272"/>
                    </a:lnTo>
                    <a:lnTo>
                      <a:pt x="277" y="285"/>
                    </a:lnTo>
                    <a:lnTo>
                      <a:pt x="283" y="297"/>
                    </a:lnTo>
                    <a:lnTo>
                      <a:pt x="266" y="312"/>
                    </a:lnTo>
                    <a:lnTo>
                      <a:pt x="219" y="306"/>
                    </a:lnTo>
                    <a:lnTo>
                      <a:pt x="165" y="293"/>
                    </a:lnTo>
                    <a:lnTo>
                      <a:pt x="125" y="276"/>
                    </a:lnTo>
                    <a:lnTo>
                      <a:pt x="84" y="244"/>
                    </a:lnTo>
                    <a:lnTo>
                      <a:pt x="44" y="200"/>
                    </a:lnTo>
                    <a:lnTo>
                      <a:pt x="44" y="164"/>
                    </a:lnTo>
                    <a:lnTo>
                      <a:pt x="36" y="207"/>
                    </a:lnTo>
                    <a:lnTo>
                      <a:pt x="27" y="213"/>
                    </a:lnTo>
                    <a:lnTo>
                      <a:pt x="0" y="276"/>
                    </a:lnTo>
                    <a:lnTo>
                      <a:pt x="4" y="284"/>
                    </a:lnTo>
                    <a:lnTo>
                      <a:pt x="31" y="221"/>
                    </a:lnTo>
                    <a:lnTo>
                      <a:pt x="44" y="213"/>
                    </a:lnTo>
                    <a:lnTo>
                      <a:pt x="84" y="253"/>
                    </a:lnTo>
                    <a:lnTo>
                      <a:pt x="125" y="285"/>
                    </a:lnTo>
                    <a:lnTo>
                      <a:pt x="156" y="301"/>
                    </a:lnTo>
                    <a:lnTo>
                      <a:pt x="182" y="316"/>
                    </a:lnTo>
                    <a:lnTo>
                      <a:pt x="203" y="327"/>
                    </a:lnTo>
                    <a:lnTo>
                      <a:pt x="205" y="361"/>
                    </a:lnTo>
                    <a:lnTo>
                      <a:pt x="209" y="392"/>
                    </a:lnTo>
                    <a:lnTo>
                      <a:pt x="179" y="398"/>
                    </a:lnTo>
                    <a:lnTo>
                      <a:pt x="169" y="379"/>
                    </a:lnTo>
                    <a:lnTo>
                      <a:pt x="150" y="379"/>
                    </a:lnTo>
                    <a:lnTo>
                      <a:pt x="143" y="396"/>
                    </a:lnTo>
                    <a:lnTo>
                      <a:pt x="184" y="413"/>
                    </a:lnTo>
                    <a:lnTo>
                      <a:pt x="243" y="418"/>
                    </a:lnTo>
                    <a:lnTo>
                      <a:pt x="283" y="401"/>
                    </a:lnTo>
                    <a:lnTo>
                      <a:pt x="304" y="361"/>
                    </a:lnTo>
                    <a:lnTo>
                      <a:pt x="302" y="352"/>
                    </a:lnTo>
                    <a:lnTo>
                      <a:pt x="277" y="379"/>
                    </a:lnTo>
                    <a:lnTo>
                      <a:pt x="270" y="335"/>
                    </a:lnTo>
                    <a:lnTo>
                      <a:pt x="294" y="308"/>
                    </a:lnTo>
                    <a:lnTo>
                      <a:pt x="300" y="282"/>
                    </a:lnTo>
                    <a:lnTo>
                      <a:pt x="321" y="272"/>
                    </a:lnTo>
                    <a:lnTo>
                      <a:pt x="334" y="266"/>
                    </a:lnTo>
                    <a:lnTo>
                      <a:pt x="361" y="192"/>
                    </a:lnTo>
                    <a:lnTo>
                      <a:pt x="370" y="143"/>
                    </a:lnTo>
                    <a:lnTo>
                      <a:pt x="382" y="65"/>
                    </a:lnTo>
                    <a:lnTo>
                      <a:pt x="380" y="0"/>
                    </a:lnTo>
                    <a:lnTo>
                      <a:pt x="370" y="19"/>
                    </a:lnTo>
                    <a:lnTo>
                      <a:pt x="37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1042" name="Freeform 79"/>
              <p:cNvSpPr/>
              <p:nvPr/>
            </p:nvSpPr>
            <p:spPr>
              <a:xfrm>
                <a:off x="1680" y="2029"/>
                <a:ext cx="72" cy="63"/>
              </a:xfrm>
              <a:custGeom>
                <a:avLst/>
                <a:gdLst>
                  <a:gd name="txL" fmla="*/ 0 w 145"/>
                  <a:gd name="txT" fmla="*/ 0 h 125"/>
                  <a:gd name="txR" fmla="*/ 145 w 145"/>
                  <a:gd name="txB" fmla="*/ 125 h 125"/>
                </a:gdLst>
                <a:ahLst/>
                <a:cxnLst>
                  <a:cxn ang="0">
                    <a:pos x="95" y="0"/>
                  </a:cxn>
                  <a:cxn ang="0">
                    <a:pos x="74" y="21"/>
                  </a:cxn>
                  <a:cxn ang="0">
                    <a:pos x="69" y="38"/>
                  </a:cxn>
                  <a:cxn ang="0">
                    <a:pos x="63" y="62"/>
                  </a:cxn>
                  <a:cxn ang="0">
                    <a:pos x="74" y="93"/>
                  </a:cxn>
                  <a:cxn ang="0">
                    <a:pos x="33" y="60"/>
                  </a:cxn>
                  <a:cxn ang="0">
                    <a:pos x="0" y="30"/>
                  </a:cxn>
                  <a:cxn ang="0">
                    <a:pos x="12" y="53"/>
                  </a:cxn>
                  <a:cxn ang="0">
                    <a:pos x="50" y="85"/>
                  </a:cxn>
                  <a:cxn ang="0">
                    <a:pos x="99" y="114"/>
                  </a:cxn>
                  <a:cxn ang="0">
                    <a:pos x="135" y="125"/>
                  </a:cxn>
                  <a:cxn ang="0">
                    <a:pos x="116" y="98"/>
                  </a:cxn>
                  <a:cxn ang="0">
                    <a:pos x="101" y="83"/>
                  </a:cxn>
                  <a:cxn ang="0">
                    <a:pos x="105" y="60"/>
                  </a:cxn>
                  <a:cxn ang="0">
                    <a:pos x="124" y="43"/>
                  </a:cxn>
                  <a:cxn ang="0">
                    <a:pos x="145" y="24"/>
                  </a:cxn>
                  <a:cxn ang="0">
                    <a:pos x="95" y="0"/>
                  </a:cxn>
                  <a:cxn ang="0">
                    <a:pos x="95" y="0"/>
                  </a:cxn>
                </a:cxnLst>
                <a:rect l="txL" t="txT" r="txR" b="txB"/>
                <a:pathLst>
                  <a:path w="145" h="125">
                    <a:moveTo>
                      <a:pt x="95" y="0"/>
                    </a:moveTo>
                    <a:lnTo>
                      <a:pt x="74" y="21"/>
                    </a:lnTo>
                    <a:lnTo>
                      <a:pt x="69" y="38"/>
                    </a:lnTo>
                    <a:lnTo>
                      <a:pt x="63" y="62"/>
                    </a:lnTo>
                    <a:lnTo>
                      <a:pt x="74" y="93"/>
                    </a:lnTo>
                    <a:lnTo>
                      <a:pt x="33" y="60"/>
                    </a:lnTo>
                    <a:lnTo>
                      <a:pt x="0" y="30"/>
                    </a:lnTo>
                    <a:lnTo>
                      <a:pt x="12" y="53"/>
                    </a:lnTo>
                    <a:lnTo>
                      <a:pt x="50" y="85"/>
                    </a:lnTo>
                    <a:lnTo>
                      <a:pt x="99" y="114"/>
                    </a:lnTo>
                    <a:lnTo>
                      <a:pt x="135" y="125"/>
                    </a:lnTo>
                    <a:lnTo>
                      <a:pt x="116" y="98"/>
                    </a:lnTo>
                    <a:lnTo>
                      <a:pt x="101" y="83"/>
                    </a:lnTo>
                    <a:lnTo>
                      <a:pt x="105" y="60"/>
                    </a:lnTo>
                    <a:lnTo>
                      <a:pt x="124" y="43"/>
                    </a:lnTo>
                    <a:lnTo>
                      <a:pt x="145" y="24"/>
                    </a:lnTo>
                    <a:lnTo>
                      <a:pt x="95" y="0"/>
                    </a:lnTo>
                    <a:lnTo>
                      <a:pt x="9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43" name="Freeform 80"/>
              <p:cNvSpPr/>
              <p:nvPr/>
            </p:nvSpPr>
            <p:spPr>
              <a:xfrm>
                <a:off x="1813" y="2040"/>
                <a:ext cx="87" cy="55"/>
              </a:xfrm>
              <a:custGeom>
                <a:avLst/>
                <a:gdLst>
                  <a:gd name="txL" fmla="*/ 0 w 175"/>
                  <a:gd name="txT" fmla="*/ 0 h 111"/>
                  <a:gd name="txR" fmla="*/ 175 w 175"/>
                  <a:gd name="txB" fmla="*/ 111 h 111"/>
                </a:gdLst>
                <a:ahLst/>
                <a:cxnLst>
                  <a:cxn ang="0">
                    <a:pos x="0" y="0"/>
                  </a:cxn>
                  <a:cxn ang="0">
                    <a:pos x="2" y="27"/>
                  </a:cxn>
                  <a:cxn ang="0">
                    <a:pos x="65" y="42"/>
                  </a:cxn>
                  <a:cxn ang="0">
                    <a:pos x="120" y="73"/>
                  </a:cxn>
                  <a:cxn ang="0">
                    <a:pos x="169" y="111"/>
                  </a:cxn>
                  <a:cxn ang="0">
                    <a:pos x="175" y="94"/>
                  </a:cxn>
                  <a:cxn ang="0">
                    <a:pos x="152" y="63"/>
                  </a:cxn>
                  <a:cxn ang="0">
                    <a:pos x="116" y="44"/>
                  </a:cxn>
                  <a:cxn ang="0">
                    <a:pos x="55" y="19"/>
                  </a:cxn>
                  <a:cxn ang="0">
                    <a:pos x="0" y="0"/>
                  </a:cxn>
                  <a:cxn ang="0">
                    <a:pos x="0" y="0"/>
                  </a:cxn>
                </a:cxnLst>
                <a:rect l="txL" t="txT" r="txR" b="txB"/>
                <a:pathLst>
                  <a:path w="175" h="111">
                    <a:moveTo>
                      <a:pt x="0" y="0"/>
                    </a:moveTo>
                    <a:lnTo>
                      <a:pt x="2" y="27"/>
                    </a:lnTo>
                    <a:lnTo>
                      <a:pt x="65" y="42"/>
                    </a:lnTo>
                    <a:lnTo>
                      <a:pt x="120" y="73"/>
                    </a:lnTo>
                    <a:lnTo>
                      <a:pt x="169" y="111"/>
                    </a:lnTo>
                    <a:lnTo>
                      <a:pt x="175" y="94"/>
                    </a:lnTo>
                    <a:lnTo>
                      <a:pt x="152" y="63"/>
                    </a:lnTo>
                    <a:lnTo>
                      <a:pt x="116" y="44"/>
                    </a:lnTo>
                    <a:lnTo>
                      <a:pt x="55" y="1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44" name="Freeform 81"/>
              <p:cNvSpPr/>
              <p:nvPr/>
            </p:nvSpPr>
            <p:spPr>
              <a:xfrm>
                <a:off x="1514" y="2012"/>
                <a:ext cx="133" cy="61"/>
              </a:xfrm>
              <a:custGeom>
                <a:avLst/>
                <a:gdLst>
                  <a:gd name="txL" fmla="*/ 0 w 266"/>
                  <a:gd name="txT" fmla="*/ 0 h 124"/>
                  <a:gd name="txR" fmla="*/ 266 w 266"/>
                  <a:gd name="txB" fmla="*/ 124 h 124"/>
                </a:gdLst>
                <a:ahLst/>
                <a:cxnLst>
                  <a:cxn ang="0">
                    <a:pos x="0" y="95"/>
                  </a:cxn>
                  <a:cxn ang="0">
                    <a:pos x="46" y="105"/>
                  </a:cxn>
                  <a:cxn ang="0">
                    <a:pos x="66" y="76"/>
                  </a:cxn>
                  <a:cxn ang="0">
                    <a:pos x="57" y="71"/>
                  </a:cxn>
                  <a:cxn ang="0">
                    <a:pos x="44" y="71"/>
                  </a:cxn>
                  <a:cxn ang="0">
                    <a:pos x="76" y="54"/>
                  </a:cxn>
                  <a:cxn ang="0">
                    <a:pos x="137" y="44"/>
                  </a:cxn>
                  <a:cxn ang="0">
                    <a:pos x="215" y="19"/>
                  </a:cxn>
                  <a:cxn ang="0">
                    <a:pos x="218" y="29"/>
                  </a:cxn>
                  <a:cxn ang="0">
                    <a:pos x="237" y="27"/>
                  </a:cxn>
                  <a:cxn ang="0">
                    <a:pos x="241" y="14"/>
                  </a:cxn>
                  <a:cxn ang="0">
                    <a:pos x="228" y="10"/>
                  </a:cxn>
                  <a:cxn ang="0">
                    <a:pos x="245" y="0"/>
                  </a:cxn>
                  <a:cxn ang="0">
                    <a:pos x="266" y="6"/>
                  </a:cxn>
                  <a:cxn ang="0">
                    <a:pos x="262" y="23"/>
                  </a:cxn>
                  <a:cxn ang="0">
                    <a:pos x="215" y="57"/>
                  </a:cxn>
                  <a:cxn ang="0">
                    <a:pos x="110" y="80"/>
                  </a:cxn>
                  <a:cxn ang="0">
                    <a:pos x="76" y="107"/>
                  </a:cxn>
                  <a:cxn ang="0">
                    <a:pos x="53" y="124"/>
                  </a:cxn>
                  <a:cxn ang="0">
                    <a:pos x="0" y="109"/>
                  </a:cxn>
                  <a:cxn ang="0">
                    <a:pos x="0" y="95"/>
                  </a:cxn>
                  <a:cxn ang="0">
                    <a:pos x="0" y="95"/>
                  </a:cxn>
                </a:cxnLst>
                <a:rect l="txL" t="txT" r="txR" b="txB"/>
                <a:pathLst>
                  <a:path w="266" h="124">
                    <a:moveTo>
                      <a:pt x="0" y="95"/>
                    </a:moveTo>
                    <a:lnTo>
                      <a:pt x="46" y="105"/>
                    </a:lnTo>
                    <a:lnTo>
                      <a:pt x="66" y="76"/>
                    </a:lnTo>
                    <a:lnTo>
                      <a:pt x="57" y="71"/>
                    </a:lnTo>
                    <a:lnTo>
                      <a:pt x="44" y="71"/>
                    </a:lnTo>
                    <a:lnTo>
                      <a:pt x="76" y="54"/>
                    </a:lnTo>
                    <a:lnTo>
                      <a:pt x="137" y="44"/>
                    </a:lnTo>
                    <a:lnTo>
                      <a:pt x="215" y="19"/>
                    </a:lnTo>
                    <a:lnTo>
                      <a:pt x="218" y="29"/>
                    </a:lnTo>
                    <a:lnTo>
                      <a:pt x="237" y="27"/>
                    </a:lnTo>
                    <a:lnTo>
                      <a:pt x="241" y="14"/>
                    </a:lnTo>
                    <a:lnTo>
                      <a:pt x="228" y="10"/>
                    </a:lnTo>
                    <a:lnTo>
                      <a:pt x="245" y="0"/>
                    </a:lnTo>
                    <a:lnTo>
                      <a:pt x="266" y="6"/>
                    </a:lnTo>
                    <a:lnTo>
                      <a:pt x="262" y="23"/>
                    </a:lnTo>
                    <a:lnTo>
                      <a:pt x="215" y="57"/>
                    </a:lnTo>
                    <a:lnTo>
                      <a:pt x="110" y="80"/>
                    </a:lnTo>
                    <a:lnTo>
                      <a:pt x="76" y="107"/>
                    </a:lnTo>
                    <a:lnTo>
                      <a:pt x="53" y="124"/>
                    </a:lnTo>
                    <a:lnTo>
                      <a:pt x="0" y="109"/>
                    </a:lnTo>
                    <a:lnTo>
                      <a:pt x="0" y="95"/>
                    </a:lnTo>
                    <a:lnTo>
                      <a:pt x="0" y="95"/>
                    </a:lnTo>
                    <a:close/>
                  </a:path>
                </a:pathLst>
              </a:custGeom>
              <a:solidFill>
                <a:srgbClr val="000000"/>
              </a:solidFill>
              <a:ln w="9525">
                <a:noFill/>
              </a:ln>
            </p:spPr>
            <p:txBody>
              <a:bodyPr/>
              <a:lstStyle/>
              <a:p>
                <a:endParaRPr dirty="0">
                  <a:latin typeface="Arial" panose="020B0604020202020204" pitchFamily="34" charset="0"/>
                </a:endParaRPr>
              </a:p>
            </p:txBody>
          </p:sp>
          <p:sp>
            <p:nvSpPr>
              <p:cNvPr id="41045" name="Freeform 82"/>
              <p:cNvSpPr/>
              <p:nvPr/>
            </p:nvSpPr>
            <p:spPr>
              <a:xfrm>
                <a:off x="1782" y="2050"/>
                <a:ext cx="52" cy="157"/>
              </a:xfrm>
              <a:custGeom>
                <a:avLst/>
                <a:gdLst>
                  <a:gd name="txL" fmla="*/ 0 w 104"/>
                  <a:gd name="txT" fmla="*/ 0 h 316"/>
                  <a:gd name="txR" fmla="*/ 104 w 104"/>
                  <a:gd name="txB" fmla="*/ 316 h 316"/>
                </a:gdLst>
                <a:ahLst/>
                <a:cxnLst>
                  <a:cxn ang="0">
                    <a:pos x="70" y="0"/>
                  </a:cxn>
                  <a:cxn ang="0">
                    <a:pos x="64" y="94"/>
                  </a:cxn>
                  <a:cxn ang="0">
                    <a:pos x="39" y="225"/>
                  </a:cxn>
                  <a:cxn ang="0">
                    <a:pos x="0" y="303"/>
                  </a:cxn>
                  <a:cxn ang="0">
                    <a:pos x="20" y="289"/>
                  </a:cxn>
                  <a:cxn ang="0">
                    <a:pos x="45" y="316"/>
                  </a:cxn>
                  <a:cxn ang="0">
                    <a:pos x="53" y="289"/>
                  </a:cxn>
                  <a:cxn ang="0">
                    <a:pos x="39" y="276"/>
                  </a:cxn>
                  <a:cxn ang="0">
                    <a:pos x="64" y="211"/>
                  </a:cxn>
                  <a:cxn ang="0">
                    <a:pos x="77" y="126"/>
                  </a:cxn>
                  <a:cxn ang="0">
                    <a:pos x="91" y="145"/>
                  </a:cxn>
                  <a:cxn ang="0">
                    <a:pos x="83" y="211"/>
                  </a:cxn>
                  <a:cxn ang="0">
                    <a:pos x="98" y="158"/>
                  </a:cxn>
                  <a:cxn ang="0">
                    <a:pos x="104" y="101"/>
                  </a:cxn>
                  <a:cxn ang="0">
                    <a:pos x="98" y="10"/>
                  </a:cxn>
                  <a:cxn ang="0">
                    <a:pos x="70" y="0"/>
                  </a:cxn>
                  <a:cxn ang="0">
                    <a:pos x="70" y="0"/>
                  </a:cxn>
                </a:cxnLst>
                <a:rect l="txL" t="txT" r="txR" b="txB"/>
                <a:pathLst>
                  <a:path w="104" h="316">
                    <a:moveTo>
                      <a:pt x="70" y="0"/>
                    </a:moveTo>
                    <a:lnTo>
                      <a:pt x="64" y="94"/>
                    </a:lnTo>
                    <a:lnTo>
                      <a:pt x="39" y="225"/>
                    </a:lnTo>
                    <a:lnTo>
                      <a:pt x="0" y="303"/>
                    </a:lnTo>
                    <a:lnTo>
                      <a:pt x="20" y="289"/>
                    </a:lnTo>
                    <a:lnTo>
                      <a:pt x="45" y="316"/>
                    </a:lnTo>
                    <a:lnTo>
                      <a:pt x="53" y="289"/>
                    </a:lnTo>
                    <a:lnTo>
                      <a:pt x="39" y="276"/>
                    </a:lnTo>
                    <a:lnTo>
                      <a:pt x="64" y="211"/>
                    </a:lnTo>
                    <a:lnTo>
                      <a:pt x="77" y="126"/>
                    </a:lnTo>
                    <a:lnTo>
                      <a:pt x="91" y="145"/>
                    </a:lnTo>
                    <a:lnTo>
                      <a:pt x="83" y="211"/>
                    </a:lnTo>
                    <a:lnTo>
                      <a:pt x="98" y="158"/>
                    </a:lnTo>
                    <a:lnTo>
                      <a:pt x="104" y="101"/>
                    </a:lnTo>
                    <a:lnTo>
                      <a:pt x="98" y="10"/>
                    </a:lnTo>
                    <a:lnTo>
                      <a:pt x="70" y="0"/>
                    </a:lnTo>
                    <a:lnTo>
                      <a:pt x="7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46" name="Freeform 83"/>
              <p:cNvSpPr/>
              <p:nvPr/>
            </p:nvSpPr>
            <p:spPr>
              <a:xfrm>
                <a:off x="1587" y="2206"/>
                <a:ext cx="213" cy="240"/>
              </a:xfrm>
              <a:custGeom>
                <a:avLst/>
                <a:gdLst>
                  <a:gd name="txL" fmla="*/ 0 w 426"/>
                  <a:gd name="txT" fmla="*/ 0 h 481"/>
                  <a:gd name="txR" fmla="*/ 426 w 426"/>
                  <a:gd name="txB" fmla="*/ 481 h 481"/>
                </a:gdLst>
                <a:ahLst/>
                <a:cxnLst>
                  <a:cxn ang="0">
                    <a:pos x="378" y="25"/>
                  </a:cxn>
                  <a:cxn ang="0">
                    <a:pos x="382" y="13"/>
                  </a:cxn>
                  <a:cxn ang="0">
                    <a:pos x="407" y="0"/>
                  </a:cxn>
                  <a:cxn ang="0">
                    <a:pos x="426" y="34"/>
                  </a:cxn>
                  <a:cxn ang="0">
                    <a:pos x="409" y="80"/>
                  </a:cxn>
                  <a:cxn ang="0">
                    <a:pos x="369" y="150"/>
                  </a:cxn>
                  <a:cxn ang="0">
                    <a:pos x="293" y="251"/>
                  </a:cxn>
                  <a:cxn ang="0">
                    <a:pos x="188" y="354"/>
                  </a:cxn>
                  <a:cxn ang="0">
                    <a:pos x="84" y="443"/>
                  </a:cxn>
                  <a:cxn ang="0">
                    <a:pos x="55" y="477"/>
                  </a:cxn>
                  <a:cxn ang="0">
                    <a:pos x="59" y="447"/>
                  </a:cxn>
                  <a:cxn ang="0">
                    <a:pos x="42" y="445"/>
                  </a:cxn>
                  <a:cxn ang="0">
                    <a:pos x="13" y="454"/>
                  </a:cxn>
                  <a:cxn ang="0">
                    <a:pos x="21" y="468"/>
                  </a:cxn>
                  <a:cxn ang="0">
                    <a:pos x="38" y="472"/>
                  </a:cxn>
                  <a:cxn ang="0">
                    <a:pos x="31" y="481"/>
                  </a:cxn>
                  <a:cxn ang="0">
                    <a:pos x="13" y="477"/>
                  </a:cxn>
                  <a:cxn ang="0">
                    <a:pos x="0" y="462"/>
                  </a:cxn>
                  <a:cxn ang="0">
                    <a:pos x="8" y="445"/>
                  </a:cxn>
                  <a:cxn ang="0">
                    <a:pos x="34" y="437"/>
                  </a:cxn>
                  <a:cxn ang="0">
                    <a:pos x="51" y="435"/>
                  </a:cxn>
                  <a:cxn ang="0">
                    <a:pos x="70" y="445"/>
                  </a:cxn>
                  <a:cxn ang="0">
                    <a:pos x="65" y="422"/>
                  </a:cxn>
                  <a:cxn ang="0">
                    <a:pos x="97" y="388"/>
                  </a:cxn>
                  <a:cxn ang="0">
                    <a:pos x="152" y="333"/>
                  </a:cxn>
                  <a:cxn ang="0">
                    <a:pos x="135" y="361"/>
                  </a:cxn>
                  <a:cxn ang="0">
                    <a:pos x="97" y="409"/>
                  </a:cxn>
                  <a:cxn ang="0">
                    <a:pos x="135" y="388"/>
                  </a:cxn>
                  <a:cxn ang="0">
                    <a:pos x="183" y="337"/>
                  </a:cxn>
                  <a:cxn ang="0">
                    <a:pos x="262" y="264"/>
                  </a:cxn>
                  <a:cxn ang="0">
                    <a:pos x="314" y="200"/>
                  </a:cxn>
                  <a:cxn ang="0">
                    <a:pos x="372" y="114"/>
                  </a:cxn>
                  <a:cxn ang="0">
                    <a:pos x="407" y="55"/>
                  </a:cxn>
                  <a:cxn ang="0">
                    <a:pos x="403" y="34"/>
                  </a:cxn>
                  <a:cxn ang="0">
                    <a:pos x="378" y="25"/>
                  </a:cxn>
                  <a:cxn ang="0">
                    <a:pos x="378" y="25"/>
                  </a:cxn>
                </a:cxnLst>
                <a:rect l="txL" t="txT" r="txR" b="txB"/>
                <a:pathLst>
                  <a:path w="426" h="481">
                    <a:moveTo>
                      <a:pt x="378" y="25"/>
                    </a:moveTo>
                    <a:lnTo>
                      <a:pt x="382" y="13"/>
                    </a:lnTo>
                    <a:lnTo>
                      <a:pt x="407" y="0"/>
                    </a:lnTo>
                    <a:lnTo>
                      <a:pt x="426" y="34"/>
                    </a:lnTo>
                    <a:lnTo>
                      <a:pt x="409" y="80"/>
                    </a:lnTo>
                    <a:lnTo>
                      <a:pt x="369" y="150"/>
                    </a:lnTo>
                    <a:lnTo>
                      <a:pt x="293" y="251"/>
                    </a:lnTo>
                    <a:lnTo>
                      <a:pt x="188" y="354"/>
                    </a:lnTo>
                    <a:lnTo>
                      <a:pt x="84" y="443"/>
                    </a:lnTo>
                    <a:lnTo>
                      <a:pt x="55" y="477"/>
                    </a:lnTo>
                    <a:lnTo>
                      <a:pt x="59" y="447"/>
                    </a:lnTo>
                    <a:lnTo>
                      <a:pt x="42" y="445"/>
                    </a:lnTo>
                    <a:lnTo>
                      <a:pt x="13" y="454"/>
                    </a:lnTo>
                    <a:lnTo>
                      <a:pt x="21" y="468"/>
                    </a:lnTo>
                    <a:lnTo>
                      <a:pt x="38" y="472"/>
                    </a:lnTo>
                    <a:lnTo>
                      <a:pt x="31" y="481"/>
                    </a:lnTo>
                    <a:lnTo>
                      <a:pt x="13" y="477"/>
                    </a:lnTo>
                    <a:lnTo>
                      <a:pt x="0" y="462"/>
                    </a:lnTo>
                    <a:lnTo>
                      <a:pt x="8" y="445"/>
                    </a:lnTo>
                    <a:lnTo>
                      <a:pt x="34" y="437"/>
                    </a:lnTo>
                    <a:lnTo>
                      <a:pt x="51" y="435"/>
                    </a:lnTo>
                    <a:lnTo>
                      <a:pt x="70" y="445"/>
                    </a:lnTo>
                    <a:lnTo>
                      <a:pt x="65" y="422"/>
                    </a:lnTo>
                    <a:lnTo>
                      <a:pt x="97" y="388"/>
                    </a:lnTo>
                    <a:lnTo>
                      <a:pt x="152" y="333"/>
                    </a:lnTo>
                    <a:lnTo>
                      <a:pt x="135" y="361"/>
                    </a:lnTo>
                    <a:lnTo>
                      <a:pt x="97" y="409"/>
                    </a:lnTo>
                    <a:lnTo>
                      <a:pt x="135" y="388"/>
                    </a:lnTo>
                    <a:lnTo>
                      <a:pt x="183" y="337"/>
                    </a:lnTo>
                    <a:lnTo>
                      <a:pt x="262" y="264"/>
                    </a:lnTo>
                    <a:lnTo>
                      <a:pt x="314" y="200"/>
                    </a:lnTo>
                    <a:lnTo>
                      <a:pt x="372" y="114"/>
                    </a:lnTo>
                    <a:lnTo>
                      <a:pt x="407" y="55"/>
                    </a:lnTo>
                    <a:lnTo>
                      <a:pt x="403" y="34"/>
                    </a:lnTo>
                    <a:lnTo>
                      <a:pt x="378" y="25"/>
                    </a:lnTo>
                    <a:lnTo>
                      <a:pt x="378" y="25"/>
                    </a:lnTo>
                    <a:close/>
                  </a:path>
                </a:pathLst>
              </a:custGeom>
              <a:solidFill>
                <a:srgbClr val="000000"/>
              </a:solidFill>
              <a:ln w="9525">
                <a:noFill/>
              </a:ln>
            </p:spPr>
            <p:txBody>
              <a:bodyPr/>
              <a:lstStyle/>
              <a:p>
                <a:endParaRPr dirty="0">
                  <a:latin typeface="Arial" panose="020B0604020202020204" pitchFamily="34" charset="0"/>
                </a:endParaRPr>
              </a:p>
            </p:txBody>
          </p:sp>
          <p:sp>
            <p:nvSpPr>
              <p:cNvPr id="41047" name="Freeform 84"/>
              <p:cNvSpPr/>
              <p:nvPr/>
            </p:nvSpPr>
            <p:spPr>
              <a:xfrm>
                <a:off x="1670" y="2225"/>
                <a:ext cx="108" cy="137"/>
              </a:xfrm>
              <a:custGeom>
                <a:avLst/>
                <a:gdLst>
                  <a:gd name="txL" fmla="*/ 0 w 217"/>
                  <a:gd name="txT" fmla="*/ 0 h 276"/>
                  <a:gd name="txR" fmla="*/ 217 w 217"/>
                  <a:gd name="txB" fmla="*/ 276 h 276"/>
                </a:gdLst>
                <a:ahLst/>
                <a:cxnLst>
                  <a:cxn ang="0">
                    <a:pos x="207" y="0"/>
                  </a:cxn>
                  <a:cxn ang="0">
                    <a:pos x="190" y="42"/>
                  </a:cxn>
                  <a:cxn ang="0">
                    <a:pos x="154" y="101"/>
                  </a:cxn>
                  <a:cxn ang="0">
                    <a:pos x="80" y="194"/>
                  </a:cxn>
                  <a:cxn ang="0">
                    <a:pos x="0" y="276"/>
                  </a:cxn>
                  <a:cxn ang="0">
                    <a:pos x="42" y="247"/>
                  </a:cxn>
                  <a:cxn ang="0">
                    <a:pos x="101" y="185"/>
                  </a:cxn>
                  <a:cxn ang="0">
                    <a:pos x="166" y="99"/>
                  </a:cxn>
                  <a:cxn ang="0">
                    <a:pos x="204" y="40"/>
                  </a:cxn>
                  <a:cxn ang="0">
                    <a:pos x="217" y="0"/>
                  </a:cxn>
                  <a:cxn ang="0">
                    <a:pos x="207" y="0"/>
                  </a:cxn>
                  <a:cxn ang="0">
                    <a:pos x="207" y="0"/>
                  </a:cxn>
                </a:cxnLst>
                <a:rect l="txL" t="txT" r="txR" b="txB"/>
                <a:pathLst>
                  <a:path w="217" h="276">
                    <a:moveTo>
                      <a:pt x="207" y="0"/>
                    </a:moveTo>
                    <a:lnTo>
                      <a:pt x="190" y="42"/>
                    </a:lnTo>
                    <a:lnTo>
                      <a:pt x="154" y="101"/>
                    </a:lnTo>
                    <a:lnTo>
                      <a:pt x="80" y="194"/>
                    </a:lnTo>
                    <a:lnTo>
                      <a:pt x="0" y="276"/>
                    </a:lnTo>
                    <a:lnTo>
                      <a:pt x="42" y="247"/>
                    </a:lnTo>
                    <a:lnTo>
                      <a:pt x="101" y="185"/>
                    </a:lnTo>
                    <a:lnTo>
                      <a:pt x="166" y="99"/>
                    </a:lnTo>
                    <a:lnTo>
                      <a:pt x="204" y="40"/>
                    </a:lnTo>
                    <a:lnTo>
                      <a:pt x="217" y="0"/>
                    </a:lnTo>
                    <a:lnTo>
                      <a:pt x="207" y="0"/>
                    </a:lnTo>
                    <a:lnTo>
                      <a:pt x="20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48" name="Freeform 85"/>
              <p:cNvSpPr/>
              <p:nvPr/>
            </p:nvSpPr>
            <p:spPr>
              <a:xfrm>
                <a:off x="1344" y="2076"/>
                <a:ext cx="155" cy="610"/>
              </a:xfrm>
              <a:custGeom>
                <a:avLst/>
                <a:gdLst>
                  <a:gd name="txL" fmla="*/ 0 w 310"/>
                  <a:gd name="txT" fmla="*/ 0 h 1220"/>
                  <a:gd name="txR" fmla="*/ 310 w 310"/>
                  <a:gd name="txB" fmla="*/ 1220 h 1220"/>
                </a:gdLst>
                <a:ahLst/>
                <a:cxnLst>
                  <a:cxn ang="0">
                    <a:pos x="310" y="0"/>
                  </a:cxn>
                  <a:cxn ang="0">
                    <a:pos x="245" y="62"/>
                  </a:cxn>
                  <a:cxn ang="0">
                    <a:pos x="167" y="176"/>
                  </a:cxn>
                  <a:cxn ang="0">
                    <a:pos x="104" y="290"/>
                  </a:cxn>
                  <a:cxn ang="0">
                    <a:pos x="34" y="460"/>
                  </a:cxn>
                  <a:cxn ang="0">
                    <a:pos x="6" y="593"/>
                  </a:cxn>
                  <a:cxn ang="0">
                    <a:pos x="0" y="724"/>
                  </a:cxn>
                  <a:cxn ang="0">
                    <a:pos x="42" y="857"/>
                  </a:cxn>
                  <a:cxn ang="0">
                    <a:pos x="122" y="1015"/>
                  </a:cxn>
                  <a:cxn ang="0">
                    <a:pos x="141" y="1045"/>
                  </a:cxn>
                  <a:cxn ang="0">
                    <a:pos x="175" y="1115"/>
                  </a:cxn>
                  <a:cxn ang="0">
                    <a:pos x="253" y="1220"/>
                  </a:cxn>
                  <a:cxn ang="0">
                    <a:pos x="256" y="1190"/>
                  </a:cxn>
                  <a:cxn ang="0">
                    <a:pos x="209" y="1129"/>
                  </a:cxn>
                  <a:cxn ang="0">
                    <a:pos x="228" y="1096"/>
                  </a:cxn>
                  <a:cxn ang="0">
                    <a:pos x="256" y="1070"/>
                  </a:cxn>
                  <a:cxn ang="0">
                    <a:pos x="245" y="1053"/>
                  </a:cxn>
                  <a:cxn ang="0">
                    <a:pos x="217" y="1083"/>
                  </a:cxn>
                  <a:cxn ang="0">
                    <a:pos x="196" y="1112"/>
                  </a:cxn>
                  <a:cxn ang="0">
                    <a:pos x="190" y="1095"/>
                  </a:cxn>
                  <a:cxn ang="0">
                    <a:pos x="209" y="1060"/>
                  </a:cxn>
                  <a:cxn ang="0">
                    <a:pos x="243" y="1032"/>
                  </a:cxn>
                  <a:cxn ang="0">
                    <a:pos x="228" y="1017"/>
                  </a:cxn>
                  <a:cxn ang="0">
                    <a:pos x="196" y="1049"/>
                  </a:cxn>
                  <a:cxn ang="0">
                    <a:pos x="177" y="1079"/>
                  </a:cxn>
                  <a:cxn ang="0">
                    <a:pos x="169" y="1053"/>
                  </a:cxn>
                  <a:cxn ang="0">
                    <a:pos x="196" y="1017"/>
                  </a:cxn>
                  <a:cxn ang="0">
                    <a:pos x="217" y="996"/>
                  </a:cxn>
                  <a:cxn ang="0">
                    <a:pos x="209" y="988"/>
                  </a:cxn>
                  <a:cxn ang="0">
                    <a:pos x="182" y="1009"/>
                  </a:cxn>
                  <a:cxn ang="0">
                    <a:pos x="160" y="1049"/>
                  </a:cxn>
                  <a:cxn ang="0">
                    <a:pos x="146" y="1030"/>
                  </a:cxn>
                  <a:cxn ang="0">
                    <a:pos x="190" y="963"/>
                  </a:cxn>
                  <a:cxn ang="0">
                    <a:pos x="182" y="952"/>
                  </a:cxn>
                  <a:cxn ang="0">
                    <a:pos x="137" y="1013"/>
                  </a:cxn>
                  <a:cxn ang="0">
                    <a:pos x="89" y="922"/>
                  </a:cxn>
                  <a:cxn ang="0">
                    <a:pos x="13" y="733"/>
                  </a:cxn>
                  <a:cxn ang="0">
                    <a:pos x="11" y="695"/>
                  </a:cxn>
                  <a:cxn ang="0">
                    <a:pos x="23" y="560"/>
                  </a:cxn>
                  <a:cxn ang="0">
                    <a:pos x="42" y="473"/>
                  </a:cxn>
                  <a:cxn ang="0">
                    <a:pos x="68" y="406"/>
                  </a:cxn>
                  <a:cxn ang="0">
                    <a:pos x="120" y="281"/>
                  </a:cxn>
                  <a:cxn ang="0">
                    <a:pos x="173" y="194"/>
                  </a:cxn>
                  <a:cxn ang="0">
                    <a:pos x="222" y="110"/>
                  </a:cxn>
                  <a:cxn ang="0">
                    <a:pos x="268" y="51"/>
                  </a:cxn>
                  <a:cxn ang="0">
                    <a:pos x="310" y="0"/>
                  </a:cxn>
                  <a:cxn ang="0">
                    <a:pos x="310" y="0"/>
                  </a:cxn>
                </a:cxnLst>
                <a:rect l="txL" t="txT" r="txR" b="txB"/>
                <a:pathLst>
                  <a:path w="310" h="1220">
                    <a:moveTo>
                      <a:pt x="310" y="0"/>
                    </a:moveTo>
                    <a:lnTo>
                      <a:pt x="245" y="62"/>
                    </a:lnTo>
                    <a:lnTo>
                      <a:pt x="167" y="176"/>
                    </a:lnTo>
                    <a:lnTo>
                      <a:pt x="104" y="290"/>
                    </a:lnTo>
                    <a:lnTo>
                      <a:pt x="34" y="460"/>
                    </a:lnTo>
                    <a:lnTo>
                      <a:pt x="6" y="593"/>
                    </a:lnTo>
                    <a:lnTo>
                      <a:pt x="0" y="724"/>
                    </a:lnTo>
                    <a:lnTo>
                      <a:pt x="42" y="857"/>
                    </a:lnTo>
                    <a:lnTo>
                      <a:pt x="122" y="1015"/>
                    </a:lnTo>
                    <a:lnTo>
                      <a:pt x="141" y="1045"/>
                    </a:lnTo>
                    <a:lnTo>
                      <a:pt x="175" y="1115"/>
                    </a:lnTo>
                    <a:lnTo>
                      <a:pt x="253" y="1220"/>
                    </a:lnTo>
                    <a:lnTo>
                      <a:pt x="256" y="1190"/>
                    </a:lnTo>
                    <a:lnTo>
                      <a:pt x="209" y="1129"/>
                    </a:lnTo>
                    <a:lnTo>
                      <a:pt x="228" y="1096"/>
                    </a:lnTo>
                    <a:lnTo>
                      <a:pt x="256" y="1070"/>
                    </a:lnTo>
                    <a:lnTo>
                      <a:pt x="245" y="1053"/>
                    </a:lnTo>
                    <a:lnTo>
                      <a:pt x="217" y="1083"/>
                    </a:lnTo>
                    <a:lnTo>
                      <a:pt x="196" y="1112"/>
                    </a:lnTo>
                    <a:lnTo>
                      <a:pt x="190" y="1095"/>
                    </a:lnTo>
                    <a:lnTo>
                      <a:pt x="209" y="1060"/>
                    </a:lnTo>
                    <a:lnTo>
                      <a:pt x="243" y="1032"/>
                    </a:lnTo>
                    <a:lnTo>
                      <a:pt x="228" y="1017"/>
                    </a:lnTo>
                    <a:lnTo>
                      <a:pt x="196" y="1049"/>
                    </a:lnTo>
                    <a:lnTo>
                      <a:pt x="177" y="1079"/>
                    </a:lnTo>
                    <a:lnTo>
                      <a:pt x="169" y="1053"/>
                    </a:lnTo>
                    <a:lnTo>
                      <a:pt x="196" y="1017"/>
                    </a:lnTo>
                    <a:lnTo>
                      <a:pt x="217" y="996"/>
                    </a:lnTo>
                    <a:lnTo>
                      <a:pt x="209" y="988"/>
                    </a:lnTo>
                    <a:lnTo>
                      <a:pt x="182" y="1009"/>
                    </a:lnTo>
                    <a:lnTo>
                      <a:pt x="160" y="1049"/>
                    </a:lnTo>
                    <a:lnTo>
                      <a:pt x="146" y="1030"/>
                    </a:lnTo>
                    <a:lnTo>
                      <a:pt x="190" y="963"/>
                    </a:lnTo>
                    <a:lnTo>
                      <a:pt x="182" y="952"/>
                    </a:lnTo>
                    <a:lnTo>
                      <a:pt x="137" y="1013"/>
                    </a:lnTo>
                    <a:lnTo>
                      <a:pt x="89" y="922"/>
                    </a:lnTo>
                    <a:lnTo>
                      <a:pt x="13" y="733"/>
                    </a:lnTo>
                    <a:lnTo>
                      <a:pt x="11" y="695"/>
                    </a:lnTo>
                    <a:lnTo>
                      <a:pt x="23" y="560"/>
                    </a:lnTo>
                    <a:lnTo>
                      <a:pt x="42" y="473"/>
                    </a:lnTo>
                    <a:lnTo>
                      <a:pt x="68" y="406"/>
                    </a:lnTo>
                    <a:lnTo>
                      <a:pt x="120" y="281"/>
                    </a:lnTo>
                    <a:lnTo>
                      <a:pt x="173" y="194"/>
                    </a:lnTo>
                    <a:lnTo>
                      <a:pt x="222" y="110"/>
                    </a:lnTo>
                    <a:lnTo>
                      <a:pt x="268" y="51"/>
                    </a:lnTo>
                    <a:lnTo>
                      <a:pt x="310" y="0"/>
                    </a:lnTo>
                    <a:lnTo>
                      <a:pt x="3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49" name="Freeform 86"/>
              <p:cNvSpPr/>
              <p:nvPr/>
            </p:nvSpPr>
            <p:spPr>
              <a:xfrm>
                <a:off x="1524" y="2097"/>
                <a:ext cx="70" cy="362"/>
              </a:xfrm>
              <a:custGeom>
                <a:avLst/>
                <a:gdLst>
                  <a:gd name="txL" fmla="*/ 0 w 138"/>
                  <a:gd name="txT" fmla="*/ 0 h 725"/>
                  <a:gd name="txR" fmla="*/ 138 w 138"/>
                  <a:gd name="txB" fmla="*/ 725 h 725"/>
                </a:gdLst>
                <a:ahLst/>
                <a:cxnLst>
                  <a:cxn ang="0">
                    <a:pos x="59" y="0"/>
                  </a:cxn>
                  <a:cxn ang="0">
                    <a:pos x="91" y="46"/>
                  </a:cxn>
                  <a:cxn ang="0">
                    <a:pos x="104" y="92"/>
                  </a:cxn>
                  <a:cxn ang="0">
                    <a:pos x="110" y="172"/>
                  </a:cxn>
                  <a:cxn ang="0">
                    <a:pos x="110" y="265"/>
                  </a:cxn>
                  <a:cxn ang="0">
                    <a:pos x="72" y="371"/>
                  </a:cxn>
                  <a:cxn ang="0">
                    <a:pos x="19" y="571"/>
                  </a:cxn>
                  <a:cxn ang="0">
                    <a:pos x="0" y="656"/>
                  </a:cxn>
                  <a:cxn ang="0">
                    <a:pos x="51" y="723"/>
                  </a:cxn>
                  <a:cxn ang="0">
                    <a:pos x="110" y="725"/>
                  </a:cxn>
                  <a:cxn ang="0">
                    <a:pos x="85" y="685"/>
                  </a:cxn>
                  <a:cxn ang="0">
                    <a:pos x="53" y="637"/>
                  </a:cxn>
                  <a:cxn ang="0">
                    <a:pos x="45" y="571"/>
                  </a:cxn>
                  <a:cxn ang="0">
                    <a:pos x="78" y="459"/>
                  </a:cxn>
                  <a:cxn ang="0">
                    <a:pos x="119" y="297"/>
                  </a:cxn>
                  <a:cxn ang="0">
                    <a:pos x="138" y="198"/>
                  </a:cxn>
                  <a:cxn ang="0">
                    <a:pos x="119" y="92"/>
                  </a:cxn>
                  <a:cxn ang="0">
                    <a:pos x="106" y="46"/>
                  </a:cxn>
                  <a:cxn ang="0">
                    <a:pos x="59" y="0"/>
                  </a:cxn>
                  <a:cxn ang="0">
                    <a:pos x="59" y="0"/>
                  </a:cxn>
                </a:cxnLst>
                <a:rect l="txL" t="txT" r="txR" b="txB"/>
                <a:pathLst>
                  <a:path w="138" h="725">
                    <a:moveTo>
                      <a:pt x="59" y="0"/>
                    </a:moveTo>
                    <a:lnTo>
                      <a:pt x="91" y="46"/>
                    </a:lnTo>
                    <a:lnTo>
                      <a:pt x="104" y="92"/>
                    </a:lnTo>
                    <a:lnTo>
                      <a:pt x="110" y="172"/>
                    </a:lnTo>
                    <a:lnTo>
                      <a:pt x="110" y="265"/>
                    </a:lnTo>
                    <a:lnTo>
                      <a:pt x="72" y="371"/>
                    </a:lnTo>
                    <a:lnTo>
                      <a:pt x="19" y="571"/>
                    </a:lnTo>
                    <a:lnTo>
                      <a:pt x="0" y="656"/>
                    </a:lnTo>
                    <a:lnTo>
                      <a:pt x="51" y="723"/>
                    </a:lnTo>
                    <a:lnTo>
                      <a:pt x="110" y="725"/>
                    </a:lnTo>
                    <a:lnTo>
                      <a:pt x="85" y="685"/>
                    </a:lnTo>
                    <a:lnTo>
                      <a:pt x="53" y="637"/>
                    </a:lnTo>
                    <a:lnTo>
                      <a:pt x="45" y="571"/>
                    </a:lnTo>
                    <a:lnTo>
                      <a:pt x="78" y="459"/>
                    </a:lnTo>
                    <a:lnTo>
                      <a:pt x="119" y="297"/>
                    </a:lnTo>
                    <a:lnTo>
                      <a:pt x="138" y="198"/>
                    </a:lnTo>
                    <a:lnTo>
                      <a:pt x="119" y="92"/>
                    </a:lnTo>
                    <a:lnTo>
                      <a:pt x="106" y="46"/>
                    </a:lnTo>
                    <a:lnTo>
                      <a:pt x="59" y="0"/>
                    </a:lnTo>
                    <a:lnTo>
                      <a:pt x="5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0" name="Freeform 87"/>
              <p:cNvSpPr/>
              <p:nvPr/>
            </p:nvSpPr>
            <p:spPr>
              <a:xfrm>
                <a:off x="1434" y="2527"/>
                <a:ext cx="97" cy="127"/>
              </a:xfrm>
              <a:custGeom>
                <a:avLst/>
                <a:gdLst>
                  <a:gd name="txL" fmla="*/ 0 w 194"/>
                  <a:gd name="txT" fmla="*/ 0 h 254"/>
                  <a:gd name="txR" fmla="*/ 194 w 194"/>
                  <a:gd name="txB" fmla="*/ 254 h 254"/>
                </a:gdLst>
                <a:ahLst/>
                <a:cxnLst>
                  <a:cxn ang="0">
                    <a:pos x="194" y="0"/>
                  </a:cxn>
                  <a:cxn ang="0">
                    <a:pos x="177" y="34"/>
                  </a:cxn>
                  <a:cxn ang="0">
                    <a:pos x="150" y="95"/>
                  </a:cxn>
                  <a:cxn ang="0">
                    <a:pos x="122" y="169"/>
                  </a:cxn>
                  <a:cxn ang="0">
                    <a:pos x="97" y="254"/>
                  </a:cxn>
                  <a:cxn ang="0">
                    <a:pos x="111" y="178"/>
                  </a:cxn>
                  <a:cxn ang="0">
                    <a:pos x="111" y="165"/>
                  </a:cxn>
                  <a:cxn ang="0">
                    <a:pos x="90" y="165"/>
                  </a:cxn>
                  <a:cxn ang="0">
                    <a:pos x="71" y="169"/>
                  </a:cxn>
                  <a:cxn ang="0">
                    <a:pos x="65" y="154"/>
                  </a:cxn>
                  <a:cxn ang="0">
                    <a:pos x="95" y="150"/>
                  </a:cxn>
                  <a:cxn ang="0">
                    <a:pos x="116" y="150"/>
                  </a:cxn>
                  <a:cxn ang="0">
                    <a:pos x="112" y="135"/>
                  </a:cxn>
                  <a:cxn ang="0">
                    <a:pos x="82" y="131"/>
                  </a:cxn>
                  <a:cxn ang="0">
                    <a:pos x="57" y="135"/>
                  </a:cxn>
                  <a:cxn ang="0">
                    <a:pos x="44" y="116"/>
                  </a:cxn>
                  <a:cxn ang="0">
                    <a:pos x="76" y="114"/>
                  </a:cxn>
                  <a:cxn ang="0">
                    <a:pos x="112" y="116"/>
                  </a:cxn>
                  <a:cxn ang="0">
                    <a:pos x="101" y="108"/>
                  </a:cxn>
                  <a:cxn ang="0">
                    <a:pos x="74" y="100"/>
                  </a:cxn>
                  <a:cxn ang="0">
                    <a:pos x="42" y="98"/>
                  </a:cxn>
                  <a:cxn ang="0">
                    <a:pos x="27" y="100"/>
                  </a:cxn>
                  <a:cxn ang="0">
                    <a:pos x="25" y="91"/>
                  </a:cxn>
                  <a:cxn ang="0">
                    <a:pos x="35" y="85"/>
                  </a:cxn>
                  <a:cxn ang="0">
                    <a:pos x="82" y="89"/>
                  </a:cxn>
                  <a:cxn ang="0">
                    <a:pos x="105" y="97"/>
                  </a:cxn>
                  <a:cxn ang="0">
                    <a:pos x="92" y="81"/>
                  </a:cxn>
                  <a:cxn ang="0">
                    <a:pos x="57" y="72"/>
                  </a:cxn>
                  <a:cxn ang="0">
                    <a:pos x="27" y="66"/>
                  </a:cxn>
                  <a:cxn ang="0">
                    <a:pos x="2" y="66"/>
                  </a:cxn>
                  <a:cxn ang="0">
                    <a:pos x="0" y="53"/>
                  </a:cxn>
                  <a:cxn ang="0">
                    <a:pos x="37" y="55"/>
                  </a:cxn>
                  <a:cxn ang="0">
                    <a:pos x="80" y="62"/>
                  </a:cxn>
                  <a:cxn ang="0">
                    <a:pos x="111" y="76"/>
                  </a:cxn>
                  <a:cxn ang="0">
                    <a:pos x="133" y="81"/>
                  </a:cxn>
                  <a:cxn ang="0">
                    <a:pos x="158" y="55"/>
                  </a:cxn>
                  <a:cxn ang="0">
                    <a:pos x="175" y="21"/>
                  </a:cxn>
                  <a:cxn ang="0">
                    <a:pos x="194" y="0"/>
                  </a:cxn>
                  <a:cxn ang="0">
                    <a:pos x="194" y="0"/>
                  </a:cxn>
                </a:cxnLst>
                <a:rect l="txL" t="txT" r="txR" b="txB"/>
                <a:pathLst>
                  <a:path w="194" h="254">
                    <a:moveTo>
                      <a:pt x="194" y="0"/>
                    </a:moveTo>
                    <a:lnTo>
                      <a:pt x="177" y="34"/>
                    </a:lnTo>
                    <a:lnTo>
                      <a:pt x="150" y="95"/>
                    </a:lnTo>
                    <a:lnTo>
                      <a:pt x="122" y="169"/>
                    </a:lnTo>
                    <a:lnTo>
                      <a:pt x="97" y="254"/>
                    </a:lnTo>
                    <a:lnTo>
                      <a:pt x="111" y="178"/>
                    </a:lnTo>
                    <a:lnTo>
                      <a:pt x="111" y="165"/>
                    </a:lnTo>
                    <a:lnTo>
                      <a:pt x="90" y="165"/>
                    </a:lnTo>
                    <a:lnTo>
                      <a:pt x="71" y="169"/>
                    </a:lnTo>
                    <a:lnTo>
                      <a:pt x="65" y="154"/>
                    </a:lnTo>
                    <a:lnTo>
                      <a:pt x="95" y="150"/>
                    </a:lnTo>
                    <a:lnTo>
                      <a:pt x="116" y="150"/>
                    </a:lnTo>
                    <a:lnTo>
                      <a:pt x="112" y="135"/>
                    </a:lnTo>
                    <a:lnTo>
                      <a:pt x="82" y="131"/>
                    </a:lnTo>
                    <a:lnTo>
                      <a:pt x="57" y="135"/>
                    </a:lnTo>
                    <a:lnTo>
                      <a:pt x="44" y="116"/>
                    </a:lnTo>
                    <a:lnTo>
                      <a:pt x="76" y="114"/>
                    </a:lnTo>
                    <a:lnTo>
                      <a:pt x="112" y="116"/>
                    </a:lnTo>
                    <a:lnTo>
                      <a:pt x="101" y="108"/>
                    </a:lnTo>
                    <a:lnTo>
                      <a:pt x="74" y="100"/>
                    </a:lnTo>
                    <a:lnTo>
                      <a:pt x="42" y="98"/>
                    </a:lnTo>
                    <a:lnTo>
                      <a:pt x="27" y="100"/>
                    </a:lnTo>
                    <a:lnTo>
                      <a:pt x="25" y="91"/>
                    </a:lnTo>
                    <a:lnTo>
                      <a:pt x="35" y="85"/>
                    </a:lnTo>
                    <a:lnTo>
                      <a:pt x="82" y="89"/>
                    </a:lnTo>
                    <a:lnTo>
                      <a:pt x="105" y="97"/>
                    </a:lnTo>
                    <a:lnTo>
                      <a:pt x="92" y="81"/>
                    </a:lnTo>
                    <a:lnTo>
                      <a:pt x="57" y="72"/>
                    </a:lnTo>
                    <a:lnTo>
                      <a:pt x="27" y="66"/>
                    </a:lnTo>
                    <a:lnTo>
                      <a:pt x="2" y="66"/>
                    </a:lnTo>
                    <a:lnTo>
                      <a:pt x="0" y="53"/>
                    </a:lnTo>
                    <a:lnTo>
                      <a:pt x="37" y="55"/>
                    </a:lnTo>
                    <a:lnTo>
                      <a:pt x="80" y="62"/>
                    </a:lnTo>
                    <a:lnTo>
                      <a:pt x="111" y="76"/>
                    </a:lnTo>
                    <a:lnTo>
                      <a:pt x="133" y="81"/>
                    </a:lnTo>
                    <a:lnTo>
                      <a:pt x="158" y="55"/>
                    </a:lnTo>
                    <a:lnTo>
                      <a:pt x="175" y="21"/>
                    </a:lnTo>
                    <a:lnTo>
                      <a:pt x="194" y="0"/>
                    </a:lnTo>
                    <a:lnTo>
                      <a:pt x="19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1" name="Freeform 88"/>
              <p:cNvSpPr/>
              <p:nvPr/>
            </p:nvSpPr>
            <p:spPr>
              <a:xfrm>
                <a:off x="1548" y="2458"/>
                <a:ext cx="258" cy="61"/>
              </a:xfrm>
              <a:custGeom>
                <a:avLst/>
                <a:gdLst>
                  <a:gd name="txL" fmla="*/ 0 w 517"/>
                  <a:gd name="txT" fmla="*/ 0 h 121"/>
                  <a:gd name="txR" fmla="*/ 517 w 517"/>
                  <a:gd name="txB" fmla="*/ 121 h 121"/>
                </a:gdLst>
                <a:ahLst/>
                <a:cxnLst>
                  <a:cxn ang="0">
                    <a:pos x="25" y="0"/>
                  </a:cxn>
                  <a:cxn ang="0">
                    <a:pos x="114" y="0"/>
                  </a:cxn>
                  <a:cxn ang="0">
                    <a:pos x="300" y="7"/>
                  </a:cxn>
                  <a:cxn ang="0">
                    <a:pos x="517" y="13"/>
                  </a:cxn>
                  <a:cxn ang="0">
                    <a:pos x="517" y="118"/>
                  </a:cxn>
                  <a:cxn ang="0">
                    <a:pos x="392" y="118"/>
                  </a:cxn>
                  <a:cxn ang="0">
                    <a:pos x="293" y="121"/>
                  </a:cxn>
                  <a:cxn ang="0">
                    <a:pos x="308" y="108"/>
                  </a:cxn>
                  <a:cxn ang="0">
                    <a:pos x="431" y="106"/>
                  </a:cxn>
                  <a:cxn ang="0">
                    <a:pos x="485" y="106"/>
                  </a:cxn>
                  <a:cxn ang="0">
                    <a:pos x="471" y="43"/>
                  </a:cxn>
                  <a:cxn ang="0">
                    <a:pos x="338" y="32"/>
                  </a:cxn>
                  <a:cxn ang="0">
                    <a:pos x="156" y="32"/>
                  </a:cxn>
                  <a:cxn ang="0">
                    <a:pos x="118" y="101"/>
                  </a:cxn>
                  <a:cxn ang="0">
                    <a:pos x="95" y="101"/>
                  </a:cxn>
                  <a:cxn ang="0">
                    <a:pos x="95" y="28"/>
                  </a:cxn>
                  <a:cxn ang="0">
                    <a:pos x="71" y="28"/>
                  </a:cxn>
                  <a:cxn ang="0">
                    <a:pos x="71" y="101"/>
                  </a:cxn>
                  <a:cxn ang="0">
                    <a:pos x="17" y="106"/>
                  </a:cxn>
                  <a:cxn ang="0">
                    <a:pos x="0" y="72"/>
                  </a:cxn>
                  <a:cxn ang="0">
                    <a:pos x="4" y="0"/>
                  </a:cxn>
                  <a:cxn ang="0">
                    <a:pos x="25" y="0"/>
                  </a:cxn>
                  <a:cxn ang="0">
                    <a:pos x="25" y="0"/>
                  </a:cxn>
                </a:cxnLst>
                <a:rect l="txL" t="txT" r="txR" b="txB"/>
                <a:pathLst>
                  <a:path w="517" h="121">
                    <a:moveTo>
                      <a:pt x="25" y="0"/>
                    </a:moveTo>
                    <a:lnTo>
                      <a:pt x="114" y="0"/>
                    </a:lnTo>
                    <a:lnTo>
                      <a:pt x="300" y="7"/>
                    </a:lnTo>
                    <a:lnTo>
                      <a:pt x="517" y="13"/>
                    </a:lnTo>
                    <a:lnTo>
                      <a:pt x="517" y="118"/>
                    </a:lnTo>
                    <a:lnTo>
                      <a:pt x="392" y="118"/>
                    </a:lnTo>
                    <a:lnTo>
                      <a:pt x="293" y="121"/>
                    </a:lnTo>
                    <a:lnTo>
                      <a:pt x="308" y="108"/>
                    </a:lnTo>
                    <a:lnTo>
                      <a:pt x="431" y="106"/>
                    </a:lnTo>
                    <a:lnTo>
                      <a:pt x="485" y="106"/>
                    </a:lnTo>
                    <a:lnTo>
                      <a:pt x="471" y="43"/>
                    </a:lnTo>
                    <a:lnTo>
                      <a:pt x="338" y="32"/>
                    </a:lnTo>
                    <a:lnTo>
                      <a:pt x="156" y="32"/>
                    </a:lnTo>
                    <a:lnTo>
                      <a:pt x="118" y="101"/>
                    </a:lnTo>
                    <a:lnTo>
                      <a:pt x="95" y="101"/>
                    </a:lnTo>
                    <a:lnTo>
                      <a:pt x="95" y="28"/>
                    </a:lnTo>
                    <a:lnTo>
                      <a:pt x="71" y="28"/>
                    </a:lnTo>
                    <a:lnTo>
                      <a:pt x="71" y="101"/>
                    </a:lnTo>
                    <a:lnTo>
                      <a:pt x="17" y="106"/>
                    </a:lnTo>
                    <a:lnTo>
                      <a:pt x="0" y="72"/>
                    </a:lnTo>
                    <a:lnTo>
                      <a:pt x="4" y="0"/>
                    </a:lnTo>
                    <a:lnTo>
                      <a:pt x="25" y="0"/>
                    </a:lnTo>
                    <a:lnTo>
                      <a:pt x="2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2" name="Freeform 89"/>
              <p:cNvSpPr/>
              <p:nvPr/>
            </p:nvSpPr>
            <p:spPr>
              <a:xfrm>
                <a:off x="1523" y="2489"/>
                <a:ext cx="188" cy="47"/>
              </a:xfrm>
              <a:custGeom>
                <a:avLst/>
                <a:gdLst>
                  <a:gd name="txL" fmla="*/ 0 w 376"/>
                  <a:gd name="txT" fmla="*/ 0 h 95"/>
                  <a:gd name="txR" fmla="*/ 376 w 376"/>
                  <a:gd name="txB" fmla="*/ 95 h 95"/>
                </a:gdLst>
                <a:ahLst/>
                <a:cxnLst>
                  <a:cxn ang="0">
                    <a:pos x="23" y="0"/>
                  </a:cxn>
                  <a:cxn ang="0">
                    <a:pos x="21" y="34"/>
                  </a:cxn>
                  <a:cxn ang="0">
                    <a:pos x="0" y="95"/>
                  </a:cxn>
                  <a:cxn ang="0">
                    <a:pos x="36" y="53"/>
                  </a:cxn>
                  <a:cxn ang="0">
                    <a:pos x="346" y="59"/>
                  </a:cxn>
                  <a:cxn ang="0">
                    <a:pos x="376" y="51"/>
                  </a:cxn>
                  <a:cxn ang="0">
                    <a:pos x="334" y="45"/>
                  </a:cxn>
                  <a:cxn ang="0">
                    <a:pos x="68" y="38"/>
                  </a:cxn>
                  <a:cxn ang="0">
                    <a:pos x="42" y="32"/>
                  </a:cxn>
                  <a:cxn ang="0">
                    <a:pos x="23" y="0"/>
                  </a:cxn>
                  <a:cxn ang="0">
                    <a:pos x="23" y="0"/>
                  </a:cxn>
                </a:cxnLst>
                <a:rect l="txL" t="txT" r="txR" b="txB"/>
                <a:pathLst>
                  <a:path w="376" h="95">
                    <a:moveTo>
                      <a:pt x="23" y="0"/>
                    </a:moveTo>
                    <a:lnTo>
                      <a:pt x="21" y="34"/>
                    </a:lnTo>
                    <a:lnTo>
                      <a:pt x="0" y="95"/>
                    </a:lnTo>
                    <a:lnTo>
                      <a:pt x="36" y="53"/>
                    </a:lnTo>
                    <a:lnTo>
                      <a:pt x="346" y="59"/>
                    </a:lnTo>
                    <a:lnTo>
                      <a:pt x="376" y="51"/>
                    </a:lnTo>
                    <a:lnTo>
                      <a:pt x="334" y="45"/>
                    </a:lnTo>
                    <a:lnTo>
                      <a:pt x="68" y="38"/>
                    </a:lnTo>
                    <a:lnTo>
                      <a:pt x="42" y="3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3" name="Freeform 90"/>
              <p:cNvSpPr/>
              <p:nvPr/>
            </p:nvSpPr>
            <p:spPr>
              <a:xfrm>
                <a:off x="1508" y="2418"/>
                <a:ext cx="30" cy="90"/>
              </a:xfrm>
              <a:custGeom>
                <a:avLst/>
                <a:gdLst>
                  <a:gd name="txL" fmla="*/ 0 w 58"/>
                  <a:gd name="txT" fmla="*/ 0 h 181"/>
                  <a:gd name="txR" fmla="*/ 58 w 58"/>
                  <a:gd name="txB" fmla="*/ 181 h 181"/>
                </a:gdLst>
                <a:ahLst/>
                <a:cxnLst>
                  <a:cxn ang="0">
                    <a:pos x="38" y="0"/>
                  </a:cxn>
                  <a:cxn ang="0">
                    <a:pos x="20" y="46"/>
                  </a:cxn>
                  <a:cxn ang="0">
                    <a:pos x="0" y="74"/>
                  </a:cxn>
                  <a:cxn ang="0">
                    <a:pos x="13" y="93"/>
                  </a:cxn>
                  <a:cxn ang="0">
                    <a:pos x="13" y="122"/>
                  </a:cxn>
                  <a:cxn ang="0">
                    <a:pos x="45" y="158"/>
                  </a:cxn>
                  <a:cxn ang="0">
                    <a:pos x="58" y="181"/>
                  </a:cxn>
                  <a:cxn ang="0">
                    <a:pos x="58" y="162"/>
                  </a:cxn>
                  <a:cxn ang="0">
                    <a:pos x="39" y="116"/>
                  </a:cxn>
                  <a:cxn ang="0">
                    <a:pos x="30" y="99"/>
                  </a:cxn>
                  <a:cxn ang="0">
                    <a:pos x="28" y="72"/>
                  </a:cxn>
                  <a:cxn ang="0">
                    <a:pos x="47" y="15"/>
                  </a:cxn>
                  <a:cxn ang="0">
                    <a:pos x="38" y="0"/>
                  </a:cxn>
                  <a:cxn ang="0">
                    <a:pos x="38" y="0"/>
                  </a:cxn>
                </a:cxnLst>
                <a:rect l="txL" t="txT" r="txR" b="txB"/>
                <a:pathLst>
                  <a:path w="58" h="181">
                    <a:moveTo>
                      <a:pt x="38" y="0"/>
                    </a:moveTo>
                    <a:lnTo>
                      <a:pt x="20" y="46"/>
                    </a:lnTo>
                    <a:lnTo>
                      <a:pt x="0" y="74"/>
                    </a:lnTo>
                    <a:lnTo>
                      <a:pt x="13" y="93"/>
                    </a:lnTo>
                    <a:lnTo>
                      <a:pt x="13" y="122"/>
                    </a:lnTo>
                    <a:lnTo>
                      <a:pt x="45" y="158"/>
                    </a:lnTo>
                    <a:lnTo>
                      <a:pt x="58" y="181"/>
                    </a:lnTo>
                    <a:lnTo>
                      <a:pt x="58" y="162"/>
                    </a:lnTo>
                    <a:lnTo>
                      <a:pt x="39" y="116"/>
                    </a:lnTo>
                    <a:lnTo>
                      <a:pt x="30" y="99"/>
                    </a:lnTo>
                    <a:lnTo>
                      <a:pt x="28" y="72"/>
                    </a:lnTo>
                    <a:lnTo>
                      <a:pt x="47" y="15"/>
                    </a:lnTo>
                    <a:lnTo>
                      <a:pt x="38" y="0"/>
                    </a:lnTo>
                    <a:lnTo>
                      <a:pt x="38"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4" name="Freeform 91"/>
              <p:cNvSpPr/>
              <p:nvPr/>
            </p:nvSpPr>
            <p:spPr>
              <a:xfrm>
                <a:off x="1808" y="2453"/>
                <a:ext cx="48" cy="78"/>
              </a:xfrm>
              <a:custGeom>
                <a:avLst/>
                <a:gdLst>
                  <a:gd name="txL" fmla="*/ 0 w 95"/>
                  <a:gd name="txT" fmla="*/ 0 h 156"/>
                  <a:gd name="txR" fmla="*/ 95 w 95"/>
                  <a:gd name="txB" fmla="*/ 156 h 156"/>
                </a:gdLst>
                <a:ahLst/>
                <a:cxnLst>
                  <a:cxn ang="0">
                    <a:pos x="7" y="19"/>
                  </a:cxn>
                  <a:cxn ang="0">
                    <a:pos x="21" y="4"/>
                  </a:cxn>
                  <a:cxn ang="0">
                    <a:pos x="53" y="0"/>
                  </a:cxn>
                  <a:cxn ang="0">
                    <a:pos x="72" y="8"/>
                  </a:cxn>
                  <a:cxn ang="0">
                    <a:pos x="72" y="133"/>
                  </a:cxn>
                  <a:cxn ang="0">
                    <a:pos x="95" y="139"/>
                  </a:cxn>
                  <a:cxn ang="0">
                    <a:pos x="68" y="149"/>
                  </a:cxn>
                  <a:cxn ang="0">
                    <a:pos x="45" y="156"/>
                  </a:cxn>
                  <a:cxn ang="0">
                    <a:pos x="3" y="156"/>
                  </a:cxn>
                  <a:cxn ang="0">
                    <a:pos x="0" y="133"/>
                  </a:cxn>
                  <a:cxn ang="0">
                    <a:pos x="26" y="133"/>
                  </a:cxn>
                  <a:cxn ang="0">
                    <a:pos x="53" y="126"/>
                  </a:cxn>
                  <a:cxn ang="0">
                    <a:pos x="53" y="42"/>
                  </a:cxn>
                  <a:cxn ang="0">
                    <a:pos x="38" y="31"/>
                  </a:cxn>
                  <a:cxn ang="0">
                    <a:pos x="53" y="23"/>
                  </a:cxn>
                  <a:cxn ang="0">
                    <a:pos x="57" y="16"/>
                  </a:cxn>
                  <a:cxn ang="0">
                    <a:pos x="34" y="16"/>
                  </a:cxn>
                  <a:cxn ang="0">
                    <a:pos x="13" y="23"/>
                  </a:cxn>
                  <a:cxn ang="0">
                    <a:pos x="11" y="130"/>
                  </a:cxn>
                  <a:cxn ang="0">
                    <a:pos x="7" y="19"/>
                  </a:cxn>
                  <a:cxn ang="0">
                    <a:pos x="7" y="19"/>
                  </a:cxn>
                </a:cxnLst>
                <a:rect l="txL" t="txT" r="txR" b="txB"/>
                <a:pathLst>
                  <a:path w="95" h="156">
                    <a:moveTo>
                      <a:pt x="7" y="19"/>
                    </a:moveTo>
                    <a:lnTo>
                      <a:pt x="21" y="4"/>
                    </a:lnTo>
                    <a:lnTo>
                      <a:pt x="53" y="0"/>
                    </a:lnTo>
                    <a:lnTo>
                      <a:pt x="72" y="8"/>
                    </a:lnTo>
                    <a:lnTo>
                      <a:pt x="72" y="133"/>
                    </a:lnTo>
                    <a:lnTo>
                      <a:pt x="95" y="139"/>
                    </a:lnTo>
                    <a:lnTo>
                      <a:pt x="68" y="149"/>
                    </a:lnTo>
                    <a:lnTo>
                      <a:pt x="45" y="156"/>
                    </a:lnTo>
                    <a:lnTo>
                      <a:pt x="3" y="156"/>
                    </a:lnTo>
                    <a:lnTo>
                      <a:pt x="0" y="133"/>
                    </a:lnTo>
                    <a:lnTo>
                      <a:pt x="26" y="133"/>
                    </a:lnTo>
                    <a:lnTo>
                      <a:pt x="53" y="126"/>
                    </a:lnTo>
                    <a:lnTo>
                      <a:pt x="53" y="42"/>
                    </a:lnTo>
                    <a:lnTo>
                      <a:pt x="38" y="31"/>
                    </a:lnTo>
                    <a:lnTo>
                      <a:pt x="53" y="23"/>
                    </a:lnTo>
                    <a:lnTo>
                      <a:pt x="57" y="16"/>
                    </a:lnTo>
                    <a:lnTo>
                      <a:pt x="34" y="16"/>
                    </a:lnTo>
                    <a:lnTo>
                      <a:pt x="13" y="23"/>
                    </a:lnTo>
                    <a:lnTo>
                      <a:pt x="11" y="130"/>
                    </a:lnTo>
                    <a:lnTo>
                      <a:pt x="7" y="19"/>
                    </a:lnTo>
                    <a:lnTo>
                      <a:pt x="7"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1055" name="Freeform 92"/>
              <p:cNvSpPr/>
              <p:nvPr/>
            </p:nvSpPr>
            <p:spPr>
              <a:xfrm>
                <a:off x="1852" y="2462"/>
                <a:ext cx="40" cy="61"/>
              </a:xfrm>
              <a:custGeom>
                <a:avLst/>
                <a:gdLst>
                  <a:gd name="txL" fmla="*/ 0 w 80"/>
                  <a:gd name="txT" fmla="*/ 0 h 122"/>
                  <a:gd name="txR" fmla="*/ 80 w 80"/>
                  <a:gd name="txB" fmla="*/ 122 h 122"/>
                </a:gdLst>
                <a:ahLst/>
                <a:cxnLst>
                  <a:cxn ang="0">
                    <a:pos x="4" y="0"/>
                  </a:cxn>
                  <a:cxn ang="0">
                    <a:pos x="0" y="122"/>
                  </a:cxn>
                  <a:cxn ang="0">
                    <a:pos x="19" y="114"/>
                  </a:cxn>
                  <a:cxn ang="0">
                    <a:pos x="78" y="114"/>
                  </a:cxn>
                  <a:cxn ang="0">
                    <a:pos x="80" y="4"/>
                  </a:cxn>
                  <a:cxn ang="0">
                    <a:pos x="4" y="0"/>
                  </a:cxn>
                  <a:cxn ang="0">
                    <a:pos x="4" y="0"/>
                  </a:cxn>
                </a:cxnLst>
                <a:rect l="txL" t="txT" r="txR" b="txB"/>
                <a:pathLst>
                  <a:path w="80" h="122">
                    <a:moveTo>
                      <a:pt x="4" y="0"/>
                    </a:moveTo>
                    <a:lnTo>
                      <a:pt x="0" y="122"/>
                    </a:lnTo>
                    <a:lnTo>
                      <a:pt x="19" y="114"/>
                    </a:lnTo>
                    <a:lnTo>
                      <a:pt x="78" y="114"/>
                    </a:lnTo>
                    <a:lnTo>
                      <a:pt x="80" y="4"/>
                    </a:lnTo>
                    <a:lnTo>
                      <a:pt x="4" y="0"/>
                    </a:lnTo>
                    <a:lnTo>
                      <a:pt x="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6" name="Freeform 93"/>
              <p:cNvSpPr/>
              <p:nvPr/>
            </p:nvSpPr>
            <p:spPr>
              <a:xfrm>
                <a:off x="1864" y="2204"/>
                <a:ext cx="22" cy="20"/>
              </a:xfrm>
              <a:custGeom>
                <a:avLst/>
                <a:gdLst>
                  <a:gd name="txL" fmla="*/ 0 w 43"/>
                  <a:gd name="txT" fmla="*/ 0 h 40"/>
                  <a:gd name="txR" fmla="*/ 43 w 43"/>
                  <a:gd name="txB" fmla="*/ 40 h 40"/>
                </a:gdLst>
                <a:ahLst/>
                <a:cxnLst>
                  <a:cxn ang="0">
                    <a:pos x="23" y="0"/>
                  </a:cxn>
                  <a:cxn ang="0">
                    <a:pos x="7" y="12"/>
                  </a:cxn>
                  <a:cxn ang="0">
                    <a:pos x="19" y="29"/>
                  </a:cxn>
                  <a:cxn ang="0">
                    <a:pos x="32" y="29"/>
                  </a:cxn>
                  <a:cxn ang="0">
                    <a:pos x="43" y="16"/>
                  </a:cxn>
                  <a:cxn ang="0">
                    <a:pos x="43" y="29"/>
                  </a:cxn>
                  <a:cxn ang="0">
                    <a:pos x="32" y="40"/>
                  </a:cxn>
                  <a:cxn ang="0">
                    <a:pos x="13" y="36"/>
                  </a:cxn>
                  <a:cxn ang="0">
                    <a:pos x="0" y="16"/>
                  </a:cxn>
                  <a:cxn ang="0">
                    <a:pos x="4" y="2"/>
                  </a:cxn>
                  <a:cxn ang="0">
                    <a:pos x="23" y="0"/>
                  </a:cxn>
                  <a:cxn ang="0">
                    <a:pos x="23" y="0"/>
                  </a:cxn>
                </a:cxnLst>
                <a:rect l="txL" t="txT" r="txR" b="txB"/>
                <a:pathLst>
                  <a:path w="43" h="40">
                    <a:moveTo>
                      <a:pt x="23" y="0"/>
                    </a:moveTo>
                    <a:lnTo>
                      <a:pt x="7" y="12"/>
                    </a:lnTo>
                    <a:lnTo>
                      <a:pt x="19" y="29"/>
                    </a:lnTo>
                    <a:lnTo>
                      <a:pt x="32" y="29"/>
                    </a:lnTo>
                    <a:lnTo>
                      <a:pt x="43" y="16"/>
                    </a:lnTo>
                    <a:lnTo>
                      <a:pt x="43" y="29"/>
                    </a:lnTo>
                    <a:lnTo>
                      <a:pt x="32" y="40"/>
                    </a:lnTo>
                    <a:lnTo>
                      <a:pt x="13" y="36"/>
                    </a:lnTo>
                    <a:lnTo>
                      <a:pt x="0" y="16"/>
                    </a:lnTo>
                    <a:lnTo>
                      <a:pt x="4" y="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7" name="Freeform 94"/>
              <p:cNvSpPr/>
              <p:nvPr/>
            </p:nvSpPr>
            <p:spPr>
              <a:xfrm>
                <a:off x="1881" y="2099"/>
                <a:ext cx="52" cy="373"/>
              </a:xfrm>
              <a:custGeom>
                <a:avLst/>
                <a:gdLst>
                  <a:gd name="txL" fmla="*/ 0 w 102"/>
                  <a:gd name="txT" fmla="*/ 0 h 745"/>
                  <a:gd name="txR" fmla="*/ 102 w 102"/>
                  <a:gd name="txB" fmla="*/ 745 h 745"/>
                </a:gdLst>
                <a:ahLst/>
                <a:cxnLst>
                  <a:cxn ang="0">
                    <a:pos x="40" y="0"/>
                  </a:cxn>
                  <a:cxn ang="0">
                    <a:pos x="70" y="55"/>
                  </a:cxn>
                  <a:cxn ang="0">
                    <a:pos x="84" y="126"/>
                  </a:cxn>
                  <a:cxn ang="0">
                    <a:pos x="87" y="225"/>
                  </a:cxn>
                  <a:cxn ang="0">
                    <a:pos x="76" y="335"/>
                  </a:cxn>
                  <a:cxn ang="0">
                    <a:pos x="55" y="555"/>
                  </a:cxn>
                  <a:cxn ang="0">
                    <a:pos x="19" y="605"/>
                  </a:cxn>
                  <a:cxn ang="0">
                    <a:pos x="6" y="631"/>
                  </a:cxn>
                  <a:cxn ang="0">
                    <a:pos x="0" y="704"/>
                  </a:cxn>
                  <a:cxn ang="0">
                    <a:pos x="15" y="745"/>
                  </a:cxn>
                  <a:cxn ang="0">
                    <a:pos x="27" y="631"/>
                  </a:cxn>
                  <a:cxn ang="0">
                    <a:pos x="66" y="555"/>
                  </a:cxn>
                  <a:cxn ang="0">
                    <a:pos x="82" y="380"/>
                  </a:cxn>
                  <a:cxn ang="0">
                    <a:pos x="99" y="253"/>
                  </a:cxn>
                  <a:cxn ang="0">
                    <a:pos x="102" y="192"/>
                  </a:cxn>
                  <a:cxn ang="0">
                    <a:pos x="99" y="112"/>
                  </a:cxn>
                  <a:cxn ang="0">
                    <a:pos x="80" y="44"/>
                  </a:cxn>
                  <a:cxn ang="0">
                    <a:pos x="59" y="10"/>
                  </a:cxn>
                  <a:cxn ang="0">
                    <a:pos x="40" y="0"/>
                  </a:cxn>
                  <a:cxn ang="0">
                    <a:pos x="40" y="0"/>
                  </a:cxn>
                </a:cxnLst>
                <a:rect l="txL" t="txT" r="txR" b="txB"/>
                <a:pathLst>
                  <a:path w="102" h="745">
                    <a:moveTo>
                      <a:pt x="40" y="0"/>
                    </a:moveTo>
                    <a:lnTo>
                      <a:pt x="70" y="55"/>
                    </a:lnTo>
                    <a:lnTo>
                      <a:pt x="84" y="126"/>
                    </a:lnTo>
                    <a:lnTo>
                      <a:pt x="87" y="225"/>
                    </a:lnTo>
                    <a:lnTo>
                      <a:pt x="76" y="335"/>
                    </a:lnTo>
                    <a:lnTo>
                      <a:pt x="55" y="555"/>
                    </a:lnTo>
                    <a:lnTo>
                      <a:pt x="19" y="605"/>
                    </a:lnTo>
                    <a:lnTo>
                      <a:pt x="6" y="631"/>
                    </a:lnTo>
                    <a:lnTo>
                      <a:pt x="0" y="704"/>
                    </a:lnTo>
                    <a:lnTo>
                      <a:pt x="15" y="745"/>
                    </a:lnTo>
                    <a:lnTo>
                      <a:pt x="27" y="631"/>
                    </a:lnTo>
                    <a:lnTo>
                      <a:pt x="66" y="555"/>
                    </a:lnTo>
                    <a:lnTo>
                      <a:pt x="82" y="380"/>
                    </a:lnTo>
                    <a:lnTo>
                      <a:pt x="99" y="253"/>
                    </a:lnTo>
                    <a:lnTo>
                      <a:pt x="102" y="192"/>
                    </a:lnTo>
                    <a:lnTo>
                      <a:pt x="99" y="112"/>
                    </a:lnTo>
                    <a:lnTo>
                      <a:pt x="80" y="44"/>
                    </a:lnTo>
                    <a:lnTo>
                      <a:pt x="59" y="10"/>
                    </a:lnTo>
                    <a:lnTo>
                      <a:pt x="40" y="0"/>
                    </a:lnTo>
                    <a:lnTo>
                      <a:pt x="4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8" name="Freeform 95"/>
              <p:cNvSpPr/>
              <p:nvPr/>
            </p:nvSpPr>
            <p:spPr>
              <a:xfrm>
                <a:off x="1804" y="2278"/>
                <a:ext cx="17" cy="15"/>
              </a:xfrm>
              <a:custGeom>
                <a:avLst/>
                <a:gdLst>
                  <a:gd name="txL" fmla="*/ 0 w 34"/>
                  <a:gd name="txT" fmla="*/ 0 h 30"/>
                  <a:gd name="txR" fmla="*/ 34 w 34"/>
                  <a:gd name="txB" fmla="*/ 30 h 30"/>
                </a:gdLst>
                <a:ahLst/>
                <a:cxnLst>
                  <a:cxn ang="0">
                    <a:pos x="17" y="0"/>
                  </a:cxn>
                  <a:cxn ang="0">
                    <a:pos x="0" y="7"/>
                  </a:cxn>
                  <a:cxn ang="0">
                    <a:pos x="0" y="22"/>
                  </a:cxn>
                  <a:cxn ang="0">
                    <a:pos x="10" y="30"/>
                  </a:cxn>
                  <a:cxn ang="0">
                    <a:pos x="23" y="30"/>
                  </a:cxn>
                  <a:cxn ang="0">
                    <a:pos x="34" y="17"/>
                  </a:cxn>
                  <a:cxn ang="0">
                    <a:pos x="15" y="21"/>
                  </a:cxn>
                  <a:cxn ang="0">
                    <a:pos x="10" y="9"/>
                  </a:cxn>
                  <a:cxn ang="0">
                    <a:pos x="17" y="0"/>
                  </a:cxn>
                  <a:cxn ang="0">
                    <a:pos x="17" y="0"/>
                  </a:cxn>
                </a:cxnLst>
                <a:rect l="txL" t="txT" r="txR" b="txB"/>
                <a:pathLst>
                  <a:path w="34" h="30">
                    <a:moveTo>
                      <a:pt x="17" y="0"/>
                    </a:moveTo>
                    <a:lnTo>
                      <a:pt x="0" y="7"/>
                    </a:lnTo>
                    <a:lnTo>
                      <a:pt x="0" y="22"/>
                    </a:lnTo>
                    <a:lnTo>
                      <a:pt x="10" y="30"/>
                    </a:lnTo>
                    <a:lnTo>
                      <a:pt x="23" y="30"/>
                    </a:lnTo>
                    <a:lnTo>
                      <a:pt x="34" y="17"/>
                    </a:lnTo>
                    <a:lnTo>
                      <a:pt x="15" y="21"/>
                    </a:lnTo>
                    <a:lnTo>
                      <a:pt x="10" y="9"/>
                    </a:lnTo>
                    <a:lnTo>
                      <a:pt x="17" y="0"/>
                    </a:lnTo>
                    <a:lnTo>
                      <a:pt x="1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59" name="Freeform 96"/>
              <p:cNvSpPr/>
              <p:nvPr/>
            </p:nvSpPr>
            <p:spPr>
              <a:xfrm>
                <a:off x="1802" y="2368"/>
                <a:ext cx="22" cy="23"/>
              </a:xfrm>
              <a:custGeom>
                <a:avLst/>
                <a:gdLst>
                  <a:gd name="txL" fmla="*/ 0 w 44"/>
                  <a:gd name="txT" fmla="*/ 0 h 46"/>
                  <a:gd name="txR" fmla="*/ 44 w 44"/>
                  <a:gd name="txB" fmla="*/ 46 h 46"/>
                </a:gdLst>
                <a:ahLst/>
                <a:cxnLst>
                  <a:cxn ang="0">
                    <a:pos x="17" y="0"/>
                  </a:cxn>
                  <a:cxn ang="0">
                    <a:pos x="4" y="14"/>
                  </a:cxn>
                  <a:cxn ang="0">
                    <a:pos x="0" y="34"/>
                  </a:cxn>
                  <a:cxn ang="0">
                    <a:pos x="14" y="44"/>
                  </a:cxn>
                  <a:cxn ang="0">
                    <a:pos x="27" y="46"/>
                  </a:cxn>
                  <a:cxn ang="0">
                    <a:pos x="44" y="40"/>
                  </a:cxn>
                  <a:cxn ang="0">
                    <a:pos x="17" y="38"/>
                  </a:cxn>
                  <a:cxn ang="0">
                    <a:pos x="10" y="27"/>
                  </a:cxn>
                  <a:cxn ang="0">
                    <a:pos x="17" y="14"/>
                  </a:cxn>
                  <a:cxn ang="0">
                    <a:pos x="31" y="0"/>
                  </a:cxn>
                  <a:cxn ang="0">
                    <a:pos x="17" y="0"/>
                  </a:cxn>
                  <a:cxn ang="0">
                    <a:pos x="17" y="0"/>
                  </a:cxn>
                </a:cxnLst>
                <a:rect l="txL" t="txT" r="txR" b="txB"/>
                <a:pathLst>
                  <a:path w="44" h="46">
                    <a:moveTo>
                      <a:pt x="17" y="0"/>
                    </a:moveTo>
                    <a:lnTo>
                      <a:pt x="4" y="14"/>
                    </a:lnTo>
                    <a:lnTo>
                      <a:pt x="0" y="34"/>
                    </a:lnTo>
                    <a:lnTo>
                      <a:pt x="14" y="44"/>
                    </a:lnTo>
                    <a:lnTo>
                      <a:pt x="27" y="46"/>
                    </a:lnTo>
                    <a:lnTo>
                      <a:pt x="44" y="40"/>
                    </a:lnTo>
                    <a:lnTo>
                      <a:pt x="17" y="38"/>
                    </a:lnTo>
                    <a:lnTo>
                      <a:pt x="10" y="27"/>
                    </a:lnTo>
                    <a:lnTo>
                      <a:pt x="17" y="14"/>
                    </a:lnTo>
                    <a:lnTo>
                      <a:pt x="31" y="0"/>
                    </a:lnTo>
                    <a:lnTo>
                      <a:pt x="17" y="0"/>
                    </a:lnTo>
                    <a:lnTo>
                      <a:pt x="1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0" name="Freeform 97"/>
              <p:cNvSpPr/>
              <p:nvPr/>
            </p:nvSpPr>
            <p:spPr>
              <a:xfrm>
                <a:off x="1674" y="2215"/>
                <a:ext cx="25" cy="21"/>
              </a:xfrm>
              <a:custGeom>
                <a:avLst/>
                <a:gdLst>
                  <a:gd name="txL" fmla="*/ 0 w 49"/>
                  <a:gd name="txT" fmla="*/ 0 h 42"/>
                  <a:gd name="txR" fmla="*/ 49 w 49"/>
                  <a:gd name="txB" fmla="*/ 42 h 42"/>
                </a:gdLst>
                <a:ahLst/>
                <a:cxnLst>
                  <a:cxn ang="0">
                    <a:pos x="9" y="0"/>
                  </a:cxn>
                  <a:cxn ang="0">
                    <a:pos x="0" y="12"/>
                  </a:cxn>
                  <a:cxn ang="0">
                    <a:pos x="0" y="25"/>
                  </a:cxn>
                  <a:cxn ang="0">
                    <a:pos x="9" y="38"/>
                  </a:cxn>
                  <a:cxn ang="0">
                    <a:pos x="28" y="42"/>
                  </a:cxn>
                  <a:cxn ang="0">
                    <a:pos x="47" y="29"/>
                  </a:cxn>
                  <a:cxn ang="0">
                    <a:pos x="49" y="12"/>
                  </a:cxn>
                  <a:cxn ang="0">
                    <a:pos x="40" y="0"/>
                  </a:cxn>
                  <a:cxn ang="0">
                    <a:pos x="40" y="21"/>
                  </a:cxn>
                  <a:cxn ang="0">
                    <a:pos x="30" y="32"/>
                  </a:cxn>
                  <a:cxn ang="0">
                    <a:pos x="13" y="25"/>
                  </a:cxn>
                  <a:cxn ang="0">
                    <a:pos x="9" y="15"/>
                  </a:cxn>
                  <a:cxn ang="0">
                    <a:pos x="9" y="0"/>
                  </a:cxn>
                  <a:cxn ang="0">
                    <a:pos x="9" y="0"/>
                  </a:cxn>
                </a:cxnLst>
                <a:rect l="txL" t="txT" r="txR" b="txB"/>
                <a:pathLst>
                  <a:path w="49" h="42">
                    <a:moveTo>
                      <a:pt x="9" y="0"/>
                    </a:moveTo>
                    <a:lnTo>
                      <a:pt x="0" y="12"/>
                    </a:lnTo>
                    <a:lnTo>
                      <a:pt x="0" y="25"/>
                    </a:lnTo>
                    <a:lnTo>
                      <a:pt x="9" y="38"/>
                    </a:lnTo>
                    <a:lnTo>
                      <a:pt x="28" y="42"/>
                    </a:lnTo>
                    <a:lnTo>
                      <a:pt x="47" y="29"/>
                    </a:lnTo>
                    <a:lnTo>
                      <a:pt x="49" y="12"/>
                    </a:lnTo>
                    <a:lnTo>
                      <a:pt x="40" y="0"/>
                    </a:lnTo>
                    <a:lnTo>
                      <a:pt x="40" y="21"/>
                    </a:lnTo>
                    <a:lnTo>
                      <a:pt x="30" y="32"/>
                    </a:lnTo>
                    <a:lnTo>
                      <a:pt x="13" y="25"/>
                    </a:lnTo>
                    <a:lnTo>
                      <a:pt x="9" y="15"/>
                    </a:lnTo>
                    <a:lnTo>
                      <a:pt x="9" y="0"/>
                    </a:lnTo>
                    <a:lnTo>
                      <a:pt x="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1" name="Freeform 98"/>
              <p:cNvSpPr/>
              <p:nvPr/>
            </p:nvSpPr>
            <p:spPr>
              <a:xfrm>
                <a:off x="1568" y="2421"/>
                <a:ext cx="30" cy="45"/>
              </a:xfrm>
              <a:custGeom>
                <a:avLst/>
                <a:gdLst>
                  <a:gd name="txL" fmla="*/ 0 w 59"/>
                  <a:gd name="txT" fmla="*/ 0 h 89"/>
                  <a:gd name="txR" fmla="*/ 59 w 59"/>
                  <a:gd name="txB" fmla="*/ 89 h 89"/>
                </a:gdLst>
                <a:ahLst/>
                <a:cxnLst>
                  <a:cxn ang="0">
                    <a:pos x="55" y="0"/>
                  </a:cxn>
                  <a:cxn ang="0">
                    <a:pos x="29" y="9"/>
                  </a:cxn>
                  <a:cxn ang="0">
                    <a:pos x="25" y="28"/>
                  </a:cxn>
                  <a:cxn ang="0">
                    <a:pos x="40" y="55"/>
                  </a:cxn>
                  <a:cxn ang="0">
                    <a:pos x="59" y="55"/>
                  </a:cxn>
                  <a:cxn ang="0">
                    <a:pos x="51" y="64"/>
                  </a:cxn>
                  <a:cxn ang="0">
                    <a:pos x="17" y="89"/>
                  </a:cxn>
                  <a:cxn ang="0">
                    <a:pos x="0" y="55"/>
                  </a:cxn>
                  <a:cxn ang="0">
                    <a:pos x="12" y="34"/>
                  </a:cxn>
                  <a:cxn ang="0">
                    <a:pos x="21" y="7"/>
                  </a:cxn>
                  <a:cxn ang="0">
                    <a:pos x="31" y="0"/>
                  </a:cxn>
                  <a:cxn ang="0">
                    <a:pos x="55" y="0"/>
                  </a:cxn>
                  <a:cxn ang="0">
                    <a:pos x="55" y="0"/>
                  </a:cxn>
                </a:cxnLst>
                <a:rect l="txL" t="txT" r="txR" b="txB"/>
                <a:pathLst>
                  <a:path w="59" h="89">
                    <a:moveTo>
                      <a:pt x="55" y="0"/>
                    </a:moveTo>
                    <a:lnTo>
                      <a:pt x="29" y="9"/>
                    </a:lnTo>
                    <a:lnTo>
                      <a:pt x="25" y="28"/>
                    </a:lnTo>
                    <a:lnTo>
                      <a:pt x="40" y="55"/>
                    </a:lnTo>
                    <a:lnTo>
                      <a:pt x="59" y="55"/>
                    </a:lnTo>
                    <a:lnTo>
                      <a:pt x="51" y="64"/>
                    </a:lnTo>
                    <a:lnTo>
                      <a:pt x="17" y="89"/>
                    </a:lnTo>
                    <a:lnTo>
                      <a:pt x="0" y="55"/>
                    </a:lnTo>
                    <a:lnTo>
                      <a:pt x="12" y="34"/>
                    </a:lnTo>
                    <a:lnTo>
                      <a:pt x="21" y="7"/>
                    </a:lnTo>
                    <a:lnTo>
                      <a:pt x="31" y="0"/>
                    </a:lnTo>
                    <a:lnTo>
                      <a:pt x="55" y="0"/>
                    </a:lnTo>
                    <a:lnTo>
                      <a:pt x="5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2" name="Freeform 99"/>
              <p:cNvSpPr/>
              <p:nvPr/>
            </p:nvSpPr>
            <p:spPr>
              <a:xfrm>
                <a:off x="1452" y="2654"/>
                <a:ext cx="94" cy="178"/>
              </a:xfrm>
              <a:custGeom>
                <a:avLst/>
                <a:gdLst>
                  <a:gd name="txL" fmla="*/ 0 w 188"/>
                  <a:gd name="txT" fmla="*/ 0 h 356"/>
                  <a:gd name="txR" fmla="*/ 188 w 188"/>
                  <a:gd name="txB" fmla="*/ 356 h 356"/>
                </a:gdLst>
                <a:ahLst/>
                <a:cxnLst>
                  <a:cxn ang="0">
                    <a:pos x="43" y="0"/>
                  </a:cxn>
                  <a:cxn ang="0">
                    <a:pos x="11" y="143"/>
                  </a:cxn>
                  <a:cxn ang="0">
                    <a:pos x="0" y="259"/>
                  </a:cxn>
                  <a:cxn ang="0">
                    <a:pos x="68" y="297"/>
                  </a:cxn>
                  <a:cxn ang="0">
                    <a:pos x="81" y="323"/>
                  </a:cxn>
                  <a:cxn ang="0">
                    <a:pos x="188" y="356"/>
                  </a:cxn>
                  <a:cxn ang="0">
                    <a:pos x="188" y="333"/>
                  </a:cxn>
                  <a:cxn ang="0">
                    <a:pos x="56" y="270"/>
                  </a:cxn>
                  <a:cxn ang="0">
                    <a:pos x="17" y="242"/>
                  </a:cxn>
                  <a:cxn ang="0">
                    <a:pos x="32" y="111"/>
                  </a:cxn>
                  <a:cxn ang="0">
                    <a:pos x="43" y="0"/>
                  </a:cxn>
                  <a:cxn ang="0">
                    <a:pos x="43" y="0"/>
                  </a:cxn>
                </a:cxnLst>
                <a:rect l="txL" t="txT" r="txR" b="txB"/>
                <a:pathLst>
                  <a:path w="188" h="356">
                    <a:moveTo>
                      <a:pt x="43" y="0"/>
                    </a:moveTo>
                    <a:lnTo>
                      <a:pt x="11" y="143"/>
                    </a:lnTo>
                    <a:lnTo>
                      <a:pt x="0" y="259"/>
                    </a:lnTo>
                    <a:lnTo>
                      <a:pt x="68" y="297"/>
                    </a:lnTo>
                    <a:lnTo>
                      <a:pt x="81" y="323"/>
                    </a:lnTo>
                    <a:lnTo>
                      <a:pt x="188" y="356"/>
                    </a:lnTo>
                    <a:lnTo>
                      <a:pt x="188" y="333"/>
                    </a:lnTo>
                    <a:lnTo>
                      <a:pt x="56" y="270"/>
                    </a:lnTo>
                    <a:lnTo>
                      <a:pt x="17" y="242"/>
                    </a:lnTo>
                    <a:lnTo>
                      <a:pt x="32" y="111"/>
                    </a:lnTo>
                    <a:lnTo>
                      <a:pt x="43" y="0"/>
                    </a:lnTo>
                    <a:lnTo>
                      <a:pt x="4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3" name="Freeform 100"/>
              <p:cNvSpPr/>
              <p:nvPr/>
            </p:nvSpPr>
            <p:spPr>
              <a:xfrm>
                <a:off x="1830" y="2644"/>
                <a:ext cx="13" cy="205"/>
              </a:xfrm>
              <a:custGeom>
                <a:avLst/>
                <a:gdLst>
                  <a:gd name="txL" fmla="*/ 0 w 27"/>
                  <a:gd name="txT" fmla="*/ 0 h 411"/>
                  <a:gd name="txR" fmla="*/ 27 w 27"/>
                  <a:gd name="txB" fmla="*/ 411 h 411"/>
                </a:gdLst>
                <a:ahLst/>
                <a:cxnLst>
                  <a:cxn ang="0">
                    <a:pos x="0" y="0"/>
                  </a:cxn>
                  <a:cxn ang="0">
                    <a:pos x="6" y="407"/>
                  </a:cxn>
                  <a:cxn ang="0">
                    <a:pos x="27" y="411"/>
                  </a:cxn>
                  <a:cxn ang="0">
                    <a:pos x="21" y="147"/>
                  </a:cxn>
                  <a:cxn ang="0">
                    <a:pos x="0" y="0"/>
                  </a:cxn>
                  <a:cxn ang="0">
                    <a:pos x="0" y="0"/>
                  </a:cxn>
                </a:cxnLst>
                <a:rect l="txL" t="txT" r="txR" b="txB"/>
                <a:pathLst>
                  <a:path w="27" h="411">
                    <a:moveTo>
                      <a:pt x="0" y="0"/>
                    </a:moveTo>
                    <a:lnTo>
                      <a:pt x="6" y="407"/>
                    </a:lnTo>
                    <a:lnTo>
                      <a:pt x="27" y="411"/>
                    </a:lnTo>
                    <a:lnTo>
                      <a:pt x="21" y="14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4" name="Freeform 101"/>
              <p:cNvSpPr/>
              <p:nvPr/>
            </p:nvSpPr>
            <p:spPr>
              <a:xfrm>
                <a:off x="1799" y="2541"/>
                <a:ext cx="31" cy="25"/>
              </a:xfrm>
              <a:custGeom>
                <a:avLst/>
                <a:gdLst>
                  <a:gd name="txL" fmla="*/ 0 w 62"/>
                  <a:gd name="txT" fmla="*/ 0 h 50"/>
                  <a:gd name="txR" fmla="*/ 62 w 62"/>
                  <a:gd name="txB" fmla="*/ 50 h 50"/>
                </a:gdLst>
                <a:ahLst/>
                <a:cxnLst>
                  <a:cxn ang="0">
                    <a:pos x="22" y="0"/>
                  </a:cxn>
                  <a:cxn ang="0">
                    <a:pos x="22" y="29"/>
                  </a:cxn>
                  <a:cxn ang="0">
                    <a:pos x="43" y="34"/>
                  </a:cxn>
                  <a:cxn ang="0">
                    <a:pos x="59" y="6"/>
                  </a:cxn>
                  <a:cxn ang="0">
                    <a:pos x="62" y="31"/>
                  </a:cxn>
                  <a:cxn ang="0">
                    <a:pos x="45" y="50"/>
                  </a:cxn>
                  <a:cxn ang="0">
                    <a:pos x="15" y="46"/>
                  </a:cxn>
                  <a:cxn ang="0">
                    <a:pos x="0" y="15"/>
                  </a:cxn>
                  <a:cxn ang="0">
                    <a:pos x="22" y="0"/>
                  </a:cxn>
                  <a:cxn ang="0">
                    <a:pos x="22" y="0"/>
                  </a:cxn>
                </a:cxnLst>
                <a:rect l="txL" t="txT" r="txR" b="txB"/>
                <a:pathLst>
                  <a:path w="62" h="50">
                    <a:moveTo>
                      <a:pt x="22" y="0"/>
                    </a:moveTo>
                    <a:lnTo>
                      <a:pt x="22" y="29"/>
                    </a:lnTo>
                    <a:lnTo>
                      <a:pt x="43" y="34"/>
                    </a:lnTo>
                    <a:lnTo>
                      <a:pt x="59" y="6"/>
                    </a:lnTo>
                    <a:lnTo>
                      <a:pt x="62" y="31"/>
                    </a:lnTo>
                    <a:lnTo>
                      <a:pt x="45" y="50"/>
                    </a:lnTo>
                    <a:lnTo>
                      <a:pt x="15" y="46"/>
                    </a:lnTo>
                    <a:lnTo>
                      <a:pt x="0" y="15"/>
                    </a:lnTo>
                    <a:lnTo>
                      <a:pt x="22" y="0"/>
                    </a:lnTo>
                    <a:lnTo>
                      <a:pt x="22"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5" name="Freeform 102"/>
              <p:cNvSpPr/>
              <p:nvPr/>
            </p:nvSpPr>
            <p:spPr>
              <a:xfrm>
                <a:off x="1886" y="2517"/>
                <a:ext cx="31" cy="299"/>
              </a:xfrm>
              <a:custGeom>
                <a:avLst/>
                <a:gdLst>
                  <a:gd name="txL" fmla="*/ 0 w 61"/>
                  <a:gd name="txT" fmla="*/ 0 h 596"/>
                  <a:gd name="txR" fmla="*/ 61 w 61"/>
                  <a:gd name="txB" fmla="*/ 596 h 596"/>
                </a:gdLst>
                <a:ahLst/>
                <a:cxnLst>
                  <a:cxn ang="0">
                    <a:pos x="0" y="0"/>
                  </a:cxn>
                  <a:cxn ang="0">
                    <a:pos x="8" y="142"/>
                  </a:cxn>
                  <a:cxn ang="0">
                    <a:pos x="38" y="596"/>
                  </a:cxn>
                  <a:cxn ang="0">
                    <a:pos x="61" y="568"/>
                  </a:cxn>
                  <a:cxn ang="0">
                    <a:pos x="31" y="108"/>
                  </a:cxn>
                  <a:cxn ang="0">
                    <a:pos x="16" y="47"/>
                  </a:cxn>
                  <a:cxn ang="0">
                    <a:pos x="0" y="0"/>
                  </a:cxn>
                  <a:cxn ang="0">
                    <a:pos x="0" y="0"/>
                  </a:cxn>
                </a:cxnLst>
                <a:rect l="txL" t="txT" r="txR" b="txB"/>
                <a:pathLst>
                  <a:path w="61" h="596">
                    <a:moveTo>
                      <a:pt x="0" y="0"/>
                    </a:moveTo>
                    <a:lnTo>
                      <a:pt x="8" y="142"/>
                    </a:lnTo>
                    <a:lnTo>
                      <a:pt x="38" y="596"/>
                    </a:lnTo>
                    <a:lnTo>
                      <a:pt x="61" y="568"/>
                    </a:lnTo>
                    <a:lnTo>
                      <a:pt x="31" y="108"/>
                    </a:lnTo>
                    <a:lnTo>
                      <a:pt x="16" y="4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6" name="Freeform 103"/>
              <p:cNvSpPr/>
              <p:nvPr/>
            </p:nvSpPr>
            <p:spPr>
              <a:xfrm>
                <a:off x="1485" y="2804"/>
                <a:ext cx="441" cy="472"/>
              </a:xfrm>
              <a:custGeom>
                <a:avLst/>
                <a:gdLst>
                  <a:gd name="txL" fmla="*/ 0 w 883"/>
                  <a:gd name="txT" fmla="*/ 0 h 942"/>
                  <a:gd name="txR" fmla="*/ 883 w 883"/>
                  <a:gd name="txB" fmla="*/ 942 h 942"/>
                </a:gdLst>
                <a:ahLst/>
                <a:cxnLst>
                  <a:cxn ang="0">
                    <a:pos x="99" y="28"/>
                  </a:cxn>
                  <a:cxn ang="0">
                    <a:pos x="70" y="173"/>
                  </a:cxn>
                  <a:cxn ang="0">
                    <a:pos x="27" y="332"/>
                  </a:cxn>
                  <a:cxn ang="0">
                    <a:pos x="0" y="448"/>
                  </a:cxn>
                  <a:cxn ang="0">
                    <a:pos x="27" y="519"/>
                  </a:cxn>
                  <a:cxn ang="0">
                    <a:pos x="87" y="589"/>
                  </a:cxn>
                  <a:cxn ang="0">
                    <a:pos x="125" y="663"/>
                  </a:cxn>
                  <a:cxn ang="0">
                    <a:pos x="131" y="747"/>
                  </a:cxn>
                  <a:cxn ang="0">
                    <a:pos x="114" y="876"/>
                  </a:cxn>
                  <a:cxn ang="0">
                    <a:pos x="105" y="942"/>
                  </a:cxn>
                  <a:cxn ang="0">
                    <a:pos x="179" y="937"/>
                  </a:cxn>
                  <a:cxn ang="0">
                    <a:pos x="264" y="908"/>
                  </a:cxn>
                  <a:cxn ang="0">
                    <a:pos x="315" y="893"/>
                  </a:cxn>
                  <a:cxn ang="0">
                    <a:pos x="325" y="830"/>
                  </a:cxn>
                  <a:cxn ang="0">
                    <a:pos x="325" y="771"/>
                  </a:cxn>
                  <a:cxn ang="0">
                    <a:pos x="353" y="737"/>
                  </a:cxn>
                  <a:cxn ang="0">
                    <a:pos x="357" y="667"/>
                  </a:cxn>
                  <a:cxn ang="0">
                    <a:pos x="403" y="589"/>
                  </a:cxn>
                  <a:cxn ang="0">
                    <a:pos x="424" y="684"/>
                  </a:cxn>
                  <a:cxn ang="0">
                    <a:pos x="403" y="804"/>
                  </a:cxn>
                  <a:cxn ang="0">
                    <a:pos x="458" y="834"/>
                  </a:cxn>
                  <a:cxn ang="0">
                    <a:pos x="534" y="840"/>
                  </a:cxn>
                  <a:cxn ang="0">
                    <a:pos x="614" y="817"/>
                  </a:cxn>
                  <a:cxn ang="0">
                    <a:pos x="669" y="771"/>
                  </a:cxn>
                  <a:cxn ang="0">
                    <a:pos x="657" y="737"/>
                  </a:cxn>
                  <a:cxn ang="0">
                    <a:pos x="703" y="676"/>
                  </a:cxn>
                  <a:cxn ang="0">
                    <a:pos x="718" y="570"/>
                  </a:cxn>
                  <a:cxn ang="0">
                    <a:pos x="735" y="456"/>
                  </a:cxn>
                  <a:cxn ang="0">
                    <a:pos x="805" y="378"/>
                  </a:cxn>
                  <a:cxn ang="0">
                    <a:pos x="859" y="313"/>
                  </a:cxn>
                  <a:cxn ang="0">
                    <a:pos x="883" y="237"/>
                  </a:cxn>
                  <a:cxn ang="0">
                    <a:pos x="883" y="140"/>
                  </a:cxn>
                  <a:cxn ang="0">
                    <a:pos x="860" y="0"/>
                  </a:cxn>
                  <a:cxn ang="0">
                    <a:pos x="703" y="80"/>
                  </a:cxn>
                  <a:cxn ang="0">
                    <a:pos x="458" y="78"/>
                  </a:cxn>
                  <a:cxn ang="0">
                    <a:pos x="253" y="53"/>
                  </a:cxn>
                  <a:cxn ang="0">
                    <a:pos x="99" y="28"/>
                  </a:cxn>
                  <a:cxn ang="0">
                    <a:pos x="99" y="28"/>
                  </a:cxn>
                </a:cxnLst>
                <a:rect l="txL" t="txT" r="txR" b="txB"/>
                <a:pathLst>
                  <a:path w="883" h="942">
                    <a:moveTo>
                      <a:pt x="99" y="28"/>
                    </a:moveTo>
                    <a:lnTo>
                      <a:pt x="70" y="173"/>
                    </a:lnTo>
                    <a:lnTo>
                      <a:pt x="27" y="332"/>
                    </a:lnTo>
                    <a:lnTo>
                      <a:pt x="0" y="448"/>
                    </a:lnTo>
                    <a:lnTo>
                      <a:pt x="27" y="519"/>
                    </a:lnTo>
                    <a:lnTo>
                      <a:pt x="87" y="589"/>
                    </a:lnTo>
                    <a:lnTo>
                      <a:pt x="125" y="663"/>
                    </a:lnTo>
                    <a:lnTo>
                      <a:pt x="131" y="747"/>
                    </a:lnTo>
                    <a:lnTo>
                      <a:pt x="114" y="876"/>
                    </a:lnTo>
                    <a:lnTo>
                      <a:pt x="105" y="942"/>
                    </a:lnTo>
                    <a:lnTo>
                      <a:pt x="179" y="937"/>
                    </a:lnTo>
                    <a:lnTo>
                      <a:pt x="264" y="908"/>
                    </a:lnTo>
                    <a:lnTo>
                      <a:pt x="315" y="893"/>
                    </a:lnTo>
                    <a:lnTo>
                      <a:pt x="325" y="830"/>
                    </a:lnTo>
                    <a:lnTo>
                      <a:pt x="325" y="771"/>
                    </a:lnTo>
                    <a:lnTo>
                      <a:pt x="353" y="737"/>
                    </a:lnTo>
                    <a:lnTo>
                      <a:pt x="357" y="667"/>
                    </a:lnTo>
                    <a:lnTo>
                      <a:pt x="403" y="589"/>
                    </a:lnTo>
                    <a:lnTo>
                      <a:pt x="424" y="684"/>
                    </a:lnTo>
                    <a:lnTo>
                      <a:pt x="403" y="804"/>
                    </a:lnTo>
                    <a:lnTo>
                      <a:pt x="458" y="834"/>
                    </a:lnTo>
                    <a:lnTo>
                      <a:pt x="534" y="840"/>
                    </a:lnTo>
                    <a:lnTo>
                      <a:pt x="614" y="817"/>
                    </a:lnTo>
                    <a:lnTo>
                      <a:pt x="669" y="771"/>
                    </a:lnTo>
                    <a:lnTo>
                      <a:pt x="657" y="737"/>
                    </a:lnTo>
                    <a:lnTo>
                      <a:pt x="703" y="676"/>
                    </a:lnTo>
                    <a:lnTo>
                      <a:pt x="718" y="570"/>
                    </a:lnTo>
                    <a:lnTo>
                      <a:pt x="735" y="456"/>
                    </a:lnTo>
                    <a:lnTo>
                      <a:pt x="805" y="378"/>
                    </a:lnTo>
                    <a:lnTo>
                      <a:pt x="859" y="313"/>
                    </a:lnTo>
                    <a:lnTo>
                      <a:pt x="883" y="237"/>
                    </a:lnTo>
                    <a:lnTo>
                      <a:pt x="883" y="140"/>
                    </a:lnTo>
                    <a:lnTo>
                      <a:pt x="860" y="0"/>
                    </a:lnTo>
                    <a:lnTo>
                      <a:pt x="703" y="80"/>
                    </a:lnTo>
                    <a:lnTo>
                      <a:pt x="458" y="78"/>
                    </a:lnTo>
                    <a:lnTo>
                      <a:pt x="253" y="53"/>
                    </a:lnTo>
                    <a:lnTo>
                      <a:pt x="99" y="28"/>
                    </a:lnTo>
                    <a:lnTo>
                      <a:pt x="99" y="28"/>
                    </a:lnTo>
                    <a:close/>
                  </a:path>
                </a:pathLst>
              </a:custGeom>
              <a:solidFill>
                <a:srgbClr val="000000"/>
              </a:solidFill>
              <a:ln w="9525">
                <a:noFill/>
              </a:ln>
            </p:spPr>
            <p:txBody>
              <a:bodyPr/>
              <a:lstStyle/>
              <a:p>
                <a:endParaRPr dirty="0">
                  <a:latin typeface="Arial" panose="020B0604020202020204" pitchFamily="34" charset="0"/>
                </a:endParaRPr>
              </a:p>
            </p:txBody>
          </p:sp>
          <p:sp>
            <p:nvSpPr>
              <p:cNvPr id="41067" name="Freeform 104"/>
              <p:cNvSpPr/>
              <p:nvPr/>
            </p:nvSpPr>
            <p:spPr>
              <a:xfrm>
                <a:off x="1443" y="2804"/>
                <a:ext cx="38" cy="236"/>
              </a:xfrm>
              <a:custGeom>
                <a:avLst/>
                <a:gdLst>
                  <a:gd name="txL" fmla="*/ 0 w 75"/>
                  <a:gd name="txT" fmla="*/ 0 h 471"/>
                  <a:gd name="txR" fmla="*/ 75 w 75"/>
                  <a:gd name="txB" fmla="*/ 471 h 471"/>
                </a:gdLst>
                <a:ahLst/>
                <a:cxnLst>
                  <a:cxn ang="0">
                    <a:pos x="75" y="0"/>
                  </a:cxn>
                  <a:cxn ang="0">
                    <a:pos x="56" y="97"/>
                  </a:cxn>
                  <a:cxn ang="0">
                    <a:pos x="32" y="243"/>
                  </a:cxn>
                  <a:cxn ang="0">
                    <a:pos x="0" y="376"/>
                  </a:cxn>
                  <a:cxn ang="0">
                    <a:pos x="13" y="471"/>
                  </a:cxn>
                  <a:cxn ang="0">
                    <a:pos x="22" y="348"/>
                  </a:cxn>
                  <a:cxn ang="0">
                    <a:pos x="68" y="167"/>
                  </a:cxn>
                  <a:cxn ang="0">
                    <a:pos x="74" y="70"/>
                  </a:cxn>
                  <a:cxn ang="0">
                    <a:pos x="75" y="0"/>
                  </a:cxn>
                  <a:cxn ang="0">
                    <a:pos x="75" y="0"/>
                  </a:cxn>
                </a:cxnLst>
                <a:rect l="txL" t="txT" r="txR" b="txB"/>
                <a:pathLst>
                  <a:path w="75" h="471">
                    <a:moveTo>
                      <a:pt x="75" y="0"/>
                    </a:moveTo>
                    <a:lnTo>
                      <a:pt x="56" y="97"/>
                    </a:lnTo>
                    <a:lnTo>
                      <a:pt x="32" y="243"/>
                    </a:lnTo>
                    <a:lnTo>
                      <a:pt x="0" y="376"/>
                    </a:lnTo>
                    <a:lnTo>
                      <a:pt x="13" y="471"/>
                    </a:lnTo>
                    <a:lnTo>
                      <a:pt x="22" y="348"/>
                    </a:lnTo>
                    <a:lnTo>
                      <a:pt x="68" y="167"/>
                    </a:lnTo>
                    <a:lnTo>
                      <a:pt x="74" y="70"/>
                    </a:lnTo>
                    <a:lnTo>
                      <a:pt x="75" y="0"/>
                    </a:lnTo>
                    <a:lnTo>
                      <a:pt x="7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8" name="Freeform 105"/>
              <p:cNvSpPr/>
              <p:nvPr/>
            </p:nvSpPr>
            <p:spPr>
              <a:xfrm>
                <a:off x="1456" y="3065"/>
                <a:ext cx="66" cy="207"/>
              </a:xfrm>
              <a:custGeom>
                <a:avLst/>
                <a:gdLst>
                  <a:gd name="txL" fmla="*/ 0 w 131"/>
                  <a:gd name="txT" fmla="*/ 0 h 414"/>
                  <a:gd name="txR" fmla="*/ 131 w 131"/>
                  <a:gd name="txB" fmla="*/ 414 h 414"/>
                </a:gdLst>
                <a:ahLst/>
                <a:cxnLst>
                  <a:cxn ang="0">
                    <a:pos x="0" y="0"/>
                  </a:cxn>
                  <a:cxn ang="0">
                    <a:pos x="49" y="83"/>
                  </a:cxn>
                  <a:cxn ang="0">
                    <a:pos x="103" y="157"/>
                  </a:cxn>
                  <a:cxn ang="0">
                    <a:pos x="112" y="237"/>
                  </a:cxn>
                  <a:cxn ang="0">
                    <a:pos x="95" y="380"/>
                  </a:cxn>
                  <a:cxn ang="0">
                    <a:pos x="70" y="385"/>
                  </a:cxn>
                  <a:cxn ang="0">
                    <a:pos x="112" y="414"/>
                  </a:cxn>
                  <a:cxn ang="0">
                    <a:pos x="112" y="345"/>
                  </a:cxn>
                  <a:cxn ang="0">
                    <a:pos x="131" y="195"/>
                  </a:cxn>
                  <a:cxn ang="0">
                    <a:pos x="105" y="125"/>
                  </a:cxn>
                  <a:cxn ang="0">
                    <a:pos x="61" y="64"/>
                  </a:cxn>
                  <a:cxn ang="0">
                    <a:pos x="0" y="0"/>
                  </a:cxn>
                  <a:cxn ang="0">
                    <a:pos x="0" y="0"/>
                  </a:cxn>
                </a:cxnLst>
                <a:rect l="txL" t="txT" r="txR" b="txB"/>
                <a:pathLst>
                  <a:path w="131" h="414">
                    <a:moveTo>
                      <a:pt x="0" y="0"/>
                    </a:moveTo>
                    <a:lnTo>
                      <a:pt x="49" y="83"/>
                    </a:lnTo>
                    <a:lnTo>
                      <a:pt x="103" y="157"/>
                    </a:lnTo>
                    <a:lnTo>
                      <a:pt x="112" y="237"/>
                    </a:lnTo>
                    <a:lnTo>
                      <a:pt x="95" y="380"/>
                    </a:lnTo>
                    <a:lnTo>
                      <a:pt x="70" y="385"/>
                    </a:lnTo>
                    <a:lnTo>
                      <a:pt x="112" y="414"/>
                    </a:lnTo>
                    <a:lnTo>
                      <a:pt x="112" y="345"/>
                    </a:lnTo>
                    <a:lnTo>
                      <a:pt x="131" y="195"/>
                    </a:lnTo>
                    <a:lnTo>
                      <a:pt x="105" y="125"/>
                    </a:lnTo>
                    <a:lnTo>
                      <a:pt x="61" y="64"/>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69" name="Freeform 106"/>
              <p:cNvSpPr/>
              <p:nvPr/>
            </p:nvSpPr>
            <p:spPr>
              <a:xfrm>
                <a:off x="1680" y="3220"/>
                <a:ext cx="93" cy="365"/>
              </a:xfrm>
              <a:custGeom>
                <a:avLst/>
                <a:gdLst>
                  <a:gd name="txL" fmla="*/ 0 w 186"/>
                  <a:gd name="txT" fmla="*/ 0 h 730"/>
                  <a:gd name="txR" fmla="*/ 186 w 186"/>
                  <a:gd name="txB" fmla="*/ 730 h 730"/>
                </a:gdLst>
                <a:ahLst/>
                <a:cxnLst>
                  <a:cxn ang="0">
                    <a:pos x="10" y="0"/>
                  </a:cxn>
                  <a:cxn ang="0">
                    <a:pos x="48" y="31"/>
                  </a:cxn>
                  <a:cxn ang="0">
                    <a:pos x="139" y="31"/>
                  </a:cxn>
                  <a:cxn ang="0">
                    <a:pos x="71" y="54"/>
                  </a:cxn>
                  <a:cxn ang="0">
                    <a:pos x="131" y="61"/>
                  </a:cxn>
                  <a:cxn ang="0">
                    <a:pos x="69" y="82"/>
                  </a:cxn>
                  <a:cxn ang="0">
                    <a:pos x="124" y="97"/>
                  </a:cxn>
                  <a:cxn ang="0">
                    <a:pos x="65" y="107"/>
                  </a:cxn>
                  <a:cxn ang="0">
                    <a:pos x="109" y="128"/>
                  </a:cxn>
                  <a:cxn ang="0">
                    <a:pos x="103" y="346"/>
                  </a:cxn>
                  <a:cxn ang="0">
                    <a:pos x="131" y="424"/>
                  </a:cxn>
                  <a:cxn ang="0">
                    <a:pos x="171" y="479"/>
                  </a:cxn>
                  <a:cxn ang="0">
                    <a:pos x="148" y="508"/>
                  </a:cxn>
                  <a:cxn ang="0">
                    <a:pos x="148" y="479"/>
                  </a:cxn>
                  <a:cxn ang="0">
                    <a:pos x="109" y="453"/>
                  </a:cxn>
                  <a:cxn ang="0">
                    <a:pos x="93" y="498"/>
                  </a:cxn>
                  <a:cxn ang="0">
                    <a:pos x="131" y="548"/>
                  </a:cxn>
                  <a:cxn ang="0">
                    <a:pos x="186" y="586"/>
                  </a:cxn>
                  <a:cxn ang="0">
                    <a:pos x="179" y="631"/>
                  </a:cxn>
                  <a:cxn ang="0">
                    <a:pos x="148" y="593"/>
                  </a:cxn>
                  <a:cxn ang="0">
                    <a:pos x="95" y="588"/>
                  </a:cxn>
                  <a:cxn ang="0">
                    <a:pos x="55" y="525"/>
                  </a:cxn>
                  <a:cxn ang="0">
                    <a:pos x="50" y="548"/>
                  </a:cxn>
                  <a:cxn ang="0">
                    <a:pos x="69" y="611"/>
                  </a:cxn>
                  <a:cxn ang="0">
                    <a:pos x="53" y="633"/>
                  </a:cxn>
                  <a:cxn ang="0">
                    <a:pos x="139" y="709"/>
                  </a:cxn>
                  <a:cxn ang="0">
                    <a:pos x="154" y="730"/>
                  </a:cxn>
                  <a:cxn ang="0">
                    <a:pos x="118" y="730"/>
                  </a:cxn>
                  <a:cxn ang="0">
                    <a:pos x="84" y="730"/>
                  </a:cxn>
                  <a:cxn ang="0">
                    <a:pos x="19" y="681"/>
                  </a:cxn>
                  <a:cxn ang="0">
                    <a:pos x="65" y="694"/>
                  </a:cxn>
                  <a:cxn ang="0">
                    <a:pos x="40" y="649"/>
                  </a:cxn>
                  <a:cxn ang="0">
                    <a:pos x="34" y="618"/>
                  </a:cxn>
                  <a:cxn ang="0">
                    <a:pos x="38" y="563"/>
                  </a:cxn>
                  <a:cxn ang="0">
                    <a:pos x="25" y="485"/>
                  </a:cxn>
                  <a:cxn ang="0">
                    <a:pos x="10" y="386"/>
                  </a:cxn>
                  <a:cxn ang="0">
                    <a:pos x="0" y="217"/>
                  </a:cxn>
                  <a:cxn ang="0">
                    <a:pos x="10" y="0"/>
                  </a:cxn>
                  <a:cxn ang="0">
                    <a:pos x="10" y="0"/>
                  </a:cxn>
                </a:cxnLst>
                <a:rect l="txL" t="txT" r="txR" b="txB"/>
                <a:pathLst>
                  <a:path w="186" h="730">
                    <a:moveTo>
                      <a:pt x="10" y="0"/>
                    </a:moveTo>
                    <a:lnTo>
                      <a:pt x="48" y="31"/>
                    </a:lnTo>
                    <a:lnTo>
                      <a:pt x="139" y="31"/>
                    </a:lnTo>
                    <a:lnTo>
                      <a:pt x="71" y="54"/>
                    </a:lnTo>
                    <a:lnTo>
                      <a:pt x="131" y="61"/>
                    </a:lnTo>
                    <a:lnTo>
                      <a:pt x="69" y="82"/>
                    </a:lnTo>
                    <a:lnTo>
                      <a:pt x="124" y="97"/>
                    </a:lnTo>
                    <a:lnTo>
                      <a:pt x="65" y="107"/>
                    </a:lnTo>
                    <a:lnTo>
                      <a:pt x="109" y="128"/>
                    </a:lnTo>
                    <a:lnTo>
                      <a:pt x="103" y="346"/>
                    </a:lnTo>
                    <a:lnTo>
                      <a:pt x="131" y="424"/>
                    </a:lnTo>
                    <a:lnTo>
                      <a:pt x="171" y="479"/>
                    </a:lnTo>
                    <a:lnTo>
                      <a:pt x="148" y="508"/>
                    </a:lnTo>
                    <a:lnTo>
                      <a:pt x="148" y="479"/>
                    </a:lnTo>
                    <a:lnTo>
                      <a:pt x="109" y="453"/>
                    </a:lnTo>
                    <a:lnTo>
                      <a:pt x="93" y="498"/>
                    </a:lnTo>
                    <a:lnTo>
                      <a:pt x="131" y="548"/>
                    </a:lnTo>
                    <a:lnTo>
                      <a:pt x="186" y="586"/>
                    </a:lnTo>
                    <a:lnTo>
                      <a:pt x="179" y="631"/>
                    </a:lnTo>
                    <a:lnTo>
                      <a:pt x="148" y="593"/>
                    </a:lnTo>
                    <a:lnTo>
                      <a:pt x="95" y="588"/>
                    </a:lnTo>
                    <a:lnTo>
                      <a:pt x="55" y="525"/>
                    </a:lnTo>
                    <a:lnTo>
                      <a:pt x="50" y="548"/>
                    </a:lnTo>
                    <a:lnTo>
                      <a:pt x="69" y="611"/>
                    </a:lnTo>
                    <a:lnTo>
                      <a:pt x="53" y="633"/>
                    </a:lnTo>
                    <a:lnTo>
                      <a:pt x="139" y="709"/>
                    </a:lnTo>
                    <a:lnTo>
                      <a:pt x="154" y="730"/>
                    </a:lnTo>
                    <a:lnTo>
                      <a:pt x="118" y="730"/>
                    </a:lnTo>
                    <a:lnTo>
                      <a:pt x="84" y="730"/>
                    </a:lnTo>
                    <a:lnTo>
                      <a:pt x="19" y="681"/>
                    </a:lnTo>
                    <a:lnTo>
                      <a:pt x="65" y="694"/>
                    </a:lnTo>
                    <a:lnTo>
                      <a:pt x="40" y="649"/>
                    </a:lnTo>
                    <a:lnTo>
                      <a:pt x="34" y="618"/>
                    </a:lnTo>
                    <a:lnTo>
                      <a:pt x="38" y="563"/>
                    </a:lnTo>
                    <a:lnTo>
                      <a:pt x="25" y="485"/>
                    </a:lnTo>
                    <a:lnTo>
                      <a:pt x="10" y="386"/>
                    </a:lnTo>
                    <a:lnTo>
                      <a:pt x="0" y="217"/>
                    </a:lnTo>
                    <a:lnTo>
                      <a:pt x="10" y="0"/>
                    </a:lnTo>
                    <a:lnTo>
                      <a:pt x="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0" name="Freeform 107"/>
              <p:cNvSpPr/>
              <p:nvPr/>
            </p:nvSpPr>
            <p:spPr>
              <a:xfrm>
                <a:off x="1728" y="3525"/>
                <a:ext cx="48" cy="42"/>
              </a:xfrm>
              <a:custGeom>
                <a:avLst/>
                <a:gdLst>
                  <a:gd name="txL" fmla="*/ 0 w 97"/>
                  <a:gd name="txT" fmla="*/ 0 h 83"/>
                  <a:gd name="txR" fmla="*/ 97 w 97"/>
                  <a:gd name="txB" fmla="*/ 83 h 83"/>
                </a:gdLst>
                <a:ahLst/>
                <a:cxnLst>
                  <a:cxn ang="0">
                    <a:pos x="8" y="0"/>
                  </a:cxn>
                  <a:cxn ang="0">
                    <a:pos x="63" y="36"/>
                  </a:cxn>
                  <a:cxn ang="0">
                    <a:pos x="97" y="83"/>
                  </a:cxn>
                  <a:cxn ang="0">
                    <a:pos x="46" y="60"/>
                  </a:cxn>
                  <a:cxn ang="0">
                    <a:pos x="0" y="30"/>
                  </a:cxn>
                  <a:cxn ang="0">
                    <a:pos x="8" y="0"/>
                  </a:cxn>
                  <a:cxn ang="0">
                    <a:pos x="8" y="0"/>
                  </a:cxn>
                </a:cxnLst>
                <a:rect l="txL" t="txT" r="txR" b="txB"/>
                <a:pathLst>
                  <a:path w="97" h="83">
                    <a:moveTo>
                      <a:pt x="8" y="0"/>
                    </a:moveTo>
                    <a:lnTo>
                      <a:pt x="63" y="36"/>
                    </a:lnTo>
                    <a:lnTo>
                      <a:pt x="97" y="83"/>
                    </a:lnTo>
                    <a:lnTo>
                      <a:pt x="46" y="60"/>
                    </a:lnTo>
                    <a:lnTo>
                      <a:pt x="0" y="30"/>
                    </a:lnTo>
                    <a:lnTo>
                      <a:pt x="8" y="0"/>
                    </a:lnTo>
                    <a:lnTo>
                      <a:pt x="8"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1" name="Freeform 108"/>
              <p:cNvSpPr/>
              <p:nvPr/>
            </p:nvSpPr>
            <p:spPr>
              <a:xfrm>
                <a:off x="1767" y="3439"/>
                <a:ext cx="40" cy="42"/>
              </a:xfrm>
              <a:custGeom>
                <a:avLst/>
                <a:gdLst>
                  <a:gd name="txL" fmla="*/ 0 w 82"/>
                  <a:gd name="txT" fmla="*/ 0 h 84"/>
                  <a:gd name="txR" fmla="*/ 82 w 82"/>
                  <a:gd name="txB" fmla="*/ 84 h 84"/>
                </a:gdLst>
                <a:ahLst/>
                <a:cxnLst>
                  <a:cxn ang="0">
                    <a:pos x="0" y="84"/>
                  </a:cxn>
                  <a:cxn ang="0">
                    <a:pos x="34" y="0"/>
                  </a:cxn>
                  <a:cxn ang="0">
                    <a:pos x="82" y="8"/>
                  </a:cxn>
                  <a:cxn ang="0">
                    <a:pos x="50" y="40"/>
                  </a:cxn>
                  <a:cxn ang="0">
                    <a:pos x="0" y="84"/>
                  </a:cxn>
                  <a:cxn ang="0">
                    <a:pos x="0" y="84"/>
                  </a:cxn>
                </a:cxnLst>
                <a:rect l="txL" t="txT" r="txR" b="txB"/>
                <a:pathLst>
                  <a:path w="82" h="84">
                    <a:moveTo>
                      <a:pt x="0" y="84"/>
                    </a:moveTo>
                    <a:lnTo>
                      <a:pt x="34" y="0"/>
                    </a:lnTo>
                    <a:lnTo>
                      <a:pt x="82" y="8"/>
                    </a:lnTo>
                    <a:lnTo>
                      <a:pt x="50" y="40"/>
                    </a:lnTo>
                    <a:lnTo>
                      <a:pt x="0" y="84"/>
                    </a:lnTo>
                    <a:lnTo>
                      <a:pt x="0" y="84"/>
                    </a:lnTo>
                    <a:close/>
                  </a:path>
                </a:pathLst>
              </a:custGeom>
              <a:solidFill>
                <a:srgbClr val="000000"/>
              </a:solidFill>
              <a:ln w="9525">
                <a:noFill/>
              </a:ln>
            </p:spPr>
            <p:txBody>
              <a:bodyPr/>
              <a:lstStyle/>
              <a:p>
                <a:endParaRPr dirty="0">
                  <a:latin typeface="Arial" panose="020B0604020202020204" pitchFamily="34" charset="0"/>
                </a:endParaRPr>
              </a:p>
            </p:txBody>
          </p:sp>
          <p:sp>
            <p:nvSpPr>
              <p:cNvPr id="41072" name="Freeform 109"/>
              <p:cNvSpPr/>
              <p:nvPr/>
            </p:nvSpPr>
            <p:spPr>
              <a:xfrm>
                <a:off x="1762" y="3200"/>
                <a:ext cx="65" cy="340"/>
              </a:xfrm>
              <a:custGeom>
                <a:avLst/>
                <a:gdLst>
                  <a:gd name="txL" fmla="*/ 0 w 131"/>
                  <a:gd name="txT" fmla="*/ 0 h 681"/>
                  <a:gd name="txR" fmla="*/ 131 w 131"/>
                  <a:gd name="txB" fmla="*/ 681 h 681"/>
                </a:gdLst>
                <a:ahLst/>
                <a:cxnLst>
                  <a:cxn ang="0">
                    <a:pos x="40" y="673"/>
                  </a:cxn>
                  <a:cxn ang="0">
                    <a:pos x="59" y="618"/>
                  </a:cxn>
                  <a:cxn ang="0">
                    <a:pos x="91" y="603"/>
                  </a:cxn>
                  <a:cxn ang="0">
                    <a:pos x="102" y="535"/>
                  </a:cxn>
                  <a:cxn ang="0">
                    <a:pos x="106" y="449"/>
                  </a:cxn>
                  <a:cxn ang="0">
                    <a:pos x="121" y="124"/>
                  </a:cxn>
                  <a:cxn ang="0">
                    <a:pos x="108" y="54"/>
                  </a:cxn>
                  <a:cxn ang="0">
                    <a:pos x="0" y="75"/>
                  </a:cxn>
                  <a:cxn ang="0">
                    <a:pos x="98" y="38"/>
                  </a:cxn>
                  <a:cxn ang="0">
                    <a:pos x="123" y="0"/>
                  </a:cxn>
                  <a:cxn ang="0">
                    <a:pos x="131" y="147"/>
                  </a:cxn>
                  <a:cxn ang="0">
                    <a:pos x="117" y="470"/>
                  </a:cxn>
                  <a:cxn ang="0">
                    <a:pos x="106" y="626"/>
                  </a:cxn>
                  <a:cxn ang="0">
                    <a:pos x="131" y="681"/>
                  </a:cxn>
                  <a:cxn ang="0">
                    <a:pos x="93" y="633"/>
                  </a:cxn>
                  <a:cxn ang="0">
                    <a:pos x="70" y="647"/>
                  </a:cxn>
                  <a:cxn ang="0">
                    <a:pos x="40" y="673"/>
                  </a:cxn>
                  <a:cxn ang="0">
                    <a:pos x="40" y="673"/>
                  </a:cxn>
                </a:cxnLst>
                <a:rect l="txL" t="txT" r="txR" b="txB"/>
                <a:pathLst>
                  <a:path w="131" h="681">
                    <a:moveTo>
                      <a:pt x="40" y="673"/>
                    </a:moveTo>
                    <a:lnTo>
                      <a:pt x="59" y="618"/>
                    </a:lnTo>
                    <a:lnTo>
                      <a:pt x="91" y="603"/>
                    </a:lnTo>
                    <a:lnTo>
                      <a:pt x="102" y="535"/>
                    </a:lnTo>
                    <a:lnTo>
                      <a:pt x="106" y="449"/>
                    </a:lnTo>
                    <a:lnTo>
                      <a:pt x="121" y="124"/>
                    </a:lnTo>
                    <a:lnTo>
                      <a:pt x="108" y="54"/>
                    </a:lnTo>
                    <a:lnTo>
                      <a:pt x="0" y="75"/>
                    </a:lnTo>
                    <a:lnTo>
                      <a:pt x="98" y="38"/>
                    </a:lnTo>
                    <a:lnTo>
                      <a:pt x="123" y="0"/>
                    </a:lnTo>
                    <a:lnTo>
                      <a:pt x="131" y="147"/>
                    </a:lnTo>
                    <a:lnTo>
                      <a:pt x="117" y="470"/>
                    </a:lnTo>
                    <a:lnTo>
                      <a:pt x="106" y="626"/>
                    </a:lnTo>
                    <a:lnTo>
                      <a:pt x="131" y="681"/>
                    </a:lnTo>
                    <a:lnTo>
                      <a:pt x="93" y="633"/>
                    </a:lnTo>
                    <a:lnTo>
                      <a:pt x="70" y="647"/>
                    </a:lnTo>
                    <a:lnTo>
                      <a:pt x="40" y="673"/>
                    </a:lnTo>
                    <a:lnTo>
                      <a:pt x="40" y="673"/>
                    </a:lnTo>
                    <a:close/>
                  </a:path>
                </a:pathLst>
              </a:custGeom>
              <a:solidFill>
                <a:srgbClr val="000000"/>
              </a:solidFill>
              <a:ln w="9525">
                <a:noFill/>
              </a:ln>
            </p:spPr>
            <p:txBody>
              <a:bodyPr/>
              <a:lstStyle/>
              <a:p>
                <a:endParaRPr dirty="0">
                  <a:latin typeface="Arial" panose="020B0604020202020204" pitchFamily="34" charset="0"/>
                </a:endParaRPr>
              </a:p>
            </p:txBody>
          </p:sp>
          <p:sp>
            <p:nvSpPr>
              <p:cNvPr id="41073" name="Freeform 110"/>
              <p:cNvSpPr/>
              <p:nvPr/>
            </p:nvSpPr>
            <p:spPr>
              <a:xfrm>
                <a:off x="1835" y="3552"/>
                <a:ext cx="165" cy="133"/>
              </a:xfrm>
              <a:custGeom>
                <a:avLst/>
                <a:gdLst>
                  <a:gd name="txL" fmla="*/ 0 w 330"/>
                  <a:gd name="txT" fmla="*/ 0 h 266"/>
                  <a:gd name="txR" fmla="*/ 330 w 330"/>
                  <a:gd name="txB" fmla="*/ 266 h 266"/>
                </a:gdLst>
                <a:ahLst/>
                <a:cxnLst>
                  <a:cxn ang="0">
                    <a:pos x="0" y="0"/>
                  </a:cxn>
                  <a:cxn ang="0">
                    <a:pos x="70" y="97"/>
                  </a:cxn>
                  <a:cxn ang="0">
                    <a:pos x="70" y="144"/>
                  </a:cxn>
                  <a:cxn ang="0">
                    <a:pos x="108" y="173"/>
                  </a:cxn>
                  <a:cxn ang="0">
                    <a:pos x="159" y="159"/>
                  </a:cxn>
                  <a:cxn ang="0">
                    <a:pos x="154" y="192"/>
                  </a:cxn>
                  <a:cxn ang="0">
                    <a:pos x="199" y="154"/>
                  </a:cxn>
                  <a:cxn ang="0">
                    <a:pos x="199" y="176"/>
                  </a:cxn>
                  <a:cxn ang="0">
                    <a:pos x="232" y="154"/>
                  </a:cxn>
                  <a:cxn ang="0">
                    <a:pos x="262" y="129"/>
                  </a:cxn>
                  <a:cxn ang="0">
                    <a:pos x="283" y="152"/>
                  </a:cxn>
                  <a:cxn ang="0">
                    <a:pos x="249" y="197"/>
                  </a:cxn>
                  <a:cxn ang="0">
                    <a:pos x="264" y="213"/>
                  </a:cxn>
                  <a:cxn ang="0">
                    <a:pos x="264" y="232"/>
                  </a:cxn>
                  <a:cxn ang="0">
                    <a:pos x="252" y="266"/>
                  </a:cxn>
                  <a:cxn ang="0">
                    <a:pos x="294" y="245"/>
                  </a:cxn>
                  <a:cxn ang="0">
                    <a:pos x="330" y="192"/>
                  </a:cxn>
                  <a:cxn ang="0">
                    <a:pos x="330" y="169"/>
                  </a:cxn>
                  <a:cxn ang="0">
                    <a:pos x="309" y="154"/>
                  </a:cxn>
                  <a:cxn ang="0">
                    <a:pos x="287" y="114"/>
                  </a:cxn>
                  <a:cxn ang="0">
                    <a:pos x="239" y="114"/>
                  </a:cxn>
                  <a:cxn ang="0">
                    <a:pos x="108" y="114"/>
                  </a:cxn>
                  <a:cxn ang="0">
                    <a:pos x="78" y="76"/>
                  </a:cxn>
                  <a:cxn ang="0">
                    <a:pos x="15" y="3"/>
                  </a:cxn>
                  <a:cxn ang="0">
                    <a:pos x="0" y="0"/>
                  </a:cxn>
                  <a:cxn ang="0">
                    <a:pos x="0" y="0"/>
                  </a:cxn>
                </a:cxnLst>
                <a:rect l="txL" t="txT" r="txR" b="txB"/>
                <a:pathLst>
                  <a:path w="330" h="266">
                    <a:moveTo>
                      <a:pt x="0" y="0"/>
                    </a:moveTo>
                    <a:lnTo>
                      <a:pt x="70" y="97"/>
                    </a:lnTo>
                    <a:lnTo>
                      <a:pt x="70" y="144"/>
                    </a:lnTo>
                    <a:lnTo>
                      <a:pt x="108" y="173"/>
                    </a:lnTo>
                    <a:lnTo>
                      <a:pt x="159" y="159"/>
                    </a:lnTo>
                    <a:lnTo>
                      <a:pt x="154" y="192"/>
                    </a:lnTo>
                    <a:lnTo>
                      <a:pt x="199" y="154"/>
                    </a:lnTo>
                    <a:lnTo>
                      <a:pt x="199" y="176"/>
                    </a:lnTo>
                    <a:lnTo>
                      <a:pt x="232" y="154"/>
                    </a:lnTo>
                    <a:lnTo>
                      <a:pt x="262" y="129"/>
                    </a:lnTo>
                    <a:lnTo>
                      <a:pt x="283" y="152"/>
                    </a:lnTo>
                    <a:lnTo>
                      <a:pt x="249" y="197"/>
                    </a:lnTo>
                    <a:lnTo>
                      <a:pt x="264" y="213"/>
                    </a:lnTo>
                    <a:lnTo>
                      <a:pt x="264" y="232"/>
                    </a:lnTo>
                    <a:lnTo>
                      <a:pt x="252" y="266"/>
                    </a:lnTo>
                    <a:lnTo>
                      <a:pt x="294" y="245"/>
                    </a:lnTo>
                    <a:lnTo>
                      <a:pt x="330" y="192"/>
                    </a:lnTo>
                    <a:lnTo>
                      <a:pt x="330" y="169"/>
                    </a:lnTo>
                    <a:lnTo>
                      <a:pt x="309" y="154"/>
                    </a:lnTo>
                    <a:lnTo>
                      <a:pt x="287" y="114"/>
                    </a:lnTo>
                    <a:lnTo>
                      <a:pt x="239" y="114"/>
                    </a:lnTo>
                    <a:lnTo>
                      <a:pt x="108" y="114"/>
                    </a:lnTo>
                    <a:lnTo>
                      <a:pt x="78" y="76"/>
                    </a:lnTo>
                    <a:lnTo>
                      <a:pt x="15" y="3"/>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4" name="Freeform 111"/>
              <p:cNvSpPr/>
              <p:nvPr/>
            </p:nvSpPr>
            <p:spPr>
              <a:xfrm>
                <a:off x="1630" y="3551"/>
                <a:ext cx="196" cy="56"/>
              </a:xfrm>
              <a:custGeom>
                <a:avLst/>
                <a:gdLst>
                  <a:gd name="txL" fmla="*/ 0 w 393"/>
                  <a:gd name="txT" fmla="*/ 0 h 112"/>
                  <a:gd name="txR" fmla="*/ 393 w 393"/>
                  <a:gd name="txB" fmla="*/ 112 h 112"/>
                </a:gdLst>
                <a:ahLst/>
                <a:cxnLst>
                  <a:cxn ang="0">
                    <a:pos x="45" y="21"/>
                  </a:cxn>
                  <a:cxn ang="0">
                    <a:pos x="28" y="0"/>
                  </a:cxn>
                  <a:cxn ang="0">
                    <a:pos x="19" y="24"/>
                  </a:cxn>
                  <a:cxn ang="0">
                    <a:pos x="0" y="24"/>
                  </a:cxn>
                  <a:cxn ang="0">
                    <a:pos x="13" y="38"/>
                  </a:cxn>
                  <a:cxn ang="0">
                    <a:pos x="17" y="55"/>
                  </a:cxn>
                  <a:cxn ang="0">
                    <a:pos x="36" y="45"/>
                  </a:cxn>
                  <a:cxn ang="0">
                    <a:pos x="49" y="62"/>
                  </a:cxn>
                  <a:cxn ang="0">
                    <a:pos x="53" y="49"/>
                  </a:cxn>
                  <a:cxn ang="0">
                    <a:pos x="81" y="49"/>
                  </a:cxn>
                  <a:cxn ang="0">
                    <a:pos x="106" y="81"/>
                  </a:cxn>
                  <a:cxn ang="0">
                    <a:pos x="180" y="100"/>
                  </a:cxn>
                  <a:cxn ang="0">
                    <a:pos x="218" y="108"/>
                  </a:cxn>
                  <a:cxn ang="0">
                    <a:pos x="266" y="112"/>
                  </a:cxn>
                  <a:cxn ang="0">
                    <a:pos x="311" y="83"/>
                  </a:cxn>
                  <a:cxn ang="0">
                    <a:pos x="393" y="21"/>
                  </a:cxn>
                  <a:cxn ang="0">
                    <a:pos x="355" y="42"/>
                  </a:cxn>
                  <a:cxn ang="0">
                    <a:pos x="277" y="91"/>
                  </a:cxn>
                  <a:cxn ang="0">
                    <a:pos x="231" y="99"/>
                  </a:cxn>
                  <a:cxn ang="0">
                    <a:pos x="174" y="91"/>
                  </a:cxn>
                  <a:cxn ang="0">
                    <a:pos x="165" y="72"/>
                  </a:cxn>
                  <a:cxn ang="0">
                    <a:pos x="112" y="66"/>
                  </a:cxn>
                  <a:cxn ang="0">
                    <a:pos x="83" y="24"/>
                  </a:cxn>
                  <a:cxn ang="0">
                    <a:pos x="45" y="21"/>
                  </a:cxn>
                  <a:cxn ang="0">
                    <a:pos x="45" y="21"/>
                  </a:cxn>
                </a:cxnLst>
                <a:rect l="txL" t="txT" r="txR" b="txB"/>
                <a:pathLst>
                  <a:path w="393" h="112">
                    <a:moveTo>
                      <a:pt x="45" y="21"/>
                    </a:moveTo>
                    <a:lnTo>
                      <a:pt x="28" y="0"/>
                    </a:lnTo>
                    <a:lnTo>
                      <a:pt x="19" y="24"/>
                    </a:lnTo>
                    <a:lnTo>
                      <a:pt x="0" y="24"/>
                    </a:lnTo>
                    <a:lnTo>
                      <a:pt x="13" y="38"/>
                    </a:lnTo>
                    <a:lnTo>
                      <a:pt x="17" y="55"/>
                    </a:lnTo>
                    <a:lnTo>
                      <a:pt x="36" y="45"/>
                    </a:lnTo>
                    <a:lnTo>
                      <a:pt x="49" y="62"/>
                    </a:lnTo>
                    <a:lnTo>
                      <a:pt x="53" y="49"/>
                    </a:lnTo>
                    <a:lnTo>
                      <a:pt x="81" y="49"/>
                    </a:lnTo>
                    <a:lnTo>
                      <a:pt x="106" y="81"/>
                    </a:lnTo>
                    <a:lnTo>
                      <a:pt x="180" y="100"/>
                    </a:lnTo>
                    <a:lnTo>
                      <a:pt x="218" y="108"/>
                    </a:lnTo>
                    <a:lnTo>
                      <a:pt x="266" y="112"/>
                    </a:lnTo>
                    <a:lnTo>
                      <a:pt x="311" y="83"/>
                    </a:lnTo>
                    <a:lnTo>
                      <a:pt x="393" y="21"/>
                    </a:lnTo>
                    <a:lnTo>
                      <a:pt x="355" y="42"/>
                    </a:lnTo>
                    <a:lnTo>
                      <a:pt x="277" y="91"/>
                    </a:lnTo>
                    <a:lnTo>
                      <a:pt x="231" y="99"/>
                    </a:lnTo>
                    <a:lnTo>
                      <a:pt x="174" y="91"/>
                    </a:lnTo>
                    <a:lnTo>
                      <a:pt x="165" y="72"/>
                    </a:lnTo>
                    <a:lnTo>
                      <a:pt x="112" y="66"/>
                    </a:lnTo>
                    <a:lnTo>
                      <a:pt x="83" y="24"/>
                    </a:lnTo>
                    <a:lnTo>
                      <a:pt x="45" y="21"/>
                    </a:lnTo>
                    <a:lnTo>
                      <a:pt x="45" y="21"/>
                    </a:lnTo>
                    <a:close/>
                  </a:path>
                </a:pathLst>
              </a:custGeom>
              <a:solidFill>
                <a:srgbClr val="000000"/>
              </a:solidFill>
              <a:ln w="9525">
                <a:noFill/>
              </a:ln>
            </p:spPr>
            <p:txBody>
              <a:bodyPr/>
              <a:lstStyle/>
              <a:p>
                <a:endParaRPr dirty="0">
                  <a:latin typeface="Arial" panose="020B0604020202020204" pitchFamily="34" charset="0"/>
                </a:endParaRPr>
              </a:p>
            </p:txBody>
          </p:sp>
          <p:sp>
            <p:nvSpPr>
              <p:cNvPr id="41075" name="Freeform 112"/>
              <p:cNvSpPr/>
              <p:nvPr/>
            </p:nvSpPr>
            <p:spPr>
              <a:xfrm>
                <a:off x="1774" y="3536"/>
                <a:ext cx="53" cy="40"/>
              </a:xfrm>
              <a:custGeom>
                <a:avLst/>
                <a:gdLst>
                  <a:gd name="txL" fmla="*/ 0 w 107"/>
                  <a:gd name="txT" fmla="*/ 0 h 80"/>
                  <a:gd name="txR" fmla="*/ 107 w 107"/>
                  <a:gd name="txB" fmla="*/ 80 h 80"/>
                </a:gdLst>
                <a:ahLst/>
                <a:cxnLst>
                  <a:cxn ang="0">
                    <a:pos x="0" y="80"/>
                  </a:cxn>
                  <a:cxn ang="0">
                    <a:pos x="63" y="44"/>
                  </a:cxn>
                  <a:cxn ang="0">
                    <a:pos x="107" y="10"/>
                  </a:cxn>
                  <a:cxn ang="0">
                    <a:pos x="105" y="0"/>
                  </a:cxn>
                  <a:cxn ang="0">
                    <a:pos x="65" y="27"/>
                  </a:cxn>
                  <a:cxn ang="0">
                    <a:pos x="0" y="80"/>
                  </a:cxn>
                  <a:cxn ang="0">
                    <a:pos x="0" y="80"/>
                  </a:cxn>
                </a:cxnLst>
                <a:rect l="txL" t="txT" r="txR" b="txB"/>
                <a:pathLst>
                  <a:path w="107" h="80">
                    <a:moveTo>
                      <a:pt x="0" y="80"/>
                    </a:moveTo>
                    <a:lnTo>
                      <a:pt x="63" y="44"/>
                    </a:lnTo>
                    <a:lnTo>
                      <a:pt x="107" y="10"/>
                    </a:lnTo>
                    <a:lnTo>
                      <a:pt x="105" y="0"/>
                    </a:lnTo>
                    <a:lnTo>
                      <a:pt x="65" y="27"/>
                    </a:lnTo>
                    <a:lnTo>
                      <a:pt x="0" y="80"/>
                    </a:lnTo>
                    <a:lnTo>
                      <a:pt x="0" y="8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6" name="Freeform 113"/>
              <p:cNvSpPr/>
              <p:nvPr/>
            </p:nvSpPr>
            <p:spPr>
              <a:xfrm>
                <a:off x="1681" y="3590"/>
                <a:ext cx="125" cy="100"/>
              </a:xfrm>
              <a:custGeom>
                <a:avLst/>
                <a:gdLst>
                  <a:gd name="txL" fmla="*/ 0 w 251"/>
                  <a:gd name="txT" fmla="*/ 0 h 199"/>
                  <a:gd name="txR" fmla="*/ 251 w 251"/>
                  <a:gd name="txB" fmla="*/ 199 h 199"/>
                </a:gdLst>
                <a:ahLst/>
                <a:cxnLst>
                  <a:cxn ang="0">
                    <a:pos x="4" y="0"/>
                  </a:cxn>
                  <a:cxn ang="0">
                    <a:pos x="0" y="51"/>
                  </a:cxn>
                  <a:cxn ang="0">
                    <a:pos x="6" y="104"/>
                  </a:cxn>
                  <a:cxn ang="0">
                    <a:pos x="21" y="163"/>
                  </a:cxn>
                  <a:cxn ang="0">
                    <a:pos x="25" y="188"/>
                  </a:cxn>
                  <a:cxn ang="0">
                    <a:pos x="167" y="199"/>
                  </a:cxn>
                  <a:cxn ang="0">
                    <a:pos x="162" y="156"/>
                  </a:cxn>
                  <a:cxn ang="0">
                    <a:pos x="175" y="146"/>
                  </a:cxn>
                  <a:cxn ang="0">
                    <a:pos x="203" y="142"/>
                  </a:cxn>
                  <a:cxn ang="0">
                    <a:pos x="251" y="154"/>
                  </a:cxn>
                  <a:cxn ang="0">
                    <a:pos x="241" y="137"/>
                  </a:cxn>
                  <a:cxn ang="0">
                    <a:pos x="186" y="129"/>
                  </a:cxn>
                  <a:cxn ang="0">
                    <a:pos x="162" y="137"/>
                  </a:cxn>
                  <a:cxn ang="0">
                    <a:pos x="139" y="91"/>
                  </a:cxn>
                  <a:cxn ang="0">
                    <a:pos x="95" y="87"/>
                  </a:cxn>
                  <a:cxn ang="0">
                    <a:pos x="50" y="74"/>
                  </a:cxn>
                  <a:cxn ang="0">
                    <a:pos x="46" y="85"/>
                  </a:cxn>
                  <a:cxn ang="0">
                    <a:pos x="88" y="100"/>
                  </a:cxn>
                  <a:cxn ang="0">
                    <a:pos x="50" y="104"/>
                  </a:cxn>
                  <a:cxn ang="0">
                    <a:pos x="31" y="87"/>
                  </a:cxn>
                  <a:cxn ang="0">
                    <a:pos x="34" y="59"/>
                  </a:cxn>
                  <a:cxn ang="0">
                    <a:pos x="17" y="41"/>
                  </a:cxn>
                  <a:cxn ang="0">
                    <a:pos x="10" y="3"/>
                  </a:cxn>
                  <a:cxn ang="0">
                    <a:pos x="4" y="0"/>
                  </a:cxn>
                  <a:cxn ang="0">
                    <a:pos x="4" y="0"/>
                  </a:cxn>
                </a:cxnLst>
                <a:rect l="txL" t="txT" r="txR" b="txB"/>
                <a:pathLst>
                  <a:path w="251" h="199">
                    <a:moveTo>
                      <a:pt x="4" y="0"/>
                    </a:moveTo>
                    <a:lnTo>
                      <a:pt x="0" y="51"/>
                    </a:lnTo>
                    <a:lnTo>
                      <a:pt x="6" y="104"/>
                    </a:lnTo>
                    <a:lnTo>
                      <a:pt x="21" y="163"/>
                    </a:lnTo>
                    <a:lnTo>
                      <a:pt x="25" y="188"/>
                    </a:lnTo>
                    <a:lnTo>
                      <a:pt x="167" y="199"/>
                    </a:lnTo>
                    <a:lnTo>
                      <a:pt x="162" y="156"/>
                    </a:lnTo>
                    <a:lnTo>
                      <a:pt x="175" y="146"/>
                    </a:lnTo>
                    <a:lnTo>
                      <a:pt x="203" y="142"/>
                    </a:lnTo>
                    <a:lnTo>
                      <a:pt x="251" y="154"/>
                    </a:lnTo>
                    <a:lnTo>
                      <a:pt x="241" y="137"/>
                    </a:lnTo>
                    <a:lnTo>
                      <a:pt x="186" y="129"/>
                    </a:lnTo>
                    <a:lnTo>
                      <a:pt x="162" y="137"/>
                    </a:lnTo>
                    <a:lnTo>
                      <a:pt x="139" y="91"/>
                    </a:lnTo>
                    <a:lnTo>
                      <a:pt x="95" y="87"/>
                    </a:lnTo>
                    <a:lnTo>
                      <a:pt x="50" y="74"/>
                    </a:lnTo>
                    <a:lnTo>
                      <a:pt x="46" y="85"/>
                    </a:lnTo>
                    <a:lnTo>
                      <a:pt x="88" y="100"/>
                    </a:lnTo>
                    <a:lnTo>
                      <a:pt x="50" y="104"/>
                    </a:lnTo>
                    <a:lnTo>
                      <a:pt x="31" y="87"/>
                    </a:lnTo>
                    <a:lnTo>
                      <a:pt x="34" y="59"/>
                    </a:lnTo>
                    <a:lnTo>
                      <a:pt x="17" y="41"/>
                    </a:lnTo>
                    <a:lnTo>
                      <a:pt x="10" y="3"/>
                    </a:lnTo>
                    <a:lnTo>
                      <a:pt x="4" y="0"/>
                    </a:lnTo>
                    <a:lnTo>
                      <a:pt x="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7" name="Freeform 114"/>
              <p:cNvSpPr/>
              <p:nvPr/>
            </p:nvSpPr>
            <p:spPr>
              <a:xfrm>
                <a:off x="1768" y="3632"/>
                <a:ext cx="207" cy="70"/>
              </a:xfrm>
              <a:custGeom>
                <a:avLst/>
                <a:gdLst>
                  <a:gd name="txL" fmla="*/ 0 w 416"/>
                  <a:gd name="txT" fmla="*/ 0 h 139"/>
                  <a:gd name="txR" fmla="*/ 416 w 416"/>
                  <a:gd name="txB" fmla="*/ 139 h 139"/>
                </a:gdLst>
                <a:ahLst/>
                <a:cxnLst>
                  <a:cxn ang="0">
                    <a:pos x="68" y="67"/>
                  </a:cxn>
                  <a:cxn ang="0">
                    <a:pos x="122" y="97"/>
                  </a:cxn>
                  <a:cxn ang="0">
                    <a:pos x="171" y="131"/>
                  </a:cxn>
                  <a:cxn ang="0">
                    <a:pos x="256" y="139"/>
                  </a:cxn>
                  <a:cxn ang="0">
                    <a:pos x="342" y="120"/>
                  </a:cxn>
                  <a:cxn ang="0">
                    <a:pos x="378" y="116"/>
                  </a:cxn>
                  <a:cxn ang="0">
                    <a:pos x="416" y="86"/>
                  </a:cxn>
                  <a:cxn ang="0">
                    <a:pos x="399" y="90"/>
                  </a:cxn>
                  <a:cxn ang="0">
                    <a:pos x="365" y="105"/>
                  </a:cxn>
                  <a:cxn ang="0">
                    <a:pos x="306" y="116"/>
                  </a:cxn>
                  <a:cxn ang="0">
                    <a:pos x="332" y="97"/>
                  </a:cxn>
                  <a:cxn ang="0">
                    <a:pos x="359" y="86"/>
                  </a:cxn>
                  <a:cxn ang="0">
                    <a:pos x="384" y="61"/>
                  </a:cxn>
                  <a:cxn ang="0">
                    <a:pos x="346" y="74"/>
                  </a:cxn>
                  <a:cxn ang="0">
                    <a:pos x="274" y="92"/>
                  </a:cxn>
                  <a:cxn ang="0">
                    <a:pos x="199" y="78"/>
                  </a:cxn>
                  <a:cxn ang="0">
                    <a:pos x="150" y="65"/>
                  </a:cxn>
                  <a:cxn ang="0">
                    <a:pos x="87" y="27"/>
                  </a:cxn>
                  <a:cxn ang="0">
                    <a:pos x="49" y="4"/>
                  </a:cxn>
                  <a:cxn ang="0">
                    <a:pos x="13" y="0"/>
                  </a:cxn>
                  <a:cxn ang="0">
                    <a:pos x="0" y="17"/>
                  </a:cxn>
                  <a:cxn ang="0">
                    <a:pos x="40" y="17"/>
                  </a:cxn>
                  <a:cxn ang="0">
                    <a:pos x="135" y="71"/>
                  </a:cxn>
                  <a:cxn ang="0">
                    <a:pos x="152" y="90"/>
                  </a:cxn>
                  <a:cxn ang="0">
                    <a:pos x="67" y="50"/>
                  </a:cxn>
                  <a:cxn ang="0">
                    <a:pos x="68" y="67"/>
                  </a:cxn>
                  <a:cxn ang="0">
                    <a:pos x="68" y="67"/>
                  </a:cxn>
                </a:cxnLst>
                <a:rect l="txL" t="txT" r="txR" b="txB"/>
                <a:pathLst>
                  <a:path w="416" h="139">
                    <a:moveTo>
                      <a:pt x="68" y="67"/>
                    </a:moveTo>
                    <a:lnTo>
                      <a:pt x="122" y="97"/>
                    </a:lnTo>
                    <a:lnTo>
                      <a:pt x="171" y="131"/>
                    </a:lnTo>
                    <a:lnTo>
                      <a:pt x="256" y="139"/>
                    </a:lnTo>
                    <a:lnTo>
                      <a:pt x="342" y="120"/>
                    </a:lnTo>
                    <a:lnTo>
                      <a:pt x="378" y="116"/>
                    </a:lnTo>
                    <a:lnTo>
                      <a:pt x="416" y="86"/>
                    </a:lnTo>
                    <a:lnTo>
                      <a:pt x="399" y="90"/>
                    </a:lnTo>
                    <a:lnTo>
                      <a:pt x="365" y="105"/>
                    </a:lnTo>
                    <a:lnTo>
                      <a:pt x="306" y="116"/>
                    </a:lnTo>
                    <a:lnTo>
                      <a:pt x="332" y="97"/>
                    </a:lnTo>
                    <a:lnTo>
                      <a:pt x="359" y="86"/>
                    </a:lnTo>
                    <a:lnTo>
                      <a:pt x="384" y="61"/>
                    </a:lnTo>
                    <a:lnTo>
                      <a:pt x="346" y="74"/>
                    </a:lnTo>
                    <a:lnTo>
                      <a:pt x="274" y="92"/>
                    </a:lnTo>
                    <a:lnTo>
                      <a:pt x="199" y="78"/>
                    </a:lnTo>
                    <a:lnTo>
                      <a:pt x="150" y="65"/>
                    </a:lnTo>
                    <a:lnTo>
                      <a:pt x="87" y="27"/>
                    </a:lnTo>
                    <a:lnTo>
                      <a:pt x="49" y="4"/>
                    </a:lnTo>
                    <a:lnTo>
                      <a:pt x="13" y="0"/>
                    </a:lnTo>
                    <a:lnTo>
                      <a:pt x="0" y="17"/>
                    </a:lnTo>
                    <a:lnTo>
                      <a:pt x="40" y="17"/>
                    </a:lnTo>
                    <a:lnTo>
                      <a:pt x="135" y="71"/>
                    </a:lnTo>
                    <a:lnTo>
                      <a:pt x="152" y="90"/>
                    </a:lnTo>
                    <a:lnTo>
                      <a:pt x="67" y="50"/>
                    </a:lnTo>
                    <a:lnTo>
                      <a:pt x="68" y="67"/>
                    </a:lnTo>
                    <a:lnTo>
                      <a:pt x="68" y="67"/>
                    </a:lnTo>
                    <a:close/>
                  </a:path>
                </a:pathLst>
              </a:custGeom>
              <a:solidFill>
                <a:srgbClr val="000000"/>
              </a:solidFill>
              <a:ln w="9525">
                <a:noFill/>
              </a:ln>
            </p:spPr>
            <p:txBody>
              <a:bodyPr/>
              <a:lstStyle/>
              <a:p>
                <a:endParaRPr dirty="0">
                  <a:latin typeface="Arial" panose="020B0604020202020204" pitchFamily="34" charset="0"/>
                </a:endParaRPr>
              </a:p>
            </p:txBody>
          </p:sp>
          <p:sp>
            <p:nvSpPr>
              <p:cNvPr id="41078" name="Freeform 115"/>
              <p:cNvSpPr/>
              <p:nvPr/>
            </p:nvSpPr>
            <p:spPr>
              <a:xfrm>
                <a:off x="1496" y="3273"/>
                <a:ext cx="78" cy="357"/>
              </a:xfrm>
              <a:custGeom>
                <a:avLst/>
                <a:gdLst>
                  <a:gd name="txL" fmla="*/ 0 w 156"/>
                  <a:gd name="txT" fmla="*/ 0 h 714"/>
                  <a:gd name="txR" fmla="*/ 156 w 156"/>
                  <a:gd name="txB" fmla="*/ 714 h 714"/>
                </a:gdLst>
                <a:ahLst/>
                <a:cxnLst>
                  <a:cxn ang="0">
                    <a:pos x="9" y="0"/>
                  </a:cxn>
                  <a:cxn ang="0">
                    <a:pos x="0" y="127"/>
                  </a:cxn>
                  <a:cxn ang="0">
                    <a:pos x="9" y="274"/>
                  </a:cxn>
                  <a:cxn ang="0">
                    <a:pos x="64" y="505"/>
                  </a:cxn>
                  <a:cxn ang="0">
                    <a:pos x="64" y="648"/>
                  </a:cxn>
                  <a:cxn ang="0">
                    <a:pos x="57" y="714"/>
                  </a:cxn>
                  <a:cxn ang="0">
                    <a:pos x="108" y="707"/>
                  </a:cxn>
                  <a:cxn ang="0">
                    <a:pos x="139" y="714"/>
                  </a:cxn>
                  <a:cxn ang="0">
                    <a:pos x="101" y="669"/>
                  </a:cxn>
                  <a:cxn ang="0">
                    <a:pos x="101" y="631"/>
                  </a:cxn>
                  <a:cxn ang="0">
                    <a:pos x="156" y="604"/>
                  </a:cxn>
                  <a:cxn ang="0">
                    <a:pos x="120" y="561"/>
                  </a:cxn>
                  <a:cxn ang="0">
                    <a:pos x="93" y="403"/>
                  </a:cxn>
                  <a:cxn ang="0">
                    <a:pos x="38" y="218"/>
                  </a:cxn>
                  <a:cxn ang="0">
                    <a:pos x="28" y="72"/>
                  </a:cxn>
                  <a:cxn ang="0">
                    <a:pos x="28" y="17"/>
                  </a:cxn>
                  <a:cxn ang="0">
                    <a:pos x="9" y="0"/>
                  </a:cxn>
                  <a:cxn ang="0">
                    <a:pos x="9" y="0"/>
                  </a:cxn>
                </a:cxnLst>
                <a:rect l="txL" t="txT" r="txR" b="txB"/>
                <a:pathLst>
                  <a:path w="156" h="714">
                    <a:moveTo>
                      <a:pt x="9" y="0"/>
                    </a:moveTo>
                    <a:lnTo>
                      <a:pt x="0" y="127"/>
                    </a:lnTo>
                    <a:lnTo>
                      <a:pt x="9" y="274"/>
                    </a:lnTo>
                    <a:lnTo>
                      <a:pt x="64" y="505"/>
                    </a:lnTo>
                    <a:lnTo>
                      <a:pt x="64" y="648"/>
                    </a:lnTo>
                    <a:lnTo>
                      <a:pt x="57" y="714"/>
                    </a:lnTo>
                    <a:lnTo>
                      <a:pt x="108" y="707"/>
                    </a:lnTo>
                    <a:lnTo>
                      <a:pt x="139" y="714"/>
                    </a:lnTo>
                    <a:lnTo>
                      <a:pt x="101" y="669"/>
                    </a:lnTo>
                    <a:lnTo>
                      <a:pt x="101" y="631"/>
                    </a:lnTo>
                    <a:lnTo>
                      <a:pt x="156" y="604"/>
                    </a:lnTo>
                    <a:lnTo>
                      <a:pt x="120" y="561"/>
                    </a:lnTo>
                    <a:lnTo>
                      <a:pt x="93" y="403"/>
                    </a:lnTo>
                    <a:lnTo>
                      <a:pt x="38" y="218"/>
                    </a:lnTo>
                    <a:lnTo>
                      <a:pt x="28" y="72"/>
                    </a:lnTo>
                    <a:lnTo>
                      <a:pt x="28" y="17"/>
                    </a:lnTo>
                    <a:lnTo>
                      <a:pt x="9" y="0"/>
                    </a:lnTo>
                    <a:lnTo>
                      <a:pt x="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79" name="Freeform 116"/>
              <p:cNvSpPr/>
              <p:nvPr/>
            </p:nvSpPr>
            <p:spPr>
              <a:xfrm>
                <a:off x="1590" y="3261"/>
                <a:ext cx="83" cy="361"/>
              </a:xfrm>
              <a:custGeom>
                <a:avLst/>
                <a:gdLst>
                  <a:gd name="txL" fmla="*/ 0 w 165"/>
                  <a:gd name="txT" fmla="*/ 0 h 720"/>
                  <a:gd name="txR" fmla="*/ 165 w 165"/>
                  <a:gd name="txB" fmla="*/ 720 h 720"/>
                </a:gdLst>
                <a:ahLst/>
                <a:cxnLst>
                  <a:cxn ang="0">
                    <a:pos x="165" y="25"/>
                  </a:cxn>
                  <a:cxn ang="0">
                    <a:pos x="142" y="6"/>
                  </a:cxn>
                  <a:cxn ang="0">
                    <a:pos x="110" y="0"/>
                  </a:cxn>
                  <a:cxn ang="0">
                    <a:pos x="85" y="9"/>
                  </a:cxn>
                  <a:cxn ang="0">
                    <a:pos x="82" y="103"/>
                  </a:cxn>
                  <a:cxn ang="0">
                    <a:pos x="72" y="253"/>
                  </a:cxn>
                  <a:cxn ang="0">
                    <a:pos x="55" y="386"/>
                  </a:cxn>
                  <a:cxn ang="0">
                    <a:pos x="36" y="454"/>
                  </a:cxn>
                  <a:cxn ang="0">
                    <a:pos x="45" y="496"/>
                  </a:cxn>
                  <a:cxn ang="0">
                    <a:pos x="30" y="523"/>
                  </a:cxn>
                  <a:cxn ang="0">
                    <a:pos x="40" y="549"/>
                  </a:cxn>
                  <a:cxn ang="0">
                    <a:pos x="30" y="565"/>
                  </a:cxn>
                  <a:cxn ang="0">
                    <a:pos x="59" y="595"/>
                  </a:cxn>
                  <a:cxn ang="0">
                    <a:pos x="42" y="639"/>
                  </a:cxn>
                  <a:cxn ang="0">
                    <a:pos x="63" y="646"/>
                  </a:cxn>
                  <a:cxn ang="0">
                    <a:pos x="0" y="709"/>
                  </a:cxn>
                  <a:cxn ang="0">
                    <a:pos x="59" y="682"/>
                  </a:cxn>
                  <a:cxn ang="0">
                    <a:pos x="63" y="720"/>
                  </a:cxn>
                  <a:cxn ang="0">
                    <a:pos x="91" y="688"/>
                  </a:cxn>
                  <a:cxn ang="0">
                    <a:pos x="83" y="652"/>
                  </a:cxn>
                  <a:cxn ang="0">
                    <a:pos x="74" y="633"/>
                  </a:cxn>
                  <a:cxn ang="0">
                    <a:pos x="68" y="582"/>
                  </a:cxn>
                  <a:cxn ang="0">
                    <a:pos x="59" y="542"/>
                  </a:cxn>
                  <a:cxn ang="0">
                    <a:pos x="63" y="450"/>
                  </a:cxn>
                  <a:cxn ang="0">
                    <a:pos x="82" y="314"/>
                  </a:cxn>
                  <a:cxn ang="0">
                    <a:pos x="91" y="194"/>
                  </a:cxn>
                  <a:cxn ang="0">
                    <a:pos x="101" y="25"/>
                  </a:cxn>
                  <a:cxn ang="0">
                    <a:pos x="139" y="34"/>
                  </a:cxn>
                  <a:cxn ang="0">
                    <a:pos x="165" y="25"/>
                  </a:cxn>
                  <a:cxn ang="0">
                    <a:pos x="165" y="25"/>
                  </a:cxn>
                </a:cxnLst>
                <a:rect l="txL" t="txT" r="txR" b="txB"/>
                <a:pathLst>
                  <a:path w="165" h="720">
                    <a:moveTo>
                      <a:pt x="165" y="25"/>
                    </a:moveTo>
                    <a:lnTo>
                      <a:pt x="142" y="6"/>
                    </a:lnTo>
                    <a:lnTo>
                      <a:pt x="110" y="0"/>
                    </a:lnTo>
                    <a:lnTo>
                      <a:pt x="85" y="9"/>
                    </a:lnTo>
                    <a:lnTo>
                      <a:pt x="82" y="103"/>
                    </a:lnTo>
                    <a:lnTo>
                      <a:pt x="72" y="253"/>
                    </a:lnTo>
                    <a:lnTo>
                      <a:pt x="55" y="386"/>
                    </a:lnTo>
                    <a:lnTo>
                      <a:pt x="36" y="454"/>
                    </a:lnTo>
                    <a:lnTo>
                      <a:pt x="45" y="496"/>
                    </a:lnTo>
                    <a:lnTo>
                      <a:pt x="30" y="523"/>
                    </a:lnTo>
                    <a:lnTo>
                      <a:pt x="40" y="549"/>
                    </a:lnTo>
                    <a:lnTo>
                      <a:pt x="30" y="565"/>
                    </a:lnTo>
                    <a:lnTo>
                      <a:pt x="59" y="595"/>
                    </a:lnTo>
                    <a:lnTo>
                      <a:pt x="42" y="639"/>
                    </a:lnTo>
                    <a:lnTo>
                      <a:pt x="63" y="646"/>
                    </a:lnTo>
                    <a:lnTo>
                      <a:pt x="0" y="709"/>
                    </a:lnTo>
                    <a:lnTo>
                      <a:pt x="59" y="682"/>
                    </a:lnTo>
                    <a:lnTo>
                      <a:pt x="63" y="720"/>
                    </a:lnTo>
                    <a:lnTo>
                      <a:pt x="91" y="688"/>
                    </a:lnTo>
                    <a:lnTo>
                      <a:pt x="83" y="652"/>
                    </a:lnTo>
                    <a:lnTo>
                      <a:pt x="74" y="633"/>
                    </a:lnTo>
                    <a:lnTo>
                      <a:pt x="68" y="582"/>
                    </a:lnTo>
                    <a:lnTo>
                      <a:pt x="59" y="542"/>
                    </a:lnTo>
                    <a:lnTo>
                      <a:pt x="63" y="450"/>
                    </a:lnTo>
                    <a:lnTo>
                      <a:pt x="82" y="314"/>
                    </a:lnTo>
                    <a:lnTo>
                      <a:pt x="91" y="194"/>
                    </a:lnTo>
                    <a:lnTo>
                      <a:pt x="101" y="25"/>
                    </a:lnTo>
                    <a:lnTo>
                      <a:pt x="139" y="34"/>
                    </a:lnTo>
                    <a:lnTo>
                      <a:pt x="165" y="25"/>
                    </a:lnTo>
                    <a:lnTo>
                      <a:pt x="165" y="25"/>
                    </a:lnTo>
                    <a:close/>
                  </a:path>
                </a:pathLst>
              </a:custGeom>
              <a:solidFill>
                <a:srgbClr val="000000"/>
              </a:solidFill>
              <a:ln w="9525">
                <a:noFill/>
              </a:ln>
            </p:spPr>
            <p:txBody>
              <a:bodyPr/>
              <a:lstStyle/>
              <a:p>
                <a:endParaRPr dirty="0">
                  <a:latin typeface="Arial" panose="020B0604020202020204" pitchFamily="34" charset="0"/>
                </a:endParaRPr>
              </a:p>
            </p:txBody>
          </p:sp>
          <p:sp>
            <p:nvSpPr>
              <p:cNvPr id="41080" name="Freeform 117"/>
              <p:cNvSpPr/>
              <p:nvPr/>
            </p:nvSpPr>
            <p:spPr>
              <a:xfrm>
                <a:off x="1565" y="3584"/>
                <a:ext cx="39" cy="25"/>
              </a:xfrm>
              <a:custGeom>
                <a:avLst/>
                <a:gdLst>
                  <a:gd name="txL" fmla="*/ 0 w 77"/>
                  <a:gd name="txT" fmla="*/ 0 h 52"/>
                  <a:gd name="txR" fmla="*/ 77 w 77"/>
                  <a:gd name="txB" fmla="*/ 52 h 52"/>
                </a:gdLst>
                <a:ahLst/>
                <a:cxnLst>
                  <a:cxn ang="0">
                    <a:pos x="0" y="27"/>
                  </a:cxn>
                  <a:cxn ang="0">
                    <a:pos x="32" y="33"/>
                  </a:cxn>
                  <a:cxn ang="0">
                    <a:pos x="77" y="0"/>
                  </a:cxn>
                  <a:cxn ang="0">
                    <a:pos x="72" y="17"/>
                  </a:cxn>
                  <a:cxn ang="0">
                    <a:pos x="41" y="52"/>
                  </a:cxn>
                  <a:cxn ang="0">
                    <a:pos x="0" y="27"/>
                  </a:cxn>
                  <a:cxn ang="0">
                    <a:pos x="0" y="27"/>
                  </a:cxn>
                </a:cxnLst>
                <a:rect l="txL" t="txT" r="txR" b="txB"/>
                <a:pathLst>
                  <a:path w="77" h="52">
                    <a:moveTo>
                      <a:pt x="0" y="27"/>
                    </a:moveTo>
                    <a:lnTo>
                      <a:pt x="32" y="33"/>
                    </a:lnTo>
                    <a:lnTo>
                      <a:pt x="77" y="0"/>
                    </a:lnTo>
                    <a:lnTo>
                      <a:pt x="72" y="17"/>
                    </a:lnTo>
                    <a:lnTo>
                      <a:pt x="41" y="52"/>
                    </a:lnTo>
                    <a:lnTo>
                      <a:pt x="0" y="27"/>
                    </a:lnTo>
                    <a:lnTo>
                      <a:pt x="0" y="27"/>
                    </a:lnTo>
                    <a:close/>
                  </a:path>
                </a:pathLst>
              </a:custGeom>
              <a:solidFill>
                <a:srgbClr val="000000"/>
              </a:solidFill>
              <a:ln w="9525">
                <a:noFill/>
              </a:ln>
            </p:spPr>
            <p:txBody>
              <a:bodyPr/>
              <a:lstStyle/>
              <a:p>
                <a:endParaRPr dirty="0">
                  <a:latin typeface="Arial" panose="020B0604020202020204" pitchFamily="34" charset="0"/>
                </a:endParaRPr>
              </a:p>
            </p:txBody>
          </p:sp>
          <p:sp>
            <p:nvSpPr>
              <p:cNvPr id="41081" name="Freeform 118"/>
              <p:cNvSpPr/>
              <p:nvPr/>
            </p:nvSpPr>
            <p:spPr>
              <a:xfrm>
                <a:off x="1523" y="3641"/>
                <a:ext cx="153" cy="200"/>
              </a:xfrm>
              <a:custGeom>
                <a:avLst/>
                <a:gdLst>
                  <a:gd name="txL" fmla="*/ 0 w 306"/>
                  <a:gd name="txT" fmla="*/ 0 h 401"/>
                  <a:gd name="txR" fmla="*/ 306 w 306"/>
                  <a:gd name="txB" fmla="*/ 401 h 401"/>
                </a:gdLst>
                <a:ahLst/>
                <a:cxnLst>
                  <a:cxn ang="0">
                    <a:pos x="0" y="0"/>
                  </a:cxn>
                  <a:cxn ang="0">
                    <a:pos x="6" y="44"/>
                  </a:cxn>
                  <a:cxn ang="0">
                    <a:pos x="6" y="95"/>
                  </a:cxn>
                  <a:cxn ang="0">
                    <a:pos x="19" y="170"/>
                  </a:cxn>
                  <a:cxn ang="0">
                    <a:pos x="38" y="270"/>
                  </a:cxn>
                  <a:cxn ang="0">
                    <a:pos x="55" y="356"/>
                  </a:cxn>
                  <a:cxn ang="0">
                    <a:pos x="97" y="384"/>
                  </a:cxn>
                  <a:cxn ang="0">
                    <a:pos x="142" y="401"/>
                  </a:cxn>
                  <a:cxn ang="0">
                    <a:pos x="226" y="394"/>
                  </a:cxn>
                  <a:cxn ang="0">
                    <a:pos x="275" y="384"/>
                  </a:cxn>
                  <a:cxn ang="0">
                    <a:pos x="302" y="367"/>
                  </a:cxn>
                  <a:cxn ang="0">
                    <a:pos x="306" y="325"/>
                  </a:cxn>
                  <a:cxn ang="0">
                    <a:pos x="275" y="339"/>
                  </a:cxn>
                  <a:cxn ang="0">
                    <a:pos x="243" y="346"/>
                  </a:cxn>
                  <a:cxn ang="0">
                    <a:pos x="256" y="356"/>
                  </a:cxn>
                  <a:cxn ang="0">
                    <a:pos x="253" y="371"/>
                  </a:cxn>
                  <a:cxn ang="0">
                    <a:pos x="226" y="375"/>
                  </a:cxn>
                  <a:cxn ang="0">
                    <a:pos x="213" y="362"/>
                  </a:cxn>
                  <a:cxn ang="0">
                    <a:pos x="220" y="352"/>
                  </a:cxn>
                  <a:cxn ang="0">
                    <a:pos x="158" y="365"/>
                  </a:cxn>
                  <a:cxn ang="0">
                    <a:pos x="112" y="362"/>
                  </a:cxn>
                  <a:cxn ang="0">
                    <a:pos x="87" y="339"/>
                  </a:cxn>
                  <a:cxn ang="0">
                    <a:pos x="116" y="346"/>
                  </a:cxn>
                  <a:cxn ang="0">
                    <a:pos x="97" y="325"/>
                  </a:cxn>
                  <a:cxn ang="0">
                    <a:pos x="66" y="289"/>
                  </a:cxn>
                  <a:cxn ang="0">
                    <a:pos x="47" y="244"/>
                  </a:cxn>
                  <a:cxn ang="0">
                    <a:pos x="25" y="147"/>
                  </a:cxn>
                  <a:cxn ang="0">
                    <a:pos x="42" y="114"/>
                  </a:cxn>
                  <a:cxn ang="0">
                    <a:pos x="80" y="88"/>
                  </a:cxn>
                  <a:cxn ang="0">
                    <a:pos x="116" y="59"/>
                  </a:cxn>
                  <a:cxn ang="0">
                    <a:pos x="93" y="59"/>
                  </a:cxn>
                  <a:cxn ang="0">
                    <a:pos x="28" y="109"/>
                  </a:cxn>
                  <a:cxn ang="0">
                    <a:pos x="15" y="69"/>
                  </a:cxn>
                  <a:cxn ang="0">
                    <a:pos x="46" y="52"/>
                  </a:cxn>
                  <a:cxn ang="0">
                    <a:pos x="51" y="73"/>
                  </a:cxn>
                  <a:cxn ang="0">
                    <a:pos x="61" y="52"/>
                  </a:cxn>
                  <a:cxn ang="0">
                    <a:pos x="106" y="23"/>
                  </a:cxn>
                  <a:cxn ang="0">
                    <a:pos x="106" y="4"/>
                  </a:cxn>
                  <a:cxn ang="0">
                    <a:pos x="74" y="18"/>
                  </a:cxn>
                  <a:cxn ang="0">
                    <a:pos x="38" y="4"/>
                  </a:cxn>
                  <a:cxn ang="0">
                    <a:pos x="25" y="27"/>
                  </a:cxn>
                  <a:cxn ang="0">
                    <a:pos x="0" y="0"/>
                  </a:cxn>
                  <a:cxn ang="0">
                    <a:pos x="0" y="0"/>
                  </a:cxn>
                </a:cxnLst>
                <a:rect l="txL" t="txT" r="txR" b="txB"/>
                <a:pathLst>
                  <a:path w="306" h="401">
                    <a:moveTo>
                      <a:pt x="0" y="0"/>
                    </a:moveTo>
                    <a:lnTo>
                      <a:pt x="6" y="44"/>
                    </a:lnTo>
                    <a:lnTo>
                      <a:pt x="6" y="95"/>
                    </a:lnTo>
                    <a:lnTo>
                      <a:pt x="19" y="170"/>
                    </a:lnTo>
                    <a:lnTo>
                      <a:pt x="38" y="270"/>
                    </a:lnTo>
                    <a:lnTo>
                      <a:pt x="55" y="356"/>
                    </a:lnTo>
                    <a:lnTo>
                      <a:pt x="97" y="384"/>
                    </a:lnTo>
                    <a:lnTo>
                      <a:pt x="142" y="401"/>
                    </a:lnTo>
                    <a:lnTo>
                      <a:pt x="226" y="394"/>
                    </a:lnTo>
                    <a:lnTo>
                      <a:pt x="275" y="384"/>
                    </a:lnTo>
                    <a:lnTo>
                      <a:pt x="302" y="367"/>
                    </a:lnTo>
                    <a:lnTo>
                      <a:pt x="306" y="325"/>
                    </a:lnTo>
                    <a:lnTo>
                      <a:pt x="275" y="339"/>
                    </a:lnTo>
                    <a:lnTo>
                      <a:pt x="243" y="346"/>
                    </a:lnTo>
                    <a:lnTo>
                      <a:pt x="256" y="356"/>
                    </a:lnTo>
                    <a:lnTo>
                      <a:pt x="253" y="371"/>
                    </a:lnTo>
                    <a:lnTo>
                      <a:pt x="226" y="375"/>
                    </a:lnTo>
                    <a:lnTo>
                      <a:pt x="213" y="362"/>
                    </a:lnTo>
                    <a:lnTo>
                      <a:pt x="220" y="352"/>
                    </a:lnTo>
                    <a:lnTo>
                      <a:pt x="158" y="365"/>
                    </a:lnTo>
                    <a:lnTo>
                      <a:pt x="112" y="362"/>
                    </a:lnTo>
                    <a:lnTo>
                      <a:pt x="87" y="339"/>
                    </a:lnTo>
                    <a:lnTo>
                      <a:pt x="116" y="346"/>
                    </a:lnTo>
                    <a:lnTo>
                      <a:pt x="97" y="325"/>
                    </a:lnTo>
                    <a:lnTo>
                      <a:pt x="66" y="289"/>
                    </a:lnTo>
                    <a:lnTo>
                      <a:pt x="47" y="244"/>
                    </a:lnTo>
                    <a:lnTo>
                      <a:pt x="25" y="147"/>
                    </a:lnTo>
                    <a:lnTo>
                      <a:pt x="42" y="114"/>
                    </a:lnTo>
                    <a:lnTo>
                      <a:pt x="80" y="88"/>
                    </a:lnTo>
                    <a:lnTo>
                      <a:pt x="116" y="59"/>
                    </a:lnTo>
                    <a:lnTo>
                      <a:pt x="93" y="59"/>
                    </a:lnTo>
                    <a:lnTo>
                      <a:pt x="28" y="109"/>
                    </a:lnTo>
                    <a:lnTo>
                      <a:pt x="15" y="69"/>
                    </a:lnTo>
                    <a:lnTo>
                      <a:pt x="46" y="52"/>
                    </a:lnTo>
                    <a:lnTo>
                      <a:pt x="51" y="73"/>
                    </a:lnTo>
                    <a:lnTo>
                      <a:pt x="61" y="52"/>
                    </a:lnTo>
                    <a:lnTo>
                      <a:pt x="106" y="23"/>
                    </a:lnTo>
                    <a:lnTo>
                      <a:pt x="106" y="4"/>
                    </a:lnTo>
                    <a:lnTo>
                      <a:pt x="74" y="18"/>
                    </a:lnTo>
                    <a:lnTo>
                      <a:pt x="38" y="4"/>
                    </a:lnTo>
                    <a:lnTo>
                      <a:pt x="25" y="2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82" name="Freeform 119"/>
              <p:cNvSpPr/>
              <p:nvPr/>
            </p:nvSpPr>
            <p:spPr>
              <a:xfrm>
                <a:off x="1622" y="3604"/>
                <a:ext cx="55" cy="204"/>
              </a:xfrm>
              <a:custGeom>
                <a:avLst/>
                <a:gdLst>
                  <a:gd name="txL" fmla="*/ 0 w 111"/>
                  <a:gd name="txT" fmla="*/ 0 h 409"/>
                  <a:gd name="txR" fmla="*/ 111 w 111"/>
                  <a:gd name="txB" fmla="*/ 409 h 409"/>
                </a:gdLst>
                <a:ahLst/>
                <a:cxnLst>
                  <a:cxn ang="0">
                    <a:pos x="23" y="0"/>
                  </a:cxn>
                  <a:cxn ang="0">
                    <a:pos x="46" y="88"/>
                  </a:cxn>
                  <a:cxn ang="0">
                    <a:pos x="46" y="150"/>
                  </a:cxn>
                  <a:cxn ang="0">
                    <a:pos x="65" y="221"/>
                  </a:cxn>
                  <a:cxn ang="0">
                    <a:pos x="95" y="325"/>
                  </a:cxn>
                  <a:cxn ang="0">
                    <a:pos x="111" y="409"/>
                  </a:cxn>
                  <a:cxn ang="0">
                    <a:pos x="101" y="409"/>
                  </a:cxn>
                  <a:cxn ang="0">
                    <a:pos x="92" y="331"/>
                  </a:cxn>
                  <a:cxn ang="0">
                    <a:pos x="65" y="263"/>
                  </a:cxn>
                  <a:cxn ang="0">
                    <a:pos x="37" y="183"/>
                  </a:cxn>
                  <a:cxn ang="0">
                    <a:pos x="6" y="133"/>
                  </a:cxn>
                  <a:cxn ang="0">
                    <a:pos x="19" y="97"/>
                  </a:cxn>
                  <a:cxn ang="0">
                    <a:pos x="23" y="61"/>
                  </a:cxn>
                  <a:cxn ang="0">
                    <a:pos x="0" y="78"/>
                  </a:cxn>
                  <a:cxn ang="0">
                    <a:pos x="19" y="42"/>
                  </a:cxn>
                  <a:cxn ang="0">
                    <a:pos x="23" y="0"/>
                  </a:cxn>
                  <a:cxn ang="0">
                    <a:pos x="23" y="0"/>
                  </a:cxn>
                </a:cxnLst>
                <a:rect l="txL" t="txT" r="txR" b="txB"/>
                <a:pathLst>
                  <a:path w="111" h="409">
                    <a:moveTo>
                      <a:pt x="23" y="0"/>
                    </a:moveTo>
                    <a:lnTo>
                      <a:pt x="46" y="88"/>
                    </a:lnTo>
                    <a:lnTo>
                      <a:pt x="46" y="150"/>
                    </a:lnTo>
                    <a:lnTo>
                      <a:pt x="65" y="221"/>
                    </a:lnTo>
                    <a:lnTo>
                      <a:pt x="95" y="325"/>
                    </a:lnTo>
                    <a:lnTo>
                      <a:pt x="111" y="409"/>
                    </a:lnTo>
                    <a:lnTo>
                      <a:pt x="101" y="409"/>
                    </a:lnTo>
                    <a:lnTo>
                      <a:pt x="92" y="331"/>
                    </a:lnTo>
                    <a:lnTo>
                      <a:pt x="65" y="263"/>
                    </a:lnTo>
                    <a:lnTo>
                      <a:pt x="37" y="183"/>
                    </a:lnTo>
                    <a:lnTo>
                      <a:pt x="6" y="133"/>
                    </a:lnTo>
                    <a:lnTo>
                      <a:pt x="19" y="97"/>
                    </a:lnTo>
                    <a:lnTo>
                      <a:pt x="23" y="61"/>
                    </a:lnTo>
                    <a:lnTo>
                      <a:pt x="0" y="78"/>
                    </a:lnTo>
                    <a:lnTo>
                      <a:pt x="19" y="4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83" name="Freeform 120"/>
              <p:cNvSpPr/>
              <p:nvPr/>
            </p:nvSpPr>
            <p:spPr>
              <a:xfrm>
                <a:off x="1523" y="3280"/>
                <a:ext cx="64" cy="173"/>
              </a:xfrm>
              <a:custGeom>
                <a:avLst/>
                <a:gdLst>
                  <a:gd name="txL" fmla="*/ 0 w 129"/>
                  <a:gd name="txT" fmla="*/ 0 h 346"/>
                  <a:gd name="txR" fmla="*/ 129 w 129"/>
                  <a:gd name="txB" fmla="*/ 346 h 346"/>
                </a:gdLst>
                <a:ahLst/>
                <a:cxnLst>
                  <a:cxn ang="0">
                    <a:pos x="0" y="11"/>
                  </a:cxn>
                  <a:cxn ang="0">
                    <a:pos x="51" y="11"/>
                  </a:cxn>
                  <a:cxn ang="0">
                    <a:pos x="103" y="0"/>
                  </a:cxn>
                  <a:cxn ang="0">
                    <a:pos x="55" y="21"/>
                  </a:cxn>
                  <a:cxn ang="0">
                    <a:pos x="110" y="42"/>
                  </a:cxn>
                  <a:cxn ang="0">
                    <a:pos x="55" y="51"/>
                  </a:cxn>
                  <a:cxn ang="0">
                    <a:pos x="123" y="57"/>
                  </a:cxn>
                  <a:cxn ang="0">
                    <a:pos x="72" y="69"/>
                  </a:cxn>
                  <a:cxn ang="0">
                    <a:pos x="129" y="78"/>
                  </a:cxn>
                  <a:cxn ang="0">
                    <a:pos x="51" y="103"/>
                  </a:cxn>
                  <a:cxn ang="0">
                    <a:pos x="103" y="110"/>
                  </a:cxn>
                  <a:cxn ang="0">
                    <a:pos x="103" y="165"/>
                  </a:cxn>
                  <a:cxn ang="0">
                    <a:pos x="103" y="346"/>
                  </a:cxn>
                  <a:cxn ang="0">
                    <a:pos x="72" y="126"/>
                  </a:cxn>
                  <a:cxn ang="0">
                    <a:pos x="15" y="105"/>
                  </a:cxn>
                  <a:cxn ang="0">
                    <a:pos x="82" y="84"/>
                  </a:cxn>
                  <a:cxn ang="0">
                    <a:pos x="34" y="72"/>
                  </a:cxn>
                  <a:cxn ang="0">
                    <a:pos x="55" y="63"/>
                  </a:cxn>
                  <a:cxn ang="0">
                    <a:pos x="15" y="50"/>
                  </a:cxn>
                  <a:cxn ang="0">
                    <a:pos x="68" y="42"/>
                  </a:cxn>
                  <a:cxn ang="0">
                    <a:pos x="0" y="11"/>
                  </a:cxn>
                  <a:cxn ang="0">
                    <a:pos x="0" y="11"/>
                  </a:cxn>
                </a:cxnLst>
                <a:rect l="txL" t="txT" r="txR" b="txB"/>
                <a:pathLst>
                  <a:path w="129" h="346">
                    <a:moveTo>
                      <a:pt x="0" y="11"/>
                    </a:moveTo>
                    <a:lnTo>
                      <a:pt x="51" y="11"/>
                    </a:lnTo>
                    <a:lnTo>
                      <a:pt x="103" y="0"/>
                    </a:lnTo>
                    <a:lnTo>
                      <a:pt x="55" y="21"/>
                    </a:lnTo>
                    <a:lnTo>
                      <a:pt x="110" y="42"/>
                    </a:lnTo>
                    <a:lnTo>
                      <a:pt x="55" y="51"/>
                    </a:lnTo>
                    <a:lnTo>
                      <a:pt x="123" y="57"/>
                    </a:lnTo>
                    <a:lnTo>
                      <a:pt x="72" y="69"/>
                    </a:lnTo>
                    <a:lnTo>
                      <a:pt x="129" y="78"/>
                    </a:lnTo>
                    <a:lnTo>
                      <a:pt x="51" y="103"/>
                    </a:lnTo>
                    <a:lnTo>
                      <a:pt x="103" y="110"/>
                    </a:lnTo>
                    <a:lnTo>
                      <a:pt x="103" y="165"/>
                    </a:lnTo>
                    <a:lnTo>
                      <a:pt x="103" y="346"/>
                    </a:lnTo>
                    <a:lnTo>
                      <a:pt x="72" y="126"/>
                    </a:lnTo>
                    <a:lnTo>
                      <a:pt x="15" y="105"/>
                    </a:lnTo>
                    <a:lnTo>
                      <a:pt x="82" y="84"/>
                    </a:lnTo>
                    <a:lnTo>
                      <a:pt x="34" y="72"/>
                    </a:lnTo>
                    <a:lnTo>
                      <a:pt x="55" y="63"/>
                    </a:lnTo>
                    <a:lnTo>
                      <a:pt x="15" y="50"/>
                    </a:lnTo>
                    <a:lnTo>
                      <a:pt x="68" y="42"/>
                    </a:lnTo>
                    <a:lnTo>
                      <a:pt x="0" y="11"/>
                    </a:lnTo>
                    <a:lnTo>
                      <a:pt x="0" y="11"/>
                    </a:lnTo>
                    <a:close/>
                  </a:path>
                </a:pathLst>
              </a:custGeom>
              <a:solidFill>
                <a:srgbClr val="000000"/>
              </a:solidFill>
              <a:ln w="9525">
                <a:noFill/>
              </a:ln>
            </p:spPr>
            <p:txBody>
              <a:bodyPr/>
              <a:lstStyle/>
              <a:p>
                <a:endParaRPr dirty="0">
                  <a:latin typeface="Arial" panose="020B0604020202020204" pitchFamily="34" charset="0"/>
                </a:endParaRPr>
              </a:p>
            </p:txBody>
          </p:sp>
          <p:sp>
            <p:nvSpPr>
              <p:cNvPr id="41084" name="Freeform 121"/>
              <p:cNvSpPr/>
              <p:nvPr/>
            </p:nvSpPr>
            <p:spPr>
              <a:xfrm>
                <a:off x="1579" y="3754"/>
                <a:ext cx="80" cy="45"/>
              </a:xfrm>
              <a:custGeom>
                <a:avLst/>
                <a:gdLst>
                  <a:gd name="txL" fmla="*/ 0 w 162"/>
                  <a:gd name="txT" fmla="*/ 0 h 91"/>
                  <a:gd name="txR" fmla="*/ 162 w 162"/>
                  <a:gd name="txB" fmla="*/ 91 h 91"/>
                </a:gdLst>
                <a:ahLst/>
                <a:cxnLst>
                  <a:cxn ang="0">
                    <a:pos x="0" y="53"/>
                  </a:cxn>
                  <a:cxn ang="0">
                    <a:pos x="49" y="83"/>
                  </a:cxn>
                  <a:cxn ang="0">
                    <a:pos x="82" y="91"/>
                  </a:cxn>
                  <a:cxn ang="0">
                    <a:pos x="108" y="81"/>
                  </a:cxn>
                  <a:cxn ang="0">
                    <a:pos x="131" y="83"/>
                  </a:cxn>
                  <a:cxn ang="0">
                    <a:pos x="141" y="91"/>
                  </a:cxn>
                  <a:cxn ang="0">
                    <a:pos x="156" y="60"/>
                  </a:cxn>
                  <a:cxn ang="0">
                    <a:pos x="162" y="26"/>
                  </a:cxn>
                  <a:cxn ang="0">
                    <a:pos x="154" y="0"/>
                  </a:cxn>
                  <a:cxn ang="0">
                    <a:pos x="133" y="22"/>
                  </a:cxn>
                  <a:cxn ang="0">
                    <a:pos x="99" y="38"/>
                  </a:cxn>
                  <a:cxn ang="0">
                    <a:pos x="57" y="41"/>
                  </a:cxn>
                  <a:cxn ang="0">
                    <a:pos x="34" y="38"/>
                  </a:cxn>
                  <a:cxn ang="0">
                    <a:pos x="53" y="57"/>
                  </a:cxn>
                  <a:cxn ang="0">
                    <a:pos x="0" y="53"/>
                  </a:cxn>
                  <a:cxn ang="0">
                    <a:pos x="0" y="53"/>
                  </a:cxn>
                </a:cxnLst>
                <a:rect l="txL" t="txT" r="txR" b="txB"/>
                <a:pathLst>
                  <a:path w="162" h="91">
                    <a:moveTo>
                      <a:pt x="0" y="53"/>
                    </a:moveTo>
                    <a:lnTo>
                      <a:pt x="49" y="83"/>
                    </a:lnTo>
                    <a:lnTo>
                      <a:pt x="82" y="91"/>
                    </a:lnTo>
                    <a:lnTo>
                      <a:pt x="108" y="81"/>
                    </a:lnTo>
                    <a:lnTo>
                      <a:pt x="131" y="83"/>
                    </a:lnTo>
                    <a:lnTo>
                      <a:pt x="141" y="91"/>
                    </a:lnTo>
                    <a:lnTo>
                      <a:pt x="156" y="60"/>
                    </a:lnTo>
                    <a:lnTo>
                      <a:pt x="162" y="26"/>
                    </a:lnTo>
                    <a:lnTo>
                      <a:pt x="154" y="0"/>
                    </a:lnTo>
                    <a:lnTo>
                      <a:pt x="133" y="22"/>
                    </a:lnTo>
                    <a:lnTo>
                      <a:pt x="99" y="38"/>
                    </a:lnTo>
                    <a:lnTo>
                      <a:pt x="57" y="41"/>
                    </a:lnTo>
                    <a:lnTo>
                      <a:pt x="34" y="38"/>
                    </a:lnTo>
                    <a:lnTo>
                      <a:pt x="53" y="57"/>
                    </a:lnTo>
                    <a:lnTo>
                      <a:pt x="0" y="53"/>
                    </a:lnTo>
                    <a:lnTo>
                      <a:pt x="0" y="53"/>
                    </a:lnTo>
                    <a:close/>
                  </a:path>
                </a:pathLst>
              </a:custGeom>
              <a:solidFill>
                <a:srgbClr val="000000"/>
              </a:solidFill>
              <a:ln w="9525">
                <a:noFill/>
              </a:ln>
            </p:spPr>
            <p:txBody>
              <a:bodyPr/>
              <a:lstStyle/>
              <a:p>
                <a:endParaRPr dirty="0">
                  <a:latin typeface="Arial" panose="020B0604020202020204" pitchFamily="34" charset="0"/>
                </a:endParaRPr>
              </a:p>
            </p:txBody>
          </p:sp>
          <p:sp>
            <p:nvSpPr>
              <p:cNvPr id="41085" name="Freeform 122"/>
              <p:cNvSpPr/>
              <p:nvPr/>
            </p:nvSpPr>
            <p:spPr>
              <a:xfrm>
                <a:off x="1535" y="3676"/>
                <a:ext cx="7" cy="12"/>
              </a:xfrm>
              <a:custGeom>
                <a:avLst/>
                <a:gdLst>
                  <a:gd name="txL" fmla="*/ 0 w 13"/>
                  <a:gd name="txT" fmla="*/ 0 h 24"/>
                  <a:gd name="txR" fmla="*/ 13 w 13"/>
                  <a:gd name="txB" fmla="*/ 24 h 24"/>
                </a:gdLst>
                <a:ahLst/>
                <a:cxnLst>
                  <a:cxn ang="0">
                    <a:pos x="0" y="0"/>
                  </a:cxn>
                  <a:cxn ang="0">
                    <a:pos x="9" y="24"/>
                  </a:cxn>
                  <a:cxn ang="0">
                    <a:pos x="13" y="13"/>
                  </a:cxn>
                  <a:cxn ang="0">
                    <a:pos x="7" y="0"/>
                  </a:cxn>
                  <a:cxn ang="0">
                    <a:pos x="0" y="0"/>
                  </a:cxn>
                  <a:cxn ang="0">
                    <a:pos x="0" y="0"/>
                  </a:cxn>
                </a:cxnLst>
                <a:rect l="txL" t="txT" r="txR" b="txB"/>
                <a:pathLst>
                  <a:path w="13" h="24">
                    <a:moveTo>
                      <a:pt x="0" y="0"/>
                    </a:moveTo>
                    <a:lnTo>
                      <a:pt x="9" y="24"/>
                    </a:lnTo>
                    <a:lnTo>
                      <a:pt x="13" y="13"/>
                    </a:lnTo>
                    <a:lnTo>
                      <a:pt x="7" y="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1086" name="Freeform 123"/>
              <p:cNvSpPr/>
              <p:nvPr/>
            </p:nvSpPr>
            <p:spPr>
              <a:xfrm>
                <a:off x="1569" y="3663"/>
                <a:ext cx="66" cy="15"/>
              </a:xfrm>
              <a:custGeom>
                <a:avLst/>
                <a:gdLst>
                  <a:gd name="txL" fmla="*/ 0 w 131"/>
                  <a:gd name="txT" fmla="*/ 0 h 31"/>
                  <a:gd name="txR" fmla="*/ 131 w 131"/>
                  <a:gd name="txB" fmla="*/ 31 h 31"/>
                </a:gdLst>
                <a:ahLst/>
                <a:cxnLst>
                  <a:cxn ang="0">
                    <a:pos x="0" y="15"/>
                  </a:cxn>
                  <a:cxn ang="0">
                    <a:pos x="44" y="0"/>
                  </a:cxn>
                  <a:cxn ang="0">
                    <a:pos x="82" y="0"/>
                  </a:cxn>
                  <a:cxn ang="0">
                    <a:pos x="122" y="8"/>
                  </a:cxn>
                  <a:cxn ang="0">
                    <a:pos x="131" y="31"/>
                  </a:cxn>
                  <a:cxn ang="0">
                    <a:pos x="99" y="13"/>
                  </a:cxn>
                  <a:cxn ang="0">
                    <a:pos x="55" y="10"/>
                  </a:cxn>
                  <a:cxn ang="0">
                    <a:pos x="25" y="17"/>
                  </a:cxn>
                  <a:cxn ang="0">
                    <a:pos x="0" y="15"/>
                  </a:cxn>
                  <a:cxn ang="0">
                    <a:pos x="0" y="15"/>
                  </a:cxn>
                </a:cxnLst>
                <a:rect l="txL" t="txT" r="txR" b="txB"/>
                <a:pathLst>
                  <a:path w="131" h="31">
                    <a:moveTo>
                      <a:pt x="0" y="15"/>
                    </a:moveTo>
                    <a:lnTo>
                      <a:pt x="44" y="0"/>
                    </a:lnTo>
                    <a:lnTo>
                      <a:pt x="82" y="0"/>
                    </a:lnTo>
                    <a:lnTo>
                      <a:pt x="122" y="8"/>
                    </a:lnTo>
                    <a:lnTo>
                      <a:pt x="131" y="31"/>
                    </a:lnTo>
                    <a:lnTo>
                      <a:pt x="99" y="13"/>
                    </a:lnTo>
                    <a:lnTo>
                      <a:pt x="55" y="10"/>
                    </a:lnTo>
                    <a:lnTo>
                      <a:pt x="25" y="17"/>
                    </a:lnTo>
                    <a:lnTo>
                      <a:pt x="0" y="15"/>
                    </a:lnTo>
                    <a:lnTo>
                      <a:pt x="0" y="15"/>
                    </a:lnTo>
                    <a:close/>
                  </a:path>
                </a:pathLst>
              </a:custGeom>
              <a:solidFill>
                <a:srgbClr val="000000"/>
              </a:solidFill>
              <a:ln w="9525">
                <a:noFill/>
              </a:ln>
            </p:spPr>
            <p:txBody>
              <a:bodyPr/>
              <a:lstStyle/>
              <a:p>
                <a:endParaRPr dirty="0">
                  <a:latin typeface="Arial" panose="020B0604020202020204" pitchFamily="34" charset="0"/>
                </a:endParaRPr>
              </a:p>
            </p:txBody>
          </p:sp>
          <p:sp>
            <p:nvSpPr>
              <p:cNvPr id="41087" name="Freeform 124"/>
              <p:cNvSpPr/>
              <p:nvPr/>
            </p:nvSpPr>
            <p:spPr>
              <a:xfrm>
                <a:off x="1672" y="1891"/>
                <a:ext cx="24" cy="31"/>
              </a:xfrm>
              <a:custGeom>
                <a:avLst/>
                <a:gdLst>
                  <a:gd name="txL" fmla="*/ 0 w 50"/>
                  <a:gd name="txT" fmla="*/ 0 h 63"/>
                  <a:gd name="txR" fmla="*/ 50 w 50"/>
                  <a:gd name="txB" fmla="*/ 63 h 63"/>
                </a:gdLst>
                <a:ahLst/>
                <a:cxnLst>
                  <a:cxn ang="0">
                    <a:pos x="31" y="2"/>
                  </a:cxn>
                  <a:cxn ang="0">
                    <a:pos x="15" y="0"/>
                  </a:cxn>
                  <a:cxn ang="0">
                    <a:pos x="0" y="21"/>
                  </a:cxn>
                  <a:cxn ang="0">
                    <a:pos x="21" y="15"/>
                  </a:cxn>
                  <a:cxn ang="0">
                    <a:pos x="36" y="27"/>
                  </a:cxn>
                  <a:cxn ang="0">
                    <a:pos x="31" y="55"/>
                  </a:cxn>
                  <a:cxn ang="0">
                    <a:pos x="44" y="63"/>
                  </a:cxn>
                  <a:cxn ang="0">
                    <a:pos x="44" y="38"/>
                  </a:cxn>
                  <a:cxn ang="0">
                    <a:pos x="50" y="27"/>
                  </a:cxn>
                  <a:cxn ang="0">
                    <a:pos x="31" y="2"/>
                  </a:cxn>
                  <a:cxn ang="0">
                    <a:pos x="31" y="2"/>
                  </a:cxn>
                </a:cxnLst>
                <a:rect l="txL" t="txT" r="txR" b="txB"/>
                <a:pathLst>
                  <a:path w="50" h="63">
                    <a:moveTo>
                      <a:pt x="31" y="2"/>
                    </a:moveTo>
                    <a:lnTo>
                      <a:pt x="15" y="0"/>
                    </a:lnTo>
                    <a:lnTo>
                      <a:pt x="0" y="21"/>
                    </a:lnTo>
                    <a:lnTo>
                      <a:pt x="21" y="15"/>
                    </a:lnTo>
                    <a:lnTo>
                      <a:pt x="36" y="27"/>
                    </a:lnTo>
                    <a:lnTo>
                      <a:pt x="31" y="55"/>
                    </a:lnTo>
                    <a:lnTo>
                      <a:pt x="44" y="63"/>
                    </a:lnTo>
                    <a:lnTo>
                      <a:pt x="44" y="38"/>
                    </a:lnTo>
                    <a:lnTo>
                      <a:pt x="50" y="27"/>
                    </a:lnTo>
                    <a:lnTo>
                      <a:pt x="31" y="2"/>
                    </a:lnTo>
                    <a:lnTo>
                      <a:pt x="31" y="2"/>
                    </a:lnTo>
                    <a:close/>
                  </a:path>
                </a:pathLst>
              </a:custGeom>
              <a:solidFill>
                <a:srgbClr val="000000"/>
              </a:solidFill>
              <a:ln w="9525">
                <a:noFill/>
              </a:ln>
            </p:spPr>
            <p:txBody>
              <a:bodyPr/>
              <a:lstStyle/>
              <a:p>
                <a:endParaRPr dirty="0">
                  <a:latin typeface="Arial" panose="020B0604020202020204" pitchFamily="34" charset="0"/>
                </a:endParaRPr>
              </a:p>
            </p:txBody>
          </p:sp>
          <p:sp>
            <p:nvSpPr>
              <p:cNvPr id="41088" name="Freeform 125"/>
              <p:cNvSpPr/>
              <p:nvPr/>
            </p:nvSpPr>
            <p:spPr>
              <a:xfrm>
                <a:off x="1690" y="1944"/>
                <a:ext cx="37" cy="47"/>
              </a:xfrm>
              <a:custGeom>
                <a:avLst/>
                <a:gdLst>
                  <a:gd name="txL" fmla="*/ 0 w 74"/>
                  <a:gd name="txT" fmla="*/ 0 h 94"/>
                  <a:gd name="txR" fmla="*/ 74 w 74"/>
                  <a:gd name="txB" fmla="*/ 94 h 94"/>
                </a:gdLst>
                <a:ahLst/>
                <a:cxnLst>
                  <a:cxn ang="0">
                    <a:pos x="8" y="10"/>
                  </a:cxn>
                  <a:cxn ang="0">
                    <a:pos x="19" y="0"/>
                  </a:cxn>
                  <a:cxn ang="0">
                    <a:pos x="38" y="29"/>
                  </a:cxn>
                  <a:cxn ang="0">
                    <a:pos x="46" y="56"/>
                  </a:cxn>
                  <a:cxn ang="0">
                    <a:pos x="74" y="94"/>
                  </a:cxn>
                  <a:cxn ang="0">
                    <a:pos x="48" y="73"/>
                  </a:cxn>
                  <a:cxn ang="0">
                    <a:pos x="29" y="56"/>
                  </a:cxn>
                  <a:cxn ang="0">
                    <a:pos x="14" y="31"/>
                  </a:cxn>
                  <a:cxn ang="0">
                    <a:pos x="0" y="19"/>
                  </a:cxn>
                  <a:cxn ang="0">
                    <a:pos x="8" y="10"/>
                  </a:cxn>
                  <a:cxn ang="0">
                    <a:pos x="8" y="10"/>
                  </a:cxn>
                </a:cxnLst>
                <a:rect l="txL" t="txT" r="txR" b="txB"/>
                <a:pathLst>
                  <a:path w="74" h="94">
                    <a:moveTo>
                      <a:pt x="8" y="10"/>
                    </a:moveTo>
                    <a:lnTo>
                      <a:pt x="19" y="0"/>
                    </a:lnTo>
                    <a:lnTo>
                      <a:pt x="38" y="29"/>
                    </a:lnTo>
                    <a:lnTo>
                      <a:pt x="46" y="56"/>
                    </a:lnTo>
                    <a:lnTo>
                      <a:pt x="74" y="94"/>
                    </a:lnTo>
                    <a:lnTo>
                      <a:pt x="48" y="73"/>
                    </a:lnTo>
                    <a:lnTo>
                      <a:pt x="29" y="56"/>
                    </a:lnTo>
                    <a:lnTo>
                      <a:pt x="14" y="31"/>
                    </a:lnTo>
                    <a:lnTo>
                      <a:pt x="0" y="19"/>
                    </a:lnTo>
                    <a:lnTo>
                      <a:pt x="8" y="10"/>
                    </a:lnTo>
                    <a:lnTo>
                      <a:pt x="8" y="10"/>
                    </a:lnTo>
                    <a:close/>
                  </a:path>
                </a:pathLst>
              </a:custGeom>
              <a:solidFill>
                <a:srgbClr val="000000"/>
              </a:solidFill>
              <a:ln w="9525">
                <a:noFill/>
              </a:ln>
            </p:spPr>
            <p:txBody>
              <a:bodyPr/>
              <a:lstStyle/>
              <a:p>
                <a:endParaRPr dirty="0">
                  <a:latin typeface="Arial" panose="020B0604020202020204" pitchFamily="34" charset="0"/>
                </a:endParaRPr>
              </a:p>
            </p:txBody>
          </p:sp>
          <p:sp>
            <p:nvSpPr>
              <p:cNvPr id="41089" name="Freeform 126"/>
              <p:cNvSpPr/>
              <p:nvPr/>
            </p:nvSpPr>
            <p:spPr>
              <a:xfrm>
                <a:off x="1653" y="2481"/>
                <a:ext cx="85" cy="30"/>
              </a:xfrm>
              <a:custGeom>
                <a:avLst/>
                <a:gdLst>
                  <a:gd name="txL" fmla="*/ 0 w 171"/>
                  <a:gd name="txT" fmla="*/ 0 h 59"/>
                  <a:gd name="txR" fmla="*/ 171 w 171"/>
                  <a:gd name="txB" fmla="*/ 59 h 59"/>
                </a:gdLst>
                <a:ahLst/>
                <a:cxnLst>
                  <a:cxn ang="0">
                    <a:pos x="6" y="46"/>
                  </a:cxn>
                  <a:cxn ang="0">
                    <a:pos x="0" y="12"/>
                  </a:cxn>
                  <a:cxn ang="0">
                    <a:pos x="31" y="0"/>
                  </a:cxn>
                  <a:cxn ang="0">
                    <a:pos x="112" y="0"/>
                  </a:cxn>
                  <a:cxn ang="0">
                    <a:pos x="164" y="23"/>
                  </a:cxn>
                  <a:cxn ang="0">
                    <a:pos x="105" y="23"/>
                  </a:cxn>
                  <a:cxn ang="0">
                    <a:pos x="171" y="35"/>
                  </a:cxn>
                  <a:cxn ang="0">
                    <a:pos x="107" y="46"/>
                  </a:cxn>
                  <a:cxn ang="0">
                    <a:pos x="164" y="57"/>
                  </a:cxn>
                  <a:cxn ang="0">
                    <a:pos x="76" y="59"/>
                  </a:cxn>
                  <a:cxn ang="0">
                    <a:pos x="6" y="46"/>
                  </a:cxn>
                  <a:cxn ang="0">
                    <a:pos x="6" y="46"/>
                  </a:cxn>
                </a:cxnLst>
                <a:rect l="txL" t="txT" r="txR" b="txB"/>
                <a:pathLst>
                  <a:path w="171" h="59">
                    <a:moveTo>
                      <a:pt x="6" y="46"/>
                    </a:moveTo>
                    <a:lnTo>
                      <a:pt x="0" y="12"/>
                    </a:lnTo>
                    <a:lnTo>
                      <a:pt x="31" y="0"/>
                    </a:lnTo>
                    <a:lnTo>
                      <a:pt x="112" y="0"/>
                    </a:lnTo>
                    <a:lnTo>
                      <a:pt x="164" y="23"/>
                    </a:lnTo>
                    <a:lnTo>
                      <a:pt x="105" y="23"/>
                    </a:lnTo>
                    <a:lnTo>
                      <a:pt x="171" y="35"/>
                    </a:lnTo>
                    <a:lnTo>
                      <a:pt x="107" y="46"/>
                    </a:lnTo>
                    <a:lnTo>
                      <a:pt x="164" y="57"/>
                    </a:lnTo>
                    <a:lnTo>
                      <a:pt x="76" y="59"/>
                    </a:lnTo>
                    <a:lnTo>
                      <a:pt x="6" y="46"/>
                    </a:lnTo>
                    <a:lnTo>
                      <a:pt x="6" y="46"/>
                    </a:lnTo>
                    <a:close/>
                  </a:path>
                </a:pathLst>
              </a:custGeom>
              <a:solidFill>
                <a:srgbClr val="FFB5A8"/>
              </a:solidFill>
              <a:ln w="9525">
                <a:noFill/>
              </a:ln>
            </p:spPr>
            <p:txBody>
              <a:bodyPr/>
              <a:lstStyle/>
              <a:p>
                <a:endParaRPr dirty="0">
                  <a:latin typeface="Arial" panose="020B0604020202020204" pitchFamily="34" charset="0"/>
                </a:endParaRPr>
              </a:p>
            </p:txBody>
          </p:sp>
          <p:sp>
            <p:nvSpPr>
              <p:cNvPr id="41090" name="Freeform 127"/>
              <p:cNvSpPr/>
              <p:nvPr/>
            </p:nvSpPr>
            <p:spPr>
              <a:xfrm>
                <a:off x="1743" y="3234"/>
                <a:ext cx="71" cy="207"/>
              </a:xfrm>
              <a:custGeom>
                <a:avLst/>
                <a:gdLst>
                  <a:gd name="txL" fmla="*/ 0 w 142"/>
                  <a:gd name="txT" fmla="*/ 0 h 414"/>
                  <a:gd name="txR" fmla="*/ 142 w 142"/>
                  <a:gd name="txB" fmla="*/ 414 h 414"/>
                </a:gdLst>
                <a:ahLst/>
                <a:cxnLst>
                  <a:cxn ang="0">
                    <a:pos x="22" y="15"/>
                  </a:cxn>
                  <a:cxn ang="0">
                    <a:pos x="78" y="9"/>
                  </a:cxn>
                  <a:cxn ang="0">
                    <a:pos x="127" y="0"/>
                  </a:cxn>
                  <a:cxn ang="0">
                    <a:pos x="142" y="40"/>
                  </a:cxn>
                  <a:cxn ang="0">
                    <a:pos x="129" y="152"/>
                  </a:cxn>
                  <a:cxn ang="0">
                    <a:pos x="127" y="350"/>
                  </a:cxn>
                  <a:cxn ang="0">
                    <a:pos x="119" y="390"/>
                  </a:cxn>
                  <a:cxn ang="0">
                    <a:pos x="81" y="397"/>
                  </a:cxn>
                  <a:cxn ang="0">
                    <a:pos x="49" y="414"/>
                  </a:cxn>
                  <a:cxn ang="0">
                    <a:pos x="9" y="334"/>
                  </a:cxn>
                  <a:cxn ang="0">
                    <a:pos x="0" y="85"/>
                  </a:cxn>
                  <a:cxn ang="0">
                    <a:pos x="22" y="15"/>
                  </a:cxn>
                  <a:cxn ang="0">
                    <a:pos x="22" y="15"/>
                  </a:cxn>
                </a:cxnLst>
                <a:rect l="txL" t="txT" r="txR" b="txB"/>
                <a:pathLst>
                  <a:path w="142" h="414">
                    <a:moveTo>
                      <a:pt x="22" y="15"/>
                    </a:moveTo>
                    <a:lnTo>
                      <a:pt x="78" y="9"/>
                    </a:lnTo>
                    <a:lnTo>
                      <a:pt x="127" y="0"/>
                    </a:lnTo>
                    <a:lnTo>
                      <a:pt x="142" y="40"/>
                    </a:lnTo>
                    <a:lnTo>
                      <a:pt x="129" y="152"/>
                    </a:lnTo>
                    <a:lnTo>
                      <a:pt x="127" y="350"/>
                    </a:lnTo>
                    <a:lnTo>
                      <a:pt x="119" y="390"/>
                    </a:lnTo>
                    <a:lnTo>
                      <a:pt x="81" y="397"/>
                    </a:lnTo>
                    <a:lnTo>
                      <a:pt x="49" y="414"/>
                    </a:lnTo>
                    <a:lnTo>
                      <a:pt x="9" y="334"/>
                    </a:lnTo>
                    <a:lnTo>
                      <a:pt x="0" y="85"/>
                    </a:lnTo>
                    <a:lnTo>
                      <a:pt x="22" y="15"/>
                    </a:lnTo>
                    <a:lnTo>
                      <a:pt x="22" y="15"/>
                    </a:lnTo>
                    <a:close/>
                  </a:path>
                </a:pathLst>
              </a:custGeom>
              <a:solidFill>
                <a:srgbClr val="C7695C"/>
              </a:solidFill>
              <a:ln w="9525">
                <a:noFill/>
              </a:ln>
            </p:spPr>
            <p:txBody>
              <a:bodyPr/>
              <a:lstStyle/>
              <a:p>
                <a:endParaRPr dirty="0">
                  <a:latin typeface="Arial" panose="020B0604020202020204" pitchFamily="34" charset="0"/>
                </a:endParaRPr>
              </a:p>
            </p:txBody>
          </p:sp>
          <p:sp>
            <p:nvSpPr>
              <p:cNvPr id="41091" name="Freeform 128"/>
              <p:cNvSpPr/>
              <p:nvPr/>
            </p:nvSpPr>
            <p:spPr>
              <a:xfrm>
                <a:off x="1734" y="3452"/>
                <a:ext cx="73" cy="72"/>
              </a:xfrm>
              <a:custGeom>
                <a:avLst/>
                <a:gdLst>
                  <a:gd name="txL" fmla="*/ 0 w 146"/>
                  <a:gd name="txT" fmla="*/ 0 h 145"/>
                  <a:gd name="txR" fmla="*/ 146 w 146"/>
                  <a:gd name="txB" fmla="*/ 145 h 145"/>
                </a:gdLst>
                <a:ahLst/>
                <a:cxnLst>
                  <a:cxn ang="0">
                    <a:pos x="5" y="12"/>
                  </a:cxn>
                  <a:cxn ang="0">
                    <a:pos x="0" y="36"/>
                  </a:cxn>
                  <a:cxn ang="0">
                    <a:pos x="28" y="76"/>
                  </a:cxn>
                  <a:cxn ang="0">
                    <a:pos x="85" y="112"/>
                  </a:cxn>
                  <a:cxn ang="0">
                    <a:pos x="87" y="145"/>
                  </a:cxn>
                  <a:cxn ang="0">
                    <a:pos x="108" y="108"/>
                  </a:cxn>
                  <a:cxn ang="0">
                    <a:pos x="134" y="88"/>
                  </a:cxn>
                  <a:cxn ang="0">
                    <a:pos x="146" y="51"/>
                  </a:cxn>
                  <a:cxn ang="0">
                    <a:pos x="146" y="0"/>
                  </a:cxn>
                  <a:cxn ang="0">
                    <a:pos x="85" y="57"/>
                  </a:cxn>
                  <a:cxn ang="0">
                    <a:pos x="53" y="72"/>
                  </a:cxn>
                  <a:cxn ang="0">
                    <a:pos x="64" y="32"/>
                  </a:cxn>
                  <a:cxn ang="0">
                    <a:pos x="38" y="57"/>
                  </a:cxn>
                  <a:cxn ang="0">
                    <a:pos x="30" y="23"/>
                  </a:cxn>
                  <a:cxn ang="0">
                    <a:pos x="5" y="12"/>
                  </a:cxn>
                  <a:cxn ang="0">
                    <a:pos x="5" y="12"/>
                  </a:cxn>
                </a:cxnLst>
                <a:rect l="txL" t="txT" r="txR" b="txB"/>
                <a:pathLst>
                  <a:path w="146" h="145">
                    <a:moveTo>
                      <a:pt x="5" y="12"/>
                    </a:moveTo>
                    <a:lnTo>
                      <a:pt x="0" y="36"/>
                    </a:lnTo>
                    <a:lnTo>
                      <a:pt x="28" y="76"/>
                    </a:lnTo>
                    <a:lnTo>
                      <a:pt x="85" y="112"/>
                    </a:lnTo>
                    <a:lnTo>
                      <a:pt x="87" y="145"/>
                    </a:lnTo>
                    <a:lnTo>
                      <a:pt x="108" y="108"/>
                    </a:lnTo>
                    <a:lnTo>
                      <a:pt x="134" y="88"/>
                    </a:lnTo>
                    <a:lnTo>
                      <a:pt x="146" y="51"/>
                    </a:lnTo>
                    <a:lnTo>
                      <a:pt x="146" y="0"/>
                    </a:lnTo>
                    <a:lnTo>
                      <a:pt x="85" y="57"/>
                    </a:lnTo>
                    <a:lnTo>
                      <a:pt x="53" y="72"/>
                    </a:lnTo>
                    <a:lnTo>
                      <a:pt x="64" y="32"/>
                    </a:lnTo>
                    <a:lnTo>
                      <a:pt x="38" y="57"/>
                    </a:lnTo>
                    <a:lnTo>
                      <a:pt x="30" y="23"/>
                    </a:lnTo>
                    <a:lnTo>
                      <a:pt x="5" y="12"/>
                    </a:lnTo>
                    <a:lnTo>
                      <a:pt x="5" y="12"/>
                    </a:lnTo>
                    <a:close/>
                  </a:path>
                </a:pathLst>
              </a:custGeom>
              <a:solidFill>
                <a:srgbClr val="C7695C"/>
              </a:solidFill>
              <a:ln w="9525">
                <a:noFill/>
              </a:ln>
            </p:spPr>
            <p:txBody>
              <a:bodyPr/>
              <a:lstStyle/>
              <a:p>
                <a:endParaRPr dirty="0">
                  <a:latin typeface="Arial" panose="020B0604020202020204" pitchFamily="34" charset="0"/>
                </a:endParaRPr>
              </a:p>
            </p:txBody>
          </p:sp>
          <p:sp>
            <p:nvSpPr>
              <p:cNvPr id="41092" name="Freeform 129"/>
              <p:cNvSpPr/>
              <p:nvPr/>
            </p:nvSpPr>
            <p:spPr>
              <a:xfrm>
                <a:off x="1777" y="3524"/>
                <a:ext cx="43" cy="42"/>
              </a:xfrm>
              <a:custGeom>
                <a:avLst/>
                <a:gdLst>
                  <a:gd name="txL" fmla="*/ 0 w 85"/>
                  <a:gd name="txT" fmla="*/ 0 h 83"/>
                  <a:gd name="txR" fmla="*/ 85 w 85"/>
                  <a:gd name="txB" fmla="*/ 83 h 83"/>
                </a:gdLst>
                <a:ahLst/>
                <a:cxnLst>
                  <a:cxn ang="0">
                    <a:pos x="61" y="0"/>
                  </a:cxn>
                  <a:cxn ang="0">
                    <a:pos x="11" y="32"/>
                  </a:cxn>
                  <a:cxn ang="0">
                    <a:pos x="0" y="55"/>
                  </a:cxn>
                  <a:cxn ang="0">
                    <a:pos x="0" y="83"/>
                  </a:cxn>
                  <a:cxn ang="0">
                    <a:pos x="46" y="49"/>
                  </a:cxn>
                  <a:cxn ang="0">
                    <a:pos x="85" y="26"/>
                  </a:cxn>
                  <a:cxn ang="0">
                    <a:pos x="61" y="0"/>
                  </a:cxn>
                  <a:cxn ang="0">
                    <a:pos x="61" y="0"/>
                  </a:cxn>
                </a:cxnLst>
                <a:rect l="txL" t="txT" r="txR" b="txB"/>
                <a:pathLst>
                  <a:path w="85" h="83">
                    <a:moveTo>
                      <a:pt x="61" y="0"/>
                    </a:moveTo>
                    <a:lnTo>
                      <a:pt x="11" y="32"/>
                    </a:lnTo>
                    <a:lnTo>
                      <a:pt x="0" y="55"/>
                    </a:lnTo>
                    <a:lnTo>
                      <a:pt x="0" y="83"/>
                    </a:lnTo>
                    <a:lnTo>
                      <a:pt x="46" y="49"/>
                    </a:lnTo>
                    <a:lnTo>
                      <a:pt x="85" y="26"/>
                    </a:lnTo>
                    <a:lnTo>
                      <a:pt x="61" y="0"/>
                    </a:lnTo>
                    <a:lnTo>
                      <a:pt x="61" y="0"/>
                    </a:lnTo>
                    <a:close/>
                  </a:path>
                </a:pathLst>
              </a:custGeom>
              <a:solidFill>
                <a:srgbClr val="C7695C"/>
              </a:solidFill>
              <a:ln w="9525">
                <a:noFill/>
              </a:ln>
            </p:spPr>
            <p:txBody>
              <a:bodyPr/>
              <a:lstStyle/>
              <a:p>
                <a:endParaRPr dirty="0">
                  <a:latin typeface="Arial" panose="020B0604020202020204" pitchFamily="34" charset="0"/>
                </a:endParaRPr>
              </a:p>
            </p:txBody>
          </p:sp>
          <p:sp>
            <p:nvSpPr>
              <p:cNvPr id="41093" name="Freeform 130"/>
              <p:cNvSpPr/>
              <p:nvPr/>
            </p:nvSpPr>
            <p:spPr>
              <a:xfrm>
                <a:off x="1730" y="3549"/>
                <a:ext cx="43" cy="28"/>
              </a:xfrm>
              <a:custGeom>
                <a:avLst/>
                <a:gdLst>
                  <a:gd name="txL" fmla="*/ 0 w 87"/>
                  <a:gd name="txT" fmla="*/ 0 h 57"/>
                  <a:gd name="txR" fmla="*/ 87 w 87"/>
                  <a:gd name="txB" fmla="*/ 57 h 57"/>
                </a:gdLst>
                <a:ahLst/>
                <a:cxnLst>
                  <a:cxn ang="0">
                    <a:pos x="0" y="0"/>
                  </a:cxn>
                  <a:cxn ang="0">
                    <a:pos x="27" y="30"/>
                  </a:cxn>
                  <a:cxn ang="0">
                    <a:pos x="61" y="57"/>
                  </a:cxn>
                  <a:cxn ang="0">
                    <a:pos x="87" y="44"/>
                  </a:cxn>
                  <a:cxn ang="0">
                    <a:pos x="55" y="29"/>
                  </a:cxn>
                  <a:cxn ang="0">
                    <a:pos x="0" y="0"/>
                  </a:cxn>
                  <a:cxn ang="0">
                    <a:pos x="0" y="0"/>
                  </a:cxn>
                </a:cxnLst>
                <a:rect l="txL" t="txT" r="txR" b="txB"/>
                <a:pathLst>
                  <a:path w="87" h="57">
                    <a:moveTo>
                      <a:pt x="0" y="0"/>
                    </a:moveTo>
                    <a:lnTo>
                      <a:pt x="27" y="30"/>
                    </a:lnTo>
                    <a:lnTo>
                      <a:pt x="61" y="57"/>
                    </a:lnTo>
                    <a:lnTo>
                      <a:pt x="87" y="44"/>
                    </a:lnTo>
                    <a:lnTo>
                      <a:pt x="55" y="29"/>
                    </a:lnTo>
                    <a:lnTo>
                      <a:pt x="0" y="0"/>
                    </a:lnTo>
                    <a:lnTo>
                      <a:pt x="0" y="0"/>
                    </a:lnTo>
                    <a:close/>
                  </a:path>
                </a:pathLst>
              </a:custGeom>
              <a:solidFill>
                <a:srgbClr val="C7695C"/>
              </a:solidFill>
              <a:ln w="9525">
                <a:noFill/>
              </a:ln>
            </p:spPr>
            <p:txBody>
              <a:bodyPr/>
              <a:lstStyle/>
              <a:p>
                <a:endParaRPr dirty="0">
                  <a:latin typeface="Arial" panose="020B0604020202020204" pitchFamily="34" charset="0"/>
                </a:endParaRPr>
              </a:p>
            </p:txBody>
          </p:sp>
          <p:sp>
            <p:nvSpPr>
              <p:cNvPr id="41094" name="Freeform 131"/>
              <p:cNvSpPr/>
              <p:nvPr/>
            </p:nvSpPr>
            <p:spPr>
              <a:xfrm>
                <a:off x="1703" y="3576"/>
                <a:ext cx="260" cy="94"/>
              </a:xfrm>
              <a:custGeom>
                <a:avLst/>
                <a:gdLst>
                  <a:gd name="txL" fmla="*/ 0 w 520"/>
                  <a:gd name="txT" fmla="*/ 0 h 188"/>
                  <a:gd name="txR" fmla="*/ 520 w 520"/>
                  <a:gd name="txB" fmla="*/ 188 h 188"/>
                </a:gdLst>
                <a:ahLst/>
                <a:cxnLst>
                  <a:cxn ang="0">
                    <a:pos x="0" y="50"/>
                  </a:cxn>
                  <a:cxn ang="0">
                    <a:pos x="4" y="72"/>
                  </a:cxn>
                  <a:cxn ang="0">
                    <a:pos x="17" y="84"/>
                  </a:cxn>
                  <a:cxn ang="0">
                    <a:pos x="40" y="93"/>
                  </a:cxn>
                  <a:cxn ang="0">
                    <a:pos x="110" y="110"/>
                  </a:cxn>
                  <a:cxn ang="0">
                    <a:pos x="154" y="101"/>
                  </a:cxn>
                  <a:cxn ang="0">
                    <a:pos x="214" y="108"/>
                  </a:cxn>
                  <a:cxn ang="0">
                    <a:pos x="275" y="158"/>
                  </a:cxn>
                  <a:cxn ang="0">
                    <a:pos x="327" y="183"/>
                  </a:cxn>
                  <a:cxn ang="0">
                    <a:pos x="404" y="188"/>
                  </a:cxn>
                  <a:cxn ang="0">
                    <a:pos x="463" y="173"/>
                  </a:cxn>
                  <a:cxn ang="0">
                    <a:pos x="497" y="154"/>
                  </a:cxn>
                  <a:cxn ang="0">
                    <a:pos x="520" y="110"/>
                  </a:cxn>
                  <a:cxn ang="0">
                    <a:pos x="503" y="112"/>
                  </a:cxn>
                  <a:cxn ang="0">
                    <a:pos x="461" y="143"/>
                  </a:cxn>
                  <a:cxn ang="0">
                    <a:pos x="404" y="152"/>
                  </a:cxn>
                  <a:cxn ang="0">
                    <a:pos x="410" y="131"/>
                  </a:cxn>
                  <a:cxn ang="0">
                    <a:pos x="357" y="141"/>
                  </a:cxn>
                  <a:cxn ang="0">
                    <a:pos x="311" y="110"/>
                  </a:cxn>
                  <a:cxn ang="0">
                    <a:pos x="292" y="55"/>
                  </a:cxn>
                  <a:cxn ang="0">
                    <a:pos x="235" y="0"/>
                  </a:cxn>
                  <a:cxn ang="0">
                    <a:pos x="216" y="6"/>
                  </a:cxn>
                  <a:cxn ang="0">
                    <a:pos x="135" y="63"/>
                  </a:cxn>
                  <a:cxn ang="0">
                    <a:pos x="95" y="70"/>
                  </a:cxn>
                  <a:cxn ang="0">
                    <a:pos x="0" y="50"/>
                  </a:cxn>
                  <a:cxn ang="0">
                    <a:pos x="0" y="50"/>
                  </a:cxn>
                </a:cxnLst>
                <a:rect l="txL" t="txT" r="txR" b="txB"/>
                <a:pathLst>
                  <a:path w="520" h="188">
                    <a:moveTo>
                      <a:pt x="0" y="50"/>
                    </a:moveTo>
                    <a:lnTo>
                      <a:pt x="4" y="72"/>
                    </a:lnTo>
                    <a:lnTo>
                      <a:pt x="17" y="84"/>
                    </a:lnTo>
                    <a:lnTo>
                      <a:pt x="40" y="93"/>
                    </a:lnTo>
                    <a:lnTo>
                      <a:pt x="110" y="110"/>
                    </a:lnTo>
                    <a:lnTo>
                      <a:pt x="154" y="101"/>
                    </a:lnTo>
                    <a:lnTo>
                      <a:pt x="214" y="108"/>
                    </a:lnTo>
                    <a:lnTo>
                      <a:pt x="275" y="158"/>
                    </a:lnTo>
                    <a:lnTo>
                      <a:pt x="327" y="183"/>
                    </a:lnTo>
                    <a:lnTo>
                      <a:pt x="404" y="188"/>
                    </a:lnTo>
                    <a:lnTo>
                      <a:pt x="463" y="173"/>
                    </a:lnTo>
                    <a:lnTo>
                      <a:pt x="497" y="154"/>
                    </a:lnTo>
                    <a:lnTo>
                      <a:pt x="520" y="110"/>
                    </a:lnTo>
                    <a:lnTo>
                      <a:pt x="503" y="112"/>
                    </a:lnTo>
                    <a:lnTo>
                      <a:pt x="461" y="143"/>
                    </a:lnTo>
                    <a:lnTo>
                      <a:pt x="404" y="152"/>
                    </a:lnTo>
                    <a:lnTo>
                      <a:pt x="410" y="131"/>
                    </a:lnTo>
                    <a:lnTo>
                      <a:pt x="357" y="141"/>
                    </a:lnTo>
                    <a:lnTo>
                      <a:pt x="311" y="110"/>
                    </a:lnTo>
                    <a:lnTo>
                      <a:pt x="292" y="55"/>
                    </a:lnTo>
                    <a:lnTo>
                      <a:pt x="235" y="0"/>
                    </a:lnTo>
                    <a:lnTo>
                      <a:pt x="216" y="6"/>
                    </a:lnTo>
                    <a:lnTo>
                      <a:pt x="135" y="63"/>
                    </a:lnTo>
                    <a:lnTo>
                      <a:pt x="95" y="70"/>
                    </a:lnTo>
                    <a:lnTo>
                      <a:pt x="0" y="50"/>
                    </a:lnTo>
                    <a:lnTo>
                      <a:pt x="0" y="50"/>
                    </a:lnTo>
                    <a:close/>
                  </a:path>
                </a:pathLst>
              </a:custGeom>
              <a:solidFill>
                <a:srgbClr val="C7695C"/>
              </a:solidFill>
              <a:ln w="9525">
                <a:noFill/>
              </a:ln>
            </p:spPr>
            <p:txBody>
              <a:bodyPr/>
              <a:lstStyle/>
              <a:p>
                <a:endParaRPr dirty="0">
                  <a:latin typeface="Arial" panose="020B0604020202020204" pitchFamily="34" charset="0"/>
                </a:endParaRPr>
              </a:p>
            </p:txBody>
          </p:sp>
          <p:sp>
            <p:nvSpPr>
              <p:cNvPr id="41095" name="Freeform 132"/>
              <p:cNvSpPr/>
              <p:nvPr/>
            </p:nvSpPr>
            <p:spPr>
              <a:xfrm>
                <a:off x="1519" y="3267"/>
                <a:ext cx="105" cy="325"/>
              </a:xfrm>
              <a:custGeom>
                <a:avLst/>
                <a:gdLst>
                  <a:gd name="txL" fmla="*/ 0 w 211"/>
                  <a:gd name="txT" fmla="*/ 0 h 650"/>
                  <a:gd name="txR" fmla="*/ 211 w 211"/>
                  <a:gd name="txB" fmla="*/ 650 h 650"/>
                </a:gdLst>
                <a:ahLst/>
                <a:cxnLst>
                  <a:cxn ang="0">
                    <a:pos x="107" y="27"/>
                  </a:cxn>
                  <a:cxn ang="0">
                    <a:pos x="173" y="6"/>
                  </a:cxn>
                  <a:cxn ang="0">
                    <a:pos x="211" y="0"/>
                  </a:cxn>
                  <a:cxn ang="0">
                    <a:pos x="206" y="113"/>
                  </a:cxn>
                  <a:cxn ang="0">
                    <a:pos x="202" y="223"/>
                  </a:cxn>
                  <a:cxn ang="0">
                    <a:pos x="187" y="331"/>
                  </a:cxn>
                  <a:cxn ang="0">
                    <a:pos x="164" y="441"/>
                  </a:cxn>
                  <a:cxn ang="0">
                    <a:pos x="173" y="487"/>
                  </a:cxn>
                  <a:cxn ang="0">
                    <a:pos x="156" y="510"/>
                  </a:cxn>
                  <a:cxn ang="0">
                    <a:pos x="166" y="538"/>
                  </a:cxn>
                  <a:cxn ang="0">
                    <a:pos x="150" y="567"/>
                  </a:cxn>
                  <a:cxn ang="0">
                    <a:pos x="187" y="586"/>
                  </a:cxn>
                  <a:cxn ang="0">
                    <a:pos x="173" y="616"/>
                  </a:cxn>
                  <a:cxn ang="0">
                    <a:pos x="133" y="650"/>
                  </a:cxn>
                  <a:cxn ang="0">
                    <a:pos x="78" y="643"/>
                  </a:cxn>
                  <a:cxn ang="0">
                    <a:pos x="130" y="618"/>
                  </a:cxn>
                  <a:cxn ang="0">
                    <a:pos x="107" y="586"/>
                  </a:cxn>
                  <a:cxn ang="0">
                    <a:pos x="82" y="552"/>
                  </a:cxn>
                  <a:cxn ang="0">
                    <a:pos x="56" y="369"/>
                  </a:cxn>
                  <a:cxn ang="0">
                    <a:pos x="12" y="236"/>
                  </a:cxn>
                  <a:cxn ang="0">
                    <a:pos x="6" y="145"/>
                  </a:cxn>
                  <a:cxn ang="0">
                    <a:pos x="0" y="63"/>
                  </a:cxn>
                  <a:cxn ang="0">
                    <a:pos x="23" y="86"/>
                  </a:cxn>
                  <a:cxn ang="0">
                    <a:pos x="19" y="103"/>
                  </a:cxn>
                  <a:cxn ang="0">
                    <a:pos x="56" y="109"/>
                  </a:cxn>
                  <a:cxn ang="0">
                    <a:pos x="14" y="126"/>
                  </a:cxn>
                  <a:cxn ang="0">
                    <a:pos x="19" y="137"/>
                  </a:cxn>
                  <a:cxn ang="0">
                    <a:pos x="69" y="160"/>
                  </a:cxn>
                  <a:cxn ang="0">
                    <a:pos x="46" y="189"/>
                  </a:cxn>
                  <a:cxn ang="0">
                    <a:pos x="114" y="420"/>
                  </a:cxn>
                  <a:cxn ang="0">
                    <a:pos x="141" y="236"/>
                  </a:cxn>
                  <a:cxn ang="0">
                    <a:pos x="137" y="137"/>
                  </a:cxn>
                  <a:cxn ang="0">
                    <a:pos x="114" y="126"/>
                  </a:cxn>
                  <a:cxn ang="0">
                    <a:pos x="156" y="105"/>
                  </a:cxn>
                  <a:cxn ang="0">
                    <a:pos x="147" y="67"/>
                  </a:cxn>
                  <a:cxn ang="0">
                    <a:pos x="94" y="42"/>
                  </a:cxn>
                  <a:cxn ang="0">
                    <a:pos x="107" y="27"/>
                  </a:cxn>
                  <a:cxn ang="0">
                    <a:pos x="107" y="27"/>
                  </a:cxn>
                </a:cxnLst>
                <a:rect l="txL" t="txT" r="txR" b="txB"/>
                <a:pathLst>
                  <a:path w="211" h="650">
                    <a:moveTo>
                      <a:pt x="107" y="27"/>
                    </a:moveTo>
                    <a:lnTo>
                      <a:pt x="173" y="6"/>
                    </a:lnTo>
                    <a:lnTo>
                      <a:pt x="211" y="0"/>
                    </a:lnTo>
                    <a:lnTo>
                      <a:pt x="206" y="113"/>
                    </a:lnTo>
                    <a:lnTo>
                      <a:pt x="202" y="223"/>
                    </a:lnTo>
                    <a:lnTo>
                      <a:pt x="187" y="331"/>
                    </a:lnTo>
                    <a:lnTo>
                      <a:pt x="164" y="441"/>
                    </a:lnTo>
                    <a:lnTo>
                      <a:pt x="173" y="487"/>
                    </a:lnTo>
                    <a:lnTo>
                      <a:pt x="156" y="510"/>
                    </a:lnTo>
                    <a:lnTo>
                      <a:pt x="166" y="538"/>
                    </a:lnTo>
                    <a:lnTo>
                      <a:pt x="150" y="567"/>
                    </a:lnTo>
                    <a:lnTo>
                      <a:pt x="187" y="586"/>
                    </a:lnTo>
                    <a:lnTo>
                      <a:pt x="173" y="616"/>
                    </a:lnTo>
                    <a:lnTo>
                      <a:pt x="133" y="650"/>
                    </a:lnTo>
                    <a:lnTo>
                      <a:pt x="78" y="643"/>
                    </a:lnTo>
                    <a:lnTo>
                      <a:pt x="130" y="618"/>
                    </a:lnTo>
                    <a:lnTo>
                      <a:pt x="107" y="586"/>
                    </a:lnTo>
                    <a:lnTo>
                      <a:pt x="82" y="552"/>
                    </a:lnTo>
                    <a:lnTo>
                      <a:pt x="56" y="369"/>
                    </a:lnTo>
                    <a:lnTo>
                      <a:pt x="12" y="236"/>
                    </a:lnTo>
                    <a:lnTo>
                      <a:pt x="6" y="145"/>
                    </a:lnTo>
                    <a:lnTo>
                      <a:pt x="0" y="63"/>
                    </a:lnTo>
                    <a:lnTo>
                      <a:pt x="23" y="86"/>
                    </a:lnTo>
                    <a:lnTo>
                      <a:pt x="19" y="103"/>
                    </a:lnTo>
                    <a:lnTo>
                      <a:pt x="56" y="109"/>
                    </a:lnTo>
                    <a:lnTo>
                      <a:pt x="14" y="126"/>
                    </a:lnTo>
                    <a:lnTo>
                      <a:pt x="19" y="137"/>
                    </a:lnTo>
                    <a:lnTo>
                      <a:pt x="69" y="160"/>
                    </a:lnTo>
                    <a:lnTo>
                      <a:pt x="46" y="189"/>
                    </a:lnTo>
                    <a:lnTo>
                      <a:pt x="114" y="420"/>
                    </a:lnTo>
                    <a:lnTo>
                      <a:pt x="141" y="236"/>
                    </a:lnTo>
                    <a:lnTo>
                      <a:pt x="137" y="137"/>
                    </a:lnTo>
                    <a:lnTo>
                      <a:pt x="114" y="126"/>
                    </a:lnTo>
                    <a:lnTo>
                      <a:pt x="156" y="105"/>
                    </a:lnTo>
                    <a:lnTo>
                      <a:pt x="147" y="67"/>
                    </a:lnTo>
                    <a:lnTo>
                      <a:pt x="94" y="42"/>
                    </a:lnTo>
                    <a:lnTo>
                      <a:pt x="107" y="27"/>
                    </a:lnTo>
                    <a:lnTo>
                      <a:pt x="107" y="27"/>
                    </a:lnTo>
                    <a:close/>
                  </a:path>
                </a:pathLst>
              </a:custGeom>
              <a:solidFill>
                <a:srgbClr val="C7695C"/>
              </a:solidFill>
              <a:ln w="9525">
                <a:noFill/>
              </a:ln>
            </p:spPr>
            <p:txBody>
              <a:bodyPr/>
              <a:lstStyle/>
              <a:p>
                <a:endParaRPr dirty="0">
                  <a:latin typeface="Arial" panose="020B0604020202020204" pitchFamily="34" charset="0"/>
                </a:endParaRPr>
              </a:p>
            </p:txBody>
          </p:sp>
          <p:sp>
            <p:nvSpPr>
              <p:cNvPr id="41096" name="Freeform 133"/>
              <p:cNvSpPr/>
              <p:nvPr/>
            </p:nvSpPr>
            <p:spPr>
              <a:xfrm>
                <a:off x="1551" y="3610"/>
                <a:ext cx="74" cy="41"/>
              </a:xfrm>
              <a:custGeom>
                <a:avLst/>
                <a:gdLst>
                  <a:gd name="txL" fmla="*/ 0 w 148"/>
                  <a:gd name="txT" fmla="*/ 0 h 81"/>
                  <a:gd name="txR" fmla="*/ 148 w 148"/>
                  <a:gd name="txB" fmla="*/ 81 h 81"/>
                </a:gdLst>
                <a:ahLst/>
                <a:cxnLst>
                  <a:cxn ang="0">
                    <a:pos x="0" y="55"/>
                  </a:cxn>
                  <a:cxn ang="0">
                    <a:pos x="40" y="45"/>
                  </a:cxn>
                  <a:cxn ang="0">
                    <a:pos x="21" y="0"/>
                  </a:cxn>
                  <a:cxn ang="0">
                    <a:pos x="72" y="26"/>
                  </a:cxn>
                  <a:cxn ang="0">
                    <a:pos x="123" y="1"/>
                  </a:cxn>
                  <a:cxn ang="0">
                    <a:pos x="129" y="34"/>
                  </a:cxn>
                  <a:cxn ang="0">
                    <a:pos x="148" y="22"/>
                  </a:cxn>
                  <a:cxn ang="0">
                    <a:pos x="127" y="57"/>
                  </a:cxn>
                  <a:cxn ang="0">
                    <a:pos x="148" y="81"/>
                  </a:cxn>
                  <a:cxn ang="0">
                    <a:pos x="95" y="68"/>
                  </a:cxn>
                  <a:cxn ang="0">
                    <a:pos x="63" y="72"/>
                  </a:cxn>
                  <a:cxn ang="0">
                    <a:pos x="63" y="57"/>
                  </a:cxn>
                  <a:cxn ang="0">
                    <a:pos x="21" y="68"/>
                  </a:cxn>
                  <a:cxn ang="0">
                    <a:pos x="0" y="55"/>
                  </a:cxn>
                  <a:cxn ang="0">
                    <a:pos x="0" y="55"/>
                  </a:cxn>
                </a:cxnLst>
                <a:rect l="txL" t="txT" r="txR" b="txB"/>
                <a:pathLst>
                  <a:path w="148" h="81">
                    <a:moveTo>
                      <a:pt x="0" y="55"/>
                    </a:moveTo>
                    <a:lnTo>
                      <a:pt x="40" y="45"/>
                    </a:lnTo>
                    <a:lnTo>
                      <a:pt x="21" y="0"/>
                    </a:lnTo>
                    <a:lnTo>
                      <a:pt x="72" y="26"/>
                    </a:lnTo>
                    <a:lnTo>
                      <a:pt x="123" y="1"/>
                    </a:lnTo>
                    <a:lnTo>
                      <a:pt x="129" y="34"/>
                    </a:lnTo>
                    <a:lnTo>
                      <a:pt x="148" y="22"/>
                    </a:lnTo>
                    <a:lnTo>
                      <a:pt x="127" y="57"/>
                    </a:lnTo>
                    <a:lnTo>
                      <a:pt x="148" y="81"/>
                    </a:lnTo>
                    <a:lnTo>
                      <a:pt x="95" y="68"/>
                    </a:lnTo>
                    <a:lnTo>
                      <a:pt x="63" y="72"/>
                    </a:lnTo>
                    <a:lnTo>
                      <a:pt x="63" y="57"/>
                    </a:lnTo>
                    <a:lnTo>
                      <a:pt x="21" y="68"/>
                    </a:lnTo>
                    <a:lnTo>
                      <a:pt x="0" y="55"/>
                    </a:lnTo>
                    <a:lnTo>
                      <a:pt x="0" y="55"/>
                    </a:lnTo>
                    <a:close/>
                  </a:path>
                </a:pathLst>
              </a:custGeom>
              <a:solidFill>
                <a:srgbClr val="C7695C"/>
              </a:solidFill>
              <a:ln w="9525">
                <a:noFill/>
              </a:ln>
            </p:spPr>
            <p:txBody>
              <a:bodyPr/>
              <a:lstStyle/>
              <a:p>
                <a:endParaRPr dirty="0">
                  <a:latin typeface="Arial" panose="020B0604020202020204" pitchFamily="34" charset="0"/>
                </a:endParaRPr>
              </a:p>
            </p:txBody>
          </p:sp>
          <p:sp>
            <p:nvSpPr>
              <p:cNvPr id="41097" name="Freeform 134"/>
              <p:cNvSpPr/>
              <p:nvPr/>
            </p:nvSpPr>
            <p:spPr>
              <a:xfrm>
                <a:off x="1565" y="3672"/>
                <a:ext cx="74" cy="48"/>
              </a:xfrm>
              <a:custGeom>
                <a:avLst/>
                <a:gdLst>
                  <a:gd name="txL" fmla="*/ 0 w 148"/>
                  <a:gd name="txT" fmla="*/ 0 h 95"/>
                  <a:gd name="txR" fmla="*/ 148 w 148"/>
                  <a:gd name="txB" fmla="*/ 95 h 95"/>
                </a:gdLst>
                <a:ahLst/>
                <a:cxnLst>
                  <a:cxn ang="0">
                    <a:pos x="0" y="44"/>
                  </a:cxn>
                  <a:cxn ang="0">
                    <a:pos x="26" y="12"/>
                  </a:cxn>
                  <a:cxn ang="0">
                    <a:pos x="77" y="0"/>
                  </a:cxn>
                  <a:cxn ang="0">
                    <a:pos x="117" y="8"/>
                  </a:cxn>
                  <a:cxn ang="0">
                    <a:pos x="140" y="51"/>
                  </a:cxn>
                  <a:cxn ang="0">
                    <a:pos x="148" y="89"/>
                  </a:cxn>
                  <a:cxn ang="0">
                    <a:pos x="125" y="95"/>
                  </a:cxn>
                  <a:cxn ang="0">
                    <a:pos x="94" y="55"/>
                  </a:cxn>
                  <a:cxn ang="0">
                    <a:pos x="51" y="40"/>
                  </a:cxn>
                  <a:cxn ang="0">
                    <a:pos x="7" y="59"/>
                  </a:cxn>
                  <a:cxn ang="0">
                    <a:pos x="0" y="44"/>
                  </a:cxn>
                  <a:cxn ang="0">
                    <a:pos x="0" y="44"/>
                  </a:cxn>
                </a:cxnLst>
                <a:rect l="txL" t="txT" r="txR" b="txB"/>
                <a:pathLst>
                  <a:path w="148" h="95">
                    <a:moveTo>
                      <a:pt x="0" y="44"/>
                    </a:moveTo>
                    <a:lnTo>
                      <a:pt x="26" y="12"/>
                    </a:lnTo>
                    <a:lnTo>
                      <a:pt x="77" y="0"/>
                    </a:lnTo>
                    <a:lnTo>
                      <a:pt x="117" y="8"/>
                    </a:lnTo>
                    <a:lnTo>
                      <a:pt x="140" y="51"/>
                    </a:lnTo>
                    <a:lnTo>
                      <a:pt x="148" y="89"/>
                    </a:lnTo>
                    <a:lnTo>
                      <a:pt x="125" y="95"/>
                    </a:lnTo>
                    <a:lnTo>
                      <a:pt x="94" y="55"/>
                    </a:lnTo>
                    <a:lnTo>
                      <a:pt x="51" y="40"/>
                    </a:lnTo>
                    <a:lnTo>
                      <a:pt x="7" y="59"/>
                    </a:lnTo>
                    <a:lnTo>
                      <a:pt x="0" y="44"/>
                    </a:lnTo>
                    <a:lnTo>
                      <a:pt x="0" y="44"/>
                    </a:lnTo>
                    <a:close/>
                  </a:path>
                </a:pathLst>
              </a:custGeom>
              <a:solidFill>
                <a:srgbClr val="C7695C"/>
              </a:solidFill>
              <a:ln w="9525">
                <a:noFill/>
              </a:ln>
            </p:spPr>
            <p:txBody>
              <a:bodyPr/>
              <a:lstStyle/>
              <a:p>
                <a:endParaRPr dirty="0">
                  <a:latin typeface="Arial" panose="020B0604020202020204" pitchFamily="34" charset="0"/>
                </a:endParaRPr>
              </a:p>
            </p:txBody>
          </p:sp>
          <p:sp>
            <p:nvSpPr>
              <p:cNvPr id="41098" name="Freeform 135"/>
              <p:cNvSpPr/>
              <p:nvPr/>
            </p:nvSpPr>
            <p:spPr>
              <a:xfrm>
                <a:off x="1620" y="3799"/>
                <a:ext cx="28" cy="15"/>
              </a:xfrm>
              <a:custGeom>
                <a:avLst/>
                <a:gdLst>
                  <a:gd name="txL" fmla="*/ 0 w 55"/>
                  <a:gd name="txT" fmla="*/ 0 h 28"/>
                  <a:gd name="txR" fmla="*/ 55 w 55"/>
                  <a:gd name="txB" fmla="*/ 28 h 28"/>
                </a:gdLst>
                <a:ahLst/>
                <a:cxnLst>
                  <a:cxn ang="0">
                    <a:pos x="0" y="15"/>
                  </a:cxn>
                  <a:cxn ang="0">
                    <a:pos x="19" y="0"/>
                  </a:cxn>
                  <a:cxn ang="0">
                    <a:pos x="41" y="2"/>
                  </a:cxn>
                  <a:cxn ang="0">
                    <a:pos x="55" y="17"/>
                  </a:cxn>
                  <a:cxn ang="0">
                    <a:pos x="40" y="28"/>
                  </a:cxn>
                  <a:cxn ang="0">
                    <a:pos x="7" y="28"/>
                  </a:cxn>
                  <a:cxn ang="0">
                    <a:pos x="0" y="15"/>
                  </a:cxn>
                  <a:cxn ang="0">
                    <a:pos x="0" y="15"/>
                  </a:cxn>
                </a:cxnLst>
                <a:rect l="txL" t="txT" r="txR" b="txB"/>
                <a:pathLst>
                  <a:path w="55" h="28">
                    <a:moveTo>
                      <a:pt x="0" y="15"/>
                    </a:moveTo>
                    <a:lnTo>
                      <a:pt x="19" y="0"/>
                    </a:lnTo>
                    <a:lnTo>
                      <a:pt x="41" y="2"/>
                    </a:lnTo>
                    <a:lnTo>
                      <a:pt x="55" y="17"/>
                    </a:lnTo>
                    <a:lnTo>
                      <a:pt x="40" y="28"/>
                    </a:lnTo>
                    <a:lnTo>
                      <a:pt x="7" y="28"/>
                    </a:lnTo>
                    <a:lnTo>
                      <a:pt x="0" y="15"/>
                    </a:lnTo>
                    <a:lnTo>
                      <a:pt x="0" y="15"/>
                    </a:lnTo>
                    <a:close/>
                  </a:path>
                </a:pathLst>
              </a:custGeom>
              <a:solidFill>
                <a:srgbClr val="C7695C"/>
              </a:solidFill>
              <a:ln w="9525">
                <a:noFill/>
              </a:ln>
            </p:spPr>
            <p:txBody>
              <a:bodyPr/>
              <a:lstStyle/>
              <a:p>
                <a:endParaRPr dirty="0">
                  <a:latin typeface="Arial" panose="020B0604020202020204" pitchFamily="34" charset="0"/>
                </a:endParaRPr>
              </a:p>
            </p:txBody>
          </p:sp>
          <p:sp>
            <p:nvSpPr>
              <p:cNvPr id="41099" name="Freeform 136"/>
              <p:cNvSpPr/>
              <p:nvPr/>
            </p:nvSpPr>
            <p:spPr>
              <a:xfrm>
                <a:off x="1765" y="3245"/>
                <a:ext cx="25" cy="168"/>
              </a:xfrm>
              <a:custGeom>
                <a:avLst/>
                <a:gdLst>
                  <a:gd name="txL" fmla="*/ 0 w 52"/>
                  <a:gd name="txT" fmla="*/ 0 h 334"/>
                  <a:gd name="txR" fmla="*/ 52 w 52"/>
                  <a:gd name="txB" fmla="*/ 334 h 334"/>
                </a:gdLst>
                <a:ahLst/>
                <a:cxnLst>
                  <a:cxn ang="0">
                    <a:pos x="8" y="7"/>
                  </a:cxn>
                  <a:cxn ang="0">
                    <a:pos x="36" y="0"/>
                  </a:cxn>
                  <a:cxn ang="0">
                    <a:pos x="29" y="119"/>
                  </a:cxn>
                  <a:cxn ang="0">
                    <a:pos x="52" y="114"/>
                  </a:cxn>
                  <a:cxn ang="0">
                    <a:pos x="29" y="233"/>
                  </a:cxn>
                  <a:cxn ang="0">
                    <a:pos x="35" y="334"/>
                  </a:cxn>
                  <a:cxn ang="0">
                    <a:pos x="8" y="296"/>
                  </a:cxn>
                  <a:cxn ang="0">
                    <a:pos x="14" y="178"/>
                  </a:cxn>
                  <a:cxn ang="0">
                    <a:pos x="21" y="148"/>
                  </a:cxn>
                  <a:cxn ang="0">
                    <a:pos x="0" y="148"/>
                  </a:cxn>
                  <a:cxn ang="0">
                    <a:pos x="14" y="51"/>
                  </a:cxn>
                  <a:cxn ang="0">
                    <a:pos x="8" y="7"/>
                  </a:cxn>
                  <a:cxn ang="0">
                    <a:pos x="8" y="7"/>
                  </a:cxn>
                </a:cxnLst>
                <a:rect l="txL" t="txT" r="txR" b="txB"/>
                <a:pathLst>
                  <a:path w="52" h="334">
                    <a:moveTo>
                      <a:pt x="8" y="7"/>
                    </a:moveTo>
                    <a:lnTo>
                      <a:pt x="36" y="0"/>
                    </a:lnTo>
                    <a:lnTo>
                      <a:pt x="29" y="119"/>
                    </a:lnTo>
                    <a:lnTo>
                      <a:pt x="52" y="114"/>
                    </a:lnTo>
                    <a:lnTo>
                      <a:pt x="29" y="233"/>
                    </a:lnTo>
                    <a:lnTo>
                      <a:pt x="35" y="334"/>
                    </a:lnTo>
                    <a:lnTo>
                      <a:pt x="8" y="296"/>
                    </a:lnTo>
                    <a:lnTo>
                      <a:pt x="14" y="178"/>
                    </a:lnTo>
                    <a:lnTo>
                      <a:pt x="21" y="148"/>
                    </a:lnTo>
                    <a:lnTo>
                      <a:pt x="0" y="148"/>
                    </a:lnTo>
                    <a:lnTo>
                      <a:pt x="14" y="51"/>
                    </a:lnTo>
                    <a:lnTo>
                      <a:pt x="8" y="7"/>
                    </a:lnTo>
                    <a:lnTo>
                      <a:pt x="8" y="7"/>
                    </a:lnTo>
                    <a:close/>
                  </a:path>
                </a:pathLst>
              </a:custGeom>
              <a:solidFill>
                <a:srgbClr val="E08477"/>
              </a:solidFill>
              <a:ln w="9525">
                <a:noFill/>
              </a:ln>
            </p:spPr>
            <p:txBody>
              <a:bodyPr/>
              <a:lstStyle/>
              <a:p>
                <a:endParaRPr dirty="0">
                  <a:latin typeface="Arial" panose="020B0604020202020204" pitchFamily="34" charset="0"/>
                </a:endParaRPr>
              </a:p>
            </p:txBody>
          </p:sp>
          <p:sp>
            <p:nvSpPr>
              <p:cNvPr id="41100" name="Freeform 137"/>
              <p:cNvSpPr/>
              <p:nvPr/>
            </p:nvSpPr>
            <p:spPr>
              <a:xfrm>
                <a:off x="1765" y="3474"/>
                <a:ext cx="28" cy="28"/>
              </a:xfrm>
              <a:custGeom>
                <a:avLst/>
                <a:gdLst>
                  <a:gd name="txL" fmla="*/ 0 w 57"/>
                  <a:gd name="txT" fmla="*/ 0 h 55"/>
                  <a:gd name="txR" fmla="*/ 57 w 57"/>
                  <a:gd name="txB" fmla="*/ 55 h 55"/>
                </a:gdLst>
                <a:ahLst/>
                <a:cxnLst>
                  <a:cxn ang="0">
                    <a:pos x="0" y="40"/>
                  </a:cxn>
                  <a:cxn ang="0">
                    <a:pos x="57" y="0"/>
                  </a:cxn>
                  <a:cxn ang="0">
                    <a:pos x="57" y="28"/>
                  </a:cxn>
                  <a:cxn ang="0">
                    <a:pos x="35" y="55"/>
                  </a:cxn>
                  <a:cxn ang="0">
                    <a:pos x="0" y="40"/>
                  </a:cxn>
                  <a:cxn ang="0">
                    <a:pos x="0" y="40"/>
                  </a:cxn>
                </a:cxnLst>
                <a:rect l="txL" t="txT" r="txR" b="txB"/>
                <a:pathLst>
                  <a:path w="57" h="55">
                    <a:moveTo>
                      <a:pt x="0" y="40"/>
                    </a:moveTo>
                    <a:lnTo>
                      <a:pt x="57" y="0"/>
                    </a:lnTo>
                    <a:lnTo>
                      <a:pt x="57" y="28"/>
                    </a:lnTo>
                    <a:lnTo>
                      <a:pt x="35" y="55"/>
                    </a:lnTo>
                    <a:lnTo>
                      <a:pt x="0" y="40"/>
                    </a:lnTo>
                    <a:lnTo>
                      <a:pt x="0" y="40"/>
                    </a:lnTo>
                    <a:close/>
                  </a:path>
                </a:pathLst>
              </a:custGeom>
              <a:solidFill>
                <a:srgbClr val="E08477"/>
              </a:solidFill>
              <a:ln w="9525">
                <a:noFill/>
              </a:ln>
            </p:spPr>
            <p:txBody>
              <a:bodyPr/>
              <a:lstStyle/>
              <a:p>
                <a:endParaRPr dirty="0">
                  <a:latin typeface="Arial" panose="020B0604020202020204" pitchFamily="34" charset="0"/>
                </a:endParaRPr>
              </a:p>
            </p:txBody>
          </p:sp>
          <p:sp>
            <p:nvSpPr>
              <p:cNvPr id="41101" name="Freeform 138"/>
              <p:cNvSpPr/>
              <p:nvPr/>
            </p:nvSpPr>
            <p:spPr>
              <a:xfrm>
                <a:off x="1786" y="3592"/>
                <a:ext cx="110" cy="74"/>
              </a:xfrm>
              <a:custGeom>
                <a:avLst/>
                <a:gdLst>
                  <a:gd name="txL" fmla="*/ 0 w 220"/>
                  <a:gd name="txT" fmla="*/ 0 h 149"/>
                  <a:gd name="txR" fmla="*/ 220 w 220"/>
                  <a:gd name="txB" fmla="*/ 149 h 149"/>
                </a:gdLst>
                <a:ahLst/>
                <a:cxnLst>
                  <a:cxn ang="0">
                    <a:pos x="0" y="29"/>
                  </a:cxn>
                  <a:cxn ang="0">
                    <a:pos x="34" y="0"/>
                  </a:cxn>
                  <a:cxn ang="0">
                    <a:pos x="70" y="12"/>
                  </a:cxn>
                  <a:cxn ang="0">
                    <a:pos x="114" y="48"/>
                  </a:cxn>
                  <a:cxn ang="0">
                    <a:pos x="127" y="97"/>
                  </a:cxn>
                  <a:cxn ang="0">
                    <a:pos x="179" y="128"/>
                  </a:cxn>
                  <a:cxn ang="0">
                    <a:pos x="220" y="128"/>
                  </a:cxn>
                  <a:cxn ang="0">
                    <a:pos x="190" y="149"/>
                  </a:cxn>
                  <a:cxn ang="0">
                    <a:pos x="122" y="120"/>
                  </a:cxn>
                  <a:cxn ang="0">
                    <a:pos x="78" y="69"/>
                  </a:cxn>
                  <a:cxn ang="0">
                    <a:pos x="34" y="33"/>
                  </a:cxn>
                  <a:cxn ang="0">
                    <a:pos x="0" y="29"/>
                  </a:cxn>
                  <a:cxn ang="0">
                    <a:pos x="0" y="29"/>
                  </a:cxn>
                </a:cxnLst>
                <a:rect l="txL" t="txT" r="txR" b="txB"/>
                <a:pathLst>
                  <a:path w="220" h="149">
                    <a:moveTo>
                      <a:pt x="0" y="29"/>
                    </a:moveTo>
                    <a:lnTo>
                      <a:pt x="34" y="0"/>
                    </a:lnTo>
                    <a:lnTo>
                      <a:pt x="70" y="12"/>
                    </a:lnTo>
                    <a:lnTo>
                      <a:pt x="114" y="48"/>
                    </a:lnTo>
                    <a:lnTo>
                      <a:pt x="127" y="97"/>
                    </a:lnTo>
                    <a:lnTo>
                      <a:pt x="179" y="128"/>
                    </a:lnTo>
                    <a:lnTo>
                      <a:pt x="220" y="128"/>
                    </a:lnTo>
                    <a:lnTo>
                      <a:pt x="190" y="149"/>
                    </a:lnTo>
                    <a:lnTo>
                      <a:pt x="122" y="120"/>
                    </a:lnTo>
                    <a:lnTo>
                      <a:pt x="78" y="69"/>
                    </a:lnTo>
                    <a:lnTo>
                      <a:pt x="34" y="33"/>
                    </a:lnTo>
                    <a:lnTo>
                      <a:pt x="0" y="29"/>
                    </a:lnTo>
                    <a:lnTo>
                      <a:pt x="0" y="29"/>
                    </a:lnTo>
                    <a:close/>
                  </a:path>
                </a:pathLst>
              </a:custGeom>
              <a:solidFill>
                <a:srgbClr val="E08477"/>
              </a:solidFill>
              <a:ln w="9525">
                <a:noFill/>
              </a:ln>
            </p:spPr>
            <p:txBody>
              <a:bodyPr/>
              <a:lstStyle/>
              <a:p>
                <a:endParaRPr dirty="0">
                  <a:latin typeface="Arial" panose="020B0604020202020204" pitchFamily="34" charset="0"/>
                </a:endParaRPr>
              </a:p>
            </p:txBody>
          </p:sp>
          <p:sp>
            <p:nvSpPr>
              <p:cNvPr id="41102" name="Freeform 139"/>
              <p:cNvSpPr/>
              <p:nvPr/>
            </p:nvSpPr>
            <p:spPr>
              <a:xfrm>
                <a:off x="1783" y="3534"/>
                <a:ext cx="24" cy="17"/>
              </a:xfrm>
              <a:custGeom>
                <a:avLst/>
                <a:gdLst>
                  <a:gd name="txL" fmla="*/ 0 w 50"/>
                  <a:gd name="txT" fmla="*/ 0 h 34"/>
                  <a:gd name="txR" fmla="*/ 50 w 50"/>
                  <a:gd name="txB" fmla="*/ 34 h 34"/>
                </a:gdLst>
                <a:ahLst/>
                <a:cxnLst>
                  <a:cxn ang="0">
                    <a:pos x="0" y="34"/>
                  </a:cxn>
                  <a:cxn ang="0">
                    <a:pos x="6" y="15"/>
                  </a:cxn>
                  <a:cxn ang="0">
                    <a:pos x="35" y="0"/>
                  </a:cxn>
                  <a:cxn ang="0">
                    <a:pos x="50" y="13"/>
                  </a:cxn>
                  <a:cxn ang="0">
                    <a:pos x="0" y="34"/>
                  </a:cxn>
                  <a:cxn ang="0">
                    <a:pos x="0" y="34"/>
                  </a:cxn>
                </a:cxnLst>
                <a:rect l="txL" t="txT" r="txR" b="txB"/>
                <a:pathLst>
                  <a:path w="50" h="34">
                    <a:moveTo>
                      <a:pt x="0" y="34"/>
                    </a:moveTo>
                    <a:lnTo>
                      <a:pt x="6" y="15"/>
                    </a:lnTo>
                    <a:lnTo>
                      <a:pt x="35" y="0"/>
                    </a:lnTo>
                    <a:lnTo>
                      <a:pt x="50" y="13"/>
                    </a:lnTo>
                    <a:lnTo>
                      <a:pt x="0" y="34"/>
                    </a:lnTo>
                    <a:lnTo>
                      <a:pt x="0" y="34"/>
                    </a:lnTo>
                    <a:close/>
                  </a:path>
                </a:pathLst>
              </a:custGeom>
              <a:solidFill>
                <a:srgbClr val="E08477"/>
              </a:solidFill>
              <a:ln w="9525">
                <a:noFill/>
              </a:ln>
            </p:spPr>
            <p:txBody>
              <a:bodyPr/>
              <a:lstStyle/>
              <a:p>
                <a:endParaRPr dirty="0">
                  <a:latin typeface="Arial" panose="020B0604020202020204" pitchFamily="34" charset="0"/>
                </a:endParaRPr>
              </a:p>
            </p:txBody>
          </p:sp>
          <p:sp>
            <p:nvSpPr>
              <p:cNvPr id="41103" name="Freeform 140"/>
              <p:cNvSpPr/>
              <p:nvPr/>
            </p:nvSpPr>
            <p:spPr>
              <a:xfrm>
                <a:off x="1573" y="3275"/>
                <a:ext cx="43" cy="306"/>
              </a:xfrm>
              <a:custGeom>
                <a:avLst/>
                <a:gdLst>
                  <a:gd name="txL" fmla="*/ 0 w 85"/>
                  <a:gd name="txT" fmla="*/ 0 h 612"/>
                  <a:gd name="txR" fmla="*/ 85 w 85"/>
                  <a:gd name="txB" fmla="*/ 612 h 612"/>
                </a:gdLst>
                <a:ahLst/>
                <a:cxnLst>
                  <a:cxn ang="0">
                    <a:pos x="62" y="0"/>
                  </a:cxn>
                  <a:cxn ang="0">
                    <a:pos x="62" y="98"/>
                  </a:cxn>
                  <a:cxn ang="0">
                    <a:pos x="43" y="114"/>
                  </a:cxn>
                  <a:cxn ang="0">
                    <a:pos x="57" y="121"/>
                  </a:cxn>
                  <a:cxn ang="0">
                    <a:pos x="57" y="222"/>
                  </a:cxn>
                  <a:cxn ang="0">
                    <a:pos x="34" y="355"/>
                  </a:cxn>
                  <a:cxn ang="0">
                    <a:pos x="15" y="441"/>
                  </a:cxn>
                  <a:cxn ang="0">
                    <a:pos x="0" y="519"/>
                  </a:cxn>
                  <a:cxn ang="0">
                    <a:pos x="15" y="566"/>
                  </a:cxn>
                  <a:cxn ang="0">
                    <a:pos x="36" y="591"/>
                  </a:cxn>
                  <a:cxn ang="0">
                    <a:pos x="15" y="612"/>
                  </a:cxn>
                  <a:cxn ang="0">
                    <a:pos x="43" y="612"/>
                  </a:cxn>
                  <a:cxn ang="0">
                    <a:pos x="51" y="583"/>
                  </a:cxn>
                  <a:cxn ang="0">
                    <a:pos x="22" y="549"/>
                  </a:cxn>
                  <a:cxn ang="0">
                    <a:pos x="34" y="509"/>
                  </a:cxn>
                  <a:cxn ang="0">
                    <a:pos x="22" y="469"/>
                  </a:cxn>
                  <a:cxn ang="0">
                    <a:pos x="43" y="446"/>
                  </a:cxn>
                  <a:cxn ang="0">
                    <a:pos x="72" y="250"/>
                  </a:cxn>
                  <a:cxn ang="0">
                    <a:pos x="85" y="129"/>
                  </a:cxn>
                  <a:cxn ang="0">
                    <a:pos x="85" y="20"/>
                  </a:cxn>
                  <a:cxn ang="0">
                    <a:pos x="62" y="0"/>
                  </a:cxn>
                  <a:cxn ang="0">
                    <a:pos x="62" y="0"/>
                  </a:cxn>
                </a:cxnLst>
                <a:rect l="txL" t="txT" r="txR" b="txB"/>
                <a:pathLst>
                  <a:path w="85" h="612">
                    <a:moveTo>
                      <a:pt x="62" y="0"/>
                    </a:moveTo>
                    <a:lnTo>
                      <a:pt x="62" y="98"/>
                    </a:lnTo>
                    <a:lnTo>
                      <a:pt x="43" y="114"/>
                    </a:lnTo>
                    <a:lnTo>
                      <a:pt x="57" y="121"/>
                    </a:lnTo>
                    <a:lnTo>
                      <a:pt x="57" y="222"/>
                    </a:lnTo>
                    <a:lnTo>
                      <a:pt x="34" y="355"/>
                    </a:lnTo>
                    <a:lnTo>
                      <a:pt x="15" y="441"/>
                    </a:lnTo>
                    <a:lnTo>
                      <a:pt x="0" y="519"/>
                    </a:lnTo>
                    <a:lnTo>
                      <a:pt x="15" y="566"/>
                    </a:lnTo>
                    <a:lnTo>
                      <a:pt x="36" y="591"/>
                    </a:lnTo>
                    <a:lnTo>
                      <a:pt x="15" y="612"/>
                    </a:lnTo>
                    <a:lnTo>
                      <a:pt x="43" y="612"/>
                    </a:lnTo>
                    <a:lnTo>
                      <a:pt x="51" y="583"/>
                    </a:lnTo>
                    <a:lnTo>
                      <a:pt x="22" y="549"/>
                    </a:lnTo>
                    <a:lnTo>
                      <a:pt x="34" y="509"/>
                    </a:lnTo>
                    <a:lnTo>
                      <a:pt x="22" y="469"/>
                    </a:lnTo>
                    <a:lnTo>
                      <a:pt x="43" y="446"/>
                    </a:lnTo>
                    <a:lnTo>
                      <a:pt x="72" y="250"/>
                    </a:lnTo>
                    <a:lnTo>
                      <a:pt x="85" y="129"/>
                    </a:lnTo>
                    <a:lnTo>
                      <a:pt x="85" y="20"/>
                    </a:lnTo>
                    <a:lnTo>
                      <a:pt x="62" y="0"/>
                    </a:lnTo>
                    <a:lnTo>
                      <a:pt x="62" y="0"/>
                    </a:lnTo>
                    <a:close/>
                  </a:path>
                </a:pathLst>
              </a:custGeom>
              <a:solidFill>
                <a:srgbClr val="E08477"/>
              </a:solidFill>
              <a:ln w="9525">
                <a:noFill/>
              </a:ln>
            </p:spPr>
            <p:txBody>
              <a:bodyPr/>
              <a:lstStyle/>
              <a:p>
                <a:endParaRPr dirty="0">
                  <a:latin typeface="Arial" panose="020B0604020202020204" pitchFamily="34" charset="0"/>
                </a:endParaRPr>
              </a:p>
            </p:txBody>
          </p:sp>
        </p:grpSp>
        <p:sp>
          <p:nvSpPr>
            <p:cNvPr id="193677" name="AutoShape 141"/>
            <p:cNvSpPr>
              <a:spLocks noChangeArrowheads="1"/>
            </p:cNvSpPr>
            <p:nvPr/>
          </p:nvSpPr>
          <p:spPr bwMode="auto">
            <a:xfrm>
              <a:off x="768" y="1440"/>
              <a:ext cx="1104" cy="480"/>
            </a:xfrm>
            <a:prstGeom prst="wedgeRoundRectCallout">
              <a:avLst>
                <a:gd name="adj1" fmla="val -38315"/>
                <a:gd name="adj2" fmla="val 84583"/>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a:ln>
                    <a:noFill/>
                  </a:ln>
                  <a:solidFill>
                    <a:srgbClr val="CC3300"/>
                  </a:solidFill>
                  <a:effectLst/>
                  <a:uLnTx/>
                  <a:uFillTx/>
                  <a:latin typeface="Times New Roman" panose="02020603050405020304" charset="0"/>
                  <a:ea typeface="+mn-ea"/>
                  <a:cs typeface="+mn-cs"/>
                </a:rPr>
                <a:t>STOP!</a:t>
              </a:r>
            </a:p>
          </p:txBody>
        </p:sp>
      </p:grpSp>
      <p:sp>
        <p:nvSpPr>
          <p:cNvPr id="193678" name="Rectangle 142"/>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3679" name="AutoShape 143"/>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3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79"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3"/>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41987"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1988"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41989"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1990"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1991"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1992" name="Rectangle 7"/>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41993" name="Rectangle 8"/>
          <p:cNvSpPr/>
          <p:nvPr/>
        </p:nvSpPr>
        <p:spPr>
          <a:xfrm>
            <a:off x="1600200" y="2436813"/>
            <a:ext cx="8991600" cy="2230120"/>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5	3,110	40%	1,244	22,134	1,866</a:t>
            </a:r>
          </a:p>
        </p:txBody>
      </p:sp>
      <p:sp>
        <p:nvSpPr>
          <p:cNvPr id="41994"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1995"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1996"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41997" name="Rectangle 1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1998" name="Rectangle 13"/>
          <p:cNvSpPr/>
          <p:nvPr/>
        </p:nvSpPr>
        <p:spPr>
          <a:xfrm>
            <a:off x="2668588" y="2819400"/>
            <a:ext cx="7467600" cy="579438"/>
          </a:xfrm>
          <a:prstGeom prst="rect">
            <a:avLst/>
          </a:prstGeom>
          <a:noFill/>
          <a:ln w="12700">
            <a:noFill/>
          </a:ln>
        </p:spPr>
        <p:txBody>
          <a:bodyPr wrap="none" anchor="ctr" anchorCtr="0"/>
          <a:lstStyle/>
          <a:p>
            <a:endParaRPr dirty="0">
              <a:latin typeface="Arial" panose="020B0604020202020204" pitchFamily="34" charset="0"/>
            </a:endParaRPr>
          </a:p>
        </p:txBody>
      </p:sp>
      <p:sp>
        <p:nvSpPr>
          <p:cNvPr id="41999" name="Rectangle 1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grpSp>
        <p:nvGrpSpPr>
          <p:cNvPr id="42000" name="Group 16"/>
          <p:cNvGrpSpPr/>
          <p:nvPr/>
        </p:nvGrpSpPr>
        <p:grpSpPr>
          <a:xfrm>
            <a:off x="1981200" y="2971800"/>
            <a:ext cx="1076325" cy="3413125"/>
            <a:chOff x="1344" y="1696"/>
            <a:chExt cx="678" cy="2150"/>
          </a:xfrm>
        </p:grpSpPr>
        <p:sp>
          <p:nvSpPr>
            <p:cNvPr id="42004" name="Freeform 17"/>
            <p:cNvSpPr/>
            <p:nvPr/>
          </p:nvSpPr>
          <p:spPr>
            <a:xfrm>
              <a:off x="1373" y="3626"/>
              <a:ext cx="649" cy="220"/>
            </a:xfrm>
            <a:custGeom>
              <a:avLst/>
              <a:gdLst>
                <a:gd name="txL" fmla="*/ 0 w 1297"/>
                <a:gd name="txT" fmla="*/ 0 h 439"/>
                <a:gd name="txR" fmla="*/ 1297 w 1297"/>
                <a:gd name="txB" fmla="*/ 439 h 439"/>
              </a:gdLst>
              <a:ahLst/>
              <a:cxnLst>
                <a:cxn ang="0">
                  <a:pos x="450" y="439"/>
                </a:cxn>
                <a:cxn ang="0">
                  <a:pos x="357" y="405"/>
                </a:cxn>
                <a:cxn ang="0">
                  <a:pos x="300" y="331"/>
                </a:cxn>
                <a:cxn ang="0">
                  <a:pos x="275" y="272"/>
                </a:cxn>
                <a:cxn ang="0">
                  <a:pos x="222" y="215"/>
                </a:cxn>
                <a:cxn ang="0">
                  <a:pos x="133" y="154"/>
                </a:cxn>
                <a:cxn ang="0">
                  <a:pos x="53" y="123"/>
                </a:cxn>
                <a:cxn ang="0">
                  <a:pos x="0" y="66"/>
                </a:cxn>
                <a:cxn ang="0">
                  <a:pos x="25" y="34"/>
                </a:cxn>
                <a:cxn ang="0">
                  <a:pos x="123" y="0"/>
                </a:cxn>
                <a:cxn ang="0">
                  <a:pos x="271" y="6"/>
                </a:cxn>
                <a:cxn ang="0">
                  <a:pos x="513" y="6"/>
                </a:cxn>
                <a:cxn ang="0">
                  <a:pos x="655" y="7"/>
                </a:cxn>
                <a:cxn ang="0">
                  <a:pos x="1251" y="91"/>
                </a:cxn>
                <a:cxn ang="0">
                  <a:pos x="1297" y="114"/>
                </a:cxn>
                <a:cxn ang="0">
                  <a:pos x="1282" y="133"/>
                </a:cxn>
                <a:cxn ang="0">
                  <a:pos x="1215" y="150"/>
                </a:cxn>
                <a:cxn ang="0">
                  <a:pos x="944" y="141"/>
                </a:cxn>
                <a:cxn ang="0">
                  <a:pos x="801" y="133"/>
                </a:cxn>
                <a:cxn ang="0">
                  <a:pos x="682" y="137"/>
                </a:cxn>
                <a:cxn ang="0">
                  <a:pos x="623" y="165"/>
                </a:cxn>
                <a:cxn ang="0">
                  <a:pos x="613" y="207"/>
                </a:cxn>
                <a:cxn ang="0">
                  <a:pos x="598" y="296"/>
                </a:cxn>
                <a:cxn ang="0">
                  <a:pos x="566" y="397"/>
                </a:cxn>
                <a:cxn ang="0">
                  <a:pos x="513" y="431"/>
                </a:cxn>
                <a:cxn ang="0">
                  <a:pos x="450" y="439"/>
                </a:cxn>
                <a:cxn ang="0">
                  <a:pos x="450" y="439"/>
                </a:cxn>
              </a:cxnLst>
              <a:rect l="txL" t="txT" r="txR" b="txB"/>
              <a:pathLst>
                <a:path w="1297" h="439">
                  <a:moveTo>
                    <a:pt x="450" y="439"/>
                  </a:moveTo>
                  <a:lnTo>
                    <a:pt x="357" y="405"/>
                  </a:lnTo>
                  <a:lnTo>
                    <a:pt x="300" y="331"/>
                  </a:lnTo>
                  <a:lnTo>
                    <a:pt x="275" y="272"/>
                  </a:lnTo>
                  <a:lnTo>
                    <a:pt x="222" y="215"/>
                  </a:lnTo>
                  <a:lnTo>
                    <a:pt x="133" y="154"/>
                  </a:lnTo>
                  <a:lnTo>
                    <a:pt x="53" y="123"/>
                  </a:lnTo>
                  <a:lnTo>
                    <a:pt x="0" y="66"/>
                  </a:lnTo>
                  <a:lnTo>
                    <a:pt x="25" y="34"/>
                  </a:lnTo>
                  <a:lnTo>
                    <a:pt x="123" y="0"/>
                  </a:lnTo>
                  <a:lnTo>
                    <a:pt x="271" y="6"/>
                  </a:lnTo>
                  <a:lnTo>
                    <a:pt x="513" y="6"/>
                  </a:lnTo>
                  <a:lnTo>
                    <a:pt x="655" y="7"/>
                  </a:lnTo>
                  <a:lnTo>
                    <a:pt x="1251" y="91"/>
                  </a:lnTo>
                  <a:lnTo>
                    <a:pt x="1297" y="114"/>
                  </a:lnTo>
                  <a:lnTo>
                    <a:pt x="1282" y="133"/>
                  </a:lnTo>
                  <a:lnTo>
                    <a:pt x="1215" y="150"/>
                  </a:lnTo>
                  <a:lnTo>
                    <a:pt x="944" y="141"/>
                  </a:lnTo>
                  <a:lnTo>
                    <a:pt x="801" y="133"/>
                  </a:lnTo>
                  <a:lnTo>
                    <a:pt x="682" y="137"/>
                  </a:lnTo>
                  <a:lnTo>
                    <a:pt x="623" y="165"/>
                  </a:lnTo>
                  <a:lnTo>
                    <a:pt x="613" y="207"/>
                  </a:lnTo>
                  <a:lnTo>
                    <a:pt x="598" y="296"/>
                  </a:lnTo>
                  <a:lnTo>
                    <a:pt x="566" y="397"/>
                  </a:lnTo>
                  <a:lnTo>
                    <a:pt x="513" y="431"/>
                  </a:lnTo>
                  <a:lnTo>
                    <a:pt x="450" y="439"/>
                  </a:lnTo>
                  <a:lnTo>
                    <a:pt x="450" y="439"/>
                  </a:lnTo>
                  <a:close/>
                </a:path>
              </a:pathLst>
            </a:custGeom>
            <a:solidFill>
              <a:srgbClr val="999999"/>
            </a:solidFill>
            <a:ln w="9525">
              <a:noFill/>
            </a:ln>
          </p:spPr>
          <p:txBody>
            <a:bodyPr/>
            <a:lstStyle/>
            <a:p>
              <a:endParaRPr dirty="0">
                <a:latin typeface="Arial" panose="020B0604020202020204" pitchFamily="34" charset="0"/>
              </a:endParaRPr>
            </a:p>
          </p:txBody>
        </p:sp>
        <p:sp>
          <p:nvSpPr>
            <p:cNvPr id="42005" name="Freeform 18"/>
            <p:cNvSpPr/>
            <p:nvPr/>
          </p:nvSpPr>
          <p:spPr>
            <a:xfrm>
              <a:off x="1503" y="3250"/>
              <a:ext cx="173" cy="587"/>
            </a:xfrm>
            <a:custGeom>
              <a:avLst/>
              <a:gdLst>
                <a:gd name="txL" fmla="*/ 0 w 348"/>
                <a:gd name="txT" fmla="*/ 0 h 1175"/>
                <a:gd name="txR" fmla="*/ 348 w 348"/>
                <a:gd name="txB" fmla="*/ 1175 h 1175"/>
              </a:gdLst>
              <a:ahLst/>
              <a:cxnLst>
                <a:cxn ang="0">
                  <a:pos x="0" y="29"/>
                </a:cxn>
                <a:cxn ang="0">
                  <a:pos x="2" y="63"/>
                </a:cxn>
                <a:cxn ang="0">
                  <a:pos x="10" y="308"/>
                </a:cxn>
                <a:cxn ang="0">
                  <a:pos x="69" y="595"/>
                </a:cxn>
                <a:cxn ang="0">
                  <a:pos x="51" y="755"/>
                </a:cxn>
                <a:cxn ang="0">
                  <a:pos x="42" y="791"/>
                </a:cxn>
                <a:cxn ang="0">
                  <a:pos x="51" y="861"/>
                </a:cxn>
                <a:cxn ang="0">
                  <a:pos x="97" y="1084"/>
                </a:cxn>
                <a:cxn ang="0">
                  <a:pos x="112" y="1141"/>
                </a:cxn>
                <a:cxn ang="0">
                  <a:pos x="198" y="1175"/>
                </a:cxn>
                <a:cxn ang="0">
                  <a:pos x="293" y="1169"/>
                </a:cxn>
                <a:cxn ang="0">
                  <a:pos x="340" y="1135"/>
                </a:cxn>
                <a:cxn ang="0">
                  <a:pos x="340" y="1068"/>
                </a:cxn>
                <a:cxn ang="0">
                  <a:pos x="323" y="1013"/>
                </a:cxn>
                <a:cxn ang="0">
                  <a:pos x="260" y="838"/>
                </a:cxn>
                <a:cxn ang="0">
                  <a:pos x="274" y="770"/>
                </a:cxn>
                <a:cxn ang="0">
                  <a:pos x="253" y="700"/>
                </a:cxn>
                <a:cxn ang="0">
                  <a:pos x="238" y="595"/>
                </a:cxn>
                <a:cxn ang="0">
                  <a:pos x="224" y="498"/>
                </a:cxn>
                <a:cxn ang="0">
                  <a:pos x="260" y="245"/>
                </a:cxn>
                <a:cxn ang="0">
                  <a:pos x="274" y="36"/>
                </a:cxn>
                <a:cxn ang="0">
                  <a:pos x="321" y="48"/>
                </a:cxn>
                <a:cxn ang="0">
                  <a:pos x="348" y="42"/>
                </a:cxn>
                <a:cxn ang="0">
                  <a:pos x="323" y="13"/>
                </a:cxn>
                <a:cxn ang="0">
                  <a:pos x="276" y="0"/>
                </a:cxn>
                <a:cxn ang="0">
                  <a:pos x="0" y="29"/>
                </a:cxn>
                <a:cxn ang="0">
                  <a:pos x="0" y="29"/>
                </a:cxn>
              </a:cxnLst>
              <a:rect l="txL" t="txT" r="txR" b="txB"/>
              <a:pathLst>
                <a:path w="348" h="1175">
                  <a:moveTo>
                    <a:pt x="0" y="29"/>
                  </a:moveTo>
                  <a:lnTo>
                    <a:pt x="2" y="63"/>
                  </a:lnTo>
                  <a:lnTo>
                    <a:pt x="10" y="308"/>
                  </a:lnTo>
                  <a:lnTo>
                    <a:pt x="69" y="595"/>
                  </a:lnTo>
                  <a:lnTo>
                    <a:pt x="51" y="755"/>
                  </a:lnTo>
                  <a:lnTo>
                    <a:pt x="42" y="791"/>
                  </a:lnTo>
                  <a:lnTo>
                    <a:pt x="51" y="861"/>
                  </a:lnTo>
                  <a:lnTo>
                    <a:pt x="97" y="1084"/>
                  </a:lnTo>
                  <a:lnTo>
                    <a:pt x="112" y="1141"/>
                  </a:lnTo>
                  <a:lnTo>
                    <a:pt x="198" y="1175"/>
                  </a:lnTo>
                  <a:lnTo>
                    <a:pt x="293" y="1169"/>
                  </a:lnTo>
                  <a:lnTo>
                    <a:pt x="340" y="1135"/>
                  </a:lnTo>
                  <a:lnTo>
                    <a:pt x="340" y="1068"/>
                  </a:lnTo>
                  <a:lnTo>
                    <a:pt x="323" y="1013"/>
                  </a:lnTo>
                  <a:lnTo>
                    <a:pt x="260" y="838"/>
                  </a:lnTo>
                  <a:lnTo>
                    <a:pt x="274" y="770"/>
                  </a:lnTo>
                  <a:lnTo>
                    <a:pt x="253" y="700"/>
                  </a:lnTo>
                  <a:lnTo>
                    <a:pt x="238" y="595"/>
                  </a:lnTo>
                  <a:lnTo>
                    <a:pt x="224" y="498"/>
                  </a:lnTo>
                  <a:lnTo>
                    <a:pt x="260" y="245"/>
                  </a:lnTo>
                  <a:lnTo>
                    <a:pt x="274" y="36"/>
                  </a:lnTo>
                  <a:lnTo>
                    <a:pt x="321" y="48"/>
                  </a:lnTo>
                  <a:lnTo>
                    <a:pt x="348" y="42"/>
                  </a:lnTo>
                  <a:lnTo>
                    <a:pt x="323" y="13"/>
                  </a:lnTo>
                  <a:lnTo>
                    <a:pt x="276" y="0"/>
                  </a:lnTo>
                  <a:lnTo>
                    <a:pt x="0" y="29"/>
                  </a:lnTo>
                  <a:lnTo>
                    <a:pt x="0" y="29"/>
                  </a:lnTo>
                  <a:close/>
                </a:path>
              </a:pathLst>
            </a:custGeom>
            <a:solidFill>
              <a:srgbClr val="A84A3D"/>
            </a:solidFill>
            <a:ln w="9525">
              <a:noFill/>
            </a:ln>
          </p:spPr>
          <p:txBody>
            <a:bodyPr/>
            <a:lstStyle/>
            <a:p>
              <a:endParaRPr dirty="0">
                <a:latin typeface="Arial" panose="020B0604020202020204" pitchFamily="34" charset="0"/>
              </a:endParaRPr>
            </a:p>
          </p:txBody>
        </p:sp>
        <p:sp>
          <p:nvSpPr>
            <p:cNvPr id="42006" name="Freeform 19"/>
            <p:cNvSpPr/>
            <p:nvPr/>
          </p:nvSpPr>
          <p:spPr>
            <a:xfrm>
              <a:off x="1680" y="3183"/>
              <a:ext cx="305" cy="510"/>
            </a:xfrm>
            <a:custGeom>
              <a:avLst/>
              <a:gdLst>
                <a:gd name="txL" fmla="*/ 0 w 610"/>
                <a:gd name="txT" fmla="*/ 0 h 1021"/>
                <a:gd name="txR" fmla="*/ 610 w 610"/>
                <a:gd name="txB" fmla="*/ 1021 h 1021"/>
              </a:gdLst>
              <a:ahLst/>
              <a:cxnLst>
                <a:cxn ang="0">
                  <a:pos x="16" y="40"/>
                </a:cxn>
                <a:cxn ang="0">
                  <a:pos x="8" y="84"/>
                </a:cxn>
                <a:cxn ang="0">
                  <a:pos x="12" y="536"/>
                </a:cxn>
                <a:cxn ang="0">
                  <a:pos x="25" y="648"/>
                </a:cxn>
                <a:cxn ang="0">
                  <a:pos x="23" y="755"/>
                </a:cxn>
                <a:cxn ang="0">
                  <a:pos x="0" y="857"/>
                </a:cxn>
                <a:cxn ang="0">
                  <a:pos x="38" y="964"/>
                </a:cxn>
                <a:cxn ang="0">
                  <a:pos x="169" y="964"/>
                </a:cxn>
                <a:cxn ang="0">
                  <a:pos x="202" y="954"/>
                </a:cxn>
                <a:cxn ang="0">
                  <a:pos x="251" y="966"/>
                </a:cxn>
                <a:cxn ang="0">
                  <a:pos x="355" y="1013"/>
                </a:cxn>
                <a:cxn ang="0">
                  <a:pos x="485" y="1021"/>
                </a:cxn>
                <a:cxn ang="0">
                  <a:pos x="561" y="1004"/>
                </a:cxn>
                <a:cxn ang="0">
                  <a:pos x="610" y="954"/>
                </a:cxn>
                <a:cxn ang="0">
                  <a:pos x="610" y="884"/>
                </a:cxn>
                <a:cxn ang="0">
                  <a:pos x="576" y="861"/>
                </a:cxn>
                <a:cxn ang="0">
                  <a:pos x="407" y="857"/>
                </a:cxn>
                <a:cxn ang="0">
                  <a:pos x="348" y="774"/>
                </a:cxn>
                <a:cxn ang="0">
                  <a:pos x="293" y="709"/>
                </a:cxn>
                <a:cxn ang="0">
                  <a:pos x="257" y="662"/>
                </a:cxn>
                <a:cxn ang="0">
                  <a:pos x="270" y="542"/>
                </a:cxn>
                <a:cxn ang="0">
                  <a:pos x="289" y="143"/>
                </a:cxn>
                <a:cxn ang="0">
                  <a:pos x="281" y="34"/>
                </a:cxn>
                <a:cxn ang="0">
                  <a:pos x="266" y="0"/>
                </a:cxn>
                <a:cxn ang="0">
                  <a:pos x="16" y="40"/>
                </a:cxn>
                <a:cxn ang="0">
                  <a:pos x="16" y="40"/>
                </a:cxn>
              </a:cxnLst>
              <a:rect l="txL" t="txT" r="txR" b="txB"/>
              <a:pathLst>
                <a:path w="610" h="1021">
                  <a:moveTo>
                    <a:pt x="16" y="40"/>
                  </a:moveTo>
                  <a:lnTo>
                    <a:pt x="8" y="84"/>
                  </a:lnTo>
                  <a:lnTo>
                    <a:pt x="12" y="536"/>
                  </a:lnTo>
                  <a:lnTo>
                    <a:pt x="25" y="648"/>
                  </a:lnTo>
                  <a:lnTo>
                    <a:pt x="23" y="755"/>
                  </a:lnTo>
                  <a:lnTo>
                    <a:pt x="0" y="857"/>
                  </a:lnTo>
                  <a:lnTo>
                    <a:pt x="38" y="964"/>
                  </a:lnTo>
                  <a:lnTo>
                    <a:pt x="169" y="964"/>
                  </a:lnTo>
                  <a:lnTo>
                    <a:pt x="202" y="954"/>
                  </a:lnTo>
                  <a:lnTo>
                    <a:pt x="251" y="966"/>
                  </a:lnTo>
                  <a:lnTo>
                    <a:pt x="355" y="1013"/>
                  </a:lnTo>
                  <a:lnTo>
                    <a:pt x="485" y="1021"/>
                  </a:lnTo>
                  <a:lnTo>
                    <a:pt x="561" y="1004"/>
                  </a:lnTo>
                  <a:lnTo>
                    <a:pt x="610" y="954"/>
                  </a:lnTo>
                  <a:lnTo>
                    <a:pt x="610" y="884"/>
                  </a:lnTo>
                  <a:lnTo>
                    <a:pt x="576" y="861"/>
                  </a:lnTo>
                  <a:lnTo>
                    <a:pt x="407" y="857"/>
                  </a:lnTo>
                  <a:lnTo>
                    <a:pt x="348" y="774"/>
                  </a:lnTo>
                  <a:lnTo>
                    <a:pt x="293" y="709"/>
                  </a:lnTo>
                  <a:lnTo>
                    <a:pt x="257" y="662"/>
                  </a:lnTo>
                  <a:lnTo>
                    <a:pt x="270" y="542"/>
                  </a:lnTo>
                  <a:lnTo>
                    <a:pt x="289" y="143"/>
                  </a:lnTo>
                  <a:lnTo>
                    <a:pt x="281" y="34"/>
                  </a:lnTo>
                  <a:lnTo>
                    <a:pt x="266" y="0"/>
                  </a:lnTo>
                  <a:lnTo>
                    <a:pt x="16" y="40"/>
                  </a:lnTo>
                  <a:lnTo>
                    <a:pt x="16" y="40"/>
                  </a:lnTo>
                  <a:close/>
                </a:path>
              </a:pathLst>
            </a:custGeom>
            <a:solidFill>
              <a:srgbClr val="A84A3D"/>
            </a:solidFill>
            <a:ln w="9525">
              <a:noFill/>
            </a:ln>
          </p:spPr>
          <p:txBody>
            <a:bodyPr/>
            <a:lstStyle/>
            <a:p>
              <a:endParaRPr dirty="0">
                <a:latin typeface="Arial" panose="020B0604020202020204" pitchFamily="34" charset="0"/>
              </a:endParaRPr>
            </a:p>
          </p:txBody>
        </p:sp>
        <p:sp>
          <p:nvSpPr>
            <p:cNvPr id="42007" name="Freeform 20"/>
            <p:cNvSpPr/>
            <p:nvPr/>
          </p:nvSpPr>
          <p:spPr>
            <a:xfrm>
              <a:off x="1349" y="1993"/>
              <a:ext cx="577" cy="861"/>
            </a:xfrm>
            <a:custGeom>
              <a:avLst/>
              <a:gdLst>
                <a:gd name="txL" fmla="*/ 0 w 1155"/>
                <a:gd name="txT" fmla="*/ 0 h 1723"/>
                <a:gd name="txR" fmla="*/ 1155 w 1155"/>
                <a:gd name="txB" fmla="*/ 1723 h 1723"/>
              </a:gdLst>
              <a:ahLst/>
              <a:cxnLst>
                <a:cxn ang="0">
                  <a:pos x="671" y="0"/>
                </a:cxn>
                <a:cxn ang="0">
                  <a:pos x="658" y="8"/>
                </a:cxn>
                <a:cxn ang="0">
                  <a:pos x="637" y="52"/>
                </a:cxn>
                <a:cxn ang="0">
                  <a:pos x="584" y="59"/>
                </a:cxn>
                <a:cxn ang="0">
                  <a:pos x="409" y="109"/>
                </a:cxn>
                <a:cxn ang="0">
                  <a:pos x="314" y="154"/>
                </a:cxn>
                <a:cxn ang="0">
                  <a:pos x="280" y="190"/>
                </a:cxn>
                <a:cxn ang="0">
                  <a:pos x="211" y="274"/>
                </a:cxn>
                <a:cxn ang="0">
                  <a:pos x="109" y="439"/>
                </a:cxn>
                <a:cxn ang="0">
                  <a:pos x="42" y="605"/>
                </a:cxn>
                <a:cxn ang="0">
                  <a:pos x="12" y="717"/>
                </a:cxn>
                <a:cxn ang="0">
                  <a:pos x="0" y="806"/>
                </a:cxn>
                <a:cxn ang="0">
                  <a:pos x="0" y="901"/>
                </a:cxn>
                <a:cxn ang="0">
                  <a:pos x="73" y="1091"/>
                </a:cxn>
                <a:cxn ang="0">
                  <a:pos x="187" y="1299"/>
                </a:cxn>
                <a:cxn ang="0">
                  <a:pos x="242" y="1377"/>
                </a:cxn>
                <a:cxn ang="0">
                  <a:pos x="217" y="1576"/>
                </a:cxn>
                <a:cxn ang="0">
                  <a:pos x="371" y="1654"/>
                </a:cxn>
                <a:cxn ang="0">
                  <a:pos x="635" y="1711"/>
                </a:cxn>
                <a:cxn ang="0">
                  <a:pos x="969" y="1723"/>
                </a:cxn>
                <a:cxn ang="0">
                  <a:pos x="1119" y="1637"/>
                </a:cxn>
                <a:cxn ang="0">
                  <a:pos x="1089" y="1126"/>
                </a:cxn>
                <a:cxn ang="0">
                  <a:pos x="1070" y="1023"/>
                </a:cxn>
                <a:cxn ang="0">
                  <a:pos x="1083" y="934"/>
                </a:cxn>
                <a:cxn ang="0">
                  <a:pos x="1083" y="835"/>
                </a:cxn>
                <a:cxn ang="0">
                  <a:pos x="1127" y="763"/>
                </a:cxn>
                <a:cxn ang="0">
                  <a:pos x="1153" y="474"/>
                </a:cxn>
                <a:cxn ang="0">
                  <a:pos x="1155" y="331"/>
                </a:cxn>
                <a:cxn ang="0">
                  <a:pos x="1140" y="261"/>
                </a:cxn>
                <a:cxn ang="0">
                  <a:pos x="1089" y="187"/>
                </a:cxn>
                <a:cxn ang="0">
                  <a:pos x="996" y="126"/>
                </a:cxn>
                <a:cxn ang="0">
                  <a:pos x="912" y="105"/>
                </a:cxn>
                <a:cxn ang="0">
                  <a:pos x="846" y="109"/>
                </a:cxn>
                <a:cxn ang="0">
                  <a:pos x="753" y="73"/>
                </a:cxn>
                <a:cxn ang="0">
                  <a:pos x="705" y="36"/>
                </a:cxn>
                <a:cxn ang="0">
                  <a:pos x="671" y="0"/>
                </a:cxn>
                <a:cxn ang="0">
                  <a:pos x="671" y="0"/>
                </a:cxn>
              </a:cxnLst>
              <a:rect l="txL" t="txT" r="txR" b="txB"/>
              <a:pathLst>
                <a:path w="1155" h="1723">
                  <a:moveTo>
                    <a:pt x="671" y="0"/>
                  </a:moveTo>
                  <a:lnTo>
                    <a:pt x="658" y="8"/>
                  </a:lnTo>
                  <a:lnTo>
                    <a:pt x="637" y="52"/>
                  </a:lnTo>
                  <a:lnTo>
                    <a:pt x="584" y="59"/>
                  </a:lnTo>
                  <a:lnTo>
                    <a:pt x="409" y="109"/>
                  </a:lnTo>
                  <a:lnTo>
                    <a:pt x="314" y="154"/>
                  </a:lnTo>
                  <a:lnTo>
                    <a:pt x="280" y="190"/>
                  </a:lnTo>
                  <a:lnTo>
                    <a:pt x="211" y="274"/>
                  </a:lnTo>
                  <a:lnTo>
                    <a:pt x="109" y="439"/>
                  </a:lnTo>
                  <a:lnTo>
                    <a:pt x="42" y="605"/>
                  </a:lnTo>
                  <a:lnTo>
                    <a:pt x="12" y="717"/>
                  </a:lnTo>
                  <a:lnTo>
                    <a:pt x="0" y="806"/>
                  </a:lnTo>
                  <a:lnTo>
                    <a:pt x="0" y="901"/>
                  </a:lnTo>
                  <a:lnTo>
                    <a:pt x="73" y="1091"/>
                  </a:lnTo>
                  <a:lnTo>
                    <a:pt x="187" y="1299"/>
                  </a:lnTo>
                  <a:lnTo>
                    <a:pt x="242" y="1377"/>
                  </a:lnTo>
                  <a:lnTo>
                    <a:pt x="217" y="1576"/>
                  </a:lnTo>
                  <a:lnTo>
                    <a:pt x="371" y="1654"/>
                  </a:lnTo>
                  <a:lnTo>
                    <a:pt x="635" y="1711"/>
                  </a:lnTo>
                  <a:lnTo>
                    <a:pt x="969" y="1723"/>
                  </a:lnTo>
                  <a:lnTo>
                    <a:pt x="1119" y="1637"/>
                  </a:lnTo>
                  <a:lnTo>
                    <a:pt x="1089" y="1126"/>
                  </a:lnTo>
                  <a:lnTo>
                    <a:pt x="1070" y="1023"/>
                  </a:lnTo>
                  <a:lnTo>
                    <a:pt x="1083" y="934"/>
                  </a:lnTo>
                  <a:lnTo>
                    <a:pt x="1083" y="835"/>
                  </a:lnTo>
                  <a:lnTo>
                    <a:pt x="1127" y="763"/>
                  </a:lnTo>
                  <a:lnTo>
                    <a:pt x="1153" y="474"/>
                  </a:lnTo>
                  <a:lnTo>
                    <a:pt x="1155" y="331"/>
                  </a:lnTo>
                  <a:lnTo>
                    <a:pt x="1140" y="261"/>
                  </a:lnTo>
                  <a:lnTo>
                    <a:pt x="1089" y="187"/>
                  </a:lnTo>
                  <a:lnTo>
                    <a:pt x="996" y="126"/>
                  </a:lnTo>
                  <a:lnTo>
                    <a:pt x="912" y="105"/>
                  </a:lnTo>
                  <a:lnTo>
                    <a:pt x="846" y="109"/>
                  </a:lnTo>
                  <a:lnTo>
                    <a:pt x="753" y="73"/>
                  </a:lnTo>
                  <a:lnTo>
                    <a:pt x="705" y="36"/>
                  </a:lnTo>
                  <a:lnTo>
                    <a:pt x="671" y="0"/>
                  </a:lnTo>
                  <a:lnTo>
                    <a:pt x="671" y="0"/>
                  </a:lnTo>
                  <a:close/>
                </a:path>
              </a:pathLst>
            </a:custGeom>
            <a:solidFill>
              <a:srgbClr val="FF4745"/>
            </a:solidFill>
            <a:ln w="9525">
              <a:noFill/>
            </a:ln>
          </p:spPr>
          <p:txBody>
            <a:bodyPr/>
            <a:lstStyle/>
            <a:p>
              <a:endParaRPr dirty="0">
                <a:latin typeface="Arial" panose="020B0604020202020204" pitchFamily="34" charset="0"/>
              </a:endParaRPr>
            </a:p>
          </p:txBody>
        </p:sp>
        <p:sp>
          <p:nvSpPr>
            <p:cNvPr id="42008" name="Freeform 21"/>
            <p:cNvSpPr/>
            <p:nvPr/>
          </p:nvSpPr>
          <p:spPr>
            <a:xfrm>
              <a:off x="1582" y="2514"/>
              <a:ext cx="299" cy="344"/>
            </a:xfrm>
            <a:custGeom>
              <a:avLst/>
              <a:gdLst>
                <a:gd name="txL" fmla="*/ 0 w 598"/>
                <a:gd name="txT" fmla="*/ 0 h 688"/>
                <a:gd name="txR" fmla="*/ 598 w 598"/>
                <a:gd name="txB" fmla="*/ 688 h 688"/>
              </a:gdLst>
              <a:ahLst/>
              <a:cxnLst>
                <a:cxn ang="0">
                  <a:pos x="0" y="0"/>
                </a:cxn>
                <a:cxn ang="0">
                  <a:pos x="83" y="74"/>
                </a:cxn>
                <a:cxn ang="0">
                  <a:pos x="165" y="101"/>
                </a:cxn>
                <a:cxn ang="0">
                  <a:pos x="266" y="141"/>
                </a:cxn>
                <a:cxn ang="0">
                  <a:pos x="140" y="167"/>
                </a:cxn>
                <a:cxn ang="0">
                  <a:pos x="332" y="181"/>
                </a:cxn>
                <a:cxn ang="0">
                  <a:pos x="140" y="198"/>
                </a:cxn>
                <a:cxn ang="0">
                  <a:pos x="315" y="213"/>
                </a:cxn>
                <a:cxn ang="0">
                  <a:pos x="165" y="240"/>
                </a:cxn>
                <a:cxn ang="0">
                  <a:pos x="174" y="355"/>
                </a:cxn>
                <a:cxn ang="0">
                  <a:pos x="182" y="489"/>
                </a:cxn>
                <a:cxn ang="0">
                  <a:pos x="239" y="622"/>
                </a:cxn>
                <a:cxn ang="0">
                  <a:pos x="332" y="679"/>
                </a:cxn>
                <a:cxn ang="0">
                  <a:pos x="598" y="688"/>
                </a:cxn>
                <a:cxn ang="0">
                  <a:pos x="581" y="247"/>
                </a:cxn>
                <a:cxn ang="0">
                  <a:pos x="560" y="0"/>
                </a:cxn>
                <a:cxn ang="0">
                  <a:pos x="0" y="0"/>
                </a:cxn>
                <a:cxn ang="0">
                  <a:pos x="0" y="0"/>
                </a:cxn>
              </a:cxnLst>
              <a:rect l="txL" t="txT" r="txR" b="txB"/>
              <a:pathLst>
                <a:path w="598" h="688">
                  <a:moveTo>
                    <a:pt x="0" y="0"/>
                  </a:moveTo>
                  <a:lnTo>
                    <a:pt x="83" y="74"/>
                  </a:lnTo>
                  <a:lnTo>
                    <a:pt x="165" y="101"/>
                  </a:lnTo>
                  <a:lnTo>
                    <a:pt x="266" y="141"/>
                  </a:lnTo>
                  <a:lnTo>
                    <a:pt x="140" y="167"/>
                  </a:lnTo>
                  <a:lnTo>
                    <a:pt x="332" y="181"/>
                  </a:lnTo>
                  <a:lnTo>
                    <a:pt x="140" y="198"/>
                  </a:lnTo>
                  <a:lnTo>
                    <a:pt x="315" y="213"/>
                  </a:lnTo>
                  <a:lnTo>
                    <a:pt x="165" y="240"/>
                  </a:lnTo>
                  <a:lnTo>
                    <a:pt x="174" y="355"/>
                  </a:lnTo>
                  <a:lnTo>
                    <a:pt x="182" y="489"/>
                  </a:lnTo>
                  <a:lnTo>
                    <a:pt x="239" y="622"/>
                  </a:lnTo>
                  <a:lnTo>
                    <a:pt x="332" y="679"/>
                  </a:lnTo>
                  <a:lnTo>
                    <a:pt x="598" y="688"/>
                  </a:lnTo>
                  <a:lnTo>
                    <a:pt x="581" y="247"/>
                  </a:lnTo>
                  <a:lnTo>
                    <a:pt x="560" y="0"/>
                  </a:lnTo>
                  <a:lnTo>
                    <a:pt x="0" y="0"/>
                  </a:lnTo>
                  <a:lnTo>
                    <a:pt x="0" y="0"/>
                  </a:lnTo>
                  <a:close/>
                </a:path>
              </a:pathLst>
            </a:custGeom>
            <a:solidFill>
              <a:srgbClr val="EB0000"/>
            </a:solidFill>
            <a:ln w="9525">
              <a:noFill/>
            </a:ln>
          </p:spPr>
          <p:txBody>
            <a:bodyPr/>
            <a:lstStyle/>
            <a:p>
              <a:endParaRPr dirty="0">
                <a:latin typeface="Arial" panose="020B0604020202020204" pitchFamily="34" charset="0"/>
              </a:endParaRPr>
            </a:p>
          </p:txBody>
        </p:sp>
        <p:sp>
          <p:nvSpPr>
            <p:cNvPr id="42009" name="Freeform 22"/>
            <p:cNvSpPr/>
            <p:nvPr/>
          </p:nvSpPr>
          <p:spPr>
            <a:xfrm>
              <a:off x="1620" y="2065"/>
              <a:ext cx="300" cy="395"/>
            </a:xfrm>
            <a:custGeom>
              <a:avLst/>
              <a:gdLst>
                <a:gd name="txL" fmla="*/ 0 w 600"/>
                <a:gd name="txT" fmla="*/ 0 h 791"/>
                <a:gd name="txR" fmla="*/ 600 w 600"/>
                <a:gd name="txB" fmla="*/ 791 h 791"/>
              </a:gdLst>
              <a:ahLst/>
              <a:cxnLst>
                <a:cxn ang="0">
                  <a:pos x="45" y="747"/>
                </a:cxn>
                <a:cxn ang="0">
                  <a:pos x="205" y="747"/>
                </a:cxn>
                <a:cxn ang="0">
                  <a:pos x="106" y="707"/>
                </a:cxn>
                <a:cxn ang="0">
                  <a:pos x="277" y="697"/>
                </a:cxn>
                <a:cxn ang="0">
                  <a:pos x="328" y="640"/>
                </a:cxn>
                <a:cxn ang="0">
                  <a:pos x="372" y="524"/>
                </a:cxn>
                <a:cxn ang="0">
                  <a:pos x="368" y="405"/>
                </a:cxn>
                <a:cxn ang="0">
                  <a:pos x="256" y="498"/>
                </a:cxn>
                <a:cxn ang="0">
                  <a:pos x="288" y="355"/>
                </a:cxn>
                <a:cxn ang="0">
                  <a:pos x="292" y="281"/>
                </a:cxn>
                <a:cxn ang="0">
                  <a:pos x="222" y="281"/>
                </a:cxn>
                <a:cxn ang="0">
                  <a:pos x="193" y="192"/>
                </a:cxn>
                <a:cxn ang="0">
                  <a:pos x="123" y="66"/>
                </a:cxn>
                <a:cxn ang="0">
                  <a:pos x="171" y="116"/>
                </a:cxn>
                <a:cxn ang="0">
                  <a:pos x="144" y="49"/>
                </a:cxn>
                <a:cxn ang="0">
                  <a:pos x="205" y="101"/>
                </a:cxn>
                <a:cxn ang="0">
                  <a:pos x="163" y="26"/>
                </a:cxn>
                <a:cxn ang="0">
                  <a:pos x="203" y="9"/>
                </a:cxn>
                <a:cxn ang="0">
                  <a:pos x="328" y="26"/>
                </a:cxn>
                <a:cxn ang="0">
                  <a:pos x="412" y="0"/>
                </a:cxn>
                <a:cxn ang="0">
                  <a:pos x="543" y="76"/>
                </a:cxn>
                <a:cxn ang="0">
                  <a:pos x="600" y="281"/>
                </a:cxn>
                <a:cxn ang="0">
                  <a:pos x="541" y="656"/>
                </a:cxn>
                <a:cxn ang="0">
                  <a:pos x="467" y="787"/>
                </a:cxn>
                <a:cxn ang="0">
                  <a:pos x="0" y="791"/>
                </a:cxn>
                <a:cxn ang="0">
                  <a:pos x="45" y="747"/>
                </a:cxn>
                <a:cxn ang="0">
                  <a:pos x="45" y="747"/>
                </a:cxn>
              </a:cxnLst>
              <a:rect l="txL" t="txT" r="txR" b="txB"/>
              <a:pathLst>
                <a:path w="600" h="791">
                  <a:moveTo>
                    <a:pt x="45" y="747"/>
                  </a:moveTo>
                  <a:lnTo>
                    <a:pt x="205" y="747"/>
                  </a:lnTo>
                  <a:lnTo>
                    <a:pt x="106" y="707"/>
                  </a:lnTo>
                  <a:lnTo>
                    <a:pt x="277" y="697"/>
                  </a:lnTo>
                  <a:lnTo>
                    <a:pt x="328" y="640"/>
                  </a:lnTo>
                  <a:lnTo>
                    <a:pt x="372" y="524"/>
                  </a:lnTo>
                  <a:lnTo>
                    <a:pt x="368" y="405"/>
                  </a:lnTo>
                  <a:lnTo>
                    <a:pt x="256" y="498"/>
                  </a:lnTo>
                  <a:lnTo>
                    <a:pt x="288" y="355"/>
                  </a:lnTo>
                  <a:lnTo>
                    <a:pt x="292" y="281"/>
                  </a:lnTo>
                  <a:lnTo>
                    <a:pt x="222" y="281"/>
                  </a:lnTo>
                  <a:lnTo>
                    <a:pt x="193" y="192"/>
                  </a:lnTo>
                  <a:lnTo>
                    <a:pt x="123" y="66"/>
                  </a:lnTo>
                  <a:lnTo>
                    <a:pt x="171" y="116"/>
                  </a:lnTo>
                  <a:lnTo>
                    <a:pt x="144" y="49"/>
                  </a:lnTo>
                  <a:lnTo>
                    <a:pt x="205" y="101"/>
                  </a:lnTo>
                  <a:lnTo>
                    <a:pt x="163" y="26"/>
                  </a:lnTo>
                  <a:lnTo>
                    <a:pt x="203" y="9"/>
                  </a:lnTo>
                  <a:lnTo>
                    <a:pt x="328" y="26"/>
                  </a:lnTo>
                  <a:lnTo>
                    <a:pt x="412" y="0"/>
                  </a:lnTo>
                  <a:lnTo>
                    <a:pt x="543" y="76"/>
                  </a:lnTo>
                  <a:lnTo>
                    <a:pt x="600" y="281"/>
                  </a:lnTo>
                  <a:lnTo>
                    <a:pt x="541" y="656"/>
                  </a:lnTo>
                  <a:lnTo>
                    <a:pt x="467" y="787"/>
                  </a:lnTo>
                  <a:lnTo>
                    <a:pt x="0" y="791"/>
                  </a:lnTo>
                  <a:lnTo>
                    <a:pt x="45" y="747"/>
                  </a:lnTo>
                  <a:lnTo>
                    <a:pt x="45" y="747"/>
                  </a:lnTo>
                  <a:close/>
                </a:path>
              </a:pathLst>
            </a:custGeom>
            <a:solidFill>
              <a:srgbClr val="EB0000"/>
            </a:solidFill>
            <a:ln w="9525">
              <a:noFill/>
            </a:ln>
          </p:spPr>
          <p:txBody>
            <a:bodyPr/>
            <a:lstStyle/>
            <a:p>
              <a:endParaRPr dirty="0">
                <a:latin typeface="Arial" panose="020B0604020202020204" pitchFamily="34" charset="0"/>
              </a:endParaRPr>
            </a:p>
          </p:txBody>
        </p:sp>
        <p:sp>
          <p:nvSpPr>
            <p:cNvPr id="42010" name="Freeform 23"/>
            <p:cNvSpPr/>
            <p:nvPr/>
          </p:nvSpPr>
          <p:spPr>
            <a:xfrm>
              <a:off x="1351" y="2445"/>
              <a:ext cx="140" cy="236"/>
            </a:xfrm>
            <a:custGeom>
              <a:avLst/>
              <a:gdLst>
                <a:gd name="txL" fmla="*/ 0 w 281"/>
                <a:gd name="txT" fmla="*/ 0 h 472"/>
                <a:gd name="txR" fmla="*/ 281 w 281"/>
                <a:gd name="txB" fmla="*/ 472 h 472"/>
              </a:gdLst>
              <a:ahLst/>
              <a:cxnLst>
                <a:cxn ang="0">
                  <a:pos x="0" y="0"/>
                </a:cxn>
                <a:cxn ang="0">
                  <a:pos x="84" y="114"/>
                </a:cxn>
                <a:cxn ang="0">
                  <a:pos x="118" y="181"/>
                </a:cxn>
                <a:cxn ang="0">
                  <a:pos x="167" y="247"/>
                </a:cxn>
                <a:cxn ang="0">
                  <a:pos x="281" y="323"/>
                </a:cxn>
                <a:cxn ang="0">
                  <a:pos x="266" y="397"/>
                </a:cxn>
                <a:cxn ang="0">
                  <a:pos x="232" y="472"/>
                </a:cxn>
                <a:cxn ang="0">
                  <a:pos x="160" y="356"/>
                </a:cxn>
                <a:cxn ang="0">
                  <a:pos x="61" y="183"/>
                </a:cxn>
                <a:cxn ang="0">
                  <a:pos x="0" y="0"/>
                </a:cxn>
                <a:cxn ang="0">
                  <a:pos x="0" y="0"/>
                </a:cxn>
              </a:cxnLst>
              <a:rect l="txL" t="txT" r="txR" b="txB"/>
              <a:pathLst>
                <a:path w="281" h="472">
                  <a:moveTo>
                    <a:pt x="0" y="0"/>
                  </a:moveTo>
                  <a:lnTo>
                    <a:pt x="84" y="114"/>
                  </a:lnTo>
                  <a:lnTo>
                    <a:pt x="118" y="181"/>
                  </a:lnTo>
                  <a:lnTo>
                    <a:pt x="167" y="247"/>
                  </a:lnTo>
                  <a:lnTo>
                    <a:pt x="281" y="323"/>
                  </a:lnTo>
                  <a:lnTo>
                    <a:pt x="266" y="397"/>
                  </a:lnTo>
                  <a:lnTo>
                    <a:pt x="232" y="472"/>
                  </a:lnTo>
                  <a:lnTo>
                    <a:pt x="160" y="356"/>
                  </a:lnTo>
                  <a:lnTo>
                    <a:pt x="61" y="183"/>
                  </a:lnTo>
                  <a:lnTo>
                    <a:pt x="0" y="0"/>
                  </a:lnTo>
                  <a:lnTo>
                    <a:pt x="0" y="0"/>
                  </a:lnTo>
                  <a:close/>
                </a:path>
              </a:pathLst>
            </a:custGeom>
            <a:solidFill>
              <a:srgbClr val="EB0000"/>
            </a:solidFill>
            <a:ln w="9525">
              <a:noFill/>
            </a:ln>
          </p:spPr>
          <p:txBody>
            <a:bodyPr/>
            <a:lstStyle/>
            <a:p>
              <a:endParaRPr dirty="0">
                <a:latin typeface="Arial" panose="020B0604020202020204" pitchFamily="34" charset="0"/>
              </a:endParaRPr>
            </a:p>
          </p:txBody>
        </p:sp>
        <p:sp>
          <p:nvSpPr>
            <p:cNvPr id="42011" name="Freeform 24"/>
            <p:cNvSpPr/>
            <p:nvPr/>
          </p:nvSpPr>
          <p:spPr>
            <a:xfrm>
              <a:off x="1471" y="2093"/>
              <a:ext cx="99" cy="324"/>
            </a:xfrm>
            <a:custGeom>
              <a:avLst/>
              <a:gdLst>
                <a:gd name="txL" fmla="*/ 0 w 198"/>
                <a:gd name="txT" fmla="*/ 0 h 646"/>
                <a:gd name="txR" fmla="*/ 198 w 198"/>
                <a:gd name="txB" fmla="*/ 646 h 646"/>
              </a:gdLst>
              <a:ahLst/>
              <a:cxnLst>
                <a:cxn ang="0">
                  <a:pos x="35" y="34"/>
                </a:cxn>
                <a:cxn ang="0">
                  <a:pos x="65" y="0"/>
                </a:cxn>
                <a:cxn ang="0">
                  <a:pos x="114" y="7"/>
                </a:cxn>
                <a:cxn ang="0">
                  <a:pos x="158" y="49"/>
                </a:cxn>
                <a:cxn ang="0">
                  <a:pos x="198" y="131"/>
                </a:cxn>
                <a:cxn ang="0">
                  <a:pos x="183" y="281"/>
                </a:cxn>
                <a:cxn ang="0">
                  <a:pos x="57" y="646"/>
                </a:cxn>
                <a:cxn ang="0">
                  <a:pos x="40" y="547"/>
                </a:cxn>
                <a:cxn ang="0">
                  <a:pos x="0" y="507"/>
                </a:cxn>
                <a:cxn ang="0">
                  <a:pos x="114" y="296"/>
                </a:cxn>
                <a:cxn ang="0">
                  <a:pos x="141" y="190"/>
                </a:cxn>
                <a:cxn ang="0">
                  <a:pos x="18" y="125"/>
                </a:cxn>
                <a:cxn ang="0">
                  <a:pos x="149" y="165"/>
                </a:cxn>
                <a:cxn ang="0">
                  <a:pos x="25" y="83"/>
                </a:cxn>
                <a:cxn ang="0">
                  <a:pos x="141" y="141"/>
                </a:cxn>
                <a:cxn ang="0">
                  <a:pos x="35" y="34"/>
                </a:cxn>
                <a:cxn ang="0">
                  <a:pos x="35" y="34"/>
                </a:cxn>
              </a:cxnLst>
              <a:rect l="txL" t="txT" r="txR" b="txB"/>
              <a:pathLst>
                <a:path w="198" h="646">
                  <a:moveTo>
                    <a:pt x="35" y="34"/>
                  </a:moveTo>
                  <a:lnTo>
                    <a:pt x="65" y="0"/>
                  </a:lnTo>
                  <a:lnTo>
                    <a:pt x="114" y="7"/>
                  </a:lnTo>
                  <a:lnTo>
                    <a:pt x="158" y="49"/>
                  </a:lnTo>
                  <a:lnTo>
                    <a:pt x="198" y="131"/>
                  </a:lnTo>
                  <a:lnTo>
                    <a:pt x="183" y="281"/>
                  </a:lnTo>
                  <a:lnTo>
                    <a:pt x="57" y="646"/>
                  </a:lnTo>
                  <a:lnTo>
                    <a:pt x="40" y="547"/>
                  </a:lnTo>
                  <a:lnTo>
                    <a:pt x="0" y="507"/>
                  </a:lnTo>
                  <a:lnTo>
                    <a:pt x="114" y="296"/>
                  </a:lnTo>
                  <a:lnTo>
                    <a:pt x="141" y="190"/>
                  </a:lnTo>
                  <a:lnTo>
                    <a:pt x="18" y="125"/>
                  </a:lnTo>
                  <a:lnTo>
                    <a:pt x="149" y="165"/>
                  </a:lnTo>
                  <a:lnTo>
                    <a:pt x="25" y="83"/>
                  </a:lnTo>
                  <a:lnTo>
                    <a:pt x="141" y="141"/>
                  </a:lnTo>
                  <a:lnTo>
                    <a:pt x="35" y="34"/>
                  </a:lnTo>
                  <a:lnTo>
                    <a:pt x="35" y="34"/>
                  </a:lnTo>
                  <a:close/>
                </a:path>
              </a:pathLst>
            </a:custGeom>
            <a:solidFill>
              <a:srgbClr val="EB0000"/>
            </a:solidFill>
            <a:ln w="9525">
              <a:noFill/>
            </a:ln>
          </p:spPr>
          <p:txBody>
            <a:bodyPr/>
            <a:lstStyle/>
            <a:p>
              <a:endParaRPr dirty="0">
                <a:latin typeface="Arial" panose="020B0604020202020204" pitchFamily="34" charset="0"/>
              </a:endParaRPr>
            </a:p>
          </p:txBody>
        </p:sp>
        <p:sp>
          <p:nvSpPr>
            <p:cNvPr id="42012" name="Freeform 25"/>
            <p:cNvSpPr/>
            <p:nvPr/>
          </p:nvSpPr>
          <p:spPr>
            <a:xfrm>
              <a:off x="1351" y="2297"/>
              <a:ext cx="153" cy="144"/>
            </a:xfrm>
            <a:custGeom>
              <a:avLst/>
              <a:gdLst>
                <a:gd name="txL" fmla="*/ 0 w 308"/>
                <a:gd name="txT" fmla="*/ 0 h 289"/>
                <a:gd name="txR" fmla="*/ 308 w 308"/>
                <a:gd name="txB" fmla="*/ 289 h 289"/>
              </a:gdLst>
              <a:ahLst/>
              <a:cxnLst>
                <a:cxn ang="0">
                  <a:pos x="52" y="140"/>
                </a:cxn>
                <a:cxn ang="0">
                  <a:pos x="91" y="123"/>
                </a:cxn>
                <a:cxn ang="0">
                  <a:pos x="141" y="131"/>
                </a:cxn>
                <a:cxn ang="0">
                  <a:pos x="226" y="173"/>
                </a:cxn>
                <a:cxn ang="0">
                  <a:pos x="274" y="173"/>
                </a:cxn>
                <a:cxn ang="0">
                  <a:pos x="308" y="188"/>
                </a:cxn>
                <a:cxn ang="0">
                  <a:pos x="207" y="207"/>
                </a:cxn>
                <a:cxn ang="0">
                  <a:pos x="101" y="182"/>
                </a:cxn>
                <a:cxn ang="0">
                  <a:pos x="34" y="190"/>
                </a:cxn>
                <a:cxn ang="0">
                  <a:pos x="101" y="233"/>
                </a:cxn>
                <a:cxn ang="0">
                  <a:pos x="150" y="264"/>
                </a:cxn>
                <a:cxn ang="0">
                  <a:pos x="217" y="264"/>
                </a:cxn>
                <a:cxn ang="0">
                  <a:pos x="167" y="289"/>
                </a:cxn>
                <a:cxn ang="0">
                  <a:pos x="91" y="283"/>
                </a:cxn>
                <a:cxn ang="0">
                  <a:pos x="0" y="224"/>
                </a:cxn>
                <a:cxn ang="0">
                  <a:pos x="0" y="100"/>
                </a:cxn>
                <a:cxn ang="0">
                  <a:pos x="27" y="0"/>
                </a:cxn>
                <a:cxn ang="0">
                  <a:pos x="34" y="104"/>
                </a:cxn>
                <a:cxn ang="0">
                  <a:pos x="52" y="140"/>
                </a:cxn>
                <a:cxn ang="0">
                  <a:pos x="52" y="140"/>
                </a:cxn>
              </a:cxnLst>
              <a:rect l="txL" t="txT" r="txR" b="txB"/>
              <a:pathLst>
                <a:path w="308" h="289">
                  <a:moveTo>
                    <a:pt x="52" y="140"/>
                  </a:moveTo>
                  <a:lnTo>
                    <a:pt x="91" y="123"/>
                  </a:lnTo>
                  <a:lnTo>
                    <a:pt x="141" y="131"/>
                  </a:lnTo>
                  <a:lnTo>
                    <a:pt x="226" y="173"/>
                  </a:lnTo>
                  <a:lnTo>
                    <a:pt x="274" y="173"/>
                  </a:lnTo>
                  <a:lnTo>
                    <a:pt x="308" y="188"/>
                  </a:lnTo>
                  <a:lnTo>
                    <a:pt x="207" y="207"/>
                  </a:lnTo>
                  <a:lnTo>
                    <a:pt x="101" y="182"/>
                  </a:lnTo>
                  <a:lnTo>
                    <a:pt x="34" y="190"/>
                  </a:lnTo>
                  <a:lnTo>
                    <a:pt x="101" y="233"/>
                  </a:lnTo>
                  <a:lnTo>
                    <a:pt x="150" y="264"/>
                  </a:lnTo>
                  <a:lnTo>
                    <a:pt x="217" y="264"/>
                  </a:lnTo>
                  <a:lnTo>
                    <a:pt x="167" y="289"/>
                  </a:lnTo>
                  <a:lnTo>
                    <a:pt x="91" y="283"/>
                  </a:lnTo>
                  <a:lnTo>
                    <a:pt x="0" y="224"/>
                  </a:lnTo>
                  <a:lnTo>
                    <a:pt x="0" y="100"/>
                  </a:lnTo>
                  <a:lnTo>
                    <a:pt x="27" y="0"/>
                  </a:lnTo>
                  <a:lnTo>
                    <a:pt x="34" y="104"/>
                  </a:lnTo>
                  <a:lnTo>
                    <a:pt x="52" y="140"/>
                  </a:lnTo>
                  <a:lnTo>
                    <a:pt x="52" y="140"/>
                  </a:lnTo>
                  <a:close/>
                </a:path>
              </a:pathLst>
            </a:custGeom>
            <a:solidFill>
              <a:srgbClr val="EB0000"/>
            </a:solidFill>
            <a:ln w="9525">
              <a:noFill/>
            </a:ln>
          </p:spPr>
          <p:txBody>
            <a:bodyPr/>
            <a:lstStyle/>
            <a:p>
              <a:endParaRPr dirty="0">
                <a:latin typeface="Arial" panose="020B0604020202020204" pitchFamily="34" charset="0"/>
              </a:endParaRPr>
            </a:p>
          </p:txBody>
        </p:sp>
        <p:sp>
          <p:nvSpPr>
            <p:cNvPr id="42013" name="Freeform 26"/>
            <p:cNvSpPr/>
            <p:nvPr/>
          </p:nvSpPr>
          <p:spPr>
            <a:xfrm>
              <a:off x="1401" y="2448"/>
              <a:ext cx="122" cy="126"/>
            </a:xfrm>
            <a:custGeom>
              <a:avLst/>
              <a:gdLst>
                <a:gd name="txL" fmla="*/ 0 w 245"/>
                <a:gd name="txT" fmla="*/ 0 h 253"/>
                <a:gd name="txR" fmla="*/ 245 w 245"/>
                <a:gd name="txB" fmla="*/ 253 h 253"/>
              </a:gdLst>
              <a:ahLst/>
              <a:cxnLst>
                <a:cxn ang="0">
                  <a:pos x="0" y="40"/>
                </a:cxn>
                <a:cxn ang="0">
                  <a:pos x="156" y="0"/>
                </a:cxn>
                <a:cxn ang="0">
                  <a:pos x="245" y="120"/>
                </a:cxn>
                <a:cxn ang="0">
                  <a:pos x="205" y="232"/>
                </a:cxn>
                <a:cxn ang="0">
                  <a:pos x="137" y="253"/>
                </a:cxn>
                <a:cxn ang="0">
                  <a:pos x="146" y="139"/>
                </a:cxn>
                <a:cxn ang="0">
                  <a:pos x="106" y="99"/>
                </a:cxn>
                <a:cxn ang="0">
                  <a:pos x="131" y="55"/>
                </a:cxn>
                <a:cxn ang="0">
                  <a:pos x="49" y="64"/>
                </a:cxn>
                <a:cxn ang="0">
                  <a:pos x="0" y="40"/>
                </a:cxn>
                <a:cxn ang="0">
                  <a:pos x="0" y="40"/>
                </a:cxn>
              </a:cxnLst>
              <a:rect l="txL" t="txT" r="txR" b="txB"/>
              <a:pathLst>
                <a:path w="245" h="253">
                  <a:moveTo>
                    <a:pt x="0" y="40"/>
                  </a:moveTo>
                  <a:lnTo>
                    <a:pt x="156" y="0"/>
                  </a:lnTo>
                  <a:lnTo>
                    <a:pt x="245" y="120"/>
                  </a:lnTo>
                  <a:lnTo>
                    <a:pt x="205" y="232"/>
                  </a:lnTo>
                  <a:lnTo>
                    <a:pt x="137" y="253"/>
                  </a:lnTo>
                  <a:lnTo>
                    <a:pt x="146" y="139"/>
                  </a:lnTo>
                  <a:lnTo>
                    <a:pt x="106" y="99"/>
                  </a:lnTo>
                  <a:lnTo>
                    <a:pt x="131" y="55"/>
                  </a:lnTo>
                  <a:lnTo>
                    <a:pt x="49" y="64"/>
                  </a:lnTo>
                  <a:lnTo>
                    <a:pt x="0" y="40"/>
                  </a:lnTo>
                  <a:lnTo>
                    <a:pt x="0" y="40"/>
                  </a:lnTo>
                  <a:close/>
                </a:path>
              </a:pathLst>
            </a:custGeom>
            <a:solidFill>
              <a:srgbClr val="EB0000"/>
            </a:solidFill>
            <a:ln w="9525">
              <a:noFill/>
            </a:ln>
          </p:spPr>
          <p:txBody>
            <a:bodyPr/>
            <a:lstStyle/>
            <a:p>
              <a:endParaRPr dirty="0">
                <a:latin typeface="Arial" panose="020B0604020202020204" pitchFamily="34" charset="0"/>
              </a:endParaRPr>
            </a:p>
          </p:txBody>
        </p:sp>
        <p:sp>
          <p:nvSpPr>
            <p:cNvPr id="42014" name="Freeform 27"/>
            <p:cNvSpPr/>
            <p:nvPr/>
          </p:nvSpPr>
          <p:spPr>
            <a:xfrm>
              <a:off x="1434" y="2106"/>
              <a:ext cx="299" cy="461"/>
            </a:xfrm>
            <a:custGeom>
              <a:avLst/>
              <a:gdLst>
                <a:gd name="txL" fmla="*/ 0 w 599"/>
                <a:gd name="txT" fmla="*/ 0 h 921"/>
                <a:gd name="txR" fmla="*/ 599 w 599"/>
                <a:gd name="txB" fmla="*/ 921 h 921"/>
              </a:gdLst>
              <a:ahLst/>
              <a:cxnLst>
                <a:cxn ang="0">
                  <a:pos x="253" y="0"/>
                </a:cxn>
                <a:cxn ang="0">
                  <a:pos x="274" y="81"/>
                </a:cxn>
                <a:cxn ang="0">
                  <a:pos x="253" y="211"/>
                </a:cxn>
                <a:cxn ang="0">
                  <a:pos x="131" y="574"/>
                </a:cxn>
                <a:cxn ang="0">
                  <a:pos x="48" y="617"/>
                </a:cxn>
                <a:cxn ang="0">
                  <a:pos x="93" y="642"/>
                </a:cxn>
                <a:cxn ang="0">
                  <a:pos x="73" y="684"/>
                </a:cxn>
                <a:cxn ang="0">
                  <a:pos x="0" y="728"/>
                </a:cxn>
                <a:cxn ang="0">
                  <a:pos x="86" y="718"/>
                </a:cxn>
                <a:cxn ang="0">
                  <a:pos x="133" y="766"/>
                </a:cxn>
                <a:cxn ang="0">
                  <a:pos x="154" y="813"/>
                </a:cxn>
                <a:cxn ang="0">
                  <a:pos x="133" y="921"/>
                </a:cxn>
                <a:cxn ang="0">
                  <a:pos x="206" y="826"/>
                </a:cxn>
                <a:cxn ang="0">
                  <a:pos x="181" y="762"/>
                </a:cxn>
                <a:cxn ang="0">
                  <a:pos x="158" y="693"/>
                </a:cxn>
                <a:cxn ang="0">
                  <a:pos x="206" y="634"/>
                </a:cxn>
                <a:cxn ang="0">
                  <a:pos x="264" y="693"/>
                </a:cxn>
                <a:cxn ang="0">
                  <a:pos x="325" y="728"/>
                </a:cxn>
                <a:cxn ang="0">
                  <a:pos x="441" y="714"/>
                </a:cxn>
                <a:cxn ang="0">
                  <a:pos x="599" y="718"/>
                </a:cxn>
                <a:cxn ang="0">
                  <a:pos x="517" y="693"/>
                </a:cxn>
                <a:cxn ang="0">
                  <a:pos x="407" y="693"/>
                </a:cxn>
                <a:cxn ang="0">
                  <a:pos x="451" y="659"/>
                </a:cxn>
                <a:cxn ang="0">
                  <a:pos x="384" y="646"/>
                </a:cxn>
                <a:cxn ang="0">
                  <a:pos x="356" y="574"/>
                </a:cxn>
                <a:cxn ang="0">
                  <a:pos x="335" y="467"/>
                </a:cxn>
                <a:cxn ang="0">
                  <a:pos x="350" y="275"/>
                </a:cxn>
                <a:cxn ang="0">
                  <a:pos x="454" y="296"/>
                </a:cxn>
                <a:cxn ang="0">
                  <a:pos x="369" y="239"/>
                </a:cxn>
                <a:cxn ang="0">
                  <a:pos x="350" y="155"/>
                </a:cxn>
                <a:cxn ang="0">
                  <a:pos x="299" y="47"/>
                </a:cxn>
                <a:cxn ang="0">
                  <a:pos x="253" y="0"/>
                </a:cxn>
                <a:cxn ang="0">
                  <a:pos x="253" y="0"/>
                </a:cxn>
              </a:cxnLst>
              <a:rect l="txL" t="txT" r="txR" b="txB"/>
              <a:pathLst>
                <a:path w="599" h="921">
                  <a:moveTo>
                    <a:pt x="253" y="0"/>
                  </a:moveTo>
                  <a:lnTo>
                    <a:pt x="274" y="81"/>
                  </a:lnTo>
                  <a:lnTo>
                    <a:pt x="253" y="211"/>
                  </a:lnTo>
                  <a:lnTo>
                    <a:pt x="131" y="574"/>
                  </a:lnTo>
                  <a:lnTo>
                    <a:pt x="48" y="617"/>
                  </a:lnTo>
                  <a:lnTo>
                    <a:pt x="93" y="642"/>
                  </a:lnTo>
                  <a:lnTo>
                    <a:pt x="73" y="684"/>
                  </a:lnTo>
                  <a:lnTo>
                    <a:pt x="0" y="728"/>
                  </a:lnTo>
                  <a:lnTo>
                    <a:pt x="86" y="718"/>
                  </a:lnTo>
                  <a:lnTo>
                    <a:pt x="133" y="766"/>
                  </a:lnTo>
                  <a:lnTo>
                    <a:pt x="154" y="813"/>
                  </a:lnTo>
                  <a:lnTo>
                    <a:pt x="133" y="921"/>
                  </a:lnTo>
                  <a:lnTo>
                    <a:pt x="206" y="826"/>
                  </a:lnTo>
                  <a:lnTo>
                    <a:pt x="181" y="762"/>
                  </a:lnTo>
                  <a:lnTo>
                    <a:pt x="158" y="693"/>
                  </a:lnTo>
                  <a:lnTo>
                    <a:pt x="206" y="634"/>
                  </a:lnTo>
                  <a:lnTo>
                    <a:pt x="264" y="693"/>
                  </a:lnTo>
                  <a:lnTo>
                    <a:pt x="325" y="728"/>
                  </a:lnTo>
                  <a:lnTo>
                    <a:pt x="441" y="714"/>
                  </a:lnTo>
                  <a:lnTo>
                    <a:pt x="599" y="718"/>
                  </a:lnTo>
                  <a:lnTo>
                    <a:pt x="517" y="693"/>
                  </a:lnTo>
                  <a:lnTo>
                    <a:pt x="407" y="693"/>
                  </a:lnTo>
                  <a:lnTo>
                    <a:pt x="451" y="659"/>
                  </a:lnTo>
                  <a:lnTo>
                    <a:pt x="384" y="646"/>
                  </a:lnTo>
                  <a:lnTo>
                    <a:pt x="356" y="574"/>
                  </a:lnTo>
                  <a:lnTo>
                    <a:pt x="335" y="467"/>
                  </a:lnTo>
                  <a:lnTo>
                    <a:pt x="350" y="275"/>
                  </a:lnTo>
                  <a:lnTo>
                    <a:pt x="454" y="296"/>
                  </a:lnTo>
                  <a:lnTo>
                    <a:pt x="369" y="239"/>
                  </a:lnTo>
                  <a:lnTo>
                    <a:pt x="350" y="155"/>
                  </a:lnTo>
                  <a:lnTo>
                    <a:pt x="299" y="47"/>
                  </a:lnTo>
                  <a:lnTo>
                    <a:pt x="253" y="0"/>
                  </a:lnTo>
                  <a:lnTo>
                    <a:pt x="25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2015" name="Freeform 28"/>
            <p:cNvSpPr/>
            <p:nvPr/>
          </p:nvSpPr>
          <p:spPr>
            <a:xfrm>
              <a:off x="1695" y="2020"/>
              <a:ext cx="36" cy="60"/>
            </a:xfrm>
            <a:custGeom>
              <a:avLst/>
              <a:gdLst>
                <a:gd name="txL" fmla="*/ 0 w 72"/>
                <a:gd name="txT" fmla="*/ 0 h 120"/>
                <a:gd name="txR" fmla="*/ 72 w 72"/>
                <a:gd name="txB" fmla="*/ 120 h 120"/>
              </a:gdLst>
              <a:ahLst/>
              <a:cxnLst>
                <a:cxn ang="0">
                  <a:pos x="28" y="0"/>
                </a:cxn>
                <a:cxn ang="0">
                  <a:pos x="0" y="40"/>
                </a:cxn>
                <a:cxn ang="0">
                  <a:pos x="13" y="96"/>
                </a:cxn>
                <a:cxn ang="0">
                  <a:pos x="62" y="120"/>
                </a:cxn>
                <a:cxn ang="0">
                  <a:pos x="62" y="61"/>
                </a:cxn>
                <a:cxn ang="0">
                  <a:pos x="72" y="40"/>
                </a:cxn>
                <a:cxn ang="0">
                  <a:pos x="28" y="0"/>
                </a:cxn>
                <a:cxn ang="0">
                  <a:pos x="28" y="0"/>
                </a:cxn>
              </a:cxnLst>
              <a:rect l="txL" t="txT" r="txR" b="txB"/>
              <a:pathLst>
                <a:path w="72" h="120">
                  <a:moveTo>
                    <a:pt x="28" y="0"/>
                  </a:moveTo>
                  <a:lnTo>
                    <a:pt x="0" y="40"/>
                  </a:lnTo>
                  <a:lnTo>
                    <a:pt x="13" y="96"/>
                  </a:lnTo>
                  <a:lnTo>
                    <a:pt x="62" y="120"/>
                  </a:lnTo>
                  <a:lnTo>
                    <a:pt x="62" y="61"/>
                  </a:lnTo>
                  <a:lnTo>
                    <a:pt x="72" y="40"/>
                  </a:lnTo>
                  <a:lnTo>
                    <a:pt x="28" y="0"/>
                  </a:lnTo>
                  <a:lnTo>
                    <a:pt x="28" y="0"/>
                  </a:lnTo>
                  <a:close/>
                </a:path>
              </a:pathLst>
            </a:custGeom>
            <a:solidFill>
              <a:srgbClr val="BF0000"/>
            </a:solidFill>
            <a:ln w="9525">
              <a:noFill/>
            </a:ln>
          </p:spPr>
          <p:txBody>
            <a:bodyPr/>
            <a:lstStyle/>
            <a:p>
              <a:endParaRPr dirty="0">
                <a:latin typeface="Arial" panose="020B0604020202020204" pitchFamily="34" charset="0"/>
              </a:endParaRPr>
            </a:p>
          </p:txBody>
        </p:sp>
        <p:sp>
          <p:nvSpPr>
            <p:cNvPr id="42016" name="Freeform 29"/>
            <p:cNvSpPr/>
            <p:nvPr/>
          </p:nvSpPr>
          <p:spPr>
            <a:xfrm>
              <a:off x="1716" y="2054"/>
              <a:ext cx="211" cy="417"/>
            </a:xfrm>
            <a:custGeom>
              <a:avLst/>
              <a:gdLst>
                <a:gd name="txL" fmla="*/ 0 w 422"/>
                <a:gd name="txT" fmla="*/ 0 h 832"/>
                <a:gd name="txR" fmla="*/ 422 w 422"/>
                <a:gd name="txB" fmla="*/ 832 h 832"/>
              </a:gdLst>
              <a:ahLst/>
              <a:cxnLst>
                <a:cxn ang="0">
                  <a:pos x="213" y="0"/>
                </a:cxn>
                <a:cxn ang="0">
                  <a:pos x="221" y="46"/>
                </a:cxn>
                <a:cxn ang="0">
                  <a:pos x="295" y="87"/>
                </a:cxn>
                <a:cxn ang="0">
                  <a:pos x="342" y="135"/>
                </a:cxn>
                <a:cxn ang="0">
                  <a:pos x="363" y="196"/>
                </a:cxn>
                <a:cxn ang="0">
                  <a:pos x="369" y="272"/>
                </a:cxn>
                <a:cxn ang="0">
                  <a:pos x="369" y="348"/>
                </a:cxn>
                <a:cxn ang="0">
                  <a:pos x="344" y="466"/>
                </a:cxn>
                <a:cxn ang="0">
                  <a:pos x="323" y="602"/>
                </a:cxn>
                <a:cxn ang="0">
                  <a:pos x="329" y="652"/>
                </a:cxn>
                <a:cxn ang="0">
                  <a:pos x="247" y="591"/>
                </a:cxn>
                <a:cxn ang="0">
                  <a:pos x="274" y="660"/>
                </a:cxn>
                <a:cxn ang="0">
                  <a:pos x="255" y="707"/>
                </a:cxn>
                <a:cxn ang="0">
                  <a:pos x="171" y="743"/>
                </a:cxn>
                <a:cxn ang="0">
                  <a:pos x="0" y="743"/>
                </a:cxn>
                <a:cxn ang="0">
                  <a:pos x="145" y="775"/>
                </a:cxn>
                <a:cxn ang="0">
                  <a:pos x="0" y="783"/>
                </a:cxn>
                <a:cxn ang="0">
                  <a:pos x="21" y="817"/>
                </a:cxn>
                <a:cxn ang="0">
                  <a:pos x="321" y="832"/>
                </a:cxn>
                <a:cxn ang="0">
                  <a:pos x="346" y="815"/>
                </a:cxn>
                <a:cxn ang="0">
                  <a:pos x="352" y="737"/>
                </a:cxn>
                <a:cxn ang="0">
                  <a:pos x="359" y="692"/>
                </a:cxn>
                <a:cxn ang="0">
                  <a:pos x="390" y="642"/>
                </a:cxn>
                <a:cxn ang="0">
                  <a:pos x="422" y="338"/>
                </a:cxn>
                <a:cxn ang="0">
                  <a:pos x="416" y="171"/>
                </a:cxn>
                <a:cxn ang="0">
                  <a:pos x="380" y="91"/>
                </a:cxn>
                <a:cxn ang="0">
                  <a:pos x="314" y="30"/>
                </a:cxn>
                <a:cxn ang="0">
                  <a:pos x="213" y="0"/>
                </a:cxn>
                <a:cxn ang="0">
                  <a:pos x="213" y="0"/>
                </a:cxn>
              </a:cxnLst>
              <a:rect l="txL" t="txT" r="txR" b="txB"/>
              <a:pathLst>
                <a:path w="422" h="832">
                  <a:moveTo>
                    <a:pt x="213" y="0"/>
                  </a:moveTo>
                  <a:lnTo>
                    <a:pt x="221" y="46"/>
                  </a:lnTo>
                  <a:lnTo>
                    <a:pt x="295" y="87"/>
                  </a:lnTo>
                  <a:lnTo>
                    <a:pt x="342" y="135"/>
                  </a:lnTo>
                  <a:lnTo>
                    <a:pt x="363" y="196"/>
                  </a:lnTo>
                  <a:lnTo>
                    <a:pt x="369" y="272"/>
                  </a:lnTo>
                  <a:lnTo>
                    <a:pt x="369" y="348"/>
                  </a:lnTo>
                  <a:lnTo>
                    <a:pt x="344" y="466"/>
                  </a:lnTo>
                  <a:lnTo>
                    <a:pt x="323" y="602"/>
                  </a:lnTo>
                  <a:lnTo>
                    <a:pt x="329" y="652"/>
                  </a:lnTo>
                  <a:lnTo>
                    <a:pt x="247" y="591"/>
                  </a:lnTo>
                  <a:lnTo>
                    <a:pt x="274" y="660"/>
                  </a:lnTo>
                  <a:lnTo>
                    <a:pt x="255" y="707"/>
                  </a:lnTo>
                  <a:lnTo>
                    <a:pt x="171" y="743"/>
                  </a:lnTo>
                  <a:lnTo>
                    <a:pt x="0" y="743"/>
                  </a:lnTo>
                  <a:lnTo>
                    <a:pt x="145" y="775"/>
                  </a:lnTo>
                  <a:lnTo>
                    <a:pt x="0" y="783"/>
                  </a:lnTo>
                  <a:lnTo>
                    <a:pt x="21" y="817"/>
                  </a:lnTo>
                  <a:lnTo>
                    <a:pt x="321" y="832"/>
                  </a:lnTo>
                  <a:lnTo>
                    <a:pt x="346" y="815"/>
                  </a:lnTo>
                  <a:lnTo>
                    <a:pt x="352" y="737"/>
                  </a:lnTo>
                  <a:lnTo>
                    <a:pt x="359" y="692"/>
                  </a:lnTo>
                  <a:lnTo>
                    <a:pt x="390" y="642"/>
                  </a:lnTo>
                  <a:lnTo>
                    <a:pt x="422" y="338"/>
                  </a:lnTo>
                  <a:lnTo>
                    <a:pt x="416" y="171"/>
                  </a:lnTo>
                  <a:lnTo>
                    <a:pt x="380" y="91"/>
                  </a:lnTo>
                  <a:lnTo>
                    <a:pt x="314" y="30"/>
                  </a:lnTo>
                  <a:lnTo>
                    <a:pt x="213" y="0"/>
                  </a:lnTo>
                  <a:lnTo>
                    <a:pt x="21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2017" name="Freeform 30"/>
            <p:cNvSpPr/>
            <p:nvPr/>
          </p:nvSpPr>
          <p:spPr>
            <a:xfrm>
              <a:off x="1555" y="2515"/>
              <a:ext cx="354" cy="325"/>
            </a:xfrm>
            <a:custGeom>
              <a:avLst/>
              <a:gdLst>
                <a:gd name="txL" fmla="*/ 0 w 708"/>
                <a:gd name="txT" fmla="*/ 0 h 650"/>
                <a:gd name="txR" fmla="*/ 708 w 708"/>
                <a:gd name="txB" fmla="*/ 650 h 650"/>
              </a:gdLst>
              <a:ahLst/>
              <a:cxnLst>
                <a:cxn ang="0">
                  <a:pos x="163" y="0"/>
                </a:cxn>
                <a:cxn ang="0">
                  <a:pos x="493" y="4"/>
                </a:cxn>
                <a:cxn ang="0">
                  <a:pos x="659" y="0"/>
                </a:cxn>
                <a:cxn ang="0">
                  <a:pos x="700" y="334"/>
                </a:cxn>
                <a:cxn ang="0">
                  <a:pos x="708" y="589"/>
                </a:cxn>
                <a:cxn ang="0">
                  <a:pos x="596" y="646"/>
                </a:cxn>
                <a:cxn ang="0">
                  <a:pos x="585" y="272"/>
                </a:cxn>
                <a:cxn ang="0">
                  <a:pos x="543" y="154"/>
                </a:cxn>
                <a:cxn ang="0">
                  <a:pos x="554" y="319"/>
                </a:cxn>
                <a:cxn ang="0">
                  <a:pos x="562" y="650"/>
                </a:cxn>
                <a:cxn ang="0">
                  <a:pos x="516" y="623"/>
                </a:cxn>
                <a:cxn ang="0">
                  <a:pos x="493" y="403"/>
                </a:cxn>
                <a:cxn ang="0">
                  <a:pos x="444" y="211"/>
                </a:cxn>
                <a:cxn ang="0">
                  <a:pos x="452" y="108"/>
                </a:cxn>
                <a:cxn ang="0">
                  <a:pos x="266" y="87"/>
                </a:cxn>
                <a:cxn ang="0">
                  <a:pos x="446" y="82"/>
                </a:cxn>
                <a:cxn ang="0">
                  <a:pos x="172" y="61"/>
                </a:cxn>
                <a:cxn ang="0">
                  <a:pos x="444" y="44"/>
                </a:cxn>
                <a:cxn ang="0">
                  <a:pos x="81" y="26"/>
                </a:cxn>
                <a:cxn ang="0">
                  <a:pos x="0" y="4"/>
                </a:cxn>
                <a:cxn ang="0">
                  <a:pos x="163" y="0"/>
                </a:cxn>
                <a:cxn ang="0">
                  <a:pos x="163" y="0"/>
                </a:cxn>
              </a:cxnLst>
              <a:rect l="txL" t="txT" r="txR" b="txB"/>
              <a:pathLst>
                <a:path w="708" h="650">
                  <a:moveTo>
                    <a:pt x="163" y="0"/>
                  </a:moveTo>
                  <a:lnTo>
                    <a:pt x="493" y="4"/>
                  </a:lnTo>
                  <a:lnTo>
                    <a:pt x="659" y="0"/>
                  </a:lnTo>
                  <a:lnTo>
                    <a:pt x="700" y="334"/>
                  </a:lnTo>
                  <a:lnTo>
                    <a:pt x="708" y="589"/>
                  </a:lnTo>
                  <a:lnTo>
                    <a:pt x="596" y="646"/>
                  </a:lnTo>
                  <a:lnTo>
                    <a:pt x="585" y="272"/>
                  </a:lnTo>
                  <a:lnTo>
                    <a:pt x="543" y="154"/>
                  </a:lnTo>
                  <a:lnTo>
                    <a:pt x="554" y="319"/>
                  </a:lnTo>
                  <a:lnTo>
                    <a:pt x="562" y="650"/>
                  </a:lnTo>
                  <a:lnTo>
                    <a:pt x="516" y="623"/>
                  </a:lnTo>
                  <a:lnTo>
                    <a:pt x="493" y="403"/>
                  </a:lnTo>
                  <a:lnTo>
                    <a:pt x="444" y="211"/>
                  </a:lnTo>
                  <a:lnTo>
                    <a:pt x="452" y="108"/>
                  </a:lnTo>
                  <a:lnTo>
                    <a:pt x="266" y="87"/>
                  </a:lnTo>
                  <a:lnTo>
                    <a:pt x="446" y="82"/>
                  </a:lnTo>
                  <a:lnTo>
                    <a:pt x="172" y="61"/>
                  </a:lnTo>
                  <a:lnTo>
                    <a:pt x="444" y="44"/>
                  </a:lnTo>
                  <a:lnTo>
                    <a:pt x="81" y="26"/>
                  </a:lnTo>
                  <a:lnTo>
                    <a:pt x="0" y="4"/>
                  </a:lnTo>
                  <a:lnTo>
                    <a:pt x="163" y="0"/>
                  </a:lnTo>
                  <a:lnTo>
                    <a:pt x="163" y="0"/>
                  </a:lnTo>
                  <a:close/>
                </a:path>
              </a:pathLst>
            </a:custGeom>
            <a:solidFill>
              <a:srgbClr val="BF0000"/>
            </a:solidFill>
            <a:ln w="9525">
              <a:noFill/>
            </a:ln>
          </p:spPr>
          <p:txBody>
            <a:bodyPr/>
            <a:lstStyle/>
            <a:p>
              <a:endParaRPr dirty="0">
                <a:latin typeface="Arial" panose="020B0604020202020204" pitchFamily="34" charset="0"/>
              </a:endParaRPr>
            </a:p>
          </p:txBody>
        </p:sp>
        <p:sp>
          <p:nvSpPr>
            <p:cNvPr id="42018" name="Freeform 31"/>
            <p:cNvSpPr/>
            <p:nvPr/>
          </p:nvSpPr>
          <p:spPr>
            <a:xfrm>
              <a:off x="1516" y="2418"/>
              <a:ext cx="43" cy="84"/>
            </a:xfrm>
            <a:custGeom>
              <a:avLst/>
              <a:gdLst>
                <a:gd name="txL" fmla="*/ 0 w 85"/>
                <a:gd name="txT" fmla="*/ 0 h 169"/>
                <a:gd name="txR" fmla="*/ 85 w 85"/>
                <a:gd name="txB" fmla="*/ 169 h 169"/>
              </a:gdLst>
              <a:ahLst/>
              <a:cxnLst>
                <a:cxn ang="0">
                  <a:pos x="30" y="0"/>
                </a:cxn>
                <a:cxn ang="0">
                  <a:pos x="0" y="68"/>
                </a:cxn>
                <a:cxn ang="0">
                  <a:pos x="11" y="122"/>
                </a:cxn>
                <a:cxn ang="0">
                  <a:pos x="49" y="169"/>
                </a:cxn>
                <a:cxn ang="0">
                  <a:pos x="85" y="68"/>
                </a:cxn>
                <a:cxn ang="0">
                  <a:pos x="30" y="0"/>
                </a:cxn>
                <a:cxn ang="0">
                  <a:pos x="30" y="0"/>
                </a:cxn>
              </a:cxnLst>
              <a:rect l="txL" t="txT" r="txR" b="txB"/>
              <a:pathLst>
                <a:path w="85" h="169">
                  <a:moveTo>
                    <a:pt x="30" y="0"/>
                  </a:moveTo>
                  <a:lnTo>
                    <a:pt x="0" y="68"/>
                  </a:lnTo>
                  <a:lnTo>
                    <a:pt x="11" y="122"/>
                  </a:lnTo>
                  <a:lnTo>
                    <a:pt x="49" y="169"/>
                  </a:lnTo>
                  <a:lnTo>
                    <a:pt x="85" y="68"/>
                  </a:lnTo>
                  <a:lnTo>
                    <a:pt x="30" y="0"/>
                  </a:lnTo>
                  <a:lnTo>
                    <a:pt x="30" y="0"/>
                  </a:lnTo>
                  <a:close/>
                </a:path>
              </a:pathLst>
            </a:custGeom>
            <a:solidFill>
              <a:srgbClr val="FFFFFF"/>
            </a:solidFill>
            <a:ln w="9525">
              <a:noFill/>
            </a:ln>
          </p:spPr>
          <p:txBody>
            <a:bodyPr/>
            <a:lstStyle/>
            <a:p>
              <a:endParaRPr dirty="0">
                <a:latin typeface="Arial" panose="020B0604020202020204" pitchFamily="34" charset="0"/>
              </a:endParaRPr>
            </a:p>
          </p:txBody>
        </p:sp>
        <p:sp>
          <p:nvSpPr>
            <p:cNvPr id="42019" name="Freeform 32"/>
            <p:cNvSpPr/>
            <p:nvPr/>
          </p:nvSpPr>
          <p:spPr>
            <a:xfrm>
              <a:off x="1644" y="3538"/>
              <a:ext cx="195" cy="64"/>
            </a:xfrm>
            <a:custGeom>
              <a:avLst/>
              <a:gdLst>
                <a:gd name="txL" fmla="*/ 0 w 389"/>
                <a:gd name="txT" fmla="*/ 0 h 127"/>
                <a:gd name="txR" fmla="*/ 389 w 389"/>
                <a:gd name="txB" fmla="*/ 127 h 127"/>
              </a:gdLst>
              <a:ahLst/>
              <a:cxnLst>
                <a:cxn ang="0">
                  <a:pos x="0" y="27"/>
                </a:cxn>
                <a:cxn ang="0">
                  <a:pos x="21" y="40"/>
                </a:cxn>
                <a:cxn ang="0">
                  <a:pos x="72" y="44"/>
                </a:cxn>
                <a:cxn ang="0">
                  <a:pos x="93" y="69"/>
                </a:cxn>
                <a:cxn ang="0">
                  <a:pos x="135" y="82"/>
                </a:cxn>
                <a:cxn ang="0">
                  <a:pos x="220" y="89"/>
                </a:cxn>
                <a:cxn ang="0">
                  <a:pos x="268" y="69"/>
                </a:cxn>
                <a:cxn ang="0">
                  <a:pos x="365" y="0"/>
                </a:cxn>
                <a:cxn ang="0">
                  <a:pos x="389" y="31"/>
                </a:cxn>
                <a:cxn ang="0">
                  <a:pos x="308" y="86"/>
                </a:cxn>
                <a:cxn ang="0">
                  <a:pos x="247" y="127"/>
                </a:cxn>
                <a:cxn ang="0">
                  <a:pos x="144" y="120"/>
                </a:cxn>
                <a:cxn ang="0">
                  <a:pos x="93" y="103"/>
                </a:cxn>
                <a:cxn ang="0">
                  <a:pos x="48" y="61"/>
                </a:cxn>
                <a:cxn ang="0">
                  <a:pos x="15" y="61"/>
                </a:cxn>
                <a:cxn ang="0">
                  <a:pos x="0" y="27"/>
                </a:cxn>
                <a:cxn ang="0">
                  <a:pos x="0" y="27"/>
                </a:cxn>
              </a:cxnLst>
              <a:rect l="txL" t="txT" r="txR" b="txB"/>
              <a:pathLst>
                <a:path w="389" h="127">
                  <a:moveTo>
                    <a:pt x="0" y="27"/>
                  </a:moveTo>
                  <a:lnTo>
                    <a:pt x="21" y="40"/>
                  </a:lnTo>
                  <a:lnTo>
                    <a:pt x="72" y="44"/>
                  </a:lnTo>
                  <a:lnTo>
                    <a:pt x="93" y="69"/>
                  </a:lnTo>
                  <a:lnTo>
                    <a:pt x="135" y="82"/>
                  </a:lnTo>
                  <a:lnTo>
                    <a:pt x="220" y="89"/>
                  </a:lnTo>
                  <a:lnTo>
                    <a:pt x="268" y="69"/>
                  </a:lnTo>
                  <a:lnTo>
                    <a:pt x="365" y="0"/>
                  </a:lnTo>
                  <a:lnTo>
                    <a:pt x="389" y="31"/>
                  </a:lnTo>
                  <a:lnTo>
                    <a:pt x="308" y="86"/>
                  </a:lnTo>
                  <a:lnTo>
                    <a:pt x="247" y="127"/>
                  </a:lnTo>
                  <a:lnTo>
                    <a:pt x="144" y="120"/>
                  </a:lnTo>
                  <a:lnTo>
                    <a:pt x="93" y="103"/>
                  </a:lnTo>
                  <a:lnTo>
                    <a:pt x="48" y="61"/>
                  </a:lnTo>
                  <a:lnTo>
                    <a:pt x="15" y="61"/>
                  </a:lnTo>
                  <a:lnTo>
                    <a:pt x="0" y="27"/>
                  </a:lnTo>
                  <a:lnTo>
                    <a:pt x="0" y="27"/>
                  </a:lnTo>
                  <a:close/>
                </a:path>
              </a:pathLst>
            </a:custGeom>
            <a:solidFill>
              <a:srgbClr val="FFE500"/>
            </a:solidFill>
            <a:ln w="9525">
              <a:noFill/>
            </a:ln>
          </p:spPr>
          <p:txBody>
            <a:bodyPr/>
            <a:lstStyle/>
            <a:p>
              <a:endParaRPr dirty="0">
                <a:latin typeface="Arial" panose="020B0604020202020204" pitchFamily="34" charset="0"/>
              </a:endParaRPr>
            </a:p>
          </p:txBody>
        </p:sp>
        <p:sp>
          <p:nvSpPr>
            <p:cNvPr id="42020" name="Freeform 33"/>
            <p:cNvSpPr/>
            <p:nvPr/>
          </p:nvSpPr>
          <p:spPr>
            <a:xfrm>
              <a:off x="1527" y="3650"/>
              <a:ext cx="109" cy="50"/>
            </a:xfrm>
            <a:custGeom>
              <a:avLst/>
              <a:gdLst>
                <a:gd name="txL" fmla="*/ 0 w 216"/>
                <a:gd name="txT" fmla="*/ 0 h 99"/>
                <a:gd name="txR" fmla="*/ 216 w 216"/>
                <a:gd name="txB" fmla="*/ 99 h 99"/>
              </a:gdLst>
              <a:ahLst/>
              <a:cxnLst>
                <a:cxn ang="0">
                  <a:pos x="0" y="40"/>
                </a:cxn>
                <a:cxn ang="0">
                  <a:pos x="43" y="21"/>
                </a:cxn>
                <a:cxn ang="0">
                  <a:pos x="39" y="42"/>
                </a:cxn>
                <a:cxn ang="0">
                  <a:pos x="66" y="21"/>
                </a:cxn>
                <a:cxn ang="0">
                  <a:pos x="102" y="4"/>
                </a:cxn>
                <a:cxn ang="0">
                  <a:pos x="163" y="0"/>
                </a:cxn>
                <a:cxn ang="0">
                  <a:pos x="216" y="16"/>
                </a:cxn>
                <a:cxn ang="0">
                  <a:pos x="207" y="46"/>
                </a:cxn>
                <a:cxn ang="0">
                  <a:pos x="151" y="31"/>
                </a:cxn>
                <a:cxn ang="0">
                  <a:pos x="100" y="38"/>
                </a:cxn>
                <a:cxn ang="0">
                  <a:pos x="17" y="99"/>
                </a:cxn>
                <a:cxn ang="0">
                  <a:pos x="5" y="65"/>
                </a:cxn>
                <a:cxn ang="0">
                  <a:pos x="0" y="40"/>
                </a:cxn>
                <a:cxn ang="0">
                  <a:pos x="0" y="40"/>
                </a:cxn>
              </a:cxnLst>
              <a:rect l="txL" t="txT" r="txR" b="txB"/>
              <a:pathLst>
                <a:path w="216" h="99">
                  <a:moveTo>
                    <a:pt x="0" y="40"/>
                  </a:moveTo>
                  <a:lnTo>
                    <a:pt x="43" y="21"/>
                  </a:lnTo>
                  <a:lnTo>
                    <a:pt x="39" y="42"/>
                  </a:lnTo>
                  <a:lnTo>
                    <a:pt x="66" y="21"/>
                  </a:lnTo>
                  <a:lnTo>
                    <a:pt x="102" y="4"/>
                  </a:lnTo>
                  <a:lnTo>
                    <a:pt x="163" y="0"/>
                  </a:lnTo>
                  <a:lnTo>
                    <a:pt x="216" y="16"/>
                  </a:lnTo>
                  <a:lnTo>
                    <a:pt x="207" y="46"/>
                  </a:lnTo>
                  <a:lnTo>
                    <a:pt x="151" y="31"/>
                  </a:lnTo>
                  <a:lnTo>
                    <a:pt x="100" y="38"/>
                  </a:lnTo>
                  <a:lnTo>
                    <a:pt x="17" y="99"/>
                  </a:lnTo>
                  <a:lnTo>
                    <a:pt x="5" y="65"/>
                  </a:lnTo>
                  <a:lnTo>
                    <a:pt x="0" y="40"/>
                  </a:lnTo>
                  <a:lnTo>
                    <a:pt x="0" y="40"/>
                  </a:lnTo>
                  <a:close/>
                </a:path>
              </a:pathLst>
            </a:custGeom>
            <a:solidFill>
              <a:srgbClr val="FFE500"/>
            </a:solidFill>
            <a:ln w="9525">
              <a:noFill/>
            </a:ln>
          </p:spPr>
          <p:txBody>
            <a:bodyPr/>
            <a:lstStyle/>
            <a:p>
              <a:endParaRPr dirty="0">
                <a:latin typeface="Arial" panose="020B0604020202020204" pitchFamily="34" charset="0"/>
              </a:endParaRPr>
            </a:p>
          </p:txBody>
        </p:sp>
        <p:sp>
          <p:nvSpPr>
            <p:cNvPr id="42021" name="Freeform 34"/>
            <p:cNvSpPr/>
            <p:nvPr/>
          </p:nvSpPr>
          <p:spPr>
            <a:xfrm>
              <a:off x="1443" y="2789"/>
              <a:ext cx="122" cy="485"/>
            </a:xfrm>
            <a:custGeom>
              <a:avLst/>
              <a:gdLst>
                <a:gd name="txL" fmla="*/ 0 w 245"/>
                <a:gd name="txT" fmla="*/ 0 h 970"/>
                <a:gd name="txR" fmla="*/ 245 w 245"/>
                <a:gd name="txB" fmla="*/ 970 h 970"/>
              </a:gdLst>
              <a:ahLst/>
              <a:cxnLst>
                <a:cxn ang="0">
                  <a:pos x="83" y="0"/>
                </a:cxn>
                <a:cxn ang="0">
                  <a:pos x="56" y="149"/>
                </a:cxn>
                <a:cxn ang="0">
                  <a:pos x="0" y="405"/>
                </a:cxn>
                <a:cxn ang="0">
                  <a:pos x="15" y="536"/>
                </a:cxn>
                <a:cxn ang="0">
                  <a:pos x="47" y="578"/>
                </a:cxn>
                <a:cxn ang="0">
                  <a:pos x="138" y="717"/>
                </a:cxn>
                <a:cxn ang="0">
                  <a:pos x="138" y="764"/>
                </a:cxn>
                <a:cxn ang="0">
                  <a:pos x="131" y="947"/>
                </a:cxn>
                <a:cxn ang="0">
                  <a:pos x="146" y="970"/>
                </a:cxn>
                <a:cxn ang="0">
                  <a:pos x="208" y="970"/>
                </a:cxn>
                <a:cxn ang="0">
                  <a:pos x="245" y="723"/>
                </a:cxn>
                <a:cxn ang="0">
                  <a:pos x="167" y="555"/>
                </a:cxn>
                <a:cxn ang="0">
                  <a:pos x="112" y="468"/>
                </a:cxn>
                <a:cxn ang="0">
                  <a:pos x="195" y="71"/>
                </a:cxn>
                <a:cxn ang="0">
                  <a:pos x="112" y="34"/>
                </a:cxn>
                <a:cxn ang="0">
                  <a:pos x="83" y="0"/>
                </a:cxn>
                <a:cxn ang="0">
                  <a:pos x="83" y="0"/>
                </a:cxn>
              </a:cxnLst>
              <a:rect l="txL" t="txT" r="txR" b="txB"/>
              <a:pathLst>
                <a:path w="245" h="970">
                  <a:moveTo>
                    <a:pt x="83" y="0"/>
                  </a:moveTo>
                  <a:lnTo>
                    <a:pt x="56" y="149"/>
                  </a:lnTo>
                  <a:lnTo>
                    <a:pt x="0" y="405"/>
                  </a:lnTo>
                  <a:lnTo>
                    <a:pt x="15" y="536"/>
                  </a:lnTo>
                  <a:lnTo>
                    <a:pt x="47" y="578"/>
                  </a:lnTo>
                  <a:lnTo>
                    <a:pt x="138" y="717"/>
                  </a:lnTo>
                  <a:lnTo>
                    <a:pt x="138" y="764"/>
                  </a:lnTo>
                  <a:lnTo>
                    <a:pt x="131" y="947"/>
                  </a:lnTo>
                  <a:lnTo>
                    <a:pt x="146" y="970"/>
                  </a:lnTo>
                  <a:lnTo>
                    <a:pt x="208" y="970"/>
                  </a:lnTo>
                  <a:lnTo>
                    <a:pt x="245" y="723"/>
                  </a:lnTo>
                  <a:lnTo>
                    <a:pt x="167" y="555"/>
                  </a:lnTo>
                  <a:lnTo>
                    <a:pt x="112" y="468"/>
                  </a:lnTo>
                  <a:lnTo>
                    <a:pt x="195" y="71"/>
                  </a:lnTo>
                  <a:lnTo>
                    <a:pt x="112" y="34"/>
                  </a:lnTo>
                  <a:lnTo>
                    <a:pt x="83" y="0"/>
                  </a:lnTo>
                  <a:lnTo>
                    <a:pt x="83" y="0"/>
                  </a:lnTo>
                  <a:close/>
                </a:path>
              </a:pathLst>
            </a:custGeom>
            <a:solidFill>
              <a:srgbClr val="FFE500"/>
            </a:solidFill>
            <a:ln w="9525">
              <a:noFill/>
            </a:ln>
          </p:spPr>
          <p:txBody>
            <a:bodyPr/>
            <a:lstStyle/>
            <a:p>
              <a:endParaRPr dirty="0">
                <a:latin typeface="Arial" panose="020B0604020202020204" pitchFamily="34" charset="0"/>
              </a:endParaRPr>
            </a:p>
          </p:txBody>
        </p:sp>
        <p:sp>
          <p:nvSpPr>
            <p:cNvPr id="42022" name="Freeform 35"/>
            <p:cNvSpPr/>
            <p:nvPr/>
          </p:nvSpPr>
          <p:spPr>
            <a:xfrm>
              <a:off x="1726" y="2041"/>
              <a:ext cx="46" cy="49"/>
            </a:xfrm>
            <a:custGeom>
              <a:avLst/>
              <a:gdLst>
                <a:gd name="txL" fmla="*/ 0 w 94"/>
                <a:gd name="txT" fmla="*/ 0 h 97"/>
                <a:gd name="txR" fmla="*/ 94 w 94"/>
                <a:gd name="txB" fmla="*/ 97 h 97"/>
              </a:gdLst>
              <a:ahLst/>
              <a:cxnLst>
                <a:cxn ang="0">
                  <a:pos x="16" y="86"/>
                </a:cxn>
                <a:cxn ang="0">
                  <a:pos x="0" y="40"/>
                </a:cxn>
                <a:cxn ang="0">
                  <a:pos x="27" y="6"/>
                </a:cxn>
                <a:cxn ang="0">
                  <a:pos x="54" y="0"/>
                </a:cxn>
                <a:cxn ang="0">
                  <a:pos x="88" y="17"/>
                </a:cxn>
                <a:cxn ang="0">
                  <a:pos x="94" y="95"/>
                </a:cxn>
                <a:cxn ang="0">
                  <a:pos x="46" y="97"/>
                </a:cxn>
                <a:cxn ang="0">
                  <a:pos x="16" y="86"/>
                </a:cxn>
                <a:cxn ang="0">
                  <a:pos x="16" y="86"/>
                </a:cxn>
              </a:cxnLst>
              <a:rect l="txL" t="txT" r="txR" b="txB"/>
              <a:pathLst>
                <a:path w="94" h="97">
                  <a:moveTo>
                    <a:pt x="16" y="86"/>
                  </a:moveTo>
                  <a:lnTo>
                    <a:pt x="0" y="40"/>
                  </a:lnTo>
                  <a:lnTo>
                    <a:pt x="27" y="6"/>
                  </a:lnTo>
                  <a:lnTo>
                    <a:pt x="54" y="0"/>
                  </a:lnTo>
                  <a:lnTo>
                    <a:pt x="88" y="17"/>
                  </a:lnTo>
                  <a:lnTo>
                    <a:pt x="94" y="95"/>
                  </a:lnTo>
                  <a:lnTo>
                    <a:pt x="46" y="97"/>
                  </a:lnTo>
                  <a:lnTo>
                    <a:pt x="16" y="86"/>
                  </a:lnTo>
                  <a:lnTo>
                    <a:pt x="16" y="86"/>
                  </a:lnTo>
                  <a:close/>
                </a:path>
              </a:pathLst>
            </a:custGeom>
            <a:solidFill>
              <a:srgbClr val="FFE500"/>
            </a:solidFill>
            <a:ln w="9525">
              <a:noFill/>
            </a:ln>
          </p:spPr>
          <p:txBody>
            <a:bodyPr/>
            <a:lstStyle/>
            <a:p>
              <a:endParaRPr dirty="0">
                <a:latin typeface="Arial" panose="020B0604020202020204" pitchFamily="34" charset="0"/>
              </a:endParaRPr>
            </a:p>
          </p:txBody>
        </p:sp>
        <p:sp>
          <p:nvSpPr>
            <p:cNvPr id="42023" name="Freeform 36"/>
            <p:cNvSpPr/>
            <p:nvPr/>
          </p:nvSpPr>
          <p:spPr>
            <a:xfrm>
              <a:off x="1792" y="2037"/>
              <a:ext cx="23" cy="44"/>
            </a:xfrm>
            <a:custGeom>
              <a:avLst/>
              <a:gdLst>
                <a:gd name="txL" fmla="*/ 0 w 46"/>
                <a:gd name="txT" fmla="*/ 0 h 87"/>
                <a:gd name="txR" fmla="*/ 46 w 46"/>
                <a:gd name="txB" fmla="*/ 87 h 87"/>
              </a:gdLst>
              <a:ahLst/>
              <a:cxnLst>
                <a:cxn ang="0">
                  <a:pos x="0" y="23"/>
                </a:cxn>
                <a:cxn ang="0">
                  <a:pos x="18" y="87"/>
                </a:cxn>
                <a:cxn ang="0">
                  <a:pos x="44" y="57"/>
                </a:cxn>
                <a:cxn ang="0">
                  <a:pos x="46" y="23"/>
                </a:cxn>
                <a:cxn ang="0">
                  <a:pos x="38" y="0"/>
                </a:cxn>
                <a:cxn ang="0">
                  <a:pos x="0" y="23"/>
                </a:cxn>
                <a:cxn ang="0">
                  <a:pos x="0" y="23"/>
                </a:cxn>
              </a:cxnLst>
              <a:rect l="txL" t="txT" r="txR" b="txB"/>
              <a:pathLst>
                <a:path w="46" h="87">
                  <a:moveTo>
                    <a:pt x="0" y="23"/>
                  </a:moveTo>
                  <a:lnTo>
                    <a:pt x="18" y="87"/>
                  </a:lnTo>
                  <a:lnTo>
                    <a:pt x="44" y="57"/>
                  </a:lnTo>
                  <a:lnTo>
                    <a:pt x="46" y="23"/>
                  </a:lnTo>
                  <a:lnTo>
                    <a:pt x="38" y="0"/>
                  </a:lnTo>
                  <a:lnTo>
                    <a:pt x="0" y="23"/>
                  </a:lnTo>
                  <a:lnTo>
                    <a:pt x="0" y="23"/>
                  </a:lnTo>
                  <a:close/>
                </a:path>
              </a:pathLst>
            </a:custGeom>
            <a:solidFill>
              <a:srgbClr val="FFE500"/>
            </a:solidFill>
            <a:ln w="9525">
              <a:noFill/>
            </a:ln>
          </p:spPr>
          <p:txBody>
            <a:bodyPr/>
            <a:lstStyle/>
            <a:p>
              <a:endParaRPr dirty="0">
                <a:latin typeface="Arial" panose="020B0604020202020204" pitchFamily="34" charset="0"/>
              </a:endParaRPr>
            </a:p>
          </p:txBody>
        </p:sp>
        <p:sp>
          <p:nvSpPr>
            <p:cNvPr id="42024" name="Freeform 37"/>
            <p:cNvSpPr/>
            <p:nvPr/>
          </p:nvSpPr>
          <p:spPr>
            <a:xfrm>
              <a:off x="1515" y="2045"/>
              <a:ext cx="40" cy="22"/>
            </a:xfrm>
            <a:custGeom>
              <a:avLst/>
              <a:gdLst>
                <a:gd name="txL" fmla="*/ 0 w 80"/>
                <a:gd name="txT" fmla="*/ 0 h 44"/>
                <a:gd name="txR" fmla="*/ 80 w 80"/>
                <a:gd name="txB" fmla="*/ 44 h 44"/>
              </a:gdLst>
              <a:ahLst/>
              <a:cxnLst>
                <a:cxn ang="0">
                  <a:pos x="55" y="0"/>
                </a:cxn>
                <a:cxn ang="0">
                  <a:pos x="36" y="6"/>
                </a:cxn>
                <a:cxn ang="0">
                  <a:pos x="0" y="30"/>
                </a:cxn>
                <a:cxn ang="0">
                  <a:pos x="47" y="44"/>
                </a:cxn>
                <a:cxn ang="0">
                  <a:pos x="80" y="9"/>
                </a:cxn>
                <a:cxn ang="0">
                  <a:pos x="55" y="0"/>
                </a:cxn>
                <a:cxn ang="0">
                  <a:pos x="55" y="0"/>
                </a:cxn>
              </a:cxnLst>
              <a:rect l="txL" t="txT" r="txR" b="txB"/>
              <a:pathLst>
                <a:path w="80" h="44">
                  <a:moveTo>
                    <a:pt x="55" y="0"/>
                  </a:moveTo>
                  <a:lnTo>
                    <a:pt x="36" y="6"/>
                  </a:lnTo>
                  <a:lnTo>
                    <a:pt x="0" y="30"/>
                  </a:lnTo>
                  <a:lnTo>
                    <a:pt x="47" y="44"/>
                  </a:lnTo>
                  <a:lnTo>
                    <a:pt x="80" y="9"/>
                  </a:lnTo>
                  <a:lnTo>
                    <a:pt x="55" y="0"/>
                  </a:lnTo>
                  <a:lnTo>
                    <a:pt x="55" y="0"/>
                  </a:lnTo>
                  <a:close/>
                </a:path>
              </a:pathLst>
            </a:custGeom>
            <a:solidFill>
              <a:srgbClr val="FFE500"/>
            </a:solidFill>
            <a:ln w="9525">
              <a:noFill/>
            </a:ln>
          </p:spPr>
          <p:txBody>
            <a:bodyPr/>
            <a:lstStyle/>
            <a:p>
              <a:endParaRPr dirty="0">
                <a:latin typeface="Arial" panose="020B0604020202020204" pitchFamily="34" charset="0"/>
              </a:endParaRPr>
            </a:p>
          </p:txBody>
        </p:sp>
        <p:sp>
          <p:nvSpPr>
            <p:cNvPr id="42025" name="Freeform 38"/>
            <p:cNvSpPr/>
            <p:nvPr/>
          </p:nvSpPr>
          <p:spPr>
            <a:xfrm>
              <a:off x="1618" y="2015"/>
              <a:ext cx="21" cy="15"/>
            </a:xfrm>
            <a:custGeom>
              <a:avLst/>
              <a:gdLst>
                <a:gd name="txL" fmla="*/ 0 w 42"/>
                <a:gd name="txT" fmla="*/ 0 h 29"/>
                <a:gd name="txR" fmla="*/ 42 w 42"/>
                <a:gd name="txB" fmla="*/ 29 h 29"/>
              </a:gdLst>
              <a:ahLst/>
              <a:cxnLst>
                <a:cxn ang="0">
                  <a:pos x="0" y="13"/>
                </a:cxn>
                <a:cxn ang="0">
                  <a:pos x="23" y="0"/>
                </a:cxn>
                <a:cxn ang="0">
                  <a:pos x="42" y="4"/>
                </a:cxn>
                <a:cxn ang="0">
                  <a:pos x="28" y="29"/>
                </a:cxn>
                <a:cxn ang="0">
                  <a:pos x="2" y="29"/>
                </a:cxn>
                <a:cxn ang="0">
                  <a:pos x="0" y="13"/>
                </a:cxn>
                <a:cxn ang="0">
                  <a:pos x="0" y="13"/>
                </a:cxn>
              </a:cxnLst>
              <a:rect l="txL" t="txT" r="txR" b="txB"/>
              <a:pathLst>
                <a:path w="42" h="29">
                  <a:moveTo>
                    <a:pt x="0" y="13"/>
                  </a:moveTo>
                  <a:lnTo>
                    <a:pt x="23" y="0"/>
                  </a:lnTo>
                  <a:lnTo>
                    <a:pt x="42" y="4"/>
                  </a:lnTo>
                  <a:lnTo>
                    <a:pt x="28" y="29"/>
                  </a:lnTo>
                  <a:lnTo>
                    <a:pt x="2" y="29"/>
                  </a:lnTo>
                  <a:lnTo>
                    <a:pt x="0" y="13"/>
                  </a:lnTo>
                  <a:lnTo>
                    <a:pt x="0" y="13"/>
                  </a:lnTo>
                  <a:close/>
                </a:path>
              </a:pathLst>
            </a:custGeom>
            <a:solidFill>
              <a:srgbClr val="FFE500"/>
            </a:solidFill>
            <a:ln w="9525">
              <a:noFill/>
            </a:ln>
          </p:spPr>
          <p:txBody>
            <a:bodyPr/>
            <a:lstStyle/>
            <a:p>
              <a:endParaRPr dirty="0">
                <a:latin typeface="Arial" panose="020B0604020202020204" pitchFamily="34" charset="0"/>
              </a:endParaRPr>
            </a:p>
          </p:txBody>
        </p:sp>
        <p:sp>
          <p:nvSpPr>
            <p:cNvPr id="42026" name="Freeform 39"/>
            <p:cNvSpPr/>
            <p:nvPr/>
          </p:nvSpPr>
          <p:spPr>
            <a:xfrm>
              <a:off x="1676" y="2211"/>
              <a:ext cx="20" cy="22"/>
            </a:xfrm>
            <a:custGeom>
              <a:avLst/>
              <a:gdLst>
                <a:gd name="txL" fmla="*/ 0 w 40"/>
                <a:gd name="txT" fmla="*/ 0 h 43"/>
                <a:gd name="txR" fmla="*/ 40 w 40"/>
                <a:gd name="txB" fmla="*/ 43 h 43"/>
              </a:gdLst>
              <a:ahLst/>
              <a:cxnLst>
                <a:cxn ang="0">
                  <a:pos x="11" y="39"/>
                </a:cxn>
                <a:cxn ang="0">
                  <a:pos x="0" y="20"/>
                </a:cxn>
                <a:cxn ang="0">
                  <a:pos x="7" y="3"/>
                </a:cxn>
                <a:cxn ang="0">
                  <a:pos x="24" y="0"/>
                </a:cxn>
                <a:cxn ang="0">
                  <a:pos x="40" y="11"/>
                </a:cxn>
                <a:cxn ang="0">
                  <a:pos x="40" y="26"/>
                </a:cxn>
                <a:cxn ang="0">
                  <a:pos x="30" y="43"/>
                </a:cxn>
                <a:cxn ang="0">
                  <a:pos x="11" y="39"/>
                </a:cxn>
                <a:cxn ang="0">
                  <a:pos x="11" y="39"/>
                </a:cxn>
              </a:cxnLst>
              <a:rect l="txL" t="txT" r="txR" b="txB"/>
              <a:pathLst>
                <a:path w="40" h="43">
                  <a:moveTo>
                    <a:pt x="11" y="39"/>
                  </a:moveTo>
                  <a:lnTo>
                    <a:pt x="0" y="20"/>
                  </a:lnTo>
                  <a:lnTo>
                    <a:pt x="7" y="3"/>
                  </a:lnTo>
                  <a:lnTo>
                    <a:pt x="24" y="0"/>
                  </a:lnTo>
                  <a:lnTo>
                    <a:pt x="40" y="11"/>
                  </a:lnTo>
                  <a:lnTo>
                    <a:pt x="40" y="26"/>
                  </a:lnTo>
                  <a:lnTo>
                    <a:pt x="30" y="43"/>
                  </a:lnTo>
                  <a:lnTo>
                    <a:pt x="11" y="39"/>
                  </a:lnTo>
                  <a:lnTo>
                    <a:pt x="11" y="39"/>
                  </a:lnTo>
                  <a:close/>
                </a:path>
              </a:pathLst>
            </a:custGeom>
            <a:solidFill>
              <a:srgbClr val="FFE500"/>
            </a:solidFill>
            <a:ln w="9525">
              <a:noFill/>
            </a:ln>
          </p:spPr>
          <p:txBody>
            <a:bodyPr/>
            <a:lstStyle/>
            <a:p>
              <a:endParaRPr dirty="0">
                <a:latin typeface="Arial" panose="020B0604020202020204" pitchFamily="34" charset="0"/>
              </a:endParaRPr>
            </a:p>
          </p:txBody>
        </p:sp>
        <p:sp>
          <p:nvSpPr>
            <p:cNvPr id="42027" name="Freeform 40"/>
            <p:cNvSpPr/>
            <p:nvPr/>
          </p:nvSpPr>
          <p:spPr>
            <a:xfrm>
              <a:off x="1865" y="2203"/>
              <a:ext cx="21" cy="16"/>
            </a:xfrm>
            <a:custGeom>
              <a:avLst/>
              <a:gdLst>
                <a:gd name="txL" fmla="*/ 0 w 41"/>
                <a:gd name="txT" fmla="*/ 0 h 33"/>
                <a:gd name="txR" fmla="*/ 41 w 41"/>
                <a:gd name="txB" fmla="*/ 33 h 33"/>
              </a:gdLst>
              <a:ahLst/>
              <a:cxnLst>
                <a:cxn ang="0">
                  <a:pos x="22" y="33"/>
                </a:cxn>
                <a:cxn ang="0">
                  <a:pos x="13" y="31"/>
                </a:cxn>
                <a:cxn ang="0">
                  <a:pos x="0" y="16"/>
                </a:cxn>
                <a:cxn ang="0">
                  <a:pos x="13" y="10"/>
                </a:cxn>
                <a:cxn ang="0">
                  <a:pos x="22" y="0"/>
                </a:cxn>
                <a:cxn ang="0">
                  <a:pos x="41" y="16"/>
                </a:cxn>
                <a:cxn ang="0">
                  <a:pos x="40" y="33"/>
                </a:cxn>
                <a:cxn ang="0">
                  <a:pos x="22" y="33"/>
                </a:cxn>
                <a:cxn ang="0">
                  <a:pos x="22" y="33"/>
                </a:cxn>
              </a:cxnLst>
              <a:rect l="txL" t="txT" r="txR" b="txB"/>
              <a:pathLst>
                <a:path w="41" h="33">
                  <a:moveTo>
                    <a:pt x="22" y="33"/>
                  </a:moveTo>
                  <a:lnTo>
                    <a:pt x="13" y="31"/>
                  </a:lnTo>
                  <a:lnTo>
                    <a:pt x="0" y="16"/>
                  </a:lnTo>
                  <a:lnTo>
                    <a:pt x="13" y="10"/>
                  </a:lnTo>
                  <a:lnTo>
                    <a:pt x="22" y="0"/>
                  </a:lnTo>
                  <a:lnTo>
                    <a:pt x="41" y="16"/>
                  </a:lnTo>
                  <a:lnTo>
                    <a:pt x="40" y="33"/>
                  </a:lnTo>
                  <a:lnTo>
                    <a:pt x="22" y="33"/>
                  </a:lnTo>
                  <a:lnTo>
                    <a:pt x="22" y="33"/>
                  </a:lnTo>
                  <a:close/>
                </a:path>
              </a:pathLst>
            </a:custGeom>
            <a:solidFill>
              <a:srgbClr val="FFE500"/>
            </a:solidFill>
            <a:ln w="9525">
              <a:noFill/>
            </a:ln>
          </p:spPr>
          <p:txBody>
            <a:bodyPr/>
            <a:lstStyle/>
            <a:p>
              <a:endParaRPr dirty="0">
                <a:latin typeface="Arial" panose="020B0604020202020204" pitchFamily="34" charset="0"/>
              </a:endParaRPr>
            </a:p>
          </p:txBody>
        </p:sp>
        <p:sp>
          <p:nvSpPr>
            <p:cNvPr id="42028" name="Freeform 41"/>
            <p:cNvSpPr/>
            <p:nvPr/>
          </p:nvSpPr>
          <p:spPr>
            <a:xfrm>
              <a:off x="1806" y="2276"/>
              <a:ext cx="12" cy="15"/>
            </a:xfrm>
            <a:custGeom>
              <a:avLst/>
              <a:gdLst>
                <a:gd name="txL" fmla="*/ 0 w 25"/>
                <a:gd name="txT" fmla="*/ 0 h 30"/>
                <a:gd name="txR" fmla="*/ 25 w 25"/>
                <a:gd name="txB" fmla="*/ 30 h 30"/>
              </a:gdLst>
              <a:ahLst/>
              <a:cxnLst>
                <a:cxn ang="0">
                  <a:pos x="6" y="9"/>
                </a:cxn>
                <a:cxn ang="0">
                  <a:pos x="21" y="0"/>
                </a:cxn>
                <a:cxn ang="0">
                  <a:pos x="25" y="13"/>
                </a:cxn>
                <a:cxn ang="0">
                  <a:pos x="25" y="26"/>
                </a:cxn>
                <a:cxn ang="0">
                  <a:pos x="8" y="30"/>
                </a:cxn>
                <a:cxn ang="0">
                  <a:pos x="0" y="23"/>
                </a:cxn>
                <a:cxn ang="0">
                  <a:pos x="6" y="9"/>
                </a:cxn>
                <a:cxn ang="0">
                  <a:pos x="6" y="9"/>
                </a:cxn>
              </a:cxnLst>
              <a:rect l="txL" t="txT" r="txR" b="txB"/>
              <a:pathLst>
                <a:path w="25" h="30">
                  <a:moveTo>
                    <a:pt x="6" y="9"/>
                  </a:moveTo>
                  <a:lnTo>
                    <a:pt x="21" y="0"/>
                  </a:lnTo>
                  <a:lnTo>
                    <a:pt x="25" y="13"/>
                  </a:lnTo>
                  <a:lnTo>
                    <a:pt x="25" y="26"/>
                  </a:lnTo>
                  <a:lnTo>
                    <a:pt x="8" y="30"/>
                  </a:lnTo>
                  <a:lnTo>
                    <a:pt x="0" y="23"/>
                  </a:lnTo>
                  <a:lnTo>
                    <a:pt x="6" y="9"/>
                  </a:lnTo>
                  <a:lnTo>
                    <a:pt x="6" y="9"/>
                  </a:lnTo>
                  <a:close/>
                </a:path>
              </a:pathLst>
            </a:custGeom>
            <a:solidFill>
              <a:srgbClr val="FFE500"/>
            </a:solidFill>
            <a:ln w="9525">
              <a:noFill/>
            </a:ln>
          </p:spPr>
          <p:txBody>
            <a:bodyPr/>
            <a:lstStyle/>
            <a:p>
              <a:endParaRPr dirty="0">
                <a:latin typeface="Arial" panose="020B0604020202020204" pitchFamily="34" charset="0"/>
              </a:endParaRPr>
            </a:p>
          </p:txBody>
        </p:sp>
        <p:sp>
          <p:nvSpPr>
            <p:cNvPr id="42029" name="Freeform 42"/>
            <p:cNvSpPr/>
            <p:nvPr/>
          </p:nvSpPr>
          <p:spPr>
            <a:xfrm>
              <a:off x="1806" y="2370"/>
              <a:ext cx="18" cy="18"/>
            </a:xfrm>
            <a:custGeom>
              <a:avLst/>
              <a:gdLst>
                <a:gd name="txL" fmla="*/ 0 w 36"/>
                <a:gd name="txT" fmla="*/ 0 h 36"/>
                <a:gd name="txR" fmla="*/ 36 w 36"/>
                <a:gd name="txB" fmla="*/ 36 h 36"/>
              </a:gdLst>
              <a:ahLst/>
              <a:cxnLst>
                <a:cxn ang="0">
                  <a:pos x="0" y="13"/>
                </a:cxn>
                <a:cxn ang="0">
                  <a:pos x="9" y="0"/>
                </a:cxn>
                <a:cxn ang="0">
                  <a:pos x="23" y="0"/>
                </a:cxn>
                <a:cxn ang="0">
                  <a:pos x="32" y="11"/>
                </a:cxn>
                <a:cxn ang="0">
                  <a:pos x="36" y="30"/>
                </a:cxn>
                <a:cxn ang="0">
                  <a:pos x="26" y="36"/>
                </a:cxn>
                <a:cxn ang="0">
                  <a:pos x="7" y="36"/>
                </a:cxn>
                <a:cxn ang="0">
                  <a:pos x="0" y="25"/>
                </a:cxn>
                <a:cxn ang="0">
                  <a:pos x="0" y="13"/>
                </a:cxn>
                <a:cxn ang="0">
                  <a:pos x="0" y="13"/>
                </a:cxn>
              </a:cxnLst>
              <a:rect l="txL" t="txT" r="txR" b="txB"/>
              <a:pathLst>
                <a:path w="36" h="36">
                  <a:moveTo>
                    <a:pt x="0" y="13"/>
                  </a:moveTo>
                  <a:lnTo>
                    <a:pt x="9" y="0"/>
                  </a:lnTo>
                  <a:lnTo>
                    <a:pt x="23" y="0"/>
                  </a:lnTo>
                  <a:lnTo>
                    <a:pt x="32" y="11"/>
                  </a:lnTo>
                  <a:lnTo>
                    <a:pt x="36" y="30"/>
                  </a:lnTo>
                  <a:lnTo>
                    <a:pt x="26" y="36"/>
                  </a:lnTo>
                  <a:lnTo>
                    <a:pt x="7" y="36"/>
                  </a:lnTo>
                  <a:lnTo>
                    <a:pt x="0" y="25"/>
                  </a:lnTo>
                  <a:lnTo>
                    <a:pt x="0" y="13"/>
                  </a:lnTo>
                  <a:lnTo>
                    <a:pt x="0" y="13"/>
                  </a:lnTo>
                  <a:close/>
                </a:path>
              </a:pathLst>
            </a:custGeom>
            <a:solidFill>
              <a:srgbClr val="FFE500"/>
            </a:solidFill>
            <a:ln w="9525">
              <a:noFill/>
            </a:ln>
          </p:spPr>
          <p:txBody>
            <a:bodyPr/>
            <a:lstStyle/>
            <a:p>
              <a:endParaRPr dirty="0">
                <a:latin typeface="Arial" panose="020B0604020202020204" pitchFamily="34" charset="0"/>
              </a:endParaRPr>
            </a:p>
          </p:txBody>
        </p:sp>
        <p:sp>
          <p:nvSpPr>
            <p:cNvPr id="42030" name="Freeform 43"/>
            <p:cNvSpPr/>
            <p:nvPr/>
          </p:nvSpPr>
          <p:spPr>
            <a:xfrm>
              <a:off x="1773" y="2189"/>
              <a:ext cx="34" cy="38"/>
            </a:xfrm>
            <a:custGeom>
              <a:avLst/>
              <a:gdLst>
                <a:gd name="txL" fmla="*/ 0 w 69"/>
                <a:gd name="txT" fmla="*/ 0 h 76"/>
                <a:gd name="txR" fmla="*/ 69 w 69"/>
                <a:gd name="txB" fmla="*/ 76 h 76"/>
              </a:gdLst>
              <a:ahLst/>
              <a:cxnLst>
                <a:cxn ang="0">
                  <a:pos x="10" y="45"/>
                </a:cxn>
                <a:cxn ang="0">
                  <a:pos x="0" y="32"/>
                </a:cxn>
                <a:cxn ang="0">
                  <a:pos x="40" y="0"/>
                </a:cxn>
                <a:cxn ang="0">
                  <a:pos x="63" y="32"/>
                </a:cxn>
                <a:cxn ang="0">
                  <a:pos x="69" y="53"/>
                </a:cxn>
                <a:cxn ang="0">
                  <a:pos x="63" y="72"/>
                </a:cxn>
                <a:cxn ang="0">
                  <a:pos x="46" y="76"/>
                </a:cxn>
                <a:cxn ang="0">
                  <a:pos x="31" y="49"/>
                </a:cxn>
                <a:cxn ang="0">
                  <a:pos x="10" y="45"/>
                </a:cxn>
                <a:cxn ang="0">
                  <a:pos x="10" y="45"/>
                </a:cxn>
              </a:cxnLst>
              <a:rect l="txL" t="txT" r="txR" b="txB"/>
              <a:pathLst>
                <a:path w="69" h="76">
                  <a:moveTo>
                    <a:pt x="10" y="45"/>
                  </a:moveTo>
                  <a:lnTo>
                    <a:pt x="0" y="32"/>
                  </a:lnTo>
                  <a:lnTo>
                    <a:pt x="40" y="0"/>
                  </a:lnTo>
                  <a:lnTo>
                    <a:pt x="63" y="32"/>
                  </a:lnTo>
                  <a:lnTo>
                    <a:pt x="69" y="53"/>
                  </a:lnTo>
                  <a:lnTo>
                    <a:pt x="63" y="72"/>
                  </a:lnTo>
                  <a:lnTo>
                    <a:pt x="46" y="76"/>
                  </a:lnTo>
                  <a:lnTo>
                    <a:pt x="31" y="49"/>
                  </a:lnTo>
                  <a:lnTo>
                    <a:pt x="10" y="45"/>
                  </a:lnTo>
                  <a:lnTo>
                    <a:pt x="10" y="45"/>
                  </a:lnTo>
                  <a:close/>
                </a:path>
              </a:pathLst>
            </a:custGeom>
            <a:solidFill>
              <a:srgbClr val="FFE500"/>
            </a:solidFill>
            <a:ln w="9525">
              <a:noFill/>
            </a:ln>
          </p:spPr>
          <p:txBody>
            <a:bodyPr/>
            <a:lstStyle/>
            <a:p>
              <a:endParaRPr dirty="0">
                <a:latin typeface="Arial" panose="020B0604020202020204" pitchFamily="34" charset="0"/>
              </a:endParaRPr>
            </a:p>
          </p:txBody>
        </p:sp>
        <p:sp>
          <p:nvSpPr>
            <p:cNvPr id="42031" name="Freeform 44"/>
            <p:cNvSpPr/>
            <p:nvPr/>
          </p:nvSpPr>
          <p:spPr>
            <a:xfrm>
              <a:off x="1577" y="2415"/>
              <a:ext cx="50" cy="40"/>
            </a:xfrm>
            <a:custGeom>
              <a:avLst/>
              <a:gdLst>
                <a:gd name="txL" fmla="*/ 0 w 101"/>
                <a:gd name="txT" fmla="*/ 0 h 80"/>
                <a:gd name="txR" fmla="*/ 101 w 101"/>
                <a:gd name="txB" fmla="*/ 80 h 80"/>
              </a:gdLst>
              <a:ahLst/>
              <a:cxnLst>
                <a:cxn ang="0">
                  <a:pos x="88" y="0"/>
                </a:cxn>
                <a:cxn ang="0">
                  <a:pos x="10" y="16"/>
                </a:cxn>
                <a:cxn ang="0">
                  <a:pos x="0" y="46"/>
                </a:cxn>
                <a:cxn ang="0">
                  <a:pos x="23" y="80"/>
                </a:cxn>
                <a:cxn ang="0">
                  <a:pos x="38" y="71"/>
                </a:cxn>
                <a:cxn ang="0">
                  <a:pos x="52" y="55"/>
                </a:cxn>
                <a:cxn ang="0">
                  <a:pos x="33" y="52"/>
                </a:cxn>
                <a:cxn ang="0">
                  <a:pos x="33" y="38"/>
                </a:cxn>
                <a:cxn ang="0">
                  <a:pos x="38" y="29"/>
                </a:cxn>
                <a:cxn ang="0">
                  <a:pos x="71" y="19"/>
                </a:cxn>
                <a:cxn ang="0">
                  <a:pos x="95" y="31"/>
                </a:cxn>
                <a:cxn ang="0">
                  <a:pos x="101" y="23"/>
                </a:cxn>
                <a:cxn ang="0">
                  <a:pos x="88" y="0"/>
                </a:cxn>
                <a:cxn ang="0">
                  <a:pos x="88" y="0"/>
                </a:cxn>
              </a:cxnLst>
              <a:rect l="txL" t="txT" r="txR" b="txB"/>
              <a:pathLst>
                <a:path w="101" h="80">
                  <a:moveTo>
                    <a:pt x="88" y="0"/>
                  </a:moveTo>
                  <a:lnTo>
                    <a:pt x="10" y="16"/>
                  </a:lnTo>
                  <a:lnTo>
                    <a:pt x="0" y="46"/>
                  </a:lnTo>
                  <a:lnTo>
                    <a:pt x="23" y="80"/>
                  </a:lnTo>
                  <a:lnTo>
                    <a:pt x="38" y="71"/>
                  </a:lnTo>
                  <a:lnTo>
                    <a:pt x="52" y="55"/>
                  </a:lnTo>
                  <a:lnTo>
                    <a:pt x="33" y="52"/>
                  </a:lnTo>
                  <a:lnTo>
                    <a:pt x="33" y="38"/>
                  </a:lnTo>
                  <a:lnTo>
                    <a:pt x="38" y="29"/>
                  </a:lnTo>
                  <a:lnTo>
                    <a:pt x="71" y="19"/>
                  </a:lnTo>
                  <a:lnTo>
                    <a:pt x="95" y="31"/>
                  </a:lnTo>
                  <a:lnTo>
                    <a:pt x="101" y="23"/>
                  </a:lnTo>
                  <a:lnTo>
                    <a:pt x="88" y="0"/>
                  </a:lnTo>
                  <a:lnTo>
                    <a:pt x="88" y="0"/>
                  </a:lnTo>
                  <a:close/>
                </a:path>
              </a:pathLst>
            </a:custGeom>
            <a:solidFill>
              <a:srgbClr val="FFE500"/>
            </a:solidFill>
            <a:ln w="9525">
              <a:noFill/>
            </a:ln>
          </p:spPr>
          <p:txBody>
            <a:bodyPr/>
            <a:lstStyle/>
            <a:p>
              <a:endParaRPr dirty="0">
                <a:latin typeface="Arial" panose="020B0604020202020204" pitchFamily="34" charset="0"/>
              </a:endParaRPr>
            </a:p>
          </p:txBody>
        </p:sp>
        <p:sp>
          <p:nvSpPr>
            <p:cNvPr id="42032" name="Freeform 45"/>
            <p:cNvSpPr/>
            <p:nvPr/>
          </p:nvSpPr>
          <p:spPr>
            <a:xfrm>
              <a:off x="1803" y="2445"/>
              <a:ext cx="52" cy="78"/>
            </a:xfrm>
            <a:custGeom>
              <a:avLst/>
              <a:gdLst>
                <a:gd name="txL" fmla="*/ 0 w 105"/>
                <a:gd name="txT" fmla="*/ 0 h 156"/>
                <a:gd name="txR" fmla="*/ 105 w 105"/>
                <a:gd name="txB" fmla="*/ 156 h 156"/>
              </a:gdLst>
              <a:ahLst/>
              <a:cxnLst>
                <a:cxn ang="0">
                  <a:pos x="21" y="156"/>
                </a:cxn>
                <a:cxn ang="0">
                  <a:pos x="4" y="141"/>
                </a:cxn>
                <a:cxn ang="0">
                  <a:pos x="0" y="34"/>
                </a:cxn>
                <a:cxn ang="0">
                  <a:pos x="23" y="6"/>
                </a:cxn>
                <a:cxn ang="0">
                  <a:pos x="82" y="0"/>
                </a:cxn>
                <a:cxn ang="0">
                  <a:pos x="105" y="25"/>
                </a:cxn>
                <a:cxn ang="0">
                  <a:pos x="103" y="147"/>
                </a:cxn>
                <a:cxn ang="0">
                  <a:pos x="95" y="156"/>
                </a:cxn>
                <a:cxn ang="0">
                  <a:pos x="21" y="156"/>
                </a:cxn>
                <a:cxn ang="0">
                  <a:pos x="21" y="156"/>
                </a:cxn>
              </a:cxnLst>
              <a:rect l="txL" t="txT" r="txR" b="txB"/>
              <a:pathLst>
                <a:path w="105" h="156">
                  <a:moveTo>
                    <a:pt x="21" y="156"/>
                  </a:moveTo>
                  <a:lnTo>
                    <a:pt x="4" y="141"/>
                  </a:lnTo>
                  <a:lnTo>
                    <a:pt x="0" y="34"/>
                  </a:lnTo>
                  <a:lnTo>
                    <a:pt x="23" y="6"/>
                  </a:lnTo>
                  <a:lnTo>
                    <a:pt x="82" y="0"/>
                  </a:lnTo>
                  <a:lnTo>
                    <a:pt x="105" y="25"/>
                  </a:lnTo>
                  <a:lnTo>
                    <a:pt x="103" y="147"/>
                  </a:lnTo>
                  <a:lnTo>
                    <a:pt x="95" y="156"/>
                  </a:lnTo>
                  <a:lnTo>
                    <a:pt x="21" y="156"/>
                  </a:lnTo>
                  <a:lnTo>
                    <a:pt x="21" y="156"/>
                  </a:lnTo>
                  <a:close/>
                </a:path>
              </a:pathLst>
            </a:custGeom>
            <a:solidFill>
              <a:srgbClr val="FFE500"/>
            </a:solidFill>
            <a:ln w="9525">
              <a:noFill/>
            </a:ln>
          </p:spPr>
          <p:txBody>
            <a:bodyPr/>
            <a:lstStyle/>
            <a:p>
              <a:endParaRPr dirty="0">
                <a:latin typeface="Arial" panose="020B0604020202020204" pitchFamily="34" charset="0"/>
              </a:endParaRPr>
            </a:p>
          </p:txBody>
        </p:sp>
        <p:sp>
          <p:nvSpPr>
            <p:cNvPr id="42033" name="Freeform 46"/>
            <p:cNvSpPr/>
            <p:nvPr/>
          </p:nvSpPr>
          <p:spPr>
            <a:xfrm>
              <a:off x="1805" y="2538"/>
              <a:ext cx="23" cy="23"/>
            </a:xfrm>
            <a:custGeom>
              <a:avLst/>
              <a:gdLst>
                <a:gd name="txL" fmla="*/ 0 w 48"/>
                <a:gd name="txT" fmla="*/ 0 h 46"/>
                <a:gd name="txR" fmla="*/ 48 w 48"/>
                <a:gd name="txB" fmla="*/ 46 h 46"/>
              </a:gdLst>
              <a:ahLst/>
              <a:cxnLst>
                <a:cxn ang="0">
                  <a:pos x="0" y="18"/>
                </a:cxn>
                <a:cxn ang="0">
                  <a:pos x="15" y="0"/>
                </a:cxn>
                <a:cxn ang="0">
                  <a:pos x="32" y="0"/>
                </a:cxn>
                <a:cxn ang="0">
                  <a:pos x="48" y="12"/>
                </a:cxn>
                <a:cxn ang="0">
                  <a:pos x="42" y="40"/>
                </a:cxn>
                <a:cxn ang="0">
                  <a:pos x="27" y="46"/>
                </a:cxn>
                <a:cxn ang="0">
                  <a:pos x="8" y="40"/>
                </a:cxn>
                <a:cxn ang="0">
                  <a:pos x="0" y="18"/>
                </a:cxn>
                <a:cxn ang="0">
                  <a:pos x="0" y="18"/>
                </a:cxn>
              </a:cxnLst>
              <a:rect l="txL" t="txT" r="txR" b="txB"/>
              <a:pathLst>
                <a:path w="48" h="46">
                  <a:moveTo>
                    <a:pt x="0" y="18"/>
                  </a:moveTo>
                  <a:lnTo>
                    <a:pt x="15" y="0"/>
                  </a:lnTo>
                  <a:lnTo>
                    <a:pt x="32" y="0"/>
                  </a:lnTo>
                  <a:lnTo>
                    <a:pt x="48" y="12"/>
                  </a:lnTo>
                  <a:lnTo>
                    <a:pt x="42" y="40"/>
                  </a:lnTo>
                  <a:lnTo>
                    <a:pt x="27" y="46"/>
                  </a:lnTo>
                  <a:lnTo>
                    <a:pt x="8" y="40"/>
                  </a:lnTo>
                  <a:lnTo>
                    <a:pt x="0" y="18"/>
                  </a:lnTo>
                  <a:lnTo>
                    <a:pt x="0" y="18"/>
                  </a:lnTo>
                  <a:close/>
                </a:path>
              </a:pathLst>
            </a:custGeom>
            <a:solidFill>
              <a:srgbClr val="FFE500"/>
            </a:solidFill>
            <a:ln w="9525">
              <a:noFill/>
            </a:ln>
          </p:spPr>
          <p:txBody>
            <a:bodyPr/>
            <a:lstStyle/>
            <a:p>
              <a:endParaRPr dirty="0">
                <a:latin typeface="Arial" panose="020B0604020202020204" pitchFamily="34" charset="0"/>
              </a:endParaRPr>
            </a:p>
          </p:txBody>
        </p:sp>
        <p:sp>
          <p:nvSpPr>
            <p:cNvPr id="42034" name="Freeform 47"/>
            <p:cNvSpPr/>
            <p:nvPr/>
          </p:nvSpPr>
          <p:spPr>
            <a:xfrm>
              <a:off x="1412" y="2555"/>
              <a:ext cx="86" cy="83"/>
            </a:xfrm>
            <a:custGeom>
              <a:avLst/>
              <a:gdLst>
                <a:gd name="txL" fmla="*/ 0 w 171"/>
                <a:gd name="txT" fmla="*/ 0 h 165"/>
                <a:gd name="txR" fmla="*/ 171 w 171"/>
                <a:gd name="txB" fmla="*/ 165 h 165"/>
              </a:gdLst>
              <a:ahLst/>
              <a:cxnLst>
                <a:cxn ang="0">
                  <a:pos x="62" y="165"/>
                </a:cxn>
                <a:cxn ang="0">
                  <a:pos x="0" y="76"/>
                </a:cxn>
                <a:cxn ang="0">
                  <a:pos x="45" y="0"/>
                </a:cxn>
                <a:cxn ang="0">
                  <a:pos x="138" y="13"/>
                </a:cxn>
                <a:cxn ang="0">
                  <a:pos x="171" y="79"/>
                </a:cxn>
                <a:cxn ang="0">
                  <a:pos x="163" y="100"/>
                </a:cxn>
                <a:cxn ang="0">
                  <a:pos x="110" y="100"/>
                </a:cxn>
                <a:cxn ang="0">
                  <a:pos x="62" y="165"/>
                </a:cxn>
                <a:cxn ang="0">
                  <a:pos x="62" y="165"/>
                </a:cxn>
              </a:cxnLst>
              <a:rect l="txL" t="txT" r="txR" b="txB"/>
              <a:pathLst>
                <a:path w="171" h="165">
                  <a:moveTo>
                    <a:pt x="62" y="165"/>
                  </a:moveTo>
                  <a:lnTo>
                    <a:pt x="0" y="76"/>
                  </a:lnTo>
                  <a:lnTo>
                    <a:pt x="45" y="0"/>
                  </a:lnTo>
                  <a:lnTo>
                    <a:pt x="138" y="13"/>
                  </a:lnTo>
                  <a:lnTo>
                    <a:pt x="171" y="79"/>
                  </a:lnTo>
                  <a:lnTo>
                    <a:pt x="163" y="100"/>
                  </a:lnTo>
                  <a:lnTo>
                    <a:pt x="110" y="100"/>
                  </a:lnTo>
                  <a:lnTo>
                    <a:pt x="62" y="165"/>
                  </a:lnTo>
                  <a:lnTo>
                    <a:pt x="62" y="165"/>
                  </a:lnTo>
                  <a:close/>
                </a:path>
              </a:pathLst>
            </a:custGeom>
            <a:solidFill>
              <a:srgbClr val="FFE500"/>
            </a:solidFill>
            <a:ln w="9525">
              <a:noFill/>
            </a:ln>
          </p:spPr>
          <p:txBody>
            <a:bodyPr/>
            <a:lstStyle/>
            <a:p>
              <a:endParaRPr dirty="0">
                <a:latin typeface="Arial" panose="020B0604020202020204" pitchFamily="34" charset="0"/>
              </a:endParaRPr>
            </a:p>
          </p:txBody>
        </p:sp>
        <p:sp>
          <p:nvSpPr>
            <p:cNvPr id="42035" name="Freeform 48"/>
            <p:cNvSpPr/>
            <p:nvPr/>
          </p:nvSpPr>
          <p:spPr>
            <a:xfrm>
              <a:off x="1535" y="2456"/>
              <a:ext cx="270" cy="60"/>
            </a:xfrm>
            <a:custGeom>
              <a:avLst/>
              <a:gdLst>
                <a:gd name="txL" fmla="*/ 0 w 539"/>
                <a:gd name="txT" fmla="*/ 0 h 120"/>
                <a:gd name="txR" fmla="*/ 539 w 539"/>
                <a:gd name="txB" fmla="*/ 120 h 120"/>
              </a:gdLst>
              <a:ahLst/>
              <a:cxnLst>
                <a:cxn ang="0">
                  <a:pos x="32" y="0"/>
                </a:cxn>
                <a:cxn ang="0">
                  <a:pos x="9" y="19"/>
                </a:cxn>
                <a:cxn ang="0">
                  <a:pos x="0" y="106"/>
                </a:cxn>
                <a:cxn ang="0">
                  <a:pos x="207" y="116"/>
                </a:cxn>
                <a:cxn ang="0">
                  <a:pos x="457" y="120"/>
                </a:cxn>
                <a:cxn ang="0">
                  <a:pos x="539" y="116"/>
                </a:cxn>
                <a:cxn ang="0">
                  <a:pos x="511" y="30"/>
                </a:cxn>
                <a:cxn ang="0">
                  <a:pos x="108" y="19"/>
                </a:cxn>
                <a:cxn ang="0">
                  <a:pos x="32" y="0"/>
                </a:cxn>
                <a:cxn ang="0">
                  <a:pos x="32" y="0"/>
                </a:cxn>
              </a:cxnLst>
              <a:rect l="txL" t="txT" r="txR" b="txB"/>
              <a:pathLst>
                <a:path w="539" h="120">
                  <a:moveTo>
                    <a:pt x="32" y="0"/>
                  </a:moveTo>
                  <a:lnTo>
                    <a:pt x="9" y="19"/>
                  </a:lnTo>
                  <a:lnTo>
                    <a:pt x="0" y="106"/>
                  </a:lnTo>
                  <a:lnTo>
                    <a:pt x="207" y="116"/>
                  </a:lnTo>
                  <a:lnTo>
                    <a:pt x="457" y="120"/>
                  </a:lnTo>
                  <a:lnTo>
                    <a:pt x="539" y="116"/>
                  </a:lnTo>
                  <a:lnTo>
                    <a:pt x="511" y="30"/>
                  </a:lnTo>
                  <a:lnTo>
                    <a:pt x="108" y="19"/>
                  </a:lnTo>
                  <a:lnTo>
                    <a:pt x="32" y="0"/>
                  </a:lnTo>
                  <a:lnTo>
                    <a:pt x="32" y="0"/>
                  </a:lnTo>
                  <a:close/>
                </a:path>
              </a:pathLst>
            </a:custGeom>
            <a:solidFill>
              <a:srgbClr val="E08477"/>
            </a:solidFill>
            <a:ln w="9525">
              <a:noFill/>
            </a:ln>
          </p:spPr>
          <p:txBody>
            <a:bodyPr/>
            <a:lstStyle/>
            <a:p>
              <a:endParaRPr dirty="0">
                <a:latin typeface="Arial" panose="020B0604020202020204" pitchFamily="34" charset="0"/>
              </a:endParaRPr>
            </a:p>
          </p:txBody>
        </p:sp>
        <p:sp>
          <p:nvSpPr>
            <p:cNvPr id="42036" name="Freeform 49"/>
            <p:cNvSpPr/>
            <p:nvPr/>
          </p:nvSpPr>
          <p:spPr>
            <a:xfrm>
              <a:off x="1543" y="2464"/>
              <a:ext cx="103" cy="50"/>
            </a:xfrm>
            <a:custGeom>
              <a:avLst/>
              <a:gdLst>
                <a:gd name="txL" fmla="*/ 0 w 205"/>
                <a:gd name="txT" fmla="*/ 0 h 101"/>
                <a:gd name="txR" fmla="*/ 205 w 205"/>
                <a:gd name="txB" fmla="*/ 101 h 101"/>
              </a:gdLst>
              <a:ahLst/>
              <a:cxnLst>
                <a:cxn ang="0">
                  <a:pos x="13" y="0"/>
                </a:cxn>
                <a:cxn ang="0">
                  <a:pos x="0" y="13"/>
                </a:cxn>
                <a:cxn ang="0">
                  <a:pos x="0" y="65"/>
                </a:cxn>
                <a:cxn ang="0">
                  <a:pos x="15" y="93"/>
                </a:cxn>
                <a:cxn ang="0">
                  <a:pos x="161" y="101"/>
                </a:cxn>
                <a:cxn ang="0">
                  <a:pos x="205" y="12"/>
                </a:cxn>
                <a:cxn ang="0">
                  <a:pos x="13" y="0"/>
                </a:cxn>
                <a:cxn ang="0">
                  <a:pos x="13" y="0"/>
                </a:cxn>
              </a:cxnLst>
              <a:rect l="txL" t="txT" r="txR" b="txB"/>
              <a:pathLst>
                <a:path w="205" h="101">
                  <a:moveTo>
                    <a:pt x="13" y="0"/>
                  </a:moveTo>
                  <a:lnTo>
                    <a:pt x="0" y="13"/>
                  </a:lnTo>
                  <a:lnTo>
                    <a:pt x="0" y="65"/>
                  </a:lnTo>
                  <a:lnTo>
                    <a:pt x="15" y="93"/>
                  </a:lnTo>
                  <a:lnTo>
                    <a:pt x="161" y="101"/>
                  </a:lnTo>
                  <a:lnTo>
                    <a:pt x="205" y="12"/>
                  </a:lnTo>
                  <a:lnTo>
                    <a:pt x="13" y="0"/>
                  </a:lnTo>
                  <a:lnTo>
                    <a:pt x="13" y="0"/>
                  </a:lnTo>
                  <a:close/>
                </a:path>
              </a:pathLst>
            </a:custGeom>
            <a:solidFill>
              <a:srgbClr val="A84A3D"/>
            </a:solidFill>
            <a:ln w="9525">
              <a:noFill/>
            </a:ln>
          </p:spPr>
          <p:txBody>
            <a:bodyPr/>
            <a:lstStyle/>
            <a:p>
              <a:endParaRPr dirty="0">
                <a:latin typeface="Arial" panose="020B0604020202020204" pitchFamily="34" charset="0"/>
              </a:endParaRPr>
            </a:p>
          </p:txBody>
        </p:sp>
        <p:sp>
          <p:nvSpPr>
            <p:cNvPr id="42037" name="Freeform 50"/>
            <p:cNvSpPr/>
            <p:nvPr/>
          </p:nvSpPr>
          <p:spPr>
            <a:xfrm>
              <a:off x="1813" y="2457"/>
              <a:ext cx="28" cy="63"/>
            </a:xfrm>
            <a:custGeom>
              <a:avLst/>
              <a:gdLst>
                <a:gd name="txL" fmla="*/ 0 w 55"/>
                <a:gd name="txT" fmla="*/ 0 h 125"/>
                <a:gd name="txR" fmla="*/ 55 w 55"/>
                <a:gd name="txB" fmla="*/ 125 h 125"/>
              </a:gdLst>
              <a:ahLst/>
              <a:cxnLst>
                <a:cxn ang="0">
                  <a:pos x="0" y="11"/>
                </a:cxn>
                <a:cxn ang="0">
                  <a:pos x="0" y="106"/>
                </a:cxn>
                <a:cxn ang="0">
                  <a:pos x="50" y="125"/>
                </a:cxn>
                <a:cxn ang="0">
                  <a:pos x="55" y="0"/>
                </a:cxn>
                <a:cxn ang="0">
                  <a:pos x="27" y="0"/>
                </a:cxn>
                <a:cxn ang="0">
                  <a:pos x="0" y="11"/>
                </a:cxn>
                <a:cxn ang="0">
                  <a:pos x="0" y="11"/>
                </a:cxn>
              </a:cxnLst>
              <a:rect l="txL" t="txT" r="txR" b="txB"/>
              <a:pathLst>
                <a:path w="55" h="125">
                  <a:moveTo>
                    <a:pt x="0" y="11"/>
                  </a:moveTo>
                  <a:lnTo>
                    <a:pt x="0" y="106"/>
                  </a:lnTo>
                  <a:lnTo>
                    <a:pt x="50" y="125"/>
                  </a:lnTo>
                  <a:lnTo>
                    <a:pt x="55" y="0"/>
                  </a:lnTo>
                  <a:lnTo>
                    <a:pt x="27" y="0"/>
                  </a:lnTo>
                  <a:lnTo>
                    <a:pt x="0" y="11"/>
                  </a:lnTo>
                  <a:lnTo>
                    <a:pt x="0" y="11"/>
                  </a:lnTo>
                  <a:close/>
                </a:path>
              </a:pathLst>
            </a:custGeom>
            <a:solidFill>
              <a:srgbClr val="E08477"/>
            </a:solidFill>
            <a:ln w="9525">
              <a:noFill/>
            </a:ln>
          </p:spPr>
          <p:txBody>
            <a:bodyPr/>
            <a:lstStyle/>
            <a:p>
              <a:endParaRPr dirty="0">
                <a:latin typeface="Arial" panose="020B0604020202020204" pitchFamily="34" charset="0"/>
              </a:endParaRPr>
            </a:p>
          </p:txBody>
        </p:sp>
        <p:sp>
          <p:nvSpPr>
            <p:cNvPr id="42038" name="Freeform 51"/>
            <p:cNvSpPr/>
            <p:nvPr/>
          </p:nvSpPr>
          <p:spPr>
            <a:xfrm>
              <a:off x="1617" y="2213"/>
              <a:ext cx="178" cy="211"/>
            </a:xfrm>
            <a:custGeom>
              <a:avLst/>
              <a:gdLst>
                <a:gd name="txL" fmla="*/ 0 w 355"/>
                <a:gd name="txT" fmla="*/ 0 h 422"/>
                <a:gd name="txR" fmla="*/ 355 w 355"/>
                <a:gd name="txB" fmla="*/ 422 h 422"/>
              </a:gdLst>
              <a:ahLst/>
              <a:cxnLst>
                <a:cxn ang="0">
                  <a:pos x="0" y="411"/>
                </a:cxn>
                <a:cxn ang="0">
                  <a:pos x="97" y="308"/>
                </a:cxn>
                <a:cxn ang="0">
                  <a:pos x="129" y="280"/>
                </a:cxn>
                <a:cxn ang="0">
                  <a:pos x="207" y="192"/>
                </a:cxn>
                <a:cxn ang="0">
                  <a:pos x="272" y="109"/>
                </a:cxn>
                <a:cxn ang="0">
                  <a:pos x="313" y="21"/>
                </a:cxn>
                <a:cxn ang="0">
                  <a:pos x="325" y="2"/>
                </a:cxn>
                <a:cxn ang="0">
                  <a:pos x="353" y="0"/>
                </a:cxn>
                <a:cxn ang="0">
                  <a:pos x="355" y="31"/>
                </a:cxn>
                <a:cxn ang="0">
                  <a:pos x="304" y="126"/>
                </a:cxn>
                <a:cxn ang="0">
                  <a:pos x="218" y="238"/>
                </a:cxn>
                <a:cxn ang="0">
                  <a:pos x="55" y="392"/>
                </a:cxn>
                <a:cxn ang="0">
                  <a:pos x="19" y="422"/>
                </a:cxn>
                <a:cxn ang="0">
                  <a:pos x="0" y="411"/>
                </a:cxn>
                <a:cxn ang="0">
                  <a:pos x="0" y="411"/>
                </a:cxn>
              </a:cxnLst>
              <a:rect l="txL" t="txT" r="txR" b="txB"/>
              <a:pathLst>
                <a:path w="355" h="422">
                  <a:moveTo>
                    <a:pt x="0" y="411"/>
                  </a:moveTo>
                  <a:lnTo>
                    <a:pt x="97" y="308"/>
                  </a:lnTo>
                  <a:lnTo>
                    <a:pt x="129" y="280"/>
                  </a:lnTo>
                  <a:lnTo>
                    <a:pt x="207" y="192"/>
                  </a:lnTo>
                  <a:lnTo>
                    <a:pt x="272" y="109"/>
                  </a:lnTo>
                  <a:lnTo>
                    <a:pt x="313" y="21"/>
                  </a:lnTo>
                  <a:lnTo>
                    <a:pt x="325" y="2"/>
                  </a:lnTo>
                  <a:lnTo>
                    <a:pt x="353" y="0"/>
                  </a:lnTo>
                  <a:lnTo>
                    <a:pt x="355" y="31"/>
                  </a:lnTo>
                  <a:lnTo>
                    <a:pt x="304" y="126"/>
                  </a:lnTo>
                  <a:lnTo>
                    <a:pt x="218" y="238"/>
                  </a:lnTo>
                  <a:lnTo>
                    <a:pt x="55" y="392"/>
                  </a:lnTo>
                  <a:lnTo>
                    <a:pt x="19" y="422"/>
                  </a:lnTo>
                  <a:lnTo>
                    <a:pt x="0" y="411"/>
                  </a:lnTo>
                  <a:lnTo>
                    <a:pt x="0" y="411"/>
                  </a:lnTo>
                  <a:close/>
                </a:path>
              </a:pathLst>
            </a:custGeom>
            <a:solidFill>
              <a:srgbClr val="E08477"/>
            </a:solidFill>
            <a:ln w="9525">
              <a:noFill/>
            </a:ln>
          </p:spPr>
          <p:txBody>
            <a:bodyPr/>
            <a:lstStyle/>
            <a:p>
              <a:endParaRPr dirty="0">
                <a:latin typeface="Arial" panose="020B0604020202020204" pitchFamily="34" charset="0"/>
              </a:endParaRPr>
            </a:p>
          </p:txBody>
        </p:sp>
        <p:sp>
          <p:nvSpPr>
            <p:cNvPr id="42039" name="Freeform 52"/>
            <p:cNvSpPr/>
            <p:nvPr/>
          </p:nvSpPr>
          <p:spPr>
            <a:xfrm>
              <a:off x="1792" y="2093"/>
              <a:ext cx="41" cy="110"/>
            </a:xfrm>
            <a:custGeom>
              <a:avLst/>
              <a:gdLst>
                <a:gd name="txL" fmla="*/ 0 w 82"/>
                <a:gd name="txT" fmla="*/ 0 h 218"/>
                <a:gd name="txR" fmla="*/ 82 w 82"/>
                <a:gd name="txB" fmla="*/ 218 h 218"/>
              </a:gdLst>
              <a:ahLst/>
              <a:cxnLst>
                <a:cxn ang="0">
                  <a:pos x="0" y="194"/>
                </a:cxn>
                <a:cxn ang="0">
                  <a:pos x="40" y="83"/>
                </a:cxn>
                <a:cxn ang="0">
                  <a:pos x="59" y="0"/>
                </a:cxn>
                <a:cxn ang="0">
                  <a:pos x="82" y="40"/>
                </a:cxn>
                <a:cxn ang="0">
                  <a:pos x="65" y="123"/>
                </a:cxn>
                <a:cxn ang="0">
                  <a:pos x="25" y="218"/>
                </a:cxn>
                <a:cxn ang="0">
                  <a:pos x="0" y="194"/>
                </a:cxn>
                <a:cxn ang="0">
                  <a:pos x="0" y="194"/>
                </a:cxn>
              </a:cxnLst>
              <a:rect l="txL" t="txT" r="txR" b="txB"/>
              <a:pathLst>
                <a:path w="82" h="218">
                  <a:moveTo>
                    <a:pt x="0" y="194"/>
                  </a:moveTo>
                  <a:lnTo>
                    <a:pt x="40" y="83"/>
                  </a:lnTo>
                  <a:lnTo>
                    <a:pt x="59" y="0"/>
                  </a:lnTo>
                  <a:lnTo>
                    <a:pt x="82" y="40"/>
                  </a:lnTo>
                  <a:lnTo>
                    <a:pt x="65" y="123"/>
                  </a:lnTo>
                  <a:lnTo>
                    <a:pt x="25" y="218"/>
                  </a:lnTo>
                  <a:lnTo>
                    <a:pt x="0" y="194"/>
                  </a:lnTo>
                  <a:lnTo>
                    <a:pt x="0" y="194"/>
                  </a:lnTo>
                  <a:close/>
                </a:path>
              </a:pathLst>
            </a:custGeom>
            <a:solidFill>
              <a:srgbClr val="E08477"/>
            </a:solidFill>
            <a:ln w="9525">
              <a:noFill/>
            </a:ln>
          </p:spPr>
          <p:txBody>
            <a:bodyPr/>
            <a:lstStyle/>
            <a:p>
              <a:endParaRPr dirty="0">
                <a:latin typeface="Arial" panose="020B0604020202020204" pitchFamily="34" charset="0"/>
              </a:endParaRPr>
            </a:p>
          </p:txBody>
        </p:sp>
        <p:sp>
          <p:nvSpPr>
            <p:cNvPr id="42040" name="Freeform 53"/>
            <p:cNvSpPr/>
            <p:nvPr/>
          </p:nvSpPr>
          <p:spPr>
            <a:xfrm>
              <a:off x="1670" y="1701"/>
              <a:ext cx="185" cy="142"/>
            </a:xfrm>
            <a:custGeom>
              <a:avLst/>
              <a:gdLst>
                <a:gd name="txL" fmla="*/ 0 w 371"/>
                <a:gd name="txT" fmla="*/ 0 h 283"/>
                <a:gd name="txR" fmla="*/ 371 w 371"/>
                <a:gd name="txB" fmla="*/ 283 h 283"/>
              </a:gdLst>
              <a:ahLst/>
              <a:cxnLst>
                <a:cxn ang="0">
                  <a:pos x="0" y="220"/>
                </a:cxn>
                <a:cxn ang="0">
                  <a:pos x="6" y="101"/>
                </a:cxn>
                <a:cxn ang="0">
                  <a:pos x="54" y="53"/>
                </a:cxn>
                <a:cxn ang="0">
                  <a:pos x="154" y="6"/>
                </a:cxn>
                <a:cxn ang="0">
                  <a:pos x="204" y="0"/>
                </a:cxn>
                <a:cxn ang="0">
                  <a:pos x="261" y="32"/>
                </a:cxn>
                <a:cxn ang="0">
                  <a:pos x="338" y="76"/>
                </a:cxn>
                <a:cxn ang="0">
                  <a:pos x="365" y="110"/>
                </a:cxn>
                <a:cxn ang="0">
                  <a:pos x="371" y="283"/>
                </a:cxn>
                <a:cxn ang="0">
                  <a:pos x="21" y="264"/>
                </a:cxn>
                <a:cxn ang="0">
                  <a:pos x="0" y="220"/>
                </a:cxn>
                <a:cxn ang="0">
                  <a:pos x="0" y="220"/>
                </a:cxn>
              </a:cxnLst>
              <a:rect l="txL" t="txT" r="txR" b="txB"/>
              <a:pathLst>
                <a:path w="371" h="283">
                  <a:moveTo>
                    <a:pt x="0" y="220"/>
                  </a:moveTo>
                  <a:lnTo>
                    <a:pt x="6" y="101"/>
                  </a:lnTo>
                  <a:lnTo>
                    <a:pt x="54" y="53"/>
                  </a:lnTo>
                  <a:lnTo>
                    <a:pt x="154" y="6"/>
                  </a:lnTo>
                  <a:lnTo>
                    <a:pt x="204" y="0"/>
                  </a:lnTo>
                  <a:lnTo>
                    <a:pt x="261" y="32"/>
                  </a:lnTo>
                  <a:lnTo>
                    <a:pt x="338" y="76"/>
                  </a:lnTo>
                  <a:lnTo>
                    <a:pt x="365" y="110"/>
                  </a:lnTo>
                  <a:lnTo>
                    <a:pt x="371" y="283"/>
                  </a:lnTo>
                  <a:lnTo>
                    <a:pt x="21" y="264"/>
                  </a:lnTo>
                  <a:lnTo>
                    <a:pt x="0" y="220"/>
                  </a:lnTo>
                  <a:lnTo>
                    <a:pt x="0" y="220"/>
                  </a:lnTo>
                  <a:close/>
                </a:path>
              </a:pathLst>
            </a:custGeom>
            <a:solidFill>
              <a:srgbClr val="E5B27F"/>
            </a:solidFill>
            <a:ln w="9525">
              <a:noFill/>
            </a:ln>
          </p:spPr>
          <p:txBody>
            <a:bodyPr/>
            <a:lstStyle/>
            <a:p>
              <a:endParaRPr dirty="0">
                <a:latin typeface="Arial" panose="020B0604020202020204" pitchFamily="34" charset="0"/>
              </a:endParaRPr>
            </a:p>
          </p:txBody>
        </p:sp>
        <p:sp>
          <p:nvSpPr>
            <p:cNvPr id="42041" name="Freeform 54"/>
            <p:cNvSpPr/>
            <p:nvPr/>
          </p:nvSpPr>
          <p:spPr>
            <a:xfrm>
              <a:off x="1675" y="1700"/>
              <a:ext cx="93" cy="59"/>
            </a:xfrm>
            <a:custGeom>
              <a:avLst/>
              <a:gdLst>
                <a:gd name="txL" fmla="*/ 0 w 184"/>
                <a:gd name="txT" fmla="*/ 0 h 118"/>
                <a:gd name="txR" fmla="*/ 184 w 184"/>
                <a:gd name="txB" fmla="*/ 118 h 118"/>
              </a:gdLst>
              <a:ahLst/>
              <a:cxnLst>
                <a:cxn ang="0">
                  <a:pos x="2" y="118"/>
                </a:cxn>
                <a:cxn ang="0">
                  <a:pos x="36" y="89"/>
                </a:cxn>
                <a:cxn ang="0">
                  <a:pos x="78" y="76"/>
                </a:cxn>
                <a:cxn ang="0">
                  <a:pos x="110" y="51"/>
                </a:cxn>
                <a:cxn ang="0">
                  <a:pos x="157" y="8"/>
                </a:cxn>
                <a:cxn ang="0">
                  <a:pos x="184" y="0"/>
                </a:cxn>
                <a:cxn ang="0">
                  <a:pos x="125" y="8"/>
                </a:cxn>
                <a:cxn ang="0">
                  <a:pos x="28" y="63"/>
                </a:cxn>
                <a:cxn ang="0">
                  <a:pos x="0" y="104"/>
                </a:cxn>
                <a:cxn ang="0">
                  <a:pos x="2" y="118"/>
                </a:cxn>
                <a:cxn ang="0">
                  <a:pos x="2" y="118"/>
                </a:cxn>
              </a:cxnLst>
              <a:rect l="txL" t="txT" r="txR" b="txB"/>
              <a:pathLst>
                <a:path w="184" h="118">
                  <a:moveTo>
                    <a:pt x="2" y="118"/>
                  </a:moveTo>
                  <a:lnTo>
                    <a:pt x="36" y="89"/>
                  </a:lnTo>
                  <a:lnTo>
                    <a:pt x="78" y="76"/>
                  </a:lnTo>
                  <a:lnTo>
                    <a:pt x="110" y="51"/>
                  </a:lnTo>
                  <a:lnTo>
                    <a:pt x="157" y="8"/>
                  </a:lnTo>
                  <a:lnTo>
                    <a:pt x="184" y="0"/>
                  </a:lnTo>
                  <a:lnTo>
                    <a:pt x="125" y="8"/>
                  </a:lnTo>
                  <a:lnTo>
                    <a:pt x="28" y="63"/>
                  </a:lnTo>
                  <a:lnTo>
                    <a:pt x="0" y="104"/>
                  </a:lnTo>
                  <a:lnTo>
                    <a:pt x="2" y="118"/>
                  </a:lnTo>
                  <a:lnTo>
                    <a:pt x="2" y="118"/>
                  </a:lnTo>
                  <a:close/>
                </a:path>
              </a:pathLst>
            </a:custGeom>
            <a:solidFill>
              <a:srgbClr val="D99966"/>
            </a:solidFill>
            <a:ln w="9525">
              <a:noFill/>
            </a:ln>
          </p:spPr>
          <p:txBody>
            <a:bodyPr/>
            <a:lstStyle/>
            <a:p>
              <a:endParaRPr dirty="0">
                <a:latin typeface="Arial" panose="020B0604020202020204" pitchFamily="34" charset="0"/>
              </a:endParaRPr>
            </a:p>
          </p:txBody>
        </p:sp>
        <p:sp>
          <p:nvSpPr>
            <p:cNvPr id="42042" name="Freeform 55"/>
            <p:cNvSpPr/>
            <p:nvPr/>
          </p:nvSpPr>
          <p:spPr>
            <a:xfrm>
              <a:off x="1696" y="1722"/>
              <a:ext cx="57" cy="23"/>
            </a:xfrm>
            <a:custGeom>
              <a:avLst/>
              <a:gdLst>
                <a:gd name="txL" fmla="*/ 0 w 114"/>
                <a:gd name="txT" fmla="*/ 0 h 45"/>
                <a:gd name="txR" fmla="*/ 114 w 114"/>
                <a:gd name="txB" fmla="*/ 45 h 45"/>
              </a:gdLst>
              <a:ahLst/>
              <a:cxnLst>
                <a:cxn ang="0">
                  <a:pos x="114" y="0"/>
                </a:cxn>
                <a:cxn ang="0">
                  <a:pos x="106" y="22"/>
                </a:cxn>
                <a:cxn ang="0">
                  <a:pos x="60" y="45"/>
                </a:cxn>
                <a:cxn ang="0">
                  <a:pos x="28" y="40"/>
                </a:cxn>
                <a:cxn ang="0">
                  <a:pos x="0" y="40"/>
                </a:cxn>
                <a:cxn ang="0">
                  <a:pos x="24" y="24"/>
                </a:cxn>
                <a:cxn ang="0">
                  <a:pos x="74" y="24"/>
                </a:cxn>
                <a:cxn ang="0">
                  <a:pos x="91" y="17"/>
                </a:cxn>
                <a:cxn ang="0">
                  <a:pos x="114" y="0"/>
                </a:cxn>
                <a:cxn ang="0">
                  <a:pos x="114" y="0"/>
                </a:cxn>
              </a:cxnLst>
              <a:rect l="txL" t="txT" r="txR" b="txB"/>
              <a:pathLst>
                <a:path w="114" h="45">
                  <a:moveTo>
                    <a:pt x="114" y="0"/>
                  </a:moveTo>
                  <a:lnTo>
                    <a:pt x="106" y="22"/>
                  </a:lnTo>
                  <a:lnTo>
                    <a:pt x="60" y="45"/>
                  </a:lnTo>
                  <a:lnTo>
                    <a:pt x="28" y="40"/>
                  </a:lnTo>
                  <a:lnTo>
                    <a:pt x="0" y="40"/>
                  </a:lnTo>
                  <a:lnTo>
                    <a:pt x="24" y="24"/>
                  </a:lnTo>
                  <a:lnTo>
                    <a:pt x="74" y="24"/>
                  </a:lnTo>
                  <a:lnTo>
                    <a:pt x="91" y="17"/>
                  </a:lnTo>
                  <a:lnTo>
                    <a:pt x="114" y="0"/>
                  </a:lnTo>
                  <a:lnTo>
                    <a:pt x="114" y="0"/>
                  </a:lnTo>
                  <a:close/>
                </a:path>
              </a:pathLst>
            </a:custGeom>
            <a:solidFill>
              <a:srgbClr val="D99966"/>
            </a:solidFill>
            <a:ln w="9525">
              <a:noFill/>
            </a:ln>
          </p:spPr>
          <p:txBody>
            <a:bodyPr/>
            <a:lstStyle/>
            <a:p>
              <a:endParaRPr dirty="0">
                <a:latin typeface="Arial" panose="020B0604020202020204" pitchFamily="34" charset="0"/>
              </a:endParaRPr>
            </a:p>
          </p:txBody>
        </p:sp>
        <p:sp>
          <p:nvSpPr>
            <p:cNvPr id="42043" name="Freeform 56"/>
            <p:cNvSpPr/>
            <p:nvPr/>
          </p:nvSpPr>
          <p:spPr>
            <a:xfrm>
              <a:off x="1766" y="1704"/>
              <a:ext cx="89" cy="111"/>
            </a:xfrm>
            <a:custGeom>
              <a:avLst/>
              <a:gdLst>
                <a:gd name="txL" fmla="*/ 0 w 179"/>
                <a:gd name="txT" fmla="*/ 0 h 222"/>
                <a:gd name="txR" fmla="*/ 179 w 179"/>
                <a:gd name="txB" fmla="*/ 222 h 222"/>
              </a:gdLst>
              <a:ahLst/>
              <a:cxnLst>
                <a:cxn ang="0">
                  <a:pos x="34" y="0"/>
                </a:cxn>
                <a:cxn ang="0">
                  <a:pos x="12" y="15"/>
                </a:cxn>
                <a:cxn ang="0">
                  <a:pos x="0" y="34"/>
                </a:cxn>
                <a:cxn ang="0">
                  <a:pos x="8" y="55"/>
                </a:cxn>
                <a:cxn ang="0">
                  <a:pos x="31" y="74"/>
                </a:cxn>
                <a:cxn ang="0">
                  <a:pos x="65" y="81"/>
                </a:cxn>
                <a:cxn ang="0">
                  <a:pos x="120" y="83"/>
                </a:cxn>
                <a:cxn ang="0">
                  <a:pos x="137" y="100"/>
                </a:cxn>
                <a:cxn ang="0">
                  <a:pos x="137" y="125"/>
                </a:cxn>
                <a:cxn ang="0">
                  <a:pos x="120" y="136"/>
                </a:cxn>
                <a:cxn ang="0">
                  <a:pos x="23" y="142"/>
                </a:cxn>
                <a:cxn ang="0">
                  <a:pos x="107" y="161"/>
                </a:cxn>
                <a:cxn ang="0">
                  <a:pos x="15" y="165"/>
                </a:cxn>
                <a:cxn ang="0">
                  <a:pos x="107" y="182"/>
                </a:cxn>
                <a:cxn ang="0">
                  <a:pos x="29" y="186"/>
                </a:cxn>
                <a:cxn ang="0">
                  <a:pos x="97" y="211"/>
                </a:cxn>
                <a:cxn ang="0">
                  <a:pos x="175" y="222"/>
                </a:cxn>
                <a:cxn ang="0">
                  <a:pos x="179" y="112"/>
                </a:cxn>
                <a:cxn ang="0">
                  <a:pos x="150" y="72"/>
                </a:cxn>
                <a:cxn ang="0">
                  <a:pos x="34" y="0"/>
                </a:cxn>
                <a:cxn ang="0">
                  <a:pos x="34" y="0"/>
                </a:cxn>
              </a:cxnLst>
              <a:rect l="txL" t="txT" r="txR" b="txB"/>
              <a:pathLst>
                <a:path w="179" h="222">
                  <a:moveTo>
                    <a:pt x="34" y="0"/>
                  </a:moveTo>
                  <a:lnTo>
                    <a:pt x="12" y="15"/>
                  </a:lnTo>
                  <a:lnTo>
                    <a:pt x="0" y="34"/>
                  </a:lnTo>
                  <a:lnTo>
                    <a:pt x="8" y="55"/>
                  </a:lnTo>
                  <a:lnTo>
                    <a:pt x="31" y="74"/>
                  </a:lnTo>
                  <a:lnTo>
                    <a:pt x="65" y="81"/>
                  </a:lnTo>
                  <a:lnTo>
                    <a:pt x="120" y="83"/>
                  </a:lnTo>
                  <a:lnTo>
                    <a:pt x="137" y="100"/>
                  </a:lnTo>
                  <a:lnTo>
                    <a:pt x="137" y="125"/>
                  </a:lnTo>
                  <a:lnTo>
                    <a:pt x="120" y="136"/>
                  </a:lnTo>
                  <a:lnTo>
                    <a:pt x="23" y="142"/>
                  </a:lnTo>
                  <a:lnTo>
                    <a:pt x="107" y="161"/>
                  </a:lnTo>
                  <a:lnTo>
                    <a:pt x="15" y="165"/>
                  </a:lnTo>
                  <a:lnTo>
                    <a:pt x="107" y="182"/>
                  </a:lnTo>
                  <a:lnTo>
                    <a:pt x="29" y="186"/>
                  </a:lnTo>
                  <a:lnTo>
                    <a:pt x="97" y="211"/>
                  </a:lnTo>
                  <a:lnTo>
                    <a:pt x="175" y="222"/>
                  </a:lnTo>
                  <a:lnTo>
                    <a:pt x="179" y="112"/>
                  </a:lnTo>
                  <a:lnTo>
                    <a:pt x="150" y="72"/>
                  </a:lnTo>
                  <a:lnTo>
                    <a:pt x="34" y="0"/>
                  </a:lnTo>
                  <a:lnTo>
                    <a:pt x="34" y="0"/>
                  </a:lnTo>
                  <a:close/>
                </a:path>
              </a:pathLst>
            </a:custGeom>
            <a:solidFill>
              <a:srgbClr val="D99966"/>
            </a:solidFill>
            <a:ln w="9525">
              <a:noFill/>
            </a:ln>
          </p:spPr>
          <p:txBody>
            <a:bodyPr/>
            <a:lstStyle/>
            <a:p>
              <a:endParaRPr dirty="0">
                <a:latin typeface="Arial" panose="020B0604020202020204" pitchFamily="34" charset="0"/>
              </a:endParaRPr>
            </a:p>
          </p:txBody>
        </p:sp>
        <p:sp>
          <p:nvSpPr>
            <p:cNvPr id="42044" name="Freeform 57"/>
            <p:cNvSpPr/>
            <p:nvPr/>
          </p:nvSpPr>
          <p:spPr>
            <a:xfrm>
              <a:off x="1660" y="1843"/>
              <a:ext cx="201" cy="208"/>
            </a:xfrm>
            <a:custGeom>
              <a:avLst/>
              <a:gdLst>
                <a:gd name="txL" fmla="*/ 0 w 401"/>
                <a:gd name="txT" fmla="*/ 0 h 416"/>
                <a:gd name="txR" fmla="*/ 401 w 401"/>
                <a:gd name="txB" fmla="*/ 416 h 416"/>
              </a:gdLst>
              <a:ahLst/>
              <a:cxnLst>
                <a:cxn ang="0">
                  <a:pos x="21" y="70"/>
                </a:cxn>
                <a:cxn ang="0">
                  <a:pos x="0" y="114"/>
                </a:cxn>
                <a:cxn ang="0">
                  <a:pos x="16" y="177"/>
                </a:cxn>
                <a:cxn ang="0">
                  <a:pos x="44" y="234"/>
                </a:cxn>
                <a:cxn ang="0">
                  <a:pos x="50" y="300"/>
                </a:cxn>
                <a:cxn ang="0">
                  <a:pos x="118" y="365"/>
                </a:cxn>
                <a:cxn ang="0">
                  <a:pos x="211" y="403"/>
                </a:cxn>
                <a:cxn ang="0">
                  <a:pos x="270" y="416"/>
                </a:cxn>
                <a:cxn ang="0">
                  <a:pos x="300" y="388"/>
                </a:cxn>
                <a:cxn ang="0">
                  <a:pos x="293" y="369"/>
                </a:cxn>
                <a:cxn ang="0">
                  <a:pos x="319" y="365"/>
                </a:cxn>
                <a:cxn ang="0">
                  <a:pos x="338" y="346"/>
                </a:cxn>
                <a:cxn ang="0">
                  <a:pos x="350" y="312"/>
                </a:cxn>
                <a:cxn ang="0">
                  <a:pos x="367" y="268"/>
                </a:cxn>
                <a:cxn ang="0">
                  <a:pos x="375" y="221"/>
                </a:cxn>
                <a:cxn ang="0">
                  <a:pos x="384" y="124"/>
                </a:cxn>
                <a:cxn ang="0">
                  <a:pos x="401" y="25"/>
                </a:cxn>
                <a:cxn ang="0">
                  <a:pos x="221" y="0"/>
                </a:cxn>
                <a:cxn ang="0">
                  <a:pos x="67" y="48"/>
                </a:cxn>
                <a:cxn ang="0">
                  <a:pos x="21" y="70"/>
                </a:cxn>
                <a:cxn ang="0">
                  <a:pos x="21" y="70"/>
                </a:cxn>
              </a:cxnLst>
              <a:rect l="txL" t="txT" r="txR" b="txB"/>
              <a:pathLst>
                <a:path w="401" h="416">
                  <a:moveTo>
                    <a:pt x="21" y="70"/>
                  </a:moveTo>
                  <a:lnTo>
                    <a:pt x="0" y="114"/>
                  </a:lnTo>
                  <a:lnTo>
                    <a:pt x="16" y="177"/>
                  </a:lnTo>
                  <a:lnTo>
                    <a:pt x="44" y="234"/>
                  </a:lnTo>
                  <a:lnTo>
                    <a:pt x="50" y="300"/>
                  </a:lnTo>
                  <a:lnTo>
                    <a:pt x="118" y="365"/>
                  </a:lnTo>
                  <a:lnTo>
                    <a:pt x="211" y="403"/>
                  </a:lnTo>
                  <a:lnTo>
                    <a:pt x="270" y="416"/>
                  </a:lnTo>
                  <a:lnTo>
                    <a:pt x="300" y="388"/>
                  </a:lnTo>
                  <a:lnTo>
                    <a:pt x="293" y="369"/>
                  </a:lnTo>
                  <a:lnTo>
                    <a:pt x="319" y="365"/>
                  </a:lnTo>
                  <a:lnTo>
                    <a:pt x="338" y="346"/>
                  </a:lnTo>
                  <a:lnTo>
                    <a:pt x="350" y="312"/>
                  </a:lnTo>
                  <a:lnTo>
                    <a:pt x="367" y="268"/>
                  </a:lnTo>
                  <a:lnTo>
                    <a:pt x="375" y="221"/>
                  </a:lnTo>
                  <a:lnTo>
                    <a:pt x="384" y="124"/>
                  </a:lnTo>
                  <a:lnTo>
                    <a:pt x="401" y="25"/>
                  </a:lnTo>
                  <a:lnTo>
                    <a:pt x="221" y="0"/>
                  </a:lnTo>
                  <a:lnTo>
                    <a:pt x="67" y="48"/>
                  </a:lnTo>
                  <a:lnTo>
                    <a:pt x="21" y="70"/>
                  </a:lnTo>
                  <a:lnTo>
                    <a:pt x="21" y="70"/>
                  </a:lnTo>
                  <a:close/>
                </a:path>
              </a:pathLst>
            </a:custGeom>
            <a:solidFill>
              <a:srgbClr val="FFC4B8"/>
            </a:solidFill>
            <a:ln w="9525">
              <a:noFill/>
            </a:ln>
          </p:spPr>
          <p:txBody>
            <a:bodyPr/>
            <a:lstStyle/>
            <a:p>
              <a:endParaRPr dirty="0">
                <a:latin typeface="Arial" panose="020B0604020202020204" pitchFamily="34" charset="0"/>
              </a:endParaRPr>
            </a:p>
          </p:txBody>
        </p:sp>
        <p:sp>
          <p:nvSpPr>
            <p:cNvPr id="42045" name="Freeform 58"/>
            <p:cNvSpPr/>
            <p:nvPr/>
          </p:nvSpPr>
          <p:spPr>
            <a:xfrm>
              <a:off x="1659" y="1834"/>
              <a:ext cx="197" cy="77"/>
            </a:xfrm>
            <a:custGeom>
              <a:avLst/>
              <a:gdLst>
                <a:gd name="txL" fmla="*/ 0 w 393"/>
                <a:gd name="txT" fmla="*/ 0 h 154"/>
                <a:gd name="txR" fmla="*/ 393 w 393"/>
                <a:gd name="txB" fmla="*/ 154 h 154"/>
              </a:gdLst>
              <a:ahLst/>
              <a:cxnLst>
                <a:cxn ang="0">
                  <a:pos x="391" y="53"/>
                </a:cxn>
                <a:cxn ang="0">
                  <a:pos x="320" y="42"/>
                </a:cxn>
                <a:cxn ang="0">
                  <a:pos x="227" y="38"/>
                </a:cxn>
                <a:cxn ang="0">
                  <a:pos x="176" y="42"/>
                </a:cxn>
                <a:cxn ang="0">
                  <a:pos x="129" y="72"/>
                </a:cxn>
                <a:cxn ang="0">
                  <a:pos x="113" y="122"/>
                </a:cxn>
                <a:cxn ang="0">
                  <a:pos x="100" y="154"/>
                </a:cxn>
                <a:cxn ang="0">
                  <a:pos x="70" y="122"/>
                </a:cxn>
                <a:cxn ang="0">
                  <a:pos x="36" y="112"/>
                </a:cxn>
                <a:cxn ang="0">
                  <a:pos x="0" y="125"/>
                </a:cxn>
                <a:cxn ang="0">
                  <a:pos x="13" y="53"/>
                </a:cxn>
                <a:cxn ang="0">
                  <a:pos x="72" y="6"/>
                </a:cxn>
                <a:cxn ang="0">
                  <a:pos x="237" y="0"/>
                </a:cxn>
                <a:cxn ang="0">
                  <a:pos x="393" y="27"/>
                </a:cxn>
                <a:cxn ang="0">
                  <a:pos x="391" y="53"/>
                </a:cxn>
                <a:cxn ang="0">
                  <a:pos x="391" y="53"/>
                </a:cxn>
              </a:cxnLst>
              <a:rect l="txL" t="txT" r="txR" b="txB"/>
              <a:pathLst>
                <a:path w="393" h="154">
                  <a:moveTo>
                    <a:pt x="391" y="53"/>
                  </a:moveTo>
                  <a:lnTo>
                    <a:pt x="320" y="42"/>
                  </a:lnTo>
                  <a:lnTo>
                    <a:pt x="227" y="38"/>
                  </a:lnTo>
                  <a:lnTo>
                    <a:pt x="176" y="42"/>
                  </a:lnTo>
                  <a:lnTo>
                    <a:pt x="129" y="72"/>
                  </a:lnTo>
                  <a:lnTo>
                    <a:pt x="113" y="122"/>
                  </a:lnTo>
                  <a:lnTo>
                    <a:pt x="100" y="154"/>
                  </a:lnTo>
                  <a:lnTo>
                    <a:pt x="70" y="122"/>
                  </a:lnTo>
                  <a:lnTo>
                    <a:pt x="36" y="112"/>
                  </a:lnTo>
                  <a:lnTo>
                    <a:pt x="0" y="125"/>
                  </a:lnTo>
                  <a:lnTo>
                    <a:pt x="13" y="53"/>
                  </a:lnTo>
                  <a:lnTo>
                    <a:pt x="72" y="6"/>
                  </a:lnTo>
                  <a:lnTo>
                    <a:pt x="237" y="0"/>
                  </a:lnTo>
                  <a:lnTo>
                    <a:pt x="393" y="27"/>
                  </a:lnTo>
                  <a:lnTo>
                    <a:pt x="391" y="53"/>
                  </a:lnTo>
                  <a:lnTo>
                    <a:pt x="391" y="53"/>
                  </a:lnTo>
                  <a:close/>
                </a:path>
              </a:pathLst>
            </a:custGeom>
            <a:solidFill>
              <a:srgbClr val="E08477"/>
            </a:solidFill>
            <a:ln w="9525">
              <a:noFill/>
            </a:ln>
          </p:spPr>
          <p:txBody>
            <a:bodyPr/>
            <a:lstStyle/>
            <a:p>
              <a:endParaRPr dirty="0">
                <a:latin typeface="Arial" panose="020B0604020202020204" pitchFamily="34" charset="0"/>
              </a:endParaRPr>
            </a:p>
          </p:txBody>
        </p:sp>
        <p:sp>
          <p:nvSpPr>
            <p:cNvPr id="42046" name="Freeform 59"/>
            <p:cNvSpPr/>
            <p:nvPr/>
          </p:nvSpPr>
          <p:spPr>
            <a:xfrm>
              <a:off x="1767" y="1947"/>
              <a:ext cx="78" cy="22"/>
            </a:xfrm>
            <a:custGeom>
              <a:avLst/>
              <a:gdLst>
                <a:gd name="txL" fmla="*/ 0 w 158"/>
                <a:gd name="txT" fmla="*/ 0 h 44"/>
                <a:gd name="txR" fmla="*/ 158 w 158"/>
                <a:gd name="txB" fmla="*/ 44 h 44"/>
              </a:gdLst>
              <a:ahLst/>
              <a:cxnLst>
                <a:cxn ang="0">
                  <a:pos x="0" y="29"/>
                </a:cxn>
                <a:cxn ang="0">
                  <a:pos x="32" y="44"/>
                </a:cxn>
                <a:cxn ang="0">
                  <a:pos x="97" y="29"/>
                </a:cxn>
                <a:cxn ang="0">
                  <a:pos x="129" y="44"/>
                </a:cxn>
                <a:cxn ang="0">
                  <a:pos x="158" y="29"/>
                </a:cxn>
                <a:cxn ang="0">
                  <a:pos x="127" y="19"/>
                </a:cxn>
                <a:cxn ang="0">
                  <a:pos x="116" y="4"/>
                </a:cxn>
                <a:cxn ang="0">
                  <a:pos x="97" y="0"/>
                </a:cxn>
                <a:cxn ang="0">
                  <a:pos x="57" y="15"/>
                </a:cxn>
                <a:cxn ang="0">
                  <a:pos x="0" y="29"/>
                </a:cxn>
                <a:cxn ang="0">
                  <a:pos x="0" y="29"/>
                </a:cxn>
              </a:cxnLst>
              <a:rect l="txL" t="txT" r="txR" b="txB"/>
              <a:pathLst>
                <a:path w="158" h="44">
                  <a:moveTo>
                    <a:pt x="0" y="29"/>
                  </a:moveTo>
                  <a:lnTo>
                    <a:pt x="32" y="44"/>
                  </a:lnTo>
                  <a:lnTo>
                    <a:pt x="97" y="29"/>
                  </a:lnTo>
                  <a:lnTo>
                    <a:pt x="129" y="44"/>
                  </a:lnTo>
                  <a:lnTo>
                    <a:pt x="158" y="29"/>
                  </a:lnTo>
                  <a:lnTo>
                    <a:pt x="127" y="19"/>
                  </a:lnTo>
                  <a:lnTo>
                    <a:pt x="116" y="4"/>
                  </a:lnTo>
                  <a:lnTo>
                    <a:pt x="97" y="0"/>
                  </a:lnTo>
                  <a:lnTo>
                    <a:pt x="57" y="15"/>
                  </a:lnTo>
                  <a:lnTo>
                    <a:pt x="0" y="29"/>
                  </a:lnTo>
                  <a:lnTo>
                    <a:pt x="0" y="29"/>
                  </a:lnTo>
                  <a:close/>
                </a:path>
              </a:pathLst>
            </a:custGeom>
            <a:solidFill>
              <a:srgbClr val="E08477"/>
            </a:solidFill>
            <a:ln w="9525">
              <a:noFill/>
            </a:ln>
          </p:spPr>
          <p:txBody>
            <a:bodyPr/>
            <a:lstStyle/>
            <a:p>
              <a:endParaRPr dirty="0">
                <a:latin typeface="Arial" panose="020B0604020202020204" pitchFamily="34" charset="0"/>
              </a:endParaRPr>
            </a:p>
          </p:txBody>
        </p:sp>
        <p:sp>
          <p:nvSpPr>
            <p:cNvPr id="42047" name="Freeform 60"/>
            <p:cNvSpPr/>
            <p:nvPr/>
          </p:nvSpPr>
          <p:spPr>
            <a:xfrm>
              <a:off x="1673" y="1805"/>
              <a:ext cx="179" cy="26"/>
            </a:xfrm>
            <a:custGeom>
              <a:avLst/>
              <a:gdLst>
                <a:gd name="txL" fmla="*/ 0 w 359"/>
                <a:gd name="txT" fmla="*/ 0 h 53"/>
                <a:gd name="txR" fmla="*/ 359 w 359"/>
                <a:gd name="txB" fmla="*/ 53 h 53"/>
              </a:gdLst>
              <a:ahLst/>
              <a:cxnLst>
                <a:cxn ang="0">
                  <a:pos x="4" y="6"/>
                </a:cxn>
                <a:cxn ang="0">
                  <a:pos x="217" y="0"/>
                </a:cxn>
                <a:cxn ang="0">
                  <a:pos x="359" y="13"/>
                </a:cxn>
                <a:cxn ang="0">
                  <a:pos x="359" y="53"/>
                </a:cxn>
                <a:cxn ang="0">
                  <a:pos x="163" y="42"/>
                </a:cxn>
                <a:cxn ang="0">
                  <a:pos x="0" y="42"/>
                </a:cxn>
                <a:cxn ang="0">
                  <a:pos x="4" y="6"/>
                </a:cxn>
                <a:cxn ang="0">
                  <a:pos x="4" y="6"/>
                </a:cxn>
              </a:cxnLst>
              <a:rect l="txL" t="txT" r="txR" b="txB"/>
              <a:pathLst>
                <a:path w="359" h="53">
                  <a:moveTo>
                    <a:pt x="4" y="6"/>
                  </a:moveTo>
                  <a:lnTo>
                    <a:pt x="217" y="0"/>
                  </a:lnTo>
                  <a:lnTo>
                    <a:pt x="359" y="13"/>
                  </a:lnTo>
                  <a:lnTo>
                    <a:pt x="359" y="53"/>
                  </a:lnTo>
                  <a:lnTo>
                    <a:pt x="163" y="42"/>
                  </a:lnTo>
                  <a:lnTo>
                    <a:pt x="0" y="42"/>
                  </a:lnTo>
                  <a:lnTo>
                    <a:pt x="4" y="6"/>
                  </a:lnTo>
                  <a:lnTo>
                    <a:pt x="4" y="6"/>
                  </a:lnTo>
                  <a:close/>
                </a:path>
              </a:pathLst>
            </a:custGeom>
            <a:solidFill>
              <a:srgbClr val="C7695C"/>
            </a:solidFill>
            <a:ln w="9525">
              <a:noFill/>
            </a:ln>
          </p:spPr>
          <p:txBody>
            <a:bodyPr/>
            <a:lstStyle/>
            <a:p>
              <a:endParaRPr dirty="0">
                <a:latin typeface="Arial" panose="020B0604020202020204" pitchFamily="34" charset="0"/>
              </a:endParaRPr>
            </a:p>
          </p:txBody>
        </p:sp>
        <p:sp>
          <p:nvSpPr>
            <p:cNvPr id="42048" name="Freeform 61"/>
            <p:cNvSpPr/>
            <p:nvPr/>
          </p:nvSpPr>
          <p:spPr>
            <a:xfrm>
              <a:off x="1674" y="1805"/>
              <a:ext cx="57" cy="23"/>
            </a:xfrm>
            <a:custGeom>
              <a:avLst/>
              <a:gdLst>
                <a:gd name="txL" fmla="*/ 0 w 114"/>
                <a:gd name="txT" fmla="*/ 0 h 48"/>
                <a:gd name="txR" fmla="*/ 114 w 114"/>
                <a:gd name="txB" fmla="*/ 48 h 48"/>
              </a:gdLst>
              <a:ahLst/>
              <a:cxnLst>
                <a:cxn ang="0">
                  <a:pos x="9" y="8"/>
                </a:cxn>
                <a:cxn ang="0">
                  <a:pos x="114" y="0"/>
                </a:cxn>
                <a:cxn ang="0">
                  <a:pos x="106" y="38"/>
                </a:cxn>
                <a:cxn ang="0">
                  <a:pos x="0" y="48"/>
                </a:cxn>
                <a:cxn ang="0">
                  <a:pos x="9" y="8"/>
                </a:cxn>
                <a:cxn ang="0">
                  <a:pos x="9" y="8"/>
                </a:cxn>
              </a:cxnLst>
              <a:rect l="txL" t="txT" r="txR" b="txB"/>
              <a:pathLst>
                <a:path w="114" h="48">
                  <a:moveTo>
                    <a:pt x="9" y="8"/>
                  </a:moveTo>
                  <a:lnTo>
                    <a:pt x="114" y="0"/>
                  </a:lnTo>
                  <a:lnTo>
                    <a:pt x="106" y="38"/>
                  </a:lnTo>
                  <a:lnTo>
                    <a:pt x="0" y="48"/>
                  </a:lnTo>
                  <a:lnTo>
                    <a:pt x="9" y="8"/>
                  </a:lnTo>
                  <a:lnTo>
                    <a:pt x="9" y="8"/>
                  </a:lnTo>
                  <a:close/>
                </a:path>
              </a:pathLst>
            </a:custGeom>
            <a:solidFill>
              <a:srgbClr val="A84A3D"/>
            </a:solidFill>
            <a:ln w="9525">
              <a:noFill/>
            </a:ln>
          </p:spPr>
          <p:txBody>
            <a:bodyPr/>
            <a:lstStyle/>
            <a:p>
              <a:endParaRPr dirty="0">
                <a:latin typeface="Arial" panose="020B0604020202020204" pitchFamily="34" charset="0"/>
              </a:endParaRPr>
            </a:p>
          </p:txBody>
        </p:sp>
        <p:sp>
          <p:nvSpPr>
            <p:cNvPr id="42049" name="Freeform 62"/>
            <p:cNvSpPr/>
            <p:nvPr/>
          </p:nvSpPr>
          <p:spPr>
            <a:xfrm>
              <a:off x="1824" y="1808"/>
              <a:ext cx="28" cy="26"/>
            </a:xfrm>
            <a:custGeom>
              <a:avLst/>
              <a:gdLst>
                <a:gd name="txL" fmla="*/ 0 w 57"/>
                <a:gd name="txT" fmla="*/ 0 h 51"/>
                <a:gd name="txR" fmla="*/ 57 w 57"/>
                <a:gd name="txB" fmla="*/ 51 h 51"/>
              </a:gdLst>
              <a:ahLst/>
              <a:cxnLst>
                <a:cxn ang="0">
                  <a:pos x="0" y="0"/>
                </a:cxn>
                <a:cxn ang="0">
                  <a:pos x="2" y="38"/>
                </a:cxn>
                <a:cxn ang="0">
                  <a:pos x="57" y="51"/>
                </a:cxn>
                <a:cxn ang="0">
                  <a:pos x="53" y="9"/>
                </a:cxn>
                <a:cxn ang="0">
                  <a:pos x="0" y="0"/>
                </a:cxn>
                <a:cxn ang="0">
                  <a:pos x="0" y="0"/>
                </a:cxn>
              </a:cxnLst>
              <a:rect l="txL" t="txT" r="txR" b="txB"/>
              <a:pathLst>
                <a:path w="57" h="51">
                  <a:moveTo>
                    <a:pt x="0" y="0"/>
                  </a:moveTo>
                  <a:lnTo>
                    <a:pt x="2" y="38"/>
                  </a:lnTo>
                  <a:lnTo>
                    <a:pt x="57" y="51"/>
                  </a:lnTo>
                  <a:lnTo>
                    <a:pt x="53" y="9"/>
                  </a:lnTo>
                  <a:lnTo>
                    <a:pt x="0" y="0"/>
                  </a:lnTo>
                  <a:lnTo>
                    <a:pt x="0" y="0"/>
                  </a:lnTo>
                  <a:close/>
                </a:path>
              </a:pathLst>
            </a:custGeom>
            <a:solidFill>
              <a:srgbClr val="A84A3D"/>
            </a:solidFill>
            <a:ln w="9525">
              <a:noFill/>
            </a:ln>
          </p:spPr>
          <p:txBody>
            <a:bodyPr/>
            <a:lstStyle/>
            <a:p>
              <a:endParaRPr dirty="0">
                <a:latin typeface="Arial" panose="020B0604020202020204" pitchFamily="34" charset="0"/>
              </a:endParaRPr>
            </a:p>
          </p:txBody>
        </p:sp>
        <p:sp>
          <p:nvSpPr>
            <p:cNvPr id="42050" name="Freeform 63"/>
            <p:cNvSpPr/>
            <p:nvPr/>
          </p:nvSpPr>
          <p:spPr>
            <a:xfrm>
              <a:off x="1762" y="1810"/>
              <a:ext cx="28" cy="14"/>
            </a:xfrm>
            <a:custGeom>
              <a:avLst/>
              <a:gdLst>
                <a:gd name="txL" fmla="*/ 0 w 57"/>
                <a:gd name="txT" fmla="*/ 0 h 29"/>
                <a:gd name="txR" fmla="*/ 57 w 57"/>
                <a:gd name="txB" fmla="*/ 29 h 29"/>
              </a:gdLst>
              <a:ahLst/>
              <a:cxnLst>
                <a:cxn ang="0">
                  <a:pos x="0" y="4"/>
                </a:cxn>
                <a:cxn ang="0">
                  <a:pos x="38" y="0"/>
                </a:cxn>
                <a:cxn ang="0">
                  <a:pos x="57" y="10"/>
                </a:cxn>
                <a:cxn ang="0">
                  <a:pos x="51" y="29"/>
                </a:cxn>
                <a:cxn ang="0">
                  <a:pos x="3" y="25"/>
                </a:cxn>
                <a:cxn ang="0">
                  <a:pos x="13" y="16"/>
                </a:cxn>
                <a:cxn ang="0">
                  <a:pos x="0" y="4"/>
                </a:cxn>
                <a:cxn ang="0">
                  <a:pos x="0" y="4"/>
                </a:cxn>
              </a:cxnLst>
              <a:rect l="txL" t="txT" r="txR" b="txB"/>
              <a:pathLst>
                <a:path w="57" h="29">
                  <a:moveTo>
                    <a:pt x="0" y="4"/>
                  </a:moveTo>
                  <a:lnTo>
                    <a:pt x="38" y="0"/>
                  </a:lnTo>
                  <a:lnTo>
                    <a:pt x="57" y="10"/>
                  </a:lnTo>
                  <a:lnTo>
                    <a:pt x="51" y="29"/>
                  </a:lnTo>
                  <a:lnTo>
                    <a:pt x="3" y="25"/>
                  </a:lnTo>
                  <a:lnTo>
                    <a:pt x="13" y="16"/>
                  </a:lnTo>
                  <a:lnTo>
                    <a:pt x="0" y="4"/>
                  </a:lnTo>
                  <a:lnTo>
                    <a:pt x="0" y="4"/>
                  </a:lnTo>
                  <a:close/>
                </a:path>
              </a:pathLst>
            </a:custGeom>
            <a:solidFill>
              <a:srgbClr val="FFC4B8"/>
            </a:solidFill>
            <a:ln w="9525">
              <a:noFill/>
            </a:ln>
          </p:spPr>
          <p:txBody>
            <a:bodyPr/>
            <a:lstStyle/>
            <a:p>
              <a:endParaRPr dirty="0">
                <a:latin typeface="Arial" panose="020B0604020202020204" pitchFamily="34" charset="0"/>
              </a:endParaRPr>
            </a:p>
          </p:txBody>
        </p:sp>
        <p:sp>
          <p:nvSpPr>
            <p:cNvPr id="42051" name="Freeform 64"/>
            <p:cNvSpPr/>
            <p:nvPr/>
          </p:nvSpPr>
          <p:spPr>
            <a:xfrm>
              <a:off x="1749" y="1862"/>
              <a:ext cx="52" cy="38"/>
            </a:xfrm>
            <a:custGeom>
              <a:avLst/>
              <a:gdLst>
                <a:gd name="txL" fmla="*/ 0 w 105"/>
                <a:gd name="txT" fmla="*/ 0 h 76"/>
                <a:gd name="txR" fmla="*/ 105 w 105"/>
                <a:gd name="txB" fmla="*/ 76 h 76"/>
              </a:gdLst>
              <a:ahLst/>
              <a:cxnLst>
                <a:cxn ang="0">
                  <a:pos x="0" y="21"/>
                </a:cxn>
                <a:cxn ang="0">
                  <a:pos x="29" y="0"/>
                </a:cxn>
                <a:cxn ang="0">
                  <a:pos x="68" y="0"/>
                </a:cxn>
                <a:cxn ang="0">
                  <a:pos x="105" y="23"/>
                </a:cxn>
                <a:cxn ang="0">
                  <a:pos x="97" y="32"/>
                </a:cxn>
                <a:cxn ang="0">
                  <a:pos x="97" y="53"/>
                </a:cxn>
                <a:cxn ang="0">
                  <a:pos x="74" y="76"/>
                </a:cxn>
                <a:cxn ang="0">
                  <a:pos x="10" y="67"/>
                </a:cxn>
                <a:cxn ang="0">
                  <a:pos x="17" y="46"/>
                </a:cxn>
                <a:cxn ang="0">
                  <a:pos x="48" y="36"/>
                </a:cxn>
                <a:cxn ang="0">
                  <a:pos x="49" y="25"/>
                </a:cxn>
                <a:cxn ang="0">
                  <a:pos x="0" y="21"/>
                </a:cxn>
                <a:cxn ang="0">
                  <a:pos x="0" y="21"/>
                </a:cxn>
              </a:cxnLst>
              <a:rect l="txL" t="txT" r="txR" b="txB"/>
              <a:pathLst>
                <a:path w="105" h="76">
                  <a:moveTo>
                    <a:pt x="0" y="21"/>
                  </a:moveTo>
                  <a:lnTo>
                    <a:pt x="29" y="0"/>
                  </a:lnTo>
                  <a:lnTo>
                    <a:pt x="68" y="0"/>
                  </a:lnTo>
                  <a:lnTo>
                    <a:pt x="105" y="23"/>
                  </a:lnTo>
                  <a:lnTo>
                    <a:pt x="97" y="32"/>
                  </a:lnTo>
                  <a:lnTo>
                    <a:pt x="97" y="53"/>
                  </a:lnTo>
                  <a:lnTo>
                    <a:pt x="74" y="76"/>
                  </a:lnTo>
                  <a:lnTo>
                    <a:pt x="10" y="67"/>
                  </a:lnTo>
                  <a:lnTo>
                    <a:pt x="17" y="46"/>
                  </a:lnTo>
                  <a:lnTo>
                    <a:pt x="48" y="36"/>
                  </a:lnTo>
                  <a:lnTo>
                    <a:pt x="49" y="25"/>
                  </a:lnTo>
                  <a:lnTo>
                    <a:pt x="0" y="21"/>
                  </a:lnTo>
                  <a:lnTo>
                    <a:pt x="0" y="21"/>
                  </a:lnTo>
                  <a:close/>
                </a:path>
              </a:pathLst>
            </a:custGeom>
            <a:solidFill>
              <a:srgbClr val="F59E92"/>
            </a:solidFill>
            <a:ln w="9525">
              <a:noFill/>
            </a:ln>
          </p:spPr>
          <p:txBody>
            <a:bodyPr/>
            <a:lstStyle/>
            <a:p>
              <a:endParaRPr dirty="0">
                <a:latin typeface="Arial" panose="020B0604020202020204" pitchFamily="34" charset="0"/>
              </a:endParaRPr>
            </a:p>
          </p:txBody>
        </p:sp>
        <p:sp>
          <p:nvSpPr>
            <p:cNvPr id="42052" name="Freeform 65"/>
            <p:cNvSpPr/>
            <p:nvPr/>
          </p:nvSpPr>
          <p:spPr>
            <a:xfrm>
              <a:off x="1800" y="1862"/>
              <a:ext cx="59" cy="96"/>
            </a:xfrm>
            <a:custGeom>
              <a:avLst/>
              <a:gdLst>
                <a:gd name="txL" fmla="*/ 0 w 117"/>
                <a:gd name="txT" fmla="*/ 0 h 190"/>
                <a:gd name="txR" fmla="*/ 117 w 117"/>
                <a:gd name="txB" fmla="*/ 190 h 190"/>
              </a:gdLst>
              <a:ahLst/>
              <a:cxnLst>
                <a:cxn ang="0">
                  <a:pos x="47" y="76"/>
                </a:cxn>
                <a:cxn ang="0">
                  <a:pos x="47" y="38"/>
                </a:cxn>
                <a:cxn ang="0">
                  <a:pos x="79" y="6"/>
                </a:cxn>
                <a:cxn ang="0">
                  <a:pos x="117" y="0"/>
                </a:cxn>
                <a:cxn ang="0">
                  <a:pos x="104" y="34"/>
                </a:cxn>
                <a:cxn ang="0">
                  <a:pos x="76" y="34"/>
                </a:cxn>
                <a:cxn ang="0">
                  <a:pos x="72" y="46"/>
                </a:cxn>
                <a:cxn ang="0">
                  <a:pos x="96" y="53"/>
                </a:cxn>
                <a:cxn ang="0">
                  <a:pos x="100" y="76"/>
                </a:cxn>
                <a:cxn ang="0">
                  <a:pos x="81" y="85"/>
                </a:cxn>
                <a:cxn ang="0">
                  <a:pos x="64" y="84"/>
                </a:cxn>
                <a:cxn ang="0">
                  <a:pos x="81" y="137"/>
                </a:cxn>
                <a:cxn ang="0">
                  <a:pos x="79" y="177"/>
                </a:cxn>
                <a:cxn ang="0">
                  <a:pos x="60" y="190"/>
                </a:cxn>
                <a:cxn ang="0">
                  <a:pos x="43" y="169"/>
                </a:cxn>
                <a:cxn ang="0">
                  <a:pos x="0" y="158"/>
                </a:cxn>
                <a:cxn ang="0">
                  <a:pos x="39" y="152"/>
                </a:cxn>
                <a:cxn ang="0">
                  <a:pos x="51" y="141"/>
                </a:cxn>
                <a:cxn ang="0">
                  <a:pos x="47" y="76"/>
                </a:cxn>
                <a:cxn ang="0">
                  <a:pos x="47" y="76"/>
                </a:cxn>
              </a:cxnLst>
              <a:rect l="txL" t="txT" r="txR" b="txB"/>
              <a:pathLst>
                <a:path w="117" h="190">
                  <a:moveTo>
                    <a:pt x="47" y="76"/>
                  </a:moveTo>
                  <a:lnTo>
                    <a:pt x="47" y="38"/>
                  </a:lnTo>
                  <a:lnTo>
                    <a:pt x="79" y="6"/>
                  </a:lnTo>
                  <a:lnTo>
                    <a:pt x="117" y="0"/>
                  </a:lnTo>
                  <a:lnTo>
                    <a:pt x="104" y="34"/>
                  </a:lnTo>
                  <a:lnTo>
                    <a:pt x="76" y="34"/>
                  </a:lnTo>
                  <a:lnTo>
                    <a:pt x="72" y="46"/>
                  </a:lnTo>
                  <a:lnTo>
                    <a:pt x="96" y="53"/>
                  </a:lnTo>
                  <a:lnTo>
                    <a:pt x="100" y="76"/>
                  </a:lnTo>
                  <a:lnTo>
                    <a:pt x="81" y="85"/>
                  </a:lnTo>
                  <a:lnTo>
                    <a:pt x="64" y="84"/>
                  </a:lnTo>
                  <a:lnTo>
                    <a:pt x="81" y="137"/>
                  </a:lnTo>
                  <a:lnTo>
                    <a:pt x="79" y="177"/>
                  </a:lnTo>
                  <a:lnTo>
                    <a:pt x="60" y="190"/>
                  </a:lnTo>
                  <a:lnTo>
                    <a:pt x="43" y="169"/>
                  </a:lnTo>
                  <a:lnTo>
                    <a:pt x="0" y="158"/>
                  </a:lnTo>
                  <a:lnTo>
                    <a:pt x="39" y="152"/>
                  </a:lnTo>
                  <a:lnTo>
                    <a:pt x="51" y="141"/>
                  </a:lnTo>
                  <a:lnTo>
                    <a:pt x="47" y="76"/>
                  </a:lnTo>
                  <a:lnTo>
                    <a:pt x="47" y="76"/>
                  </a:lnTo>
                  <a:close/>
                </a:path>
              </a:pathLst>
            </a:custGeom>
            <a:solidFill>
              <a:srgbClr val="F59E92"/>
            </a:solidFill>
            <a:ln w="9525">
              <a:noFill/>
            </a:ln>
          </p:spPr>
          <p:txBody>
            <a:bodyPr/>
            <a:lstStyle/>
            <a:p>
              <a:endParaRPr dirty="0">
                <a:latin typeface="Arial" panose="020B0604020202020204" pitchFamily="34" charset="0"/>
              </a:endParaRPr>
            </a:p>
          </p:txBody>
        </p:sp>
        <p:sp>
          <p:nvSpPr>
            <p:cNvPr id="42053" name="Freeform 66"/>
            <p:cNvSpPr/>
            <p:nvPr/>
          </p:nvSpPr>
          <p:spPr>
            <a:xfrm>
              <a:off x="1707" y="1965"/>
              <a:ext cx="126" cy="86"/>
            </a:xfrm>
            <a:custGeom>
              <a:avLst/>
              <a:gdLst>
                <a:gd name="txL" fmla="*/ 0 w 253"/>
                <a:gd name="txT" fmla="*/ 0 h 171"/>
                <a:gd name="txR" fmla="*/ 253 w 253"/>
                <a:gd name="txB" fmla="*/ 171 h 171"/>
              </a:gdLst>
              <a:ahLst/>
              <a:cxnLst>
                <a:cxn ang="0">
                  <a:pos x="0" y="0"/>
                </a:cxn>
                <a:cxn ang="0">
                  <a:pos x="38" y="52"/>
                </a:cxn>
                <a:cxn ang="0">
                  <a:pos x="84" y="91"/>
                </a:cxn>
                <a:cxn ang="0">
                  <a:pos x="137" y="131"/>
                </a:cxn>
                <a:cxn ang="0">
                  <a:pos x="130" y="143"/>
                </a:cxn>
                <a:cxn ang="0">
                  <a:pos x="84" y="131"/>
                </a:cxn>
                <a:cxn ang="0">
                  <a:pos x="8" y="110"/>
                </a:cxn>
                <a:cxn ang="0">
                  <a:pos x="84" y="150"/>
                </a:cxn>
                <a:cxn ang="0">
                  <a:pos x="166" y="171"/>
                </a:cxn>
                <a:cxn ang="0">
                  <a:pos x="194" y="160"/>
                </a:cxn>
                <a:cxn ang="0">
                  <a:pos x="204" y="131"/>
                </a:cxn>
                <a:cxn ang="0">
                  <a:pos x="230" y="110"/>
                </a:cxn>
                <a:cxn ang="0">
                  <a:pos x="251" y="93"/>
                </a:cxn>
                <a:cxn ang="0">
                  <a:pos x="253" y="78"/>
                </a:cxn>
                <a:cxn ang="0">
                  <a:pos x="230" y="97"/>
                </a:cxn>
                <a:cxn ang="0">
                  <a:pos x="204" y="103"/>
                </a:cxn>
                <a:cxn ang="0">
                  <a:pos x="166" y="99"/>
                </a:cxn>
                <a:cxn ang="0">
                  <a:pos x="116" y="78"/>
                </a:cxn>
                <a:cxn ang="0">
                  <a:pos x="92" y="71"/>
                </a:cxn>
                <a:cxn ang="0">
                  <a:pos x="44" y="25"/>
                </a:cxn>
                <a:cxn ang="0">
                  <a:pos x="0" y="0"/>
                </a:cxn>
                <a:cxn ang="0">
                  <a:pos x="0" y="0"/>
                </a:cxn>
              </a:cxnLst>
              <a:rect l="txL" t="txT" r="txR" b="txB"/>
              <a:pathLst>
                <a:path w="253" h="171">
                  <a:moveTo>
                    <a:pt x="0" y="0"/>
                  </a:moveTo>
                  <a:lnTo>
                    <a:pt x="38" y="52"/>
                  </a:lnTo>
                  <a:lnTo>
                    <a:pt x="84" y="91"/>
                  </a:lnTo>
                  <a:lnTo>
                    <a:pt x="137" y="131"/>
                  </a:lnTo>
                  <a:lnTo>
                    <a:pt x="130" y="143"/>
                  </a:lnTo>
                  <a:lnTo>
                    <a:pt x="84" y="131"/>
                  </a:lnTo>
                  <a:lnTo>
                    <a:pt x="8" y="110"/>
                  </a:lnTo>
                  <a:lnTo>
                    <a:pt x="84" y="150"/>
                  </a:lnTo>
                  <a:lnTo>
                    <a:pt x="166" y="171"/>
                  </a:lnTo>
                  <a:lnTo>
                    <a:pt x="194" y="160"/>
                  </a:lnTo>
                  <a:lnTo>
                    <a:pt x="204" y="131"/>
                  </a:lnTo>
                  <a:lnTo>
                    <a:pt x="230" y="110"/>
                  </a:lnTo>
                  <a:lnTo>
                    <a:pt x="251" y="93"/>
                  </a:lnTo>
                  <a:lnTo>
                    <a:pt x="253" y="78"/>
                  </a:lnTo>
                  <a:lnTo>
                    <a:pt x="230" y="97"/>
                  </a:lnTo>
                  <a:lnTo>
                    <a:pt x="204" y="103"/>
                  </a:lnTo>
                  <a:lnTo>
                    <a:pt x="166" y="99"/>
                  </a:lnTo>
                  <a:lnTo>
                    <a:pt x="116" y="78"/>
                  </a:lnTo>
                  <a:lnTo>
                    <a:pt x="92" y="71"/>
                  </a:lnTo>
                  <a:lnTo>
                    <a:pt x="44" y="25"/>
                  </a:lnTo>
                  <a:lnTo>
                    <a:pt x="0" y="0"/>
                  </a:lnTo>
                  <a:lnTo>
                    <a:pt x="0" y="0"/>
                  </a:lnTo>
                  <a:close/>
                </a:path>
              </a:pathLst>
            </a:custGeom>
            <a:solidFill>
              <a:srgbClr val="F59E92"/>
            </a:solidFill>
            <a:ln w="9525">
              <a:noFill/>
            </a:ln>
          </p:spPr>
          <p:txBody>
            <a:bodyPr/>
            <a:lstStyle/>
            <a:p>
              <a:endParaRPr dirty="0">
                <a:latin typeface="Arial" panose="020B0604020202020204" pitchFamily="34" charset="0"/>
              </a:endParaRPr>
            </a:p>
          </p:txBody>
        </p:sp>
        <p:sp>
          <p:nvSpPr>
            <p:cNvPr id="42054" name="Freeform 67"/>
            <p:cNvSpPr/>
            <p:nvPr/>
          </p:nvSpPr>
          <p:spPr>
            <a:xfrm>
              <a:off x="1579" y="1825"/>
              <a:ext cx="363" cy="143"/>
            </a:xfrm>
            <a:custGeom>
              <a:avLst/>
              <a:gdLst>
                <a:gd name="txL" fmla="*/ 0 w 727"/>
                <a:gd name="txT" fmla="*/ 0 h 285"/>
                <a:gd name="txR" fmla="*/ 727 w 727"/>
                <a:gd name="txB" fmla="*/ 285 h 285"/>
              </a:gdLst>
              <a:ahLst/>
              <a:cxnLst>
                <a:cxn ang="0">
                  <a:pos x="439" y="11"/>
                </a:cxn>
                <a:cxn ang="0">
                  <a:pos x="275" y="4"/>
                </a:cxn>
                <a:cxn ang="0">
                  <a:pos x="124" y="0"/>
                </a:cxn>
                <a:cxn ang="0">
                  <a:pos x="34" y="11"/>
                </a:cxn>
                <a:cxn ang="0">
                  <a:pos x="0" y="38"/>
                </a:cxn>
                <a:cxn ang="0">
                  <a:pos x="23" y="76"/>
                </a:cxn>
                <a:cxn ang="0">
                  <a:pos x="99" y="99"/>
                </a:cxn>
                <a:cxn ang="0">
                  <a:pos x="158" y="106"/>
                </a:cxn>
                <a:cxn ang="0">
                  <a:pos x="152" y="144"/>
                </a:cxn>
                <a:cxn ang="0">
                  <a:pos x="158" y="192"/>
                </a:cxn>
                <a:cxn ang="0">
                  <a:pos x="184" y="247"/>
                </a:cxn>
                <a:cxn ang="0">
                  <a:pos x="211" y="285"/>
                </a:cxn>
                <a:cxn ang="0">
                  <a:pos x="211" y="247"/>
                </a:cxn>
                <a:cxn ang="0">
                  <a:pos x="179" y="207"/>
                </a:cxn>
                <a:cxn ang="0">
                  <a:pos x="171" y="152"/>
                </a:cxn>
                <a:cxn ang="0">
                  <a:pos x="179" y="114"/>
                </a:cxn>
                <a:cxn ang="0">
                  <a:pos x="203" y="112"/>
                </a:cxn>
                <a:cxn ang="0">
                  <a:pos x="237" y="131"/>
                </a:cxn>
                <a:cxn ang="0">
                  <a:pos x="264" y="158"/>
                </a:cxn>
                <a:cxn ang="0">
                  <a:pos x="264" y="106"/>
                </a:cxn>
                <a:cxn ang="0">
                  <a:pos x="285" y="66"/>
                </a:cxn>
                <a:cxn ang="0">
                  <a:pos x="264" y="66"/>
                </a:cxn>
                <a:cxn ang="0">
                  <a:pos x="279" y="40"/>
                </a:cxn>
                <a:cxn ang="0">
                  <a:pos x="331" y="26"/>
                </a:cxn>
                <a:cxn ang="0">
                  <a:pos x="456" y="34"/>
                </a:cxn>
                <a:cxn ang="0">
                  <a:pos x="520" y="45"/>
                </a:cxn>
                <a:cxn ang="0">
                  <a:pos x="553" y="63"/>
                </a:cxn>
                <a:cxn ang="0">
                  <a:pos x="547" y="131"/>
                </a:cxn>
                <a:cxn ang="0">
                  <a:pos x="661" y="118"/>
                </a:cxn>
                <a:cxn ang="0">
                  <a:pos x="707" y="106"/>
                </a:cxn>
                <a:cxn ang="0">
                  <a:pos x="727" y="93"/>
                </a:cxn>
                <a:cxn ang="0">
                  <a:pos x="727" y="74"/>
                </a:cxn>
                <a:cxn ang="0">
                  <a:pos x="708" y="61"/>
                </a:cxn>
                <a:cxn ang="0">
                  <a:pos x="648" y="34"/>
                </a:cxn>
                <a:cxn ang="0">
                  <a:pos x="541" y="21"/>
                </a:cxn>
                <a:cxn ang="0">
                  <a:pos x="439" y="11"/>
                </a:cxn>
                <a:cxn ang="0">
                  <a:pos x="439" y="11"/>
                </a:cxn>
              </a:cxnLst>
              <a:rect l="txL" t="txT" r="txR" b="txB"/>
              <a:pathLst>
                <a:path w="727" h="285">
                  <a:moveTo>
                    <a:pt x="439" y="11"/>
                  </a:moveTo>
                  <a:lnTo>
                    <a:pt x="275" y="4"/>
                  </a:lnTo>
                  <a:lnTo>
                    <a:pt x="124" y="0"/>
                  </a:lnTo>
                  <a:lnTo>
                    <a:pt x="34" y="11"/>
                  </a:lnTo>
                  <a:lnTo>
                    <a:pt x="0" y="38"/>
                  </a:lnTo>
                  <a:lnTo>
                    <a:pt x="23" y="76"/>
                  </a:lnTo>
                  <a:lnTo>
                    <a:pt x="99" y="99"/>
                  </a:lnTo>
                  <a:lnTo>
                    <a:pt x="158" y="106"/>
                  </a:lnTo>
                  <a:lnTo>
                    <a:pt x="152" y="144"/>
                  </a:lnTo>
                  <a:lnTo>
                    <a:pt x="158" y="192"/>
                  </a:lnTo>
                  <a:lnTo>
                    <a:pt x="184" y="247"/>
                  </a:lnTo>
                  <a:lnTo>
                    <a:pt x="211" y="285"/>
                  </a:lnTo>
                  <a:lnTo>
                    <a:pt x="211" y="247"/>
                  </a:lnTo>
                  <a:lnTo>
                    <a:pt x="179" y="207"/>
                  </a:lnTo>
                  <a:lnTo>
                    <a:pt x="171" y="152"/>
                  </a:lnTo>
                  <a:lnTo>
                    <a:pt x="179" y="114"/>
                  </a:lnTo>
                  <a:lnTo>
                    <a:pt x="203" y="112"/>
                  </a:lnTo>
                  <a:lnTo>
                    <a:pt x="237" y="131"/>
                  </a:lnTo>
                  <a:lnTo>
                    <a:pt x="264" y="158"/>
                  </a:lnTo>
                  <a:lnTo>
                    <a:pt x="264" y="106"/>
                  </a:lnTo>
                  <a:lnTo>
                    <a:pt x="285" y="66"/>
                  </a:lnTo>
                  <a:lnTo>
                    <a:pt x="264" y="66"/>
                  </a:lnTo>
                  <a:lnTo>
                    <a:pt x="279" y="40"/>
                  </a:lnTo>
                  <a:lnTo>
                    <a:pt x="331" y="26"/>
                  </a:lnTo>
                  <a:lnTo>
                    <a:pt x="456" y="34"/>
                  </a:lnTo>
                  <a:lnTo>
                    <a:pt x="520" y="45"/>
                  </a:lnTo>
                  <a:lnTo>
                    <a:pt x="553" y="63"/>
                  </a:lnTo>
                  <a:lnTo>
                    <a:pt x="547" y="131"/>
                  </a:lnTo>
                  <a:lnTo>
                    <a:pt x="661" y="118"/>
                  </a:lnTo>
                  <a:lnTo>
                    <a:pt x="707" y="106"/>
                  </a:lnTo>
                  <a:lnTo>
                    <a:pt x="727" y="93"/>
                  </a:lnTo>
                  <a:lnTo>
                    <a:pt x="727" y="74"/>
                  </a:lnTo>
                  <a:lnTo>
                    <a:pt x="708" y="61"/>
                  </a:lnTo>
                  <a:lnTo>
                    <a:pt x="648" y="34"/>
                  </a:lnTo>
                  <a:lnTo>
                    <a:pt x="541" y="21"/>
                  </a:lnTo>
                  <a:lnTo>
                    <a:pt x="439" y="11"/>
                  </a:lnTo>
                  <a:lnTo>
                    <a:pt x="439" y="11"/>
                  </a:lnTo>
                  <a:close/>
                </a:path>
              </a:pathLst>
            </a:custGeom>
            <a:solidFill>
              <a:srgbClr val="000000"/>
            </a:solidFill>
            <a:ln w="9525">
              <a:noFill/>
            </a:ln>
          </p:spPr>
          <p:txBody>
            <a:bodyPr/>
            <a:lstStyle/>
            <a:p>
              <a:endParaRPr dirty="0">
                <a:latin typeface="Arial" panose="020B0604020202020204" pitchFamily="34" charset="0"/>
              </a:endParaRPr>
            </a:p>
          </p:txBody>
        </p:sp>
        <p:sp>
          <p:nvSpPr>
            <p:cNvPr id="42055" name="Freeform 68"/>
            <p:cNvSpPr/>
            <p:nvPr/>
          </p:nvSpPr>
          <p:spPr>
            <a:xfrm>
              <a:off x="1667" y="1803"/>
              <a:ext cx="190" cy="31"/>
            </a:xfrm>
            <a:custGeom>
              <a:avLst/>
              <a:gdLst>
                <a:gd name="txL" fmla="*/ 0 w 380"/>
                <a:gd name="txT" fmla="*/ 0 h 63"/>
                <a:gd name="txR" fmla="*/ 380 w 380"/>
                <a:gd name="txB" fmla="*/ 63 h 63"/>
              </a:gdLst>
              <a:ahLst/>
              <a:cxnLst>
                <a:cxn ang="0">
                  <a:pos x="4" y="46"/>
                </a:cxn>
                <a:cxn ang="0">
                  <a:pos x="0" y="6"/>
                </a:cxn>
                <a:cxn ang="0">
                  <a:pos x="59" y="0"/>
                </a:cxn>
                <a:cxn ang="0">
                  <a:pos x="138" y="0"/>
                </a:cxn>
                <a:cxn ang="0">
                  <a:pos x="231" y="0"/>
                </a:cxn>
                <a:cxn ang="0">
                  <a:pos x="313" y="6"/>
                </a:cxn>
                <a:cxn ang="0">
                  <a:pos x="380" y="15"/>
                </a:cxn>
                <a:cxn ang="0">
                  <a:pos x="378" y="63"/>
                </a:cxn>
                <a:cxn ang="0">
                  <a:pos x="340" y="57"/>
                </a:cxn>
                <a:cxn ang="0">
                  <a:pos x="343" y="40"/>
                </a:cxn>
                <a:cxn ang="0">
                  <a:pos x="361" y="33"/>
                </a:cxn>
                <a:cxn ang="0">
                  <a:pos x="361" y="27"/>
                </a:cxn>
                <a:cxn ang="0">
                  <a:pos x="279" y="14"/>
                </a:cxn>
                <a:cxn ang="0">
                  <a:pos x="197" y="10"/>
                </a:cxn>
                <a:cxn ang="0">
                  <a:pos x="98" y="14"/>
                </a:cxn>
                <a:cxn ang="0">
                  <a:pos x="55" y="14"/>
                </a:cxn>
                <a:cxn ang="0">
                  <a:pos x="32" y="25"/>
                </a:cxn>
                <a:cxn ang="0">
                  <a:pos x="40" y="36"/>
                </a:cxn>
                <a:cxn ang="0">
                  <a:pos x="17" y="52"/>
                </a:cxn>
                <a:cxn ang="0">
                  <a:pos x="4" y="46"/>
                </a:cxn>
                <a:cxn ang="0">
                  <a:pos x="4" y="46"/>
                </a:cxn>
              </a:cxnLst>
              <a:rect l="txL" t="txT" r="txR" b="txB"/>
              <a:pathLst>
                <a:path w="380" h="63">
                  <a:moveTo>
                    <a:pt x="4" y="46"/>
                  </a:moveTo>
                  <a:lnTo>
                    <a:pt x="0" y="6"/>
                  </a:lnTo>
                  <a:lnTo>
                    <a:pt x="59" y="0"/>
                  </a:lnTo>
                  <a:lnTo>
                    <a:pt x="138" y="0"/>
                  </a:lnTo>
                  <a:lnTo>
                    <a:pt x="231" y="0"/>
                  </a:lnTo>
                  <a:lnTo>
                    <a:pt x="313" y="6"/>
                  </a:lnTo>
                  <a:lnTo>
                    <a:pt x="380" y="15"/>
                  </a:lnTo>
                  <a:lnTo>
                    <a:pt x="378" y="63"/>
                  </a:lnTo>
                  <a:lnTo>
                    <a:pt x="340" y="57"/>
                  </a:lnTo>
                  <a:lnTo>
                    <a:pt x="343" y="40"/>
                  </a:lnTo>
                  <a:lnTo>
                    <a:pt x="361" y="33"/>
                  </a:lnTo>
                  <a:lnTo>
                    <a:pt x="361" y="27"/>
                  </a:lnTo>
                  <a:lnTo>
                    <a:pt x="279" y="14"/>
                  </a:lnTo>
                  <a:lnTo>
                    <a:pt x="197" y="10"/>
                  </a:lnTo>
                  <a:lnTo>
                    <a:pt x="98" y="14"/>
                  </a:lnTo>
                  <a:lnTo>
                    <a:pt x="55" y="14"/>
                  </a:lnTo>
                  <a:lnTo>
                    <a:pt x="32" y="25"/>
                  </a:lnTo>
                  <a:lnTo>
                    <a:pt x="40" y="36"/>
                  </a:lnTo>
                  <a:lnTo>
                    <a:pt x="17" y="52"/>
                  </a:lnTo>
                  <a:lnTo>
                    <a:pt x="4" y="46"/>
                  </a:lnTo>
                  <a:lnTo>
                    <a:pt x="4" y="46"/>
                  </a:lnTo>
                  <a:close/>
                </a:path>
              </a:pathLst>
            </a:custGeom>
            <a:solidFill>
              <a:srgbClr val="000000"/>
            </a:solidFill>
            <a:ln w="9525">
              <a:noFill/>
            </a:ln>
          </p:spPr>
          <p:txBody>
            <a:bodyPr/>
            <a:lstStyle/>
            <a:p>
              <a:endParaRPr dirty="0">
                <a:latin typeface="Arial" panose="020B0604020202020204" pitchFamily="34" charset="0"/>
              </a:endParaRPr>
            </a:p>
          </p:txBody>
        </p:sp>
        <p:sp>
          <p:nvSpPr>
            <p:cNvPr id="42056" name="Freeform 69"/>
            <p:cNvSpPr/>
            <p:nvPr/>
          </p:nvSpPr>
          <p:spPr>
            <a:xfrm>
              <a:off x="1669" y="1696"/>
              <a:ext cx="193" cy="118"/>
            </a:xfrm>
            <a:custGeom>
              <a:avLst/>
              <a:gdLst>
                <a:gd name="txL" fmla="*/ 0 w 385"/>
                <a:gd name="txT" fmla="*/ 0 h 236"/>
                <a:gd name="txR" fmla="*/ 385 w 385"/>
                <a:gd name="txB" fmla="*/ 236 h 236"/>
              </a:gdLst>
              <a:ahLst/>
              <a:cxnLst>
                <a:cxn ang="0">
                  <a:pos x="0" y="227"/>
                </a:cxn>
                <a:cxn ang="0">
                  <a:pos x="0" y="173"/>
                </a:cxn>
                <a:cxn ang="0">
                  <a:pos x="5" y="111"/>
                </a:cxn>
                <a:cxn ang="0">
                  <a:pos x="28" y="78"/>
                </a:cxn>
                <a:cxn ang="0">
                  <a:pos x="79" y="40"/>
                </a:cxn>
                <a:cxn ang="0">
                  <a:pos x="140" y="14"/>
                </a:cxn>
                <a:cxn ang="0">
                  <a:pos x="191" y="0"/>
                </a:cxn>
                <a:cxn ang="0">
                  <a:pos x="224" y="8"/>
                </a:cxn>
                <a:cxn ang="0">
                  <a:pos x="271" y="27"/>
                </a:cxn>
                <a:cxn ang="0">
                  <a:pos x="320" y="54"/>
                </a:cxn>
                <a:cxn ang="0">
                  <a:pos x="358" y="93"/>
                </a:cxn>
                <a:cxn ang="0">
                  <a:pos x="376" y="126"/>
                </a:cxn>
                <a:cxn ang="0">
                  <a:pos x="385" y="168"/>
                </a:cxn>
                <a:cxn ang="0">
                  <a:pos x="376" y="236"/>
                </a:cxn>
                <a:cxn ang="0">
                  <a:pos x="353" y="230"/>
                </a:cxn>
                <a:cxn ang="0">
                  <a:pos x="347" y="198"/>
                </a:cxn>
                <a:cxn ang="0">
                  <a:pos x="358" y="171"/>
                </a:cxn>
                <a:cxn ang="0">
                  <a:pos x="358" y="133"/>
                </a:cxn>
                <a:cxn ang="0">
                  <a:pos x="357" y="107"/>
                </a:cxn>
                <a:cxn ang="0">
                  <a:pos x="336" y="92"/>
                </a:cxn>
                <a:cxn ang="0">
                  <a:pos x="313" y="93"/>
                </a:cxn>
                <a:cxn ang="0">
                  <a:pos x="267" y="88"/>
                </a:cxn>
                <a:cxn ang="0">
                  <a:pos x="241" y="67"/>
                </a:cxn>
                <a:cxn ang="0">
                  <a:pos x="235" y="44"/>
                </a:cxn>
                <a:cxn ang="0">
                  <a:pos x="218" y="21"/>
                </a:cxn>
                <a:cxn ang="0">
                  <a:pos x="188" y="14"/>
                </a:cxn>
                <a:cxn ang="0">
                  <a:pos x="161" y="19"/>
                </a:cxn>
                <a:cxn ang="0">
                  <a:pos x="134" y="40"/>
                </a:cxn>
                <a:cxn ang="0">
                  <a:pos x="96" y="67"/>
                </a:cxn>
                <a:cxn ang="0">
                  <a:pos x="55" y="80"/>
                </a:cxn>
                <a:cxn ang="0">
                  <a:pos x="30" y="97"/>
                </a:cxn>
                <a:cxn ang="0">
                  <a:pos x="15" y="116"/>
                </a:cxn>
                <a:cxn ang="0">
                  <a:pos x="9" y="158"/>
                </a:cxn>
                <a:cxn ang="0">
                  <a:pos x="9" y="223"/>
                </a:cxn>
                <a:cxn ang="0">
                  <a:pos x="0" y="227"/>
                </a:cxn>
                <a:cxn ang="0">
                  <a:pos x="0" y="227"/>
                </a:cxn>
              </a:cxnLst>
              <a:rect l="txL" t="txT" r="txR" b="txB"/>
              <a:pathLst>
                <a:path w="385" h="236">
                  <a:moveTo>
                    <a:pt x="0" y="227"/>
                  </a:moveTo>
                  <a:lnTo>
                    <a:pt x="0" y="173"/>
                  </a:lnTo>
                  <a:lnTo>
                    <a:pt x="5" y="111"/>
                  </a:lnTo>
                  <a:lnTo>
                    <a:pt x="28" y="78"/>
                  </a:lnTo>
                  <a:lnTo>
                    <a:pt x="79" y="40"/>
                  </a:lnTo>
                  <a:lnTo>
                    <a:pt x="140" y="14"/>
                  </a:lnTo>
                  <a:lnTo>
                    <a:pt x="191" y="0"/>
                  </a:lnTo>
                  <a:lnTo>
                    <a:pt x="224" y="8"/>
                  </a:lnTo>
                  <a:lnTo>
                    <a:pt x="271" y="27"/>
                  </a:lnTo>
                  <a:lnTo>
                    <a:pt x="320" y="54"/>
                  </a:lnTo>
                  <a:lnTo>
                    <a:pt x="358" y="93"/>
                  </a:lnTo>
                  <a:lnTo>
                    <a:pt x="376" y="126"/>
                  </a:lnTo>
                  <a:lnTo>
                    <a:pt x="385" y="168"/>
                  </a:lnTo>
                  <a:lnTo>
                    <a:pt x="376" y="236"/>
                  </a:lnTo>
                  <a:lnTo>
                    <a:pt x="353" y="230"/>
                  </a:lnTo>
                  <a:lnTo>
                    <a:pt x="347" y="198"/>
                  </a:lnTo>
                  <a:lnTo>
                    <a:pt x="358" y="171"/>
                  </a:lnTo>
                  <a:lnTo>
                    <a:pt x="358" y="133"/>
                  </a:lnTo>
                  <a:lnTo>
                    <a:pt x="357" y="107"/>
                  </a:lnTo>
                  <a:lnTo>
                    <a:pt x="336" y="92"/>
                  </a:lnTo>
                  <a:lnTo>
                    <a:pt x="313" y="93"/>
                  </a:lnTo>
                  <a:lnTo>
                    <a:pt x="267" y="88"/>
                  </a:lnTo>
                  <a:lnTo>
                    <a:pt x="241" y="67"/>
                  </a:lnTo>
                  <a:lnTo>
                    <a:pt x="235" y="44"/>
                  </a:lnTo>
                  <a:lnTo>
                    <a:pt x="218" y="21"/>
                  </a:lnTo>
                  <a:lnTo>
                    <a:pt x="188" y="14"/>
                  </a:lnTo>
                  <a:lnTo>
                    <a:pt x="161" y="19"/>
                  </a:lnTo>
                  <a:lnTo>
                    <a:pt x="134" y="40"/>
                  </a:lnTo>
                  <a:lnTo>
                    <a:pt x="96" y="67"/>
                  </a:lnTo>
                  <a:lnTo>
                    <a:pt x="55" y="80"/>
                  </a:lnTo>
                  <a:lnTo>
                    <a:pt x="30" y="97"/>
                  </a:lnTo>
                  <a:lnTo>
                    <a:pt x="15" y="116"/>
                  </a:lnTo>
                  <a:lnTo>
                    <a:pt x="9" y="158"/>
                  </a:lnTo>
                  <a:lnTo>
                    <a:pt x="9" y="223"/>
                  </a:lnTo>
                  <a:lnTo>
                    <a:pt x="0" y="227"/>
                  </a:lnTo>
                  <a:lnTo>
                    <a:pt x="0" y="227"/>
                  </a:lnTo>
                  <a:close/>
                </a:path>
              </a:pathLst>
            </a:custGeom>
            <a:solidFill>
              <a:srgbClr val="000000"/>
            </a:solidFill>
            <a:ln w="9525">
              <a:noFill/>
            </a:ln>
          </p:spPr>
          <p:txBody>
            <a:bodyPr/>
            <a:lstStyle/>
            <a:p>
              <a:endParaRPr dirty="0">
                <a:latin typeface="Arial" panose="020B0604020202020204" pitchFamily="34" charset="0"/>
              </a:endParaRPr>
            </a:p>
          </p:txBody>
        </p:sp>
        <p:sp>
          <p:nvSpPr>
            <p:cNvPr id="42057" name="Freeform 70"/>
            <p:cNvSpPr/>
            <p:nvPr/>
          </p:nvSpPr>
          <p:spPr>
            <a:xfrm>
              <a:off x="1751" y="1860"/>
              <a:ext cx="53" cy="17"/>
            </a:xfrm>
            <a:custGeom>
              <a:avLst/>
              <a:gdLst>
                <a:gd name="txL" fmla="*/ 0 w 104"/>
                <a:gd name="txT" fmla="*/ 0 h 34"/>
                <a:gd name="txR" fmla="*/ 104 w 104"/>
                <a:gd name="txB" fmla="*/ 34 h 34"/>
              </a:gdLst>
              <a:ahLst/>
              <a:cxnLst>
                <a:cxn ang="0">
                  <a:pos x="0" y="19"/>
                </a:cxn>
                <a:cxn ang="0">
                  <a:pos x="30" y="0"/>
                </a:cxn>
                <a:cxn ang="0">
                  <a:pos x="74" y="10"/>
                </a:cxn>
                <a:cxn ang="0">
                  <a:pos x="104" y="27"/>
                </a:cxn>
                <a:cxn ang="0">
                  <a:pos x="76" y="34"/>
                </a:cxn>
                <a:cxn ang="0">
                  <a:pos x="47" y="17"/>
                </a:cxn>
                <a:cxn ang="0">
                  <a:pos x="0" y="19"/>
                </a:cxn>
                <a:cxn ang="0">
                  <a:pos x="0" y="19"/>
                </a:cxn>
              </a:cxnLst>
              <a:rect l="txL" t="txT" r="txR" b="txB"/>
              <a:pathLst>
                <a:path w="104" h="34">
                  <a:moveTo>
                    <a:pt x="0" y="19"/>
                  </a:moveTo>
                  <a:lnTo>
                    <a:pt x="30" y="0"/>
                  </a:lnTo>
                  <a:lnTo>
                    <a:pt x="74" y="10"/>
                  </a:lnTo>
                  <a:lnTo>
                    <a:pt x="104" y="27"/>
                  </a:lnTo>
                  <a:lnTo>
                    <a:pt x="76" y="34"/>
                  </a:lnTo>
                  <a:lnTo>
                    <a:pt x="47" y="17"/>
                  </a:lnTo>
                  <a:lnTo>
                    <a:pt x="0" y="19"/>
                  </a:lnTo>
                  <a:lnTo>
                    <a:pt x="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2058" name="Freeform 71"/>
            <p:cNvSpPr/>
            <p:nvPr/>
          </p:nvSpPr>
          <p:spPr>
            <a:xfrm>
              <a:off x="1831" y="1864"/>
              <a:ext cx="28" cy="17"/>
            </a:xfrm>
            <a:custGeom>
              <a:avLst/>
              <a:gdLst>
                <a:gd name="txL" fmla="*/ 0 w 55"/>
                <a:gd name="txT" fmla="*/ 0 h 32"/>
                <a:gd name="txR" fmla="*/ 55 w 55"/>
                <a:gd name="txB" fmla="*/ 32 h 32"/>
              </a:gdLst>
              <a:ahLst/>
              <a:cxnLst>
                <a:cxn ang="0">
                  <a:pos x="0" y="32"/>
                </a:cxn>
                <a:cxn ang="0">
                  <a:pos x="23" y="0"/>
                </a:cxn>
                <a:cxn ang="0">
                  <a:pos x="55" y="2"/>
                </a:cxn>
                <a:cxn ang="0">
                  <a:pos x="52" y="15"/>
                </a:cxn>
                <a:cxn ang="0">
                  <a:pos x="23" y="17"/>
                </a:cxn>
                <a:cxn ang="0">
                  <a:pos x="0" y="32"/>
                </a:cxn>
                <a:cxn ang="0">
                  <a:pos x="0" y="32"/>
                </a:cxn>
              </a:cxnLst>
              <a:rect l="txL" t="txT" r="txR" b="txB"/>
              <a:pathLst>
                <a:path w="55" h="32">
                  <a:moveTo>
                    <a:pt x="0" y="32"/>
                  </a:moveTo>
                  <a:lnTo>
                    <a:pt x="23" y="0"/>
                  </a:lnTo>
                  <a:lnTo>
                    <a:pt x="55" y="2"/>
                  </a:lnTo>
                  <a:lnTo>
                    <a:pt x="52" y="15"/>
                  </a:lnTo>
                  <a:lnTo>
                    <a:pt x="23" y="17"/>
                  </a:lnTo>
                  <a:lnTo>
                    <a:pt x="0" y="32"/>
                  </a:lnTo>
                  <a:lnTo>
                    <a:pt x="0" y="32"/>
                  </a:lnTo>
                  <a:close/>
                </a:path>
              </a:pathLst>
            </a:custGeom>
            <a:solidFill>
              <a:srgbClr val="000000"/>
            </a:solidFill>
            <a:ln w="9525">
              <a:noFill/>
            </a:ln>
          </p:spPr>
          <p:txBody>
            <a:bodyPr/>
            <a:lstStyle/>
            <a:p>
              <a:endParaRPr dirty="0">
                <a:latin typeface="Arial" panose="020B0604020202020204" pitchFamily="34" charset="0"/>
              </a:endParaRPr>
            </a:p>
          </p:txBody>
        </p:sp>
        <p:sp>
          <p:nvSpPr>
            <p:cNvPr id="42059" name="Freeform 72"/>
            <p:cNvSpPr/>
            <p:nvPr/>
          </p:nvSpPr>
          <p:spPr>
            <a:xfrm>
              <a:off x="1759" y="1886"/>
              <a:ext cx="33" cy="11"/>
            </a:xfrm>
            <a:custGeom>
              <a:avLst/>
              <a:gdLst>
                <a:gd name="txL" fmla="*/ 0 w 66"/>
                <a:gd name="txT" fmla="*/ 0 h 21"/>
                <a:gd name="txR" fmla="*/ 66 w 66"/>
                <a:gd name="txB" fmla="*/ 21 h 21"/>
              </a:gdLst>
              <a:ahLst/>
              <a:cxnLst>
                <a:cxn ang="0">
                  <a:pos x="0" y="10"/>
                </a:cxn>
                <a:cxn ang="0">
                  <a:pos x="19" y="0"/>
                </a:cxn>
                <a:cxn ang="0">
                  <a:pos x="40" y="0"/>
                </a:cxn>
                <a:cxn ang="0">
                  <a:pos x="66" y="6"/>
                </a:cxn>
                <a:cxn ang="0">
                  <a:pos x="61" y="14"/>
                </a:cxn>
                <a:cxn ang="0">
                  <a:pos x="40" y="10"/>
                </a:cxn>
                <a:cxn ang="0">
                  <a:pos x="38" y="19"/>
                </a:cxn>
                <a:cxn ang="0">
                  <a:pos x="25" y="21"/>
                </a:cxn>
                <a:cxn ang="0">
                  <a:pos x="17" y="10"/>
                </a:cxn>
                <a:cxn ang="0">
                  <a:pos x="9" y="16"/>
                </a:cxn>
                <a:cxn ang="0">
                  <a:pos x="0" y="10"/>
                </a:cxn>
                <a:cxn ang="0">
                  <a:pos x="0" y="10"/>
                </a:cxn>
              </a:cxnLst>
              <a:rect l="txL" t="txT" r="txR" b="txB"/>
              <a:pathLst>
                <a:path w="66" h="21">
                  <a:moveTo>
                    <a:pt x="0" y="10"/>
                  </a:moveTo>
                  <a:lnTo>
                    <a:pt x="19" y="0"/>
                  </a:lnTo>
                  <a:lnTo>
                    <a:pt x="40" y="0"/>
                  </a:lnTo>
                  <a:lnTo>
                    <a:pt x="66" y="6"/>
                  </a:lnTo>
                  <a:lnTo>
                    <a:pt x="61" y="14"/>
                  </a:lnTo>
                  <a:lnTo>
                    <a:pt x="40" y="10"/>
                  </a:lnTo>
                  <a:lnTo>
                    <a:pt x="38" y="19"/>
                  </a:lnTo>
                  <a:lnTo>
                    <a:pt x="25" y="21"/>
                  </a:lnTo>
                  <a:lnTo>
                    <a:pt x="17" y="10"/>
                  </a:lnTo>
                  <a:lnTo>
                    <a:pt x="9" y="16"/>
                  </a:lnTo>
                  <a:lnTo>
                    <a:pt x="0" y="10"/>
                  </a:lnTo>
                  <a:lnTo>
                    <a:pt x="0" y="10"/>
                  </a:lnTo>
                  <a:close/>
                </a:path>
              </a:pathLst>
            </a:custGeom>
            <a:solidFill>
              <a:srgbClr val="000000"/>
            </a:solidFill>
            <a:ln w="9525">
              <a:noFill/>
            </a:ln>
          </p:spPr>
          <p:txBody>
            <a:bodyPr/>
            <a:lstStyle/>
            <a:p>
              <a:endParaRPr dirty="0">
                <a:latin typeface="Arial" panose="020B0604020202020204" pitchFamily="34" charset="0"/>
              </a:endParaRPr>
            </a:p>
          </p:txBody>
        </p:sp>
        <p:sp>
          <p:nvSpPr>
            <p:cNvPr id="42060" name="Freeform 73"/>
            <p:cNvSpPr/>
            <p:nvPr/>
          </p:nvSpPr>
          <p:spPr>
            <a:xfrm>
              <a:off x="1824" y="1886"/>
              <a:ext cx="24" cy="14"/>
            </a:xfrm>
            <a:custGeom>
              <a:avLst/>
              <a:gdLst>
                <a:gd name="txL" fmla="*/ 0 w 49"/>
                <a:gd name="txT" fmla="*/ 0 h 29"/>
                <a:gd name="txR" fmla="*/ 49 w 49"/>
                <a:gd name="txB" fmla="*/ 29 h 29"/>
              </a:gdLst>
              <a:ahLst/>
              <a:cxnLst>
                <a:cxn ang="0">
                  <a:pos x="0" y="19"/>
                </a:cxn>
                <a:cxn ang="0">
                  <a:pos x="2" y="0"/>
                </a:cxn>
                <a:cxn ang="0">
                  <a:pos x="13" y="14"/>
                </a:cxn>
                <a:cxn ang="0">
                  <a:pos x="32" y="8"/>
                </a:cxn>
                <a:cxn ang="0">
                  <a:pos x="49" y="16"/>
                </a:cxn>
                <a:cxn ang="0">
                  <a:pos x="48" y="27"/>
                </a:cxn>
                <a:cxn ang="0">
                  <a:pos x="32" y="29"/>
                </a:cxn>
                <a:cxn ang="0">
                  <a:pos x="27" y="21"/>
                </a:cxn>
                <a:cxn ang="0">
                  <a:pos x="2" y="27"/>
                </a:cxn>
                <a:cxn ang="0">
                  <a:pos x="0" y="19"/>
                </a:cxn>
                <a:cxn ang="0">
                  <a:pos x="0" y="19"/>
                </a:cxn>
              </a:cxnLst>
              <a:rect l="txL" t="txT" r="txR" b="txB"/>
              <a:pathLst>
                <a:path w="49" h="29">
                  <a:moveTo>
                    <a:pt x="0" y="19"/>
                  </a:moveTo>
                  <a:lnTo>
                    <a:pt x="2" y="0"/>
                  </a:lnTo>
                  <a:lnTo>
                    <a:pt x="13" y="14"/>
                  </a:lnTo>
                  <a:lnTo>
                    <a:pt x="32" y="8"/>
                  </a:lnTo>
                  <a:lnTo>
                    <a:pt x="49" y="16"/>
                  </a:lnTo>
                  <a:lnTo>
                    <a:pt x="48" y="27"/>
                  </a:lnTo>
                  <a:lnTo>
                    <a:pt x="32" y="29"/>
                  </a:lnTo>
                  <a:lnTo>
                    <a:pt x="27" y="21"/>
                  </a:lnTo>
                  <a:lnTo>
                    <a:pt x="2" y="27"/>
                  </a:lnTo>
                  <a:lnTo>
                    <a:pt x="0" y="19"/>
                  </a:lnTo>
                  <a:lnTo>
                    <a:pt x="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2061" name="Freeform 74"/>
            <p:cNvSpPr/>
            <p:nvPr/>
          </p:nvSpPr>
          <p:spPr>
            <a:xfrm>
              <a:off x="1798" y="1902"/>
              <a:ext cx="38" cy="48"/>
            </a:xfrm>
            <a:custGeom>
              <a:avLst/>
              <a:gdLst>
                <a:gd name="txL" fmla="*/ 0 w 76"/>
                <a:gd name="txT" fmla="*/ 0 h 95"/>
                <a:gd name="txR" fmla="*/ 76 w 76"/>
                <a:gd name="txB" fmla="*/ 95 h 95"/>
              </a:gdLst>
              <a:ahLst/>
              <a:cxnLst>
                <a:cxn ang="0">
                  <a:pos x="6" y="66"/>
                </a:cxn>
                <a:cxn ang="0">
                  <a:pos x="0" y="83"/>
                </a:cxn>
                <a:cxn ang="0">
                  <a:pos x="11" y="89"/>
                </a:cxn>
                <a:cxn ang="0">
                  <a:pos x="28" y="89"/>
                </a:cxn>
                <a:cxn ang="0">
                  <a:pos x="47" y="95"/>
                </a:cxn>
                <a:cxn ang="0">
                  <a:pos x="68" y="95"/>
                </a:cxn>
                <a:cxn ang="0">
                  <a:pos x="76" y="72"/>
                </a:cxn>
                <a:cxn ang="0">
                  <a:pos x="68" y="47"/>
                </a:cxn>
                <a:cxn ang="0">
                  <a:pos x="51" y="0"/>
                </a:cxn>
                <a:cxn ang="0">
                  <a:pos x="64" y="57"/>
                </a:cxn>
                <a:cxn ang="0">
                  <a:pos x="64" y="70"/>
                </a:cxn>
                <a:cxn ang="0">
                  <a:pos x="59" y="82"/>
                </a:cxn>
                <a:cxn ang="0">
                  <a:pos x="45" y="83"/>
                </a:cxn>
                <a:cxn ang="0">
                  <a:pos x="21" y="80"/>
                </a:cxn>
                <a:cxn ang="0">
                  <a:pos x="11" y="82"/>
                </a:cxn>
                <a:cxn ang="0">
                  <a:pos x="6" y="66"/>
                </a:cxn>
                <a:cxn ang="0">
                  <a:pos x="6" y="66"/>
                </a:cxn>
              </a:cxnLst>
              <a:rect l="txL" t="txT" r="txR" b="txB"/>
              <a:pathLst>
                <a:path w="76" h="95">
                  <a:moveTo>
                    <a:pt x="6" y="66"/>
                  </a:moveTo>
                  <a:lnTo>
                    <a:pt x="0" y="83"/>
                  </a:lnTo>
                  <a:lnTo>
                    <a:pt x="11" y="89"/>
                  </a:lnTo>
                  <a:lnTo>
                    <a:pt x="28" y="89"/>
                  </a:lnTo>
                  <a:lnTo>
                    <a:pt x="47" y="95"/>
                  </a:lnTo>
                  <a:lnTo>
                    <a:pt x="68" y="95"/>
                  </a:lnTo>
                  <a:lnTo>
                    <a:pt x="76" y="72"/>
                  </a:lnTo>
                  <a:lnTo>
                    <a:pt x="68" y="47"/>
                  </a:lnTo>
                  <a:lnTo>
                    <a:pt x="51" y="0"/>
                  </a:lnTo>
                  <a:lnTo>
                    <a:pt x="64" y="57"/>
                  </a:lnTo>
                  <a:lnTo>
                    <a:pt x="64" y="70"/>
                  </a:lnTo>
                  <a:lnTo>
                    <a:pt x="59" y="82"/>
                  </a:lnTo>
                  <a:lnTo>
                    <a:pt x="45" y="83"/>
                  </a:lnTo>
                  <a:lnTo>
                    <a:pt x="21" y="80"/>
                  </a:lnTo>
                  <a:lnTo>
                    <a:pt x="11" y="82"/>
                  </a:lnTo>
                  <a:lnTo>
                    <a:pt x="6" y="66"/>
                  </a:lnTo>
                  <a:lnTo>
                    <a:pt x="6" y="66"/>
                  </a:lnTo>
                  <a:close/>
                </a:path>
              </a:pathLst>
            </a:custGeom>
            <a:solidFill>
              <a:srgbClr val="000000"/>
            </a:solidFill>
            <a:ln w="9525">
              <a:noFill/>
            </a:ln>
          </p:spPr>
          <p:txBody>
            <a:bodyPr/>
            <a:lstStyle/>
            <a:p>
              <a:endParaRPr dirty="0">
                <a:latin typeface="Arial" panose="020B0604020202020204" pitchFamily="34" charset="0"/>
              </a:endParaRPr>
            </a:p>
          </p:txBody>
        </p:sp>
        <p:sp>
          <p:nvSpPr>
            <p:cNvPr id="42062" name="Freeform 75"/>
            <p:cNvSpPr/>
            <p:nvPr/>
          </p:nvSpPr>
          <p:spPr>
            <a:xfrm>
              <a:off x="1770" y="1953"/>
              <a:ext cx="75" cy="19"/>
            </a:xfrm>
            <a:custGeom>
              <a:avLst/>
              <a:gdLst>
                <a:gd name="txL" fmla="*/ 0 w 150"/>
                <a:gd name="txT" fmla="*/ 0 h 38"/>
                <a:gd name="txR" fmla="*/ 150 w 150"/>
                <a:gd name="txB" fmla="*/ 38 h 38"/>
              </a:gdLst>
              <a:ahLst/>
              <a:cxnLst>
                <a:cxn ang="0">
                  <a:pos x="0" y="22"/>
                </a:cxn>
                <a:cxn ang="0">
                  <a:pos x="28" y="34"/>
                </a:cxn>
                <a:cxn ang="0">
                  <a:pos x="55" y="26"/>
                </a:cxn>
                <a:cxn ang="0">
                  <a:pos x="79" y="28"/>
                </a:cxn>
                <a:cxn ang="0">
                  <a:pos x="93" y="22"/>
                </a:cxn>
                <a:cxn ang="0">
                  <a:pos x="112" y="38"/>
                </a:cxn>
                <a:cxn ang="0">
                  <a:pos x="140" y="36"/>
                </a:cxn>
                <a:cxn ang="0">
                  <a:pos x="150" y="19"/>
                </a:cxn>
                <a:cxn ang="0">
                  <a:pos x="142" y="17"/>
                </a:cxn>
                <a:cxn ang="0">
                  <a:pos x="127" y="26"/>
                </a:cxn>
                <a:cxn ang="0">
                  <a:pos x="110" y="19"/>
                </a:cxn>
                <a:cxn ang="0">
                  <a:pos x="102" y="0"/>
                </a:cxn>
                <a:cxn ang="0">
                  <a:pos x="93" y="0"/>
                </a:cxn>
                <a:cxn ang="0">
                  <a:pos x="79" y="13"/>
                </a:cxn>
                <a:cxn ang="0">
                  <a:pos x="57" y="19"/>
                </a:cxn>
                <a:cxn ang="0">
                  <a:pos x="38" y="17"/>
                </a:cxn>
                <a:cxn ang="0">
                  <a:pos x="23" y="22"/>
                </a:cxn>
                <a:cxn ang="0">
                  <a:pos x="0" y="22"/>
                </a:cxn>
                <a:cxn ang="0">
                  <a:pos x="0" y="22"/>
                </a:cxn>
              </a:cxnLst>
              <a:rect l="txL" t="txT" r="txR" b="txB"/>
              <a:pathLst>
                <a:path w="150" h="38">
                  <a:moveTo>
                    <a:pt x="0" y="22"/>
                  </a:moveTo>
                  <a:lnTo>
                    <a:pt x="28" y="34"/>
                  </a:lnTo>
                  <a:lnTo>
                    <a:pt x="55" y="26"/>
                  </a:lnTo>
                  <a:lnTo>
                    <a:pt x="79" y="28"/>
                  </a:lnTo>
                  <a:lnTo>
                    <a:pt x="93" y="22"/>
                  </a:lnTo>
                  <a:lnTo>
                    <a:pt x="112" y="38"/>
                  </a:lnTo>
                  <a:lnTo>
                    <a:pt x="140" y="36"/>
                  </a:lnTo>
                  <a:lnTo>
                    <a:pt x="150" y="19"/>
                  </a:lnTo>
                  <a:lnTo>
                    <a:pt x="142" y="17"/>
                  </a:lnTo>
                  <a:lnTo>
                    <a:pt x="127" y="26"/>
                  </a:lnTo>
                  <a:lnTo>
                    <a:pt x="110" y="19"/>
                  </a:lnTo>
                  <a:lnTo>
                    <a:pt x="102" y="0"/>
                  </a:lnTo>
                  <a:lnTo>
                    <a:pt x="93" y="0"/>
                  </a:lnTo>
                  <a:lnTo>
                    <a:pt x="79" y="13"/>
                  </a:lnTo>
                  <a:lnTo>
                    <a:pt x="57" y="19"/>
                  </a:lnTo>
                  <a:lnTo>
                    <a:pt x="38" y="17"/>
                  </a:lnTo>
                  <a:lnTo>
                    <a:pt x="23" y="22"/>
                  </a:lnTo>
                  <a:lnTo>
                    <a:pt x="0" y="22"/>
                  </a:lnTo>
                  <a:lnTo>
                    <a:pt x="0" y="22"/>
                  </a:lnTo>
                  <a:close/>
                </a:path>
              </a:pathLst>
            </a:custGeom>
            <a:solidFill>
              <a:srgbClr val="000000"/>
            </a:solidFill>
            <a:ln w="9525">
              <a:noFill/>
            </a:ln>
          </p:spPr>
          <p:txBody>
            <a:bodyPr/>
            <a:lstStyle/>
            <a:p>
              <a:endParaRPr dirty="0">
                <a:latin typeface="Arial" panose="020B0604020202020204" pitchFamily="34" charset="0"/>
              </a:endParaRPr>
            </a:p>
          </p:txBody>
        </p:sp>
        <p:sp>
          <p:nvSpPr>
            <p:cNvPr id="42063" name="Freeform 76"/>
            <p:cNvSpPr/>
            <p:nvPr/>
          </p:nvSpPr>
          <p:spPr>
            <a:xfrm>
              <a:off x="1795" y="1972"/>
              <a:ext cx="37" cy="24"/>
            </a:xfrm>
            <a:custGeom>
              <a:avLst/>
              <a:gdLst>
                <a:gd name="txL" fmla="*/ 0 w 74"/>
                <a:gd name="txT" fmla="*/ 0 h 47"/>
                <a:gd name="txR" fmla="*/ 74 w 74"/>
                <a:gd name="txB" fmla="*/ 47 h 47"/>
              </a:gdLst>
              <a:ahLst/>
              <a:cxnLst>
                <a:cxn ang="0">
                  <a:pos x="0" y="7"/>
                </a:cxn>
                <a:cxn ang="0">
                  <a:pos x="21" y="13"/>
                </a:cxn>
                <a:cxn ang="0">
                  <a:pos x="53" y="13"/>
                </a:cxn>
                <a:cxn ang="0">
                  <a:pos x="67" y="0"/>
                </a:cxn>
                <a:cxn ang="0">
                  <a:pos x="74" y="7"/>
                </a:cxn>
                <a:cxn ang="0">
                  <a:pos x="70" y="38"/>
                </a:cxn>
                <a:cxn ang="0">
                  <a:pos x="51" y="47"/>
                </a:cxn>
                <a:cxn ang="0">
                  <a:pos x="51" y="28"/>
                </a:cxn>
                <a:cxn ang="0">
                  <a:pos x="21" y="24"/>
                </a:cxn>
                <a:cxn ang="0">
                  <a:pos x="0" y="7"/>
                </a:cxn>
                <a:cxn ang="0">
                  <a:pos x="0" y="7"/>
                </a:cxn>
              </a:cxnLst>
              <a:rect l="txL" t="txT" r="txR" b="txB"/>
              <a:pathLst>
                <a:path w="74" h="47">
                  <a:moveTo>
                    <a:pt x="0" y="7"/>
                  </a:moveTo>
                  <a:lnTo>
                    <a:pt x="21" y="13"/>
                  </a:lnTo>
                  <a:lnTo>
                    <a:pt x="53" y="13"/>
                  </a:lnTo>
                  <a:lnTo>
                    <a:pt x="67" y="0"/>
                  </a:lnTo>
                  <a:lnTo>
                    <a:pt x="74" y="7"/>
                  </a:lnTo>
                  <a:lnTo>
                    <a:pt x="70" y="38"/>
                  </a:lnTo>
                  <a:lnTo>
                    <a:pt x="51" y="47"/>
                  </a:lnTo>
                  <a:lnTo>
                    <a:pt x="51" y="28"/>
                  </a:lnTo>
                  <a:lnTo>
                    <a:pt x="21" y="24"/>
                  </a:lnTo>
                  <a:lnTo>
                    <a:pt x="0" y="7"/>
                  </a:lnTo>
                  <a:lnTo>
                    <a:pt x="0" y="7"/>
                  </a:lnTo>
                  <a:close/>
                </a:path>
              </a:pathLst>
            </a:custGeom>
            <a:solidFill>
              <a:srgbClr val="000000"/>
            </a:solidFill>
            <a:ln w="9525">
              <a:noFill/>
            </a:ln>
          </p:spPr>
          <p:txBody>
            <a:bodyPr/>
            <a:lstStyle/>
            <a:p>
              <a:endParaRPr dirty="0">
                <a:latin typeface="Arial" panose="020B0604020202020204" pitchFamily="34" charset="0"/>
              </a:endParaRPr>
            </a:p>
          </p:txBody>
        </p:sp>
        <p:sp>
          <p:nvSpPr>
            <p:cNvPr id="42064" name="Freeform 77"/>
            <p:cNvSpPr/>
            <p:nvPr/>
          </p:nvSpPr>
          <p:spPr>
            <a:xfrm>
              <a:off x="1663" y="1888"/>
              <a:ext cx="191" cy="209"/>
            </a:xfrm>
            <a:custGeom>
              <a:avLst/>
              <a:gdLst>
                <a:gd name="txL" fmla="*/ 0 w 382"/>
                <a:gd name="txT" fmla="*/ 0 h 418"/>
                <a:gd name="txR" fmla="*/ 382 w 382"/>
                <a:gd name="txB" fmla="*/ 418 h 418"/>
              </a:gdLst>
              <a:ahLst/>
              <a:cxnLst>
                <a:cxn ang="0">
                  <a:pos x="370" y="19"/>
                </a:cxn>
                <a:cxn ang="0">
                  <a:pos x="376" y="48"/>
                </a:cxn>
                <a:cxn ang="0">
                  <a:pos x="367" y="86"/>
                </a:cxn>
                <a:cxn ang="0">
                  <a:pos x="369" y="116"/>
                </a:cxn>
                <a:cxn ang="0">
                  <a:pos x="359" y="139"/>
                </a:cxn>
                <a:cxn ang="0">
                  <a:pos x="363" y="152"/>
                </a:cxn>
                <a:cxn ang="0">
                  <a:pos x="361" y="179"/>
                </a:cxn>
                <a:cxn ang="0">
                  <a:pos x="344" y="223"/>
                </a:cxn>
                <a:cxn ang="0">
                  <a:pos x="338" y="211"/>
                </a:cxn>
                <a:cxn ang="0">
                  <a:pos x="334" y="242"/>
                </a:cxn>
                <a:cxn ang="0">
                  <a:pos x="321" y="264"/>
                </a:cxn>
                <a:cxn ang="0">
                  <a:pos x="300" y="272"/>
                </a:cxn>
                <a:cxn ang="0">
                  <a:pos x="281" y="272"/>
                </a:cxn>
                <a:cxn ang="0">
                  <a:pos x="243" y="264"/>
                </a:cxn>
                <a:cxn ang="0">
                  <a:pos x="200" y="245"/>
                </a:cxn>
                <a:cxn ang="0">
                  <a:pos x="184" y="249"/>
                </a:cxn>
                <a:cxn ang="0">
                  <a:pos x="226" y="272"/>
                </a:cxn>
                <a:cxn ang="0">
                  <a:pos x="277" y="285"/>
                </a:cxn>
                <a:cxn ang="0">
                  <a:pos x="283" y="297"/>
                </a:cxn>
                <a:cxn ang="0">
                  <a:pos x="266" y="312"/>
                </a:cxn>
                <a:cxn ang="0">
                  <a:pos x="219" y="306"/>
                </a:cxn>
                <a:cxn ang="0">
                  <a:pos x="165" y="293"/>
                </a:cxn>
                <a:cxn ang="0">
                  <a:pos x="125" y="276"/>
                </a:cxn>
                <a:cxn ang="0">
                  <a:pos x="84" y="244"/>
                </a:cxn>
                <a:cxn ang="0">
                  <a:pos x="44" y="200"/>
                </a:cxn>
                <a:cxn ang="0">
                  <a:pos x="44" y="164"/>
                </a:cxn>
                <a:cxn ang="0">
                  <a:pos x="36" y="207"/>
                </a:cxn>
                <a:cxn ang="0">
                  <a:pos x="27" y="213"/>
                </a:cxn>
                <a:cxn ang="0">
                  <a:pos x="0" y="276"/>
                </a:cxn>
                <a:cxn ang="0">
                  <a:pos x="4" y="284"/>
                </a:cxn>
                <a:cxn ang="0">
                  <a:pos x="31" y="221"/>
                </a:cxn>
                <a:cxn ang="0">
                  <a:pos x="44" y="213"/>
                </a:cxn>
                <a:cxn ang="0">
                  <a:pos x="84" y="253"/>
                </a:cxn>
                <a:cxn ang="0">
                  <a:pos x="125" y="285"/>
                </a:cxn>
                <a:cxn ang="0">
                  <a:pos x="156" y="301"/>
                </a:cxn>
                <a:cxn ang="0">
                  <a:pos x="182" y="316"/>
                </a:cxn>
                <a:cxn ang="0">
                  <a:pos x="203" y="327"/>
                </a:cxn>
                <a:cxn ang="0">
                  <a:pos x="205" y="361"/>
                </a:cxn>
                <a:cxn ang="0">
                  <a:pos x="209" y="392"/>
                </a:cxn>
                <a:cxn ang="0">
                  <a:pos x="179" y="398"/>
                </a:cxn>
                <a:cxn ang="0">
                  <a:pos x="169" y="379"/>
                </a:cxn>
                <a:cxn ang="0">
                  <a:pos x="150" y="379"/>
                </a:cxn>
                <a:cxn ang="0">
                  <a:pos x="143" y="396"/>
                </a:cxn>
                <a:cxn ang="0">
                  <a:pos x="184" y="413"/>
                </a:cxn>
                <a:cxn ang="0">
                  <a:pos x="243" y="418"/>
                </a:cxn>
                <a:cxn ang="0">
                  <a:pos x="283" y="401"/>
                </a:cxn>
                <a:cxn ang="0">
                  <a:pos x="304" y="361"/>
                </a:cxn>
                <a:cxn ang="0">
                  <a:pos x="302" y="352"/>
                </a:cxn>
                <a:cxn ang="0">
                  <a:pos x="277" y="379"/>
                </a:cxn>
                <a:cxn ang="0">
                  <a:pos x="270" y="335"/>
                </a:cxn>
                <a:cxn ang="0">
                  <a:pos x="294" y="308"/>
                </a:cxn>
                <a:cxn ang="0">
                  <a:pos x="300" y="282"/>
                </a:cxn>
                <a:cxn ang="0">
                  <a:pos x="321" y="272"/>
                </a:cxn>
                <a:cxn ang="0">
                  <a:pos x="334" y="266"/>
                </a:cxn>
                <a:cxn ang="0">
                  <a:pos x="361" y="192"/>
                </a:cxn>
                <a:cxn ang="0">
                  <a:pos x="370" y="143"/>
                </a:cxn>
                <a:cxn ang="0">
                  <a:pos x="382" y="65"/>
                </a:cxn>
                <a:cxn ang="0">
                  <a:pos x="380" y="0"/>
                </a:cxn>
                <a:cxn ang="0">
                  <a:pos x="370" y="19"/>
                </a:cxn>
                <a:cxn ang="0">
                  <a:pos x="370" y="19"/>
                </a:cxn>
              </a:cxnLst>
              <a:rect l="txL" t="txT" r="txR" b="txB"/>
              <a:pathLst>
                <a:path w="382" h="418">
                  <a:moveTo>
                    <a:pt x="370" y="19"/>
                  </a:moveTo>
                  <a:lnTo>
                    <a:pt x="376" y="48"/>
                  </a:lnTo>
                  <a:lnTo>
                    <a:pt x="367" y="86"/>
                  </a:lnTo>
                  <a:lnTo>
                    <a:pt x="369" y="116"/>
                  </a:lnTo>
                  <a:lnTo>
                    <a:pt x="359" y="139"/>
                  </a:lnTo>
                  <a:lnTo>
                    <a:pt x="363" y="152"/>
                  </a:lnTo>
                  <a:lnTo>
                    <a:pt x="361" y="179"/>
                  </a:lnTo>
                  <a:lnTo>
                    <a:pt x="344" y="223"/>
                  </a:lnTo>
                  <a:lnTo>
                    <a:pt x="338" y="211"/>
                  </a:lnTo>
                  <a:lnTo>
                    <a:pt x="334" y="242"/>
                  </a:lnTo>
                  <a:lnTo>
                    <a:pt x="321" y="264"/>
                  </a:lnTo>
                  <a:lnTo>
                    <a:pt x="300" y="272"/>
                  </a:lnTo>
                  <a:lnTo>
                    <a:pt x="281" y="272"/>
                  </a:lnTo>
                  <a:lnTo>
                    <a:pt x="243" y="264"/>
                  </a:lnTo>
                  <a:lnTo>
                    <a:pt x="200" y="245"/>
                  </a:lnTo>
                  <a:lnTo>
                    <a:pt x="184" y="249"/>
                  </a:lnTo>
                  <a:lnTo>
                    <a:pt x="226" y="272"/>
                  </a:lnTo>
                  <a:lnTo>
                    <a:pt x="277" y="285"/>
                  </a:lnTo>
                  <a:lnTo>
                    <a:pt x="283" y="297"/>
                  </a:lnTo>
                  <a:lnTo>
                    <a:pt x="266" y="312"/>
                  </a:lnTo>
                  <a:lnTo>
                    <a:pt x="219" y="306"/>
                  </a:lnTo>
                  <a:lnTo>
                    <a:pt x="165" y="293"/>
                  </a:lnTo>
                  <a:lnTo>
                    <a:pt x="125" y="276"/>
                  </a:lnTo>
                  <a:lnTo>
                    <a:pt x="84" y="244"/>
                  </a:lnTo>
                  <a:lnTo>
                    <a:pt x="44" y="200"/>
                  </a:lnTo>
                  <a:lnTo>
                    <a:pt x="44" y="164"/>
                  </a:lnTo>
                  <a:lnTo>
                    <a:pt x="36" y="207"/>
                  </a:lnTo>
                  <a:lnTo>
                    <a:pt x="27" y="213"/>
                  </a:lnTo>
                  <a:lnTo>
                    <a:pt x="0" y="276"/>
                  </a:lnTo>
                  <a:lnTo>
                    <a:pt x="4" y="284"/>
                  </a:lnTo>
                  <a:lnTo>
                    <a:pt x="31" y="221"/>
                  </a:lnTo>
                  <a:lnTo>
                    <a:pt x="44" y="213"/>
                  </a:lnTo>
                  <a:lnTo>
                    <a:pt x="84" y="253"/>
                  </a:lnTo>
                  <a:lnTo>
                    <a:pt x="125" y="285"/>
                  </a:lnTo>
                  <a:lnTo>
                    <a:pt x="156" y="301"/>
                  </a:lnTo>
                  <a:lnTo>
                    <a:pt x="182" y="316"/>
                  </a:lnTo>
                  <a:lnTo>
                    <a:pt x="203" y="327"/>
                  </a:lnTo>
                  <a:lnTo>
                    <a:pt x="205" y="361"/>
                  </a:lnTo>
                  <a:lnTo>
                    <a:pt x="209" y="392"/>
                  </a:lnTo>
                  <a:lnTo>
                    <a:pt x="179" y="398"/>
                  </a:lnTo>
                  <a:lnTo>
                    <a:pt x="169" y="379"/>
                  </a:lnTo>
                  <a:lnTo>
                    <a:pt x="150" y="379"/>
                  </a:lnTo>
                  <a:lnTo>
                    <a:pt x="143" y="396"/>
                  </a:lnTo>
                  <a:lnTo>
                    <a:pt x="184" y="413"/>
                  </a:lnTo>
                  <a:lnTo>
                    <a:pt x="243" y="418"/>
                  </a:lnTo>
                  <a:lnTo>
                    <a:pt x="283" y="401"/>
                  </a:lnTo>
                  <a:lnTo>
                    <a:pt x="304" y="361"/>
                  </a:lnTo>
                  <a:lnTo>
                    <a:pt x="302" y="352"/>
                  </a:lnTo>
                  <a:lnTo>
                    <a:pt x="277" y="379"/>
                  </a:lnTo>
                  <a:lnTo>
                    <a:pt x="270" y="335"/>
                  </a:lnTo>
                  <a:lnTo>
                    <a:pt x="294" y="308"/>
                  </a:lnTo>
                  <a:lnTo>
                    <a:pt x="300" y="282"/>
                  </a:lnTo>
                  <a:lnTo>
                    <a:pt x="321" y="272"/>
                  </a:lnTo>
                  <a:lnTo>
                    <a:pt x="334" y="266"/>
                  </a:lnTo>
                  <a:lnTo>
                    <a:pt x="361" y="192"/>
                  </a:lnTo>
                  <a:lnTo>
                    <a:pt x="370" y="143"/>
                  </a:lnTo>
                  <a:lnTo>
                    <a:pt x="382" y="65"/>
                  </a:lnTo>
                  <a:lnTo>
                    <a:pt x="380" y="0"/>
                  </a:lnTo>
                  <a:lnTo>
                    <a:pt x="370" y="19"/>
                  </a:lnTo>
                  <a:lnTo>
                    <a:pt x="370"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2065" name="Freeform 78"/>
            <p:cNvSpPr/>
            <p:nvPr/>
          </p:nvSpPr>
          <p:spPr>
            <a:xfrm>
              <a:off x="1680" y="2029"/>
              <a:ext cx="72" cy="63"/>
            </a:xfrm>
            <a:custGeom>
              <a:avLst/>
              <a:gdLst>
                <a:gd name="txL" fmla="*/ 0 w 145"/>
                <a:gd name="txT" fmla="*/ 0 h 125"/>
                <a:gd name="txR" fmla="*/ 145 w 145"/>
                <a:gd name="txB" fmla="*/ 125 h 125"/>
              </a:gdLst>
              <a:ahLst/>
              <a:cxnLst>
                <a:cxn ang="0">
                  <a:pos x="95" y="0"/>
                </a:cxn>
                <a:cxn ang="0">
                  <a:pos x="74" y="21"/>
                </a:cxn>
                <a:cxn ang="0">
                  <a:pos x="69" y="38"/>
                </a:cxn>
                <a:cxn ang="0">
                  <a:pos x="63" y="62"/>
                </a:cxn>
                <a:cxn ang="0">
                  <a:pos x="74" y="93"/>
                </a:cxn>
                <a:cxn ang="0">
                  <a:pos x="33" y="60"/>
                </a:cxn>
                <a:cxn ang="0">
                  <a:pos x="0" y="30"/>
                </a:cxn>
                <a:cxn ang="0">
                  <a:pos x="12" y="53"/>
                </a:cxn>
                <a:cxn ang="0">
                  <a:pos x="50" y="85"/>
                </a:cxn>
                <a:cxn ang="0">
                  <a:pos x="99" y="114"/>
                </a:cxn>
                <a:cxn ang="0">
                  <a:pos x="135" y="125"/>
                </a:cxn>
                <a:cxn ang="0">
                  <a:pos x="116" y="98"/>
                </a:cxn>
                <a:cxn ang="0">
                  <a:pos x="101" y="83"/>
                </a:cxn>
                <a:cxn ang="0">
                  <a:pos x="105" y="60"/>
                </a:cxn>
                <a:cxn ang="0">
                  <a:pos x="124" y="43"/>
                </a:cxn>
                <a:cxn ang="0">
                  <a:pos x="145" y="24"/>
                </a:cxn>
                <a:cxn ang="0">
                  <a:pos x="95" y="0"/>
                </a:cxn>
                <a:cxn ang="0">
                  <a:pos x="95" y="0"/>
                </a:cxn>
              </a:cxnLst>
              <a:rect l="txL" t="txT" r="txR" b="txB"/>
              <a:pathLst>
                <a:path w="145" h="125">
                  <a:moveTo>
                    <a:pt x="95" y="0"/>
                  </a:moveTo>
                  <a:lnTo>
                    <a:pt x="74" y="21"/>
                  </a:lnTo>
                  <a:lnTo>
                    <a:pt x="69" y="38"/>
                  </a:lnTo>
                  <a:lnTo>
                    <a:pt x="63" y="62"/>
                  </a:lnTo>
                  <a:lnTo>
                    <a:pt x="74" y="93"/>
                  </a:lnTo>
                  <a:lnTo>
                    <a:pt x="33" y="60"/>
                  </a:lnTo>
                  <a:lnTo>
                    <a:pt x="0" y="30"/>
                  </a:lnTo>
                  <a:lnTo>
                    <a:pt x="12" y="53"/>
                  </a:lnTo>
                  <a:lnTo>
                    <a:pt x="50" y="85"/>
                  </a:lnTo>
                  <a:lnTo>
                    <a:pt x="99" y="114"/>
                  </a:lnTo>
                  <a:lnTo>
                    <a:pt x="135" y="125"/>
                  </a:lnTo>
                  <a:lnTo>
                    <a:pt x="116" y="98"/>
                  </a:lnTo>
                  <a:lnTo>
                    <a:pt x="101" y="83"/>
                  </a:lnTo>
                  <a:lnTo>
                    <a:pt x="105" y="60"/>
                  </a:lnTo>
                  <a:lnTo>
                    <a:pt x="124" y="43"/>
                  </a:lnTo>
                  <a:lnTo>
                    <a:pt x="145" y="24"/>
                  </a:lnTo>
                  <a:lnTo>
                    <a:pt x="95" y="0"/>
                  </a:lnTo>
                  <a:lnTo>
                    <a:pt x="9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66" name="Freeform 79"/>
            <p:cNvSpPr/>
            <p:nvPr/>
          </p:nvSpPr>
          <p:spPr>
            <a:xfrm>
              <a:off x="1813" y="2040"/>
              <a:ext cx="87" cy="55"/>
            </a:xfrm>
            <a:custGeom>
              <a:avLst/>
              <a:gdLst>
                <a:gd name="txL" fmla="*/ 0 w 175"/>
                <a:gd name="txT" fmla="*/ 0 h 111"/>
                <a:gd name="txR" fmla="*/ 175 w 175"/>
                <a:gd name="txB" fmla="*/ 111 h 111"/>
              </a:gdLst>
              <a:ahLst/>
              <a:cxnLst>
                <a:cxn ang="0">
                  <a:pos x="0" y="0"/>
                </a:cxn>
                <a:cxn ang="0">
                  <a:pos x="2" y="27"/>
                </a:cxn>
                <a:cxn ang="0">
                  <a:pos x="65" y="42"/>
                </a:cxn>
                <a:cxn ang="0">
                  <a:pos x="120" y="73"/>
                </a:cxn>
                <a:cxn ang="0">
                  <a:pos x="169" y="111"/>
                </a:cxn>
                <a:cxn ang="0">
                  <a:pos x="175" y="94"/>
                </a:cxn>
                <a:cxn ang="0">
                  <a:pos x="152" y="63"/>
                </a:cxn>
                <a:cxn ang="0">
                  <a:pos x="116" y="44"/>
                </a:cxn>
                <a:cxn ang="0">
                  <a:pos x="55" y="19"/>
                </a:cxn>
                <a:cxn ang="0">
                  <a:pos x="0" y="0"/>
                </a:cxn>
                <a:cxn ang="0">
                  <a:pos x="0" y="0"/>
                </a:cxn>
              </a:cxnLst>
              <a:rect l="txL" t="txT" r="txR" b="txB"/>
              <a:pathLst>
                <a:path w="175" h="111">
                  <a:moveTo>
                    <a:pt x="0" y="0"/>
                  </a:moveTo>
                  <a:lnTo>
                    <a:pt x="2" y="27"/>
                  </a:lnTo>
                  <a:lnTo>
                    <a:pt x="65" y="42"/>
                  </a:lnTo>
                  <a:lnTo>
                    <a:pt x="120" y="73"/>
                  </a:lnTo>
                  <a:lnTo>
                    <a:pt x="169" y="111"/>
                  </a:lnTo>
                  <a:lnTo>
                    <a:pt x="175" y="94"/>
                  </a:lnTo>
                  <a:lnTo>
                    <a:pt x="152" y="63"/>
                  </a:lnTo>
                  <a:lnTo>
                    <a:pt x="116" y="44"/>
                  </a:lnTo>
                  <a:lnTo>
                    <a:pt x="55" y="19"/>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67" name="Freeform 80"/>
            <p:cNvSpPr/>
            <p:nvPr/>
          </p:nvSpPr>
          <p:spPr>
            <a:xfrm>
              <a:off x="1514" y="2012"/>
              <a:ext cx="133" cy="61"/>
            </a:xfrm>
            <a:custGeom>
              <a:avLst/>
              <a:gdLst>
                <a:gd name="txL" fmla="*/ 0 w 266"/>
                <a:gd name="txT" fmla="*/ 0 h 124"/>
                <a:gd name="txR" fmla="*/ 266 w 266"/>
                <a:gd name="txB" fmla="*/ 124 h 124"/>
              </a:gdLst>
              <a:ahLst/>
              <a:cxnLst>
                <a:cxn ang="0">
                  <a:pos x="0" y="95"/>
                </a:cxn>
                <a:cxn ang="0">
                  <a:pos x="46" y="105"/>
                </a:cxn>
                <a:cxn ang="0">
                  <a:pos x="66" y="76"/>
                </a:cxn>
                <a:cxn ang="0">
                  <a:pos x="57" y="71"/>
                </a:cxn>
                <a:cxn ang="0">
                  <a:pos x="44" y="71"/>
                </a:cxn>
                <a:cxn ang="0">
                  <a:pos x="76" y="54"/>
                </a:cxn>
                <a:cxn ang="0">
                  <a:pos x="137" y="44"/>
                </a:cxn>
                <a:cxn ang="0">
                  <a:pos x="215" y="19"/>
                </a:cxn>
                <a:cxn ang="0">
                  <a:pos x="218" y="29"/>
                </a:cxn>
                <a:cxn ang="0">
                  <a:pos x="237" y="27"/>
                </a:cxn>
                <a:cxn ang="0">
                  <a:pos x="241" y="14"/>
                </a:cxn>
                <a:cxn ang="0">
                  <a:pos x="228" y="10"/>
                </a:cxn>
                <a:cxn ang="0">
                  <a:pos x="245" y="0"/>
                </a:cxn>
                <a:cxn ang="0">
                  <a:pos x="266" y="6"/>
                </a:cxn>
                <a:cxn ang="0">
                  <a:pos x="262" y="23"/>
                </a:cxn>
                <a:cxn ang="0">
                  <a:pos x="215" y="57"/>
                </a:cxn>
                <a:cxn ang="0">
                  <a:pos x="110" y="80"/>
                </a:cxn>
                <a:cxn ang="0">
                  <a:pos x="76" y="107"/>
                </a:cxn>
                <a:cxn ang="0">
                  <a:pos x="53" y="124"/>
                </a:cxn>
                <a:cxn ang="0">
                  <a:pos x="0" y="109"/>
                </a:cxn>
                <a:cxn ang="0">
                  <a:pos x="0" y="95"/>
                </a:cxn>
                <a:cxn ang="0">
                  <a:pos x="0" y="95"/>
                </a:cxn>
              </a:cxnLst>
              <a:rect l="txL" t="txT" r="txR" b="txB"/>
              <a:pathLst>
                <a:path w="266" h="124">
                  <a:moveTo>
                    <a:pt x="0" y="95"/>
                  </a:moveTo>
                  <a:lnTo>
                    <a:pt x="46" y="105"/>
                  </a:lnTo>
                  <a:lnTo>
                    <a:pt x="66" y="76"/>
                  </a:lnTo>
                  <a:lnTo>
                    <a:pt x="57" y="71"/>
                  </a:lnTo>
                  <a:lnTo>
                    <a:pt x="44" y="71"/>
                  </a:lnTo>
                  <a:lnTo>
                    <a:pt x="76" y="54"/>
                  </a:lnTo>
                  <a:lnTo>
                    <a:pt x="137" y="44"/>
                  </a:lnTo>
                  <a:lnTo>
                    <a:pt x="215" y="19"/>
                  </a:lnTo>
                  <a:lnTo>
                    <a:pt x="218" y="29"/>
                  </a:lnTo>
                  <a:lnTo>
                    <a:pt x="237" y="27"/>
                  </a:lnTo>
                  <a:lnTo>
                    <a:pt x="241" y="14"/>
                  </a:lnTo>
                  <a:lnTo>
                    <a:pt x="228" y="10"/>
                  </a:lnTo>
                  <a:lnTo>
                    <a:pt x="245" y="0"/>
                  </a:lnTo>
                  <a:lnTo>
                    <a:pt x="266" y="6"/>
                  </a:lnTo>
                  <a:lnTo>
                    <a:pt x="262" y="23"/>
                  </a:lnTo>
                  <a:lnTo>
                    <a:pt x="215" y="57"/>
                  </a:lnTo>
                  <a:lnTo>
                    <a:pt x="110" y="80"/>
                  </a:lnTo>
                  <a:lnTo>
                    <a:pt x="76" y="107"/>
                  </a:lnTo>
                  <a:lnTo>
                    <a:pt x="53" y="124"/>
                  </a:lnTo>
                  <a:lnTo>
                    <a:pt x="0" y="109"/>
                  </a:lnTo>
                  <a:lnTo>
                    <a:pt x="0" y="95"/>
                  </a:lnTo>
                  <a:lnTo>
                    <a:pt x="0" y="95"/>
                  </a:lnTo>
                  <a:close/>
                </a:path>
              </a:pathLst>
            </a:custGeom>
            <a:solidFill>
              <a:srgbClr val="000000"/>
            </a:solidFill>
            <a:ln w="9525">
              <a:noFill/>
            </a:ln>
          </p:spPr>
          <p:txBody>
            <a:bodyPr/>
            <a:lstStyle/>
            <a:p>
              <a:endParaRPr dirty="0">
                <a:latin typeface="Arial" panose="020B0604020202020204" pitchFamily="34" charset="0"/>
              </a:endParaRPr>
            </a:p>
          </p:txBody>
        </p:sp>
        <p:sp>
          <p:nvSpPr>
            <p:cNvPr id="42068" name="Freeform 81"/>
            <p:cNvSpPr/>
            <p:nvPr/>
          </p:nvSpPr>
          <p:spPr>
            <a:xfrm>
              <a:off x="1782" y="2050"/>
              <a:ext cx="52" cy="157"/>
            </a:xfrm>
            <a:custGeom>
              <a:avLst/>
              <a:gdLst>
                <a:gd name="txL" fmla="*/ 0 w 104"/>
                <a:gd name="txT" fmla="*/ 0 h 316"/>
                <a:gd name="txR" fmla="*/ 104 w 104"/>
                <a:gd name="txB" fmla="*/ 316 h 316"/>
              </a:gdLst>
              <a:ahLst/>
              <a:cxnLst>
                <a:cxn ang="0">
                  <a:pos x="70" y="0"/>
                </a:cxn>
                <a:cxn ang="0">
                  <a:pos x="64" y="94"/>
                </a:cxn>
                <a:cxn ang="0">
                  <a:pos x="39" y="225"/>
                </a:cxn>
                <a:cxn ang="0">
                  <a:pos x="0" y="303"/>
                </a:cxn>
                <a:cxn ang="0">
                  <a:pos x="20" y="289"/>
                </a:cxn>
                <a:cxn ang="0">
                  <a:pos x="45" y="316"/>
                </a:cxn>
                <a:cxn ang="0">
                  <a:pos x="53" y="289"/>
                </a:cxn>
                <a:cxn ang="0">
                  <a:pos x="39" y="276"/>
                </a:cxn>
                <a:cxn ang="0">
                  <a:pos x="64" y="211"/>
                </a:cxn>
                <a:cxn ang="0">
                  <a:pos x="77" y="126"/>
                </a:cxn>
                <a:cxn ang="0">
                  <a:pos x="91" y="145"/>
                </a:cxn>
                <a:cxn ang="0">
                  <a:pos x="83" y="211"/>
                </a:cxn>
                <a:cxn ang="0">
                  <a:pos x="98" y="158"/>
                </a:cxn>
                <a:cxn ang="0">
                  <a:pos x="104" y="101"/>
                </a:cxn>
                <a:cxn ang="0">
                  <a:pos x="98" y="10"/>
                </a:cxn>
                <a:cxn ang="0">
                  <a:pos x="70" y="0"/>
                </a:cxn>
                <a:cxn ang="0">
                  <a:pos x="70" y="0"/>
                </a:cxn>
              </a:cxnLst>
              <a:rect l="txL" t="txT" r="txR" b="txB"/>
              <a:pathLst>
                <a:path w="104" h="316">
                  <a:moveTo>
                    <a:pt x="70" y="0"/>
                  </a:moveTo>
                  <a:lnTo>
                    <a:pt x="64" y="94"/>
                  </a:lnTo>
                  <a:lnTo>
                    <a:pt x="39" y="225"/>
                  </a:lnTo>
                  <a:lnTo>
                    <a:pt x="0" y="303"/>
                  </a:lnTo>
                  <a:lnTo>
                    <a:pt x="20" y="289"/>
                  </a:lnTo>
                  <a:lnTo>
                    <a:pt x="45" y="316"/>
                  </a:lnTo>
                  <a:lnTo>
                    <a:pt x="53" y="289"/>
                  </a:lnTo>
                  <a:lnTo>
                    <a:pt x="39" y="276"/>
                  </a:lnTo>
                  <a:lnTo>
                    <a:pt x="64" y="211"/>
                  </a:lnTo>
                  <a:lnTo>
                    <a:pt x="77" y="126"/>
                  </a:lnTo>
                  <a:lnTo>
                    <a:pt x="91" y="145"/>
                  </a:lnTo>
                  <a:lnTo>
                    <a:pt x="83" y="211"/>
                  </a:lnTo>
                  <a:lnTo>
                    <a:pt x="98" y="158"/>
                  </a:lnTo>
                  <a:lnTo>
                    <a:pt x="104" y="101"/>
                  </a:lnTo>
                  <a:lnTo>
                    <a:pt x="98" y="10"/>
                  </a:lnTo>
                  <a:lnTo>
                    <a:pt x="70" y="0"/>
                  </a:lnTo>
                  <a:lnTo>
                    <a:pt x="7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69" name="Freeform 82"/>
            <p:cNvSpPr/>
            <p:nvPr/>
          </p:nvSpPr>
          <p:spPr>
            <a:xfrm>
              <a:off x="1587" y="2206"/>
              <a:ext cx="213" cy="240"/>
            </a:xfrm>
            <a:custGeom>
              <a:avLst/>
              <a:gdLst>
                <a:gd name="txL" fmla="*/ 0 w 426"/>
                <a:gd name="txT" fmla="*/ 0 h 481"/>
                <a:gd name="txR" fmla="*/ 426 w 426"/>
                <a:gd name="txB" fmla="*/ 481 h 481"/>
              </a:gdLst>
              <a:ahLst/>
              <a:cxnLst>
                <a:cxn ang="0">
                  <a:pos x="378" y="25"/>
                </a:cxn>
                <a:cxn ang="0">
                  <a:pos x="382" y="13"/>
                </a:cxn>
                <a:cxn ang="0">
                  <a:pos x="407" y="0"/>
                </a:cxn>
                <a:cxn ang="0">
                  <a:pos x="426" y="34"/>
                </a:cxn>
                <a:cxn ang="0">
                  <a:pos x="409" y="80"/>
                </a:cxn>
                <a:cxn ang="0">
                  <a:pos x="369" y="150"/>
                </a:cxn>
                <a:cxn ang="0">
                  <a:pos x="293" y="251"/>
                </a:cxn>
                <a:cxn ang="0">
                  <a:pos x="188" y="354"/>
                </a:cxn>
                <a:cxn ang="0">
                  <a:pos x="84" y="443"/>
                </a:cxn>
                <a:cxn ang="0">
                  <a:pos x="55" y="477"/>
                </a:cxn>
                <a:cxn ang="0">
                  <a:pos x="59" y="447"/>
                </a:cxn>
                <a:cxn ang="0">
                  <a:pos x="42" y="445"/>
                </a:cxn>
                <a:cxn ang="0">
                  <a:pos x="13" y="454"/>
                </a:cxn>
                <a:cxn ang="0">
                  <a:pos x="21" y="468"/>
                </a:cxn>
                <a:cxn ang="0">
                  <a:pos x="38" y="472"/>
                </a:cxn>
                <a:cxn ang="0">
                  <a:pos x="31" y="481"/>
                </a:cxn>
                <a:cxn ang="0">
                  <a:pos x="13" y="477"/>
                </a:cxn>
                <a:cxn ang="0">
                  <a:pos x="0" y="462"/>
                </a:cxn>
                <a:cxn ang="0">
                  <a:pos x="8" y="445"/>
                </a:cxn>
                <a:cxn ang="0">
                  <a:pos x="34" y="437"/>
                </a:cxn>
                <a:cxn ang="0">
                  <a:pos x="51" y="435"/>
                </a:cxn>
                <a:cxn ang="0">
                  <a:pos x="70" y="445"/>
                </a:cxn>
                <a:cxn ang="0">
                  <a:pos x="65" y="422"/>
                </a:cxn>
                <a:cxn ang="0">
                  <a:pos x="97" y="388"/>
                </a:cxn>
                <a:cxn ang="0">
                  <a:pos x="152" y="333"/>
                </a:cxn>
                <a:cxn ang="0">
                  <a:pos x="135" y="361"/>
                </a:cxn>
                <a:cxn ang="0">
                  <a:pos x="97" y="409"/>
                </a:cxn>
                <a:cxn ang="0">
                  <a:pos x="135" y="388"/>
                </a:cxn>
                <a:cxn ang="0">
                  <a:pos x="183" y="337"/>
                </a:cxn>
                <a:cxn ang="0">
                  <a:pos x="262" y="264"/>
                </a:cxn>
                <a:cxn ang="0">
                  <a:pos x="314" y="200"/>
                </a:cxn>
                <a:cxn ang="0">
                  <a:pos x="372" y="114"/>
                </a:cxn>
                <a:cxn ang="0">
                  <a:pos x="407" y="55"/>
                </a:cxn>
                <a:cxn ang="0">
                  <a:pos x="403" y="34"/>
                </a:cxn>
                <a:cxn ang="0">
                  <a:pos x="378" y="25"/>
                </a:cxn>
                <a:cxn ang="0">
                  <a:pos x="378" y="25"/>
                </a:cxn>
              </a:cxnLst>
              <a:rect l="txL" t="txT" r="txR" b="txB"/>
              <a:pathLst>
                <a:path w="426" h="481">
                  <a:moveTo>
                    <a:pt x="378" y="25"/>
                  </a:moveTo>
                  <a:lnTo>
                    <a:pt x="382" y="13"/>
                  </a:lnTo>
                  <a:lnTo>
                    <a:pt x="407" y="0"/>
                  </a:lnTo>
                  <a:lnTo>
                    <a:pt x="426" y="34"/>
                  </a:lnTo>
                  <a:lnTo>
                    <a:pt x="409" y="80"/>
                  </a:lnTo>
                  <a:lnTo>
                    <a:pt x="369" y="150"/>
                  </a:lnTo>
                  <a:lnTo>
                    <a:pt x="293" y="251"/>
                  </a:lnTo>
                  <a:lnTo>
                    <a:pt x="188" y="354"/>
                  </a:lnTo>
                  <a:lnTo>
                    <a:pt x="84" y="443"/>
                  </a:lnTo>
                  <a:lnTo>
                    <a:pt x="55" y="477"/>
                  </a:lnTo>
                  <a:lnTo>
                    <a:pt x="59" y="447"/>
                  </a:lnTo>
                  <a:lnTo>
                    <a:pt x="42" y="445"/>
                  </a:lnTo>
                  <a:lnTo>
                    <a:pt x="13" y="454"/>
                  </a:lnTo>
                  <a:lnTo>
                    <a:pt x="21" y="468"/>
                  </a:lnTo>
                  <a:lnTo>
                    <a:pt x="38" y="472"/>
                  </a:lnTo>
                  <a:lnTo>
                    <a:pt x="31" y="481"/>
                  </a:lnTo>
                  <a:lnTo>
                    <a:pt x="13" y="477"/>
                  </a:lnTo>
                  <a:lnTo>
                    <a:pt x="0" y="462"/>
                  </a:lnTo>
                  <a:lnTo>
                    <a:pt x="8" y="445"/>
                  </a:lnTo>
                  <a:lnTo>
                    <a:pt x="34" y="437"/>
                  </a:lnTo>
                  <a:lnTo>
                    <a:pt x="51" y="435"/>
                  </a:lnTo>
                  <a:lnTo>
                    <a:pt x="70" y="445"/>
                  </a:lnTo>
                  <a:lnTo>
                    <a:pt x="65" y="422"/>
                  </a:lnTo>
                  <a:lnTo>
                    <a:pt x="97" y="388"/>
                  </a:lnTo>
                  <a:lnTo>
                    <a:pt x="152" y="333"/>
                  </a:lnTo>
                  <a:lnTo>
                    <a:pt x="135" y="361"/>
                  </a:lnTo>
                  <a:lnTo>
                    <a:pt x="97" y="409"/>
                  </a:lnTo>
                  <a:lnTo>
                    <a:pt x="135" y="388"/>
                  </a:lnTo>
                  <a:lnTo>
                    <a:pt x="183" y="337"/>
                  </a:lnTo>
                  <a:lnTo>
                    <a:pt x="262" y="264"/>
                  </a:lnTo>
                  <a:lnTo>
                    <a:pt x="314" y="200"/>
                  </a:lnTo>
                  <a:lnTo>
                    <a:pt x="372" y="114"/>
                  </a:lnTo>
                  <a:lnTo>
                    <a:pt x="407" y="55"/>
                  </a:lnTo>
                  <a:lnTo>
                    <a:pt x="403" y="34"/>
                  </a:lnTo>
                  <a:lnTo>
                    <a:pt x="378" y="25"/>
                  </a:lnTo>
                  <a:lnTo>
                    <a:pt x="378" y="25"/>
                  </a:lnTo>
                  <a:close/>
                </a:path>
              </a:pathLst>
            </a:custGeom>
            <a:solidFill>
              <a:srgbClr val="000000"/>
            </a:solidFill>
            <a:ln w="9525">
              <a:noFill/>
            </a:ln>
          </p:spPr>
          <p:txBody>
            <a:bodyPr/>
            <a:lstStyle/>
            <a:p>
              <a:endParaRPr dirty="0">
                <a:latin typeface="Arial" panose="020B0604020202020204" pitchFamily="34" charset="0"/>
              </a:endParaRPr>
            </a:p>
          </p:txBody>
        </p:sp>
        <p:sp>
          <p:nvSpPr>
            <p:cNvPr id="42070" name="Freeform 83"/>
            <p:cNvSpPr/>
            <p:nvPr/>
          </p:nvSpPr>
          <p:spPr>
            <a:xfrm>
              <a:off x="1670" y="2225"/>
              <a:ext cx="108" cy="137"/>
            </a:xfrm>
            <a:custGeom>
              <a:avLst/>
              <a:gdLst>
                <a:gd name="txL" fmla="*/ 0 w 217"/>
                <a:gd name="txT" fmla="*/ 0 h 276"/>
                <a:gd name="txR" fmla="*/ 217 w 217"/>
                <a:gd name="txB" fmla="*/ 276 h 276"/>
              </a:gdLst>
              <a:ahLst/>
              <a:cxnLst>
                <a:cxn ang="0">
                  <a:pos x="207" y="0"/>
                </a:cxn>
                <a:cxn ang="0">
                  <a:pos x="190" y="42"/>
                </a:cxn>
                <a:cxn ang="0">
                  <a:pos x="154" y="101"/>
                </a:cxn>
                <a:cxn ang="0">
                  <a:pos x="80" y="194"/>
                </a:cxn>
                <a:cxn ang="0">
                  <a:pos x="0" y="276"/>
                </a:cxn>
                <a:cxn ang="0">
                  <a:pos x="42" y="247"/>
                </a:cxn>
                <a:cxn ang="0">
                  <a:pos x="101" y="185"/>
                </a:cxn>
                <a:cxn ang="0">
                  <a:pos x="166" y="99"/>
                </a:cxn>
                <a:cxn ang="0">
                  <a:pos x="204" y="40"/>
                </a:cxn>
                <a:cxn ang="0">
                  <a:pos x="217" y="0"/>
                </a:cxn>
                <a:cxn ang="0">
                  <a:pos x="207" y="0"/>
                </a:cxn>
                <a:cxn ang="0">
                  <a:pos x="207" y="0"/>
                </a:cxn>
              </a:cxnLst>
              <a:rect l="txL" t="txT" r="txR" b="txB"/>
              <a:pathLst>
                <a:path w="217" h="276">
                  <a:moveTo>
                    <a:pt x="207" y="0"/>
                  </a:moveTo>
                  <a:lnTo>
                    <a:pt x="190" y="42"/>
                  </a:lnTo>
                  <a:lnTo>
                    <a:pt x="154" y="101"/>
                  </a:lnTo>
                  <a:lnTo>
                    <a:pt x="80" y="194"/>
                  </a:lnTo>
                  <a:lnTo>
                    <a:pt x="0" y="276"/>
                  </a:lnTo>
                  <a:lnTo>
                    <a:pt x="42" y="247"/>
                  </a:lnTo>
                  <a:lnTo>
                    <a:pt x="101" y="185"/>
                  </a:lnTo>
                  <a:lnTo>
                    <a:pt x="166" y="99"/>
                  </a:lnTo>
                  <a:lnTo>
                    <a:pt x="204" y="40"/>
                  </a:lnTo>
                  <a:lnTo>
                    <a:pt x="217" y="0"/>
                  </a:lnTo>
                  <a:lnTo>
                    <a:pt x="207" y="0"/>
                  </a:lnTo>
                  <a:lnTo>
                    <a:pt x="20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1" name="Freeform 84"/>
            <p:cNvSpPr/>
            <p:nvPr/>
          </p:nvSpPr>
          <p:spPr>
            <a:xfrm>
              <a:off x="1344" y="2076"/>
              <a:ext cx="155" cy="610"/>
            </a:xfrm>
            <a:custGeom>
              <a:avLst/>
              <a:gdLst>
                <a:gd name="txL" fmla="*/ 0 w 310"/>
                <a:gd name="txT" fmla="*/ 0 h 1220"/>
                <a:gd name="txR" fmla="*/ 310 w 310"/>
                <a:gd name="txB" fmla="*/ 1220 h 1220"/>
              </a:gdLst>
              <a:ahLst/>
              <a:cxnLst>
                <a:cxn ang="0">
                  <a:pos x="310" y="0"/>
                </a:cxn>
                <a:cxn ang="0">
                  <a:pos x="245" y="62"/>
                </a:cxn>
                <a:cxn ang="0">
                  <a:pos x="167" y="176"/>
                </a:cxn>
                <a:cxn ang="0">
                  <a:pos x="104" y="290"/>
                </a:cxn>
                <a:cxn ang="0">
                  <a:pos x="34" y="460"/>
                </a:cxn>
                <a:cxn ang="0">
                  <a:pos x="6" y="593"/>
                </a:cxn>
                <a:cxn ang="0">
                  <a:pos x="0" y="724"/>
                </a:cxn>
                <a:cxn ang="0">
                  <a:pos x="42" y="857"/>
                </a:cxn>
                <a:cxn ang="0">
                  <a:pos x="122" y="1015"/>
                </a:cxn>
                <a:cxn ang="0">
                  <a:pos x="141" y="1045"/>
                </a:cxn>
                <a:cxn ang="0">
                  <a:pos x="175" y="1115"/>
                </a:cxn>
                <a:cxn ang="0">
                  <a:pos x="253" y="1220"/>
                </a:cxn>
                <a:cxn ang="0">
                  <a:pos x="256" y="1190"/>
                </a:cxn>
                <a:cxn ang="0">
                  <a:pos x="209" y="1129"/>
                </a:cxn>
                <a:cxn ang="0">
                  <a:pos x="228" y="1096"/>
                </a:cxn>
                <a:cxn ang="0">
                  <a:pos x="256" y="1070"/>
                </a:cxn>
                <a:cxn ang="0">
                  <a:pos x="245" y="1053"/>
                </a:cxn>
                <a:cxn ang="0">
                  <a:pos x="217" y="1083"/>
                </a:cxn>
                <a:cxn ang="0">
                  <a:pos x="196" y="1112"/>
                </a:cxn>
                <a:cxn ang="0">
                  <a:pos x="190" y="1095"/>
                </a:cxn>
                <a:cxn ang="0">
                  <a:pos x="209" y="1060"/>
                </a:cxn>
                <a:cxn ang="0">
                  <a:pos x="243" y="1032"/>
                </a:cxn>
                <a:cxn ang="0">
                  <a:pos x="228" y="1017"/>
                </a:cxn>
                <a:cxn ang="0">
                  <a:pos x="196" y="1049"/>
                </a:cxn>
                <a:cxn ang="0">
                  <a:pos x="177" y="1079"/>
                </a:cxn>
                <a:cxn ang="0">
                  <a:pos x="169" y="1053"/>
                </a:cxn>
                <a:cxn ang="0">
                  <a:pos x="196" y="1017"/>
                </a:cxn>
                <a:cxn ang="0">
                  <a:pos x="217" y="996"/>
                </a:cxn>
                <a:cxn ang="0">
                  <a:pos x="209" y="988"/>
                </a:cxn>
                <a:cxn ang="0">
                  <a:pos x="182" y="1009"/>
                </a:cxn>
                <a:cxn ang="0">
                  <a:pos x="160" y="1049"/>
                </a:cxn>
                <a:cxn ang="0">
                  <a:pos x="146" y="1030"/>
                </a:cxn>
                <a:cxn ang="0">
                  <a:pos x="190" y="963"/>
                </a:cxn>
                <a:cxn ang="0">
                  <a:pos x="182" y="952"/>
                </a:cxn>
                <a:cxn ang="0">
                  <a:pos x="137" y="1013"/>
                </a:cxn>
                <a:cxn ang="0">
                  <a:pos x="89" y="922"/>
                </a:cxn>
                <a:cxn ang="0">
                  <a:pos x="13" y="733"/>
                </a:cxn>
                <a:cxn ang="0">
                  <a:pos x="11" y="695"/>
                </a:cxn>
                <a:cxn ang="0">
                  <a:pos x="23" y="560"/>
                </a:cxn>
                <a:cxn ang="0">
                  <a:pos x="42" y="473"/>
                </a:cxn>
                <a:cxn ang="0">
                  <a:pos x="68" y="406"/>
                </a:cxn>
                <a:cxn ang="0">
                  <a:pos x="120" y="281"/>
                </a:cxn>
                <a:cxn ang="0">
                  <a:pos x="173" y="194"/>
                </a:cxn>
                <a:cxn ang="0">
                  <a:pos x="222" y="110"/>
                </a:cxn>
                <a:cxn ang="0">
                  <a:pos x="268" y="51"/>
                </a:cxn>
                <a:cxn ang="0">
                  <a:pos x="310" y="0"/>
                </a:cxn>
                <a:cxn ang="0">
                  <a:pos x="310" y="0"/>
                </a:cxn>
              </a:cxnLst>
              <a:rect l="txL" t="txT" r="txR" b="txB"/>
              <a:pathLst>
                <a:path w="310" h="1220">
                  <a:moveTo>
                    <a:pt x="310" y="0"/>
                  </a:moveTo>
                  <a:lnTo>
                    <a:pt x="245" y="62"/>
                  </a:lnTo>
                  <a:lnTo>
                    <a:pt x="167" y="176"/>
                  </a:lnTo>
                  <a:lnTo>
                    <a:pt x="104" y="290"/>
                  </a:lnTo>
                  <a:lnTo>
                    <a:pt x="34" y="460"/>
                  </a:lnTo>
                  <a:lnTo>
                    <a:pt x="6" y="593"/>
                  </a:lnTo>
                  <a:lnTo>
                    <a:pt x="0" y="724"/>
                  </a:lnTo>
                  <a:lnTo>
                    <a:pt x="42" y="857"/>
                  </a:lnTo>
                  <a:lnTo>
                    <a:pt x="122" y="1015"/>
                  </a:lnTo>
                  <a:lnTo>
                    <a:pt x="141" y="1045"/>
                  </a:lnTo>
                  <a:lnTo>
                    <a:pt x="175" y="1115"/>
                  </a:lnTo>
                  <a:lnTo>
                    <a:pt x="253" y="1220"/>
                  </a:lnTo>
                  <a:lnTo>
                    <a:pt x="256" y="1190"/>
                  </a:lnTo>
                  <a:lnTo>
                    <a:pt x="209" y="1129"/>
                  </a:lnTo>
                  <a:lnTo>
                    <a:pt x="228" y="1096"/>
                  </a:lnTo>
                  <a:lnTo>
                    <a:pt x="256" y="1070"/>
                  </a:lnTo>
                  <a:lnTo>
                    <a:pt x="245" y="1053"/>
                  </a:lnTo>
                  <a:lnTo>
                    <a:pt x="217" y="1083"/>
                  </a:lnTo>
                  <a:lnTo>
                    <a:pt x="196" y="1112"/>
                  </a:lnTo>
                  <a:lnTo>
                    <a:pt x="190" y="1095"/>
                  </a:lnTo>
                  <a:lnTo>
                    <a:pt x="209" y="1060"/>
                  </a:lnTo>
                  <a:lnTo>
                    <a:pt x="243" y="1032"/>
                  </a:lnTo>
                  <a:lnTo>
                    <a:pt x="228" y="1017"/>
                  </a:lnTo>
                  <a:lnTo>
                    <a:pt x="196" y="1049"/>
                  </a:lnTo>
                  <a:lnTo>
                    <a:pt x="177" y="1079"/>
                  </a:lnTo>
                  <a:lnTo>
                    <a:pt x="169" y="1053"/>
                  </a:lnTo>
                  <a:lnTo>
                    <a:pt x="196" y="1017"/>
                  </a:lnTo>
                  <a:lnTo>
                    <a:pt x="217" y="996"/>
                  </a:lnTo>
                  <a:lnTo>
                    <a:pt x="209" y="988"/>
                  </a:lnTo>
                  <a:lnTo>
                    <a:pt x="182" y="1009"/>
                  </a:lnTo>
                  <a:lnTo>
                    <a:pt x="160" y="1049"/>
                  </a:lnTo>
                  <a:lnTo>
                    <a:pt x="146" y="1030"/>
                  </a:lnTo>
                  <a:lnTo>
                    <a:pt x="190" y="963"/>
                  </a:lnTo>
                  <a:lnTo>
                    <a:pt x="182" y="952"/>
                  </a:lnTo>
                  <a:lnTo>
                    <a:pt x="137" y="1013"/>
                  </a:lnTo>
                  <a:lnTo>
                    <a:pt x="89" y="922"/>
                  </a:lnTo>
                  <a:lnTo>
                    <a:pt x="13" y="733"/>
                  </a:lnTo>
                  <a:lnTo>
                    <a:pt x="11" y="695"/>
                  </a:lnTo>
                  <a:lnTo>
                    <a:pt x="23" y="560"/>
                  </a:lnTo>
                  <a:lnTo>
                    <a:pt x="42" y="473"/>
                  </a:lnTo>
                  <a:lnTo>
                    <a:pt x="68" y="406"/>
                  </a:lnTo>
                  <a:lnTo>
                    <a:pt x="120" y="281"/>
                  </a:lnTo>
                  <a:lnTo>
                    <a:pt x="173" y="194"/>
                  </a:lnTo>
                  <a:lnTo>
                    <a:pt x="222" y="110"/>
                  </a:lnTo>
                  <a:lnTo>
                    <a:pt x="268" y="51"/>
                  </a:lnTo>
                  <a:lnTo>
                    <a:pt x="310" y="0"/>
                  </a:lnTo>
                  <a:lnTo>
                    <a:pt x="3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2" name="Freeform 85"/>
            <p:cNvSpPr/>
            <p:nvPr/>
          </p:nvSpPr>
          <p:spPr>
            <a:xfrm>
              <a:off x="1524" y="2097"/>
              <a:ext cx="70" cy="362"/>
            </a:xfrm>
            <a:custGeom>
              <a:avLst/>
              <a:gdLst>
                <a:gd name="txL" fmla="*/ 0 w 138"/>
                <a:gd name="txT" fmla="*/ 0 h 725"/>
                <a:gd name="txR" fmla="*/ 138 w 138"/>
                <a:gd name="txB" fmla="*/ 725 h 725"/>
              </a:gdLst>
              <a:ahLst/>
              <a:cxnLst>
                <a:cxn ang="0">
                  <a:pos x="59" y="0"/>
                </a:cxn>
                <a:cxn ang="0">
                  <a:pos x="91" y="46"/>
                </a:cxn>
                <a:cxn ang="0">
                  <a:pos x="104" y="92"/>
                </a:cxn>
                <a:cxn ang="0">
                  <a:pos x="110" y="172"/>
                </a:cxn>
                <a:cxn ang="0">
                  <a:pos x="110" y="265"/>
                </a:cxn>
                <a:cxn ang="0">
                  <a:pos x="72" y="371"/>
                </a:cxn>
                <a:cxn ang="0">
                  <a:pos x="19" y="571"/>
                </a:cxn>
                <a:cxn ang="0">
                  <a:pos x="0" y="656"/>
                </a:cxn>
                <a:cxn ang="0">
                  <a:pos x="51" y="723"/>
                </a:cxn>
                <a:cxn ang="0">
                  <a:pos x="110" y="725"/>
                </a:cxn>
                <a:cxn ang="0">
                  <a:pos x="85" y="685"/>
                </a:cxn>
                <a:cxn ang="0">
                  <a:pos x="53" y="637"/>
                </a:cxn>
                <a:cxn ang="0">
                  <a:pos x="45" y="571"/>
                </a:cxn>
                <a:cxn ang="0">
                  <a:pos x="78" y="459"/>
                </a:cxn>
                <a:cxn ang="0">
                  <a:pos x="119" y="297"/>
                </a:cxn>
                <a:cxn ang="0">
                  <a:pos x="138" y="198"/>
                </a:cxn>
                <a:cxn ang="0">
                  <a:pos x="119" y="92"/>
                </a:cxn>
                <a:cxn ang="0">
                  <a:pos x="106" y="46"/>
                </a:cxn>
                <a:cxn ang="0">
                  <a:pos x="59" y="0"/>
                </a:cxn>
                <a:cxn ang="0">
                  <a:pos x="59" y="0"/>
                </a:cxn>
              </a:cxnLst>
              <a:rect l="txL" t="txT" r="txR" b="txB"/>
              <a:pathLst>
                <a:path w="138" h="725">
                  <a:moveTo>
                    <a:pt x="59" y="0"/>
                  </a:moveTo>
                  <a:lnTo>
                    <a:pt x="91" y="46"/>
                  </a:lnTo>
                  <a:lnTo>
                    <a:pt x="104" y="92"/>
                  </a:lnTo>
                  <a:lnTo>
                    <a:pt x="110" y="172"/>
                  </a:lnTo>
                  <a:lnTo>
                    <a:pt x="110" y="265"/>
                  </a:lnTo>
                  <a:lnTo>
                    <a:pt x="72" y="371"/>
                  </a:lnTo>
                  <a:lnTo>
                    <a:pt x="19" y="571"/>
                  </a:lnTo>
                  <a:lnTo>
                    <a:pt x="0" y="656"/>
                  </a:lnTo>
                  <a:lnTo>
                    <a:pt x="51" y="723"/>
                  </a:lnTo>
                  <a:lnTo>
                    <a:pt x="110" y="725"/>
                  </a:lnTo>
                  <a:lnTo>
                    <a:pt x="85" y="685"/>
                  </a:lnTo>
                  <a:lnTo>
                    <a:pt x="53" y="637"/>
                  </a:lnTo>
                  <a:lnTo>
                    <a:pt x="45" y="571"/>
                  </a:lnTo>
                  <a:lnTo>
                    <a:pt x="78" y="459"/>
                  </a:lnTo>
                  <a:lnTo>
                    <a:pt x="119" y="297"/>
                  </a:lnTo>
                  <a:lnTo>
                    <a:pt x="138" y="198"/>
                  </a:lnTo>
                  <a:lnTo>
                    <a:pt x="119" y="92"/>
                  </a:lnTo>
                  <a:lnTo>
                    <a:pt x="106" y="46"/>
                  </a:lnTo>
                  <a:lnTo>
                    <a:pt x="59" y="0"/>
                  </a:lnTo>
                  <a:lnTo>
                    <a:pt x="5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3" name="Freeform 86"/>
            <p:cNvSpPr/>
            <p:nvPr/>
          </p:nvSpPr>
          <p:spPr>
            <a:xfrm>
              <a:off x="1434" y="2527"/>
              <a:ext cx="97" cy="127"/>
            </a:xfrm>
            <a:custGeom>
              <a:avLst/>
              <a:gdLst>
                <a:gd name="txL" fmla="*/ 0 w 194"/>
                <a:gd name="txT" fmla="*/ 0 h 254"/>
                <a:gd name="txR" fmla="*/ 194 w 194"/>
                <a:gd name="txB" fmla="*/ 254 h 254"/>
              </a:gdLst>
              <a:ahLst/>
              <a:cxnLst>
                <a:cxn ang="0">
                  <a:pos x="194" y="0"/>
                </a:cxn>
                <a:cxn ang="0">
                  <a:pos x="177" y="34"/>
                </a:cxn>
                <a:cxn ang="0">
                  <a:pos x="150" y="95"/>
                </a:cxn>
                <a:cxn ang="0">
                  <a:pos x="122" y="169"/>
                </a:cxn>
                <a:cxn ang="0">
                  <a:pos x="97" y="254"/>
                </a:cxn>
                <a:cxn ang="0">
                  <a:pos x="111" y="178"/>
                </a:cxn>
                <a:cxn ang="0">
                  <a:pos x="111" y="165"/>
                </a:cxn>
                <a:cxn ang="0">
                  <a:pos x="90" y="165"/>
                </a:cxn>
                <a:cxn ang="0">
                  <a:pos x="71" y="169"/>
                </a:cxn>
                <a:cxn ang="0">
                  <a:pos x="65" y="154"/>
                </a:cxn>
                <a:cxn ang="0">
                  <a:pos x="95" y="150"/>
                </a:cxn>
                <a:cxn ang="0">
                  <a:pos x="116" y="150"/>
                </a:cxn>
                <a:cxn ang="0">
                  <a:pos x="112" y="135"/>
                </a:cxn>
                <a:cxn ang="0">
                  <a:pos x="82" y="131"/>
                </a:cxn>
                <a:cxn ang="0">
                  <a:pos x="57" y="135"/>
                </a:cxn>
                <a:cxn ang="0">
                  <a:pos x="44" y="116"/>
                </a:cxn>
                <a:cxn ang="0">
                  <a:pos x="76" y="114"/>
                </a:cxn>
                <a:cxn ang="0">
                  <a:pos x="112" y="116"/>
                </a:cxn>
                <a:cxn ang="0">
                  <a:pos x="101" y="108"/>
                </a:cxn>
                <a:cxn ang="0">
                  <a:pos x="74" y="100"/>
                </a:cxn>
                <a:cxn ang="0">
                  <a:pos x="42" y="98"/>
                </a:cxn>
                <a:cxn ang="0">
                  <a:pos x="27" y="100"/>
                </a:cxn>
                <a:cxn ang="0">
                  <a:pos x="25" y="91"/>
                </a:cxn>
                <a:cxn ang="0">
                  <a:pos x="35" y="85"/>
                </a:cxn>
                <a:cxn ang="0">
                  <a:pos x="82" y="89"/>
                </a:cxn>
                <a:cxn ang="0">
                  <a:pos x="105" y="97"/>
                </a:cxn>
                <a:cxn ang="0">
                  <a:pos x="92" y="81"/>
                </a:cxn>
                <a:cxn ang="0">
                  <a:pos x="57" y="72"/>
                </a:cxn>
                <a:cxn ang="0">
                  <a:pos x="27" y="66"/>
                </a:cxn>
                <a:cxn ang="0">
                  <a:pos x="2" y="66"/>
                </a:cxn>
                <a:cxn ang="0">
                  <a:pos x="0" y="53"/>
                </a:cxn>
                <a:cxn ang="0">
                  <a:pos x="37" y="55"/>
                </a:cxn>
                <a:cxn ang="0">
                  <a:pos x="80" y="62"/>
                </a:cxn>
                <a:cxn ang="0">
                  <a:pos x="111" y="76"/>
                </a:cxn>
                <a:cxn ang="0">
                  <a:pos x="133" y="81"/>
                </a:cxn>
                <a:cxn ang="0">
                  <a:pos x="158" y="55"/>
                </a:cxn>
                <a:cxn ang="0">
                  <a:pos x="175" y="21"/>
                </a:cxn>
                <a:cxn ang="0">
                  <a:pos x="194" y="0"/>
                </a:cxn>
                <a:cxn ang="0">
                  <a:pos x="194" y="0"/>
                </a:cxn>
              </a:cxnLst>
              <a:rect l="txL" t="txT" r="txR" b="txB"/>
              <a:pathLst>
                <a:path w="194" h="254">
                  <a:moveTo>
                    <a:pt x="194" y="0"/>
                  </a:moveTo>
                  <a:lnTo>
                    <a:pt x="177" y="34"/>
                  </a:lnTo>
                  <a:lnTo>
                    <a:pt x="150" y="95"/>
                  </a:lnTo>
                  <a:lnTo>
                    <a:pt x="122" y="169"/>
                  </a:lnTo>
                  <a:lnTo>
                    <a:pt x="97" y="254"/>
                  </a:lnTo>
                  <a:lnTo>
                    <a:pt x="111" y="178"/>
                  </a:lnTo>
                  <a:lnTo>
                    <a:pt x="111" y="165"/>
                  </a:lnTo>
                  <a:lnTo>
                    <a:pt x="90" y="165"/>
                  </a:lnTo>
                  <a:lnTo>
                    <a:pt x="71" y="169"/>
                  </a:lnTo>
                  <a:lnTo>
                    <a:pt x="65" y="154"/>
                  </a:lnTo>
                  <a:lnTo>
                    <a:pt x="95" y="150"/>
                  </a:lnTo>
                  <a:lnTo>
                    <a:pt x="116" y="150"/>
                  </a:lnTo>
                  <a:lnTo>
                    <a:pt x="112" y="135"/>
                  </a:lnTo>
                  <a:lnTo>
                    <a:pt x="82" y="131"/>
                  </a:lnTo>
                  <a:lnTo>
                    <a:pt x="57" y="135"/>
                  </a:lnTo>
                  <a:lnTo>
                    <a:pt x="44" y="116"/>
                  </a:lnTo>
                  <a:lnTo>
                    <a:pt x="76" y="114"/>
                  </a:lnTo>
                  <a:lnTo>
                    <a:pt x="112" y="116"/>
                  </a:lnTo>
                  <a:lnTo>
                    <a:pt x="101" y="108"/>
                  </a:lnTo>
                  <a:lnTo>
                    <a:pt x="74" y="100"/>
                  </a:lnTo>
                  <a:lnTo>
                    <a:pt x="42" y="98"/>
                  </a:lnTo>
                  <a:lnTo>
                    <a:pt x="27" y="100"/>
                  </a:lnTo>
                  <a:lnTo>
                    <a:pt x="25" y="91"/>
                  </a:lnTo>
                  <a:lnTo>
                    <a:pt x="35" y="85"/>
                  </a:lnTo>
                  <a:lnTo>
                    <a:pt x="82" y="89"/>
                  </a:lnTo>
                  <a:lnTo>
                    <a:pt x="105" y="97"/>
                  </a:lnTo>
                  <a:lnTo>
                    <a:pt x="92" y="81"/>
                  </a:lnTo>
                  <a:lnTo>
                    <a:pt x="57" y="72"/>
                  </a:lnTo>
                  <a:lnTo>
                    <a:pt x="27" y="66"/>
                  </a:lnTo>
                  <a:lnTo>
                    <a:pt x="2" y="66"/>
                  </a:lnTo>
                  <a:lnTo>
                    <a:pt x="0" y="53"/>
                  </a:lnTo>
                  <a:lnTo>
                    <a:pt x="37" y="55"/>
                  </a:lnTo>
                  <a:lnTo>
                    <a:pt x="80" y="62"/>
                  </a:lnTo>
                  <a:lnTo>
                    <a:pt x="111" y="76"/>
                  </a:lnTo>
                  <a:lnTo>
                    <a:pt x="133" y="81"/>
                  </a:lnTo>
                  <a:lnTo>
                    <a:pt x="158" y="55"/>
                  </a:lnTo>
                  <a:lnTo>
                    <a:pt x="175" y="21"/>
                  </a:lnTo>
                  <a:lnTo>
                    <a:pt x="194" y="0"/>
                  </a:lnTo>
                  <a:lnTo>
                    <a:pt x="19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4" name="Freeform 87"/>
            <p:cNvSpPr/>
            <p:nvPr/>
          </p:nvSpPr>
          <p:spPr>
            <a:xfrm>
              <a:off x="1548" y="2458"/>
              <a:ext cx="258" cy="61"/>
            </a:xfrm>
            <a:custGeom>
              <a:avLst/>
              <a:gdLst>
                <a:gd name="txL" fmla="*/ 0 w 517"/>
                <a:gd name="txT" fmla="*/ 0 h 121"/>
                <a:gd name="txR" fmla="*/ 517 w 517"/>
                <a:gd name="txB" fmla="*/ 121 h 121"/>
              </a:gdLst>
              <a:ahLst/>
              <a:cxnLst>
                <a:cxn ang="0">
                  <a:pos x="25" y="0"/>
                </a:cxn>
                <a:cxn ang="0">
                  <a:pos x="114" y="0"/>
                </a:cxn>
                <a:cxn ang="0">
                  <a:pos x="300" y="7"/>
                </a:cxn>
                <a:cxn ang="0">
                  <a:pos x="517" y="13"/>
                </a:cxn>
                <a:cxn ang="0">
                  <a:pos x="517" y="118"/>
                </a:cxn>
                <a:cxn ang="0">
                  <a:pos x="392" y="118"/>
                </a:cxn>
                <a:cxn ang="0">
                  <a:pos x="293" y="121"/>
                </a:cxn>
                <a:cxn ang="0">
                  <a:pos x="308" y="108"/>
                </a:cxn>
                <a:cxn ang="0">
                  <a:pos x="431" y="106"/>
                </a:cxn>
                <a:cxn ang="0">
                  <a:pos x="485" y="106"/>
                </a:cxn>
                <a:cxn ang="0">
                  <a:pos x="471" y="43"/>
                </a:cxn>
                <a:cxn ang="0">
                  <a:pos x="338" y="32"/>
                </a:cxn>
                <a:cxn ang="0">
                  <a:pos x="156" y="32"/>
                </a:cxn>
                <a:cxn ang="0">
                  <a:pos x="118" y="101"/>
                </a:cxn>
                <a:cxn ang="0">
                  <a:pos x="95" y="101"/>
                </a:cxn>
                <a:cxn ang="0">
                  <a:pos x="95" y="28"/>
                </a:cxn>
                <a:cxn ang="0">
                  <a:pos x="71" y="28"/>
                </a:cxn>
                <a:cxn ang="0">
                  <a:pos x="71" y="101"/>
                </a:cxn>
                <a:cxn ang="0">
                  <a:pos x="17" y="106"/>
                </a:cxn>
                <a:cxn ang="0">
                  <a:pos x="0" y="72"/>
                </a:cxn>
                <a:cxn ang="0">
                  <a:pos x="4" y="0"/>
                </a:cxn>
                <a:cxn ang="0">
                  <a:pos x="25" y="0"/>
                </a:cxn>
                <a:cxn ang="0">
                  <a:pos x="25" y="0"/>
                </a:cxn>
              </a:cxnLst>
              <a:rect l="txL" t="txT" r="txR" b="txB"/>
              <a:pathLst>
                <a:path w="517" h="121">
                  <a:moveTo>
                    <a:pt x="25" y="0"/>
                  </a:moveTo>
                  <a:lnTo>
                    <a:pt x="114" y="0"/>
                  </a:lnTo>
                  <a:lnTo>
                    <a:pt x="300" y="7"/>
                  </a:lnTo>
                  <a:lnTo>
                    <a:pt x="517" y="13"/>
                  </a:lnTo>
                  <a:lnTo>
                    <a:pt x="517" y="118"/>
                  </a:lnTo>
                  <a:lnTo>
                    <a:pt x="392" y="118"/>
                  </a:lnTo>
                  <a:lnTo>
                    <a:pt x="293" y="121"/>
                  </a:lnTo>
                  <a:lnTo>
                    <a:pt x="308" y="108"/>
                  </a:lnTo>
                  <a:lnTo>
                    <a:pt x="431" y="106"/>
                  </a:lnTo>
                  <a:lnTo>
                    <a:pt x="485" y="106"/>
                  </a:lnTo>
                  <a:lnTo>
                    <a:pt x="471" y="43"/>
                  </a:lnTo>
                  <a:lnTo>
                    <a:pt x="338" y="32"/>
                  </a:lnTo>
                  <a:lnTo>
                    <a:pt x="156" y="32"/>
                  </a:lnTo>
                  <a:lnTo>
                    <a:pt x="118" y="101"/>
                  </a:lnTo>
                  <a:lnTo>
                    <a:pt x="95" y="101"/>
                  </a:lnTo>
                  <a:lnTo>
                    <a:pt x="95" y="28"/>
                  </a:lnTo>
                  <a:lnTo>
                    <a:pt x="71" y="28"/>
                  </a:lnTo>
                  <a:lnTo>
                    <a:pt x="71" y="101"/>
                  </a:lnTo>
                  <a:lnTo>
                    <a:pt x="17" y="106"/>
                  </a:lnTo>
                  <a:lnTo>
                    <a:pt x="0" y="72"/>
                  </a:lnTo>
                  <a:lnTo>
                    <a:pt x="4" y="0"/>
                  </a:lnTo>
                  <a:lnTo>
                    <a:pt x="25" y="0"/>
                  </a:lnTo>
                  <a:lnTo>
                    <a:pt x="2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5" name="Freeform 88"/>
            <p:cNvSpPr/>
            <p:nvPr/>
          </p:nvSpPr>
          <p:spPr>
            <a:xfrm>
              <a:off x="1523" y="2489"/>
              <a:ext cx="188" cy="47"/>
            </a:xfrm>
            <a:custGeom>
              <a:avLst/>
              <a:gdLst>
                <a:gd name="txL" fmla="*/ 0 w 376"/>
                <a:gd name="txT" fmla="*/ 0 h 95"/>
                <a:gd name="txR" fmla="*/ 376 w 376"/>
                <a:gd name="txB" fmla="*/ 95 h 95"/>
              </a:gdLst>
              <a:ahLst/>
              <a:cxnLst>
                <a:cxn ang="0">
                  <a:pos x="23" y="0"/>
                </a:cxn>
                <a:cxn ang="0">
                  <a:pos x="21" y="34"/>
                </a:cxn>
                <a:cxn ang="0">
                  <a:pos x="0" y="95"/>
                </a:cxn>
                <a:cxn ang="0">
                  <a:pos x="36" y="53"/>
                </a:cxn>
                <a:cxn ang="0">
                  <a:pos x="346" y="59"/>
                </a:cxn>
                <a:cxn ang="0">
                  <a:pos x="376" y="51"/>
                </a:cxn>
                <a:cxn ang="0">
                  <a:pos x="334" y="45"/>
                </a:cxn>
                <a:cxn ang="0">
                  <a:pos x="68" y="38"/>
                </a:cxn>
                <a:cxn ang="0">
                  <a:pos x="42" y="32"/>
                </a:cxn>
                <a:cxn ang="0">
                  <a:pos x="23" y="0"/>
                </a:cxn>
                <a:cxn ang="0">
                  <a:pos x="23" y="0"/>
                </a:cxn>
              </a:cxnLst>
              <a:rect l="txL" t="txT" r="txR" b="txB"/>
              <a:pathLst>
                <a:path w="376" h="95">
                  <a:moveTo>
                    <a:pt x="23" y="0"/>
                  </a:moveTo>
                  <a:lnTo>
                    <a:pt x="21" y="34"/>
                  </a:lnTo>
                  <a:lnTo>
                    <a:pt x="0" y="95"/>
                  </a:lnTo>
                  <a:lnTo>
                    <a:pt x="36" y="53"/>
                  </a:lnTo>
                  <a:lnTo>
                    <a:pt x="346" y="59"/>
                  </a:lnTo>
                  <a:lnTo>
                    <a:pt x="376" y="51"/>
                  </a:lnTo>
                  <a:lnTo>
                    <a:pt x="334" y="45"/>
                  </a:lnTo>
                  <a:lnTo>
                    <a:pt x="68" y="38"/>
                  </a:lnTo>
                  <a:lnTo>
                    <a:pt x="42" y="3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6" name="Freeform 89"/>
            <p:cNvSpPr/>
            <p:nvPr/>
          </p:nvSpPr>
          <p:spPr>
            <a:xfrm>
              <a:off x="1508" y="2418"/>
              <a:ext cx="30" cy="90"/>
            </a:xfrm>
            <a:custGeom>
              <a:avLst/>
              <a:gdLst>
                <a:gd name="txL" fmla="*/ 0 w 58"/>
                <a:gd name="txT" fmla="*/ 0 h 181"/>
                <a:gd name="txR" fmla="*/ 58 w 58"/>
                <a:gd name="txB" fmla="*/ 181 h 181"/>
              </a:gdLst>
              <a:ahLst/>
              <a:cxnLst>
                <a:cxn ang="0">
                  <a:pos x="38" y="0"/>
                </a:cxn>
                <a:cxn ang="0">
                  <a:pos x="20" y="46"/>
                </a:cxn>
                <a:cxn ang="0">
                  <a:pos x="0" y="74"/>
                </a:cxn>
                <a:cxn ang="0">
                  <a:pos x="13" y="93"/>
                </a:cxn>
                <a:cxn ang="0">
                  <a:pos x="13" y="122"/>
                </a:cxn>
                <a:cxn ang="0">
                  <a:pos x="45" y="158"/>
                </a:cxn>
                <a:cxn ang="0">
                  <a:pos x="58" y="181"/>
                </a:cxn>
                <a:cxn ang="0">
                  <a:pos x="58" y="162"/>
                </a:cxn>
                <a:cxn ang="0">
                  <a:pos x="39" y="116"/>
                </a:cxn>
                <a:cxn ang="0">
                  <a:pos x="30" y="99"/>
                </a:cxn>
                <a:cxn ang="0">
                  <a:pos x="28" y="72"/>
                </a:cxn>
                <a:cxn ang="0">
                  <a:pos x="47" y="15"/>
                </a:cxn>
                <a:cxn ang="0">
                  <a:pos x="38" y="0"/>
                </a:cxn>
                <a:cxn ang="0">
                  <a:pos x="38" y="0"/>
                </a:cxn>
              </a:cxnLst>
              <a:rect l="txL" t="txT" r="txR" b="txB"/>
              <a:pathLst>
                <a:path w="58" h="181">
                  <a:moveTo>
                    <a:pt x="38" y="0"/>
                  </a:moveTo>
                  <a:lnTo>
                    <a:pt x="20" y="46"/>
                  </a:lnTo>
                  <a:lnTo>
                    <a:pt x="0" y="74"/>
                  </a:lnTo>
                  <a:lnTo>
                    <a:pt x="13" y="93"/>
                  </a:lnTo>
                  <a:lnTo>
                    <a:pt x="13" y="122"/>
                  </a:lnTo>
                  <a:lnTo>
                    <a:pt x="45" y="158"/>
                  </a:lnTo>
                  <a:lnTo>
                    <a:pt x="58" y="181"/>
                  </a:lnTo>
                  <a:lnTo>
                    <a:pt x="58" y="162"/>
                  </a:lnTo>
                  <a:lnTo>
                    <a:pt x="39" y="116"/>
                  </a:lnTo>
                  <a:lnTo>
                    <a:pt x="30" y="99"/>
                  </a:lnTo>
                  <a:lnTo>
                    <a:pt x="28" y="72"/>
                  </a:lnTo>
                  <a:lnTo>
                    <a:pt x="47" y="15"/>
                  </a:lnTo>
                  <a:lnTo>
                    <a:pt x="38" y="0"/>
                  </a:lnTo>
                  <a:lnTo>
                    <a:pt x="38"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7" name="Freeform 90"/>
            <p:cNvSpPr/>
            <p:nvPr/>
          </p:nvSpPr>
          <p:spPr>
            <a:xfrm>
              <a:off x="1808" y="2453"/>
              <a:ext cx="48" cy="78"/>
            </a:xfrm>
            <a:custGeom>
              <a:avLst/>
              <a:gdLst>
                <a:gd name="txL" fmla="*/ 0 w 95"/>
                <a:gd name="txT" fmla="*/ 0 h 156"/>
                <a:gd name="txR" fmla="*/ 95 w 95"/>
                <a:gd name="txB" fmla="*/ 156 h 156"/>
              </a:gdLst>
              <a:ahLst/>
              <a:cxnLst>
                <a:cxn ang="0">
                  <a:pos x="7" y="19"/>
                </a:cxn>
                <a:cxn ang="0">
                  <a:pos x="21" y="4"/>
                </a:cxn>
                <a:cxn ang="0">
                  <a:pos x="53" y="0"/>
                </a:cxn>
                <a:cxn ang="0">
                  <a:pos x="72" y="8"/>
                </a:cxn>
                <a:cxn ang="0">
                  <a:pos x="72" y="133"/>
                </a:cxn>
                <a:cxn ang="0">
                  <a:pos x="95" y="139"/>
                </a:cxn>
                <a:cxn ang="0">
                  <a:pos x="68" y="149"/>
                </a:cxn>
                <a:cxn ang="0">
                  <a:pos x="45" y="156"/>
                </a:cxn>
                <a:cxn ang="0">
                  <a:pos x="3" y="156"/>
                </a:cxn>
                <a:cxn ang="0">
                  <a:pos x="0" y="133"/>
                </a:cxn>
                <a:cxn ang="0">
                  <a:pos x="26" y="133"/>
                </a:cxn>
                <a:cxn ang="0">
                  <a:pos x="53" y="126"/>
                </a:cxn>
                <a:cxn ang="0">
                  <a:pos x="53" y="42"/>
                </a:cxn>
                <a:cxn ang="0">
                  <a:pos x="38" y="31"/>
                </a:cxn>
                <a:cxn ang="0">
                  <a:pos x="53" y="23"/>
                </a:cxn>
                <a:cxn ang="0">
                  <a:pos x="57" y="16"/>
                </a:cxn>
                <a:cxn ang="0">
                  <a:pos x="34" y="16"/>
                </a:cxn>
                <a:cxn ang="0">
                  <a:pos x="13" y="23"/>
                </a:cxn>
                <a:cxn ang="0">
                  <a:pos x="11" y="130"/>
                </a:cxn>
                <a:cxn ang="0">
                  <a:pos x="7" y="19"/>
                </a:cxn>
                <a:cxn ang="0">
                  <a:pos x="7" y="19"/>
                </a:cxn>
              </a:cxnLst>
              <a:rect l="txL" t="txT" r="txR" b="txB"/>
              <a:pathLst>
                <a:path w="95" h="156">
                  <a:moveTo>
                    <a:pt x="7" y="19"/>
                  </a:moveTo>
                  <a:lnTo>
                    <a:pt x="21" y="4"/>
                  </a:lnTo>
                  <a:lnTo>
                    <a:pt x="53" y="0"/>
                  </a:lnTo>
                  <a:lnTo>
                    <a:pt x="72" y="8"/>
                  </a:lnTo>
                  <a:lnTo>
                    <a:pt x="72" y="133"/>
                  </a:lnTo>
                  <a:lnTo>
                    <a:pt x="95" y="139"/>
                  </a:lnTo>
                  <a:lnTo>
                    <a:pt x="68" y="149"/>
                  </a:lnTo>
                  <a:lnTo>
                    <a:pt x="45" y="156"/>
                  </a:lnTo>
                  <a:lnTo>
                    <a:pt x="3" y="156"/>
                  </a:lnTo>
                  <a:lnTo>
                    <a:pt x="0" y="133"/>
                  </a:lnTo>
                  <a:lnTo>
                    <a:pt x="26" y="133"/>
                  </a:lnTo>
                  <a:lnTo>
                    <a:pt x="53" y="126"/>
                  </a:lnTo>
                  <a:lnTo>
                    <a:pt x="53" y="42"/>
                  </a:lnTo>
                  <a:lnTo>
                    <a:pt x="38" y="31"/>
                  </a:lnTo>
                  <a:lnTo>
                    <a:pt x="53" y="23"/>
                  </a:lnTo>
                  <a:lnTo>
                    <a:pt x="57" y="16"/>
                  </a:lnTo>
                  <a:lnTo>
                    <a:pt x="34" y="16"/>
                  </a:lnTo>
                  <a:lnTo>
                    <a:pt x="13" y="23"/>
                  </a:lnTo>
                  <a:lnTo>
                    <a:pt x="11" y="130"/>
                  </a:lnTo>
                  <a:lnTo>
                    <a:pt x="7" y="19"/>
                  </a:lnTo>
                  <a:lnTo>
                    <a:pt x="7" y="19"/>
                  </a:lnTo>
                  <a:close/>
                </a:path>
              </a:pathLst>
            </a:custGeom>
            <a:solidFill>
              <a:srgbClr val="000000"/>
            </a:solidFill>
            <a:ln w="9525">
              <a:noFill/>
            </a:ln>
          </p:spPr>
          <p:txBody>
            <a:bodyPr/>
            <a:lstStyle/>
            <a:p>
              <a:endParaRPr dirty="0">
                <a:latin typeface="Arial" panose="020B0604020202020204" pitchFamily="34" charset="0"/>
              </a:endParaRPr>
            </a:p>
          </p:txBody>
        </p:sp>
        <p:sp>
          <p:nvSpPr>
            <p:cNvPr id="42078" name="Freeform 91"/>
            <p:cNvSpPr/>
            <p:nvPr/>
          </p:nvSpPr>
          <p:spPr>
            <a:xfrm>
              <a:off x="1852" y="2462"/>
              <a:ext cx="40" cy="61"/>
            </a:xfrm>
            <a:custGeom>
              <a:avLst/>
              <a:gdLst>
                <a:gd name="txL" fmla="*/ 0 w 80"/>
                <a:gd name="txT" fmla="*/ 0 h 122"/>
                <a:gd name="txR" fmla="*/ 80 w 80"/>
                <a:gd name="txB" fmla="*/ 122 h 122"/>
              </a:gdLst>
              <a:ahLst/>
              <a:cxnLst>
                <a:cxn ang="0">
                  <a:pos x="4" y="0"/>
                </a:cxn>
                <a:cxn ang="0">
                  <a:pos x="0" y="122"/>
                </a:cxn>
                <a:cxn ang="0">
                  <a:pos x="19" y="114"/>
                </a:cxn>
                <a:cxn ang="0">
                  <a:pos x="78" y="114"/>
                </a:cxn>
                <a:cxn ang="0">
                  <a:pos x="80" y="4"/>
                </a:cxn>
                <a:cxn ang="0">
                  <a:pos x="4" y="0"/>
                </a:cxn>
                <a:cxn ang="0">
                  <a:pos x="4" y="0"/>
                </a:cxn>
              </a:cxnLst>
              <a:rect l="txL" t="txT" r="txR" b="txB"/>
              <a:pathLst>
                <a:path w="80" h="122">
                  <a:moveTo>
                    <a:pt x="4" y="0"/>
                  </a:moveTo>
                  <a:lnTo>
                    <a:pt x="0" y="122"/>
                  </a:lnTo>
                  <a:lnTo>
                    <a:pt x="19" y="114"/>
                  </a:lnTo>
                  <a:lnTo>
                    <a:pt x="78" y="114"/>
                  </a:lnTo>
                  <a:lnTo>
                    <a:pt x="80" y="4"/>
                  </a:lnTo>
                  <a:lnTo>
                    <a:pt x="4" y="0"/>
                  </a:lnTo>
                  <a:lnTo>
                    <a:pt x="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79" name="Freeform 92"/>
            <p:cNvSpPr/>
            <p:nvPr/>
          </p:nvSpPr>
          <p:spPr>
            <a:xfrm>
              <a:off x="1864" y="2204"/>
              <a:ext cx="22" cy="20"/>
            </a:xfrm>
            <a:custGeom>
              <a:avLst/>
              <a:gdLst>
                <a:gd name="txL" fmla="*/ 0 w 43"/>
                <a:gd name="txT" fmla="*/ 0 h 40"/>
                <a:gd name="txR" fmla="*/ 43 w 43"/>
                <a:gd name="txB" fmla="*/ 40 h 40"/>
              </a:gdLst>
              <a:ahLst/>
              <a:cxnLst>
                <a:cxn ang="0">
                  <a:pos x="23" y="0"/>
                </a:cxn>
                <a:cxn ang="0">
                  <a:pos x="7" y="12"/>
                </a:cxn>
                <a:cxn ang="0">
                  <a:pos x="19" y="29"/>
                </a:cxn>
                <a:cxn ang="0">
                  <a:pos x="32" y="29"/>
                </a:cxn>
                <a:cxn ang="0">
                  <a:pos x="43" y="16"/>
                </a:cxn>
                <a:cxn ang="0">
                  <a:pos x="43" y="29"/>
                </a:cxn>
                <a:cxn ang="0">
                  <a:pos x="32" y="40"/>
                </a:cxn>
                <a:cxn ang="0">
                  <a:pos x="13" y="36"/>
                </a:cxn>
                <a:cxn ang="0">
                  <a:pos x="0" y="16"/>
                </a:cxn>
                <a:cxn ang="0">
                  <a:pos x="4" y="2"/>
                </a:cxn>
                <a:cxn ang="0">
                  <a:pos x="23" y="0"/>
                </a:cxn>
                <a:cxn ang="0">
                  <a:pos x="23" y="0"/>
                </a:cxn>
              </a:cxnLst>
              <a:rect l="txL" t="txT" r="txR" b="txB"/>
              <a:pathLst>
                <a:path w="43" h="40">
                  <a:moveTo>
                    <a:pt x="23" y="0"/>
                  </a:moveTo>
                  <a:lnTo>
                    <a:pt x="7" y="12"/>
                  </a:lnTo>
                  <a:lnTo>
                    <a:pt x="19" y="29"/>
                  </a:lnTo>
                  <a:lnTo>
                    <a:pt x="32" y="29"/>
                  </a:lnTo>
                  <a:lnTo>
                    <a:pt x="43" y="16"/>
                  </a:lnTo>
                  <a:lnTo>
                    <a:pt x="43" y="29"/>
                  </a:lnTo>
                  <a:lnTo>
                    <a:pt x="32" y="40"/>
                  </a:lnTo>
                  <a:lnTo>
                    <a:pt x="13" y="36"/>
                  </a:lnTo>
                  <a:lnTo>
                    <a:pt x="0" y="16"/>
                  </a:lnTo>
                  <a:lnTo>
                    <a:pt x="4" y="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0" name="Freeform 93"/>
            <p:cNvSpPr/>
            <p:nvPr/>
          </p:nvSpPr>
          <p:spPr>
            <a:xfrm>
              <a:off x="1881" y="2099"/>
              <a:ext cx="52" cy="373"/>
            </a:xfrm>
            <a:custGeom>
              <a:avLst/>
              <a:gdLst>
                <a:gd name="txL" fmla="*/ 0 w 102"/>
                <a:gd name="txT" fmla="*/ 0 h 745"/>
                <a:gd name="txR" fmla="*/ 102 w 102"/>
                <a:gd name="txB" fmla="*/ 745 h 745"/>
              </a:gdLst>
              <a:ahLst/>
              <a:cxnLst>
                <a:cxn ang="0">
                  <a:pos x="40" y="0"/>
                </a:cxn>
                <a:cxn ang="0">
                  <a:pos x="70" y="55"/>
                </a:cxn>
                <a:cxn ang="0">
                  <a:pos x="84" y="126"/>
                </a:cxn>
                <a:cxn ang="0">
                  <a:pos x="87" y="225"/>
                </a:cxn>
                <a:cxn ang="0">
                  <a:pos x="76" y="335"/>
                </a:cxn>
                <a:cxn ang="0">
                  <a:pos x="55" y="555"/>
                </a:cxn>
                <a:cxn ang="0">
                  <a:pos x="19" y="605"/>
                </a:cxn>
                <a:cxn ang="0">
                  <a:pos x="6" y="631"/>
                </a:cxn>
                <a:cxn ang="0">
                  <a:pos x="0" y="704"/>
                </a:cxn>
                <a:cxn ang="0">
                  <a:pos x="15" y="745"/>
                </a:cxn>
                <a:cxn ang="0">
                  <a:pos x="27" y="631"/>
                </a:cxn>
                <a:cxn ang="0">
                  <a:pos x="66" y="555"/>
                </a:cxn>
                <a:cxn ang="0">
                  <a:pos x="82" y="380"/>
                </a:cxn>
                <a:cxn ang="0">
                  <a:pos x="99" y="253"/>
                </a:cxn>
                <a:cxn ang="0">
                  <a:pos x="102" y="192"/>
                </a:cxn>
                <a:cxn ang="0">
                  <a:pos x="99" y="112"/>
                </a:cxn>
                <a:cxn ang="0">
                  <a:pos x="80" y="44"/>
                </a:cxn>
                <a:cxn ang="0">
                  <a:pos x="59" y="10"/>
                </a:cxn>
                <a:cxn ang="0">
                  <a:pos x="40" y="0"/>
                </a:cxn>
                <a:cxn ang="0">
                  <a:pos x="40" y="0"/>
                </a:cxn>
              </a:cxnLst>
              <a:rect l="txL" t="txT" r="txR" b="txB"/>
              <a:pathLst>
                <a:path w="102" h="745">
                  <a:moveTo>
                    <a:pt x="40" y="0"/>
                  </a:moveTo>
                  <a:lnTo>
                    <a:pt x="70" y="55"/>
                  </a:lnTo>
                  <a:lnTo>
                    <a:pt x="84" y="126"/>
                  </a:lnTo>
                  <a:lnTo>
                    <a:pt x="87" y="225"/>
                  </a:lnTo>
                  <a:lnTo>
                    <a:pt x="76" y="335"/>
                  </a:lnTo>
                  <a:lnTo>
                    <a:pt x="55" y="555"/>
                  </a:lnTo>
                  <a:lnTo>
                    <a:pt x="19" y="605"/>
                  </a:lnTo>
                  <a:lnTo>
                    <a:pt x="6" y="631"/>
                  </a:lnTo>
                  <a:lnTo>
                    <a:pt x="0" y="704"/>
                  </a:lnTo>
                  <a:lnTo>
                    <a:pt x="15" y="745"/>
                  </a:lnTo>
                  <a:lnTo>
                    <a:pt x="27" y="631"/>
                  </a:lnTo>
                  <a:lnTo>
                    <a:pt x="66" y="555"/>
                  </a:lnTo>
                  <a:lnTo>
                    <a:pt x="82" y="380"/>
                  </a:lnTo>
                  <a:lnTo>
                    <a:pt x="99" y="253"/>
                  </a:lnTo>
                  <a:lnTo>
                    <a:pt x="102" y="192"/>
                  </a:lnTo>
                  <a:lnTo>
                    <a:pt x="99" y="112"/>
                  </a:lnTo>
                  <a:lnTo>
                    <a:pt x="80" y="44"/>
                  </a:lnTo>
                  <a:lnTo>
                    <a:pt x="59" y="10"/>
                  </a:lnTo>
                  <a:lnTo>
                    <a:pt x="40" y="0"/>
                  </a:lnTo>
                  <a:lnTo>
                    <a:pt x="4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1" name="Freeform 94"/>
            <p:cNvSpPr/>
            <p:nvPr/>
          </p:nvSpPr>
          <p:spPr>
            <a:xfrm>
              <a:off x="1804" y="2278"/>
              <a:ext cx="17" cy="15"/>
            </a:xfrm>
            <a:custGeom>
              <a:avLst/>
              <a:gdLst>
                <a:gd name="txL" fmla="*/ 0 w 34"/>
                <a:gd name="txT" fmla="*/ 0 h 30"/>
                <a:gd name="txR" fmla="*/ 34 w 34"/>
                <a:gd name="txB" fmla="*/ 30 h 30"/>
              </a:gdLst>
              <a:ahLst/>
              <a:cxnLst>
                <a:cxn ang="0">
                  <a:pos x="17" y="0"/>
                </a:cxn>
                <a:cxn ang="0">
                  <a:pos x="0" y="7"/>
                </a:cxn>
                <a:cxn ang="0">
                  <a:pos x="0" y="22"/>
                </a:cxn>
                <a:cxn ang="0">
                  <a:pos x="10" y="30"/>
                </a:cxn>
                <a:cxn ang="0">
                  <a:pos x="23" y="30"/>
                </a:cxn>
                <a:cxn ang="0">
                  <a:pos x="34" y="17"/>
                </a:cxn>
                <a:cxn ang="0">
                  <a:pos x="15" y="21"/>
                </a:cxn>
                <a:cxn ang="0">
                  <a:pos x="10" y="9"/>
                </a:cxn>
                <a:cxn ang="0">
                  <a:pos x="17" y="0"/>
                </a:cxn>
                <a:cxn ang="0">
                  <a:pos x="17" y="0"/>
                </a:cxn>
              </a:cxnLst>
              <a:rect l="txL" t="txT" r="txR" b="txB"/>
              <a:pathLst>
                <a:path w="34" h="30">
                  <a:moveTo>
                    <a:pt x="17" y="0"/>
                  </a:moveTo>
                  <a:lnTo>
                    <a:pt x="0" y="7"/>
                  </a:lnTo>
                  <a:lnTo>
                    <a:pt x="0" y="22"/>
                  </a:lnTo>
                  <a:lnTo>
                    <a:pt x="10" y="30"/>
                  </a:lnTo>
                  <a:lnTo>
                    <a:pt x="23" y="30"/>
                  </a:lnTo>
                  <a:lnTo>
                    <a:pt x="34" y="17"/>
                  </a:lnTo>
                  <a:lnTo>
                    <a:pt x="15" y="21"/>
                  </a:lnTo>
                  <a:lnTo>
                    <a:pt x="10" y="9"/>
                  </a:lnTo>
                  <a:lnTo>
                    <a:pt x="17" y="0"/>
                  </a:lnTo>
                  <a:lnTo>
                    <a:pt x="1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2" name="Freeform 95"/>
            <p:cNvSpPr/>
            <p:nvPr/>
          </p:nvSpPr>
          <p:spPr>
            <a:xfrm>
              <a:off x="1802" y="2368"/>
              <a:ext cx="22" cy="23"/>
            </a:xfrm>
            <a:custGeom>
              <a:avLst/>
              <a:gdLst>
                <a:gd name="txL" fmla="*/ 0 w 44"/>
                <a:gd name="txT" fmla="*/ 0 h 46"/>
                <a:gd name="txR" fmla="*/ 44 w 44"/>
                <a:gd name="txB" fmla="*/ 46 h 46"/>
              </a:gdLst>
              <a:ahLst/>
              <a:cxnLst>
                <a:cxn ang="0">
                  <a:pos x="17" y="0"/>
                </a:cxn>
                <a:cxn ang="0">
                  <a:pos x="4" y="14"/>
                </a:cxn>
                <a:cxn ang="0">
                  <a:pos x="0" y="34"/>
                </a:cxn>
                <a:cxn ang="0">
                  <a:pos x="14" y="44"/>
                </a:cxn>
                <a:cxn ang="0">
                  <a:pos x="27" y="46"/>
                </a:cxn>
                <a:cxn ang="0">
                  <a:pos x="44" y="40"/>
                </a:cxn>
                <a:cxn ang="0">
                  <a:pos x="17" y="38"/>
                </a:cxn>
                <a:cxn ang="0">
                  <a:pos x="10" y="27"/>
                </a:cxn>
                <a:cxn ang="0">
                  <a:pos x="17" y="14"/>
                </a:cxn>
                <a:cxn ang="0">
                  <a:pos x="31" y="0"/>
                </a:cxn>
                <a:cxn ang="0">
                  <a:pos x="17" y="0"/>
                </a:cxn>
                <a:cxn ang="0">
                  <a:pos x="17" y="0"/>
                </a:cxn>
              </a:cxnLst>
              <a:rect l="txL" t="txT" r="txR" b="txB"/>
              <a:pathLst>
                <a:path w="44" h="46">
                  <a:moveTo>
                    <a:pt x="17" y="0"/>
                  </a:moveTo>
                  <a:lnTo>
                    <a:pt x="4" y="14"/>
                  </a:lnTo>
                  <a:lnTo>
                    <a:pt x="0" y="34"/>
                  </a:lnTo>
                  <a:lnTo>
                    <a:pt x="14" y="44"/>
                  </a:lnTo>
                  <a:lnTo>
                    <a:pt x="27" y="46"/>
                  </a:lnTo>
                  <a:lnTo>
                    <a:pt x="44" y="40"/>
                  </a:lnTo>
                  <a:lnTo>
                    <a:pt x="17" y="38"/>
                  </a:lnTo>
                  <a:lnTo>
                    <a:pt x="10" y="27"/>
                  </a:lnTo>
                  <a:lnTo>
                    <a:pt x="17" y="14"/>
                  </a:lnTo>
                  <a:lnTo>
                    <a:pt x="31" y="0"/>
                  </a:lnTo>
                  <a:lnTo>
                    <a:pt x="17" y="0"/>
                  </a:lnTo>
                  <a:lnTo>
                    <a:pt x="17"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3" name="Freeform 96"/>
            <p:cNvSpPr/>
            <p:nvPr/>
          </p:nvSpPr>
          <p:spPr>
            <a:xfrm>
              <a:off x="1674" y="2215"/>
              <a:ext cx="25" cy="21"/>
            </a:xfrm>
            <a:custGeom>
              <a:avLst/>
              <a:gdLst>
                <a:gd name="txL" fmla="*/ 0 w 49"/>
                <a:gd name="txT" fmla="*/ 0 h 42"/>
                <a:gd name="txR" fmla="*/ 49 w 49"/>
                <a:gd name="txB" fmla="*/ 42 h 42"/>
              </a:gdLst>
              <a:ahLst/>
              <a:cxnLst>
                <a:cxn ang="0">
                  <a:pos x="9" y="0"/>
                </a:cxn>
                <a:cxn ang="0">
                  <a:pos x="0" y="12"/>
                </a:cxn>
                <a:cxn ang="0">
                  <a:pos x="0" y="25"/>
                </a:cxn>
                <a:cxn ang="0">
                  <a:pos x="9" y="38"/>
                </a:cxn>
                <a:cxn ang="0">
                  <a:pos x="28" y="42"/>
                </a:cxn>
                <a:cxn ang="0">
                  <a:pos x="47" y="29"/>
                </a:cxn>
                <a:cxn ang="0">
                  <a:pos x="49" y="12"/>
                </a:cxn>
                <a:cxn ang="0">
                  <a:pos x="40" y="0"/>
                </a:cxn>
                <a:cxn ang="0">
                  <a:pos x="40" y="21"/>
                </a:cxn>
                <a:cxn ang="0">
                  <a:pos x="30" y="32"/>
                </a:cxn>
                <a:cxn ang="0">
                  <a:pos x="13" y="25"/>
                </a:cxn>
                <a:cxn ang="0">
                  <a:pos x="9" y="15"/>
                </a:cxn>
                <a:cxn ang="0">
                  <a:pos x="9" y="0"/>
                </a:cxn>
                <a:cxn ang="0">
                  <a:pos x="9" y="0"/>
                </a:cxn>
              </a:cxnLst>
              <a:rect l="txL" t="txT" r="txR" b="txB"/>
              <a:pathLst>
                <a:path w="49" h="42">
                  <a:moveTo>
                    <a:pt x="9" y="0"/>
                  </a:moveTo>
                  <a:lnTo>
                    <a:pt x="0" y="12"/>
                  </a:lnTo>
                  <a:lnTo>
                    <a:pt x="0" y="25"/>
                  </a:lnTo>
                  <a:lnTo>
                    <a:pt x="9" y="38"/>
                  </a:lnTo>
                  <a:lnTo>
                    <a:pt x="28" y="42"/>
                  </a:lnTo>
                  <a:lnTo>
                    <a:pt x="47" y="29"/>
                  </a:lnTo>
                  <a:lnTo>
                    <a:pt x="49" y="12"/>
                  </a:lnTo>
                  <a:lnTo>
                    <a:pt x="40" y="0"/>
                  </a:lnTo>
                  <a:lnTo>
                    <a:pt x="40" y="21"/>
                  </a:lnTo>
                  <a:lnTo>
                    <a:pt x="30" y="32"/>
                  </a:lnTo>
                  <a:lnTo>
                    <a:pt x="13" y="25"/>
                  </a:lnTo>
                  <a:lnTo>
                    <a:pt x="9" y="15"/>
                  </a:lnTo>
                  <a:lnTo>
                    <a:pt x="9" y="0"/>
                  </a:lnTo>
                  <a:lnTo>
                    <a:pt x="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4" name="Freeform 97"/>
            <p:cNvSpPr/>
            <p:nvPr/>
          </p:nvSpPr>
          <p:spPr>
            <a:xfrm>
              <a:off x="1568" y="2421"/>
              <a:ext cx="30" cy="45"/>
            </a:xfrm>
            <a:custGeom>
              <a:avLst/>
              <a:gdLst>
                <a:gd name="txL" fmla="*/ 0 w 59"/>
                <a:gd name="txT" fmla="*/ 0 h 89"/>
                <a:gd name="txR" fmla="*/ 59 w 59"/>
                <a:gd name="txB" fmla="*/ 89 h 89"/>
              </a:gdLst>
              <a:ahLst/>
              <a:cxnLst>
                <a:cxn ang="0">
                  <a:pos x="55" y="0"/>
                </a:cxn>
                <a:cxn ang="0">
                  <a:pos x="29" y="9"/>
                </a:cxn>
                <a:cxn ang="0">
                  <a:pos x="25" y="28"/>
                </a:cxn>
                <a:cxn ang="0">
                  <a:pos x="40" y="55"/>
                </a:cxn>
                <a:cxn ang="0">
                  <a:pos x="59" y="55"/>
                </a:cxn>
                <a:cxn ang="0">
                  <a:pos x="51" y="64"/>
                </a:cxn>
                <a:cxn ang="0">
                  <a:pos x="17" y="89"/>
                </a:cxn>
                <a:cxn ang="0">
                  <a:pos x="0" y="55"/>
                </a:cxn>
                <a:cxn ang="0">
                  <a:pos x="12" y="34"/>
                </a:cxn>
                <a:cxn ang="0">
                  <a:pos x="21" y="7"/>
                </a:cxn>
                <a:cxn ang="0">
                  <a:pos x="31" y="0"/>
                </a:cxn>
                <a:cxn ang="0">
                  <a:pos x="55" y="0"/>
                </a:cxn>
                <a:cxn ang="0">
                  <a:pos x="55" y="0"/>
                </a:cxn>
              </a:cxnLst>
              <a:rect l="txL" t="txT" r="txR" b="txB"/>
              <a:pathLst>
                <a:path w="59" h="89">
                  <a:moveTo>
                    <a:pt x="55" y="0"/>
                  </a:moveTo>
                  <a:lnTo>
                    <a:pt x="29" y="9"/>
                  </a:lnTo>
                  <a:lnTo>
                    <a:pt x="25" y="28"/>
                  </a:lnTo>
                  <a:lnTo>
                    <a:pt x="40" y="55"/>
                  </a:lnTo>
                  <a:lnTo>
                    <a:pt x="59" y="55"/>
                  </a:lnTo>
                  <a:lnTo>
                    <a:pt x="51" y="64"/>
                  </a:lnTo>
                  <a:lnTo>
                    <a:pt x="17" y="89"/>
                  </a:lnTo>
                  <a:lnTo>
                    <a:pt x="0" y="55"/>
                  </a:lnTo>
                  <a:lnTo>
                    <a:pt x="12" y="34"/>
                  </a:lnTo>
                  <a:lnTo>
                    <a:pt x="21" y="7"/>
                  </a:lnTo>
                  <a:lnTo>
                    <a:pt x="31" y="0"/>
                  </a:lnTo>
                  <a:lnTo>
                    <a:pt x="55" y="0"/>
                  </a:lnTo>
                  <a:lnTo>
                    <a:pt x="5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5" name="Freeform 98"/>
            <p:cNvSpPr/>
            <p:nvPr/>
          </p:nvSpPr>
          <p:spPr>
            <a:xfrm>
              <a:off x="1452" y="2654"/>
              <a:ext cx="94" cy="178"/>
            </a:xfrm>
            <a:custGeom>
              <a:avLst/>
              <a:gdLst>
                <a:gd name="txL" fmla="*/ 0 w 188"/>
                <a:gd name="txT" fmla="*/ 0 h 356"/>
                <a:gd name="txR" fmla="*/ 188 w 188"/>
                <a:gd name="txB" fmla="*/ 356 h 356"/>
              </a:gdLst>
              <a:ahLst/>
              <a:cxnLst>
                <a:cxn ang="0">
                  <a:pos x="43" y="0"/>
                </a:cxn>
                <a:cxn ang="0">
                  <a:pos x="11" y="143"/>
                </a:cxn>
                <a:cxn ang="0">
                  <a:pos x="0" y="259"/>
                </a:cxn>
                <a:cxn ang="0">
                  <a:pos x="68" y="297"/>
                </a:cxn>
                <a:cxn ang="0">
                  <a:pos x="81" y="323"/>
                </a:cxn>
                <a:cxn ang="0">
                  <a:pos x="188" y="356"/>
                </a:cxn>
                <a:cxn ang="0">
                  <a:pos x="188" y="333"/>
                </a:cxn>
                <a:cxn ang="0">
                  <a:pos x="56" y="270"/>
                </a:cxn>
                <a:cxn ang="0">
                  <a:pos x="17" y="242"/>
                </a:cxn>
                <a:cxn ang="0">
                  <a:pos x="32" y="111"/>
                </a:cxn>
                <a:cxn ang="0">
                  <a:pos x="43" y="0"/>
                </a:cxn>
                <a:cxn ang="0">
                  <a:pos x="43" y="0"/>
                </a:cxn>
              </a:cxnLst>
              <a:rect l="txL" t="txT" r="txR" b="txB"/>
              <a:pathLst>
                <a:path w="188" h="356">
                  <a:moveTo>
                    <a:pt x="43" y="0"/>
                  </a:moveTo>
                  <a:lnTo>
                    <a:pt x="11" y="143"/>
                  </a:lnTo>
                  <a:lnTo>
                    <a:pt x="0" y="259"/>
                  </a:lnTo>
                  <a:lnTo>
                    <a:pt x="68" y="297"/>
                  </a:lnTo>
                  <a:lnTo>
                    <a:pt x="81" y="323"/>
                  </a:lnTo>
                  <a:lnTo>
                    <a:pt x="188" y="356"/>
                  </a:lnTo>
                  <a:lnTo>
                    <a:pt x="188" y="333"/>
                  </a:lnTo>
                  <a:lnTo>
                    <a:pt x="56" y="270"/>
                  </a:lnTo>
                  <a:lnTo>
                    <a:pt x="17" y="242"/>
                  </a:lnTo>
                  <a:lnTo>
                    <a:pt x="32" y="111"/>
                  </a:lnTo>
                  <a:lnTo>
                    <a:pt x="43" y="0"/>
                  </a:lnTo>
                  <a:lnTo>
                    <a:pt x="4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6" name="Freeform 99"/>
            <p:cNvSpPr/>
            <p:nvPr/>
          </p:nvSpPr>
          <p:spPr>
            <a:xfrm>
              <a:off x="1830" y="2644"/>
              <a:ext cx="13" cy="205"/>
            </a:xfrm>
            <a:custGeom>
              <a:avLst/>
              <a:gdLst>
                <a:gd name="txL" fmla="*/ 0 w 27"/>
                <a:gd name="txT" fmla="*/ 0 h 411"/>
                <a:gd name="txR" fmla="*/ 27 w 27"/>
                <a:gd name="txB" fmla="*/ 411 h 411"/>
              </a:gdLst>
              <a:ahLst/>
              <a:cxnLst>
                <a:cxn ang="0">
                  <a:pos x="0" y="0"/>
                </a:cxn>
                <a:cxn ang="0">
                  <a:pos x="6" y="407"/>
                </a:cxn>
                <a:cxn ang="0">
                  <a:pos x="27" y="411"/>
                </a:cxn>
                <a:cxn ang="0">
                  <a:pos x="21" y="147"/>
                </a:cxn>
                <a:cxn ang="0">
                  <a:pos x="0" y="0"/>
                </a:cxn>
                <a:cxn ang="0">
                  <a:pos x="0" y="0"/>
                </a:cxn>
              </a:cxnLst>
              <a:rect l="txL" t="txT" r="txR" b="txB"/>
              <a:pathLst>
                <a:path w="27" h="411">
                  <a:moveTo>
                    <a:pt x="0" y="0"/>
                  </a:moveTo>
                  <a:lnTo>
                    <a:pt x="6" y="407"/>
                  </a:lnTo>
                  <a:lnTo>
                    <a:pt x="27" y="411"/>
                  </a:lnTo>
                  <a:lnTo>
                    <a:pt x="21" y="14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7" name="Freeform 100"/>
            <p:cNvSpPr/>
            <p:nvPr/>
          </p:nvSpPr>
          <p:spPr>
            <a:xfrm>
              <a:off x="1799" y="2541"/>
              <a:ext cx="31" cy="25"/>
            </a:xfrm>
            <a:custGeom>
              <a:avLst/>
              <a:gdLst>
                <a:gd name="txL" fmla="*/ 0 w 62"/>
                <a:gd name="txT" fmla="*/ 0 h 50"/>
                <a:gd name="txR" fmla="*/ 62 w 62"/>
                <a:gd name="txB" fmla="*/ 50 h 50"/>
              </a:gdLst>
              <a:ahLst/>
              <a:cxnLst>
                <a:cxn ang="0">
                  <a:pos x="22" y="0"/>
                </a:cxn>
                <a:cxn ang="0">
                  <a:pos x="22" y="29"/>
                </a:cxn>
                <a:cxn ang="0">
                  <a:pos x="43" y="34"/>
                </a:cxn>
                <a:cxn ang="0">
                  <a:pos x="59" y="6"/>
                </a:cxn>
                <a:cxn ang="0">
                  <a:pos x="62" y="31"/>
                </a:cxn>
                <a:cxn ang="0">
                  <a:pos x="45" y="50"/>
                </a:cxn>
                <a:cxn ang="0">
                  <a:pos x="15" y="46"/>
                </a:cxn>
                <a:cxn ang="0">
                  <a:pos x="0" y="15"/>
                </a:cxn>
                <a:cxn ang="0">
                  <a:pos x="22" y="0"/>
                </a:cxn>
                <a:cxn ang="0">
                  <a:pos x="22" y="0"/>
                </a:cxn>
              </a:cxnLst>
              <a:rect l="txL" t="txT" r="txR" b="txB"/>
              <a:pathLst>
                <a:path w="62" h="50">
                  <a:moveTo>
                    <a:pt x="22" y="0"/>
                  </a:moveTo>
                  <a:lnTo>
                    <a:pt x="22" y="29"/>
                  </a:lnTo>
                  <a:lnTo>
                    <a:pt x="43" y="34"/>
                  </a:lnTo>
                  <a:lnTo>
                    <a:pt x="59" y="6"/>
                  </a:lnTo>
                  <a:lnTo>
                    <a:pt x="62" y="31"/>
                  </a:lnTo>
                  <a:lnTo>
                    <a:pt x="45" y="50"/>
                  </a:lnTo>
                  <a:lnTo>
                    <a:pt x="15" y="46"/>
                  </a:lnTo>
                  <a:lnTo>
                    <a:pt x="0" y="15"/>
                  </a:lnTo>
                  <a:lnTo>
                    <a:pt x="22" y="0"/>
                  </a:lnTo>
                  <a:lnTo>
                    <a:pt x="22"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8" name="Freeform 101"/>
            <p:cNvSpPr/>
            <p:nvPr/>
          </p:nvSpPr>
          <p:spPr>
            <a:xfrm>
              <a:off x="1886" y="2517"/>
              <a:ext cx="31" cy="299"/>
            </a:xfrm>
            <a:custGeom>
              <a:avLst/>
              <a:gdLst>
                <a:gd name="txL" fmla="*/ 0 w 61"/>
                <a:gd name="txT" fmla="*/ 0 h 596"/>
                <a:gd name="txR" fmla="*/ 61 w 61"/>
                <a:gd name="txB" fmla="*/ 596 h 596"/>
              </a:gdLst>
              <a:ahLst/>
              <a:cxnLst>
                <a:cxn ang="0">
                  <a:pos x="0" y="0"/>
                </a:cxn>
                <a:cxn ang="0">
                  <a:pos x="8" y="142"/>
                </a:cxn>
                <a:cxn ang="0">
                  <a:pos x="38" y="596"/>
                </a:cxn>
                <a:cxn ang="0">
                  <a:pos x="61" y="568"/>
                </a:cxn>
                <a:cxn ang="0">
                  <a:pos x="31" y="108"/>
                </a:cxn>
                <a:cxn ang="0">
                  <a:pos x="16" y="47"/>
                </a:cxn>
                <a:cxn ang="0">
                  <a:pos x="0" y="0"/>
                </a:cxn>
                <a:cxn ang="0">
                  <a:pos x="0" y="0"/>
                </a:cxn>
              </a:cxnLst>
              <a:rect l="txL" t="txT" r="txR" b="txB"/>
              <a:pathLst>
                <a:path w="61" h="596">
                  <a:moveTo>
                    <a:pt x="0" y="0"/>
                  </a:moveTo>
                  <a:lnTo>
                    <a:pt x="8" y="142"/>
                  </a:lnTo>
                  <a:lnTo>
                    <a:pt x="38" y="596"/>
                  </a:lnTo>
                  <a:lnTo>
                    <a:pt x="61" y="568"/>
                  </a:lnTo>
                  <a:lnTo>
                    <a:pt x="31" y="108"/>
                  </a:lnTo>
                  <a:lnTo>
                    <a:pt x="16" y="4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89" name="Freeform 102"/>
            <p:cNvSpPr/>
            <p:nvPr/>
          </p:nvSpPr>
          <p:spPr>
            <a:xfrm>
              <a:off x="1485" y="2804"/>
              <a:ext cx="441" cy="472"/>
            </a:xfrm>
            <a:custGeom>
              <a:avLst/>
              <a:gdLst>
                <a:gd name="txL" fmla="*/ 0 w 883"/>
                <a:gd name="txT" fmla="*/ 0 h 942"/>
                <a:gd name="txR" fmla="*/ 883 w 883"/>
                <a:gd name="txB" fmla="*/ 942 h 942"/>
              </a:gdLst>
              <a:ahLst/>
              <a:cxnLst>
                <a:cxn ang="0">
                  <a:pos x="99" y="28"/>
                </a:cxn>
                <a:cxn ang="0">
                  <a:pos x="70" y="173"/>
                </a:cxn>
                <a:cxn ang="0">
                  <a:pos x="27" y="332"/>
                </a:cxn>
                <a:cxn ang="0">
                  <a:pos x="0" y="448"/>
                </a:cxn>
                <a:cxn ang="0">
                  <a:pos x="27" y="519"/>
                </a:cxn>
                <a:cxn ang="0">
                  <a:pos x="87" y="589"/>
                </a:cxn>
                <a:cxn ang="0">
                  <a:pos x="125" y="663"/>
                </a:cxn>
                <a:cxn ang="0">
                  <a:pos x="131" y="747"/>
                </a:cxn>
                <a:cxn ang="0">
                  <a:pos x="114" y="876"/>
                </a:cxn>
                <a:cxn ang="0">
                  <a:pos x="105" y="942"/>
                </a:cxn>
                <a:cxn ang="0">
                  <a:pos x="179" y="937"/>
                </a:cxn>
                <a:cxn ang="0">
                  <a:pos x="264" y="908"/>
                </a:cxn>
                <a:cxn ang="0">
                  <a:pos x="315" y="893"/>
                </a:cxn>
                <a:cxn ang="0">
                  <a:pos x="325" y="830"/>
                </a:cxn>
                <a:cxn ang="0">
                  <a:pos x="325" y="771"/>
                </a:cxn>
                <a:cxn ang="0">
                  <a:pos x="353" y="737"/>
                </a:cxn>
                <a:cxn ang="0">
                  <a:pos x="357" y="667"/>
                </a:cxn>
                <a:cxn ang="0">
                  <a:pos x="403" y="589"/>
                </a:cxn>
                <a:cxn ang="0">
                  <a:pos x="424" y="684"/>
                </a:cxn>
                <a:cxn ang="0">
                  <a:pos x="403" y="804"/>
                </a:cxn>
                <a:cxn ang="0">
                  <a:pos x="458" y="834"/>
                </a:cxn>
                <a:cxn ang="0">
                  <a:pos x="534" y="840"/>
                </a:cxn>
                <a:cxn ang="0">
                  <a:pos x="614" y="817"/>
                </a:cxn>
                <a:cxn ang="0">
                  <a:pos x="669" y="771"/>
                </a:cxn>
                <a:cxn ang="0">
                  <a:pos x="657" y="737"/>
                </a:cxn>
                <a:cxn ang="0">
                  <a:pos x="703" y="676"/>
                </a:cxn>
                <a:cxn ang="0">
                  <a:pos x="718" y="570"/>
                </a:cxn>
                <a:cxn ang="0">
                  <a:pos x="735" y="456"/>
                </a:cxn>
                <a:cxn ang="0">
                  <a:pos x="805" y="378"/>
                </a:cxn>
                <a:cxn ang="0">
                  <a:pos x="859" y="313"/>
                </a:cxn>
                <a:cxn ang="0">
                  <a:pos x="883" y="237"/>
                </a:cxn>
                <a:cxn ang="0">
                  <a:pos x="883" y="140"/>
                </a:cxn>
                <a:cxn ang="0">
                  <a:pos x="860" y="0"/>
                </a:cxn>
                <a:cxn ang="0">
                  <a:pos x="703" y="80"/>
                </a:cxn>
                <a:cxn ang="0">
                  <a:pos x="458" y="78"/>
                </a:cxn>
                <a:cxn ang="0">
                  <a:pos x="253" y="53"/>
                </a:cxn>
                <a:cxn ang="0">
                  <a:pos x="99" y="28"/>
                </a:cxn>
                <a:cxn ang="0">
                  <a:pos x="99" y="28"/>
                </a:cxn>
              </a:cxnLst>
              <a:rect l="txL" t="txT" r="txR" b="txB"/>
              <a:pathLst>
                <a:path w="883" h="942">
                  <a:moveTo>
                    <a:pt x="99" y="28"/>
                  </a:moveTo>
                  <a:lnTo>
                    <a:pt x="70" y="173"/>
                  </a:lnTo>
                  <a:lnTo>
                    <a:pt x="27" y="332"/>
                  </a:lnTo>
                  <a:lnTo>
                    <a:pt x="0" y="448"/>
                  </a:lnTo>
                  <a:lnTo>
                    <a:pt x="27" y="519"/>
                  </a:lnTo>
                  <a:lnTo>
                    <a:pt x="87" y="589"/>
                  </a:lnTo>
                  <a:lnTo>
                    <a:pt x="125" y="663"/>
                  </a:lnTo>
                  <a:lnTo>
                    <a:pt x="131" y="747"/>
                  </a:lnTo>
                  <a:lnTo>
                    <a:pt x="114" y="876"/>
                  </a:lnTo>
                  <a:lnTo>
                    <a:pt x="105" y="942"/>
                  </a:lnTo>
                  <a:lnTo>
                    <a:pt x="179" y="937"/>
                  </a:lnTo>
                  <a:lnTo>
                    <a:pt x="264" y="908"/>
                  </a:lnTo>
                  <a:lnTo>
                    <a:pt x="315" y="893"/>
                  </a:lnTo>
                  <a:lnTo>
                    <a:pt x="325" y="830"/>
                  </a:lnTo>
                  <a:lnTo>
                    <a:pt x="325" y="771"/>
                  </a:lnTo>
                  <a:lnTo>
                    <a:pt x="353" y="737"/>
                  </a:lnTo>
                  <a:lnTo>
                    <a:pt x="357" y="667"/>
                  </a:lnTo>
                  <a:lnTo>
                    <a:pt x="403" y="589"/>
                  </a:lnTo>
                  <a:lnTo>
                    <a:pt x="424" y="684"/>
                  </a:lnTo>
                  <a:lnTo>
                    <a:pt x="403" y="804"/>
                  </a:lnTo>
                  <a:lnTo>
                    <a:pt x="458" y="834"/>
                  </a:lnTo>
                  <a:lnTo>
                    <a:pt x="534" y="840"/>
                  </a:lnTo>
                  <a:lnTo>
                    <a:pt x="614" y="817"/>
                  </a:lnTo>
                  <a:lnTo>
                    <a:pt x="669" y="771"/>
                  </a:lnTo>
                  <a:lnTo>
                    <a:pt x="657" y="737"/>
                  </a:lnTo>
                  <a:lnTo>
                    <a:pt x="703" y="676"/>
                  </a:lnTo>
                  <a:lnTo>
                    <a:pt x="718" y="570"/>
                  </a:lnTo>
                  <a:lnTo>
                    <a:pt x="735" y="456"/>
                  </a:lnTo>
                  <a:lnTo>
                    <a:pt x="805" y="378"/>
                  </a:lnTo>
                  <a:lnTo>
                    <a:pt x="859" y="313"/>
                  </a:lnTo>
                  <a:lnTo>
                    <a:pt x="883" y="237"/>
                  </a:lnTo>
                  <a:lnTo>
                    <a:pt x="883" y="140"/>
                  </a:lnTo>
                  <a:lnTo>
                    <a:pt x="860" y="0"/>
                  </a:lnTo>
                  <a:lnTo>
                    <a:pt x="703" y="80"/>
                  </a:lnTo>
                  <a:lnTo>
                    <a:pt x="458" y="78"/>
                  </a:lnTo>
                  <a:lnTo>
                    <a:pt x="253" y="53"/>
                  </a:lnTo>
                  <a:lnTo>
                    <a:pt x="99" y="28"/>
                  </a:lnTo>
                  <a:lnTo>
                    <a:pt x="99" y="28"/>
                  </a:lnTo>
                  <a:close/>
                </a:path>
              </a:pathLst>
            </a:custGeom>
            <a:solidFill>
              <a:srgbClr val="000000"/>
            </a:solidFill>
            <a:ln w="9525">
              <a:noFill/>
            </a:ln>
          </p:spPr>
          <p:txBody>
            <a:bodyPr/>
            <a:lstStyle/>
            <a:p>
              <a:endParaRPr dirty="0">
                <a:latin typeface="Arial" panose="020B0604020202020204" pitchFamily="34" charset="0"/>
              </a:endParaRPr>
            </a:p>
          </p:txBody>
        </p:sp>
        <p:sp>
          <p:nvSpPr>
            <p:cNvPr id="42090" name="Freeform 103"/>
            <p:cNvSpPr/>
            <p:nvPr/>
          </p:nvSpPr>
          <p:spPr>
            <a:xfrm>
              <a:off x="1443" y="2804"/>
              <a:ext cx="38" cy="236"/>
            </a:xfrm>
            <a:custGeom>
              <a:avLst/>
              <a:gdLst>
                <a:gd name="txL" fmla="*/ 0 w 75"/>
                <a:gd name="txT" fmla="*/ 0 h 471"/>
                <a:gd name="txR" fmla="*/ 75 w 75"/>
                <a:gd name="txB" fmla="*/ 471 h 471"/>
              </a:gdLst>
              <a:ahLst/>
              <a:cxnLst>
                <a:cxn ang="0">
                  <a:pos x="75" y="0"/>
                </a:cxn>
                <a:cxn ang="0">
                  <a:pos x="56" y="97"/>
                </a:cxn>
                <a:cxn ang="0">
                  <a:pos x="32" y="243"/>
                </a:cxn>
                <a:cxn ang="0">
                  <a:pos x="0" y="376"/>
                </a:cxn>
                <a:cxn ang="0">
                  <a:pos x="13" y="471"/>
                </a:cxn>
                <a:cxn ang="0">
                  <a:pos x="22" y="348"/>
                </a:cxn>
                <a:cxn ang="0">
                  <a:pos x="68" y="167"/>
                </a:cxn>
                <a:cxn ang="0">
                  <a:pos x="74" y="70"/>
                </a:cxn>
                <a:cxn ang="0">
                  <a:pos x="75" y="0"/>
                </a:cxn>
                <a:cxn ang="0">
                  <a:pos x="75" y="0"/>
                </a:cxn>
              </a:cxnLst>
              <a:rect l="txL" t="txT" r="txR" b="txB"/>
              <a:pathLst>
                <a:path w="75" h="471">
                  <a:moveTo>
                    <a:pt x="75" y="0"/>
                  </a:moveTo>
                  <a:lnTo>
                    <a:pt x="56" y="97"/>
                  </a:lnTo>
                  <a:lnTo>
                    <a:pt x="32" y="243"/>
                  </a:lnTo>
                  <a:lnTo>
                    <a:pt x="0" y="376"/>
                  </a:lnTo>
                  <a:lnTo>
                    <a:pt x="13" y="471"/>
                  </a:lnTo>
                  <a:lnTo>
                    <a:pt x="22" y="348"/>
                  </a:lnTo>
                  <a:lnTo>
                    <a:pt x="68" y="167"/>
                  </a:lnTo>
                  <a:lnTo>
                    <a:pt x="74" y="70"/>
                  </a:lnTo>
                  <a:lnTo>
                    <a:pt x="75" y="0"/>
                  </a:lnTo>
                  <a:lnTo>
                    <a:pt x="75"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1" name="Freeform 104"/>
            <p:cNvSpPr/>
            <p:nvPr/>
          </p:nvSpPr>
          <p:spPr>
            <a:xfrm>
              <a:off x="1456" y="3065"/>
              <a:ext cx="66" cy="207"/>
            </a:xfrm>
            <a:custGeom>
              <a:avLst/>
              <a:gdLst>
                <a:gd name="txL" fmla="*/ 0 w 131"/>
                <a:gd name="txT" fmla="*/ 0 h 414"/>
                <a:gd name="txR" fmla="*/ 131 w 131"/>
                <a:gd name="txB" fmla="*/ 414 h 414"/>
              </a:gdLst>
              <a:ahLst/>
              <a:cxnLst>
                <a:cxn ang="0">
                  <a:pos x="0" y="0"/>
                </a:cxn>
                <a:cxn ang="0">
                  <a:pos x="49" y="83"/>
                </a:cxn>
                <a:cxn ang="0">
                  <a:pos x="103" y="157"/>
                </a:cxn>
                <a:cxn ang="0">
                  <a:pos x="112" y="237"/>
                </a:cxn>
                <a:cxn ang="0">
                  <a:pos x="95" y="380"/>
                </a:cxn>
                <a:cxn ang="0">
                  <a:pos x="70" y="385"/>
                </a:cxn>
                <a:cxn ang="0">
                  <a:pos x="112" y="414"/>
                </a:cxn>
                <a:cxn ang="0">
                  <a:pos x="112" y="345"/>
                </a:cxn>
                <a:cxn ang="0">
                  <a:pos x="131" y="195"/>
                </a:cxn>
                <a:cxn ang="0">
                  <a:pos x="105" y="125"/>
                </a:cxn>
                <a:cxn ang="0">
                  <a:pos x="61" y="64"/>
                </a:cxn>
                <a:cxn ang="0">
                  <a:pos x="0" y="0"/>
                </a:cxn>
                <a:cxn ang="0">
                  <a:pos x="0" y="0"/>
                </a:cxn>
              </a:cxnLst>
              <a:rect l="txL" t="txT" r="txR" b="txB"/>
              <a:pathLst>
                <a:path w="131" h="414">
                  <a:moveTo>
                    <a:pt x="0" y="0"/>
                  </a:moveTo>
                  <a:lnTo>
                    <a:pt x="49" y="83"/>
                  </a:lnTo>
                  <a:lnTo>
                    <a:pt x="103" y="157"/>
                  </a:lnTo>
                  <a:lnTo>
                    <a:pt x="112" y="237"/>
                  </a:lnTo>
                  <a:lnTo>
                    <a:pt x="95" y="380"/>
                  </a:lnTo>
                  <a:lnTo>
                    <a:pt x="70" y="385"/>
                  </a:lnTo>
                  <a:lnTo>
                    <a:pt x="112" y="414"/>
                  </a:lnTo>
                  <a:lnTo>
                    <a:pt x="112" y="345"/>
                  </a:lnTo>
                  <a:lnTo>
                    <a:pt x="131" y="195"/>
                  </a:lnTo>
                  <a:lnTo>
                    <a:pt x="105" y="125"/>
                  </a:lnTo>
                  <a:lnTo>
                    <a:pt x="61" y="64"/>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2" name="Freeform 105"/>
            <p:cNvSpPr/>
            <p:nvPr/>
          </p:nvSpPr>
          <p:spPr>
            <a:xfrm>
              <a:off x="1680" y="3220"/>
              <a:ext cx="93" cy="365"/>
            </a:xfrm>
            <a:custGeom>
              <a:avLst/>
              <a:gdLst>
                <a:gd name="txL" fmla="*/ 0 w 186"/>
                <a:gd name="txT" fmla="*/ 0 h 730"/>
                <a:gd name="txR" fmla="*/ 186 w 186"/>
                <a:gd name="txB" fmla="*/ 730 h 730"/>
              </a:gdLst>
              <a:ahLst/>
              <a:cxnLst>
                <a:cxn ang="0">
                  <a:pos x="10" y="0"/>
                </a:cxn>
                <a:cxn ang="0">
                  <a:pos x="48" y="31"/>
                </a:cxn>
                <a:cxn ang="0">
                  <a:pos x="139" y="31"/>
                </a:cxn>
                <a:cxn ang="0">
                  <a:pos x="71" y="54"/>
                </a:cxn>
                <a:cxn ang="0">
                  <a:pos x="131" y="61"/>
                </a:cxn>
                <a:cxn ang="0">
                  <a:pos x="69" y="82"/>
                </a:cxn>
                <a:cxn ang="0">
                  <a:pos x="124" y="97"/>
                </a:cxn>
                <a:cxn ang="0">
                  <a:pos x="65" y="107"/>
                </a:cxn>
                <a:cxn ang="0">
                  <a:pos x="109" y="128"/>
                </a:cxn>
                <a:cxn ang="0">
                  <a:pos x="103" y="346"/>
                </a:cxn>
                <a:cxn ang="0">
                  <a:pos x="131" y="424"/>
                </a:cxn>
                <a:cxn ang="0">
                  <a:pos x="171" y="479"/>
                </a:cxn>
                <a:cxn ang="0">
                  <a:pos x="148" y="508"/>
                </a:cxn>
                <a:cxn ang="0">
                  <a:pos x="148" y="479"/>
                </a:cxn>
                <a:cxn ang="0">
                  <a:pos x="109" y="453"/>
                </a:cxn>
                <a:cxn ang="0">
                  <a:pos x="93" y="498"/>
                </a:cxn>
                <a:cxn ang="0">
                  <a:pos x="131" y="548"/>
                </a:cxn>
                <a:cxn ang="0">
                  <a:pos x="186" y="586"/>
                </a:cxn>
                <a:cxn ang="0">
                  <a:pos x="179" y="631"/>
                </a:cxn>
                <a:cxn ang="0">
                  <a:pos x="148" y="593"/>
                </a:cxn>
                <a:cxn ang="0">
                  <a:pos x="95" y="588"/>
                </a:cxn>
                <a:cxn ang="0">
                  <a:pos x="55" y="525"/>
                </a:cxn>
                <a:cxn ang="0">
                  <a:pos x="50" y="548"/>
                </a:cxn>
                <a:cxn ang="0">
                  <a:pos x="69" y="611"/>
                </a:cxn>
                <a:cxn ang="0">
                  <a:pos x="53" y="633"/>
                </a:cxn>
                <a:cxn ang="0">
                  <a:pos x="139" y="709"/>
                </a:cxn>
                <a:cxn ang="0">
                  <a:pos x="154" y="730"/>
                </a:cxn>
                <a:cxn ang="0">
                  <a:pos x="118" y="730"/>
                </a:cxn>
                <a:cxn ang="0">
                  <a:pos x="84" y="730"/>
                </a:cxn>
                <a:cxn ang="0">
                  <a:pos x="19" y="681"/>
                </a:cxn>
                <a:cxn ang="0">
                  <a:pos x="65" y="694"/>
                </a:cxn>
                <a:cxn ang="0">
                  <a:pos x="40" y="649"/>
                </a:cxn>
                <a:cxn ang="0">
                  <a:pos x="34" y="618"/>
                </a:cxn>
                <a:cxn ang="0">
                  <a:pos x="38" y="563"/>
                </a:cxn>
                <a:cxn ang="0">
                  <a:pos x="25" y="485"/>
                </a:cxn>
                <a:cxn ang="0">
                  <a:pos x="10" y="386"/>
                </a:cxn>
                <a:cxn ang="0">
                  <a:pos x="0" y="217"/>
                </a:cxn>
                <a:cxn ang="0">
                  <a:pos x="10" y="0"/>
                </a:cxn>
                <a:cxn ang="0">
                  <a:pos x="10" y="0"/>
                </a:cxn>
              </a:cxnLst>
              <a:rect l="txL" t="txT" r="txR" b="txB"/>
              <a:pathLst>
                <a:path w="186" h="730">
                  <a:moveTo>
                    <a:pt x="10" y="0"/>
                  </a:moveTo>
                  <a:lnTo>
                    <a:pt x="48" y="31"/>
                  </a:lnTo>
                  <a:lnTo>
                    <a:pt x="139" y="31"/>
                  </a:lnTo>
                  <a:lnTo>
                    <a:pt x="71" y="54"/>
                  </a:lnTo>
                  <a:lnTo>
                    <a:pt x="131" y="61"/>
                  </a:lnTo>
                  <a:lnTo>
                    <a:pt x="69" y="82"/>
                  </a:lnTo>
                  <a:lnTo>
                    <a:pt x="124" y="97"/>
                  </a:lnTo>
                  <a:lnTo>
                    <a:pt x="65" y="107"/>
                  </a:lnTo>
                  <a:lnTo>
                    <a:pt x="109" y="128"/>
                  </a:lnTo>
                  <a:lnTo>
                    <a:pt x="103" y="346"/>
                  </a:lnTo>
                  <a:lnTo>
                    <a:pt x="131" y="424"/>
                  </a:lnTo>
                  <a:lnTo>
                    <a:pt x="171" y="479"/>
                  </a:lnTo>
                  <a:lnTo>
                    <a:pt x="148" y="508"/>
                  </a:lnTo>
                  <a:lnTo>
                    <a:pt x="148" y="479"/>
                  </a:lnTo>
                  <a:lnTo>
                    <a:pt x="109" y="453"/>
                  </a:lnTo>
                  <a:lnTo>
                    <a:pt x="93" y="498"/>
                  </a:lnTo>
                  <a:lnTo>
                    <a:pt x="131" y="548"/>
                  </a:lnTo>
                  <a:lnTo>
                    <a:pt x="186" y="586"/>
                  </a:lnTo>
                  <a:lnTo>
                    <a:pt x="179" y="631"/>
                  </a:lnTo>
                  <a:lnTo>
                    <a:pt x="148" y="593"/>
                  </a:lnTo>
                  <a:lnTo>
                    <a:pt x="95" y="588"/>
                  </a:lnTo>
                  <a:lnTo>
                    <a:pt x="55" y="525"/>
                  </a:lnTo>
                  <a:lnTo>
                    <a:pt x="50" y="548"/>
                  </a:lnTo>
                  <a:lnTo>
                    <a:pt x="69" y="611"/>
                  </a:lnTo>
                  <a:lnTo>
                    <a:pt x="53" y="633"/>
                  </a:lnTo>
                  <a:lnTo>
                    <a:pt x="139" y="709"/>
                  </a:lnTo>
                  <a:lnTo>
                    <a:pt x="154" y="730"/>
                  </a:lnTo>
                  <a:lnTo>
                    <a:pt x="118" y="730"/>
                  </a:lnTo>
                  <a:lnTo>
                    <a:pt x="84" y="730"/>
                  </a:lnTo>
                  <a:lnTo>
                    <a:pt x="19" y="681"/>
                  </a:lnTo>
                  <a:lnTo>
                    <a:pt x="65" y="694"/>
                  </a:lnTo>
                  <a:lnTo>
                    <a:pt x="40" y="649"/>
                  </a:lnTo>
                  <a:lnTo>
                    <a:pt x="34" y="618"/>
                  </a:lnTo>
                  <a:lnTo>
                    <a:pt x="38" y="563"/>
                  </a:lnTo>
                  <a:lnTo>
                    <a:pt x="25" y="485"/>
                  </a:lnTo>
                  <a:lnTo>
                    <a:pt x="10" y="386"/>
                  </a:lnTo>
                  <a:lnTo>
                    <a:pt x="0" y="217"/>
                  </a:lnTo>
                  <a:lnTo>
                    <a:pt x="10" y="0"/>
                  </a:lnTo>
                  <a:lnTo>
                    <a:pt x="1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3" name="Freeform 106"/>
            <p:cNvSpPr/>
            <p:nvPr/>
          </p:nvSpPr>
          <p:spPr>
            <a:xfrm>
              <a:off x="1728" y="3525"/>
              <a:ext cx="48" cy="42"/>
            </a:xfrm>
            <a:custGeom>
              <a:avLst/>
              <a:gdLst>
                <a:gd name="txL" fmla="*/ 0 w 97"/>
                <a:gd name="txT" fmla="*/ 0 h 83"/>
                <a:gd name="txR" fmla="*/ 97 w 97"/>
                <a:gd name="txB" fmla="*/ 83 h 83"/>
              </a:gdLst>
              <a:ahLst/>
              <a:cxnLst>
                <a:cxn ang="0">
                  <a:pos x="8" y="0"/>
                </a:cxn>
                <a:cxn ang="0">
                  <a:pos x="63" y="36"/>
                </a:cxn>
                <a:cxn ang="0">
                  <a:pos x="97" y="83"/>
                </a:cxn>
                <a:cxn ang="0">
                  <a:pos x="46" y="60"/>
                </a:cxn>
                <a:cxn ang="0">
                  <a:pos x="0" y="30"/>
                </a:cxn>
                <a:cxn ang="0">
                  <a:pos x="8" y="0"/>
                </a:cxn>
                <a:cxn ang="0">
                  <a:pos x="8" y="0"/>
                </a:cxn>
              </a:cxnLst>
              <a:rect l="txL" t="txT" r="txR" b="txB"/>
              <a:pathLst>
                <a:path w="97" h="83">
                  <a:moveTo>
                    <a:pt x="8" y="0"/>
                  </a:moveTo>
                  <a:lnTo>
                    <a:pt x="63" y="36"/>
                  </a:lnTo>
                  <a:lnTo>
                    <a:pt x="97" y="83"/>
                  </a:lnTo>
                  <a:lnTo>
                    <a:pt x="46" y="60"/>
                  </a:lnTo>
                  <a:lnTo>
                    <a:pt x="0" y="30"/>
                  </a:lnTo>
                  <a:lnTo>
                    <a:pt x="8" y="0"/>
                  </a:lnTo>
                  <a:lnTo>
                    <a:pt x="8"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4" name="Freeform 107"/>
            <p:cNvSpPr/>
            <p:nvPr/>
          </p:nvSpPr>
          <p:spPr>
            <a:xfrm>
              <a:off x="1767" y="3439"/>
              <a:ext cx="40" cy="42"/>
            </a:xfrm>
            <a:custGeom>
              <a:avLst/>
              <a:gdLst>
                <a:gd name="txL" fmla="*/ 0 w 82"/>
                <a:gd name="txT" fmla="*/ 0 h 84"/>
                <a:gd name="txR" fmla="*/ 82 w 82"/>
                <a:gd name="txB" fmla="*/ 84 h 84"/>
              </a:gdLst>
              <a:ahLst/>
              <a:cxnLst>
                <a:cxn ang="0">
                  <a:pos x="0" y="84"/>
                </a:cxn>
                <a:cxn ang="0">
                  <a:pos x="34" y="0"/>
                </a:cxn>
                <a:cxn ang="0">
                  <a:pos x="82" y="8"/>
                </a:cxn>
                <a:cxn ang="0">
                  <a:pos x="50" y="40"/>
                </a:cxn>
                <a:cxn ang="0">
                  <a:pos x="0" y="84"/>
                </a:cxn>
                <a:cxn ang="0">
                  <a:pos x="0" y="84"/>
                </a:cxn>
              </a:cxnLst>
              <a:rect l="txL" t="txT" r="txR" b="txB"/>
              <a:pathLst>
                <a:path w="82" h="84">
                  <a:moveTo>
                    <a:pt x="0" y="84"/>
                  </a:moveTo>
                  <a:lnTo>
                    <a:pt x="34" y="0"/>
                  </a:lnTo>
                  <a:lnTo>
                    <a:pt x="82" y="8"/>
                  </a:lnTo>
                  <a:lnTo>
                    <a:pt x="50" y="40"/>
                  </a:lnTo>
                  <a:lnTo>
                    <a:pt x="0" y="84"/>
                  </a:lnTo>
                  <a:lnTo>
                    <a:pt x="0" y="84"/>
                  </a:lnTo>
                  <a:close/>
                </a:path>
              </a:pathLst>
            </a:custGeom>
            <a:solidFill>
              <a:srgbClr val="000000"/>
            </a:solidFill>
            <a:ln w="9525">
              <a:noFill/>
            </a:ln>
          </p:spPr>
          <p:txBody>
            <a:bodyPr/>
            <a:lstStyle/>
            <a:p>
              <a:endParaRPr dirty="0">
                <a:latin typeface="Arial" panose="020B0604020202020204" pitchFamily="34" charset="0"/>
              </a:endParaRPr>
            </a:p>
          </p:txBody>
        </p:sp>
        <p:sp>
          <p:nvSpPr>
            <p:cNvPr id="42095" name="Freeform 108"/>
            <p:cNvSpPr/>
            <p:nvPr/>
          </p:nvSpPr>
          <p:spPr>
            <a:xfrm>
              <a:off x="1762" y="3200"/>
              <a:ext cx="65" cy="340"/>
            </a:xfrm>
            <a:custGeom>
              <a:avLst/>
              <a:gdLst>
                <a:gd name="txL" fmla="*/ 0 w 131"/>
                <a:gd name="txT" fmla="*/ 0 h 681"/>
                <a:gd name="txR" fmla="*/ 131 w 131"/>
                <a:gd name="txB" fmla="*/ 681 h 681"/>
              </a:gdLst>
              <a:ahLst/>
              <a:cxnLst>
                <a:cxn ang="0">
                  <a:pos x="40" y="673"/>
                </a:cxn>
                <a:cxn ang="0">
                  <a:pos x="59" y="618"/>
                </a:cxn>
                <a:cxn ang="0">
                  <a:pos x="91" y="603"/>
                </a:cxn>
                <a:cxn ang="0">
                  <a:pos x="102" y="535"/>
                </a:cxn>
                <a:cxn ang="0">
                  <a:pos x="106" y="449"/>
                </a:cxn>
                <a:cxn ang="0">
                  <a:pos x="121" y="124"/>
                </a:cxn>
                <a:cxn ang="0">
                  <a:pos x="108" y="54"/>
                </a:cxn>
                <a:cxn ang="0">
                  <a:pos x="0" y="75"/>
                </a:cxn>
                <a:cxn ang="0">
                  <a:pos x="98" y="38"/>
                </a:cxn>
                <a:cxn ang="0">
                  <a:pos x="123" y="0"/>
                </a:cxn>
                <a:cxn ang="0">
                  <a:pos x="131" y="147"/>
                </a:cxn>
                <a:cxn ang="0">
                  <a:pos x="117" y="470"/>
                </a:cxn>
                <a:cxn ang="0">
                  <a:pos x="106" y="626"/>
                </a:cxn>
                <a:cxn ang="0">
                  <a:pos x="131" y="681"/>
                </a:cxn>
                <a:cxn ang="0">
                  <a:pos x="93" y="633"/>
                </a:cxn>
                <a:cxn ang="0">
                  <a:pos x="70" y="647"/>
                </a:cxn>
                <a:cxn ang="0">
                  <a:pos x="40" y="673"/>
                </a:cxn>
                <a:cxn ang="0">
                  <a:pos x="40" y="673"/>
                </a:cxn>
              </a:cxnLst>
              <a:rect l="txL" t="txT" r="txR" b="txB"/>
              <a:pathLst>
                <a:path w="131" h="681">
                  <a:moveTo>
                    <a:pt x="40" y="673"/>
                  </a:moveTo>
                  <a:lnTo>
                    <a:pt x="59" y="618"/>
                  </a:lnTo>
                  <a:lnTo>
                    <a:pt x="91" y="603"/>
                  </a:lnTo>
                  <a:lnTo>
                    <a:pt x="102" y="535"/>
                  </a:lnTo>
                  <a:lnTo>
                    <a:pt x="106" y="449"/>
                  </a:lnTo>
                  <a:lnTo>
                    <a:pt x="121" y="124"/>
                  </a:lnTo>
                  <a:lnTo>
                    <a:pt x="108" y="54"/>
                  </a:lnTo>
                  <a:lnTo>
                    <a:pt x="0" y="75"/>
                  </a:lnTo>
                  <a:lnTo>
                    <a:pt x="98" y="38"/>
                  </a:lnTo>
                  <a:lnTo>
                    <a:pt x="123" y="0"/>
                  </a:lnTo>
                  <a:lnTo>
                    <a:pt x="131" y="147"/>
                  </a:lnTo>
                  <a:lnTo>
                    <a:pt x="117" y="470"/>
                  </a:lnTo>
                  <a:lnTo>
                    <a:pt x="106" y="626"/>
                  </a:lnTo>
                  <a:lnTo>
                    <a:pt x="131" y="681"/>
                  </a:lnTo>
                  <a:lnTo>
                    <a:pt x="93" y="633"/>
                  </a:lnTo>
                  <a:lnTo>
                    <a:pt x="70" y="647"/>
                  </a:lnTo>
                  <a:lnTo>
                    <a:pt x="40" y="673"/>
                  </a:lnTo>
                  <a:lnTo>
                    <a:pt x="40" y="673"/>
                  </a:lnTo>
                  <a:close/>
                </a:path>
              </a:pathLst>
            </a:custGeom>
            <a:solidFill>
              <a:srgbClr val="000000"/>
            </a:solidFill>
            <a:ln w="9525">
              <a:noFill/>
            </a:ln>
          </p:spPr>
          <p:txBody>
            <a:bodyPr/>
            <a:lstStyle/>
            <a:p>
              <a:endParaRPr dirty="0">
                <a:latin typeface="Arial" panose="020B0604020202020204" pitchFamily="34" charset="0"/>
              </a:endParaRPr>
            </a:p>
          </p:txBody>
        </p:sp>
        <p:sp>
          <p:nvSpPr>
            <p:cNvPr id="42096" name="Freeform 109"/>
            <p:cNvSpPr/>
            <p:nvPr/>
          </p:nvSpPr>
          <p:spPr>
            <a:xfrm>
              <a:off x="1835" y="3552"/>
              <a:ext cx="165" cy="133"/>
            </a:xfrm>
            <a:custGeom>
              <a:avLst/>
              <a:gdLst>
                <a:gd name="txL" fmla="*/ 0 w 330"/>
                <a:gd name="txT" fmla="*/ 0 h 266"/>
                <a:gd name="txR" fmla="*/ 330 w 330"/>
                <a:gd name="txB" fmla="*/ 266 h 266"/>
              </a:gdLst>
              <a:ahLst/>
              <a:cxnLst>
                <a:cxn ang="0">
                  <a:pos x="0" y="0"/>
                </a:cxn>
                <a:cxn ang="0">
                  <a:pos x="70" y="97"/>
                </a:cxn>
                <a:cxn ang="0">
                  <a:pos x="70" y="144"/>
                </a:cxn>
                <a:cxn ang="0">
                  <a:pos x="108" y="173"/>
                </a:cxn>
                <a:cxn ang="0">
                  <a:pos x="159" y="159"/>
                </a:cxn>
                <a:cxn ang="0">
                  <a:pos x="154" y="192"/>
                </a:cxn>
                <a:cxn ang="0">
                  <a:pos x="199" y="154"/>
                </a:cxn>
                <a:cxn ang="0">
                  <a:pos x="199" y="176"/>
                </a:cxn>
                <a:cxn ang="0">
                  <a:pos x="232" y="154"/>
                </a:cxn>
                <a:cxn ang="0">
                  <a:pos x="262" y="129"/>
                </a:cxn>
                <a:cxn ang="0">
                  <a:pos x="283" y="152"/>
                </a:cxn>
                <a:cxn ang="0">
                  <a:pos x="249" y="197"/>
                </a:cxn>
                <a:cxn ang="0">
                  <a:pos x="264" y="213"/>
                </a:cxn>
                <a:cxn ang="0">
                  <a:pos x="264" y="232"/>
                </a:cxn>
                <a:cxn ang="0">
                  <a:pos x="252" y="266"/>
                </a:cxn>
                <a:cxn ang="0">
                  <a:pos x="294" y="245"/>
                </a:cxn>
                <a:cxn ang="0">
                  <a:pos x="330" y="192"/>
                </a:cxn>
                <a:cxn ang="0">
                  <a:pos x="330" y="169"/>
                </a:cxn>
                <a:cxn ang="0">
                  <a:pos x="309" y="154"/>
                </a:cxn>
                <a:cxn ang="0">
                  <a:pos x="287" y="114"/>
                </a:cxn>
                <a:cxn ang="0">
                  <a:pos x="239" y="114"/>
                </a:cxn>
                <a:cxn ang="0">
                  <a:pos x="108" y="114"/>
                </a:cxn>
                <a:cxn ang="0">
                  <a:pos x="78" y="76"/>
                </a:cxn>
                <a:cxn ang="0">
                  <a:pos x="15" y="3"/>
                </a:cxn>
                <a:cxn ang="0">
                  <a:pos x="0" y="0"/>
                </a:cxn>
                <a:cxn ang="0">
                  <a:pos x="0" y="0"/>
                </a:cxn>
              </a:cxnLst>
              <a:rect l="txL" t="txT" r="txR" b="txB"/>
              <a:pathLst>
                <a:path w="330" h="266">
                  <a:moveTo>
                    <a:pt x="0" y="0"/>
                  </a:moveTo>
                  <a:lnTo>
                    <a:pt x="70" y="97"/>
                  </a:lnTo>
                  <a:lnTo>
                    <a:pt x="70" y="144"/>
                  </a:lnTo>
                  <a:lnTo>
                    <a:pt x="108" y="173"/>
                  </a:lnTo>
                  <a:lnTo>
                    <a:pt x="159" y="159"/>
                  </a:lnTo>
                  <a:lnTo>
                    <a:pt x="154" y="192"/>
                  </a:lnTo>
                  <a:lnTo>
                    <a:pt x="199" y="154"/>
                  </a:lnTo>
                  <a:lnTo>
                    <a:pt x="199" y="176"/>
                  </a:lnTo>
                  <a:lnTo>
                    <a:pt x="232" y="154"/>
                  </a:lnTo>
                  <a:lnTo>
                    <a:pt x="262" y="129"/>
                  </a:lnTo>
                  <a:lnTo>
                    <a:pt x="283" y="152"/>
                  </a:lnTo>
                  <a:lnTo>
                    <a:pt x="249" y="197"/>
                  </a:lnTo>
                  <a:lnTo>
                    <a:pt x="264" y="213"/>
                  </a:lnTo>
                  <a:lnTo>
                    <a:pt x="264" y="232"/>
                  </a:lnTo>
                  <a:lnTo>
                    <a:pt x="252" y="266"/>
                  </a:lnTo>
                  <a:lnTo>
                    <a:pt x="294" y="245"/>
                  </a:lnTo>
                  <a:lnTo>
                    <a:pt x="330" y="192"/>
                  </a:lnTo>
                  <a:lnTo>
                    <a:pt x="330" y="169"/>
                  </a:lnTo>
                  <a:lnTo>
                    <a:pt x="309" y="154"/>
                  </a:lnTo>
                  <a:lnTo>
                    <a:pt x="287" y="114"/>
                  </a:lnTo>
                  <a:lnTo>
                    <a:pt x="239" y="114"/>
                  </a:lnTo>
                  <a:lnTo>
                    <a:pt x="108" y="114"/>
                  </a:lnTo>
                  <a:lnTo>
                    <a:pt x="78" y="76"/>
                  </a:lnTo>
                  <a:lnTo>
                    <a:pt x="15" y="3"/>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7" name="Freeform 110"/>
            <p:cNvSpPr/>
            <p:nvPr/>
          </p:nvSpPr>
          <p:spPr>
            <a:xfrm>
              <a:off x="1630" y="3551"/>
              <a:ext cx="196" cy="56"/>
            </a:xfrm>
            <a:custGeom>
              <a:avLst/>
              <a:gdLst>
                <a:gd name="txL" fmla="*/ 0 w 393"/>
                <a:gd name="txT" fmla="*/ 0 h 112"/>
                <a:gd name="txR" fmla="*/ 393 w 393"/>
                <a:gd name="txB" fmla="*/ 112 h 112"/>
              </a:gdLst>
              <a:ahLst/>
              <a:cxnLst>
                <a:cxn ang="0">
                  <a:pos x="45" y="21"/>
                </a:cxn>
                <a:cxn ang="0">
                  <a:pos x="28" y="0"/>
                </a:cxn>
                <a:cxn ang="0">
                  <a:pos x="19" y="24"/>
                </a:cxn>
                <a:cxn ang="0">
                  <a:pos x="0" y="24"/>
                </a:cxn>
                <a:cxn ang="0">
                  <a:pos x="13" y="38"/>
                </a:cxn>
                <a:cxn ang="0">
                  <a:pos x="17" y="55"/>
                </a:cxn>
                <a:cxn ang="0">
                  <a:pos x="36" y="45"/>
                </a:cxn>
                <a:cxn ang="0">
                  <a:pos x="49" y="62"/>
                </a:cxn>
                <a:cxn ang="0">
                  <a:pos x="53" y="49"/>
                </a:cxn>
                <a:cxn ang="0">
                  <a:pos x="81" y="49"/>
                </a:cxn>
                <a:cxn ang="0">
                  <a:pos x="106" y="81"/>
                </a:cxn>
                <a:cxn ang="0">
                  <a:pos x="180" y="100"/>
                </a:cxn>
                <a:cxn ang="0">
                  <a:pos x="218" y="108"/>
                </a:cxn>
                <a:cxn ang="0">
                  <a:pos x="266" y="112"/>
                </a:cxn>
                <a:cxn ang="0">
                  <a:pos x="311" y="83"/>
                </a:cxn>
                <a:cxn ang="0">
                  <a:pos x="393" y="21"/>
                </a:cxn>
                <a:cxn ang="0">
                  <a:pos x="355" y="42"/>
                </a:cxn>
                <a:cxn ang="0">
                  <a:pos x="277" y="91"/>
                </a:cxn>
                <a:cxn ang="0">
                  <a:pos x="231" y="99"/>
                </a:cxn>
                <a:cxn ang="0">
                  <a:pos x="174" y="91"/>
                </a:cxn>
                <a:cxn ang="0">
                  <a:pos x="165" y="72"/>
                </a:cxn>
                <a:cxn ang="0">
                  <a:pos x="112" y="66"/>
                </a:cxn>
                <a:cxn ang="0">
                  <a:pos x="83" y="24"/>
                </a:cxn>
                <a:cxn ang="0">
                  <a:pos x="45" y="21"/>
                </a:cxn>
                <a:cxn ang="0">
                  <a:pos x="45" y="21"/>
                </a:cxn>
              </a:cxnLst>
              <a:rect l="txL" t="txT" r="txR" b="txB"/>
              <a:pathLst>
                <a:path w="393" h="112">
                  <a:moveTo>
                    <a:pt x="45" y="21"/>
                  </a:moveTo>
                  <a:lnTo>
                    <a:pt x="28" y="0"/>
                  </a:lnTo>
                  <a:lnTo>
                    <a:pt x="19" y="24"/>
                  </a:lnTo>
                  <a:lnTo>
                    <a:pt x="0" y="24"/>
                  </a:lnTo>
                  <a:lnTo>
                    <a:pt x="13" y="38"/>
                  </a:lnTo>
                  <a:lnTo>
                    <a:pt x="17" y="55"/>
                  </a:lnTo>
                  <a:lnTo>
                    <a:pt x="36" y="45"/>
                  </a:lnTo>
                  <a:lnTo>
                    <a:pt x="49" y="62"/>
                  </a:lnTo>
                  <a:lnTo>
                    <a:pt x="53" y="49"/>
                  </a:lnTo>
                  <a:lnTo>
                    <a:pt x="81" y="49"/>
                  </a:lnTo>
                  <a:lnTo>
                    <a:pt x="106" y="81"/>
                  </a:lnTo>
                  <a:lnTo>
                    <a:pt x="180" y="100"/>
                  </a:lnTo>
                  <a:lnTo>
                    <a:pt x="218" y="108"/>
                  </a:lnTo>
                  <a:lnTo>
                    <a:pt x="266" y="112"/>
                  </a:lnTo>
                  <a:lnTo>
                    <a:pt x="311" y="83"/>
                  </a:lnTo>
                  <a:lnTo>
                    <a:pt x="393" y="21"/>
                  </a:lnTo>
                  <a:lnTo>
                    <a:pt x="355" y="42"/>
                  </a:lnTo>
                  <a:lnTo>
                    <a:pt x="277" y="91"/>
                  </a:lnTo>
                  <a:lnTo>
                    <a:pt x="231" y="99"/>
                  </a:lnTo>
                  <a:lnTo>
                    <a:pt x="174" y="91"/>
                  </a:lnTo>
                  <a:lnTo>
                    <a:pt x="165" y="72"/>
                  </a:lnTo>
                  <a:lnTo>
                    <a:pt x="112" y="66"/>
                  </a:lnTo>
                  <a:lnTo>
                    <a:pt x="83" y="24"/>
                  </a:lnTo>
                  <a:lnTo>
                    <a:pt x="45" y="21"/>
                  </a:lnTo>
                  <a:lnTo>
                    <a:pt x="45" y="21"/>
                  </a:lnTo>
                  <a:close/>
                </a:path>
              </a:pathLst>
            </a:custGeom>
            <a:solidFill>
              <a:srgbClr val="000000"/>
            </a:solidFill>
            <a:ln w="9525">
              <a:noFill/>
            </a:ln>
          </p:spPr>
          <p:txBody>
            <a:bodyPr/>
            <a:lstStyle/>
            <a:p>
              <a:endParaRPr dirty="0">
                <a:latin typeface="Arial" panose="020B0604020202020204" pitchFamily="34" charset="0"/>
              </a:endParaRPr>
            </a:p>
          </p:txBody>
        </p:sp>
        <p:sp>
          <p:nvSpPr>
            <p:cNvPr id="42098" name="Freeform 111"/>
            <p:cNvSpPr/>
            <p:nvPr/>
          </p:nvSpPr>
          <p:spPr>
            <a:xfrm>
              <a:off x="1774" y="3536"/>
              <a:ext cx="53" cy="40"/>
            </a:xfrm>
            <a:custGeom>
              <a:avLst/>
              <a:gdLst>
                <a:gd name="txL" fmla="*/ 0 w 107"/>
                <a:gd name="txT" fmla="*/ 0 h 80"/>
                <a:gd name="txR" fmla="*/ 107 w 107"/>
                <a:gd name="txB" fmla="*/ 80 h 80"/>
              </a:gdLst>
              <a:ahLst/>
              <a:cxnLst>
                <a:cxn ang="0">
                  <a:pos x="0" y="80"/>
                </a:cxn>
                <a:cxn ang="0">
                  <a:pos x="63" y="44"/>
                </a:cxn>
                <a:cxn ang="0">
                  <a:pos x="107" y="10"/>
                </a:cxn>
                <a:cxn ang="0">
                  <a:pos x="105" y="0"/>
                </a:cxn>
                <a:cxn ang="0">
                  <a:pos x="65" y="27"/>
                </a:cxn>
                <a:cxn ang="0">
                  <a:pos x="0" y="80"/>
                </a:cxn>
                <a:cxn ang="0">
                  <a:pos x="0" y="80"/>
                </a:cxn>
              </a:cxnLst>
              <a:rect l="txL" t="txT" r="txR" b="txB"/>
              <a:pathLst>
                <a:path w="107" h="80">
                  <a:moveTo>
                    <a:pt x="0" y="80"/>
                  </a:moveTo>
                  <a:lnTo>
                    <a:pt x="63" y="44"/>
                  </a:lnTo>
                  <a:lnTo>
                    <a:pt x="107" y="10"/>
                  </a:lnTo>
                  <a:lnTo>
                    <a:pt x="105" y="0"/>
                  </a:lnTo>
                  <a:lnTo>
                    <a:pt x="65" y="27"/>
                  </a:lnTo>
                  <a:lnTo>
                    <a:pt x="0" y="80"/>
                  </a:lnTo>
                  <a:lnTo>
                    <a:pt x="0" y="80"/>
                  </a:lnTo>
                  <a:close/>
                </a:path>
              </a:pathLst>
            </a:custGeom>
            <a:solidFill>
              <a:srgbClr val="000000"/>
            </a:solidFill>
            <a:ln w="9525">
              <a:noFill/>
            </a:ln>
          </p:spPr>
          <p:txBody>
            <a:bodyPr/>
            <a:lstStyle/>
            <a:p>
              <a:endParaRPr dirty="0">
                <a:latin typeface="Arial" panose="020B0604020202020204" pitchFamily="34" charset="0"/>
              </a:endParaRPr>
            </a:p>
          </p:txBody>
        </p:sp>
        <p:sp>
          <p:nvSpPr>
            <p:cNvPr id="42099" name="Freeform 112"/>
            <p:cNvSpPr/>
            <p:nvPr/>
          </p:nvSpPr>
          <p:spPr>
            <a:xfrm>
              <a:off x="1681" y="3590"/>
              <a:ext cx="125" cy="100"/>
            </a:xfrm>
            <a:custGeom>
              <a:avLst/>
              <a:gdLst>
                <a:gd name="txL" fmla="*/ 0 w 251"/>
                <a:gd name="txT" fmla="*/ 0 h 199"/>
                <a:gd name="txR" fmla="*/ 251 w 251"/>
                <a:gd name="txB" fmla="*/ 199 h 199"/>
              </a:gdLst>
              <a:ahLst/>
              <a:cxnLst>
                <a:cxn ang="0">
                  <a:pos x="4" y="0"/>
                </a:cxn>
                <a:cxn ang="0">
                  <a:pos x="0" y="51"/>
                </a:cxn>
                <a:cxn ang="0">
                  <a:pos x="6" y="104"/>
                </a:cxn>
                <a:cxn ang="0">
                  <a:pos x="21" y="163"/>
                </a:cxn>
                <a:cxn ang="0">
                  <a:pos x="25" y="188"/>
                </a:cxn>
                <a:cxn ang="0">
                  <a:pos x="167" y="199"/>
                </a:cxn>
                <a:cxn ang="0">
                  <a:pos x="162" y="156"/>
                </a:cxn>
                <a:cxn ang="0">
                  <a:pos x="175" y="146"/>
                </a:cxn>
                <a:cxn ang="0">
                  <a:pos x="203" y="142"/>
                </a:cxn>
                <a:cxn ang="0">
                  <a:pos x="251" y="154"/>
                </a:cxn>
                <a:cxn ang="0">
                  <a:pos x="241" y="137"/>
                </a:cxn>
                <a:cxn ang="0">
                  <a:pos x="186" y="129"/>
                </a:cxn>
                <a:cxn ang="0">
                  <a:pos x="162" y="137"/>
                </a:cxn>
                <a:cxn ang="0">
                  <a:pos x="139" y="91"/>
                </a:cxn>
                <a:cxn ang="0">
                  <a:pos x="95" y="87"/>
                </a:cxn>
                <a:cxn ang="0">
                  <a:pos x="50" y="74"/>
                </a:cxn>
                <a:cxn ang="0">
                  <a:pos x="46" y="85"/>
                </a:cxn>
                <a:cxn ang="0">
                  <a:pos x="88" y="100"/>
                </a:cxn>
                <a:cxn ang="0">
                  <a:pos x="50" y="104"/>
                </a:cxn>
                <a:cxn ang="0">
                  <a:pos x="31" y="87"/>
                </a:cxn>
                <a:cxn ang="0">
                  <a:pos x="34" y="59"/>
                </a:cxn>
                <a:cxn ang="0">
                  <a:pos x="17" y="41"/>
                </a:cxn>
                <a:cxn ang="0">
                  <a:pos x="10" y="3"/>
                </a:cxn>
                <a:cxn ang="0">
                  <a:pos x="4" y="0"/>
                </a:cxn>
                <a:cxn ang="0">
                  <a:pos x="4" y="0"/>
                </a:cxn>
              </a:cxnLst>
              <a:rect l="txL" t="txT" r="txR" b="txB"/>
              <a:pathLst>
                <a:path w="251" h="199">
                  <a:moveTo>
                    <a:pt x="4" y="0"/>
                  </a:moveTo>
                  <a:lnTo>
                    <a:pt x="0" y="51"/>
                  </a:lnTo>
                  <a:lnTo>
                    <a:pt x="6" y="104"/>
                  </a:lnTo>
                  <a:lnTo>
                    <a:pt x="21" y="163"/>
                  </a:lnTo>
                  <a:lnTo>
                    <a:pt x="25" y="188"/>
                  </a:lnTo>
                  <a:lnTo>
                    <a:pt x="167" y="199"/>
                  </a:lnTo>
                  <a:lnTo>
                    <a:pt x="162" y="156"/>
                  </a:lnTo>
                  <a:lnTo>
                    <a:pt x="175" y="146"/>
                  </a:lnTo>
                  <a:lnTo>
                    <a:pt x="203" y="142"/>
                  </a:lnTo>
                  <a:lnTo>
                    <a:pt x="251" y="154"/>
                  </a:lnTo>
                  <a:lnTo>
                    <a:pt x="241" y="137"/>
                  </a:lnTo>
                  <a:lnTo>
                    <a:pt x="186" y="129"/>
                  </a:lnTo>
                  <a:lnTo>
                    <a:pt x="162" y="137"/>
                  </a:lnTo>
                  <a:lnTo>
                    <a:pt x="139" y="91"/>
                  </a:lnTo>
                  <a:lnTo>
                    <a:pt x="95" y="87"/>
                  </a:lnTo>
                  <a:lnTo>
                    <a:pt x="50" y="74"/>
                  </a:lnTo>
                  <a:lnTo>
                    <a:pt x="46" y="85"/>
                  </a:lnTo>
                  <a:lnTo>
                    <a:pt x="88" y="100"/>
                  </a:lnTo>
                  <a:lnTo>
                    <a:pt x="50" y="104"/>
                  </a:lnTo>
                  <a:lnTo>
                    <a:pt x="31" y="87"/>
                  </a:lnTo>
                  <a:lnTo>
                    <a:pt x="34" y="59"/>
                  </a:lnTo>
                  <a:lnTo>
                    <a:pt x="17" y="41"/>
                  </a:lnTo>
                  <a:lnTo>
                    <a:pt x="10" y="3"/>
                  </a:lnTo>
                  <a:lnTo>
                    <a:pt x="4" y="0"/>
                  </a:lnTo>
                  <a:lnTo>
                    <a:pt x="4"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100" name="Freeform 113"/>
            <p:cNvSpPr/>
            <p:nvPr/>
          </p:nvSpPr>
          <p:spPr>
            <a:xfrm>
              <a:off x="1768" y="3632"/>
              <a:ext cx="207" cy="70"/>
            </a:xfrm>
            <a:custGeom>
              <a:avLst/>
              <a:gdLst>
                <a:gd name="txL" fmla="*/ 0 w 416"/>
                <a:gd name="txT" fmla="*/ 0 h 139"/>
                <a:gd name="txR" fmla="*/ 416 w 416"/>
                <a:gd name="txB" fmla="*/ 139 h 139"/>
              </a:gdLst>
              <a:ahLst/>
              <a:cxnLst>
                <a:cxn ang="0">
                  <a:pos x="68" y="67"/>
                </a:cxn>
                <a:cxn ang="0">
                  <a:pos x="122" y="97"/>
                </a:cxn>
                <a:cxn ang="0">
                  <a:pos x="171" y="131"/>
                </a:cxn>
                <a:cxn ang="0">
                  <a:pos x="256" y="139"/>
                </a:cxn>
                <a:cxn ang="0">
                  <a:pos x="342" y="120"/>
                </a:cxn>
                <a:cxn ang="0">
                  <a:pos x="378" y="116"/>
                </a:cxn>
                <a:cxn ang="0">
                  <a:pos x="416" y="86"/>
                </a:cxn>
                <a:cxn ang="0">
                  <a:pos x="399" y="90"/>
                </a:cxn>
                <a:cxn ang="0">
                  <a:pos x="365" y="105"/>
                </a:cxn>
                <a:cxn ang="0">
                  <a:pos x="306" y="116"/>
                </a:cxn>
                <a:cxn ang="0">
                  <a:pos x="332" y="97"/>
                </a:cxn>
                <a:cxn ang="0">
                  <a:pos x="359" y="86"/>
                </a:cxn>
                <a:cxn ang="0">
                  <a:pos x="384" y="61"/>
                </a:cxn>
                <a:cxn ang="0">
                  <a:pos x="346" y="74"/>
                </a:cxn>
                <a:cxn ang="0">
                  <a:pos x="274" y="92"/>
                </a:cxn>
                <a:cxn ang="0">
                  <a:pos x="199" y="78"/>
                </a:cxn>
                <a:cxn ang="0">
                  <a:pos x="150" y="65"/>
                </a:cxn>
                <a:cxn ang="0">
                  <a:pos x="87" y="27"/>
                </a:cxn>
                <a:cxn ang="0">
                  <a:pos x="49" y="4"/>
                </a:cxn>
                <a:cxn ang="0">
                  <a:pos x="13" y="0"/>
                </a:cxn>
                <a:cxn ang="0">
                  <a:pos x="0" y="17"/>
                </a:cxn>
                <a:cxn ang="0">
                  <a:pos x="40" y="17"/>
                </a:cxn>
                <a:cxn ang="0">
                  <a:pos x="135" y="71"/>
                </a:cxn>
                <a:cxn ang="0">
                  <a:pos x="152" y="90"/>
                </a:cxn>
                <a:cxn ang="0">
                  <a:pos x="67" y="50"/>
                </a:cxn>
                <a:cxn ang="0">
                  <a:pos x="68" y="67"/>
                </a:cxn>
                <a:cxn ang="0">
                  <a:pos x="68" y="67"/>
                </a:cxn>
              </a:cxnLst>
              <a:rect l="txL" t="txT" r="txR" b="txB"/>
              <a:pathLst>
                <a:path w="416" h="139">
                  <a:moveTo>
                    <a:pt x="68" y="67"/>
                  </a:moveTo>
                  <a:lnTo>
                    <a:pt x="122" y="97"/>
                  </a:lnTo>
                  <a:lnTo>
                    <a:pt x="171" y="131"/>
                  </a:lnTo>
                  <a:lnTo>
                    <a:pt x="256" y="139"/>
                  </a:lnTo>
                  <a:lnTo>
                    <a:pt x="342" y="120"/>
                  </a:lnTo>
                  <a:lnTo>
                    <a:pt x="378" y="116"/>
                  </a:lnTo>
                  <a:lnTo>
                    <a:pt x="416" y="86"/>
                  </a:lnTo>
                  <a:lnTo>
                    <a:pt x="399" y="90"/>
                  </a:lnTo>
                  <a:lnTo>
                    <a:pt x="365" y="105"/>
                  </a:lnTo>
                  <a:lnTo>
                    <a:pt x="306" y="116"/>
                  </a:lnTo>
                  <a:lnTo>
                    <a:pt x="332" y="97"/>
                  </a:lnTo>
                  <a:lnTo>
                    <a:pt x="359" y="86"/>
                  </a:lnTo>
                  <a:lnTo>
                    <a:pt x="384" y="61"/>
                  </a:lnTo>
                  <a:lnTo>
                    <a:pt x="346" y="74"/>
                  </a:lnTo>
                  <a:lnTo>
                    <a:pt x="274" y="92"/>
                  </a:lnTo>
                  <a:lnTo>
                    <a:pt x="199" y="78"/>
                  </a:lnTo>
                  <a:lnTo>
                    <a:pt x="150" y="65"/>
                  </a:lnTo>
                  <a:lnTo>
                    <a:pt x="87" y="27"/>
                  </a:lnTo>
                  <a:lnTo>
                    <a:pt x="49" y="4"/>
                  </a:lnTo>
                  <a:lnTo>
                    <a:pt x="13" y="0"/>
                  </a:lnTo>
                  <a:lnTo>
                    <a:pt x="0" y="17"/>
                  </a:lnTo>
                  <a:lnTo>
                    <a:pt x="40" y="17"/>
                  </a:lnTo>
                  <a:lnTo>
                    <a:pt x="135" y="71"/>
                  </a:lnTo>
                  <a:lnTo>
                    <a:pt x="152" y="90"/>
                  </a:lnTo>
                  <a:lnTo>
                    <a:pt x="67" y="50"/>
                  </a:lnTo>
                  <a:lnTo>
                    <a:pt x="68" y="67"/>
                  </a:lnTo>
                  <a:lnTo>
                    <a:pt x="68" y="67"/>
                  </a:lnTo>
                  <a:close/>
                </a:path>
              </a:pathLst>
            </a:custGeom>
            <a:solidFill>
              <a:srgbClr val="000000"/>
            </a:solidFill>
            <a:ln w="9525">
              <a:noFill/>
            </a:ln>
          </p:spPr>
          <p:txBody>
            <a:bodyPr/>
            <a:lstStyle/>
            <a:p>
              <a:endParaRPr dirty="0">
                <a:latin typeface="Arial" panose="020B0604020202020204" pitchFamily="34" charset="0"/>
              </a:endParaRPr>
            </a:p>
          </p:txBody>
        </p:sp>
        <p:sp>
          <p:nvSpPr>
            <p:cNvPr id="42101" name="Freeform 114"/>
            <p:cNvSpPr/>
            <p:nvPr/>
          </p:nvSpPr>
          <p:spPr>
            <a:xfrm>
              <a:off x="1496" y="3273"/>
              <a:ext cx="78" cy="357"/>
            </a:xfrm>
            <a:custGeom>
              <a:avLst/>
              <a:gdLst>
                <a:gd name="txL" fmla="*/ 0 w 156"/>
                <a:gd name="txT" fmla="*/ 0 h 714"/>
                <a:gd name="txR" fmla="*/ 156 w 156"/>
                <a:gd name="txB" fmla="*/ 714 h 714"/>
              </a:gdLst>
              <a:ahLst/>
              <a:cxnLst>
                <a:cxn ang="0">
                  <a:pos x="9" y="0"/>
                </a:cxn>
                <a:cxn ang="0">
                  <a:pos x="0" y="127"/>
                </a:cxn>
                <a:cxn ang="0">
                  <a:pos x="9" y="274"/>
                </a:cxn>
                <a:cxn ang="0">
                  <a:pos x="64" y="505"/>
                </a:cxn>
                <a:cxn ang="0">
                  <a:pos x="64" y="648"/>
                </a:cxn>
                <a:cxn ang="0">
                  <a:pos x="57" y="714"/>
                </a:cxn>
                <a:cxn ang="0">
                  <a:pos x="108" y="707"/>
                </a:cxn>
                <a:cxn ang="0">
                  <a:pos x="139" y="714"/>
                </a:cxn>
                <a:cxn ang="0">
                  <a:pos x="101" y="669"/>
                </a:cxn>
                <a:cxn ang="0">
                  <a:pos x="101" y="631"/>
                </a:cxn>
                <a:cxn ang="0">
                  <a:pos x="156" y="604"/>
                </a:cxn>
                <a:cxn ang="0">
                  <a:pos x="120" y="561"/>
                </a:cxn>
                <a:cxn ang="0">
                  <a:pos x="93" y="403"/>
                </a:cxn>
                <a:cxn ang="0">
                  <a:pos x="38" y="218"/>
                </a:cxn>
                <a:cxn ang="0">
                  <a:pos x="28" y="72"/>
                </a:cxn>
                <a:cxn ang="0">
                  <a:pos x="28" y="17"/>
                </a:cxn>
                <a:cxn ang="0">
                  <a:pos x="9" y="0"/>
                </a:cxn>
                <a:cxn ang="0">
                  <a:pos x="9" y="0"/>
                </a:cxn>
              </a:cxnLst>
              <a:rect l="txL" t="txT" r="txR" b="txB"/>
              <a:pathLst>
                <a:path w="156" h="714">
                  <a:moveTo>
                    <a:pt x="9" y="0"/>
                  </a:moveTo>
                  <a:lnTo>
                    <a:pt x="0" y="127"/>
                  </a:lnTo>
                  <a:lnTo>
                    <a:pt x="9" y="274"/>
                  </a:lnTo>
                  <a:lnTo>
                    <a:pt x="64" y="505"/>
                  </a:lnTo>
                  <a:lnTo>
                    <a:pt x="64" y="648"/>
                  </a:lnTo>
                  <a:lnTo>
                    <a:pt x="57" y="714"/>
                  </a:lnTo>
                  <a:lnTo>
                    <a:pt x="108" y="707"/>
                  </a:lnTo>
                  <a:lnTo>
                    <a:pt x="139" y="714"/>
                  </a:lnTo>
                  <a:lnTo>
                    <a:pt x="101" y="669"/>
                  </a:lnTo>
                  <a:lnTo>
                    <a:pt x="101" y="631"/>
                  </a:lnTo>
                  <a:lnTo>
                    <a:pt x="156" y="604"/>
                  </a:lnTo>
                  <a:lnTo>
                    <a:pt x="120" y="561"/>
                  </a:lnTo>
                  <a:lnTo>
                    <a:pt x="93" y="403"/>
                  </a:lnTo>
                  <a:lnTo>
                    <a:pt x="38" y="218"/>
                  </a:lnTo>
                  <a:lnTo>
                    <a:pt x="28" y="72"/>
                  </a:lnTo>
                  <a:lnTo>
                    <a:pt x="28" y="17"/>
                  </a:lnTo>
                  <a:lnTo>
                    <a:pt x="9" y="0"/>
                  </a:lnTo>
                  <a:lnTo>
                    <a:pt x="9"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102" name="Freeform 115"/>
            <p:cNvSpPr/>
            <p:nvPr/>
          </p:nvSpPr>
          <p:spPr>
            <a:xfrm>
              <a:off x="1590" y="3261"/>
              <a:ext cx="83" cy="361"/>
            </a:xfrm>
            <a:custGeom>
              <a:avLst/>
              <a:gdLst>
                <a:gd name="txL" fmla="*/ 0 w 165"/>
                <a:gd name="txT" fmla="*/ 0 h 720"/>
                <a:gd name="txR" fmla="*/ 165 w 165"/>
                <a:gd name="txB" fmla="*/ 720 h 720"/>
              </a:gdLst>
              <a:ahLst/>
              <a:cxnLst>
                <a:cxn ang="0">
                  <a:pos x="165" y="25"/>
                </a:cxn>
                <a:cxn ang="0">
                  <a:pos x="142" y="6"/>
                </a:cxn>
                <a:cxn ang="0">
                  <a:pos x="110" y="0"/>
                </a:cxn>
                <a:cxn ang="0">
                  <a:pos x="85" y="9"/>
                </a:cxn>
                <a:cxn ang="0">
                  <a:pos x="82" y="103"/>
                </a:cxn>
                <a:cxn ang="0">
                  <a:pos x="72" y="253"/>
                </a:cxn>
                <a:cxn ang="0">
                  <a:pos x="55" y="386"/>
                </a:cxn>
                <a:cxn ang="0">
                  <a:pos x="36" y="454"/>
                </a:cxn>
                <a:cxn ang="0">
                  <a:pos x="45" y="496"/>
                </a:cxn>
                <a:cxn ang="0">
                  <a:pos x="30" y="523"/>
                </a:cxn>
                <a:cxn ang="0">
                  <a:pos x="40" y="549"/>
                </a:cxn>
                <a:cxn ang="0">
                  <a:pos x="30" y="565"/>
                </a:cxn>
                <a:cxn ang="0">
                  <a:pos x="59" y="595"/>
                </a:cxn>
                <a:cxn ang="0">
                  <a:pos x="42" y="639"/>
                </a:cxn>
                <a:cxn ang="0">
                  <a:pos x="63" y="646"/>
                </a:cxn>
                <a:cxn ang="0">
                  <a:pos x="0" y="709"/>
                </a:cxn>
                <a:cxn ang="0">
                  <a:pos x="59" y="682"/>
                </a:cxn>
                <a:cxn ang="0">
                  <a:pos x="63" y="720"/>
                </a:cxn>
                <a:cxn ang="0">
                  <a:pos x="91" y="688"/>
                </a:cxn>
                <a:cxn ang="0">
                  <a:pos x="83" y="652"/>
                </a:cxn>
                <a:cxn ang="0">
                  <a:pos x="74" y="633"/>
                </a:cxn>
                <a:cxn ang="0">
                  <a:pos x="68" y="582"/>
                </a:cxn>
                <a:cxn ang="0">
                  <a:pos x="59" y="542"/>
                </a:cxn>
                <a:cxn ang="0">
                  <a:pos x="63" y="450"/>
                </a:cxn>
                <a:cxn ang="0">
                  <a:pos x="82" y="314"/>
                </a:cxn>
                <a:cxn ang="0">
                  <a:pos x="91" y="194"/>
                </a:cxn>
                <a:cxn ang="0">
                  <a:pos x="101" y="25"/>
                </a:cxn>
                <a:cxn ang="0">
                  <a:pos x="139" y="34"/>
                </a:cxn>
                <a:cxn ang="0">
                  <a:pos x="165" y="25"/>
                </a:cxn>
                <a:cxn ang="0">
                  <a:pos x="165" y="25"/>
                </a:cxn>
              </a:cxnLst>
              <a:rect l="txL" t="txT" r="txR" b="txB"/>
              <a:pathLst>
                <a:path w="165" h="720">
                  <a:moveTo>
                    <a:pt x="165" y="25"/>
                  </a:moveTo>
                  <a:lnTo>
                    <a:pt x="142" y="6"/>
                  </a:lnTo>
                  <a:lnTo>
                    <a:pt x="110" y="0"/>
                  </a:lnTo>
                  <a:lnTo>
                    <a:pt x="85" y="9"/>
                  </a:lnTo>
                  <a:lnTo>
                    <a:pt x="82" y="103"/>
                  </a:lnTo>
                  <a:lnTo>
                    <a:pt x="72" y="253"/>
                  </a:lnTo>
                  <a:lnTo>
                    <a:pt x="55" y="386"/>
                  </a:lnTo>
                  <a:lnTo>
                    <a:pt x="36" y="454"/>
                  </a:lnTo>
                  <a:lnTo>
                    <a:pt x="45" y="496"/>
                  </a:lnTo>
                  <a:lnTo>
                    <a:pt x="30" y="523"/>
                  </a:lnTo>
                  <a:lnTo>
                    <a:pt x="40" y="549"/>
                  </a:lnTo>
                  <a:lnTo>
                    <a:pt x="30" y="565"/>
                  </a:lnTo>
                  <a:lnTo>
                    <a:pt x="59" y="595"/>
                  </a:lnTo>
                  <a:lnTo>
                    <a:pt x="42" y="639"/>
                  </a:lnTo>
                  <a:lnTo>
                    <a:pt x="63" y="646"/>
                  </a:lnTo>
                  <a:lnTo>
                    <a:pt x="0" y="709"/>
                  </a:lnTo>
                  <a:lnTo>
                    <a:pt x="59" y="682"/>
                  </a:lnTo>
                  <a:lnTo>
                    <a:pt x="63" y="720"/>
                  </a:lnTo>
                  <a:lnTo>
                    <a:pt x="91" y="688"/>
                  </a:lnTo>
                  <a:lnTo>
                    <a:pt x="83" y="652"/>
                  </a:lnTo>
                  <a:lnTo>
                    <a:pt x="74" y="633"/>
                  </a:lnTo>
                  <a:lnTo>
                    <a:pt x="68" y="582"/>
                  </a:lnTo>
                  <a:lnTo>
                    <a:pt x="59" y="542"/>
                  </a:lnTo>
                  <a:lnTo>
                    <a:pt x="63" y="450"/>
                  </a:lnTo>
                  <a:lnTo>
                    <a:pt x="82" y="314"/>
                  </a:lnTo>
                  <a:lnTo>
                    <a:pt x="91" y="194"/>
                  </a:lnTo>
                  <a:lnTo>
                    <a:pt x="101" y="25"/>
                  </a:lnTo>
                  <a:lnTo>
                    <a:pt x="139" y="34"/>
                  </a:lnTo>
                  <a:lnTo>
                    <a:pt x="165" y="25"/>
                  </a:lnTo>
                  <a:lnTo>
                    <a:pt x="165" y="25"/>
                  </a:lnTo>
                  <a:close/>
                </a:path>
              </a:pathLst>
            </a:custGeom>
            <a:solidFill>
              <a:srgbClr val="000000"/>
            </a:solidFill>
            <a:ln w="9525">
              <a:noFill/>
            </a:ln>
          </p:spPr>
          <p:txBody>
            <a:bodyPr/>
            <a:lstStyle/>
            <a:p>
              <a:endParaRPr dirty="0">
                <a:latin typeface="Arial" panose="020B0604020202020204" pitchFamily="34" charset="0"/>
              </a:endParaRPr>
            </a:p>
          </p:txBody>
        </p:sp>
        <p:sp>
          <p:nvSpPr>
            <p:cNvPr id="42103" name="Freeform 116"/>
            <p:cNvSpPr/>
            <p:nvPr/>
          </p:nvSpPr>
          <p:spPr>
            <a:xfrm>
              <a:off x="1565" y="3584"/>
              <a:ext cx="39" cy="25"/>
            </a:xfrm>
            <a:custGeom>
              <a:avLst/>
              <a:gdLst>
                <a:gd name="txL" fmla="*/ 0 w 77"/>
                <a:gd name="txT" fmla="*/ 0 h 52"/>
                <a:gd name="txR" fmla="*/ 77 w 77"/>
                <a:gd name="txB" fmla="*/ 52 h 52"/>
              </a:gdLst>
              <a:ahLst/>
              <a:cxnLst>
                <a:cxn ang="0">
                  <a:pos x="0" y="27"/>
                </a:cxn>
                <a:cxn ang="0">
                  <a:pos x="32" y="33"/>
                </a:cxn>
                <a:cxn ang="0">
                  <a:pos x="77" y="0"/>
                </a:cxn>
                <a:cxn ang="0">
                  <a:pos x="72" y="17"/>
                </a:cxn>
                <a:cxn ang="0">
                  <a:pos x="41" y="52"/>
                </a:cxn>
                <a:cxn ang="0">
                  <a:pos x="0" y="27"/>
                </a:cxn>
                <a:cxn ang="0">
                  <a:pos x="0" y="27"/>
                </a:cxn>
              </a:cxnLst>
              <a:rect l="txL" t="txT" r="txR" b="txB"/>
              <a:pathLst>
                <a:path w="77" h="52">
                  <a:moveTo>
                    <a:pt x="0" y="27"/>
                  </a:moveTo>
                  <a:lnTo>
                    <a:pt x="32" y="33"/>
                  </a:lnTo>
                  <a:lnTo>
                    <a:pt x="77" y="0"/>
                  </a:lnTo>
                  <a:lnTo>
                    <a:pt x="72" y="17"/>
                  </a:lnTo>
                  <a:lnTo>
                    <a:pt x="41" y="52"/>
                  </a:lnTo>
                  <a:lnTo>
                    <a:pt x="0" y="27"/>
                  </a:lnTo>
                  <a:lnTo>
                    <a:pt x="0" y="27"/>
                  </a:lnTo>
                  <a:close/>
                </a:path>
              </a:pathLst>
            </a:custGeom>
            <a:solidFill>
              <a:srgbClr val="000000"/>
            </a:solidFill>
            <a:ln w="9525">
              <a:noFill/>
            </a:ln>
          </p:spPr>
          <p:txBody>
            <a:bodyPr/>
            <a:lstStyle/>
            <a:p>
              <a:endParaRPr dirty="0">
                <a:latin typeface="Arial" panose="020B0604020202020204" pitchFamily="34" charset="0"/>
              </a:endParaRPr>
            </a:p>
          </p:txBody>
        </p:sp>
        <p:sp>
          <p:nvSpPr>
            <p:cNvPr id="42104" name="Freeform 117"/>
            <p:cNvSpPr/>
            <p:nvPr/>
          </p:nvSpPr>
          <p:spPr>
            <a:xfrm>
              <a:off x="1523" y="3641"/>
              <a:ext cx="153" cy="200"/>
            </a:xfrm>
            <a:custGeom>
              <a:avLst/>
              <a:gdLst>
                <a:gd name="txL" fmla="*/ 0 w 306"/>
                <a:gd name="txT" fmla="*/ 0 h 401"/>
                <a:gd name="txR" fmla="*/ 306 w 306"/>
                <a:gd name="txB" fmla="*/ 401 h 401"/>
              </a:gdLst>
              <a:ahLst/>
              <a:cxnLst>
                <a:cxn ang="0">
                  <a:pos x="0" y="0"/>
                </a:cxn>
                <a:cxn ang="0">
                  <a:pos x="6" y="44"/>
                </a:cxn>
                <a:cxn ang="0">
                  <a:pos x="6" y="95"/>
                </a:cxn>
                <a:cxn ang="0">
                  <a:pos x="19" y="170"/>
                </a:cxn>
                <a:cxn ang="0">
                  <a:pos x="38" y="270"/>
                </a:cxn>
                <a:cxn ang="0">
                  <a:pos x="55" y="356"/>
                </a:cxn>
                <a:cxn ang="0">
                  <a:pos x="97" y="384"/>
                </a:cxn>
                <a:cxn ang="0">
                  <a:pos x="142" y="401"/>
                </a:cxn>
                <a:cxn ang="0">
                  <a:pos x="226" y="394"/>
                </a:cxn>
                <a:cxn ang="0">
                  <a:pos x="275" y="384"/>
                </a:cxn>
                <a:cxn ang="0">
                  <a:pos x="302" y="367"/>
                </a:cxn>
                <a:cxn ang="0">
                  <a:pos x="306" y="325"/>
                </a:cxn>
                <a:cxn ang="0">
                  <a:pos x="275" y="339"/>
                </a:cxn>
                <a:cxn ang="0">
                  <a:pos x="243" y="346"/>
                </a:cxn>
                <a:cxn ang="0">
                  <a:pos x="256" y="356"/>
                </a:cxn>
                <a:cxn ang="0">
                  <a:pos x="253" y="371"/>
                </a:cxn>
                <a:cxn ang="0">
                  <a:pos x="226" y="375"/>
                </a:cxn>
                <a:cxn ang="0">
                  <a:pos x="213" y="362"/>
                </a:cxn>
                <a:cxn ang="0">
                  <a:pos x="220" y="352"/>
                </a:cxn>
                <a:cxn ang="0">
                  <a:pos x="158" y="365"/>
                </a:cxn>
                <a:cxn ang="0">
                  <a:pos x="112" y="362"/>
                </a:cxn>
                <a:cxn ang="0">
                  <a:pos x="87" y="339"/>
                </a:cxn>
                <a:cxn ang="0">
                  <a:pos x="116" y="346"/>
                </a:cxn>
                <a:cxn ang="0">
                  <a:pos x="97" y="325"/>
                </a:cxn>
                <a:cxn ang="0">
                  <a:pos x="66" y="289"/>
                </a:cxn>
                <a:cxn ang="0">
                  <a:pos x="47" y="244"/>
                </a:cxn>
                <a:cxn ang="0">
                  <a:pos x="25" y="147"/>
                </a:cxn>
                <a:cxn ang="0">
                  <a:pos x="42" y="114"/>
                </a:cxn>
                <a:cxn ang="0">
                  <a:pos x="80" y="88"/>
                </a:cxn>
                <a:cxn ang="0">
                  <a:pos x="116" y="59"/>
                </a:cxn>
                <a:cxn ang="0">
                  <a:pos x="93" y="59"/>
                </a:cxn>
                <a:cxn ang="0">
                  <a:pos x="28" y="109"/>
                </a:cxn>
                <a:cxn ang="0">
                  <a:pos x="15" y="69"/>
                </a:cxn>
                <a:cxn ang="0">
                  <a:pos x="46" y="52"/>
                </a:cxn>
                <a:cxn ang="0">
                  <a:pos x="51" y="73"/>
                </a:cxn>
                <a:cxn ang="0">
                  <a:pos x="61" y="52"/>
                </a:cxn>
                <a:cxn ang="0">
                  <a:pos x="106" y="23"/>
                </a:cxn>
                <a:cxn ang="0">
                  <a:pos x="106" y="4"/>
                </a:cxn>
                <a:cxn ang="0">
                  <a:pos x="74" y="18"/>
                </a:cxn>
                <a:cxn ang="0">
                  <a:pos x="38" y="4"/>
                </a:cxn>
                <a:cxn ang="0">
                  <a:pos x="25" y="27"/>
                </a:cxn>
                <a:cxn ang="0">
                  <a:pos x="0" y="0"/>
                </a:cxn>
                <a:cxn ang="0">
                  <a:pos x="0" y="0"/>
                </a:cxn>
              </a:cxnLst>
              <a:rect l="txL" t="txT" r="txR" b="txB"/>
              <a:pathLst>
                <a:path w="306" h="401">
                  <a:moveTo>
                    <a:pt x="0" y="0"/>
                  </a:moveTo>
                  <a:lnTo>
                    <a:pt x="6" y="44"/>
                  </a:lnTo>
                  <a:lnTo>
                    <a:pt x="6" y="95"/>
                  </a:lnTo>
                  <a:lnTo>
                    <a:pt x="19" y="170"/>
                  </a:lnTo>
                  <a:lnTo>
                    <a:pt x="38" y="270"/>
                  </a:lnTo>
                  <a:lnTo>
                    <a:pt x="55" y="356"/>
                  </a:lnTo>
                  <a:lnTo>
                    <a:pt x="97" y="384"/>
                  </a:lnTo>
                  <a:lnTo>
                    <a:pt x="142" y="401"/>
                  </a:lnTo>
                  <a:lnTo>
                    <a:pt x="226" y="394"/>
                  </a:lnTo>
                  <a:lnTo>
                    <a:pt x="275" y="384"/>
                  </a:lnTo>
                  <a:lnTo>
                    <a:pt x="302" y="367"/>
                  </a:lnTo>
                  <a:lnTo>
                    <a:pt x="306" y="325"/>
                  </a:lnTo>
                  <a:lnTo>
                    <a:pt x="275" y="339"/>
                  </a:lnTo>
                  <a:lnTo>
                    <a:pt x="243" y="346"/>
                  </a:lnTo>
                  <a:lnTo>
                    <a:pt x="256" y="356"/>
                  </a:lnTo>
                  <a:lnTo>
                    <a:pt x="253" y="371"/>
                  </a:lnTo>
                  <a:lnTo>
                    <a:pt x="226" y="375"/>
                  </a:lnTo>
                  <a:lnTo>
                    <a:pt x="213" y="362"/>
                  </a:lnTo>
                  <a:lnTo>
                    <a:pt x="220" y="352"/>
                  </a:lnTo>
                  <a:lnTo>
                    <a:pt x="158" y="365"/>
                  </a:lnTo>
                  <a:lnTo>
                    <a:pt x="112" y="362"/>
                  </a:lnTo>
                  <a:lnTo>
                    <a:pt x="87" y="339"/>
                  </a:lnTo>
                  <a:lnTo>
                    <a:pt x="116" y="346"/>
                  </a:lnTo>
                  <a:lnTo>
                    <a:pt x="97" y="325"/>
                  </a:lnTo>
                  <a:lnTo>
                    <a:pt x="66" y="289"/>
                  </a:lnTo>
                  <a:lnTo>
                    <a:pt x="47" y="244"/>
                  </a:lnTo>
                  <a:lnTo>
                    <a:pt x="25" y="147"/>
                  </a:lnTo>
                  <a:lnTo>
                    <a:pt x="42" y="114"/>
                  </a:lnTo>
                  <a:lnTo>
                    <a:pt x="80" y="88"/>
                  </a:lnTo>
                  <a:lnTo>
                    <a:pt x="116" y="59"/>
                  </a:lnTo>
                  <a:lnTo>
                    <a:pt x="93" y="59"/>
                  </a:lnTo>
                  <a:lnTo>
                    <a:pt x="28" y="109"/>
                  </a:lnTo>
                  <a:lnTo>
                    <a:pt x="15" y="69"/>
                  </a:lnTo>
                  <a:lnTo>
                    <a:pt x="46" y="52"/>
                  </a:lnTo>
                  <a:lnTo>
                    <a:pt x="51" y="73"/>
                  </a:lnTo>
                  <a:lnTo>
                    <a:pt x="61" y="52"/>
                  </a:lnTo>
                  <a:lnTo>
                    <a:pt x="106" y="23"/>
                  </a:lnTo>
                  <a:lnTo>
                    <a:pt x="106" y="4"/>
                  </a:lnTo>
                  <a:lnTo>
                    <a:pt x="74" y="18"/>
                  </a:lnTo>
                  <a:lnTo>
                    <a:pt x="38" y="4"/>
                  </a:lnTo>
                  <a:lnTo>
                    <a:pt x="25" y="27"/>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105" name="Freeform 118"/>
            <p:cNvSpPr/>
            <p:nvPr/>
          </p:nvSpPr>
          <p:spPr>
            <a:xfrm>
              <a:off x="1622" y="3604"/>
              <a:ext cx="55" cy="204"/>
            </a:xfrm>
            <a:custGeom>
              <a:avLst/>
              <a:gdLst>
                <a:gd name="txL" fmla="*/ 0 w 111"/>
                <a:gd name="txT" fmla="*/ 0 h 409"/>
                <a:gd name="txR" fmla="*/ 111 w 111"/>
                <a:gd name="txB" fmla="*/ 409 h 409"/>
              </a:gdLst>
              <a:ahLst/>
              <a:cxnLst>
                <a:cxn ang="0">
                  <a:pos x="23" y="0"/>
                </a:cxn>
                <a:cxn ang="0">
                  <a:pos x="46" y="88"/>
                </a:cxn>
                <a:cxn ang="0">
                  <a:pos x="46" y="150"/>
                </a:cxn>
                <a:cxn ang="0">
                  <a:pos x="65" y="221"/>
                </a:cxn>
                <a:cxn ang="0">
                  <a:pos x="95" y="325"/>
                </a:cxn>
                <a:cxn ang="0">
                  <a:pos x="111" y="409"/>
                </a:cxn>
                <a:cxn ang="0">
                  <a:pos x="101" y="409"/>
                </a:cxn>
                <a:cxn ang="0">
                  <a:pos x="92" y="331"/>
                </a:cxn>
                <a:cxn ang="0">
                  <a:pos x="65" y="263"/>
                </a:cxn>
                <a:cxn ang="0">
                  <a:pos x="37" y="183"/>
                </a:cxn>
                <a:cxn ang="0">
                  <a:pos x="6" y="133"/>
                </a:cxn>
                <a:cxn ang="0">
                  <a:pos x="19" y="97"/>
                </a:cxn>
                <a:cxn ang="0">
                  <a:pos x="23" y="61"/>
                </a:cxn>
                <a:cxn ang="0">
                  <a:pos x="0" y="78"/>
                </a:cxn>
                <a:cxn ang="0">
                  <a:pos x="19" y="42"/>
                </a:cxn>
                <a:cxn ang="0">
                  <a:pos x="23" y="0"/>
                </a:cxn>
                <a:cxn ang="0">
                  <a:pos x="23" y="0"/>
                </a:cxn>
              </a:cxnLst>
              <a:rect l="txL" t="txT" r="txR" b="txB"/>
              <a:pathLst>
                <a:path w="111" h="409">
                  <a:moveTo>
                    <a:pt x="23" y="0"/>
                  </a:moveTo>
                  <a:lnTo>
                    <a:pt x="46" y="88"/>
                  </a:lnTo>
                  <a:lnTo>
                    <a:pt x="46" y="150"/>
                  </a:lnTo>
                  <a:lnTo>
                    <a:pt x="65" y="221"/>
                  </a:lnTo>
                  <a:lnTo>
                    <a:pt x="95" y="325"/>
                  </a:lnTo>
                  <a:lnTo>
                    <a:pt x="111" y="409"/>
                  </a:lnTo>
                  <a:lnTo>
                    <a:pt x="101" y="409"/>
                  </a:lnTo>
                  <a:lnTo>
                    <a:pt x="92" y="331"/>
                  </a:lnTo>
                  <a:lnTo>
                    <a:pt x="65" y="263"/>
                  </a:lnTo>
                  <a:lnTo>
                    <a:pt x="37" y="183"/>
                  </a:lnTo>
                  <a:lnTo>
                    <a:pt x="6" y="133"/>
                  </a:lnTo>
                  <a:lnTo>
                    <a:pt x="19" y="97"/>
                  </a:lnTo>
                  <a:lnTo>
                    <a:pt x="23" y="61"/>
                  </a:lnTo>
                  <a:lnTo>
                    <a:pt x="0" y="78"/>
                  </a:lnTo>
                  <a:lnTo>
                    <a:pt x="19" y="42"/>
                  </a:lnTo>
                  <a:lnTo>
                    <a:pt x="23" y="0"/>
                  </a:lnTo>
                  <a:lnTo>
                    <a:pt x="23"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106" name="Freeform 119"/>
            <p:cNvSpPr/>
            <p:nvPr/>
          </p:nvSpPr>
          <p:spPr>
            <a:xfrm>
              <a:off x="1523" y="3280"/>
              <a:ext cx="64" cy="173"/>
            </a:xfrm>
            <a:custGeom>
              <a:avLst/>
              <a:gdLst>
                <a:gd name="txL" fmla="*/ 0 w 129"/>
                <a:gd name="txT" fmla="*/ 0 h 346"/>
                <a:gd name="txR" fmla="*/ 129 w 129"/>
                <a:gd name="txB" fmla="*/ 346 h 346"/>
              </a:gdLst>
              <a:ahLst/>
              <a:cxnLst>
                <a:cxn ang="0">
                  <a:pos x="0" y="11"/>
                </a:cxn>
                <a:cxn ang="0">
                  <a:pos x="51" y="11"/>
                </a:cxn>
                <a:cxn ang="0">
                  <a:pos x="103" y="0"/>
                </a:cxn>
                <a:cxn ang="0">
                  <a:pos x="55" y="21"/>
                </a:cxn>
                <a:cxn ang="0">
                  <a:pos x="110" y="42"/>
                </a:cxn>
                <a:cxn ang="0">
                  <a:pos x="55" y="51"/>
                </a:cxn>
                <a:cxn ang="0">
                  <a:pos x="123" y="57"/>
                </a:cxn>
                <a:cxn ang="0">
                  <a:pos x="72" y="69"/>
                </a:cxn>
                <a:cxn ang="0">
                  <a:pos x="129" y="78"/>
                </a:cxn>
                <a:cxn ang="0">
                  <a:pos x="51" y="103"/>
                </a:cxn>
                <a:cxn ang="0">
                  <a:pos x="103" y="110"/>
                </a:cxn>
                <a:cxn ang="0">
                  <a:pos x="103" y="165"/>
                </a:cxn>
                <a:cxn ang="0">
                  <a:pos x="103" y="346"/>
                </a:cxn>
                <a:cxn ang="0">
                  <a:pos x="72" y="126"/>
                </a:cxn>
                <a:cxn ang="0">
                  <a:pos x="15" y="105"/>
                </a:cxn>
                <a:cxn ang="0">
                  <a:pos x="82" y="84"/>
                </a:cxn>
                <a:cxn ang="0">
                  <a:pos x="34" y="72"/>
                </a:cxn>
                <a:cxn ang="0">
                  <a:pos x="55" y="63"/>
                </a:cxn>
                <a:cxn ang="0">
                  <a:pos x="15" y="50"/>
                </a:cxn>
                <a:cxn ang="0">
                  <a:pos x="68" y="42"/>
                </a:cxn>
                <a:cxn ang="0">
                  <a:pos x="0" y="11"/>
                </a:cxn>
                <a:cxn ang="0">
                  <a:pos x="0" y="11"/>
                </a:cxn>
              </a:cxnLst>
              <a:rect l="txL" t="txT" r="txR" b="txB"/>
              <a:pathLst>
                <a:path w="129" h="346">
                  <a:moveTo>
                    <a:pt x="0" y="11"/>
                  </a:moveTo>
                  <a:lnTo>
                    <a:pt x="51" y="11"/>
                  </a:lnTo>
                  <a:lnTo>
                    <a:pt x="103" y="0"/>
                  </a:lnTo>
                  <a:lnTo>
                    <a:pt x="55" y="21"/>
                  </a:lnTo>
                  <a:lnTo>
                    <a:pt x="110" y="42"/>
                  </a:lnTo>
                  <a:lnTo>
                    <a:pt x="55" y="51"/>
                  </a:lnTo>
                  <a:lnTo>
                    <a:pt x="123" y="57"/>
                  </a:lnTo>
                  <a:lnTo>
                    <a:pt x="72" y="69"/>
                  </a:lnTo>
                  <a:lnTo>
                    <a:pt x="129" y="78"/>
                  </a:lnTo>
                  <a:lnTo>
                    <a:pt x="51" y="103"/>
                  </a:lnTo>
                  <a:lnTo>
                    <a:pt x="103" y="110"/>
                  </a:lnTo>
                  <a:lnTo>
                    <a:pt x="103" y="165"/>
                  </a:lnTo>
                  <a:lnTo>
                    <a:pt x="103" y="346"/>
                  </a:lnTo>
                  <a:lnTo>
                    <a:pt x="72" y="126"/>
                  </a:lnTo>
                  <a:lnTo>
                    <a:pt x="15" y="105"/>
                  </a:lnTo>
                  <a:lnTo>
                    <a:pt x="82" y="84"/>
                  </a:lnTo>
                  <a:lnTo>
                    <a:pt x="34" y="72"/>
                  </a:lnTo>
                  <a:lnTo>
                    <a:pt x="55" y="63"/>
                  </a:lnTo>
                  <a:lnTo>
                    <a:pt x="15" y="50"/>
                  </a:lnTo>
                  <a:lnTo>
                    <a:pt x="68" y="42"/>
                  </a:lnTo>
                  <a:lnTo>
                    <a:pt x="0" y="11"/>
                  </a:lnTo>
                  <a:lnTo>
                    <a:pt x="0" y="11"/>
                  </a:lnTo>
                  <a:close/>
                </a:path>
              </a:pathLst>
            </a:custGeom>
            <a:solidFill>
              <a:srgbClr val="000000"/>
            </a:solidFill>
            <a:ln w="9525">
              <a:noFill/>
            </a:ln>
          </p:spPr>
          <p:txBody>
            <a:bodyPr/>
            <a:lstStyle/>
            <a:p>
              <a:endParaRPr dirty="0">
                <a:latin typeface="Arial" panose="020B0604020202020204" pitchFamily="34" charset="0"/>
              </a:endParaRPr>
            </a:p>
          </p:txBody>
        </p:sp>
        <p:sp>
          <p:nvSpPr>
            <p:cNvPr id="42107" name="Freeform 120"/>
            <p:cNvSpPr/>
            <p:nvPr/>
          </p:nvSpPr>
          <p:spPr>
            <a:xfrm>
              <a:off x="1579" y="3754"/>
              <a:ext cx="80" cy="45"/>
            </a:xfrm>
            <a:custGeom>
              <a:avLst/>
              <a:gdLst>
                <a:gd name="txL" fmla="*/ 0 w 162"/>
                <a:gd name="txT" fmla="*/ 0 h 91"/>
                <a:gd name="txR" fmla="*/ 162 w 162"/>
                <a:gd name="txB" fmla="*/ 91 h 91"/>
              </a:gdLst>
              <a:ahLst/>
              <a:cxnLst>
                <a:cxn ang="0">
                  <a:pos x="0" y="53"/>
                </a:cxn>
                <a:cxn ang="0">
                  <a:pos x="49" y="83"/>
                </a:cxn>
                <a:cxn ang="0">
                  <a:pos x="82" y="91"/>
                </a:cxn>
                <a:cxn ang="0">
                  <a:pos x="108" y="81"/>
                </a:cxn>
                <a:cxn ang="0">
                  <a:pos x="131" y="83"/>
                </a:cxn>
                <a:cxn ang="0">
                  <a:pos x="141" y="91"/>
                </a:cxn>
                <a:cxn ang="0">
                  <a:pos x="156" y="60"/>
                </a:cxn>
                <a:cxn ang="0">
                  <a:pos x="162" y="26"/>
                </a:cxn>
                <a:cxn ang="0">
                  <a:pos x="154" y="0"/>
                </a:cxn>
                <a:cxn ang="0">
                  <a:pos x="133" y="22"/>
                </a:cxn>
                <a:cxn ang="0">
                  <a:pos x="99" y="38"/>
                </a:cxn>
                <a:cxn ang="0">
                  <a:pos x="57" y="41"/>
                </a:cxn>
                <a:cxn ang="0">
                  <a:pos x="34" y="38"/>
                </a:cxn>
                <a:cxn ang="0">
                  <a:pos x="53" y="57"/>
                </a:cxn>
                <a:cxn ang="0">
                  <a:pos x="0" y="53"/>
                </a:cxn>
                <a:cxn ang="0">
                  <a:pos x="0" y="53"/>
                </a:cxn>
              </a:cxnLst>
              <a:rect l="txL" t="txT" r="txR" b="txB"/>
              <a:pathLst>
                <a:path w="162" h="91">
                  <a:moveTo>
                    <a:pt x="0" y="53"/>
                  </a:moveTo>
                  <a:lnTo>
                    <a:pt x="49" y="83"/>
                  </a:lnTo>
                  <a:lnTo>
                    <a:pt x="82" y="91"/>
                  </a:lnTo>
                  <a:lnTo>
                    <a:pt x="108" y="81"/>
                  </a:lnTo>
                  <a:lnTo>
                    <a:pt x="131" y="83"/>
                  </a:lnTo>
                  <a:lnTo>
                    <a:pt x="141" y="91"/>
                  </a:lnTo>
                  <a:lnTo>
                    <a:pt x="156" y="60"/>
                  </a:lnTo>
                  <a:lnTo>
                    <a:pt x="162" y="26"/>
                  </a:lnTo>
                  <a:lnTo>
                    <a:pt x="154" y="0"/>
                  </a:lnTo>
                  <a:lnTo>
                    <a:pt x="133" y="22"/>
                  </a:lnTo>
                  <a:lnTo>
                    <a:pt x="99" y="38"/>
                  </a:lnTo>
                  <a:lnTo>
                    <a:pt x="57" y="41"/>
                  </a:lnTo>
                  <a:lnTo>
                    <a:pt x="34" y="38"/>
                  </a:lnTo>
                  <a:lnTo>
                    <a:pt x="53" y="57"/>
                  </a:lnTo>
                  <a:lnTo>
                    <a:pt x="0" y="53"/>
                  </a:lnTo>
                  <a:lnTo>
                    <a:pt x="0" y="53"/>
                  </a:lnTo>
                  <a:close/>
                </a:path>
              </a:pathLst>
            </a:custGeom>
            <a:solidFill>
              <a:srgbClr val="000000"/>
            </a:solidFill>
            <a:ln w="9525">
              <a:noFill/>
            </a:ln>
          </p:spPr>
          <p:txBody>
            <a:bodyPr/>
            <a:lstStyle/>
            <a:p>
              <a:endParaRPr dirty="0">
                <a:latin typeface="Arial" panose="020B0604020202020204" pitchFamily="34" charset="0"/>
              </a:endParaRPr>
            </a:p>
          </p:txBody>
        </p:sp>
        <p:sp>
          <p:nvSpPr>
            <p:cNvPr id="42108" name="Freeform 121"/>
            <p:cNvSpPr/>
            <p:nvPr/>
          </p:nvSpPr>
          <p:spPr>
            <a:xfrm>
              <a:off x="1535" y="3676"/>
              <a:ext cx="7" cy="12"/>
            </a:xfrm>
            <a:custGeom>
              <a:avLst/>
              <a:gdLst>
                <a:gd name="txL" fmla="*/ 0 w 13"/>
                <a:gd name="txT" fmla="*/ 0 h 24"/>
                <a:gd name="txR" fmla="*/ 13 w 13"/>
                <a:gd name="txB" fmla="*/ 24 h 24"/>
              </a:gdLst>
              <a:ahLst/>
              <a:cxnLst>
                <a:cxn ang="0">
                  <a:pos x="0" y="0"/>
                </a:cxn>
                <a:cxn ang="0">
                  <a:pos x="9" y="24"/>
                </a:cxn>
                <a:cxn ang="0">
                  <a:pos x="13" y="13"/>
                </a:cxn>
                <a:cxn ang="0">
                  <a:pos x="7" y="0"/>
                </a:cxn>
                <a:cxn ang="0">
                  <a:pos x="0" y="0"/>
                </a:cxn>
                <a:cxn ang="0">
                  <a:pos x="0" y="0"/>
                </a:cxn>
              </a:cxnLst>
              <a:rect l="txL" t="txT" r="txR" b="txB"/>
              <a:pathLst>
                <a:path w="13" h="24">
                  <a:moveTo>
                    <a:pt x="0" y="0"/>
                  </a:moveTo>
                  <a:lnTo>
                    <a:pt x="9" y="24"/>
                  </a:lnTo>
                  <a:lnTo>
                    <a:pt x="13" y="13"/>
                  </a:lnTo>
                  <a:lnTo>
                    <a:pt x="7" y="0"/>
                  </a:lnTo>
                  <a:lnTo>
                    <a:pt x="0" y="0"/>
                  </a:lnTo>
                  <a:lnTo>
                    <a:pt x="0" y="0"/>
                  </a:lnTo>
                  <a:close/>
                </a:path>
              </a:pathLst>
            </a:custGeom>
            <a:solidFill>
              <a:srgbClr val="000000"/>
            </a:solidFill>
            <a:ln w="9525">
              <a:noFill/>
            </a:ln>
          </p:spPr>
          <p:txBody>
            <a:bodyPr/>
            <a:lstStyle/>
            <a:p>
              <a:endParaRPr dirty="0">
                <a:latin typeface="Arial" panose="020B0604020202020204" pitchFamily="34" charset="0"/>
              </a:endParaRPr>
            </a:p>
          </p:txBody>
        </p:sp>
        <p:sp>
          <p:nvSpPr>
            <p:cNvPr id="42109" name="Freeform 122"/>
            <p:cNvSpPr/>
            <p:nvPr/>
          </p:nvSpPr>
          <p:spPr>
            <a:xfrm>
              <a:off x="1569" y="3663"/>
              <a:ext cx="66" cy="15"/>
            </a:xfrm>
            <a:custGeom>
              <a:avLst/>
              <a:gdLst>
                <a:gd name="txL" fmla="*/ 0 w 131"/>
                <a:gd name="txT" fmla="*/ 0 h 31"/>
                <a:gd name="txR" fmla="*/ 131 w 131"/>
                <a:gd name="txB" fmla="*/ 31 h 31"/>
              </a:gdLst>
              <a:ahLst/>
              <a:cxnLst>
                <a:cxn ang="0">
                  <a:pos x="0" y="15"/>
                </a:cxn>
                <a:cxn ang="0">
                  <a:pos x="44" y="0"/>
                </a:cxn>
                <a:cxn ang="0">
                  <a:pos x="82" y="0"/>
                </a:cxn>
                <a:cxn ang="0">
                  <a:pos x="122" y="8"/>
                </a:cxn>
                <a:cxn ang="0">
                  <a:pos x="131" y="31"/>
                </a:cxn>
                <a:cxn ang="0">
                  <a:pos x="99" y="13"/>
                </a:cxn>
                <a:cxn ang="0">
                  <a:pos x="55" y="10"/>
                </a:cxn>
                <a:cxn ang="0">
                  <a:pos x="25" y="17"/>
                </a:cxn>
                <a:cxn ang="0">
                  <a:pos x="0" y="15"/>
                </a:cxn>
                <a:cxn ang="0">
                  <a:pos x="0" y="15"/>
                </a:cxn>
              </a:cxnLst>
              <a:rect l="txL" t="txT" r="txR" b="txB"/>
              <a:pathLst>
                <a:path w="131" h="31">
                  <a:moveTo>
                    <a:pt x="0" y="15"/>
                  </a:moveTo>
                  <a:lnTo>
                    <a:pt x="44" y="0"/>
                  </a:lnTo>
                  <a:lnTo>
                    <a:pt x="82" y="0"/>
                  </a:lnTo>
                  <a:lnTo>
                    <a:pt x="122" y="8"/>
                  </a:lnTo>
                  <a:lnTo>
                    <a:pt x="131" y="31"/>
                  </a:lnTo>
                  <a:lnTo>
                    <a:pt x="99" y="13"/>
                  </a:lnTo>
                  <a:lnTo>
                    <a:pt x="55" y="10"/>
                  </a:lnTo>
                  <a:lnTo>
                    <a:pt x="25" y="17"/>
                  </a:lnTo>
                  <a:lnTo>
                    <a:pt x="0" y="15"/>
                  </a:lnTo>
                  <a:lnTo>
                    <a:pt x="0" y="15"/>
                  </a:lnTo>
                  <a:close/>
                </a:path>
              </a:pathLst>
            </a:custGeom>
            <a:solidFill>
              <a:srgbClr val="000000"/>
            </a:solidFill>
            <a:ln w="9525">
              <a:noFill/>
            </a:ln>
          </p:spPr>
          <p:txBody>
            <a:bodyPr/>
            <a:lstStyle/>
            <a:p>
              <a:endParaRPr dirty="0">
                <a:latin typeface="Arial" panose="020B0604020202020204" pitchFamily="34" charset="0"/>
              </a:endParaRPr>
            </a:p>
          </p:txBody>
        </p:sp>
        <p:sp>
          <p:nvSpPr>
            <p:cNvPr id="42110" name="Freeform 123"/>
            <p:cNvSpPr/>
            <p:nvPr/>
          </p:nvSpPr>
          <p:spPr>
            <a:xfrm>
              <a:off x="1672" y="1891"/>
              <a:ext cx="24" cy="31"/>
            </a:xfrm>
            <a:custGeom>
              <a:avLst/>
              <a:gdLst>
                <a:gd name="txL" fmla="*/ 0 w 50"/>
                <a:gd name="txT" fmla="*/ 0 h 63"/>
                <a:gd name="txR" fmla="*/ 50 w 50"/>
                <a:gd name="txB" fmla="*/ 63 h 63"/>
              </a:gdLst>
              <a:ahLst/>
              <a:cxnLst>
                <a:cxn ang="0">
                  <a:pos x="31" y="2"/>
                </a:cxn>
                <a:cxn ang="0">
                  <a:pos x="15" y="0"/>
                </a:cxn>
                <a:cxn ang="0">
                  <a:pos x="0" y="21"/>
                </a:cxn>
                <a:cxn ang="0">
                  <a:pos x="21" y="15"/>
                </a:cxn>
                <a:cxn ang="0">
                  <a:pos x="36" y="27"/>
                </a:cxn>
                <a:cxn ang="0">
                  <a:pos x="31" y="55"/>
                </a:cxn>
                <a:cxn ang="0">
                  <a:pos x="44" y="63"/>
                </a:cxn>
                <a:cxn ang="0">
                  <a:pos x="44" y="38"/>
                </a:cxn>
                <a:cxn ang="0">
                  <a:pos x="50" y="27"/>
                </a:cxn>
                <a:cxn ang="0">
                  <a:pos x="31" y="2"/>
                </a:cxn>
                <a:cxn ang="0">
                  <a:pos x="31" y="2"/>
                </a:cxn>
              </a:cxnLst>
              <a:rect l="txL" t="txT" r="txR" b="txB"/>
              <a:pathLst>
                <a:path w="50" h="63">
                  <a:moveTo>
                    <a:pt x="31" y="2"/>
                  </a:moveTo>
                  <a:lnTo>
                    <a:pt x="15" y="0"/>
                  </a:lnTo>
                  <a:lnTo>
                    <a:pt x="0" y="21"/>
                  </a:lnTo>
                  <a:lnTo>
                    <a:pt x="21" y="15"/>
                  </a:lnTo>
                  <a:lnTo>
                    <a:pt x="36" y="27"/>
                  </a:lnTo>
                  <a:lnTo>
                    <a:pt x="31" y="55"/>
                  </a:lnTo>
                  <a:lnTo>
                    <a:pt x="44" y="63"/>
                  </a:lnTo>
                  <a:lnTo>
                    <a:pt x="44" y="38"/>
                  </a:lnTo>
                  <a:lnTo>
                    <a:pt x="50" y="27"/>
                  </a:lnTo>
                  <a:lnTo>
                    <a:pt x="31" y="2"/>
                  </a:lnTo>
                  <a:lnTo>
                    <a:pt x="31" y="2"/>
                  </a:lnTo>
                  <a:close/>
                </a:path>
              </a:pathLst>
            </a:custGeom>
            <a:solidFill>
              <a:srgbClr val="000000"/>
            </a:solidFill>
            <a:ln w="9525">
              <a:noFill/>
            </a:ln>
          </p:spPr>
          <p:txBody>
            <a:bodyPr/>
            <a:lstStyle/>
            <a:p>
              <a:endParaRPr dirty="0">
                <a:latin typeface="Arial" panose="020B0604020202020204" pitchFamily="34" charset="0"/>
              </a:endParaRPr>
            </a:p>
          </p:txBody>
        </p:sp>
        <p:sp>
          <p:nvSpPr>
            <p:cNvPr id="42111" name="Freeform 124"/>
            <p:cNvSpPr/>
            <p:nvPr/>
          </p:nvSpPr>
          <p:spPr>
            <a:xfrm>
              <a:off x="1690" y="1944"/>
              <a:ext cx="37" cy="47"/>
            </a:xfrm>
            <a:custGeom>
              <a:avLst/>
              <a:gdLst>
                <a:gd name="txL" fmla="*/ 0 w 74"/>
                <a:gd name="txT" fmla="*/ 0 h 94"/>
                <a:gd name="txR" fmla="*/ 74 w 74"/>
                <a:gd name="txB" fmla="*/ 94 h 94"/>
              </a:gdLst>
              <a:ahLst/>
              <a:cxnLst>
                <a:cxn ang="0">
                  <a:pos x="8" y="10"/>
                </a:cxn>
                <a:cxn ang="0">
                  <a:pos x="19" y="0"/>
                </a:cxn>
                <a:cxn ang="0">
                  <a:pos x="38" y="29"/>
                </a:cxn>
                <a:cxn ang="0">
                  <a:pos x="46" y="56"/>
                </a:cxn>
                <a:cxn ang="0">
                  <a:pos x="74" y="94"/>
                </a:cxn>
                <a:cxn ang="0">
                  <a:pos x="48" y="73"/>
                </a:cxn>
                <a:cxn ang="0">
                  <a:pos x="29" y="56"/>
                </a:cxn>
                <a:cxn ang="0">
                  <a:pos x="14" y="31"/>
                </a:cxn>
                <a:cxn ang="0">
                  <a:pos x="0" y="19"/>
                </a:cxn>
                <a:cxn ang="0">
                  <a:pos x="8" y="10"/>
                </a:cxn>
                <a:cxn ang="0">
                  <a:pos x="8" y="10"/>
                </a:cxn>
              </a:cxnLst>
              <a:rect l="txL" t="txT" r="txR" b="txB"/>
              <a:pathLst>
                <a:path w="74" h="94">
                  <a:moveTo>
                    <a:pt x="8" y="10"/>
                  </a:moveTo>
                  <a:lnTo>
                    <a:pt x="19" y="0"/>
                  </a:lnTo>
                  <a:lnTo>
                    <a:pt x="38" y="29"/>
                  </a:lnTo>
                  <a:lnTo>
                    <a:pt x="46" y="56"/>
                  </a:lnTo>
                  <a:lnTo>
                    <a:pt x="74" y="94"/>
                  </a:lnTo>
                  <a:lnTo>
                    <a:pt x="48" y="73"/>
                  </a:lnTo>
                  <a:lnTo>
                    <a:pt x="29" y="56"/>
                  </a:lnTo>
                  <a:lnTo>
                    <a:pt x="14" y="31"/>
                  </a:lnTo>
                  <a:lnTo>
                    <a:pt x="0" y="19"/>
                  </a:lnTo>
                  <a:lnTo>
                    <a:pt x="8" y="10"/>
                  </a:lnTo>
                  <a:lnTo>
                    <a:pt x="8" y="10"/>
                  </a:lnTo>
                  <a:close/>
                </a:path>
              </a:pathLst>
            </a:custGeom>
            <a:solidFill>
              <a:srgbClr val="000000"/>
            </a:solidFill>
            <a:ln w="9525">
              <a:noFill/>
            </a:ln>
          </p:spPr>
          <p:txBody>
            <a:bodyPr/>
            <a:lstStyle/>
            <a:p>
              <a:endParaRPr dirty="0">
                <a:latin typeface="Arial" panose="020B0604020202020204" pitchFamily="34" charset="0"/>
              </a:endParaRPr>
            </a:p>
          </p:txBody>
        </p:sp>
        <p:sp>
          <p:nvSpPr>
            <p:cNvPr id="42112" name="Freeform 125"/>
            <p:cNvSpPr/>
            <p:nvPr/>
          </p:nvSpPr>
          <p:spPr>
            <a:xfrm>
              <a:off x="1653" y="2481"/>
              <a:ext cx="85" cy="30"/>
            </a:xfrm>
            <a:custGeom>
              <a:avLst/>
              <a:gdLst>
                <a:gd name="txL" fmla="*/ 0 w 171"/>
                <a:gd name="txT" fmla="*/ 0 h 59"/>
                <a:gd name="txR" fmla="*/ 171 w 171"/>
                <a:gd name="txB" fmla="*/ 59 h 59"/>
              </a:gdLst>
              <a:ahLst/>
              <a:cxnLst>
                <a:cxn ang="0">
                  <a:pos x="6" y="46"/>
                </a:cxn>
                <a:cxn ang="0">
                  <a:pos x="0" y="12"/>
                </a:cxn>
                <a:cxn ang="0">
                  <a:pos x="31" y="0"/>
                </a:cxn>
                <a:cxn ang="0">
                  <a:pos x="112" y="0"/>
                </a:cxn>
                <a:cxn ang="0">
                  <a:pos x="164" y="23"/>
                </a:cxn>
                <a:cxn ang="0">
                  <a:pos x="105" y="23"/>
                </a:cxn>
                <a:cxn ang="0">
                  <a:pos x="171" y="35"/>
                </a:cxn>
                <a:cxn ang="0">
                  <a:pos x="107" y="46"/>
                </a:cxn>
                <a:cxn ang="0">
                  <a:pos x="164" y="57"/>
                </a:cxn>
                <a:cxn ang="0">
                  <a:pos x="76" y="59"/>
                </a:cxn>
                <a:cxn ang="0">
                  <a:pos x="6" y="46"/>
                </a:cxn>
                <a:cxn ang="0">
                  <a:pos x="6" y="46"/>
                </a:cxn>
              </a:cxnLst>
              <a:rect l="txL" t="txT" r="txR" b="txB"/>
              <a:pathLst>
                <a:path w="171" h="59">
                  <a:moveTo>
                    <a:pt x="6" y="46"/>
                  </a:moveTo>
                  <a:lnTo>
                    <a:pt x="0" y="12"/>
                  </a:lnTo>
                  <a:lnTo>
                    <a:pt x="31" y="0"/>
                  </a:lnTo>
                  <a:lnTo>
                    <a:pt x="112" y="0"/>
                  </a:lnTo>
                  <a:lnTo>
                    <a:pt x="164" y="23"/>
                  </a:lnTo>
                  <a:lnTo>
                    <a:pt x="105" y="23"/>
                  </a:lnTo>
                  <a:lnTo>
                    <a:pt x="171" y="35"/>
                  </a:lnTo>
                  <a:lnTo>
                    <a:pt x="107" y="46"/>
                  </a:lnTo>
                  <a:lnTo>
                    <a:pt x="164" y="57"/>
                  </a:lnTo>
                  <a:lnTo>
                    <a:pt x="76" y="59"/>
                  </a:lnTo>
                  <a:lnTo>
                    <a:pt x="6" y="46"/>
                  </a:lnTo>
                  <a:lnTo>
                    <a:pt x="6" y="46"/>
                  </a:lnTo>
                  <a:close/>
                </a:path>
              </a:pathLst>
            </a:custGeom>
            <a:solidFill>
              <a:srgbClr val="FFB5A8"/>
            </a:solidFill>
            <a:ln w="9525">
              <a:noFill/>
            </a:ln>
          </p:spPr>
          <p:txBody>
            <a:bodyPr/>
            <a:lstStyle/>
            <a:p>
              <a:endParaRPr dirty="0">
                <a:latin typeface="Arial" panose="020B0604020202020204" pitchFamily="34" charset="0"/>
              </a:endParaRPr>
            </a:p>
          </p:txBody>
        </p:sp>
        <p:sp>
          <p:nvSpPr>
            <p:cNvPr id="42113" name="Freeform 126"/>
            <p:cNvSpPr/>
            <p:nvPr/>
          </p:nvSpPr>
          <p:spPr>
            <a:xfrm>
              <a:off x="1743" y="3234"/>
              <a:ext cx="71" cy="207"/>
            </a:xfrm>
            <a:custGeom>
              <a:avLst/>
              <a:gdLst>
                <a:gd name="txL" fmla="*/ 0 w 142"/>
                <a:gd name="txT" fmla="*/ 0 h 414"/>
                <a:gd name="txR" fmla="*/ 142 w 142"/>
                <a:gd name="txB" fmla="*/ 414 h 414"/>
              </a:gdLst>
              <a:ahLst/>
              <a:cxnLst>
                <a:cxn ang="0">
                  <a:pos x="22" y="15"/>
                </a:cxn>
                <a:cxn ang="0">
                  <a:pos x="78" y="9"/>
                </a:cxn>
                <a:cxn ang="0">
                  <a:pos x="127" y="0"/>
                </a:cxn>
                <a:cxn ang="0">
                  <a:pos x="142" y="40"/>
                </a:cxn>
                <a:cxn ang="0">
                  <a:pos x="129" y="152"/>
                </a:cxn>
                <a:cxn ang="0">
                  <a:pos x="127" y="350"/>
                </a:cxn>
                <a:cxn ang="0">
                  <a:pos x="119" y="390"/>
                </a:cxn>
                <a:cxn ang="0">
                  <a:pos x="81" y="397"/>
                </a:cxn>
                <a:cxn ang="0">
                  <a:pos x="49" y="414"/>
                </a:cxn>
                <a:cxn ang="0">
                  <a:pos x="9" y="334"/>
                </a:cxn>
                <a:cxn ang="0">
                  <a:pos x="0" y="85"/>
                </a:cxn>
                <a:cxn ang="0">
                  <a:pos x="22" y="15"/>
                </a:cxn>
                <a:cxn ang="0">
                  <a:pos x="22" y="15"/>
                </a:cxn>
              </a:cxnLst>
              <a:rect l="txL" t="txT" r="txR" b="txB"/>
              <a:pathLst>
                <a:path w="142" h="414">
                  <a:moveTo>
                    <a:pt x="22" y="15"/>
                  </a:moveTo>
                  <a:lnTo>
                    <a:pt x="78" y="9"/>
                  </a:lnTo>
                  <a:lnTo>
                    <a:pt x="127" y="0"/>
                  </a:lnTo>
                  <a:lnTo>
                    <a:pt x="142" y="40"/>
                  </a:lnTo>
                  <a:lnTo>
                    <a:pt x="129" y="152"/>
                  </a:lnTo>
                  <a:lnTo>
                    <a:pt x="127" y="350"/>
                  </a:lnTo>
                  <a:lnTo>
                    <a:pt x="119" y="390"/>
                  </a:lnTo>
                  <a:lnTo>
                    <a:pt x="81" y="397"/>
                  </a:lnTo>
                  <a:lnTo>
                    <a:pt x="49" y="414"/>
                  </a:lnTo>
                  <a:lnTo>
                    <a:pt x="9" y="334"/>
                  </a:lnTo>
                  <a:lnTo>
                    <a:pt x="0" y="85"/>
                  </a:lnTo>
                  <a:lnTo>
                    <a:pt x="22" y="15"/>
                  </a:lnTo>
                  <a:lnTo>
                    <a:pt x="22" y="15"/>
                  </a:lnTo>
                  <a:close/>
                </a:path>
              </a:pathLst>
            </a:custGeom>
            <a:solidFill>
              <a:srgbClr val="C7695C"/>
            </a:solidFill>
            <a:ln w="9525">
              <a:noFill/>
            </a:ln>
          </p:spPr>
          <p:txBody>
            <a:bodyPr/>
            <a:lstStyle/>
            <a:p>
              <a:endParaRPr dirty="0">
                <a:latin typeface="Arial" panose="020B0604020202020204" pitchFamily="34" charset="0"/>
              </a:endParaRPr>
            </a:p>
          </p:txBody>
        </p:sp>
        <p:sp>
          <p:nvSpPr>
            <p:cNvPr id="42114" name="Freeform 127"/>
            <p:cNvSpPr/>
            <p:nvPr/>
          </p:nvSpPr>
          <p:spPr>
            <a:xfrm>
              <a:off x="1734" y="3452"/>
              <a:ext cx="73" cy="72"/>
            </a:xfrm>
            <a:custGeom>
              <a:avLst/>
              <a:gdLst>
                <a:gd name="txL" fmla="*/ 0 w 146"/>
                <a:gd name="txT" fmla="*/ 0 h 145"/>
                <a:gd name="txR" fmla="*/ 146 w 146"/>
                <a:gd name="txB" fmla="*/ 145 h 145"/>
              </a:gdLst>
              <a:ahLst/>
              <a:cxnLst>
                <a:cxn ang="0">
                  <a:pos x="5" y="12"/>
                </a:cxn>
                <a:cxn ang="0">
                  <a:pos x="0" y="36"/>
                </a:cxn>
                <a:cxn ang="0">
                  <a:pos x="28" y="76"/>
                </a:cxn>
                <a:cxn ang="0">
                  <a:pos x="85" y="112"/>
                </a:cxn>
                <a:cxn ang="0">
                  <a:pos x="87" y="145"/>
                </a:cxn>
                <a:cxn ang="0">
                  <a:pos x="108" y="108"/>
                </a:cxn>
                <a:cxn ang="0">
                  <a:pos x="134" y="88"/>
                </a:cxn>
                <a:cxn ang="0">
                  <a:pos x="146" y="51"/>
                </a:cxn>
                <a:cxn ang="0">
                  <a:pos x="146" y="0"/>
                </a:cxn>
                <a:cxn ang="0">
                  <a:pos x="85" y="57"/>
                </a:cxn>
                <a:cxn ang="0">
                  <a:pos x="53" y="72"/>
                </a:cxn>
                <a:cxn ang="0">
                  <a:pos x="64" y="32"/>
                </a:cxn>
                <a:cxn ang="0">
                  <a:pos x="38" y="57"/>
                </a:cxn>
                <a:cxn ang="0">
                  <a:pos x="30" y="23"/>
                </a:cxn>
                <a:cxn ang="0">
                  <a:pos x="5" y="12"/>
                </a:cxn>
                <a:cxn ang="0">
                  <a:pos x="5" y="12"/>
                </a:cxn>
              </a:cxnLst>
              <a:rect l="txL" t="txT" r="txR" b="txB"/>
              <a:pathLst>
                <a:path w="146" h="145">
                  <a:moveTo>
                    <a:pt x="5" y="12"/>
                  </a:moveTo>
                  <a:lnTo>
                    <a:pt x="0" y="36"/>
                  </a:lnTo>
                  <a:lnTo>
                    <a:pt x="28" y="76"/>
                  </a:lnTo>
                  <a:lnTo>
                    <a:pt x="85" y="112"/>
                  </a:lnTo>
                  <a:lnTo>
                    <a:pt x="87" y="145"/>
                  </a:lnTo>
                  <a:lnTo>
                    <a:pt x="108" y="108"/>
                  </a:lnTo>
                  <a:lnTo>
                    <a:pt x="134" y="88"/>
                  </a:lnTo>
                  <a:lnTo>
                    <a:pt x="146" y="51"/>
                  </a:lnTo>
                  <a:lnTo>
                    <a:pt x="146" y="0"/>
                  </a:lnTo>
                  <a:lnTo>
                    <a:pt x="85" y="57"/>
                  </a:lnTo>
                  <a:lnTo>
                    <a:pt x="53" y="72"/>
                  </a:lnTo>
                  <a:lnTo>
                    <a:pt x="64" y="32"/>
                  </a:lnTo>
                  <a:lnTo>
                    <a:pt x="38" y="57"/>
                  </a:lnTo>
                  <a:lnTo>
                    <a:pt x="30" y="23"/>
                  </a:lnTo>
                  <a:lnTo>
                    <a:pt x="5" y="12"/>
                  </a:lnTo>
                  <a:lnTo>
                    <a:pt x="5" y="12"/>
                  </a:lnTo>
                  <a:close/>
                </a:path>
              </a:pathLst>
            </a:custGeom>
            <a:solidFill>
              <a:srgbClr val="C7695C"/>
            </a:solidFill>
            <a:ln w="9525">
              <a:noFill/>
            </a:ln>
          </p:spPr>
          <p:txBody>
            <a:bodyPr/>
            <a:lstStyle/>
            <a:p>
              <a:endParaRPr dirty="0">
                <a:latin typeface="Arial" panose="020B0604020202020204" pitchFamily="34" charset="0"/>
              </a:endParaRPr>
            </a:p>
          </p:txBody>
        </p:sp>
        <p:sp>
          <p:nvSpPr>
            <p:cNvPr id="42115" name="Freeform 128"/>
            <p:cNvSpPr/>
            <p:nvPr/>
          </p:nvSpPr>
          <p:spPr>
            <a:xfrm>
              <a:off x="1777" y="3524"/>
              <a:ext cx="43" cy="42"/>
            </a:xfrm>
            <a:custGeom>
              <a:avLst/>
              <a:gdLst>
                <a:gd name="txL" fmla="*/ 0 w 85"/>
                <a:gd name="txT" fmla="*/ 0 h 83"/>
                <a:gd name="txR" fmla="*/ 85 w 85"/>
                <a:gd name="txB" fmla="*/ 83 h 83"/>
              </a:gdLst>
              <a:ahLst/>
              <a:cxnLst>
                <a:cxn ang="0">
                  <a:pos x="61" y="0"/>
                </a:cxn>
                <a:cxn ang="0">
                  <a:pos x="11" y="32"/>
                </a:cxn>
                <a:cxn ang="0">
                  <a:pos x="0" y="55"/>
                </a:cxn>
                <a:cxn ang="0">
                  <a:pos x="0" y="83"/>
                </a:cxn>
                <a:cxn ang="0">
                  <a:pos x="46" y="49"/>
                </a:cxn>
                <a:cxn ang="0">
                  <a:pos x="85" y="26"/>
                </a:cxn>
                <a:cxn ang="0">
                  <a:pos x="61" y="0"/>
                </a:cxn>
                <a:cxn ang="0">
                  <a:pos x="61" y="0"/>
                </a:cxn>
              </a:cxnLst>
              <a:rect l="txL" t="txT" r="txR" b="txB"/>
              <a:pathLst>
                <a:path w="85" h="83">
                  <a:moveTo>
                    <a:pt x="61" y="0"/>
                  </a:moveTo>
                  <a:lnTo>
                    <a:pt x="11" y="32"/>
                  </a:lnTo>
                  <a:lnTo>
                    <a:pt x="0" y="55"/>
                  </a:lnTo>
                  <a:lnTo>
                    <a:pt x="0" y="83"/>
                  </a:lnTo>
                  <a:lnTo>
                    <a:pt x="46" y="49"/>
                  </a:lnTo>
                  <a:lnTo>
                    <a:pt x="85" y="26"/>
                  </a:lnTo>
                  <a:lnTo>
                    <a:pt x="61" y="0"/>
                  </a:lnTo>
                  <a:lnTo>
                    <a:pt x="61" y="0"/>
                  </a:lnTo>
                  <a:close/>
                </a:path>
              </a:pathLst>
            </a:custGeom>
            <a:solidFill>
              <a:srgbClr val="C7695C"/>
            </a:solidFill>
            <a:ln w="9525">
              <a:noFill/>
            </a:ln>
          </p:spPr>
          <p:txBody>
            <a:bodyPr/>
            <a:lstStyle/>
            <a:p>
              <a:endParaRPr dirty="0">
                <a:latin typeface="Arial" panose="020B0604020202020204" pitchFamily="34" charset="0"/>
              </a:endParaRPr>
            </a:p>
          </p:txBody>
        </p:sp>
        <p:sp>
          <p:nvSpPr>
            <p:cNvPr id="42116" name="Freeform 129"/>
            <p:cNvSpPr/>
            <p:nvPr/>
          </p:nvSpPr>
          <p:spPr>
            <a:xfrm>
              <a:off x="1730" y="3549"/>
              <a:ext cx="43" cy="28"/>
            </a:xfrm>
            <a:custGeom>
              <a:avLst/>
              <a:gdLst>
                <a:gd name="txL" fmla="*/ 0 w 87"/>
                <a:gd name="txT" fmla="*/ 0 h 57"/>
                <a:gd name="txR" fmla="*/ 87 w 87"/>
                <a:gd name="txB" fmla="*/ 57 h 57"/>
              </a:gdLst>
              <a:ahLst/>
              <a:cxnLst>
                <a:cxn ang="0">
                  <a:pos x="0" y="0"/>
                </a:cxn>
                <a:cxn ang="0">
                  <a:pos x="27" y="30"/>
                </a:cxn>
                <a:cxn ang="0">
                  <a:pos x="61" y="57"/>
                </a:cxn>
                <a:cxn ang="0">
                  <a:pos x="87" y="44"/>
                </a:cxn>
                <a:cxn ang="0">
                  <a:pos x="55" y="29"/>
                </a:cxn>
                <a:cxn ang="0">
                  <a:pos x="0" y="0"/>
                </a:cxn>
                <a:cxn ang="0">
                  <a:pos x="0" y="0"/>
                </a:cxn>
              </a:cxnLst>
              <a:rect l="txL" t="txT" r="txR" b="txB"/>
              <a:pathLst>
                <a:path w="87" h="57">
                  <a:moveTo>
                    <a:pt x="0" y="0"/>
                  </a:moveTo>
                  <a:lnTo>
                    <a:pt x="27" y="30"/>
                  </a:lnTo>
                  <a:lnTo>
                    <a:pt x="61" y="57"/>
                  </a:lnTo>
                  <a:lnTo>
                    <a:pt x="87" y="44"/>
                  </a:lnTo>
                  <a:lnTo>
                    <a:pt x="55" y="29"/>
                  </a:lnTo>
                  <a:lnTo>
                    <a:pt x="0" y="0"/>
                  </a:lnTo>
                  <a:lnTo>
                    <a:pt x="0" y="0"/>
                  </a:lnTo>
                  <a:close/>
                </a:path>
              </a:pathLst>
            </a:custGeom>
            <a:solidFill>
              <a:srgbClr val="C7695C"/>
            </a:solidFill>
            <a:ln w="9525">
              <a:noFill/>
            </a:ln>
          </p:spPr>
          <p:txBody>
            <a:bodyPr/>
            <a:lstStyle/>
            <a:p>
              <a:endParaRPr dirty="0">
                <a:latin typeface="Arial" panose="020B0604020202020204" pitchFamily="34" charset="0"/>
              </a:endParaRPr>
            </a:p>
          </p:txBody>
        </p:sp>
        <p:sp>
          <p:nvSpPr>
            <p:cNvPr id="42117" name="Freeform 130"/>
            <p:cNvSpPr/>
            <p:nvPr/>
          </p:nvSpPr>
          <p:spPr>
            <a:xfrm>
              <a:off x="1703" y="3576"/>
              <a:ext cx="260" cy="94"/>
            </a:xfrm>
            <a:custGeom>
              <a:avLst/>
              <a:gdLst>
                <a:gd name="txL" fmla="*/ 0 w 520"/>
                <a:gd name="txT" fmla="*/ 0 h 188"/>
                <a:gd name="txR" fmla="*/ 520 w 520"/>
                <a:gd name="txB" fmla="*/ 188 h 188"/>
              </a:gdLst>
              <a:ahLst/>
              <a:cxnLst>
                <a:cxn ang="0">
                  <a:pos x="0" y="50"/>
                </a:cxn>
                <a:cxn ang="0">
                  <a:pos x="4" y="72"/>
                </a:cxn>
                <a:cxn ang="0">
                  <a:pos x="17" y="84"/>
                </a:cxn>
                <a:cxn ang="0">
                  <a:pos x="40" y="93"/>
                </a:cxn>
                <a:cxn ang="0">
                  <a:pos x="110" y="110"/>
                </a:cxn>
                <a:cxn ang="0">
                  <a:pos x="154" y="101"/>
                </a:cxn>
                <a:cxn ang="0">
                  <a:pos x="214" y="108"/>
                </a:cxn>
                <a:cxn ang="0">
                  <a:pos x="275" y="158"/>
                </a:cxn>
                <a:cxn ang="0">
                  <a:pos x="327" y="183"/>
                </a:cxn>
                <a:cxn ang="0">
                  <a:pos x="404" y="188"/>
                </a:cxn>
                <a:cxn ang="0">
                  <a:pos x="463" y="173"/>
                </a:cxn>
                <a:cxn ang="0">
                  <a:pos x="497" y="154"/>
                </a:cxn>
                <a:cxn ang="0">
                  <a:pos x="520" y="110"/>
                </a:cxn>
                <a:cxn ang="0">
                  <a:pos x="503" y="112"/>
                </a:cxn>
                <a:cxn ang="0">
                  <a:pos x="461" y="143"/>
                </a:cxn>
                <a:cxn ang="0">
                  <a:pos x="404" y="152"/>
                </a:cxn>
                <a:cxn ang="0">
                  <a:pos x="410" y="131"/>
                </a:cxn>
                <a:cxn ang="0">
                  <a:pos x="357" y="141"/>
                </a:cxn>
                <a:cxn ang="0">
                  <a:pos x="311" y="110"/>
                </a:cxn>
                <a:cxn ang="0">
                  <a:pos x="292" y="55"/>
                </a:cxn>
                <a:cxn ang="0">
                  <a:pos x="235" y="0"/>
                </a:cxn>
                <a:cxn ang="0">
                  <a:pos x="216" y="6"/>
                </a:cxn>
                <a:cxn ang="0">
                  <a:pos x="135" y="63"/>
                </a:cxn>
                <a:cxn ang="0">
                  <a:pos x="95" y="70"/>
                </a:cxn>
                <a:cxn ang="0">
                  <a:pos x="0" y="50"/>
                </a:cxn>
                <a:cxn ang="0">
                  <a:pos x="0" y="50"/>
                </a:cxn>
              </a:cxnLst>
              <a:rect l="txL" t="txT" r="txR" b="txB"/>
              <a:pathLst>
                <a:path w="520" h="188">
                  <a:moveTo>
                    <a:pt x="0" y="50"/>
                  </a:moveTo>
                  <a:lnTo>
                    <a:pt x="4" y="72"/>
                  </a:lnTo>
                  <a:lnTo>
                    <a:pt x="17" y="84"/>
                  </a:lnTo>
                  <a:lnTo>
                    <a:pt x="40" y="93"/>
                  </a:lnTo>
                  <a:lnTo>
                    <a:pt x="110" y="110"/>
                  </a:lnTo>
                  <a:lnTo>
                    <a:pt x="154" y="101"/>
                  </a:lnTo>
                  <a:lnTo>
                    <a:pt x="214" y="108"/>
                  </a:lnTo>
                  <a:lnTo>
                    <a:pt x="275" y="158"/>
                  </a:lnTo>
                  <a:lnTo>
                    <a:pt x="327" y="183"/>
                  </a:lnTo>
                  <a:lnTo>
                    <a:pt x="404" y="188"/>
                  </a:lnTo>
                  <a:lnTo>
                    <a:pt x="463" y="173"/>
                  </a:lnTo>
                  <a:lnTo>
                    <a:pt x="497" y="154"/>
                  </a:lnTo>
                  <a:lnTo>
                    <a:pt x="520" y="110"/>
                  </a:lnTo>
                  <a:lnTo>
                    <a:pt x="503" y="112"/>
                  </a:lnTo>
                  <a:lnTo>
                    <a:pt x="461" y="143"/>
                  </a:lnTo>
                  <a:lnTo>
                    <a:pt x="404" y="152"/>
                  </a:lnTo>
                  <a:lnTo>
                    <a:pt x="410" y="131"/>
                  </a:lnTo>
                  <a:lnTo>
                    <a:pt x="357" y="141"/>
                  </a:lnTo>
                  <a:lnTo>
                    <a:pt x="311" y="110"/>
                  </a:lnTo>
                  <a:lnTo>
                    <a:pt x="292" y="55"/>
                  </a:lnTo>
                  <a:lnTo>
                    <a:pt x="235" y="0"/>
                  </a:lnTo>
                  <a:lnTo>
                    <a:pt x="216" y="6"/>
                  </a:lnTo>
                  <a:lnTo>
                    <a:pt x="135" y="63"/>
                  </a:lnTo>
                  <a:lnTo>
                    <a:pt x="95" y="70"/>
                  </a:lnTo>
                  <a:lnTo>
                    <a:pt x="0" y="50"/>
                  </a:lnTo>
                  <a:lnTo>
                    <a:pt x="0" y="50"/>
                  </a:lnTo>
                  <a:close/>
                </a:path>
              </a:pathLst>
            </a:custGeom>
            <a:solidFill>
              <a:srgbClr val="C7695C"/>
            </a:solidFill>
            <a:ln w="9525">
              <a:noFill/>
            </a:ln>
          </p:spPr>
          <p:txBody>
            <a:bodyPr/>
            <a:lstStyle/>
            <a:p>
              <a:endParaRPr dirty="0">
                <a:latin typeface="Arial" panose="020B0604020202020204" pitchFamily="34" charset="0"/>
              </a:endParaRPr>
            </a:p>
          </p:txBody>
        </p:sp>
        <p:sp>
          <p:nvSpPr>
            <p:cNvPr id="42118" name="Freeform 131"/>
            <p:cNvSpPr/>
            <p:nvPr/>
          </p:nvSpPr>
          <p:spPr>
            <a:xfrm>
              <a:off x="1519" y="3267"/>
              <a:ext cx="105" cy="325"/>
            </a:xfrm>
            <a:custGeom>
              <a:avLst/>
              <a:gdLst>
                <a:gd name="txL" fmla="*/ 0 w 211"/>
                <a:gd name="txT" fmla="*/ 0 h 650"/>
                <a:gd name="txR" fmla="*/ 211 w 211"/>
                <a:gd name="txB" fmla="*/ 650 h 650"/>
              </a:gdLst>
              <a:ahLst/>
              <a:cxnLst>
                <a:cxn ang="0">
                  <a:pos x="107" y="27"/>
                </a:cxn>
                <a:cxn ang="0">
                  <a:pos x="173" y="6"/>
                </a:cxn>
                <a:cxn ang="0">
                  <a:pos x="211" y="0"/>
                </a:cxn>
                <a:cxn ang="0">
                  <a:pos x="206" y="113"/>
                </a:cxn>
                <a:cxn ang="0">
                  <a:pos x="202" y="223"/>
                </a:cxn>
                <a:cxn ang="0">
                  <a:pos x="187" y="331"/>
                </a:cxn>
                <a:cxn ang="0">
                  <a:pos x="164" y="441"/>
                </a:cxn>
                <a:cxn ang="0">
                  <a:pos x="173" y="487"/>
                </a:cxn>
                <a:cxn ang="0">
                  <a:pos x="156" y="510"/>
                </a:cxn>
                <a:cxn ang="0">
                  <a:pos x="166" y="538"/>
                </a:cxn>
                <a:cxn ang="0">
                  <a:pos x="150" y="567"/>
                </a:cxn>
                <a:cxn ang="0">
                  <a:pos x="187" y="586"/>
                </a:cxn>
                <a:cxn ang="0">
                  <a:pos x="173" y="616"/>
                </a:cxn>
                <a:cxn ang="0">
                  <a:pos x="133" y="650"/>
                </a:cxn>
                <a:cxn ang="0">
                  <a:pos x="78" y="643"/>
                </a:cxn>
                <a:cxn ang="0">
                  <a:pos x="130" y="618"/>
                </a:cxn>
                <a:cxn ang="0">
                  <a:pos x="107" y="586"/>
                </a:cxn>
                <a:cxn ang="0">
                  <a:pos x="82" y="552"/>
                </a:cxn>
                <a:cxn ang="0">
                  <a:pos x="56" y="369"/>
                </a:cxn>
                <a:cxn ang="0">
                  <a:pos x="12" y="236"/>
                </a:cxn>
                <a:cxn ang="0">
                  <a:pos x="6" y="145"/>
                </a:cxn>
                <a:cxn ang="0">
                  <a:pos x="0" y="63"/>
                </a:cxn>
                <a:cxn ang="0">
                  <a:pos x="23" y="86"/>
                </a:cxn>
                <a:cxn ang="0">
                  <a:pos x="19" y="103"/>
                </a:cxn>
                <a:cxn ang="0">
                  <a:pos x="56" y="109"/>
                </a:cxn>
                <a:cxn ang="0">
                  <a:pos x="14" y="126"/>
                </a:cxn>
                <a:cxn ang="0">
                  <a:pos x="19" y="137"/>
                </a:cxn>
                <a:cxn ang="0">
                  <a:pos x="69" y="160"/>
                </a:cxn>
                <a:cxn ang="0">
                  <a:pos x="46" y="189"/>
                </a:cxn>
                <a:cxn ang="0">
                  <a:pos x="114" y="420"/>
                </a:cxn>
                <a:cxn ang="0">
                  <a:pos x="141" y="236"/>
                </a:cxn>
                <a:cxn ang="0">
                  <a:pos x="137" y="137"/>
                </a:cxn>
                <a:cxn ang="0">
                  <a:pos x="114" y="126"/>
                </a:cxn>
                <a:cxn ang="0">
                  <a:pos x="156" y="105"/>
                </a:cxn>
                <a:cxn ang="0">
                  <a:pos x="147" y="67"/>
                </a:cxn>
                <a:cxn ang="0">
                  <a:pos x="94" y="42"/>
                </a:cxn>
                <a:cxn ang="0">
                  <a:pos x="107" y="27"/>
                </a:cxn>
                <a:cxn ang="0">
                  <a:pos x="107" y="27"/>
                </a:cxn>
              </a:cxnLst>
              <a:rect l="txL" t="txT" r="txR" b="txB"/>
              <a:pathLst>
                <a:path w="211" h="650">
                  <a:moveTo>
                    <a:pt x="107" y="27"/>
                  </a:moveTo>
                  <a:lnTo>
                    <a:pt x="173" y="6"/>
                  </a:lnTo>
                  <a:lnTo>
                    <a:pt x="211" y="0"/>
                  </a:lnTo>
                  <a:lnTo>
                    <a:pt x="206" y="113"/>
                  </a:lnTo>
                  <a:lnTo>
                    <a:pt x="202" y="223"/>
                  </a:lnTo>
                  <a:lnTo>
                    <a:pt x="187" y="331"/>
                  </a:lnTo>
                  <a:lnTo>
                    <a:pt x="164" y="441"/>
                  </a:lnTo>
                  <a:lnTo>
                    <a:pt x="173" y="487"/>
                  </a:lnTo>
                  <a:lnTo>
                    <a:pt x="156" y="510"/>
                  </a:lnTo>
                  <a:lnTo>
                    <a:pt x="166" y="538"/>
                  </a:lnTo>
                  <a:lnTo>
                    <a:pt x="150" y="567"/>
                  </a:lnTo>
                  <a:lnTo>
                    <a:pt x="187" y="586"/>
                  </a:lnTo>
                  <a:lnTo>
                    <a:pt x="173" y="616"/>
                  </a:lnTo>
                  <a:lnTo>
                    <a:pt x="133" y="650"/>
                  </a:lnTo>
                  <a:lnTo>
                    <a:pt x="78" y="643"/>
                  </a:lnTo>
                  <a:lnTo>
                    <a:pt x="130" y="618"/>
                  </a:lnTo>
                  <a:lnTo>
                    <a:pt x="107" y="586"/>
                  </a:lnTo>
                  <a:lnTo>
                    <a:pt x="82" y="552"/>
                  </a:lnTo>
                  <a:lnTo>
                    <a:pt x="56" y="369"/>
                  </a:lnTo>
                  <a:lnTo>
                    <a:pt x="12" y="236"/>
                  </a:lnTo>
                  <a:lnTo>
                    <a:pt x="6" y="145"/>
                  </a:lnTo>
                  <a:lnTo>
                    <a:pt x="0" y="63"/>
                  </a:lnTo>
                  <a:lnTo>
                    <a:pt x="23" y="86"/>
                  </a:lnTo>
                  <a:lnTo>
                    <a:pt x="19" y="103"/>
                  </a:lnTo>
                  <a:lnTo>
                    <a:pt x="56" y="109"/>
                  </a:lnTo>
                  <a:lnTo>
                    <a:pt x="14" y="126"/>
                  </a:lnTo>
                  <a:lnTo>
                    <a:pt x="19" y="137"/>
                  </a:lnTo>
                  <a:lnTo>
                    <a:pt x="69" y="160"/>
                  </a:lnTo>
                  <a:lnTo>
                    <a:pt x="46" y="189"/>
                  </a:lnTo>
                  <a:lnTo>
                    <a:pt x="114" y="420"/>
                  </a:lnTo>
                  <a:lnTo>
                    <a:pt x="141" y="236"/>
                  </a:lnTo>
                  <a:lnTo>
                    <a:pt x="137" y="137"/>
                  </a:lnTo>
                  <a:lnTo>
                    <a:pt x="114" y="126"/>
                  </a:lnTo>
                  <a:lnTo>
                    <a:pt x="156" y="105"/>
                  </a:lnTo>
                  <a:lnTo>
                    <a:pt x="147" y="67"/>
                  </a:lnTo>
                  <a:lnTo>
                    <a:pt x="94" y="42"/>
                  </a:lnTo>
                  <a:lnTo>
                    <a:pt x="107" y="27"/>
                  </a:lnTo>
                  <a:lnTo>
                    <a:pt x="107" y="27"/>
                  </a:lnTo>
                  <a:close/>
                </a:path>
              </a:pathLst>
            </a:custGeom>
            <a:solidFill>
              <a:srgbClr val="C7695C"/>
            </a:solidFill>
            <a:ln w="9525">
              <a:noFill/>
            </a:ln>
          </p:spPr>
          <p:txBody>
            <a:bodyPr/>
            <a:lstStyle/>
            <a:p>
              <a:endParaRPr dirty="0">
                <a:latin typeface="Arial" panose="020B0604020202020204" pitchFamily="34" charset="0"/>
              </a:endParaRPr>
            </a:p>
          </p:txBody>
        </p:sp>
        <p:sp>
          <p:nvSpPr>
            <p:cNvPr id="42119" name="Freeform 132"/>
            <p:cNvSpPr/>
            <p:nvPr/>
          </p:nvSpPr>
          <p:spPr>
            <a:xfrm>
              <a:off x="1551" y="3610"/>
              <a:ext cx="74" cy="41"/>
            </a:xfrm>
            <a:custGeom>
              <a:avLst/>
              <a:gdLst>
                <a:gd name="txL" fmla="*/ 0 w 148"/>
                <a:gd name="txT" fmla="*/ 0 h 81"/>
                <a:gd name="txR" fmla="*/ 148 w 148"/>
                <a:gd name="txB" fmla="*/ 81 h 81"/>
              </a:gdLst>
              <a:ahLst/>
              <a:cxnLst>
                <a:cxn ang="0">
                  <a:pos x="0" y="55"/>
                </a:cxn>
                <a:cxn ang="0">
                  <a:pos x="40" y="45"/>
                </a:cxn>
                <a:cxn ang="0">
                  <a:pos x="21" y="0"/>
                </a:cxn>
                <a:cxn ang="0">
                  <a:pos x="72" y="26"/>
                </a:cxn>
                <a:cxn ang="0">
                  <a:pos x="123" y="1"/>
                </a:cxn>
                <a:cxn ang="0">
                  <a:pos x="129" y="34"/>
                </a:cxn>
                <a:cxn ang="0">
                  <a:pos x="148" y="22"/>
                </a:cxn>
                <a:cxn ang="0">
                  <a:pos x="127" y="57"/>
                </a:cxn>
                <a:cxn ang="0">
                  <a:pos x="148" y="81"/>
                </a:cxn>
                <a:cxn ang="0">
                  <a:pos x="95" y="68"/>
                </a:cxn>
                <a:cxn ang="0">
                  <a:pos x="63" y="72"/>
                </a:cxn>
                <a:cxn ang="0">
                  <a:pos x="63" y="57"/>
                </a:cxn>
                <a:cxn ang="0">
                  <a:pos x="21" y="68"/>
                </a:cxn>
                <a:cxn ang="0">
                  <a:pos x="0" y="55"/>
                </a:cxn>
                <a:cxn ang="0">
                  <a:pos x="0" y="55"/>
                </a:cxn>
              </a:cxnLst>
              <a:rect l="txL" t="txT" r="txR" b="txB"/>
              <a:pathLst>
                <a:path w="148" h="81">
                  <a:moveTo>
                    <a:pt x="0" y="55"/>
                  </a:moveTo>
                  <a:lnTo>
                    <a:pt x="40" y="45"/>
                  </a:lnTo>
                  <a:lnTo>
                    <a:pt x="21" y="0"/>
                  </a:lnTo>
                  <a:lnTo>
                    <a:pt x="72" y="26"/>
                  </a:lnTo>
                  <a:lnTo>
                    <a:pt x="123" y="1"/>
                  </a:lnTo>
                  <a:lnTo>
                    <a:pt x="129" y="34"/>
                  </a:lnTo>
                  <a:lnTo>
                    <a:pt x="148" y="22"/>
                  </a:lnTo>
                  <a:lnTo>
                    <a:pt x="127" y="57"/>
                  </a:lnTo>
                  <a:lnTo>
                    <a:pt x="148" y="81"/>
                  </a:lnTo>
                  <a:lnTo>
                    <a:pt x="95" y="68"/>
                  </a:lnTo>
                  <a:lnTo>
                    <a:pt x="63" y="72"/>
                  </a:lnTo>
                  <a:lnTo>
                    <a:pt x="63" y="57"/>
                  </a:lnTo>
                  <a:lnTo>
                    <a:pt x="21" y="68"/>
                  </a:lnTo>
                  <a:lnTo>
                    <a:pt x="0" y="55"/>
                  </a:lnTo>
                  <a:lnTo>
                    <a:pt x="0" y="55"/>
                  </a:lnTo>
                  <a:close/>
                </a:path>
              </a:pathLst>
            </a:custGeom>
            <a:solidFill>
              <a:srgbClr val="C7695C"/>
            </a:solidFill>
            <a:ln w="9525">
              <a:noFill/>
            </a:ln>
          </p:spPr>
          <p:txBody>
            <a:bodyPr/>
            <a:lstStyle/>
            <a:p>
              <a:endParaRPr dirty="0">
                <a:latin typeface="Arial" panose="020B0604020202020204" pitchFamily="34" charset="0"/>
              </a:endParaRPr>
            </a:p>
          </p:txBody>
        </p:sp>
        <p:sp>
          <p:nvSpPr>
            <p:cNvPr id="42120" name="Freeform 133"/>
            <p:cNvSpPr/>
            <p:nvPr/>
          </p:nvSpPr>
          <p:spPr>
            <a:xfrm>
              <a:off x="1565" y="3672"/>
              <a:ext cx="74" cy="48"/>
            </a:xfrm>
            <a:custGeom>
              <a:avLst/>
              <a:gdLst>
                <a:gd name="txL" fmla="*/ 0 w 148"/>
                <a:gd name="txT" fmla="*/ 0 h 95"/>
                <a:gd name="txR" fmla="*/ 148 w 148"/>
                <a:gd name="txB" fmla="*/ 95 h 95"/>
              </a:gdLst>
              <a:ahLst/>
              <a:cxnLst>
                <a:cxn ang="0">
                  <a:pos x="0" y="44"/>
                </a:cxn>
                <a:cxn ang="0">
                  <a:pos x="26" y="12"/>
                </a:cxn>
                <a:cxn ang="0">
                  <a:pos x="77" y="0"/>
                </a:cxn>
                <a:cxn ang="0">
                  <a:pos x="117" y="8"/>
                </a:cxn>
                <a:cxn ang="0">
                  <a:pos x="140" y="51"/>
                </a:cxn>
                <a:cxn ang="0">
                  <a:pos x="148" y="89"/>
                </a:cxn>
                <a:cxn ang="0">
                  <a:pos x="125" y="95"/>
                </a:cxn>
                <a:cxn ang="0">
                  <a:pos x="94" y="55"/>
                </a:cxn>
                <a:cxn ang="0">
                  <a:pos x="51" y="40"/>
                </a:cxn>
                <a:cxn ang="0">
                  <a:pos x="7" y="59"/>
                </a:cxn>
                <a:cxn ang="0">
                  <a:pos x="0" y="44"/>
                </a:cxn>
                <a:cxn ang="0">
                  <a:pos x="0" y="44"/>
                </a:cxn>
              </a:cxnLst>
              <a:rect l="txL" t="txT" r="txR" b="txB"/>
              <a:pathLst>
                <a:path w="148" h="95">
                  <a:moveTo>
                    <a:pt x="0" y="44"/>
                  </a:moveTo>
                  <a:lnTo>
                    <a:pt x="26" y="12"/>
                  </a:lnTo>
                  <a:lnTo>
                    <a:pt x="77" y="0"/>
                  </a:lnTo>
                  <a:lnTo>
                    <a:pt x="117" y="8"/>
                  </a:lnTo>
                  <a:lnTo>
                    <a:pt x="140" y="51"/>
                  </a:lnTo>
                  <a:lnTo>
                    <a:pt x="148" y="89"/>
                  </a:lnTo>
                  <a:lnTo>
                    <a:pt x="125" y="95"/>
                  </a:lnTo>
                  <a:lnTo>
                    <a:pt x="94" y="55"/>
                  </a:lnTo>
                  <a:lnTo>
                    <a:pt x="51" y="40"/>
                  </a:lnTo>
                  <a:lnTo>
                    <a:pt x="7" y="59"/>
                  </a:lnTo>
                  <a:lnTo>
                    <a:pt x="0" y="44"/>
                  </a:lnTo>
                  <a:lnTo>
                    <a:pt x="0" y="44"/>
                  </a:lnTo>
                  <a:close/>
                </a:path>
              </a:pathLst>
            </a:custGeom>
            <a:solidFill>
              <a:srgbClr val="C7695C"/>
            </a:solidFill>
            <a:ln w="9525">
              <a:noFill/>
            </a:ln>
          </p:spPr>
          <p:txBody>
            <a:bodyPr/>
            <a:lstStyle/>
            <a:p>
              <a:endParaRPr dirty="0">
                <a:latin typeface="Arial" panose="020B0604020202020204" pitchFamily="34" charset="0"/>
              </a:endParaRPr>
            </a:p>
          </p:txBody>
        </p:sp>
        <p:sp>
          <p:nvSpPr>
            <p:cNvPr id="42121" name="Freeform 134"/>
            <p:cNvSpPr/>
            <p:nvPr/>
          </p:nvSpPr>
          <p:spPr>
            <a:xfrm>
              <a:off x="1620" y="3799"/>
              <a:ext cx="28" cy="15"/>
            </a:xfrm>
            <a:custGeom>
              <a:avLst/>
              <a:gdLst>
                <a:gd name="txL" fmla="*/ 0 w 55"/>
                <a:gd name="txT" fmla="*/ 0 h 28"/>
                <a:gd name="txR" fmla="*/ 55 w 55"/>
                <a:gd name="txB" fmla="*/ 28 h 28"/>
              </a:gdLst>
              <a:ahLst/>
              <a:cxnLst>
                <a:cxn ang="0">
                  <a:pos x="0" y="15"/>
                </a:cxn>
                <a:cxn ang="0">
                  <a:pos x="19" y="0"/>
                </a:cxn>
                <a:cxn ang="0">
                  <a:pos x="41" y="2"/>
                </a:cxn>
                <a:cxn ang="0">
                  <a:pos x="55" y="17"/>
                </a:cxn>
                <a:cxn ang="0">
                  <a:pos x="40" y="28"/>
                </a:cxn>
                <a:cxn ang="0">
                  <a:pos x="7" y="28"/>
                </a:cxn>
                <a:cxn ang="0">
                  <a:pos x="0" y="15"/>
                </a:cxn>
                <a:cxn ang="0">
                  <a:pos x="0" y="15"/>
                </a:cxn>
              </a:cxnLst>
              <a:rect l="txL" t="txT" r="txR" b="txB"/>
              <a:pathLst>
                <a:path w="55" h="28">
                  <a:moveTo>
                    <a:pt x="0" y="15"/>
                  </a:moveTo>
                  <a:lnTo>
                    <a:pt x="19" y="0"/>
                  </a:lnTo>
                  <a:lnTo>
                    <a:pt x="41" y="2"/>
                  </a:lnTo>
                  <a:lnTo>
                    <a:pt x="55" y="17"/>
                  </a:lnTo>
                  <a:lnTo>
                    <a:pt x="40" y="28"/>
                  </a:lnTo>
                  <a:lnTo>
                    <a:pt x="7" y="28"/>
                  </a:lnTo>
                  <a:lnTo>
                    <a:pt x="0" y="15"/>
                  </a:lnTo>
                  <a:lnTo>
                    <a:pt x="0" y="15"/>
                  </a:lnTo>
                  <a:close/>
                </a:path>
              </a:pathLst>
            </a:custGeom>
            <a:solidFill>
              <a:srgbClr val="C7695C"/>
            </a:solidFill>
            <a:ln w="9525">
              <a:noFill/>
            </a:ln>
          </p:spPr>
          <p:txBody>
            <a:bodyPr/>
            <a:lstStyle/>
            <a:p>
              <a:endParaRPr dirty="0">
                <a:latin typeface="Arial" panose="020B0604020202020204" pitchFamily="34" charset="0"/>
              </a:endParaRPr>
            </a:p>
          </p:txBody>
        </p:sp>
        <p:sp>
          <p:nvSpPr>
            <p:cNvPr id="42122" name="Freeform 135"/>
            <p:cNvSpPr/>
            <p:nvPr/>
          </p:nvSpPr>
          <p:spPr>
            <a:xfrm>
              <a:off x="1765" y="3245"/>
              <a:ext cx="25" cy="168"/>
            </a:xfrm>
            <a:custGeom>
              <a:avLst/>
              <a:gdLst>
                <a:gd name="txL" fmla="*/ 0 w 52"/>
                <a:gd name="txT" fmla="*/ 0 h 334"/>
                <a:gd name="txR" fmla="*/ 52 w 52"/>
                <a:gd name="txB" fmla="*/ 334 h 334"/>
              </a:gdLst>
              <a:ahLst/>
              <a:cxnLst>
                <a:cxn ang="0">
                  <a:pos x="8" y="7"/>
                </a:cxn>
                <a:cxn ang="0">
                  <a:pos x="36" y="0"/>
                </a:cxn>
                <a:cxn ang="0">
                  <a:pos x="29" y="119"/>
                </a:cxn>
                <a:cxn ang="0">
                  <a:pos x="52" y="114"/>
                </a:cxn>
                <a:cxn ang="0">
                  <a:pos x="29" y="233"/>
                </a:cxn>
                <a:cxn ang="0">
                  <a:pos x="35" y="334"/>
                </a:cxn>
                <a:cxn ang="0">
                  <a:pos x="8" y="296"/>
                </a:cxn>
                <a:cxn ang="0">
                  <a:pos x="14" y="178"/>
                </a:cxn>
                <a:cxn ang="0">
                  <a:pos x="21" y="148"/>
                </a:cxn>
                <a:cxn ang="0">
                  <a:pos x="0" y="148"/>
                </a:cxn>
                <a:cxn ang="0">
                  <a:pos x="14" y="51"/>
                </a:cxn>
                <a:cxn ang="0">
                  <a:pos x="8" y="7"/>
                </a:cxn>
                <a:cxn ang="0">
                  <a:pos x="8" y="7"/>
                </a:cxn>
              </a:cxnLst>
              <a:rect l="txL" t="txT" r="txR" b="txB"/>
              <a:pathLst>
                <a:path w="52" h="334">
                  <a:moveTo>
                    <a:pt x="8" y="7"/>
                  </a:moveTo>
                  <a:lnTo>
                    <a:pt x="36" y="0"/>
                  </a:lnTo>
                  <a:lnTo>
                    <a:pt x="29" y="119"/>
                  </a:lnTo>
                  <a:lnTo>
                    <a:pt x="52" y="114"/>
                  </a:lnTo>
                  <a:lnTo>
                    <a:pt x="29" y="233"/>
                  </a:lnTo>
                  <a:lnTo>
                    <a:pt x="35" y="334"/>
                  </a:lnTo>
                  <a:lnTo>
                    <a:pt x="8" y="296"/>
                  </a:lnTo>
                  <a:lnTo>
                    <a:pt x="14" y="178"/>
                  </a:lnTo>
                  <a:lnTo>
                    <a:pt x="21" y="148"/>
                  </a:lnTo>
                  <a:lnTo>
                    <a:pt x="0" y="148"/>
                  </a:lnTo>
                  <a:lnTo>
                    <a:pt x="14" y="51"/>
                  </a:lnTo>
                  <a:lnTo>
                    <a:pt x="8" y="7"/>
                  </a:lnTo>
                  <a:lnTo>
                    <a:pt x="8" y="7"/>
                  </a:lnTo>
                  <a:close/>
                </a:path>
              </a:pathLst>
            </a:custGeom>
            <a:solidFill>
              <a:srgbClr val="E08477"/>
            </a:solidFill>
            <a:ln w="9525">
              <a:noFill/>
            </a:ln>
          </p:spPr>
          <p:txBody>
            <a:bodyPr/>
            <a:lstStyle/>
            <a:p>
              <a:endParaRPr dirty="0">
                <a:latin typeface="Arial" panose="020B0604020202020204" pitchFamily="34" charset="0"/>
              </a:endParaRPr>
            </a:p>
          </p:txBody>
        </p:sp>
        <p:sp>
          <p:nvSpPr>
            <p:cNvPr id="42123" name="Freeform 136"/>
            <p:cNvSpPr/>
            <p:nvPr/>
          </p:nvSpPr>
          <p:spPr>
            <a:xfrm>
              <a:off x="1765" y="3474"/>
              <a:ext cx="28" cy="28"/>
            </a:xfrm>
            <a:custGeom>
              <a:avLst/>
              <a:gdLst>
                <a:gd name="txL" fmla="*/ 0 w 57"/>
                <a:gd name="txT" fmla="*/ 0 h 55"/>
                <a:gd name="txR" fmla="*/ 57 w 57"/>
                <a:gd name="txB" fmla="*/ 55 h 55"/>
              </a:gdLst>
              <a:ahLst/>
              <a:cxnLst>
                <a:cxn ang="0">
                  <a:pos x="0" y="40"/>
                </a:cxn>
                <a:cxn ang="0">
                  <a:pos x="57" y="0"/>
                </a:cxn>
                <a:cxn ang="0">
                  <a:pos x="57" y="28"/>
                </a:cxn>
                <a:cxn ang="0">
                  <a:pos x="35" y="55"/>
                </a:cxn>
                <a:cxn ang="0">
                  <a:pos x="0" y="40"/>
                </a:cxn>
                <a:cxn ang="0">
                  <a:pos x="0" y="40"/>
                </a:cxn>
              </a:cxnLst>
              <a:rect l="txL" t="txT" r="txR" b="txB"/>
              <a:pathLst>
                <a:path w="57" h="55">
                  <a:moveTo>
                    <a:pt x="0" y="40"/>
                  </a:moveTo>
                  <a:lnTo>
                    <a:pt x="57" y="0"/>
                  </a:lnTo>
                  <a:lnTo>
                    <a:pt x="57" y="28"/>
                  </a:lnTo>
                  <a:lnTo>
                    <a:pt x="35" y="55"/>
                  </a:lnTo>
                  <a:lnTo>
                    <a:pt x="0" y="40"/>
                  </a:lnTo>
                  <a:lnTo>
                    <a:pt x="0" y="40"/>
                  </a:lnTo>
                  <a:close/>
                </a:path>
              </a:pathLst>
            </a:custGeom>
            <a:solidFill>
              <a:srgbClr val="E08477"/>
            </a:solidFill>
            <a:ln w="9525">
              <a:noFill/>
            </a:ln>
          </p:spPr>
          <p:txBody>
            <a:bodyPr/>
            <a:lstStyle/>
            <a:p>
              <a:endParaRPr dirty="0">
                <a:latin typeface="Arial" panose="020B0604020202020204" pitchFamily="34" charset="0"/>
              </a:endParaRPr>
            </a:p>
          </p:txBody>
        </p:sp>
        <p:sp>
          <p:nvSpPr>
            <p:cNvPr id="42124" name="Freeform 137"/>
            <p:cNvSpPr/>
            <p:nvPr/>
          </p:nvSpPr>
          <p:spPr>
            <a:xfrm>
              <a:off x="1786" y="3592"/>
              <a:ext cx="110" cy="74"/>
            </a:xfrm>
            <a:custGeom>
              <a:avLst/>
              <a:gdLst>
                <a:gd name="txL" fmla="*/ 0 w 220"/>
                <a:gd name="txT" fmla="*/ 0 h 149"/>
                <a:gd name="txR" fmla="*/ 220 w 220"/>
                <a:gd name="txB" fmla="*/ 149 h 149"/>
              </a:gdLst>
              <a:ahLst/>
              <a:cxnLst>
                <a:cxn ang="0">
                  <a:pos x="0" y="29"/>
                </a:cxn>
                <a:cxn ang="0">
                  <a:pos x="34" y="0"/>
                </a:cxn>
                <a:cxn ang="0">
                  <a:pos x="70" y="12"/>
                </a:cxn>
                <a:cxn ang="0">
                  <a:pos x="114" y="48"/>
                </a:cxn>
                <a:cxn ang="0">
                  <a:pos x="127" y="97"/>
                </a:cxn>
                <a:cxn ang="0">
                  <a:pos x="179" y="128"/>
                </a:cxn>
                <a:cxn ang="0">
                  <a:pos x="220" y="128"/>
                </a:cxn>
                <a:cxn ang="0">
                  <a:pos x="190" y="149"/>
                </a:cxn>
                <a:cxn ang="0">
                  <a:pos x="122" y="120"/>
                </a:cxn>
                <a:cxn ang="0">
                  <a:pos x="78" y="69"/>
                </a:cxn>
                <a:cxn ang="0">
                  <a:pos x="34" y="33"/>
                </a:cxn>
                <a:cxn ang="0">
                  <a:pos x="0" y="29"/>
                </a:cxn>
                <a:cxn ang="0">
                  <a:pos x="0" y="29"/>
                </a:cxn>
              </a:cxnLst>
              <a:rect l="txL" t="txT" r="txR" b="txB"/>
              <a:pathLst>
                <a:path w="220" h="149">
                  <a:moveTo>
                    <a:pt x="0" y="29"/>
                  </a:moveTo>
                  <a:lnTo>
                    <a:pt x="34" y="0"/>
                  </a:lnTo>
                  <a:lnTo>
                    <a:pt x="70" y="12"/>
                  </a:lnTo>
                  <a:lnTo>
                    <a:pt x="114" y="48"/>
                  </a:lnTo>
                  <a:lnTo>
                    <a:pt x="127" y="97"/>
                  </a:lnTo>
                  <a:lnTo>
                    <a:pt x="179" y="128"/>
                  </a:lnTo>
                  <a:lnTo>
                    <a:pt x="220" y="128"/>
                  </a:lnTo>
                  <a:lnTo>
                    <a:pt x="190" y="149"/>
                  </a:lnTo>
                  <a:lnTo>
                    <a:pt x="122" y="120"/>
                  </a:lnTo>
                  <a:lnTo>
                    <a:pt x="78" y="69"/>
                  </a:lnTo>
                  <a:lnTo>
                    <a:pt x="34" y="33"/>
                  </a:lnTo>
                  <a:lnTo>
                    <a:pt x="0" y="29"/>
                  </a:lnTo>
                  <a:lnTo>
                    <a:pt x="0" y="29"/>
                  </a:lnTo>
                  <a:close/>
                </a:path>
              </a:pathLst>
            </a:custGeom>
            <a:solidFill>
              <a:srgbClr val="E08477"/>
            </a:solidFill>
            <a:ln w="9525">
              <a:noFill/>
            </a:ln>
          </p:spPr>
          <p:txBody>
            <a:bodyPr/>
            <a:lstStyle/>
            <a:p>
              <a:endParaRPr dirty="0">
                <a:latin typeface="Arial" panose="020B0604020202020204" pitchFamily="34" charset="0"/>
              </a:endParaRPr>
            </a:p>
          </p:txBody>
        </p:sp>
        <p:sp>
          <p:nvSpPr>
            <p:cNvPr id="42125" name="Freeform 138"/>
            <p:cNvSpPr/>
            <p:nvPr/>
          </p:nvSpPr>
          <p:spPr>
            <a:xfrm>
              <a:off x="1783" y="3534"/>
              <a:ext cx="24" cy="17"/>
            </a:xfrm>
            <a:custGeom>
              <a:avLst/>
              <a:gdLst>
                <a:gd name="txL" fmla="*/ 0 w 50"/>
                <a:gd name="txT" fmla="*/ 0 h 34"/>
                <a:gd name="txR" fmla="*/ 50 w 50"/>
                <a:gd name="txB" fmla="*/ 34 h 34"/>
              </a:gdLst>
              <a:ahLst/>
              <a:cxnLst>
                <a:cxn ang="0">
                  <a:pos x="0" y="34"/>
                </a:cxn>
                <a:cxn ang="0">
                  <a:pos x="6" y="15"/>
                </a:cxn>
                <a:cxn ang="0">
                  <a:pos x="35" y="0"/>
                </a:cxn>
                <a:cxn ang="0">
                  <a:pos x="50" y="13"/>
                </a:cxn>
                <a:cxn ang="0">
                  <a:pos x="0" y="34"/>
                </a:cxn>
                <a:cxn ang="0">
                  <a:pos x="0" y="34"/>
                </a:cxn>
              </a:cxnLst>
              <a:rect l="txL" t="txT" r="txR" b="txB"/>
              <a:pathLst>
                <a:path w="50" h="34">
                  <a:moveTo>
                    <a:pt x="0" y="34"/>
                  </a:moveTo>
                  <a:lnTo>
                    <a:pt x="6" y="15"/>
                  </a:lnTo>
                  <a:lnTo>
                    <a:pt x="35" y="0"/>
                  </a:lnTo>
                  <a:lnTo>
                    <a:pt x="50" y="13"/>
                  </a:lnTo>
                  <a:lnTo>
                    <a:pt x="0" y="34"/>
                  </a:lnTo>
                  <a:lnTo>
                    <a:pt x="0" y="34"/>
                  </a:lnTo>
                  <a:close/>
                </a:path>
              </a:pathLst>
            </a:custGeom>
            <a:solidFill>
              <a:srgbClr val="E08477"/>
            </a:solidFill>
            <a:ln w="9525">
              <a:noFill/>
            </a:ln>
          </p:spPr>
          <p:txBody>
            <a:bodyPr/>
            <a:lstStyle/>
            <a:p>
              <a:endParaRPr dirty="0">
                <a:latin typeface="Arial" panose="020B0604020202020204" pitchFamily="34" charset="0"/>
              </a:endParaRPr>
            </a:p>
          </p:txBody>
        </p:sp>
        <p:sp>
          <p:nvSpPr>
            <p:cNvPr id="42126" name="Freeform 139"/>
            <p:cNvSpPr/>
            <p:nvPr/>
          </p:nvSpPr>
          <p:spPr>
            <a:xfrm>
              <a:off x="1573" y="3275"/>
              <a:ext cx="43" cy="306"/>
            </a:xfrm>
            <a:custGeom>
              <a:avLst/>
              <a:gdLst>
                <a:gd name="txL" fmla="*/ 0 w 85"/>
                <a:gd name="txT" fmla="*/ 0 h 612"/>
                <a:gd name="txR" fmla="*/ 85 w 85"/>
                <a:gd name="txB" fmla="*/ 612 h 612"/>
              </a:gdLst>
              <a:ahLst/>
              <a:cxnLst>
                <a:cxn ang="0">
                  <a:pos x="62" y="0"/>
                </a:cxn>
                <a:cxn ang="0">
                  <a:pos x="62" y="98"/>
                </a:cxn>
                <a:cxn ang="0">
                  <a:pos x="43" y="114"/>
                </a:cxn>
                <a:cxn ang="0">
                  <a:pos x="57" y="121"/>
                </a:cxn>
                <a:cxn ang="0">
                  <a:pos x="57" y="222"/>
                </a:cxn>
                <a:cxn ang="0">
                  <a:pos x="34" y="355"/>
                </a:cxn>
                <a:cxn ang="0">
                  <a:pos x="15" y="441"/>
                </a:cxn>
                <a:cxn ang="0">
                  <a:pos x="0" y="519"/>
                </a:cxn>
                <a:cxn ang="0">
                  <a:pos x="15" y="566"/>
                </a:cxn>
                <a:cxn ang="0">
                  <a:pos x="36" y="591"/>
                </a:cxn>
                <a:cxn ang="0">
                  <a:pos x="15" y="612"/>
                </a:cxn>
                <a:cxn ang="0">
                  <a:pos x="43" y="612"/>
                </a:cxn>
                <a:cxn ang="0">
                  <a:pos x="51" y="583"/>
                </a:cxn>
                <a:cxn ang="0">
                  <a:pos x="22" y="549"/>
                </a:cxn>
                <a:cxn ang="0">
                  <a:pos x="34" y="509"/>
                </a:cxn>
                <a:cxn ang="0">
                  <a:pos x="22" y="469"/>
                </a:cxn>
                <a:cxn ang="0">
                  <a:pos x="43" y="446"/>
                </a:cxn>
                <a:cxn ang="0">
                  <a:pos x="72" y="250"/>
                </a:cxn>
                <a:cxn ang="0">
                  <a:pos x="85" y="129"/>
                </a:cxn>
                <a:cxn ang="0">
                  <a:pos x="85" y="20"/>
                </a:cxn>
                <a:cxn ang="0">
                  <a:pos x="62" y="0"/>
                </a:cxn>
                <a:cxn ang="0">
                  <a:pos x="62" y="0"/>
                </a:cxn>
              </a:cxnLst>
              <a:rect l="txL" t="txT" r="txR" b="txB"/>
              <a:pathLst>
                <a:path w="85" h="612">
                  <a:moveTo>
                    <a:pt x="62" y="0"/>
                  </a:moveTo>
                  <a:lnTo>
                    <a:pt x="62" y="98"/>
                  </a:lnTo>
                  <a:lnTo>
                    <a:pt x="43" y="114"/>
                  </a:lnTo>
                  <a:lnTo>
                    <a:pt x="57" y="121"/>
                  </a:lnTo>
                  <a:lnTo>
                    <a:pt x="57" y="222"/>
                  </a:lnTo>
                  <a:lnTo>
                    <a:pt x="34" y="355"/>
                  </a:lnTo>
                  <a:lnTo>
                    <a:pt x="15" y="441"/>
                  </a:lnTo>
                  <a:lnTo>
                    <a:pt x="0" y="519"/>
                  </a:lnTo>
                  <a:lnTo>
                    <a:pt x="15" y="566"/>
                  </a:lnTo>
                  <a:lnTo>
                    <a:pt x="36" y="591"/>
                  </a:lnTo>
                  <a:lnTo>
                    <a:pt x="15" y="612"/>
                  </a:lnTo>
                  <a:lnTo>
                    <a:pt x="43" y="612"/>
                  </a:lnTo>
                  <a:lnTo>
                    <a:pt x="51" y="583"/>
                  </a:lnTo>
                  <a:lnTo>
                    <a:pt x="22" y="549"/>
                  </a:lnTo>
                  <a:lnTo>
                    <a:pt x="34" y="509"/>
                  </a:lnTo>
                  <a:lnTo>
                    <a:pt x="22" y="469"/>
                  </a:lnTo>
                  <a:lnTo>
                    <a:pt x="43" y="446"/>
                  </a:lnTo>
                  <a:lnTo>
                    <a:pt x="72" y="250"/>
                  </a:lnTo>
                  <a:lnTo>
                    <a:pt x="85" y="129"/>
                  </a:lnTo>
                  <a:lnTo>
                    <a:pt x="85" y="20"/>
                  </a:lnTo>
                  <a:lnTo>
                    <a:pt x="62" y="0"/>
                  </a:lnTo>
                  <a:lnTo>
                    <a:pt x="62" y="0"/>
                  </a:lnTo>
                  <a:close/>
                </a:path>
              </a:pathLst>
            </a:custGeom>
            <a:solidFill>
              <a:srgbClr val="E08477"/>
            </a:solidFill>
            <a:ln w="9525">
              <a:noFill/>
            </a:ln>
          </p:spPr>
          <p:txBody>
            <a:bodyPr/>
            <a:lstStyle/>
            <a:p>
              <a:endParaRPr dirty="0">
                <a:latin typeface="Arial" panose="020B0604020202020204" pitchFamily="34" charset="0"/>
              </a:endParaRPr>
            </a:p>
          </p:txBody>
        </p:sp>
      </p:grpSp>
      <p:sp>
        <p:nvSpPr>
          <p:cNvPr id="194700" name="Rectangle 140"/>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4701" name="AutoShape 141"/>
          <p:cNvSpPr>
            <a:spLocks noChangeArrowheads="1"/>
          </p:cNvSpPr>
          <p:nvPr/>
        </p:nvSpPr>
        <p:spPr bwMode="auto">
          <a:xfrm>
            <a:off x="2781300" y="990600"/>
            <a:ext cx="6781800" cy="2362200"/>
          </a:xfrm>
          <a:prstGeom prst="wedgeRoundRectCallout">
            <a:avLst>
              <a:gd name="adj1" fmla="val -46981"/>
              <a:gd name="adj2" fmla="val 61157"/>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a:ln>
                  <a:noFill/>
                </a:ln>
                <a:solidFill>
                  <a:schemeClr val="tx1"/>
                </a:solidFill>
                <a:effectLst/>
                <a:uLnTx/>
                <a:uFillTx/>
                <a:latin typeface="Times New Roman" panose="02020603050405020304" charset="0"/>
                <a:ea typeface="+mn-ea"/>
                <a:cs typeface="+mn-cs"/>
              </a:rPr>
              <a:t>If we use this approach in Year 5, we will end the year with a book value of $1,866.  Remember, the residual value at the end of Year 5 is expected to be $2,000, so we must modify our approach.</a:t>
            </a:r>
            <a:endParaRPr kumimoji="0" lang="en-US" sz="2800" b="0" i="0" u="none" strike="noStrike" kern="1200" cap="none" spc="0" normalizeH="0" baseline="0" noProof="0">
              <a:ln>
                <a:noFill/>
              </a:ln>
              <a:solidFill>
                <a:srgbClr val="CC3300"/>
              </a:solidFill>
              <a:effectLst/>
              <a:uLnTx/>
              <a:uFillTx/>
              <a:latin typeface="Times New Roman" panose="02020603050405020304" charset="0"/>
              <a:ea typeface="+mn-ea"/>
              <a:cs typeface="+mn-cs"/>
            </a:endParaRPr>
          </a:p>
        </p:txBody>
      </p:sp>
      <p:sp>
        <p:nvSpPr>
          <p:cNvPr id="194702" name="AutoShape 142"/>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4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7"/>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43011"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3012"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43013" name="Rectangle 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3014" name="Line 5"/>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3015" name="Line 6"/>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3016" name="Line 7"/>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3017" name="Rectangle 8"/>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43018" name="Rectangle 9"/>
          <p:cNvSpPr/>
          <p:nvPr/>
        </p:nvSpPr>
        <p:spPr>
          <a:xfrm>
            <a:off x="1600200" y="2436813"/>
            <a:ext cx="8991600" cy="2230120"/>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5	3,110	---	1,110	</a:t>
            </a:r>
          </a:p>
        </p:txBody>
      </p:sp>
      <p:sp>
        <p:nvSpPr>
          <p:cNvPr id="43019" name="Line 11"/>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3020" name="Line 12"/>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3021" name="Line 13"/>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195598" name="Rectangle 14"/>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5599" name="AutoShape 15"/>
          <p:cNvSpPr>
            <a:spLocks noChangeArrowheads="1"/>
          </p:cNvSpPr>
          <p:nvPr/>
        </p:nvSpPr>
        <p:spPr bwMode="auto">
          <a:xfrm>
            <a:off x="4838700" y="4648200"/>
            <a:ext cx="2667000" cy="1143000"/>
          </a:xfrm>
          <a:prstGeom prst="upArrowCallout">
            <a:avLst>
              <a:gd name="adj1" fmla="val 58333"/>
              <a:gd name="adj2" fmla="val 58333"/>
              <a:gd name="adj3" fmla="val 16667"/>
              <a:gd name="adj4" fmla="val 66667"/>
            </a:avLst>
          </a:prstGeom>
          <a:solidFill>
            <a:schemeClr val="bg1"/>
          </a:solidFill>
          <a:ln w="9525">
            <a:solidFill>
              <a:schemeClr val="tx1"/>
            </a:solidFill>
            <a:miter lim="800000"/>
          </a:ln>
          <a:effectLst>
            <a:outerShdw dist="107763" dir="2700000" algn="ctr" rotWithShape="0">
              <a:schemeClr val="tx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0" normalizeH="0" baseline="0" noProof="0">
                <a:ln>
                  <a:noFill/>
                </a:ln>
                <a:solidFill>
                  <a:srgbClr val="FF0000"/>
                </a:solidFill>
                <a:effectLst/>
                <a:uLnTx/>
                <a:uFillTx/>
                <a:latin typeface="Times New Roman" panose="02020603050405020304" charset="0"/>
                <a:ea typeface="+mn-ea"/>
                <a:cs typeface="+mn-cs"/>
              </a:rPr>
              <a:t>$3,110 </a:t>
            </a:r>
            <a:r>
              <a:rPr kumimoji="0" lang="en-US" sz="2800" b="0" i="0" u="none" strike="noStrike" kern="1200" cap="none" spc="0" normalizeH="0" baseline="0" noProof="0">
                <a:ln>
                  <a:noFill/>
                </a:ln>
                <a:solidFill>
                  <a:srgbClr val="FF0000"/>
                </a:solidFill>
                <a:effectLst/>
                <a:uLnTx/>
                <a:uFillTx/>
                <a:latin typeface="Times New Roman" panose="02020603050405020304" charset="0"/>
                <a:ea typeface="+mn-ea"/>
                <a:cs typeface="Times New Roman" panose="02020603050405020304" charset="0"/>
              </a:rPr>
              <a:t>– $2,000</a:t>
            </a:r>
            <a:endParaRPr kumimoji="0" lang="en-US" sz="2800" b="0"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195600" name="AutoShape 16"/>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95599"/>
                                        </p:tgtEl>
                                        <p:attrNameLst>
                                          <p:attrName>style.visibility</p:attrName>
                                        </p:attrNameLst>
                                      </p:cBhvr>
                                      <p:to>
                                        <p:strVal val="visible"/>
                                      </p:to>
                                    </p:set>
                                    <p:anim calcmode="lin" valueType="num">
                                      <p:cBhvr>
                                        <p:cTn id="7" dur="500" fill="hold"/>
                                        <p:tgtEl>
                                          <p:spTgt spid="195599"/>
                                        </p:tgtEl>
                                        <p:attrNameLst>
                                          <p:attrName>ppt_x</p:attrName>
                                        </p:attrNameLst>
                                      </p:cBhvr>
                                      <p:tavLst>
                                        <p:tav tm="0">
                                          <p:val>
                                            <p:strVal val="#ppt_x"/>
                                          </p:val>
                                        </p:tav>
                                        <p:tav tm="100000">
                                          <p:val>
                                            <p:strVal val="#ppt_x"/>
                                          </p:val>
                                        </p:tav>
                                      </p:tavLst>
                                    </p:anim>
                                    <p:anim calcmode="lin" valueType="num">
                                      <p:cBhvr>
                                        <p:cTn id="8" dur="500" fill="hold"/>
                                        <p:tgtEl>
                                          <p:spTgt spid="195599"/>
                                        </p:tgtEl>
                                        <p:attrNameLst>
                                          <p:attrName>ppt_y</p:attrName>
                                        </p:attrNameLst>
                                      </p:cBhvr>
                                      <p:tavLst>
                                        <p:tav tm="0">
                                          <p:val>
                                            <p:strVal val="#ppt_y+#ppt_h/2"/>
                                          </p:val>
                                        </p:tav>
                                        <p:tav tm="100000">
                                          <p:val>
                                            <p:strVal val="#ppt_y"/>
                                          </p:val>
                                        </p:tav>
                                      </p:tavLst>
                                    </p:anim>
                                    <p:anim calcmode="lin" valueType="num">
                                      <p:cBhvr>
                                        <p:cTn id="9" dur="500" fill="hold"/>
                                        <p:tgtEl>
                                          <p:spTgt spid="195599"/>
                                        </p:tgtEl>
                                        <p:attrNameLst>
                                          <p:attrName>ppt_w</p:attrName>
                                        </p:attrNameLst>
                                      </p:cBhvr>
                                      <p:tavLst>
                                        <p:tav tm="0">
                                          <p:val>
                                            <p:strVal val="#ppt_w"/>
                                          </p:val>
                                        </p:tav>
                                        <p:tav tm="100000">
                                          <p:val>
                                            <p:strVal val="#ppt_w"/>
                                          </p:val>
                                        </p:tav>
                                      </p:tavLst>
                                    </p:anim>
                                    <p:anim calcmode="lin" valueType="num">
                                      <p:cBhvr>
                                        <p:cTn id="10" dur="500" fill="hold"/>
                                        <p:tgtEl>
                                          <p:spTgt spid="195599"/>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95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9" grpId="0" bldLvl="0" animBg="1"/>
      <p:bldP spid="195600"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8"/>
          <p:cNvSpPr/>
          <p:nvPr/>
        </p:nvSpPr>
        <p:spPr>
          <a:xfrm>
            <a:off x="1574800" y="1295400"/>
            <a:ext cx="4495800" cy="4572000"/>
          </a:xfrm>
          <a:prstGeom prst="rect">
            <a:avLst/>
          </a:prstGeom>
          <a:solidFill>
            <a:srgbClr val="FDE111"/>
          </a:solidFill>
          <a:ln w="9525">
            <a:noFill/>
          </a:ln>
        </p:spPr>
        <p:txBody>
          <a:bodyPr wrap="none" anchor="ctr" anchorCtr="0"/>
          <a:lstStyle/>
          <a:p>
            <a:endParaRPr dirty="0">
              <a:latin typeface="Arial" panose="020B0604020202020204" pitchFamily="34" charset="0"/>
            </a:endParaRPr>
          </a:p>
        </p:txBody>
      </p:sp>
      <p:sp>
        <p:nvSpPr>
          <p:cNvPr id="44035" name="Rectangle 2"/>
          <p:cNvSpPr/>
          <p:nvPr/>
        </p:nvSpPr>
        <p:spPr>
          <a:xfrm>
            <a:off x="2438400" y="2286000"/>
            <a:ext cx="7391400" cy="31242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4036" name="Rectangle 3"/>
          <p:cNvSpPr/>
          <p:nvPr/>
        </p:nvSpPr>
        <p:spPr>
          <a:xfrm>
            <a:off x="2668588" y="2513013"/>
            <a:ext cx="7467600" cy="579437"/>
          </a:xfrm>
          <a:prstGeom prst="rect">
            <a:avLst/>
          </a:prstGeom>
          <a:noFill/>
          <a:ln w="12700">
            <a:noFill/>
          </a:ln>
        </p:spPr>
        <p:txBody>
          <a:bodyPr wrap="none" anchor="ctr" anchorCtr="0"/>
          <a:lstStyle/>
          <a:p>
            <a:endParaRPr dirty="0">
              <a:latin typeface="Arial" panose="020B0604020202020204" pitchFamily="34" charset="0"/>
            </a:endParaRPr>
          </a:p>
        </p:txBody>
      </p:sp>
      <p:sp>
        <p:nvSpPr>
          <p:cNvPr id="44037" name="Rectangle 4"/>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4038" name="Line 5"/>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4039" name="Line 6"/>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4040" name="Line 7"/>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4041" name="Rectangle 8"/>
          <p:cNvSpPr/>
          <p:nvPr/>
        </p:nvSpPr>
        <p:spPr>
          <a:xfrm>
            <a:off x="1603375" y="1143000"/>
            <a:ext cx="9064625" cy="1257935"/>
          </a:xfrm>
          <a:prstGeom prst="rect">
            <a:avLst/>
          </a:prstGeom>
          <a:noFill/>
          <a:ln w="12700">
            <a:noFill/>
          </a:ln>
        </p:spPr>
        <p:txBody>
          <a:bodyPr lIns="90488" tIns="44450" rIns="90488" bIns="44450">
            <a:spAutoFit/>
          </a:bodyPr>
          <a:lstStyle/>
          <a:p>
            <a:pPr eaLnBrk="0" hangingPunct="0"/>
            <a:r>
              <a:rPr sz="2800" dirty="0">
                <a:latin typeface="Times New Roman" panose="02020603050405020304" charset="0"/>
              </a:rPr>
              <a:t>              </a:t>
            </a:r>
            <a:r>
              <a:rPr sz="2400" dirty="0">
                <a:latin typeface="Times New Roman" panose="02020603050405020304" charset="0"/>
              </a:rPr>
              <a:t>Book Value                                      Accum.</a:t>
            </a:r>
          </a:p>
          <a:p>
            <a:pPr eaLnBrk="0" hangingPunct="0"/>
            <a:r>
              <a:rPr sz="2400" dirty="0">
                <a:latin typeface="Times New Roman" panose="02020603050405020304" charset="0"/>
              </a:rPr>
              <a:t>                Beginning                  Annual           Deprec.       Book Value</a:t>
            </a:r>
          </a:p>
          <a:p>
            <a:pPr eaLnBrk="0" hangingPunct="0"/>
            <a:r>
              <a:rPr sz="2400" dirty="0">
                <a:latin typeface="Times New Roman" panose="02020603050405020304" charset="0"/>
              </a:rPr>
              <a:t>Year          of Year         Rate     Deprec.        Year-End        Year-End</a:t>
            </a:r>
          </a:p>
        </p:txBody>
      </p:sp>
      <p:sp>
        <p:nvSpPr>
          <p:cNvPr id="44042" name="Rectangle 9"/>
          <p:cNvSpPr/>
          <p:nvPr/>
        </p:nvSpPr>
        <p:spPr>
          <a:xfrm>
            <a:off x="1600200" y="2436813"/>
            <a:ext cx="8991600" cy="2230120"/>
          </a:xfrm>
          <a:prstGeom prst="rect">
            <a:avLst/>
          </a:prstGeom>
          <a:noFill/>
          <a:ln w="12700">
            <a:noFill/>
          </a:ln>
        </p:spPr>
        <p:txBody>
          <a:bodyPr lIns="90488" tIns="44450" rIns="90488" bIns="44450">
            <a:spAutoFit/>
          </a:bodyPr>
          <a:lstStyle/>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5	3,110	---	1,110	22,000	2,000</a:t>
            </a:r>
          </a:p>
        </p:txBody>
      </p:sp>
      <p:sp>
        <p:nvSpPr>
          <p:cNvPr id="44043" name="Line 11"/>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4044" name="Line 12"/>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4045" name="Line 13"/>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196622" name="AutoShape 14"/>
          <p:cNvSpPr>
            <a:spLocks noChangeArrowheads="1"/>
          </p:cNvSpPr>
          <p:nvPr/>
        </p:nvSpPr>
        <p:spPr bwMode="auto">
          <a:xfrm>
            <a:off x="9296400" y="4572000"/>
            <a:ext cx="357188" cy="533400"/>
          </a:xfrm>
          <a:prstGeom prst="upArrow">
            <a:avLst>
              <a:gd name="adj1" fmla="val 50000"/>
              <a:gd name="adj2" fmla="val 37333"/>
            </a:avLst>
          </a:prstGeom>
          <a:solidFill>
            <a:srgbClr val="FFFF66"/>
          </a:solidFill>
          <a:ln w="12700">
            <a:solidFill>
              <a:schemeClr val="tx1"/>
            </a:solidFill>
            <a:miter lim="800000"/>
          </a:ln>
          <a:effectLst>
            <a:outerShdw dist="107763" dir="2700000" algn="ctr" rotWithShape="0">
              <a:schemeClr val="tx1"/>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4047" name="Text Box 15"/>
          <p:cNvSpPr txBox="1"/>
          <p:nvPr/>
        </p:nvSpPr>
        <p:spPr>
          <a:xfrm>
            <a:off x="8686800" y="5154454"/>
            <a:ext cx="1828800" cy="1087755"/>
          </a:xfrm>
          <a:prstGeom prst="rect">
            <a:avLst/>
          </a:prstGeom>
          <a:noFill/>
          <a:ln w="12700">
            <a:noFill/>
          </a:ln>
        </p:spPr>
        <p:txBody>
          <a:bodyPr anchor="ctr" anchorCtr="0">
            <a:spAutoFit/>
          </a:bodyPr>
          <a:lstStyle/>
          <a:p>
            <a:pPr algn="ctr" eaLnBrk="0" hangingPunct="0">
              <a:lnSpc>
                <a:spcPct val="90000"/>
              </a:lnSpc>
              <a:spcBef>
                <a:spcPct val="50000"/>
              </a:spcBef>
            </a:pPr>
            <a:r>
              <a:rPr sz="2400" b="1" dirty="0">
                <a:latin typeface="Times New Roman" panose="02020603050405020304" charset="0"/>
              </a:rPr>
              <a:t>Desired ending book value</a:t>
            </a:r>
          </a:p>
        </p:txBody>
      </p:sp>
      <p:sp>
        <p:nvSpPr>
          <p:cNvPr id="196624"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a:ln>
                <a:noFill/>
              </a:ln>
              <a:solidFill>
                <a:srgbClr val="FFFFFF"/>
              </a:solidFill>
              <a:effectLst/>
              <a:uLnTx/>
              <a:uFillTx/>
              <a:latin typeface="Times New Roman" panose="02020603050405020304" charset="0"/>
              <a:ea typeface="+mn-ea"/>
              <a:cs typeface="+mn-cs"/>
            </a:endParaRPr>
          </a:p>
        </p:txBody>
      </p:sp>
      <p:sp>
        <p:nvSpPr>
          <p:cNvPr id="196625"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6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5"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981200" y="339725"/>
            <a:ext cx="8229600" cy="1196340"/>
          </a:xfrm>
          <a:prstGeom prst="rect">
            <a:avLst/>
          </a:prstGeom>
          <a:solidFill>
            <a:srgbClr val="336600"/>
          </a:solidFill>
          <a:ln w="12700">
            <a:solidFill>
              <a:schemeClr val="tx1"/>
            </a:solidFill>
            <a:miter lim="800000"/>
          </a:ln>
          <a:effectLst>
            <a:outerShdw dist="107763" dir="2700000" algn="ctr" rotWithShape="0">
              <a:schemeClr val="tx1"/>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Comparing  Straight-Line With the Declining-Balance Method</a:t>
            </a:r>
          </a:p>
        </p:txBody>
      </p:sp>
      <p:sp>
        <p:nvSpPr>
          <p:cNvPr id="45059" name="Rectangle 3"/>
          <p:cNvSpPr/>
          <p:nvPr/>
        </p:nvSpPr>
        <p:spPr>
          <a:xfrm>
            <a:off x="2514600" y="1828800"/>
            <a:ext cx="6997700" cy="4724400"/>
          </a:xfrm>
          <a:prstGeom prst="rect">
            <a:avLst/>
          </a:prstGeom>
          <a:solidFill>
            <a:srgbClr val="C0FEF9"/>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45060" name="Rectangle 4"/>
          <p:cNvSpPr/>
          <p:nvPr/>
        </p:nvSpPr>
        <p:spPr>
          <a:xfrm>
            <a:off x="3373438" y="1911350"/>
            <a:ext cx="3032125" cy="827405"/>
          </a:xfrm>
          <a:prstGeom prst="rect">
            <a:avLst/>
          </a:prstGeom>
          <a:noFill/>
          <a:ln w="12700">
            <a:noFill/>
          </a:ln>
        </p:spPr>
        <p:txBody>
          <a:bodyPr lIns="90488" tIns="44450" rIns="90488" bIns="44450">
            <a:spAutoFit/>
          </a:bodyPr>
          <a:lstStyle/>
          <a:p>
            <a:pPr algn="ctr" eaLnBrk="0" hangingPunct="0"/>
            <a:r>
              <a:rPr sz="2400" b="1" dirty="0">
                <a:latin typeface="Times New Roman" panose="02020603050405020304" charset="0"/>
              </a:rPr>
              <a:t>Straight-Line</a:t>
            </a:r>
          </a:p>
          <a:p>
            <a:pPr algn="ctr" eaLnBrk="0" hangingPunct="0"/>
            <a:r>
              <a:rPr sz="2400" b="1" dirty="0">
                <a:latin typeface="Times New Roman" panose="02020603050405020304" charset="0"/>
              </a:rPr>
              <a:t>Method</a:t>
            </a:r>
          </a:p>
        </p:txBody>
      </p:sp>
      <p:sp>
        <p:nvSpPr>
          <p:cNvPr id="45061" name="Rectangle 5"/>
          <p:cNvSpPr/>
          <p:nvPr/>
        </p:nvSpPr>
        <p:spPr>
          <a:xfrm rot="-5400000">
            <a:off x="1585913" y="3744913"/>
            <a:ext cx="2601912" cy="457835"/>
          </a:xfrm>
          <a:prstGeom prst="rect">
            <a:avLst/>
          </a:prstGeom>
          <a:noFill/>
          <a:ln w="12700">
            <a:noFill/>
          </a:ln>
        </p:spPr>
        <p:txBody>
          <a:bodyPr lIns="90488" tIns="44450" rIns="90488" bIns="44450">
            <a:spAutoFit/>
          </a:bodyPr>
          <a:lstStyle/>
          <a:p>
            <a:pPr algn="ctr" eaLnBrk="0" hangingPunct="0"/>
            <a:r>
              <a:rPr sz="2400" dirty="0">
                <a:latin typeface="Times New Roman" panose="02020603050405020304" charset="0"/>
              </a:rPr>
              <a:t>Depreciation ($)</a:t>
            </a:r>
          </a:p>
        </p:txBody>
      </p:sp>
      <p:sp>
        <p:nvSpPr>
          <p:cNvPr id="45062" name="Rectangle 6"/>
          <p:cNvSpPr/>
          <p:nvPr/>
        </p:nvSpPr>
        <p:spPr>
          <a:xfrm>
            <a:off x="3816350" y="2743200"/>
            <a:ext cx="2273300" cy="297973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45063" name="Rectangle 7"/>
          <p:cNvSpPr/>
          <p:nvPr/>
        </p:nvSpPr>
        <p:spPr>
          <a:xfrm>
            <a:off x="3810000" y="4425950"/>
            <a:ext cx="2278063" cy="1308100"/>
          </a:xfrm>
          <a:prstGeom prst="rect">
            <a:avLst/>
          </a:prstGeom>
          <a:solidFill>
            <a:srgbClr val="CF0E30"/>
          </a:solidFill>
          <a:ln w="12700">
            <a:noFill/>
          </a:ln>
        </p:spPr>
        <p:txBody>
          <a:bodyPr wrap="none" anchor="ctr" anchorCtr="0"/>
          <a:lstStyle/>
          <a:p>
            <a:endParaRPr dirty="0">
              <a:latin typeface="Arial" panose="020B0604020202020204" pitchFamily="34" charset="0"/>
            </a:endParaRPr>
          </a:p>
        </p:txBody>
      </p:sp>
      <p:sp>
        <p:nvSpPr>
          <p:cNvPr id="45064" name="Rectangle 8"/>
          <p:cNvSpPr/>
          <p:nvPr/>
        </p:nvSpPr>
        <p:spPr>
          <a:xfrm>
            <a:off x="2776538" y="2320925"/>
            <a:ext cx="1304925" cy="3782060"/>
          </a:xfrm>
          <a:prstGeom prst="rect">
            <a:avLst/>
          </a:prstGeom>
          <a:noFill/>
          <a:ln w="12700">
            <a:noFill/>
          </a:ln>
        </p:spPr>
        <p:txBody>
          <a:bodyPr lIns="90488" tIns="44450" rIns="90488" bIns="44450">
            <a:spAutoFit/>
          </a:bodyPr>
          <a:lstStyle/>
          <a:p>
            <a:pPr defTabSz="914400" eaLnBrk="0" hangingPunct="0">
              <a:lnSpc>
                <a:spcPct val="200000"/>
              </a:lnSpc>
              <a:tabLst>
                <a:tab pos="863600" algn="dec"/>
              </a:tabLst>
            </a:pPr>
            <a:r>
              <a:rPr sz="2000" b="1" dirty="0">
                <a:latin typeface="Times New Roman" panose="02020603050405020304" charset="0"/>
              </a:rPr>
              <a:t>	5,000</a:t>
            </a:r>
          </a:p>
          <a:p>
            <a:pPr defTabSz="914400" eaLnBrk="0" hangingPunct="0">
              <a:lnSpc>
                <a:spcPct val="200000"/>
              </a:lnSpc>
              <a:tabLst>
                <a:tab pos="863600" algn="dec"/>
              </a:tabLst>
            </a:pPr>
            <a:r>
              <a:rPr sz="2000" b="1" dirty="0">
                <a:latin typeface="Times New Roman" panose="02020603050405020304" charset="0"/>
              </a:rPr>
              <a:t>	4,000		3,000</a:t>
            </a:r>
          </a:p>
          <a:p>
            <a:pPr defTabSz="914400" eaLnBrk="0" hangingPunct="0">
              <a:lnSpc>
                <a:spcPct val="200000"/>
              </a:lnSpc>
              <a:tabLst>
                <a:tab pos="863600" algn="dec"/>
              </a:tabLst>
            </a:pPr>
            <a:r>
              <a:rPr sz="2000" b="1" dirty="0">
                <a:latin typeface="Times New Roman" panose="02020603050405020304" charset="0"/>
              </a:rPr>
              <a:t>	2,000		1,000</a:t>
            </a:r>
          </a:p>
          <a:p>
            <a:pPr defTabSz="914400" eaLnBrk="0" hangingPunct="0">
              <a:lnSpc>
                <a:spcPct val="200000"/>
              </a:lnSpc>
              <a:tabLst>
                <a:tab pos="863600" algn="dec"/>
              </a:tabLst>
            </a:pPr>
            <a:r>
              <a:rPr sz="2000" b="1" dirty="0">
                <a:latin typeface="Times New Roman" panose="02020603050405020304" charset="0"/>
              </a:rPr>
              <a:t>	0</a:t>
            </a:r>
          </a:p>
        </p:txBody>
      </p:sp>
      <p:sp>
        <p:nvSpPr>
          <p:cNvPr id="45065" name="Line 9"/>
          <p:cNvSpPr/>
          <p:nvPr/>
        </p:nvSpPr>
        <p:spPr>
          <a:xfrm>
            <a:off x="4343400" y="2743200"/>
            <a:ext cx="0" cy="2992438"/>
          </a:xfrm>
          <a:prstGeom prst="line">
            <a:avLst/>
          </a:prstGeom>
          <a:ln w="12700" cap="flat" cmpd="sng">
            <a:solidFill>
              <a:srgbClr val="EF9100"/>
            </a:solidFill>
            <a:prstDash val="solid"/>
            <a:headEnd type="none" w="med" len="med"/>
            <a:tailEnd type="none" w="med" len="med"/>
          </a:ln>
        </p:spPr>
      </p:sp>
      <p:sp>
        <p:nvSpPr>
          <p:cNvPr id="45066" name="Line 10"/>
          <p:cNvSpPr/>
          <p:nvPr/>
        </p:nvSpPr>
        <p:spPr>
          <a:xfrm>
            <a:off x="4953000" y="2743200"/>
            <a:ext cx="0" cy="2992438"/>
          </a:xfrm>
          <a:prstGeom prst="line">
            <a:avLst/>
          </a:prstGeom>
          <a:ln w="12700" cap="flat" cmpd="sng">
            <a:solidFill>
              <a:srgbClr val="EF9100"/>
            </a:solidFill>
            <a:prstDash val="solid"/>
            <a:headEnd type="none" w="med" len="med"/>
            <a:tailEnd type="none" w="med" len="med"/>
          </a:ln>
        </p:spPr>
      </p:sp>
      <p:sp>
        <p:nvSpPr>
          <p:cNvPr id="45067" name="Line 11"/>
          <p:cNvSpPr/>
          <p:nvPr/>
        </p:nvSpPr>
        <p:spPr>
          <a:xfrm>
            <a:off x="5562600" y="2743200"/>
            <a:ext cx="0" cy="2992438"/>
          </a:xfrm>
          <a:prstGeom prst="line">
            <a:avLst/>
          </a:prstGeom>
          <a:ln w="12700" cap="flat" cmpd="sng">
            <a:solidFill>
              <a:srgbClr val="EF9100"/>
            </a:solidFill>
            <a:prstDash val="solid"/>
            <a:headEnd type="none" w="med" len="med"/>
            <a:tailEnd type="none" w="med" len="med"/>
          </a:ln>
        </p:spPr>
      </p:sp>
      <p:sp>
        <p:nvSpPr>
          <p:cNvPr id="45068" name="Line 12"/>
          <p:cNvSpPr/>
          <p:nvPr/>
        </p:nvSpPr>
        <p:spPr>
          <a:xfrm>
            <a:off x="3816350" y="5467350"/>
            <a:ext cx="2273300" cy="0"/>
          </a:xfrm>
          <a:prstGeom prst="line">
            <a:avLst/>
          </a:prstGeom>
          <a:ln w="12700" cap="flat" cmpd="sng">
            <a:solidFill>
              <a:srgbClr val="EF9100"/>
            </a:solidFill>
            <a:prstDash val="solid"/>
            <a:headEnd type="none" w="med" len="med"/>
            <a:tailEnd type="none" w="med" len="med"/>
          </a:ln>
        </p:spPr>
      </p:sp>
      <p:sp>
        <p:nvSpPr>
          <p:cNvPr id="45069" name="Line 13"/>
          <p:cNvSpPr/>
          <p:nvPr/>
        </p:nvSpPr>
        <p:spPr>
          <a:xfrm>
            <a:off x="3816350" y="5162550"/>
            <a:ext cx="2273300" cy="0"/>
          </a:xfrm>
          <a:prstGeom prst="line">
            <a:avLst/>
          </a:prstGeom>
          <a:ln w="12700" cap="flat" cmpd="sng">
            <a:solidFill>
              <a:srgbClr val="EF9100"/>
            </a:solidFill>
            <a:prstDash val="solid"/>
            <a:headEnd type="none" w="med" len="med"/>
            <a:tailEnd type="none" w="med" len="med"/>
          </a:ln>
        </p:spPr>
      </p:sp>
      <p:sp>
        <p:nvSpPr>
          <p:cNvPr id="45070" name="Line 14"/>
          <p:cNvSpPr/>
          <p:nvPr/>
        </p:nvSpPr>
        <p:spPr>
          <a:xfrm>
            <a:off x="3816350" y="4857750"/>
            <a:ext cx="2273300" cy="0"/>
          </a:xfrm>
          <a:prstGeom prst="line">
            <a:avLst/>
          </a:prstGeom>
          <a:ln w="12700" cap="flat" cmpd="sng">
            <a:solidFill>
              <a:srgbClr val="EF9100"/>
            </a:solidFill>
            <a:prstDash val="solid"/>
            <a:headEnd type="none" w="med" len="med"/>
            <a:tailEnd type="none" w="med" len="med"/>
          </a:ln>
        </p:spPr>
      </p:sp>
      <p:sp>
        <p:nvSpPr>
          <p:cNvPr id="45071" name="Line 15"/>
          <p:cNvSpPr/>
          <p:nvPr/>
        </p:nvSpPr>
        <p:spPr>
          <a:xfrm>
            <a:off x="3816350" y="4552950"/>
            <a:ext cx="2273300" cy="0"/>
          </a:xfrm>
          <a:prstGeom prst="line">
            <a:avLst/>
          </a:prstGeom>
          <a:ln w="12700" cap="flat" cmpd="sng">
            <a:solidFill>
              <a:srgbClr val="EF9100"/>
            </a:solidFill>
            <a:prstDash val="solid"/>
            <a:headEnd type="none" w="med" len="med"/>
            <a:tailEnd type="none" w="med" len="med"/>
          </a:ln>
        </p:spPr>
      </p:sp>
      <p:sp>
        <p:nvSpPr>
          <p:cNvPr id="45072" name="Line 16"/>
          <p:cNvSpPr/>
          <p:nvPr/>
        </p:nvSpPr>
        <p:spPr>
          <a:xfrm>
            <a:off x="3816350" y="4248150"/>
            <a:ext cx="2273300" cy="0"/>
          </a:xfrm>
          <a:prstGeom prst="line">
            <a:avLst/>
          </a:prstGeom>
          <a:ln w="12700" cap="flat" cmpd="sng">
            <a:solidFill>
              <a:srgbClr val="EF9100"/>
            </a:solidFill>
            <a:prstDash val="solid"/>
            <a:headEnd type="none" w="med" len="med"/>
            <a:tailEnd type="none" w="med" len="med"/>
          </a:ln>
        </p:spPr>
      </p:sp>
      <p:sp>
        <p:nvSpPr>
          <p:cNvPr id="45073" name="Line 17"/>
          <p:cNvSpPr/>
          <p:nvPr/>
        </p:nvSpPr>
        <p:spPr>
          <a:xfrm>
            <a:off x="3816350" y="3943350"/>
            <a:ext cx="2273300" cy="0"/>
          </a:xfrm>
          <a:prstGeom prst="line">
            <a:avLst/>
          </a:prstGeom>
          <a:ln w="12700" cap="flat" cmpd="sng">
            <a:solidFill>
              <a:srgbClr val="EF9100"/>
            </a:solidFill>
            <a:prstDash val="solid"/>
            <a:headEnd type="none" w="med" len="med"/>
            <a:tailEnd type="none" w="med" len="med"/>
          </a:ln>
        </p:spPr>
      </p:sp>
      <p:sp>
        <p:nvSpPr>
          <p:cNvPr id="45074" name="Rectangle 18"/>
          <p:cNvSpPr/>
          <p:nvPr/>
        </p:nvSpPr>
        <p:spPr>
          <a:xfrm>
            <a:off x="3906838" y="6099175"/>
            <a:ext cx="2041525" cy="457835"/>
          </a:xfrm>
          <a:prstGeom prst="rect">
            <a:avLst/>
          </a:prstGeom>
          <a:noFill/>
          <a:ln w="12700">
            <a:noFill/>
          </a:ln>
        </p:spPr>
        <p:txBody>
          <a:bodyPr lIns="90488" tIns="44450" rIns="90488" bIns="44450">
            <a:spAutoFit/>
          </a:bodyPr>
          <a:lstStyle/>
          <a:p>
            <a:pPr algn="ctr" eaLnBrk="0" hangingPunct="0"/>
            <a:r>
              <a:rPr sz="2400" b="1" dirty="0">
                <a:latin typeface="Times New Roman" panose="02020603050405020304" charset="0"/>
              </a:rPr>
              <a:t>Life (years)</a:t>
            </a:r>
          </a:p>
        </p:txBody>
      </p:sp>
      <p:sp>
        <p:nvSpPr>
          <p:cNvPr id="45075" name="Rectangle 19"/>
          <p:cNvSpPr/>
          <p:nvPr/>
        </p:nvSpPr>
        <p:spPr>
          <a:xfrm>
            <a:off x="6396038" y="1911350"/>
            <a:ext cx="2600325" cy="827405"/>
          </a:xfrm>
          <a:prstGeom prst="rect">
            <a:avLst/>
          </a:prstGeom>
          <a:noFill/>
          <a:ln w="12700">
            <a:noFill/>
          </a:ln>
        </p:spPr>
        <p:txBody>
          <a:bodyPr lIns="90488" tIns="44450" rIns="90488" bIns="44450">
            <a:spAutoFit/>
          </a:bodyPr>
          <a:lstStyle/>
          <a:p>
            <a:pPr algn="ctr" eaLnBrk="0" hangingPunct="0"/>
            <a:r>
              <a:rPr sz="2400" b="1" dirty="0">
                <a:latin typeface="Times New Roman" panose="02020603050405020304" charset="0"/>
              </a:rPr>
              <a:t>Declining-Balance</a:t>
            </a:r>
          </a:p>
          <a:p>
            <a:pPr algn="ctr" eaLnBrk="0" hangingPunct="0"/>
            <a:r>
              <a:rPr sz="2400" b="1" dirty="0">
                <a:latin typeface="Times New Roman" panose="02020603050405020304" charset="0"/>
              </a:rPr>
              <a:t>Method</a:t>
            </a:r>
          </a:p>
        </p:txBody>
      </p:sp>
      <p:sp>
        <p:nvSpPr>
          <p:cNvPr id="45076" name="Rectangle 20"/>
          <p:cNvSpPr/>
          <p:nvPr/>
        </p:nvSpPr>
        <p:spPr>
          <a:xfrm>
            <a:off x="6483350" y="2743200"/>
            <a:ext cx="2355850" cy="297973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endParaRPr dirty="0">
              <a:latin typeface="Arial" panose="020B0604020202020204" pitchFamily="34" charset="0"/>
            </a:endParaRPr>
          </a:p>
        </p:txBody>
      </p:sp>
      <p:sp>
        <p:nvSpPr>
          <p:cNvPr id="45077" name="Rectangle 21"/>
          <p:cNvSpPr/>
          <p:nvPr/>
        </p:nvSpPr>
        <p:spPr>
          <a:xfrm>
            <a:off x="6477000" y="2743200"/>
            <a:ext cx="609600" cy="2971800"/>
          </a:xfrm>
          <a:prstGeom prst="rect">
            <a:avLst/>
          </a:prstGeom>
          <a:solidFill>
            <a:srgbClr val="CF0E30"/>
          </a:solidFill>
          <a:ln w="12700">
            <a:noFill/>
          </a:ln>
        </p:spPr>
        <p:txBody>
          <a:bodyPr wrap="none" anchor="ctr" anchorCtr="0"/>
          <a:lstStyle/>
          <a:p>
            <a:endParaRPr dirty="0">
              <a:latin typeface="Arial" panose="020B0604020202020204" pitchFamily="34" charset="0"/>
            </a:endParaRPr>
          </a:p>
        </p:txBody>
      </p:sp>
      <p:sp>
        <p:nvSpPr>
          <p:cNvPr id="45078" name="Rectangle 22"/>
          <p:cNvSpPr/>
          <p:nvPr/>
        </p:nvSpPr>
        <p:spPr>
          <a:xfrm>
            <a:off x="6934200" y="4114800"/>
            <a:ext cx="762000" cy="1619250"/>
          </a:xfrm>
          <a:prstGeom prst="rect">
            <a:avLst/>
          </a:prstGeom>
          <a:solidFill>
            <a:srgbClr val="CF0E30"/>
          </a:solidFill>
          <a:ln w="12700">
            <a:noFill/>
          </a:ln>
        </p:spPr>
        <p:txBody>
          <a:bodyPr wrap="none" anchor="ctr" anchorCtr="0"/>
          <a:lstStyle/>
          <a:p>
            <a:endParaRPr dirty="0">
              <a:latin typeface="Arial" panose="020B0604020202020204" pitchFamily="34" charset="0"/>
            </a:endParaRPr>
          </a:p>
        </p:txBody>
      </p:sp>
      <p:sp>
        <p:nvSpPr>
          <p:cNvPr id="45079" name="Rectangle 23"/>
          <p:cNvSpPr/>
          <p:nvPr/>
        </p:nvSpPr>
        <p:spPr>
          <a:xfrm>
            <a:off x="7620000" y="5029200"/>
            <a:ext cx="685800" cy="685800"/>
          </a:xfrm>
          <a:prstGeom prst="rect">
            <a:avLst/>
          </a:prstGeom>
          <a:solidFill>
            <a:srgbClr val="CF0E30"/>
          </a:solidFill>
          <a:ln w="12700">
            <a:noFill/>
          </a:ln>
        </p:spPr>
        <p:txBody>
          <a:bodyPr wrap="none" anchor="ctr" anchorCtr="0"/>
          <a:lstStyle/>
          <a:p>
            <a:endParaRPr dirty="0">
              <a:latin typeface="Arial" panose="020B0604020202020204" pitchFamily="34" charset="0"/>
            </a:endParaRPr>
          </a:p>
        </p:txBody>
      </p:sp>
      <p:sp>
        <p:nvSpPr>
          <p:cNvPr id="45080" name="Rectangle 24"/>
          <p:cNvSpPr/>
          <p:nvPr/>
        </p:nvSpPr>
        <p:spPr>
          <a:xfrm>
            <a:off x="8229600" y="5486400"/>
            <a:ext cx="609600" cy="228600"/>
          </a:xfrm>
          <a:prstGeom prst="rect">
            <a:avLst/>
          </a:prstGeom>
          <a:solidFill>
            <a:srgbClr val="CF0E30"/>
          </a:solidFill>
          <a:ln w="12700">
            <a:noFill/>
          </a:ln>
        </p:spPr>
        <p:txBody>
          <a:bodyPr wrap="none" anchor="ctr" anchorCtr="0"/>
          <a:lstStyle/>
          <a:p>
            <a:endParaRPr dirty="0">
              <a:latin typeface="Arial" panose="020B0604020202020204" pitchFamily="34" charset="0"/>
            </a:endParaRPr>
          </a:p>
        </p:txBody>
      </p:sp>
      <p:sp>
        <p:nvSpPr>
          <p:cNvPr id="45081" name="Line 25"/>
          <p:cNvSpPr/>
          <p:nvPr/>
        </p:nvSpPr>
        <p:spPr>
          <a:xfrm>
            <a:off x="7086600" y="2743200"/>
            <a:ext cx="0" cy="2992438"/>
          </a:xfrm>
          <a:prstGeom prst="line">
            <a:avLst/>
          </a:prstGeom>
          <a:ln w="12700" cap="flat" cmpd="sng">
            <a:solidFill>
              <a:srgbClr val="EF9100"/>
            </a:solidFill>
            <a:prstDash val="solid"/>
            <a:headEnd type="none" w="med" len="med"/>
            <a:tailEnd type="none" w="med" len="med"/>
          </a:ln>
        </p:spPr>
      </p:sp>
      <p:sp>
        <p:nvSpPr>
          <p:cNvPr id="45082" name="Line 26"/>
          <p:cNvSpPr/>
          <p:nvPr/>
        </p:nvSpPr>
        <p:spPr>
          <a:xfrm>
            <a:off x="7696200" y="2743200"/>
            <a:ext cx="0" cy="2992438"/>
          </a:xfrm>
          <a:prstGeom prst="line">
            <a:avLst/>
          </a:prstGeom>
          <a:ln w="12700" cap="flat" cmpd="sng">
            <a:solidFill>
              <a:srgbClr val="EF9100"/>
            </a:solidFill>
            <a:prstDash val="solid"/>
            <a:headEnd type="none" w="med" len="med"/>
            <a:tailEnd type="none" w="med" len="med"/>
          </a:ln>
        </p:spPr>
      </p:sp>
      <p:sp>
        <p:nvSpPr>
          <p:cNvPr id="45083" name="Line 27"/>
          <p:cNvSpPr/>
          <p:nvPr/>
        </p:nvSpPr>
        <p:spPr>
          <a:xfrm>
            <a:off x="8305800" y="2743200"/>
            <a:ext cx="0" cy="2992438"/>
          </a:xfrm>
          <a:prstGeom prst="line">
            <a:avLst/>
          </a:prstGeom>
          <a:ln w="12700" cap="flat" cmpd="sng">
            <a:solidFill>
              <a:srgbClr val="EF9100"/>
            </a:solidFill>
            <a:prstDash val="solid"/>
            <a:headEnd type="none" w="med" len="med"/>
            <a:tailEnd type="none" w="med" len="med"/>
          </a:ln>
        </p:spPr>
      </p:sp>
      <p:sp>
        <p:nvSpPr>
          <p:cNvPr id="45084" name="Line 28"/>
          <p:cNvSpPr/>
          <p:nvPr/>
        </p:nvSpPr>
        <p:spPr>
          <a:xfrm flipV="1">
            <a:off x="6477000" y="5486400"/>
            <a:ext cx="2286000" cy="0"/>
          </a:xfrm>
          <a:prstGeom prst="line">
            <a:avLst/>
          </a:prstGeom>
          <a:ln w="12700" cap="flat" cmpd="sng">
            <a:solidFill>
              <a:srgbClr val="EF9100"/>
            </a:solidFill>
            <a:prstDash val="solid"/>
            <a:headEnd type="none" w="med" len="med"/>
            <a:tailEnd type="none" w="med" len="med"/>
          </a:ln>
        </p:spPr>
      </p:sp>
      <p:sp>
        <p:nvSpPr>
          <p:cNvPr id="45085" name="Line 29"/>
          <p:cNvSpPr/>
          <p:nvPr/>
        </p:nvSpPr>
        <p:spPr>
          <a:xfrm>
            <a:off x="6483350" y="5162550"/>
            <a:ext cx="2355850" cy="19050"/>
          </a:xfrm>
          <a:prstGeom prst="line">
            <a:avLst/>
          </a:prstGeom>
          <a:ln w="12700" cap="flat" cmpd="sng">
            <a:solidFill>
              <a:srgbClr val="EF9100"/>
            </a:solidFill>
            <a:prstDash val="solid"/>
            <a:headEnd type="none" w="med" len="med"/>
            <a:tailEnd type="none" w="med" len="med"/>
          </a:ln>
        </p:spPr>
      </p:sp>
      <p:sp>
        <p:nvSpPr>
          <p:cNvPr id="45086" name="Line 30"/>
          <p:cNvSpPr/>
          <p:nvPr/>
        </p:nvSpPr>
        <p:spPr>
          <a:xfrm>
            <a:off x="6477000" y="4838700"/>
            <a:ext cx="2362200" cy="0"/>
          </a:xfrm>
          <a:prstGeom prst="line">
            <a:avLst/>
          </a:prstGeom>
          <a:ln w="12700" cap="flat" cmpd="sng">
            <a:solidFill>
              <a:srgbClr val="EF9100"/>
            </a:solidFill>
            <a:prstDash val="solid"/>
            <a:headEnd type="none" w="med" len="med"/>
            <a:tailEnd type="none" w="med" len="med"/>
          </a:ln>
        </p:spPr>
      </p:sp>
      <p:sp>
        <p:nvSpPr>
          <p:cNvPr id="45087" name="Line 31"/>
          <p:cNvSpPr/>
          <p:nvPr/>
        </p:nvSpPr>
        <p:spPr>
          <a:xfrm flipV="1">
            <a:off x="6477000" y="4552950"/>
            <a:ext cx="2362200" cy="0"/>
          </a:xfrm>
          <a:prstGeom prst="line">
            <a:avLst/>
          </a:prstGeom>
          <a:ln w="12700" cap="flat" cmpd="sng">
            <a:solidFill>
              <a:srgbClr val="EF9100"/>
            </a:solidFill>
            <a:prstDash val="solid"/>
            <a:headEnd type="none" w="med" len="med"/>
            <a:tailEnd type="none" w="med" len="med"/>
          </a:ln>
        </p:spPr>
      </p:sp>
      <p:sp>
        <p:nvSpPr>
          <p:cNvPr id="45088" name="Line 32"/>
          <p:cNvSpPr/>
          <p:nvPr/>
        </p:nvSpPr>
        <p:spPr>
          <a:xfrm>
            <a:off x="6483350" y="4248150"/>
            <a:ext cx="2355850" cy="19050"/>
          </a:xfrm>
          <a:prstGeom prst="line">
            <a:avLst/>
          </a:prstGeom>
          <a:ln w="12700" cap="flat" cmpd="sng">
            <a:solidFill>
              <a:srgbClr val="EF9100"/>
            </a:solidFill>
            <a:prstDash val="solid"/>
            <a:headEnd type="none" w="med" len="med"/>
            <a:tailEnd type="none" w="med" len="med"/>
          </a:ln>
        </p:spPr>
      </p:sp>
      <p:sp>
        <p:nvSpPr>
          <p:cNvPr id="45089" name="Line 33"/>
          <p:cNvSpPr/>
          <p:nvPr/>
        </p:nvSpPr>
        <p:spPr>
          <a:xfrm>
            <a:off x="6483350" y="3943350"/>
            <a:ext cx="2355850" cy="19050"/>
          </a:xfrm>
          <a:prstGeom prst="line">
            <a:avLst/>
          </a:prstGeom>
          <a:ln w="12700" cap="flat" cmpd="sng">
            <a:solidFill>
              <a:srgbClr val="EF9100"/>
            </a:solidFill>
            <a:prstDash val="solid"/>
            <a:headEnd type="none" w="med" len="med"/>
            <a:tailEnd type="none" w="med" len="med"/>
          </a:ln>
        </p:spPr>
      </p:sp>
      <p:sp>
        <p:nvSpPr>
          <p:cNvPr id="45090" name="Rectangle 34"/>
          <p:cNvSpPr/>
          <p:nvPr/>
        </p:nvSpPr>
        <p:spPr>
          <a:xfrm>
            <a:off x="6650038" y="6099175"/>
            <a:ext cx="2041525" cy="457835"/>
          </a:xfrm>
          <a:prstGeom prst="rect">
            <a:avLst/>
          </a:prstGeom>
          <a:noFill/>
          <a:ln w="12700">
            <a:noFill/>
          </a:ln>
        </p:spPr>
        <p:txBody>
          <a:bodyPr lIns="90488" tIns="44450" rIns="90488" bIns="44450">
            <a:spAutoFit/>
          </a:bodyPr>
          <a:lstStyle/>
          <a:p>
            <a:pPr algn="ctr" eaLnBrk="0" hangingPunct="0"/>
            <a:r>
              <a:rPr sz="2400" b="1" dirty="0">
                <a:latin typeface="Times New Roman" panose="02020603050405020304" charset="0"/>
              </a:rPr>
              <a:t>Life (years)</a:t>
            </a:r>
          </a:p>
        </p:txBody>
      </p:sp>
      <p:sp>
        <p:nvSpPr>
          <p:cNvPr id="45091" name="Line 35"/>
          <p:cNvSpPr/>
          <p:nvPr/>
        </p:nvSpPr>
        <p:spPr>
          <a:xfrm>
            <a:off x="3816350" y="3638550"/>
            <a:ext cx="2273300" cy="0"/>
          </a:xfrm>
          <a:prstGeom prst="line">
            <a:avLst/>
          </a:prstGeom>
          <a:ln w="12700" cap="flat" cmpd="sng">
            <a:solidFill>
              <a:srgbClr val="EF9100"/>
            </a:solidFill>
            <a:prstDash val="solid"/>
            <a:headEnd type="none" w="med" len="med"/>
            <a:tailEnd type="none" w="med" len="med"/>
          </a:ln>
        </p:spPr>
      </p:sp>
      <p:sp>
        <p:nvSpPr>
          <p:cNvPr id="45092" name="Line 36"/>
          <p:cNvSpPr/>
          <p:nvPr/>
        </p:nvSpPr>
        <p:spPr>
          <a:xfrm>
            <a:off x="6483350" y="3638550"/>
            <a:ext cx="2355850" cy="19050"/>
          </a:xfrm>
          <a:prstGeom prst="line">
            <a:avLst/>
          </a:prstGeom>
          <a:ln w="12700" cap="flat" cmpd="sng">
            <a:solidFill>
              <a:srgbClr val="EF9100"/>
            </a:solidFill>
            <a:prstDash val="solid"/>
            <a:headEnd type="none" w="med" len="med"/>
            <a:tailEnd type="none" w="med" len="med"/>
          </a:ln>
        </p:spPr>
      </p:sp>
      <p:sp>
        <p:nvSpPr>
          <p:cNvPr id="45093" name="Line 37"/>
          <p:cNvSpPr/>
          <p:nvPr/>
        </p:nvSpPr>
        <p:spPr>
          <a:xfrm>
            <a:off x="3816350" y="3333750"/>
            <a:ext cx="2273300" cy="0"/>
          </a:xfrm>
          <a:prstGeom prst="line">
            <a:avLst/>
          </a:prstGeom>
          <a:ln w="12700" cap="flat" cmpd="sng">
            <a:solidFill>
              <a:srgbClr val="EF9100"/>
            </a:solidFill>
            <a:prstDash val="solid"/>
            <a:headEnd type="none" w="med" len="med"/>
            <a:tailEnd type="none" w="med" len="med"/>
          </a:ln>
        </p:spPr>
      </p:sp>
      <p:sp>
        <p:nvSpPr>
          <p:cNvPr id="45094" name="Line 38"/>
          <p:cNvSpPr/>
          <p:nvPr/>
        </p:nvSpPr>
        <p:spPr>
          <a:xfrm flipV="1">
            <a:off x="6477000" y="3352800"/>
            <a:ext cx="2362200" cy="0"/>
          </a:xfrm>
          <a:prstGeom prst="line">
            <a:avLst/>
          </a:prstGeom>
          <a:ln w="12700" cap="flat" cmpd="sng">
            <a:solidFill>
              <a:srgbClr val="EF9100"/>
            </a:solidFill>
            <a:prstDash val="solid"/>
            <a:headEnd type="none" w="med" len="med"/>
            <a:tailEnd type="none" w="med" len="med"/>
          </a:ln>
        </p:spPr>
      </p:sp>
      <p:sp>
        <p:nvSpPr>
          <p:cNvPr id="45095" name="Line 39"/>
          <p:cNvSpPr/>
          <p:nvPr/>
        </p:nvSpPr>
        <p:spPr>
          <a:xfrm>
            <a:off x="3816350" y="3028950"/>
            <a:ext cx="2273300" cy="0"/>
          </a:xfrm>
          <a:prstGeom prst="line">
            <a:avLst/>
          </a:prstGeom>
          <a:ln w="12700" cap="flat" cmpd="sng">
            <a:solidFill>
              <a:srgbClr val="EF9100"/>
            </a:solidFill>
            <a:prstDash val="solid"/>
            <a:headEnd type="none" w="med" len="med"/>
            <a:tailEnd type="none" w="med" len="med"/>
          </a:ln>
        </p:spPr>
      </p:sp>
      <p:sp>
        <p:nvSpPr>
          <p:cNvPr id="45096" name="Line 40"/>
          <p:cNvSpPr/>
          <p:nvPr/>
        </p:nvSpPr>
        <p:spPr>
          <a:xfrm>
            <a:off x="6477000" y="3035300"/>
            <a:ext cx="2362200" cy="0"/>
          </a:xfrm>
          <a:prstGeom prst="line">
            <a:avLst/>
          </a:prstGeom>
          <a:ln w="12700" cap="flat" cmpd="sng">
            <a:solidFill>
              <a:srgbClr val="EF9100"/>
            </a:solidFill>
            <a:prstDash val="solid"/>
            <a:headEnd type="none" w="med" len="med"/>
            <a:tailEnd type="none" w="med" len="med"/>
          </a:ln>
        </p:spPr>
      </p:sp>
      <p:sp>
        <p:nvSpPr>
          <p:cNvPr id="45097" name="Line 41"/>
          <p:cNvSpPr/>
          <p:nvPr/>
        </p:nvSpPr>
        <p:spPr>
          <a:xfrm>
            <a:off x="3733800" y="2743200"/>
            <a:ext cx="2362200" cy="0"/>
          </a:xfrm>
          <a:prstGeom prst="line">
            <a:avLst/>
          </a:prstGeom>
          <a:ln w="12700" cap="flat" cmpd="sng">
            <a:solidFill>
              <a:srgbClr val="EF9100"/>
            </a:solidFill>
            <a:prstDash val="solid"/>
            <a:headEnd type="none" w="med" len="med"/>
            <a:tailEnd type="none" w="med" len="med"/>
          </a:ln>
        </p:spPr>
      </p:sp>
      <p:sp>
        <p:nvSpPr>
          <p:cNvPr id="45098" name="Line 42"/>
          <p:cNvSpPr/>
          <p:nvPr/>
        </p:nvSpPr>
        <p:spPr>
          <a:xfrm>
            <a:off x="6477000" y="2743200"/>
            <a:ext cx="2273300" cy="0"/>
          </a:xfrm>
          <a:prstGeom prst="line">
            <a:avLst/>
          </a:prstGeom>
          <a:ln w="12700" cap="flat" cmpd="sng">
            <a:solidFill>
              <a:srgbClr val="EF9100"/>
            </a:solidFill>
            <a:prstDash val="solid"/>
            <a:headEnd type="none" w="med" len="med"/>
            <a:tailEnd type="none" w="med" len="med"/>
          </a:ln>
        </p:spPr>
      </p:sp>
      <p:sp>
        <p:nvSpPr>
          <p:cNvPr id="45099" name="Rectangle 43"/>
          <p:cNvSpPr/>
          <p:nvPr/>
        </p:nvSpPr>
        <p:spPr>
          <a:xfrm>
            <a:off x="2209800" y="1524000"/>
            <a:ext cx="8153400" cy="4724400"/>
          </a:xfrm>
          <a:prstGeom prst="rect">
            <a:avLst/>
          </a:prstGeom>
          <a:noFill/>
          <a:ln w="12700">
            <a:noFill/>
          </a:ln>
        </p:spPr>
        <p:txBody>
          <a:bodyPr wrap="none" anchor="ctr" anchorCtr="0"/>
          <a:lstStyle/>
          <a:p>
            <a:endParaRPr dirty="0">
              <a:latin typeface="Arial" panose="020B0604020202020204" pitchFamily="34" charset="0"/>
            </a:endParaRPr>
          </a:p>
        </p:txBody>
      </p:sp>
      <p:sp>
        <p:nvSpPr>
          <p:cNvPr id="45100" name="Text Box 45"/>
          <p:cNvSpPr txBox="1"/>
          <p:nvPr/>
        </p:nvSpPr>
        <p:spPr>
          <a:xfrm>
            <a:off x="3943350" y="5734050"/>
            <a:ext cx="2438400" cy="460375"/>
          </a:xfrm>
          <a:prstGeom prst="rect">
            <a:avLst/>
          </a:prstGeom>
          <a:noFill/>
          <a:ln w="9525">
            <a:noFill/>
          </a:ln>
        </p:spPr>
        <p:txBody>
          <a:bodyPr>
            <a:spAutoFit/>
          </a:bodyPr>
          <a:lstStyle/>
          <a:p>
            <a:pPr eaLnBrk="0" hangingPunct="0">
              <a:spcBef>
                <a:spcPct val="50000"/>
              </a:spcBef>
            </a:pPr>
            <a:r>
              <a:rPr sz="2400" b="1" dirty="0">
                <a:latin typeface="Times New Roman" panose="02020603050405020304" charset="0"/>
              </a:rPr>
              <a:t>   1      2      3     4</a:t>
            </a:r>
          </a:p>
        </p:txBody>
      </p:sp>
      <p:sp>
        <p:nvSpPr>
          <p:cNvPr id="45101" name="Text Box 46"/>
          <p:cNvSpPr txBox="1"/>
          <p:nvPr/>
        </p:nvSpPr>
        <p:spPr>
          <a:xfrm>
            <a:off x="6705600" y="5715000"/>
            <a:ext cx="2438400" cy="460375"/>
          </a:xfrm>
          <a:prstGeom prst="rect">
            <a:avLst/>
          </a:prstGeom>
          <a:noFill/>
          <a:ln w="9525">
            <a:noFill/>
          </a:ln>
        </p:spPr>
        <p:txBody>
          <a:bodyPr>
            <a:spAutoFit/>
          </a:bodyPr>
          <a:lstStyle/>
          <a:p>
            <a:pPr eaLnBrk="0" hangingPunct="0">
              <a:spcBef>
                <a:spcPct val="50000"/>
              </a:spcBef>
            </a:pPr>
            <a:r>
              <a:rPr sz="2400" b="1" dirty="0">
                <a:latin typeface="Times New Roman" panose="02020603050405020304" charset="0"/>
              </a:rPr>
              <a:t>   1      2      3     4</a:t>
            </a:r>
          </a:p>
        </p:txBody>
      </p:sp>
      <p:sp>
        <p:nvSpPr>
          <p:cNvPr id="197679" name="AutoShape 4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lstStyle/>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79"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p:cNvPicPr>
          <p:nvPr/>
        </p:nvPicPr>
        <p:blipFill>
          <a:blip r:embed="rId3"/>
          <a:stretch>
            <a:fillRect/>
          </a:stretch>
        </p:blipFill>
        <p:spPr>
          <a:xfrm>
            <a:off x="1703388" y="908050"/>
            <a:ext cx="8785225" cy="5349875"/>
          </a:xfrm>
          <a:prstGeom prst="rect">
            <a:avLst/>
          </a:prstGeom>
          <a:noFill/>
          <a:ln w="9525">
            <a:noFill/>
          </a:ln>
        </p:spPr>
      </p:pic>
      <p:sp>
        <p:nvSpPr>
          <p:cNvPr id="5123"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79</a:t>
            </a:fld>
            <a:endParaRPr lang="en-US" sz="1400" dirty="0">
              <a:solidFill>
                <a:srgbClr val="898989"/>
              </a:solidFill>
              <a:latin typeface="Calibri" panose="020F0502020204030204" charset="0"/>
            </a:endParaRPr>
          </a:p>
        </p:txBody>
      </p:sp>
      <p:sp>
        <p:nvSpPr>
          <p:cNvPr id="5124" name="TextBox 3"/>
          <p:cNvSpPr txBox="1"/>
          <p:nvPr/>
        </p:nvSpPr>
        <p:spPr>
          <a:xfrm>
            <a:off x="1524000" y="0"/>
            <a:ext cx="1584325" cy="337185"/>
          </a:xfrm>
          <a:prstGeom prst="rect">
            <a:avLst/>
          </a:prstGeom>
          <a:noFill/>
          <a:ln w="9525">
            <a:noFill/>
          </a:ln>
        </p:spPr>
        <p:txBody>
          <a:bodyPr>
            <a:spAutoFit/>
          </a:bodyPr>
          <a:lstStyle/>
          <a:p>
            <a:r>
              <a:rPr sz="1600" dirty="0">
                <a:solidFill>
                  <a:schemeClr val="tx1"/>
                </a:solidFill>
                <a:latin typeface="Calibri" panose="020F0502020204030204" charset="0"/>
              </a:rPr>
              <a:t>Figure 2.1 </a:t>
            </a:r>
            <a:endParaRPr sz="1600" dirty="0">
              <a:latin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1" name="Title 522250"/>
          <p:cNvSpPr>
            <a:spLocks noGrp="1"/>
          </p:cNvSpPr>
          <p:nvPr>
            <p:ph type="title"/>
          </p:nvPr>
        </p:nvSpPr>
        <p:spPr>
          <a:xfrm>
            <a:off x="1981200" y="379095"/>
            <a:ext cx="8229600" cy="1143000"/>
          </a:xfrm>
        </p:spPr>
        <p:txBody>
          <a:bodyPr anchor="ctr" anchorCtr="0">
            <a:normAutofit/>
          </a:bodyPr>
          <a:lstStyle/>
          <a:p>
            <a:r>
              <a:rPr lang="en-US" altLang="en-US"/>
              <a:t>Table </a:t>
            </a:r>
          </a:p>
        </p:txBody>
      </p:sp>
      <p:pic>
        <p:nvPicPr>
          <p:cNvPr id="522250" name="Picture 522249"/>
          <p:cNvPicPr>
            <a:picLocks noChangeAspect="1"/>
          </p:cNvPicPr>
          <p:nvPr/>
        </p:nvPicPr>
        <p:blipFill>
          <a:blip r:embed="rId2"/>
          <a:stretch>
            <a:fillRect/>
          </a:stretch>
        </p:blipFill>
        <p:spPr>
          <a:xfrm>
            <a:off x="591185" y="1139190"/>
            <a:ext cx="10789920" cy="5470525"/>
          </a:xfrm>
          <a:prstGeom prst="rect">
            <a:avLst/>
          </a:prstGeom>
          <a:noFill/>
          <a:ln w="9525">
            <a:noFill/>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Grp="1" noChangeArrowheads="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C00000"/>
                </a:solidFill>
                <a:effectLst/>
                <a:uLnTx/>
                <a:uFillTx/>
                <a:latin typeface="+mj-lt"/>
                <a:ea typeface="+mj-ea"/>
                <a:cs typeface="+mj-cs"/>
              </a:rPr>
              <a:t>Sources of New Venture Financing: </a:t>
            </a:r>
            <a:br>
              <a:rPr kumimoji="0" lang="en-US" sz="3600" b="0" i="0" u="none" strike="noStrike" kern="1200" cap="none" spc="0" normalizeH="0" baseline="0" noProof="0">
                <a:ln>
                  <a:noFill/>
                </a:ln>
                <a:solidFill>
                  <a:srgbClr val="C00000"/>
                </a:solidFill>
                <a:effectLst/>
                <a:uLnTx/>
                <a:uFillTx/>
                <a:latin typeface="+mj-lt"/>
                <a:ea typeface="+mj-ea"/>
                <a:cs typeface="+mj-cs"/>
              </a:rPr>
            </a:br>
            <a:r>
              <a:rPr kumimoji="0" lang="en-US" sz="3600" b="0" i="0" u="none" strike="noStrike" kern="1200" cap="none" spc="0" normalizeH="0" baseline="0" noProof="0">
                <a:ln>
                  <a:noFill/>
                </a:ln>
                <a:solidFill>
                  <a:srgbClr val="C00000"/>
                </a:solidFill>
                <a:effectLst/>
                <a:uLnTx/>
                <a:uFillTx/>
                <a:latin typeface="+mj-lt"/>
                <a:ea typeface="+mj-ea"/>
                <a:cs typeface="+mj-cs"/>
              </a:rPr>
              <a:t>Bootstrap Financing</a:t>
            </a:r>
          </a:p>
        </p:txBody>
      </p:sp>
      <p:sp>
        <p:nvSpPr>
          <p:cNvPr id="6147" name="Rectangle 12"/>
          <p:cNvSpPr>
            <a:spLocks noGrp="1"/>
          </p:cNvSpPr>
          <p:nvPr>
            <p:ph idx="1"/>
          </p:nvPr>
        </p:nvSpPr>
        <p:spPr>
          <a:xfrm>
            <a:off x="1981200" y="1411288"/>
            <a:ext cx="8578850" cy="5257800"/>
          </a:xfrm>
        </p:spPr>
        <p:txBody>
          <a:bodyPr vert="horz" wrap="square" lIns="91440" tIns="45720" rIns="91440" bIns="45720" anchor="t" anchorCtr="0"/>
          <a:lstStyle/>
          <a:p>
            <a:pPr eaLnBrk="1" hangingPunct="1">
              <a:lnSpc>
                <a:spcPct val="90000"/>
              </a:lnSpc>
            </a:pPr>
            <a:r>
              <a:rPr dirty="0"/>
              <a:t>Financing that does not depend on an investor’s assessment of the merits of the opportunity or on the value of the assets of the venture</a:t>
            </a:r>
          </a:p>
          <a:p>
            <a:pPr eaLnBrk="1" hangingPunct="1">
              <a:lnSpc>
                <a:spcPct val="90000"/>
              </a:lnSpc>
            </a:pPr>
            <a:r>
              <a:rPr dirty="0"/>
              <a:t>May be from entrepreneur’s own resources or from friends and family</a:t>
            </a:r>
          </a:p>
          <a:p>
            <a:pPr lvl="1" eaLnBrk="1" hangingPunct="1">
              <a:lnSpc>
                <a:spcPct val="90000"/>
              </a:lnSpc>
            </a:pPr>
            <a:r>
              <a:rPr dirty="0"/>
              <a:t>personal savings (90%)</a:t>
            </a:r>
          </a:p>
          <a:p>
            <a:pPr lvl="1" eaLnBrk="1" hangingPunct="1">
              <a:lnSpc>
                <a:spcPct val="90000"/>
              </a:lnSpc>
            </a:pPr>
            <a:r>
              <a:rPr dirty="0"/>
              <a:t>credit card/personal loans (28%)</a:t>
            </a:r>
          </a:p>
          <a:p>
            <a:pPr lvl="1" eaLnBrk="1" hangingPunct="1">
              <a:lnSpc>
                <a:spcPct val="90000"/>
              </a:lnSpc>
            </a:pPr>
            <a:r>
              <a:rPr dirty="0"/>
              <a:t>loans from family and friends (7%)</a:t>
            </a:r>
          </a:p>
          <a:p>
            <a:pPr lvl="1" eaLnBrk="1" hangingPunct="1">
              <a:lnSpc>
                <a:spcPct val="90000"/>
              </a:lnSpc>
            </a:pPr>
            <a:r>
              <a:rPr dirty="0"/>
              <a:t>equity investment from family and friends (5%)</a:t>
            </a:r>
          </a:p>
          <a:p>
            <a:pPr lvl="1" eaLnBrk="1" hangingPunct="1">
              <a:lnSpc>
                <a:spcPct val="90000"/>
              </a:lnSpc>
            </a:pPr>
            <a:endParaRPr dirty="0"/>
          </a:p>
          <a:p>
            <a:pPr eaLnBrk="1" hangingPunct="1">
              <a:lnSpc>
                <a:spcPct val="90000"/>
              </a:lnSpc>
            </a:pPr>
            <a:endParaRPr dirty="0"/>
          </a:p>
        </p:txBody>
      </p:sp>
      <p:sp>
        <p:nvSpPr>
          <p:cNvPr id="6148"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80</a:t>
            </a:fld>
            <a:endParaRPr lang="en-US" sz="1400" dirty="0">
              <a:solidFill>
                <a:srgbClr val="898989"/>
              </a:solidFill>
              <a:latin typeface="Calibri" panose="020F050202020403020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a:ln>
                  <a:noFill/>
                </a:ln>
                <a:solidFill>
                  <a:srgbClr val="C00000"/>
                </a:solidFill>
                <a:effectLst/>
                <a:uLnTx/>
                <a:uFillTx/>
                <a:latin typeface="+mj-lt"/>
                <a:ea typeface="+mj-ea"/>
                <a:cs typeface="+mj-cs"/>
              </a:rPr>
            </a:br>
            <a:r>
              <a:rPr kumimoji="0" lang="en-US" sz="3600" b="0" i="0" u="none" strike="noStrike" kern="1200" cap="none" spc="0" normalizeH="0" baseline="0" noProof="0">
                <a:ln>
                  <a:noFill/>
                </a:ln>
                <a:solidFill>
                  <a:srgbClr val="C00000"/>
                </a:solidFill>
                <a:effectLst/>
                <a:uLnTx/>
                <a:uFillTx/>
                <a:latin typeface="+mj-lt"/>
                <a:ea typeface="+mj-ea"/>
                <a:cs typeface="+mj-cs"/>
              </a:rPr>
              <a:t>Angel Investors</a:t>
            </a:r>
          </a:p>
        </p:txBody>
      </p:sp>
      <p:sp>
        <p:nvSpPr>
          <p:cNvPr id="7171" name="Content Placeholder 2"/>
          <p:cNvSpPr>
            <a:spLocks noGrp="1"/>
          </p:cNvSpPr>
          <p:nvPr>
            <p:ph idx="1"/>
          </p:nvPr>
        </p:nvSpPr>
        <p:spPr>
          <a:xfrm>
            <a:off x="1981200" y="1411288"/>
            <a:ext cx="8229600" cy="5257800"/>
          </a:xfrm>
        </p:spPr>
        <p:txBody>
          <a:bodyPr vert="horz" wrap="square" lIns="91440" tIns="45720" rIns="91440" bIns="45720" anchor="t" anchorCtr="0"/>
          <a:lstStyle/>
          <a:p>
            <a:pPr marL="342900" lvl="1" indent="-342900" eaLnBrk="1" hangingPunct="1">
              <a:buFont typeface="Arial" panose="020B0604020202020204" pitchFamily="34" charset="0"/>
              <a:buChar char="•"/>
            </a:pPr>
            <a:r>
              <a:rPr sz="3200" dirty="0"/>
              <a:t>Individual freelance investors usually interested in investing fairly small amounts ($25,000 - $500,000) in early-stage ventures</a:t>
            </a:r>
          </a:p>
          <a:p>
            <a:pPr marL="342900" lvl="1" indent="-342900" eaLnBrk="1" hangingPunct="1">
              <a:buFont typeface="Arial" panose="020B0604020202020204" pitchFamily="34" charset="0"/>
              <a:buChar char="•"/>
            </a:pPr>
            <a:r>
              <a:rPr sz="3200" dirty="0"/>
              <a:t>Willing to invest over long horizons</a:t>
            </a:r>
          </a:p>
          <a:p>
            <a:pPr marL="342900" lvl="1" indent="-342900" eaLnBrk="1" hangingPunct="1">
              <a:buFont typeface="Arial" panose="020B0604020202020204" pitchFamily="34" charset="0"/>
              <a:buChar char="•"/>
            </a:pPr>
            <a:r>
              <a:rPr sz="3200" dirty="0"/>
              <a:t>Evolved to a quasi-institutional form with angels acting as groups and may co-invest</a:t>
            </a:r>
          </a:p>
          <a:p>
            <a:pPr marL="342900" lvl="1" indent="-342900" eaLnBrk="1" hangingPunct="1">
              <a:buFont typeface="Arial" panose="020B0604020202020204" pitchFamily="34" charset="0"/>
              <a:buChar char="•"/>
            </a:pPr>
            <a:r>
              <a:rPr sz="3200" dirty="0"/>
              <a:t>Often bring significant industry experience and are interested in active involvement </a:t>
            </a:r>
          </a:p>
          <a:p>
            <a:pPr marL="342900" lvl="1" indent="-342900" eaLnBrk="1" hangingPunct="1">
              <a:buFont typeface="Arial" panose="020B0604020202020204" pitchFamily="34" charset="0"/>
              <a:buChar char="•"/>
            </a:pPr>
            <a:endParaRPr sz="3000" dirty="0"/>
          </a:p>
          <a:p>
            <a:pPr eaLnBrk="1" hangingPunct="1">
              <a:buFont typeface="Arial" panose="020B0604020202020204" pitchFamily="34" charset="0"/>
              <a:buChar char="•"/>
            </a:pPr>
            <a:endParaRPr sz="3000" dirty="0"/>
          </a:p>
        </p:txBody>
      </p:sp>
      <p:sp>
        <p:nvSpPr>
          <p:cNvPr id="7172"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81</a:t>
            </a:fld>
            <a:endParaRPr lang="en-US" sz="1400" dirty="0">
              <a:solidFill>
                <a:srgbClr val="898989"/>
              </a:solidFill>
              <a:latin typeface="Calibri" panose="020F050202020403020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a:ln>
                  <a:noFill/>
                </a:ln>
                <a:solidFill>
                  <a:srgbClr val="C00000"/>
                </a:solidFill>
                <a:effectLst/>
                <a:uLnTx/>
                <a:uFillTx/>
                <a:latin typeface="+mj-lt"/>
                <a:ea typeface="+mj-ea"/>
                <a:cs typeface="+mj-cs"/>
              </a:rPr>
            </a:br>
            <a:r>
              <a:rPr kumimoji="0" lang="en-US" sz="3600" b="0" i="0" u="none" strike="noStrike" kern="1200" cap="none" spc="0" normalizeH="0" baseline="0" noProof="0">
                <a:ln>
                  <a:noFill/>
                </a:ln>
                <a:solidFill>
                  <a:srgbClr val="C00000"/>
                </a:solidFill>
                <a:effectLst/>
                <a:uLnTx/>
                <a:uFillTx/>
                <a:latin typeface="+mj-lt"/>
                <a:ea typeface="+mj-ea"/>
                <a:cs typeface="+mj-cs"/>
              </a:rPr>
              <a:t>Venture Capital </a:t>
            </a:r>
          </a:p>
        </p:txBody>
      </p:sp>
      <p:sp>
        <p:nvSpPr>
          <p:cNvPr id="8195" name="Content Placeholder 2"/>
          <p:cNvSpPr>
            <a:spLocks noGrp="1"/>
          </p:cNvSpPr>
          <p:nvPr>
            <p:ph idx="1"/>
          </p:nvPr>
        </p:nvSpPr>
        <p:spPr>
          <a:xfrm>
            <a:off x="1981200" y="1411288"/>
            <a:ext cx="8229600" cy="5257800"/>
          </a:xfrm>
        </p:spPr>
        <p:txBody>
          <a:bodyPr vert="horz" wrap="square" lIns="91440" tIns="45720" rIns="91440" bIns="45720" anchor="t" anchorCtr="0"/>
          <a:lstStyle/>
          <a:p>
            <a:pPr eaLnBrk="1" hangingPunct="1"/>
            <a:r>
              <a:rPr dirty="0"/>
              <a:t>Venture Capital (VC) funds are organized as limited partnerships</a:t>
            </a:r>
          </a:p>
          <a:p>
            <a:pPr lvl="1" eaLnBrk="1" hangingPunct="1"/>
            <a:r>
              <a:rPr dirty="0"/>
              <a:t>Limited partners (LPs) provide most of the capital </a:t>
            </a:r>
          </a:p>
          <a:p>
            <a:pPr lvl="1" eaLnBrk="1" hangingPunct="1"/>
            <a:r>
              <a:rPr dirty="0"/>
              <a:t>General partner (GP) is responsible for managing the fund, including investment selection, working with entrepreneurs, and harvesting the investments</a:t>
            </a:r>
          </a:p>
          <a:p>
            <a:pPr eaLnBrk="1" hangingPunct="1"/>
            <a:r>
              <a:rPr dirty="0"/>
              <a:t>Focused on equity investment in high-risk ventures with large potential return</a:t>
            </a:r>
          </a:p>
        </p:txBody>
      </p:sp>
      <p:sp>
        <p:nvSpPr>
          <p:cNvPr id="8196"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82</a:t>
            </a:fld>
            <a:endParaRPr lang="en-US" sz="1400" dirty="0">
              <a:solidFill>
                <a:srgbClr val="898989"/>
              </a:solidFill>
              <a:latin typeface="Calibri" panose="020F050202020403020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p:cNvPicPr>
          <p:nvPr/>
        </p:nvPicPr>
        <p:blipFill>
          <a:blip r:embed="rId3"/>
          <a:srcRect b="1450"/>
          <a:stretch>
            <a:fillRect/>
          </a:stretch>
        </p:blipFill>
        <p:spPr>
          <a:xfrm>
            <a:off x="1479550" y="-30162"/>
            <a:ext cx="9302750" cy="6654800"/>
          </a:xfrm>
          <a:prstGeom prst="rect">
            <a:avLst/>
          </a:prstGeom>
          <a:noFill/>
          <a:ln w="9525">
            <a:noFill/>
          </a:ln>
        </p:spPr>
      </p:pic>
      <p:sp>
        <p:nvSpPr>
          <p:cNvPr id="9219"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83</a:t>
            </a:fld>
            <a:endParaRPr lang="en-US" sz="1400" dirty="0">
              <a:solidFill>
                <a:srgbClr val="898989"/>
              </a:solidFill>
              <a:latin typeface="Calibri" panose="020F0502020204030204" charset="0"/>
            </a:endParaRPr>
          </a:p>
        </p:txBody>
      </p:sp>
      <p:sp>
        <p:nvSpPr>
          <p:cNvPr id="9220" name="TextBox 3"/>
          <p:cNvSpPr txBox="1"/>
          <p:nvPr/>
        </p:nvSpPr>
        <p:spPr>
          <a:xfrm>
            <a:off x="1524000" y="0"/>
            <a:ext cx="1584325" cy="337185"/>
          </a:xfrm>
          <a:prstGeom prst="rect">
            <a:avLst/>
          </a:prstGeom>
          <a:noFill/>
          <a:ln w="9525">
            <a:noFill/>
          </a:ln>
        </p:spPr>
        <p:txBody>
          <a:bodyPr>
            <a:spAutoFit/>
          </a:bodyPr>
          <a:lstStyle/>
          <a:p>
            <a:r>
              <a:rPr sz="1600" dirty="0">
                <a:solidFill>
                  <a:schemeClr val="tx1"/>
                </a:solidFill>
                <a:latin typeface="Calibri" panose="020F0502020204030204" charset="0"/>
              </a:rPr>
              <a:t>Figure 2.2 </a:t>
            </a:r>
            <a:endParaRPr sz="1600" dirty="0">
              <a:latin typeface="Calibri" panose="020F050202020403020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p:cNvPicPr>
          <p:nvPr/>
        </p:nvPicPr>
        <p:blipFill>
          <a:blip r:embed="rId3"/>
          <a:srcRect t="1448" b="5791"/>
          <a:stretch>
            <a:fillRect/>
          </a:stretch>
        </p:blipFill>
        <p:spPr>
          <a:xfrm>
            <a:off x="1487488" y="428625"/>
            <a:ext cx="9215437" cy="6210300"/>
          </a:xfrm>
          <a:prstGeom prst="rect">
            <a:avLst/>
          </a:prstGeom>
          <a:noFill/>
          <a:ln w="9525">
            <a:noFill/>
          </a:ln>
        </p:spPr>
      </p:pic>
      <p:sp>
        <p:nvSpPr>
          <p:cNvPr id="10243"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84</a:t>
            </a:fld>
            <a:endParaRPr lang="en-US" sz="1400" dirty="0">
              <a:solidFill>
                <a:srgbClr val="898989"/>
              </a:solidFill>
              <a:latin typeface="Calibri" panose="020F0502020204030204" charset="0"/>
            </a:endParaRPr>
          </a:p>
        </p:txBody>
      </p:sp>
      <p:sp>
        <p:nvSpPr>
          <p:cNvPr id="10244" name="TextBox 3"/>
          <p:cNvSpPr txBox="1"/>
          <p:nvPr/>
        </p:nvSpPr>
        <p:spPr>
          <a:xfrm>
            <a:off x="1524000" y="-9525"/>
            <a:ext cx="1584325" cy="337185"/>
          </a:xfrm>
          <a:prstGeom prst="rect">
            <a:avLst/>
          </a:prstGeom>
          <a:noFill/>
          <a:ln w="9525">
            <a:noFill/>
          </a:ln>
        </p:spPr>
        <p:txBody>
          <a:bodyPr>
            <a:spAutoFit/>
          </a:bodyPr>
          <a:lstStyle/>
          <a:p>
            <a:r>
              <a:rPr sz="1600" dirty="0">
                <a:solidFill>
                  <a:schemeClr val="tx1"/>
                </a:solidFill>
                <a:latin typeface="Calibri" panose="020F0502020204030204" charset="0"/>
              </a:rPr>
              <a:t>Figure 2.3 </a:t>
            </a:r>
            <a:endParaRPr sz="1600" dirty="0">
              <a:latin typeface="Calibri" panose="020F050202020403020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a:t>
            </a:r>
            <a:br>
              <a:rPr sz="3600" dirty="0">
                <a:solidFill>
                  <a:srgbClr val="C00000"/>
                </a:solidFill>
              </a:rPr>
            </a:br>
            <a:r>
              <a:rPr sz="3600" dirty="0">
                <a:solidFill>
                  <a:srgbClr val="C00000"/>
                </a:solidFill>
              </a:rPr>
              <a:t>Asset-Based Lenders</a:t>
            </a:r>
          </a:p>
        </p:txBody>
      </p:sp>
      <p:sp>
        <p:nvSpPr>
          <p:cNvPr id="11267" name="Content Placeholder 2"/>
          <p:cNvSpPr>
            <a:spLocks noGrp="1"/>
          </p:cNvSpPr>
          <p:nvPr>
            <p:ph idx="1"/>
          </p:nvPr>
        </p:nvSpPr>
        <p:spPr>
          <a:xfrm>
            <a:off x="1703388" y="1639888"/>
            <a:ext cx="8820150" cy="4525962"/>
          </a:xfrm>
        </p:spPr>
        <p:txBody>
          <a:bodyPr vert="horz" wrap="square" lIns="91440" tIns="45720" rIns="91440" bIns="45720" anchor="t" anchorCtr="0"/>
          <a:lstStyle/>
          <a:p>
            <a:pPr eaLnBrk="1" hangingPunct="1"/>
            <a:r>
              <a:rPr dirty="0"/>
              <a:t>Asset-based lenders, or “secured lenders,” provide debt capital to businesses that have assets that can serve as collateral </a:t>
            </a:r>
          </a:p>
          <a:p>
            <a:pPr lvl="1" eaLnBrk="1" hangingPunct="1"/>
            <a:r>
              <a:rPr dirty="0"/>
              <a:t>rely on the ability to liquidate business assets for debt servicing if necessary (rather than cash flow)</a:t>
            </a:r>
          </a:p>
          <a:p>
            <a:pPr lvl="1" eaLnBrk="1" hangingPunct="1"/>
            <a:r>
              <a:rPr dirty="0"/>
              <a:t>estimated at $590 billion in 2008 in the United States</a:t>
            </a:r>
          </a:p>
          <a:p>
            <a:pPr eaLnBrk="1" hangingPunct="1"/>
            <a:endParaRPr dirty="0"/>
          </a:p>
          <a:p>
            <a:pPr eaLnBrk="1" hangingPunct="1"/>
            <a:endParaRPr dirty="0"/>
          </a:p>
        </p:txBody>
      </p:sp>
      <p:sp>
        <p:nvSpPr>
          <p:cNvPr id="1126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85</a:t>
            </a:fld>
            <a:endParaRPr lang="en-US" sz="1400" dirty="0">
              <a:solidFill>
                <a:srgbClr val="898989"/>
              </a:solidFill>
              <a:latin typeface="Calibri" panose="020F050202020403020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a:t>
            </a:r>
            <a:br>
              <a:rPr sz="3600" dirty="0">
                <a:solidFill>
                  <a:srgbClr val="C00000"/>
                </a:solidFill>
              </a:rPr>
            </a:br>
            <a:r>
              <a:rPr sz="3600" dirty="0">
                <a:solidFill>
                  <a:srgbClr val="C00000"/>
                </a:solidFill>
              </a:rPr>
              <a:t> Venture Leasing</a:t>
            </a:r>
          </a:p>
        </p:txBody>
      </p:sp>
      <p:sp>
        <p:nvSpPr>
          <p:cNvPr id="12291" name="Content Placeholder 2"/>
          <p:cNvSpPr>
            <a:spLocks noGrp="1"/>
          </p:cNvSpPr>
          <p:nvPr>
            <p:ph idx="1"/>
          </p:nvPr>
        </p:nvSpPr>
        <p:spPr/>
        <p:txBody>
          <a:bodyPr vert="horz" wrap="square" lIns="91440" tIns="45720" rIns="91440" bIns="45720" anchor="t" anchorCtr="0"/>
          <a:lstStyle/>
          <a:p>
            <a:pPr eaLnBrk="1" hangingPunct="1"/>
            <a:r>
              <a:rPr dirty="0"/>
              <a:t>An entrepreneur who requires tangible assets can lease, rather than purchase them</a:t>
            </a:r>
          </a:p>
          <a:p>
            <a:pPr eaLnBrk="1" hangingPunct="1"/>
            <a:r>
              <a:rPr dirty="0"/>
              <a:t>Usually involves assets that are key to the operation of the venture</a:t>
            </a:r>
          </a:p>
          <a:p>
            <a:pPr eaLnBrk="1" hangingPunct="1"/>
            <a:r>
              <a:rPr dirty="0"/>
              <a:t>The lessor’s return may be tied to the financial performance of the venture</a:t>
            </a:r>
          </a:p>
          <a:p>
            <a:pPr eaLnBrk="1" hangingPunct="1"/>
            <a:r>
              <a:rPr dirty="0"/>
              <a:t>Tax advantages to leasing as compared to owning</a:t>
            </a:r>
          </a:p>
          <a:p>
            <a:pPr eaLnBrk="1" hangingPunct="1"/>
            <a:endParaRPr dirty="0"/>
          </a:p>
        </p:txBody>
      </p:sp>
      <p:sp>
        <p:nvSpPr>
          <p:cNvPr id="1229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86</a:t>
            </a:fld>
            <a:endParaRPr lang="en-US" sz="1400" dirty="0">
              <a:solidFill>
                <a:srgbClr val="898989"/>
              </a:solidFill>
              <a:latin typeface="Calibri" panose="020F0502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p:txBody>
          <a:bodyPr vert="horz" wrap="square" lIns="91440" tIns="45720" rIns="91440" bIns="45720" anchor="t" anchorCtr="0"/>
          <a:lstStyle/>
          <a:p>
            <a:pPr eaLnBrk="1" hangingPunct="1"/>
            <a:r>
              <a:rPr dirty="0"/>
              <a:t>Can be internally or externally managed</a:t>
            </a:r>
          </a:p>
          <a:p>
            <a:pPr lvl="1" eaLnBrk="1" hangingPunct="1"/>
            <a:r>
              <a:rPr dirty="0"/>
              <a:t>Internally managed venture investing</a:t>
            </a:r>
          </a:p>
          <a:p>
            <a:pPr lvl="2" eaLnBrk="1" hangingPunct="1"/>
            <a:r>
              <a:rPr dirty="0"/>
              <a:t>more likely to occur in firms that depend on innovation to sustain competitive advantage</a:t>
            </a:r>
          </a:p>
          <a:p>
            <a:pPr lvl="2" eaLnBrk="1" hangingPunct="1"/>
            <a:r>
              <a:rPr dirty="0"/>
              <a:t>attempts to keep good ideas from “escaping”</a:t>
            </a:r>
          </a:p>
          <a:p>
            <a:pPr lvl="1" eaLnBrk="1" hangingPunct="1"/>
            <a:r>
              <a:rPr dirty="0"/>
              <a:t>Externally managed venture investing</a:t>
            </a:r>
          </a:p>
          <a:p>
            <a:pPr lvl="2" eaLnBrk="1" hangingPunct="1"/>
            <a:r>
              <a:rPr dirty="0"/>
              <a:t>may seek only financial returns or strategic investments</a:t>
            </a:r>
          </a:p>
        </p:txBody>
      </p:sp>
      <p:sp>
        <p:nvSpPr>
          <p:cNvPr id="13315"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a:t>
            </a:r>
            <a:br>
              <a:rPr sz="3600" dirty="0">
                <a:solidFill>
                  <a:srgbClr val="C00000"/>
                </a:solidFill>
              </a:rPr>
            </a:br>
            <a:r>
              <a:rPr sz="3600" dirty="0">
                <a:solidFill>
                  <a:srgbClr val="C00000"/>
                </a:solidFill>
              </a:rPr>
              <a:t> Corporate Venturing</a:t>
            </a:r>
          </a:p>
        </p:txBody>
      </p:sp>
      <p:sp>
        <p:nvSpPr>
          <p:cNvPr id="13316"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87</a:t>
            </a:fld>
            <a:endParaRPr lang="en-US" sz="1400" dirty="0">
              <a:solidFill>
                <a:srgbClr val="898989"/>
              </a:solidFill>
              <a:latin typeface="Calibri" panose="020F0502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spect="1"/>
          </p:cNvPicPr>
          <p:nvPr/>
        </p:nvPicPr>
        <p:blipFill>
          <a:blip r:embed="rId3"/>
          <a:srcRect b="1656"/>
          <a:stretch>
            <a:fillRect/>
          </a:stretch>
        </p:blipFill>
        <p:spPr>
          <a:xfrm>
            <a:off x="1465263" y="-30162"/>
            <a:ext cx="9288462" cy="6246812"/>
          </a:xfrm>
          <a:prstGeom prst="rect">
            <a:avLst/>
          </a:prstGeom>
          <a:noFill/>
          <a:ln w="9525">
            <a:noFill/>
          </a:ln>
        </p:spPr>
      </p:pic>
      <p:sp>
        <p:nvSpPr>
          <p:cNvPr id="14339"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88</a:t>
            </a:fld>
            <a:endParaRPr lang="en-US" sz="1400" dirty="0">
              <a:solidFill>
                <a:srgbClr val="898989"/>
              </a:solidFill>
              <a:latin typeface="Calibri" panose="020F0502020204030204" charset="0"/>
            </a:endParaRPr>
          </a:p>
        </p:txBody>
      </p:sp>
      <p:sp>
        <p:nvSpPr>
          <p:cNvPr id="14340" name="TextBox 3"/>
          <p:cNvSpPr txBox="1"/>
          <p:nvPr/>
        </p:nvSpPr>
        <p:spPr>
          <a:xfrm>
            <a:off x="1524000" y="0"/>
            <a:ext cx="1584325" cy="337185"/>
          </a:xfrm>
          <a:prstGeom prst="rect">
            <a:avLst/>
          </a:prstGeom>
          <a:noFill/>
          <a:ln w="9525">
            <a:noFill/>
          </a:ln>
        </p:spPr>
        <p:txBody>
          <a:bodyPr>
            <a:spAutoFit/>
          </a:bodyPr>
          <a:lstStyle/>
          <a:p>
            <a:r>
              <a:rPr sz="1600" dirty="0">
                <a:solidFill>
                  <a:schemeClr val="tx1"/>
                </a:solidFill>
                <a:latin typeface="Calibri" panose="020F0502020204030204" charset="0"/>
              </a:rPr>
              <a:t>Figure 2.4 </a:t>
            </a:r>
            <a:endParaRPr sz="1600" dirty="0">
              <a:latin typeface="Calibri" panose="020F05020202040302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Government Programs</a:t>
            </a:r>
          </a:p>
        </p:txBody>
      </p:sp>
      <p:sp>
        <p:nvSpPr>
          <p:cNvPr id="15363" name="Content Placeholder 2"/>
          <p:cNvSpPr>
            <a:spLocks noGrp="1"/>
          </p:cNvSpPr>
          <p:nvPr>
            <p:ph idx="1"/>
          </p:nvPr>
        </p:nvSpPr>
        <p:spPr/>
        <p:txBody>
          <a:bodyPr vert="horz" wrap="square" lIns="91440" tIns="45720" rIns="91440" bIns="45720" anchor="t" anchorCtr="0"/>
          <a:lstStyle/>
          <a:p>
            <a:pPr eaLnBrk="1" hangingPunct="1"/>
            <a:r>
              <a:rPr dirty="0"/>
              <a:t>Many countries have established agencies to support small business formation and growth</a:t>
            </a:r>
          </a:p>
          <a:p>
            <a:pPr eaLnBrk="1" hangingPunct="1"/>
            <a:r>
              <a:rPr dirty="0"/>
              <a:t>The US Small Business Administration (SBA) funds entrepreneurship via</a:t>
            </a:r>
          </a:p>
          <a:p>
            <a:pPr lvl="1" eaLnBrk="1" hangingPunct="1"/>
            <a:r>
              <a:rPr dirty="0"/>
              <a:t>loan guarantee programs</a:t>
            </a:r>
          </a:p>
          <a:p>
            <a:pPr lvl="1" eaLnBrk="1" hangingPunct="1"/>
            <a:r>
              <a:rPr dirty="0"/>
              <a:t>Small Business Investment Companies (SBIC)</a:t>
            </a:r>
          </a:p>
          <a:p>
            <a:pPr lvl="1" eaLnBrk="1" hangingPunct="1"/>
            <a:r>
              <a:rPr dirty="0"/>
              <a:t>Small Business Innovation Research Program (SBIR)</a:t>
            </a:r>
          </a:p>
          <a:p>
            <a:pPr eaLnBrk="1" hangingPunct="1"/>
            <a:r>
              <a:rPr dirty="0"/>
              <a:t>Research grants – National Science Foundation, National Institutes of Health</a:t>
            </a:r>
          </a:p>
        </p:txBody>
      </p:sp>
      <p:sp>
        <p:nvSpPr>
          <p:cNvPr id="1536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89</a:t>
            </a:fld>
            <a:endParaRPr lang="en-US" sz="1400" dirty="0">
              <a:solidFill>
                <a:srgbClr val="898989"/>
              </a:solidFill>
              <a:latin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lvl="0" eaLnBrk="1" hangingPunct="1"/>
            <a:r>
              <a:rPr lang="en-US" altLang="en-US" dirty="0"/>
              <a:t>© 2006 McGraw-Hill Ryerson Limited.  All rights reserved.</a:t>
            </a:r>
          </a:p>
        </p:txBody>
      </p:sp>
      <p:sp>
        <p:nvSpPr>
          <p:cNvPr id="3" name="Slide Number Placeholder 2"/>
          <p:cNvSpPr>
            <a:spLocks noGrp="1"/>
          </p:cNvSpPr>
          <p:nvPr>
            <p:ph type="sldNum" sz="quarter" idx="12"/>
          </p:nvPr>
        </p:nvSpPr>
        <p:spPr/>
        <p:txBody>
          <a:bodyPr/>
          <a:lstStyle/>
          <a:p>
            <a:pPr lvl="0" eaLnBrk="1" hangingPunct="1"/>
            <a:fld id="{9A0DB2DC-4C9A-4742-B13C-FB6460FD3503}" type="slidenum">
              <a:rPr lang="en-US" altLang="en-US" dirty="0"/>
              <a:t>9</a:t>
            </a:fld>
            <a:endParaRPr lang="en-US" altLang="en-US" dirty="0">
              <a:latin typeface="Times New Roman" panose="02020603050405020304" charset="0"/>
            </a:endParaRPr>
          </a:p>
        </p:txBody>
      </p:sp>
      <p:pic>
        <p:nvPicPr>
          <p:cNvPr id="8" name="Picture 7" descr="Picture1"/>
          <p:cNvPicPr>
            <a:picLocks noChangeAspect="1"/>
          </p:cNvPicPr>
          <p:nvPr/>
        </p:nvPicPr>
        <p:blipFill>
          <a:blip r:embed="rId2"/>
          <a:stretch>
            <a:fillRect/>
          </a:stretch>
        </p:blipFill>
        <p:spPr>
          <a:xfrm>
            <a:off x="582930" y="248920"/>
            <a:ext cx="10770870" cy="6182360"/>
          </a:xfrm>
          <a:prstGeom prst="rect">
            <a:avLst/>
          </a:prstGeom>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vert="horz" wrap="square" lIns="91440" tIns="45720" rIns="91440" bIns="45720" anchor="t" anchorCtr="0"/>
          <a:lstStyle/>
          <a:p>
            <a:pPr eaLnBrk="1" hangingPunct="1"/>
            <a:r>
              <a:rPr dirty="0"/>
              <a:t>Trade credit, or vendor financing arises whenever a business makes a purchase from a supplier that offers payment terms</a:t>
            </a:r>
          </a:p>
          <a:p>
            <a:pPr eaLnBrk="1" hangingPunct="1"/>
            <a:r>
              <a:rPr dirty="0"/>
              <a:t>Terms are usually industry-specific</a:t>
            </a:r>
          </a:p>
          <a:p>
            <a:pPr eaLnBrk="1" hangingPunct="1"/>
            <a:r>
              <a:rPr dirty="0"/>
              <a:t>Largest source of external short-term financing for firms in the US</a:t>
            </a:r>
          </a:p>
          <a:p>
            <a:pPr eaLnBrk="1" hangingPunct="1"/>
            <a:r>
              <a:rPr dirty="0"/>
              <a:t>More important in emerging economies, where risk capital is often scarce</a:t>
            </a:r>
          </a:p>
        </p:txBody>
      </p:sp>
      <p:sp>
        <p:nvSpPr>
          <p:cNvPr id="16387"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Trade Credit</a:t>
            </a:r>
          </a:p>
        </p:txBody>
      </p:sp>
      <p:sp>
        <p:nvSpPr>
          <p:cNvPr id="1638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90</a:t>
            </a:fld>
            <a:endParaRPr lang="en-US" sz="1400" dirty="0">
              <a:solidFill>
                <a:srgbClr val="898989"/>
              </a:solidFill>
              <a:latin typeface="Calibri" panose="020F05020202040302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1774825" y="1600200"/>
            <a:ext cx="8893175" cy="4525963"/>
          </a:xfrm>
        </p:spPr>
        <p:txBody>
          <a:bodyPr vert="horz" wrap="square" lIns="91440" tIns="45720" rIns="91440" bIns="45720" anchor="t" anchorCtr="0"/>
          <a:lstStyle/>
          <a:p>
            <a:pPr eaLnBrk="1" hangingPunct="1"/>
            <a:r>
              <a:rPr dirty="0"/>
              <a:t>A factor buys accounts receivable of the venture and manages the collection activities </a:t>
            </a:r>
          </a:p>
          <a:p>
            <a:pPr eaLnBrk="1" hangingPunct="1"/>
            <a:r>
              <a:rPr dirty="0"/>
              <a:t>Factoring comes in two basic types</a:t>
            </a:r>
          </a:p>
          <a:p>
            <a:pPr lvl="1" eaLnBrk="1" hangingPunct="1"/>
            <a:r>
              <a:rPr dirty="0"/>
              <a:t>with recourse</a:t>
            </a:r>
          </a:p>
          <a:p>
            <a:pPr lvl="1" eaLnBrk="1" hangingPunct="1"/>
            <a:r>
              <a:rPr dirty="0"/>
              <a:t>without recourse</a:t>
            </a:r>
          </a:p>
          <a:p>
            <a:pPr eaLnBrk="1" hangingPunct="1"/>
            <a:r>
              <a:rPr dirty="0"/>
              <a:t>Basic elements of a factoring transaction</a:t>
            </a:r>
          </a:p>
          <a:p>
            <a:pPr lvl="1" eaLnBrk="1" hangingPunct="1"/>
            <a:r>
              <a:rPr dirty="0"/>
              <a:t>advance: 70 to 90% of face value of receivables</a:t>
            </a:r>
          </a:p>
          <a:p>
            <a:pPr lvl="1" eaLnBrk="1" hangingPunct="1"/>
            <a:r>
              <a:rPr dirty="0"/>
              <a:t>reserve: a portion held back if with recourse</a:t>
            </a:r>
          </a:p>
          <a:p>
            <a:pPr lvl="1" eaLnBrk="1" hangingPunct="1"/>
            <a:r>
              <a:rPr dirty="0"/>
              <a:t>fees: 2 to 6% for handling, lending, and risk</a:t>
            </a:r>
          </a:p>
        </p:txBody>
      </p:sp>
      <p:sp>
        <p:nvSpPr>
          <p:cNvPr id="17411"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Factoring</a:t>
            </a:r>
          </a:p>
        </p:txBody>
      </p:sp>
      <p:sp>
        <p:nvSpPr>
          <p:cNvPr id="1741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91</a:t>
            </a:fld>
            <a:endParaRPr lang="en-US" sz="1400" dirty="0">
              <a:solidFill>
                <a:srgbClr val="898989"/>
              </a:solidFill>
              <a:latin typeface="Calibri" panose="020F050202020403020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92</a:t>
            </a:fld>
            <a:endParaRPr lang="en-US" sz="1400" dirty="0">
              <a:solidFill>
                <a:srgbClr val="898989"/>
              </a:solidFill>
              <a:latin typeface="Calibri" panose="020F0502020204030204" charset="0"/>
            </a:endParaRPr>
          </a:p>
        </p:txBody>
      </p:sp>
      <p:pic>
        <p:nvPicPr>
          <p:cNvPr id="18435" name="Picture 2"/>
          <p:cNvPicPr>
            <a:picLocks noChangeAspect="1"/>
          </p:cNvPicPr>
          <p:nvPr/>
        </p:nvPicPr>
        <p:blipFill>
          <a:blip r:embed="rId3"/>
          <a:srcRect b="1656"/>
          <a:stretch>
            <a:fillRect/>
          </a:stretch>
        </p:blipFill>
        <p:spPr>
          <a:xfrm>
            <a:off x="1416050" y="-7937"/>
            <a:ext cx="9288463" cy="6245225"/>
          </a:xfrm>
          <a:prstGeom prst="rect">
            <a:avLst/>
          </a:prstGeom>
          <a:noFill/>
          <a:ln w="9525">
            <a:noFill/>
          </a:ln>
        </p:spPr>
      </p:pic>
      <p:sp>
        <p:nvSpPr>
          <p:cNvPr id="18436" name="TextBox 4"/>
          <p:cNvSpPr txBox="1"/>
          <p:nvPr/>
        </p:nvSpPr>
        <p:spPr>
          <a:xfrm>
            <a:off x="1524000" y="0"/>
            <a:ext cx="1584325" cy="337185"/>
          </a:xfrm>
          <a:prstGeom prst="rect">
            <a:avLst/>
          </a:prstGeom>
          <a:noFill/>
          <a:ln w="9525">
            <a:noFill/>
          </a:ln>
        </p:spPr>
        <p:txBody>
          <a:bodyPr>
            <a:spAutoFit/>
          </a:bodyPr>
          <a:lstStyle/>
          <a:p>
            <a:r>
              <a:rPr sz="1600" dirty="0">
                <a:solidFill>
                  <a:schemeClr val="tx1"/>
                </a:solidFill>
                <a:latin typeface="Calibri" panose="020F0502020204030204" charset="0"/>
              </a:rPr>
              <a:t>Figure 2.5 </a:t>
            </a:r>
            <a:endParaRPr sz="1600" dirty="0">
              <a:latin typeface="Calibri" panose="020F050202020403020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vert="horz" wrap="square" lIns="91440" tIns="45720" rIns="91440" bIns="45720" anchor="t" anchorCtr="0"/>
          <a:lstStyle/>
          <a:p>
            <a:pPr eaLnBrk="1" hangingPunct="1"/>
            <a:r>
              <a:rPr dirty="0"/>
              <a:t>Franchising can enable a business concept to grow rapidly by using capital from franchisees</a:t>
            </a:r>
          </a:p>
          <a:p>
            <a:pPr eaLnBrk="1" hangingPunct="1"/>
            <a:r>
              <a:rPr dirty="0"/>
              <a:t>Franchisor establishes a business format and offers franchising opportunities to prospective franchisees</a:t>
            </a:r>
          </a:p>
          <a:p>
            <a:pPr eaLnBrk="1" hangingPunct="1"/>
            <a:r>
              <a:rPr dirty="0"/>
              <a:t>Examples:</a:t>
            </a:r>
          </a:p>
        </p:txBody>
      </p:sp>
      <p:sp>
        <p:nvSpPr>
          <p:cNvPr id="19459"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Franchising  </a:t>
            </a:r>
          </a:p>
        </p:txBody>
      </p:sp>
      <p:sp>
        <p:nvSpPr>
          <p:cNvPr id="19460"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93</a:t>
            </a:fld>
            <a:endParaRPr lang="en-US" sz="1400" dirty="0">
              <a:solidFill>
                <a:srgbClr val="898989"/>
              </a:solidFill>
              <a:latin typeface="Calibri" panose="020F0502020204030204" charset="0"/>
            </a:endParaRPr>
          </a:p>
        </p:txBody>
      </p:sp>
      <p:pic>
        <p:nvPicPr>
          <p:cNvPr id="19461" name="Picture 2"/>
          <p:cNvPicPr>
            <a:picLocks noChangeAspect="1"/>
          </p:cNvPicPr>
          <p:nvPr/>
        </p:nvPicPr>
        <p:blipFill>
          <a:blip r:embed="rId3"/>
          <a:stretch>
            <a:fillRect/>
          </a:stretch>
        </p:blipFill>
        <p:spPr>
          <a:xfrm>
            <a:off x="8758238" y="4060825"/>
            <a:ext cx="790575" cy="760413"/>
          </a:xfrm>
          <a:prstGeom prst="rect">
            <a:avLst/>
          </a:prstGeom>
          <a:noFill/>
          <a:ln w="9525">
            <a:noFill/>
          </a:ln>
        </p:spPr>
      </p:pic>
      <p:pic>
        <p:nvPicPr>
          <p:cNvPr id="19462" name="Picture 4"/>
          <p:cNvPicPr>
            <a:picLocks noChangeAspect="1"/>
          </p:cNvPicPr>
          <p:nvPr/>
        </p:nvPicPr>
        <p:blipFill>
          <a:blip r:embed="rId4"/>
          <a:stretch>
            <a:fillRect/>
          </a:stretch>
        </p:blipFill>
        <p:spPr>
          <a:xfrm>
            <a:off x="4425950" y="5937250"/>
            <a:ext cx="1625600" cy="471488"/>
          </a:xfrm>
          <a:prstGeom prst="rect">
            <a:avLst/>
          </a:prstGeom>
          <a:noFill/>
          <a:ln w="9525">
            <a:noFill/>
          </a:ln>
        </p:spPr>
      </p:pic>
      <p:pic>
        <p:nvPicPr>
          <p:cNvPr id="19463" name="Picture 5"/>
          <p:cNvPicPr>
            <a:picLocks noChangeAspect="1"/>
          </p:cNvPicPr>
          <p:nvPr/>
        </p:nvPicPr>
        <p:blipFill>
          <a:blip r:embed="rId5"/>
          <a:srcRect t="36000" b="33000"/>
          <a:stretch>
            <a:fillRect/>
          </a:stretch>
        </p:blipFill>
        <p:spPr>
          <a:xfrm>
            <a:off x="2566988" y="5176838"/>
            <a:ext cx="1524000" cy="471487"/>
          </a:xfrm>
          <a:prstGeom prst="rect">
            <a:avLst/>
          </a:prstGeom>
          <a:noFill/>
          <a:ln w="9525">
            <a:noFill/>
          </a:ln>
        </p:spPr>
      </p:pic>
      <p:pic>
        <p:nvPicPr>
          <p:cNvPr id="19464" name="Picture 6"/>
          <p:cNvPicPr>
            <a:picLocks noChangeAspect="1"/>
          </p:cNvPicPr>
          <p:nvPr/>
        </p:nvPicPr>
        <p:blipFill>
          <a:blip r:embed="rId6"/>
          <a:stretch>
            <a:fillRect/>
          </a:stretch>
        </p:blipFill>
        <p:spPr>
          <a:xfrm>
            <a:off x="5232400" y="4060825"/>
            <a:ext cx="1322388" cy="906463"/>
          </a:xfrm>
          <a:prstGeom prst="rect">
            <a:avLst/>
          </a:prstGeom>
          <a:noFill/>
          <a:ln w="9525">
            <a:noFill/>
          </a:ln>
        </p:spPr>
      </p:pic>
      <p:pic>
        <p:nvPicPr>
          <p:cNvPr id="19465" name="Picture 7"/>
          <p:cNvPicPr>
            <a:picLocks noChangeAspect="1"/>
          </p:cNvPicPr>
          <p:nvPr/>
        </p:nvPicPr>
        <p:blipFill>
          <a:blip r:embed="rId7"/>
          <a:srcRect l="5455" t="25714" r="5455" b="30000"/>
          <a:stretch>
            <a:fillRect/>
          </a:stretch>
        </p:blipFill>
        <p:spPr>
          <a:xfrm>
            <a:off x="6554788" y="5200650"/>
            <a:ext cx="1493837" cy="473075"/>
          </a:xfrm>
          <a:prstGeom prst="rect">
            <a:avLst/>
          </a:prstGeom>
          <a:noFill/>
          <a:ln w="9525">
            <a:noFill/>
          </a:ln>
        </p:spPr>
      </p:pic>
      <p:pic>
        <p:nvPicPr>
          <p:cNvPr id="19466" name="Picture 8"/>
          <p:cNvPicPr>
            <a:picLocks noChangeAspect="1"/>
          </p:cNvPicPr>
          <p:nvPr/>
        </p:nvPicPr>
        <p:blipFill>
          <a:blip r:embed="rId8"/>
          <a:stretch>
            <a:fillRect/>
          </a:stretch>
        </p:blipFill>
        <p:spPr>
          <a:xfrm>
            <a:off x="8542338" y="5862638"/>
            <a:ext cx="1150937" cy="704850"/>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vert="horz" wrap="square" lIns="91440" tIns="45720" rIns="91440" bIns="45720" anchor="t" anchorCtr="0"/>
          <a:lstStyle/>
          <a:p>
            <a:pPr eaLnBrk="1" hangingPunct="1"/>
            <a:r>
              <a:rPr dirty="0"/>
              <a:t>Capital raised after the firm has established a record of positive net income with revenues approaching $10 million or more</a:t>
            </a:r>
          </a:p>
          <a:p>
            <a:pPr lvl="1" eaLnBrk="1" hangingPunct="1"/>
            <a:r>
              <a:rPr dirty="0"/>
              <a:t>subordinated debt or preferred equity</a:t>
            </a:r>
          </a:p>
          <a:p>
            <a:pPr lvl="1" eaLnBrk="1" hangingPunct="1"/>
            <a:r>
              <a:rPr dirty="0"/>
              <a:t>a hybrid of senior debt and common equity “sweeteners”</a:t>
            </a:r>
          </a:p>
          <a:p>
            <a:pPr lvl="1" eaLnBrk="1" hangingPunct="1"/>
            <a:r>
              <a:rPr dirty="0"/>
              <a:t>often provided by some VC firms or other private equity funds</a:t>
            </a:r>
          </a:p>
        </p:txBody>
      </p:sp>
      <p:sp>
        <p:nvSpPr>
          <p:cNvPr id="20483"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 Mezzanine Capital </a:t>
            </a:r>
          </a:p>
        </p:txBody>
      </p:sp>
      <p:sp>
        <p:nvSpPr>
          <p:cNvPr id="2048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94</a:t>
            </a:fld>
            <a:endParaRPr lang="en-US" sz="1400" dirty="0">
              <a:solidFill>
                <a:srgbClr val="898989"/>
              </a:solidFill>
              <a:latin typeface="Calibri" panose="020F05020202040302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vert="horz" wrap="square" lIns="91440" tIns="45720" rIns="91440" bIns="45720" anchor="t" anchorCtr="0"/>
          <a:lstStyle/>
          <a:p>
            <a:pPr eaLnBrk="1" hangingPunct="1"/>
            <a:r>
              <a:rPr dirty="0"/>
              <a:t>Pros</a:t>
            </a:r>
          </a:p>
          <a:p>
            <a:pPr lvl="1" eaLnBrk="1" hangingPunct="1"/>
            <a:r>
              <a:rPr dirty="0"/>
              <a:t>interest is tax deductible</a:t>
            </a:r>
          </a:p>
          <a:p>
            <a:pPr lvl="1" eaLnBrk="1" hangingPunct="1"/>
            <a:r>
              <a:rPr dirty="0"/>
              <a:t>debt is usually less expensive than equity</a:t>
            </a:r>
          </a:p>
          <a:p>
            <a:pPr lvl="1" eaLnBrk="1" hangingPunct="1"/>
            <a:r>
              <a:rPr dirty="0"/>
              <a:t>no loss of control</a:t>
            </a:r>
          </a:p>
          <a:p>
            <a:pPr eaLnBrk="1" hangingPunct="1"/>
            <a:r>
              <a:rPr dirty="0"/>
              <a:t>Cons</a:t>
            </a:r>
          </a:p>
          <a:p>
            <a:pPr lvl="1" eaLnBrk="1" hangingPunct="1"/>
            <a:r>
              <a:rPr dirty="0"/>
              <a:t>cash flow required for interest and principal payments</a:t>
            </a:r>
          </a:p>
          <a:p>
            <a:pPr lvl="1" eaLnBrk="1" hangingPunct="1"/>
            <a:r>
              <a:rPr dirty="0"/>
              <a:t>senior to equity and has contractual rights in the case of financial distress</a:t>
            </a:r>
          </a:p>
          <a:p>
            <a:pPr lvl="1" eaLnBrk="1" hangingPunct="1"/>
            <a:endParaRPr dirty="0"/>
          </a:p>
        </p:txBody>
      </p:sp>
      <p:sp>
        <p:nvSpPr>
          <p:cNvPr id="21507"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 Debt 	</a:t>
            </a:r>
          </a:p>
        </p:txBody>
      </p:sp>
      <p:sp>
        <p:nvSpPr>
          <p:cNvPr id="2150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95</a:t>
            </a:fld>
            <a:endParaRPr lang="en-US" sz="1400" dirty="0">
              <a:solidFill>
                <a:srgbClr val="898989"/>
              </a:solidFill>
              <a:latin typeface="Calibri" panose="020F050202020403020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vert="horz" wrap="square" lIns="91440" tIns="45720" rIns="91440" bIns="45720" anchor="t" anchorCtr="0"/>
          <a:lstStyle/>
          <a:p>
            <a:pPr eaLnBrk="1" hangingPunct="1"/>
            <a:r>
              <a:rPr dirty="0"/>
              <a:t>Both equity and debt can be issued via “private placement”</a:t>
            </a:r>
          </a:p>
          <a:p>
            <a:pPr eaLnBrk="1" hangingPunct="1"/>
            <a:r>
              <a:rPr dirty="0"/>
              <a:t>Examples: VC and angel investments </a:t>
            </a:r>
          </a:p>
          <a:p>
            <a:pPr eaLnBrk="1" hangingPunct="1"/>
            <a:r>
              <a:rPr dirty="0"/>
              <a:t>Benefits</a:t>
            </a:r>
          </a:p>
          <a:p>
            <a:pPr lvl="1" eaLnBrk="1" hangingPunct="1"/>
            <a:r>
              <a:rPr dirty="0"/>
              <a:t>can be faster and less expensive than a public offering</a:t>
            </a:r>
          </a:p>
          <a:p>
            <a:pPr lvl="1" eaLnBrk="1" hangingPunct="1"/>
            <a:r>
              <a:rPr dirty="0"/>
              <a:t>limits disclosure of strategic information</a:t>
            </a:r>
          </a:p>
          <a:p>
            <a:pPr lvl="1" eaLnBrk="1" hangingPunct="1"/>
            <a:r>
              <a:rPr dirty="0"/>
              <a:t>facilitates monitoring</a:t>
            </a:r>
          </a:p>
        </p:txBody>
      </p:sp>
      <p:sp>
        <p:nvSpPr>
          <p:cNvPr id="22531"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 Private Placements	</a:t>
            </a:r>
          </a:p>
        </p:txBody>
      </p:sp>
      <p:sp>
        <p:nvSpPr>
          <p:cNvPr id="2253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96</a:t>
            </a:fld>
            <a:endParaRPr lang="en-US" sz="1400" dirty="0">
              <a:solidFill>
                <a:srgbClr val="898989"/>
              </a:solidFill>
              <a:latin typeface="Calibri" panose="020F050202020403020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vert="horz" wrap="square" lIns="91440" tIns="45720" rIns="91440" bIns="45720" anchor="t" anchorCtr="0"/>
          <a:lstStyle/>
          <a:p>
            <a:pPr eaLnBrk="1" hangingPunct="1"/>
            <a:r>
              <a:rPr dirty="0"/>
              <a:t>First sale of equity to public investors</a:t>
            </a:r>
          </a:p>
          <a:p>
            <a:pPr eaLnBrk="1" hangingPunct="1"/>
            <a:r>
              <a:rPr dirty="0"/>
              <a:t>IPOs provide a very small fraction of overall new venture funding</a:t>
            </a:r>
          </a:p>
          <a:p>
            <a:pPr eaLnBrk="1" hangingPunct="1"/>
            <a:r>
              <a:rPr dirty="0"/>
              <a:t>Provides exit for VCs and other investors in high-risk, high-growth ventures</a:t>
            </a:r>
          </a:p>
          <a:p>
            <a:pPr eaLnBrk="1" hangingPunct="1"/>
            <a:r>
              <a:rPr dirty="0"/>
              <a:t>Company raises capital by selling registered equity shares to the public via a formal offering process</a:t>
            </a:r>
          </a:p>
        </p:txBody>
      </p:sp>
      <p:sp>
        <p:nvSpPr>
          <p:cNvPr id="23555"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 Initial Public Offering (IPO)	</a:t>
            </a:r>
          </a:p>
        </p:txBody>
      </p:sp>
      <p:sp>
        <p:nvSpPr>
          <p:cNvPr id="23556"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97</a:t>
            </a:fld>
            <a:endParaRPr lang="en-US" sz="1400" dirty="0">
              <a:solidFill>
                <a:srgbClr val="898989"/>
              </a:solidFill>
              <a:latin typeface="Calibri" panose="020F050202020403020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847850" y="1412875"/>
            <a:ext cx="8362950" cy="4525963"/>
          </a:xfrm>
        </p:spPr>
        <p:txBody>
          <a:bodyPr vert="horz" wrap="square" lIns="91440" tIns="45720" rIns="91440" bIns="45720" anchor="t" anchorCtr="0"/>
          <a:lstStyle/>
          <a:p>
            <a:pPr eaLnBrk="1" hangingPunct="1"/>
            <a:r>
              <a:rPr dirty="0"/>
              <a:t>Pros</a:t>
            </a:r>
          </a:p>
          <a:p>
            <a:pPr lvl="1" eaLnBrk="1" hangingPunct="1"/>
            <a:r>
              <a:rPr dirty="0"/>
              <a:t>establishes outside market for the venture’s shares</a:t>
            </a:r>
          </a:p>
          <a:p>
            <a:pPr lvl="2" eaLnBrk="1" hangingPunct="1"/>
            <a:r>
              <a:rPr dirty="0"/>
              <a:t>investor feedback on managerial decisions</a:t>
            </a:r>
          </a:p>
          <a:p>
            <a:pPr lvl="2" eaLnBrk="1" hangingPunct="1"/>
            <a:r>
              <a:rPr dirty="0"/>
              <a:t>can be used to effect acquisitions</a:t>
            </a:r>
          </a:p>
          <a:p>
            <a:pPr lvl="2" eaLnBrk="1" hangingPunct="1"/>
            <a:r>
              <a:rPr dirty="0"/>
              <a:t>employee stock incentives</a:t>
            </a:r>
          </a:p>
          <a:p>
            <a:pPr lvl="1" eaLnBrk="1" hangingPunct="1"/>
            <a:r>
              <a:rPr dirty="0"/>
              <a:t>large amounts of capital can be raised </a:t>
            </a:r>
          </a:p>
          <a:p>
            <a:pPr eaLnBrk="1" hangingPunct="1"/>
            <a:r>
              <a:rPr dirty="0"/>
              <a:t>Cons</a:t>
            </a:r>
          </a:p>
          <a:p>
            <a:pPr lvl="1" eaLnBrk="1" hangingPunct="1"/>
            <a:r>
              <a:rPr dirty="0"/>
              <a:t>relatively expensive</a:t>
            </a:r>
          </a:p>
          <a:p>
            <a:pPr lvl="1" eaLnBrk="1" hangingPunct="1"/>
            <a:r>
              <a:rPr dirty="0"/>
              <a:t>disclosure requirements</a:t>
            </a:r>
          </a:p>
          <a:p>
            <a:pPr lvl="1" eaLnBrk="1" hangingPunct="1"/>
            <a:r>
              <a:rPr dirty="0"/>
              <a:t>focus on short-term earnings</a:t>
            </a:r>
          </a:p>
        </p:txBody>
      </p:sp>
      <p:sp>
        <p:nvSpPr>
          <p:cNvPr id="24579"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 Initial Public Offering (IPO)	</a:t>
            </a:r>
          </a:p>
        </p:txBody>
      </p:sp>
      <p:sp>
        <p:nvSpPr>
          <p:cNvPr id="24580"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98</a:t>
            </a:fld>
            <a:endParaRPr lang="en-US" sz="1400" dirty="0">
              <a:solidFill>
                <a:srgbClr val="898989"/>
              </a:solidFill>
              <a:latin typeface="Calibri" panose="020F050202020403020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vert="horz" wrap="square" lIns="91440" tIns="45720" rIns="91440" bIns="45720" anchor="t" anchorCtr="0"/>
          <a:lstStyle/>
          <a:p>
            <a:pPr eaLnBrk="1" hangingPunct="1"/>
            <a:r>
              <a:rPr dirty="0"/>
              <a:t>SEC regulations provide “safe harbors”</a:t>
            </a:r>
          </a:p>
          <a:p>
            <a:pPr eaLnBrk="1" hangingPunct="1"/>
            <a:r>
              <a:rPr dirty="0"/>
              <a:t>Fall between private and public offering</a:t>
            </a:r>
          </a:p>
          <a:p>
            <a:pPr eaLnBrk="1" hangingPunct="1"/>
            <a:r>
              <a:rPr dirty="0"/>
              <a:t>Firm issues equity to small numbers of “sophisticated” investors </a:t>
            </a:r>
          </a:p>
          <a:p>
            <a:pPr eaLnBrk="1" hangingPunct="1"/>
            <a:r>
              <a:rPr dirty="0"/>
              <a:t>No formal public offering process</a:t>
            </a:r>
          </a:p>
          <a:p>
            <a:pPr eaLnBrk="1" hangingPunct="1"/>
            <a:r>
              <a:rPr dirty="0"/>
              <a:t>Shares may eventually become freely tradable</a:t>
            </a:r>
          </a:p>
        </p:txBody>
      </p:sp>
      <p:sp>
        <p:nvSpPr>
          <p:cNvPr id="25603" name="Title 1"/>
          <p:cNvSpPr>
            <a:spLocks noGrp="1"/>
          </p:cNvSpPr>
          <p:nvPr>
            <p:ph type="title"/>
          </p:nvPr>
        </p:nvSpPr>
        <p:spPr/>
        <p:txBody>
          <a:bodyPr vert="horz" wrap="square" lIns="91440" tIns="45720" rIns="91440" bIns="45720" anchor="ctr" anchorCtr="0"/>
          <a:lstStyle/>
          <a:p>
            <a:r>
              <a:rPr sz="3600" dirty="0">
                <a:solidFill>
                  <a:srgbClr val="C00000"/>
                </a:solidFill>
              </a:rPr>
              <a:t>Sources of New Venture Financing: </a:t>
            </a:r>
            <a:br>
              <a:rPr sz="3600" dirty="0">
                <a:solidFill>
                  <a:srgbClr val="C00000"/>
                </a:solidFill>
              </a:rPr>
            </a:br>
            <a:r>
              <a:rPr sz="3600" dirty="0">
                <a:solidFill>
                  <a:srgbClr val="C00000"/>
                </a:solidFill>
              </a:rPr>
              <a:t>Direct Public Offering 	</a:t>
            </a:r>
          </a:p>
        </p:txBody>
      </p:sp>
      <p:sp>
        <p:nvSpPr>
          <p:cNvPr id="2560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t>99</a:t>
            </a:fld>
            <a:endParaRPr lang="en-US" sz="1400" dirty="0">
              <a:solidFill>
                <a:srgbClr val="898989"/>
              </a:solidFill>
              <a:latin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5898</Words>
  <Application>Microsoft Office PowerPoint</Application>
  <PresentationFormat>Widescreen</PresentationFormat>
  <Paragraphs>785</Paragraphs>
  <Slides>104</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104</vt:i4>
      </vt:variant>
    </vt:vector>
  </HeadingPairs>
  <TitlesOfParts>
    <vt:vector size="117" baseType="lpstr">
      <vt:lpstr>Algerian</vt:lpstr>
      <vt:lpstr>Arial</vt:lpstr>
      <vt:lpstr>Arial Unicode MS</vt:lpstr>
      <vt:lpstr>Bookman Old Style</vt:lpstr>
      <vt:lpstr>Calibri</vt:lpstr>
      <vt:lpstr>Calibri Light</vt:lpstr>
      <vt:lpstr>Times New Roman</vt:lpstr>
      <vt:lpstr>Wingdings</vt:lpstr>
      <vt:lpstr>Office Theme</vt:lpstr>
      <vt:lpstr>Equation.DSMT4</vt:lpstr>
      <vt:lpstr>Microsoft Word 97 - 2003 Document</vt:lpstr>
      <vt:lpstr>Microsoft Excel 97-2003 Worksheet</vt:lpstr>
      <vt:lpstr>Microsoft Graph Chart</vt:lpstr>
      <vt:lpstr>Money</vt:lpstr>
      <vt:lpstr>Fixed and Variable Costs</vt:lpstr>
      <vt:lpstr>Average and Marginal Costs</vt:lpstr>
      <vt:lpstr>Average and Marginal Costs</vt:lpstr>
      <vt:lpstr>Average and Marginal Cost</vt:lpstr>
      <vt:lpstr>The many types of cost: A summary</vt:lpstr>
      <vt:lpstr>PowerPoint Presentation</vt:lpstr>
      <vt:lpstr>Table </vt:lpstr>
      <vt:lpstr>PowerPoint Presentation</vt:lpstr>
      <vt:lpstr>Total Cost Curves</vt:lpstr>
      <vt:lpstr>Per Unit Cost Curves </vt:lpstr>
      <vt:lpstr>Relationship Between Marginal and Average Costs</vt:lpstr>
      <vt:lpstr>Relationship Between Marginal and Average Costs</vt:lpstr>
      <vt:lpstr>Relationship Between Marginal and Average Costs</vt:lpstr>
      <vt:lpstr>     MARGINAL COSTING    </vt:lpstr>
      <vt:lpstr>PowerPoint Presentation</vt:lpstr>
      <vt:lpstr>PowerPoint Presentation</vt:lpstr>
      <vt:lpstr>PowerPoint Presentation</vt:lpstr>
      <vt:lpstr>PowerPoint Presentation</vt:lpstr>
      <vt:lpstr>PowerPoint Presentation</vt:lpstr>
      <vt:lpstr>Capital appraisal methods</vt:lpstr>
      <vt:lpstr>Capital appraisal methods</vt:lpstr>
      <vt:lpstr>Net cash flow</vt:lpstr>
      <vt:lpstr>Net profit and net cash flow</vt:lpstr>
      <vt:lpstr>Accounting rate of return (ARR)</vt:lpstr>
      <vt:lpstr>Accounting rate of return (ARR)</vt:lpstr>
      <vt:lpstr>Accept or reject criteria for ARR method </vt:lpstr>
      <vt:lpstr>Advantages of ARR </vt:lpstr>
      <vt:lpstr>Disadvantages of ARR</vt:lpstr>
      <vt:lpstr>The payback method </vt:lpstr>
      <vt:lpstr>Computing payback for the project</vt:lpstr>
      <vt:lpstr>Accept or reject criteria for payback method</vt:lpstr>
      <vt:lpstr>Advantages of payback</vt:lpstr>
      <vt:lpstr>Disadvantages of payback</vt:lpstr>
      <vt:lpstr>Time value of money</vt:lpstr>
      <vt:lpstr>The cost of capital</vt:lpstr>
      <vt:lpstr>Discounted cash flow (DCF)</vt:lpstr>
      <vt:lpstr>Net present value (NPV)</vt:lpstr>
      <vt:lpstr>Net present value (NPV)</vt:lpstr>
      <vt:lpstr>The Net Present Value Method</vt:lpstr>
      <vt:lpstr>Net Present Value</vt:lpstr>
      <vt:lpstr>NPV – Decision Rule</vt:lpstr>
      <vt:lpstr>Computing NPV for the Project</vt:lpstr>
      <vt:lpstr>Accept or reject criteria for NPV method</vt:lpstr>
      <vt:lpstr>Advantages of NPV</vt:lpstr>
      <vt:lpstr>Disadvantages of NPV</vt:lpstr>
      <vt:lpstr>Appraisal methods</vt:lpstr>
      <vt:lpstr>Appraisal methods</vt:lpstr>
      <vt:lpstr>Discounted payback</vt:lpstr>
      <vt:lpstr>Discounted payback</vt:lpstr>
      <vt:lpstr>Depreciation - Method of Cost Allocation</vt:lpstr>
      <vt:lpstr>Depreciation - Method of Cost Allocation</vt:lpstr>
      <vt:lpstr>Depreciation Expense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of New Venture Financing:  Bootstrap Financing</vt:lpstr>
      <vt:lpstr>Sources of New Venture Financing: Angel Investors</vt:lpstr>
      <vt:lpstr>Sources of New Venture Financing: Venture Capital </vt:lpstr>
      <vt:lpstr>PowerPoint Presentation</vt:lpstr>
      <vt:lpstr>PowerPoint Presentation</vt:lpstr>
      <vt:lpstr>Sources of New Venture Financing: Asset-Based Lenders</vt:lpstr>
      <vt:lpstr>Sources of New Venture Financing:  Venture Leasing</vt:lpstr>
      <vt:lpstr>Sources of New Venture Financing:  Corporate Venturing</vt:lpstr>
      <vt:lpstr>PowerPoint Presentation</vt:lpstr>
      <vt:lpstr>Sources of New Venture Financing: Government Programs</vt:lpstr>
      <vt:lpstr>Sources of New Venture Financing:  Trade Credit</vt:lpstr>
      <vt:lpstr>Sources of New Venture Financing:  Factoring</vt:lpstr>
      <vt:lpstr>PowerPoint Presentation</vt:lpstr>
      <vt:lpstr>Sources of New Venture Financing:  Franchising  </vt:lpstr>
      <vt:lpstr>Sources of New Venture Financing:   Mezzanine Capital </vt:lpstr>
      <vt:lpstr>Sources of New Venture Financing:   Debt  </vt:lpstr>
      <vt:lpstr>Sources of New Venture Financing:   Private Placements </vt:lpstr>
      <vt:lpstr>Sources of New Venture Financing:   Initial Public Offering (IPO) </vt:lpstr>
      <vt:lpstr>Sources of New Venture Financing:   Initial Public Offering (IPO) </vt:lpstr>
      <vt:lpstr>Sources of New Venture Financing:  Direct Public Offering  </vt:lpstr>
      <vt:lpstr>What’s Different about Financing  Social Ventures?</vt:lpstr>
      <vt:lpstr>Considerations When Choosing Financing</vt:lpstr>
      <vt:lpstr>Considerations When Choosing Financing</vt:lpstr>
      <vt:lpstr>Investor expectation in entreprenurship development in terms of money, cost profit and finanace</vt:lpstr>
      <vt:lpstr>Investor expectation in entreprenurship development in terms of money, cost profit and finanace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SAMShaikh</dc:creator>
  <cp:lastModifiedBy>vishal bhagat</cp:lastModifiedBy>
  <cp:revision>14</cp:revision>
  <dcterms:created xsi:type="dcterms:W3CDTF">2023-11-01T09:47:00Z</dcterms:created>
  <dcterms:modified xsi:type="dcterms:W3CDTF">2023-12-04T07:45:12Z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D4178DB9F48E48D0BF390BA6A3F41520_12</vt:lpwstr>
  </property>
  <property fmtid="{D5CDD505-2E9C-101B-9397-08002B2CF9AE}" pid="3" name="KSOProductBuildVer">
    <vt:lpwstr>1033-12.2.0.13266</vt:lpwstr>
  </property>
</Properties>
</file>