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9" r:id="rId5"/>
    <p:sldId id="260" r:id="rId6"/>
    <p:sldId id="261" r:id="rId7"/>
    <p:sldId id="258" r:id="rId9"/>
    <p:sldId id="262" r:id="rId10"/>
    <p:sldId id="263" r:id="rId11"/>
    <p:sldId id="264" r:id="rId12"/>
    <p:sldId id="265" r:id="rId13"/>
    <p:sldId id="275" r:id="rId14"/>
    <p:sldId id="276" r:id="rId15"/>
    <p:sldId id="277" r:id="rId16"/>
    <p:sldId id="286" r:id="rId17"/>
    <p:sldId id="287" r:id="rId18"/>
    <p:sldId id="288" r:id="rId19"/>
    <p:sldId id="289" r:id="rId20"/>
    <p:sldId id="290" r:id="rId21"/>
    <p:sldId id="266" r:id="rId22"/>
    <p:sldId id="267" r:id="rId23"/>
    <p:sldId id="268" r:id="rId24"/>
    <p:sldId id="269" r:id="rId25"/>
    <p:sldId id="270" r:id="rId26"/>
    <p:sldId id="271" r:id="rId27"/>
    <p:sldId id="272" r:id="rId28"/>
    <p:sldId id="27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119690-C6E7-4E34-960F-508B677C484F}"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C5BEBB-146D-4F51-B01D-AAF19F6B5444}"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TMT= Top Management Team</a:t>
            </a:r>
            <a:endParaRPr lang="en-IN" dirty="0"/>
          </a:p>
        </p:txBody>
      </p:sp>
      <p:sp>
        <p:nvSpPr>
          <p:cNvPr id="4" name="Slide Number Placeholder 3"/>
          <p:cNvSpPr>
            <a:spLocks noGrp="1"/>
          </p:cNvSpPr>
          <p:nvPr>
            <p:ph type="sldNum" sz="quarter" idx="5"/>
          </p:nvPr>
        </p:nvSpPr>
        <p:spPr/>
        <p:txBody>
          <a:bodyPr/>
          <a:lstStyle/>
          <a:p>
            <a:fld id="{4EC5BEBB-146D-4F51-B01D-AAF19F6B5444}"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5E236B2-7817-4F77-924C-BCB58671306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2014F-BB9E-46C6-AD56-CC8496333B05}"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5E236B2-7817-4F77-924C-BCB58671306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2014F-BB9E-46C6-AD56-CC8496333B05}"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5E236B2-7817-4F77-924C-BCB58671306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2014F-BB9E-46C6-AD56-CC8496333B05}"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5E236B2-7817-4F77-924C-BCB58671306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2014F-BB9E-46C6-AD56-CC8496333B05}"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5E236B2-7817-4F77-924C-BCB58671306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2014F-BB9E-46C6-AD56-CC8496333B05}"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45E236B2-7817-4F77-924C-BCB58671306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02014F-BB9E-46C6-AD56-CC8496333B05}"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45E236B2-7817-4F77-924C-BCB586713067}"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02014F-BB9E-46C6-AD56-CC8496333B05}"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5E236B2-7817-4F77-924C-BCB586713067}"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02014F-BB9E-46C6-AD56-CC8496333B05}"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E236B2-7817-4F77-924C-BCB586713067}"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02014F-BB9E-46C6-AD56-CC8496333B05}"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5E236B2-7817-4F77-924C-BCB58671306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02014F-BB9E-46C6-AD56-CC8496333B05}"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5E236B2-7817-4F77-924C-BCB58671306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02014F-BB9E-46C6-AD56-CC8496333B05}"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E236B2-7817-4F77-924C-BCB586713067}"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02014F-BB9E-46C6-AD56-CC8496333B05}"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image" Target="../media/image5.em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image" Target="../media/image8.emf"/></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emf"/></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emf"/><Relationship Id="rId1" Type="http://schemas.openxmlformats.org/officeDocument/2006/relationships/image" Target="../media/image12.emf"/></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emf"/><Relationship Id="rId1" Type="http://schemas.openxmlformats.org/officeDocument/2006/relationships/image" Target="../media/image14.emf"/></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emf"/><Relationship Id="rId1" Type="http://schemas.openxmlformats.org/officeDocument/2006/relationships/image" Target="../media/image16.emf"/></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t>Team Building</a:t>
            </a:r>
            <a:endParaRPr lang="en-IN"/>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487"/>
            <a:ext cx="10515600" cy="736088"/>
          </a:xfrm>
        </p:spPr>
        <p:txBody>
          <a:bodyPr>
            <a:normAutofit/>
          </a:bodyPr>
          <a:lstStyle/>
          <a:p>
            <a:r>
              <a:rPr lang="en-US" sz="2400" b="0" i="0" dirty="0">
                <a:solidFill>
                  <a:srgbClr val="374151"/>
                </a:solidFill>
                <a:effectLst/>
                <a:latin typeface="Times New Roman" panose="02020603050405020304" charset="0"/>
                <a:cs typeface="Times New Roman" panose="02020603050405020304" charset="0"/>
              </a:rPr>
              <a:t>A good team is essential for the success of any entrepreneurial venture.</a:t>
            </a:r>
            <a:endParaRPr lang="en-IN" sz="2400"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10381" y="970218"/>
            <a:ext cx="10515600" cy="4351338"/>
          </a:xfrm>
        </p:spPr>
        <p:txBody>
          <a:bodyPr>
            <a:normAutofit fontScale="70000" lnSpcReduction="20000"/>
          </a:bodyPr>
          <a:lstStyle/>
          <a:p>
            <a:r>
              <a:rPr lang="en-US" b="1" i="0" dirty="0">
                <a:solidFill>
                  <a:srgbClr val="374151"/>
                </a:solidFill>
                <a:effectLst/>
                <a:latin typeface="Times New Roman" panose="02020603050405020304" charset="0"/>
                <a:cs typeface="Times New Roman" panose="02020603050405020304" charset="0"/>
              </a:rPr>
              <a:t>Accountability:</a:t>
            </a:r>
            <a:r>
              <a:rPr lang="en-US" b="0" i="0" dirty="0">
                <a:solidFill>
                  <a:srgbClr val="374151"/>
                </a:solidFill>
                <a:effectLst/>
                <a:latin typeface="Times New Roman" panose="02020603050405020304" charset="0"/>
                <a:cs typeface="Times New Roman" panose="02020603050405020304" charset="0"/>
              </a:rPr>
              <a:t> A strong team promotes accountability. Team members can hold each other responsible for their respective roles and responsibilities, ensuring that everyone is contributing to the best of their abilities.</a:t>
            </a:r>
            <a:endParaRPr lang="en-US" b="0" i="0" dirty="0">
              <a:solidFill>
                <a:srgbClr val="374151"/>
              </a:solidFill>
              <a:effectLst/>
              <a:latin typeface="Times New Roman" panose="02020603050405020304" charset="0"/>
              <a:cs typeface="Times New Roman" panose="02020603050405020304" charset="0"/>
            </a:endParaRPr>
          </a:p>
          <a:p>
            <a:r>
              <a:rPr lang="en-US" b="1" i="0" dirty="0">
                <a:solidFill>
                  <a:srgbClr val="374151"/>
                </a:solidFill>
                <a:effectLst/>
                <a:latin typeface="Times New Roman" panose="02020603050405020304" charset="0"/>
                <a:cs typeface="Times New Roman" panose="02020603050405020304" charset="0"/>
              </a:rPr>
              <a:t>Customer Focus:</a:t>
            </a:r>
            <a:r>
              <a:rPr lang="en-US" b="0" i="0" dirty="0">
                <a:solidFill>
                  <a:srgbClr val="374151"/>
                </a:solidFill>
                <a:effectLst/>
                <a:latin typeface="Times New Roman" panose="02020603050405020304" charset="0"/>
                <a:cs typeface="Times New Roman" panose="02020603050405020304" charset="0"/>
              </a:rPr>
              <a:t> A good team understands the needs of the customers and is focused on delivering value to them. This customer-centric approach is crucial for building a successful business.</a:t>
            </a:r>
            <a:endParaRPr lang="en-US" b="0" i="0" dirty="0">
              <a:solidFill>
                <a:srgbClr val="374151"/>
              </a:solidFill>
              <a:effectLst/>
              <a:latin typeface="Times New Roman" panose="02020603050405020304" charset="0"/>
              <a:cs typeface="Times New Roman" panose="02020603050405020304" charset="0"/>
            </a:endParaRPr>
          </a:p>
          <a:p>
            <a:r>
              <a:rPr lang="en-US" b="1" i="0" dirty="0">
                <a:solidFill>
                  <a:srgbClr val="374151"/>
                </a:solidFill>
                <a:effectLst/>
                <a:latin typeface="Times New Roman" panose="02020603050405020304" charset="0"/>
                <a:cs typeface="Times New Roman" panose="02020603050405020304" charset="0"/>
              </a:rPr>
              <a:t>Scalability:</a:t>
            </a:r>
            <a:r>
              <a:rPr lang="en-US" b="0" i="0" dirty="0">
                <a:solidFill>
                  <a:srgbClr val="374151"/>
                </a:solidFill>
                <a:effectLst/>
                <a:latin typeface="Times New Roman" panose="02020603050405020304" charset="0"/>
                <a:cs typeface="Times New Roman" panose="02020603050405020304" charset="0"/>
              </a:rPr>
              <a:t> As the startup grows, the team can adapt and scale with the business. A well-structured team can handle growth and expansion more effectively than a one-person operation.</a:t>
            </a:r>
            <a:endParaRPr lang="en-US" b="0" i="0" dirty="0">
              <a:solidFill>
                <a:srgbClr val="374151"/>
              </a:solidFill>
              <a:effectLst/>
              <a:latin typeface="Times New Roman" panose="02020603050405020304" charset="0"/>
              <a:cs typeface="Times New Roman" panose="02020603050405020304" charset="0"/>
            </a:endParaRPr>
          </a:p>
          <a:p>
            <a:r>
              <a:rPr lang="en-US" b="1" i="0" dirty="0">
                <a:solidFill>
                  <a:srgbClr val="374151"/>
                </a:solidFill>
                <a:effectLst/>
                <a:latin typeface="Times New Roman" panose="02020603050405020304" charset="0"/>
                <a:cs typeface="Times New Roman" panose="02020603050405020304" charset="0"/>
              </a:rPr>
              <a:t>Adaptability:</a:t>
            </a:r>
            <a:r>
              <a:rPr lang="en-US" b="0" i="0" dirty="0">
                <a:solidFill>
                  <a:srgbClr val="374151"/>
                </a:solidFill>
                <a:effectLst/>
                <a:latin typeface="Times New Roman" panose="02020603050405020304" charset="0"/>
                <a:cs typeface="Times New Roman" panose="02020603050405020304" charset="0"/>
              </a:rPr>
              <a:t> In the dynamic and ever-changing world of entrepreneurship, adaptability is key. A good team can pivot, adjust strategies, and navigate changes more effectively than a single founder.</a:t>
            </a:r>
            <a:endParaRPr lang="en-US" b="0" i="0" dirty="0">
              <a:solidFill>
                <a:srgbClr val="374151"/>
              </a:solidFill>
              <a:effectLst/>
              <a:latin typeface="Times New Roman" panose="02020603050405020304" charset="0"/>
              <a:cs typeface="Times New Roman" panose="02020603050405020304" charset="0"/>
            </a:endParaRPr>
          </a:p>
          <a:p>
            <a:r>
              <a:rPr lang="en-US" b="1" i="0" dirty="0">
                <a:solidFill>
                  <a:srgbClr val="374151"/>
                </a:solidFill>
                <a:effectLst/>
                <a:latin typeface="Times New Roman" panose="02020603050405020304" charset="0"/>
                <a:cs typeface="Times New Roman" panose="02020603050405020304" charset="0"/>
              </a:rPr>
              <a:t>Credibility:</a:t>
            </a:r>
            <a:r>
              <a:rPr lang="en-US" b="0" i="0" dirty="0">
                <a:solidFill>
                  <a:srgbClr val="374151"/>
                </a:solidFill>
                <a:effectLst/>
                <a:latin typeface="Times New Roman" panose="02020603050405020304" charset="0"/>
                <a:cs typeface="Times New Roman" panose="02020603050405020304" charset="0"/>
              </a:rPr>
              <a:t> Having a strong team can enhance the credibility of the startup in the eyes of investors, customers, and partners. It demonstrates that the venture is not a one-person show but a collective effort.</a:t>
            </a:r>
            <a:endParaRPr lang="en-US" b="0" i="0" dirty="0">
              <a:solidFill>
                <a:srgbClr val="374151"/>
              </a:solidFill>
              <a:effectLst/>
              <a:latin typeface="Times New Roman" panose="02020603050405020304" charset="0"/>
              <a:cs typeface="Times New Roman" panose="02020603050405020304" charset="0"/>
            </a:endParaRPr>
          </a:p>
          <a:p>
            <a:r>
              <a:rPr lang="en-US" b="1" i="0" dirty="0">
                <a:solidFill>
                  <a:srgbClr val="374151"/>
                </a:solidFill>
                <a:effectLst/>
                <a:latin typeface="Times New Roman" panose="02020603050405020304" charset="0"/>
                <a:cs typeface="Times New Roman" panose="02020603050405020304" charset="0"/>
              </a:rPr>
              <a:t>Mentorship and Learning:</a:t>
            </a:r>
            <a:r>
              <a:rPr lang="en-US" b="0" i="0" dirty="0">
                <a:solidFill>
                  <a:srgbClr val="374151"/>
                </a:solidFill>
                <a:effectLst/>
                <a:latin typeface="Times New Roman" panose="02020603050405020304" charset="0"/>
                <a:cs typeface="Times New Roman" panose="02020603050405020304" charset="0"/>
              </a:rPr>
              <a:t> Team members can mentor and learn from each other, fostering personal and professional growth within the team.</a:t>
            </a:r>
            <a:endParaRPr lang="en-US" b="0" i="0" dirty="0">
              <a:solidFill>
                <a:srgbClr val="374151"/>
              </a:solidFill>
              <a:effectLst/>
              <a:latin typeface="Times New Roman" panose="02020603050405020304" charset="0"/>
              <a:cs typeface="Times New Roman" panose="02020603050405020304" charset="0"/>
            </a:endParaRPr>
          </a:p>
          <a:p>
            <a:endParaRPr lang="en-US" dirty="0">
              <a:solidFill>
                <a:srgbClr val="374151"/>
              </a:solidFill>
              <a:latin typeface="Times New Roman" panose="02020603050405020304" charset="0"/>
              <a:cs typeface="Times New Roman" panose="02020603050405020304" charset="0"/>
            </a:endParaRPr>
          </a:p>
          <a:p>
            <a:endParaRPr lang="en-US" b="0" i="0" dirty="0">
              <a:solidFill>
                <a:srgbClr val="374151"/>
              </a:solidFill>
              <a:effectLst/>
              <a:latin typeface="Times New Roman" panose="02020603050405020304" charset="0"/>
              <a:cs typeface="Times New Roman" panose="02020603050405020304" charset="0"/>
            </a:endParaRPr>
          </a:p>
          <a:p>
            <a:pPr marL="0" indent="0">
              <a:buNone/>
            </a:pPr>
            <a:endParaRPr lang="en-US" b="0" i="0" dirty="0">
              <a:solidFill>
                <a:srgbClr val="374151"/>
              </a:solidFill>
              <a:effectLst/>
              <a:latin typeface="Times New Roman" panose="02020603050405020304" charset="0"/>
              <a:cs typeface="Times New Roman" panose="02020603050405020304" charset="0"/>
            </a:endParaRPr>
          </a:p>
        </p:txBody>
      </p:sp>
      <p:sp>
        <p:nvSpPr>
          <p:cNvPr id="4" name="TextBox 3"/>
          <p:cNvSpPr txBox="1"/>
          <p:nvPr/>
        </p:nvSpPr>
        <p:spPr>
          <a:xfrm>
            <a:off x="1219199" y="5564616"/>
            <a:ext cx="9753601" cy="645160"/>
          </a:xfrm>
          <a:prstGeom prst="rect">
            <a:avLst/>
          </a:prstGeom>
          <a:noFill/>
        </p:spPr>
        <p:txBody>
          <a:bodyPr wrap="square" rtlCol="0">
            <a:spAutoFit/>
          </a:bodyPr>
          <a:lstStyle/>
          <a:p>
            <a:r>
              <a:rPr lang="en-US" dirty="0">
                <a:solidFill>
                  <a:srgbClr val="374151"/>
                </a:solidFill>
                <a:latin typeface="Times New Roman" panose="02020603050405020304" charset="0"/>
                <a:cs typeface="Times New Roman" panose="02020603050405020304" charset="0"/>
              </a:rPr>
              <a:t>A</a:t>
            </a:r>
            <a:r>
              <a:rPr lang="en-US" b="0" i="0" dirty="0">
                <a:solidFill>
                  <a:srgbClr val="374151"/>
                </a:solidFill>
                <a:effectLst/>
                <a:latin typeface="Times New Roman" panose="02020603050405020304" charset="0"/>
                <a:cs typeface="Times New Roman" panose="02020603050405020304" charset="0"/>
              </a:rPr>
              <a:t> good team is the backbone of a successful entrepreneurial venture. It provides the skills, diversity, support, and resources needed to overcome challenges and capitalize on opportunities. </a:t>
            </a:r>
            <a:endParaRPr lang="en-IN"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key principles of setting up the right team of employees for the startup at all stages </a:t>
            </a:r>
            <a:endParaRPr lang="en-US"/>
          </a:p>
        </p:txBody>
      </p:sp>
      <p:sp>
        <p:nvSpPr>
          <p:cNvPr id="3" name="Content Placeholder 2"/>
          <p:cNvSpPr>
            <a:spLocks noGrp="1"/>
          </p:cNvSpPr>
          <p:nvPr>
            <p:ph idx="1"/>
          </p:nvPr>
        </p:nvSpPr>
        <p:spPr/>
        <p:txBody>
          <a:bodyPr>
            <a:normAutofit fontScale="50000"/>
          </a:bodyPr>
          <a:p>
            <a:pPr marL="0" indent="0">
              <a:buNone/>
            </a:pPr>
            <a:r>
              <a:rPr lang="en-US"/>
              <a:t>Setting up the right team of employees for a startup is crucial for its success. Here are key principles to consider at each stage - recruitment, training, team building, and promotion/termination:</a:t>
            </a:r>
            <a:endParaRPr lang="en-US"/>
          </a:p>
          <a:p>
            <a:pPr marL="0" indent="0">
              <a:buNone/>
            </a:pPr>
            <a:r>
              <a:rPr lang="en-US"/>
              <a:t>1. Recruitment:</a:t>
            </a:r>
            <a:endParaRPr lang="en-US"/>
          </a:p>
          <a:p>
            <a:pPr marL="0" indent="0">
              <a:buNone/>
            </a:pPr>
            <a:r>
              <a:rPr lang="en-US"/>
              <a:t>a. Cultural Fit:</a:t>
            </a:r>
            <a:endParaRPr lang="en-US"/>
          </a:p>
          <a:p>
            <a:pPr marL="0" indent="0">
              <a:buNone/>
            </a:pPr>
            <a:r>
              <a:rPr lang="en-US"/>
              <a:t>Principle: Prioritize cultural fit alongside skills. Ensure alignment with the startup's values, vision, and work culture.</a:t>
            </a:r>
            <a:endParaRPr lang="en-US"/>
          </a:p>
          <a:p>
            <a:pPr marL="0" indent="0">
              <a:buNone/>
            </a:pPr>
            <a:r>
              <a:rPr lang="en-US"/>
              <a:t>Reasoning: A cohesive team shares common goals and values, fostering a positive and collaborative work environment.</a:t>
            </a:r>
            <a:endParaRPr lang="en-US"/>
          </a:p>
          <a:p>
            <a:pPr marL="0" indent="0">
              <a:buNone/>
            </a:pPr>
            <a:r>
              <a:rPr lang="en-US"/>
              <a:t>b. Diversity and Skill Set:</a:t>
            </a:r>
            <a:endParaRPr lang="en-US"/>
          </a:p>
          <a:p>
            <a:pPr marL="0" indent="0">
              <a:buNone/>
            </a:pPr>
            <a:r>
              <a:rPr lang="en-US"/>
              <a:t>Principle: Assemble a diverse team with complementary skills.</a:t>
            </a:r>
            <a:endParaRPr lang="en-US"/>
          </a:p>
          <a:p>
            <a:pPr marL="0" indent="0">
              <a:buNone/>
            </a:pPr>
            <a:r>
              <a:rPr lang="en-US"/>
              <a:t>Reasoning: Diverse perspectives and skills enhance creativity, problem-solving, and adaptability, key for startup growth.</a:t>
            </a:r>
            <a:endParaRPr lang="en-US"/>
          </a:p>
          <a:p>
            <a:pPr marL="0" indent="0">
              <a:buNone/>
            </a:pPr>
            <a:r>
              <a:rPr lang="en-US"/>
              <a:t>c. Passion for Startup Mission:</a:t>
            </a:r>
            <a:endParaRPr lang="en-US"/>
          </a:p>
          <a:p>
            <a:pPr marL="0" indent="0">
              <a:buNone/>
            </a:pPr>
            <a:r>
              <a:rPr lang="en-US"/>
              <a:t>Principle: Recruit individuals passionate about the startup's mission.</a:t>
            </a:r>
            <a:endParaRPr lang="en-US"/>
          </a:p>
          <a:p>
            <a:pPr marL="0" indent="0">
              <a:buNone/>
            </a:pPr>
            <a:r>
              <a:rPr lang="en-US"/>
              <a:t>Reasoning: Passion drives dedication and a sense of ownership, essential for overcoming challenges in the startup environment.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key principles of setting up the right team of employees for the startup at all stages</a:t>
            </a:r>
            <a:endParaRPr lang="en-US"/>
          </a:p>
        </p:txBody>
      </p:sp>
      <p:sp>
        <p:nvSpPr>
          <p:cNvPr id="3" name="Content Placeholder 2"/>
          <p:cNvSpPr>
            <a:spLocks noGrp="1"/>
          </p:cNvSpPr>
          <p:nvPr>
            <p:ph idx="1"/>
          </p:nvPr>
        </p:nvSpPr>
        <p:spPr>
          <a:xfrm>
            <a:off x="759460" y="1518920"/>
            <a:ext cx="10515600" cy="5140325"/>
          </a:xfrm>
        </p:spPr>
        <p:txBody>
          <a:bodyPr>
            <a:normAutofit fontScale="25000"/>
          </a:bodyPr>
          <a:p>
            <a:pPr marL="0" indent="0">
              <a:buNone/>
            </a:pPr>
            <a:r>
              <a:rPr lang="en-US"/>
              <a:t>2. Training:</a:t>
            </a:r>
            <a:endParaRPr lang="en-US"/>
          </a:p>
          <a:p>
            <a:pPr marL="0" indent="0">
              <a:buNone/>
            </a:pPr>
            <a:r>
              <a:rPr lang="en-US"/>
              <a:t>a. Continuous Learning:</a:t>
            </a:r>
            <a:endParaRPr lang="en-US"/>
          </a:p>
          <a:p>
            <a:pPr marL="0" indent="0">
              <a:buNone/>
            </a:pPr>
            <a:r>
              <a:rPr lang="en-US"/>
              <a:t>Principle: Prioritize continuous learning and skill development.</a:t>
            </a:r>
            <a:endParaRPr lang="en-US"/>
          </a:p>
          <a:p>
            <a:pPr marL="0" indent="0">
              <a:buNone/>
            </a:pPr>
            <a:r>
              <a:rPr lang="en-US"/>
              <a:t>Reasoning: Startups evolve rapidly; a learning culture ensures the team stays adaptable and equipped with the latest skills.</a:t>
            </a:r>
            <a:endParaRPr lang="en-US"/>
          </a:p>
          <a:p>
            <a:pPr marL="0" indent="0">
              <a:buNone/>
            </a:pPr>
            <a:r>
              <a:rPr lang="en-US"/>
              <a:t>b. Cross-Functional Training:</a:t>
            </a:r>
            <a:endParaRPr lang="en-US"/>
          </a:p>
          <a:p>
            <a:pPr marL="0" indent="0">
              <a:buNone/>
            </a:pPr>
            <a:r>
              <a:rPr lang="en-US"/>
              <a:t>Principle: Encourage cross-functional training to broaden skills.</a:t>
            </a:r>
            <a:endParaRPr lang="en-US"/>
          </a:p>
          <a:p>
            <a:pPr marL="0" indent="0">
              <a:buNone/>
            </a:pPr>
            <a:r>
              <a:rPr lang="en-US"/>
              <a:t>Reasoning: Cross-functional skills enable team members to contribute beyond their specific roles, promoting versatility.</a:t>
            </a:r>
            <a:endParaRPr lang="en-US"/>
          </a:p>
          <a:p>
            <a:pPr marL="0" indent="0">
              <a:buNone/>
            </a:pPr>
            <a:r>
              <a:rPr lang="en-US"/>
              <a:t>c. Mentorship Programs:</a:t>
            </a:r>
            <a:endParaRPr lang="en-US"/>
          </a:p>
          <a:p>
            <a:pPr marL="0" indent="0">
              <a:buNone/>
            </a:pPr>
            <a:r>
              <a:rPr lang="en-US"/>
              <a:t>Principle: Establish mentorship programs for new hires.</a:t>
            </a:r>
            <a:endParaRPr lang="en-US"/>
          </a:p>
          <a:p>
            <a:pPr marL="0" indent="0">
              <a:buNone/>
            </a:pPr>
            <a:r>
              <a:rPr lang="en-US"/>
              <a:t>Reasoning: Mentoring accelerates onboarding, helps navigate the startup environment, and fosters a sense of belonging.</a:t>
            </a:r>
            <a:endParaRPr lang="en-US"/>
          </a:p>
          <a:p>
            <a:pPr marL="0" indent="0">
              <a:buNone/>
            </a:pPr>
            <a:r>
              <a:rPr lang="en-US"/>
              <a:t>3. Team Building:</a:t>
            </a:r>
            <a:endParaRPr lang="en-US"/>
          </a:p>
          <a:p>
            <a:pPr marL="0" indent="0">
              <a:buNone/>
            </a:pPr>
            <a:r>
              <a:rPr lang="en-US"/>
              <a:t>a. Open Communication:</a:t>
            </a:r>
            <a:endParaRPr lang="en-US"/>
          </a:p>
          <a:p>
            <a:pPr marL="0" indent="0">
              <a:buNone/>
            </a:pPr>
            <a:r>
              <a:rPr lang="en-US"/>
              <a:t>Principle: Foster open and transparent communication.</a:t>
            </a:r>
            <a:endParaRPr lang="en-US"/>
          </a:p>
          <a:p>
            <a:pPr marL="0" indent="0">
              <a:buNone/>
            </a:pPr>
            <a:r>
              <a:rPr lang="en-US"/>
              <a:t>Reasoning: Open communication builds trust, resolves conflicts efficiently, and encourages idea sharing.</a:t>
            </a:r>
            <a:endParaRPr lang="en-US"/>
          </a:p>
          <a:p>
            <a:pPr marL="0" indent="0">
              <a:buNone/>
            </a:pPr>
            <a:r>
              <a:rPr lang="en-US"/>
              <a:t>b. Team Bonding Activities:</a:t>
            </a:r>
            <a:endParaRPr lang="en-US"/>
          </a:p>
          <a:p>
            <a:pPr marL="0" indent="0">
              <a:buNone/>
            </a:pPr>
            <a:r>
              <a:rPr lang="en-US"/>
              <a:t>Principle: Organize team-building activities.</a:t>
            </a:r>
            <a:endParaRPr lang="en-US"/>
          </a:p>
          <a:p>
            <a:pPr marL="0" indent="0">
              <a:buNone/>
            </a:pPr>
            <a:r>
              <a:rPr lang="en-US"/>
              <a:t>Reasoning: Activities outside work enhance team cohesion, creating a positive and collaborative atmosphere.</a:t>
            </a:r>
            <a:endParaRPr lang="en-US"/>
          </a:p>
          <a:p>
            <a:pPr marL="0" indent="0">
              <a:buNone/>
            </a:pPr>
            <a:r>
              <a:rPr lang="en-US"/>
              <a:t>c. Recognition and Rewards:</a:t>
            </a:r>
            <a:endParaRPr lang="en-US"/>
          </a:p>
          <a:p>
            <a:pPr marL="0" indent="0">
              <a:buNone/>
            </a:pPr>
            <a:r>
              <a:rPr lang="en-US"/>
              <a:t>Principle: Recognize and reward achievements.</a:t>
            </a:r>
            <a:endParaRPr lang="en-US"/>
          </a:p>
          <a:p>
            <a:pPr marL="0" indent="0">
              <a:buNone/>
            </a:pPr>
            <a:r>
              <a:rPr lang="en-US"/>
              <a:t>Reasoning: Acknowledgment boosts morale, motivates employees, and reinforces a culture of excellence.</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key principles of setting up the right team of employees for the startup at all stages</a:t>
            </a:r>
            <a:endParaRPr lang="en-US"/>
          </a:p>
        </p:txBody>
      </p:sp>
      <p:sp>
        <p:nvSpPr>
          <p:cNvPr id="3" name="Content Placeholder 2"/>
          <p:cNvSpPr>
            <a:spLocks noGrp="1"/>
          </p:cNvSpPr>
          <p:nvPr>
            <p:ph idx="1"/>
          </p:nvPr>
        </p:nvSpPr>
        <p:spPr/>
        <p:txBody>
          <a:bodyPr>
            <a:normAutofit fontScale="40000"/>
          </a:bodyPr>
          <a:p>
            <a:pPr marL="0" indent="0">
              <a:buNone/>
            </a:pPr>
            <a:r>
              <a:rPr lang="en-US"/>
              <a:t>4. Promotion/Firing:</a:t>
            </a:r>
            <a:endParaRPr lang="en-US"/>
          </a:p>
          <a:p>
            <a:pPr marL="0" indent="0">
              <a:buNone/>
            </a:pPr>
            <a:r>
              <a:rPr lang="en-US"/>
              <a:t>a. Performance-Based Promotions:</a:t>
            </a:r>
            <a:endParaRPr lang="en-US"/>
          </a:p>
          <a:p>
            <a:pPr marL="0" indent="0">
              <a:buNone/>
            </a:pPr>
            <a:r>
              <a:rPr lang="en-US"/>
              <a:t>Principle: Base promotions on performance and contributions.</a:t>
            </a:r>
            <a:endParaRPr lang="en-US"/>
          </a:p>
          <a:p>
            <a:pPr marL="0" indent="0">
              <a:buNone/>
            </a:pPr>
            <a:r>
              <a:rPr lang="en-US"/>
              <a:t>Reasoning: Performance-based promotions motivate employees, demonstrating that hard work is valued.</a:t>
            </a:r>
            <a:endParaRPr lang="en-US"/>
          </a:p>
          <a:p>
            <a:pPr marL="0" indent="0">
              <a:buNone/>
            </a:pPr>
            <a:r>
              <a:rPr lang="en-US"/>
              <a:t>b. Constructive Feedback:</a:t>
            </a:r>
            <a:endParaRPr lang="en-US"/>
          </a:p>
          <a:p>
            <a:pPr marL="0" indent="0">
              <a:buNone/>
            </a:pPr>
            <a:r>
              <a:rPr lang="en-US"/>
              <a:t>Principle: Provide constructive feedback for improvement.</a:t>
            </a:r>
            <a:endParaRPr lang="en-US"/>
          </a:p>
          <a:p>
            <a:pPr marL="0" indent="0">
              <a:buNone/>
            </a:pPr>
            <a:r>
              <a:rPr lang="en-US"/>
              <a:t>Reasoning: Regular feedback, both positive and constructive, guides development and addresses performance issues.</a:t>
            </a:r>
            <a:endParaRPr lang="en-US"/>
          </a:p>
          <a:p>
            <a:pPr marL="0" indent="0">
              <a:buNone/>
            </a:pPr>
            <a:r>
              <a:rPr lang="en-US"/>
              <a:t>c. Fair and Transparent Processes:</a:t>
            </a:r>
            <a:endParaRPr lang="en-US"/>
          </a:p>
          <a:p>
            <a:pPr marL="0" indent="0">
              <a:buNone/>
            </a:pPr>
            <a:r>
              <a:rPr lang="en-US"/>
              <a:t>Principle: Ensure fairness and transparency in promotion and termination processes.</a:t>
            </a:r>
            <a:endParaRPr lang="en-US"/>
          </a:p>
          <a:p>
            <a:pPr marL="0" indent="0">
              <a:buNone/>
            </a:pPr>
            <a:r>
              <a:rPr lang="en-US"/>
              <a:t>Reasoning: Fairness builds trust, and transparency reduces uncertainty, fostering a healthy workplace culture.</a:t>
            </a:r>
            <a:endParaRPr lang="en-US"/>
          </a:p>
          <a:p>
            <a:pPr marL="0" indent="0">
              <a:buNone/>
            </a:pPr>
            <a:r>
              <a:rPr lang="en-US"/>
              <a:t>d. Timely Termination for Misalignment:</a:t>
            </a:r>
            <a:endParaRPr lang="en-US"/>
          </a:p>
          <a:p>
            <a:pPr marL="0" indent="0">
              <a:buNone/>
            </a:pPr>
            <a:r>
              <a:rPr lang="en-US"/>
              <a:t>Principle: Terminate employees promptly if misalignment persists.</a:t>
            </a:r>
            <a:endParaRPr lang="en-US"/>
          </a:p>
          <a:p>
            <a:pPr marL="0" indent="0">
              <a:buNone/>
            </a:pPr>
            <a:r>
              <a:rPr lang="en-US"/>
              <a:t>Reasoning: Timely action prevents negative impacts on team morale and the startup's overall performance.</a:t>
            </a:r>
            <a:endParaRPr lang="en-US"/>
          </a:p>
          <a:p>
            <a:pPr marL="0" indent="0">
              <a:buNone/>
            </a:pPr>
            <a:r>
              <a:rPr lang="en-US"/>
              <a:t>Conclusion:</a:t>
            </a:r>
            <a:endParaRPr lang="en-US"/>
          </a:p>
          <a:p>
            <a:pPr marL="0" indent="0">
              <a:buNone/>
            </a:pPr>
            <a:r>
              <a:rPr lang="en-US"/>
              <a:t>Establishing the right team involves aligning values, fostering continuous learning, and creating an inclusive, collaborative culture. Regular assessments and adjustments ensure the team remains adaptable and supportive of the startup's mission at every stage of growth.</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The role, types and features of remote team collaboration tools.</a:t>
            </a:r>
            <a:endParaRPr lang="en-US"/>
          </a:p>
        </p:txBody>
      </p:sp>
      <p:sp>
        <p:nvSpPr>
          <p:cNvPr id="3" name="Content Placeholder 2"/>
          <p:cNvSpPr>
            <a:spLocks noGrp="1"/>
          </p:cNvSpPr>
          <p:nvPr>
            <p:ph idx="1"/>
          </p:nvPr>
        </p:nvSpPr>
        <p:spPr>
          <a:xfrm>
            <a:off x="320675" y="1825625"/>
            <a:ext cx="11426190" cy="4775835"/>
          </a:xfrm>
        </p:spPr>
        <p:txBody>
          <a:bodyPr>
            <a:normAutofit fontScale="35000"/>
          </a:bodyPr>
          <a:p>
            <a:r>
              <a:rPr lang="en-US"/>
              <a:t>Remote team collaboration tools play a crucial role in enabling effective communication, coordination, and collaboration among team members who are geographically dispersed. These tools are essential for remote or distributed teams to work together seamlessly. Here's an overview of their role, types, and features:</a:t>
            </a:r>
            <a:endParaRPr lang="en-US"/>
          </a:p>
          <a:p>
            <a:r>
              <a:rPr lang="en-US"/>
              <a:t>Role of Remote Team Collaboration Tools:</a:t>
            </a:r>
            <a:endParaRPr lang="en-US"/>
          </a:p>
          <a:p>
            <a:endParaRPr lang="en-US"/>
          </a:p>
          <a:p>
            <a:r>
              <a:rPr lang="en-US"/>
              <a:t>Facilitate Communication:</a:t>
            </a:r>
            <a:endParaRPr lang="en-US"/>
          </a:p>
          <a:p>
            <a:r>
              <a:rPr lang="en-US"/>
              <a:t>Enable real-time communication and messaging.</a:t>
            </a:r>
            <a:endParaRPr lang="en-US"/>
          </a:p>
          <a:p>
            <a:r>
              <a:rPr lang="en-US"/>
              <a:t>Provide channels for team discussions and updates.</a:t>
            </a:r>
            <a:endParaRPr lang="en-US"/>
          </a:p>
          <a:p>
            <a:r>
              <a:rPr lang="en-US"/>
              <a:t>Support video and voice calls to enhance virtual meetings.</a:t>
            </a:r>
            <a:endParaRPr lang="en-US"/>
          </a:p>
          <a:p>
            <a:endParaRPr lang="en-US"/>
          </a:p>
          <a:p>
            <a:r>
              <a:rPr lang="en-US"/>
              <a:t>Enhance Collaboration:</a:t>
            </a:r>
            <a:endParaRPr lang="en-US"/>
          </a:p>
          <a:p>
            <a:r>
              <a:rPr lang="en-US"/>
              <a:t>Enable shared document editing and collaboration on projects.</a:t>
            </a:r>
            <a:endParaRPr lang="en-US"/>
          </a:p>
          <a:p>
            <a:r>
              <a:rPr lang="en-US"/>
              <a:t>Facilitate file sharing for seamless information exchange.</a:t>
            </a:r>
            <a:endParaRPr lang="en-US"/>
          </a:p>
          <a:p>
            <a:r>
              <a:rPr lang="en-US"/>
              <a:t>Support project management and task tracking.</a:t>
            </a:r>
            <a:endParaRPr lang="en-US"/>
          </a:p>
          <a:p>
            <a:endParaRPr lang="en-US"/>
          </a:p>
          <a:p>
            <a:r>
              <a:rPr lang="en-US"/>
              <a:t>Promote Transparency:</a:t>
            </a:r>
            <a:endParaRPr lang="en-US"/>
          </a:p>
          <a:p>
            <a:r>
              <a:rPr lang="en-US"/>
              <a:t>Provide visibility into team members' activities and progress.</a:t>
            </a:r>
            <a:endParaRPr lang="en-US"/>
          </a:p>
          <a:p>
            <a:r>
              <a:rPr lang="en-US"/>
              <a:t>Ensure access to shared calendars, schedules, and project timelines.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The role, types and features of remote team collaboration tools.</a:t>
            </a:r>
            <a:endParaRPr lang="en-US"/>
          </a:p>
        </p:txBody>
      </p:sp>
      <p:sp>
        <p:nvSpPr>
          <p:cNvPr id="3" name="Content Placeholder 2"/>
          <p:cNvSpPr>
            <a:spLocks noGrp="1"/>
          </p:cNvSpPr>
          <p:nvPr>
            <p:ph idx="1"/>
          </p:nvPr>
        </p:nvSpPr>
        <p:spPr>
          <a:xfrm>
            <a:off x="838200" y="1825625"/>
            <a:ext cx="10515600" cy="5032375"/>
          </a:xfrm>
        </p:spPr>
        <p:txBody>
          <a:bodyPr>
            <a:normAutofit fontScale="35000"/>
          </a:bodyPr>
          <a:p>
            <a:r>
              <a:rPr lang="en-US"/>
              <a:t>Improve Productivity:</a:t>
            </a:r>
            <a:endParaRPr lang="en-US"/>
          </a:p>
          <a:p>
            <a:r>
              <a:rPr lang="en-US"/>
              <a:t>Streamline workflow and task management.</a:t>
            </a:r>
            <a:endParaRPr lang="en-US"/>
          </a:p>
          <a:p>
            <a:r>
              <a:rPr lang="en-US"/>
              <a:t>Integrate with other productivity tools for a unified experience.</a:t>
            </a:r>
            <a:endParaRPr lang="en-US"/>
          </a:p>
          <a:p>
            <a:r>
              <a:rPr lang="en-US"/>
              <a:t>Facilitate remote access to essential resources.</a:t>
            </a:r>
            <a:endParaRPr lang="en-US"/>
          </a:p>
          <a:p>
            <a:endParaRPr lang="en-US"/>
          </a:p>
          <a:p>
            <a:r>
              <a:rPr lang="en-US"/>
              <a:t>Foster Team Bonding:</a:t>
            </a:r>
            <a:endParaRPr lang="en-US"/>
          </a:p>
          <a:p>
            <a:r>
              <a:rPr lang="en-US"/>
              <a:t>Incorporate features for virtual team building and social interaction.</a:t>
            </a:r>
            <a:endParaRPr lang="en-US"/>
          </a:p>
          <a:p>
            <a:r>
              <a:rPr lang="en-US"/>
              <a:t>Create channels for non-work-related discussions and celebrations.</a:t>
            </a:r>
            <a:endParaRPr lang="en-US"/>
          </a:p>
          <a:p>
            <a:r>
              <a:rPr lang="en-US"/>
              <a:t>Types of Remote Team Collaboration Tools:</a:t>
            </a:r>
            <a:endParaRPr lang="en-US"/>
          </a:p>
          <a:p>
            <a:endParaRPr lang="en-US"/>
          </a:p>
          <a:p>
            <a:r>
              <a:rPr lang="en-US"/>
              <a:t>Communication Tools:</a:t>
            </a:r>
            <a:endParaRPr lang="en-US"/>
          </a:p>
          <a:p>
            <a:r>
              <a:rPr lang="en-US"/>
              <a:t>Examples: Slack, Microsoft Teams, Discord.</a:t>
            </a:r>
            <a:endParaRPr lang="en-US"/>
          </a:p>
          <a:p>
            <a:r>
              <a:rPr lang="en-US"/>
              <a:t>Features: Real-time messaging, channels, video conferencing.</a:t>
            </a:r>
            <a:endParaRPr lang="en-US"/>
          </a:p>
          <a:p>
            <a:endParaRPr lang="en-US"/>
          </a:p>
          <a:p>
            <a:r>
              <a:rPr lang="en-US"/>
              <a:t>Project Management Tools:</a:t>
            </a:r>
            <a:endParaRPr lang="en-US"/>
          </a:p>
          <a:p>
            <a:r>
              <a:rPr lang="en-US"/>
              <a:t>Examples: Trello, Asana, Jira.</a:t>
            </a:r>
            <a:endParaRPr lang="en-US"/>
          </a:p>
          <a:p>
            <a:r>
              <a:rPr lang="en-US"/>
              <a:t>Features: Task assignment, progress tracking, project timelines.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The role, types and features of remote team collaboration tools.</a:t>
            </a:r>
            <a:endParaRPr lang="en-US"/>
          </a:p>
        </p:txBody>
      </p:sp>
      <p:sp>
        <p:nvSpPr>
          <p:cNvPr id="3" name="Content Placeholder 2"/>
          <p:cNvSpPr>
            <a:spLocks noGrp="1"/>
          </p:cNvSpPr>
          <p:nvPr>
            <p:ph idx="1"/>
          </p:nvPr>
        </p:nvSpPr>
        <p:spPr>
          <a:xfrm>
            <a:off x="341630" y="1825625"/>
            <a:ext cx="11850370" cy="4631690"/>
          </a:xfrm>
        </p:spPr>
        <p:txBody>
          <a:bodyPr>
            <a:normAutofit fontScale="45000"/>
          </a:bodyPr>
          <a:p>
            <a:r>
              <a:rPr lang="en-US"/>
              <a:t>File Sharing and Storage Tools:</a:t>
            </a:r>
            <a:endParaRPr lang="en-US"/>
          </a:p>
          <a:p>
            <a:r>
              <a:rPr lang="en-US"/>
              <a:t>Examples: Google Drive, Dropbox, Microsoft OneDrive.</a:t>
            </a:r>
            <a:endParaRPr lang="en-US"/>
          </a:p>
          <a:p>
            <a:r>
              <a:rPr lang="en-US"/>
              <a:t>Features: Secure file storage, version control, document sharing.</a:t>
            </a:r>
            <a:endParaRPr lang="en-US"/>
          </a:p>
          <a:p>
            <a:endParaRPr lang="en-US"/>
          </a:p>
          <a:p>
            <a:r>
              <a:rPr lang="en-US"/>
              <a:t>Video Conferencing Tools:</a:t>
            </a:r>
            <a:endParaRPr lang="en-US"/>
          </a:p>
          <a:p>
            <a:r>
              <a:rPr lang="en-US"/>
              <a:t>Examples: Zoom, Microsoft Teams, Google Meet.</a:t>
            </a:r>
            <a:endParaRPr lang="en-US"/>
          </a:p>
          <a:p>
            <a:r>
              <a:rPr lang="en-US"/>
              <a:t>Features: Video calls, screen sharing, virtual backgrounds.</a:t>
            </a:r>
            <a:endParaRPr lang="en-US"/>
          </a:p>
          <a:p>
            <a:endParaRPr lang="en-US"/>
          </a:p>
          <a:p>
            <a:r>
              <a:rPr lang="en-US"/>
              <a:t>Collaborative Editing Tools:</a:t>
            </a:r>
            <a:endParaRPr lang="en-US"/>
          </a:p>
          <a:p>
            <a:r>
              <a:rPr lang="en-US"/>
              <a:t>Examples: Google Workspace, Microsoft 365.</a:t>
            </a:r>
            <a:endParaRPr lang="en-US"/>
          </a:p>
          <a:p>
            <a:r>
              <a:rPr lang="en-US"/>
              <a:t>Features: Real-time document editing, collaboration on files.</a:t>
            </a:r>
            <a:endParaRPr lang="en-US"/>
          </a:p>
          <a:p>
            <a:endParaRPr lang="en-US"/>
          </a:p>
          <a:p>
            <a:r>
              <a:rPr lang="en-US"/>
              <a:t>Task Management Tools:</a:t>
            </a:r>
            <a:endParaRPr lang="en-US"/>
          </a:p>
          <a:p>
            <a:r>
              <a:rPr lang="en-US"/>
              <a:t>Examples: Todoist, Wrike, Monday.com.</a:t>
            </a:r>
            <a:endParaRPr lang="en-US"/>
          </a:p>
          <a:p>
            <a:r>
              <a:rPr lang="en-US"/>
              <a:t>Features: Task creation, assignment, deadlines.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The role, types and features of remote team collaboration tools.</a:t>
            </a:r>
            <a:endParaRPr lang="en-US"/>
          </a:p>
        </p:txBody>
      </p:sp>
      <p:sp>
        <p:nvSpPr>
          <p:cNvPr id="3" name="Content Placeholder 2"/>
          <p:cNvSpPr>
            <a:spLocks noGrp="1"/>
          </p:cNvSpPr>
          <p:nvPr>
            <p:ph idx="1"/>
          </p:nvPr>
        </p:nvSpPr>
        <p:spPr>
          <a:xfrm>
            <a:off x="351790" y="1825625"/>
            <a:ext cx="11560810" cy="4351655"/>
          </a:xfrm>
        </p:spPr>
        <p:txBody>
          <a:bodyPr>
            <a:normAutofit fontScale="25000"/>
          </a:bodyPr>
          <a:p>
            <a:r>
              <a:rPr lang="en-US"/>
              <a:t>Time Tracking Tools:</a:t>
            </a:r>
            <a:endParaRPr lang="en-US"/>
          </a:p>
          <a:p>
            <a:r>
              <a:rPr lang="en-US"/>
              <a:t>Examples: Toggl, Harvest, Clockify.</a:t>
            </a:r>
            <a:endParaRPr lang="en-US"/>
          </a:p>
          <a:p>
            <a:r>
              <a:rPr lang="en-US"/>
              <a:t>Features: Time tracking, reporting, invoicing.</a:t>
            </a:r>
            <a:endParaRPr lang="en-US"/>
          </a:p>
          <a:p>
            <a:endParaRPr lang="en-US"/>
          </a:p>
          <a:p>
            <a:r>
              <a:rPr lang="en-US"/>
              <a:t>Virtual Whiteboard Tools:</a:t>
            </a:r>
            <a:endParaRPr lang="en-US"/>
          </a:p>
          <a:p>
            <a:r>
              <a:rPr lang="en-US"/>
              <a:t>Examples: Miro, MURAL, Microsoft Whiteboard.</a:t>
            </a:r>
            <a:endParaRPr lang="en-US"/>
          </a:p>
          <a:p>
            <a:r>
              <a:rPr lang="en-US"/>
              <a:t>Features: Digital whiteboard, collaborative brainstorming.</a:t>
            </a:r>
            <a:endParaRPr lang="en-US"/>
          </a:p>
          <a:p>
            <a:r>
              <a:rPr lang="en-US"/>
              <a:t>Features of Remote Team Collaboration Tools:</a:t>
            </a:r>
            <a:endParaRPr lang="en-US"/>
          </a:p>
          <a:p>
            <a:endParaRPr lang="en-US"/>
          </a:p>
          <a:p>
            <a:r>
              <a:rPr lang="en-US"/>
              <a:t>User-Friendly Interface:</a:t>
            </a:r>
            <a:endParaRPr lang="en-US"/>
          </a:p>
          <a:p>
            <a:r>
              <a:rPr lang="en-US"/>
              <a:t>Intuitive design for easy navigation and usage.</a:t>
            </a:r>
            <a:endParaRPr lang="en-US"/>
          </a:p>
          <a:p>
            <a:endParaRPr lang="en-US"/>
          </a:p>
          <a:p>
            <a:r>
              <a:rPr lang="en-US"/>
              <a:t>Cross-Platform Compatibility:</a:t>
            </a:r>
            <a:endParaRPr lang="en-US"/>
          </a:p>
          <a:p>
            <a:r>
              <a:rPr lang="en-US"/>
              <a:t>Support for various devices and operating systems.</a:t>
            </a:r>
            <a:endParaRPr lang="en-US"/>
          </a:p>
          <a:p>
            <a:endParaRPr lang="en-US"/>
          </a:p>
          <a:p>
            <a:r>
              <a:rPr lang="en-US"/>
              <a:t>Integration Capabilities:</a:t>
            </a:r>
            <a:endParaRPr lang="en-US"/>
          </a:p>
          <a:p>
            <a:r>
              <a:rPr lang="en-US"/>
              <a:t>Compatibility with other tools and software for seamless workflows.</a:t>
            </a:r>
            <a:endParaRPr lang="en-US"/>
          </a:p>
          <a:p>
            <a:endParaRPr lang="en-US"/>
          </a:p>
          <a:p>
            <a:r>
              <a:rPr lang="en-US"/>
              <a:t>Security and Privacy:</a:t>
            </a:r>
            <a:endParaRPr lang="en-US"/>
          </a:p>
          <a:p>
            <a:r>
              <a:rPr lang="en-US"/>
              <a:t>Robust security measures to protect sensitive data.</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The role, types and features of remote team collaboration tools.</a:t>
            </a:r>
            <a:endParaRPr lang="en-US"/>
          </a:p>
        </p:txBody>
      </p:sp>
      <p:sp>
        <p:nvSpPr>
          <p:cNvPr id="3" name="Content Placeholder 2"/>
          <p:cNvSpPr>
            <a:spLocks noGrp="1"/>
          </p:cNvSpPr>
          <p:nvPr>
            <p:ph idx="1"/>
          </p:nvPr>
        </p:nvSpPr>
        <p:spPr/>
        <p:txBody>
          <a:bodyPr>
            <a:normAutofit fontScale="50000"/>
          </a:bodyPr>
          <a:p>
            <a:r>
              <a:rPr lang="en-US"/>
              <a:t>Notification and Alerts:</a:t>
            </a:r>
            <a:endParaRPr lang="en-US"/>
          </a:p>
          <a:p>
            <a:r>
              <a:rPr lang="en-US"/>
              <a:t>Alerts for updates, messages, and approaching deadlines.</a:t>
            </a:r>
            <a:endParaRPr lang="en-US"/>
          </a:p>
          <a:p>
            <a:endParaRPr lang="en-US"/>
          </a:p>
          <a:p>
            <a:r>
              <a:rPr lang="en-US"/>
              <a:t>Customization Options:</a:t>
            </a:r>
            <a:endParaRPr lang="en-US"/>
          </a:p>
          <a:p>
            <a:r>
              <a:rPr lang="en-US"/>
              <a:t>Ability to tailor the tool to the team's specific needs.</a:t>
            </a:r>
            <a:endParaRPr lang="en-US"/>
          </a:p>
          <a:p>
            <a:endParaRPr lang="en-US"/>
          </a:p>
          <a:p>
            <a:r>
              <a:rPr lang="en-US"/>
              <a:t>Scalability:</a:t>
            </a:r>
            <a:endParaRPr lang="en-US"/>
          </a:p>
          <a:p>
            <a:r>
              <a:rPr lang="en-US"/>
              <a:t>Ability to grow and adapt as the team and projects expand.</a:t>
            </a:r>
            <a:endParaRPr lang="en-US"/>
          </a:p>
          <a:p>
            <a:endParaRPr lang="en-US"/>
          </a:p>
          <a:p>
            <a:r>
              <a:rPr lang="en-US"/>
              <a:t>Collaboration Analytics:</a:t>
            </a:r>
            <a:endParaRPr lang="en-US"/>
          </a:p>
          <a:p>
            <a:r>
              <a:rPr lang="en-US"/>
              <a:t>Insights into team collaboration patterns and productivity.</a:t>
            </a:r>
            <a:endParaRPr lang="en-US"/>
          </a:p>
          <a:p>
            <a:r>
              <a:rPr lang="en-US"/>
              <a:t>Remote team collaboration tools, when chosen and implemented strategically, play a pivotal role in overcoming the challenges of working in a distributed environment and fostering effective teamwork.</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Kanban Board</a:t>
            </a:r>
            <a:endParaRPr lang="en-IN" dirty="0"/>
          </a:p>
        </p:txBody>
      </p:sp>
      <p:pic>
        <p:nvPicPr>
          <p:cNvPr id="7" name="Content Placeholder 6"/>
          <p:cNvPicPr>
            <a:picLocks noGrp="1" noChangeAspect="1"/>
          </p:cNvPicPr>
          <p:nvPr>
            <p:ph idx="1"/>
          </p:nvPr>
        </p:nvPicPr>
        <p:blipFill>
          <a:blip r:embed="rId1"/>
          <a:stretch>
            <a:fillRect/>
          </a:stretch>
        </p:blipFill>
        <p:spPr>
          <a:xfrm>
            <a:off x="1086534" y="3429000"/>
            <a:ext cx="4390034" cy="1329447"/>
          </a:xfrm>
        </p:spPr>
      </p:pic>
      <p:pic>
        <p:nvPicPr>
          <p:cNvPr id="5" name="Picture 4"/>
          <p:cNvPicPr>
            <a:picLocks noChangeAspect="1"/>
          </p:cNvPicPr>
          <p:nvPr/>
        </p:nvPicPr>
        <p:blipFill>
          <a:blip r:embed="rId2"/>
          <a:stretch>
            <a:fillRect/>
          </a:stretch>
        </p:blipFill>
        <p:spPr>
          <a:xfrm>
            <a:off x="1211306" y="2074868"/>
            <a:ext cx="4127610" cy="1115438"/>
          </a:xfrm>
          <a:prstGeom prst="rect">
            <a:avLst/>
          </a:prstGeom>
        </p:spPr>
      </p:pic>
      <p:pic>
        <p:nvPicPr>
          <p:cNvPr id="9" name="Picture 8"/>
          <p:cNvPicPr>
            <a:picLocks noChangeAspect="1"/>
          </p:cNvPicPr>
          <p:nvPr/>
        </p:nvPicPr>
        <p:blipFill>
          <a:blip r:embed="rId3"/>
          <a:stretch>
            <a:fillRect/>
          </a:stretch>
        </p:blipFill>
        <p:spPr>
          <a:xfrm>
            <a:off x="838200" y="4857135"/>
            <a:ext cx="5810250" cy="1371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stretch>
            <a:fillRect/>
          </a:stretch>
        </p:blipFill>
        <p:spPr>
          <a:xfrm>
            <a:off x="1702465" y="3782742"/>
            <a:ext cx="6697014" cy="2769140"/>
          </a:xfrm>
        </p:spPr>
      </p:pic>
      <p:sp>
        <p:nvSpPr>
          <p:cNvPr id="7" name="TextBox 6"/>
          <p:cNvSpPr txBox="1"/>
          <p:nvPr/>
        </p:nvSpPr>
        <p:spPr>
          <a:xfrm>
            <a:off x="3048778" y="3244334"/>
            <a:ext cx="6097554" cy="368300"/>
          </a:xfrm>
          <a:prstGeom prst="rect">
            <a:avLst/>
          </a:prstGeom>
          <a:noFill/>
        </p:spPr>
        <p:txBody>
          <a:bodyPr wrap="square">
            <a:spAutoFit/>
          </a:bodyPr>
          <a:lstStyle/>
          <a:p>
            <a:r>
              <a:rPr lang="en-US" sz="1800" b="0" i="0" u="none" strike="noStrike" baseline="0" dirty="0">
                <a:latin typeface="Times New Roman" panose="02020603050405020304" charset="0"/>
                <a:cs typeface="Times New Roman" panose="02020603050405020304" charset="0"/>
              </a:rPr>
              <a:t>Fig. Rules for Brainstorming</a:t>
            </a:r>
            <a:endParaRPr lang="en-IN" dirty="0">
              <a:latin typeface="Times New Roman" panose="02020603050405020304" charset="0"/>
              <a:cs typeface="Times New Roman" panose="02020603050405020304" charset="0"/>
            </a:endParaRPr>
          </a:p>
        </p:txBody>
      </p:sp>
      <p:sp>
        <p:nvSpPr>
          <p:cNvPr id="9" name="TextBox 8"/>
          <p:cNvSpPr txBox="1"/>
          <p:nvPr/>
        </p:nvSpPr>
        <p:spPr>
          <a:xfrm>
            <a:off x="2134378" y="2005846"/>
            <a:ext cx="9454242" cy="645160"/>
          </a:xfrm>
          <a:prstGeom prst="rect">
            <a:avLst/>
          </a:prstGeom>
          <a:noFill/>
        </p:spPr>
        <p:txBody>
          <a:bodyPr wrap="square">
            <a:spAutoFit/>
          </a:bodyPr>
          <a:lstStyle/>
          <a:p>
            <a:pPr algn="l"/>
            <a:r>
              <a:rPr lang="en-US" sz="1800" b="0" i="0" u="none" strike="noStrike" baseline="0" dirty="0">
                <a:latin typeface="Times New Roman" panose="02020603050405020304" charset="0"/>
                <a:cs typeface="Times New Roman" panose="02020603050405020304" charset="0"/>
              </a:rPr>
              <a:t>Brainstorm: to try to solve a problem by talking with other people : to discuss a problem and</a:t>
            </a:r>
            <a:endParaRPr lang="en-US" sz="1800" b="0" i="0" u="none" strike="noStrike" baseline="0" dirty="0">
              <a:latin typeface="Times New Roman" panose="02020603050405020304" charset="0"/>
              <a:cs typeface="Times New Roman" panose="02020603050405020304" charset="0"/>
            </a:endParaRPr>
          </a:p>
          <a:p>
            <a:pPr algn="l"/>
            <a:r>
              <a:rPr lang="en-IN" sz="1800" b="0" i="0" u="none" strike="noStrike" baseline="0" dirty="0">
                <a:latin typeface="Times New Roman" panose="02020603050405020304" charset="0"/>
                <a:cs typeface="Times New Roman" panose="02020603050405020304" charset="0"/>
              </a:rPr>
              <a:t>suggest solutions,</a:t>
            </a:r>
            <a:endParaRPr lang="en-IN" dirty="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540774" y="2583460"/>
            <a:ext cx="5810865" cy="2814450"/>
          </a:xfrm>
        </p:spPr>
      </p:pic>
      <p:pic>
        <p:nvPicPr>
          <p:cNvPr id="7" name="Picture 6"/>
          <p:cNvPicPr>
            <a:picLocks noChangeAspect="1"/>
          </p:cNvPicPr>
          <p:nvPr/>
        </p:nvPicPr>
        <p:blipFill>
          <a:blip r:embed="rId2"/>
          <a:stretch>
            <a:fillRect/>
          </a:stretch>
        </p:blipFill>
        <p:spPr>
          <a:xfrm>
            <a:off x="7829940" y="2609400"/>
            <a:ext cx="2759402" cy="2157803"/>
          </a:xfrm>
          <a:prstGeom prst="rect">
            <a:avLst/>
          </a:prstGeom>
        </p:spPr>
      </p:pic>
      <p:sp>
        <p:nvSpPr>
          <p:cNvPr id="8" name="TextBox 7"/>
          <p:cNvSpPr txBox="1"/>
          <p:nvPr/>
        </p:nvSpPr>
        <p:spPr>
          <a:xfrm>
            <a:off x="7914968" y="1690688"/>
            <a:ext cx="2526890" cy="400110"/>
          </a:xfrm>
          <a:prstGeom prst="rect">
            <a:avLst/>
          </a:prstGeom>
          <a:noFill/>
        </p:spPr>
        <p:txBody>
          <a:bodyPr wrap="square" rtlCol="0">
            <a:spAutoFit/>
          </a:bodyPr>
          <a:lstStyle/>
          <a:p>
            <a:r>
              <a:rPr lang="en-IN" sz="2000" b="1" dirty="0"/>
              <a:t>How Kanban Works</a:t>
            </a:r>
            <a:endParaRPr lang="en-IN" sz="2000" b="1" dirty="0"/>
          </a:p>
        </p:txBody>
      </p:sp>
      <p:sp>
        <p:nvSpPr>
          <p:cNvPr id="11" name="TextBox 10"/>
          <p:cNvSpPr txBox="1"/>
          <p:nvPr/>
        </p:nvSpPr>
        <p:spPr>
          <a:xfrm>
            <a:off x="1347019" y="1877961"/>
            <a:ext cx="2340078" cy="400110"/>
          </a:xfrm>
          <a:prstGeom prst="rect">
            <a:avLst/>
          </a:prstGeom>
          <a:noFill/>
        </p:spPr>
        <p:txBody>
          <a:bodyPr wrap="square" rtlCol="0">
            <a:spAutoFit/>
          </a:bodyPr>
          <a:lstStyle/>
          <a:p>
            <a:r>
              <a:rPr lang="en-IN" sz="2000" b="1" dirty="0"/>
              <a:t>Why Kanban Boards</a:t>
            </a:r>
            <a:endParaRPr lang="en-IN" sz="20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stretch>
            <a:fillRect/>
          </a:stretch>
        </p:blipFill>
        <p:spPr>
          <a:xfrm>
            <a:off x="442452" y="2828221"/>
            <a:ext cx="5751871" cy="2914650"/>
          </a:xfrm>
        </p:spPr>
      </p:pic>
      <p:sp>
        <p:nvSpPr>
          <p:cNvPr id="6" name="TextBox 5"/>
          <p:cNvSpPr txBox="1"/>
          <p:nvPr/>
        </p:nvSpPr>
        <p:spPr>
          <a:xfrm>
            <a:off x="838200" y="2212258"/>
            <a:ext cx="2386781" cy="400110"/>
          </a:xfrm>
          <a:prstGeom prst="rect">
            <a:avLst/>
          </a:prstGeom>
          <a:noFill/>
        </p:spPr>
        <p:txBody>
          <a:bodyPr wrap="square" rtlCol="0">
            <a:spAutoFit/>
          </a:bodyPr>
          <a:lstStyle/>
          <a:p>
            <a:r>
              <a:rPr lang="en-IN" sz="2000" b="1" dirty="0"/>
              <a:t>1 Visualise Work</a:t>
            </a:r>
            <a:endParaRPr lang="en-IN" sz="2000" b="1" dirty="0"/>
          </a:p>
        </p:txBody>
      </p:sp>
      <p:pic>
        <p:nvPicPr>
          <p:cNvPr id="8" name="Picture 7"/>
          <p:cNvPicPr>
            <a:picLocks noChangeAspect="1"/>
          </p:cNvPicPr>
          <p:nvPr/>
        </p:nvPicPr>
        <p:blipFill>
          <a:blip r:embed="rId2"/>
          <a:stretch>
            <a:fillRect/>
          </a:stretch>
        </p:blipFill>
        <p:spPr>
          <a:xfrm>
            <a:off x="6276360" y="2828221"/>
            <a:ext cx="5695950" cy="2914650"/>
          </a:xfrm>
          <a:prstGeom prst="rect">
            <a:avLst/>
          </a:prstGeom>
        </p:spPr>
      </p:pic>
      <p:sp>
        <p:nvSpPr>
          <p:cNvPr id="9" name="TextBox 8"/>
          <p:cNvSpPr txBox="1"/>
          <p:nvPr/>
        </p:nvSpPr>
        <p:spPr>
          <a:xfrm>
            <a:off x="7216877" y="2212258"/>
            <a:ext cx="3460955" cy="400110"/>
          </a:xfrm>
          <a:prstGeom prst="rect">
            <a:avLst/>
          </a:prstGeom>
          <a:noFill/>
        </p:spPr>
        <p:txBody>
          <a:bodyPr wrap="square" rtlCol="0">
            <a:spAutoFit/>
          </a:bodyPr>
          <a:lstStyle/>
          <a:p>
            <a:r>
              <a:rPr lang="en-IN" sz="2000" b="1" dirty="0"/>
              <a:t>2 Limit Work in Progress (WIP)</a:t>
            </a:r>
            <a:endParaRPr lang="en-IN" sz="20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 name="Content Placeholder 7"/>
          <p:cNvPicPr>
            <a:picLocks noGrp="1" noChangeAspect="1"/>
          </p:cNvPicPr>
          <p:nvPr>
            <p:ph idx="1"/>
          </p:nvPr>
        </p:nvPicPr>
        <p:blipFill>
          <a:blip r:embed="rId1"/>
          <a:stretch>
            <a:fillRect/>
          </a:stretch>
        </p:blipFill>
        <p:spPr>
          <a:xfrm>
            <a:off x="5990891" y="3060953"/>
            <a:ext cx="5955303" cy="2720415"/>
          </a:xfrm>
        </p:spPr>
      </p:pic>
      <p:pic>
        <p:nvPicPr>
          <p:cNvPr id="5" name="Picture 4"/>
          <p:cNvPicPr>
            <a:picLocks noChangeAspect="1"/>
          </p:cNvPicPr>
          <p:nvPr/>
        </p:nvPicPr>
        <p:blipFill>
          <a:blip r:embed="rId2"/>
          <a:stretch>
            <a:fillRect/>
          </a:stretch>
        </p:blipFill>
        <p:spPr>
          <a:xfrm>
            <a:off x="106631" y="3060953"/>
            <a:ext cx="5745085" cy="2720415"/>
          </a:xfrm>
          <a:prstGeom prst="rect">
            <a:avLst/>
          </a:prstGeom>
        </p:spPr>
      </p:pic>
      <p:sp>
        <p:nvSpPr>
          <p:cNvPr id="6" name="TextBox 5"/>
          <p:cNvSpPr txBox="1"/>
          <p:nvPr/>
        </p:nvSpPr>
        <p:spPr>
          <a:xfrm>
            <a:off x="1327355" y="2507226"/>
            <a:ext cx="3303639" cy="400110"/>
          </a:xfrm>
          <a:prstGeom prst="rect">
            <a:avLst/>
          </a:prstGeom>
          <a:noFill/>
        </p:spPr>
        <p:txBody>
          <a:bodyPr wrap="square" rtlCol="0">
            <a:spAutoFit/>
          </a:bodyPr>
          <a:lstStyle/>
          <a:p>
            <a:r>
              <a:rPr lang="en-IN" sz="2000" b="1" dirty="0"/>
              <a:t>3 Focus on Flow</a:t>
            </a:r>
            <a:endParaRPr lang="en-IN" sz="2000" b="1" dirty="0"/>
          </a:p>
        </p:txBody>
      </p:sp>
      <p:sp>
        <p:nvSpPr>
          <p:cNvPr id="9" name="TextBox 8"/>
          <p:cNvSpPr txBox="1"/>
          <p:nvPr/>
        </p:nvSpPr>
        <p:spPr>
          <a:xfrm>
            <a:off x="6957844" y="2502310"/>
            <a:ext cx="3303639" cy="400110"/>
          </a:xfrm>
          <a:prstGeom prst="rect">
            <a:avLst/>
          </a:prstGeom>
          <a:noFill/>
        </p:spPr>
        <p:txBody>
          <a:bodyPr wrap="square" rtlCol="0">
            <a:spAutoFit/>
          </a:bodyPr>
          <a:lstStyle/>
          <a:p>
            <a:r>
              <a:rPr lang="en-IN" sz="2000" b="1" dirty="0"/>
              <a:t>4 Continuous Improvement</a:t>
            </a:r>
            <a:endParaRPr lang="en-IN" sz="20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 name="Content Placeholder 6"/>
          <p:cNvPicPr>
            <a:picLocks noGrp="1" noChangeAspect="1"/>
          </p:cNvPicPr>
          <p:nvPr>
            <p:ph idx="1"/>
          </p:nvPr>
        </p:nvPicPr>
        <p:blipFill>
          <a:blip r:embed="rId1"/>
          <a:stretch>
            <a:fillRect/>
          </a:stretch>
        </p:blipFill>
        <p:spPr>
          <a:xfrm>
            <a:off x="6430297" y="2910348"/>
            <a:ext cx="4847303" cy="2684207"/>
          </a:xfrm>
        </p:spPr>
      </p:pic>
      <p:pic>
        <p:nvPicPr>
          <p:cNvPr id="5" name="Picture 4"/>
          <p:cNvPicPr>
            <a:picLocks noChangeAspect="1"/>
          </p:cNvPicPr>
          <p:nvPr/>
        </p:nvPicPr>
        <p:blipFill>
          <a:blip r:embed="rId2"/>
          <a:stretch>
            <a:fillRect/>
          </a:stretch>
        </p:blipFill>
        <p:spPr>
          <a:xfrm>
            <a:off x="717755" y="2827349"/>
            <a:ext cx="5201264" cy="3029016"/>
          </a:xfrm>
          <a:prstGeom prst="rect">
            <a:avLst/>
          </a:prstGeom>
        </p:spPr>
      </p:pic>
      <p:sp>
        <p:nvSpPr>
          <p:cNvPr id="8" name="TextBox 7"/>
          <p:cNvSpPr txBox="1"/>
          <p:nvPr/>
        </p:nvSpPr>
        <p:spPr>
          <a:xfrm>
            <a:off x="6813755" y="2182081"/>
            <a:ext cx="4041057" cy="400110"/>
          </a:xfrm>
          <a:prstGeom prst="rect">
            <a:avLst/>
          </a:prstGeom>
          <a:noFill/>
        </p:spPr>
        <p:txBody>
          <a:bodyPr wrap="square" rtlCol="0">
            <a:spAutoFit/>
          </a:bodyPr>
          <a:lstStyle/>
          <a:p>
            <a:r>
              <a:rPr lang="en-IN" sz="2000" b="1" dirty="0"/>
              <a:t>How to start with Kanban Board</a:t>
            </a:r>
            <a:endParaRPr lang="en-IN" sz="20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 name="Content Placeholder 7"/>
          <p:cNvPicPr>
            <a:picLocks noGrp="1" noChangeAspect="1"/>
          </p:cNvPicPr>
          <p:nvPr>
            <p:ph idx="1"/>
          </p:nvPr>
        </p:nvPicPr>
        <p:blipFill>
          <a:blip r:embed="rId1"/>
          <a:stretch>
            <a:fillRect/>
          </a:stretch>
        </p:blipFill>
        <p:spPr>
          <a:xfrm>
            <a:off x="5761703" y="2845108"/>
            <a:ext cx="5978013" cy="2465544"/>
          </a:xfrm>
        </p:spPr>
      </p:pic>
      <p:pic>
        <p:nvPicPr>
          <p:cNvPr id="5" name="Picture 4"/>
          <p:cNvPicPr>
            <a:picLocks noChangeAspect="1"/>
          </p:cNvPicPr>
          <p:nvPr/>
        </p:nvPicPr>
        <p:blipFill>
          <a:blip r:embed="rId2"/>
          <a:stretch>
            <a:fillRect/>
          </a:stretch>
        </p:blipFill>
        <p:spPr>
          <a:xfrm>
            <a:off x="78658" y="2873372"/>
            <a:ext cx="5486400" cy="2465544"/>
          </a:xfrm>
          <a:prstGeom prst="rect">
            <a:avLst/>
          </a:prstGeom>
        </p:spPr>
      </p:pic>
      <p:sp>
        <p:nvSpPr>
          <p:cNvPr id="6" name="TextBox 5"/>
          <p:cNvSpPr txBox="1"/>
          <p:nvPr/>
        </p:nvSpPr>
        <p:spPr>
          <a:xfrm>
            <a:off x="1465006" y="2192594"/>
            <a:ext cx="2281084" cy="400110"/>
          </a:xfrm>
          <a:prstGeom prst="rect">
            <a:avLst/>
          </a:prstGeom>
          <a:noFill/>
        </p:spPr>
        <p:txBody>
          <a:bodyPr wrap="square" rtlCol="0">
            <a:spAutoFit/>
          </a:bodyPr>
          <a:lstStyle/>
          <a:p>
            <a:r>
              <a:rPr lang="en-IN" sz="2000" b="1" dirty="0"/>
              <a:t>Map your workflow</a:t>
            </a:r>
            <a:endParaRPr lang="en-IN" sz="2000" b="1" dirty="0"/>
          </a:p>
        </p:txBody>
      </p:sp>
      <p:sp>
        <p:nvSpPr>
          <p:cNvPr id="9" name="TextBox 8"/>
          <p:cNvSpPr txBox="1"/>
          <p:nvPr/>
        </p:nvSpPr>
        <p:spPr>
          <a:xfrm>
            <a:off x="7674076" y="2332227"/>
            <a:ext cx="3052918" cy="400110"/>
          </a:xfrm>
          <a:prstGeom prst="rect">
            <a:avLst/>
          </a:prstGeom>
          <a:noFill/>
        </p:spPr>
        <p:txBody>
          <a:bodyPr wrap="square" rtlCol="0">
            <a:spAutoFit/>
          </a:bodyPr>
          <a:lstStyle/>
          <a:p>
            <a:r>
              <a:rPr lang="en-IN" sz="2000" b="1" dirty="0"/>
              <a:t>Visualize Work in Progress</a:t>
            </a:r>
            <a:endParaRPr lang="en-IN" sz="20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 name="Content Placeholder 7"/>
          <p:cNvPicPr>
            <a:picLocks noGrp="1" noChangeAspect="1"/>
          </p:cNvPicPr>
          <p:nvPr>
            <p:ph idx="1"/>
          </p:nvPr>
        </p:nvPicPr>
        <p:blipFill>
          <a:blip r:embed="rId1"/>
          <a:stretch>
            <a:fillRect/>
          </a:stretch>
        </p:blipFill>
        <p:spPr>
          <a:xfrm>
            <a:off x="6321835" y="2920180"/>
            <a:ext cx="5632040" cy="2113936"/>
          </a:xfrm>
        </p:spPr>
      </p:pic>
      <p:pic>
        <p:nvPicPr>
          <p:cNvPr id="5" name="Picture 4"/>
          <p:cNvPicPr>
            <a:picLocks noChangeAspect="1"/>
          </p:cNvPicPr>
          <p:nvPr/>
        </p:nvPicPr>
        <p:blipFill>
          <a:blip r:embed="rId2"/>
          <a:stretch>
            <a:fillRect/>
          </a:stretch>
        </p:blipFill>
        <p:spPr>
          <a:xfrm>
            <a:off x="238125" y="2920180"/>
            <a:ext cx="5857875" cy="2192594"/>
          </a:xfrm>
          <a:prstGeom prst="rect">
            <a:avLst/>
          </a:prstGeom>
        </p:spPr>
      </p:pic>
      <p:sp>
        <p:nvSpPr>
          <p:cNvPr id="6" name="TextBox 5"/>
          <p:cNvSpPr txBox="1"/>
          <p:nvPr/>
        </p:nvSpPr>
        <p:spPr>
          <a:xfrm>
            <a:off x="1465006" y="2408643"/>
            <a:ext cx="3490452" cy="400110"/>
          </a:xfrm>
          <a:prstGeom prst="rect">
            <a:avLst/>
          </a:prstGeom>
          <a:noFill/>
        </p:spPr>
        <p:txBody>
          <a:bodyPr wrap="square" rtlCol="0">
            <a:spAutoFit/>
          </a:bodyPr>
          <a:lstStyle/>
          <a:p>
            <a:r>
              <a:rPr lang="en-IN" sz="2000" b="1" dirty="0"/>
              <a:t>Set your initial WIP limits</a:t>
            </a:r>
            <a:endParaRPr lang="en-IN" sz="2000" b="1" dirty="0"/>
          </a:p>
        </p:txBody>
      </p:sp>
      <p:sp>
        <p:nvSpPr>
          <p:cNvPr id="9" name="TextBox 8"/>
          <p:cNvSpPr txBox="1"/>
          <p:nvPr/>
        </p:nvSpPr>
        <p:spPr>
          <a:xfrm>
            <a:off x="7447935" y="2393634"/>
            <a:ext cx="3490452" cy="400110"/>
          </a:xfrm>
          <a:prstGeom prst="rect">
            <a:avLst/>
          </a:prstGeom>
          <a:noFill/>
        </p:spPr>
        <p:txBody>
          <a:bodyPr wrap="square" rtlCol="0">
            <a:spAutoFit/>
          </a:bodyPr>
          <a:lstStyle/>
          <a:p>
            <a:r>
              <a:rPr lang="en-IN" sz="2000" b="1" dirty="0"/>
              <a:t>Get Kanban Working</a:t>
            </a:r>
            <a:endParaRPr lang="en-IN" sz="2000" b="1" dirty="0"/>
          </a:p>
        </p:txBody>
      </p:sp>
      <p:pic>
        <p:nvPicPr>
          <p:cNvPr id="11" name="Picture 10"/>
          <p:cNvPicPr>
            <a:picLocks noChangeAspect="1"/>
          </p:cNvPicPr>
          <p:nvPr/>
        </p:nvPicPr>
        <p:blipFill>
          <a:blip r:embed="rId3"/>
          <a:stretch>
            <a:fillRect/>
          </a:stretch>
        </p:blipFill>
        <p:spPr>
          <a:xfrm>
            <a:off x="3147704" y="5793811"/>
            <a:ext cx="5986463" cy="813466"/>
          </a:xfrm>
          <a:prstGeom prst="rect">
            <a:avLst/>
          </a:prstGeom>
        </p:spPr>
      </p:pic>
      <p:sp>
        <p:nvSpPr>
          <p:cNvPr id="12" name="TextBox 11"/>
          <p:cNvSpPr txBox="1"/>
          <p:nvPr/>
        </p:nvSpPr>
        <p:spPr>
          <a:xfrm>
            <a:off x="4424515" y="5393701"/>
            <a:ext cx="3490452" cy="400110"/>
          </a:xfrm>
          <a:prstGeom prst="rect">
            <a:avLst/>
          </a:prstGeom>
          <a:noFill/>
        </p:spPr>
        <p:txBody>
          <a:bodyPr wrap="square" rtlCol="0">
            <a:spAutoFit/>
          </a:bodyPr>
          <a:lstStyle/>
          <a:p>
            <a:r>
              <a:rPr lang="en-IN" sz="2000" b="1" dirty="0"/>
              <a:t>Inspect and Adapt</a:t>
            </a:r>
            <a:endParaRPr lang="en-IN" sz="20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1"/>
          <a:stretch>
            <a:fillRect/>
          </a:stretch>
        </p:blipFill>
        <p:spPr>
          <a:xfrm>
            <a:off x="383458" y="1120877"/>
            <a:ext cx="11051457" cy="5334000"/>
          </a:xfrm>
          <a:prstGeom prst="rect">
            <a:avLst/>
          </a:prstGeom>
        </p:spPr>
      </p:pic>
      <p:sp>
        <p:nvSpPr>
          <p:cNvPr id="6" name="TextBox 5"/>
          <p:cNvSpPr txBox="1"/>
          <p:nvPr/>
        </p:nvSpPr>
        <p:spPr>
          <a:xfrm>
            <a:off x="4247535" y="403123"/>
            <a:ext cx="2900517" cy="400110"/>
          </a:xfrm>
          <a:prstGeom prst="rect">
            <a:avLst/>
          </a:prstGeom>
          <a:noFill/>
        </p:spPr>
        <p:txBody>
          <a:bodyPr wrap="square" rtlCol="0">
            <a:spAutoFit/>
          </a:bodyPr>
          <a:lstStyle/>
          <a:p>
            <a:r>
              <a:rPr lang="en-IN" sz="2000" b="1" dirty="0"/>
              <a:t>Basic Kanban Board</a:t>
            </a:r>
            <a:endParaRPr lang="en-IN"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stretch>
            <a:fillRect/>
          </a:stretch>
        </p:blipFill>
        <p:spPr>
          <a:xfrm>
            <a:off x="838200" y="2512654"/>
            <a:ext cx="7410450" cy="3305175"/>
          </a:xfrm>
        </p:spPr>
      </p:pic>
      <p:sp>
        <p:nvSpPr>
          <p:cNvPr id="7" name="TextBox 6"/>
          <p:cNvSpPr txBox="1"/>
          <p:nvPr/>
        </p:nvSpPr>
        <p:spPr>
          <a:xfrm>
            <a:off x="1602533" y="2143322"/>
            <a:ext cx="6097554" cy="369332"/>
          </a:xfrm>
          <a:prstGeom prst="rect">
            <a:avLst/>
          </a:prstGeom>
          <a:noFill/>
        </p:spPr>
        <p:txBody>
          <a:bodyPr wrap="square">
            <a:spAutoFit/>
          </a:bodyPr>
          <a:lstStyle/>
          <a:p>
            <a:r>
              <a:rPr lang="en-IN" sz="1800" b="0" i="0" u="none" strike="noStrike" baseline="0" dirty="0">
                <a:latin typeface="CIDFont+F3"/>
              </a:rPr>
              <a:t>Fig 1.2 Mind Mapping</a:t>
            </a:r>
            <a:endParaRPr lang="en-IN" dirty="0"/>
          </a:p>
        </p:txBody>
      </p:sp>
      <p:sp>
        <p:nvSpPr>
          <p:cNvPr id="9" name="TextBox 8"/>
          <p:cNvSpPr txBox="1"/>
          <p:nvPr/>
        </p:nvSpPr>
        <p:spPr>
          <a:xfrm>
            <a:off x="1425251" y="5934670"/>
            <a:ext cx="9314283" cy="645160"/>
          </a:xfrm>
          <a:prstGeom prst="rect">
            <a:avLst/>
          </a:prstGeom>
          <a:noFill/>
        </p:spPr>
        <p:txBody>
          <a:bodyPr wrap="square">
            <a:spAutoFit/>
          </a:bodyPr>
          <a:lstStyle/>
          <a:p>
            <a:pPr algn="l"/>
            <a:r>
              <a:rPr lang="en-IN" sz="1800" b="0" i="0" u="none" strike="noStrike" baseline="0" dirty="0">
                <a:latin typeface="Times New Roman" panose="02020603050405020304" charset="0"/>
                <a:cs typeface="Times New Roman" panose="02020603050405020304" charset="0"/>
              </a:rPr>
              <a:t>Mind Mapping</a:t>
            </a:r>
            <a:endParaRPr lang="en-IN" sz="1800" b="0" i="0" u="none" strike="noStrike" baseline="0" dirty="0">
              <a:latin typeface="Times New Roman" panose="02020603050405020304" charset="0"/>
              <a:cs typeface="Times New Roman" panose="02020603050405020304" charset="0"/>
            </a:endParaRPr>
          </a:p>
          <a:p>
            <a:pPr algn="l"/>
            <a:r>
              <a:rPr lang="en-US" sz="1800" b="0" i="0" u="none" strike="noStrike" baseline="0" dirty="0">
                <a:latin typeface="Times New Roman" panose="02020603050405020304" charset="0"/>
                <a:cs typeface="Times New Roman" panose="02020603050405020304" charset="0"/>
              </a:rPr>
              <a:t>A mind map is an image that contains any sort of graphical element to express an idea,</a:t>
            </a:r>
            <a:endParaRPr lang="en-IN"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stretch>
            <a:fillRect/>
          </a:stretch>
        </p:blipFill>
        <p:spPr>
          <a:xfrm>
            <a:off x="755015" y="3060065"/>
            <a:ext cx="6948170" cy="3083560"/>
          </a:xfrm>
        </p:spPr>
      </p:pic>
      <p:sp>
        <p:nvSpPr>
          <p:cNvPr id="9" name="TextBox 8"/>
          <p:cNvSpPr txBox="1"/>
          <p:nvPr/>
        </p:nvSpPr>
        <p:spPr>
          <a:xfrm>
            <a:off x="538844" y="2138371"/>
            <a:ext cx="8903736" cy="922020"/>
          </a:xfrm>
          <a:prstGeom prst="rect">
            <a:avLst/>
          </a:prstGeom>
          <a:noFill/>
        </p:spPr>
        <p:txBody>
          <a:bodyPr wrap="square">
            <a:spAutoFit/>
          </a:bodyPr>
          <a:lstStyle/>
          <a:p>
            <a:pPr algn="l"/>
            <a:r>
              <a:rPr lang="en-IN" sz="1800" b="0" i="0" u="none" strike="noStrike" baseline="0" dirty="0">
                <a:latin typeface="Times New Roman" panose="02020603050405020304" charset="0"/>
                <a:cs typeface="Times New Roman" panose="02020603050405020304" charset="0"/>
              </a:rPr>
              <a:t>Brain writing</a:t>
            </a:r>
            <a:endParaRPr lang="en-IN" sz="1800" b="0" i="0" u="none" strike="noStrike" baseline="0" dirty="0">
              <a:latin typeface="Times New Roman" panose="02020603050405020304" charset="0"/>
              <a:cs typeface="Times New Roman" panose="02020603050405020304" charset="0"/>
            </a:endParaRPr>
          </a:p>
          <a:p>
            <a:pPr algn="l"/>
            <a:r>
              <a:rPr lang="en-US" sz="1800" b="0" i="0" u="none" strike="noStrike" baseline="0" dirty="0">
                <a:latin typeface="Times New Roman" panose="02020603050405020304" charset="0"/>
                <a:cs typeface="Times New Roman" panose="02020603050405020304" charset="0"/>
              </a:rPr>
              <a:t>6-3-5 Six people sit in a table to write 3 ideas in 5 minutes. To write down their ideas about a</a:t>
            </a:r>
            <a:endParaRPr lang="en-US" sz="1800" b="0" i="0" u="none" strike="noStrike" baseline="0" dirty="0">
              <a:latin typeface="Times New Roman" panose="02020603050405020304" charset="0"/>
              <a:cs typeface="Times New Roman" panose="02020603050405020304" charset="0"/>
            </a:endParaRPr>
          </a:p>
          <a:p>
            <a:pPr algn="l"/>
            <a:r>
              <a:rPr lang="en-US" sz="1800" b="0" i="0" u="none" strike="noStrike" baseline="0" dirty="0">
                <a:latin typeface="Times New Roman" panose="02020603050405020304" charset="0"/>
                <a:cs typeface="Times New Roman" panose="02020603050405020304" charset="0"/>
              </a:rPr>
              <a:t>particular question or problem on sheets</a:t>
            </a:r>
            <a:endParaRPr lang="en-IN"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stretch>
            <a:fillRect/>
          </a:stretch>
        </p:blipFill>
        <p:spPr>
          <a:xfrm>
            <a:off x="1133608" y="2487497"/>
            <a:ext cx="8393850" cy="3559342"/>
          </a:xfrm>
        </p:spPr>
      </p:pic>
      <p:sp>
        <p:nvSpPr>
          <p:cNvPr id="7" name="TextBox 6"/>
          <p:cNvSpPr txBox="1"/>
          <p:nvPr/>
        </p:nvSpPr>
        <p:spPr>
          <a:xfrm>
            <a:off x="949390" y="1904426"/>
            <a:ext cx="6097554" cy="368300"/>
          </a:xfrm>
          <a:prstGeom prst="rect">
            <a:avLst/>
          </a:prstGeom>
          <a:noFill/>
        </p:spPr>
        <p:txBody>
          <a:bodyPr wrap="square">
            <a:spAutoFit/>
          </a:bodyPr>
          <a:lstStyle/>
          <a:p>
            <a:r>
              <a:rPr lang="en-US" sz="1800" b="1" i="0" u="none" strike="noStrike" baseline="0" dirty="0">
                <a:latin typeface="Times New Roman" panose="02020603050405020304" charset="0"/>
                <a:cs typeface="Times New Roman" panose="02020603050405020304" charset="0"/>
              </a:rPr>
              <a:t>Roles of the Entrepreneur as General Manager</a:t>
            </a:r>
            <a:endParaRPr lang="en-IN"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0" i="0" dirty="0">
                <a:solidFill>
                  <a:srgbClr val="374151"/>
                </a:solidFill>
                <a:effectLst/>
                <a:latin typeface="Times New Roman" panose="02020603050405020304" charset="0"/>
                <a:cs typeface="Times New Roman" panose="02020603050405020304" charset="0"/>
              </a:rPr>
              <a:t>Pitching to candidates to join your startup is a crucial step in attracting the right talent.</a:t>
            </a:r>
            <a:endParaRPr lang="en-IN" sz="2400"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r>
              <a:rPr lang="en-US" sz="2000" b="1" i="0" dirty="0">
                <a:effectLst/>
                <a:latin typeface="Times New Roman" panose="02020603050405020304" charset="0"/>
                <a:cs typeface="Times New Roman" panose="02020603050405020304" charset="0"/>
              </a:rPr>
              <a:t>Understand Your Target Candidates:</a:t>
            </a:r>
            <a:r>
              <a:rPr lang="en-US" sz="2000" b="0" i="0" dirty="0">
                <a:solidFill>
                  <a:srgbClr val="374151"/>
                </a:solidFill>
                <a:effectLst/>
                <a:latin typeface="Times New Roman" panose="02020603050405020304" charset="0"/>
                <a:cs typeface="Times New Roman" panose="02020603050405020304" charset="0"/>
              </a:rPr>
              <a:t> Before you start pitching, you need to know your audience. Understand the skills, experience, and qualities you're looking for in a candidate. Tailor your pitch to address their specific needs and motivations.</a:t>
            </a:r>
            <a:endParaRPr lang="en-US" sz="2000" b="0" i="0" dirty="0">
              <a:solidFill>
                <a:srgbClr val="374151"/>
              </a:solidFill>
              <a:effectLst/>
              <a:latin typeface="Times New Roman" panose="02020603050405020304" charset="0"/>
              <a:cs typeface="Times New Roman" panose="02020603050405020304" charset="0"/>
            </a:endParaRPr>
          </a:p>
          <a:p>
            <a:r>
              <a:rPr lang="en-US" sz="2000" b="1" i="0" dirty="0">
                <a:effectLst/>
                <a:latin typeface="Times New Roman" panose="02020603050405020304" charset="0"/>
                <a:cs typeface="Times New Roman" panose="02020603050405020304" charset="0"/>
              </a:rPr>
              <a:t>Craft a Compelling Value Proposition:</a:t>
            </a:r>
            <a:r>
              <a:rPr lang="en-US" sz="2000" b="0" i="0" dirty="0">
                <a:solidFill>
                  <a:srgbClr val="374151"/>
                </a:solidFill>
                <a:effectLst/>
                <a:latin typeface="Times New Roman" panose="02020603050405020304" charset="0"/>
                <a:cs typeface="Times New Roman" panose="02020603050405020304" charset="0"/>
              </a:rPr>
              <a:t> What makes your startup special? What unique benefits can you offer to candidates? Your value proposition should highlight factors like the opportunity for growth, the chance to make an impact, a dynamic work environment, and any other perks or benefits you can offer.</a:t>
            </a:r>
            <a:endParaRPr lang="en-US" sz="2000" b="0" i="0" dirty="0">
              <a:solidFill>
                <a:srgbClr val="374151"/>
              </a:solidFill>
              <a:effectLst/>
              <a:latin typeface="Times New Roman" panose="02020603050405020304" charset="0"/>
              <a:cs typeface="Times New Roman" panose="02020603050405020304" charset="0"/>
            </a:endParaRPr>
          </a:p>
          <a:p>
            <a:r>
              <a:rPr lang="en-US" sz="2000" b="1" i="0" dirty="0">
                <a:effectLst/>
                <a:latin typeface="Times New Roman" panose="02020603050405020304" charset="0"/>
                <a:cs typeface="Times New Roman" panose="02020603050405020304" charset="0"/>
              </a:rPr>
              <a:t>Clear and Compelling Job Description:</a:t>
            </a:r>
            <a:r>
              <a:rPr lang="en-US" sz="2000" b="0" i="0" dirty="0">
                <a:solidFill>
                  <a:srgbClr val="374151"/>
                </a:solidFill>
                <a:effectLst/>
                <a:latin typeface="Times New Roman" panose="02020603050405020304" charset="0"/>
                <a:cs typeface="Times New Roman" panose="02020603050405020304" charset="0"/>
              </a:rPr>
              <a:t> Write a job description that clearly outlines the responsibilities, expectations, and potential for career advancement. Be specific about the role and its importance in the company's success.</a:t>
            </a:r>
            <a:endParaRPr lang="en-US" sz="2000" dirty="0">
              <a:solidFill>
                <a:srgbClr val="374151"/>
              </a:solidFill>
              <a:latin typeface="Times New Roman" panose="02020603050405020304" charset="0"/>
              <a:cs typeface="Times New Roman" panose="02020603050405020304" charset="0"/>
            </a:endParaRPr>
          </a:p>
          <a:p>
            <a:r>
              <a:rPr lang="en-US" sz="2000" b="1" i="0" dirty="0">
                <a:effectLst/>
                <a:latin typeface="Times New Roman" panose="02020603050405020304" charset="0"/>
                <a:cs typeface="Times New Roman" panose="02020603050405020304" charset="0"/>
              </a:rPr>
              <a:t>Tell Your Startup's Story:</a:t>
            </a:r>
            <a:r>
              <a:rPr lang="en-US" sz="2000" b="0" i="0" dirty="0">
                <a:solidFill>
                  <a:srgbClr val="374151"/>
                </a:solidFill>
                <a:effectLst/>
                <a:latin typeface="Times New Roman" panose="02020603050405020304" charset="0"/>
                <a:cs typeface="Times New Roman" panose="02020603050405020304" charset="0"/>
              </a:rPr>
              <a:t> Every startup has a unique story. Share your journey, the mission and vision of the company, and the problems you're trying to solve. This creates an emotional connection with candidates and helps them understand the bigger picture.</a:t>
            </a:r>
            <a:endParaRPr lang="en-IN" sz="2000"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i="0" dirty="0">
                <a:solidFill>
                  <a:srgbClr val="374151"/>
                </a:solidFill>
                <a:effectLst/>
                <a:latin typeface="Times New Roman" panose="02020603050405020304" charset="0"/>
                <a:cs typeface="Times New Roman" panose="02020603050405020304" charset="0"/>
              </a:rPr>
              <a:t>Pitching to candidates to join your startup is a crucial step in attracting the right talent</a:t>
            </a:r>
            <a:r>
              <a:rPr lang="en-US" sz="4400" b="0" i="0" dirty="0">
                <a:solidFill>
                  <a:srgbClr val="374151"/>
                </a:solidFill>
                <a:effectLst/>
                <a:latin typeface="Times New Roman" panose="02020603050405020304" charset="0"/>
                <a:cs typeface="Times New Roman" panose="02020603050405020304" charset="0"/>
              </a:rPr>
              <a:t>.</a:t>
            </a:r>
            <a:endParaRPr lang="en-IN"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r>
              <a:rPr lang="en-US" sz="2000" b="1" i="0" dirty="0">
                <a:solidFill>
                  <a:srgbClr val="374151"/>
                </a:solidFill>
                <a:effectLst/>
                <a:latin typeface="Times New Roman" panose="02020603050405020304" charset="0"/>
                <a:cs typeface="Times New Roman" panose="02020603050405020304" charset="0"/>
              </a:rPr>
              <a:t>Highlight the Learning Opportunities:</a:t>
            </a:r>
            <a:r>
              <a:rPr lang="en-US" sz="2000" b="0" i="0" dirty="0">
                <a:solidFill>
                  <a:srgbClr val="374151"/>
                </a:solidFill>
                <a:effectLst/>
                <a:latin typeface="Times New Roman" panose="02020603050405020304" charset="0"/>
                <a:cs typeface="Times New Roman" panose="02020603050405020304" charset="0"/>
              </a:rPr>
              <a:t> Startups are excellent places for personal and professional growth. Emphasize the chance to work on challenging projects, learn new skills, and take on responsibilities that might not be available in larger organizations.</a:t>
            </a:r>
            <a:endParaRPr lang="en-US" sz="2000" b="0" i="0" dirty="0">
              <a:solidFill>
                <a:srgbClr val="374151"/>
              </a:solidFill>
              <a:effectLst/>
              <a:latin typeface="Times New Roman" panose="02020603050405020304" charset="0"/>
              <a:cs typeface="Times New Roman" panose="02020603050405020304" charset="0"/>
            </a:endParaRPr>
          </a:p>
          <a:p>
            <a:r>
              <a:rPr lang="en-US" sz="2000" b="1" i="0" dirty="0">
                <a:solidFill>
                  <a:srgbClr val="374151"/>
                </a:solidFill>
                <a:effectLst/>
                <a:latin typeface="Times New Roman" panose="02020603050405020304" charset="0"/>
                <a:cs typeface="Times New Roman" panose="02020603050405020304" charset="0"/>
              </a:rPr>
              <a:t>Culture and Work Environment:</a:t>
            </a:r>
            <a:r>
              <a:rPr lang="en-US" sz="2000" b="0" i="0" dirty="0">
                <a:solidFill>
                  <a:srgbClr val="374151"/>
                </a:solidFill>
                <a:effectLst/>
                <a:latin typeface="Times New Roman" panose="02020603050405020304" charset="0"/>
                <a:cs typeface="Times New Roman" panose="02020603050405020304" charset="0"/>
              </a:rPr>
              <a:t> Describe your company's culture and work environment. Is it a collaborative, flexible, or innovative space? Candidates want to know if they'll enjoy coming to work every day.</a:t>
            </a:r>
            <a:endParaRPr lang="en-US" sz="2000" b="0" i="0" dirty="0">
              <a:solidFill>
                <a:srgbClr val="374151"/>
              </a:solidFill>
              <a:effectLst/>
              <a:latin typeface="Times New Roman" panose="02020603050405020304" charset="0"/>
              <a:cs typeface="Times New Roman" panose="02020603050405020304" charset="0"/>
            </a:endParaRPr>
          </a:p>
          <a:p>
            <a:r>
              <a:rPr lang="en-US" sz="2000" b="1" i="0" dirty="0">
                <a:solidFill>
                  <a:srgbClr val="374151"/>
                </a:solidFill>
                <a:effectLst/>
                <a:latin typeface="Times New Roman" panose="02020603050405020304" charset="0"/>
                <a:cs typeface="Times New Roman" panose="02020603050405020304" charset="0"/>
              </a:rPr>
              <a:t>Show the Impact They Can Make:</a:t>
            </a:r>
            <a:r>
              <a:rPr lang="en-US" sz="2000" b="0" i="0" dirty="0">
                <a:solidFill>
                  <a:srgbClr val="374151"/>
                </a:solidFill>
                <a:effectLst/>
                <a:latin typeface="Times New Roman" panose="02020603050405020304" charset="0"/>
                <a:cs typeface="Times New Roman" panose="02020603050405020304" charset="0"/>
              </a:rPr>
              <a:t> Explain how their role will contribute to the company's success and the broader impact it can have on the industry or society.</a:t>
            </a:r>
            <a:endParaRPr lang="en-US" sz="2000" b="0" i="0" dirty="0">
              <a:solidFill>
                <a:srgbClr val="374151"/>
              </a:solidFill>
              <a:effectLst/>
              <a:latin typeface="Times New Roman" panose="02020603050405020304" charset="0"/>
              <a:cs typeface="Times New Roman" panose="02020603050405020304" charset="0"/>
            </a:endParaRPr>
          </a:p>
          <a:p>
            <a:r>
              <a:rPr lang="en-US" sz="2200" b="1" i="0" dirty="0">
                <a:solidFill>
                  <a:srgbClr val="374151"/>
                </a:solidFill>
                <a:effectLst/>
                <a:latin typeface="Times New Roman" panose="02020603050405020304" charset="0"/>
                <a:cs typeface="Times New Roman" panose="02020603050405020304" charset="0"/>
              </a:rPr>
              <a:t>Benefits and Perks:</a:t>
            </a:r>
            <a:r>
              <a:rPr lang="en-US" sz="2200" b="0" i="0" dirty="0">
                <a:solidFill>
                  <a:srgbClr val="374151"/>
                </a:solidFill>
                <a:effectLst/>
                <a:latin typeface="Times New Roman" panose="02020603050405020304" charset="0"/>
                <a:cs typeface="Times New Roman" panose="02020603050405020304" charset="0"/>
              </a:rPr>
              <a:t> Discuss the benefits and perks you offer, such as flexible work hours, remote work options, equity or stock options, healthcare, or other unique benefits.</a:t>
            </a:r>
            <a:endParaRPr lang="en-US" sz="2200" b="0" i="0" dirty="0">
              <a:solidFill>
                <a:srgbClr val="374151"/>
              </a:solidFill>
              <a:effectLst/>
              <a:latin typeface="Times New Roman" panose="02020603050405020304" charset="0"/>
              <a:cs typeface="Times New Roman" panose="02020603050405020304" charset="0"/>
            </a:endParaRPr>
          </a:p>
          <a:p>
            <a:r>
              <a:rPr lang="en-US" sz="2200" b="1" i="0" dirty="0">
                <a:solidFill>
                  <a:srgbClr val="374151"/>
                </a:solidFill>
                <a:effectLst/>
                <a:latin typeface="Times New Roman" panose="02020603050405020304" charset="0"/>
                <a:cs typeface="Times New Roman" panose="02020603050405020304" charset="0"/>
              </a:rPr>
              <a:t>Mentorship and Leadership Opportunities:</a:t>
            </a:r>
            <a:r>
              <a:rPr lang="en-US" sz="2200" b="0" i="0" dirty="0">
                <a:solidFill>
                  <a:srgbClr val="374151"/>
                </a:solidFill>
                <a:effectLst/>
                <a:latin typeface="Times New Roman" panose="02020603050405020304" charset="0"/>
                <a:cs typeface="Times New Roman" panose="02020603050405020304" charset="0"/>
              </a:rPr>
              <a:t> Highlight any opportunities for mentorship, leadership, or career advancement within the startup.</a:t>
            </a:r>
            <a:endParaRPr lang="en-US" sz="2200" b="0" i="0" dirty="0">
              <a:solidFill>
                <a:srgbClr val="374151"/>
              </a:solidFill>
              <a:effectLst/>
              <a:latin typeface="Times New Roman" panose="02020603050405020304" charset="0"/>
              <a:cs typeface="Times New Roman" panose="02020603050405020304" charset="0"/>
            </a:endParaRPr>
          </a:p>
          <a:p>
            <a:endParaRPr lang="en-IN"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0" i="0" dirty="0">
                <a:solidFill>
                  <a:srgbClr val="374151"/>
                </a:solidFill>
                <a:effectLst/>
                <a:latin typeface="Times New Roman" panose="02020603050405020304" charset="0"/>
                <a:cs typeface="Times New Roman" panose="02020603050405020304" charset="0"/>
              </a:rPr>
              <a:t>Pitching to candidates to join your startup is a crucial step in attracting the right talent.</a:t>
            </a:r>
            <a:endParaRPr lang="en-IN" sz="2400"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461831"/>
            <a:ext cx="10515600" cy="4351338"/>
          </a:xfrm>
        </p:spPr>
        <p:txBody>
          <a:bodyPr>
            <a:normAutofit lnSpcReduction="10000"/>
          </a:bodyPr>
          <a:lstStyle/>
          <a:p>
            <a:r>
              <a:rPr lang="en-US" sz="2200" b="1" i="0" dirty="0">
                <a:solidFill>
                  <a:srgbClr val="374151"/>
                </a:solidFill>
                <a:effectLst/>
                <a:latin typeface="Times New Roman" panose="02020603050405020304" charset="0"/>
                <a:cs typeface="Times New Roman" panose="02020603050405020304" charset="0"/>
              </a:rPr>
              <a:t>Transparency and Communication:</a:t>
            </a:r>
            <a:r>
              <a:rPr lang="en-US" sz="2200" b="0" i="0" dirty="0">
                <a:solidFill>
                  <a:srgbClr val="374151"/>
                </a:solidFill>
                <a:effectLst/>
                <a:latin typeface="Times New Roman" panose="02020603050405020304" charset="0"/>
                <a:cs typeface="Times New Roman" panose="02020603050405020304" charset="0"/>
              </a:rPr>
              <a:t> Be open about the company's challenges and the steps you're taking to address them. Candidates appreciate honesty and transparency.</a:t>
            </a:r>
            <a:endParaRPr lang="en-US" sz="2200" b="0" i="0" dirty="0">
              <a:solidFill>
                <a:srgbClr val="374151"/>
              </a:solidFill>
              <a:effectLst/>
              <a:latin typeface="Times New Roman" panose="02020603050405020304" charset="0"/>
              <a:cs typeface="Times New Roman" panose="02020603050405020304" charset="0"/>
            </a:endParaRPr>
          </a:p>
          <a:p>
            <a:r>
              <a:rPr lang="en-US" sz="2200" b="1" i="0" dirty="0">
                <a:solidFill>
                  <a:srgbClr val="374151"/>
                </a:solidFill>
                <a:effectLst/>
                <a:latin typeface="Times New Roman" panose="02020603050405020304" charset="0"/>
                <a:cs typeface="Times New Roman" panose="02020603050405020304" charset="0"/>
              </a:rPr>
              <a:t>Address Concerns:</a:t>
            </a:r>
            <a:r>
              <a:rPr lang="en-US" sz="2200" b="0" i="0" dirty="0">
                <a:solidFill>
                  <a:srgbClr val="374151"/>
                </a:solidFill>
                <a:effectLst/>
                <a:latin typeface="Times New Roman" panose="02020603050405020304" charset="0"/>
                <a:cs typeface="Times New Roman" panose="02020603050405020304" charset="0"/>
              </a:rPr>
              <a:t> Be prepared to address common concerns such as job security, work-life balance, and compensation. Explain how your startup addresses these issues.</a:t>
            </a:r>
            <a:endParaRPr lang="en-US" sz="2200" b="0" i="0" dirty="0">
              <a:solidFill>
                <a:srgbClr val="374151"/>
              </a:solidFill>
              <a:effectLst/>
              <a:latin typeface="Times New Roman" panose="02020603050405020304" charset="0"/>
              <a:cs typeface="Times New Roman" panose="02020603050405020304" charset="0"/>
            </a:endParaRPr>
          </a:p>
          <a:p>
            <a:r>
              <a:rPr lang="en-US" sz="2200" b="1" i="0" dirty="0">
                <a:solidFill>
                  <a:srgbClr val="374151"/>
                </a:solidFill>
                <a:effectLst/>
                <a:latin typeface="Times New Roman" panose="02020603050405020304" charset="0"/>
                <a:cs typeface="Times New Roman" panose="02020603050405020304" charset="0"/>
              </a:rPr>
              <a:t>Offer a Vision for the Future:</a:t>
            </a:r>
            <a:r>
              <a:rPr lang="en-US" sz="2200" b="0" i="0" dirty="0">
                <a:solidFill>
                  <a:srgbClr val="374151"/>
                </a:solidFill>
                <a:effectLst/>
                <a:latin typeface="Times New Roman" panose="02020603050405020304" charset="0"/>
                <a:cs typeface="Times New Roman" panose="02020603050405020304" charset="0"/>
              </a:rPr>
              <a:t> Share your vision for the company's growth and the candidate's potential role in that growth. Help them see a long-term future with your startup.</a:t>
            </a:r>
            <a:endParaRPr lang="en-US" sz="2200" b="0" i="0" dirty="0">
              <a:solidFill>
                <a:srgbClr val="374151"/>
              </a:solidFill>
              <a:effectLst/>
              <a:latin typeface="Times New Roman" panose="02020603050405020304" charset="0"/>
              <a:cs typeface="Times New Roman" panose="02020603050405020304" charset="0"/>
            </a:endParaRPr>
          </a:p>
          <a:p>
            <a:r>
              <a:rPr lang="en-US" sz="2200" b="1" i="0" dirty="0">
                <a:solidFill>
                  <a:srgbClr val="374151"/>
                </a:solidFill>
                <a:effectLst/>
                <a:latin typeface="Times New Roman" panose="02020603050405020304" charset="0"/>
                <a:cs typeface="Times New Roman" panose="02020603050405020304" charset="0"/>
              </a:rPr>
              <a:t>Engage in Two-Way Conversations:</a:t>
            </a:r>
            <a:r>
              <a:rPr lang="en-US" sz="2200" b="0" i="0" dirty="0">
                <a:solidFill>
                  <a:srgbClr val="374151"/>
                </a:solidFill>
                <a:effectLst/>
                <a:latin typeface="Times New Roman" panose="02020603050405020304" charset="0"/>
                <a:cs typeface="Times New Roman" panose="02020603050405020304" charset="0"/>
              </a:rPr>
              <a:t> Encourage candidates to ask questions and share their thoughts. It should be a dialogue, not just a one-sided pitch.</a:t>
            </a:r>
            <a:endParaRPr lang="en-US" sz="2200" b="0" i="0" dirty="0">
              <a:solidFill>
                <a:srgbClr val="374151"/>
              </a:solidFill>
              <a:effectLst/>
              <a:latin typeface="Times New Roman" panose="02020603050405020304" charset="0"/>
              <a:cs typeface="Times New Roman" panose="02020603050405020304" charset="0"/>
            </a:endParaRPr>
          </a:p>
          <a:p>
            <a:r>
              <a:rPr lang="en-US" sz="2000" b="1" i="0" dirty="0">
                <a:solidFill>
                  <a:srgbClr val="374151"/>
                </a:solidFill>
                <a:effectLst/>
                <a:latin typeface="Times New Roman" panose="02020603050405020304" charset="0"/>
                <a:cs typeface="Times New Roman" panose="02020603050405020304" charset="0"/>
              </a:rPr>
              <a:t>Follow-Up and Personalize:</a:t>
            </a:r>
            <a:r>
              <a:rPr lang="en-US" sz="2000" b="0" i="0" dirty="0">
                <a:solidFill>
                  <a:srgbClr val="374151"/>
                </a:solidFill>
                <a:effectLst/>
                <a:latin typeface="Times New Roman" panose="02020603050405020304" charset="0"/>
                <a:cs typeface="Times New Roman" panose="02020603050405020304" charset="0"/>
              </a:rPr>
              <a:t> After the initial pitch, follow up with personalized messages to express your continued interest in the candidate and the role.</a:t>
            </a:r>
            <a:endParaRPr lang="en-US" sz="2000" b="0" i="0" dirty="0">
              <a:solidFill>
                <a:srgbClr val="374151"/>
              </a:solidFill>
              <a:effectLst/>
              <a:latin typeface="Times New Roman" panose="02020603050405020304" charset="0"/>
              <a:cs typeface="Times New Roman" panose="02020603050405020304" charset="0"/>
            </a:endParaRPr>
          </a:p>
          <a:p>
            <a:r>
              <a:rPr lang="en-US" sz="2000" b="1" i="0" dirty="0">
                <a:solidFill>
                  <a:srgbClr val="374151"/>
                </a:solidFill>
                <a:effectLst/>
                <a:latin typeface="Times New Roman" panose="02020603050405020304" charset="0"/>
                <a:cs typeface="Times New Roman" panose="02020603050405020304" charset="0"/>
              </a:rPr>
              <a:t>Be Authentic:</a:t>
            </a:r>
            <a:r>
              <a:rPr lang="en-US" sz="2000" b="0" i="0" dirty="0">
                <a:solidFill>
                  <a:srgbClr val="374151"/>
                </a:solidFill>
                <a:effectLst/>
                <a:latin typeface="Times New Roman" panose="02020603050405020304" charset="0"/>
                <a:cs typeface="Times New Roman" panose="02020603050405020304" charset="0"/>
              </a:rPr>
              <a:t> Authenticity is key. Be yourself and let candidates see the real people behind the startup.</a:t>
            </a:r>
            <a:endParaRPr lang="en-US" sz="2000" b="0" i="0" dirty="0">
              <a:solidFill>
                <a:srgbClr val="374151"/>
              </a:solidFill>
              <a:effectLst/>
              <a:latin typeface="Times New Roman" panose="02020603050405020304" charset="0"/>
              <a:cs typeface="Times New Roman" panose="02020603050405020304" charset="0"/>
            </a:endParaRPr>
          </a:p>
          <a:p>
            <a:endParaRPr lang="en-US" sz="2000" b="0" i="0" dirty="0">
              <a:solidFill>
                <a:srgbClr val="374151"/>
              </a:solidFill>
              <a:effectLst/>
              <a:latin typeface="Times New Roman" panose="02020603050405020304" charset="0"/>
              <a:cs typeface="Times New Roman" panose="02020603050405020304" charset="0"/>
            </a:endParaRPr>
          </a:p>
          <a:p>
            <a:endParaRPr lang="en-IN" dirty="0">
              <a:latin typeface="Times New Roman" panose="02020603050405020304" charset="0"/>
              <a:cs typeface="Times New Roman" panose="02020603050405020304" charset="0"/>
            </a:endParaRPr>
          </a:p>
        </p:txBody>
      </p:sp>
      <p:sp>
        <p:nvSpPr>
          <p:cNvPr id="4" name="TextBox 3"/>
          <p:cNvSpPr txBox="1"/>
          <p:nvPr/>
        </p:nvSpPr>
        <p:spPr>
          <a:xfrm>
            <a:off x="1066800" y="5938686"/>
            <a:ext cx="10058400" cy="645160"/>
          </a:xfrm>
          <a:prstGeom prst="rect">
            <a:avLst/>
          </a:prstGeom>
          <a:noFill/>
        </p:spPr>
        <p:txBody>
          <a:bodyPr wrap="square" rtlCol="0">
            <a:spAutoFit/>
          </a:bodyPr>
          <a:lstStyle/>
          <a:p>
            <a:r>
              <a:rPr lang="en-US" b="0" i="0" dirty="0">
                <a:solidFill>
                  <a:srgbClr val="374151"/>
                </a:solidFill>
                <a:effectLst/>
                <a:latin typeface="Times New Roman" panose="02020603050405020304" charset="0"/>
                <a:cs typeface="Times New Roman" panose="02020603050405020304" charset="0"/>
              </a:rPr>
              <a:t>Remember that the recruitment process is a two-way street. You want to attract candidates who are not only a good fit for your startup but also candidates who believe in your mission and vision.</a:t>
            </a:r>
            <a:endParaRPr lang="en-IN"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8101"/>
          </a:xfrm>
        </p:spPr>
        <p:txBody>
          <a:bodyPr>
            <a:normAutofit/>
          </a:bodyPr>
          <a:lstStyle/>
          <a:p>
            <a:r>
              <a:rPr lang="en-US" sz="2400" b="0" i="0" dirty="0">
                <a:solidFill>
                  <a:srgbClr val="374151"/>
                </a:solidFill>
                <a:effectLst/>
                <a:latin typeface="Times New Roman" panose="02020603050405020304" charset="0"/>
                <a:cs typeface="Times New Roman" panose="02020603050405020304" charset="0"/>
              </a:rPr>
              <a:t>A good team is essential for the success of any entrepreneurial venture.</a:t>
            </a:r>
            <a:endParaRPr lang="en-IN" sz="2400"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207524"/>
            <a:ext cx="10515600" cy="4351338"/>
          </a:xfrm>
        </p:spPr>
        <p:txBody>
          <a:bodyPr>
            <a:normAutofit lnSpcReduction="10000"/>
          </a:bodyPr>
          <a:lstStyle/>
          <a:p>
            <a:r>
              <a:rPr lang="en-US" sz="2000" b="1" i="0" dirty="0">
                <a:solidFill>
                  <a:srgbClr val="374151"/>
                </a:solidFill>
                <a:effectLst/>
                <a:latin typeface="Times New Roman" panose="02020603050405020304" charset="0"/>
                <a:cs typeface="Times New Roman" panose="02020603050405020304" charset="0"/>
              </a:rPr>
              <a:t>Diverse Skill Sets:</a:t>
            </a:r>
            <a:r>
              <a:rPr lang="en-US" sz="2000" b="0" i="0" dirty="0">
                <a:solidFill>
                  <a:srgbClr val="374151"/>
                </a:solidFill>
                <a:effectLst/>
                <a:latin typeface="Times New Roman" panose="02020603050405020304" charset="0"/>
                <a:cs typeface="Times New Roman" panose="02020603050405020304" charset="0"/>
              </a:rPr>
              <a:t> A good team typically consists of individuals with diverse skills and expertise. This diversity can fill in the gaps and ensure that all necessary functions of the business, from product development to marketing to finance, are well-covered.</a:t>
            </a:r>
            <a:endParaRPr lang="en-US" sz="2000" b="0" i="0" dirty="0">
              <a:solidFill>
                <a:srgbClr val="374151"/>
              </a:solidFill>
              <a:effectLst/>
              <a:latin typeface="Times New Roman" panose="02020603050405020304" charset="0"/>
              <a:cs typeface="Times New Roman" panose="02020603050405020304" charset="0"/>
            </a:endParaRPr>
          </a:p>
          <a:p>
            <a:r>
              <a:rPr lang="en-US" sz="2000" b="1" i="0" dirty="0">
                <a:solidFill>
                  <a:srgbClr val="374151"/>
                </a:solidFill>
                <a:effectLst/>
                <a:latin typeface="Times New Roman" panose="02020603050405020304" charset="0"/>
                <a:cs typeface="Times New Roman" panose="02020603050405020304" charset="0"/>
              </a:rPr>
              <a:t>Innovation and Creativity:</a:t>
            </a:r>
            <a:r>
              <a:rPr lang="en-US" sz="2000" b="0" i="0" dirty="0">
                <a:solidFill>
                  <a:srgbClr val="374151"/>
                </a:solidFill>
                <a:effectLst/>
                <a:latin typeface="Times New Roman" panose="02020603050405020304" charset="0"/>
                <a:cs typeface="Times New Roman" panose="02020603050405020304" charset="0"/>
              </a:rPr>
              <a:t> A diverse team often brings a variety of perspectives and approaches to problem-solving. This can lead to greater innovation and creativity, helping the startup come up with unique solutions and ideas.</a:t>
            </a:r>
            <a:endParaRPr lang="en-US" sz="2000" b="0" i="0" dirty="0">
              <a:solidFill>
                <a:srgbClr val="374151"/>
              </a:solidFill>
              <a:effectLst/>
              <a:latin typeface="Times New Roman" panose="02020603050405020304" charset="0"/>
              <a:cs typeface="Times New Roman" panose="02020603050405020304" charset="0"/>
            </a:endParaRPr>
          </a:p>
          <a:p>
            <a:r>
              <a:rPr lang="en-US" sz="2000" b="1" i="0" dirty="0">
                <a:solidFill>
                  <a:srgbClr val="374151"/>
                </a:solidFill>
                <a:effectLst/>
                <a:latin typeface="Times New Roman" panose="02020603050405020304" charset="0"/>
                <a:cs typeface="Times New Roman" panose="02020603050405020304" charset="0"/>
              </a:rPr>
              <a:t>Execution and Implementation:</a:t>
            </a:r>
            <a:r>
              <a:rPr lang="en-US" sz="2000" b="0" i="0" dirty="0">
                <a:solidFill>
                  <a:srgbClr val="374151"/>
                </a:solidFill>
                <a:effectLst/>
                <a:latin typeface="Times New Roman" panose="02020603050405020304" charset="0"/>
                <a:cs typeface="Times New Roman" panose="02020603050405020304" charset="0"/>
              </a:rPr>
              <a:t> Ideas are only valuable when they are executed effectively. A good team is responsible for turning the vision and strategy into actionable plans and implementing them efficiently.</a:t>
            </a:r>
            <a:endParaRPr lang="en-US" sz="2000" b="0" i="0" dirty="0">
              <a:solidFill>
                <a:srgbClr val="374151"/>
              </a:solidFill>
              <a:effectLst/>
              <a:latin typeface="Times New Roman" panose="02020603050405020304" charset="0"/>
              <a:cs typeface="Times New Roman" panose="02020603050405020304" charset="0"/>
            </a:endParaRPr>
          </a:p>
          <a:p>
            <a:r>
              <a:rPr lang="en-US" sz="2000" b="1" i="0" dirty="0">
                <a:solidFill>
                  <a:srgbClr val="374151"/>
                </a:solidFill>
                <a:effectLst/>
                <a:latin typeface="Times New Roman" panose="02020603050405020304" charset="0"/>
                <a:cs typeface="Times New Roman" panose="02020603050405020304" charset="0"/>
              </a:rPr>
              <a:t>Risk Mitigation:</a:t>
            </a:r>
            <a:r>
              <a:rPr lang="en-US" sz="2000" b="0" i="0" dirty="0">
                <a:solidFill>
                  <a:srgbClr val="374151"/>
                </a:solidFill>
                <a:effectLst/>
                <a:latin typeface="Times New Roman" panose="02020603050405020304" charset="0"/>
                <a:cs typeface="Times New Roman" panose="02020603050405020304" charset="0"/>
              </a:rPr>
              <a:t> Entrepreneurship is inherently risky. A good team can help in identifying, evaluating, and mitigating risks. The collective experience and knowledge of the team can help make better-informed decisions.</a:t>
            </a:r>
            <a:endParaRPr lang="en-US" sz="2000" b="0" i="0" dirty="0">
              <a:solidFill>
                <a:srgbClr val="374151"/>
              </a:solidFill>
              <a:effectLst/>
              <a:latin typeface="Times New Roman" panose="02020603050405020304" charset="0"/>
              <a:cs typeface="Times New Roman" panose="02020603050405020304" charset="0"/>
            </a:endParaRPr>
          </a:p>
          <a:p>
            <a:r>
              <a:rPr lang="en-US" sz="2000" b="1" i="0" dirty="0">
                <a:effectLst/>
                <a:latin typeface="Times New Roman" panose="02020603050405020304" charset="0"/>
                <a:cs typeface="Times New Roman" panose="02020603050405020304" charset="0"/>
              </a:rPr>
              <a:t>Support and Motivation:</a:t>
            </a:r>
            <a:r>
              <a:rPr lang="en-US" sz="2000" b="0" i="0" dirty="0">
                <a:solidFill>
                  <a:srgbClr val="374151"/>
                </a:solidFill>
                <a:effectLst/>
                <a:latin typeface="Times New Roman" panose="02020603050405020304" charset="0"/>
                <a:cs typeface="Times New Roman" panose="02020603050405020304" charset="0"/>
              </a:rPr>
              <a:t> Entrepreneurship can be a challenging journey with highs and lows. A good team provides emotional support and motivation during tough times. The team's camaraderie can keep everyone motivated and focused on the long-term goals.</a:t>
            </a:r>
            <a:endParaRPr lang="en-US" sz="2000" b="0" i="0" dirty="0">
              <a:solidFill>
                <a:srgbClr val="374151"/>
              </a:solidFill>
              <a:effectLst/>
              <a:latin typeface="Times New Roman" panose="02020603050405020304" charset="0"/>
              <a:cs typeface="Times New Roman" panose="02020603050405020304" charset="0"/>
            </a:endParaRPr>
          </a:p>
          <a:p>
            <a:endParaRPr lang="en-IN" dirty="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13609</Words>
  <Application>WPS Presentation</Application>
  <PresentationFormat>Widescreen</PresentationFormat>
  <Paragraphs>248</Paragraphs>
  <Slides>26</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26</vt:i4>
      </vt:variant>
    </vt:vector>
  </HeadingPairs>
  <TitlesOfParts>
    <vt:vector size="40" baseType="lpstr">
      <vt:lpstr>Arial</vt:lpstr>
      <vt:lpstr>SimSun</vt:lpstr>
      <vt:lpstr>Wingdings</vt:lpstr>
      <vt:lpstr>CIDFont+F3</vt:lpstr>
      <vt:lpstr>Segoe Print</vt:lpstr>
      <vt:lpstr>CIDFont+F7</vt:lpstr>
      <vt:lpstr>GalliardBT,Bold</vt:lpstr>
      <vt:lpstr>Söhne</vt:lpstr>
      <vt:lpstr>Calibri Light</vt:lpstr>
      <vt:lpstr>Calibri</vt:lpstr>
      <vt:lpstr>Microsoft YaHei</vt:lpstr>
      <vt:lpstr>Arial Unicode MS</vt:lpstr>
      <vt:lpstr>Times New Roman</vt:lpstr>
      <vt:lpstr>Office Theme</vt:lpstr>
      <vt:lpstr>Team Building</vt:lpstr>
      <vt:lpstr>PowerPoint 演示文稿</vt:lpstr>
      <vt:lpstr>PowerPoint 演示文稿</vt:lpstr>
      <vt:lpstr>PowerPoint 演示文稿</vt:lpstr>
      <vt:lpstr>PowerPoint 演示文稿</vt:lpstr>
      <vt:lpstr>Pitching to candidates to join your startup is a crucial step in attracting the right talent.</vt:lpstr>
      <vt:lpstr>Pitching to candidates to join your startup is a crucial step in attracting the right talent.</vt:lpstr>
      <vt:lpstr>Pitching to candidates to join your startup is a crucial step in attracting the right talent.</vt:lpstr>
      <vt:lpstr>A good team is essential for the success of any entrepreneurial venture.</vt:lpstr>
      <vt:lpstr>A good team is essential for the success of any entrepreneurial venture.</vt:lpstr>
      <vt:lpstr>key principles of setting up the right team of employees for the startup at all stages </vt:lpstr>
      <vt:lpstr>key principles of setting up the right team of employees for the startup at all stages</vt:lpstr>
      <vt:lpstr>key principles of setting up the right team of employees for the startup at all stages</vt:lpstr>
      <vt:lpstr>The role, types and features of remote team collaboration tools.</vt:lpstr>
      <vt:lpstr>The role, types and features of remote team collaboration tools.</vt:lpstr>
      <vt:lpstr>The role, types and features of remote team collaboration tools.</vt:lpstr>
      <vt:lpstr>The role, types and features of remote team collaboration tools.</vt:lpstr>
      <vt:lpstr>The role, types and features of remote team collaboration tools.</vt:lpstr>
      <vt:lpstr>Kanban Board</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Building</dc:title>
  <dc:creator>vishal bhagat</dc:creator>
  <cp:lastModifiedBy>SAMShaikh</cp:lastModifiedBy>
  <cp:revision>31</cp:revision>
  <dcterms:created xsi:type="dcterms:W3CDTF">2023-10-11T09:06:00Z</dcterms:created>
  <dcterms:modified xsi:type="dcterms:W3CDTF">2023-11-29T11:14:43Z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42CC150AC5784BDA80EE501DF28B96A4_13</vt:lpwstr>
  </property>
  <property fmtid="{D5CDD505-2E9C-101B-9397-08002B2CF9AE}" pid="3" name="KSOProductBuildVer">
    <vt:lpwstr>1033-12.2.0.13306</vt:lpwstr>
  </property>
</Properties>
</file>