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34"/>
  </p:notesMasterIdLst>
  <p:sldIdLst>
    <p:sldId id="285" r:id="rId2"/>
    <p:sldId id="286" r:id="rId3"/>
    <p:sldId id="304" r:id="rId4"/>
    <p:sldId id="303" r:id="rId5"/>
    <p:sldId id="302" r:id="rId6"/>
    <p:sldId id="301" r:id="rId7"/>
    <p:sldId id="305" r:id="rId8"/>
    <p:sldId id="300" r:id="rId9"/>
    <p:sldId id="306" r:id="rId10"/>
    <p:sldId id="307" r:id="rId11"/>
    <p:sldId id="308" r:id="rId12"/>
    <p:sldId id="309" r:id="rId13"/>
    <p:sldId id="311" r:id="rId14"/>
    <p:sldId id="312" r:id="rId15"/>
    <p:sldId id="310" r:id="rId16"/>
    <p:sldId id="313" r:id="rId17"/>
    <p:sldId id="314" r:id="rId18"/>
    <p:sldId id="316" r:id="rId19"/>
    <p:sldId id="317" r:id="rId20"/>
    <p:sldId id="315" r:id="rId21"/>
    <p:sldId id="318" r:id="rId22"/>
    <p:sldId id="330" r:id="rId23"/>
    <p:sldId id="329" r:id="rId24"/>
    <p:sldId id="328" r:id="rId25"/>
    <p:sldId id="327" r:id="rId26"/>
    <p:sldId id="334" r:id="rId27"/>
    <p:sldId id="335" r:id="rId28"/>
    <p:sldId id="336" r:id="rId29"/>
    <p:sldId id="337" r:id="rId30"/>
    <p:sldId id="339" r:id="rId31"/>
    <p:sldId id="343" r:id="rId32"/>
    <p:sldId id="34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A713D-121D-487D-BAF3-68CD89759FE4}"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31B08-64A4-465F-B1EC-F14A794ADA5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AEA0-140E-0BFA-68A5-E55D4B8CA9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434C6B-9159-769A-6A35-517E772D10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54ABF2-BAAC-8B00-ABC9-FAC7E742F607}"/>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5" name="Footer Placeholder 4">
            <a:extLst>
              <a:ext uri="{FF2B5EF4-FFF2-40B4-BE49-F238E27FC236}">
                <a16:creationId xmlns:a16="http://schemas.microsoft.com/office/drawing/2014/main" id="{72CE2C59-8CCE-30DA-F8D0-10EB2681B1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94A870-AC9B-7849-D033-DCC3F45587F4}"/>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224246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6C1D-98B7-30FB-4E65-6DB49721FF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79A6B8-202B-8334-36A7-BD8A8A3E1C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EFF38D-45C4-1CB7-14C1-466AE8F06ABD}"/>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5" name="Footer Placeholder 4">
            <a:extLst>
              <a:ext uri="{FF2B5EF4-FFF2-40B4-BE49-F238E27FC236}">
                <a16:creationId xmlns:a16="http://schemas.microsoft.com/office/drawing/2014/main" id="{F2CA9A4C-AF05-A21C-73CD-461A85015F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6B691-3C1F-C88B-C96F-26CAE93AA203}"/>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911790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74307-9BBC-B17E-2718-A1696EE840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2639AD-4DF4-AAB9-45C3-736D9C1CD5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423561-E46F-771D-301C-53363E98A1C6}"/>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5" name="Footer Placeholder 4">
            <a:extLst>
              <a:ext uri="{FF2B5EF4-FFF2-40B4-BE49-F238E27FC236}">
                <a16:creationId xmlns:a16="http://schemas.microsoft.com/office/drawing/2014/main" id="{1811368C-0426-E9CD-7A12-5D08E71644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BEC21F-6328-0CA1-C2D7-72F61DBDD59C}"/>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269583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3C3E-E634-851B-C51A-BE55F625A9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B5F7E0-FD00-6F00-71D6-FED309057A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11E970-89CE-B524-94C1-46349F071668}"/>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5" name="Footer Placeholder 4">
            <a:extLst>
              <a:ext uri="{FF2B5EF4-FFF2-40B4-BE49-F238E27FC236}">
                <a16:creationId xmlns:a16="http://schemas.microsoft.com/office/drawing/2014/main" id="{3EDC533D-626A-D0D1-D363-30CEDBA852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5C6EB-71B5-7C42-EA62-0EA5A8156954}"/>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395465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5E38-EF62-3AA7-F2EC-169D99EC65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95C8C9-C7A8-C349-A6CF-585D32381A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C747D7-8278-58EB-77FD-651115B7F9DB}"/>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5" name="Footer Placeholder 4">
            <a:extLst>
              <a:ext uri="{FF2B5EF4-FFF2-40B4-BE49-F238E27FC236}">
                <a16:creationId xmlns:a16="http://schemas.microsoft.com/office/drawing/2014/main" id="{3D36BFAF-E589-8073-04FA-77384737A0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8B4B43-DF06-9120-44F6-A343B017CBDC}"/>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414392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CD5D-A95B-2871-9BAB-222C60A9C2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E19311-3788-A410-3E46-6E1D771EC6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20771D-28F8-B32A-3FBA-CE71749246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0FAF4C-B526-31B9-C705-65A58DFB9BF1}"/>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6" name="Footer Placeholder 5">
            <a:extLst>
              <a:ext uri="{FF2B5EF4-FFF2-40B4-BE49-F238E27FC236}">
                <a16:creationId xmlns:a16="http://schemas.microsoft.com/office/drawing/2014/main" id="{1E99972D-FC53-833C-187F-27F28C2C2E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867773-77B5-E5B4-7864-1CE77B440655}"/>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4094664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31D6-84CB-9798-C5C9-B8B87872F4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607967-E7FD-D997-308B-75D7E31DBD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8D57-25AD-A0AC-184A-9C0A65EFF3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D4D6D1-623E-4B2A-F106-D7CFA5C046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87122D-7125-D4A3-7D4C-DA20AB8F32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E4DC18-1767-2275-0588-E35DFC2A22EA}"/>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8" name="Footer Placeholder 7">
            <a:extLst>
              <a:ext uri="{FF2B5EF4-FFF2-40B4-BE49-F238E27FC236}">
                <a16:creationId xmlns:a16="http://schemas.microsoft.com/office/drawing/2014/main" id="{CF89C904-B349-DD26-6DEF-3317BAB096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392746-EFF6-CAA0-98C5-BB5BEA7E5C51}"/>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54072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A95B-5A5C-0D98-47B5-5333C5E2AD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E3C33B-CEC5-809B-EE9F-53C718B12379}"/>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4" name="Footer Placeholder 3">
            <a:extLst>
              <a:ext uri="{FF2B5EF4-FFF2-40B4-BE49-F238E27FC236}">
                <a16:creationId xmlns:a16="http://schemas.microsoft.com/office/drawing/2014/main" id="{BECDCFF3-6DE9-16A9-62C6-F51158BAE1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599842-259D-6F9D-5C5F-3DCA6718CE12}"/>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538046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13CC08-7DBF-7B39-F28A-8EC990CB0813}"/>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3" name="Footer Placeholder 2">
            <a:extLst>
              <a:ext uri="{FF2B5EF4-FFF2-40B4-BE49-F238E27FC236}">
                <a16:creationId xmlns:a16="http://schemas.microsoft.com/office/drawing/2014/main" id="{8232C2F9-EDC3-8F62-66D2-2B4FAC7998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302F3F-17B1-1672-2E95-3C23AF74FBC7}"/>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253104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D8E5-A8BB-AD31-17AC-5CF9EF433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B1EBAE9-3DD2-544E-980B-ED6448F9C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0C9444-058B-9B3B-374F-A3B8122D8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7D475-5DA4-92FE-C16D-52320878DCC1}"/>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6" name="Footer Placeholder 5">
            <a:extLst>
              <a:ext uri="{FF2B5EF4-FFF2-40B4-BE49-F238E27FC236}">
                <a16:creationId xmlns:a16="http://schemas.microsoft.com/office/drawing/2014/main" id="{EC982C16-69D6-8C44-C02C-DBDB5B6AA2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F0C320-E2EB-7897-EC85-A86753AEF9C8}"/>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7100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74330-14A9-2051-A9CA-2B7F986A9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132106-B754-9FDD-2402-6FB2ADB879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83BF3E-6571-0B1C-2229-19128C9D1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B299FC-5D56-70B9-FD29-F47D032B3690}"/>
              </a:ext>
            </a:extLst>
          </p:cNvPr>
          <p:cNvSpPr>
            <a:spLocks noGrp="1"/>
          </p:cNvSpPr>
          <p:nvPr>
            <p:ph type="dt" sz="half" idx="10"/>
          </p:nvPr>
        </p:nvSpPr>
        <p:spPr/>
        <p:txBody>
          <a:bodyPr/>
          <a:lstStyle/>
          <a:p>
            <a:fld id="{F744238A-8B79-4239-A359-AF1D46EF8192}" type="datetimeFigureOut">
              <a:rPr lang="en-IN" smtClean="0"/>
              <a:t>09-12-2023</a:t>
            </a:fld>
            <a:endParaRPr lang="en-IN"/>
          </a:p>
        </p:txBody>
      </p:sp>
      <p:sp>
        <p:nvSpPr>
          <p:cNvPr id="6" name="Footer Placeholder 5">
            <a:extLst>
              <a:ext uri="{FF2B5EF4-FFF2-40B4-BE49-F238E27FC236}">
                <a16:creationId xmlns:a16="http://schemas.microsoft.com/office/drawing/2014/main" id="{2C510B8A-1209-05EF-9E07-4AF80B6210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251CF3-EB01-69A5-EE7E-D01431A27F8F}"/>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146355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14AFC7-EFF6-3398-95C4-D84A839F9D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BB0C08-F3A1-9E15-0DD3-86D38BE1C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D592CB-602B-719A-8138-FC08F89AB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4238A-8B79-4239-A359-AF1D46EF8192}" type="datetimeFigureOut">
              <a:rPr lang="en-IN" smtClean="0"/>
              <a:t>09-12-2023</a:t>
            </a:fld>
            <a:endParaRPr lang="en-IN"/>
          </a:p>
        </p:txBody>
      </p:sp>
      <p:sp>
        <p:nvSpPr>
          <p:cNvPr id="5" name="Footer Placeholder 4">
            <a:extLst>
              <a:ext uri="{FF2B5EF4-FFF2-40B4-BE49-F238E27FC236}">
                <a16:creationId xmlns:a16="http://schemas.microsoft.com/office/drawing/2014/main" id="{0F4C50E6-A37B-52EE-5E22-9548125025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295CC9-5D94-2191-4F05-B23D831AE1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F8ED2-F5F9-4FBF-BF97-107B72F1D03F}" type="slidenum">
              <a:rPr lang="en-IN" smtClean="0"/>
              <a:t>‹#›</a:t>
            </a:fld>
            <a:endParaRPr lang="en-IN"/>
          </a:p>
        </p:txBody>
      </p:sp>
    </p:spTree>
    <p:extLst>
      <p:ext uri="{BB962C8B-B14F-4D97-AF65-F5344CB8AC3E}">
        <p14:creationId xmlns:p14="http://schemas.microsoft.com/office/powerpoint/2010/main" val="326688074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lucidchart.com/blog/what-is-the-7-step-sales-process#follow-up" TargetMode="External"/><Relationship Id="rId3" Type="http://schemas.openxmlformats.org/officeDocument/2006/relationships/hyperlink" Target="https://www.lucidchart.com/blog/what-is-the-7-step-sales-process#preparation" TargetMode="External"/><Relationship Id="rId7" Type="http://schemas.openxmlformats.org/officeDocument/2006/relationships/hyperlink" Target="https://www.lucidchart.com/blog/what-is-the-7-step-sales-process#closing" TargetMode="External"/><Relationship Id="rId2" Type="http://schemas.openxmlformats.org/officeDocument/2006/relationships/hyperlink" Target="https://www.lucidchart.com/blog/what-is-the-7-step-sales-process#prospecting" TargetMode="External"/><Relationship Id="rId1" Type="http://schemas.openxmlformats.org/officeDocument/2006/relationships/slideLayout" Target="../slideLayouts/slideLayout2.xml"/><Relationship Id="rId6" Type="http://schemas.openxmlformats.org/officeDocument/2006/relationships/hyperlink" Target="https://www.lucidchart.com/blog/what-is-the-7-step-sales-process#handling-objections" TargetMode="External"/><Relationship Id="rId5" Type="http://schemas.openxmlformats.org/officeDocument/2006/relationships/hyperlink" Target="https://www.lucidchart.com/blog/what-is-the-7-step-sales-process#presentation" TargetMode="External"/><Relationship Id="rId4" Type="http://schemas.openxmlformats.org/officeDocument/2006/relationships/hyperlink" Target="https://www.lucidchart.com/blog/what-is-the-7-step-sales-process#approach"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ucidchart.com/documents/editNewOrRegister/3e426494-63cc-4d26-a3fe-dc469fd6c0f9?anonId=0.b1c2309d18ba7ca43bd%26sessionDate=2023-11-07T03:30:57.714Z%26sessionId=0.d4744bb318ba7ca43c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lucidchart.com/blog/multi-threaded-sales-approach" TargetMode="External"/><Relationship Id="rId2" Type="http://schemas.openxmlformats.org/officeDocument/2006/relationships/hyperlink" Target="https://www.lucidchart.com/blog/sales-prospecting-tips" TargetMode="External"/><Relationship Id="rId1" Type="http://schemas.openxmlformats.org/officeDocument/2006/relationships/slideLayout" Target="../slideLayouts/slideLayout2.xml"/><Relationship Id="rId4" Type="http://schemas.openxmlformats.org/officeDocument/2006/relationships/hyperlink" Target="https://www.lucidchart.com/blog/benefits-of-account-mapping"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www.lucidchart.com/blog/5-key-insights-for-handling-sales-object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lucidchart.com/blog/sales-closing-techniqu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endpulse.com/support/glossary/target-audien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endpulse.com/support/glossary/customer-loyalty" TargetMode="External"/><Relationship Id="rId2" Type="http://schemas.openxmlformats.org/officeDocument/2006/relationships/hyperlink" Target="https://sendpulse.com/support/glossary/competitive-advantag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endpulse.com/support/glossary/brand-ima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endpulse.com/support/glossary/marketing-le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endpulse.com/support/glossary/competitive-analysis" TargetMode="External"/><Relationship Id="rId2" Type="http://schemas.openxmlformats.org/officeDocument/2006/relationships/hyperlink" Target="https://sendpulse.com/support/glossary/audience-segment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rporatefinanceinstitute.com/resources/management/corporate-strategy/"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corporatefinanceinstitute.com/resources/management/key-performance-indicators-kp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600" dirty="0">
                <a:latin typeface="Times New Roman" panose="02020603050405020304" pitchFamily="18" charset="0"/>
                <a:cs typeface="Times New Roman" panose="02020603050405020304" pitchFamily="18" charset="0"/>
              </a:rPr>
              <a:t> Entrepreneurship Development </a:t>
            </a:r>
          </a:p>
        </p:txBody>
      </p:sp>
      <p:sp>
        <p:nvSpPr>
          <p:cNvPr id="3" name="Subtitle 2"/>
          <p:cNvSpPr>
            <a:spLocks noGrp="1"/>
          </p:cNvSpPr>
          <p:nvPr>
            <p:ph type="subTitle" idx="1"/>
          </p:nvPr>
        </p:nvSpPr>
        <p:spPr/>
        <p:txBody>
          <a:bodyPr/>
          <a:lstStyle/>
          <a:p>
            <a:endParaRPr lang="en-IN"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97254"/>
          </a:xfrm>
        </p:spPr>
        <p:txBody>
          <a:bodyPr>
            <a:normAutofit fontScale="90000"/>
          </a:bodyPr>
          <a:lstStyle/>
          <a:p>
            <a:r>
              <a:rPr lang="en-US" b="1" dirty="0"/>
              <a:t>Translating Strategy into Targets and Budgets</a:t>
            </a:r>
            <a:br>
              <a:rPr lang="en-IN" b="1" dirty="0"/>
            </a:br>
            <a:endParaRPr lang="en-IN" dirty="0"/>
          </a:p>
        </p:txBody>
      </p:sp>
      <p:sp>
        <p:nvSpPr>
          <p:cNvPr id="3" name="Content Placeholder 2"/>
          <p:cNvSpPr>
            <a:spLocks noGrp="1"/>
          </p:cNvSpPr>
          <p:nvPr>
            <p:ph idx="1"/>
          </p:nvPr>
        </p:nvSpPr>
        <p:spPr>
          <a:xfrm>
            <a:off x="646112" y="1805152"/>
            <a:ext cx="9403742" cy="4443247"/>
          </a:xfrm>
        </p:spPr>
        <p:txBody>
          <a:bodyPr/>
          <a:lstStyle/>
          <a:p>
            <a:pPr marL="0" indent="0">
              <a:buNone/>
            </a:pPr>
            <a:r>
              <a:rPr lang="en-US" dirty="0"/>
              <a:t>There are four dimensions to consider when translating high-level strategy, such as mission, vision, and goals, into budgets.</a:t>
            </a:r>
            <a:endParaRPr lang="en-IN" dirty="0"/>
          </a:p>
          <a:p>
            <a:pPr marL="0" lvl="0" indent="0">
              <a:buNone/>
            </a:pPr>
            <a:endParaRPr lang="en-IN" dirty="0"/>
          </a:p>
        </p:txBody>
      </p:sp>
      <p:pic>
        <p:nvPicPr>
          <p:cNvPr id="4" name="Picture 3" descr="IMG_257"/>
          <p:cNvPicPr/>
          <p:nvPr/>
        </p:nvPicPr>
        <p:blipFill>
          <a:blip r:embed="rId2"/>
          <a:stretch>
            <a:fillRect/>
          </a:stretch>
        </p:blipFill>
        <p:spPr>
          <a:xfrm>
            <a:off x="1465007" y="2899113"/>
            <a:ext cx="8333262" cy="3714521"/>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108155"/>
            <a:ext cx="9404723" cy="553149"/>
          </a:xfrm>
        </p:spPr>
        <p:txBody>
          <a:bodyPr/>
          <a:lstStyle/>
          <a:p>
            <a:r>
              <a:rPr lang="en-US" sz="3200" b="1" dirty="0"/>
              <a:t>Goals of the Budgeting Process</a:t>
            </a:r>
            <a:endParaRPr lang="en-IN" sz="3200" dirty="0"/>
          </a:p>
        </p:txBody>
      </p:sp>
      <p:sp>
        <p:nvSpPr>
          <p:cNvPr id="3" name="Content Placeholder 2"/>
          <p:cNvSpPr>
            <a:spLocks noGrp="1"/>
          </p:cNvSpPr>
          <p:nvPr>
            <p:ph idx="1"/>
          </p:nvPr>
        </p:nvSpPr>
        <p:spPr>
          <a:xfrm>
            <a:off x="645795" y="685800"/>
            <a:ext cx="11023600" cy="5066030"/>
          </a:xfrm>
        </p:spPr>
        <p:txBody>
          <a:bodyPr>
            <a:normAutofit fontScale="25000" lnSpcReduction="20000"/>
          </a:bodyPr>
          <a:lstStyle/>
          <a:p>
            <a:pPr marL="0" indent="0" algn="just">
              <a:buNone/>
            </a:pPr>
            <a:r>
              <a:rPr lang="en-US" sz="7200" b="1" dirty="0">
                <a:latin typeface="Arial" panose="020B0604020202020204" pitchFamily="34" charset="0"/>
                <a:cs typeface="Arial" panose="020B0604020202020204" pitchFamily="34" charset="0"/>
              </a:rPr>
              <a:t>1. Aids in the planning of actual operations</a:t>
            </a:r>
            <a:endParaRPr lang="en-IN" sz="7200" b="1" dirty="0">
              <a:latin typeface="Arial" panose="020B0604020202020204" pitchFamily="34" charset="0"/>
              <a:cs typeface="Arial" panose="020B0604020202020204" pitchFamily="34" charset="0"/>
            </a:endParaRPr>
          </a:p>
          <a:p>
            <a:pPr marL="0" indent="0" algn="just">
              <a:buNone/>
            </a:pPr>
            <a:r>
              <a:rPr lang="en-US" sz="7200" dirty="0">
                <a:latin typeface="Arial" panose="020B0604020202020204" pitchFamily="34" charset="0"/>
                <a:cs typeface="Arial" panose="020B0604020202020204" pitchFamily="34" charset="0"/>
              </a:rPr>
              <a:t>The process gets managers to consider how conditions may change and what steps they need to take, while also allowing managers to understand how to address problems when they arise.</a:t>
            </a:r>
            <a:endParaRPr lang="en-IN" sz="7200" dirty="0">
              <a:latin typeface="Arial" panose="020B0604020202020204" pitchFamily="34" charset="0"/>
              <a:cs typeface="Arial" panose="020B0604020202020204" pitchFamily="34" charset="0"/>
            </a:endParaRPr>
          </a:p>
          <a:p>
            <a:pPr marL="0" indent="0" algn="just">
              <a:buNone/>
            </a:pPr>
            <a:r>
              <a:rPr lang="en-US" sz="7200" b="1" dirty="0">
                <a:latin typeface="Arial" panose="020B0604020202020204" pitchFamily="34" charset="0"/>
                <a:cs typeface="Arial" panose="020B0604020202020204" pitchFamily="34" charset="0"/>
              </a:rPr>
              <a:t>2. Coordinates the activities of the organization</a:t>
            </a:r>
            <a:endParaRPr lang="en-IN" sz="7200" b="1" dirty="0">
              <a:latin typeface="Arial" panose="020B0604020202020204" pitchFamily="34" charset="0"/>
              <a:cs typeface="Arial" panose="020B0604020202020204" pitchFamily="34" charset="0"/>
            </a:endParaRPr>
          </a:p>
          <a:p>
            <a:pPr marL="0" indent="0" algn="just">
              <a:buNone/>
            </a:pPr>
            <a:r>
              <a:rPr lang="en-US" sz="7200" dirty="0">
                <a:latin typeface="Arial" panose="020B0604020202020204" pitchFamily="34" charset="0"/>
                <a:cs typeface="Arial" panose="020B0604020202020204" pitchFamily="34" charset="0"/>
              </a:rPr>
              <a:t>Budgeting encourages managers to build relationships with the other parts of the operation and understand how the various departments and teams interact with each other and how they all support the overall organization.</a:t>
            </a:r>
            <a:endParaRPr lang="en-IN" sz="7200" dirty="0">
              <a:latin typeface="Arial" panose="020B0604020202020204" pitchFamily="34" charset="0"/>
              <a:cs typeface="Arial" panose="020B0604020202020204" pitchFamily="34" charset="0"/>
            </a:endParaRPr>
          </a:p>
          <a:p>
            <a:pPr marL="0" indent="0" algn="just">
              <a:buNone/>
            </a:pPr>
            <a:r>
              <a:rPr lang="en-US" sz="7200" b="1" dirty="0">
                <a:latin typeface="Arial" panose="020B0604020202020204" pitchFamily="34" charset="0"/>
                <a:cs typeface="Arial" panose="020B0604020202020204" pitchFamily="34" charset="0"/>
              </a:rPr>
              <a:t>3. Communicating plans to various managers</a:t>
            </a:r>
            <a:endParaRPr lang="en-IN" sz="7200" b="1" dirty="0">
              <a:latin typeface="Arial" panose="020B0604020202020204" pitchFamily="34" charset="0"/>
              <a:cs typeface="Arial" panose="020B0604020202020204" pitchFamily="34" charset="0"/>
            </a:endParaRPr>
          </a:p>
          <a:p>
            <a:pPr marL="0" indent="0" algn="just">
              <a:buNone/>
            </a:pPr>
            <a:r>
              <a:rPr lang="en-US" sz="7200" dirty="0">
                <a:latin typeface="Arial" panose="020B0604020202020204" pitchFamily="34" charset="0"/>
                <a:cs typeface="Arial" panose="020B0604020202020204" pitchFamily="34" charset="0"/>
              </a:rPr>
              <a:t>Communicating plans to managers is an important social aspect of the process, which ensures that everyone gets a clear understanding of how they support the organization. It encourages communication of individual goals, plans, and initiatives, which all roll up together to support the growth of the business. It also ensures appropriate individuals are made accountable for implementing the budget.</a:t>
            </a:r>
            <a:endParaRPr lang="en-IN" sz="7200" dirty="0">
              <a:latin typeface="Arial" panose="020B0604020202020204" pitchFamily="34" charset="0"/>
              <a:cs typeface="Arial" panose="020B0604020202020204" pitchFamily="34" charset="0"/>
            </a:endParaRPr>
          </a:p>
          <a:p>
            <a:pPr marL="0" indent="0" algn="just">
              <a:buNone/>
            </a:pPr>
            <a:r>
              <a:rPr lang="en-US" sz="7200" b="1" dirty="0">
                <a:latin typeface="Arial" panose="020B0604020202020204" pitchFamily="34" charset="0"/>
                <a:cs typeface="Arial" panose="020B0604020202020204" pitchFamily="34" charset="0"/>
              </a:rPr>
              <a:t>4. Motivates managers to strive to achieve the budget goals</a:t>
            </a:r>
            <a:endParaRPr lang="en-IN" sz="7200" b="1" dirty="0">
              <a:latin typeface="Arial" panose="020B0604020202020204" pitchFamily="34" charset="0"/>
              <a:cs typeface="Arial" panose="020B0604020202020204" pitchFamily="34" charset="0"/>
            </a:endParaRPr>
          </a:p>
          <a:p>
            <a:pPr marL="0" indent="0" algn="just">
              <a:buNone/>
            </a:pPr>
            <a:r>
              <a:rPr lang="en-US" sz="7200" dirty="0">
                <a:latin typeface="Arial" panose="020B0604020202020204" pitchFamily="34" charset="0"/>
                <a:cs typeface="Arial" panose="020B0604020202020204" pitchFamily="34" charset="0"/>
              </a:rPr>
              <a:t>Budgeting gets managers to focus on participation in the budget process. It provides a challenge or target for individuals and managers by linking their compensation and performance relative to the budget.</a:t>
            </a:r>
            <a:endParaRPr lang="en-IN" sz="7200" dirty="0">
              <a:latin typeface="Arial" panose="020B0604020202020204" pitchFamily="34" charset="0"/>
              <a:cs typeface="Arial" panose="020B0604020202020204" pitchFamily="34" charset="0"/>
            </a:endParaRPr>
          </a:p>
          <a:p>
            <a:pPr marL="0" indent="0" algn="just">
              <a:buNone/>
            </a:pPr>
            <a:r>
              <a:rPr lang="en-US" sz="7200" b="1" dirty="0">
                <a:latin typeface="Arial" panose="020B0604020202020204" pitchFamily="34" charset="0"/>
                <a:cs typeface="Arial" panose="020B0604020202020204" pitchFamily="34" charset="0"/>
              </a:rPr>
              <a:t>5. Control activities : </a:t>
            </a:r>
            <a:r>
              <a:rPr lang="en-US" sz="7200" dirty="0">
                <a:latin typeface="Arial" panose="020B0604020202020204" pitchFamily="34" charset="0"/>
                <a:cs typeface="Arial" panose="020B0604020202020204" pitchFamily="34" charset="0"/>
              </a:rPr>
              <a:t>Managers can compare actual spending with the budget to control financial activities.</a:t>
            </a:r>
            <a:endParaRPr lang="en-IN" sz="7200" dirty="0">
              <a:latin typeface="Arial" panose="020B0604020202020204" pitchFamily="34" charset="0"/>
              <a:cs typeface="Arial" panose="020B0604020202020204" pitchFamily="34" charset="0"/>
            </a:endParaRPr>
          </a:p>
          <a:p>
            <a:pPr marL="0" indent="0" algn="just">
              <a:buNone/>
            </a:pPr>
            <a:r>
              <a:rPr lang="en-US" sz="7200" b="1" dirty="0">
                <a:latin typeface="Arial" panose="020B0604020202020204" pitchFamily="34" charset="0"/>
                <a:cs typeface="Arial" panose="020B0604020202020204" pitchFamily="34" charset="0"/>
              </a:rPr>
              <a:t>6. Evaluate the performance of managers</a:t>
            </a:r>
            <a:endParaRPr lang="en-IN" sz="7200" b="1" dirty="0">
              <a:latin typeface="Arial" panose="020B0604020202020204" pitchFamily="34" charset="0"/>
              <a:cs typeface="Arial" panose="020B0604020202020204" pitchFamily="34" charset="0"/>
            </a:endParaRPr>
          </a:p>
          <a:p>
            <a:pPr marL="0" indent="0" algn="just">
              <a:buNone/>
            </a:pPr>
            <a:r>
              <a:rPr lang="en-US" sz="7200" dirty="0">
                <a:latin typeface="Arial" panose="020B0604020202020204" pitchFamily="34" charset="0"/>
                <a:cs typeface="Arial" panose="020B0604020202020204" pitchFamily="34" charset="0"/>
              </a:rPr>
              <a:t>Budgeting provides a means of informing managers of how well they are performing in meeting targets they have set.</a:t>
            </a:r>
            <a:endParaRPr lang="en-IN" sz="7200" dirty="0">
              <a:latin typeface="Arial" panose="020B0604020202020204" pitchFamily="34" charset="0"/>
              <a:cs typeface="Arial" panose="020B0604020202020204" pitchFamily="34" charset="0"/>
            </a:endParaRPr>
          </a:p>
          <a:p>
            <a:pPr marL="0" lvl="0" indent="0">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9696"/>
          </a:xfrm>
        </p:spPr>
        <p:txBody>
          <a:bodyPr/>
          <a:lstStyle/>
          <a:p>
            <a:r>
              <a:rPr lang="en-US" b="1" dirty="0"/>
              <a:t>Types of Budgets</a:t>
            </a:r>
            <a:endParaRPr lang="en-IN" dirty="0"/>
          </a:p>
        </p:txBody>
      </p:sp>
      <p:pic>
        <p:nvPicPr>
          <p:cNvPr id="4" name="Content Placeholder 3" descr="IMG_258"/>
          <p:cNvPicPr>
            <a:picLocks noGrp="1"/>
          </p:cNvPicPr>
          <p:nvPr>
            <p:ph idx="1"/>
          </p:nvPr>
        </p:nvPicPr>
        <p:blipFill>
          <a:blip r:embed="rId2"/>
          <a:stretch>
            <a:fillRect/>
          </a:stretch>
        </p:blipFill>
        <p:spPr>
          <a:xfrm>
            <a:off x="1864360" y="1356995"/>
            <a:ext cx="7931785" cy="488442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0"/>
            <a:ext cx="9404723" cy="729696"/>
          </a:xfrm>
        </p:spPr>
        <p:txBody>
          <a:bodyPr/>
          <a:lstStyle/>
          <a:p>
            <a:r>
              <a:rPr lang="en-US" sz="3200" b="1" dirty="0"/>
              <a:t>Types of Budgets</a:t>
            </a:r>
            <a:endParaRPr lang="en-IN" sz="3200" dirty="0"/>
          </a:p>
        </p:txBody>
      </p:sp>
      <p:sp>
        <p:nvSpPr>
          <p:cNvPr id="3" name="Content Placeholder 2"/>
          <p:cNvSpPr>
            <a:spLocks noGrp="1"/>
          </p:cNvSpPr>
          <p:nvPr>
            <p:ph idx="1"/>
          </p:nvPr>
        </p:nvSpPr>
        <p:spPr>
          <a:xfrm>
            <a:off x="645160" y="729615"/>
            <a:ext cx="10574020" cy="5066030"/>
          </a:xfrm>
        </p:spPr>
        <p:txBody>
          <a:bodyPr>
            <a:normAutofit fontScale="77500" lnSpcReduction="20000"/>
          </a:bodyPr>
          <a:lstStyle/>
          <a:p>
            <a:pPr marL="0" indent="0" algn="just">
              <a:buNone/>
            </a:pPr>
            <a:r>
              <a:rPr lang="en-US" dirty="0"/>
              <a:t>A robust budget framework is built around a master budget consisting of operating budgets, capital expenditure budgets, and cash budgets. The combined budgets generate a budgeted income statement, balance sheet, and cash flow statement.</a:t>
            </a:r>
            <a:endParaRPr lang="en-IN" dirty="0"/>
          </a:p>
          <a:p>
            <a:pPr marL="0" indent="0" algn="just">
              <a:buNone/>
            </a:pPr>
            <a:r>
              <a:rPr lang="en-US" b="1" dirty="0"/>
              <a:t>1. Operating budget</a:t>
            </a:r>
            <a:endParaRPr lang="en-IN" b="1" dirty="0"/>
          </a:p>
          <a:p>
            <a:pPr marL="0" indent="0" algn="just">
              <a:buNone/>
            </a:pPr>
            <a:r>
              <a:rPr lang="en-US" dirty="0"/>
              <a:t>Revenues and associated expenses in day-to-day operations are budgeted in detail and are divided into major categories such as revenues, salaries, benefits, and non-salary expenses.</a:t>
            </a:r>
            <a:endParaRPr lang="en-IN" dirty="0"/>
          </a:p>
          <a:p>
            <a:pPr marL="0" indent="0" algn="just">
              <a:buNone/>
            </a:pPr>
            <a:r>
              <a:rPr lang="en-US" b="1" dirty="0"/>
              <a:t>2. Capital budget</a:t>
            </a:r>
            <a:endParaRPr lang="en-IN" b="1" dirty="0"/>
          </a:p>
          <a:p>
            <a:pPr marL="0" indent="0" algn="just">
              <a:buNone/>
            </a:pPr>
            <a:r>
              <a:rPr lang="en-US" dirty="0"/>
              <a:t>Capital budgets are typically requests for purchases of large assets such as property, equipment, or IT systems that create major demands on an organization’s cash flow. The purposes of capital budgets are to allocate funds, control risks in decision-making, and set priorities.</a:t>
            </a:r>
            <a:endParaRPr lang="en-IN" dirty="0"/>
          </a:p>
          <a:p>
            <a:pPr marL="0" indent="0" algn="just">
              <a:buNone/>
            </a:pPr>
            <a:r>
              <a:rPr lang="en-US" b="1" dirty="0"/>
              <a:t>3. Cash budget</a:t>
            </a:r>
            <a:endParaRPr lang="en-IN" b="1" dirty="0"/>
          </a:p>
          <a:p>
            <a:pPr marL="0" indent="0" algn="just">
              <a:buNone/>
            </a:pPr>
            <a:r>
              <a:rPr lang="en-US" dirty="0"/>
              <a:t>Cash budgets tie the other two budgets together and take into account the timing of payments and the timing of receipt of cash from revenues. Cash budgets help management track and manage the company’s cash flow effectively by assessing whether additional capital is required, whether the company needs to raise money, or if there is excess capital.</a:t>
            </a:r>
            <a:endParaRPr lang="en-IN" dirty="0"/>
          </a:p>
          <a:p>
            <a:pPr marL="0" lvl="0" indent="0">
              <a:buNone/>
            </a:pP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9696"/>
          </a:xfrm>
        </p:spPr>
        <p:txBody>
          <a:bodyPr/>
          <a:lstStyle/>
          <a:p>
            <a:r>
              <a:rPr lang="en-US" b="1" dirty="0"/>
              <a:t>Sales Planning</a:t>
            </a:r>
            <a:endParaRPr lang="en-IN" dirty="0"/>
          </a:p>
        </p:txBody>
      </p:sp>
      <p:sp>
        <p:nvSpPr>
          <p:cNvPr id="3" name="Content Placeholder 2"/>
          <p:cNvSpPr>
            <a:spLocks noGrp="1"/>
          </p:cNvSpPr>
          <p:nvPr>
            <p:ph idx="1"/>
          </p:nvPr>
        </p:nvSpPr>
        <p:spPr>
          <a:xfrm>
            <a:off x="646112" y="1182414"/>
            <a:ext cx="9403742" cy="5065985"/>
          </a:xfrm>
        </p:spPr>
        <p:txBody>
          <a:bodyPr/>
          <a:lstStyle/>
          <a:p>
            <a:pPr marL="0" indent="0">
              <a:buNone/>
            </a:pPr>
            <a:r>
              <a:rPr lang="en-US" b="1" dirty="0"/>
              <a:t>The 7-step sales process</a:t>
            </a:r>
            <a:endParaRPr lang="en-IN" b="1" dirty="0"/>
          </a:p>
          <a:p>
            <a:pPr lvl="0"/>
            <a:r>
              <a:rPr lang="en-US" u="sng" dirty="0">
                <a:hlinkClick r:id="rId2"/>
              </a:rPr>
              <a:t>Prospecting</a:t>
            </a:r>
            <a:endParaRPr lang="en-IN" dirty="0"/>
          </a:p>
          <a:p>
            <a:pPr lvl="0"/>
            <a:r>
              <a:rPr lang="en-US" u="sng" dirty="0">
                <a:hlinkClick r:id="rId3"/>
              </a:rPr>
              <a:t>Preparation</a:t>
            </a:r>
            <a:endParaRPr lang="en-IN" dirty="0"/>
          </a:p>
          <a:p>
            <a:pPr lvl="0"/>
            <a:r>
              <a:rPr lang="en-US" u="sng" dirty="0">
                <a:hlinkClick r:id="rId4"/>
              </a:rPr>
              <a:t>Approach</a:t>
            </a:r>
            <a:endParaRPr lang="en-IN" dirty="0"/>
          </a:p>
          <a:p>
            <a:pPr lvl="0"/>
            <a:r>
              <a:rPr lang="en-US" u="sng" dirty="0">
                <a:hlinkClick r:id="rId5"/>
              </a:rPr>
              <a:t>Presentation</a:t>
            </a:r>
            <a:endParaRPr lang="en-IN" dirty="0"/>
          </a:p>
          <a:p>
            <a:pPr lvl="0"/>
            <a:r>
              <a:rPr lang="en-US" u="sng" dirty="0">
                <a:hlinkClick r:id="rId6"/>
              </a:rPr>
              <a:t>Handling objections</a:t>
            </a:r>
            <a:endParaRPr lang="en-IN" dirty="0"/>
          </a:p>
          <a:p>
            <a:pPr lvl="0"/>
            <a:r>
              <a:rPr lang="en-US" u="sng" dirty="0">
                <a:hlinkClick r:id="rId7"/>
              </a:rPr>
              <a:t>Closing</a:t>
            </a:r>
            <a:endParaRPr lang="en-IN" dirty="0"/>
          </a:p>
          <a:p>
            <a:pPr lvl="0"/>
            <a:r>
              <a:rPr lang="en-US" u="sng" dirty="0">
                <a:hlinkClick r:id="rId8"/>
              </a:rPr>
              <a:t>Follow-up</a:t>
            </a:r>
            <a:endParaRPr lang="en-IN" dirty="0"/>
          </a:p>
          <a:p>
            <a:pPr marL="0" lvl="0" indent="0">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9696"/>
          </a:xfrm>
        </p:spPr>
        <p:txBody>
          <a:bodyPr/>
          <a:lstStyle/>
          <a:p>
            <a:r>
              <a:rPr lang="en-US" b="1" dirty="0"/>
              <a:t>Sales Planning</a:t>
            </a:r>
            <a:endParaRPr lang="en-IN" dirty="0"/>
          </a:p>
        </p:txBody>
      </p:sp>
      <p:pic>
        <p:nvPicPr>
          <p:cNvPr id="4" name="Content Placeholder 3" descr="IMG_256">
            <a:hlinkClick r:id="rId2" tooltip="Image link"/>
          </p:cNvPr>
          <p:cNvPicPr>
            <a:picLocks noGrp="1"/>
          </p:cNvPicPr>
          <p:nvPr>
            <p:ph idx="1"/>
          </p:nvPr>
        </p:nvPicPr>
        <p:blipFill>
          <a:blip r:embed="rId3"/>
          <a:stretch>
            <a:fillRect/>
          </a:stretch>
        </p:blipFill>
        <p:spPr>
          <a:xfrm>
            <a:off x="457200" y="1269124"/>
            <a:ext cx="10878207" cy="531823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447" y="0"/>
            <a:ext cx="11241087" cy="5065985"/>
          </a:xfrm>
        </p:spPr>
        <p:txBody>
          <a:bodyPr>
            <a:noAutofit/>
          </a:bodyPr>
          <a:lstStyle/>
          <a:p>
            <a:pPr marL="0" indent="0" algn="just">
              <a:buNone/>
            </a:pPr>
            <a:r>
              <a:rPr lang="en-US" sz="1800" b="1" dirty="0">
                <a:latin typeface="Arial" panose="020B0604020202020204" pitchFamily="34" charset="0"/>
                <a:cs typeface="Arial" panose="020B0604020202020204" pitchFamily="34" charset="0"/>
              </a:rPr>
              <a:t>1. Prospecting</a:t>
            </a:r>
            <a:endParaRPr lang="en-IN" sz="1800" b="1"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The first step in the sales process is </a:t>
            </a:r>
            <a:r>
              <a:rPr lang="en-US" sz="1800" dirty="0">
                <a:latin typeface="Arial" panose="020B0604020202020204" pitchFamily="34" charset="0"/>
                <a:cs typeface="Arial" panose="020B0604020202020204" pitchFamily="34" charset="0"/>
                <a:hlinkClick r:id="rId2"/>
              </a:rPr>
              <a:t>prospecting</a:t>
            </a:r>
            <a:r>
              <a:rPr lang="en-US" sz="1800" dirty="0">
                <a:latin typeface="Arial" panose="020B0604020202020204" pitchFamily="34" charset="0"/>
                <a:cs typeface="Arial" panose="020B0604020202020204" pitchFamily="34" charset="0"/>
              </a:rPr>
              <a:t>. In this stage, you find potential customers and determine whether they have a need for your product or service—and whether they can afford what you offer. Evaluating whether the customers need your product or service and can afford it is known as qualifying.</a:t>
            </a:r>
            <a:endParaRPr lang="en-IN" sz="1800"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Keep in mind that, in modern sales, it's not enough to find one prospect at a company: There are an average of 6.8 customer stakeholders involved in a typical purchase, so you'll want to practice </a:t>
            </a:r>
            <a:r>
              <a:rPr lang="en-US" sz="1800" dirty="0">
                <a:latin typeface="Arial" panose="020B0604020202020204" pitchFamily="34" charset="0"/>
                <a:cs typeface="Arial" panose="020B0604020202020204" pitchFamily="34" charset="0"/>
                <a:hlinkClick r:id="rId3"/>
              </a:rPr>
              <a:t>multi-threading</a:t>
            </a:r>
            <a:r>
              <a:rPr lang="en-US" sz="1800" dirty="0">
                <a:latin typeface="Arial" panose="020B0604020202020204" pitchFamily="34" charset="0"/>
                <a:cs typeface="Arial" panose="020B0604020202020204" pitchFamily="34" charset="0"/>
              </a:rPr>
              <a:t>, or connecting with multiple decision-makers on the purchasing side. </a:t>
            </a:r>
            <a:r>
              <a:rPr lang="en-US" sz="1800" dirty="0">
                <a:latin typeface="Arial" panose="020B0604020202020204" pitchFamily="34" charset="0"/>
                <a:cs typeface="Arial" panose="020B0604020202020204" pitchFamily="34" charset="0"/>
                <a:hlinkClick r:id="rId4"/>
              </a:rPr>
              <a:t>Account maps</a:t>
            </a:r>
            <a:r>
              <a:rPr lang="en-US" sz="1800" dirty="0">
                <a:latin typeface="Arial" panose="020B0604020202020204" pitchFamily="34" charset="0"/>
                <a:cs typeface="Arial" panose="020B0604020202020204" pitchFamily="34" charset="0"/>
              </a:rPr>
              <a:t> are an effective way of identifying these buyers.</a:t>
            </a:r>
            <a:endParaRPr lang="en-IN" sz="1800" dirty="0">
              <a:latin typeface="Arial" panose="020B0604020202020204" pitchFamily="34" charset="0"/>
              <a:cs typeface="Arial" panose="020B0604020202020204" pitchFamily="34" charset="0"/>
            </a:endParaRPr>
          </a:p>
          <a:p>
            <a:pPr marL="0" indent="0" algn="just">
              <a:buNone/>
            </a:pPr>
            <a:r>
              <a:rPr lang="en-US" sz="1800" b="1" dirty="0">
                <a:latin typeface="Arial" panose="020B0604020202020204" pitchFamily="34" charset="0"/>
                <a:cs typeface="Arial" panose="020B0604020202020204" pitchFamily="34" charset="0"/>
              </a:rPr>
              <a:t>2. Preparation</a:t>
            </a:r>
            <a:endParaRPr lang="en-IN" sz="1800" b="1"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The next step is preparing for initial contact with a potential customer, researching the market and collecting all relevant information regarding your product or service. Develop your sales presentation and tailor it to your potential client’s particular needs. Preparation is key to setting you up for success. The better you understand your prospect and their needs, the better you can address their objections and set yourself apart from the competition.</a:t>
            </a:r>
            <a:endParaRPr lang="en-IN" sz="1800" dirty="0">
              <a:latin typeface="Arial" panose="020B0604020202020204" pitchFamily="34" charset="0"/>
              <a:cs typeface="Arial" panose="020B0604020202020204" pitchFamily="34" charset="0"/>
            </a:endParaRPr>
          </a:p>
          <a:p>
            <a:pPr marL="0" indent="0" algn="just">
              <a:buNone/>
            </a:pPr>
            <a:r>
              <a:rPr lang="en-US" sz="1800" b="1" dirty="0">
                <a:latin typeface="Arial" panose="020B0604020202020204" pitchFamily="34" charset="0"/>
                <a:cs typeface="Arial" panose="020B0604020202020204" pitchFamily="34" charset="0"/>
              </a:rPr>
              <a:t>3. Approach</a:t>
            </a:r>
            <a:endParaRPr lang="en-IN" sz="1800" b="1" dirty="0">
              <a:latin typeface="Arial" panose="020B0604020202020204" pitchFamily="34" charset="0"/>
              <a:cs typeface="Arial" panose="020B0604020202020204" pitchFamily="34" charset="0"/>
            </a:endParaRPr>
          </a:p>
          <a:p>
            <a:pPr marL="0" indent="0" algn="just">
              <a:buNone/>
            </a:pPr>
            <a:r>
              <a:rPr lang="en-US" sz="1800" dirty="0">
                <a:latin typeface="Arial" panose="020B0604020202020204" pitchFamily="34" charset="0"/>
                <a:cs typeface="Arial" panose="020B0604020202020204" pitchFamily="34" charset="0"/>
              </a:rPr>
              <a:t>Next, make first contact with your client. This is called the approach. Sometimes this is a face-to-face meeting, sometimes it’s over the phone. There are three common approach methods.</a:t>
            </a:r>
            <a:endParaRPr lang="en-IN" sz="1800" dirty="0">
              <a:latin typeface="Arial" panose="020B0604020202020204" pitchFamily="34" charset="0"/>
              <a:cs typeface="Arial" panose="020B0604020202020204" pitchFamily="34" charset="0"/>
            </a:endParaRPr>
          </a:p>
          <a:p>
            <a:pPr marL="0" lvl="0" indent="0" algn="just">
              <a:buNone/>
            </a:pPr>
            <a:r>
              <a:rPr lang="en-US" sz="1800" b="1" dirty="0">
                <a:latin typeface="Arial" panose="020B0604020202020204" pitchFamily="34" charset="0"/>
                <a:cs typeface="Arial" panose="020B0604020202020204" pitchFamily="34" charset="0"/>
              </a:rPr>
              <a:t>Premium approach:</a:t>
            </a:r>
            <a:r>
              <a:rPr lang="en-US" sz="1800" dirty="0">
                <a:latin typeface="Arial" panose="020B0604020202020204" pitchFamily="34" charset="0"/>
                <a:cs typeface="Arial" panose="020B0604020202020204" pitchFamily="34" charset="0"/>
              </a:rPr>
              <a:t> Presenting your potential client with a gift at the beginning of your interaction</a:t>
            </a:r>
            <a:endParaRPr lang="en-IN" sz="1800" dirty="0">
              <a:latin typeface="Arial" panose="020B0604020202020204" pitchFamily="34" charset="0"/>
              <a:cs typeface="Arial" panose="020B0604020202020204" pitchFamily="34" charset="0"/>
            </a:endParaRPr>
          </a:p>
          <a:p>
            <a:pPr marL="0" lvl="0" indent="0" algn="just">
              <a:buNone/>
            </a:pPr>
            <a:r>
              <a:rPr lang="en-US" sz="1800" b="1" dirty="0">
                <a:latin typeface="Arial" panose="020B0604020202020204" pitchFamily="34" charset="0"/>
                <a:cs typeface="Arial" panose="020B0604020202020204" pitchFamily="34" charset="0"/>
              </a:rPr>
              <a:t>Question approach:</a:t>
            </a:r>
            <a:r>
              <a:rPr lang="en-US" sz="1800" dirty="0">
                <a:latin typeface="Arial" panose="020B0604020202020204" pitchFamily="34" charset="0"/>
                <a:cs typeface="Arial" panose="020B0604020202020204" pitchFamily="34" charset="0"/>
              </a:rPr>
              <a:t> Asking a question to get the prospect interested</a:t>
            </a:r>
            <a:endParaRPr lang="en-IN" sz="1800" dirty="0">
              <a:latin typeface="Arial" panose="020B0604020202020204" pitchFamily="34" charset="0"/>
              <a:cs typeface="Arial" panose="020B0604020202020204" pitchFamily="34" charset="0"/>
            </a:endParaRPr>
          </a:p>
          <a:p>
            <a:pPr marL="0" lvl="0" indent="0" algn="just">
              <a:buNone/>
            </a:pPr>
            <a:r>
              <a:rPr lang="en-US" sz="1800" b="1" dirty="0">
                <a:latin typeface="Arial" panose="020B0604020202020204" pitchFamily="34" charset="0"/>
                <a:cs typeface="Arial" panose="020B0604020202020204" pitchFamily="34" charset="0"/>
              </a:rPr>
              <a:t>Product approach:</a:t>
            </a:r>
            <a:r>
              <a:rPr lang="en-US" sz="1800" dirty="0">
                <a:latin typeface="Arial" panose="020B0604020202020204" pitchFamily="34" charset="0"/>
                <a:cs typeface="Arial" panose="020B0604020202020204" pitchFamily="34" charset="0"/>
              </a:rPr>
              <a:t> Giving the prospect a sample or a free trial to review and evaluate your service</a:t>
            </a:r>
            <a:endParaRPr lang="en-IN" sz="1800" dirty="0">
              <a:latin typeface="Arial" panose="020B0604020202020204" pitchFamily="34" charset="0"/>
              <a:cs typeface="Arial" panose="020B0604020202020204" pitchFamily="34" charset="0"/>
            </a:endParaRPr>
          </a:p>
          <a:p>
            <a:pPr marL="0" lvl="0" indent="0">
              <a:buNone/>
            </a:pPr>
            <a:endParaRPr lang="en-IN"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182414"/>
            <a:ext cx="9403742" cy="5065985"/>
          </a:xfrm>
        </p:spPr>
        <p:txBody>
          <a:bodyPr>
            <a:normAutofit fontScale="92500" lnSpcReduction="20000"/>
          </a:bodyPr>
          <a:lstStyle/>
          <a:p>
            <a:pPr marL="0" indent="0">
              <a:buNone/>
            </a:pPr>
            <a:r>
              <a:rPr lang="en-US" b="1" dirty="0"/>
              <a:t>4. Presentation</a:t>
            </a:r>
            <a:endParaRPr lang="en-IN" b="1" dirty="0"/>
          </a:p>
          <a:p>
            <a:pPr marL="0" indent="0">
              <a:buNone/>
            </a:pPr>
            <a:r>
              <a:rPr lang="en-US" dirty="0"/>
              <a:t>In the presentation phase, you actively demonstrate how your product or service meets the needs of your potential customer. The word presentation implies using PowerPoint and giving a salesy spiel, but it doesn’t always have to be that way—you should actively listen to your customer’s needs and then act and respond accordingly.</a:t>
            </a:r>
            <a:endParaRPr lang="en-IN" dirty="0"/>
          </a:p>
          <a:p>
            <a:pPr marL="0" indent="0">
              <a:buNone/>
            </a:pPr>
            <a:r>
              <a:rPr lang="en-US" b="1" dirty="0"/>
              <a:t>5. Handling objections</a:t>
            </a:r>
            <a:endParaRPr lang="en-IN" b="1" dirty="0"/>
          </a:p>
          <a:p>
            <a:pPr marL="0" indent="0">
              <a:buNone/>
            </a:pPr>
            <a:r>
              <a:rPr lang="en-US" dirty="0"/>
              <a:t>Perhaps the most underrated step of the sales process is </a:t>
            </a:r>
            <a:r>
              <a:rPr lang="en-US" dirty="0">
                <a:hlinkClick r:id="rId2"/>
              </a:rPr>
              <a:t>handling objections</a:t>
            </a:r>
            <a:r>
              <a:rPr lang="en-US" dirty="0"/>
              <a:t>. This is where you listen to your prospect’s concerns and address them. It’s also where many unsuccessful salespeople drop out of the process—44% of salespeople abandoning pursuit after one rejection, 22% after two rejections, 14% after three, and 12% after four, even though 80% of sales require at least five follow-ups to convert. Successfully handling objections and alleviating concerns separates good salespeople from bad and great from good.</a:t>
            </a:r>
            <a:endParaRPr lang="en-IN" dirty="0"/>
          </a:p>
          <a:p>
            <a:pPr lvl="0"/>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9696"/>
          </a:xfrm>
        </p:spPr>
        <p:txBody>
          <a:bodyPr/>
          <a:lstStyle/>
          <a:p>
            <a:endParaRPr lang="en-IN" dirty="0"/>
          </a:p>
        </p:txBody>
      </p:sp>
      <p:sp>
        <p:nvSpPr>
          <p:cNvPr id="3" name="Content Placeholder 2"/>
          <p:cNvSpPr>
            <a:spLocks noGrp="1"/>
          </p:cNvSpPr>
          <p:nvPr>
            <p:ph idx="1"/>
          </p:nvPr>
        </p:nvSpPr>
        <p:spPr>
          <a:xfrm>
            <a:off x="646112" y="1182414"/>
            <a:ext cx="9403742" cy="5065985"/>
          </a:xfrm>
        </p:spPr>
        <p:txBody>
          <a:bodyPr>
            <a:normAutofit fontScale="77500" lnSpcReduction="20000"/>
          </a:bodyPr>
          <a:lstStyle/>
          <a:p>
            <a:pPr marL="0" indent="0">
              <a:buNone/>
            </a:pPr>
            <a:r>
              <a:rPr lang="en-US" b="1" dirty="0"/>
              <a:t>6. Closing</a:t>
            </a:r>
            <a:endParaRPr lang="en-IN" b="1" dirty="0"/>
          </a:p>
          <a:p>
            <a:pPr marL="0" indent="0">
              <a:buNone/>
            </a:pPr>
            <a:r>
              <a:rPr lang="en-US" dirty="0"/>
              <a:t>In the closing stage, you get the decision from the client to move forward. Depending on your business, you might try one of these three </a:t>
            </a:r>
            <a:r>
              <a:rPr lang="en-US" dirty="0">
                <a:hlinkClick r:id="rId2"/>
              </a:rPr>
              <a:t>closing techniques</a:t>
            </a:r>
            <a:r>
              <a:rPr lang="en-US" dirty="0"/>
              <a:t>.</a:t>
            </a:r>
            <a:endParaRPr lang="en-IN" dirty="0"/>
          </a:p>
          <a:p>
            <a:pPr marL="0" lvl="0" indent="0">
              <a:buNone/>
            </a:pPr>
            <a:r>
              <a:rPr lang="en-US" b="1" dirty="0"/>
              <a:t>Alternative choice close:</a:t>
            </a:r>
            <a:r>
              <a:rPr lang="en-US" dirty="0"/>
              <a:t> Assuming the sale and offering the prospect a choice, where both options close the sale—for example, “Will you be paying the whole fee up front or in installments?” or “Will that be cash or charge?”</a:t>
            </a:r>
            <a:endParaRPr lang="en-IN" dirty="0"/>
          </a:p>
          <a:p>
            <a:pPr marL="0" lvl="0" indent="0">
              <a:buNone/>
            </a:pPr>
            <a:r>
              <a:rPr lang="en-US" b="1" dirty="0"/>
              <a:t>Extra inducement close:</a:t>
            </a:r>
            <a:r>
              <a:rPr lang="en-US" dirty="0"/>
              <a:t> Offering something extra to get the prospect to close, such as a free month of service or a discount</a:t>
            </a:r>
            <a:endParaRPr lang="en-IN" dirty="0"/>
          </a:p>
          <a:p>
            <a:pPr marL="0" lvl="0" indent="0">
              <a:buNone/>
            </a:pPr>
            <a:r>
              <a:rPr lang="en-US" b="1" dirty="0"/>
              <a:t>Standing room only close:</a:t>
            </a:r>
            <a:r>
              <a:rPr lang="en-US" dirty="0"/>
              <a:t> Creating urgency by expressing that time is of the essence—for example, “The price will be going up after this month” or “We only have six spots left”</a:t>
            </a:r>
            <a:endParaRPr lang="en-IN" dirty="0"/>
          </a:p>
          <a:p>
            <a:pPr marL="0" indent="0">
              <a:buNone/>
            </a:pPr>
            <a:r>
              <a:rPr lang="en-US" b="1" dirty="0"/>
              <a:t>7. Follow-up</a:t>
            </a:r>
            <a:endParaRPr lang="en-IN" b="1" dirty="0"/>
          </a:p>
          <a:p>
            <a:pPr marL="0" indent="0">
              <a:buNone/>
            </a:pPr>
            <a:r>
              <a:rPr lang="en-US" dirty="0"/>
              <a:t>Once you have closed the sale, your job is not done. The follow-up stage keeps you in contact with customers you have closed, not only for potential repeat business but for referrals as well. And since retaining current customers is six to seven times less costly than acquiring new ones, maintaining relationships is key.</a:t>
            </a:r>
            <a:endParaRPr lang="en-IN" dirty="0"/>
          </a:p>
          <a:p>
            <a:pPr marL="0" lvl="0" indent="0">
              <a:buNone/>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0"/>
            <a:ext cx="9404723" cy="729696"/>
          </a:xfrm>
        </p:spPr>
        <p:txBody>
          <a:bodyPr>
            <a:normAutofit fontScale="90000"/>
          </a:bodyPr>
          <a:lstStyle/>
          <a:p>
            <a:r>
              <a:rPr lang="en-US" sz="3200" b="1" dirty="0"/>
              <a:t>What is a sales strategy?</a:t>
            </a:r>
            <a:br>
              <a:rPr lang="en-IN" b="1" dirty="0"/>
            </a:br>
            <a:endParaRPr lang="en-IN" dirty="0"/>
          </a:p>
        </p:txBody>
      </p:sp>
      <p:sp>
        <p:nvSpPr>
          <p:cNvPr id="3" name="Content Placeholder 2"/>
          <p:cNvSpPr>
            <a:spLocks noGrp="1"/>
          </p:cNvSpPr>
          <p:nvPr>
            <p:ph idx="1"/>
          </p:nvPr>
        </p:nvSpPr>
        <p:spPr>
          <a:xfrm>
            <a:off x="645131" y="729696"/>
            <a:ext cx="10825316" cy="5065985"/>
          </a:xfrm>
        </p:spPr>
        <p:txBody>
          <a:bodyPr>
            <a:normAutofit fontScale="25000" lnSpcReduction="20000"/>
          </a:bodyPr>
          <a:lstStyle/>
          <a:p>
            <a:pPr marL="0" indent="0" algn="just">
              <a:buNone/>
            </a:pPr>
            <a:r>
              <a:rPr lang="en-US" sz="7200" dirty="0"/>
              <a:t>A sales strategy is a set of decisions, actions, and goals that inform how your sales team positions the organization and its products to close new customers. It acts as a guide for sales reps to follow, with clear goals for sales processes, product positioning, and competitive analysis.</a:t>
            </a:r>
            <a:endParaRPr lang="en-IN" sz="7200" dirty="0"/>
          </a:p>
          <a:p>
            <a:pPr marL="0" indent="0" algn="just">
              <a:buNone/>
            </a:pPr>
            <a:r>
              <a:rPr lang="en-US" sz="7200" dirty="0"/>
              <a:t>Most strategies involve a detailed plan of best practices and processes set by management.</a:t>
            </a:r>
            <a:endParaRPr lang="en-IN" sz="7200" dirty="0"/>
          </a:p>
          <a:p>
            <a:pPr marL="0" indent="0" algn="just" fontAlgn="base">
              <a:buNone/>
            </a:pPr>
            <a:r>
              <a:rPr lang="en-US" sz="7200" b="1" dirty="0"/>
              <a:t>Why is a sales strategy important?</a:t>
            </a:r>
            <a:endParaRPr lang="en-IN" sz="7200" b="1" dirty="0"/>
          </a:p>
          <a:p>
            <a:pPr marL="0" indent="0" algn="just" fontAlgn="base">
              <a:buNone/>
            </a:pPr>
            <a:r>
              <a:rPr lang="en-US" sz="7200" dirty="0"/>
              <a:t>A clear sales strategy serves as a map for the growth of your business. Your sales strategy is key to future planning, problem-solving, goal-setting, and management.</a:t>
            </a:r>
            <a:endParaRPr lang="en-IN" sz="7200" dirty="0"/>
          </a:p>
          <a:p>
            <a:pPr marL="0" indent="0" algn="just" fontAlgn="base">
              <a:buNone/>
            </a:pPr>
            <a:r>
              <a:rPr lang="en-US" sz="7200" b="1" dirty="0"/>
              <a:t>An effective sales strategy can help you:</a:t>
            </a:r>
            <a:endParaRPr lang="en-IN" sz="7200" b="1" dirty="0"/>
          </a:p>
          <a:p>
            <a:pPr marL="0" lvl="0" indent="0" algn="just" fontAlgn="base">
              <a:buNone/>
            </a:pPr>
            <a:r>
              <a:rPr lang="en-US" sz="7200" dirty="0"/>
              <a:t>Give your team direction and focus. Strategic clarity can help your sales reps and managers understand which goals and activities to prioritize. This can lead to improved productivity and outcomes.</a:t>
            </a:r>
            <a:endParaRPr lang="en-IN" sz="7200" dirty="0"/>
          </a:p>
          <a:p>
            <a:pPr marL="0" lvl="0" indent="0" algn="just" fontAlgn="base">
              <a:buNone/>
            </a:pPr>
            <a:r>
              <a:rPr lang="en-US" sz="7200" dirty="0"/>
              <a:t>Ensure consistent messaging. Your sales strategy can help your team deliver a consistent message to prospects, partners, and customers. This can increase both trust and effectiveness.</a:t>
            </a:r>
            <a:endParaRPr lang="en-IN" sz="7200" dirty="0"/>
          </a:p>
          <a:p>
            <a:pPr marL="0" lvl="0" indent="0" algn="just" fontAlgn="base">
              <a:buNone/>
            </a:pPr>
            <a:r>
              <a:rPr lang="en-US" sz="7200" dirty="0"/>
              <a:t>Optimize opportunities. Strong sales strategies will help you target the right prospects and customize your approach. This can help your team make the most of every sales opportunity.</a:t>
            </a:r>
            <a:endParaRPr lang="en-IN" sz="7200" dirty="0"/>
          </a:p>
          <a:p>
            <a:pPr marL="0" lvl="0" indent="0" algn="just" fontAlgn="base">
              <a:buNone/>
            </a:pPr>
            <a:r>
              <a:rPr lang="en-US" sz="7200" dirty="0"/>
              <a:t>Improve resource allocation. Your sales strategy outlines priorities and resources. In turn, this can help your sales team use their time, effort, and resources efficiently. This efficiency can boost your team's ability to focus on high-potential deals.</a:t>
            </a:r>
            <a:endParaRPr lang="en-IN" sz="7200" dirty="0"/>
          </a:p>
          <a:p>
            <a:pPr marL="0" lvl="0" indent="0">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13930"/>
          </a:xfrm>
        </p:spPr>
        <p:txBody>
          <a:bodyPr/>
          <a:lstStyle/>
          <a:p>
            <a:r>
              <a:rPr lang="en-US" b="1" dirty="0"/>
              <a:t>Product Positioning </a:t>
            </a:r>
            <a:endParaRPr lang="en-IN" dirty="0"/>
          </a:p>
        </p:txBody>
      </p:sp>
      <p:sp>
        <p:nvSpPr>
          <p:cNvPr id="3" name="Content Placeholder 2"/>
          <p:cNvSpPr>
            <a:spLocks noGrp="1"/>
          </p:cNvSpPr>
          <p:nvPr>
            <p:ph idx="1"/>
          </p:nvPr>
        </p:nvSpPr>
        <p:spPr>
          <a:xfrm>
            <a:off x="646112" y="1166648"/>
            <a:ext cx="9403742" cy="5081751"/>
          </a:xfrm>
        </p:spPr>
        <p:txBody>
          <a:bodyPr>
            <a:normAutofit fontScale="77500" lnSpcReduction="20000"/>
          </a:bodyPr>
          <a:lstStyle/>
          <a:p>
            <a:pPr marL="0" indent="0">
              <a:buNone/>
            </a:pPr>
            <a:r>
              <a:rPr lang="en-US" b="1" dirty="0"/>
              <a:t>Why is product positioning important?</a:t>
            </a:r>
            <a:endParaRPr lang="en-IN" b="1" dirty="0"/>
          </a:p>
          <a:p>
            <a:r>
              <a:rPr lang="en-US" dirty="0"/>
              <a:t>Each brand has to know its customers to provide a product that resonates with their needs. A well-thought-out strategy can determine the position of this product within the market and identify its benefits for consumers.</a:t>
            </a:r>
            <a:endParaRPr lang="en-IN" dirty="0"/>
          </a:p>
          <a:p>
            <a:r>
              <a:rPr lang="en-US" dirty="0"/>
              <a:t>The process involves creating a particular image of a brand and its products in consumers’ minds and identifying the key benefits to show how a particular product differs from competitors’ alternatives. Afterward, the difference is communicated to a brand’s </a:t>
            </a:r>
            <a:r>
              <a:rPr lang="en-US" dirty="0">
                <a:hlinkClick r:id="rId2"/>
              </a:rPr>
              <a:t>target audience</a:t>
            </a:r>
            <a:r>
              <a:rPr lang="en-US" dirty="0"/>
              <a:t> through the most effective communication channels. The messages brands convey to their customers should evoke interest.</a:t>
            </a:r>
            <a:endParaRPr lang="en-IN" dirty="0"/>
          </a:p>
          <a:p>
            <a:r>
              <a:rPr lang="en-US" dirty="0"/>
              <a:t>Marketers need to determine the best ways to present specific products and reach their target audience based on customers’ needs, competitive alternatives, the most effective communication channels, and tailored messages. Implementing product positioning strategies enables companies to create messages that address their customers’ needs and wants and entice them to purchase.</a:t>
            </a:r>
            <a:endParaRPr lang="en-IN" dirty="0"/>
          </a:p>
          <a:p>
            <a:r>
              <a:rPr lang="en-US" dirty="0"/>
              <a:t>There are even more pros this type of marketing can bring, so check out our list to know all of them.</a:t>
            </a:r>
            <a:endParaRPr lang="en-IN" dirty="0"/>
          </a:p>
          <a:p>
            <a:pPr marL="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9696"/>
          </a:xfrm>
        </p:spPr>
        <p:txBody>
          <a:bodyPr>
            <a:normAutofit fontScale="90000"/>
          </a:bodyPr>
          <a:lstStyle/>
          <a:p>
            <a:r>
              <a:rPr lang="en-US" b="1" dirty="0"/>
              <a:t>Sales Strategies</a:t>
            </a:r>
            <a:br>
              <a:rPr lang="en-IN" b="1" dirty="0"/>
            </a:br>
            <a:endParaRPr lang="en-IN" dirty="0"/>
          </a:p>
        </p:txBody>
      </p:sp>
      <p:sp>
        <p:nvSpPr>
          <p:cNvPr id="3" name="Content Placeholder 2"/>
          <p:cNvSpPr>
            <a:spLocks noGrp="1"/>
          </p:cNvSpPr>
          <p:nvPr>
            <p:ph idx="1"/>
          </p:nvPr>
        </p:nvSpPr>
        <p:spPr>
          <a:xfrm>
            <a:off x="646112" y="1182414"/>
            <a:ext cx="9403742" cy="5065985"/>
          </a:xfrm>
        </p:spPr>
        <p:txBody>
          <a:bodyPr>
            <a:normAutofit fontScale="92500" lnSpcReduction="10000"/>
          </a:bodyPr>
          <a:lstStyle/>
          <a:p>
            <a:pPr lvl="0" fontAlgn="base"/>
            <a:r>
              <a:rPr lang="en-US" dirty="0"/>
              <a:t>Increase online sales through social media.</a:t>
            </a:r>
            <a:endParaRPr lang="en-IN" dirty="0"/>
          </a:p>
          <a:p>
            <a:pPr lvl="0" fontAlgn="base"/>
            <a:r>
              <a:rPr lang="en-US" dirty="0"/>
              <a:t>Become a thought leader.</a:t>
            </a:r>
            <a:endParaRPr lang="en-IN" dirty="0"/>
          </a:p>
          <a:p>
            <a:pPr lvl="0" fontAlgn="base"/>
            <a:r>
              <a:rPr lang="en-US" dirty="0"/>
              <a:t>Prioritize inbound sales calls as hot leads.</a:t>
            </a:r>
            <a:endParaRPr lang="en-IN" dirty="0"/>
          </a:p>
          <a:p>
            <a:pPr lvl="0" fontAlgn="base"/>
            <a:r>
              <a:rPr lang="en-US" dirty="0"/>
              <a:t>Properly research and qualify prospects.</a:t>
            </a:r>
            <a:endParaRPr lang="en-IN" dirty="0"/>
          </a:p>
          <a:p>
            <a:pPr lvl="0" fontAlgn="base"/>
            <a:r>
              <a:rPr lang="en-US" dirty="0"/>
              <a:t>Implement a free trial.</a:t>
            </a:r>
            <a:endParaRPr lang="en-IN" dirty="0"/>
          </a:p>
          <a:p>
            <a:pPr lvl="0" fontAlgn="base"/>
            <a:r>
              <a:rPr lang="en-US" dirty="0"/>
              <a:t>Don't shy away from cold calling.</a:t>
            </a:r>
            <a:endParaRPr lang="en-IN" dirty="0"/>
          </a:p>
          <a:p>
            <a:pPr lvl="0" fontAlgn="base"/>
            <a:r>
              <a:rPr lang="en-US" dirty="0"/>
              <a:t>Offer a demonstration of the product.</a:t>
            </a:r>
            <a:endParaRPr lang="en-IN" dirty="0"/>
          </a:p>
          <a:p>
            <a:pPr lvl="0" fontAlgn="base"/>
            <a:r>
              <a:rPr lang="en-US" dirty="0"/>
              <a:t>Provide a personalized, clear end result.</a:t>
            </a:r>
            <a:endParaRPr lang="en-IN" dirty="0"/>
          </a:p>
          <a:p>
            <a:pPr lvl="0" fontAlgn="base"/>
            <a:r>
              <a:rPr lang="en-US" dirty="0"/>
              <a:t>Be willing to adapt your offering.</a:t>
            </a:r>
            <a:endParaRPr lang="en-IN" dirty="0"/>
          </a:p>
          <a:p>
            <a:pPr lvl="0" fontAlgn="base"/>
            <a:r>
              <a:rPr lang="en-US" dirty="0"/>
              <a:t>Close deals with confidence.</a:t>
            </a:r>
            <a:endParaRPr lang="en-IN" dirty="0"/>
          </a:p>
          <a:p>
            <a:pPr lvl="0" fontAlgn="base"/>
            <a:r>
              <a:rPr lang="en-US" dirty="0"/>
              <a:t>Nurture existing accounts for future selling opportunities.</a:t>
            </a:r>
            <a:endParaRPr lang="en-IN" dirty="0"/>
          </a:p>
          <a:p>
            <a:pPr lvl="0"/>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9696"/>
          </a:xfrm>
        </p:spPr>
        <p:txBody>
          <a:bodyPr/>
          <a:lstStyle/>
          <a:p>
            <a:r>
              <a:rPr lang="en-US" b="1" dirty="0"/>
              <a:t>Unique Selling Proposition</a:t>
            </a:r>
            <a:endParaRPr lang="en-IN" b="1" dirty="0"/>
          </a:p>
        </p:txBody>
      </p:sp>
      <p:sp>
        <p:nvSpPr>
          <p:cNvPr id="3" name="Content Placeholder 2"/>
          <p:cNvSpPr>
            <a:spLocks noGrp="1"/>
          </p:cNvSpPr>
          <p:nvPr>
            <p:ph idx="1"/>
          </p:nvPr>
        </p:nvSpPr>
        <p:spPr>
          <a:xfrm>
            <a:off x="646112" y="1182414"/>
            <a:ext cx="9403742" cy="5065985"/>
          </a:xfrm>
        </p:spPr>
        <p:txBody>
          <a:bodyPr>
            <a:normAutofit fontScale="85000" lnSpcReduction="20000"/>
          </a:bodyPr>
          <a:lstStyle/>
          <a:p>
            <a:endParaRPr lang="en-US" dirty="0"/>
          </a:p>
          <a:p>
            <a:r>
              <a:rPr lang="en-US" dirty="0"/>
              <a:t>A USP represents what your business stands for. It is a quality that sets your business apart from the competition. Choosing a highly specific unique selling proposition is key to creating a focused marketing strategy that carries a cohesive message across copywriting, branding, campaigns and other marketing tools.</a:t>
            </a:r>
            <a:endParaRPr lang="en-IN" dirty="0"/>
          </a:p>
          <a:p>
            <a:r>
              <a:rPr lang="en-US" dirty="0"/>
              <a:t>When you have a clear USP, your target customer will be able to answer one important question about your business: What makes it different from the competition? There are four USP pegs on which you can focus your marketing strategy. Known as the four Ps of marketing.</a:t>
            </a:r>
          </a:p>
          <a:p>
            <a:pPr marL="0" indent="0">
              <a:buNone/>
            </a:pPr>
            <a:r>
              <a:rPr lang="en-US" dirty="0"/>
              <a:t>They include</a:t>
            </a:r>
            <a:endParaRPr lang="en-IN" dirty="0"/>
          </a:p>
          <a:p>
            <a:r>
              <a:rPr lang="en-US" dirty="0"/>
              <a:t>Product characteristics</a:t>
            </a:r>
            <a:endParaRPr lang="en-IN" dirty="0"/>
          </a:p>
          <a:p>
            <a:r>
              <a:rPr lang="en-US" dirty="0"/>
              <a:t>Price structure</a:t>
            </a:r>
            <a:endParaRPr lang="en-IN" dirty="0"/>
          </a:p>
          <a:p>
            <a:r>
              <a:rPr lang="en-US" dirty="0"/>
              <a:t>Placement strategy (location and distribution)</a:t>
            </a:r>
            <a:endParaRPr lang="en-IN" dirty="0"/>
          </a:p>
          <a:p>
            <a:r>
              <a:rPr lang="en-US" dirty="0"/>
              <a:t>Promotional strategy</a:t>
            </a:r>
            <a:endParaRPr lang="en-IN" dirty="0"/>
          </a:p>
          <a:p>
            <a:pPr marL="0" indent="0">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0"/>
            <a:ext cx="9404723" cy="729696"/>
          </a:xfrm>
        </p:spPr>
        <p:txBody>
          <a:bodyPr>
            <a:normAutofit fontScale="90000"/>
          </a:bodyPr>
          <a:lstStyle/>
          <a:p>
            <a:r>
              <a:rPr lang="en-US" sz="3200" b="1" dirty="0"/>
              <a:t>How to Use USP Analysis</a:t>
            </a:r>
            <a:br>
              <a:rPr lang="en-IN" b="1" dirty="0"/>
            </a:br>
            <a:endParaRPr lang="en-IN" dirty="0"/>
          </a:p>
        </p:txBody>
      </p:sp>
      <p:sp>
        <p:nvSpPr>
          <p:cNvPr id="3" name="Content Placeholder 2"/>
          <p:cNvSpPr>
            <a:spLocks noGrp="1"/>
          </p:cNvSpPr>
          <p:nvPr>
            <p:ph idx="1"/>
          </p:nvPr>
        </p:nvSpPr>
        <p:spPr>
          <a:xfrm>
            <a:off x="646112" y="523652"/>
            <a:ext cx="10618350" cy="5320862"/>
          </a:xfrm>
        </p:spPr>
        <p:txBody>
          <a:bodyPr>
            <a:noAutofit/>
          </a:bodyPr>
          <a:lstStyle/>
          <a:p>
            <a:pPr marL="0" indent="0" algn="just">
              <a:buNone/>
            </a:pPr>
            <a:r>
              <a:rPr lang="en-US" sz="1600" b="1" dirty="0"/>
              <a:t>1. Understand the Characteristics That Customers Value</a:t>
            </a:r>
            <a:endParaRPr lang="en-IN" sz="1600" b="1" dirty="0"/>
          </a:p>
          <a:p>
            <a:pPr marL="0" indent="0" algn="just">
              <a:buNone/>
            </a:pPr>
            <a:r>
              <a:rPr lang="en-US" sz="1600" dirty="0"/>
              <a:t>First, brainstorm what customers value about your product or services, and about those of your competitors. Move beyond the basics that are common to all suppliers in the industry, and look at the criteria that customers use to decide which product or service to buy.</a:t>
            </a:r>
            <a:endParaRPr lang="en-IN" sz="1600" dirty="0"/>
          </a:p>
          <a:p>
            <a:pPr marL="0" indent="0" algn="just">
              <a:buNone/>
            </a:pPr>
            <a:r>
              <a:rPr lang="en-US" sz="1600" dirty="0"/>
              <a:t>As with all brainstorming, by involving knowledgeable people in the process, you'll improve the range of characteristics you'll identify. So talk to salespeople, customer service teams and, most importantly, to customers themselves.</a:t>
            </a:r>
            <a:endParaRPr lang="en-IN" sz="1600" dirty="0"/>
          </a:p>
          <a:p>
            <a:pPr marL="0" indent="0" algn="just">
              <a:buNone/>
            </a:pPr>
            <a:r>
              <a:rPr lang="en-US" sz="1600" b="1" dirty="0"/>
              <a:t>2. Rank Yourself and Your Competitors by These Criteria</a:t>
            </a:r>
            <a:endParaRPr lang="en-IN" sz="1600" b="1" dirty="0"/>
          </a:p>
          <a:p>
            <a:pPr marL="0" indent="0" algn="just">
              <a:buNone/>
            </a:pPr>
            <a:r>
              <a:rPr lang="en-US" sz="1600" dirty="0"/>
              <a:t>Now, identify your top competitors. Being as objective as you can, score yourself and each of your competitors out of 10 for each characteristic. Where possible, base your scores on objective data. Where this isn't possible, do your best to see things from a customer's perspective and then make your best guess.</a:t>
            </a:r>
            <a:endParaRPr lang="en-IN" sz="1600" dirty="0"/>
          </a:p>
          <a:p>
            <a:pPr marL="0" indent="0" algn="just">
              <a:buNone/>
            </a:pPr>
            <a:r>
              <a:rPr lang="en-US" sz="1600" b="1" dirty="0"/>
              <a:t>3. Identify Where You Rank Well</a:t>
            </a:r>
            <a:endParaRPr lang="en-IN" sz="1600" b="1" dirty="0"/>
          </a:p>
          <a:p>
            <a:pPr marL="0" indent="0" algn="just">
              <a:buNone/>
            </a:pPr>
            <a:r>
              <a:rPr lang="en-US" sz="1600" dirty="0"/>
              <a:t>Plot these points on a graph. This helps you spot different competitors' strengths and weaknesses.</a:t>
            </a:r>
            <a:r>
              <a:rPr lang="en-IN" sz="1600" dirty="0"/>
              <a:t> </a:t>
            </a:r>
            <a:r>
              <a:rPr lang="en-US" sz="1600" dirty="0"/>
              <a:t>And, from this, develop a simple, easily communicated statement of your USP.</a:t>
            </a:r>
            <a:endParaRPr lang="en-IN" sz="1600" dirty="0"/>
          </a:p>
          <a:p>
            <a:pPr marL="0" indent="0" algn="just">
              <a:buNone/>
            </a:pPr>
            <a:r>
              <a:rPr lang="en-US" sz="1600" b="1" dirty="0"/>
              <a:t>Tip : </a:t>
            </a:r>
            <a:r>
              <a:rPr lang="en-US" sz="1600" dirty="0"/>
              <a:t>When you identify your USP, make sure that it's something that really matters to potential customers. There's no point in being the best in the industry for something that they don't care about.</a:t>
            </a:r>
            <a:endParaRPr lang="en-IN" sz="1600" dirty="0"/>
          </a:p>
          <a:p>
            <a:pPr marL="0" indent="0" algn="just">
              <a:buNone/>
            </a:pPr>
            <a:r>
              <a:rPr lang="en-US" sz="1600" b="1" dirty="0"/>
              <a:t>4. Preserve Your USP (and use it!)</a:t>
            </a:r>
            <a:endParaRPr lang="en-IN" sz="1600" b="1" dirty="0"/>
          </a:p>
          <a:p>
            <a:pPr marL="0" indent="0" algn="just">
              <a:buNone/>
            </a:pPr>
            <a:r>
              <a:rPr lang="en-US" sz="1600" dirty="0"/>
              <a:t>The final step is to make sure that you can defend your USP. You can be sure that as soon as you start to promote a USP, your competitors will do what they can to neutralize it. For example, if you've got the best website, they'll bring in a better web designer. Or if you've got a great new feature in your product, you'll see it in theirs next year.</a:t>
            </a:r>
            <a:endParaRPr lang="en-IN" sz="1600" dirty="0"/>
          </a:p>
          <a:p>
            <a:pPr marL="0" indent="0" algn="just">
              <a:buNone/>
            </a:pPr>
            <a:r>
              <a:rPr lang="en-US" sz="1600" dirty="0"/>
              <a:t>If you've established a USP, it makes sense to invest to defend it – that way, competitors will struggle to keep up: by the time they've improved, you've already moved on to the next stage.</a:t>
            </a:r>
            <a:endParaRPr lang="en-IN" sz="1600" dirty="0"/>
          </a:p>
          <a:p>
            <a:pPr marL="0" indent="0" algn="just">
              <a:buNone/>
            </a:pPr>
            <a:r>
              <a:rPr lang="en-US" sz="1600" dirty="0"/>
              <a:t>And once you've established a USP, make sure that the market knows about it!</a:t>
            </a:r>
            <a:endParaRPr lang="en-IN" sz="1600" dirty="0"/>
          </a:p>
          <a:p>
            <a:pPr lvl="0"/>
            <a:endParaRPr lang="en-IN"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0"/>
            <a:ext cx="9404723" cy="729696"/>
          </a:xfrm>
        </p:spPr>
        <p:txBody>
          <a:bodyPr>
            <a:normAutofit fontScale="90000"/>
          </a:bodyPr>
          <a:lstStyle/>
          <a:p>
            <a:r>
              <a:rPr lang="en-US" sz="3200" b="1" dirty="0"/>
              <a:t>What makes a strong USP?</a:t>
            </a:r>
            <a:br>
              <a:rPr lang="en-IN" b="1" dirty="0"/>
            </a:br>
            <a:endParaRPr lang="en-IN" dirty="0"/>
          </a:p>
        </p:txBody>
      </p:sp>
      <p:sp>
        <p:nvSpPr>
          <p:cNvPr id="3" name="Content Placeholder 2"/>
          <p:cNvSpPr>
            <a:spLocks noGrp="1"/>
          </p:cNvSpPr>
          <p:nvPr>
            <p:ph idx="1"/>
          </p:nvPr>
        </p:nvSpPr>
        <p:spPr>
          <a:xfrm>
            <a:off x="534449" y="729696"/>
            <a:ext cx="11123101" cy="5065985"/>
          </a:xfrm>
        </p:spPr>
        <p:txBody>
          <a:bodyPr>
            <a:normAutofit fontScale="70000" lnSpcReduction="20000"/>
          </a:bodyPr>
          <a:lstStyle/>
          <a:p>
            <a:pPr marL="0" indent="0">
              <a:buNone/>
            </a:pPr>
            <a:r>
              <a:rPr lang="en-US" dirty="0"/>
              <a:t>Creating a strong USP is key to inviting the right audience to your product or service. Follow the below points to come up with a unique selling proposition:</a:t>
            </a:r>
          </a:p>
          <a:p>
            <a:pPr marL="0" indent="0">
              <a:buNone/>
            </a:pPr>
            <a:r>
              <a:rPr lang="en-US" b="1" dirty="0"/>
              <a:t>1. Start thinking like your ideal customer</a:t>
            </a:r>
            <a:endParaRPr lang="en-IN" b="1" dirty="0"/>
          </a:p>
          <a:p>
            <a:pPr marL="0" indent="0">
              <a:buNone/>
            </a:pPr>
            <a:r>
              <a:rPr lang="en-US" dirty="0"/>
              <a:t>Identifying your target audience will make it easier for you to understand what your customer needs. To do this, answer the following questions:</a:t>
            </a:r>
            <a:endParaRPr lang="en-IN" dirty="0"/>
          </a:p>
          <a:p>
            <a:pPr marL="0" indent="0">
              <a:buNone/>
            </a:pPr>
            <a:r>
              <a:rPr lang="en-US" b="1" dirty="0"/>
              <a:t>2. Explain to your ideal customers how you can solve their problems</a:t>
            </a:r>
            <a:endParaRPr lang="en-IN" b="1" dirty="0"/>
          </a:p>
          <a:p>
            <a:pPr marL="0" indent="0">
              <a:buNone/>
            </a:pPr>
            <a:r>
              <a:rPr lang="en-US" dirty="0"/>
              <a:t>Your ideal buyer wants you to solve their problems. This goes beyond simple needs as the problem is usually far more complex. For example, designer brands aren't simply selling clothes. They are selling their ideal buyers a luxury lifestyle with their high-range fashion pieces. An airline is not simply selling flights, but it is selling luxury and comfort in the sky.</a:t>
            </a:r>
            <a:endParaRPr lang="en-IN" dirty="0"/>
          </a:p>
          <a:p>
            <a:pPr marL="0" indent="0">
              <a:buNone/>
            </a:pPr>
            <a:r>
              <a:rPr lang="en-US" dirty="0"/>
              <a:t>When you have a firm grasp of who your ideal customer is, then you can start coming up with the best unique selling proposition to solve their complex problem.</a:t>
            </a:r>
            <a:endParaRPr lang="en-IN" dirty="0"/>
          </a:p>
          <a:p>
            <a:pPr marL="0" indent="0">
              <a:buNone/>
            </a:pPr>
            <a:r>
              <a:rPr lang="en-US" b="1" dirty="0"/>
              <a:t>3. Become a must-have in the eyes of your customers</a:t>
            </a:r>
            <a:endParaRPr lang="en-IN" b="1" dirty="0"/>
          </a:p>
          <a:p>
            <a:pPr marL="0" indent="0">
              <a:buNone/>
            </a:pPr>
            <a:r>
              <a:rPr lang="en-US" dirty="0"/>
              <a:t>Tell your ideal buyers exactly what you plan on giving them. For example, years ago, FedEx's slogan was, “when it absolutely, positively has to be there overnight." This slogan distinguished the company from the many others out there. It told customers exactly what they could expect from FedEx. That's when customers knew that they needed FedEx to solve their shipping problems.</a:t>
            </a:r>
            <a:endParaRPr lang="en-IN" dirty="0"/>
          </a:p>
          <a:p>
            <a:pPr marL="0" indent="0">
              <a:buNone/>
            </a:pPr>
            <a:endParaRPr lang="en-IN" dirty="0"/>
          </a:p>
          <a:p>
            <a:pPr lvl="0"/>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0"/>
            <a:ext cx="9404723" cy="729696"/>
          </a:xfrm>
        </p:spPr>
        <p:txBody>
          <a:bodyPr>
            <a:normAutofit fontScale="90000"/>
          </a:bodyPr>
          <a:lstStyle/>
          <a:p>
            <a:r>
              <a:rPr lang="en-US" sz="3200" b="1" dirty="0"/>
              <a:t>Best practices of USP</a:t>
            </a:r>
            <a:br>
              <a:rPr lang="en-IN" b="1" dirty="0"/>
            </a:br>
            <a:endParaRPr lang="en-IN" dirty="0"/>
          </a:p>
        </p:txBody>
      </p:sp>
      <p:sp>
        <p:nvSpPr>
          <p:cNvPr id="3" name="Content Placeholder 2"/>
          <p:cNvSpPr>
            <a:spLocks noGrp="1"/>
          </p:cNvSpPr>
          <p:nvPr>
            <p:ph idx="1"/>
          </p:nvPr>
        </p:nvSpPr>
        <p:spPr>
          <a:xfrm>
            <a:off x="646112" y="818621"/>
            <a:ext cx="9403742" cy="5065985"/>
          </a:xfrm>
        </p:spPr>
        <p:txBody>
          <a:bodyPr>
            <a:noAutofit/>
          </a:bodyPr>
          <a:lstStyle/>
          <a:p>
            <a:pPr marL="0" lvl="0" indent="0" algn="just">
              <a:buNone/>
            </a:pPr>
            <a:r>
              <a:rPr lang="en-US" sz="1600" dirty="0"/>
              <a:t>The three-step process for a strong unique selling proposition is an important process for your marketing strategy. When working on this process, it is important to keep the following best practices in mind to come up with an effective unique selling proposition. These are</a:t>
            </a:r>
          </a:p>
          <a:p>
            <a:pPr marL="0" indent="0" algn="just">
              <a:buNone/>
            </a:pPr>
            <a:r>
              <a:rPr lang="en-US" sz="1600" b="1" dirty="0"/>
              <a:t>1. Focus on value</a:t>
            </a:r>
            <a:endParaRPr lang="en-IN" sz="1600" b="1" dirty="0"/>
          </a:p>
          <a:p>
            <a:pPr marL="0" indent="0" algn="just">
              <a:buNone/>
            </a:pPr>
            <a:r>
              <a:rPr lang="en-US" sz="1600" dirty="0"/>
              <a:t>When you are coming up with a unique selling proposition, avoid simply going for something unique. Instead, focus on what your ideal buyer values. It could be an eco-friendly quality, friendly service, cozy luxury or more.</a:t>
            </a:r>
            <a:endParaRPr lang="en-IN" sz="1600" dirty="0"/>
          </a:p>
          <a:p>
            <a:pPr marL="0" indent="0" algn="just">
              <a:buNone/>
            </a:pPr>
            <a:r>
              <a:rPr lang="en-US" sz="1600" b="1" dirty="0"/>
              <a:t>2. Embody your slogan</a:t>
            </a:r>
            <a:endParaRPr lang="en-IN" sz="1600" b="1" dirty="0"/>
          </a:p>
          <a:p>
            <a:pPr marL="0" indent="0" algn="just">
              <a:buNone/>
            </a:pPr>
            <a:r>
              <a:rPr lang="en-US" sz="1600" dirty="0"/>
              <a:t>Your slogan should be represented in every aspect of your business, not simply in what you are selling. For example, if your buyer is choosing your product because it is made from recyclable bottles, then your manufacturing space should also represent this slogan by implementing a recycling-friendly environment.</a:t>
            </a:r>
            <a:endParaRPr lang="en-IN" sz="1600" dirty="0"/>
          </a:p>
          <a:p>
            <a:pPr marL="0" indent="0" algn="just">
              <a:buNone/>
            </a:pPr>
            <a:r>
              <a:rPr lang="en-US" sz="1600" b="1" dirty="0"/>
              <a:t>3. Do your research</a:t>
            </a:r>
            <a:endParaRPr lang="en-IN" sz="1600" b="1" dirty="0"/>
          </a:p>
          <a:p>
            <a:pPr marL="0" indent="0" algn="just">
              <a:buNone/>
            </a:pPr>
            <a:r>
              <a:rPr lang="en-US" sz="1600" dirty="0"/>
              <a:t>When coming up with your unique selling proposition, it is good practice to do extensive research to see what your competitors are doing. Be aware of the unique selling propositions of your competitors and what the trends are.</a:t>
            </a:r>
            <a:endParaRPr lang="en-IN" sz="1600" dirty="0"/>
          </a:p>
          <a:p>
            <a:pPr marL="0" indent="0" algn="just">
              <a:buNone/>
            </a:pPr>
            <a:r>
              <a:rPr lang="en-US" sz="1600" b="1" dirty="0"/>
              <a:t>4. Focus on prospect research</a:t>
            </a:r>
            <a:endParaRPr lang="en-IN" sz="1600" b="1" dirty="0"/>
          </a:p>
          <a:p>
            <a:pPr marL="0" indent="0" algn="just">
              <a:buNone/>
            </a:pPr>
            <a:r>
              <a:rPr lang="en-US" sz="1600" dirty="0"/>
              <a:t>Besides market research, it is also helpful to focus on prospect research to see what people have already said about products similar to yours. Look for complaints. These same complaints may help you come up with a strong unique selling proposition.</a:t>
            </a:r>
            <a:endParaRPr lang="en-IN"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20099"/>
            <a:ext cx="9404723" cy="729696"/>
          </a:xfrm>
        </p:spPr>
        <p:txBody>
          <a:bodyPr>
            <a:normAutofit fontScale="90000"/>
          </a:bodyPr>
          <a:lstStyle/>
          <a:p>
            <a:r>
              <a:rPr lang="en-US" sz="3200" b="1" dirty="0"/>
              <a:t>Best practices of USP</a:t>
            </a:r>
            <a:br>
              <a:rPr lang="en-IN" b="1" dirty="0"/>
            </a:br>
            <a:endParaRPr lang="en-IN" dirty="0"/>
          </a:p>
        </p:txBody>
      </p:sp>
      <p:sp>
        <p:nvSpPr>
          <p:cNvPr id="3" name="Content Placeholder 2"/>
          <p:cNvSpPr>
            <a:spLocks noGrp="1"/>
          </p:cNvSpPr>
          <p:nvPr>
            <p:ph idx="1"/>
          </p:nvPr>
        </p:nvSpPr>
        <p:spPr>
          <a:xfrm>
            <a:off x="646112" y="749795"/>
            <a:ext cx="10484004" cy="5065985"/>
          </a:xfrm>
        </p:spPr>
        <p:txBody>
          <a:bodyPr>
            <a:normAutofit fontScale="25000" lnSpcReduction="20000"/>
          </a:bodyPr>
          <a:lstStyle/>
          <a:p>
            <a:pPr marL="0" indent="0" algn="just">
              <a:buNone/>
            </a:pPr>
            <a:r>
              <a:rPr lang="en-US" sz="6400" dirty="0"/>
              <a:t>Look for complaints in every area of your competitors' business — from the product to delivery and returns. For example, people buying eco-friendly beauty products could complain that the range of colors isn't as varied compared to those that are not eco-friendly. With this in mind, you can address their complaint and have that be your unique selling proposition.</a:t>
            </a:r>
            <a:endParaRPr lang="en-IN" sz="6400" dirty="0"/>
          </a:p>
          <a:p>
            <a:pPr marL="0" indent="0" algn="just">
              <a:buNone/>
            </a:pPr>
            <a:r>
              <a:rPr lang="en-US" sz="6400" b="1" dirty="0"/>
              <a:t>5. Work on your SEO</a:t>
            </a:r>
            <a:endParaRPr lang="en-IN" sz="6400" b="1" dirty="0"/>
          </a:p>
          <a:p>
            <a:pPr marL="0" indent="0" algn="just">
              <a:buNone/>
            </a:pPr>
            <a:r>
              <a:rPr lang="en-US" sz="6400" dirty="0"/>
              <a:t>Your ideal buyer will use specific keywords to find the product or service that will solve their problem. For example, “organic luxury fashion." Keyword research is important for other aspects of your online business — mainly so that you can rank higher on the search engine results page (SERP) and be found by your target audience. However, knowing what your keywords are can also help you come up with the best slogan to address your unique selling proposition.</a:t>
            </a:r>
            <a:endParaRPr lang="en-IN" sz="6400" dirty="0"/>
          </a:p>
          <a:p>
            <a:pPr marL="0" indent="0" algn="just">
              <a:buNone/>
            </a:pPr>
            <a:r>
              <a:rPr lang="en-US" sz="6400" b="1" dirty="0"/>
              <a:t>6. Use your customer's language</a:t>
            </a:r>
            <a:endParaRPr lang="en-IN" sz="6400" b="1" dirty="0"/>
          </a:p>
          <a:p>
            <a:pPr marL="0" indent="0" algn="just">
              <a:buNone/>
            </a:pPr>
            <a:r>
              <a:rPr lang="en-US" sz="6400" dirty="0"/>
              <a:t>If you know your ideal buyer, then you should know how your ideal buyer communicates. When you are coming up with your content, you should use the same language as your ideal customer. So, if your buyers are experts, speak the language. If your buyers are young, communicate in a way that resonates with them. Always be careful when educating your buyers. You should be helpful but never condescending.</a:t>
            </a:r>
            <a:endParaRPr lang="en-IN" sz="6400" dirty="0"/>
          </a:p>
          <a:p>
            <a:pPr marL="0" indent="0" algn="just">
              <a:buNone/>
            </a:pPr>
            <a:r>
              <a:rPr lang="en-US" sz="6400" b="1" dirty="0"/>
              <a:t>7. Keep away from cliches</a:t>
            </a:r>
            <a:endParaRPr lang="en-IN" sz="6400" b="1" dirty="0"/>
          </a:p>
          <a:p>
            <a:pPr marL="0" indent="0" algn="just">
              <a:buNone/>
            </a:pPr>
            <a:r>
              <a:rPr lang="en-US" sz="6400" dirty="0"/>
              <a:t>Avoid using cliches when coming up with your unique selling proposition. A cliche means a phrase has been overused and it is unlikely to appeal to your buyers. For example, when selling the features of your hotel, avoid the “relax by the pool” cliche. It's obvious and it has been done. Instead, talk about the state-of-the-art spa or the award-winning hotel restaurant.</a:t>
            </a:r>
            <a:endParaRPr lang="en-IN" sz="6400" dirty="0"/>
          </a:p>
          <a:p>
            <a:pPr marL="0" indent="0" algn="just">
              <a:buNone/>
            </a:pPr>
            <a:r>
              <a:rPr lang="en-US" sz="6400" b="1" dirty="0"/>
              <a:t>8. Use the active voice</a:t>
            </a:r>
            <a:endParaRPr lang="en-IN" sz="6400" b="1" dirty="0"/>
          </a:p>
          <a:p>
            <a:pPr marL="0" indent="0" algn="just">
              <a:buNone/>
            </a:pPr>
            <a:r>
              <a:rPr lang="en-US" sz="6400" dirty="0"/>
              <a:t>The active voice is shorter, clearer and stronger than the passive voice, so use it when you are writing your content. A famous and strong slogan with an active voice is Nike's “Just do it.”</a:t>
            </a:r>
            <a:endParaRPr lang="en-IN" sz="6400" dirty="0"/>
          </a:p>
          <a:p>
            <a:pPr marL="0" lvl="0" indent="0">
              <a:buNone/>
            </a:pPr>
            <a:endParaRPr lang="en-IN" dirty="0"/>
          </a:p>
          <a:p>
            <a:pPr lvl="0"/>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95" y="452755"/>
            <a:ext cx="10627360" cy="1400810"/>
          </a:xfrm>
        </p:spPr>
        <p:txBody>
          <a:bodyPr/>
          <a:lstStyle/>
          <a:p>
            <a:r>
              <a:rPr lang="en-US"/>
              <a:t>A startup can build a strong digital presence and its importance.</a:t>
            </a:r>
          </a:p>
        </p:txBody>
      </p:sp>
      <p:sp>
        <p:nvSpPr>
          <p:cNvPr id="3" name="Content Placeholder 2"/>
          <p:cNvSpPr>
            <a:spLocks noGrp="1"/>
          </p:cNvSpPr>
          <p:nvPr>
            <p:ph idx="1"/>
          </p:nvPr>
        </p:nvSpPr>
        <p:spPr>
          <a:xfrm>
            <a:off x="822960" y="1853565"/>
            <a:ext cx="10975975" cy="4684395"/>
          </a:xfrm>
        </p:spPr>
        <p:txBody>
          <a:bodyPr>
            <a:normAutofit fontScale="72500" lnSpcReduction="20000"/>
          </a:bodyPr>
          <a:lstStyle/>
          <a:p>
            <a:r>
              <a:rPr lang="en-US"/>
              <a:t>Building a strong digital presence is crucial for the success and visibility of a startup in the modern business landscape. Here's an explanation of how a startup can achieve this and the importance of a robust digital presence:</a:t>
            </a:r>
          </a:p>
          <a:p>
            <a:r>
              <a:rPr lang="en-US"/>
              <a:t>How to Build a Strong Digital Presence:</a:t>
            </a:r>
          </a:p>
          <a:p>
            <a:endParaRPr lang="en-US"/>
          </a:p>
          <a:p>
            <a:r>
              <a:rPr lang="en-US"/>
              <a:t>Website Development:</a:t>
            </a:r>
          </a:p>
          <a:p>
            <a:endParaRPr lang="en-US"/>
          </a:p>
          <a:p>
            <a:r>
              <a:rPr lang="en-US"/>
              <a:t>Responsive Design: Ensure the website is mobile-friendly for a seamless user experience.</a:t>
            </a:r>
          </a:p>
          <a:p>
            <a:r>
              <a:rPr lang="en-US"/>
              <a:t>Clear Branding: Reflect the startup's brand identity through design, color schemes, and logo.</a:t>
            </a:r>
          </a:p>
          <a:p>
            <a:endParaRPr lang="en-US"/>
          </a:p>
          <a:p>
            <a:r>
              <a:rPr lang="en-US"/>
              <a:t>Search Engine Optimization (SEO):</a:t>
            </a:r>
          </a:p>
          <a:p>
            <a:r>
              <a:rPr lang="en-US"/>
              <a:t>Keyword Optimization: Research and incorporate relevant keywords to improve search engine rankings.</a:t>
            </a:r>
          </a:p>
          <a:p>
            <a:r>
              <a:rPr lang="en-US"/>
              <a:t>Quality Content: Create valuable, engaging, and relevant content to attract and retain visitors.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95" y="452755"/>
            <a:ext cx="10212705" cy="1400810"/>
          </a:xfrm>
        </p:spPr>
        <p:txBody>
          <a:bodyPr/>
          <a:lstStyle/>
          <a:p>
            <a:r>
              <a:rPr lang="en-US">
                <a:sym typeface="+mn-ea"/>
              </a:rPr>
              <a:t>A startup can build a strong digital presence and its importance.</a:t>
            </a:r>
            <a:endParaRPr lang="en-US"/>
          </a:p>
        </p:txBody>
      </p:sp>
      <p:sp>
        <p:nvSpPr>
          <p:cNvPr id="3" name="Content Placeholder 2"/>
          <p:cNvSpPr>
            <a:spLocks noGrp="1"/>
          </p:cNvSpPr>
          <p:nvPr>
            <p:ph idx="1"/>
          </p:nvPr>
        </p:nvSpPr>
        <p:spPr>
          <a:xfrm>
            <a:off x="979170" y="2052955"/>
            <a:ext cx="10437495" cy="4537075"/>
          </a:xfrm>
        </p:spPr>
        <p:txBody>
          <a:bodyPr>
            <a:normAutofit fontScale="50000" lnSpcReduction="20000"/>
          </a:bodyPr>
          <a:lstStyle/>
          <a:p>
            <a:r>
              <a:rPr lang="en-US"/>
              <a:t>Social Media Engagement:</a:t>
            </a:r>
          </a:p>
          <a:p>
            <a:r>
              <a:rPr lang="en-US"/>
              <a:t>Platform Selection: Choose platforms relevant to the target audience.</a:t>
            </a:r>
          </a:p>
          <a:p>
            <a:r>
              <a:rPr lang="en-US"/>
              <a:t>Consistent Branding: Maintain a consistent brand image across all social media channels.</a:t>
            </a:r>
          </a:p>
          <a:p>
            <a:r>
              <a:rPr lang="en-US"/>
              <a:t>Active Presence: Regularly post content, engage with followers, and participate in relevant conversations.</a:t>
            </a:r>
          </a:p>
          <a:p>
            <a:endParaRPr lang="en-US"/>
          </a:p>
          <a:p>
            <a:r>
              <a:rPr lang="en-US"/>
              <a:t>Content Marketing:</a:t>
            </a:r>
          </a:p>
          <a:p>
            <a:r>
              <a:rPr lang="en-US"/>
              <a:t>Blogging: Share informative blog posts to establish authority in the industry.</a:t>
            </a:r>
          </a:p>
          <a:p>
            <a:r>
              <a:rPr lang="en-US"/>
              <a:t>Visual Content: Utilize images, infographics, and videos for diverse and engaging content.</a:t>
            </a:r>
          </a:p>
          <a:p>
            <a:endParaRPr lang="en-US"/>
          </a:p>
          <a:p>
            <a:r>
              <a:rPr lang="en-US"/>
              <a:t>Email Marketing:</a:t>
            </a:r>
          </a:p>
          <a:p>
            <a:r>
              <a:rPr lang="en-US"/>
              <a:t>Building a Subscriber List: Encourage website visitors to subscribe for newsletters.</a:t>
            </a:r>
          </a:p>
          <a:p>
            <a:r>
              <a:rPr lang="en-US"/>
              <a:t>Personalized Campaigns: Send targeted and personalized email campaigns.</a:t>
            </a:r>
          </a:p>
          <a:p>
            <a:endParaRPr lang="en-US"/>
          </a:p>
          <a:p>
            <a:r>
              <a:rPr lang="en-US"/>
              <a:t>Online Advertising:</a:t>
            </a:r>
          </a:p>
          <a:p>
            <a:r>
              <a:rPr lang="en-US"/>
              <a:t>Google Ads: Utilize paid advertising on search engines.</a:t>
            </a:r>
          </a:p>
          <a:p>
            <a:r>
              <a:rPr lang="en-US"/>
              <a:t>Social Media Ads: Run targeted ads on platforms like Facebook, Instagram, and LinkedIn.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95" y="452755"/>
            <a:ext cx="10543540" cy="1400810"/>
          </a:xfrm>
        </p:spPr>
        <p:txBody>
          <a:bodyPr/>
          <a:lstStyle/>
          <a:p>
            <a:r>
              <a:rPr lang="en-US">
                <a:sym typeface="+mn-ea"/>
              </a:rPr>
              <a:t>A startup can build a strong digital presence and its importance.</a:t>
            </a:r>
            <a:endParaRPr lang="en-US"/>
          </a:p>
        </p:txBody>
      </p:sp>
      <p:sp>
        <p:nvSpPr>
          <p:cNvPr id="3" name="Content Placeholder 2"/>
          <p:cNvSpPr>
            <a:spLocks noGrp="1"/>
          </p:cNvSpPr>
          <p:nvPr>
            <p:ph idx="1"/>
          </p:nvPr>
        </p:nvSpPr>
        <p:spPr>
          <a:xfrm>
            <a:off x="645795" y="2052955"/>
            <a:ext cx="10946130" cy="4620260"/>
          </a:xfrm>
        </p:spPr>
        <p:txBody>
          <a:bodyPr>
            <a:normAutofit fontScale="60000" lnSpcReduction="20000"/>
          </a:bodyPr>
          <a:lstStyle/>
          <a:p>
            <a:r>
              <a:rPr lang="en-US"/>
              <a:t>Influencer Marketing:</a:t>
            </a:r>
          </a:p>
          <a:p>
            <a:r>
              <a:rPr lang="en-US"/>
              <a:t>Collaborate with Influencers: Partner with influencers relevant to the industry to reach a wider audience.</a:t>
            </a:r>
          </a:p>
          <a:p>
            <a:endParaRPr lang="en-US"/>
          </a:p>
          <a:p>
            <a:r>
              <a:rPr lang="en-US"/>
              <a:t>Customer Reviews and Testimonials:</a:t>
            </a:r>
          </a:p>
          <a:p>
            <a:r>
              <a:rPr lang="en-US"/>
              <a:t>Encourage Reviews: Request satisfied customers to leave positive reviews.</a:t>
            </a:r>
          </a:p>
          <a:p>
            <a:r>
              <a:rPr lang="en-US"/>
              <a:t>Display Testimonials: Showcase positive testimonials on the website and social media.</a:t>
            </a:r>
          </a:p>
          <a:p>
            <a:r>
              <a:rPr lang="en-US"/>
              <a:t>Importance of a Strong Digital Presence:</a:t>
            </a:r>
          </a:p>
          <a:p>
            <a:endParaRPr lang="en-US"/>
          </a:p>
          <a:p>
            <a:r>
              <a:rPr lang="en-US"/>
              <a:t>Global Reach:</a:t>
            </a:r>
          </a:p>
          <a:p>
            <a:r>
              <a:rPr lang="en-US"/>
              <a:t>Access to a Wider Audience: A digital presence enables startups to reach a global audience, breaking geographical barriers.</a:t>
            </a:r>
          </a:p>
          <a:p>
            <a:endParaRPr lang="en-US"/>
          </a:p>
          <a:p>
            <a:r>
              <a:rPr lang="en-US"/>
              <a:t>Credibility and Trust:</a:t>
            </a:r>
          </a:p>
          <a:p>
            <a:r>
              <a:rPr lang="en-US"/>
              <a:t>Establishing Credibility: A well-maintained digital presence builds trust among potential customers and partners.</a:t>
            </a:r>
          </a:p>
          <a:p>
            <a:r>
              <a:rPr lang="en-US"/>
              <a:t>Social Proof: Positive reviews and testimonials contribute to a positive brand image.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95" y="452755"/>
            <a:ext cx="10471785" cy="1400810"/>
          </a:xfrm>
        </p:spPr>
        <p:txBody>
          <a:bodyPr/>
          <a:lstStyle/>
          <a:p>
            <a:r>
              <a:rPr lang="en-US">
                <a:sym typeface="+mn-ea"/>
              </a:rPr>
              <a:t>A startup can build a strong digital presence and its importance.</a:t>
            </a:r>
            <a:endParaRPr lang="en-US"/>
          </a:p>
        </p:txBody>
      </p:sp>
      <p:sp>
        <p:nvSpPr>
          <p:cNvPr id="3" name="Content Placeholder 2"/>
          <p:cNvSpPr>
            <a:spLocks noGrp="1"/>
          </p:cNvSpPr>
          <p:nvPr>
            <p:ph idx="1"/>
          </p:nvPr>
        </p:nvSpPr>
        <p:spPr>
          <a:xfrm>
            <a:off x="368300" y="2052955"/>
            <a:ext cx="11565255" cy="4589145"/>
          </a:xfrm>
        </p:spPr>
        <p:txBody>
          <a:bodyPr>
            <a:normAutofit fontScale="40000" lnSpcReduction="10000"/>
          </a:bodyPr>
          <a:lstStyle/>
          <a:p>
            <a:r>
              <a:rPr lang="en-US"/>
              <a:t>Customer Engagement:</a:t>
            </a:r>
          </a:p>
          <a:p>
            <a:r>
              <a:rPr lang="en-US"/>
              <a:t>Interactive Platforms: Digital channels provide opportunities for direct interaction with customers.</a:t>
            </a:r>
          </a:p>
          <a:p>
            <a:r>
              <a:rPr lang="en-US"/>
              <a:t>Real-time Engagement: Responding promptly to queries and comments demonstrates commitment to customer satisfaction.</a:t>
            </a:r>
          </a:p>
          <a:p>
            <a:endParaRPr lang="en-US"/>
          </a:p>
          <a:p>
            <a:r>
              <a:rPr lang="en-US"/>
              <a:t>Brand Visibility:</a:t>
            </a:r>
          </a:p>
          <a:p>
            <a:r>
              <a:rPr lang="en-US"/>
              <a:t>Increased Brand Awareness: Digital marketing efforts enhance brand visibility, ensuring the startup is top-of-mind for consumers.</a:t>
            </a:r>
          </a:p>
          <a:p>
            <a:endParaRPr lang="en-US"/>
          </a:p>
          <a:p>
            <a:r>
              <a:rPr lang="en-US"/>
              <a:t>Data Analytics and Insights:</a:t>
            </a:r>
          </a:p>
          <a:p>
            <a:r>
              <a:rPr lang="en-US"/>
              <a:t>Data-Driven Decision Making: Access to analytics helps in understanding customer behavior, preferences, and optimizing marketing strategies.</a:t>
            </a:r>
          </a:p>
          <a:p>
            <a:endParaRPr lang="en-US"/>
          </a:p>
          <a:p>
            <a:r>
              <a:rPr lang="en-US"/>
              <a:t>Cost-Effective Marketing:</a:t>
            </a:r>
          </a:p>
          <a:p>
            <a:r>
              <a:rPr lang="en-US"/>
              <a:t>Budget-Friendly Options: Digital marketing often provides cost-effective alternatives compared to traditional advertising.</a:t>
            </a:r>
          </a:p>
          <a:p>
            <a:endParaRPr lang="en-US"/>
          </a:p>
          <a:p>
            <a:r>
              <a:rPr lang="en-US"/>
              <a:t>Adaptability and Innovation:</a:t>
            </a:r>
          </a:p>
          <a:p>
            <a:r>
              <a:rPr lang="en-US"/>
              <a:t>Staying Current: A strong digital presence allows startups to adapt to changing trends and technologies.</a:t>
            </a:r>
          </a:p>
          <a:p>
            <a:r>
              <a:rPr lang="en-US"/>
              <a:t>Innovation Opportunities: Digital platforms provide space for creative and innovative marketing campaigns.</a:t>
            </a:r>
          </a:p>
          <a:p>
            <a:r>
              <a:rPr lang="en-US"/>
              <a:t>In summary, a strong digital presence is integral to the success of a startup in today's competitive environment. It enhances brand visibility, builds credibility, and provides avenues for customer engagement and feedback. By leveraging digital channels effectively, startups can establish themselves as key players in their respective industries.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1227"/>
          </a:xfrm>
        </p:spPr>
        <p:txBody>
          <a:bodyPr>
            <a:normAutofit fontScale="90000"/>
          </a:bodyPr>
          <a:lstStyle/>
          <a:p>
            <a:r>
              <a:rPr lang="en-US" b="1" dirty="0"/>
              <a:t>Benefits of product positioning</a:t>
            </a:r>
            <a:br>
              <a:rPr lang="en-IN" b="1" dirty="0"/>
            </a:br>
            <a:endParaRPr lang="en-IN" dirty="0"/>
          </a:p>
        </p:txBody>
      </p:sp>
      <p:sp>
        <p:nvSpPr>
          <p:cNvPr id="3" name="Content Placeholder 2"/>
          <p:cNvSpPr>
            <a:spLocks noGrp="1"/>
          </p:cNvSpPr>
          <p:nvPr>
            <p:ph idx="1"/>
          </p:nvPr>
        </p:nvSpPr>
        <p:spPr>
          <a:xfrm>
            <a:off x="575442" y="1213946"/>
            <a:ext cx="9474412" cy="5034454"/>
          </a:xfrm>
        </p:spPr>
        <p:txBody>
          <a:bodyPr>
            <a:normAutofit fontScale="77500" lnSpcReduction="20000"/>
          </a:bodyPr>
          <a:lstStyle/>
          <a:p>
            <a:pPr marL="0" indent="0">
              <a:buNone/>
            </a:pPr>
            <a:r>
              <a:rPr lang="en-US" dirty="0"/>
              <a:t>We’ve prepared the top benefits of product positioning that show why it’s one of the most effective marketing tactics. It helps in:</a:t>
            </a:r>
            <a:endParaRPr lang="en-IN" dirty="0"/>
          </a:p>
          <a:p>
            <a:pPr lvl="0"/>
            <a:r>
              <a:rPr lang="en-US" dirty="0"/>
              <a:t>identifying key benefits of a product and matching them with customers’ needs;</a:t>
            </a:r>
            <a:endParaRPr lang="en-IN" dirty="0"/>
          </a:p>
          <a:p>
            <a:pPr lvl="0"/>
            <a:r>
              <a:rPr lang="en-US" dirty="0"/>
              <a:t>finding a </a:t>
            </a:r>
            <a:r>
              <a:rPr lang="en-US" u="sng" dirty="0">
                <a:hlinkClick r:id="rId2"/>
              </a:rPr>
              <a:t>competitive advantage</a:t>
            </a:r>
            <a:r>
              <a:rPr lang="en-US" dirty="0"/>
              <a:t> even when the market changes;</a:t>
            </a:r>
            <a:endParaRPr lang="en-IN" dirty="0"/>
          </a:p>
          <a:p>
            <a:pPr lvl="0"/>
            <a:r>
              <a:rPr lang="en-US" dirty="0"/>
              <a:t>meeting customers’ expectations;</a:t>
            </a:r>
            <a:endParaRPr lang="en-IN" dirty="0"/>
          </a:p>
          <a:p>
            <a:pPr lvl="0"/>
            <a:r>
              <a:rPr lang="en-US" dirty="0"/>
              <a:t>reinforcing your brand’s name and its products;</a:t>
            </a:r>
            <a:endParaRPr lang="en-IN" dirty="0"/>
          </a:p>
          <a:p>
            <a:pPr lvl="0"/>
            <a:r>
              <a:rPr lang="en-US" dirty="0"/>
              <a:t>winning </a:t>
            </a:r>
            <a:r>
              <a:rPr lang="en-US" u="sng" dirty="0">
                <a:hlinkClick r:id="rId3"/>
              </a:rPr>
              <a:t>customer loyalty</a:t>
            </a:r>
            <a:r>
              <a:rPr lang="en-US" dirty="0"/>
              <a:t>;</a:t>
            </a:r>
            <a:endParaRPr lang="en-IN" dirty="0"/>
          </a:p>
          <a:p>
            <a:pPr lvl="0"/>
            <a:r>
              <a:rPr lang="en-US" dirty="0"/>
              <a:t>creating an effective promotional strategy;</a:t>
            </a:r>
            <a:endParaRPr lang="en-IN" dirty="0"/>
          </a:p>
          <a:p>
            <a:pPr lvl="0"/>
            <a:r>
              <a:rPr lang="en-US" dirty="0"/>
              <a:t>attracting different customers;</a:t>
            </a:r>
            <a:endParaRPr lang="en-IN" dirty="0"/>
          </a:p>
          <a:p>
            <a:pPr lvl="0"/>
            <a:r>
              <a:rPr lang="en-US" dirty="0"/>
              <a:t>improving competitive strength;</a:t>
            </a:r>
            <a:endParaRPr lang="en-IN" dirty="0"/>
          </a:p>
          <a:p>
            <a:pPr lvl="0"/>
            <a:r>
              <a:rPr lang="en-US" dirty="0"/>
              <a:t>launching new products;</a:t>
            </a:r>
            <a:endParaRPr lang="en-IN" dirty="0"/>
          </a:p>
          <a:p>
            <a:pPr lvl="0"/>
            <a:r>
              <a:rPr lang="en-US" dirty="0"/>
              <a:t>presenting new features of existing products.</a:t>
            </a:r>
            <a:endParaRPr lang="en-IN" dirty="0"/>
          </a:p>
          <a:p>
            <a:r>
              <a:rPr lang="en-US" dirty="0"/>
              <a:t>Now that you know the advantages, we’ll move to the next section to review product positioning strategies.</a:t>
            </a:r>
            <a:endParaRPr lang="en-IN" dirty="0"/>
          </a:p>
          <a:p>
            <a:pPr marL="0" indent="0">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505" y="131445"/>
            <a:ext cx="11268710" cy="1400810"/>
          </a:xfrm>
        </p:spPr>
        <p:txBody>
          <a:bodyPr/>
          <a:lstStyle/>
          <a:p>
            <a:r>
              <a:rPr lang="en-US"/>
              <a:t>The process of the sales pitch to the startup customer.</a:t>
            </a:r>
          </a:p>
        </p:txBody>
      </p:sp>
      <p:sp>
        <p:nvSpPr>
          <p:cNvPr id="3" name="Content Placeholder 2"/>
          <p:cNvSpPr>
            <a:spLocks noGrp="1"/>
          </p:cNvSpPr>
          <p:nvPr>
            <p:ph idx="1"/>
          </p:nvPr>
        </p:nvSpPr>
        <p:spPr>
          <a:xfrm>
            <a:off x="307340" y="1431290"/>
            <a:ext cx="11577320" cy="5231130"/>
          </a:xfrm>
        </p:spPr>
        <p:txBody>
          <a:bodyPr>
            <a:normAutofit fontScale="52500" lnSpcReduction="20000"/>
          </a:bodyPr>
          <a:lstStyle/>
          <a:p>
            <a:r>
              <a:rPr lang="en-US"/>
              <a:t>The sales pitch to a startup customer is a critical process that involves presenting your product or service in a compelling way to generate interest and secure a sale. Here's a step-by-step guide on the process of delivering an effective sales pitch to a startup customer:</a:t>
            </a:r>
          </a:p>
          <a:p>
            <a:r>
              <a:rPr lang="en-US"/>
              <a:t>1. Research and Preparation:</a:t>
            </a:r>
          </a:p>
          <a:p>
            <a:r>
              <a:rPr lang="en-US"/>
              <a:t>Understand the Customer: Research the startup customer's industry, challenges, and needs.</a:t>
            </a:r>
          </a:p>
          <a:p>
            <a:r>
              <a:rPr lang="en-US"/>
              <a:t>Know Your Product: Be well-versed in the features, benefits, and unique selling points of your product or service.</a:t>
            </a:r>
          </a:p>
          <a:p>
            <a:r>
              <a:rPr lang="en-US"/>
              <a:t>2. Introduction:</a:t>
            </a:r>
          </a:p>
          <a:p>
            <a:r>
              <a:rPr lang="en-US"/>
              <a:t>Build Rapport: Start with a friendly greeting to establish a connection.</a:t>
            </a:r>
          </a:p>
          <a:p>
            <a:r>
              <a:rPr lang="en-US"/>
              <a:t>Brief Introduction: Introduce yourself, your company, and the purpose of the meeting.</a:t>
            </a:r>
          </a:p>
          <a:p>
            <a:r>
              <a:rPr lang="en-US"/>
              <a:t>3. Identify Customer Needs:</a:t>
            </a:r>
          </a:p>
          <a:p>
            <a:r>
              <a:rPr lang="en-US"/>
              <a:t>Ask Questions: Understand the startup's pain points, goals, and specific needs.</a:t>
            </a:r>
          </a:p>
          <a:p>
            <a:r>
              <a:rPr lang="en-US"/>
              <a:t>Listen Actively: Pay attention to the customer's responses and concerns.</a:t>
            </a:r>
          </a:p>
          <a:p>
            <a:r>
              <a:rPr lang="en-US"/>
              <a:t>4. Tailor the Pitch:</a:t>
            </a:r>
          </a:p>
          <a:p>
            <a:r>
              <a:rPr lang="en-US"/>
              <a:t>Customize Messaging: Align your product's benefits with the identified needs of the startup.</a:t>
            </a:r>
          </a:p>
          <a:p>
            <a:r>
              <a:rPr lang="en-US"/>
              <a:t>Highlight Solutions: Emphasize how your product addresses their challenges and adds value.</a:t>
            </a:r>
          </a:p>
          <a:p>
            <a:r>
              <a:rPr lang="en-US"/>
              <a:t>5. Present Key Features:</a:t>
            </a:r>
          </a:p>
          <a:p>
            <a:r>
              <a:rPr lang="en-US"/>
              <a:t>Focus on Benefits: Clearly articulate how each feature translates into a benefit for the customer.</a:t>
            </a:r>
          </a:p>
          <a:p>
            <a:r>
              <a:rPr lang="en-US"/>
              <a:t>Use Examples: Provide real-world scenarios or case studies to illustrate the product's effectiveness.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process of the sales pitch to the startup customer.</a:t>
            </a:r>
          </a:p>
        </p:txBody>
      </p:sp>
      <p:sp>
        <p:nvSpPr>
          <p:cNvPr id="3" name="Content Placeholder 2"/>
          <p:cNvSpPr>
            <a:spLocks noGrp="1"/>
          </p:cNvSpPr>
          <p:nvPr>
            <p:ph idx="1"/>
          </p:nvPr>
        </p:nvSpPr>
        <p:spPr>
          <a:xfrm>
            <a:off x="253365" y="1854200"/>
            <a:ext cx="11577320" cy="4839970"/>
          </a:xfrm>
        </p:spPr>
        <p:txBody>
          <a:bodyPr>
            <a:normAutofit fontScale="72500" lnSpcReduction="20000"/>
          </a:bodyPr>
          <a:lstStyle/>
          <a:p>
            <a:r>
              <a:rPr lang="en-US"/>
              <a:t>6. Handle Objections:</a:t>
            </a:r>
          </a:p>
          <a:p>
            <a:r>
              <a:rPr lang="en-US"/>
              <a:t>Anticipate Concerns: Be prepared for common objections and challenges.</a:t>
            </a:r>
          </a:p>
          <a:p>
            <a:r>
              <a:rPr lang="en-US"/>
              <a:t>Provide Solutions: Address objections with solutions and demonstrate the value your product brings.</a:t>
            </a:r>
          </a:p>
          <a:p>
            <a:r>
              <a:rPr lang="en-US"/>
              <a:t>7. Demonstration (if applicable):</a:t>
            </a:r>
          </a:p>
          <a:p>
            <a:r>
              <a:rPr lang="en-US"/>
              <a:t>Live Demo: If feasible, offer a live demonstration of your product in action.</a:t>
            </a:r>
          </a:p>
          <a:p>
            <a:r>
              <a:rPr lang="en-US"/>
              <a:t>Visual Aids: Use visuals, such as slides or multimedia, to enhance understanding.</a:t>
            </a:r>
          </a:p>
          <a:p>
            <a:r>
              <a:rPr lang="en-US"/>
              <a:t>8. Value Proposition:</a:t>
            </a:r>
          </a:p>
          <a:p>
            <a:r>
              <a:rPr lang="en-US"/>
              <a:t>Reiterate Value: Clearly state the unique value proposition your product offers.</a:t>
            </a:r>
          </a:p>
          <a:p>
            <a:r>
              <a:rPr lang="en-US"/>
              <a:t>Quantify Benefits: If possible, quantify the benefits in terms of cost savings, efficiency gains, or revenue growth.</a:t>
            </a:r>
          </a:p>
          <a:p>
            <a:r>
              <a:rPr lang="en-US"/>
              <a:t>9. Call to Action:</a:t>
            </a:r>
          </a:p>
          <a:p>
            <a:r>
              <a:rPr lang="en-US"/>
              <a:t>Propose Next Steps: Clearly outline the next steps, whether it's a trial, further discussion, or a purchase.</a:t>
            </a:r>
          </a:p>
          <a:p>
            <a:r>
              <a:rPr lang="en-US"/>
              <a:t>Create Urgency: Encourage a timely decision by emphasizing limited-time offers or benefits.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795" y="245745"/>
            <a:ext cx="10927080" cy="1400810"/>
          </a:xfrm>
        </p:spPr>
        <p:txBody>
          <a:bodyPr/>
          <a:lstStyle/>
          <a:p>
            <a:r>
              <a:rPr lang="en-US"/>
              <a:t>The process of the sales pitch to the startup customer.</a:t>
            </a:r>
          </a:p>
        </p:txBody>
      </p:sp>
      <p:sp>
        <p:nvSpPr>
          <p:cNvPr id="3" name="Content Placeholder 2"/>
          <p:cNvSpPr>
            <a:spLocks noGrp="1"/>
          </p:cNvSpPr>
          <p:nvPr>
            <p:ph idx="1"/>
          </p:nvPr>
        </p:nvSpPr>
        <p:spPr>
          <a:xfrm>
            <a:off x="253365" y="1576070"/>
            <a:ext cx="11577320" cy="5045075"/>
          </a:xfrm>
        </p:spPr>
        <p:txBody>
          <a:bodyPr>
            <a:normAutofit fontScale="60000" lnSpcReduction="20000"/>
          </a:bodyPr>
          <a:lstStyle/>
          <a:p>
            <a:r>
              <a:rPr lang="en-US"/>
              <a:t>10. Closing:</a:t>
            </a:r>
          </a:p>
          <a:p>
            <a:r>
              <a:rPr lang="en-US"/>
              <a:t>Ask for the Sale: Request a commitment or agreement from the startup customer.</a:t>
            </a:r>
          </a:p>
          <a:p>
            <a:r>
              <a:rPr lang="en-US"/>
              <a:t>Handle Final Questions: Address any remaining questions or concerns.</a:t>
            </a:r>
          </a:p>
          <a:p>
            <a:r>
              <a:rPr lang="en-US"/>
              <a:t>11. Follow-up:</a:t>
            </a:r>
          </a:p>
          <a:p>
            <a:r>
              <a:rPr lang="en-US"/>
              <a:t>Send Materials: Provide additional materials, such as brochures or documentation.</a:t>
            </a:r>
          </a:p>
          <a:p>
            <a:r>
              <a:rPr lang="en-US"/>
              <a:t>Schedule Follow-up: Set a date for a follow-up discussion or meeting.</a:t>
            </a:r>
          </a:p>
          <a:p>
            <a:r>
              <a:rPr lang="en-US"/>
              <a:t>12. Thank You and Gratitude:</a:t>
            </a:r>
          </a:p>
          <a:p>
            <a:r>
              <a:rPr lang="en-US"/>
              <a:t>Express Appreciation: Thank the startup customer for their time and consideration.</a:t>
            </a:r>
          </a:p>
          <a:p>
            <a:r>
              <a:rPr lang="en-US"/>
              <a:t>Reiterate Value: Highlight your enthusiasm for the potential partnership.</a:t>
            </a:r>
          </a:p>
          <a:p>
            <a:r>
              <a:rPr lang="en-US"/>
              <a:t>Tips for an Effective Sales Pitch:</a:t>
            </a:r>
          </a:p>
          <a:p>
            <a:r>
              <a:rPr lang="en-US"/>
              <a:t>Be Concise: Keep the pitch focused and avoid unnecessary details.</a:t>
            </a:r>
          </a:p>
          <a:p>
            <a:r>
              <a:rPr lang="en-US"/>
              <a:t>Adapt to Feedback: Be flexible and adapt your pitch based on the customer's reactions.</a:t>
            </a:r>
          </a:p>
          <a:p>
            <a:r>
              <a:rPr lang="en-US"/>
              <a:t>Build Trust: Establish credibility and trust throughout the pitch.</a:t>
            </a:r>
          </a:p>
          <a:p>
            <a:r>
              <a:rPr lang="en-US"/>
              <a:t>Practice: Rehearse the pitch to ensure a smooth and confident delivery.</a:t>
            </a:r>
          </a:p>
          <a:p>
            <a:r>
              <a:rPr lang="en-US"/>
              <a:t>Stay Positive: Maintain a positive and enthusiastic demeanor throughout the presentation.</a:t>
            </a:r>
          </a:p>
          <a:p>
            <a:r>
              <a:rPr lang="en-US"/>
              <a:t>Remember that every startup customer is unique, so tailoring your pitch to their specific needs and concerns is key to success.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normAutofit fontScale="90000"/>
          </a:bodyPr>
          <a:lstStyle/>
          <a:p>
            <a:r>
              <a:rPr lang="en-US" b="1" dirty="0"/>
              <a:t>Product Positioning Strategies</a:t>
            </a:r>
            <a:endParaRPr lang="en-IN" dirty="0"/>
          </a:p>
        </p:txBody>
      </p:sp>
      <p:sp>
        <p:nvSpPr>
          <p:cNvPr id="3" name="Content Placeholder 2"/>
          <p:cNvSpPr>
            <a:spLocks noGrp="1"/>
          </p:cNvSpPr>
          <p:nvPr>
            <p:ph idx="1"/>
          </p:nvPr>
        </p:nvSpPr>
        <p:spPr>
          <a:xfrm>
            <a:off x="567560" y="1143000"/>
            <a:ext cx="9482294" cy="5105399"/>
          </a:xfrm>
        </p:spPr>
        <p:txBody>
          <a:bodyPr>
            <a:normAutofit fontScale="92500" lnSpcReduction="10000"/>
          </a:bodyPr>
          <a:lstStyle/>
          <a:p>
            <a:pPr lvl="0"/>
            <a:r>
              <a:rPr lang="en-US" dirty="0"/>
              <a:t>Characteristics-based positioning</a:t>
            </a:r>
            <a:endParaRPr lang="en-IN" dirty="0"/>
          </a:p>
          <a:p>
            <a:pPr lvl="0"/>
            <a:r>
              <a:rPr lang="en-US" dirty="0"/>
              <a:t>Pricing-based positioning</a:t>
            </a:r>
            <a:endParaRPr lang="en-IN" dirty="0"/>
          </a:p>
          <a:p>
            <a:pPr lvl="0"/>
            <a:r>
              <a:rPr lang="en-US" dirty="0"/>
              <a:t>Use or application-based positioning</a:t>
            </a:r>
            <a:endParaRPr lang="en-IN" dirty="0"/>
          </a:p>
          <a:p>
            <a:pPr lvl="0"/>
            <a:r>
              <a:rPr lang="en-US" dirty="0"/>
              <a:t>Quality or prestige-based positioning</a:t>
            </a:r>
            <a:endParaRPr lang="en-IN" dirty="0"/>
          </a:p>
          <a:p>
            <a:pPr lvl="0"/>
            <a:r>
              <a:rPr lang="en-US" dirty="0"/>
              <a:t>Competitor-based positioning</a:t>
            </a:r>
            <a:endParaRPr lang="en-IN" dirty="0"/>
          </a:p>
          <a:p>
            <a:pPr lvl="0"/>
            <a:r>
              <a:rPr lang="en-US" dirty="0"/>
              <a:t>Characteristics-based positioning. Brands give certain characteristics to their products that aim at creating associations. It’s done to make consumers choose based on </a:t>
            </a:r>
            <a:r>
              <a:rPr lang="en-US" u="sng" dirty="0">
                <a:hlinkClick r:id="rId2"/>
              </a:rPr>
              <a:t>brand image</a:t>
            </a:r>
            <a:r>
              <a:rPr lang="en-US" dirty="0"/>
              <a:t> and product characteristics. Let’s take the automobile industry, for example. A person who worries about safety will probably choose Volvo because of the brand’s positioning. At the same time, another customer who pays attention to reliability would prefer Toyota.</a:t>
            </a:r>
            <a:endParaRPr lang="en-IN"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770" y="118421"/>
            <a:ext cx="9404723" cy="753344"/>
          </a:xfrm>
        </p:spPr>
        <p:txBody>
          <a:bodyPr/>
          <a:lstStyle/>
          <a:p>
            <a:r>
              <a:rPr lang="en-US" b="1" dirty="0"/>
              <a:t>Product Positioning Strategies</a:t>
            </a:r>
            <a:endParaRPr lang="en-IN" dirty="0"/>
          </a:p>
        </p:txBody>
      </p:sp>
      <p:sp>
        <p:nvSpPr>
          <p:cNvPr id="3" name="Content Placeholder 2"/>
          <p:cNvSpPr>
            <a:spLocks noGrp="1"/>
          </p:cNvSpPr>
          <p:nvPr>
            <p:ph idx="1"/>
          </p:nvPr>
        </p:nvSpPr>
        <p:spPr>
          <a:xfrm>
            <a:off x="534670" y="1172210"/>
            <a:ext cx="11122025" cy="5685790"/>
          </a:xfrm>
        </p:spPr>
        <p:txBody>
          <a:bodyPr>
            <a:noAutofit/>
          </a:bodyPr>
          <a:lstStyle/>
          <a:p>
            <a:pPr lvl="0" algn="just"/>
            <a:r>
              <a:rPr lang="en-US" sz="1600" dirty="0"/>
              <a:t>Pricing-based positioning. This strategy involves associating your company with competitive pricing. Brands often position themselves as those that offer products or services at the lowest price. Let’s take supermarkets, for example. They can afford to provide customers with products for lower prices because of the lower costs they pay for shipping and distribution, huge turnover, and a large procurement of goods. As a result, many consumers already know the supermarkets with attractive prices and choose them without considering other options.</a:t>
            </a:r>
            <a:endParaRPr lang="en-IN" sz="1600" dirty="0"/>
          </a:p>
          <a:p>
            <a:pPr lvl="0" algn="just"/>
            <a:r>
              <a:rPr lang="en-US" sz="1600" dirty="0"/>
              <a:t>Use or application-based positioning. Companies can also position themselves by associating with a certain use or application. People who adhere to a healthy lifestyle create a great demand for products that help increase performance in the gym. Hence, many businesses offer nutritional supplements. These brands sell supplements that are high in calories, vitamins, and minerals.</a:t>
            </a:r>
            <a:endParaRPr lang="en-IN" sz="1600" dirty="0"/>
          </a:p>
          <a:p>
            <a:pPr lvl="0" algn="just"/>
            <a:r>
              <a:rPr lang="en-US" sz="1600" dirty="0"/>
              <a:t>Quality or prestige-based positioning. The brands we are talking about now don’t concentrate on their price point; they focus on their prestige or high quality instead. Sometimes, it’s the reputation that makes a brand attract customers. Let’s take Rolex, for example. This famous watch brand is associated with achievement and excellence in sport and is popular among powerful and wealthy people.</a:t>
            </a:r>
            <a:endParaRPr lang="en-IN" sz="1600" dirty="0"/>
          </a:p>
          <a:p>
            <a:pPr lvl="0" algn="just"/>
            <a:r>
              <a:rPr lang="en-US" sz="1600" dirty="0"/>
              <a:t>Competitor-based positioning. The strategy involves using competitors’ alternatives to differentiate products and highlight their advantages. It helps brands distinguish their products and show their uniqueness.</a:t>
            </a:r>
            <a:endParaRPr lang="en-IN" sz="1600" dirty="0"/>
          </a:p>
          <a:p>
            <a:pPr algn="just"/>
            <a:r>
              <a:rPr lang="en-US" sz="1600" dirty="0"/>
              <a:t>The difference is clear now, so it’s time to jump to the steps required for successful product positioning.</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9696"/>
          </a:xfrm>
        </p:spPr>
        <p:txBody>
          <a:bodyPr/>
          <a:lstStyle/>
          <a:p>
            <a:r>
              <a:rPr lang="en-US" b="1" dirty="0"/>
              <a:t>Steps to Position Your Product</a:t>
            </a:r>
            <a:endParaRPr lang="en-IN" dirty="0"/>
          </a:p>
        </p:txBody>
      </p:sp>
      <p:sp>
        <p:nvSpPr>
          <p:cNvPr id="3" name="Content Placeholder 2"/>
          <p:cNvSpPr>
            <a:spLocks noGrp="1"/>
          </p:cNvSpPr>
          <p:nvPr>
            <p:ph idx="1"/>
          </p:nvPr>
        </p:nvSpPr>
        <p:spPr>
          <a:xfrm>
            <a:off x="646112" y="1182414"/>
            <a:ext cx="9403742" cy="5065985"/>
          </a:xfrm>
        </p:spPr>
        <p:txBody>
          <a:bodyPr>
            <a:normAutofit lnSpcReduction="10000"/>
          </a:bodyPr>
          <a:lstStyle/>
          <a:p>
            <a:pPr lvl="0"/>
            <a:r>
              <a:rPr lang="en-US" dirty="0"/>
              <a:t>Define your target audience</a:t>
            </a:r>
            <a:endParaRPr lang="en-IN" dirty="0"/>
          </a:p>
          <a:p>
            <a:pPr lvl="0"/>
            <a:r>
              <a:rPr lang="en-US" dirty="0"/>
              <a:t>Identify the key benefits of your product</a:t>
            </a:r>
            <a:endParaRPr lang="en-IN" dirty="0"/>
          </a:p>
          <a:p>
            <a:pPr lvl="0"/>
            <a:r>
              <a:rPr lang="en-US" dirty="0"/>
              <a:t>Establish brand credibility</a:t>
            </a:r>
            <a:endParaRPr lang="en-IN" dirty="0"/>
          </a:p>
          <a:p>
            <a:pPr lvl="0"/>
            <a:r>
              <a:rPr lang="en-US" dirty="0"/>
              <a:t>Offer a unique value proposition</a:t>
            </a:r>
            <a:endParaRPr lang="en-IN" dirty="0"/>
          </a:p>
          <a:p>
            <a:pPr lvl="0"/>
            <a:r>
              <a:rPr lang="en-US" dirty="0"/>
              <a:t>Consider audience segmentation</a:t>
            </a:r>
            <a:endParaRPr lang="en-IN" dirty="0"/>
          </a:p>
          <a:p>
            <a:pPr lvl="0"/>
            <a:r>
              <a:rPr lang="en-US" dirty="0"/>
              <a:t>Craft your messaging</a:t>
            </a:r>
            <a:endParaRPr lang="en-IN" dirty="0"/>
          </a:p>
          <a:p>
            <a:pPr lvl="0"/>
            <a:r>
              <a:rPr lang="en-US" dirty="0"/>
              <a:t>Do a competitive analysis</a:t>
            </a:r>
            <a:endParaRPr lang="en-IN" dirty="0"/>
          </a:p>
          <a:p>
            <a:pPr lvl="0"/>
            <a:r>
              <a:rPr lang="en-US" dirty="0"/>
              <a:t>Demonstrate your expertise</a:t>
            </a:r>
            <a:endParaRPr lang="en-IN" dirty="0"/>
          </a:p>
          <a:p>
            <a:pPr lvl="0"/>
            <a:r>
              <a:rPr lang="en-US" dirty="0"/>
              <a:t>Focus on your competitive advantage</a:t>
            </a:r>
            <a:endParaRPr lang="en-IN" dirty="0"/>
          </a:p>
          <a:p>
            <a:r>
              <a:rPr lang="en-US" dirty="0"/>
              <a:t>Maintain your brand’s position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0"/>
            <a:ext cx="9404723" cy="729696"/>
          </a:xfrm>
        </p:spPr>
        <p:txBody>
          <a:bodyPr/>
          <a:lstStyle/>
          <a:p>
            <a:r>
              <a:rPr lang="en-US" sz="3200" b="1" dirty="0"/>
              <a:t>Steps to Position Your Product</a:t>
            </a:r>
            <a:endParaRPr lang="en-IN" sz="3200" dirty="0"/>
          </a:p>
        </p:txBody>
      </p:sp>
      <p:sp>
        <p:nvSpPr>
          <p:cNvPr id="3" name="Content Placeholder 2"/>
          <p:cNvSpPr>
            <a:spLocks noGrp="1"/>
          </p:cNvSpPr>
          <p:nvPr>
            <p:ph idx="1"/>
          </p:nvPr>
        </p:nvSpPr>
        <p:spPr>
          <a:xfrm>
            <a:off x="734603" y="582645"/>
            <a:ext cx="9403742" cy="5312979"/>
          </a:xfrm>
        </p:spPr>
        <p:txBody>
          <a:bodyPr>
            <a:noAutofit/>
          </a:bodyPr>
          <a:lstStyle/>
          <a:p>
            <a:pPr lvl="0" algn="just"/>
            <a:r>
              <a:rPr lang="en-US" sz="1800" dirty="0">
                <a:latin typeface="Arial" panose="020B0604020202020204" pitchFamily="34" charset="0"/>
                <a:cs typeface="Arial" panose="020B0604020202020204" pitchFamily="34" charset="0"/>
              </a:rPr>
              <a:t>Define your target audience. Knowing your customers' needs, wants, demographics, and interests allows you to give them the product they strive for. This way, you can reach your target audience and motivate them to buy your products. For this purpose, you need to be well-prepared and operate the necessary information.</a:t>
            </a:r>
            <a:endParaRPr lang="en-IN" sz="1800" dirty="0">
              <a:latin typeface="Arial" panose="020B0604020202020204" pitchFamily="34" charset="0"/>
              <a:cs typeface="Arial" panose="020B0604020202020204" pitchFamily="34" charset="0"/>
            </a:endParaRPr>
          </a:p>
          <a:p>
            <a:pPr lvl="0" algn="just"/>
            <a:r>
              <a:rPr lang="en-US" sz="1800" dirty="0">
                <a:latin typeface="Arial" panose="020B0604020202020204" pitchFamily="34" charset="0"/>
                <a:cs typeface="Arial" panose="020B0604020202020204" pitchFamily="34" charset="0"/>
              </a:rPr>
              <a:t>Identify the key benefits of your product. Benefits are a top priority for any customer who wants to solve a particular problem. As a business owner, you need to know all the peculiarities of your products or services, including their features and advantages. You need to identify your key perks and communicate them to the masses so that they can consider your product when reviewing several options.</a:t>
            </a:r>
            <a:endParaRPr lang="en-IN" sz="1800" dirty="0">
              <a:latin typeface="Arial" panose="020B0604020202020204" pitchFamily="34" charset="0"/>
              <a:cs typeface="Arial" panose="020B0604020202020204" pitchFamily="34" charset="0"/>
            </a:endParaRPr>
          </a:p>
          <a:p>
            <a:pPr lvl="0" algn="just"/>
            <a:r>
              <a:rPr lang="en-US" sz="1800" dirty="0">
                <a:latin typeface="Arial" panose="020B0604020202020204" pitchFamily="34" charset="0"/>
                <a:cs typeface="Arial" panose="020B0604020202020204" pitchFamily="34" charset="0"/>
              </a:rPr>
              <a:t>Establish brand credibility. You need to create a brand that people can rely on to build trusting relationships and encourage your customers to make repeat purchases. Consumers are more inclined to make repeat purchases from companies with a good reputation and high credibility. Remember not to make promises you can’t keep and claims that can’t be verified. Prioritize honesty and transparency since they will help you build a healthy product positioning strategy.</a:t>
            </a:r>
            <a:endParaRPr lang="en-IN" sz="1800" dirty="0">
              <a:latin typeface="Arial" panose="020B0604020202020204" pitchFamily="34" charset="0"/>
              <a:cs typeface="Arial" panose="020B0604020202020204" pitchFamily="34" charset="0"/>
            </a:endParaRPr>
          </a:p>
          <a:p>
            <a:pPr lvl="0" algn="just"/>
            <a:r>
              <a:rPr lang="en-US" sz="1800" dirty="0">
                <a:latin typeface="Arial" panose="020B0604020202020204" pitchFamily="34" charset="0"/>
                <a:cs typeface="Arial" panose="020B0604020202020204" pitchFamily="34" charset="0"/>
              </a:rPr>
              <a:t>Offer a unique value proposition. Communicate the value your product can bring to your target audience. You need to be aware of the fact that consumers won’t choose a product if they can’t benefit from it. Explore your product, find its benefits, and search for the most appropriate communication channels to convey them to your </a:t>
            </a:r>
            <a:r>
              <a:rPr lang="en-US" sz="1800" u="sng" dirty="0">
                <a:latin typeface="Arial" panose="020B0604020202020204" pitchFamily="34" charset="0"/>
                <a:cs typeface="Arial" panose="020B0604020202020204" pitchFamily="34" charset="0"/>
                <a:hlinkClick r:id="rId2"/>
              </a:rPr>
              <a:t>leads</a:t>
            </a:r>
            <a:r>
              <a:rPr lang="en-US" sz="1800" dirty="0">
                <a:latin typeface="Arial" panose="020B0604020202020204" pitchFamily="34" charset="0"/>
                <a:cs typeface="Arial" panose="020B0604020202020204" pitchFamily="34" charset="0"/>
              </a:rPr>
              <a:t> and customers effectively.</a:t>
            </a:r>
            <a:endParaRPr lang="en-IN" sz="18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937" y="0"/>
            <a:ext cx="9404723" cy="635103"/>
          </a:xfrm>
        </p:spPr>
        <p:txBody>
          <a:bodyPr/>
          <a:lstStyle/>
          <a:p>
            <a:r>
              <a:rPr lang="en-US" sz="3200" b="1" dirty="0"/>
              <a:t>Steps to Position Your Product</a:t>
            </a:r>
            <a:endParaRPr lang="en-IN" sz="3200" dirty="0"/>
          </a:p>
        </p:txBody>
      </p:sp>
      <p:sp>
        <p:nvSpPr>
          <p:cNvPr id="3" name="Content Placeholder 2"/>
          <p:cNvSpPr>
            <a:spLocks noGrp="1"/>
          </p:cNvSpPr>
          <p:nvPr>
            <p:ph idx="1"/>
          </p:nvPr>
        </p:nvSpPr>
        <p:spPr>
          <a:xfrm>
            <a:off x="500682" y="635103"/>
            <a:ext cx="9490177" cy="5050220"/>
          </a:xfrm>
        </p:spPr>
        <p:txBody>
          <a:bodyPr>
            <a:normAutofit fontScale="25000" lnSpcReduction="20000"/>
          </a:bodyPr>
          <a:lstStyle/>
          <a:p>
            <a:pPr algn="just"/>
            <a:r>
              <a:rPr lang="en-US" sz="6400" dirty="0">
                <a:latin typeface="Arial" panose="020B0604020202020204" pitchFamily="34" charset="0"/>
                <a:cs typeface="Arial" panose="020B0604020202020204" pitchFamily="34" charset="0"/>
              </a:rPr>
              <a:t>Consider audience segmentation. If you want to obtain the best results, you need to </a:t>
            </a:r>
            <a:r>
              <a:rPr lang="en-US" sz="6400" u="sng" dirty="0">
                <a:latin typeface="Arial" panose="020B0604020202020204" pitchFamily="34" charset="0"/>
                <a:cs typeface="Arial" panose="020B0604020202020204" pitchFamily="34" charset="0"/>
                <a:hlinkClick r:id="rId2"/>
              </a:rPr>
              <a:t>segment your audience</a:t>
            </a:r>
            <a:r>
              <a:rPr lang="en-US" sz="6400" dirty="0">
                <a:latin typeface="Arial" panose="020B0604020202020204" pitchFamily="34" charset="0"/>
                <a:cs typeface="Arial" panose="020B0604020202020204" pitchFamily="34" charset="0"/>
              </a:rPr>
              <a:t> since your product can’t satisfy all your customers’ needs. You can divide them into groups based on their interests, traits, and needs to create customized messages. As a result, you’ll be able to appeal to their individual wants and needs and provide them with your product as a solution.</a:t>
            </a:r>
            <a:endParaRPr lang="en-IN" sz="6400" dirty="0">
              <a:latin typeface="Arial" panose="020B0604020202020204" pitchFamily="34" charset="0"/>
              <a:cs typeface="Arial" panose="020B0604020202020204" pitchFamily="34" charset="0"/>
            </a:endParaRPr>
          </a:p>
          <a:p>
            <a:pPr lvl="0" algn="just"/>
            <a:r>
              <a:rPr lang="en-US" sz="6400" dirty="0">
                <a:latin typeface="Arial" panose="020B0604020202020204" pitchFamily="34" charset="0"/>
                <a:cs typeface="Arial" panose="020B0604020202020204" pitchFamily="34" charset="0"/>
              </a:rPr>
              <a:t>Craft your messaging. Once you segment your customers, it’s necessary to select the right communication channels for each group. Some of them might prefer social media platforms, but others might use traditional channels like TV and radio. Give some thought to writing a positioning statement (a description of a product, its target audience, and how this product can solve a problem that arises). It will help you prepare personalized and effective messages that speak to the needs and preferences of each group.</a:t>
            </a:r>
            <a:endParaRPr lang="en-IN" sz="6400" dirty="0">
              <a:latin typeface="Arial" panose="020B0604020202020204" pitchFamily="34" charset="0"/>
              <a:cs typeface="Arial" panose="020B0604020202020204" pitchFamily="34" charset="0"/>
            </a:endParaRPr>
          </a:p>
          <a:p>
            <a:pPr lvl="0" algn="just"/>
            <a:r>
              <a:rPr lang="en-US" sz="6400" dirty="0">
                <a:latin typeface="Arial" panose="020B0604020202020204" pitchFamily="34" charset="0"/>
                <a:cs typeface="Arial" panose="020B0604020202020204" pitchFamily="34" charset="0"/>
              </a:rPr>
              <a:t>Do a </a:t>
            </a:r>
            <a:r>
              <a:rPr lang="en-US" sz="6400" u="sng" dirty="0">
                <a:latin typeface="Arial" panose="020B0604020202020204" pitchFamily="34" charset="0"/>
                <a:cs typeface="Arial" panose="020B0604020202020204" pitchFamily="34" charset="0"/>
                <a:hlinkClick r:id="rId3"/>
              </a:rPr>
              <a:t>competitive analysis</a:t>
            </a:r>
            <a:r>
              <a:rPr lang="en-US" sz="6400" dirty="0">
                <a:latin typeface="Arial" panose="020B0604020202020204" pitchFamily="34" charset="0"/>
                <a:cs typeface="Arial" panose="020B0604020202020204" pitchFamily="34" charset="0"/>
              </a:rPr>
              <a:t>. Once your message is ready, you need to evaluate your competitors’ businesses and the products or services they offer. Competitor research gives you a clear understanding of your rivals, their offers, and what makes your product different in a positive way. Afterward, you’ll be aware of the distinctive features and benefits your product has, your core values, innovations, and various improvements your company provides consumers with.</a:t>
            </a:r>
            <a:endParaRPr lang="en-IN" sz="6400" dirty="0">
              <a:latin typeface="Arial" panose="020B0604020202020204" pitchFamily="34" charset="0"/>
              <a:cs typeface="Arial" panose="020B0604020202020204" pitchFamily="34" charset="0"/>
            </a:endParaRPr>
          </a:p>
          <a:p>
            <a:pPr lvl="0" algn="just"/>
            <a:r>
              <a:rPr lang="en-US" sz="6400" dirty="0">
                <a:latin typeface="Arial" panose="020B0604020202020204" pitchFamily="34" charset="0"/>
                <a:cs typeface="Arial" panose="020B0604020202020204" pitchFamily="34" charset="0"/>
              </a:rPr>
              <a:t>Demonstrate your expertise. Explain to your customers why they should choose you over your competitors. You should also prove that your product is better and that it has several benefits useful for consumers. There are several ways to show the quality of your product or its benefits: testing, trials, demonstrations, etc.</a:t>
            </a:r>
            <a:endParaRPr lang="en-IN" sz="6400" dirty="0">
              <a:latin typeface="Arial" panose="020B0604020202020204" pitchFamily="34" charset="0"/>
              <a:cs typeface="Arial" panose="020B0604020202020204" pitchFamily="34" charset="0"/>
            </a:endParaRPr>
          </a:p>
          <a:p>
            <a:pPr lvl="0" algn="just"/>
            <a:r>
              <a:rPr lang="en-US" sz="6400" dirty="0">
                <a:latin typeface="Arial" panose="020B0604020202020204" pitchFamily="34" charset="0"/>
                <a:cs typeface="Arial" panose="020B0604020202020204" pitchFamily="34" charset="0"/>
              </a:rPr>
              <a:t>Focus on your competitive advantage. These are the factors that enable your company to manufacture better or cheaper products and outperform your competitors. You need to speak about the actual benefit your product provides. Customers should truly need this product and obtain its visible value. It also includes staying up-to-date and adapting to new trends and innovations.</a:t>
            </a:r>
            <a:endParaRPr lang="en-IN" sz="6400" dirty="0">
              <a:latin typeface="Arial" panose="020B0604020202020204" pitchFamily="34" charset="0"/>
              <a:cs typeface="Arial" panose="020B0604020202020204" pitchFamily="34" charset="0"/>
            </a:endParaRPr>
          </a:p>
          <a:p>
            <a:pPr lvl="0" algn="just"/>
            <a:r>
              <a:rPr lang="en-US" sz="6400" dirty="0">
                <a:latin typeface="Arial" panose="020B0604020202020204" pitchFamily="34" charset="0"/>
                <a:cs typeface="Arial" panose="020B0604020202020204" pitchFamily="34" charset="0"/>
              </a:rPr>
              <a:t>Maintain your brand’s position. Once you reach this step, you need to maintain your brand’s position so that customers continue buying your products. If you aim to operate this successfully, you should never compromise on quality and increase or reduce prices drastically since it can make customers suspicious.</a:t>
            </a:r>
            <a:endParaRPr lang="en-IN" sz="6400" dirty="0">
              <a:latin typeface="Arial" panose="020B0604020202020204" pitchFamily="34" charset="0"/>
              <a:cs typeface="Arial" panose="020B0604020202020204" pitchFamily="34" charset="0"/>
            </a:endParaRPr>
          </a:p>
          <a:p>
            <a:pPr lvl="0"/>
            <a:endParaRPr lang="en-IN" sz="6400" dirty="0">
              <a:latin typeface="Arial" panose="020B0604020202020204" pitchFamily="34" charset="0"/>
              <a:cs typeface="Arial" panose="020B0604020202020204" pitchFamily="34" charset="0"/>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9696"/>
          </a:xfrm>
        </p:spPr>
        <p:txBody>
          <a:bodyPr/>
          <a:lstStyle/>
          <a:p>
            <a:r>
              <a:rPr lang="en-US" b="1" dirty="0"/>
              <a:t>Budgeting</a:t>
            </a:r>
            <a:endParaRPr lang="en-IN" dirty="0"/>
          </a:p>
        </p:txBody>
      </p:sp>
      <p:pic>
        <p:nvPicPr>
          <p:cNvPr id="4" name="Content Placeholder 3" descr="IMG_256"/>
          <p:cNvPicPr>
            <a:picLocks noGrp="1"/>
          </p:cNvPicPr>
          <p:nvPr>
            <p:ph idx="1"/>
          </p:nvPr>
        </p:nvPicPr>
        <p:blipFill>
          <a:blip r:embed="rId2"/>
          <a:stretch>
            <a:fillRect/>
          </a:stretch>
        </p:blipFill>
        <p:spPr>
          <a:xfrm>
            <a:off x="646110" y="1245475"/>
            <a:ext cx="7283945" cy="5494283"/>
          </a:xfrm>
          <a:prstGeom prst="rect">
            <a:avLst/>
          </a:prstGeom>
          <a:noFill/>
          <a:ln w="9525">
            <a:noFill/>
          </a:ln>
        </p:spPr>
      </p:pic>
      <p:sp>
        <p:nvSpPr>
          <p:cNvPr id="5" name="Rectangle 4"/>
          <p:cNvSpPr/>
          <p:nvPr/>
        </p:nvSpPr>
        <p:spPr>
          <a:xfrm>
            <a:off x="8048297" y="1213945"/>
            <a:ext cx="3697013" cy="3139321"/>
          </a:xfrm>
          <a:prstGeom prst="rect">
            <a:avLst/>
          </a:prstGeom>
        </p:spPr>
        <p:txBody>
          <a:bodyPr wrap="square">
            <a:spAutoFit/>
          </a:bodyPr>
          <a:lstStyle/>
          <a:p>
            <a:r>
              <a:rPr lang="en-US" b="1" dirty="0"/>
              <a:t>What is Budgeting?</a:t>
            </a:r>
            <a:endParaRPr lang="en-IN" b="1" dirty="0"/>
          </a:p>
          <a:p>
            <a:r>
              <a:rPr lang="en-US" dirty="0">
                <a:latin typeface="Times New Roman" panose="02020603050405020304" pitchFamily="18" charset="0"/>
                <a:ea typeface="SimSun" panose="02010600030101010101" pitchFamily="2" charset="-122"/>
              </a:rPr>
              <a:t>Budgeting is the tactical implementation of a business plan. To achieve the goals in a business’s </a:t>
            </a:r>
            <a:r>
              <a:rPr lang="en-US" u="sng" dirty="0">
                <a:solidFill>
                  <a:srgbClr val="3271D2"/>
                </a:solidFill>
                <a:latin typeface="Times New Roman" panose="02020603050405020304" pitchFamily="18" charset="0"/>
                <a:ea typeface="SimSun" panose="02010600030101010101" pitchFamily="2" charset="-122"/>
                <a:hlinkClick r:id="rId3"/>
              </a:rPr>
              <a:t>strategic plan</a:t>
            </a:r>
            <a:r>
              <a:rPr lang="en-US" dirty="0">
                <a:latin typeface="Times New Roman" panose="02020603050405020304" pitchFamily="18" charset="0"/>
                <a:ea typeface="SimSun" panose="02010600030101010101" pitchFamily="2" charset="-122"/>
              </a:rPr>
              <a:t>, we need a detailed descriptive roadmap of the business plan that sets measures and </a:t>
            </a:r>
            <a:r>
              <a:rPr lang="en-US" u="sng" dirty="0">
                <a:solidFill>
                  <a:srgbClr val="3271D2"/>
                </a:solidFill>
                <a:latin typeface="Times New Roman" panose="02020603050405020304" pitchFamily="18" charset="0"/>
                <a:ea typeface="SimSun" panose="02010600030101010101" pitchFamily="2" charset="-122"/>
                <a:hlinkClick r:id="rId4"/>
              </a:rPr>
              <a:t>indicators</a:t>
            </a:r>
            <a:r>
              <a:rPr lang="en-US" dirty="0">
                <a:latin typeface="Times New Roman" panose="02020603050405020304" pitchFamily="18" charset="0"/>
                <a:ea typeface="SimSun" panose="02010600030101010101" pitchFamily="2" charset="-122"/>
              </a:rPr>
              <a:t> of performance. We can then make changes along the way to ensure that we arrive at the desired goals.</a:t>
            </a:r>
            <a:endParaRPr lang="en-IN" dirty="0">
              <a:effectLst/>
              <a:latin typeface="Times New Roman" panose="02020603050405020304" pitchFamily="18" charset="0"/>
              <a:ea typeface="SimSun"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5581</Words>
  <Application>Microsoft Office PowerPoint</Application>
  <PresentationFormat>Widescreen</PresentationFormat>
  <Paragraphs>295</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 Entrepreneurship Development </vt:lpstr>
      <vt:lpstr>Product Positioning </vt:lpstr>
      <vt:lpstr>Benefits of product positioning </vt:lpstr>
      <vt:lpstr>Product Positioning Strategies</vt:lpstr>
      <vt:lpstr>Product Positioning Strategies</vt:lpstr>
      <vt:lpstr>Steps to Position Your Product</vt:lpstr>
      <vt:lpstr>Steps to Position Your Product</vt:lpstr>
      <vt:lpstr>Steps to Position Your Product</vt:lpstr>
      <vt:lpstr>Budgeting</vt:lpstr>
      <vt:lpstr>Translating Strategy into Targets and Budgets </vt:lpstr>
      <vt:lpstr>Goals of the Budgeting Process</vt:lpstr>
      <vt:lpstr>Types of Budgets</vt:lpstr>
      <vt:lpstr>Types of Budgets</vt:lpstr>
      <vt:lpstr>Sales Planning</vt:lpstr>
      <vt:lpstr>Sales Planning</vt:lpstr>
      <vt:lpstr>PowerPoint Presentation</vt:lpstr>
      <vt:lpstr>PowerPoint Presentation</vt:lpstr>
      <vt:lpstr>PowerPoint Presentation</vt:lpstr>
      <vt:lpstr>What is a sales strategy? </vt:lpstr>
      <vt:lpstr>Sales Strategies </vt:lpstr>
      <vt:lpstr>Unique Selling Proposition</vt:lpstr>
      <vt:lpstr>How to Use USP Analysis </vt:lpstr>
      <vt:lpstr>What makes a strong USP? </vt:lpstr>
      <vt:lpstr>Best practices of USP </vt:lpstr>
      <vt:lpstr>Best practices of USP </vt:lpstr>
      <vt:lpstr>A startup can build a strong digital presence and its importance.</vt:lpstr>
      <vt:lpstr>A startup can build a strong digital presence and its importance.</vt:lpstr>
      <vt:lpstr>A startup can build a strong digital presence and its importance.</vt:lpstr>
      <vt:lpstr>A startup can build a strong digital presence and its importance.</vt:lpstr>
      <vt:lpstr>The process of the sales pitch to the startup customer.</vt:lpstr>
      <vt:lpstr>The process of the sales pitch to the startup customer.</vt:lpstr>
      <vt:lpstr>The process of the sales pitch to the startup customer.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Development</dc:title>
  <dc:creator>Aniket Patil</dc:creator>
  <cp:lastModifiedBy>CHETAN PHOGAT</cp:lastModifiedBy>
  <cp:revision>121</cp:revision>
  <dcterms:created xsi:type="dcterms:W3CDTF">2019-08-20T05:08:00Z</dcterms:created>
  <dcterms:modified xsi:type="dcterms:W3CDTF">2023-12-09T00:20:19Z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37C951D103194E66AD29DEC5593DAAEF_13</vt:lpwstr>
  </property>
  <property fmtid="{D5CDD505-2E9C-101B-9397-08002B2CF9AE}" pid="3" name="KSOProductBuildVer">
    <vt:lpwstr>1033-12.2.0.13306</vt:lpwstr>
  </property>
</Properties>
</file>