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7"/>
  </p:notesMasterIdLst>
  <p:sldIdLst>
    <p:sldId id="285" r:id="rId2"/>
    <p:sldId id="323" r:id="rId3"/>
    <p:sldId id="324" r:id="rId4"/>
    <p:sldId id="333" r:id="rId5"/>
    <p:sldId id="334" r:id="rId6"/>
    <p:sldId id="337" r:id="rId7"/>
    <p:sldId id="336" r:id="rId8"/>
    <p:sldId id="335" r:id="rId9"/>
    <p:sldId id="338" r:id="rId10"/>
    <p:sldId id="328" r:id="rId11"/>
    <p:sldId id="327" r:id="rId12"/>
    <p:sldId id="339" r:id="rId13"/>
    <p:sldId id="340" r:id="rId14"/>
    <p:sldId id="341" r:id="rId15"/>
    <p:sldId id="3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8377" autoAdjust="0"/>
  </p:normalViewPr>
  <p:slideViewPr>
    <p:cSldViewPr snapToGrid="0">
      <p:cViewPr varScale="1">
        <p:scale>
          <a:sx n="73" d="100"/>
          <a:sy n="73" d="100"/>
        </p:scale>
        <p:origin x="8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331B08-64A4-465F-B1EC-F14A794ADA54}" type="slidenum">
              <a:rPr lang="en-US" smtClean="0"/>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dirty="0">
                <a:latin typeface="Arial" panose="020B0604020202020204" pitchFamily="34" charset="0"/>
                <a:cs typeface="Arial" panose="020B0604020202020204" pitchFamily="34" charset="0"/>
              </a:rPr>
              <a:t>The basics of business regulations vary depending on the country and locality, but there are common elements that entrepreneurs should consider when starting and operating a business. Here are some fundamental aspects of business regulations:</a:t>
            </a:r>
          </a:p>
          <a:p>
            <a:endParaRPr lang="en-IN" dirty="0"/>
          </a:p>
        </p:txBody>
      </p:sp>
      <p:sp>
        <p:nvSpPr>
          <p:cNvPr id="4" name="Slide Number Placeholder 3"/>
          <p:cNvSpPr>
            <a:spLocks noGrp="1"/>
          </p:cNvSpPr>
          <p:nvPr>
            <p:ph type="sldNum" sz="quarter" idx="5"/>
          </p:nvPr>
        </p:nvSpPr>
        <p:spPr/>
        <p:txBody>
          <a:bodyPr/>
          <a:lstStyle/>
          <a:p>
            <a:fld id="{72331B08-64A4-465F-B1EC-F14A794ADA54}"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5E67-A8BF-5AED-611F-55BB24E7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ABDA45-3A9D-E90C-59FC-E732FC209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6D88E4-A6CB-8A7B-9D73-58125727CF1F}"/>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A96F3990-26F1-A4DD-59B1-C6AF2BB68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C3EB8-4BD6-608A-4DD8-F0FC35AA7270}"/>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95574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0805-9CA1-C2D1-AD9F-E1A71C7BF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3D7271-A4AF-E57A-FC9D-97AB654BD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0AA4A-8744-7524-27C1-AA8FAF490052}"/>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FCF8D2C0-88B7-785B-873E-1E7CF0F85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3BEC7-98AF-92E2-F517-C102A25C99DD}"/>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701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548123-F9E5-BA50-0F29-D70D4A46D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D275C0-1955-0F1A-03E2-334753CAA8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50325-5955-2983-CAA4-EE8D841ECF84}"/>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FEAFA36D-E489-DBCC-5945-29FB0ED2A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5ADD8-0F86-E3BB-C59D-5461266C25E5}"/>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73773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41C8-9822-7DCD-EF3B-B55F3A46A5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8FDC0D-4B99-3C54-44EB-DDD509469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4BE4B-1D2E-2DF2-D670-E882051C93C8}"/>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F7456C7E-BB4A-9BFF-2B97-814BC8E7E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742A1-0A1F-C1B0-D9E6-755BF90D377B}"/>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57279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2948-333B-69D1-3EEB-10EC2C3D8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858945-1809-08B0-9287-EC801789F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95F9E0-3F14-1A51-ADB1-14AFEB6764B7}"/>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976FA17E-EADA-9349-11B7-E5DFE053A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84A45-8BDF-4376-2F48-F30E6C958AD9}"/>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2573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7644-46CF-D0E4-5D3F-CF211845A9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84650B-F78D-F6A8-E47F-ACAD43A19C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639308-8952-1464-CEE6-861614BFA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E73FE4-2FE4-984B-553E-9363581ED317}"/>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6" name="Footer Placeholder 5">
            <a:extLst>
              <a:ext uri="{FF2B5EF4-FFF2-40B4-BE49-F238E27FC236}">
                <a16:creationId xmlns:a16="http://schemas.microsoft.com/office/drawing/2014/main" id="{AF6390B6-9AC7-4414-946E-CE8085839E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29AA0D-9337-DBEC-7C18-92F1DA80BFC8}"/>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410726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464-DA46-648F-7757-AF0DACD149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EA2D22-4120-A9FD-B614-69940A2D5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5D20A-1788-D676-40C9-0E4D456B1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5A4284-0B9B-33DA-04B5-91FC300AA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DDB4D5-F4DB-CE6F-8CB3-2BCCB6666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228034-2AB3-7F4F-B2D7-382C54C68389}"/>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8" name="Footer Placeholder 7">
            <a:extLst>
              <a:ext uri="{FF2B5EF4-FFF2-40B4-BE49-F238E27FC236}">
                <a16:creationId xmlns:a16="http://schemas.microsoft.com/office/drawing/2014/main" id="{6763572C-EDFB-7382-4B87-3300CB76F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63279A-F716-2A63-AD92-AB02F3EA2B38}"/>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0274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9306-591B-5B0B-C0B3-94410E63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B4A4C0-D98E-C1F0-40B6-DB5FB2DDE84A}"/>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4" name="Footer Placeholder 3">
            <a:extLst>
              <a:ext uri="{FF2B5EF4-FFF2-40B4-BE49-F238E27FC236}">
                <a16:creationId xmlns:a16="http://schemas.microsoft.com/office/drawing/2014/main" id="{EA6F8D45-539A-0CC1-9AA4-E4D68A2522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D2F73D-8A90-5E9D-FCB9-835C09CA60B3}"/>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49062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191638-66E4-3B14-B2CE-650055CB9067}"/>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3" name="Footer Placeholder 2">
            <a:extLst>
              <a:ext uri="{FF2B5EF4-FFF2-40B4-BE49-F238E27FC236}">
                <a16:creationId xmlns:a16="http://schemas.microsoft.com/office/drawing/2014/main" id="{5A0715C4-AC0D-1624-7CEE-9A720E189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1E1605-E236-CE50-90F0-30FA30E4525B}"/>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65640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9B97-06A5-4C2F-431D-81F1F2ED7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DA42AA-CAE6-B535-ABD0-EB7FD55A5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45E736-51E8-7D4C-B06A-99055E8C6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73AB6-1380-4984-5C9D-0F8CC01EE87B}"/>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6" name="Footer Placeholder 5">
            <a:extLst>
              <a:ext uri="{FF2B5EF4-FFF2-40B4-BE49-F238E27FC236}">
                <a16:creationId xmlns:a16="http://schemas.microsoft.com/office/drawing/2014/main" id="{2DA5A85B-BC07-67CF-D700-A4D428E481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AD197-FC58-DE19-526D-172073696279}"/>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46564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6E28-0E5F-80C0-CFBE-4B80A2BC3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1C6579-F7E8-B548-A947-9C017E261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51EA69-4D21-F0BE-9CC6-B9B486EF3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3870F-15A6-F22C-D94E-7D9618772A38}"/>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6" name="Footer Placeholder 5">
            <a:extLst>
              <a:ext uri="{FF2B5EF4-FFF2-40B4-BE49-F238E27FC236}">
                <a16:creationId xmlns:a16="http://schemas.microsoft.com/office/drawing/2014/main" id="{695F9997-813B-6C7B-56B6-6E943E78F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6EEEE-7A3B-44FC-E310-B82232323E24}"/>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86526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A706B-435F-9732-3496-634D6F956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C474A0-1480-7E4C-2E8C-C73C4BCF2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EA322-3B97-B199-F38D-507853870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B0088394-1AA1-8690-E8BC-A686D79E2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733BD4-18A6-0F99-2BB4-1C5B474AC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8ED2-F5F9-4FBF-BF97-107B72F1D03F}" type="slidenum">
              <a:rPr lang="en-IN" smtClean="0"/>
              <a:t>‹#›</a:t>
            </a:fld>
            <a:endParaRPr lang="en-IN"/>
          </a:p>
        </p:txBody>
      </p:sp>
    </p:spTree>
    <p:extLst>
      <p:ext uri="{BB962C8B-B14F-4D97-AF65-F5344CB8AC3E}">
        <p14:creationId xmlns:p14="http://schemas.microsoft.com/office/powerpoint/2010/main" val="33800174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mi.org/learning/library/time-management-project-functions-schedules-572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rike.com/project-management-guide/faq/what-is-a-network-diagram-in-project-management/" TargetMode="External"/><Relationship Id="rId2" Type="http://schemas.openxmlformats.org/officeDocument/2006/relationships/hyperlink" Target="https://www.wrike.com/project-management-guide/faq/what-is-work-breakdown-structure-in-project-management/" TargetMode="External"/><Relationship Id="rId1" Type="http://schemas.openxmlformats.org/officeDocument/2006/relationships/slideLayout" Target="../slideLayouts/slideLayout2.xml"/><Relationship Id="rId5" Type="http://schemas.openxmlformats.org/officeDocument/2006/relationships/hyperlink" Target="https://www.wrike.com/features/gantt-chart/" TargetMode="External"/><Relationship Id="rId4" Type="http://schemas.openxmlformats.org/officeDocument/2006/relationships/hyperlink" Target="https://www.wrike.com/project-management-guide/faq/what-is-pert-in-project-managemen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rike.com/project-management-guide/faq/what-is-scope-creep-in-project-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whatis/definition/flowchar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techtarget.com/searchcio/definition/business-process" TargetMode="External"/><Relationship Id="rId4" Type="http://schemas.openxmlformats.org/officeDocument/2006/relationships/hyperlink" Target="https://www.techtarget.com/searchcio/definition/process-mapp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security/definition/security-clearance" TargetMode="External"/><Relationship Id="rId2" Type="http://schemas.openxmlformats.org/officeDocument/2006/relationships/hyperlink" Target="https://www.techtarget.com/searchhrsoftware/definition/employee-onboarding-and-offboarding" TargetMode="External"/><Relationship Id="rId1" Type="http://schemas.openxmlformats.org/officeDocument/2006/relationships/slideLayout" Target="../slideLayouts/slideLayout2.xml"/><Relationship Id="rId5" Type="http://schemas.openxmlformats.org/officeDocument/2006/relationships/hyperlink" Target="https://www.techtarget.com/searchenterpriseai/definition/AI-Artificial-Intelligence" TargetMode="External"/><Relationship Id="rId4" Type="http://schemas.openxmlformats.org/officeDocument/2006/relationships/hyperlink" Target="https://www.computerweekly.com/blog/Data-Matters/Why-the-real-value-of-AI-in-business-is-in-automating-backend-tas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businessanalytics/definition/operational-efficienc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echtarget.com/searchcio/tip/6-top-business-process-management-benefits-advantag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p:cNvSpPr>
            <a:spLocks noGrp="1"/>
          </p:cNvSpPr>
          <p:nvPr>
            <p:ph type="subTitle" idx="1"/>
          </p:nvPr>
        </p:nvSpPr>
        <p:spPr/>
        <p:txBody>
          <a:bodyPr/>
          <a:lstStyle/>
          <a:p>
            <a:endParaRPr lang="en-IN"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Management </a:t>
            </a:r>
            <a:endParaRPr lang="en-IN" dirty="0"/>
          </a:p>
        </p:txBody>
      </p:sp>
      <p:sp>
        <p:nvSpPr>
          <p:cNvPr id="3" name="Content Placeholder 2"/>
          <p:cNvSpPr>
            <a:spLocks noGrp="1"/>
          </p:cNvSpPr>
          <p:nvPr>
            <p:ph idx="1"/>
          </p:nvPr>
        </p:nvSpPr>
        <p:spPr/>
        <p:txBody>
          <a:bodyPr/>
          <a:lstStyle/>
          <a:p>
            <a:pPr marL="0" indent="0">
              <a:buNone/>
            </a:pPr>
            <a:r>
              <a:rPr lang="en-US" dirty="0"/>
              <a:t>Time management is the management of the time spent, and progress made, on project tasks and activities. Excellent time management requires the planning, scheduling, monitoring, and controlling of all project activities. Time management is one of the </a:t>
            </a:r>
            <a:r>
              <a:rPr lang="en-US" u="sng" dirty="0">
                <a:hlinkClick r:id="rId2"/>
              </a:rPr>
              <a:t>six major functions</a:t>
            </a:r>
            <a:r>
              <a:rPr lang="en-US" dirty="0"/>
              <a:t> of project management, according to the Project Management Institute. When some people refer to project time management, they’re also referring to the tools and techniques used for managing time. </a:t>
            </a:r>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0946"/>
            <a:ext cx="10999351" cy="874986"/>
          </a:xfrm>
        </p:spPr>
        <p:txBody>
          <a:bodyPr>
            <a:normAutofit fontScale="90000"/>
          </a:bodyPr>
          <a:lstStyle/>
          <a:p>
            <a:r>
              <a:rPr lang="en-US" b="1" dirty="0"/>
              <a:t>The seven main processes in project time management</a:t>
            </a:r>
            <a:br>
              <a:rPr lang="en-IN" b="1" dirty="0"/>
            </a:br>
            <a:endParaRPr lang="en-IN" dirty="0"/>
          </a:p>
        </p:txBody>
      </p:sp>
      <p:sp>
        <p:nvSpPr>
          <p:cNvPr id="3" name="Content Placeholder 2"/>
          <p:cNvSpPr>
            <a:spLocks noGrp="1"/>
          </p:cNvSpPr>
          <p:nvPr>
            <p:ph idx="1"/>
          </p:nvPr>
        </p:nvSpPr>
        <p:spPr>
          <a:xfrm>
            <a:off x="838200" y="1444978"/>
            <a:ext cx="10515600" cy="5026767"/>
          </a:xfrm>
        </p:spPr>
        <p:txBody>
          <a:bodyPr>
            <a:normAutofit fontScale="25000" lnSpcReduction="20000"/>
          </a:bodyPr>
          <a:lstStyle/>
          <a:p>
            <a:pPr lvl="0"/>
            <a:endParaRPr lang="en-US" b="1" dirty="0"/>
          </a:p>
          <a:p>
            <a:pPr lvl="0"/>
            <a:r>
              <a:rPr lang="en-US" sz="6400" b="1" dirty="0">
                <a:latin typeface="Arial" panose="020B0604020202020204" pitchFamily="34" charset="0"/>
                <a:cs typeface="Arial" panose="020B0604020202020204" pitchFamily="34" charset="0"/>
              </a:rPr>
              <a:t>Plan schedule management:</a:t>
            </a:r>
            <a:r>
              <a:rPr lang="en-US" sz="6400" dirty="0">
                <a:latin typeface="Arial" panose="020B0604020202020204" pitchFamily="34" charset="0"/>
                <a:cs typeface="Arial" panose="020B0604020202020204" pitchFamily="34" charset="0"/>
              </a:rPr>
              <a:t> Many resources don’t mention this process when discussing time management. But, before you can complete the other steps, you need to plan how you will manage your schedule. Some questions you should answer are: What software or tool will you use? Who will be responsible for using the software? How often will the schedule be reviewed? What controls will be put in place to ensure everyone stays on schedule?</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Define activities: </a:t>
            </a:r>
            <a:r>
              <a:rPr lang="en-US" sz="6400" dirty="0">
                <a:latin typeface="Arial" panose="020B0604020202020204" pitchFamily="34" charset="0"/>
                <a:cs typeface="Arial" panose="020B0604020202020204" pitchFamily="34" charset="0"/>
              </a:rPr>
              <a:t>Once you have your time management plan, you can identify and define your project activities. Often a </a:t>
            </a:r>
            <a:r>
              <a:rPr lang="en-US" sz="6400" u="sng" dirty="0">
                <a:latin typeface="Arial" panose="020B0604020202020204" pitchFamily="34" charset="0"/>
                <a:cs typeface="Arial" panose="020B0604020202020204" pitchFamily="34" charset="0"/>
                <a:hlinkClick r:id="rId2"/>
              </a:rPr>
              <a:t>work breakdown structure (WBS)</a:t>
            </a:r>
            <a:r>
              <a:rPr lang="en-US" sz="6400" dirty="0">
                <a:latin typeface="Arial" panose="020B0604020202020204" pitchFamily="34" charset="0"/>
                <a:cs typeface="Arial" panose="020B0604020202020204" pitchFamily="34" charset="0"/>
              </a:rPr>
              <a:t> is used to help define activities and tasks within a project. Major milestones should also be determined.</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Sequence activities:</a:t>
            </a:r>
            <a:r>
              <a:rPr lang="en-US" sz="6400" dirty="0">
                <a:latin typeface="Arial" panose="020B0604020202020204" pitchFamily="34" charset="0"/>
                <a:cs typeface="Arial" panose="020B0604020202020204" pitchFamily="34" charset="0"/>
              </a:rPr>
              <a:t> Now that you know all of the tasks that must be completed, you can start sequencing them in the proper order with a </a:t>
            </a:r>
            <a:r>
              <a:rPr lang="en-US" sz="6400" u="sng" dirty="0">
                <a:latin typeface="Arial" panose="020B0604020202020204" pitchFamily="34" charset="0"/>
                <a:cs typeface="Arial" panose="020B0604020202020204" pitchFamily="34" charset="0"/>
                <a:hlinkClick r:id="rId3"/>
              </a:rPr>
              <a:t>network diagram</a:t>
            </a:r>
            <a:r>
              <a:rPr lang="en-US" sz="6400" dirty="0">
                <a:latin typeface="Arial" panose="020B0604020202020204" pitchFamily="34" charset="0"/>
                <a:cs typeface="Arial" panose="020B0604020202020204" pitchFamily="34" charset="0"/>
              </a:rPr>
              <a:t>.</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Estimate resources:</a:t>
            </a:r>
            <a:r>
              <a:rPr lang="en-US" sz="6400" dirty="0">
                <a:latin typeface="Arial" panose="020B0604020202020204" pitchFamily="34" charset="0"/>
                <a:cs typeface="Arial" panose="020B0604020202020204" pitchFamily="34" charset="0"/>
              </a:rPr>
              <a:t> In project management, the term ‘resources’ often refers to people. However, you also need to identify which tools, materials, systems, budget, and other resources you will need for each task to be completed.</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Estimate durations:</a:t>
            </a:r>
            <a:r>
              <a:rPr lang="en-US" sz="6400" dirty="0">
                <a:latin typeface="Arial" panose="020B0604020202020204" pitchFamily="34" charset="0"/>
                <a:cs typeface="Arial" panose="020B0604020202020204" pitchFamily="34" charset="0"/>
              </a:rPr>
              <a:t> Once you know which tasks must be completed and what you need to accomplish them, it’s time to estimate how long it will take to complete each activity. Some project managers use </a:t>
            </a:r>
            <a:r>
              <a:rPr lang="en-US" sz="6400" u="sng" dirty="0">
                <a:latin typeface="Arial" panose="020B0604020202020204" pitchFamily="34" charset="0"/>
                <a:cs typeface="Arial" panose="020B0604020202020204" pitchFamily="34" charset="0"/>
                <a:hlinkClick r:id="rId4"/>
              </a:rPr>
              <a:t>PERT (Program Evaluation Review Technique)</a:t>
            </a:r>
            <a:r>
              <a:rPr lang="en-US" sz="6400" dirty="0">
                <a:latin typeface="Arial" panose="020B0604020202020204" pitchFamily="34" charset="0"/>
                <a:cs typeface="Arial" panose="020B0604020202020204" pitchFamily="34" charset="0"/>
              </a:rPr>
              <a:t> to come up with their durations, especially if there’s a lot of unknown factors at play.</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Develop the project schedule: </a:t>
            </a:r>
            <a:r>
              <a:rPr lang="en-US" sz="6400" dirty="0">
                <a:latin typeface="Arial" panose="020B0604020202020204" pitchFamily="34" charset="0"/>
                <a:cs typeface="Arial" panose="020B0604020202020204" pitchFamily="34" charset="0"/>
              </a:rPr>
              <a:t>This can be done by inputting your activities, durations, start and end dates, sequencing, and relationships into a </a:t>
            </a:r>
            <a:r>
              <a:rPr lang="en-US" sz="6400" u="sng" dirty="0">
                <a:latin typeface="Arial" panose="020B0604020202020204" pitchFamily="34" charset="0"/>
                <a:cs typeface="Arial" panose="020B0604020202020204" pitchFamily="34" charset="0"/>
                <a:hlinkClick r:id="rId5"/>
              </a:rPr>
              <a:t>scheduling software</a:t>
            </a:r>
            <a:r>
              <a:rPr lang="en-US" sz="6400" dirty="0">
                <a:latin typeface="Arial" panose="020B0604020202020204" pitchFamily="34" charset="0"/>
                <a:cs typeface="Arial" panose="020B0604020202020204" pitchFamily="34" charset="0"/>
              </a:rPr>
              <a:t>.</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Control the schedule:</a:t>
            </a:r>
            <a:r>
              <a:rPr lang="en-US" sz="6400" dirty="0">
                <a:latin typeface="Arial" panose="020B0604020202020204" pitchFamily="34" charset="0"/>
                <a:cs typeface="Arial" panose="020B0604020202020204" pitchFamily="34" charset="0"/>
              </a:rPr>
              <a:t> Once your schedule is created, it needs to be monitored and controlled. Progress needs to be reviewed and updated on a regular basis so you can compare your actual work completed against the plan. This allows you to see if there are areas you’re falling behind schedule</a:t>
            </a:r>
            <a:endParaRPr lang="en-IN" sz="64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704" y="0"/>
            <a:ext cx="9404723" cy="504497"/>
          </a:xfrm>
        </p:spPr>
        <p:txBody>
          <a:bodyPr>
            <a:normAutofit fontScale="90000"/>
          </a:bodyPr>
          <a:lstStyle/>
          <a:p>
            <a:r>
              <a:rPr lang="en-IN" sz="3600" dirty="0"/>
              <a:t>Business Regulation</a:t>
            </a:r>
          </a:p>
        </p:txBody>
      </p:sp>
      <p:sp>
        <p:nvSpPr>
          <p:cNvPr id="3" name="Content Placeholder 2"/>
          <p:cNvSpPr>
            <a:spLocks noGrp="1"/>
          </p:cNvSpPr>
          <p:nvPr>
            <p:ph idx="1"/>
          </p:nvPr>
        </p:nvSpPr>
        <p:spPr>
          <a:xfrm>
            <a:off x="225972" y="847938"/>
            <a:ext cx="11740056" cy="4902200"/>
          </a:xfrm>
        </p:spPr>
        <p:txBody>
          <a:bodyPr>
            <a:noAutofit/>
          </a:bodyPr>
          <a:lstStyle/>
          <a:p>
            <a:pPr marL="0" indent="0" algn="just">
              <a:buNone/>
            </a:pPr>
            <a:r>
              <a:rPr lang="en-IN" sz="1600" b="1" dirty="0">
                <a:latin typeface="Arial" panose="020B0604020202020204" pitchFamily="34" charset="0"/>
                <a:cs typeface="Arial" panose="020B0604020202020204" pitchFamily="34" charset="0"/>
              </a:rPr>
              <a:t>1.Business Structure and Registration:</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Choose a legal structure for your business (sole proprietorship, partnership, LLC, corporation) and register it with the appropriate government authorities. This typically involves obtaining a business license and registering with the local business registry.</a:t>
            </a:r>
          </a:p>
          <a:p>
            <a:pPr marL="0" indent="0" algn="just">
              <a:buNone/>
            </a:pPr>
            <a:r>
              <a:rPr lang="en-IN" sz="1600" b="1" dirty="0">
                <a:latin typeface="Arial" panose="020B0604020202020204" pitchFamily="34" charset="0"/>
                <a:cs typeface="Arial" panose="020B0604020202020204" pitchFamily="34" charset="0"/>
              </a:rPr>
              <a:t>2. Tax Obligations:</a:t>
            </a:r>
            <a:endParaRPr lang="en-IN" sz="1600" dirty="0">
              <a:latin typeface="Arial" panose="020B0604020202020204" pitchFamily="34" charset="0"/>
              <a:cs typeface="Arial" panose="020B0604020202020204" pitchFamily="34" charset="0"/>
            </a:endParaRPr>
          </a:p>
          <a:p>
            <a:pPr marL="0" indent="0" algn="just">
              <a:buNone/>
            </a:pPr>
            <a:r>
              <a:rPr lang="en-IN" sz="1600" dirty="0">
                <a:latin typeface="Arial" panose="020B0604020202020204" pitchFamily="34" charset="0"/>
                <a:cs typeface="Arial" panose="020B0604020202020204" pitchFamily="34" charset="0"/>
              </a:rPr>
              <a:t>Understand your tax obligations, including income tax, sales tax, and employment taxes. Register for the necessary tax identification numbers and comply with local tax laws.</a:t>
            </a:r>
          </a:p>
          <a:p>
            <a:pPr marL="0" indent="0" algn="just">
              <a:buNone/>
            </a:pPr>
            <a:r>
              <a:rPr lang="en-IN" sz="1600" b="1" dirty="0">
                <a:latin typeface="Arial" panose="020B0604020202020204" pitchFamily="34" charset="0"/>
                <a:cs typeface="Arial" panose="020B0604020202020204" pitchFamily="34" charset="0"/>
              </a:rPr>
              <a:t>3. Permits and Licenses:</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Obtain the required permits and licenses to operate legally in your industry and location. This may include health permits, environmental permits, zoning permits, or industry-specific licenses.</a:t>
            </a:r>
          </a:p>
          <a:p>
            <a:pPr marL="0" indent="0" algn="just">
              <a:buNone/>
            </a:pPr>
            <a:r>
              <a:rPr lang="en-IN" sz="1600" b="1" dirty="0">
                <a:latin typeface="Arial" panose="020B0604020202020204" pitchFamily="34" charset="0"/>
                <a:cs typeface="Arial" panose="020B0604020202020204" pitchFamily="34" charset="0"/>
              </a:rPr>
              <a:t>4. Employment Laws:</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Familiarize yourself with </a:t>
            </a:r>
            <a:r>
              <a:rPr lang="en-IN" sz="1600" dirty="0" err="1">
                <a:latin typeface="Arial" panose="020B0604020202020204" pitchFamily="34" charset="0"/>
                <a:cs typeface="Arial" panose="020B0604020202020204" pitchFamily="34" charset="0"/>
              </a:rPr>
              <a:t>labuor</a:t>
            </a:r>
            <a:r>
              <a:rPr lang="en-IN" sz="1600" dirty="0">
                <a:latin typeface="Arial" panose="020B0604020202020204" pitchFamily="34" charset="0"/>
                <a:cs typeface="Arial" panose="020B0604020202020204" pitchFamily="34" charset="0"/>
              </a:rPr>
              <a:t> laws and regulations, including minimum wage requirements, working hours, overtime pay, and workplace safety standards. Comply with employment laws when hiring and managing employees.</a:t>
            </a:r>
          </a:p>
          <a:p>
            <a:pPr marL="0" indent="0" algn="just">
              <a:buNone/>
            </a:pPr>
            <a:r>
              <a:rPr lang="en-IN" sz="1600" b="1" dirty="0">
                <a:latin typeface="Arial" panose="020B0604020202020204" pitchFamily="34" charset="0"/>
                <a:cs typeface="Arial" panose="020B0604020202020204" pitchFamily="34" charset="0"/>
              </a:rPr>
              <a:t>5. Intellectual Property Protection:</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Understand the basics of intellectual property laws, including trademarks, copyrights, and patents. Take steps to protect your intellectual property and respect the intellectual property of others.</a:t>
            </a:r>
          </a:p>
          <a:p>
            <a:pPr marL="0" indent="0" algn="just">
              <a:buNone/>
            </a:pPr>
            <a:r>
              <a:rPr lang="en-IN" sz="1600" b="1" dirty="0">
                <a:latin typeface="Arial" panose="020B0604020202020204" pitchFamily="34" charset="0"/>
                <a:cs typeface="Arial" panose="020B0604020202020204" pitchFamily="34" charset="0"/>
              </a:rPr>
              <a:t>6. Contractual Agreements:</a:t>
            </a:r>
            <a:endParaRPr lang="en-IN" sz="1600" dirty="0">
              <a:latin typeface="Arial" panose="020B0604020202020204" pitchFamily="34" charset="0"/>
              <a:cs typeface="Arial" panose="020B0604020202020204" pitchFamily="34" charset="0"/>
            </a:endParaRPr>
          </a:p>
          <a:p>
            <a:pPr marL="0" indent="0" algn="just">
              <a:buNone/>
            </a:pPr>
            <a:r>
              <a:rPr lang="en-IN" sz="1600" dirty="0">
                <a:latin typeface="Arial" panose="020B0604020202020204" pitchFamily="34" charset="0"/>
                <a:cs typeface="Arial" panose="020B0604020202020204" pitchFamily="34" charset="0"/>
              </a:rPr>
              <a:t>Draft clear and legally binding contracts for your business transactions, partnerships, and employment relationships. Contracts help define expectations and protect your business interests.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33" y="0"/>
            <a:ext cx="9404723" cy="690282"/>
          </a:xfrm>
        </p:spPr>
        <p:txBody>
          <a:bodyPr/>
          <a:lstStyle/>
          <a:p>
            <a:r>
              <a:rPr lang="en-IN" sz="3600" dirty="0"/>
              <a:t>Business Regulation</a:t>
            </a:r>
          </a:p>
        </p:txBody>
      </p:sp>
      <p:sp>
        <p:nvSpPr>
          <p:cNvPr id="3" name="Content Placeholder 2"/>
          <p:cNvSpPr>
            <a:spLocks noGrp="1"/>
          </p:cNvSpPr>
          <p:nvPr>
            <p:ph idx="1"/>
          </p:nvPr>
        </p:nvSpPr>
        <p:spPr>
          <a:xfrm>
            <a:off x="588433" y="599090"/>
            <a:ext cx="11015133" cy="5450343"/>
          </a:xfrm>
        </p:spPr>
        <p:txBody>
          <a:bodyPr>
            <a:normAutofit fontScale="25000" lnSpcReduction="20000"/>
          </a:bodyPr>
          <a:lstStyle/>
          <a:p>
            <a:pPr marL="0" indent="0" algn="just">
              <a:buNone/>
            </a:pPr>
            <a:r>
              <a:rPr lang="en-IN" sz="6400" b="1" dirty="0">
                <a:latin typeface="Arial" panose="020B0604020202020204" pitchFamily="34" charset="0"/>
                <a:cs typeface="Arial" panose="020B0604020202020204" pitchFamily="34" charset="0"/>
              </a:rPr>
              <a:t>7. Consumer Protection Laws:</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Be aware of consumer protection laws that apply to your business, especially if you sell goods or services directly to consumers. Comply with regulations related to fair business practices and consumer rights.</a:t>
            </a:r>
          </a:p>
          <a:p>
            <a:pPr marL="0" indent="0" algn="just">
              <a:buNone/>
            </a:pPr>
            <a:r>
              <a:rPr lang="en-IN" sz="6400" b="1" dirty="0">
                <a:latin typeface="Arial" panose="020B0604020202020204" pitchFamily="34" charset="0"/>
                <a:cs typeface="Arial" panose="020B0604020202020204" pitchFamily="34" charset="0"/>
              </a:rPr>
              <a:t>8. Data Protection and Privacy:</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If your business handles personal data, understand and comply with data protection and privacy laws. Safeguard customer information and comply with regulations related to data collection, storage, and sharing.</a:t>
            </a:r>
          </a:p>
          <a:p>
            <a:pPr marL="0" indent="0" algn="just">
              <a:buNone/>
            </a:pPr>
            <a:r>
              <a:rPr lang="en-IN" sz="6400" b="1" dirty="0">
                <a:latin typeface="Arial" panose="020B0604020202020204" pitchFamily="34" charset="0"/>
                <a:cs typeface="Arial" panose="020B0604020202020204" pitchFamily="34" charset="0"/>
              </a:rPr>
              <a:t>9. Environmental Regulations:</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Depending on your industry, you may need to comply with environmental regulations. This can include waste disposal, emissions standards, and other environmental considerations.</a:t>
            </a:r>
          </a:p>
          <a:p>
            <a:pPr marL="0" indent="0" algn="just">
              <a:buNone/>
            </a:pPr>
            <a:r>
              <a:rPr lang="en-IN" sz="6400" b="1" dirty="0">
                <a:latin typeface="Arial" panose="020B0604020202020204" pitchFamily="34" charset="0"/>
                <a:cs typeface="Arial" panose="020B0604020202020204" pitchFamily="34" charset="0"/>
              </a:rPr>
              <a:t>10. Accessibility Compliance:</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Ensure that your business premises, website, and services comply with accessibility standards, making them accessible to individuals with disabilities.</a:t>
            </a:r>
          </a:p>
          <a:p>
            <a:pPr marL="0" indent="0" algn="just">
              <a:buNone/>
            </a:pPr>
            <a:r>
              <a:rPr lang="en-IN" sz="6400" b="1" dirty="0">
                <a:latin typeface="Arial" panose="020B0604020202020204" pitchFamily="34" charset="0"/>
                <a:cs typeface="Arial" panose="020B0604020202020204" pitchFamily="34" charset="0"/>
              </a:rPr>
              <a:t>11. Anti-Discrimination Laws:</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Adhere to anti-discrimination laws that prohibit discrimination based on factors such as race, gender, age, and disability. Create a fair and inclusive workplace.</a:t>
            </a:r>
          </a:p>
          <a:p>
            <a:pPr marL="0" indent="0" algn="just">
              <a:buNone/>
            </a:pPr>
            <a:r>
              <a:rPr lang="en-IN" sz="6400" b="1" dirty="0">
                <a:latin typeface="Arial" panose="020B0604020202020204" pitchFamily="34" charset="0"/>
                <a:cs typeface="Arial" panose="020B0604020202020204" pitchFamily="34" charset="0"/>
              </a:rPr>
              <a:t>12. Financial Reporting:</a:t>
            </a:r>
            <a:endParaRPr lang="en-IN" sz="6400" dirty="0">
              <a:latin typeface="Arial" panose="020B0604020202020204" pitchFamily="34" charset="0"/>
              <a:cs typeface="Arial" panose="020B0604020202020204" pitchFamily="34" charset="0"/>
            </a:endParaRPr>
          </a:p>
          <a:p>
            <a:pPr marL="0" indent="0" algn="just">
              <a:buNone/>
            </a:pPr>
            <a:r>
              <a:rPr lang="en-IN" sz="6400" dirty="0">
                <a:latin typeface="Arial" panose="020B0604020202020204" pitchFamily="34" charset="0"/>
                <a:cs typeface="Arial" panose="020B0604020202020204" pitchFamily="34" charset="0"/>
              </a:rPr>
              <a:t>Comply with financial reporting requirements, including the preparation of accurate and transparent financial statements. This is crucial for tax purposes and may be a legal requirement.</a:t>
            </a:r>
          </a:p>
          <a:p>
            <a:pPr marL="0" indent="0" algn="just">
              <a:buNone/>
            </a:pPr>
            <a:r>
              <a:rPr lang="en-IN" sz="6400" b="1" dirty="0">
                <a:latin typeface="Arial" panose="020B0604020202020204" pitchFamily="34" charset="0"/>
                <a:cs typeface="Arial" panose="020B0604020202020204" pitchFamily="34" charset="0"/>
              </a:rPr>
              <a:t>13. Ongoing Compliance:</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Regularly review and update your compliance with relevant regulations. Laws and regulations may change, and staying informed is essential for ongoing legal compliance.</a:t>
            </a:r>
          </a:p>
          <a:p>
            <a:pPr marL="0" indent="0" algn="just">
              <a:buNone/>
            </a:pPr>
            <a:r>
              <a:rPr lang="en-IN" sz="6400" dirty="0">
                <a:latin typeface="Arial" panose="020B0604020202020204" pitchFamily="34" charset="0"/>
                <a:cs typeface="Arial" panose="020B0604020202020204" pitchFamily="34" charset="0"/>
              </a:rPr>
              <a:t>To ensure that you fully understand and comply with the specific regulations that apply to your business, it's advisable to consult with legal and financial professionals or government agencies in your area. This can help you navigate the regulatory landscape and avoid potential legal issues.</a:t>
            </a:r>
          </a:p>
          <a:p>
            <a:pPr marL="0" indent="0">
              <a:buNone/>
            </a:pPr>
            <a:endParaRPr lang="en-IN" sz="6400" dirty="0"/>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2" y="113278"/>
            <a:ext cx="12249515" cy="1000819"/>
          </a:xfrm>
        </p:spPr>
        <p:txBody>
          <a:bodyPr/>
          <a:lstStyle/>
          <a:p>
            <a:r>
              <a:rPr lang="en-IN" sz="3200" b="1" dirty="0"/>
              <a:t>The Importance of being compliant and keeping proper documentations?</a:t>
            </a:r>
          </a:p>
        </p:txBody>
      </p:sp>
      <p:sp>
        <p:nvSpPr>
          <p:cNvPr id="3" name="Content Placeholder 2"/>
          <p:cNvSpPr>
            <a:spLocks noGrp="1"/>
          </p:cNvSpPr>
          <p:nvPr>
            <p:ph idx="1"/>
          </p:nvPr>
        </p:nvSpPr>
        <p:spPr>
          <a:xfrm>
            <a:off x="194732" y="1206938"/>
            <a:ext cx="11675533" cy="4986867"/>
          </a:xfrm>
        </p:spPr>
        <p:txBody>
          <a:bodyPr>
            <a:normAutofit fontScale="25000" lnSpcReduction="20000"/>
          </a:bodyPr>
          <a:lstStyle/>
          <a:p>
            <a:pPr marL="0" indent="0">
              <a:buNone/>
            </a:pPr>
            <a:r>
              <a:rPr lang="en-IN" sz="6400" dirty="0">
                <a:latin typeface="Arial" panose="020B0604020202020204" pitchFamily="34" charset="0"/>
                <a:cs typeface="Arial" panose="020B0604020202020204" pitchFamily="34" charset="0"/>
              </a:rPr>
              <a:t>Being compliant and maintaining proper documentation is crucial for businesses across various industries. Here are some key reasons why compliance and documentation are important:</a:t>
            </a:r>
          </a:p>
          <a:p>
            <a:pPr lvl="0" algn="just"/>
            <a:r>
              <a:rPr lang="en-IN" sz="6400" b="1" dirty="0">
                <a:latin typeface="Arial" panose="020B0604020202020204" pitchFamily="34" charset="0"/>
                <a:cs typeface="Arial" panose="020B0604020202020204" pitchFamily="34" charset="0"/>
              </a:rPr>
              <a:t>Legal Obligations:</a:t>
            </a:r>
            <a:endParaRPr lang="en-IN" sz="6400" dirty="0">
              <a:latin typeface="Arial" panose="020B0604020202020204" pitchFamily="34" charset="0"/>
              <a:cs typeface="Arial" panose="020B0604020202020204" pitchFamily="34" charset="0"/>
            </a:endParaRPr>
          </a:p>
          <a:p>
            <a:pPr marL="457200" lvl="1" indent="0" algn="just">
              <a:buNone/>
            </a:pPr>
            <a:r>
              <a:rPr lang="en-IN" sz="6400" dirty="0">
                <a:latin typeface="Arial" panose="020B0604020202020204" pitchFamily="34" charset="0"/>
                <a:cs typeface="Arial" panose="020B0604020202020204" pitchFamily="34" charset="0"/>
              </a:rPr>
              <a:t>Compliance with laws and regulations is a legal requirement. Failing to adhere to applicable laws can result in penalties, fines, legal action, or even the closure of the business. Proper documentation serves as evidence of compliance.</a:t>
            </a:r>
          </a:p>
          <a:p>
            <a:pPr lvl="0" algn="just"/>
            <a:r>
              <a:rPr lang="en-IN" sz="6400" b="1" dirty="0">
                <a:latin typeface="Arial" panose="020B0604020202020204" pitchFamily="34" charset="0"/>
                <a:cs typeface="Arial" panose="020B0604020202020204" pitchFamily="34" charset="0"/>
              </a:rPr>
              <a:t>Risk Mitigation:</a:t>
            </a:r>
            <a:endParaRPr lang="en-IN" sz="6400" dirty="0">
              <a:latin typeface="Arial" panose="020B0604020202020204" pitchFamily="34" charset="0"/>
              <a:cs typeface="Arial" panose="020B0604020202020204" pitchFamily="34" charset="0"/>
            </a:endParaRPr>
          </a:p>
          <a:p>
            <a:pPr marL="457200" lvl="1" indent="0" algn="just">
              <a:buNone/>
            </a:pPr>
            <a:r>
              <a:rPr lang="en-IN" sz="6400" dirty="0">
                <a:latin typeface="Arial" panose="020B0604020202020204" pitchFamily="34" charset="0"/>
                <a:cs typeface="Arial" panose="020B0604020202020204" pitchFamily="34" charset="0"/>
              </a:rPr>
              <a:t>Compliance helps mitigate risks associated with legal, financial, and operational aspects of the business. Proper documentation ensures that the business has a record of its activities, decisions, and transactions, reducing the risk of disputes or misunderstandings.</a:t>
            </a:r>
          </a:p>
          <a:p>
            <a:pPr lvl="0" algn="just"/>
            <a:r>
              <a:rPr lang="en-IN" sz="6400" b="1" dirty="0">
                <a:latin typeface="Arial" panose="020B0604020202020204" pitchFamily="34" charset="0"/>
                <a:cs typeface="Arial" panose="020B0604020202020204" pitchFamily="34" charset="0"/>
              </a:rPr>
              <a:t>Financial Accountability:</a:t>
            </a:r>
            <a:endParaRPr lang="en-IN" sz="6400" dirty="0">
              <a:latin typeface="Arial" panose="020B0604020202020204" pitchFamily="34" charset="0"/>
              <a:cs typeface="Arial" panose="020B0604020202020204" pitchFamily="34" charset="0"/>
            </a:endParaRPr>
          </a:p>
          <a:p>
            <a:pPr marL="457200" lvl="1" indent="0" algn="just">
              <a:buNone/>
            </a:pPr>
            <a:r>
              <a:rPr lang="en-IN" sz="6400" dirty="0">
                <a:latin typeface="Arial" panose="020B0604020202020204" pitchFamily="34" charset="0"/>
                <a:cs typeface="Arial" panose="020B0604020202020204" pitchFamily="34" charset="0"/>
              </a:rPr>
              <a:t>Accurate financial documentation is essential for tax reporting, financial audits, and overall financial accountability. It enables businesses to track income, expenses, and other financial transactions, facilitating transparency and accurate reporting.</a:t>
            </a:r>
          </a:p>
          <a:p>
            <a:pPr lvl="0" algn="just"/>
            <a:r>
              <a:rPr lang="en-IN" sz="6400" b="1" dirty="0">
                <a:latin typeface="Arial" panose="020B0604020202020204" pitchFamily="34" charset="0"/>
                <a:cs typeface="Arial" panose="020B0604020202020204" pitchFamily="34" charset="0"/>
              </a:rPr>
              <a:t>Operational Efficiency:</a:t>
            </a:r>
            <a:r>
              <a:rPr lang="en-IN" sz="6400" dirty="0">
                <a:latin typeface="Arial" panose="020B0604020202020204" pitchFamily="34" charset="0"/>
                <a:cs typeface="Arial" panose="020B0604020202020204" pitchFamily="34" charset="0"/>
              </a:rPr>
              <a:t> Proper documentation streamlines business processes and contributes to operational efficiency. Clear procedures and guidelines documented in standard operating procedures (SOPs) help employees understand their roles and responsibilities, reducing errors and inefficiencies.</a:t>
            </a:r>
          </a:p>
          <a:p>
            <a:pPr algn="just"/>
            <a:r>
              <a:rPr lang="en-IN" sz="6400" b="1" dirty="0">
                <a:latin typeface="Arial" panose="020B0604020202020204" pitchFamily="34" charset="0"/>
                <a:cs typeface="Arial" panose="020B0604020202020204" pitchFamily="34" charset="0"/>
              </a:rPr>
              <a:t>Employee Management: </a:t>
            </a:r>
            <a:r>
              <a:rPr lang="en-IN" sz="6400" dirty="0">
                <a:latin typeface="Arial" panose="020B0604020202020204" pitchFamily="34" charset="0"/>
                <a:cs typeface="Arial" panose="020B0604020202020204" pitchFamily="34" charset="0"/>
              </a:rPr>
              <a:t>Documentation is vital in managing employees, including hiring, training, performance evaluations, and terminations. It provides a record of employment contracts, policies, and any disciplinary actions, which can be crucial in the event of legal disputes.</a:t>
            </a:r>
          </a:p>
          <a:p>
            <a:pPr algn="just"/>
            <a:r>
              <a:rPr lang="en-IN" sz="6400" b="1" dirty="0">
                <a:latin typeface="Arial" panose="020B0604020202020204" pitchFamily="34" charset="0"/>
                <a:cs typeface="Arial" panose="020B0604020202020204" pitchFamily="34" charset="0"/>
              </a:rPr>
              <a:t>Contractual Relationships: </a:t>
            </a:r>
            <a:r>
              <a:rPr lang="en-IN" sz="6400" dirty="0">
                <a:latin typeface="Arial" panose="020B0604020202020204" pitchFamily="34" charset="0"/>
                <a:cs typeface="Arial" panose="020B0604020202020204" pitchFamily="34" charset="0"/>
              </a:rPr>
              <a:t>Contracts and agreements should be properly documented to ensure clarity and enforceability. This includes agreements with clients, suppliers, partners, and employees. Well-documented contracts help prevent misunderstandings and disputes.</a:t>
            </a:r>
          </a:p>
          <a:p>
            <a:pPr lvl="0" algn="just"/>
            <a:endParaRPr lang="en-IN" sz="6400"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6" y="87586"/>
            <a:ext cx="11159065" cy="1142999"/>
          </a:xfrm>
        </p:spPr>
        <p:txBody>
          <a:bodyPr/>
          <a:lstStyle/>
          <a:p>
            <a:r>
              <a:rPr lang="en-IN" sz="3200" b="1" dirty="0"/>
              <a:t>The Importance of being compliant and keeping proper documentations?</a:t>
            </a:r>
            <a:endParaRPr lang="en-IN" sz="3200" dirty="0"/>
          </a:p>
        </p:txBody>
      </p:sp>
      <p:sp>
        <p:nvSpPr>
          <p:cNvPr id="3" name="Content Placeholder 2"/>
          <p:cNvSpPr>
            <a:spLocks noGrp="1"/>
          </p:cNvSpPr>
          <p:nvPr>
            <p:ph idx="1"/>
          </p:nvPr>
        </p:nvSpPr>
        <p:spPr>
          <a:xfrm>
            <a:off x="440266" y="1135992"/>
            <a:ext cx="11159065" cy="5240867"/>
          </a:xfrm>
        </p:spPr>
        <p:txBody>
          <a:bodyPr>
            <a:normAutofit fontScale="25000" lnSpcReduction="20000"/>
          </a:bodyPr>
          <a:lstStyle/>
          <a:p>
            <a:pPr marL="0" lvl="0" indent="0">
              <a:buNone/>
            </a:pPr>
            <a:r>
              <a:rPr lang="en-IN" sz="6400" b="1" dirty="0">
                <a:latin typeface="Arial" panose="020B0604020202020204" pitchFamily="34" charset="0"/>
                <a:cs typeface="Arial" panose="020B0604020202020204" pitchFamily="34" charset="0"/>
              </a:rPr>
              <a:t>Intellectual Property Protection:</a:t>
            </a:r>
            <a:endParaRPr lang="en-IN" sz="6400" dirty="0">
              <a:latin typeface="Arial" panose="020B0604020202020204" pitchFamily="34" charset="0"/>
              <a:cs typeface="Arial" panose="020B0604020202020204" pitchFamily="34" charset="0"/>
            </a:endParaRPr>
          </a:p>
          <a:p>
            <a:pPr marL="457200" lvl="1" indent="0">
              <a:buNone/>
            </a:pPr>
            <a:r>
              <a:rPr lang="en-IN" sz="6400" dirty="0">
                <a:latin typeface="Arial" panose="020B0604020202020204" pitchFamily="34" charset="0"/>
                <a:cs typeface="Arial" panose="020B0604020202020204" pitchFamily="34" charset="0"/>
              </a:rPr>
              <a:t>Documentation is essential for protecting intellectual property, such as trademarks, copyrights, and patents. Proper records and registrations provide evidence of ownership and can be crucial in legal proceedings.</a:t>
            </a:r>
          </a:p>
          <a:p>
            <a:pPr marL="0" lvl="0" indent="0">
              <a:buNone/>
            </a:pPr>
            <a:r>
              <a:rPr lang="en-IN" sz="6400" b="1" dirty="0">
                <a:latin typeface="Arial" panose="020B0604020202020204" pitchFamily="34" charset="0"/>
                <a:cs typeface="Arial" panose="020B0604020202020204" pitchFamily="34" charset="0"/>
              </a:rPr>
              <a:t>Data Privacy and Security:</a:t>
            </a:r>
            <a:endParaRPr lang="en-IN" sz="6400" dirty="0">
              <a:latin typeface="Arial" panose="020B0604020202020204" pitchFamily="34" charset="0"/>
              <a:cs typeface="Arial" panose="020B0604020202020204" pitchFamily="34" charset="0"/>
            </a:endParaRPr>
          </a:p>
          <a:p>
            <a:pPr marL="457200" lvl="1" indent="0">
              <a:buNone/>
            </a:pPr>
            <a:r>
              <a:rPr lang="en-IN" sz="6400" dirty="0">
                <a:latin typeface="Arial" panose="020B0604020202020204" pitchFamily="34" charset="0"/>
                <a:cs typeface="Arial" panose="020B0604020202020204" pitchFamily="34" charset="0"/>
              </a:rPr>
              <a:t>Compliance with data protection regulations, such as GDPR or HIPAA, requires businesses to document how they collect, store, and handle personal or sensitive information. Proper documentation helps ensure data privacy and security.</a:t>
            </a:r>
          </a:p>
          <a:p>
            <a:pPr marL="0" lvl="0" indent="0">
              <a:buNone/>
            </a:pPr>
            <a:r>
              <a:rPr lang="en-IN" sz="6400" b="1" dirty="0">
                <a:latin typeface="Arial" panose="020B0604020202020204" pitchFamily="34" charset="0"/>
                <a:cs typeface="Arial" panose="020B0604020202020204" pitchFamily="34" charset="0"/>
              </a:rPr>
              <a:t>Quality Assurance and Standards:</a:t>
            </a:r>
            <a:endParaRPr lang="en-IN" sz="6400" dirty="0">
              <a:latin typeface="Arial" panose="020B0604020202020204" pitchFamily="34" charset="0"/>
              <a:cs typeface="Arial" panose="020B0604020202020204" pitchFamily="34" charset="0"/>
            </a:endParaRPr>
          </a:p>
          <a:p>
            <a:pPr marL="457200" lvl="1" indent="0">
              <a:buNone/>
            </a:pPr>
            <a:r>
              <a:rPr lang="en-IN" sz="6400" dirty="0">
                <a:latin typeface="Arial" panose="020B0604020202020204" pitchFamily="34" charset="0"/>
                <a:cs typeface="Arial" panose="020B0604020202020204" pitchFamily="34" charset="0"/>
              </a:rPr>
              <a:t>Industries with quality standards or certifications (ISO, FDA, etc.) require businesses to maintain proper documentation to demonstrate adherence to these standards. Compliance with quality standards enhances the credibility and reputation of the business.</a:t>
            </a:r>
          </a:p>
          <a:p>
            <a:pPr marL="0" indent="0">
              <a:buNone/>
            </a:pPr>
            <a:r>
              <a:rPr lang="en-IN" sz="6400" b="1" dirty="0">
                <a:latin typeface="Arial" panose="020B0604020202020204" pitchFamily="34" charset="0"/>
                <a:cs typeface="Arial" panose="020B0604020202020204" pitchFamily="34" charset="0"/>
              </a:rPr>
              <a:t>Audit Readiness: </a:t>
            </a:r>
            <a:r>
              <a:rPr lang="en-IN" sz="6400" dirty="0">
                <a:latin typeface="Arial" panose="020B0604020202020204" pitchFamily="34" charset="0"/>
                <a:cs typeface="Arial" panose="020B0604020202020204" pitchFamily="34" charset="0"/>
              </a:rPr>
              <a:t>Businesses may undergo internal or external audits to assess compliance with regulations, financial practices, or industry standards. Proper documentation ensures that the business is prepared for audits, reducing the likelihood of non-compliance findings.</a:t>
            </a:r>
          </a:p>
          <a:p>
            <a:pPr marL="0" indent="0">
              <a:buNone/>
            </a:pPr>
            <a:r>
              <a:rPr lang="en-IN" sz="6400" b="1" dirty="0">
                <a:latin typeface="Arial" panose="020B0604020202020204" pitchFamily="34" charset="0"/>
                <a:cs typeface="Arial" panose="020B0604020202020204" pitchFamily="34" charset="0"/>
              </a:rPr>
              <a:t>Corporate Governance :</a:t>
            </a:r>
            <a:r>
              <a:rPr lang="en-IN" sz="6400" dirty="0">
                <a:latin typeface="Arial" panose="020B0604020202020204" pitchFamily="34" charset="0"/>
                <a:cs typeface="Arial" panose="020B0604020202020204" pitchFamily="34" charset="0"/>
              </a:rPr>
              <a:t>Proper documentation supports good corporate governance by establishing clear lines of responsibility, accountability, and transparency. This is particularly important for publicly traded companies and those with stakeholders.</a:t>
            </a:r>
          </a:p>
          <a:p>
            <a:pPr marL="0" indent="0">
              <a:buNone/>
            </a:pPr>
            <a:r>
              <a:rPr lang="en-IN" sz="6400" b="1" dirty="0">
                <a:latin typeface="Arial" panose="020B0604020202020204" pitchFamily="34" charset="0"/>
                <a:cs typeface="Arial" panose="020B0604020202020204" pitchFamily="34" charset="0"/>
              </a:rPr>
              <a:t>Business Continuity: </a:t>
            </a:r>
            <a:r>
              <a:rPr lang="en-IN" sz="6400" dirty="0">
                <a:latin typeface="Arial" panose="020B0604020202020204" pitchFamily="34" charset="0"/>
                <a:cs typeface="Arial" panose="020B0604020202020204" pitchFamily="34" charset="0"/>
              </a:rPr>
              <a:t>Documentation is critical for business continuity planning. It provides a record of essential processes, assets, and contacts, enabling the business to recover more efficiently in the event of disruptions or disasters.</a:t>
            </a:r>
          </a:p>
          <a:p>
            <a:pPr marL="0" indent="0">
              <a:buNone/>
            </a:pPr>
            <a:r>
              <a:rPr lang="en-IN" sz="6400" dirty="0">
                <a:latin typeface="Arial" panose="020B0604020202020204" pitchFamily="34" charset="0"/>
                <a:cs typeface="Arial" panose="020B0604020202020204" pitchFamily="34" charset="0"/>
              </a:rPr>
              <a:t>In summary, being compliant and maintaining proper documentation is not only a legal necessity but also a strategic and operational imperative for businesses. It enhances transparency, reduces risks, and contributes to the overall success and sustainability of the organization.</a:t>
            </a:r>
          </a:p>
          <a:p>
            <a:pPr marL="0" indent="0">
              <a:buNone/>
            </a:pPr>
            <a:r>
              <a:rPr lang="en-IN" dirty="0"/>
              <a:t> </a:t>
            </a:r>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576707"/>
          </a:xfrm>
        </p:spPr>
        <p:txBody>
          <a:bodyPr>
            <a:normAutofit fontScale="90000"/>
          </a:bodyPr>
          <a:lstStyle/>
          <a:p>
            <a:r>
              <a:rPr lang="en-US" b="1" dirty="0"/>
              <a:t>Project Management </a:t>
            </a:r>
            <a:endParaRPr lang="en-IN" dirty="0"/>
          </a:p>
        </p:txBody>
      </p:sp>
      <p:sp>
        <p:nvSpPr>
          <p:cNvPr id="3" name="Content Placeholder 2"/>
          <p:cNvSpPr>
            <a:spLocks noGrp="1"/>
          </p:cNvSpPr>
          <p:nvPr>
            <p:ph idx="1"/>
          </p:nvPr>
        </p:nvSpPr>
        <p:spPr>
          <a:xfrm>
            <a:off x="739140" y="877824"/>
            <a:ext cx="10614660" cy="5861304"/>
          </a:xfrm>
        </p:spPr>
        <p:txBody>
          <a:bodyPr>
            <a:normAutofit fontScale="92500"/>
          </a:bodyPr>
          <a:lstStyle/>
          <a:p>
            <a:pPr marL="0" indent="0">
              <a:buNone/>
            </a:pPr>
            <a:r>
              <a:rPr lang="en-US" b="1" dirty="0"/>
              <a:t>What is a project Management?</a:t>
            </a:r>
            <a:endParaRPr lang="en-IN" b="1" dirty="0"/>
          </a:p>
          <a:p>
            <a:pPr marL="0" indent="0">
              <a:buNone/>
            </a:pPr>
            <a:r>
              <a:rPr lang="en-US" dirty="0"/>
              <a:t>A project plan is a detailed roadmap for achieving a specific goal or outcome. It is a comprehensive document answering the questions of who, what, why, how, and when, which guide the execution of a project. </a:t>
            </a:r>
            <a:endParaRPr lang="en-IN" dirty="0"/>
          </a:p>
          <a:p>
            <a:pPr marL="0" indent="0">
              <a:buNone/>
            </a:pPr>
            <a:r>
              <a:rPr lang="en-US" dirty="0"/>
              <a:t>Before starting a new project, every manager needs to know:</a:t>
            </a:r>
            <a:endParaRPr lang="en-IN" dirty="0"/>
          </a:p>
          <a:p>
            <a:pPr lvl="0"/>
            <a:r>
              <a:rPr lang="en-US" b="1" dirty="0"/>
              <a:t>The objective: </a:t>
            </a:r>
            <a:r>
              <a:rPr lang="en-US" dirty="0"/>
              <a:t>This states why the project should be completed. It outlines the gains and purpose.</a:t>
            </a:r>
            <a:endParaRPr lang="en-IN" dirty="0"/>
          </a:p>
          <a:p>
            <a:pPr lvl="0"/>
            <a:r>
              <a:rPr lang="en-US" b="1" dirty="0"/>
              <a:t>What to do (scope): </a:t>
            </a:r>
            <a:r>
              <a:rPr lang="en-US" dirty="0"/>
              <a:t>This is the list of tasks and activities. It outlines what needs to be done to reach the project’s goal.</a:t>
            </a:r>
            <a:endParaRPr lang="en-IN" dirty="0"/>
          </a:p>
          <a:p>
            <a:pPr lvl="0"/>
            <a:r>
              <a:rPr lang="en-US" b="1" dirty="0"/>
              <a:t>When to do it (schedule):</a:t>
            </a:r>
            <a:r>
              <a:rPr lang="en-US" dirty="0"/>
              <a:t> This provides a timeline that tells you when to start and finish each part of the project.</a:t>
            </a:r>
            <a:endParaRPr lang="en-IN" dirty="0"/>
          </a:p>
          <a:p>
            <a:pPr lvl="0"/>
            <a:r>
              <a:rPr lang="en-US" b="1" dirty="0"/>
              <a:t>Who will do what (assignments and resources):</a:t>
            </a:r>
            <a:r>
              <a:rPr lang="en-US" dirty="0"/>
              <a:t> This determines who is responsible for each task and how much time, money, or other resources are allocated to each activity. </a:t>
            </a:r>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144408"/>
            <a:ext cx="8723376" cy="659003"/>
          </a:xfrm>
        </p:spPr>
        <p:txBody>
          <a:bodyPr>
            <a:normAutofit fontScale="90000"/>
          </a:bodyPr>
          <a:lstStyle/>
          <a:p>
            <a:r>
              <a:rPr lang="en-US" b="1" dirty="0"/>
              <a:t>Key elements of a project plan</a:t>
            </a:r>
            <a:endParaRPr lang="en-IN" b="1" dirty="0"/>
          </a:p>
        </p:txBody>
      </p:sp>
      <p:sp>
        <p:nvSpPr>
          <p:cNvPr id="3" name="Content Placeholder 2"/>
          <p:cNvSpPr>
            <a:spLocks noGrp="1"/>
          </p:cNvSpPr>
          <p:nvPr>
            <p:ph idx="1"/>
          </p:nvPr>
        </p:nvSpPr>
        <p:spPr>
          <a:xfrm>
            <a:off x="1188720" y="803411"/>
            <a:ext cx="9290094" cy="5910181"/>
          </a:xfrm>
        </p:spPr>
        <p:txBody>
          <a:bodyPr>
            <a:normAutofit fontScale="55000" lnSpcReduction="20000"/>
          </a:bodyPr>
          <a:lstStyle/>
          <a:p>
            <a:pPr lvl="0"/>
            <a:endParaRPr lang="en-US" b="1" dirty="0"/>
          </a:p>
          <a:p>
            <a:pPr lvl="0"/>
            <a:r>
              <a:rPr lang="en-US" sz="3300" b="1" dirty="0"/>
              <a:t>Project overview:</a:t>
            </a:r>
            <a:r>
              <a:rPr lang="en-US" sz="3300" dirty="0"/>
              <a:t> This is a summary of the project, including its purpose, goals, and key stakeholders.</a:t>
            </a:r>
            <a:endParaRPr lang="en-IN" sz="3300" dirty="0"/>
          </a:p>
          <a:p>
            <a:pPr lvl="0"/>
            <a:r>
              <a:rPr lang="en-US" sz="3300" b="1" dirty="0"/>
              <a:t>Scope statement: </a:t>
            </a:r>
            <a:r>
              <a:rPr lang="en-US" sz="3300" dirty="0"/>
              <a:t>This defines what the project will deliver (the product, service, or outcome) and what it will not. It sets the boundaries for the project and prevents </a:t>
            </a:r>
            <a:r>
              <a:rPr lang="en-US" sz="3300" dirty="0">
                <a:hlinkClick r:id="rId2"/>
              </a:rPr>
              <a:t>scope creep</a:t>
            </a:r>
            <a:r>
              <a:rPr lang="en-US" sz="3300" dirty="0"/>
              <a:t>.</a:t>
            </a:r>
            <a:endParaRPr lang="en-IN" sz="3300" dirty="0"/>
          </a:p>
          <a:p>
            <a:pPr lvl="0"/>
            <a:r>
              <a:rPr lang="en-US" sz="3300" b="1" dirty="0"/>
              <a:t>Work breakdown structure (WBS):</a:t>
            </a:r>
            <a:r>
              <a:rPr lang="en-US" sz="3300" dirty="0"/>
              <a:t> This breaks the project into smaller, manageable tasks. It helps teams understand the work to be done and who is responsible for what.</a:t>
            </a:r>
            <a:endParaRPr lang="en-IN" sz="3300" dirty="0"/>
          </a:p>
          <a:p>
            <a:pPr lvl="0"/>
            <a:r>
              <a:rPr lang="en-US" sz="3300" b="1" dirty="0"/>
              <a:t>Project schedule:</a:t>
            </a:r>
            <a:r>
              <a:rPr lang="en-US" sz="3300" dirty="0"/>
              <a:t> This provides a timeline for when each task is to be completed.</a:t>
            </a:r>
            <a:endParaRPr lang="en-IN" sz="3300" dirty="0"/>
          </a:p>
          <a:p>
            <a:pPr lvl="0"/>
            <a:r>
              <a:rPr lang="en-US" sz="3300" b="1" dirty="0"/>
              <a:t>Budget and resource plan:</a:t>
            </a:r>
            <a:r>
              <a:rPr lang="en-US" sz="3300" dirty="0"/>
              <a:t> This outlines the costs and resources (including money, time, personnel, and tools) allocated to each task.</a:t>
            </a:r>
            <a:endParaRPr lang="en-IN" sz="3300" dirty="0"/>
          </a:p>
          <a:p>
            <a:pPr lvl="0"/>
            <a:r>
              <a:rPr lang="en-US" sz="3300" b="1" dirty="0"/>
              <a:t>Risk management plan:</a:t>
            </a:r>
            <a:r>
              <a:rPr lang="en-US" sz="3300" dirty="0"/>
              <a:t> This identifies potential risks or issues that may arise during the project and outlines strategies to manage or mitigate them. </a:t>
            </a:r>
            <a:endParaRPr lang="en-IN" sz="3300" dirty="0"/>
          </a:p>
          <a:p>
            <a:pPr lvl="0"/>
            <a:r>
              <a:rPr lang="en-US" sz="3300" b="1" dirty="0"/>
              <a:t>Quality management plan:</a:t>
            </a:r>
            <a:r>
              <a:rPr lang="en-US" sz="3300" dirty="0"/>
              <a:t> This sets the project quality standards and how they will be achieved and measured. </a:t>
            </a:r>
            <a:endParaRPr lang="en-IN" sz="3300" dirty="0"/>
          </a:p>
          <a:p>
            <a:pPr lvl="0"/>
            <a:r>
              <a:rPr lang="en-US" sz="3300" b="1" dirty="0"/>
              <a:t>Communication plan:</a:t>
            </a:r>
            <a:r>
              <a:rPr lang="en-US" sz="3300" dirty="0"/>
              <a:t> This outlines how information will be shared among team members and stakeholders, including what will be communicated, when, how, and to whom. </a:t>
            </a:r>
            <a:endParaRPr lang="en-IN" sz="3300" dirty="0"/>
          </a:p>
          <a:p>
            <a:pPr lvl="0"/>
            <a:r>
              <a:rPr lang="en-US" sz="3300" b="1" dirty="0"/>
              <a:t>Change management plan:</a:t>
            </a:r>
            <a:r>
              <a:rPr lang="en-US" sz="3300" dirty="0"/>
              <a:t> This defines how changes to the project will be managed and controlled to keep the project on track.</a:t>
            </a:r>
            <a:endParaRPr lang="en-IN" sz="3300" dirty="0"/>
          </a:p>
          <a:p>
            <a:pPr lvl="0"/>
            <a:r>
              <a:rPr lang="en-US" sz="3300" b="1" dirty="0"/>
              <a:t>Project governance:</a:t>
            </a:r>
            <a:r>
              <a:rPr lang="en-US" sz="3300" dirty="0"/>
              <a:t> This outlines the decision making structures and processes for the project, including escalation paths for issues.</a:t>
            </a:r>
            <a:endParaRPr lang="en-IN" sz="3300"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137408"/>
            <a:ext cx="9404723" cy="698165"/>
          </a:xfrm>
        </p:spPr>
        <p:txBody>
          <a:bodyPr/>
          <a:lstStyle/>
          <a:p>
            <a:r>
              <a:rPr lang="en-US" b="1" dirty="0"/>
              <a:t>Why is a project plan important?</a:t>
            </a:r>
            <a:endParaRPr lang="en-IN" dirty="0"/>
          </a:p>
        </p:txBody>
      </p:sp>
      <p:sp>
        <p:nvSpPr>
          <p:cNvPr id="3" name="Content Placeholder 2"/>
          <p:cNvSpPr>
            <a:spLocks noGrp="1"/>
          </p:cNvSpPr>
          <p:nvPr>
            <p:ph idx="1"/>
          </p:nvPr>
        </p:nvSpPr>
        <p:spPr>
          <a:xfrm>
            <a:off x="646111" y="945931"/>
            <a:ext cx="10000867" cy="5633545"/>
          </a:xfrm>
        </p:spPr>
        <p:txBody>
          <a:bodyPr>
            <a:normAutofit fontScale="40000" lnSpcReduction="20000"/>
          </a:bodyPr>
          <a:lstStyle/>
          <a:p>
            <a:pPr marL="0" indent="0">
              <a:buNone/>
            </a:pPr>
            <a:r>
              <a:rPr lang="en-US" sz="3800" dirty="0"/>
              <a:t>Project plans bring order to the otherwise chaotic process of managing and executing projects. However, it is more than just a budget or task management tool.</a:t>
            </a:r>
            <a:endParaRPr lang="en-IN" sz="3800" dirty="0"/>
          </a:p>
          <a:p>
            <a:pPr marL="0" indent="0">
              <a:buNone/>
            </a:pPr>
            <a:r>
              <a:rPr lang="en-US" sz="3800" dirty="0"/>
              <a:t>Below are seven reasons why project plans are important</a:t>
            </a:r>
          </a:p>
          <a:p>
            <a:pPr marL="0" indent="0">
              <a:buNone/>
            </a:pPr>
            <a:endParaRPr lang="en-US" sz="3800" dirty="0"/>
          </a:p>
          <a:p>
            <a:pPr lvl="0"/>
            <a:r>
              <a:rPr lang="en-US" sz="4000" b="1" dirty="0"/>
              <a:t>Provides clarity on how to proceed:</a:t>
            </a:r>
            <a:r>
              <a:rPr lang="en-US" sz="4000" dirty="0"/>
              <a:t> Beginning with a project plan makes it clear how best to break a project down to ensure a successful finish. </a:t>
            </a:r>
            <a:endParaRPr lang="en-IN" sz="4000" dirty="0"/>
          </a:p>
          <a:p>
            <a:pPr lvl="0"/>
            <a:r>
              <a:rPr lang="en-US" sz="4000" b="1" dirty="0"/>
              <a:t>Makes project execution efficient:</a:t>
            </a:r>
            <a:r>
              <a:rPr lang="en-US" sz="4000" dirty="0"/>
              <a:t> A thorough project plan saves costs and reduces errors by carefully allocating resources to keep up with the schedule and managing potential challenges with available resources. </a:t>
            </a:r>
            <a:endParaRPr lang="en-IN" sz="4000" dirty="0"/>
          </a:p>
          <a:p>
            <a:pPr lvl="0"/>
            <a:r>
              <a:rPr lang="en-US" sz="4000" b="1" dirty="0"/>
              <a:t>Improves team communication:</a:t>
            </a:r>
            <a:r>
              <a:rPr lang="en-US" sz="4000" dirty="0"/>
              <a:t> The communication plan is an integral part of a project plan. It establishes channels and communication systems, ensuring team members and stakeholders stay aligned and receive updates on the progress of the project. </a:t>
            </a:r>
            <a:endParaRPr lang="en-IN" sz="4000" dirty="0"/>
          </a:p>
          <a:p>
            <a:pPr lvl="0"/>
            <a:r>
              <a:rPr lang="en-US" sz="4000" b="1" dirty="0"/>
              <a:t>Optimizes resource allocation:</a:t>
            </a:r>
            <a:r>
              <a:rPr lang="en-US" sz="4000" dirty="0"/>
              <a:t> Project plans ensure the best use of resources. They help to juggle competing project needs, manage time and tasks, and eliminate waste.</a:t>
            </a:r>
            <a:endParaRPr lang="en-IN" sz="4000" dirty="0"/>
          </a:p>
          <a:p>
            <a:pPr lvl="0"/>
            <a:r>
              <a:rPr lang="en-US" sz="4000" b="1" dirty="0"/>
              <a:t>Facilitates goal tracking:</a:t>
            </a:r>
            <a:r>
              <a:rPr lang="en-US" sz="4000" dirty="0"/>
              <a:t> A project plan defines the project goals and key deliverables, allowing for easy tracking of project objectives and incisive course correction when necessary.</a:t>
            </a:r>
            <a:endParaRPr lang="en-IN" sz="4000" dirty="0"/>
          </a:p>
          <a:p>
            <a:pPr lvl="0"/>
            <a:r>
              <a:rPr lang="en-US" sz="4000" b="1" dirty="0"/>
              <a:t>Maintains alignment among team members:</a:t>
            </a:r>
            <a:r>
              <a:rPr lang="en-US" sz="4000" dirty="0"/>
              <a:t> Project plans help to align teams and stakeholders toward the project goals. They delineate clear roles, responsibilities, and expectations for everyone involved.</a:t>
            </a:r>
            <a:endParaRPr lang="en-IN" sz="4000" dirty="0"/>
          </a:p>
          <a:p>
            <a:pPr lvl="0"/>
            <a:r>
              <a:rPr lang="en-US" sz="4000" b="1" dirty="0"/>
              <a:t>Impacts employee retention:</a:t>
            </a:r>
            <a:r>
              <a:rPr lang="en-US" sz="4000" dirty="0"/>
              <a:t> Working with a well-defined project plan reduces ambiguity, miscommunication, and work-related stress, which contributes to a positive work environment and boosts employee retention.</a:t>
            </a:r>
            <a:endParaRPr lang="en-IN" sz="40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6992"/>
          </a:xfrm>
        </p:spPr>
        <p:txBody>
          <a:bodyPr>
            <a:normAutofit fontScale="90000"/>
          </a:bodyPr>
          <a:lstStyle/>
          <a:p>
            <a:r>
              <a:rPr lang="en-US" b="1" dirty="0"/>
              <a:t>What is a workflow?</a:t>
            </a:r>
            <a:br>
              <a:rPr lang="en-IN" b="1" dirty="0"/>
            </a:br>
            <a:endParaRPr lang="en-IN" dirty="0"/>
          </a:p>
        </p:txBody>
      </p:sp>
      <p:sp>
        <p:nvSpPr>
          <p:cNvPr id="3" name="Content Placeholder 2"/>
          <p:cNvSpPr>
            <a:spLocks noGrp="1"/>
          </p:cNvSpPr>
          <p:nvPr>
            <p:ph idx="1"/>
          </p:nvPr>
        </p:nvSpPr>
        <p:spPr>
          <a:xfrm>
            <a:off x="423333" y="1229709"/>
            <a:ext cx="11472334" cy="5331957"/>
          </a:xfrm>
        </p:spPr>
        <p:txBody>
          <a:bodyPr>
            <a:normAutofit lnSpcReduction="10000"/>
          </a:bodyPr>
          <a:lstStyle/>
          <a:p>
            <a:endParaRPr lang="en-US" dirty="0"/>
          </a:p>
          <a:p>
            <a:r>
              <a:rPr lang="en-US" dirty="0"/>
              <a:t>Workflow is the series of activities that are necessary to complete a task. Each step in a workflow has a specific step before it and a specific step after it, with the exception of the first and last steps.</a:t>
            </a:r>
            <a:endParaRPr lang="en-IN" dirty="0"/>
          </a:p>
          <a:p>
            <a:r>
              <a:rPr lang="en-US" dirty="0"/>
              <a:t>In a linear workflow, an outside event usually initiates the first step. If the workflow has a loop structure, however, the completion of the last step will usually restart the first step.</a:t>
            </a:r>
            <a:endParaRPr lang="en-IN" dirty="0"/>
          </a:p>
          <a:p>
            <a:r>
              <a:rPr lang="en-US" dirty="0"/>
              <a:t>Tools such as </a:t>
            </a:r>
            <a:r>
              <a:rPr lang="en-US" u="sng" dirty="0">
                <a:hlinkClick r:id="rId3"/>
              </a:rPr>
              <a:t>flowcharts</a:t>
            </a:r>
            <a:r>
              <a:rPr lang="en-US" dirty="0"/>
              <a:t> and </a:t>
            </a:r>
            <a:r>
              <a:rPr lang="en-US" u="sng" dirty="0">
                <a:hlinkClick r:id="rId4"/>
              </a:rPr>
              <a:t>process maps</a:t>
            </a:r>
            <a:r>
              <a:rPr lang="en-US" dirty="0"/>
              <a:t> are used to visualize the steps involved in a process and the order they should go in. Flowcharts use simple geometric symbols and arrows to define if-then relationships. Process maps look similar, but they may also include support information. That information documents the resources that each step in a </a:t>
            </a:r>
            <a:r>
              <a:rPr lang="en-US" u="sng" dirty="0">
                <a:hlinkClick r:id="rId5"/>
              </a:rPr>
              <a:t>business process</a:t>
            </a:r>
            <a:r>
              <a:rPr lang="en-US" dirty="0"/>
              <a:t> requires.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681815"/>
          </a:xfrm>
        </p:spPr>
        <p:txBody>
          <a:bodyPr>
            <a:normAutofit fontScale="90000"/>
          </a:bodyPr>
          <a:lstStyle/>
          <a:p>
            <a:r>
              <a:rPr lang="en-US" b="1" dirty="0"/>
              <a:t>Types of workflows</a:t>
            </a:r>
            <a:br>
              <a:rPr lang="en-IN" b="1" dirty="0"/>
            </a:br>
            <a:endParaRPr lang="en-IN" dirty="0"/>
          </a:p>
        </p:txBody>
      </p:sp>
      <p:sp>
        <p:nvSpPr>
          <p:cNvPr id="3" name="Content Placeholder 2"/>
          <p:cNvSpPr>
            <a:spLocks noGrp="1"/>
          </p:cNvSpPr>
          <p:nvPr>
            <p:ph idx="1"/>
          </p:nvPr>
        </p:nvSpPr>
        <p:spPr>
          <a:xfrm>
            <a:off x="551518" y="681815"/>
            <a:ext cx="10639955" cy="5029200"/>
          </a:xfrm>
        </p:spPr>
        <p:txBody>
          <a:bodyPr>
            <a:normAutofit fontScale="25000" lnSpcReduction="20000"/>
          </a:bodyPr>
          <a:lstStyle/>
          <a:p>
            <a:pPr marL="0" indent="0">
              <a:buNone/>
            </a:pPr>
            <a:r>
              <a:rPr lang="en-US" sz="6400" dirty="0">
                <a:latin typeface="Arial" panose="020B0604020202020204" pitchFamily="34" charset="0"/>
                <a:cs typeface="Arial" panose="020B0604020202020204" pitchFamily="34" charset="0"/>
              </a:rPr>
              <a:t>Workflows are categorized in various ways. At a basic level, they get grouped using one of these two approaches:</a:t>
            </a:r>
          </a:p>
          <a:p>
            <a:pPr lvl="0"/>
            <a:r>
              <a:rPr lang="en-US" sz="6400" dirty="0">
                <a:latin typeface="Arial" panose="020B0604020202020204" pitchFamily="34" charset="0"/>
                <a:cs typeface="Arial" panose="020B0604020202020204" pitchFamily="34" charset="0"/>
              </a:rPr>
              <a:t>Sequential. This type of workflow has a series of steps that happen one after the other to complete the task. A loan application approval typically follows a sequential workflow, where a step is finished before the next one starts. A rules-driven workflow is a subset; based on sequential workflow, a rules-driven workflow progresses along a sequential path based on which rules get triggered.</a:t>
            </a:r>
            <a:endParaRPr lang="en-IN"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Parallel. With this approach, a series of steps is tackled concurrently to move the task toward completion. </a:t>
            </a:r>
            <a:r>
              <a:rPr lang="en-US" sz="6400" u="sng" dirty="0">
                <a:latin typeface="Arial" panose="020B0604020202020204" pitchFamily="34" charset="0"/>
                <a:cs typeface="Arial" panose="020B0604020202020204" pitchFamily="34" charset="0"/>
                <a:hlinkClick r:id="rId2"/>
              </a:rPr>
              <a:t>Employee onboarding</a:t>
            </a:r>
            <a:r>
              <a:rPr lang="en-US" sz="6400" dirty="0">
                <a:latin typeface="Arial" panose="020B0604020202020204" pitchFamily="34" charset="0"/>
                <a:cs typeface="Arial" panose="020B0604020202020204" pitchFamily="34" charset="0"/>
              </a:rPr>
              <a:t> workflow often takes a parallel approach because many of the tasks required of a new hire -- from healthcare insurance enrollment to </a:t>
            </a:r>
            <a:r>
              <a:rPr lang="en-US" sz="6400" u="sng" dirty="0">
                <a:latin typeface="Arial" panose="020B0604020202020204" pitchFamily="34" charset="0"/>
                <a:cs typeface="Arial" panose="020B0604020202020204" pitchFamily="34" charset="0"/>
                <a:hlinkClick r:id="rId3"/>
              </a:rPr>
              <a:t>security clearances</a:t>
            </a:r>
            <a:r>
              <a:rPr lang="en-US" sz="6400" dirty="0">
                <a:latin typeface="Arial" panose="020B0604020202020204" pitchFamily="34" charset="0"/>
                <a:cs typeface="Arial" panose="020B0604020202020204" pitchFamily="34" charset="0"/>
              </a:rPr>
              <a:t> to direct deposit forms -- can happen simultaneously.</a:t>
            </a:r>
          </a:p>
          <a:p>
            <a:pPr marL="0" lvl="0" indent="0">
              <a:buNone/>
            </a:pPr>
            <a:endParaRPr lang="en-IN" sz="6400" dirty="0">
              <a:latin typeface="Arial" panose="020B0604020202020204" pitchFamily="34" charset="0"/>
              <a:cs typeface="Arial" panose="020B0604020202020204" pitchFamily="34" charset="0"/>
            </a:endParaRPr>
          </a:p>
          <a:p>
            <a:pPr marL="0" indent="0">
              <a:buNone/>
            </a:pPr>
            <a:r>
              <a:rPr lang="en-US" sz="6400" dirty="0">
                <a:latin typeface="Arial" panose="020B0604020202020204" pitchFamily="34" charset="0"/>
                <a:cs typeface="Arial" panose="020B0604020202020204" pitchFamily="34" charset="0"/>
              </a:rPr>
              <a:t>There are other ways to categorize workflows, including the following three:</a:t>
            </a:r>
          </a:p>
          <a:p>
            <a:pPr lvl="0"/>
            <a:r>
              <a:rPr lang="en-US" sz="6400" dirty="0">
                <a:latin typeface="Arial" panose="020B0604020202020204" pitchFamily="34" charset="0"/>
                <a:cs typeface="Arial" panose="020B0604020202020204" pitchFamily="34" charset="0"/>
              </a:rPr>
              <a:t>Process workflow. This approach is comprised of a predictable, repetitive sequence of tasks or steps.</a:t>
            </a:r>
            <a:endParaRPr lang="en-IN"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Case workflow. With these processes, the exact sequence of steps needed to complete the task are unknown at the start and can vary case by case.</a:t>
            </a:r>
            <a:endParaRPr lang="en-IN"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Project workflow. The flow of steps proceeds in a structured path similar to process workflow, but there is some flexibility in when, how and even if all those steps must happen.</a:t>
            </a:r>
            <a:endParaRPr lang="en-IN" sz="6400" dirty="0">
              <a:latin typeface="Arial" panose="020B0604020202020204" pitchFamily="34" charset="0"/>
              <a:cs typeface="Arial" panose="020B0604020202020204" pitchFamily="34" charset="0"/>
            </a:endParaRPr>
          </a:p>
          <a:p>
            <a:endParaRPr lang="en-US" sz="6400" dirty="0">
              <a:latin typeface="Arial" panose="020B0604020202020204" pitchFamily="34" charset="0"/>
              <a:cs typeface="Arial" panose="020B0604020202020204" pitchFamily="34" charset="0"/>
            </a:endParaRPr>
          </a:p>
          <a:p>
            <a:pPr marL="0" indent="0">
              <a:buNone/>
            </a:pPr>
            <a:r>
              <a:rPr lang="en-US" sz="6400" dirty="0">
                <a:latin typeface="Arial" panose="020B0604020202020204" pitchFamily="34" charset="0"/>
                <a:cs typeface="Arial" panose="020B0604020202020204" pitchFamily="34" charset="0"/>
              </a:rPr>
              <a:t>More infrequently, some people categorize processes as delivery, request- or </a:t>
            </a:r>
            <a:r>
              <a:rPr lang="en-US" sz="6400" u="sng" dirty="0">
                <a:latin typeface="Arial" panose="020B0604020202020204" pitchFamily="34" charset="0"/>
                <a:cs typeface="Arial" panose="020B0604020202020204" pitchFamily="34" charset="0"/>
                <a:hlinkClick r:id="rId4"/>
              </a:rPr>
              <a:t>task-based workflows</a:t>
            </a:r>
            <a:r>
              <a:rPr lang="en-US" sz="6400" dirty="0">
                <a:latin typeface="Arial" panose="020B0604020202020204" pitchFamily="34" charset="0"/>
                <a:cs typeface="Arial" panose="020B0604020202020204" pitchFamily="34" charset="0"/>
              </a:rPr>
              <a:t>. A state machine workflow is another possible category. It's traditionally considered a modeling style for event-driven workflows.</a:t>
            </a:r>
            <a:endParaRPr lang="en-IN" sz="6400" dirty="0">
              <a:latin typeface="Arial" panose="020B0604020202020204" pitchFamily="34" charset="0"/>
              <a:cs typeface="Arial" panose="020B0604020202020204" pitchFamily="34" charset="0"/>
            </a:endParaRPr>
          </a:p>
          <a:p>
            <a:pPr marL="0" indent="0">
              <a:buNone/>
            </a:pPr>
            <a:r>
              <a:rPr lang="en-US" sz="6400" dirty="0">
                <a:latin typeface="Arial" panose="020B0604020202020204" pitchFamily="34" charset="0"/>
                <a:cs typeface="Arial" panose="020B0604020202020204" pitchFamily="34" charset="0"/>
              </a:rPr>
              <a:t>Workflows are also sometimes distinguished as manual or digital. Digital workflows are usually automated workflows and ones that use artificial intelligence (</a:t>
            </a:r>
            <a:r>
              <a:rPr lang="en-US" sz="6400" u="sng" dirty="0">
                <a:latin typeface="Arial" panose="020B0604020202020204" pitchFamily="34" charset="0"/>
                <a:cs typeface="Arial" panose="020B0604020202020204" pitchFamily="34" charset="0"/>
                <a:hlinkClick r:id="rId5"/>
              </a:rPr>
              <a:t>AI</a:t>
            </a:r>
            <a:r>
              <a:rPr lang="en-US" sz="6400" dirty="0">
                <a:latin typeface="Arial" panose="020B0604020202020204" pitchFamily="34" charset="0"/>
                <a:cs typeface="Arial" panose="020B0604020202020204" pitchFamily="34" charset="0"/>
              </a:rPr>
              <a:t>). Manual and digital workflows are also sometimes called human-centered versus system-centered workflows, respectively.</a:t>
            </a:r>
            <a:endParaRPr lang="en-IN" sz="6400" dirty="0">
              <a:latin typeface="Arial" panose="020B0604020202020204" pitchFamily="34" charset="0"/>
              <a:cs typeface="Arial" panose="020B0604020202020204" pitchFamily="34" charset="0"/>
            </a:endParaRPr>
          </a:p>
          <a:p>
            <a:pPr marL="0" indent="0">
              <a:buNone/>
            </a:pPr>
            <a:endParaRPr lang="en-IN" sz="3400" dirty="0"/>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components of a workflow?</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There are three basic components within every workflow:</a:t>
            </a:r>
            <a:endParaRPr lang="en-IN" dirty="0"/>
          </a:p>
          <a:p>
            <a:pPr lvl="0"/>
            <a:r>
              <a:rPr lang="en-US" dirty="0"/>
              <a:t>Input is also called </a:t>
            </a:r>
            <a:r>
              <a:rPr lang="en-US" i="1" dirty="0"/>
              <a:t>start</a:t>
            </a:r>
            <a:r>
              <a:rPr lang="en-US" dirty="0"/>
              <a:t> or </a:t>
            </a:r>
            <a:r>
              <a:rPr lang="en-US" i="1" dirty="0"/>
              <a:t>trigger</a:t>
            </a:r>
            <a:r>
              <a:rPr lang="en-US" dirty="0"/>
              <a:t>. It is the information, materials and resources required to complete each step within the task.</a:t>
            </a:r>
            <a:endParaRPr lang="en-IN" dirty="0"/>
          </a:p>
          <a:p>
            <a:pPr lvl="0"/>
            <a:r>
              <a:rPr lang="en-US" dirty="0"/>
              <a:t>Transformation is also referred to as </a:t>
            </a:r>
            <a:r>
              <a:rPr lang="en-US" i="1" dirty="0"/>
              <a:t>work</a:t>
            </a:r>
            <a:r>
              <a:rPr lang="en-US" dirty="0"/>
              <a:t>. It involves the actions taken to perform each step and move through the sequential or parallel steps.</a:t>
            </a:r>
            <a:endParaRPr lang="en-IN" dirty="0"/>
          </a:p>
          <a:p>
            <a:pPr lvl="0"/>
            <a:r>
              <a:rPr lang="en-US" dirty="0"/>
              <a:t>Output is also called </a:t>
            </a:r>
            <a:r>
              <a:rPr lang="en-US" i="1" dirty="0"/>
              <a:t>result</a:t>
            </a:r>
            <a:r>
              <a:rPr lang="en-US" dirty="0"/>
              <a:t> or </a:t>
            </a:r>
            <a:r>
              <a:rPr lang="en-US" i="1" dirty="0"/>
              <a:t>outcome</a:t>
            </a:r>
            <a:r>
              <a:rPr lang="en-US" dirty="0"/>
              <a:t>. It is the result of each step that then becomes the input for follow-on steps within the workflow. The finished task is the final output.</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8015"/>
          </a:xfrm>
        </p:spPr>
        <p:txBody>
          <a:bodyPr>
            <a:normAutofit fontScale="90000"/>
          </a:bodyPr>
          <a:lstStyle/>
          <a:p>
            <a:r>
              <a:rPr lang="en-US" b="1" dirty="0"/>
              <a:t>How to create a workflow</a:t>
            </a:r>
            <a:br>
              <a:rPr lang="en-IN" b="1" dirty="0"/>
            </a:br>
            <a:endParaRPr lang="en-IN" dirty="0"/>
          </a:p>
        </p:txBody>
      </p:sp>
      <p:sp>
        <p:nvSpPr>
          <p:cNvPr id="3" name="Content Placeholder 2"/>
          <p:cNvSpPr>
            <a:spLocks noGrp="1"/>
          </p:cNvSpPr>
          <p:nvPr>
            <p:ph idx="1"/>
          </p:nvPr>
        </p:nvSpPr>
        <p:spPr>
          <a:xfrm>
            <a:off x="646111" y="1210734"/>
            <a:ext cx="10902421" cy="5037666"/>
          </a:xfrm>
        </p:spPr>
        <p:txBody>
          <a:bodyPr>
            <a:normAutofit fontScale="77500" lnSpcReduction="20000"/>
          </a:bodyPr>
          <a:lstStyle/>
          <a:p>
            <a:pPr marL="0" indent="0">
              <a:buNone/>
            </a:pPr>
            <a:r>
              <a:rPr lang="en-US" dirty="0"/>
              <a:t>Workflows exist in organizations even if they're not well-defined or managed to any degree. However, workflows that are not planned or managed often have </a:t>
            </a:r>
            <a:r>
              <a:rPr lang="en-US" u="sng" dirty="0">
                <a:hlinkClick r:id="rId2"/>
              </a:rPr>
              <a:t>operational inefficiencies</a:t>
            </a:r>
            <a:r>
              <a:rPr lang="en-US" dirty="0"/>
              <a:t>.</a:t>
            </a:r>
            <a:endParaRPr lang="en-IN" dirty="0"/>
          </a:p>
          <a:p>
            <a:pPr marL="0" indent="0">
              <a:buNone/>
            </a:pPr>
            <a:r>
              <a:rPr lang="en-US" dirty="0"/>
              <a:t>On the other hand, workflows that are thoughtfully created and well managed are efficient. They are also less prone to errors and likely to improve over time.</a:t>
            </a:r>
            <a:endParaRPr lang="en-IN" dirty="0"/>
          </a:p>
          <a:p>
            <a:pPr marL="0" indent="0">
              <a:buNone/>
            </a:pPr>
            <a:r>
              <a:rPr lang="en-US" dirty="0"/>
              <a:t>The creation of a workflow involves multiple steps, which can be depicted in a workflow diagram as a sequence of steps or written as a list of required actions.</a:t>
            </a:r>
            <a:endParaRPr lang="en-IN" dirty="0"/>
          </a:p>
          <a:p>
            <a:pPr marL="0" indent="0">
              <a:buNone/>
            </a:pPr>
            <a:r>
              <a:rPr lang="en-US" dirty="0"/>
              <a:t>Creating a process-improving workflow requires the following series of tasks:</a:t>
            </a:r>
            <a:endParaRPr lang="en-IN" dirty="0"/>
          </a:p>
          <a:p>
            <a:pPr lvl="0"/>
            <a:r>
              <a:rPr lang="en-US" dirty="0"/>
              <a:t>Identify the start and endpoint of the process.</a:t>
            </a:r>
            <a:endParaRPr lang="en-IN" dirty="0"/>
          </a:p>
          <a:p>
            <a:pPr lvl="0"/>
            <a:r>
              <a:rPr lang="en-US" dirty="0"/>
              <a:t>List or map out each step required to move from the start point to the endpoint.</a:t>
            </a:r>
            <a:endParaRPr lang="en-IN" dirty="0"/>
          </a:p>
          <a:p>
            <a:pPr lvl="0"/>
            <a:r>
              <a:rPr lang="en-US" dirty="0"/>
              <a:t>Assess whether these tasks must happen in a specific order and, if so, list or map them accordingly.</a:t>
            </a:r>
            <a:endParaRPr lang="en-IN" dirty="0"/>
          </a:p>
          <a:p>
            <a:pPr lvl="0"/>
            <a:r>
              <a:rPr lang="en-US" dirty="0"/>
              <a:t>Determine and document the resources and roles within the organization that are required to complete each step. Add required workflow rules or business process descriptions.</a:t>
            </a:r>
            <a:endParaRPr lang="en-IN" dirty="0"/>
          </a:p>
          <a:p>
            <a:pPr lvl="0"/>
            <a:r>
              <a:rPr lang="en-US" dirty="0"/>
              <a:t>Execute workflow.</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6549"/>
          </a:xfrm>
        </p:spPr>
        <p:txBody>
          <a:bodyPr>
            <a:normAutofit fontScale="90000"/>
          </a:bodyPr>
          <a:lstStyle/>
          <a:p>
            <a:r>
              <a:rPr lang="en-US" b="1" dirty="0"/>
              <a:t>What is workflow management?</a:t>
            </a:r>
            <a:br>
              <a:rPr lang="en-IN" b="1" dirty="0"/>
            </a:br>
            <a:endParaRPr lang="en-IN" dirty="0"/>
          </a:p>
        </p:txBody>
      </p:sp>
      <p:sp>
        <p:nvSpPr>
          <p:cNvPr id="3" name="Content Placeholder 2"/>
          <p:cNvSpPr>
            <a:spLocks noGrp="1"/>
          </p:cNvSpPr>
          <p:nvPr>
            <p:ph idx="1"/>
          </p:nvPr>
        </p:nvSpPr>
        <p:spPr>
          <a:xfrm>
            <a:off x="5926667" y="1329267"/>
            <a:ext cx="4986865" cy="4919133"/>
          </a:xfrm>
        </p:spPr>
        <p:txBody>
          <a:bodyPr>
            <a:normAutofit fontScale="92500" lnSpcReduction="20000"/>
          </a:bodyPr>
          <a:lstStyle/>
          <a:p>
            <a:r>
              <a:rPr lang="en-US" dirty="0"/>
              <a:t>Once an organization has created and documented a workflow, it must manage it as part of its </a:t>
            </a:r>
            <a:r>
              <a:rPr lang="en-US" u="sng" dirty="0">
                <a:hlinkClick r:id="rId2"/>
              </a:rPr>
              <a:t>overall BPM efforts</a:t>
            </a:r>
            <a:r>
              <a:rPr lang="en-US" dirty="0"/>
              <a:t>. Workflow management is the discipline of creating, documenting, monitoring and improving a workflow. This process enables organizations to optimize workflows, ensuring each step is completed correctly, consistently and efficiently.</a:t>
            </a:r>
            <a:endParaRPr lang="en-IN" dirty="0"/>
          </a:p>
          <a:p>
            <a:r>
              <a:rPr lang="en-US" dirty="0"/>
              <a:t>Workflow management is a part of business process management (BPM). See the five steps that make up the BPM lifecycle.</a:t>
            </a:r>
            <a:endParaRPr lang="en-IN" dirty="0"/>
          </a:p>
        </p:txBody>
      </p:sp>
      <p:pic>
        <p:nvPicPr>
          <p:cNvPr id="4" name="Picture 3"/>
          <p:cNvPicPr>
            <a:picLocks noChangeAspect="1"/>
          </p:cNvPicPr>
          <p:nvPr/>
        </p:nvPicPr>
        <p:blipFill rotWithShape="1">
          <a:blip r:embed="rId3"/>
          <a:srcRect l="15137" t="11100" r="14979" b="12775"/>
          <a:stretch>
            <a:fillRect/>
          </a:stretch>
        </p:blipFill>
        <p:spPr>
          <a:xfrm>
            <a:off x="499534" y="1422400"/>
            <a:ext cx="5274734" cy="49191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3124</Words>
  <Application>Microsoft Office PowerPoint</Application>
  <PresentationFormat>Widescreen</PresentationFormat>
  <Paragraphs>133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Entrepreneurship Development </vt:lpstr>
      <vt:lpstr>Project Management </vt:lpstr>
      <vt:lpstr>Key elements of a project plan</vt:lpstr>
      <vt:lpstr>Why is a project plan important?</vt:lpstr>
      <vt:lpstr>What is a workflow? </vt:lpstr>
      <vt:lpstr>Types of workflows </vt:lpstr>
      <vt:lpstr>What are the components of a workflow? </vt:lpstr>
      <vt:lpstr>How to create a workflow </vt:lpstr>
      <vt:lpstr>What is workflow management? </vt:lpstr>
      <vt:lpstr>Time Management </vt:lpstr>
      <vt:lpstr>The seven main processes in project time management </vt:lpstr>
      <vt:lpstr>Business Regulation</vt:lpstr>
      <vt:lpstr>Business Regulation</vt:lpstr>
      <vt:lpstr>The Importance of being compliant and keeping proper documentations?</vt:lpstr>
      <vt:lpstr>The Importance of being compliant and keeping proper documentations?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CHETAN PHOGAT</cp:lastModifiedBy>
  <cp:revision>117</cp:revision>
  <dcterms:created xsi:type="dcterms:W3CDTF">2019-08-20T05:08:00Z</dcterms:created>
  <dcterms:modified xsi:type="dcterms:W3CDTF">2023-12-09T00:20:41Z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BAED72A113C449859E65569E7926D8E0_13</vt:lpwstr>
  </property>
  <property fmtid="{D5CDD505-2E9C-101B-9397-08002B2CF9AE}" pid="3" name="KSOProductBuildVer">
    <vt:lpwstr>1033-12.2.0.13306</vt:lpwstr>
  </property>
</Properties>
</file>