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5EBFF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5EBFF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5EBFF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2"/>
            <a:ext cx="9143631" cy="685763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-355" y="0"/>
            <a:ext cx="365760" cy="6854190"/>
          </a:xfrm>
          <a:custGeom>
            <a:avLst/>
            <a:gdLst/>
            <a:ahLst/>
            <a:cxnLst/>
            <a:rect l="l" t="t" r="r" b="b"/>
            <a:pathLst>
              <a:path w="365760" h="6854190">
                <a:moveTo>
                  <a:pt x="365391" y="0"/>
                </a:moveTo>
                <a:lnTo>
                  <a:pt x="0" y="0"/>
                </a:lnTo>
                <a:lnTo>
                  <a:pt x="0" y="6854037"/>
                </a:lnTo>
                <a:lnTo>
                  <a:pt x="182880" y="6854037"/>
                </a:lnTo>
                <a:lnTo>
                  <a:pt x="365391" y="6854037"/>
                </a:lnTo>
                <a:lnTo>
                  <a:pt x="3653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55244" y="5047564"/>
            <a:ext cx="73025" cy="1691639"/>
          </a:xfrm>
          <a:custGeom>
            <a:avLst/>
            <a:gdLst/>
            <a:ahLst/>
            <a:cxnLst/>
            <a:rect l="l" t="t" r="r" b="b"/>
            <a:pathLst>
              <a:path w="73025" h="1691640">
                <a:moveTo>
                  <a:pt x="72720" y="0"/>
                </a:moveTo>
                <a:lnTo>
                  <a:pt x="0" y="0"/>
                </a:lnTo>
                <a:lnTo>
                  <a:pt x="0" y="1691271"/>
                </a:lnTo>
                <a:lnTo>
                  <a:pt x="36360" y="1691271"/>
                </a:lnTo>
                <a:lnTo>
                  <a:pt x="72720" y="1691271"/>
                </a:lnTo>
                <a:lnTo>
                  <a:pt x="72720" y="0"/>
                </a:lnTo>
                <a:close/>
              </a:path>
            </a:pathLst>
          </a:custGeom>
          <a:solidFill>
            <a:srgbClr val="E91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55244" y="4796637"/>
            <a:ext cx="73025" cy="228600"/>
          </a:xfrm>
          <a:custGeom>
            <a:avLst/>
            <a:gdLst/>
            <a:ahLst/>
            <a:cxnLst/>
            <a:rect l="l" t="t" r="r" b="b"/>
            <a:pathLst>
              <a:path w="73025" h="228600">
                <a:moveTo>
                  <a:pt x="72720" y="0"/>
                </a:moveTo>
                <a:lnTo>
                  <a:pt x="0" y="0"/>
                </a:lnTo>
                <a:lnTo>
                  <a:pt x="0" y="228244"/>
                </a:lnTo>
                <a:lnTo>
                  <a:pt x="36360" y="228244"/>
                </a:lnTo>
                <a:lnTo>
                  <a:pt x="72720" y="228244"/>
                </a:lnTo>
                <a:lnTo>
                  <a:pt x="72720" y="0"/>
                </a:lnTo>
                <a:close/>
              </a:path>
            </a:pathLst>
          </a:custGeom>
          <a:solidFill>
            <a:srgbClr val="FDB7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55244" y="4637519"/>
            <a:ext cx="73025" cy="137160"/>
          </a:xfrm>
          <a:custGeom>
            <a:avLst/>
            <a:gdLst/>
            <a:ahLst/>
            <a:cxnLst/>
            <a:rect l="l" t="t" r="r" b="b"/>
            <a:pathLst>
              <a:path w="73025" h="137160">
                <a:moveTo>
                  <a:pt x="72720" y="0"/>
                </a:moveTo>
                <a:lnTo>
                  <a:pt x="0" y="0"/>
                </a:lnTo>
                <a:lnTo>
                  <a:pt x="0" y="136804"/>
                </a:lnTo>
                <a:lnTo>
                  <a:pt x="36360" y="136804"/>
                </a:lnTo>
                <a:lnTo>
                  <a:pt x="72720" y="136804"/>
                </a:lnTo>
                <a:lnTo>
                  <a:pt x="72720" y="0"/>
                </a:lnTo>
                <a:close/>
              </a:path>
            </a:pathLst>
          </a:custGeom>
          <a:solidFill>
            <a:srgbClr val="4D5A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55244" y="45424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72720" y="0"/>
                </a:moveTo>
                <a:lnTo>
                  <a:pt x="0" y="0"/>
                </a:lnTo>
                <a:lnTo>
                  <a:pt x="0" y="72720"/>
                </a:lnTo>
                <a:lnTo>
                  <a:pt x="36360" y="72720"/>
                </a:lnTo>
                <a:lnTo>
                  <a:pt x="72720" y="72720"/>
                </a:lnTo>
                <a:lnTo>
                  <a:pt x="72720" y="0"/>
                </a:lnTo>
                <a:close/>
              </a:path>
            </a:pathLst>
          </a:custGeom>
          <a:solidFill>
            <a:srgbClr val="E91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21754" y="680033"/>
            <a:ext cx="133350" cy="365760"/>
          </a:xfrm>
          <a:custGeom>
            <a:avLst/>
            <a:gdLst/>
            <a:ahLst/>
            <a:cxnLst/>
            <a:rect l="l" t="t" r="r" b="b"/>
            <a:pathLst>
              <a:path w="133350" h="365759">
                <a:moveTo>
                  <a:pt x="8648" y="0"/>
                </a:moveTo>
                <a:lnTo>
                  <a:pt x="0" y="0"/>
                </a:lnTo>
                <a:lnTo>
                  <a:pt x="0" y="365404"/>
                </a:lnTo>
                <a:lnTo>
                  <a:pt x="4330" y="365404"/>
                </a:lnTo>
                <a:lnTo>
                  <a:pt x="8648" y="365404"/>
                </a:lnTo>
                <a:lnTo>
                  <a:pt x="8648" y="0"/>
                </a:lnTo>
                <a:close/>
              </a:path>
              <a:path w="133350" h="365759">
                <a:moveTo>
                  <a:pt x="37084" y="0"/>
                </a:moveTo>
                <a:lnTo>
                  <a:pt x="28448" y="0"/>
                </a:lnTo>
                <a:lnTo>
                  <a:pt x="28448" y="365404"/>
                </a:lnTo>
                <a:lnTo>
                  <a:pt x="32766" y="365404"/>
                </a:lnTo>
                <a:lnTo>
                  <a:pt x="37084" y="365404"/>
                </a:lnTo>
                <a:lnTo>
                  <a:pt x="37084" y="0"/>
                </a:lnTo>
                <a:close/>
              </a:path>
              <a:path w="133350" h="365759">
                <a:moveTo>
                  <a:pt x="73799" y="0"/>
                </a:moveTo>
                <a:lnTo>
                  <a:pt x="46799" y="0"/>
                </a:lnTo>
                <a:lnTo>
                  <a:pt x="46799" y="365404"/>
                </a:lnTo>
                <a:lnTo>
                  <a:pt x="60490" y="365404"/>
                </a:lnTo>
                <a:lnTo>
                  <a:pt x="73799" y="365404"/>
                </a:lnTo>
                <a:lnTo>
                  <a:pt x="73799" y="0"/>
                </a:lnTo>
                <a:close/>
              </a:path>
              <a:path w="133350" h="365759">
                <a:moveTo>
                  <a:pt x="133210" y="0"/>
                </a:moveTo>
                <a:lnTo>
                  <a:pt x="87845" y="0"/>
                </a:lnTo>
                <a:lnTo>
                  <a:pt x="87845" y="365404"/>
                </a:lnTo>
                <a:lnTo>
                  <a:pt x="110528" y="365404"/>
                </a:lnTo>
                <a:lnTo>
                  <a:pt x="133210" y="365404"/>
                </a:lnTo>
                <a:lnTo>
                  <a:pt x="133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265" y="543496"/>
            <a:ext cx="7289469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D5EBFF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5487" y="1747087"/>
            <a:ext cx="8550910" cy="4354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438400" y="7374"/>
            <a:ext cx="9144000" cy="6858000"/>
            <a:chOff x="-355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"/>
              <a:ext cx="9143631" cy="68576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-355" y="0"/>
              <a:ext cx="365760" cy="6854190"/>
            </a:xfrm>
            <a:custGeom>
              <a:avLst/>
              <a:gdLst/>
              <a:ahLst/>
              <a:cxnLst/>
              <a:rect l="l" t="t" r="r" b="b"/>
              <a:pathLst>
                <a:path w="365760" h="6854190">
                  <a:moveTo>
                    <a:pt x="365391" y="0"/>
                  </a:moveTo>
                  <a:lnTo>
                    <a:pt x="0" y="0"/>
                  </a:lnTo>
                  <a:lnTo>
                    <a:pt x="0" y="6854037"/>
                  </a:lnTo>
                  <a:lnTo>
                    <a:pt x="182880" y="6854037"/>
                  </a:lnTo>
                  <a:lnTo>
                    <a:pt x="365391" y="6854037"/>
                  </a:lnTo>
                  <a:lnTo>
                    <a:pt x="3653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1754" y="680033"/>
              <a:ext cx="133350" cy="365760"/>
            </a:xfrm>
            <a:custGeom>
              <a:avLst/>
              <a:gdLst/>
              <a:ahLst/>
              <a:cxnLst/>
              <a:rect l="l" t="t" r="r" b="b"/>
              <a:pathLst>
                <a:path w="133350" h="365759">
                  <a:moveTo>
                    <a:pt x="8648" y="0"/>
                  </a:moveTo>
                  <a:lnTo>
                    <a:pt x="0" y="0"/>
                  </a:lnTo>
                  <a:lnTo>
                    <a:pt x="0" y="365404"/>
                  </a:lnTo>
                  <a:lnTo>
                    <a:pt x="4330" y="365404"/>
                  </a:lnTo>
                  <a:lnTo>
                    <a:pt x="8648" y="365404"/>
                  </a:lnTo>
                  <a:lnTo>
                    <a:pt x="8648" y="0"/>
                  </a:lnTo>
                  <a:close/>
                </a:path>
                <a:path w="133350" h="365759">
                  <a:moveTo>
                    <a:pt x="37084" y="0"/>
                  </a:moveTo>
                  <a:lnTo>
                    <a:pt x="28448" y="0"/>
                  </a:lnTo>
                  <a:lnTo>
                    <a:pt x="28448" y="365404"/>
                  </a:lnTo>
                  <a:lnTo>
                    <a:pt x="32766" y="365404"/>
                  </a:lnTo>
                  <a:lnTo>
                    <a:pt x="37084" y="365404"/>
                  </a:lnTo>
                  <a:lnTo>
                    <a:pt x="37084" y="0"/>
                  </a:lnTo>
                  <a:close/>
                </a:path>
                <a:path w="133350" h="365759">
                  <a:moveTo>
                    <a:pt x="73799" y="0"/>
                  </a:moveTo>
                  <a:lnTo>
                    <a:pt x="46799" y="0"/>
                  </a:lnTo>
                  <a:lnTo>
                    <a:pt x="46799" y="365404"/>
                  </a:lnTo>
                  <a:lnTo>
                    <a:pt x="60490" y="365404"/>
                  </a:lnTo>
                  <a:lnTo>
                    <a:pt x="73799" y="365404"/>
                  </a:lnTo>
                  <a:lnTo>
                    <a:pt x="73799" y="0"/>
                  </a:lnTo>
                  <a:close/>
                </a:path>
                <a:path w="133350" h="365759">
                  <a:moveTo>
                    <a:pt x="133210" y="0"/>
                  </a:moveTo>
                  <a:lnTo>
                    <a:pt x="87845" y="0"/>
                  </a:lnTo>
                  <a:lnTo>
                    <a:pt x="87845" y="365404"/>
                  </a:lnTo>
                  <a:lnTo>
                    <a:pt x="110528" y="365404"/>
                  </a:lnTo>
                  <a:lnTo>
                    <a:pt x="133210" y="365404"/>
                  </a:lnTo>
                  <a:lnTo>
                    <a:pt x="1332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5244" y="5047564"/>
              <a:ext cx="73025" cy="1691639"/>
            </a:xfrm>
            <a:custGeom>
              <a:avLst/>
              <a:gdLst/>
              <a:ahLst/>
              <a:cxnLst/>
              <a:rect l="l" t="t" r="r" b="b"/>
              <a:pathLst>
                <a:path w="73025" h="1691640">
                  <a:moveTo>
                    <a:pt x="72720" y="0"/>
                  </a:moveTo>
                  <a:lnTo>
                    <a:pt x="0" y="0"/>
                  </a:lnTo>
                  <a:lnTo>
                    <a:pt x="0" y="1691271"/>
                  </a:lnTo>
                  <a:lnTo>
                    <a:pt x="36360" y="1691271"/>
                  </a:lnTo>
                  <a:lnTo>
                    <a:pt x="72720" y="1691271"/>
                  </a:lnTo>
                  <a:lnTo>
                    <a:pt x="72720" y="0"/>
                  </a:lnTo>
                  <a:close/>
                </a:path>
              </a:pathLst>
            </a:custGeom>
            <a:solidFill>
              <a:srgbClr val="E9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5244" y="4796637"/>
              <a:ext cx="73025" cy="228600"/>
            </a:xfrm>
            <a:custGeom>
              <a:avLst/>
              <a:gdLst/>
              <a:ahLst/>
              <a:cxnLst/>
              <a:rect l="l" t="t" r="r" b="b"/>
              <a:pathLst>
                <a:path w="73025" h="228600">
                  <a:moveTo>
                    <a:pt x="72720" y="0"/>
                  </a:moveTo>
                  <a:lnTo>
                    <a:pt x="0" y="0"/>
                  </a:lnTo>
                  <a:lnTo>
                    <a:pt x="0" y="228244"/>
                  </a:lnTo>
                  <a:lnTo>
                    <a:pt x="36360" y="228244"/>
                  </a:lnTo>
                  <a:lnTo>
                    <a:pt x="72720" y="228244"/>
                  </a:lnTo>
                  <a:lnTo>
                    <a:pt x="72720" y="0"/>
                  </a:lnTo>
                  <a:close/>
                </a:path>
              </a:pathLst>
            </a:custGeom>
            <a:solidFill>
              <a:srgbClr val="FDB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5244" y="4637519"/>
              <a:ext cx="73025" cy="137160"/>
            </a:xfrm>
            <a:custGeom>
              <a:avLst/>
              <a:gdLst/>
              <a:ahLst/>
              <a:cxnLst/>
              <a:rect l="l" t="t" r="r" b="b"/>
              <a:pathLst>
                <a:path w="73025" h="137160">
                  <a:moveTo>
                    <a:pt x="72720" y="0"/>
                  </a:moveTo>
                  <a:lnTo>
                    <a:pt x="0" y="0"/>
                  </a:lnTo>
                  <a:lnTo>
                    <a:pt x="0" y="136804"/>
                  </a:lnTo>
                  <a:lnTo>
                    <a:pt x="36360" y="136804"/>
                  </a:lnTo>
                  <a:lnTo>
                    <a:pt x="72720" y="136804"/>
                  </a:lnTo>
                  <a:lnTo>
                    <a:pt x="72720" y="0"/>
                  </a:lnTo>
                  <a:close/>
                </a:path>
              </a:pathLst>
            </a:custGeom>
            <a:solidFill>
              <a:srgbClr val="4D5A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5244" y="4542485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73025" h="73025">
                  <a:moveTo>
                    <a:pt x="72720" y="0"/>
                  </a:moveTo>
                  <a:lnTo>
                    <a:pt x="0" y="0"/>
                  </a:lnTo>
                  <a:lnTo>
                    <a:pt x="0" y="72720"/>
                  </a:lnTo>
                  <a:lnTo>
                    <a:pt x="36360" y="72720"/>
                  </a:lnTo>
                  <a:lnTo>
                    <a:pt x="72720" y="72720"/>
                  </a:lnTo>
                  <a:lnTo>
                    <a:pt x="72720" y="0"/>
                  </a:lnTo>
                  <a:close/>
                </a:path>
              </a:pathLst>
            </a:custGeom>
            <a:solidFill>
              <a:srgbClr val="E91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02144" y="2943974"/>
            <a:ext cx="422402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solidFill>
                  <a:srgbClr val="FFFFFF"/>
                </a:solidFill>
                <a:latin typeface="Corbel"/>
                <a:cs typeface="Corbel"/>
              </a:rPr>
              <a:t>Entr</a:t>
            </a:r>
            <a:r>
              <a:rPr sz="4400" b="1" spc="-1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4400" b="1" spc="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4400" b="1" spc="-1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4400" b="1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4400" b="1" spc="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4400" b="1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4400" b="1" spc="-10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4400" b="1" spc="-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4400" b="1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4400" b="1" spc="-5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4400" b="1" dirty="0">
                <a:solidFill>
                  <a:srgbClr val="FFFFFF"/>
                </a:solidFill>
                <a:latin typeface="Corbel"/>
                <a:cs typeface="Corbel"/>
              </a:rPr>
              <a:t>ip  </a:t>
            </a:r>
            <a:r>
              <a:rPr sz="4400" b="1" spc="-5" dirty="0">
                <a:solidFill>
                  <a:srgbClr val="FFFFFF"/>
                </a:solidFill>
                <a:latin typeface="Corbel"/>
                <a:cs typeface="Corbel"/>
              </a:rPr>
              <a:t>Development</a:t>
            </a:r>
            <a:endParaRPr sz="4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42976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Entrepreneurship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420" y="1815020"/>
            <a:ext cx="7528559" cy="4436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0835" marR="36830" indent="-318770">
              <a:lnSpc>
                <a:spcPct val="101400"/>
              </a:lnSpc>
              <a:spcBef>
                <a:spcPts val="90"/>
              </a:spcBef>
              <a:buClr>
                <a:srgbClr val="D5EBFF"/>
              </a:buClr>
              <a:buSzPct val="94545"/>
              <a:buFont typeface="Wingdings"/>
              <a:buChar char=""/>
              <a:tabLst>
                <a:tab pos="330835" algn="l"/>
                <a:tab pos="331470" algn="l"/>
              </a:tabLst>
            </a:pP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Entrepreneurship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 can</a:t>
            </a:r>
            <a:r>
              <a:rPr sz="275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be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described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 as</a:t>
            </a:r>
            <a:r>
              <a:rPr sz="275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75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process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action</a:t>
            </a:r>
            <a:r>
              <a:rPr sz="27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entrepreneur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undertakes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establish </a:t>
            </a:r>
            <a:r>
              <a:rPr sz="2750" spc="-5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his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enterprise.</a:t>
            </a:r>
            <a:endParaRPr sz="2750">
              <a:latin typeface="Corbel"/>
              <a:cs typeface="Corbel"/>
            </a:endParaRPr>
          </a:p>
          <a:p>
            <a:pPr marL="330835" marR="5080" indent="-318770">
              <a:lnSpc>
                <a:spcPct val="101200"/>
              </a:lnSpc>
              <a:spcBef>
                <a:spcPts val="650"/>
              </a:spcBef>
              <a:buClr>
                <a:srgbClr val="D5EBFF"/>
              </a:buClr>
              <a:buSzPct val="94545"/>
              <a:buFont typeface="Wingdings"/>
              <a:buChar char=""/>
              <a:tabLst>
                <a:tab pos="330835" algn="l"/>
                <a:tab pos="331470" algn="l"/>
              </a:tabLst>
            </a:pP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Entrepreneurship</a:t>
            </a:r>
            <a:r>
              <a:rPr sz="27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creative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activity.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7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act </a:t>
            </a:r>
            <a:r>
              <a:rPr sz="2750" spc="-5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and art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of being </a:t>
            </a:r>
            <a:r>
              <a:rPr sz="2750" spc="20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entrepreneur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to transform </a:t>
            </a:r>
            <a:r>
              <a:rPr sz="275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innovations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into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economic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goods.</a:t>
            </a:r>
            <a:endParaRPr sz="2750">
              <a:latin typeface="Corbel"/>
              <a:cs typeface="Corbel"/>
            </a:endParaRPr>
          </a:p>
          <a:p>
            <a:pPr marL="330835" marR="75565" indent="-318770">
              <a:lnSpc>
                <a:spcPct val="101299"/>
              </a:lnSpc>
              <a:spcBef>
                <a:spcPts val="650"/>
              </a:spcBef>
              <a:buClr>
                <a:srgbClr val="D5EBFF"/>
              </a:buClr>
              <a:buSzPct val="94545"/>
              <a:buFont typeface="Wingdings"/>
              <a:buChar char=""/>
              <a:tabLst>
                <a:tab pos="330835" algn="l"/>
                <a:tab pos="331470" algn="l"/>
              </a:tabLst>
            </a:pP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7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purposeful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activity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individual</a:t>
            </a:r>
            <a:r>
              <a:rPr sz="27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or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group </a:t>
            </a:r>
            <a:r>
              <a:rPr sz="2750" spc="-5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of individual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undertaken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initiate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maintain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20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enterprise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by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production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distribution of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economics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goods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services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generate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profit.</a:t>
            </a:r>
            <a:endParaRPr sz="27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184213"/>
            <a:ext cx="7406640" cy="231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enterprise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 business organization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that is formed and which provides goods and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services, creates jobs, contributes to national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income,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exports and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over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all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economic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development.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184" y="1816100"/>
            <a:ext cx="689419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560">
              <a:lnSpc>
                <a:spcPct val="100000"/>
              </a:lnSpc>
              <a:spcBef>
                <a:spcPts val="100"/>
              </a:spcBef>
            </a:pPr>
            <a:r>
              <a:rPr sz="7200" b="1" spc="-10" dirty="0">
                <a:solidFill>
                  <a:srgbClr val="5EE7D5"/>
                </a:solidFill>
                <a:latin typeface="Corbel"/>
                <a:cs typeface="Corbel"/>
              </a:rPr>
              <a:t>History </a:t>
            </a:r>
            <a:r>
              <a:rPr sz="7200" b="1" spc="-15" dirty="0">
                <a:solidFill>
                  <a:srgbClr val="5EE7D5"/>
                </a:solidFill>
                <a:latin typeface="Corbel"/>
                <a:cs typeface="Corbel"/>
              </a:rPr>
              <a:t>of </a:t>
            </a:r>
            <a:r>
              <a:rPr sz="7200" b="1" spc="-10" dirty="0">
                <a:solidFill>
                  <a:srgbClr val="5EE7D5"/>
                </a:solidFill>
                <a:latin typeface="Corbel"/>
                <a:cs typeface="Corbel"/>
              </a:rPr>
              <a:t> E</a:t>
            </a:r>
            <a:r>
              <a:rPr sz="7200" b="1" dirty="0">
                <a:solidFill>
                  <a:srgbClr val="5EE7D5"/>
                </a:solidFill>
                <a:latin typeface="Corbel"/>
                <a:cs typeface="Corbel"/>
              </a:rPr>
              <a:t>n</a:t>
            </a:r>
            <a:r>
              <a:rPr sz="7200" b="1" spc="-5" dirty="0">
                <a:solidFill>
                  <a:srgbClr val="5EE7D5"/>
                </a:solidFill>
                <a:latin typeface="Corbel"/>
                <a:cs typeface="Corbel"/>
              </a:rPr>
              <a:t>tr</a:t>
            </a:r>
            <a:r>
              <a:rPr sz="7200" b="1" dirty="0">
                <a:solidFill>
                  <a:srgbClr val="5EE7D5"/>
                </a:solidFill>
                <a:latin typeface="Corbel"/>
                <a:cs typeface="Corbel"/>
              </a:rPr>
              <a:t>e</a:t>
            </a:r>
            <a:r>
              <a:rPr sz="7200" b="1" spc="-10" dirty="0">
                <a:solidFill>
                  <a:srgbClr val="5EE7D5"/>
                </a:solidFill>
                <a:latin typeface="Corbel"/>
                <a:cs typeface="Corbel"/>
              </a:rPr>
              <a:t>pre</a:t>
            </a:r>
            <a:r>
              <a:rPr sz="7200" b="1" dirty="0">
                <a:solidFill>
                  <a:srgbClr val="5EE7D5"/>
                </a:solidFill>
                <a:latin typeface="Corbel"/>
                <a:cs typeface="Corbel"/>
              </a:rPr>
              <a:t>ne</a:t>
            </a:r>
            <a:r>
              <a:rPr sz="7200" b="1" spc="-10" dirty="0">
                <a:solidFill>
                  <a:srgbClr val="5EE7D5"/>
                </a:solidFill>
                <a:latin typeface="Corbel"/>
                <a:cs typeface="Corbel"/>
              </a:rPr>
              <a:t>urship</a:t>
            </a:r>
            <a:endParaRPr sz="7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19018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H</a:t>
            </a:r>
            <a:r>
              <a:rPr spc="-114" dirty="0"/>
              <a:t>i</a:t>
            </a:r>
            <a:r>
              <a:rPr spc="-100" dirty="0"/>
              <a:t>st</a:t>
            </a:r>
            <a:r>
              <a:rPr spc="-114" dirty="0"/>
              <a:t>o</a:t>
            </a:r>
            <a:r>
              <a:rPr spc="-100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3262" y="1631785"/>
            <a:ext cx="7646670" cy="429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iddl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800" spc="-1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es.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750">
              <a:latin typeface="Corbel"/>
              <a:cs typeface="Corbel"/>
            </a:endParaRPr>
          </a:p>
          <a:p>
            <a:pPr marL="354965" marR="2857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55320" algn="l"/>
              </a:tabLst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The term entrepreneur 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was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used to describe </a:t>
            </a: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800" spc="-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person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who</a:t>
            </a:r>
            <a:r>
              <a:rPr sz="28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managed</a:t>
            </a:r>
            <a:r>
              <a:rPr sz="28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large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production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projects.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orbel"/>
              <a:buAutoNum type="arabicPeriod"/>
            </a:pPr>
            <a:endParaRPr sz="2750">
              <a:latin typeface="Corbel"/>
              <a:cs typeface="Corbel"/>
            </a:endParaRPr>
          </a:p>
          <a:p>
            <a:pPr marL="354965" marR="5080">
              <a:lnSpc>
                <a:spcPct val="100000"/>
              </a:lnSpc>
              <a:buAutoNum type="arabicPeriod"/>
              <a:tabLst>
                <a:tab pos="677545" algn="l"/>
              </a:tabLst>
            </a:pP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This person did not </a:t>
            </a:r>
            <a:r>
              <a:rPr sz="2800" spc="-20" dirty="0">
                <a:solidFill>
                  <a:srgbClr val="FFFFFF"/>
                </a:solidFill>
                <a:latin typeface="Corbel"/>
                <a:cs typeface="Corbel"/>
              </a:rPr>
              <a:t>take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any risks, but managed </a:t>
            </a:r>
            <a:r>
              <a:rPr sz="2800" spc="-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the project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sz="2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resources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provided.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Corbel"/>
              <a:buAutoNum type="arabicPeriod"/>
            </a:pPr>
            <a:endParaRPr sz="2750">
              <a:latin typeface="Corbel"/>
              <a:cs typeface="Corbel"/>
            </a:endParaRPr>
          </a:p>
          <a:p>
            <a:pPr marL="354965" marR="949325">
              <a:lnSpc>
                <a:spcPct val="100000"/>
              </a:lnSpc>
              <a:buAutoNum type="arabicPeriod"/>
              <a:tabLst>
                <a:tab pos="666750" algn="l"/>
              </a:tabLst>
            </a:pPr>
            <a:r>
              <a:rPr sz="28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typical entrepreneur was the cleric who </a:t>
            </a:r>
            <a:r>
              <a:rPr sz="2800" spc="-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managed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architectural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orbel"/>
                <a:cs typeface="Corbel"/>
              </a:rPr>
              <a:t>projects.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300" y="246507"/>
            <a:ext cx="2171065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b="1" spc="305" dirty="0">
                <a:solidFill>
                  <a:srgbClr val="FFFFFF"/>
                </a:solidFill>
                <a:latin typeface="Trebuchet MS"/>
                <a:cs typeface="Trebuchet MS"/>
              </a:rPr>
              <a:t>17</a:t>
            </a:r>
            <a:r>
              <a:rPr sz="2850" b="1" spc="-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850" b="1" spc="-5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2850" b="1" spc="-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b="1" spc="-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2850" b="1" spc="-1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850" b="1" spc="-2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2850" b="1" spc="-10" dirty="0">
                <a:solidFill>
                  <a:srgbClr val="FFFFFF"/>
                </a:solidFill>
                <a:latin typeface="Corbel"/>
                <a:cs typeface="Corbel"/>
              </a:rPr>
              <a:t>tu</a:t>
            </a:r>
            <a:r>
              <a:rPr sz="2850" b="1" spc="-1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2850" b="1" spc="-5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endParaRPr sz="285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4737" y="1115187"/>
            <a:ext cx="7629525" cy="5235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6210">
              <a:lnSpc>
                <a:spcPct val="100000"/>
              </a:lnSpc>
              <a:spcBef>
                <a:spcPts val="95"/>
              </a:spcBef>
            </a:pPr>
            <a:r>
              <a:rPr sz="2850" dirty="0">
                <a:solidFill>
                  <a:srgbClr val="FFFFFF"/>
                </a:solidFill>
                <a:latin typeface="Corbel"/>
                <a:cs typeface="Corbel"/>
              </a:rPr>
              <a:t>By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850" spc="-25" dirty="0">
                <a:solidFill>
                  <a:srgbClr val="FFFFFF"/>
                </a:solidFill>
                <a:latin typeface="Corbel"/>
                <a:cs typeface="Corbel"/>
              </a:rPr>
              <a:t>17th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century the entrepreneur 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was a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person </a:t>
            </a:r>
            <a:r>
              <a:rPr sz="2850" spc="-5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who entered into 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contract with the government 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 to</a:t>
            </a:r>
            <a:r>
              <a:rPr sz="28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perform</a:t>
            </a:r>
            <a:r>
              <a:rPr sz="28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8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service.</a:t>
            </a:r>
            <a:endParaRPr sz="285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Corbel"/>
              <a:cs typeface="Corbel"/>
            </a:endParaRPr>
          </a:p>
          <a:p>
            <a:pPr marL="12700" marR="5080">
              <a:lnSpc>
                <a:spcPct val="100000"/>
              </a:lnSpc>
            </a:pPr>
            <a:r>
              <a:rPr sz="2850" b="1" i="1" spc="-5" dirty="0">
                <a:solidFill>
                  <a:srgbClr val="FFFFFF"/>
                </a:solidFill>
                <a:latin typeface="Corbel"/>
                <a:cs typeface="Corbel"/>
              </a:rPr>
              <a:t>Richard</a:t>
            </a:r>
            <a:r>
              <a:rPr sz="2850" b="1" i="1" spc="-1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b="1" i="1" spc="-10" dirty="0">
                <a:solidFill>
                  <a:srgbClr val="FFFFFF"/>
                </a:solidFill>
                <a:latin typeface="Corbel"/>
                <a:cs typeface="Corbel"/>
              </a:rPr>
              <a:t>Cantillon, </a:t>
            </a:r>
            <a:r>
              <a:rPr sz="2850" b="1" i="1" spc="-5" dirty="0">
                <a:solidFill>
                  <a:srgbClr val="FFFFFF"/>
                </a:solidFill>
                <a:latin typeface="Corbel"/>
                <a:cs typeface="Corbel"/>
              </a:rPr>
              <a:t>a noted</a:t>
            </a:r>
            <a:r>
              <a:rPr sz="2850" b="1" i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b="1" i="1" spc="-10" dirty="0">
                <a:solidFill>
                  <a:srgbClr val="FFFFFF"/>
                </a:solidFill>
                <a:latin typeface="Corbel"/>
                <a:cs typeface="Corbel"/>
              </a:rPr>
              <a:t>economist</a:t>
            </a:r>
            <a:r>
              <a:rPr sz="2850" b="1" i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b="1" i="1" spc="-1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850" b="1" i="1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850" b="1" i="1" spc="-20" dirty="0">
                <a:solidFill>
                  <a:srgbClr val="FFFFFF"/>
                </a:solidFill>
                <a:latin typeface="Corbel"/>
                <a:cs typeface="Corbel"/>
              </a:rPr>
              <a:t>1700s, </a:t>
            </a:r>
            <a:r>
              <a:rPr sz="2850" b="1" i="1" spc="-5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b="1" i="1" spc="-10" dirty="0">
                <a:solidFill>
                  <a:srgbClr val="FFFFFF"/>
                </a:solidFill>
                <a:latin typeface="Corbel"/>
                <a:cs typeface="Corbel"/>
              </a:rPr>
              <a:t>developed early </a:t>
            </a:r>
            <a:r>
              <a:rPr sz="2850" b="1" i="1" spc="-5" dirty="0">
                <a:solidFill>
                  <a:srgbClr val="FFFFFF"/>
                </a:solidFill>
                <a:latin typeface="Corbel"/>
                <a:cs typeface="Corbel"/>
              </a:rPr>
              <a:t>theories of the entrepreneur and </a:t>
            </a:r>
            <a:r>
              <a:rPr sz="2850" b="1" i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b="1" i="1" spc="-5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850" b="1" i="1" spc="-10" dirty="0">
                <a:solidFill>
                  <a:srgbClr val="FFFFFF"/>
                </a:solidFill>
                <a:latin typeface="Corbel"/>
                <a:cs typeface="Corbel"/>
              </a:rPr>
              <a:t> regarded </a:t>
            </a:r>
            <a:r>
              <a:rPr sz="2850" b="1" i="1" spc="-5" dirty="0">
                <a:solidFill>
                  <a:srgbClr val="FFFFFF"/>
                </a:solidFill>
                <a:latin typeface="Corbel"/>
                <a:cs typeface="Corbel"/>
              </a:rPr>
              <a:t>as the</a:t>
            </a:r>
            <a:r>
              <a:rPr sz="2850" b="1" i="1" spc="-10" dirty="0">
                <a:solidFill>
                  <a:srgbClr val="FFFFFF"/>
                </a:solidFill>
                <a:latin typeface="Corbel"/>
                <a:cs typeface="Corbel"/>
              </a:rPr>
              <a:t> founder </a:t>
            </a:r>
            <a:r>
              <a:rPr sz="2850" b="1" i="1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850" b="1" i="1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b="1" i="1" spc="-5" dirty="0">
                <a:solidFill>
                  <a:srgbClr val="FFFFFF"/>
                </a:solidFill>
                <a:latin typeface="Corbel"/>
                <a:cs typeface="Corbel"/>
              </a:rPr>
              <a:t>the term.</a:t>
            </a:r>
            <a:endParaRPr sz="285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Corbel"/>
              <a:cs typeface="Corbel"/>
            </a:endParaRPr>
          </a:p>
          <a:p>
            <a:pPr marL="12700" marR="587375" indent="71755">
              <a:lnSpc>
                <a:spcPct val="100000"/>
              </a:lnSpc>
            </a:pP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He</a:t>
            </a:r>
            <a:r>
              <a:rPr sz="28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viewed the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entrepreneur</a:t>
            </a:r>
            <a:r>
              <a:rPr sz="28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28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8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risk </a:t>
            </a:r>
            <a:r>
              <a:rPr sz="2850" spc="-20" dirty="0">
                <a:solidFill>
                  <a:srgbClr val="FFFFFF"/>
                </a:solidFill>
                <a:latin typeface="Corbel"/>
                <a:cs typeface="Corbel"/>
              </a:rPr>
              <a:t>taker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who </a:t>
            </a:r>
            <a:r>
              <a:rPr sz="2850" spc="-5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“buys at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certain 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price and sells at an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uncertain 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 price,</a:t>
            </a:r>
            <a:r>
              <a:rPr sz="28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therefore</a:t>
            </a:r>
            <a:r>
              <a:rPr sz="28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Corbel"/>
                <a:cs typeface="Corbel"/>
              </a:rPr>
              <a:t>operating</a:t>
            </a:r>
            <a:r>
              <a:rPr sz="28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28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8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50" spc="-5" dirty="0">
                <a:solidFill>
                  <a:srgbClr val="FFFFFF"/>
                </a:solidFill>
                <a:latin typeface="Corbel"/>
                <a:cs typeface="Corbel"/>
              </a:rPr>
              <a:t>risk.”</a:t>
            </a:r>
            <a:endParaRPr sz="28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1458" y="317423"/>
            <a:ext cx="7495540" cy="5744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b="1" spc="280" dirty="0">
                <a:solidFill>
                  <a:srgbClr val="FFFFFF"/>
                </a:solidFill>
                <a:latin typeface="Trebuchet MS"/>
                <a:cs typeface="Trebuchet MS"/>
              </a:rPr>
              <a:t>18</a:t>
            </a: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600" b="1" spc="5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2600" b="1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2600" b="1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2600" b="1" spc="-1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ury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endParaRPr sz="2600">
              <a:latin typeface="Corbel"/>
              <a:cs typeface="Corbel"/>
            </a:endParaRPr>
          </a:p>
          <a:p>
            <a:pPr marL="310515" marR="1647189">
              <a:lnSpc>
                <a:spcPct val="100000"/>
              </a:lnSpc>
              <a:spcBef>
                <a:spcPts val="10"/>
              </a:spcBef>
            </a:pP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In the 18th century the entrepreneur was </a:t>
            </a:r>
            <a:r>
              <a:rPr sz="2600" spc="-50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distinguished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from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 the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capital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provider.</a:t>
            </a:r>
            <a:endParaRPr sz="2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600" b="1" spc="140" dirty="0">
                <a:solidFill>
                  <a:srgbClr val="FFFFFF"/>
                </a:solidFill>
                <a:latin typeface="Trebuchet MS"/>
                <a:cs typeface="Trebuchet MS"/>
              </a:rPr>
              <a:t>19</a:t>
            </a:r>
            <a:r>
              <a:rPr sz="2600" b="1" spc="140" dirty="0">
                <a:solidFill>
                  <a:srgbClr val="FFFFFF"/>
                </a:solidFill>
                <a:latin typeface="Corbel"/>
                <a:cs typeface="Corbel"/>
              </a:rPr>
              <a:t>th</a:t>
            </a:r>
            <a:r>
              <a:rPr sz="2600" b="1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600" b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b="1" spc="140" dirty="0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r>
              <a:rPr sz="2600" b="1" spc="140" dirty="0">
                <a:solidFill>
                  <a:srgbClr val="FFFFFF"/>
                </a:solidFill>
                <a:latin typeface="Corbel"/>
                <a:cs typeface="Corbel"/>
              </a:rPr>
              <a:t>th</a:t>
            </a:r>
            <a:r>
              <a:rPr sz="2600" b="1" spc="-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Centuries.</a:t>
            </a:r>
            <a:endParaRPr sz="2600">
              <a:latin typeface="Corbel"/>
              <a:cs typeface="Corbel"/>
            </a:endParaRPr>
          </a:p>
          <a:p>
            <a:pPr marL="310515" marR="5080" indent="-298450">
              <a:lnSpc>
                <a:spcPct val="100000"/>
              </a:lnSpc>
              <a:spcBef>
                <a:spcPts val="610"/>
              </a:spcBef>
              <a:buClr>
                <a:srgbClr val="D5EBFF"/>
              </a:buClr>
              <a:buSzPct val="94230"/>
              <a:buFont typeface="Wingdings"/>
              <a:buChar char=""/>
              <a:tabLst>
                <a:tab pos="310515" algn="l"/>
                <a:tab pos="311150" algn="l"/>
              </a:tabLst>
            </a:pP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 entrepreneur “contributes his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own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initiative,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skill </a:t>
            </a:r>
            <a:r>
              <a:rPr sz="2600" spc="-50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perform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 functions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planning, organizing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and administering the enterprise assuming the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chance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loss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gain.”</a:t>
            </a:r>
            <a:endParaRPr sz="2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550">
              <a:latin typeface="Corbel"/>
              <a:cs typeface="Corbel"/>
            </a:endParaRPr>
          </a:p>
          <a:p>
            <a:pPr marL="310515" marR="27686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In the middle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20th century,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 entrepreneur </a:t>
            </a:r>
            <a:r>
              <a:rPr sz="2600" spc="-50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was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described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innovator.</a:t>
            </a:r>
            <a:endParaRPr sz="2600">
              <a:latin typeface="Corbel"/>
              <a:cs typeface="Corbel"/>
            </a:endParaRPr>
          </a:p>
          <a:p>
            <a:pPr marL="310515" marR="11430">
              <a:lnSpc>
                <a:spcPct val="100000"/>
              </a:lnSpc>
              <a:spcBef>
                <a:spcPts val="20"/>
              </a:spcBef>
            </a:pP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Innovation,</a:t>
            </a:r>
            <a:r>
              <a:rPr sz="260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act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6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introducing something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Corbel"/>
                <a:cs typeface="Corbel"/>
              </a:rPr>
              <a:t>new,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2600" spc="-5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one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most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difficult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tasks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entrepreneur.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184" y="1816100"/>
            <a:ext cx="688911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560">
              <a:lnSpc>
                <a:spcPct val="100000"/>
              </a:lnSpc>
              <a:spcBef>
                <a:spcPts val="100"/>
              </a:spcBef>
            </a:pPr>
            <a:r>
              <a:rPr sz="7200" b="1" spc="-10" dirty="0">
                <a:solidFill>
                  <a:srgbClr val="5EE7D5"/>
                </a:solidFill>
                <a:latin typeface="Corbel"/>
                <a:cs typeface="Corbel"/>
              </a:rPr>
              <a:t>Factors </a:t>
            </a:r>
            <a:r>
              <a:rPr sz="7200" b="1" spc="-30" dirty="0">
                <a:solidFill>
                  <a:srgbClr val="5EE7D5"/>
                </a:solidFill>
                <a:latin typeface="Corbel"/>
                <a:cs typeface="Corbel"/>
              </a:rPr>
              <a:t>Affecting </a:t>
            </a:r>
            <a:r>
              <a:rPr sz="7200" b="1" spc="-1470" dirty="0">
                <a:solidFill>
                  <a:srgbClr val="5EE7D5"/>
                </a:solidFill>
                <a:latin typeface="Corbel"/>
                <a:cs typeface="Corbel"/>
              </a:rPr>
              <a:t> </a:t>
            </a:r>
            <a:r>
              <a:rPr sz="7200" b="1" spc="-10" dirty="0">
                <a:solidFill>
                  <a:srgbClr val="5EE7D5"/>
                </a:solidFill>
                <a:latin typeface="Corbel"/>
                <a:cs typeface="Corbel"/>
              </a:rPr>
              <a:t>E</a:t>
            </a:r>
            <a:r>
              <a:rPr sz="7200" b="1" dirty="0">
                <a:solidFill>
                  <a:srgbClr val="5EE7D5"/>
                </a:solidFill>
                <a:latin typeface="Corbel"/>
                <a:cs typeface="Corbel"/>
              </a:rPr>
              <a:t>n</a:t>
            </a:r>
            <a:r>
              <a:rPr sz="7200" b="1" spc="-5" dirty="0">
                <a:solidFill>
                  <a:srgbClr val="5EE7D5"/>
                </a:solidFill>
                <a:latin typeface="Corbel"/>
                <a:cs typeface="Corbel"/>
              </a:rPr>
              <a:t>tr</a:t>
            </a:r>
            <a:r>
              <a:rPr sz="7200" b="1" dirty="0">
                <a:solidFill>
                  <a:srgbClr val="5EE7D5"/>
                </a:solidFill>
                <a:latin typeface="Corbel"/>
                <a:cs typeface="Corbel"/>
              </a:rPr>
              <a:t>e</a:t>
            </a:r>
            <a:r>
              <a:rPr sz="7200" b="1" spc="-10" dirty="0">
                <a:solidFill>
                  <a:srgbClr val="5EE7D5"/>
                </a:solidFill>
                <a:latin typeface="Corbel"/>
                <a:cs typeface="Corbel"/>
              </a:rPr>
              <a:t>pre</a:t>
            </a:r>
            <a:r>
              <a:rPr sz="7200" b="1" dirty="0">
                <a:solidFill>
                  <a:srgbClr val="5EE7D5"/>
                </a:solidFill>
                <a:latin typeface="Corbel"/>
                <a:cs typeface="Corbel"/>
              </a:rPr>
              <a:t>ne</a:t>
            </a:r>
            <a:r>
              <a:rPr sz="7200" b="1" spc="-15" dirty="0">
                <a:solidFill>
                  <a:srgbClr val="5EE7D5"/>
                </a:solidFill>
                <a:latin typeface="Corbel"/>
                <a:cs typeface="Corbel"/>
              </a:rPr>
              <a:t>urship</a:t>
            </a:r>
            <a:endParaRPr sz="7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 marR="508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Factors</a:t>
            </a:r>
            <a:r>
              <a:rPr spc="-290" dirty="0"/>
              <a:t> </a:t>
            </a:r>
            <a:r>
              <a:rPr spc="-95" dirty="0"/>
              <a:t>affecting </a:t>
            </a:r>
            <a:r>
              <a:rPr spc="-2185" dirty="0"/>
              <a:t> </a:t>
            </a:r>
            <a:r>
              <a:rPr spc="-100" dirty="0"/>
              <a:t>Entrepreneurship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462" y="1728129"/>
            <a:ext cx="3778250" cy="384492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Individual</a:t>
            </a:r>
            <a:r>
              <a:rPr sz="3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Political</a:t>
            </a:r>
            <a:r>
              <a:rPr sz="30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Economic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Social</a:t>
            </a:r>
            <a:r>
              <a:rPr sz="3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Technological</a:t>
            </a:r>
            <a:r>
              <a:rPr sz="30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Ecological</a:t>
            </a:r>
            <a:r>
              <a:rPr sz="3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Legal</a:t>
            </a:r>
            <a:r>
              <a:rPr sz="30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48291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Individual</a:t>
            </a:r>
            <a:r>
              <a:rPr spc="-310" dirty="0"/>
              <a:t> </a:t>
            </a:r>
            <a:r>
              <a:rPr spc="-90"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2906" y="1249240"/>
            <a:ext cx="7407909" cy="50482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735"/>
              </a:spcBef>
              <a:buClr>
                <a:srgbClr val="D5EBFF"/>
              </a:buClr>
              <a:buSzPct val="94339"/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Desire</a:t>
            </a:r>
            <a:r>
              <a:rPr sz="26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6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spc="5" dirty="0">
                <a:solidFill>
                  <a:srgbClr val="FFFFFF"/>
                </a:solidFill>
                <a:latin typeface="Corbel"/>
                <a:cs typeface="Corbel"/>
              </a:rPr>
              <a:t>do</a:t>
            </a:r>
            <a:r>
              <a:rPr sz="26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something</a:t>
            </a:r>
            <a:endParaRPr sz="2650">
              <a:latin typeface="Corbel"/>
              <a:cs typeface="Corbel"/>
            </a:endParaRPr>
          </a:p>
          <a:p>
            <a:pPr marL="316865" indent="-304800">
              <a:lnSpc>
                <a:spcPct val="100000"/>
              </a:lnSpc>
              <a:spcBef>
                <a:spcPts val="635"/>
              </a:spcBef>
              <a:buClr>
                <a:srgbClr val="D5EBFF"/>
              </a:buClr>
              <a:buSzPct val="94339"/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2650" spc="-20" dirty="0">
                <a:solidFill>
                  <a:srgbClr val="FFFFFF"/>
                </a:solidFill>
                <a:latin typeface="Corbel"/>
                <a:cs typeface="Corbel"/>
              </a:rPr>
              <a:t>Technical</a:t>
            </a:r>
            <a:r>
              <a:rPr sz="26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spc="-5" dirty="0">
                <a:solidFill>
                  <a:srgbClr val="FFFFFF"/>
                </a:solidFill>
                <a:latin typeface="Corbel"/>
                <a:cs typeface="Corbel"/>
              </a:rPr>
              <a:t>Background</a:t>
            </a:r>
            <a:endParaRPr sz="2650">
              <a:latin typeface="Corbel"/>
              <a:cs typeface="Corbel"/>
            </a:endParaRPr>
          </a:p>
          <a:p>
            <a:pPr marL="316865" indent="-304800">
              <a:lnSpc>
                <a:spcPct val="100000"/>
              </a:lnSpc>
              <a:spcBef>
                <a:spcPts val="640"/>
              </a:spcBef>
              <a:buClr>
                <a:srgbClr val="D5EBFF"/>
              </a:buClr>
              <a:buSzPct val="94339"/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2650" spc="5" dirty="0">
                <a:solidFill>
                  <a:srgbClr val="FFFFFF"/>
                </a:solidFill>
                <a:latin typeface="Corbel"/>
                <a:cs typeface="Corbel"/>
              </a:rPr>
              <a:t>No.</a:t>
            </a:r>
            <a:r>
              <a:rPr sz="26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spc="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6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years</a:t>
            </a:r>
            <a:r>
              <a:rPr sz="26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spc="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6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experience</a:t>
            </a:r>
            <a:endParaRPr sz="2650">
              <a:latin typeface="Corbel"/>
              <a:cs typeface="Corbel"/>
            </a:endParaRPr>
          </a:p>
          <a:p>
            <a:pPr marL="316865" indent="-304800">
              <a:lnSpc>
                <a:spcPct val="100000"/>
              </a:lnSpc>
              <a:spcBef>
                <a:spcPts val="645"/>
              </a:spcBef>
              <a:buClr>
                <a:srgbClr val="D5EBFF"/>
              </a:buClr>
              <a:buSzPct val="94339"/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2650" spc="-5" dirty="0">
                <a:solidFill>
                  <a:srgbClr val="FFFFFF"/>
                </a:solidFill>
                <a:latin typeface="Corbel"/>
                <a:cs typeface="Corbel"/>
              </a:rPr>
              <a:t>Occupational</a:t>
            </a:r>
            <a:r>
              <a:rPr sz="26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spc="-5" dirty="0">
                <a:solidFill>
                  <a:srgbClr val="FFFFFF"/>
                </a:solidFill>
                <a:latin typeface="Corbel"/>
                <a:cs typeface="Corbel"/>
              </a:rPr>
              <a:t>background-</a:t>
            </a:r>
            <a:endParaRPr sz="2650">
              <a:latin typeface="Corbel"/>
              <a:cs typeface="Corbel"/>
            </a:endParaRPr>
          </a:p>
          <a:p>
            <a:pPr marL="316865" indent="-304800">
              <a:lnSpc>
                <a:spcPct val="100000"/>
              </a:lnSpc>
              <a:spcBef>
                <a:spcPts val="650"/>
              </a:spcBef>
              <a:buClr>
                <a:srgbClr val="D5EBFF"/>
              </a:buClr>
              <a:buSzPct val="94339"/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Educational</a:t>
            </a:r>
            <a:r>
              <a:rPr sz="26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spc="-5" dirty="0">
                <a:solidFill>
                  <a:srgbClr val="FFFFFF"/>
                </a:solidFill>
                <a:latin typeface="Corbel"/>
                <a:cs typeface="Corbel"/>
              </a:rPr>
              <a:t>background-</a:t>
            </a:r>
            <a:endParaRPr sz="2650">
              <a:latin typeface="Corbel"/>
              <a:cs typeface="Corbel"/>
            </a:endParaRPr>
          </a:p>
          <a:p>
            <a:pPr marL="316865" indent="-304800">
              <a:lnSpc>
                <a:spcPct val="100000"/>
              </a:lnSpc>
              <a:spcBef>
                <a:spcPts val="635"/>
              </a:spcBef>
              <a:buClr>
                <a:srgbClr val="D5EBFF"/>
              </a:buClr>
              <a:buSzPct val="94339"/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Parental</a:t>
            </a:r>
            <a:r>
              <a:rPr sz="26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spc="-5" dirty="0">
                <a:solidFill>
                  <a:srgbClr val="FFFFFF"/>
                </a:solidFill>
                <a:latin typeface="Corbel"/>
                <a:cs typeface="Corbel"/>
              </a:rPr>
              <a:t>background</a:t>
            </a:r>
            <a:endParaRPr sz="2650">
              <a:latin typeface="Corbel"/>
              <a:cs typeface="Corbel"/>
            </a:endParaRPr>
          </a:p>
          <a:p>
            <a:pPr marL="316865" marR="5080" indent="-304800">
              <a:lnSpc>
                <a:spcPct val="100600"/>
              </a:lnSpc>
              <a:spcBef>
                <a:spcPts val="625"/>
              </a:spcBef>
              <a:buClr>
                <a:srgbClr val="D5EBFF"/>
              </a:buClr>
              <a:buSzPct val="94339"/>
              <a:buFont typeface="Wingdings"/>
              <a:buChar char=""/>
              <a:tabLst>
                <a:tab pos="316865" algn="l"/>
                <a:tab pos="317500" algn="l"/>
              </a:tabLst>
            </a:pP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Sometimes </a:t>
            </a:r>
            <a:r>
              <a:rPr sz="2650" spc="-5" dirty="0">
                <a:solidFill>
                  <a:srgbClr val="FFFFFF"/>
                </a:solidFill>
                <a:latin typeface="Corbel"/>
                <a:cs typeface="Corbel"/>
              </a:rPr>
              <a:t>children </a:t>
            </a: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continue </a:t>
            </a:r>
            <a:r>
              <a:rPr sz="2650" spc="-5" dirty="0">
                <a:solidFill>
                  <a:srgbClr val="FFFFFF"/>
                </a:solidFill>
                <a:latin typeface="Corbel"/>
                <a:cs typeface="Corbel"/>
              </a:rPr>
              <a:t>their </a:t>
            </a: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family business </a:t>
            </a:r>
            <a:r>
              <a:rPr sz="2650" spc="5" dirty="0">
                <a:solidFill>
                  <a:srgbClr val="FFFFFF"/>
                </a:solidFill>
                <a:latin typeface="Corbel"/>
                <a:cs typeface="Corbel"/>
              </a:rPr>
              <a:t> and </a:t>
            </a:r>
            <a:r>
              <a:rPr sz="2650" spc="-10" dirty="0">
                <a:solidFill>
                  <a:srgbClr val="FFFFFF"/>
                </a:solidFill>
                <a:latin typeface="Corbel"/>
                <a:cs typeface="Corbel"/>
              </a:rPr>
              <a:t>make </a:t>
            </a:r>
            <a:r>
              <a:rPr sz="2650" spc="5" dirty="0">
                <a:solidFill>
                  <a:srgbClr val="FFFFFF"/>
                </a:solidFill>
                <a:latin typeface="Corbel"/>
                <a:cs typeface="Corbel"/>
              </a:rPr>
              <a:t>some </a:t>
            </a: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changes in the existing business in </a:t>
            </a:r>
            <a:r>
              <a:rPr sz="26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650" spc="5" dirty="0">
                <a:solidFill>
                  <a:srgbClr val="FFFFFF"/>
                </a:solidFill>
                <a:latin typeface="Corbel"/>
                <a:cs typeface="Corbel"/>
              </a:rPr>
              <a:t>form of some new </a:t>
            </a:r>
            <a:r>
              <a:rPr sz="2650" spc="-10" dirty="0">
                <a:solidFill>
                  <a:srgbClr val="FFFFFF"/>
                </a:solidFill>
                <a:latin typeface="Corbel"/>
                <a:cs typeface="Corbel"/>
              </a:rPr>
              <a:t>technology, </a:t>
            </a:r>
            <a:r>
              <a:rPr sz="2650" spc="5" dirty="0">
                <a:solidFill>
                  <a:srgbClr val="FFFFFF"/>
                </a:solidFill>
                <a:latin typeface="Corbel"/>
                <a:cs typeface="Corbel"/>
              </a:rPr>
              <a:t>new </a:t>
            </a: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process, </a:t>
            </a:r>
            <a:r>
              <a:rPr sz="2650" spc="5" dirty="0">
                <a:solidFill>
                  <a:srgbClr val="FFFFFF"/>
                </a:solidFill>
                <a:latin typeface="Corbel"/>
                <a:cs typeface="Corbel"/>
              </a:rPr>
              <a:t> new </a:t>
            </a: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product etc. they are </a:t>
            </a:r>
            <a:r>
              <a:rPr sz="2650" spc="-5" dirty="0">
                <a:solidFill>
                  <a:srgbClr val="FFFFFF"/>
                </a:solidFill>
                <a:latin typeface="Corbel"/>
                <a:cs typeface="Corbel"/>
              </a:rPr>
              <a:t>called </a:t>
            </a:r>
            <a:r>
              <a:rPr sz="2650" dirty="0">
                <a:solidFill>
                  <a:srgbClr val="FFFFFF"/>
                </a:solidFill>
                <a:latin typeface="Corbel"/>
                <a:cs typeface="Corbel"/>
              </a:rPr>
              <a:t>second generation </a:t>
            </a:r>
            <a:r>
              <a:rPr sz="2650" spc="-5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Corbel"/>
                <a:cs typeface="Corbel"/>
              </a:rPr>
              <a:t>entrepreneur.</a:t>
            </a:r>
            <a:endParaRPr sz="26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45643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Political</a:t>
            </a:r>
            <a:r>
              <a:rPr spc="-290" dirty="0"/>
              <a:t> </a:t>
            </a:r>
            <a:r>
              <a:rPr spc="-90"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7864" y="1814652"/>
            <a:ext cx="7518400" cy="4436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 marR="5080" indent="-30480">
              <a:lnSpc>
                <a:spcPct val="1004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The extent and process of government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direct or indirect </a:t>
            </a:r>
            <a:r>
              <a:rPr sz="2450" spc="-4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intervention</a:t>
            </a: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influence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on businesses in</a:t>
            </a: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spc="-15" dirty="0">
                <a:solidFill>
                  <a:srgbClr val="FFFFFF"/>
                </a:solidFill>
                <a:latin typeface="Corbel"/>
                <a:cs typeface="Corbel"/>
              </a:rPr>
              <a:t>economy.</a:t>
            </a:r>
            <a:endParaRPr sz="24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Political</a:t>
            </a:r>
            <a:r>
              <a:rPr sz="24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r>
              <a:rPr sz="24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include</a:t>
            </a:r>
            <a:endParaRPr sz="2450">
              <a:latin typeface="Corbel"/>
              <a:cs typeface="Corbel"/>
            </a:endParaRPr>
          </a:p>
          <a:p>
            <a:pPr marL="292735" marR="1164590" indent="-280670">
              <a:lnSpc>
                <a:spcPct val="100000"/>
              </a:lnSpc>
              <a:spcBef>
                <a:spcPts val="580"/>
              </a:spcBef>
              <a:buClr>
                <a:srgbClr val="D5EBFF"/>
              </a:buClr>
              <a:buSzPct val="93877"/>
              <a:buFont typeface="Wingdings"/>
              <a:buChar char=""/>
              <a:tabLst>
                <a:tab pos="292735" algn="l"/>
                <a:tab pos="293370" algn="l"/>
              </a:tabLst>
            </a:pP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tax </a:t>
            </a: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policy,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labour </a:t>
            </a:r>
            <a:r>
              <a:rPr sz="2450" spc="-15" dirty="0">
                <a:solidFill>
                  <a:srgbClr val="FFFFFF"/>
                </a:solidFill>
                <a:latin typeface="Corbel"/>
                <a:cs typeface="Corbel"/>
              </a:rPr>
              <a:t>law,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environmental </a:t>
            </a:r>
            <a:r>
              <a:rPr sz="2450" spc="-20" dirty="0">
                <a:solidFill>
                  <a:srgbClr val="FFFFFF"/>
                </a:solidFill>
                <a:latin typeface="Corbel"/>
                <a:cs typeface="Corbel"/>
              </a:rPr>
              <a:t>law,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trade </a:t>
            </a:r>
            <a:r>
              <a:rPr sz="2450" spc="-4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restrictions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etc.</a:t>
            </a:r>
            <a:endParaRPr sz="2450">
              <a:latin typeface="Corbel"/>
              <a:cs typeface="Corbel"/>
            </a:endParaRPr>
          </a:p>
          <a:p>
            <a:pPr marL="292735" marR="171450" indent="-280670">
              <a:lnSpc>
                <a:spcPct val="100299"/>
              </a:lnSpc>
              <a:spcBef>
                <a:spcPts val="580"/>
              </a:spcBef>
              <a:buClr>
                <a:srgbClr val="D5EBFF"/>
              </a:buClr>
              <a:buSzPct val="93877"/>
              <a:buFont typeface="Wingdings"/>
              <a:buChar char=""/>
              <a:tabLst>
                <a:tab pos="292735" algn="l"/>
                <a:tab pos="293370" algn="l"/>
              </a:tabLst>
            </a:pP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Political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factors may also include goods and services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which the government wants to provide or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be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provided </a:t>
            </a:r>
            <a:r>
              <a:rPr sz="2450" spc="-4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(merit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goods) and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those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that the government does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not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 want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provided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(demerit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goods).</a:t>
            </a:r>
            <a:endParaRPr sz="2450">
              <a:latin typeface="Corbel"/>
              <a:cs typeface="Corbel"/>
            </a:endParaRPr>
          </a:p>
          <a:p>
            <a:pPr marL="292735" marR="159385" indent="-280670">
              <a:lnSpc>
                <a:spcPct val="100400"/>
              </a:lnSpc>
              <a:spcBef>
                <a:spcPts val="565"/>
              </a:spcBef>
              <a:buClr>
                <a:srgbClr val="D5EBFF"/>
              </a:buClr>
              <a:buSzPct val="93877"/>
              <a:buFont typeface="Wingdings"/>
              <a:buChar char=""/>
              <a:tabLst>
                <a:tab pos="292735" algn="l"/>
                <a:tab pos="293370" algn="l"/>
              </a:tabLst>
            </a:pP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Furthermore, governments have great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influence on the </a:t>
            </a:r>
            <a:r>
              <a:rPr sz="2450" spc="-4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health,</a:t>
            </a: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education,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and infrastructure</a:t>
            </a: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 a</a:t>
            </a: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nation.</a:t>
            </a:r>
            <a:endParaRPr sz="24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32321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Entrepreneur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462" y="1403540"/>
            <a:ext cx="7487920" cy="4226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999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 word "entrepreneur" is derived from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French root ‘entreprendre’, meaning,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"to 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undertake”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 is commonly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used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describe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 individual who organizes and operates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business</a:t>
            </a:r>
            <a:r>
              <a:rPr sz="3000" spc="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or</a:t>
            </a:r>
            <a:r>
              <a:rPr sz="3000" spc="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businesses,</a:t>
            </a:r>
            <a:r>
              <a:rPr sz="3000" spc="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taking</a:t>
            </a:r>
            <a:r>
              <a:rPr sz="3000" spc="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3000" spc="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financial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risk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do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so.</a:t>
            </a:r>
            <a:endParaRPr sz="3000">
              <a:latin typeface="Corbel"/>
              <a:cs typeface="Corbel"/>
            </a:endParaRPr>
          </a:p>
          <a:p>
            <a:pPr marL="354965" marR="56515" indent="-342900" algn="just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Arial MT"/>
              <a:buChar char="•"/>
              <a:tabLst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 term "entrepreneur" seems to have been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introduced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into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economic theory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sz="3000" spc="-1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Cantillon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Corbel"/>
                <a:cs typeface="Corbel"/>
              </a:rPr>
              <a:t>(1755)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42976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Economic</a:t>
            </a:r>
            <a:r>
              <a:rPr spc="-285" dirty="0"/>
              <a:t> </a:t>
            </a:r>
            <a:r>
              <a:rPr spc="-90"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462" y="1460779"/>
            <a:ext cx="7342505" cy="486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88290" indent="-3429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Labour: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Availability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 quality rather than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quantity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Corbel"/>
                <a:cs typeface="Corbel"/>
              </a:rPr>
              <a:t>labour.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Entrepreneurship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encouraged if there is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mobile and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flexible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labour force.</a:t>
            </a:r>
            <a:endParaRPr sz="3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ap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l:</a:t>
            </a:r>
            <a:r>
              <a:rPr sz="3000" spc="-1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Ad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equ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rc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ap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tal</a:t>
            </a:r>
            <a:endParaRPr sz="3000">
              <a:latin typeface="Corbel"/>
              <a:cs typeface="Corbel"/>
            </a:endParaRPr>
          </a:p>
          <a:p>
            <a:pPr marL="354965" marR="40640" indent="-342900">
              <a:lnSpc>
                <a:spcPct val="99900"/>
              </a:lnSpc>
              <a:spcBef>
                <a:spcPts val="705"/>
              </a:spcBef>
            </a:pP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Market: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Understanding of latest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market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trends </a:t>
            </a:r>
            <a:r>
              <a:rPr sz="3000" spc="-5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000" spc="-55" dirty="0">
                <a:solidFill>
                  <a:srgbClr val="FFFFFF"/>
                </a:solidFill>
                <a:latin typeface="Corbel"/>
                <a:cs typeface="Corbel"/>
              </a:rPr>
              <a:t>k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hni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q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r>
              <a:rPr sz="3000" spc="-2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z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and  composition of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market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both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influence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entrepreneurship</a:t>
            </a:r>
            <a:endParaRPr sz="3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Raw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material:</a:t>
            </a:r>
            <a:r>
              <a:rPr sz="3000" spc="-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Adequate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supply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raw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material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37655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Social</a:t>
            </a:r>
            <a:r>
              <a:rPr spc="-290" dirty="0"/>
              <a:t> </a:t>
            </a:r>
            <a:r>
              <a:rPr spc="-90"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378" y="1389138"/>
            <a:ext cx="7532370" cy="490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 marR="133350" indent="-291465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4117"/>
              <a:buFont typeface="Wingdings"/>
              <a:buChar char=""/>
              <a:tabLst>
                <a:tab pos="368300" algn="l"/>
                <a:tab pos="368935" algn="l"/>
              </a:tabLst>
            </a:pPr>
            <a:r>
              <a:rPr dirty="0"/>
              <a:t>	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 F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ac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sz="2550" spc="-1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5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ar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 ce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ai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 c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ul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ura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25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ra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ce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 a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d 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values in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every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society which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influence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the’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actions of </a:t>
            </a:r>
            <a:r>
              <a:rPr sz="2550" spc="-5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individuals. It has also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defined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limits 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social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 mobility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 of</a:t>
            </a:r>
            <a:r>
              <a:rPr sz="25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individuals.</a:t>
            </a:r>
            <a:endParaRPr sz="2550">
              <a:latin typeface="Corbel"/>
              <a:cs typeface="Corbel"/>
            </a:endParaRPr>
          </a:p>
          <a:p>
            <a:pPr marL="303530" marR="5080" indent="-291465">
              <a:lnSpc>
                <a:spcPct val="100000"/>
              </a:lnSpc>
              <a:spcBef>
                <a:spcPts val="570"/>
              </a:spcBef>
              <a:buClr>
                <a:srgbClr val="D5EBFF"/>
              </a:buClr>
              <a:buSzPct val="94117"/>
              <a:buFont typeface="Wingdings"/>
              <a:buChar char=""/>
              <a:tabLst>
                <a:tab pos="302895" algn="l"/>
                <a:tab pos="304165" algn="l"/>
              </a:tabLst>
            </a:pP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Attitude of the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Society: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Certain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societies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encourage 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innovations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and appreciate entrepreneurs’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actions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550" spc="-5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rewards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20" dirty="0">
                <a:solidFill>
                  <a:srgbClr val="FFFFFF"/>
                </a:solidFill>
                <a:latin typeface="Corbel"/>
                <a:cs typeface="Corbel"/>
              </a:rPr>
              <a:t>like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 profits.</a:t>
            </a:r>
            <a:endParaRPr sz="2550">
              <a:latin typeface="Corbel"/>
              <a:cs typeface="Corbel"/>
            </a:endParaRPr>
          </a:p>
          <a:p>
            <a:pPr marL="303530" marR="26670" indent="-291465">
              <a:lnSpc>
                <a:spcPct val="100000"/>
              </a:lnSpc>
              <a:spcBef>
                <a:spcPts val="580"/>
              </a:spcBef>
              <a:buClr>
                <a:srgbClr val="D5EBFF"/>
              </a:buClr>
              <a:buSzPct val="94117"/>
              <a:buFont typeface="Wingdings"/>
              <a:buChar char=""/>
              <a:tabLst>
                <a:tab pos="302895" algn="l"/>
                <a:tab pos="304165" algn="l"/>
              </a:tabLst>
            </a:pP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Certain others 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do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not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tolerate changes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and in such 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circumstances,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entrepreneurship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cannot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20" dirty="0">
                <a:solidFill>
                  <a:srgbClr val="FFFFFF"/>
                </a:solidFill>
                <a:latin typeface="Corbel"/>
                <a:cs typeface="Corbel"/>
              </a:rPr>
              <a:t>take</a:t>
            </a:r>
            <a:r>
              <a:rPr sz="25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root and </a:t>
            </a:r>
            <a:r>
              <a:rPr sz="2550" spc="-4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20" dirty="0">
                <a:solidFill>
                  <a:srgbClr val="FFFFFF"/>
                </a:solidFill>
                <a:latin typeface="Corbel"/>
                <a:cs typeface="Corbel"/>
              </a:rPr>
              <a:t>grow.</a:t>
            </a:r>
            <a:endParaRPr sz="2550">
              <a:latin typeface="Corbel"/>
              <a:cs typeface="Corbel"/>
            </a:endParaRPr>
          </a:p>
          <a:p>
            <a:pPr marL="303530" marR="326390" indent="-291465">
              <a:lnSpc>
                <a:spcPct val="100000"/>
              </a:lnSpc>
              <a:spcBef>
                <a:spcPts val="580"/>
              </a:spcBef>
              <a:buClr>
                <a:srgbClr val="D5EBFF"/>
              </a:buClr>
              <a:buSzPct val="94117"/>
              <a:buFont typeface="Wingdings"/>
              <a:buChar char=""/>
              <a:tabLst>
                <a:tab pos="302895" algn="l"/>
                <a:tab pos="304165" algn="l"/>
              </a:tabLst>
            </a:pPr>
            <a:r>
              <a:rPr sz="2550" spc="-15" dirty="0">
                <a:solidFill>
                  <a:srgbClr val="FFFFFF"/>
                </a:solidFill>
                <a:latin typeface="Corbel"/>
                <a:cs typeface="Corbel"/>
              </a:rPr>
              <a:t>Similarly,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some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societies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have</a:t>
            </a:r>
            <a:r>
              <a:rPr sz="25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inherent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15" dirty="0">
                <a:solidFill>
                  <a:srgbClr val="FFFFFF"/>
                </a:solidFill>
                <a:latin typeface="Corbel"/>
                <a:cs typeface="Corbel"/>
              </a:rPr>
              <a:t>dislike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for </a:t>
            </a:r>
            <a:r>
              <a:rPr sz="2550" spc="-4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any</a:t>
            </a:r>
            <a:r>
              <a:rPr sz="25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money-making 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activity</a:t>
            </a:r>
            <a:endParaRPr sz="25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1816100"/>
            <a:ext cx="7378700" cy="1396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000" spc="-55" dirty="0">
                <a:solidFill>
                  <a:srgbClr val="FFFFFF"/>
                </a:solidFill>
                <a:latin typeface="Corbel"/>
                <a:cs typeface="Corbel"/>
              </a:rPr>
              <a:t>k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d :</a:t>
            </a:r>
            <a:r>
              <a:rPr sz="3000" spc="-2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hi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s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r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z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e 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family,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type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 family and economic status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family.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56280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Technological</a:t>
            </a:r>
            <a:r>
              <a:rPr spc="-275" dirty="0"/>
              <a:t> </a:t>
            </a:r>
            <a:r>
              <a:rPr spc="-90"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3262" y="1632140"/>
            <a:ext cx="8379459" cy="431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9050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Research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 Development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Corbel"/>
                <a:cs typeface="Corbel"/>
              </a:rPr>
              <a:t>(R&amp;D)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activity,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automation, technology incentives and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rate of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technological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change.</a:t>
            </a:r>
            <a:endParaRPr sz="3000">
              <a:latin typeface="Corbel"/>
              <a:cs typeface="Corbel"/>
            </a:endParaRPr>
          </a:p>
          <a:p>
            <a:pPr marL="354965" marR="5080" indent="-342900">
              <a:lnSpc>
                <a:spcPct val="99800"/>
              </a:lnSpc>
              <a:spcBef>
                <a:spcPts val="70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They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determine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barriers to 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entry,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minimum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efficient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production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level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influence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outsourcing </a:t>
            </a:r>
            <a:r>
              <a:rPr sz="3000" spc="-5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decisions.</a:t>
            </a:r>
            <a:endParaRPr sz="3000">
              <a:latin typeface="Corbel"/>
              <a:cs typeface="Corbel"/>
            </a:endParaRPr>
          </a:p>
          <a:p>
            <a:pPr marL="354965" marR="3422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  <a:tab pos="2678430" algn="l"/>
              </a:tabLst>
            </a:pP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Technological	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shifts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affect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costs,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quality,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stimulate further invention, innovation and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competition.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390131"/>
            <a:ext cx="7526655" cy="3312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99800"/>
              </a:lnSpc>
              <a:spcBef>
                <a:spcPts val="10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Technology</a:t>
            </a:r>
            <a:r>
              <a:rPr sz="3000" spc="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3000" spc="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3000" spc="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art</a:t>
            </a:r>
            <a:r>
              <a:rPr sz="3000" spc="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converting</a:t>
            </a:r>
            <a:r>
              <a:rPr sz="3000" spc="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natural resources into goods and services that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more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beneficial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to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society.</a:t>
            </a:r>
            <a:endParaRPr sz="3000">
              <a:latin typeface="Corbel"/>
              <a:cs typeface="Corbel"/>
            </a:endParaRPr>
          </a:p>
          <a:p>
            <a:pPr marL="354965" marR="129539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  <a:tab pos="4998085" algn="l"/>
                <a:tab pos="5915660" algn="l"/>
              </a:tabLst>
            </a:pP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Due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to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technological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development	new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products, new production process, new raw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material ,new researches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are	encouraged</a:t>
            </a:r>
            <a:r>
              <a:rPr sz="30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for </a:t>
            </a:r>
            <a:r>
              <a:rPr sz="3000" spc="-5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modernization.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34988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Legal</a:t>
            </a:r>
            <a:r>
              <a:rPr spc="-305" dirty="0"/>
              <a:t> </a:t>
            </a:r>
            <a:r>
              <a:rPr spc="-90"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462" y="1816100"/>
            <a:ext cx="7516495" cy="285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Included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this component are discrimination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law,</a:t>
            </a:r>
            <a:r>
              <a:rPr sz="3000" spc="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consumer</a:t>
            </a:r>
            <a:r>
              <a:rPr sz="3000" spc="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law,</a:t>
            </a:r>
            <a:r>
              <a:rPr sz="3000" spc="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antitrust</a:t>
            </a:r>
            <a:r>
              <a:rPr sz="3000" spc="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law,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employment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Corbel"/>
                <a:cs typeface="Corbel"/>
              </a:rPr>
              <a:t>law,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 health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 safety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Corbel"/>
                <a:cs typeface="Corbel"/>
              </a:rPr>
              <a:t>law.</a:t>
            </a:r>
            <a:endParaRPr sz="3000">
              <a:latin typeface="Corbel"/>
              <a:cs typeface="Corbel"/>
            </a:endParaRPr>
          </a:p>
          <a:p>
            <a:pPr marL="354965" marR="612775" indent="-342900">
              <a:lnSpc>
                <a:spcPct val="998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These factors can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affect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how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company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operates, its costs, and the demand for its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products.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48291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Ecological</a:t>
            </a:r>
            <a:r>
              <a:rPr spc="-310" dirty="0"/>
              <a:t> </a:t>
            </a:r>
            <a:r>
              <a:rPr spc="-90"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462" y="1816100"/>
            <a:ext cx="7480934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17475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These include environmental aspects such as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weather,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climate, and climate change, which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may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affect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industries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like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tourism,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farming,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insurance.</a:t>
            </a:r>
            <a:endParaRPr sz="3000">
              <a:latin typeface="Corbel"/>
              <a:cs typeface="Corbel"/>
            </a:endParaRPr>
          </a:p>
          <a:p>
            <a:pPr marL="354965" marR="5080" indent="-342900">
              <a:lnSpc>
                <a:spcPct val="999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Growing awareness of the potential impacts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 climate change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affecting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how companies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operate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 the products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they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Corbel"/>
                <a:cs typeface="Corbel"/>
              </a:rPr>
              <a:t>offer,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both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creating new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markets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diminishing or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destroying existing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ones.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27006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M</a:t>
            </a:r>
            <a:r>
              <a:rPr spc="-114" dirty="0"/>
              <a:t>o</a:t>
            </a:r>
            <a:r>
              <a:rPr spc="-100" dirty="0"/>
              <a:t>ti</a:t>
            </a:r>
            <a:r>
              <a:rPr spc="-114" dirty="0"/>
              <a:t>v</a:t>
            </a:r>
            <a:r>
              <a:rPr spc="-100" dirty="0"/>
              <a:t>at</a:t>
            </a:r>
            <a:r>
              <a:rPr spc="-114" dirty="0"/>
              <a:t>i</a:t>
            </a:r>
            <a:r>
              <a:rPr spc="-100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3985" y="1816100"/>
            <a:ext cx="7534275" cy="447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8930" marR="5080" indent="-316865">
              <a:lnSpc>
                <a:spcPct val="100200"/>
              </a:lnSpc>
              <a:spcBef>
                <a:spcPts val="105"/>
              </a:spcBef>
              <a:buClr>
                <a:srgbClr val="D5EBFF"/>
              </a:buClr>
              <a:buSzPct val="94545"/>
              <a:buFont typeface="Wingdings"/>
              <a:buChar char=""/>
              <a:tabLst>
                <a:tab pos="328930" algn="l"/>
                <a:tab pos="329565" algn="l"/>
              </a:tabLst>
            </a:pP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word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Motivation has been 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derived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from the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 word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“Motive” .Motive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may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be 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defined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as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inner </a:t>
            </a:r>
            <a:r>
              <a:rPr sz="2750" spc="-5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state of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our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mind that moves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or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activates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or 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energise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directs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our behaviour towards our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goal.</a:t>
            </a:r>
            <a:endParaRPr sz="2750">
              <a:latin typeface="Corbel"/>
              <a:cs typeface="Corbel"/>
            </a:endParaRPr>
          </a:p>
          <a:p>
            <a:pPr marL="328930" indent="-316865">
              <a:lnSpc>
                <a:spcPct val="100000"/>
              </a:lnSpc>
              <a:spcBef>
                <a:spcPts val="645"/>
              </a:spcBef>
              <a:buClr>
                <a:srgbClr val="D5EBFF"/>
              </a:buClr>
              <a:buSzPct val="94545"/>
              <a:buFont typeface="Wingdings"/>
              <a:buChar char=""/>
              <a:tabLst>
                <a:tab pos="328930" algn="l"/>
                <a:tab pos="329565" algn="l"/>
              </a:tabLst>
            </a:pP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Motivation</a:t>
            </a:r>
            <a:r>
              <a:rPr sz="27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7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7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drive</a:t>
            </a:r>
            <a:r>
              <a:rPr sz="27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achieve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7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target.</a:t>
            </a:r>
            <a:endParaRPr sz="2750">
              <a:latin typeface="Corbel"/>
              <a:cs typeface="Corbel"/>
            </a:endParaRPr>
          </a:p>
          <a:p>
            <a:pPr marL="328930" marR="252095" indent="-316865">
              <a:lnSpc>
                <a:spcPct val="100299"/>
              </a:lnSpc>
              <a:spcBef>
                <a:spcPts val="645"/>
              </a:spcBef>
              <a:buClr>
                <a:srgbClr val="D5EBFF"/>
              </a:buClr>
              <a:buSzPct val="94545"/>
              <a:buFont typeface="Wingdings"/>
              <a:buChar char=""/>
              <a:tabLst>
                <a:tab pos="328930" algn="l"/>
                <a:tab pos="329565" algn="l"/>
              </a:tabLst>
            </a:pP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Motives are the expressions of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person’s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goal </a:t>
            </a:r>
            <a:r>
              <a:rPr sz="2750" spc="5" dirty="0">
                <a:solidFill>
                  <a:srgbClr val="FFFFFF"/>
                </a:solidFill>
                <a:latin typeface="Corbel"/>
                <a:cs typeface="Corbel"/>
              </a:rPr>
              <a:t>or </a:t>
            </a:r>
            <a:r>
              <a:rPr sz="2750" spc="-5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needs.</a:t>
            </a:r>
            <a:endParaRPr sz="2750">
              <a:latin typeface="Corbel"/>
              <a:cs typeface="Corbel"/>
            </a:endParaRPr>
          </a:p>
          <a:p>
            <a:pPr marL="328930" marR="1090930" indent="-316865">
              <a:lnSpc>
                <a:spcPct val="100299"/>
              </a:lnSpc>
              <a:spcBef>
                <a:spcPts val="635"/>
              </a:spcBef>
              <a:buClr>
                <a:srgbClr val="D5EBFF"/>
              </a:buClr>
              <a:buSzPct val="94545"/>
              <a:buFont typeface="Wingdings"/>
              <a:buChar char=""/>
              <a:tabLst>
                <a:tab pos="328930" algn="l"/>
                <a:tab pos="329565" algn="l"/>
              </a:tabLst>
            </a:pP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They give direction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to human behaviour 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750" spc="-5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achieve</a:t>
            </a:r>
            <a:r>
              <a:rPr sz="27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goals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dirty="0">
                <a:solidFill>
                  <a:srgbClr val="FFFFFF"/>
                </a:solidFill>
                <a:latin typeface="Corbel"/>
                <a:cs typeface="Corbel"/>
              </a:rPr>
              <a:t>or </a:t>
            </a:r>
            <a:r>
              <a:rPr sz="2750" spc="-10" dirty="0">
                <a:solidFill>
                  <a:srgbClr val="FFFFFF"/>
                </a:solidFill>
                <a:latin typeface="Corbel"/>
                <a:cs typeface="Corbel"/>
              </a:rPr>
              <a:t>fulfil </a:t>
            </a:r>
            <a:r>
              <a:rPr sz="2750" spc="-5" dirty="0">
                <a:solidFill>
                  <a:srgbClr val="FFFFFF"/>
                </a:solidFill>
                <a:latin typeface="Corbel"/>
                <a:cs typeface="Corbel"/>
              </a:rPr>
              <a:t>needs.</a:t>
            </a:r>
            <a:endParaRPr sz="27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48291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Motivating</a:t>
            </a:r>
            <a:r>
              <a:rPr spc="-310" dirty="0"/>
              <a:t> </a:t>
            </a:r>
            <a:r>
              <a:rPr spc="-90" dirty="0"/>
              <a:t>Factors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462" y="1371729"/>
            <a:ext cx="6967220" cy="49377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Internal</a:t>
            </a:r>
            <a:r>
              <a:rPr sz="3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Desire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do</a:t>
            </a:r>
            <a:r>
              <a:rPr sz="30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Something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Educational</a:t>
            </a:r>
            <a:r>
              <a:rPr sz="30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Background</a:t>
            </a:r>
            <a:endParaRPr sz="3000">
              <a:latin typeface="Corbel"/>
              <a:cs typeface="Corbel"/>
            </a:endParaRPr>
          </a:p>
          <a:p>
            <a:pPr marL="12700" marR="4400550">
              <a:lnSpc>
                <a:spcPct val="119200"/>
              </a:lnSpc>
              <a:spcBef>
                <a:spcPts val="1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Experience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External</a:t>
            </a:r>
            <a:r>
              <a:rPr sz="3000" spc="-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Government</a:t>
            </a:r>
            <a:r>
              <a:rPr sz="3000" spc="-1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Assistance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Support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Availability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Raw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material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  <a:tab pos="443865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Encouragement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from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big	business</a:t>
            </a:r>
            <a:r>
              <a:rPr sz="30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houses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Promising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demand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product.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31584"/>
            <a:ext cx="6171565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80" dirty="0"/>
              <a:t>Other</a:t>
            </a:r>
            <a:r>
              <a:rPr sz="3200" spc="-200" dirty="0"/>
              <a:t> </a:t>
            </a:r>
            <a:r>
              <a:rPr sz="3200" spc="-85" dirty="0"/>
              <a:t>Factors</a:t>
            </a:r>
            <a:r>
              <a:rPr sz="3200" spc="-195" dirty="0"/>
              <a:t> </a:t>
            </a:r>
            <a:r>
              <a:rPr sz="3200" spc="-90" dirty="0"/>
              <a:t>Responsible</a:t>
            </a:r>
            <a:r>
              <a:rPr sz="3200" spc="-195" dirty="0"/>
              <a:t> </a:t>
            </a:r>
            <a:r>
              <a:rPr sz="3200" spc="-65" dirty="0"/>
              <a:t>for </a:t>
            </a:r>
            <a:r>
              <a:rPr sz="3200" spc="-1745" dirty="0"/>
              <a:t> </a:t>
            </a:r>
            <a:r>
              <a:rPr sz="3200" spc="-85" dirty="0"/>
              <a:t>Emergence</a:t>
            </a:r>
            <a:r>
              <a:rPr sz="3200" spc="-235" dirty="0"/>
              <a:t> </a:t>
            </a:r>
            <a:r>
              <a:rPr sz="3200" spc="-50" dirty="0"/>
              <a:t>of</a:t>
            </a:r>
            <a:r>
              <a:rPr sz="3200" spc="-229" dirty="0"/>
              <a:t> </a:t>
            </a:r>
            <a:r>
              <a:rPr sz="3200" spc="-90" dirty="0"/>
              <a:t>Entrepreneurship</a:t>
            </a:r>
            <a:endParaRPr sz="3200"/>
          </a:p>
          <a:p>
            <a:pPr marL="81280">
              <a:lnSpc>
                <a:spcPct val="100000"/>
              </a:lnSpc>
              <a:spcBef>
                <a:spcPts val="720"/>
              </a:spcBef>
            </a:pP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Background</a:t>
            </a:r>
            <a:r>
              <a:rPr sz="30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0462" y="1555688"/>
            <a:ext cx="6797040" cy="21196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Education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5" dirty="0">
                <a:solidFill>
                  <a:srgbClr val="FFFFFF"/>
                </a:solidFill>
                <a:latin typeface="Corbel"/>
                <a:cs typeface="Corbel"/>
              </a:rPr>
              <a:t>,Training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Experience</a:t>
            </a:r>
            <a:endParaRPr sz="3000">
              <a:latin typeface="Corbel"/>
              <a:cs typeface="Corbel"/>
            </a:endParaRPr>
          </a:p>
          <a:p>
            <a:pPr marL="354965" marR="508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Family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,Role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models and association with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similar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type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individuals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000" spc="-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ons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225" y="565099"/>
            <a:ext cx="8175625" cy="231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110" marR="5080" indent="-106045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Richard</a:t>
            </a:r>
            <a:r>
              <a:rPr sz="3000" b="1" spc="-1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Cantillon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sz="3000" b="1" spc="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person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who </a:t>
            </a:r>
            <a:r>
              <a:rPr sz="3000" spc="-5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pays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certain price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for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product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resell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it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at an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uncertain price,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thereby making decisions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about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obtaining and using the resources while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consequently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admitting the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risk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enterprise.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302516"/>
            <a:ext cx="7489825" cy="57607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Economic</a:t>
            </a:r>
            <a:r>
              <a:rPr sz="3000" spc="-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Supportive</a:t>
            </a:r>
            <a:r>
              <a:rPr sz="3000" spc="-1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Government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Policies</a:t>
            </a:r>
            <a:endParaRPr sz="3000">
              <a:latin typeface="Corbel"/>
              <a:cs typeface="Corbel"/>
            </a:endParaRPr>
          </a:p>
          <a:p>
            <a:pPr marL="354965" marR="105981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Availability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financial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assistance from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various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funding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bodies</a:t>
            </a:r>
            <a:endParaRPr sz="3000">
              <a:latin typeface="Corbel"/>
              <a:cs typeface="Corbel"/>
            </a:endParaRPr>
          </a:p>
          <a:p>
            <a:pPr marL="354965" marR="429259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Ancillary</a:t>
            </a:r>
            <a:r>
              <a:rPr sz="30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Support:</a:t>
            </a:r>
            <a:r>
              <a:rPr sz="30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Support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from</a:t>
            </a:r>
            <a:r>
              <a:rPr sz="30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Suppliers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, </a:t>
            </a:r>
            <a:r>
              <a:rPr sz="3000" spc="-5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Distributors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Retailers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etc.</a:t>
            </a:r>
            <a:endParaRPr sz="3000">
              <a:latin typeface="Corbel"/>
              <a:cs typeface="Corbel"/>
            </a:endParaRPr>
          </a:p>
          <a:p>
            <a:pPr marL="354965" marR="508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va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il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000" spc="-2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hn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ic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5" dirty="0">
                <a:solidFill>
                  <a:srgbClr val="FFFFFF"/>
                </a:solidFill>
                <a:latin typeface="Corbel"/>
                <a:cs typeface="Corbel"/>
              </a:rPr>
              <a:t>k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pr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mi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s , 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electricity,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Labour</a:t>
            </a:r>
            <a:endParaRPr sz="3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Reward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Recognisition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Social</a:t>
            </a:r>
            <a:r>
              <a:rPr sz="30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Status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Barriers</a:t>
            </a:r>
            <a:r>
              <a:rPr spc="-240" dirty="0"/>
              <a:t> </a:t>
            </a:r>
            <a:r>
              <a:rPr spc="-50" dirty="0"/>
              <a:t>to</a:t>
            </a:r>
            <a:r>
              <a:rPr spc="-235" dirty="0"/>
              <a:t> </a:t>
            </a:r>
            <a:r>
              <a:rPr spc="-100" dirty="0"/>
              <a:t>Entrepreneurial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655" y="1201087"/>
            <a:ext cx="7937500" cy="552196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650" b="1" spc="10" dirty="0">
                <a:solidFill>
                  <a:srgbClr val="FFFFFF"/>
                </a:solidFill>
                <a:latin typeface="Corbel"/>
                <a:cs typeface="Corbel"/>
              </a:rPr>
              <a:t>ENVIORNMENTAL</a:t>
            </a:r>
            <a:r>
              <a:rPr sz="1650" b="1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b="1" spc="15" dirty="0">
                <a:solidFill>
                  <a:srgbClr val="FFFFFF"/>
                </a:solidFill>
                <a:latin typeface="Corbel"/>
                <a:cs typeface="Corbel"/>
              </a:rPr>
              <a:t>BARRIERS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3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20" dirty="0">
                <a:solidFill>
                  <a:srgbClr val="FFFFFF"/>
                </a:solidFill>
                <a:latin typeface="Corbel"/>
                <a:cs typeface="Corbel"/>
              </a:rPr>
              <a:t>Raw</a:t>
            </a:r>
            <a:r>
              <a:rPr sz="16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material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2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Labour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2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Machinery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3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Land</a:t>
            </a:r>
            <a:r>
              <a:rPr sz="16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6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Corbel"/>
                <a:cs typeface="Corbel"/>
              </a:rPr>
              <a:t>Building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2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Infrastructure</a:t>
            </a:r>
            <a:r>
              <a:rPr sz="16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Corbel"/>
                <a:cs typeface="Corbel"/>
              </a:rPr>
              <a:t>Requirements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3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Financial</a:t>
            </a:r>
            <a:r>
              <a:rPr sz="165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Barriers</a:t>
            </a:r>
            <a:endParaRPr sz="1650">
              <a:latin typeface="Corbel"/>
              <a:cs typeface="Corbel"/>
            </a:endParaRPr>
          </a:p>
          <a:p>
            <a:pPr marL="57150">
              <a:lnSpc>
                <a:spcPct val="100000"/>
              </a:lnSpc>
              <a:spcBef>
                <a:spcPts val="420"/>
              </a:spcBef>
            </a:pPr>
            <a:r>
              <a:rPr sz="1650" b="1" spc="15" dirty="0">
                <a:solidFill>
                  <a:srgbClr val="FFFFFF"/>
                </a:solidFill>
                <a:latin typeface="Corbel"/>
                <a:cs typeface="Corbel"/>
              </a:rPr>
              <a:t>PERSONAL</a:t>
            </a:r>
            <a:r>
              <a:rPr sz="1650" b="1" spc="5" dirty="0">
                <a:solidFill>
                  <a:srgbClr val="FFFFFF"/>
                </a:solidFill>
                <a:latin typeface="Corbel"/>
                <a:cs typeface="Corbel"/>
              </a:rPr>
              <a:t> BARRIERS:These</a:t>
            </a:r>
            <a:r>
              <a:rPr sz="1650" b="1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Corbel"/>
                <a:cs typeface="Corbel"/>
              </a:rPr>
              <a:t>barriers</a:t>
            </a:r>
            <a:r>
              <a:rPr sz="165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sz="1650" b="1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Corbel"/>
                <a:cs typeface="Corbel"/>
              </a:rPr>
              <a:t>caused</a:t>
            </a:r>
            <a:r>
              <a:rPr sz="1650" b="1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b="1" spc="15" dirty="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sz="1650" b="1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Corbel"/>
                <a:cs typeface="Corbel"/>
              </a:rPr>
              <a:t>emotional</a:t>
            </a:r>
            <a:r>
              <a:rPr sz="165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Corbel"/>
                <a:cs typeface="Corbel"/>
              </a:rPr>
              <a:t>blocks</a:t>
            </a:r>
            <a:r>
              <a:rPr sz="165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b="1" spc="1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650" b="1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1650" b="1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b="1" spc="10" dirty="0">
                <a:solidFill>
                  <a:srgbClr val="FFFFFF"/>
                </a:solidFill>
                <a:latin typeface="Corbel"/>
                <a:cs typeface="Corbel"/>
              </a:rPr>
              <a:t>individual.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2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Lack</a:t>
            </a:r>
            <a:r>
              <a:rPr sz="16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65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Corbel"/>
                <a:cs typeface="Corbel"/>
              </a:rPr>
              <a:t>Confidence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3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Lack</a:t>
            </a:r>
            <a:r>
              <a:rPr sz="16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1650" spc="5" dirty="0">
                <a:solidFill>
                  <a:srgbClr val="FFFFFF"/>
                </a:solidFill>
                <a:latin typeface="Corbel"/>
                <a:cs typeface="Corbel"/>
              </a:rPr>
              <a:t>dependability</a:t>
            </a:r>
            <a:r>
              <a:rPr sz="16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16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Corbel"/>
                <a:cs typeface="Corbel"/>
              </a:rPr>
              <a:t>others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2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Lack</a:t>
            </a:r>
            <a:r>
              <a:rPr sz="16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6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Motivation</a:t>
            </a:r>
            <a:endParaRPr sz="1650">
              <a:latin typeface="Corbel"/>
              <a:cs typeface="Corbel"/>
            </a:endParaRPr>
          </a:p>
          <a:p>
            <a:pPr marL="247650" indent="-235585">
              <a:lnSpc>
                <a:spcPct val="100000"/>
              </a:lnSpc>
              <a:spcBef>
                <a:spcPts val="42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47650" algn="l"/>
                <a:tab pos="248285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Lack</a:t>
            </a:r>
            <a:r>
              <a:rPr sz="16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6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patience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3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5" dirty="0">
                <a:solidFill>
                  <a:srgbClr val="FFFFFF"/>
                </a:solidFill>
                <a:latin typeface="Corbel"/>
                <a:cs typeface="Corbel"/>
              </a:rPr>
              <a:t>Inability</a:t>
            </a:r>
            <a:r>
              <a:rPr sz="16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6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Corbel"/>
                <a:cs typeface="Corbel"/>
              </a:rPr>
              <a:t>Dream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2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Sense</a:t>
            </a:r>
            <a:r>
              <a:rPr sz="16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6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Corbel"/>
                <a:cs typeface="Corbel"/>
              </a:rPr>
              <a:t>embarrassment</a:t>
            </a:r>
            <a:endParaRPr sz="16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650" b="1" dirty="0">
                <a:solidFill>
                  <a:srgbClr val="FFFFFF"/>
                </a:solidFill>
                <a:latin typeface="Corbel"/>
                <a:cs typeface="Corbel"/>
              </a:rPr>
              <a:t>SOCIETAL</a:t>
            </a:r>
            <a:r>
              <a:rPr sz="1650" b="1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b="1" spc="15" dirty="0">
                <a:solidFill>
                  <a:srgbClr val="FFFFFF"/>
                </a:solidFill>
                <a:latin typeface="Corbel"/>
                <a:cs typeface="Corbel"/>
              </a:rPr>
              <a:t>BARRIERS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2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Pressure</a:t>
            </a:r>
            <a:r>
              <a:rPr sz="16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from</a:t>
            </a:r>
            <a:r>
              <a:rPr sz="16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community</a:t>
            </a:r>
            <a:endParaRPr sz="1650">
              <a:latin typeface="Corbel"/>
              <a:cs typeface="Corbel"/>
            </a:endParaRPr>
          </a:p>
          <a:p>
            <a:pPr marL="204470" indent="-192405">
              <a:lnSpc>
                <a:spcPct val="100000"/>
              </a:lnSpc>
              <a:spcBef>
                <a:spcPts val="42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05104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Pressure</a:t>
            </a:r>
            <a:r>
              <a:rPr sz="16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from</a:t>
            </a:r>
            <a:r>
              <a:rPr sz="16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Family</a:t>
            </a:r>
            <a:endParaRPr sz="1650">
              <a:latin typeface="Corbel"/>
              <a:cs typeface="Corbel"/>
            </a:endParaRPr>
          </a:p>
          <a:p>
            <a:pPr marL="247650" indent="-235585">
              <a:lnSpc>
                <a:spcPct val="100000"/>
              </a:lnSpc>
              <a:spcBef>
                <a:spcPts val="430"/>
              </a:spcBef>
              <a:buClr>
                <a:srgbClr val="D5EBFF"/>
              </a:buClr>
              <a:buSzPct val="96969"/>
              <a:buFont typeface="Wingdings"/>
              <a:buChar char=""/>
              <a:tabLst>
                <a:tab pos="247650" algn="l"/>
                <a:tab pos="248285" algn="l"/>
              </a:tabLst>
            </a:pP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Pressure</a:t>
            </a:r>
            <a:r>
              <a:rPr sz="16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from</a:t>
            </a:r>
            <a:r>
              <a:rPr sz="16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peer</a:t>
            </a:r>
            <a:r>
              <a:rPr sz="16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Corbel"/>
                <a:cs typeface="Corbel"/>
              </a:rPr>
              <a:t>group</a:t>
            </a:r>
            <a:endParaRPr sz="16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6514465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b="1" spc="-85" dirty="0">
                <a:latin typeface="Consolas"/>
                <a:cs typeface="Consolas"/>
              </a:rPr>
              <a:t>Classification</a:t>
            </a:r>
            <a:r>
              <a:rPr sz="3250" b="1" spc="-204" dirty="0">
                <a:latin typeface="Consolas"/>
                <a:cs typeface="Consolas"/>
              </a:rPr>
              <a:t> </a:t>
            </a:r>
            <a:r>
              <a:rPr sz="3250" b="1" spc="-40" dirty="0">
                <a:latin typeface="Consolas"/>
                <a:cs typeface="Consolas"/>
              </a:rPr>
              <a:t>of</a:t>
            </a:r>
            <a:r>
              <a:rPr sz="3250" b="1" spc="-204" dirty="0">
                <a:latin typeface="Consolas"/>
                <a:cs typeface="Consolas"/>
              </a:rPr>
              <a:t> </a:t>
            </a:r>
            <a:r>
              <a:rPr sz="3250" b="1" spc="-80" dirty="0">
                <a:latin typeface="Consolas"/>
                <a:cs typeface="Consolas"/>
              </a:rPr>
              <a:t>Entrepreneur</a:t>
            </a:r>
            <a:endParaRPr sz="325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0462" y="1728129"/>
            <a:ext cx="7482205" cy="384492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Classification</a:t>
            </a:r>
            <a:r>
              <a:rPr sz="3000" b="1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b="1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Entrepreneurs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 on</a:t>
            </a:r>
            <a:r>
              <a:rPr sz="3000" b="1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basis</a:t>
            </a:r>
            <a:r>
              <a:rPr sz="3000" b="1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5" dirty="0">
                <a:solidFill>
                  <a:srgbClr val="FFFFFF"/>
                </a:solidFill>
                <a:latin typeface="Corbel"/>
                <a:cs typeface="Corbel"/>
              </a:rPr>
              <a:t>Type</a:t>
            </a:r>
            <a:r>
              <a:rPr sz="3000" b="1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 business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Us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 o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000" b="1" spc="-2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19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ech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000" b="1" spc="-1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000" b="1" spc="-1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gy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Motivation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Growth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Stages</a:t>
            </a:r>
            <a:r>
              <a:rPr sz="3000" b="1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Development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Others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01" y="336499"/>
            <a:ext cx="2480945" cy="443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50" b="1" spc="-55" dirty="0">
                <a:solidFill>
                  <a:srgbClr val="FFFFFF"/>
                </a:solidFill>
                <a:latin typeface="Corbel"/>
                <a:cs typeface="Corbel"/>
              </a:rPr>
              <a:t>Type</a:t>
            </a:r>
            <a:r>
              <a:rPr sz="2750" b="1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b="1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750" b="1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50" b="1" spc="-10" dirty="0">
                <a:solidFill>
                  <a:srgbClr val="FFFFFF"/>
                </a:solidFill>
                <a:latin typeface="Corbel"/>
                <a:cs typeface="Corbel"/>
              </a:rPr>
              <a:t>business</a:t>
            </a:r>
            <a:endParaRPr sz="275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601" y="1235773"/>
            <a:ext cx="8019415" cy="545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43180" indent="-260350" algn="just">
              <a:lnSpc>
                <a:spcPct val="101099"/>
              </a:lnSpc>
              <a:spcBef>
                <a:spcPts val="100"/>
              </a:spcBef>
              <a:buClr>
                <a:srgbClr val="D5EBFF"/>
              </a:buClr>
              <a:buSzPct val="95555"/>
              <a:buFont typeface="Wingdings"/>
              <a:buChar char=""/>
              <a:tabLst>
                <a:tab pos="311150" algn="l"/>
              </a:tabLst>
            </a:pP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Business entrepreneur: Convert ideas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into reality;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deal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with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both </a:t>
            </a:r>
            <a:r>
              <a:rPr sz="2250" spc="-4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manufacturing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trading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aspect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of business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(Small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trading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250" spc="-4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manufacturing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business)</a:t>
            </a:r>
            <a:endParaRPr sz="2250">
              <a:latin typeface="Corbel"/>
              <a:cs typeface="Corbel"/>
            </a:endParaRPr>
          </a:p>
          <a:p>
            <a:pPr marL="310515" marR="862330" indent="-260350">
              <a:lnSpc>
                <a:spcPct val="101099"/>
              </a:lnSpc>
              <a:spcBef>
                <a:spcPts val="540"/>
              </a:spcBef>
              <a:buClr>
                <a:srgbClr val="D5EBFF"/>
              </a:buClr>
              <a:buSzPct val="95555"/>
              <a:buFont typeface="Wingdings"/>
              <a:buChar char=""/>
              <a:tabLst>
                <a:tab pos="310515" algn="l"/>
                <a:tab pos="311150" algn="l"/>
              </a:tabLst>
            </a:pP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Trading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entrepreneur: 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Trading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means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buying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finished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 product from the producer and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selling 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off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to the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customer </a:t>
            </a:r>
            <a:r>
              <a:rPr sz="2250" spc="-4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directly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or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through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retailer.</a:t>
            </a:r>
            <a:endParaRPr sz="2250">
              <a:latin typeface="Corbel"/>
              <a:cs typeface="Corbel"/>
            </a:endParaRPr>
          </a:p>
          <a:p>
            <a:pPr marL="560705" marR="59690" lvl="1" indent="-217170">
              <a:lnSpc>
                <a:spcPct val="101400"/>
              </a:lnSpc>
              <a:spcBef>
                <a:spcPts val="395"/>
              </a:spcBef>
              <a:buClr>
                <a:srgbClr val="E91479"/>
              </a:buClr>
              <a:buSzPct val="89743"/>
              <a:buFont typeface="Wingdings"/>
              <a:buChar char=""/>
              <a:tabLst>
                <a:tab pos="611505" algn="l"/>
                <a:tab pos="612140" algn="l"/>
              </a:tabLst>
            </a:pPr>
            <a:r>
              <a:rPr dirty="0"/>
              <a:t>	</a:t>
            </a:r>
            <a:r>
              <a:rPr sz="1950" spc="10" dirty="0">
                <a:solidFill>
                  <a:srgbClr val="FFFFFF"/>
                </a:solidFill>
                <a:latin typeface="Corbel"/>
                <a:cs typeface="Corbel"/>
              </a:rPr>
              <a:t>He 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has</a:t>
            </a:r>
            <a:r>
              <a:rPr sz="19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9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dirty="0">
                <a:solidFill>
                  <a:srgbClr val="FFFFFF"/>
                </a:solidFill>
                <a:latin typeface="Corbel"/>
                <a:cs typeface="Corbel"/>
              </a:rPr>
              <a:t>identify</a:t>
            </a:r>
            <a:r>
              <a:rPr sz="19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potential</a:t>
            </a:r>
            <a:r>
              <a:rPr sz="19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dirty="0">
                <a:solidFill>
                  <a:srgbClr val="FFFFFF"/>
                </a:solidFill>
                <a:latin typeface="Corbel"/>
                <a:cs typeface="Corbel"/>
              </a:rPr>
              <a:t>market,</a:t>
            </a:r>
            <a:r>
              <a:rPr sz="19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create</a:t>
            </a:r>
            <a:r>
              <a:rPr sz="1950" spc="10" dirty="0">
                <a:solidFill>
                  <a:srgbClr val="FFFFFF"/>
                </a:solidFill>
                <a:latin typeface="Corbel"/>
                <a:cs typeface="Corbel"/>
              </a:rPr>
              <a:t> demand 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through</a:t>
            </a:r>
            <a:r>
              <a:rPr sz="19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extensive </a:t>
            </a:r>
            <a:r>
              <a:rPr sz="19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advertisement</a:t>
            </a:r>
            <a:r>
              <a:rPr sz="19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spc="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 his</a:t>
            </a:r>
            <a:r>
              <a:rPr sz="19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product </a:t>
            </a:r>
            <a:r>
              <a:rPr sz="1950" spc="1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 thus</a:t>
            </a:r>
            <a:r>
              <a:rPr sz="19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inspire </a:t>
            </a:r>
            <a:r>
              <a:rPr sz="1950" spc="10" dirty="0">
                <a:solidFill>
                  <a:srgbClr val="FFFFFF"/>
                </a:solidFill>
                <a:latin typeface="Corbel"/>
                <a:cs typeface="Corbel"/>
              </a:rPr>
              <a:t>people</a:t>
            </a:r>
            <a:r>
              <a:rPr sz="19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19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buy his</a:t>
            </a:r>
            <a:r>
              <a:rPr sz="19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950" spc="5" dirty="0">
                <a:solidFill>
                  <a:srgbClr val="FFFFFF"/>
                </a:solidFill>
                <a:latin typeface="Corbel"/>
                <a:cs typeface="Corbel"/>
              </a:rPr>
              <a:t>product.</a:t>
            </a:r>
            <a:endParaRPr sz="1950">
              <a:latin typeface="Corbel"/>
              <a:cs typeface="Corbel"/>
            </a:endParaRPr>
          </a:p>
          <a:p>
            <a:pPr marL="310515" marR="502920" indent="-260350">
              <a:lnSpc>
                <a:spcPct val="101499"/>
              </a:lnSpc>
              <a:spcBef>
                <a:spcPts val="520"/>
              </a:spcBef>
              <a:buClr>
                <a:srgbClr val="D5EBFF"/>
              </a:buClr>
              <a:buSzPct val="95555"/>
              <a:buFont typeface="Wingdings"/>
              <a:buChar char=""/>
              <a:tabLst>
                <a:tab pos="310515" algn="l"/>
                <a:tab pos="311150" algn="l"/>
              </a:tabLst>
            </a:pP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Industrial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entrepreneur: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Undertakes manufacturing activities </a:t>
            </a:r>
            <a:r>
              <a:rPr sz="2250" spc="-4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only;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15" dirty="0">
                <a:solidFill>
                  <a:srgbClr val="FFFFFF"/>
                </a:solidFill>
                <a:latin typeface="Corbel"/>
                <a:cs typeface="Corbel"/>
              </a:rPr>
              <a:t>new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product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development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etc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 (textile,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electronics,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etc)</a:t>
            </a:r>
            <a:endParaRPr sz="2250">
              <a:latin typeface="Corbel"/>
              <a:cs typeface="Corbel"/>
            </a:endParaRPr>
          </a:p>
          <a:p>
            <a:pPr marL="310515" marR="694690" indent="-260350" algn="just">
              <a:lnSpc>
                <a:spcPct val="101299"/>
              </a:lnSpc>
              <a:spcBef>
                <a:spcPts val="520"/>
              </a:spcBef>
              <a:buClr>
                <a:srgbClr val="D5EBFF"/>
              </a:buClr>
              <a:buSzPct val="95555"/>
              <a:buFont typeface="Wingdings"/>
              <a:buChar char=""/>
              <a:tabLst>
                <a:tab pos="311150" algn="l"/>
              </a:tabLst>
            </a:pP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Corporate entrepreneur: Interested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management part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250" spc="-4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organisation; exceptional organising, coordinating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skills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2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manage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corporate</a:t>
            </a:r>
            <a:r>
              <a:rPr sz="22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undertaking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(Ambani,</a:t>
            </a:r>
            <a:r>
              <a:rPr sz="2250" spc="-1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35" dirty="0">
                <a:solidFill>
                  <a:srgbClr val="FFFFFF"/>
                </a:solidFill>
                <a:latin typeface="Corbel"/>
                <a:cs typeface="Corbel"/>
              </a:rPr>
              <a:t>Tata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families)</a:t>
            </a:r>
            <a:endParaRPr sz="2250">
              <a:latin typeface="Corbel"/>
              <a:cs typeface="Corbel"/>
            </a:endParaRPr>
          </a:p>
          <a:p>
            <a:pPr marL="310515" marR="586740" indent="-260350" algn="just">
              <a:lnSpc>
                <a:spcPct val="101099"/>
              </a:lnSpc>
              <a:spcBef>
                <a:spcPts val="535"/>
              </a:spcBef>
              <a:buClr>
                <a:srgbClr val="D5EBFF"/>
              </a:buClr>
              <a:buSzPct val="95555"/>
              <a:buFont typeface="Wingdings"/>
              <a:buChar char=""/>
              <a:tabLst>
                <a:tab pos="311150" algn="l"/>
              </a:tabLst>
            </a:pP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Agricultural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entrepreneur: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Production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marketing of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agricultural inputs</a:t>
            </a:r>
            <a:r>
              <a:rPr sz="225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outputs</a:t>
            </a:r>
            <a:r>
              <a:rPr sz="22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(Dairy,</a:t>
            </a:r>
            <a:r>
              <a:rPr sz="22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5" dirty="0">
                <a:solidFill>
                  <a:srgbClr val="FFFFFF"/>
                </a:solidFill>
                <a:latin typeface="Corbel"/>
                <a:cs typeface="Corbel"/>
              </a:rPr>
              <a:t>horticulture, forestry)</a:t>
            </a:r>
            <a:endParaRPr sz="22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262" y="171491"/>
            <a:ext cx="7659370" cy="449389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0"/>
              </a:spcBef>
            </a:pP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000" spc="-2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hnology</a:t>
            </a:r>
            <a:endParaRPr sz="3000">
              <a:latin typeface="Corbel"/>
              <a:cs typeface="Corbel"/>
            </a:endParaRPr>
          </a:p>
          <a:p>
            <a:pPr marL="354965" marR="244475" indent="-342900" algn="just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Technical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entrepreneur: Production oriented,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possesses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innovative skills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manufacturing,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quality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control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etc.</a:t>
            </a:r>
            <a:endParaRPr sz="3000">
              <a:latin typeface="Corbel"/>
              <a:cs typeface="Corbel"/>
            </a:endParaRPr>
          </a:p>
          <a:p>
            <a:pPr marL="354965" marR="5080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Non technical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entrepreneur: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Develops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marketing,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distribution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facilities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strategies</a:t>
            </a:r>
            <a:endParaRPr sz="3000">
              <a:latin typeface="Corbel"/>
              <a:cs typeface="Corbel"/>
            </a:endParaRPr>
          </a:p>
          <a:p>
            <a:pPr marL="354965" marR="4508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Professional entrepreneur: Uses the proceeds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from sale of one business to start another one.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Brimming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ideas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start new ventures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27006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M</a:t>
            </a:r>
            <a:r>
              <a:rPr spc="-114" dirty="0"/>
              <a:t>o</a:t>
            </a:r>
            <a:r>
              <a:rPr spc="-100" dirty="0"/>
              <a:t>ti</a:t>
            </a:r>
            <a:r>
              <a:rPr spc="-114" dirty="0"/>
              <a:t>v</a:t>
            </a:r>
            <a:r>
              <a:rPr spc="-100" dirty="0"/>
              <a:t>at</a:t>
            </a:r>
            <a:r>
              <a:rPr spc="-114" dirty="0"/>
              <a:t>i</a:t>
            </a:r>
            <a:r>
              <a:rPr spc="-100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1374" y="1326857"/>
            <a:ext cx="7508875" cy="522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2890" marR="32384" indent="-250825" algn="just">
              <a:lnSpc>
                <a:spcPct val="99500"/>
              </a:lnSpc>
              <a:spcBef>
                <a:spcPts val="105"/>
              </a:spcBef>
              <a:buClr>
                <a:srgbClr val="D5EBFF"/>
              </a:buClr>
              <a:buSzPct val="93181"/>
              <a:buFont typeface="Wingdings"/>
              <a:buChar char=""/>
              <a:tabLst>
                <a:tab pos="263525" algn="l"/>
              </a:tabLst>
            </a:pPr>
            <a:r>
              <a:rPr sz="2200" b="1" spc="-10" dirty="0">
                <a:solidFill>
                  <a:srgbClr val="FFFFFF"/>
                </a:solidFill>
                <a:latin typeface="Corbel"/>
                <a:cs typeface="Corbel"/>
              </a:rPr>
              <a:t>Pure entrepreneur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: Pure entrepreneur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one who may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or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may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not possess an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aptitude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for entrepreneurship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but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is tempted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by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the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monetary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rewards or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profits to be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earned from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business </a:t>
            </a:r>
            <a:r>
              <a:rPr sz="2200" spc="-4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venture.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He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status-conscious and</a:t>
            </a:r>
            <a:r>
              <a:rPr sz="2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wants recognition.</a:t>
            </a:r>
            <a:endParaRPr sz="2200">
              <a:latin typeface="Corbel"/>
              <a:cs typeface="Corbel"/>
            </a:endParaRPr>
          </a:p>
          <a:p>
            <a:pPr marL="262890" marR="179070" indent="-250825">
              <a:lnSpc>
                <a:spcPct val="99500"/>
              </a:lnSpc>
              <a:spcBef>
                <a:spcPts val="500"/>
              </a:spcBef>
              <a:buClr>
                <a:srgbClr val="D5EBFF"/>
              </a:buClr>
              <a:buSzPct val="93181"/>
              <a:buFont typeface="Wingdings"/>
              <a:buChar char=""/>
              <a:tabLst>
                <a:tab pos="262255" algn="l"/>
                <a:tab pos="263525" algn="l"/>
              </a:tabLst>
            </a:pPr>
            <a:r>
              <a:rPr sz="2200" b="1" spc="-15" dirty="0">
                <a:solidFill>
                  <a:srgbClr val="FFFFFF"/>
                </a:solidFill>
                <a:latin typeface="Corbel"/>
                <a:cs typeface="Corbel"/>
              </a:rPr>
              <a:t>Induced </a:t>
            </a:r>
            <a:r>
              <a:rPr sz="2200" b="1" spc="-10" dirty="0">
                <a:solidFill>
                  <a:srgbClr val="FFFFFF"/>
                </a:solidFill>
                <a:latin typeface="Corbel"/>
                <a:cs typeface="Corbel"/>
              </a:rPr>
              <a:t>entrepreneur: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Incentives, concessions,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benefits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offered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by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government for entrepreneurs motivates him.Most </a:t>
            </a:r>
            <a:r>
              <a:rPr sz="2200" spc="-4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of the entrepreneurs who enter into business are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induced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entrepreneur as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various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kinds of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financial,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technical and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managerial facilities are provided by the government to </a:t>
            </a:r>
            <a:r>
              <a:rPr sz="22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promote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entrepreneurship.</a:t>
            </a:r>
            <a:endParaRPr sz="2200">
              <a:latin typeface="Corbel"/>
              <a:cs typeface="Corbel"/>
            </a:endParaRPr>
          </a:p>
          <a:p>
            <a:pPr marL="262890" marR="5080" indent="-250825">
              <a:lnSpc>
                <a:spcPts val="2630"/>
              </a:lnSpc>
              <a:spcBef>
                <a:spcPts val="590"/>
              </a:spcBef>
              <a:buClr>
                <a:srgbClr val="D5EBFF"/>
              </a:buClr>
              <a:buSzPct val="93181"/>
              <a:buFont typeface="Wingdings"/>
              <a:buChar char=""/>
              <a:tabLst>
                <a:tab pos="262255" algn="l"/>
                <a:tab pos="263525" algn="l"/>
              </a:tabLst>
            </a:pPr>
            <a:r>
              <a:rPr sz="2200" b="1" spc="-10" dirty="0">
                <a:solidFill>
                  <a:srgbClr val="FFFFFF"/>
                </a:solidFill>
                <a:latin typeface="Corbel"/>
                <a:cs typeface="Corbel"/>
              </a:rPr>
              <a:t>Motivated entrepreneur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: Sense of achievement and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fulfillment </a:t>
            </a:r>
            <a:r>
              <a:rPr sz="2200" spc="-4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motivate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him</a:t>
            </a:r>
            <a:endParaRPr sz="2200">
              <a:latin typeface="Corbel"/>
              <a:cs typeface="Corbel"/>
            </a:endParaRPr>
          </a:p>
          <a:p>
            <a:pPr marL="262890" marR="51435" indent="-250825">
              <a:lnSpc>
                <a:spcPct val="99400"/>
              </a:lnSpc>
              <a:spcBef>
                <a:spcPts val="420"/>
              </a:spcBef>
              <a:buClr>
                <a:srgbClr val="D5EBFF"/>
              </a:buClr>
              <a:buSzPct val="93181"/>
              <a:buFont typeface="Wingdings"/>
              <a:buChar char=""/>
              <a:tabLst>
                <a:tab pos="262255" algn="l"/>
                <a:tab pos="263525" algn="l"/>
              </a:tabLst>
            </a:pPr>
            <a:r>
              <a:rPr sz="2200" b="1" spc="-10" dirty="0">
                <a:solidFill>
                  <a:srgbClr val="FFFFFF"/>
                </a:solidFill>
                <a:latin typeface="Corbel"/>
                <a:cs typeface="Corbel"/>
              </a:rPr>
              <a:t>Spontaneous entrepreneur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: Born entrepreneurs with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inborn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 traits of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confidence,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vision, initiative. These entrepreneurs start </a:t>
            </a:r>
            <a:r>
              <a:rPr sz="2200" spc="-4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their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business out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of their</a:t>
            </a:r>
            <a:r>
              <a:rPr sz="2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orbel"/>
                <a:cs typeface="Corbel"/>
              </a:rPr>
              <a:t>natural </a:t>
            </a:r>
            <a:r>
              <a:rPr sz="2200" spc="-10" dirty="0">
                <a:solidFill>
                  <a:srgbClr val="FFFFFF"/>
                </a:solidFill>
                <a:latin typeface="Corbel"/>
                <a:cs typeface="Corbel"/>
              </a:rPr>
              <a:t>talents.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664" y="264650"/>
            <a:ext cx="7980045" cy="64458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Growth</a:t>
            </a:r>
            <a:endParaRPr sz="2400">
              <a:latin typeface="Corbel"/>
              <a:cs typeface="Corbel"/>
            </a:endParaRPr>
          </a:p>
          <a:p>
            <a:pPr marL="288925" marR="168910" indent="-276860">
              <a:lnSpc>
                <a:spcPct val="101099"/>
              </a:lnSpc>
              <a:spcBef>
                <a:spcPts val="570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288925" algn="l"/>
                <a:tab pos="289560" algn="l"/>
              </a:tabLst>
            </a:pPr>
            <a:r>
              <a:rPr sz="2400" b="1" spc="10" dirty="0">
                <a:solidFill>
                  <a:srgbClr val="FFFFFF"/>
                </a:solidFill>
                <a:latin typeface="Corbel"/>
                <a:cs typeface="Corbel"/>
              </a:rPr>
              <a:t>Growth </a:t>
            </a:r>
            <a:r>
              <a:rPr sz="2400" b="1" spc="5" dirty="0">
                <a:solidFill>
                  <a:srgbClr val="FFFFFF"/>
                </a:solidFill>
                <a:latin typeface="Corbel"/>
                <a:cs typeface="Corbel"/>
              </a:rPr>
              <a:t>entrepreneur: 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who enters a sector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a high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growth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rate;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positive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thinker.</a:t>
            </a:r>
            <a:endParaRPr sz="2400">
              <a:latin typeface="Corbel"/>
              <a:cs typeface="Corbel"/>
            </a:endParaRPr>
          </a:p>
          <a:p>
            <a:pPr marL="288925" marR="5080" indent="-276860">
              <a:lnSpc>
                <a:spcPct val="101000"/>
              </a:lnSpc>
              <a:spcBef>
                <a:spcPts val="565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288925" algn="l"/>
                <a:tab pos="289560" algn="l"/>
              </a:tabLst>
            </a:pPr>
            <a:r>
              <a:rPr sz="2400" b="1" spc="10" dirty="0">
                <a:solidFill>
                  <a:srgbClr val="FFFFFF"/>
                </a:solidFill>
                <a:latin typeface="Corbel"/>
                <a:cs typeface="Corbel"/>
              </a:rPr>
              <a:t>Super growth</a:t>
            </a:r>
            <a:r>
              <a:rPr sz="240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b="1" spc="10" dirty="0">
                <a:solidFill>
                  <a:srgbClr val="FFFFFF"/>
                </a:solidFill>
                <a:latin typeface="Corbel"/>
                <a:cs typeface="Corbel"/>
              </a:rPr>
              <a:t>entrepreneur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sz="2400" spc="-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One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who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enters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business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400" spc="-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shows a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quick,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steep 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upward growth curve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terms of 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liquidity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funds,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profitability.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Stages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Development</a:t>
            </a:r>
            <a:endParaRPr sz="2400">
              <a:latin typeface="Corbel"/>
              <a:cs typeface="Corbel"/>
            </a:endParaRPr>
          </a:p>
          <a:p>
            <a:pPr marL="288925" marR="57150" indent="-276860" algn="just">
              <a:lnSpc>
                <a:spcPct val="101000"/>
              </a:lnSpc>
              <a:spcBef>
                <a:spcPts val="570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289560" algn="l"/>
              </a:tabLst>
            </a:pPr>
            <a:r>
              <a:rPr sz="2400" b="1" spc="5" dirty="0">
                <a:solidFill>
                  <a:srgbClr val="FFFFFF"/>
                </a:solidFill>
                <a:latin typeface="Corbel"/>
                <a:cs typeface="Corbel"/>
              </a:rPr>
              <a:t>First generation </a:t>
            </a:r>
            <a:r>
              <a:rPr sz="2400" b="1" spc="10" dirty="0">
                <a:solidFill>
                  <a:srgbClr val="FFFFFF"/>
                </a:solidFill>
                <a:latin typeface="Corbel"/>
                <a:cs typeface="Corbel"/>
              </a:rPr>
              <a:t>entrepreneur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: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Innovator,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risk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taker,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among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firsts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in family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enter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business</a:t>
            </a:r>
            <a:endParaRPr sz="2400">
              <a:latin typeface="Corbel"/>
              <a:cs typeface="Corbel"/>
            </a:endParaRPr>
          </a:p>
          <a:p>
            <a:pPr marL="288925" marR="67310" indent="-276860" algn="just">
              <a:lnSpc>
                <a:spcPct val="101000"/>
              </a:lnSpc>
              <a:spcBef>
                <a:spcPts val="570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289560" algn="l"/>
              </a:tabLst>
            </a:pPr>
            <a:r>
              <a:rPr sz="2400" b="1" spc="10" dirty="0">
                <a:solidFill>
                  <a:srgbClr val="FFFFFF"/>
                </a:solidFill>
                <a:latin typeface="Corbel"/>
                <a:cs typeface="Corbel"/>
              </a:rPr>
              <a:t>Modern entrepreneur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: 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who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undertakes those ventures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which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go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well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along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with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changing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demand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adapt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change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dynamic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market</a:t>
            </a:r>
            <a:endParaRPr sz="2400">
              <a:latin typeface="Corbel"/>
              <a:cs typeface="Corbel"/>
            </a:endParaRPr>
          </a:p>
          <a:p>
            <a:pPr marL="288925" marR="554355" indent="-276860">
              <a:lnSpc>
                <a:spcPct val="101000"/>
              </a:lnSpc>
              <a:spcBef>
                <a:spcPts val="575"/>
              </a:spcBef>
              <a:buClr>
                <a:srgbClr val="D5EBFF"/>
              </a:buClr>
              <a:buSzPct val="93750"/>
              <a:buFont typeface="Wingdings"/>
              <a:buChar char=""/>
              <a:tabLst>
                <a:tab pos="288925" algn="l"/>
                <a:tab pos="289560" algn="l"/>
              </a:tabLst>
            </a:pPr>
            <a:r>
              <a:rPr sz="2400" b="1" spc="5" dirty="0">
                <a:solidFill>
                  <a:srgbClr val="FFFFFF"/>
                </a:solidFill>
                <a:latin typeface="Corbel"/>
                <a:cs typeface="Corbel"/>
              </a:rPr>
              <a:t>Classical </a:t>
            </a:r>
            <a:r>
              <a:rPr sz="2400" b="1" spc="10" dirty="0">
                <a:solidFill>
                  <a:srgbClr val="FFFFFF"/>
                </a:solidFill>
                <a:latin typeface="Corbel"/>
                <a:cs typeface="Corbel"/>
              </a:rPr>
              <a:t>entrepreneur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: He is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stereotype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entrepreneur 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whose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aim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maximize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his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economic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returns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at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level </a:t>
            </a:r>
            <a:r>
              <a:rPr sz="2400" spc="-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consistent with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survival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of the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firm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with or without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element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growth.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16351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O</a:t>
            </a:r>
            <a:r>
              <a:rPr spc="-114" dirty="0"/>
              <a:t>t</a:t>
            </a:r>
            <a:r>
              <a:rPr spc="-100" dirty="0"/>
              <a:t>he</a:t>
            </a:r>
            <a:r>
              <a:rPr spc="-114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462" y="1728129"/>
            <a:ext cx="7274559" cy="16617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Area-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Rural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spc="-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Urban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r/A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n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000" spc="-1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20" dirty="0">
                <a:solidFill>
                  <a:srgbClr val="FFFFFF"/>
                </a:solidFill>
                <a:latin typeface="Corbel"/>
                <a:cs typeface="Corbel"/>
              </a:rPr>
              <a:t>W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en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tr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pr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Scale-</a:t>
            </a:r>
            <a:r>
              <a:rPr sz="3000" spc="-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Small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Large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scale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Concept</a:t>
            </a:r>
            <a:r>
              <a:rPr spc="-254" dirty="0"/>
              <a:t> </a:t>
            </a:r>
            <a:r>
              <a:rPr spc="-50" dirty="0"/>
              <a:t>of</a:t>
            </a:r>
            <a:r>
              <a:rPr spc="-250" dirty="0"/>
              <a:t> </a:t>
            </a:r>
            <a:r>
              <a:rPr spc="-100" dirty="0"/>
              <a:t>Entrepreneurship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09618" y="1895574"/>
            <a:ext cx="934085" cy="171450"/>
            <a:chOff x="2809618" y="1895574"/>
            <a:chExt cx="934085" cy="171450"/>
          </a:xfrm>
        </p:grpSpPr>
        <p:sp>
          <p:nvSpPr>
            <p:cNvPr id="4" name="object 4"/>
            <p:cNvSpPr/>
            <p:nvPr/>
          </p:nvSpPr>
          <p:spPr>
            <a:xfrm>
              <a:off x="2819158" y="1905114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838085" y="0"/>
                  </a:moveTo>
                  <a:lnTo>
                    <a:pt x="838085" y="37807"/>
                  </a:lnTo>
                  <a:lnTo>
                    <a:pt x="0" y="37807"/>
                  </a:lnTo>
                  <a:lnTo>
                    <a:pt x="0" y="114122"/>
                  </a:lnTo>
                  <a:lnTo>
                    <a:pt x="838085" y="114122"/>
                  </a:lnTo>
                  <a:lnTo>
                    <a:pt x="838085" y="152285"/>
                  </a:lnTo>
                  <a:lnTo>
                    <a:pt x="914400" y="75971"/>
                  </a:lnTo>
                  <a:lnTo>
                    <a:pt x="838085" y="0"/>
                  </a:lnTo>
                  <a:close/>
                </a:path>
              </a:pathLst>
            </a:custGeom>
            <a:solidFill>
              <a:srgbClr val="7ED0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9158" y="1905114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0" y="37807"/>
                  </a:moveTo>
                  <a:lnTo>
                    <a:pt x="838085" y="37807"/>
                  </a:lnTo>
                  <a:lnTo>
                    <a:pt x="838085" y="0"/>
                  </a:lnTo>
                  <a:lnTo>
                    <a:pt x="914400" y="75971"/>
                  </a:lnTo>
                  <a:lnTo>
                    <a:pt x="838085" y="152285"/>
                  </a:lnTo>
                  <a:lnTo>
                    <a:pt x="838085" y="114122"/>
                  </a:lnTo>
                  <a:lnTo>
                    <a:pt x="0" y="114122"/>
                  </a:lnTo>
                  <a:lnTo>
                    <a:pt x="0" y="37807"/>
                  </a:lnTo>
                  <a:close/>
                </a:path>
              </a:pathLst>
            </a:custGeom>
            <a:ln w="19079">
              <a:solidFill>
                <a:srgbClr val="5C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85844" y="1676514"/>
            <a:ext cx="1905000" cy="685800"/>
          </a:xfrm>
          <a:custGeom>
            <a:avLst/>
            <a:gdLst/>
            <a:ahLst/>
            <a:cxnLst/>
            <a:rect l="l" t="t" r="r" b="b"/>
            <a:pathLst>
              <a:path w="1905000" h="685800">
                <a:moveTo>
                  <a:pt x="1904758" y="0"/>
                </a:moveTo>
                <a:lnTo>
                  <a:pt x="0" y="0"/>
                </a:lnTo>
                <a:lnTo>
                  <a:pt x="0" y="685444"/>
                </a:lnTo>
                <a:lnTo>
                  <a:pt x="952550" y="685444"/>
                </a:lnTo>
                <a:lnTo>
                  <a:pt x="1904758" y="685444"/>
                </a:lnTo>
                <a:lnTo>
                  <a:pt x="1904758" y="0"/>
                </a:lnTo>
                <a:close/>
              </a:path>
            </a:pathLst>
          </a:custGeom>
          <a:solidFill>
            <a:srgbClr val="7ED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85844" y="1676514"/>
            <a:ext cx="1905000" cy="685800"/>
          </a:xfrm>
          <a:prstGeom prst="rect">
            <a:avLst/>
          </a:prstGeom>
          <a:ln w="19079">
            <a:solidFill>
              <a:srgbClr val="5C992A"/>
            </a:solidFill>
          </a:ln>
        </p:spPr>
        <p:txBody>
          <a:bodyPr vert="horz" wrap="square" lIns="0" tIns="205104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614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Entrepreneurship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5800" y="1752485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1980717" y="0"/>
                </a:moveTo>
                <a:lnTo>
                  <a:pt x="0" y="0"/>
                </a:lnTo>
                <a:lnTo>
                  <a:pt x="0" y="609117"/>
                </a:lnTo>
                <a:lnTo>
                  <a:pt x="990358" y="609117"/>
                </a:lnTo>
                <a:lnTo>
                  <a:pt x="1980717" y="609117"/>
                </a:lnTo>
                <a:lnTo>
                  <a:pt x="1980717" y="0"/>
                </a:lnTo>
                <a:close/>
              </a:path>
            </a:pathLst>
          </a:custGeom>
          <a:solidFill>
            <a:srgbClr val="7ED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5800" y="1752485"/>
            <a:ext cx="1981200" cy="609600"/>
          </a:xfrm>
          <a:prstGeom prst="rect">
            <a:avLst/>
          </a:prstGeom>
          <a:ln w="19079">
            <a:solidFill>
              <a:srgbClr val="5C992A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360680">
              <a:lnSpc>
                <a:spcPct val="100000"/>
              </a:lnSpc>
              <a:spcBef>
                <a:spcPts val="132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Entrepreneur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7644" y="1600200"/>
            <a:ext cx="1905000" cy="685800"/>
          </a:xfrm>
          <a:custGeom>
            <a:avLst/>
            <a:gdLst/>
            <a:ahLst/>
            <a:cxnLst/>
            <a:rect l="l" t="t" r="r" b="b"/>
            <a:pathLst>
              <a:path w="1905000" h="685800">
                <a:moveTo>
                  <a:pt x="1904758" y="0"/>
                </a:moveTo>
                <a:lnTo>
                  <a:pt x="0" y="0"/>
                </a:lnTo>
                <a:lnTo>
                  <a:pt x="0" y="685444"/>
                </a:lnTo>
                <a:lnTo>
                  <a:pt x="952550" y="685444"/>
                </a:lnTo>
                <a:lnTo>
                  <a:pt x="1904758" y="685444"/>
                </a:lnTo>
                <a:lnTo>
                  <a:pt x="1904758" y="0"/>
                </a:lnTo>
                <a:close/>
              </a:path>
            </a:pathLst>
          </a:custGeom>
          <a:solidFill>
            <a:srgbClr val="7ED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57644" y="1600200"/>
            <a:ext cx="1905000" cy="685800"/>
          </a:xfrm>
          <a:prstGeom prst="rect">
            <a:avLst/>
          </a:prstGeom>
          <a:ln w="19079">
            <a:solidFill>
              <a:srgbClr val="5C992A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Enterprise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57377" y="1971545"/>
            <a:ext cx="934085" cy="171450"/>
            <a:chOff x="5857377" y="1971545"/>
            <a:chExt cx="934085" cy="171450"/>
          </a:xfrm>
        </p:grpSpPr>
        <p:sp>
          <p:nvSpPr>
            <p:cNvPr id="13" name="object 13"/>
            <p:cNvSpPr/>
            <p:nvPr/>
          </p:nvSpPr>
          <p:spPr>
            <a:xfrm>
              <a:off x="5866917" y="1981085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838085" y="0"/>
                  </a:moveTo>
                  <a:lnTo>
                    <a:pt x="838085" y="37795"/>
                  </a:lnTo>
                  <a:lnTo>
                    <a:pt x="0" y="37795"/>
                  </a:lnTo>
                  <a:lnTo>
                    <a:pt x="0" y="114109"/>
                  </a:lnTo>
                  <a:lnTo>
                    <a:pt x="838085" y="114109"/>
                  </a:lnTo>
                  <a:lnTo>
                    <a:pt x="838085" y="152273"/>
                  </a:lnTo>
                  <a:lnTo>
                    <a:pt x="914400" y="75958"/>
                  </a:lnTo>
                  <a:lnTo>
                    <a:pt x="838085" y="0"/>
                  </a:lnTo>
                  <a:close/>
                </a:path>
              </a:pathLst>
            </a:custGeom>
            <a:solidFill>
              <a:srgbClr val="7ED0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6917" y="1981085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0" y="37795"/>
                  </a:moveTo>
                  <a:lnTo>
                    <a:pt x="838085" y="37795"/>
                  </a:lnTo>
                  <a:lnTo>
                    <a:pt x="838085" y="0"/>
                  </a:lnTo>
                  <a:lnTo>
                    <a:pt x="914400" y="75958"/>
                  </a:lnTo>
                  <a:lnTo>
                    <a:pt x="838085" y="152273"/>
                  </a:lnTo>
                  <a:lnTo>
                    <a:pt x="838085" y="114109"/>
                  </a:lnTo>
                  <a:lnTo>
                    <a:pt x="0" y="114109"/>
                  </a:lnTo>
                  <a:lnTo>
                    <a:pt x="0" y="37795"/>
                  </a:lnTo>
                  <a:close/>
                </a:path>
              </a:pathLst>
            </a:custGeom>
            <a:ln w="19079">
              <a:solidFill>
                <a:srgbClr val="5C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533514" y="320040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1980730" y="0"/>
                </a:moveTo>
                <a:lnTo>
                  <a:pt x="0" y="0"/>
                </a:lnTo>
                <a:lnTo>
                  <a:pt x="0" y="609117"/>
                </a:lnTo>
                <a:lnTo>
                  <a:pt x="990371" y="609117"/>
                </a:lnTo>
                <a:lnTo>
                  <a:pt x="1980730" y="609117"/>
                </a:lnTo>
                <a:lnTo>
                  <a:pt x="1980730" y="0"/>
                </a:lnTo>
                <a:close/>
              </a:path>
            </a:pathLst>
          </a:custGeom>
          <a:solidFill>
            <a:srgbClr val="7ED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3514" y="3200400"/>
            <a:ext cx="1981200" cy="609600"/>
          </a:xfrm>
          <a:prstGeom prst="rect">
            <a:avLst/>
          </a:prstGeom>
          <a:ln w="19079">
            <a:solidFill>
              <a:srgbClr val="5C992A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800" spc="-20" dirty="0">
                <a:solidFill>
                  <a:srgbClr val="FFFFFF"/>
                </a:solidFill>
                <a:latin typeface="Corbel"/>
                <a:cs typeface="Corbel"/>
              </a:rPr>
              <a:t>Person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09885" y="3200400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1980717" y="0"/>
                </a:moveTo>
                <a:lnTo>
                  <a:pt x="0" y="0"/>
                </a:lnTo>
                <a:lnTo>
                  <a:pt x="0" y="609117"/>
                </a:lnTo>
                <a:lnTo>
                  <a:pt x="990358" y="609117"/>
                </a:lnTo>
                <a:lnTo>
                  <a:pt x="1980717" y="609117"/>
                </a:lnTo>
                <a:lnTo>
                  <a:pt x="1980717" y="0"/>
                </a:lnTo>
                <a:close/>
              </a:path>
            </a:pathLst>
          </a:custGeom>
          <a:solidFill>
            <a:srgbClr val="7ED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09885" y="3200400"/>
            <a:ext cx="1981200" cy="609600"/>
          </a:xfrm>
          <a:prstGeom prst="rect">
            <a:avLst/>
          </a:prstGeom>
          <a:ln w="19079">
            <a:solidFill>
              <a:srgbClr val="5C992A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roc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ess</a:t>
            </a:r>
            <a:r>
              <a:rPr sz="18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1800" spc="-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Ac</a:t>
            </a:r>
            <a:r>
              <a:rPr sz="1800" spc="-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58000" y="3124085"/>
            <a:ext cx="1981200" cy="609600"/>
          </a:xfrm>
          <a:custGeom>
            <a:avLst/>
            <a:gdLst/>
            <a:ahLst/>
            <a:cxnLst/>
            <a:rect l="l" t="t" r="r" b="b"/>
            <a:pathLst>
              <a:path w="1981200" h="609600">
                <a:moveTo>
                  <a:pt x="1980717" y="0"/>
                </a:moveTo>
                <a:lnTo>
                  <a:pt x="0" y="0"/>
                </a:lnTo>
                <a:lnTo>
                  <a:pt x="0" y="609117"/>
                </a:lnTo>
                <a:lnTo>
                  <a:pt x="990358" y="609117"/>
                </a:lnTo>
                <a:lnTo>
                  <a:pt x="1980717" y="609117"/>
                </a:lnTo>
                <a:lnTo>
                  <a:pt x="1980717" y="0"/>
                </a:lnTo>
                <a:close/>
              </a:path>
            </a:pathLst>
          </a:custGeom>
          <a:solidFill>
            <a:srgbClr val="7ED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58000" y="3124085"/>
            <a:ext cx="1981200" cy="609600"/>
          </a:xfrm>
          <a:prstGeom prst="rect">
            <a:avLst/>
          </a:prstGeom>
          <a:ln w="19079">
            <a:solidFill>
              <a:srgbClr val="5C992A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1800" spc="-5" dirty="0">
                <a:solidFill>
                  <a:srgbClr val="FFFFFF"/>
                </a:solidFill>
                <a:latin typeface="Corbel"/>
                <a:cs typeface="Corbel"/>
              </a:rPr>
              <a:t>Object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56977" y="3419460"/>
            <a:ext cx="934085" cy="171450"/>
            <a:chOff x="2656977" y="3419460"/>
            <a:chExt cx="934085" cy="171450"/>
          </a:xfrm>
        </p:grpSpPr>
        <p:sp>
          <p:nvSpPr>
            <p:cNvPr id="22" name="object 22"/>
            <p:cNvSpPr/>
            <p:nvPr/>
          </p:nvSpPr>
          <p:spPr>
            <a:xfrm>
              <a:off x="2666517" y="34290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838085" y="0"/>
                  </a:moveTo>
                  <a:lnTo>
                    <a:pt x="838085" y="37795"/>
                  </a:lnTo>
                  <a:lnTo>
                    <a:pt x="0" y="37795"/>
                  </a:lnTo>
                  <a:lnTo>
                    <a:pt x="0" y="114122"/>
                  </a:lnTo>
                  <a:lnTo>
                    <a:pt x="838085" y="114122"/>
                  </a:lnTo>
                  <a:lnTo>
                    <a:pt x="838085" y="152285"/>
                  </a:lnTo>
                  <a:lnTo>
                    <a:pt x="914400" y="75958"/>
                  </a:lnTo>
                  <a:lnTo>
                    <a:pt x="838085" y="0"/>
                  </a:lnTo>
                  <a:close/>
                </a:path>
              </a:pathLst>
            </a:custGeom>
            <a:solidFill>
              <a:srgbClr val="7ED0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66517" y="34290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0" y="37795"/>
                  </a:moveTo>
                  <a:lnTo>
                    <a:pt x="838085" y="37795"/>
                  </a:lnTo>
                  <a:lnTo>
                    <a:pt x="838085" y="0"/>
                  </a:lnTo>
                  <a:lnTo>
                    <a:pt x="914400" y="75958"/>
                  </a:lnTo>
                  <a:lnTo>
                    <a:pt x="838085" y="152285"/>
                  </a:lnTo>
                  <a:lnTo>
                    <a:pt x="838085" y="114122"/>
                  </a:lnTo>
                  <a:lnTo>
                    <a:pt x="0" y="114122"/>
                  </a:lnTo>
                  <a:lnTo>
                    <a:pt x="0" y="37795"/>
                  </a:lnTo>
                  <a:close/>
                </a:path>
              </a:pathLst>
            </a:custGeom>
            <a:ln w="19079">
              <a:solidFill>
                <a:srgbClr val="5C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857377" y="3419460"/>
            <a:ext cx="934085" cy="171450"/>
            <a:chOff x="5857377" y="3419460"/>
            <a:chExt cx="934085" cy="171450"/>
          </a:xfrm>
        </p:grpSpPr>
        <p:sp>
          <p:nvSpPr>
            <p:cNvPr id="25" name="object 25"/>
            <p:cNvSpPr/>
            <p:nvPr/>
          </p:nvSpPr>
          <p:spPr>
            <a:xfrm>
              <a:off x="5866917" y="34290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838085" y="0"/>
                  </a:moveTo>
                  <a:lnTo>
                    <a:pt x="838085" y="37795"/>
                  </a:lnTo>
                  <a:lnTo>
                    <a:pt x="0" y="37795"/>
                  </a:lnTo>
                  <a:lnTo>
                    <a:pt x="0" y="114122"/>
                  </a:lnTo>
                  <a:lnTo>
                    <a:pt x="838085" y="114122"/>
                  </a:lnTo>
                  <a:lnTo>
                    <a:pt x="838085" y="152285"/>
                  </a:lnTo>
                  <a:lnTo>
                    <a:pt x="914400" y="75958"/>
                  </a:lnTo>
                  <a:lnTo>
                    <a:pt x="838085" y="0"/>
                  </a:lnTo>
                  <a:close/>
                </a:path>
              </a:pathLst>
            </a:custGeom>
            <a:solidFill>
              <a:srgbClr val="7ED0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66917" y="3429000"/>
              <a:ext cx="914400" cy="152400"/>
            </a:xfrm>
            <a:custGeom>
              <a:avLst/>
              <a:gdLst/>
              <a:ahLst/>
              <a:cxnLst/>
              <a:rect l="l" t="t" r="r" b="b"/>
              <a:pathLst>
                <a:path w="914400" h="152400">
                  <a:moveTo>
                    <a:pt x="0" y="37795"/>
                  </a:moveTo>
                  <a:lnTo>
                    <a:pt x="838085" y="37795"/>
                  </a:lnTo>
                  <a:lnTo>
                    <a:pt x="838085" y="0"/>
                  </a:lnTo>
                  <a:lnTo>
                    <a:pt x="914400" y="75958"/>
                  </a:lnTo>
                  <a:lnTo>
                    <a:pt x="838085" y="152285"/>
                  </a:lnTo>
                  <a:lnTo>
                    <a:pt x="838085" y="114122"/>
                  </a:lnTo>
                  <a:lnTo>
                    <a:pt x="0" y="114122"/>
                  </a:lnTo>
                  <a:lnTo>
                    <a:pt x="0" y="37795"/>
                  </a:lnTo>
                  <a:close/>
                </a:path>
              </a:pathLst>
            </a:custGeom>
            <a:ln w="19079">
              <a:solidFill>
                <a:srgbClr val="5C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42976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Entrepreneurship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462" y="1816100"/>
            <a:ext cx="7465059" cy="431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Entrepreneurship can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be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described as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process of action an entrepreneur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undertakes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establish his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enterprise.</a:t>
            </a:r>
            <a:endParaRPr sz="30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5EBFF"/>
              </a:buClr>
              <a:buFont typeface="Wingdings"/>
              <a:buChar char=""/>
            </a:pPr>
            <a:endParaRPr sz="4050">
              <a:latin typeface="Corbel"/>
              <a:cs typeface="Corbel"/>
            </a:endParaRPr>
          </a:p>
          <a:p>
            <a:pPr marL="354965" indent="-342900">
              <a:lnSpc>
                <a:spcPts val="3595"/>
              </a:lnSpc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Entrepreneurship</a:t>
            </a:r>
            <a:r>
              <a:rPr sz="3000" b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dynamic</a:t>
            </a:r>
            <a:r>
              <a:rPr sz="3000" b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process</a:t>
            </a:r>
            <a:endParaRPr sz="3000">
              <a:latin typeface="Corbel"/>
              <a:cs typeface="Corbel"/>
            </a:endParaRPr>
          </a:p>
          <a:p>
            <a:pPr marL="354965" marR="236854">
              <a:lnSpc>
                <a:spcPts val="3600"/>
              </a:lnSpc>
              <a:spcBef>
                <a:spcPts val="114"/>
              </a:spcBef>
            </a:pP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vision,</a:t>
            </a:r>
            <a:r>
              <a:rPr sz="3000" b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change,</a:t>
            </a:r>
            <a:r>
              <a:rPr sz="3000" b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b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creation.</a:t>
            </a:r>
            <a:r>
              <a:rPr sz="3000" b="1" spc="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requires </a:t>
            </a:r>
            <a:r>
              <a:rPr sz="3000" b="1" spc="-6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application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of energy and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passion</a:t>
            </a:r>
            <a:endParaRPr sz="3000">
              <a:latin typeface="Corbel"/>
              <a:cs typeface="Corbel"/>
            </a:endParaRPr>
          </a:p>
          <a:p>
            <a:pPr marL="354965" marR="272415">
              <a:lnSpc>
                <a:spcPts val="3590"/>
              </a:lnSpc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towards the 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creation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and implementation </a:t>
            </a:r>
            <a:r>
              <a:rPr sz="3000" b="1" spc="-6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 new ideas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creative</a:t>
            </a:r>
            <a:r>
              <a:rPr sz="3000" b="1" spc="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solutions.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1816100"/>
            <a:ext cx="7282815" cy="285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1783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is a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person who starts an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enterprise.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He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searches for change and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responds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it.</a:t>
            </a:r>
            <a:endParaRPr sz="3000" dirty="0">
              <a:latin typeface="Corbel"/>
              <a:cs typeface="Corbel"/>
            </a:endParaRPr>
          </a:p>
          <a:p>
            <a:pPr marL="354965" marR="5080" indent="-342900">
              <a:lnSpc>
                <a:spcPct val="998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 is someone who perceives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opportunity,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organizes resources needed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for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exploiting that opportunity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 exploits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it.</a:t>
            </a:r>
            <a:endParaRPr sz="3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283222"/>
            <a:ext cx="191135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spc="-5" dirty="0">
                <a:solidFill>
                  <a:srgbClr val="D5EBFF"/>
                </a:solidFill>
                <a:latin typeface="Wingdings"/>
                <a:cs typeface="Wingdings"/>
              </a:rPr>
              <a:t></a:t>
            </a:r>
            <a:endParaRPr sz="285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3184" y="293649"/>
            <a:ext cx="7099934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99900"/>
              </a:lnSpc>
              <a:spcBef>
                <a:spcPts val="100"/>
              </a:spcBef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A.H. Cole “Entrepreneurship is the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purposeful activity of an individual or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group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 associated individuals,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undertaken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initiate, maintain or earn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profit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by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production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or distribution of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economic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goods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andservices”.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0462" y="3122891"/>
            <a:ext cx="64115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Entrepreneurship is the act of being an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entrepreneur.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4175" y="134315"/>
            <a:ext cx="2832735" cy="2698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" marR="5080" indent="-50165">
              <a:lnSpc>
                <a:spcPct val="120900"/>
              </a:lnSpc>
              <a:spcBef>
                <a:spcPts val="95"/>
              </a:spcBef>
            </a:pPr>
            <a:r>
              <a:rPr sz="2900" b="1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Ent</a:t>
            </a:r>
            <a:r>
              <a:rPr sz="29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r</a:t>
            </a:r>
            <a:r>
              <a:rPr sz="2900" b="1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ep</a:t>
            </a:r>
            <a:r>
              <a:rPr sz="29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r</a:t>
            </a:r>
            <a:r>
              <a:rPr sz="2900" b="1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e</a:t>
            </a:r>
            <a:r>
              <a:rPr sz="2900" b="1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n</a:t>
            </a:r>
            <a:r>
              <a:rPr sz="2900" b="1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e</a:t>
            </a:r>
            <a:r>
              <a:rPr sz="2900" b="1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u</a:t>
            </a:r>
            <a:r>
              <a:rPr sz="29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r</a:t>
            </a:r>
            <a:r>
              <a:rPr sz="2900" b="1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s</a:t>
            </a:r>
            <a:r>
              <a:rPr sz="2900" b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hip </a:t>
            </a:r>
            <a:r>
              <a:rPr sz="290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Process </a:t>
            </a:r>
            <a:r>
              <a:rPr sz="29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Organisation </a:t>
            </a:r>
            <a:r>
              <a:rPr sz="29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Innovation</a:t>
            </a:r>
            <a:endParaRPr sz="2900">
              <a:latin typeface="Corbel"/>
              <a:cs typeface="Corbel"/>
            </a:endParaRPr>
          </a:p>
          <a:p>
            <a:pPr marL="160020">
              <a:lnSpc>
                <a:spcPct val="100000"/>
              </a:lnSpc>
              <a:spcBef>
                <a:spcPts val="730"/>
              </a:spcBef>
            </a:pPr>
            <a:r>
              <a:rPr sz="2900" spc="-5" dirty="0">
                <a:solidFill>
                  <a:srgbClr val="FFFFFF"/>
                </a:solidFill>
                <a:latin typeface="Corbel"/>
                <a:cs typeface="Corbel"/>
              </a:rPr>
              <a:t>Risk-bearing</a:t>
            </a:r>
            <a:endParaRPr sz="29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9014" y="134315"/>
            <a:ext cx="2169160" cy="5817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900"/>
              </a:lnSpc>
              <a:spcBef>
                <a:spcPts val="95"/>
              </a:spcBef>
            </a:pPr>
            <a:r>
              <a:rPr sz="2900" b="1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Ent</a:t>
            </a:r>
            <a:r>
              <a:rPr sz="29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r</a:t>
            </a:r>
            <a:r>
              <a:rPr sz="2900" b="1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ep</a:t>
            </a:r>
            <a:r>
              <a:rPr sz="2900" b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r</a:t>
            </a:r>
            <a:r>
              <a:rPr sz="2900" b="1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e</a:t>
            </a:r>
            <a:r>
              <a:rPr sz="2900" b="1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n</a:t>
            </a:r>
            <a:r>
              <a:rPr sz="2900" b="1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e</a:t>
            </a:r>
            <a:r>
              <a:rPr sz="2900" b="1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u</a:t>
            </a:r>
            <a:r>
              <a:rPr sz="2900" b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rbel"/>
                <a:cs typeface="Corbel"/>
              </a:rPr>
              <a:t>r </a:t>
            </a:r>
            <a:r>
              <a:rPr sz="2900" b="1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Corbel"/>
                <a:cs typeface="Corbel"/>
              </a:rPr>
              <a:t>Person </a:t>
            </a:r>
            <a:r>
              <a:rPr sz="29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Organiser </a:t>
            </a:r>
            <a:r>
              <a:rPr sz="29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Innovator </a:t>
            </a:r>
            <a:r>
              <a:rPr sz="29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Corbel"/>
                <a:cs typeface="Corbel"/>
              </a:rPr>
              <a:t>Risk-bearer</a:t>
            </a:r>
            <a:endParaRPr sz="2900">
              <a:latin typeface="Corbel"/>
              <a:cs typeface="Corbel"/>
            </a:endParaRPr>
          </a:p>
          <a:p>
            <a:pPr marL="347980">
              <a:lnSpc>
                <a:spcPct val="100000"/>
              </a:lnSpc>
              <a:spcBef>
                <a:spcPts val="45"/>
              </a:spcBef>
            </a:pP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capacity</a:t>
            </a:r>
            <a:endParaRPr sz="2900">
              <a:latin typeface="Corbel"/>
              <a:cs typeface="Corbel"/>
            </a:endParaRPr>
          </a:p>
          <a:p>
            <a:pPr marL="12700" marR="617855">
              <a:lnSpc>
                <a:spcPts val="4210"/>
              </a:lnSpc>
              <a:spcBef>
                <a:spcPts val="265"/>
              </a:spcBef>
            </a:pPr>
            <a:r>
              <a:rPr sz="2900" spc="2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oti</a:t>
            </a:r>
            <a:r>
              <a:rPr sz="2900" spc="15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2900" spc="5" dirty="0">
                <a:solidFill>
                  <a:srgbClr val="FFFFFF"/>
                </a:solidFill>
                <a:latin typeface="Corbel"/>
                <a:cs typeface="Corbel"/>
              </a:rPr>
              <a:t>ator  </a:t>
            </a: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Creator </a:t>
            </a:r>
            <a:r>
              <a:rPr sz="29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Visualiser</a:t>
            </a:r>
            <a:endParaRPr sz="2900">
              <a:latin typeface="Corbel"/>
              <a:cs typeface="Corbel"/>
            </a:endParaRPr>
          </a:p>
          <a:p>
            <a:pPr marL="12700" marR="896619">
              <a:lnSpc>
                <a:spcPts val="4200"/>
              </a:lnSpc>
            </a:pPr>
            <a:r>
              <a:rPr sz="2900" spc="15" dirty="0">
                <a:solidFill>
                  <a:srgbClr val="FFFFFF"/>
                </a:solidFill>
                <a:latin typeface="Corbel"/>
                <a:cs typeface="Corbel"/>
              </a:rPr>
              <a:t>Leader </a:t>
            </a:r>
            <a:r>
              <a:rPr sz="29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9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2900" spc="3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itator</a:t>
            </a:r>
            <a:endParaRPr sz="29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3573" y="3254793"/>
            <a:ext cx="1777364" cy="26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3975">
              <a:lnSpc>
                <a:spcPct val="120900"/>
              </a:lnSpc>
              <a:spcBef>
                <a:spcPts val="95"/>
              </a:spcBef>
            </a:pP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Motivation </a:t>
            </a:r>
            <a:r>
              <a:rPr sz="2900" spc="-5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Creation </a:t>
            </a:r>
            <a:r>
              <a:rPr sz="29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Vision </a:t>
            </a:r>
            <a:r>
              <a:rPr sz="2900" spc="15" dirty="0">
                <a:solidFill>
                  <a:srgbClr val="FFFFFF"/>
                </a:solidFill>
                <a:latin typeface="Corbel"/>
                <a:cs typeface="Corbel"/>
              </a:rPr>
              <a:t> Leadership </a:t>
            </a:r>
            <a:r>
              <a:rPr sz="2900" spc="-5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900" spc="10" dirty="0">
                <a:solidFill>
                  <a:srgbClr val="FFFFFF"/>
                </a:solidFill>
                <a:latin typeface="Corbel"/>
                <a:cs typeface="Corbel"/>
              </a:rPr>
              <a:t>Imitation</a:t>
            </a:r>
            <a:endParaRPr sz="29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 marR="508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Nature</a:t>
            </a:r>
            <a:r>
              <a:rPr spc="-220" dirty="0"/>
              <a:t> </a:t>
            </a:r>
            <a:r>
              <a:rPr spc="-75" dirty="0"/>
              <a:t>and</a:t>
            </a:r>
            <a:r>
              <a:rPr spc="-235" dirty="0"/>
              <a:t> </a:t>
            </a:r>
            <a:r>
              <a:rPr spc="-100" dirty="0"/>
              <a:t>Characteristics </a:t>
            </a:r>
            <a:r>
              <a:rPr spc="-2185" dirty="0"/>
              <a:t> </a:t>
            </a:r>
            <a:r>
              <a:rPr spc="-50" dirty="0"/>
              <a:t>of</a:t>
            </a:r>
            <a:r>
              <a:rPr spc="-225" dirty="0"/>
              <a:t> </a:t>
            </a:r>
            <a:r>
              <a:rPr spc="-100" dirty="0"/>
              <a:t>Entrepreneurship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458" y="1816100"/>
            <a:ext cx="7254240" cy="4462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0515" marR="656590" indent="-298450">
              <a:lnSpc>
                <a:spcPct val="100000"/>
              </a:lnSpc>
              <a:spcBef>
                <a:spcPts val="110"/>
              </a:spcBef>
            </a:pP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1.Innovation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sz="2600" spc="-1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process</a:t>
            </a:r>
            <a:r>
              <a:rPr sz="26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commercialising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2600" spc="-5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invention</a:t>
            </a:r>
            <a:r>
              <a:rPr sz="2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innovation.</a:t>
            </a:r>
            <a:endParaRPr sz="2600">
              <a:latin typeface="Corbel"/>
              <a:cs typeface="Corbel"/>
            </a:endParaRPr>
          </a:p>
          <a:p>
            <a:pPr marL="338455" indent="-326390">
              <a:lnSpc>
                <a:spcPct val="100000"/>
              </a:lnSpc>
              <a:spcBef>
                <a:spcPts val="620"/>
              </a:spcBef>
              <a:buAutoNum type="alphaLcParenR"/>
              <a:tabLst>
                <a:tab pos="339090" algn="l"/>
              </a:tabLst>
            </a:pP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new</a:t>
            </a:r>
            <a:r>
              <a:rPr sz="26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products</a:t>
            </a:r>
            <a:r>
              <a:rPr sz="2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;</a:t>
            </a:r>
            <a:endParaRPr sz="2600">
              <a:latin typeface="Corbel"/>
              <a:cs typeface="Corbel"/>
            </a:endParaRPr>
          </a:p>
          <a:p>
            <a:pPr marL="347345" indent="-335280">
              <a:lnSpc>
                <a:spcPct val="100000"/>
              </a:lnSpc>
              <a:spcBef>
                <a:spcPts val="620"/>
              </a:spcBef>
              <a:buAutoNum type="alphaLcParenR"/>
              <a:tabLst>
                <a:tab pos="347980" algn="l"/>
              </a:tabLst>
            </a:pP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new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methods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 production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;</a:t>
            </a:r>
            <a:endParaRPr sz="2600">
              <a:latin typeface="Corbel"/>
              <a:cs typeface="Corbel"/>
            </a:endParaRPr>
          </a:p>
          <a:p>
            <a:pPr marL="320675" indent="-308610">
              <a:lnSpc>
                <a:spcPct val="100000"/>
              </a:lnSpc>
              <a:spcBef>
                <a:spcPts val="610"/>
              </a:spcBef>
              <a:buAutoNum type="alphaLcParenR"/>
              <a:tabLst>
                <a:tab pos="321310" algn="l"/>
              </a:tabLst>
            </a:pP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new</a:t>
            </a:r>
            <a:r>
              <a:rPr sz="260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markets</a:t>
            </a:r>
            <a:r>
              <a:rPr sz="26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;</a:t>
            </a:r>
            <a:endParaRPr sz="2600">
              <a:latin typeface="Corbel"/>
              <a:cs typeface="Corbel"/>
            </a:endParaRPr>
          </a:p>
          <a:p>
            <a:pPr marL="353695" indent="-341630">
              <a:lnSpc>
                <a:spcPct val="100000"/>
              </a:lnSpc>
              <a:spcBef>
                <a:spcPts val="615"/>
              </a:spcBef>
              <a:buAutoNum type="alphaLcParenR"/>
              <a:tabLst>
                <a:tab pos="354330" algn="l"/>
              </a:tabLst>
            </a:pP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new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sources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raw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material</a:t>
            </a:r>
            <a:endParaRPr sz="2600">
              <a:latin typeface="Corbel"/>
              <a:cs typeface="Corbel"/>
            </a:endParaRPr>
          </a:p>
          <a:p>
            <a:pPr marL="271145" indent="-259079">
              <a:lnSpc>
                <a:spcPct val="100000"/>
              </a:lnSpc>
              <a:spcBef>
                <a:spcPts val="615"/>
              </a:spcBef>
              <a:buAutoNum type="alphaLcParenR"/>
              <a:tabLst>
                <a:tab pos="271780" algn="l"/>
              </a:tabLst>
            </a:pP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New</a:t>
            </a:r>
            <a:r>
              <a:rPr sz="26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source</a:t>
            </a:r>
            <a:r>
              <a:rPr sz="2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capital</a:t>
            </a:r>
            <a:endParaRPr sz="2600">
              <a:latin typeface="Corbel"/>
              <a:cs typeface="Corbel"/>
            </a:endParaRPr>
          </a:p>
          <a:p>
            <a:pPr marL="310515" marR="5080" indent="-298450">
              <a:lnSpc>
                <a:spcPct val="100000"/>
              </a:lnSpc>
              <a:spcBef>
                <a:spcPts val="620"/>
              </a:spcBef>
            </a:pP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2.Motivation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: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Motivation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comes from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word </a:t>
            </a:r>
            <a:r>
              <a:rPr sz="26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‘motive’ 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(or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goal).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It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means the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urge in an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individual </a:t>
            </a:r>
            <a:r>
              <a:rPr sz="2600" spc="-50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achieve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particular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goal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293649"/>
            <a:ext cx="7363459" cy="431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99900"/>
              </a:lnSpc>
              <a:spcBef>
                <a:spcPts val="100"/>
              </a:spcBef>
              <a:buClr>
                <a:srgbClr val="FFFFFF"/>
              </a:buClr>
              <a:buFont typeface="Corbel"/>
              <a:buAutoNum type="arabicPeriod" startAt="3"/>
              <a:tabLst>
                <a:tab pos="361950" algn="l"/>
              </a:tabLst>
            </a:pP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k</a:t>
            </a:r>
            <a:r>
              <a:rPr sz="3000" spc="-20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29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ak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g :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spc="-165" dirty="0">
                <a:solidFill>
                  <a:srgbClr val="FFFFFF"/>
                </a:solidFill>
                <a:latin typeface="Corbel"/>
                <a:cs typeface="Corbel"/>
              </a:rPr>
              <a:t>k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-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k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tak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ng  decisions under conditions where the reward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on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certain action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known, but the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occurrence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event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uncertain.</a:t>
            </a:r>
            <a:endParaRPr sz="3000">
              <a:latin typeface="Corbel"/>
              <a:cs typeface="Corbel"/>
            </a:endParaRPr>
          </a:p>
          <a:p>
            <a:pPr marL="310515" marR="59055" indent="-310515">
              <a:lnSpc>
                <a:spcPct val="100000"/>
              </a:lnSpc>
              <a:spcBef>
                <a:spcPts val="690"/>
              </a:spcBef>
              <a:buAutoNum type="arabicPeriod" startAt="3"/>
              <a:tabLst>
                <a:tab pos="310515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Organisation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Building: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It means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ability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to  ‘multiply oneself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by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effectively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delegating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responsibility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to others.</a:t>
            </a:r>
            <a:endParaRPr sz="3000">
              <a:latin typeface="Corbel"/>
              <a:cs typeface="Corbel"/>
            </a:endParaRPr>
          </a:p>
          <a:p>
            <a:pPr marL="354965" marR="26670" indent="-114300">
              <a:lnSpc>
                <a:spcPct val="100000"/>
              </a:lnSpc>
              <a:spcBef>
                <a:spcPts val="700"/>
              </a:spcBef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Entrepreneurs are good leaders and excellent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administrator.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364578"/>
            <a:ext cx="7526655" cy="2856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86995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5.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Managerial-Skills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 Leadership: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Performance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 management functions using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different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managerial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skills.</a:t>
            </a:r>
            <a:endParaRPr sz="3000">
              <a:latin typeface="Corbel"/>
              <a:cs typeface="Corbel"/>
            </a:endParaRPr>
          </a:p>
          <a:p>
            <a:pPr marL="354965" marR="5080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6.Creative and purposeful activity: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Entrepreneurship is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creative response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changing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environment.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864"/>
            <a:ext cx="7552055" cy="433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spc="-75" dirty="0"/>
              <a:t>Difference</a:t>
            </a:r>
            <a:r>
              <a:rPr sz="2650" spc="-200" dirty="0"/>
              <a:t> </a:t>
            </a:r>
            <a:r>
              <a:rPr sz="2650" spc="-70" dirty="0"/>
              <a:t>between</a:t>
            </a:r>
            <a:r>
              <a:rPr sz="2650" spc="-185" dirty="0"/>
              <a:t> </a:t>
            </a:r>
            <a:r>
              <a:rPr sz="2650" spc="-75" dirty="0"/>
              <a:t>Entrepreneur</a:t>
            </a:r>
            <a:r>
              <a:rPr sz="2650" spc="-195" dirty="0"/>
              <a:t> </a:t>
            </a:r>
            <a:r>
              <a:rPr sz="2650" spc="-50" dirty="0"/>
              <a:t>and</a:t>
            </a:r>
            <a:r>
              <a:rPr sz="2650" spc="-195" dirty="0"/>
              <a:t> </a:t>
            </a:r>
            <a:r>
              <a:rPr sz="2650" spc="-70" dirty="0"/>
              <a:t>Manager</a:t>
            </a:r>
            <a:endParaRPr sz="2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634" y="1700276"/>
            <a:ext cx="8660879" cy="439200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637" y="476643"/>
            <a:ext cx="2796540" cy="4912995"/>
          </a:xfrm>
          <a:custGeom>
            <a:avLst/>
            <a:gdLst/>
            <a:ahLst/>
            <a:cxnLst/>
            <a:rect l="l" t="t" r="r" b="b"/>
            <a:pathLst>
              <a:path w="2796540" h="4912995">
                <a:moveTo>
                  <a:pt x="2796120" y="0"/>
                </a:moveTo>
                <a:lnTo>
                  <a:pt x="0" y="0"/>
                </a:lnTo>
                <a:lnTo>
                  <a:pt x="0" y="4912550"/>
                </a:lnTo>
                <a:lnTo>
                  <a:pt x="2796120" y="4912550"/>
                </a:lnTo>
                <a:lnTo>
                  <a:pt x="2796120" y="0"/>
                </a:lnTo>
                <a:close/>
              </a:path>
            </a:pathLst>
          </a:custGeom>
          <a:solidFill>
            <a:srgbClr val="7ED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4377" y="909256"/>
            <a:ext cx="163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rbel"/>
                <a:cs typeface="Corbel"/>
              </a:rPr>
              <a:t>Primary</a:t>
            </a:r>
            <a:r>
              <a:rPr sz="1800" b="1" spc="-6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Motives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377" y="2052256"/>
            <a:ext cx="171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Ti</a:t>
            </a:r>
            <a:r>
              <a:rPr sz="1800" b="1" spc="-5" dirty="0">
                <a:latin typeface="Corbel"/>
                <a:cs typeface="Corbel"/>
              </a:rPr>
              <a:t>m</a:t>
            </a:r>
            <a:r>
              <a:rPr sz="1800" b="1" dirty="0">
                <a:latin typeface="Corbel"/>
                <a:cs typeface="Corbel"/>
              </a:rPr>
              <a:t>e</a:t>
            </a:r>
            <a:r>
              <a:rPr sz="1800" b="1" spc="-80" dirty="0">
                <a:latin typeface="Corbel"/>
                <a:cs typeface="Corbel"/>
              </a:rPr>
              <a:t> </a:t>
            </a:r>
            <a:r>
              <a:rPr sz="1800" b="1" spc="5" dirty="0">
                <a:latin typeface="Corbel"/>
                <a:cs typeface="Corbel"/>
              </a:rPr>
              <a:t>O</a:t>
            </a:r>
            <a:r>
              <a:rPr sz="1800" b="1" spc="-15" dirty="0">
                <a:latin typeface="Corbel"/>
                <a:cs typeface="Corbel"/>
              </a:rPr>
              <a:t>r</a:t>
            </a:r>
            <a:r>
              <a:rPr sz="1800" b="1" spc="-10" dirty="0">
                <a:latin typeface="Corbel"/>
                <a:cs typeface="Corbel"/>
              </a:rPr>
              <a:t>i</a:t>
            </a:r>
            <a:r>
              <a:rPr sz="1800" b="1" spc="5" dirty="0">
                <a:latin typeface="Corbel"/>
                <a:cs typeface="Corbel"/>
              </a:rPr>
              <a:t>e</a:t>
            </a:r>
            <a:r>
              <a:rPr sz="1800" b="1" spc="-10" dirty="0">
                <a:latin typeface="Corbel"/>
                <a:cs typeface="Corbel"/>
              </a:rPr>
              <a:t>n</a:t>
            </a:r>
            <a:r>
              <a:rPr sz="1800" b="1" dirty="0">
                <a:latin typeface="Corbel"/>
                <a:cs typeface="Corbel"/>
              </a:rPr>
              <a:t>t</a:t>
            </a:r>
            <a:r>
              <a:rPr sz="1800" b="1" spc="-10" dirty="0">
                <a:latin typeface="Corbel"/>
                <a:cs typeface="Corbel"/>
              </a:rPr>
              <a:t>a</a:t>
            </a:r>
            <a:r>
              <a:rPr sz="1800" b="1" dirty="0">
                <a:latin typeface="Corbel"/>
                <a:cs typeface="Corbel"/>
              </a:rPr>
              <a:t>t</a:t>
            </a:r>
            <a:r>
              <a:rPr sz="1800" b="1" spc="-10" dirty="0">
                <a:latin typeface="Corbel"/>
                <a:cs typeface="Corbel"/>
              </a:rPr>
              <a:t>i</a:t>
            </a:r>
            <a:r>
              <a:rPr sz="1800" b="1" dirty="0">
                <a:latin typeface="Corbel"/>
                <a:cs typeface="Corbel"/>
              </a:rPr>
              <a:t>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77" y="3652456"/>
            <a:ext cx="989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orbel"/>
                <a:cs typeface="Corbel"/>
              </a:rPr>
              <a:t>Attention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51758" y="476643"/>
            <a:ext cx="2796540" cy="4912995"/>
          </a:xfrm>
          <a:custGeom>
            <a:avLst/>
            <a:gdLst/>
            <a:ahLst/>
            <a:cxnLst/>
            <a:rect l="l" t="t" r="r" b="b"/>
            <a:pathLst>
              <a:path w="2796540" h="4912995">
                <a:moveTo>
                  <a:pt x="2796120" y="0"/>
                </a:moveTo>
                <a:lnTo>
                  <a:pt x="0" y="0"/>
                </a:lnTo>
                <a:lnTo>
                  <a:pt x="0" y="4912550"/>
                </a:lnTo>
                <a:lnTo>
                  <a:pt x="2796120" y="4912550"/>
                </a:lnTo>
                <a:lnTo>
                  <a:pt x="2796120" y="0"/>
                </a:lnTo>
                <a:close/>
              </a:path>
            </a:pathLst>
          </a:custGeom>
          <a:solidFill>
            <a:srgbClr val="7ED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30853" y="452056"/>
            <a:ext cx="1333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rbel"/>
                <a:cs typeface="Corbel"/>
              </a:rPr>
              <a:t>Entrepreneur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0853" y="909256"/>
            <a:ext cx="2515235" cy="7569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sz="1800" b="1" spc="-5" dirty="0">
                <a:latin typeface="Corbel"/>
                <a:cs typeface="Corbel"/>
              </a:rPr>
              <a:t>Wants</a:t>
            </a:r>
            <a:r>
              <a:rPr sz="1800" b="1" spc="-1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freedom,</a:t>
            </a:r>
            <a:r>
              <a:rPr sz="1800" b="1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goal </a:t>
            </a:r>
            <a:r>
              <a:rPr sz="1800" b="1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oriented.Self-reliant,</a:t>
            </a:r>
            <a:r>
              <a:rPr sz="1800" b="1" spc="1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and </a:t>
            </a:r>
            <a:r>
              <a:rPr sz="1800" b="1" spc="-35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self-motivated.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0853" y="2052256"/>
            <a:ext cx="2172335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sz="1800" b="1" spc="-5" dirty="0">
                <a:latin typeface="Corbel"/>
                <a:cs typeface="Corbel"/>
              </a:rPr>
              <a:t>End</a:t>
            </a:r>
            <a:r>
              <a:rPr sz="1800" b="1" spc="-2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goals</a:t>
            </a:r>
            <a:r>
              <a:rPr sz="1800" b="1" spc="-1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of</a:t>
            </a:r>
            <a:r>
              <a:rPr sz="1800" b="1" spc="-2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5-10</a:t>
            </a:r>
            <a:r>
              <a:rPr sz="1800" b="1" spc="-2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year </a:t>
            </a:r>
            <a:r>
              <a:rPr sz="1800" b="1" spc="-355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growth</a:t>
            </a:r>
            <a:r>
              <a:rPr sz="1800" b="1" spc="-1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of</a:t>
            </a:r>
            <a:r>
              <a:rPr sz="1800" b="1" spc="-1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business.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0853" y="3423856"/>
            <a:ext cx="2379980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sz="1800" b="1" spc="-10" dirty="0">
                <a:latin typeface="Corbel"/>
                <a:cs typeface="Corbel"/>
              </a:rPr>
              <a:t>Primarily </a:t>
            </a:r>
            <a:r>
              <a:rPr sz="1800" b="1" dirty="0">
                <a:latin typeface="Corbel"/>
                <a:cs typeface="Corbel"/>
              </a:rPr>
              <a:t>on </a:t>
            </a:r>
            <a:r>
              <a:rPr sz="1800" b="1" spc="-5" dirty="0">
                <a:latin typeface="Corbel"/>
                <a:cs typeface="Corbel"/>
              </a:rPr>
              <a:t>technology </a:t>
            </a:r>
            <a:r>
              <a:rPr sz="1800" b="1" spc="-36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and </a:t>
            </a:r>
            <a:r>
              <a:rPr sz="1800" b="1" spc="-15" dirty="0">
                <a:latin typeface="Corbel"/>
                <a:cs typeface="Corbel"/>
              </a:rPr>
              <a:t>market</a:t>
            </a:r>
            <a:r>
              <a:rPr sz="1800" b="1" spc="-5" dirty="0">
                <a:latin typeface="Corbel"/>
                <a:cs typeface="Corbel"/>
              </a:rPr>
              <a:t> place.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47879" y="476643"/>
            <a:ext cx="2796540" cy="4912995"/>
          </a:xfrm>
          <a:custGeom>
            <a:avLst/>
            <a:gdLst/>
            <a:ahLst/>
            <a:cxnLst/>
            <a:rect l="l" t="t" r="r" b="b"/>
            <a:pathLst>
              <a:path w="2796540" h="4912995">
                <a:moveTo>
                  <a:pt x="2796120" y="0"/>
                </a:moveTo>
                <a:lnTo>
                  <a:pt x="0" y="0"/>
                </a:lnTo>
                <a:lnTo>
                  <a:pt x="0" y="4912550"/>
                </a:lnTo>
                <a:lnTo>
                  <a:pt x="2796120" y="4912550"/>
                </a:lnTo>
                <a:lnTo>
                  <a:pt x="2796120" y="0"/>
                </a:lnTo>
                <a:close/>
              </a:path>
            </a:pathLst>
          </a:custGeom>
          <a:solidFill>
            <a:srgbClr val="7ED0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26263" y="452056"/>
            <a:ext cx="897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Ma</a:t>
            </a:r>
            <a:r>
              <a:rPr sz="1800" b="1" spc="-10" dirty="0">
                <a:latin typeface="Corbel"/>
                <a:cs typeface="Corbel"/>
              </a:rPr>
              <a:t>na</a:t>
            </a:r>
            <a:r>
              <a:rPr sz="1800" b="1" spc="-5" dirty="0">
                <a:latin typeface="Corbel"/>
                <a:cs typeface="Corbel"/>
              </a:rPr>
              <a:t>ge</a:t>
            </a:r>
            <a:r>
              <a:rPr sz="1800" b="1" dirty="0">
                <a:latin typeface="Corbel"/>
                <a:cs typeface="Corbel"/>
              </a:rPr>
              <a:t>r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6263" y="909256"/>
            <a:ext cx="2078355" cy="98551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sz="1800" b="1" dirty="0">
                <a:latin typeface="Corbel"/>
                <a:cs typeface="Corbel"/>
              </a:rPr>
              <a:t>Want</a:t>
            </a:r>
            <a:r>
              <a:rPr sz="1800" b="1" spc="-5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promotion</a:t>
            </a:r>
            <a:r>
              <a:rPr sz="1800" b="1" spc="-4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and </a:t>
            </a:r>
            <a:r>
              <a:rPr sz="1800" b="1" spc="-35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traditional </a:t>
            </a:r>
            <a:r>
              <a:rPr sz="1800" b="1" spc="-10" dirty="0">
                <a:latin typeface="Corbel"/>
                <a:cs typeface="Corbel"/>
              </a:rPr>
              <a:t>corporate </a:t>
            </a:r>
            <a:r>
              <a:rPr sz="1800" b="1" spc="-36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rewards. </a:t>
            </a:r>
            <a:r>
              <a:rPr sz="1800" b="1" spc="-35" dirty="0">
                <a:latin typeface="Corbel"/>
                <a:cs typeface="Corbel"/>
              </a:rPr>
              <a:t>Power- </a:t>
            </a:r>
            <a:r>
              <a:rPr sz="1800" b="1" spc="-3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motivated.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6263" y="2052256"/>
            <a:ext cx="2288540" cy="12141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sz="1800" b="1" spc="-10" dirty="0">
                <a:latin typeface="Corbel"/>
                <a:cs typeface="Corbel"/>
              </a:rPr>
              <a:t>Respond</a:t>
            </a:r>
            <a:r>
              <a:rPr sz="1800" b="1" spc="-2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to</a:t>
            </a:r>
            <a:r>
              <a:rPr sz="1800" b="1" spc="-2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quotas</a:t>
            </a:r>
            <a:r>
              <a:rPr sz="1800" b="1" spc="-2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and </a:t>
            </a:r>
            <a:r>
              <a:rPr sz="1800" b="1" spc="-355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Budgets,</a:t>
            </a:r>
            <a:r>
              <a:rPr sz="1800" b="1" dirty="0">
                <a:latin typeface="Corbel"/>
                <a:cs typeface="Corbel"/>
              </a:rPr>
              <a:t> </a:t>
            </a:r>
            <a:r>
              <a:rPr sz="1800" b="1" spc="-15" dirty="0">
                <a:latin typeface="Corbel"/>
                <a:cs typeface="Corbel"/>
              </a:rPr>
              <a:t>weekly, </a:t>
            </a:r>
            <a:r>
              <a:rPr sz="1800" b="1" spc="-10" dirty="0">
                <a:latin typeface="Corbel"/>
                <a:cs typeface="Corbel"/>
              </a:rPr>
              <a:t> monthly,</a:t>
            </a:r>
            <a:r>
              <a:rPr sz="1800" b="1" spc="-5" dirty="0">
                <a:latin typeface="Corbel"/>
                <a:cs typeface="Corbel"/>
              </a:rPr>
              <a:t> </a:t>
            </a:r>
            <a:r>
              <a:rPr sz="1800" b="1" spc="-15" dirty="0">
                <a:latin typeface="Corbel"/>
                <a:cs typeface="Corbel"/>
              </a:rPr>
              <a:t>quarterly, </a:t>
            </a:r>
            <a:r>
              <a:rPr sz="1800" b="1" spc="-1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horizons, </a:t>
            </a:r>
            <a:r>
              <a:rPr sz="1800" b="1" dirty="0">
                <a:latin typeface="Corbel"/>
                <a:cs typeface="Corbel"/>
              </a:rPr>
              <a:t>the </a:t>
            </a:r>
            <a:r>
              <a:rPr sz="1800" b="1" spc="-5" dirty="0">
                <a:latin typeface="Corbel"/>
                <a:cs typeface="Corbel"/>
              </a:rPr>
              <a:t>next </a:t>
            </a:r>
            <a:r>
              <a:rPr sz="1800" b="1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promotion</a:t>
            </a:r>
            <a:r>
              <a:rPr sz="1800" b="1" spc="-2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or</a:t>
            </a:r>
            <a:r>
              <a:rPr sz="1800" b="1" spc="-40" dirty="0">
                <a:latin typeface="Corbel"/>
                <a:cs typeface="Corbel"/>
              </a:rPr>
              <a:t> </a:t>
            </a:r>
            <a:r>
              <a:rPr sz="1800" b="1" spc="-15" dirty="0">
                <a:latin typeface="Corbel"/>
                <a:cs typeface="Corbel"/>
              </a:rPr>
              <a:t>transfer.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6263" y="3423856"/>
            <a:ext cx="25742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sz="1800" b="1" spc="-5" dirty="0">
                <a:latin typeface="Corbel"/>
                <a:cs typeface="Corbel"/>
              </a:rPr>
              <a:t>Primarily</a:t>
            </a:r>
            <a:r>
              <a:rPr sz="1800" b="1" spc="-30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on</a:t>
            </a:r>
            <a:r>
              <a:rPr sz="1800" b="1" spc="-3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the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ts val="1980"/>
              </a:lnSpc>
            </a:pPr>
            <a:r>
              <a:rPr sz="1800" b="1" spc="-5" dirty="0">
                <a:latin typeface="Corbel"/>
                <a:cs typeface="Corbel"/>
              </a:rPr>
              <a:t>events</a:t>
            </a:r>
            <a:r>
              <a:rPr sz="1800" b="1" spc="-10" dirty="0">
                <a:latin typeface="Corbel"/>
                <a:cs typeface="Corbel"/>
              </a:rPr>
              <a:t> </a:t>
            </a:r>
            <a:r>
              <a:rPr sz="1800" b="1" spc="-5" dirty="0">
                <a:latin typeface="Corbel"/>
                <a:cs typeface="Corbel"/>
              </a:rPr>
              <a:t>inside</a:t>
            </a:r>
            <a:r>
              <a:rPr sz="1800" b="1" spc="-15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corporation.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50239" y="471245"/>
            <a:ext cx="8399780" cy="4935220"/>
            <a:chOff x="750239" y="471245"/>
            <a:chExt cx="8399780" cy="4935220"/>
          </a:xfrm>
        </p:grpSpPr>
        <p:sp>
          <p:nvSpPr>
            <p:cNvPr id="17" name="object 17"/>
            <p:cNvSpPr/>
            <p:nvPr/>
          </p:nvSpPr>
          <p:spPr>
            <a:xfrm>
              <a:off x="750239" y="471245"/>
              <a:ext cx="8393430" cy="4935220"/>
            </a:xfrm>
            <a:custGeom>
              <a:avLst/>
              <a:gdLst/>
              <a:ahLst/>
              <a:cxnLst/>
              <a:rect l="l" t="t" r="r" b="b"/>
              <a:pathLst>
                <a:path w="8393430" h="4935220">
                  <a:moveTo>
                    <a:pt x="8393392" y="4901120"/>
                  </a:moveTo>
                  <a:lnTo>
                    <a:pt x="0" y="4901120"/>
                  </a:lnTo>
                  <a:lnTo>
                    <a:pt x="0" y="4934788"/>
                  </a:lnTo>
                  <a:lnTo>
                    <a:pt x="8393392" y="4934788"/>
                  </a:lnTo>
                  <a:lnTo>
                    <a:pt x="8393392" y="4901120"/>
                  </a:lnTo>
                  <a:close/>
                </a:path>
                <a:path w="8393430" h="4935220">
                  <a:moveTo>
                    <a:pt x="8393392" y="0"/>
                  </a:moveTo>
                  <a:lnTo>
                    <a:pt x="0" y="0"/>
                  </a:lnTo>
                  <a:lnTo>
                    <a:pt x="0" y="10807"/>
                  </a:lnTo>
                  <a:lnTo>
                    <a:pt x="8393392" y="10807"/>
                  </a:lnTo>
                  <a:lnTo>
                    <a:pt x="83933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5637" y="471246"/>
              <a:ext cx="8388985" cy="4935220"/>
            </a:xfrm>
            <a:custGeom>
              <a:avLst/>
              <a:gdLst/>
              <a:ahLst/>
              <a:cxnLst/>
              <a:rect l="l" t="t" r="r" b="b"/>
              <a:pathLst>
                <a:path w="8388985" h="4935220">
                  <a:moveTo>
                    <a:pt x="0" y="0"/>
                  </a:moveTo>
                  <a:lnTo>
                    <a:pt x="0" y="4934877"/>
                  </a:lnTo>
                </a:path>
                <a:path w="8388985" h="4935220">
                  <a:moveTo>
                    <a:pt x="2796120" y="0"/>
                  </a:moveTo>
                  <a:lnTo>
                    <a:pt x="2796120" y="4934877"/>
                  </a:lnTo>
                </a:path>
                <a:path w="8388985" h="4935220">
                  <a:moveTo>
                    <a:pt x="5592241" y="0"/>
                  </a:moveTo>
                  <a:lnTo>
                    <a:pt x="5592241" y="4934877"/>
                  </a:lnTo>
                </a:path>
                <a:path w="8388985" h="4935220">
                  <a:moveTo>
                    <a:pt x="8388362" y="0"/>
                  </a:moveTo>
                  <a:lnTo>
                    <a:pt x="8388362" y="4934877"/>
                  </a:lnTo>
                </a:path>
              </a:pathLst>
            </a:custGeom>
            <a:ln w="107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 marR="508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Role</a:t>
            </a:r>
            <a:r>
              <a:rPr spc="-240" dirty="0"/>
              <a:t> </a:t>
            </a:r>
            <a:r>
              <a:rPr spc="-50" dirty="0"/>
              <a:t>of</a:t>
            </a:r>
            <a:r>
              <a:rPr spc="-235" dirty="0"/>
              <a:t> </a:t>
            </a:r>
            <a:r>
              <a:rPr spc="-100" dirty="0"/>
              <a:t>Entrepreneurship</a:t>
            </a:r>
            <a:r>
              <a:rPr spc="-220" dirty="0"/>
              <a:t> </a:t>
            </a:r>
            <a:r>
              <a:rPr spc="-60" dirty="0"/>
              <a:t>in </a:t>
            </a:r>
            <a:r>
              <a:rPr spc="-2185" dirty="0"/>
              <a:t> </a:t>
            </a:r>
            <a:r>
              <a:rPr spc="-95" dirty="0"/>
              <a:t>Economic</a:t>
            </a:r>
            <a:r>
              <a:rPr spc="-220" dirty="0"/>
              <a:t> </a:t>
            </a:r>
            <a:r>
              <a:rPr spc="-90" dirty="0"/>
              <a:t>Growth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1374" y="1814664"/>
            <a:ext cx="7552055" cy="448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445" marR="5080" indent="137160">
              <a:lnSpc>
                <a:spcPct val="100400"/>
              </a:lnSpc>
              <a:spcBef>
                <a:spcPts val="100"/>
              </a:spcBef>
            </a:pP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Rate of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economic</a:t>
            </a:r>
            <a:r>
              <a:rPr sz="21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progress of 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1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country depend</a:t>
            </a:r>
            <a:r>
              <a:rPr sz="21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upon the 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rate </a:t>
            </a:r>
            <a:r>
              <a:rPr sz="2150" spc="-4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of innovations which 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inturn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depend upon the distribution of </a:t>
            </a:r>
            <a:r>
              <a:rPr sz="21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entrepreneurial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talent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the population.</a:t>
            </a:r>
            <a:endParaRPr sz="2150">
              <a:latin typeface="Corbel"/>
              <a:cs typeface="Corbel"/>
            </a:endParaRPr>
          </a:p>
          <a:p>
            <a:pPr marL="258445" marR="1040765" indent="-246379">
              <a:lnSpc>
                <a:spcPct val="100400"/>
              </a:lnSpc>
              <a:spcBef>
                <a:spcPts val="500"/>
              </a:spcBef>
            </a:pP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Entrepreneur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 initiate</a:t>
            </a:r>
            <a:r>
              <a:rPr sz="21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and sustain the</a:t>
            </a:r>
            <a:r>
              <a:rPr sz="21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process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economic </a:t>
            </a:r>
            <a:r>
              <a:rPr sz="2150" spc="-4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development</a:t>
            </a:r>
            <a:r>
              <a:rPr sz="21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following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ways</a:t>
            </a:r>
            <a:endParaRPr sz="2150">
              <a:latin typeface="Corbel"/>
              <a:cs typeface="Corbel"/>
            </a:endParaRPr>
          </a:p>
          <a:p>
            <a:pPr marL="258445" indent="-246379">
              <a:lnSpc>
                <a:spcPct val="100000"/>
              </a:lnSpc>
              <a:spcBef>
                <a:spcPts val="505"/>
              </a:spcBef>
              <a:buClr>
                <a:srgbClr val="D5EBFF"/>
              </a:buClr>
              <a:buSzPct val="95348"/>
              <a:buFont typeface="Wingdings"/>
              <a:buChar char=""/>
              <a:tabLst>
                <a:tab pos="258445" algn="l"/>
                <a:tab pos="259079" algn="l"/>
              </a:tabLst>
            </a:pP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Capital</a:t>
            </a:r>
            <a:r>
              <a:rPr sz="21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formation</a:t>
            </a:r>
            <a:endParaRPr sz="2150">
              <a:latin typeface="Corbel"/>
              <a:cs typeface="Corbel"/>
            </a:endParaRPr>
          </a:p>
          <a:p>
            <a:pPr marL="258445" indent="-246379">
              <a:lnSpc>
                <a:spcPct val="100000"/>
              </a:lnSpc>
              <a:spcBef>
                <a:spcPts val="509"/>
              </a:spcBef>
              <a:buClr>
                <a:srgbClr val="D5EBFF"/>
              </a:buClr>
              <a:buSzPct val="95348"/>
              <a:buFont typeface="Wingdings"/>
              <a:buChar char=""/>
              <a:tabLst>
                <a:tab pos="258445" algn="l"/>
                <a:tab pos="259079" algn="l"/>
              </a:tabLst>
            </a:pP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Improvement</a:t>
            </a:r>
            <a:r>
              <a:rPr sz="21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1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Corbel"/>
                <a:cs typeface="Corbel"/>
              </a:rPr>
              <a:t>per</a:t>
            </a:r>
            <a:r>
              <a:rPr sz="21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capita</a:t>
            </a:r>
            <a:r>
              <a:rPr sz="21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income</a:t>
            </a:r>
            <a:endParaRPr sz="2150">
              <a:latin typeface="Corbel"/>
              <a:cs typeface="Corbel"/>
            </a:endParaRPr>
          </a:p>
          <a:p>
            <a:pPr marL="258445" indent="-246379">
              <a:lnSpc>
                <a:spcPct val="100000"/>
              </a:lnSpc>
              <a:spcBef>
                <a:spcPts val="509"/>
              </a:spcBef>
              <a:buClr>
                <a:srgbClr val="D5EBFF"/>
              </a:buClr>
              <a:buSzPct val="95348"/>
              <a:buFont typeface="Wingdings"/>
              <a:buChar char=""/>
              <a:tabLst>
                <a:tab pos="258445" algn="l"/>
                <a:tab pos="259079" algn="l"/>
              </a:tabLst>
            </a:pP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Generation</a:t>
            </a:r>
            <a:r>
              <a:rPr sz="21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1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Employment</a:t>
            </a:r>
            <a:endParaRPr sz="2150">
              <a:latin typeface="Corbel"/>
              <a:cs typeface="Corbel"/>
            </a:endParaRPr>
          </a:p>
          <a:p>
            <a:pPr marL="258445" indent="-246379">
              <a:lnSpc>
                <a:spcPct val="100000"/>
              </a:lnSpc>
              <a:spcBef>
                <a:spcPts val="509"/>
              </a:spcBef>
              <a:buClr>
                <a:srgbClr val="D5EBFF"/>
              </a:buClr>
              <a:buSzPct val="95348"/>
              <a:buFont typeface="Wingdings"/>
              <a:buChar char=""/>
              <a:tabLst>
                <a:tab pos="258445" algn="l"/>
                <a:tab pos="259079" algn="l"/>
              </a:tabLst>
            </a:pP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Balanced</a:t>
            </a:r>
            <a:r>
              <a:rPr sz="21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regional</a:t>
            </a:r>
            <a:r>
              <a:rPr sz="21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development</a:t>
            </a:r>
            <a:endParaRPr sz="2150">
              <a:latin typeface="Corbel"/>
              <a:cs typeface="Corbel"/>
            </a:endParaRPr>
          </a:p>
          <a:p>
            <a:pPr marL="258445" indent="-246379">
              <a:lnSpc>
                <a:spcPct val="100000"/>
              </a:lnSpc>
              <a:spcBef>
                <a:spcPts val="509"/>
              </a:spcBef>
              <a:buClr>
                <a:srgbClr val="D5EBFF"/>
              </a:buClr>
              <a:buSzPct val="95348"/>
              <a:buFont typeface="Wingdings"/>
              <a:buChar char=""/>
              <a:tabLst>
                <a:tab pos="258445" algn="l"/>
                <a:tab pos="259079" algn="l"/>
              </a:tabLst>
            </a:pP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Improvement</a:t>
            </a:r>
            <a:r>
              <a:rPr sz="21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1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living</a:t>
            </a:r>
            <a:r>
              <a:rPr sz="21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spc="-5" dirty="0">
                <a:solidFill>
                  <a:srgbClr val="FFFFFF"/>
                </a:solidFill>
                <a:latin typeface="Corbel"/>
                <a:cs typeface="Corbel"/>
              </a:rPr>
              <a:t>standards</a:t>
            </a:r>
            <a:endParaRPr sz="2150">
              <a:latin typeface="Corbel"/>
              <a:cs typeface="Corbel"/>
            </a:endParaRPr>
          </a:p>
          <a:p>
            <a:pPr marL="258445" indent="-246379">
              <a:lnSpc>
                <a:spcPct val="100000"/>
              </a:lnSpc>
              <a:spcBef>
                <a:spcPts val="509"/>
              </a:spcBef>
              <a:buClr>
                <a:srgbClr val="D5EBFF"/>
              </a:buClr>
              <a:buSzPct val="95348"/>
              <a:buFont typeface="Wingdings"/>
              <a:buChar char=""/>
              <a:tabLst>
                <a:tab pos="258445" algn="l"/>
                <a:tab pos="259079" algn="l"/>
              </a:tabLst>
            </a:pP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Economic</a:t>
            </a:r>
            <a:r>
              <a:rPr sz="21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Independence</a:t>
            </a:r>
            <a:endParaRPr sz="2150">
              <a:latin typeface="Corbel"/>
              <a:cs typeface="Corbel"/>
            </a:endParaRPr>
          </a:p>
          <a:p>
            <a:pPr marL="258445" indent="-246379">
              <a:lnSpc>
                <a:spcPct val="100000"/>
              </a:lnSpc>
              <a:spcBef>
                <a:spcPts val="509"/>
              </a:spcBef>
              <a:buClr>
                <a:srgbClr val="D5EBFF"/>
              </a:buClr>
              <a:buSzPct val="95348"/>
              <a:buFont typeface="Wingdings"/>
              <a:buChar char=""/>
              <a:tabLst>
                <a:tab pos="258445" algn="l"/>
                <a:tab pos="259079" algn="l"/>
              </a:tabLst>
            </a:pP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Backward</a:t>
            </a:r>
            <a:r>
              <a:rPr sz="21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1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Forward</a:t>
            </a:r>
            <a:r>
              <a:rPr sz="21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150" dirty="0">
                <a:solidFill>
                  <a:srgbClr val="FFFFFF"/>
                </a:solidFill>
                <a:latin typeface="Corbel"/>
                <a:cs typeface="Corbel"/>
              </a:rPr>
              <a:t>linkages</a:t>
            </a:r>
            <a:endParaRPr sz="21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5336" y="1816100"/>
            <a:ext cx="7533005" cy="4014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8765" indent="-266700">
              <a:lnSpc>
                <a:spcPts val="2810"/>
              </a:lnSpc>
              <a:spcBef>
                <a:spcPts val="90"/>
              </a:spcBef>
              <a:buClr>
                <a:srgbClr val="D5EBFF"/>
              </a:buClr>
              <a:buSzPct val="93617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Capital</a:t>
            </a:r>
            <a:r>
              <a:rPr sz="235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Formation:</a:t>
            </a:r>
            <a:endParaRPr sz="2350">
              <a:latin typeface="Corbel"/>
              <a:cs typeface="Corbel"/>
            </a:endParaRPr>
          </a:p>
          <a:p>
            <a:pPr marL="278765" marR="830580">
              <a:lnSpc>
                <a:spcPts val="2810"/>
              </a:lnSpc>
              <a:spcBef>
                <a:spcPts val="90"/>
              </a:spcBef>
            </a:pPr>
            <a:r>
              <a:rPr sz="2350" spc="-25" dirty="0">
                <a:solidFill>
                  <a:srgbClr val="FFFFFF"/>
                </a:solidFill>
                <a:latin typeface="Corbel"/>
                <a:cs typeface="Corbel"/>
              </a:rPr>
              <a:t>Transfer</a:t>
            </a:r>
            <a:r>
              <a:rPr sz="23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savings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from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individuals</a:t>
            </a:r>
            <a:r>
              <a:rPr sz="23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or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households</a:t>
            </a:r>
            <a:r>
              <a:rPr sz="23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350" spc="-45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business </a:t>
            </a:r>
            <a:r>
              <a:rPr sz="2350" spc="-5" dirty="0">
                <a:solidFill>
                  <a:srgbClr val="FFFFFF"/>
                </a:solidFill>
                <a:latin typeface="Corbel"/>
                <a:cs typeface="Corbel"/>
              </a:rPr>
              <a:t>sector;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 directly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through</a:t>
            </a:r>
            <a:r>
              <a:rPr sz="235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investments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or</a:t>
            </a:r>
            <a:endParaRPr sz="2350">
              <a:latin typeface="Corbel"/>
              <a:cs typeface="Corbel"/>
            </a:endParaRPr>
          </a:p>
          <a:p>
            <a:pPr marL="278765">
              <a:lnSpc>
                <a:spcPts val="2705"/>
              </a:lnSpc>
            </a:pP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indirectly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through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bank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deposits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which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sz="23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loaned</a:t>
            </a:r>
            <a:r>
              <a:rPr sz="23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out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endParaRPr sz="2350">
              <a:latin typeface="Corbel"/>
              <a:cs typeface="Corbel"/>
            </a:endParaRPr>
          </a:p>
          <a:p>
            <a:pPr marL="278765">
              <a:lnSpc>
                <a:spcPts val="2815"/>
              </a:lnSpc>
            </a:pP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firms.</a:t>
            </a:r>
            <a:endParaRPr sz="235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700">
              <a:latin typeface="Corbel"/>
              <a:cs typeface="Corbel"/>
            </a:endParaRPr>
          </a:p>
          <a:p>
            <a:pPr marL="278765" marR="5080" indent="-266700">
              <a:lnSpc>
                <a:spcPct val="99500"/>
              </a:lnSpc>
              <a:buClr>
                <a:srgbClr val="D5EBFF"/>
              </a:buClr>
              <a:buSzPct val="93617"/>
              <a:buFont typeface="Wingdings"/>
              <a:buChar char=""/>
              <a:tabLst>
                <a:tab pos="278765" algn="l"/>
                <a:tab pos="279400" algn="l"/>
              </a:tabLst>
            </a:pP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Capital formation facilitates infrastructure development, </a:t>
            </a:r>
            <a:r>
              <a:rPr sz="2350" b="1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which is considered </a:t>
            </a:r>
            <a:r>
              <a:rPr sz="2350" b="1" spc="-5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vital </a:t>
            </a:r>
            <a:r>
              <a:rPr sz="2350" b="1" spc="-5" dirty="0">
                <a:solidFill>
                  <a:srgbClr val="FFFFFF"/>
                </a:solidFill>
                <a:latin typeface="Corbel"/>
                <a:cs typeface="Corbel"/>
              </a:rPr>
              <a:t>tool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for development and </a:t>
            </a:r>
            <a:r>
              <a:rPr sz="2350" b="1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growth of</a:t>
            </a:r>
            <a:r>
              <a:rPr sz="2350" b="1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any </a:t>
            </a:r>
            <a:r>
              <a:rPr sz="2350" b="1" spc="-25" dirty="0">
                <a:solidFill>
                  <a:srgbClr val="FFFFFF"/>
                </a:solidFill>
                <a:latin typeface="Corbel"/>
                <a:cs typeface="Corbel"/>
              </a:rPr>
              <a:t>economy.</a:t>
            </a:r>
            <a:r>
              <a:rPr sz="2350" b="1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It helps</a:t>
            </a:r>
            <a:r>
              <a:rPr sz="2350" b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to exploit and</a:t>
            </a:r>
            <a:r>
              <a:rPr sz="2350" b="1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utilise </a:t>
            </a:r>
            <a:r>
              <a:rPr sz="2350" b="1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internal resources within </a:t>
            </a:r>
            <a:r>
              <a:rPr sz="2350" b="1" spc="-5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country for production or </a:t>
            </a:r>
            <a:r>
              <a:rPr sz="2350" b="1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manufacturing which</a:t>
            </a:r>
            <a:r>
              <a:rPr sz="2350" b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leads to</a:t>
            </a:r>
            <a:r>
              <a:rPr sz="2350" b="1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b="1" spc="-10" dirty="0">
                <a:solidFill>
                  <a:srgbClr val="FFFFFF"/>
                </a:solidFill>
                <a:latin typeface="Corbel"/>
                <a:cs typeface="Corbel"/>
              </a:rPr>
              <a:t>self </a:t>
            </a:r>
            <a:r>
              <a:rPr sz="2350" b="1" spc="-15" dirty="0">
                <a:solidFill>
                  <a:srgbClr val="FFFFFF"/>
                </a:solidFill>
                <a:latin typeface="Corbel"/>
                <a:cs typeface="Corbel"/>
              </a:rPr>
              <a:t>sufficiency</a:t>
            </a:r>
            <a:endParaRPr sz="23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1816100"/>
            <a:ext cx="7352030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999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Improvement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per Capita Income: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Entrepreneurs locate and exploit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opportunities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by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converting the idle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resources into national income and wealth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form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goods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 services.</a:t>
            </a:r>
            <a:endParaRPr sz="3000">
              <a:latin typeface="Corbel"/>
              <a:cs typeface="Corbel"/>
            </a:endParaRPr>
          </a:p>
          <a:p>
            <a:pPr marL="354965" marR="203200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Generation of Employment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: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Entrepreneurs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generate employment directly(self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employment) or indirectly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by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setting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up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industries and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offering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jobs to </a:t>
            </a:r>
            <a:r>
              <a:rPr sz="3000" spc="-35" dirty="0">
                <a:solidFill>
                  <a:srgbClr val="FFFFFF"/>
                </a:solidFill>
                <a:latin typeface="Corbel"/>
                <a:cs typeface="Corbel"/>
              </a:rPr>
              <a:t>many.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5377" y="1816100"/>
            <a:ext cx="709168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 marR="5080" indent="-38100">
              <a:lnSpc>
                <a:spcPct val="99900"/>
              </a:lnSpc>
              <a:spcBef>
                <a:spcPts val="100"/>
              </a:spcBef>
            </a:pPr>
            <a:r>
              <a:rPr sz="3000" i="1" spc="-10" dirty="0">
                <a:solidFill>
                  <a:srgbClr val="FFFFFF"/>
                </a:solidFill>
                <a:latin typeface="Corbel"/>
                <a:cs typeface="Corbel"/>
              </a:rPr>
              <a:t>Entrepreneurs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i="1" dirty="0">
                <a:solidFill>
                  <a:srgbClr val="FFFFFF"/>
                </a:solidFill>
                <a:latin typeface="Corbel"/>
                <a:cs typeface="Corbel"/>
              </a:rPr>
              <a:t>use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 personal</a:t>
            </a:r>
            <a:r>
              <a:rPr sz="3000" i="1" spc="-10" dirty="0">
                <a:solidFill>
                  <a:srgbClr val="FFFFFF"/>
                </a:solidFill>
                <a:latin typeface="Corbel"/>
                <a:cs typeface="Corbel"/>
              </a:rPr>
              <a:t> initiative,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 and </a:t>
            </a:r>
            <a:r>
              <a:rPr sz="3000" i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engage</a:t>
            </a:r>
            <a:r>
              <a:rPr sz="3000" i="1" spc="-10" dirty="0">
                <a:solidFill>
                  <a:srgbClr val="FFFFFF"/>
                </a:solidFill>
                <a:latin typeface="Corbel"/>
                <a:cs typeface="Corbel"/>
              </a:rPr>
              <a:t> in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 calculated </a:t>
            </a:r>
            <a:r>
              <a:rPr sz="3000" i="1" spc="-15" dirty="0">
                <a:solidFill>
                  <a:srgbClr val="FFFFFF"/>
                </a:solidFill>
                <a:latin typeface="Corbel"/>
                <a:cs typeface="Corbel"/>
              </a:rPr>
              <a:t>risk-taking, 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3000" i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create </a:t>
            </a:r>
            <a:r>
              <a:rPr sz="3000" i="1" spc="-10" dirty="0">
                <a:solidFill>
                  <a:srgbClr val="FFFFFF"/>
                </a:solidFill>
                <a:latin typeface="Corbel"/>
                <a:cs typeface="Corbel"/>
              </a:rPr>
              <a:t>new </a:t>
            </a:r>
            <a:r>
              <a:rPr sz="3000" i="1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business ventures </a:t>
            </a:r>
            <a:r>
              <a:rPr sz="3000" i="1" dirty="0">
                <a:solidFill>
                  <a:srgbClr val="FFFFFF"/>
                </a:solidFill>
                <a:latin typeface="Corbel"/>
                <a:cs typeface="Corbel"/>
              </a:rPr>
              <a:t>by 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raising resources to apply </a:t>
            </a:r>
            <a:r>
              <a:rPr sz="3000" i="1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innovative new </a:t>
            </a:r>
            <a:r>
              <a:rPr sz="3000" i="1" spc="-10" dirty="0">
                <a:solidFill>
                  <a:srgbClr val="FFFFFF"/>
                </a:solidFill>
                <a:latin typeface="Corbel"/>
                <a:cs typeface="Corbel"/>
              </a:rPr>
              <a:t>ideas 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that solve problems, </a:t>
            </a:r>
            <a:r>
              <a:rPr sz="3000" i="1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meet challenges, or satisfy </a:t>
            </a:r>
            <a:r>
              <a:rPr sz="3000" i="1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needs </a:t>
            </a:r>
            <a:r>
              <a:rPr sz="3000" i="1" dirty="0">
                <a:solidFill>
                  <a:srgbClr val="FFFFFF"/>
                </a:solidFill>
                <a:latin typeface="Corbel"/>
                <a:cs typeface="Corbel"/>
              </a:rPr>
              <a:t>of a </a:t>
            </a:r>
            <a:r>
              <a:rPr sz="3000" i="1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clearly</a:t>
            </a:r>
            <a:r>
              <a:rPr sz="3000" i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i="1" spc="-10" dirty="0">
                <a:solidFill>
                  <a:srgbClr val="FFFFFF"/>
                </a:solidFill>
                <a:latin typeface="Corbel"/>
                <a:cs typeface="Corbel"/>
              </a:rPr>
              <a:t>defined</a:t>
            </a:r>
            <a:r>
              <a:rPr sz="3000" i="1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i="1" spc="-10" dirty="0">
                <a:solidFill>
                  <a:srgbClr val="FFFFFF"/>
                </a:solidFill>
                <a:latin typeface="Corbel"/>
                <a:cs typeface="Corbel"/>
              </a:rPr>
              <a:t>market."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1816100"/>
            <a:ext cx="7149465" cy="1853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Balanced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Regional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Development: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Entrepreneurs setup industries in backward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areas to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avail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various concessions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subsidies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offered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by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state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central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govt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0378" y="1815020"/>
            <a:ext cx="7495540" cy="4418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 marR="5715" indent="-294640">
              <a:lnSpc>
                <a:spcPct val="101000"/>
              </a:lnSpc>
              <a:spcBef>
                <a:spcPts val="95"/>
              </a:spcBef>
            </a:pP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Improvement in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living Standards: industries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setup by an </a:t>
            </a:r>
            <a:r>
              <a:rPr sz="2550" spc="-5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entrepreneur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remove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scarcity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essential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 commodities. Production of goods </a:t>
            </a:r>
            <a:r>
              <a:rPr sz="2550" spc="15" dirty="0">
                <a:solidFill>
                  <a:srgbClr val="FFFFFF"/>
                </a:solidFill>
                <a:latin typeface="Corbel"/>
                <a:cs typeface="Corbel"/>
              </a:rPr>
              <a:t>on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mass scale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550" spc="-5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manufacture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handicrafts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in the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small scale sector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 to improve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standard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life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5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common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man.</a:t>
            </a:r>
            <a:endParaRPr sz="2550">
              <a:latin typeface="Corbel"/>
              <a:cs typeface="Corbel"/>
            </a:endParaRPr>
          </a:p>
          <a:p>
            <a:pPr marL="306705" marR="5080" indent="-294640">
              <a:lnSpc>
                <a:spcPct val="101000"/>
              </a:lnSpc>
              <a:spcBef>
                <a:spcPts val="600"/>
              </a:spcBef>
            </a:pP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Economic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Independence: Industrialist help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5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manufacture indigenous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substitutes of imported </a:t>
            </a:r>
            <a:r>
              <a:rPr sz="255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products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thereby reducing dependence </a:t>
            </a:r>
            <a:r>
              <a:rPr sz="2550" spc="1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foreign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countries.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Business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also export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goods and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services </a:t>
            </a:r>
            <a:r>
              <a:rPr sz="2550" spc="20" dirty="0">
                <a:solidFill>
                  <a:srgbClr val="FFFFFF"/>
                </a:solidFill>
                <a:latin typeface="Corbel"/>
                <a:cs typeface="Corbel"/>
              </a:rPr>
              <a:t>on </a:t>
            </a:r>
            <a:r>
              <a:rPr sz="2550" spc="-5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large scale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earn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scarce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foreign </a:t>
            </a:r>
            <a:r>
              <a:rPr sz="2550" spc="5" dirty="0">
                <a:solidFill>
                  <a:srgbClr val="FFFFFF"/>
                </a:solidFill>
                <a:latin typeface="Corbel"/>
                <a:cs typeface="Corbel"/>
              </a:rPr>
              <a:t>exchange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for </a:t>
            </a:r>
            <a:r>
              <a:rPr sz="2550" spc="-5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5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Corbel"/>
                <a:cs typeface="Corbel"/>
              </a:rPr>
              <a:t>country.</a:t>
            </a:r>
            <a:endParaRPr sz="25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1728129"/>
            <a:ext cx="7291705" cy="15728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Backward</a:t>
            </a:r>
            <a:r>
              <a:rPr sz="3000" b="1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linkages</a:t>
            </a:r>
            <a:r>
              <a:rPr sz="3000" b="1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b="1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Forward</a:t>
            </a:r>
            <a:r>
              <a:rPr sz="3000" b="1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linkages:</a:t>
            </a:r>
            <a:endParaRPr sz="3000">
              <a:latin typeface="Corbel"/>
              <a:cs typeface="Corbel"/>
            </a:endParaRPr>
          </a:p>
          <a:p>
            <a:pPr marL="354965" marR="5080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entrepreneur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initiate change which has </a:t>
            </a:r>
            <a:r>
              <a:rPr sz="3000" b="1" spc="-6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chain reaction.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509"/>
            <a:ext cx="73374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/>
              <a:t>Reasons</a:t>
            </a:r>
            <a:r>
              <a:rPr sz="2800" spc="-225" dirty="0"/>
              <a:t> </a:t>
            </a:r>
            <a:r>
              <a:rPr sz="2800" spc="-70" dirty="0"/>
              <a:t>for</a:t>
            </a:r>
            <a:r>
              <a:rPr sz="2800" spc="-225" dirty="0"/>
              <a:t> </a:t>
            </a:r>
            <a:r>
              <a:rPr sz="2800" spc="-100" dirty="0"/>
              <a:t>Entrepreneurship</a:t>
            </a:r>
            <a:r>
              <a:rPr sz="2800" spc="-220" dirty="0"/>
              <a:t> </a:t>
            </a:r>
            <a:r>
              <a:rPr sz="2800" spc="-100" dirty="0"/>
              <a:t>Development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64158" y="1816100"/>
            <a:ext cx="7520305" cy="4048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 marR="189230" indent="-298450">
              <a:lnSpc>
                <a:spcPct val="100200"/>
              </a:lnSpc>
              <a:spcBef>
                <a:spcPts val="105"/>
              </a:spcBef>
              <a:buClr>
                <a:srgbClr val="D5EBFF"/>
              </a:buClr>
              <a:buSzPct val="94230"/>
              <a:buFont typeface="Wingdings"/>
              <a:buChar char=""/>
              <a:tabLst>
                <a:tab pos="297815" algn="l"/>
                <a:tab pos="298450" algn="l"/>
              </a:tabLst>
            </a:pP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Increase</a:t>
            </a:r>
            <a:r>
              <a:rPr sz="2600" b="1" dirty="0">
                <a:solidFill>
                  <a:srgbClr val="FFFFFF"/>
                </a:solidFill>
                <a:latin typeface="Corbel"/>
                <a:cs typeface="Corbel"/>
              </a:rPr>
              <a:t> in</a:t>
            </a:r>
            <a:r>
              <a:rPr sz="2600" b="1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national</a:t>
            </a:r>
            <a:r>
              <a:rPr sz="2600" b="1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production</a:t>
            </a:r>
            <a:r>
              <a:rPr sz="2600" b="1" dirty="0">
                <a:solidFill>
                  <a:srgbClr val="FFFFFF"/>
                </a:solidFill>
                <a:latin typeface="Corbel"/>
                <a:cs typeface="Corbel"/>
              </a:rPr>
              <a:t> and</a:t>
            </a:r>
            <a:r>
              <a:rPr sz="2600" b="1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productivity </a:t>
            </a:r>
            <a:r>
              <a:rPr sz="2600" b="1" dirty="0">
                <a:solidFill>
                  <a:srgbClr val="FFFFFF"/>
                </a:solidFill>
                <a:latin typeface="Corbel"/>
                <a:cs typeface="Corbel"/>
              </a:rPr>
              <a:t> in </a:t>
            </a:r>
            <a:r>
              <a:rPr sz="2600" b="1" spc="-10" dirty="0">
                <a:solidFill>
                  <a:srgbClr val="FFFFFF"/>
                </a:solidFill>
                <a:latin typeface="Corbel"/>
                <a:cs typeface="Corbel"/>
              </a:rPr>
              <a:t>different </a:t>
            </a: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sectors </a:t>
            </a:r>
            <a:r>
              <a:rPr sz="2600" b="1" dirty="0">
                <a:solidFill>
                  <a:srgbClr val="FFFFFF"/>
                </a:solidFill>
                <a:latin typeface="Corbel"/>
                <a:cs typeface="Corbel"/>
              </a:rPr>
              <a:t>: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Indian entrepreneurs should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work to</a:t>
            </a:r>
            <a:r>
              <a:rPr sz="26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increase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 national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production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primary, </a:t>
            </a:r>
            <a:r>
              <a:rPr sz="2600" spc="-5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secondary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tertiary sectors.</a:t>
            </a:r>
            <a:r>
              <a:rPr sz="2600" spc="-1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They should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work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endParaRPr sz="2600">
              <a:latin typeface="Corbel"/>
              <a:cs typeface="Corbel"/>
            </a:endParaRPr>
          </a:p>
          <a:p>
            <a:pPr marL="297815">
              <a:lnSpc>
                <a:spcPct val="100299"/>
              </a:lnSpc>
            </a:pP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increase employment.</a:t>
            </a:r>
            <a:r>
              <a:rPr sz="2600" spc="-1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They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must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be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able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to generate </a:t>
            </a:r>
            <a:r>
              <a:rPr sz="2600" spc="-5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wealth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from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both national and international 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markets. </a:t>
            </a:r>
            <a:r>
              <a:rPr sz="2600" spc="-50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They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should produce such goods and services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which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can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substitute the imports. They should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give more </a:t>
            </a:r>
            <a:r>
              <a:rPr sz="26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effort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increasing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export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goods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services.</a:t>
            </a:r>
            <a:endParaRPr sz="2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r>
              <a:rPr sz="2450" dirty="0">
                <a:solidFill>
                  <a:srgbClr val="D5EBFF"/>
                </a:solidFill>
                <a:latin typeface="Wingdings"/>
                <a:cs typeface="Wingdings"/>
              </a:rPr>
              <a:t></a:t>
            </a:r>
            <a:endParaRPr sz="24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556463"/>
            <a:ext cx="191135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spc="-5" dirty="0">
                <a:solidFill>
                  <a:srgbClr val="D5EBFF"/>
                </a:solidFill>
                <a:latin typeface="Wingdings"/>
                <a:cs typeface="Wingdings"/>
              </a:rPr>
              <a:t></a:t>
            </a:r>
            <a:endParaRPr sz="2850">
              <a:latin typeface="Wingdings"/>
              <a:cs typeface="Wingding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3184" y="565099"/>
            <a:ext cx="7039609" cy="276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  <a:tabLst>
                <a:tab pos="1404620" algn="l"/>
                <a:tab pos="1990089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Balanced</a:t>
            </a:r>
            <a:r>
              <a:rPr sz="3000" b="1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regional</a:t>
            </a:r>
            <a:r>
              <a:rPr sz="3000" b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development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sz="3000" b="1" spc="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Industrial </a:t>
            </a:r>
            <a:r>
              <a:rPr sz="3000" spc="-5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setup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	urban and semi-urban areas to the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migration of people from rural areas to big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cities which	has created pressure on the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Government to provide housing and other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facilities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to the people.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0462" y="3396132"/>
            <a:ext cx="6427470" cy="185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999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 order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reduce this imbalance,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Government has provided facilities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encourage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entrepreneurs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30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setup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new </a:t>
            </a:r>
            <a:r>
              <a:rPr sz="3000" spc="-5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ventures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rural areas.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412813"/>
            <a:ext cx="7505700" cy="559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Re-investment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profit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: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 objective of re-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investment of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profit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for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 betterment of the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productivity and welfare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community.</a:t>
            </a:r>
            <a:endParaRPr sz="3000">
              <a:latin typeface="Corbel"/>
              <a:cs typeface="Corbel"/>
            </a:endParaRPr>
          </a:p>
          <a:p>
            <a:pPr marL="354965" marR="174625" indent="-342900">
              <a:lnSpc>
                <a:spcPct val="999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Decentralization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b="1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economic</a:t>
            </a:r>
            <a:r>
              <a:rPr sz="3000" b="1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Corbel"/>
                <a:cs typeface="Corbel"/>
              </a:rPr>
              <a:t>power</a:t>
            </a:r>
            <a:r>
              <a:rPr sz="3000" b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Corbel"/>
                <a:cs typeface="Corbel"/>
              </a:rPr>
              <a:t>:</a:t>
            </a:r>
            <a:r>
              <a:rPr sz="3000" b="1" spc="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main drawback of large scale enterprises is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centralisation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economic </a:t>
            </a:r>
            <a:r>
              <a:rPr sz="3000" spc="-30" dirty="0">
                <a:solidFill>
                  <a:srgbClr val="FFFFFF"/>
                </a:solidFill>
                <a:latin typeface="Corbel"/>
                <a:cs typeface="Corbel"/>
              </a:rPr>
              <a:t>power.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order to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achieve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equal distribution of wealth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 balanced economic growth, the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Government has targeted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develop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competent entrepreneurs who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can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setup the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ll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en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er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pr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s.</a:t>
            </a:r>
            <a:r>
              <a:rPr sz="3000" spc="-2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hi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wi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h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lp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e 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dispersal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wealth.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5336" y="1815020"/>
            <a:ext cx="7506970" cy="435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marR="5080" indent="-272415">
              <a:lnSpc>
                <a:spcPct val="100699"/>
              </a:lnSpc>
              <a:spcBef>
                <a:spcPts val="100"/>
              </a:spcBef>
              <a:buClr>
                <a:srgbClr val="D5EBFF"/>
              </a:buClr>
              <a:buSzPct val="95744"/>
              <a:buFont typeface="Wingdings"/>
              <a:buChar char=""/>
              <a:tabLst>
                <a:tab pos="283845" algn="l"/>
                <a:tab pos="285115" algn="l"/>
              </a:tabLst>
            </a:pPr>
            <a:r>
              <a:rPr sz="2350" b="1" dirty="0">
                <a:solidFill>
                  <a:srgbClr val="FFFFFF"/>
                </a:solidFill>
                <a:latin typeface="Corbel"/>
                <a:cs typeface="Corbel"/>
              </a:rPr>
              <a:t>Solving the </a:t>
            </a:r>
            <a:r>
              <a:rPr sz="2350" b="1" spc="5" dirty="0">
                <a:solidFill>
                  <a:srgbClr val="FFFFFF"/>
                </a:solidFill>
                <a:latin typeface="Corbel"/>
                <a:cs typeface="Corbel"/>
              </a:rPr>
              <a:t>problem </a:t>
            </a:r>
            <a:r>
              <a:rPr sz="2350" b="1" dirty="0">
                <a:solidFill>
                  <a:srgbClr val="FFFFFF"/>
                </a:solidFill>
                <a:latin typeface="Corbel"/>
                <a:cs typeface="Corbel"/>
              </a:rPr>
              <a:t>of unemployment </a:t>
            </a:r>
            <a:r>
              <a:rPr sz="2350" b="1" spc="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350" b="1" spc="-20" dirty="0">
                <a:solidFill>
                  <a:srgbClr val="FFFFFF"/>
                </a:solidFill>
                <a:latin typeface="Corbel"/>
                <a:cs typeface="Corbel"/>
              </a:rPr>
              <a:t>under- </a:t>
            </a:r>
            <a:r>
              <a:rPr sz="2350" b="1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b="1" spc="5" dirty="0">
                <a:solidFill>
                  <a:srgbClr val="FFFFFF"/>
                </a:solidFill>
                <a:latin typeface="Corbel"/>
                <a:cs typeface="Corbel"/>
              </a:rPr>
              <a:t>employment :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In large scale industries,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the problem of </a:t>
            </a:r>
            <a:r>
              <a:rPr sz="23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unemployment</a:t>
            </a:r>
            <a:r>
              <a:rPr sz="23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underemployment</a:t>
            </a:r>
            <a:r>
              <a:rPr sz="23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is more.</a:t>
            </a:r>
            <a:r>
              <a:rPr sz="23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orbel"/>
                <a:cs typeface="Corbel"/>
              </a:rPr>
              <a:t>It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so</a:t>
            </a:r>
            <a:r>
              <a:rPr sz="23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due </a:t>
            </a:r>
            <a:r>
              <a:rPr sz="2350" spc="-45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to lack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capital and increase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labour force.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The highly </a:t>
            </a:r>
            <a:r>
              <a:rPr sz="23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educated and technically experienced peoples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get </a:t>
            </a:r>
            <a:r>
              <a:rPr sz="23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5" dirty="0">
                <a:solidFill>
                  <a:srgbClr val="FFFFFF"/>
                </a:solidFill>
                <a:latin typeface="Corbel"/>
                <a:cs typeface="Corbel"/>
              </a:rPr>
              <a:t>dissatisfied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and frustrated with their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job. In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order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solve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this socio-economic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problem of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India,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Government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has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taken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step towards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development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of such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programmes. </a:t>
            </a:r>
            <a:r>
              <a:rPr sz="2350" spc="-45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Besides setting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up of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large scale industries, small scale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industries are encouraged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setup, which can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provide </a:t>
            </a:r>
            <a:r>
              <a:rPr sz="235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large number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employment with the same amount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capital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investment,</a:t>
            </a:r>
            <a:r>
              <a:rPr sz="23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compared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3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spc="5" dirty="0">
                <a:solidFill>
                  <a:srgbClr val="FFFFFF"/>
                </a:solidFill>
                <a:latin typeface="Corbel"/>
                <a:cs typeface="Corbel"/>
              </a:rPr>
              <a:t>large</a:t>
            </a:r>
            <a:r>
              <a:rPr sz="23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scale</a:t>
            </a:r>
            <a:r>
              <a:rPr sz="23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350" dirty="0">
                <a:solidFill>
                  <a:srgbClr val="FFFFFF"/>
                </a:solidFill>
                <a:latin typeface="Corbel"/>
                <a:cs typeface="Corbel"/>
              </a:rPr>
              <a:t>industries.</a:t>
            </a:r>
            <a:endParaRPr sz="23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3985" y="1815020"/>
            <a:ext cx="7451090" cy="4180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5120" marR="5080" indent="-313055">
              <a:lnSpc>
                <a:spcPct val="101000"/>
              </a:lnSpc>
              <a:spcBef>
                <a:spcPts val="95"/>
              </a:spcBef>
              <a:buClr>
                <a:srgbClr val="D5EBFF"/>
              </a:buClr>
              <a:buSzPct val="94444"/>
              <a:buFont typeface="Wingdings"/>
              <a:buChar char=""/>
              <a:tabLst>
                <a:tab pos="324485" algn="l"/>
                <a:tab pos="325755" algn="l"/>
              </a:tabLst>
            </a:pPr>
            <a:r>
              <a:rPr sz="2700" b="1" spc="5" dirty="0">
                <a:solidFill>
                  <a:srgbClr val="FFFFFF"/>
                </a:solidFill>
                <a:latin typeface="Corbel"/>
                <a:cs typeface="Corbel"/>
              </a:rPr>
              <a:t>Harnessing </a:t>
            </a:r>
            <a:r>
              <a:rPr sz="2700" b="1" spc="10" dirty="0">
                <a:solidFill>
                  <a:srgbClr val="FFFFFF"/>
                </a:solidFill>
                <a:latin typeface="Corbel"/>
                <a:cs typeface="Corbel"/>
              </a:rPr>
              <a:t>youth </a:t>
            </a:r>
            <a:r>
              <a:rPr sz="2700" b="1" spc="5" dirty="0">
                <a:solidFill>
                  <a:srgbClr val="FFFFFF"/>
                </a:solidFill>
                <a:latin typeface="Corbel"/>
                <a:cs typeface="Corbel"/>
              </a:rPr>
              <a:t>vigour :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When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government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cannot provide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work to the educated and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highly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00" dirty="0">
                <a:solidFill>
                  <a:srgbClr val="FFFFFF"/>
                </a:solidFill>
                <a:latin typeface="Corbel"/>
                <a:cs typeface="Corbel"/>
              </a:rPr>
              <a:t>qualified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youths,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earn their livelihood, they turn </a:t>
            </a:r>
            <a:r>
              <a:rPr sz="2700" spc="-5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up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violent activities. In order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reduce their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frustration, anger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disappointment,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7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development of entrepreneurs is necessary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in </a:t>
            </a:r>
            <a:r>
              <a:rPr sz="27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India. They provide </a:t>
            </a:r>
            <a:r>
              <a:rPr sz="2700" dirty="0">
                <a:solidFill>
                  <a:srgbClr val="FFFFFF"/>
                </a:solidFill>
                <a:latin typeface="Corbel"/>
                <a:cs typeface="Corbel"/>
              </a:rPr>
              <a:t>self-employment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work to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7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youth,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earn their living. Thus, they are diverted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 from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destructive activities </a:t>
            </a:r>
            <a:r>
              <a:rPr sz="2700" spc="15" dirty="0">
                <a:solidFill>
                  <a:srgbClr val="FFFFFF"/>
                </a:solidFill>
                <a:latin typeface="Corbel"/>
                <a:cs typeface="Corbel"/>
              </a:rPr>
              <a:t>by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entrepreneurial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motivation</a:t>
            </a:r>
            <a:r>
              <a:rPr sz="27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7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work</a:t>
            </a:r>
            <a:r>
              <a:rPr sz="27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00" spc="5" dirty="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sz="27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700" spc="-10" dirty="0">
                <a:solidFill>
                  <a:srgbClr val="FFFFFF"/>
                </a:solidFill>
                <a:latin typeface="Corbel"/>
                <a:cs typeface="Corbel"/>
              </a:rPr>
              <a:t> country.</a:t>
            </a:r>
            <a:endParaRPr sz="27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45643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Intra-preneurship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2822" y="1816099"/>
            <a:ext cx="7452995" cy="440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328930" indent="-25781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325755" algn="l"/>
                <a:tab pos="326390" algn="l"/>
              </a:tabLst>
            </a:pPr>
            <a:r>
              <a:rPr dirty="0"/>
              <a:t>	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Intra-preneurship is 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defined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as entrepreneurship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within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2250" spc="-4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existing</a:t>
            </a:r>
            <a:r>
              <a:rPr sz="22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business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set–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up.</a:t>
            </a:r>
            <a:endParaRPr sz="2250">
              <a:latin typeface="Corbel"/>
              <a:cs typeface="Corbel"/>
            </a:endParaRPr>
          </a:p>
          <a:p>
            <a:pPr marL="325755" indent="-313690">
              <a:lnSpc>
                <a:spcPct val="100000"/>
              </a:lnSpc>
              <a:spcBef>
                <a:spcPts val="509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325755" algn="l"/>
                <a:tab pos="32639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Intra-preneurship</a:t>
            </a:r>
            <a:r>
              <a:rPr sz="22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2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corporate</a:t>
            </a:r>
            <a:r>
              <a:rPr sz="22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entrepreneurship.</a:t>
            </a:r>
            <a:endParaRPr sz="2250">
              <a:latin typeface="Corbel"/>
              <a:cs typeface="Corbel"/>
            </a:endParaRPr>
          </a:p>
          <a:p>
            <a:pPr marL="269875" marR="5080" indent="-257810">
              <a:lnSpc>
                <a:spcPct val="100000"/>
              </a:lnSpc>
              <a:spcBef>
                <a:spcPts val="52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When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corporation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indulges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in entrepreneurial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activities, 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like </a:t>
            </a:r>
            <a:r>
              <a:rPr sz="2250" spc="-4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diversification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into new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businesses,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it is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called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intra-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preneurship.</a:t>
            </a:r>
            <a:endParaRPr sz="2250">
              <a:latin typeface="Corbel"/>
              <a:cs typeface="Corbel"/>
            </a:endParaRPr>
          </a:p>
          <a:p>
            <a:pPr marL="269875" marR="314325" indent="-257810">
              <a:lnSpc>
                <a:spcPct val="100000"/>
              </a:lnSpc>
              <a:spcBef>
                <a:spcPts val="509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325755" algn="l"/>
                <a:tab pos="326390" algn="l"/>
              </a:tabLst>
            </a:pPr>
            <a:r>
              <a:rPr dirty="0"/>
              <a:t>	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Intra-preneur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is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manager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who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focuses on innovation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250" spc="-4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creativity; who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brainstorms, dreams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puts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ideas into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profitable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venture by operating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within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the organisational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environment.</a:t>
            </a:r>
            <a:endParaRPr sz="2250">
              <a:latin typeface="Corbel"/>
              <a:cs typeface="Corbel"/>
            </a:endParaRPr>
          </a:p>
          <a:p>
            <a:pPr marL="269875" marR="27305" indent="-257810">
              <a:lnSpc>
                <a:spcPct val="100000"/>
              </a:lnSpc>
              <a:spcBef>
                <a:spcPts val="509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It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gives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managers the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freedom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to try new ideas by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employing </a:t>
            </a:r>
            <a:r>
              <a:rPr sz="2250" spc="-4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firm’s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resources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 unique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30" dirty="0">
                <a:solidFill>
                  <a:srgbClr val="FFFFFF"/>
                </a:solidFill>
                <a:latin typeface="Corbel"/>
                <a:cs typeface="Corbel"/>
              </a:rPr>
              <a:t>way.</a:t>
            </a:r>
            <a:endParaRPr sz="22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 marR="508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CHARACTERISTICS</a:t>
            </a:r>
            <a:r>
              <a:rPr spc="-235" dirty="0"/>
              <a:t> </a:t>
            </a:r>
            <a:r>
              <a:rPr spc="-60" dirty="0"/>
              <a:t>OF</a:t>
            </a:r>
            <a:r>
              <a:rPr spc="-229" dirty="0"/>
              <a:t> </a:t>
            </a:r>
            <a:r>
              <a:rPr spc="-60" dirty="0"/>
              <a:t>AN </a:t>
            </a:r>
            <a:r>
              <a:rPr spc="-2185" dirty="0"/>
              <a:t> </a:t>
            </a:r>
            <a:r>
              <a:rPr spc="-100" dirty="0"/>
              <a:t>INTRAPRENEUR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7864" y="1814652"/>
            <a:ext cx="7399020" cy="316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735" marR="5080" indent="93345">
              <a:lnSpc>
                <a:spcPct val="100299"/>
              </a:lnSpc>
              <a:spcBef>
                <a:spcPts val="100"/>
              </a:spcBef>
            </a:pP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major difference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being that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entrepreneur risks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his own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money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where as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intrapreneur works with his </a:t>
            </a:r>
            <a:r>
              <a:rPr sz="2450" spc="-4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loye</a:t>
            </a:r>
            <a:r>
              <a:rPr sz="2450" spc="6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2450" spc="-70" dirty="0">
                <a:solidFill>
                  <a:srgbClr val="FFFFFF"/>
                </a:solidFill>
                <a:latin typeface="Corbel"/>
                <a:cs typeface="Corbel"/>
              </a:rPr>
              <a:t>’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s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50" spc="-114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r>
              <a:rPr sz="2450" spc="-1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hu</a:t>
            </a: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,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h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 r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sk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vel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an  intrapreneur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is considerably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reduced.</a:t>
            </a:r>
            <a:endParaRPr sz="2450">
              <a:latin typeface="Corbel"/>
              <a:cs typeface="Corbel"/>
            </a:endParaRPr>
          </a:p>
          <a:p>
            <a:pPr marL="292735" marR="328295" indent="-280670">
              <a:lnSpc>
                <a:spcPct val="100400"/>
              </a:lnSpc>
              <a:spcBef>
                <a:spcPts val="570"/>
              </a:spcBef>
              <a:buClr>
                <a:srgbClr val="D5EBFF"/>
              </a:buClr>
              <a:buSzPct val="93877"/>
              <a:buFont typeface="Wingdings"/>
              <a:buChar char=""/>
              <a:tabLst>
                <a:tab pos="356235" algn="l"/>
                <a:tab pos="356870" algn="l"/>
              </a:tabLst>
            </a:pPr>
            <a:r>
              <a:rPr dirty="0"/>
              <a:t>	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Vision –An Intra-preneur has ability to visualize from </a:t>
            </a:r>
            <a:r>
              <a:rPr sz="2450" spc="-4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idea</a:t>
            </a:r>
            <a:r>
              <a:rPr sz="24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implementation.</a:t>
            </a:r>
            <a:endParaRPr sz="2450">
              <a:latin typeface="Corbel"/>
              <a:cs typeface="Corbel"/>
            </a:endParaRPr>
          </a:p>
          <a:p>
            <a:pPr marL="292735" marR="139700" indent="-280670">
              <a:lnSpc>
                <a:spcPct val="100000"/>
              </a:lnSpc>
              <a:spcBef>
                <a:spcPts val="580"/>
              </a:spcBef>
              <a:buClr>
                <a:srgbClr val="D5EBFF"/>
              </a:buClr>
              <a:buSzPct val="93877"/>
              <a:buFont typeface="Wingdings"/>
              <a:buChar char=""/>
              <a:tabLst>
                <a:tab pos="292735" algn="l"/>
                <a:tab pos="293370" algn="l"/>
              </a:tabLst>
            </a:pP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Motivation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–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Intra-preneur is generally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self-motivated, </a:t>
            </a:r>
            <a:r>
              <a:rPr sz="2450" spc="-4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but</a:t>
            </a: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expect corporation</a:t>
            </a:r>
            <a:r>
              <a:rPr sz="24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reward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recognition.</a:t>
            </a:r>
            <a:endParaRPr sz="245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7864" y="4929027"/>
            <a:ext cx="160020" cy="92011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300" dirty="0">
                <a:solidFill>
                  <a:srgbClr val="D5EBFF"/>
                </a:solidFill>
                <a:latin typeface="Wingdings"/>
                <a:cs typeface="Wingdings"/>
              </a:rPr>
              <a:t></a:t>
            </a:r>
            <a:endParaRPr sz="23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300" dirty="0">
                <a:solidFill>
                  <a:srgbClr val="D5EBFF"/>
                </a:solidFill>
                <a:latin typeface="Wingdings"/>
                <a:cs typeface="Wingdings"/>
              </a:rPr>
              <a:t></a:t>
            </a:r>
            <a:endParaRPr sz="23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8305" y="4956962"/>
            <a:ext cx="6816725" cy="129476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63500" algn="just">
              <a:lnSpc>
                <a:spcPct val="110100"/>
              </a:lnSpc>
              <a:spcBef>
                <a:spcPts val="380"/>
              </a:spcBef>
            </a:pP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Orientation </a:t>
            </a:r>
            <a:r>
              <a:rPr sz="2450" spc="5" dirty="0">
                <a:solidFill>
                  <a:srgbClr val="FFFFFF"/>
                </a:solidFill>
                <a:latin typeface="Corbel"/>
                <a:cs typeface="Corbel"/>
              </a:rPr>
              <a:t>–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Intra-preneur is achievement oriented. </a:t>
            </a:r>
            <a:r>
              <a:rPr sz="2450" spc="-4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Risk </a:t>
            </a:r>
            <a:r>
              <a:rPr sz="2450" spc="-15" dirty="0">
                <a:solidFill>
                  <a:srgbClr val="FFFFFF"/>
                </a:solidFill>
                <a:latin typeface="Corbel"/>
                <a:cs typeface="Corbel"/>
              </a:rPr>
              <a:t>Bearer–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Intra-preneurs are moderate risk </a:t>
            </a:r>
            <a:r>
              <a:rPr sz="2450" spc="-10" dirty="0">
                <a:solidFill>
                  <a:srgbClr val="FFFFFF"/>
                </a:solidFill>
                <a:latin typeface="Corbel"/>
                <a:cs typeface="Corbel"/>
              </a:rPr>
              <a:t>takers 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since risk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acceptance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depends on</a:t>
            </a:r>
            <a:r>
              <a:rPr sz="24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50" dirty="0">
                <a:solidFill>
                  <a:srgbClr val="FFFFFF"/>
                </a:solidFill>
                <a:latin typeface="Corbel"/>
                <a:cs typeface="Corbel"/>
              </a:rPr>
              <a:t>their skills.</a:t>
            </a:r>
            <a:endParaRPr sz="24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62" y="1276451"/>
            <a:ext cx="7400925" cy="5406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E: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xamine needs,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wants,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 problems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see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how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they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can improve the way needs and 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wants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met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problems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overcome.</a:t>
            </a:r>
            <a:endParaRPr sz="3000">
              <a:latin typeface="Corbel"/>
              <a:cs typeface="Corbel"/>
            </a:endParaRPr>
          </a:p>
          <a:p>
            <a:pPr marL="354965" marR="423545" indent="-342900">
              <a:lnSpc>
                <a:spcPct val="100000"/>
              </a:lnSpc>
              <a:spcBef>
                <a:spcPts val="68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N: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arrow the possible opportunities to one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specific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"best"</a:t>
            </a:r>
            <a:r>
              <a:rPr sz="30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opportunity.</a:t>
            </a:r>
            <a:endParaRPr sz="3000">
              <a:latin typeface="Corbel"/>
              <a:cs typeface="Corbel"/>
            </a:endParaRPr>
          </a:p>
          <a:p>
            <a:pPr marL="354965" marR="196850" indent="-342900">
              <a:lnSpc>
                <a:spcPct val="100000"/>
              </a:lnSpc>
              <a:spcBef>
                <a:spcPts val="69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110" dirty="0">
                <a:solidFill>
                  <a:srgbClr val="FFFFFF"/>
                </a:solidFill>
                <a:latin typeface="Corbel"/>
                <a:cs typeface="Corbel"/>
              </a:rPr>
              <a:t>T:</a:t>
            </a:r>
            <a:r>
              <a:rPr sz="3000" b="1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hink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innovative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ideas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narrow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them </a:t>
            </a:r>
            <a:r>
              <a:rPr sz="3000" spc="-5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the "best" idea.</a:t>
            </a:r>
            <a:endParaRPr sz="3000">
              <a:latin typeface="Corbel"/>
              <a:cs typeface="Corbel"/>
            </a:endParaRPr>
          </a:p>
          <a:p>
            <a:pPr marL="354965" marR="1437005" indent="-342900">
              <a:lnSpc>
                <a:spcPts val="3590"/>
              </a:lnSpc>
              <a:spcBef>
                <a:spcPts val="825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R: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esearch the opportunity and idea </a:t>
            </a:r>
            <a:r>
              <a:rPr sz="3000" spc="-5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thoroughly.</a:t>
            </a:r>
            <a:endParaRPr sz="3000">
              <a:latin typeface="Corbel"/>
              <a:cs typeface="Corbel"/>
            </a:endParaRPr>
          </a:p>
          <a:p>
            <a:pPr marL="354965" marR="1197610" indent="-342900">
              <a:lnSpc>
                <a:spcPct val="100000"/>
              </a:lnSpc>
              <a:spcBef>
                <a:spcPts val="58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FFFFFF"/>
                </a:solidFill>
                <a:latin typeface="Corbel"/>
                <a:cs typeface="Corbel"/>
              </a:rPr>
              <a:t>E: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nlist the best sources of advice and </a:t>
            </a:r>
            <a:r>
              <a:rPr sz="3000" spc="-5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assistance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that they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find.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1458" y="260184"/>
            <a:ext cx="7556500" cy="6052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0515" marR="285115" indent="-298450">
              <a:lnSpc>
                <a:spcPct val="100000"/>
              </a:lnSpc>
              <a:spcBef>
                <a:spcPts val="110"/>
              </a:spcBef>
              <a:buClr>
                <a:srgbClr val="D5EBFF"/>
              </a:buClr>
              <a:buSzPct val="94230"/>
              <a:buFont typeface="Wingdings"/>
              <a:buChar char=""/>
              <a:tabLst>
                <a:tab pos="310515" algn="l"/>
                <a:tab pos="311150" algn="l"/>
              </a:tabLst>
            </a:pP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P: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lan their ventures and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look for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possible problems </a:t>
            </a:r>
            <a:r>
              <a:rPr sz="2600" spc="-50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might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arise.</a:t>
            </a:r>
            <a:endParaRPr sz="2600">
              <a:latin typeface="Corbel"/>
              <a:cs typeface="Corbel"/>
            </a:endParaRPr>
          </a:p>
          <a:p>
            <a:pPr marL="310515" indent="-298450">
              <a:lnSpc>
                <a:spcPct val="100000"/>
              </a:lnSpc>
              <a:spcBef>
                <a:spcPts val="630"/>
              </a:spcBef>
              <a:buClr>
                <a:srgbClr val="D5EBFF"/>
              </a:buClr>
              <a:buSzPct val="94230"/>
              <a:buFont typeface="Wingdings"/>
              <a:buChar char=""/>
              <a:tabLst>
                <a:tab pos="310515" algn="l"/>
                <a:tab pos="311150" algn="l"/>
              </a:tabLst>
            </a:pP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R:</a:t>
            </a:r>
            <a:r>
              <a:rPr sz="2600" b="1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ank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risks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possible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rewards.</a:t>
            </a:r>
            <a:endParaRPr sz="2600">
              <a:latin typeface="Corbel"/>
              <a:cs typeface="Corbel"/>
            </a:endParaRPr>
          </a:p>
          <a:p>
            <a:pPr marL="310515" marR="372110" indent="-298450">
              <a:lnSpc>
                <a:spcPct val="100000"/>
              </a:lnSpc>
              <a:spcBef>
                <a:spcPts val="610"/>
              </a:spcBef>
              <a:buClr>
                <a:srgbClr val="D5EBFF"/>
              </a:buClr>
              <a:buSzPct val="94230"/>
              <a:buFont typeface="Wingdings"/>
              <a:buChar char=""/>
              <a:tabLst>
                <a:tab pos="310515" algn="l"/>
                <a:tab pos="311150" algn="l"/>
              </a:tabLst>
            </a:pP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E: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valuate the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risks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and possible rewards and 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make </a:t>
            </a:r>
            <a:r>
              <a:rPr sz="2600" spc="-50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their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decision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act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or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not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to act.</a:t>
            </a:r>
            <a:endParaRPr sz="2600">
              <a:latin typeface="Corbel"/>
              <a:cs typeface="Corbel"/>
            </a:endParaRPr>
          </a:p>
          <a:p>
            <a:pPr marL="310515" marR="5080" indent="-298450">
              <a:lnSpc>
                <a:spcPct val="100000"/>
              </a:lnSpc>
              <a:spcBef>
                <a:spcPts val="630"/>
              </a:spcBef>
              <a:buClr>
                <a:srgbClr val="D5EBFF"/>
              </a:buClr>
              <a:buSzPct val="94230"/>
              <a:buFont typeface="Wingdings"/>
              <a:buChar char=""/>
              <a:tabLst>
                <a:tab pos="310515" algn="l"/>
                <a:tab pos="311150" algn="l"/>
              </a:tabLst>
            </a:pPr>
            <a:r>
              <a:rPr sz="2600" b="1" dirty="0">
                <a:solidFill>
                  <a:srgbClr val="FFFFFF"/>
                </a:solidFill>
                <a:latin typeface="Corbel"/>
                <a:cs typeface="Corbel"/>
              </a:rPr>
              <a:t>N:</a:t>
            </a:r>
            <a:r>
              <a:rPr sz="2600" b="1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ever hang</a:t>
            </a:r>
            <a:r>
              <a:rPr sz="2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idea,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no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matter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how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much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they </a:t>
            </a:r>
            <a:r>
              <a:rPr sz="2600" spc="-5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may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love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 it,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if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research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shows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it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won't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work.</a:t>
            </a:r>
            <a:endParaRPr sz="2600">
              <a:latin typeface="Corbel"/>
              <a:cs typeface="Corbel"/>
            </a:endParaRPr>
          </a:p>
          <a:p>
            <a:pPr marL="310515" marR="269875" indent="-298450">
              <a:lnSpc>
                <a:spcPct val="100400"/>
              </a:lnSpc>
              <a:spcBef>
                <a:spcPts val="605"/>
              </a:spcBef>
              <a:buClr>
                <a:srgbClr val="D5EBFF"/>
              </a:buClr>
              <a:buSzPct val="94230"/>
              <a:buFont typeface="Wingdings"/>
              <a:buChar char=""/>
              <a:tabLst>
                <a:tab pos="310515" algn="l"/>
                <a:tab pos="311150" algn="l"/>
              </a:tabLst>
            </a:pP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E: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mploy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resources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necessary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for 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venture to </a:t>
            </a:r>
            <a:r>
              <a:rPr sz="2600" spc="-50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succeed.</a:t>
            </a:r>
            <a:endParaRPr sz="2600">
              <a:latin typeface="Corbel"/>
              <a:cs typeface="Corbel"/>
            </a:endParaRPr>
          </a:p>
          <a:p>
            <a:pPr marL="310515" marR="548640" indent="-298450">
              <a:lnSpc>
                <a:spcPct val="100000"/>
              </a:lnSpc>
              <a:spcBef>
                <a:spcPts val="620"/>
              </a:spcBef>
              <a:buClr>
                <a:srgbClr val="D5EBFF"/>
              </a:buClr>
              <a:buSzPct val="94230"/>
              <a:buFont typeface="Wingdings"/>
              <a:buChar char=""/>
              <a:tabLst>
                <a:tab pos="310515" algn="l"/>
                <a:tab pos="311150" algn="l"/>
              </a:tabLst>
            </a:pPr>
            <a:r>
              <a:rPr sz="2600" b="1" dirty="0">
                <a:solidFill>
                  <a:srgbClr val="FFFFFF"/>
                </a:solidFill>
                <a:latin typeface="Corbel"/>
                <a:cs typeface="Corbel"/>
              </a:rPr>
              <a:t>U: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nderstand that they will have to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work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long and </a:t>
            </a:r>
            <a:r>
              <a:rPr sz="2600" spc="-50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hard</a:t>
            </a:r>
            <a:r>
              <a:rPr sz="26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make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their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venture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succeed.</a:t>
            </a:r>
            <a:endParaRPr sz="2600">
              <a:latin typeface="Corbel"/>
              <a:cs typeface="Corbel"/>
            </a:endParaRPr>
          </a:p>
          <a:p>
            <a:pPr marL="310515" marR="422909" indent="-298450">
              <a:lnSpc>
                <a:spcPct val="100200"/>
              </a:lnSpc>
              <a:spcBef>
                <a:spcPts val="620"/>
              </a:spcBef>
              <a:buClr>
                <a:srgbClr val="D5EBFF"/>
              </a:buClr>
              <a:buSzPct val="94230"/>
              <a:buFont typeface="Wingdings"/>
              <a:buChar char=""/>
              <a:tabLst>
                <a:tab pos="310515" algn="l"/>
                <a:tab pos="311150" algn="l"/>
              </a:tabLst>
            </a:pPr>
            <a:r>
              <a:rPr sz="2600" b="1" spc="-5" dirty="0">
                <a:solidFill>
                  <a:srgbClr val="FFFFFF"/>
                </a:solidFill>
                <a:latin typeface="Corbel"/>
                <a:cs typeface="Corbel"/>
              </a:rPr>
              <a:t>R: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ealize </a:t>
            </a:r>
            <a:r>
              <a:rPr sz="2600" spc="5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sense of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accomplishment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from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their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successful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 ventures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learn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from</a:t>
            </a:r>
            <a:r>
              <a:rPr sz="26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their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failures to </a:t>
            </a:r>
            <a:r>
              <a:rPr sz="2600" spc="-5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help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them achieve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Corbel"/>
                <a:cs typeface="Corbel"/>
              </a:rPr>
              <a:t>success</a:t>
            </a:r>
            <a:r>
              <a:rPr sz="2600" dirty="0">
                <a:solidFill>
                  <a:srgbClr val="FFFFFF"/>
                </a:solidFill>
                <a:latin typeface="Corbel"/>
                <a:cs typeface="Corbel"/>
              </a:rPr>
              <a:t> in</a:t>
            </a:r>
            <a:r>
              <a:rPr sz="26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6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rbel"/>
                <a:cs typeface="Corbel"/>
              </a:rPr>
              <a:t>future.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864"/>
            <a:ext cx="7552055" cy="433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50" spc="-60" dirty="0"/>
              <a:t>Four</a:t>
            </a:r>
            <a:r>
              <a:rPr sz="2650" spc="-195" dirty="0"/>
              <a:t> </a:t>
            </a:r>
            <a:r>
              <a:rPr sz="2650" spc="-70" dirty="0"/>
              <a:t>aspects</a:t>
            </a:r>
            <a:r>
              <a:rPr sz="2650" spc="-185" dirty="0"/>
              <a:t> </a:t>
            </a:r>
            <a:r>
              <a:rPr sz="2650" spc="-40" dirty="0"/>
              <a:t>of</a:t>
            </a:r>
            <a:r>
              <a:rPr sz="2650" spc="-185" dirty="0"/>
              <a:t> </a:t>
            </a:r>
            <a:r>
              <a:rPr sz="2650" spc="-65" dirty="0"/>
              <a:t>being</a:t>
            </a:r>
            <a:r>
              <a:rPr sz="2650" spc="-185" dirty="0"/>
              <a:t> </a:t>
            </a:r>
            <a:r>
              <a:rPr sz="2650" spc="-40" dirty="0"/>
              <a:t>an</a:t>
            </a:r>
            <a:r>
              <a:rPr sz="2650" spc="-185" dirty="0"/>
              <a:t> </a:t>
            </a:r>
            <a:r>
              <a:rPr sz="2650" spc="-75" dirty="0"/>
              <a:t>entrepreneur</a:t>
            </a:r>
            <a:r>
              <a:rPr sz="2650" spc="-185" dirty="0"/>
              <a:t> </a:t>
            </a:r>
            <a:r>
              <a:rPr sz="2650" spc="-65" dirty="0"/>
              <a:t>today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1060462" y="1728129"/>
            <a:ext cx="7033259" cy="22078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Involves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creation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process.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69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Requires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devotion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time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effort.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Involves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rewards</a:t>
            </a:r>
            <a:r>
              <a:rPr sz="30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being</a:t>
            </a:r>
            <a:r>
              <a:rPr sz="30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sz="3000" spc="-20" dirty="0">
                <a:solidFill>
                  <a:srgbClr val="FFFFFF"/>
                </a:solidFill>
                <a:latin typeface="Corbel"/>
                <a:cs typeface="Corbel"/>
              </a:rPr>
              <a:t>entrepreneur.</a:t>
            </a:r>
            <a:endParaRPr sz="3000">
              <a:latin typeface="Corbel"/>
              <a:cs typeface="Corbel"/>
            </a:endParaRPr>
          </a:p>
          <a:p>
            <a:pPr marL="354965" indent="-342900">
              <a:lnSpc>
                <a:spcPct val="100000"/>
              </a:lnSpc>
              <a:spcBef>
                <a:spcPts val="700"/>
              </a:spcBef>
              <a:buClr>
                <a:srgbClr val="D5EBFF"/>
              </a:buClr>
              <a:buSzPct val="9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Requires</a:t>
            </a:r>
            <a:r>
              <a:rPr sz="30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assumption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0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necessary</a:t>
            </a:r>
            <a:r>
              <a:rPr sz="3000" spc="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Corbel"/>
                <a:cs typeface="Corbel"/>
              </a:rPr>
              <a:t>risks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704" y="543496"/>
            <a:ext cx="6729730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spc="-85" dirty="0"/>
              <a:t>Characteristics</a:t>
            </a:r>
            <a:r>
              <a:rPr sz="3250" spc="-210" dirty="0"/>
              <a:t> </a:t>
            </a:r>
            <a:r>
              <a:rPr sz="3250" spc="-40" dirty="0"/>
              <a:t>of</a:t>
            </a:r>
            <a:r>
              <a:rPr sz="3250" spc="-204" dirty="0"/>
              <a:t> </a:t>
            </a:r>
            <a:r>
              <a:rPr sz="3250" spc="-80" dirty="0"/>
              <a:t>Entrepreneur</a:t>
            </a:r>
            <a:endParaRPr sz="3250"/>
          </a:p>
        </p:txBody>
      </p:sp>
      <p:sp>
        <p:nvSpPr>
          <p:cNvPr id="3" name="object 3"/>
          <p:cNvSpPr txBox="1"/>
          <p:nvPr/>
        </p:nvSpPr>
        <p:spPr>
          <a:xfrm>
            <a:off x="585622" y="1565838"/>
            <a:ext cx="7940675" cy="486727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62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22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passionate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about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achieving</a:t>
            </a:r>
            <a:r>
              <a:rPr sz="22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their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goals</a:t>
            </a:r>
            <a:endParaRPr sz="2250">
              <a:latin typeface="Corbel"/>
              <a:cs typeface="Corbel"/>
            </a:endParaRPr>
          </a:p>
          <a:p>
            <a:pPr marL="269875" marR="5080" indent="-257810">
              <a:lnSpc>
                <a:spcPct val="100000"/>
              </a:lnSpc>
              <a:spcBef>
                <a:spcPts val="52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have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spirit of adventure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(in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fact, the word "adventure" is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derived </a:t>
            </a:r>
            <a:r>
              <a:rPr sz="2250" spc="-4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from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Latin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word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meaning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"to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venture")</a:t>
            </a:r>
            <a:endParaRPr sz="2250">
              <a:latin typeface="Corbel"/>
              <a:cs typeface="Corbel"/>
            </a:endParaRPr>
          </a:p>
          <a:p>
            <a:pPr marL="269875" indent="-257810">
              <a:lnSpc>
                <a:spcPct val="100000"/>
              </a:lnSpc>
              <a:spcBef>
                <a:spcPts val="52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have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 strong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need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achieve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seek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personal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accomplishment</a:t>
            </a:r>
            <a:endParaRPr sz="2250">
              <a:latin typeface="Corbel"/>
              <a:cs typeface="Corbel"/>
            </a:endParaRPr>
          </a:p>
          <a:p>
            <a:pPr marL="269875" indent="-257810">
              <a:lnSpc>
                <a:spcPct val="100000"/>
              </a:lnSpc>
              <a:spcBef>
                <a:spcPts val="52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self-confident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 and</a:t>
            </a:r>
            <a:r>
              <a:rPr sz="22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self-reliant</a:t>
            </a:r>
            <a:endParaRPr sz="2250">
              <a:latin typeface="Corbel"/>
              <a:cs typeface="Corbel"/>
            </a:endParaRPr>
          </a:p>
          <a:p>
            <a:pPr marL="269875" indent="-257810">
              <a:lnSpc>
                <a:spcPct val="100000"/>
              </a:lnSpc>
              <a:spcBef>
                <a:spcPts val="52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225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goal-oriented</a:t>
            </a:r>
            <a:endParaRPr sz="2250">
              <a:latin typeface="Corbel"/>
              <a:cs typeface="Corbel"/>
            </a:endParaRPr>
          </a:p>
          <a:p>
            <a:pPr marL="269875" indent="-257810">
              <a:lnSpc>
                <a:spcPct val="100000"/>
              </a:lnSpc>
              <a:spcBef>
                <a:spcPts val="52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22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innovative,</a:t>
            </a:r>
            <a:r>
              <a:rPr sz="22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creative,</a:t>
            </a:r>
            <a:r>
              <a:rPr sz="22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25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versatile</a:t>
            </a:r>
            <a:endParaRPr sz="2250">
              <a:latin typeface="Corbel"/>
              <a:cs typeface="Corbel"/>
            </a:endParaRPr>
          </a:p>
          <a:p>
            <a:pPr marL="269875" indent="-257810">
              <a:lnSpc>
                <a:spcPct val="100000"/>
              </a:lnSpc>
              <a:spcBef>
                <a:spcPts val="52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225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persistent</a:t>
            </a:r>
            <a:endParaRPr sz="2250">
              <a:latin typeface="Corbel"/>
              <a:cs typeface="Corbel"/>
            </a:endParaRPr>
          </a:p>
          <a:p>
            <a:pPr marL="269875" indent="-257810">
              <a:lnSpc>
                <a:spcPct val="100000"/>
              </a:lnSpc>
              <a:spcBef>
                <a:spcPts val="52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22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hardworking</a:t>
            </a:r>
            <a:r>
              <a:rPr sz="22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2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energetic</a:t>
            </a:r>
            <a:endParaRPr sz="2250">
              <a:latin typeface="Corbel"/>
              <a:cs typeface="Corbel"/>
            </a:endParaRPr>
          </a:p>
          <a:p>
            <a:pPr marL="269875" indent="-257810">
              <a:lnSpc>
                <a:spcPct val="100000"/>
              </a:lnSpc>
              <a:spcBef>
                <a:spcPts val="52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have</a:t>
            </a:r>
            <a:r>
              <a:rPr sz="225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2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positive</a:t>
            </a:r>
            <a:r>
              <a:rPr sz="225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attitude</a:t>
            </a:r>
            <a:endParaRPr sz="2250">
              <a:latin typeface="Corbel"/>
              <a:cs typeface="Corbel"/>
            </a:endParaRPr>
          </a:p>
          <a:p>
            <a:pPr marL="269875" indent="-257810">
              <a:lnSpc>
                <a:spcPct val="100000"/>
              </a:lnSpc>
              <a:spcBef>
                <a:spcPts val="52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willing</a:t>
            </a:r>
            <a:r>
              <a:rPr sz="22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take </a:t>
            </a:r>
            <a:r>
              <a:rPr sz="2250" spc="-10" dirty="0">
                <a:solidFill>
                  <a:srgbClr val="FFFFFF"/>
                </a:solidFill>
                <a:latin typeface="Corbel"/>
                <a:cs typeface="Corbel"/>
              </a:rPr>
              <a:t>initiative</a:t>
            </a:r>
            <a:endParaRPr sz="2250">
              <a:latin typeface="Corbel"/>
              <a:cs typeface="Corbel"/>
            </a:endParaRPr>
          </a:p>
          <a:p>
            <a:pPr marL="269875" indent="-257810">
              <a:lnSpc>
                <a:spcPct val="100000"/>
              </a:lnSpc>
              <a:spcBef>
                <a:spcPts val="520"/>
              </a:spcBef>
              <a:buClr>
                <a:srgbClr val="D5EBFF"/>
              </a:buClr>
              <a:buSzPct val="93333"/>
              <a:buFont typeface="Wingdings"/>
              <a:buChar char=""/>
              <a:tabLst>
                <a:tab pos="269875" algn="l"/>
                <a:tab pos="270510" algn="l"/>
              </a:tabLst>
            </a:pP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have</a:t>
            </a:r>
            <a:r>
              <a:rPr sz="22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25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strong</a:t>
            </a:r>
            <a:r>
              <a:rPr sz="225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sense</a:t>
            </a:r>
            <a:r>
              <a:rPr sz="225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225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250" spc="-5" dirty="0">
                <a:solidFill>
                  <a:srgbClr val="FFFFFF"/>
                </a:solidFill>
                <a:latin typeface="Corbel"/>
                <a:cs typeface="Corbel"/>
              </a:rPr>
              <a:t>commitment</a:t>
            </a:r>
            <a:endParaRPr sz="22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A870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3318</Words>
  <Application>Microsoft Office PowerPoint</Application>
  <PresentationFormat>On-screen Show (4:3)</PresentationFormat>
  <Paragraphs>290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 MT</vt:lpstr>
      <vt:lpstr>Calibri</vt:lpstr>
      <vt:lpstr>Consolas</vt:lpstr>
      <vt:lpstr>Corbel</vt:lpstr>
      <vt:lpstr>Times New Roman</vt:lpstr>
      <vt:lpstr>Trebuchet MS</vt:lpstr>
      <vt:lpstr>Wingdings</vt:lpstr>
      <vt:lpstr>Office Theme</vt:lpstr>
      <vt:lpstr>Entrepreneurship  Development</vt:lpstr>
      <vt:lpstr>Entrepreneur</vt:lpstr>
      <vt:lpstr>Richard Cantillon : An entrepreneur is a person who  pays a certain price for a product to resell it at an  uncertain price, thereby making decisions about  obtaining and using the resources while  consequently admitting the risk of enterprise.</vt:lpstr>
      <vt:lpstr>PowerPoint Presentation</vt:lpstr>
      <vt:lpstr>PowerPoint Presentation</vt:lpstr>
      <vt:lpstr>PowerPoint Presentation</vt:lpstr>
      <vt:lpstr>PowerPoint Presentation</vt:lpstr>
      <vt:lpstr>Four aspects of being an entrepreneur today</vt:lpstr>
      <vt:lpstr>Characteristics of Entrepreneur</vt:lpstr>
      <vt:lpstr>Entrepreneurship</vt:lpstr>
      <vt:lpstr>PowerPoint Presentation</vt:lpstr>
      <vt:lpstr>History of  Entrepreneurship</vt:lpstr>
      <vt:lpstr>History</vt:lpstr>
      <vt:lpstr>17th Century</vt:lpstr>
      <vt:lpstr>PowerPoint Presentation</vt:lpstr>
      <vt:lpstr>Factors Affecting  Entrepreneurship</vt:lpstr>
      <vt:lpstr>Factors affecting  Entrepreneurship</vt:lpstr>
      <vt:lpstr>Individual Factors</vt:lpstr>
      <vt:lpstr>Political Factors</vt:lpstr>
      <vt:lpstr>Economic Factors</vt:lpstr>
      <vt:lpstr>Social Factors</vt:lpstr>
      <vt:lpstr>PowerPoint Presentation</vt:lpstr>
      <vt:lpstr>Technological Factors</vt:lpstr>
      <vt:lpstr>PowerPoint Presentation</vt:lpstr>
      <vt:lpstr>Legal Factors</vt:lpstr>
      <vt:lpstr>Ecological Factors</vt:lpstr>
      <vt:lpstr>Motivation</vt:lpstr>
      <vt:lpstr>Motivating Factors</vt:lpstr>
      <vt:lpstr>Other Factors Responsible for  Emergence of Entrepreneurship Background Factors</vt:lpstr>
      <vt:lpstr>PowerPoint Presentation</vt:lpstr>
      <vt:lpstr>Barriers to Entrepreneurial</vt:lpstr>
      <vt:lpstr>Classification of Entrepreneur</vt:lpstr>
      <vt:lpstr>Type of business</vt:lpstr>
      <vt:lpstr>PowerPoint Presentation</vt:lpstr>
      <vt:lpstr>Motivation</vt:lpstr>
      <vt:lpstr>PowerPoint Presentation</vt:lpstr>
      <vt:lpstr>Others</vt:lpstr>
      <vt:lpstr>Concept of Entrepreneurship</vt:lpstr>
      <vt:lpstr>Entrepreneurship</vt:lpstr>
      <vt:lpstr>PowerPoint Presentation</vt:lpstr>
      <vt:lpstr>PowerPoint Presentation</vt:lpstr>
      <vt:lpstr>Nature and Characteristics  of Entrepreneurship</vt:lpstr>
      <vt:lpstr>PowerPoint Presentation</vt:lpstr>
      <vt:lpstr>PowerPoint Presentation</vt:lpstr>
      <vt:lpstr>Difference between Entrepreneur and Manager</vt:lpstr>
      <vt:lpstr>PowerPoint Presentation</vt:lpstr>
      <vt:lpstr>Role of Entrepreneurship in  Economic Growth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Reasons for Entrepreneurship Development</vt:lpstr>
      <vt:lpstr>PowerPoint Presentation</vt:lpstr>
      <vt:lpstr>PowerPoint Presentation</vt:lpstr>
      <vt:lpstr>PowerPoint Presentation</vt:lpstr>
      <vt:lpstr>PowerPoint Presentation</vt:lpstr>
      <vt:lpstr>Intra-preneurship</vt:lpstr>
      <vt:lpstr>CHARACTERISTICS OF AN  INTRAPRENEUR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Pragati</dc:creator>
  <cp:lastModifiedBy>CHETAN PHOGAT</cp:lastModifiedBy>
  <cp:revision>3</cp:revision>
  <dcterms:created xsi:type="dcterms:W3CDTF">2023-08-26T14:43:17Z</dcterms:created>
  <dcterms:modified xsi:type="dcterms:W3CDTF">2023-10-08T10:45:12Z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2020-05-07T00:00:00Z</vt:filetime>
  </property>
  <property fmtid="{D5CDD505-2E9C-101B-9397-08002B2CF9AE}" pid="3" name="Creator">
    <vt:lpwstr>Impress</vt:lpwstr>
  </property>
  <property fmtid="{D5CDD505-2E9C-101B-9397-08002B2CF9AE}" pid="4" name="LastSaved">
    <vt:filetime>2020-05-07T00:00:00Z</vt:filetime>
  </property>
</Properties>
</file>