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C3A60-8AA2-45BE-9EC5-5D6D58E9CD6B}" type="datetimeFigureOut">
              <a:rPr lang="en-IN" smtClean="0"/>
              <a:t>27-09-2023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F2F80-40C7-47A3-BE22-28B15D447A5B}" type="slidenum">
              <a:rPr lang="en-IN" smtClean="0"/>
              <a:t>‹#›</a:t>
            </a:fld>
            <a:endParaRPr lang="en-IN"/>
          </a:p>
        </p:txBody>
      </p:sp>
    </p:spTree>
    <p:extLst>
      <p:ext uri="{BB962C8B-B14F-4D97-AF65-F5344CB8AC3E}">
        <p14:creationId xmlns:p14="http://schemas.microsoft.com/office/powerpoint/2010/main" val="156241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idea, he said, is to develop a group of basic internet services that would be free of charge to use – "a 911 for the internet"</a:t>
            </a:r>
            <a:endParaRPr lang="en-IN" dirty="0"/>
          </a:p>
        </p:txBody>
      </p:sp>
      <p:sp>
        <p:nvSpPr>
          <p:cNvPr id="4" name="Slide Number Placeholder 3"/>
          <p:cNvSpPr>
            <a:spLocks noGrp="1"/>
          </p:cNvSpPr>
          <p:nvPr>
            <p:ph type="sldNum" sz="quarter" idx="5"/>
          </p:nvPr>
        </p:nvSpPr>
        <p:spPr/>
        <p:txBody>
          <a:bodyPr/>
          <a:lstStyle/>
          <a:p>
            <a:fld id="{92BF2F80-40C7-47A3-BE22-28B15D447A5B}" type="slidenum">
              <a:rPr lang="en-IN" smtClean="0"/>
              <a:t>3</a:t>
            </a:fld>
            <a:endParaRPr lang="en-IN"/>
          </a:p>
        </p:txBody>
      </p:sp>
    </p:spTree>
    <p:extLst>
      <p:ext uri="{BB962C8B-B14F-4D97-AF65-F5344CB8AC3E}">
        <p14:creationId xmlns:p14="http://schemas.microsoft.com/office/powerpoint/2010/main" val="321229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C1A1A"/>
                </a:solidFill>
                <a:effectLst/>
                <a:latin typeface="Satoshi"/>
              </a:rPr>
              <a:t>Customer problems don’t change; it’s only technology and customer </a:t>
            </a:r>
            <a:r>
              <a:rPr lang="en-US" b="1" i="0" dirty="0" err="1">
                <a:solidFill>
                  <a:srgbClr val="1C1A1A"/>
                </a:solidFill>
                <a:effectLst/>
                <a:latin typeface="Satoshi"/>
              </a:rPr>
              <a:t>behaviour</a:t>
            </a:r>
            <a:r>
              <a:rPr lang="en-US" b="1" i="0" dirty="0">
                <a:solidFill>
                  <a:srgbClr val="1C1A1A"/>
                </a:solidFill>
                <a:effectLst/>
                <a:latin typeface="Satoshi"/>
              </a:rPr>
              <a:t> that does.</a:t>
            </a:r>
            <a:endParaRPr lang="en-IN" dirty="0"/>
          </a:p>
        </p:txBody>
      </p:sp>
      <p:sp>
        <p:nvSpPr>
          <p:cNvPr id="4" name="Slide Number Placeholder 3"/>
          <p:cNvSpPr>
            <a:spLocks noGrp="1"/>
          </p:cNvSpPr>
          <p:nvPr>
            <p:ph type="sldNum" sz="quarter" idx="5"/>
          </p:nvPr>
        </p:nvSpPr>
        <p:spPr/>
        <p:txBody>
          <a:bodyPr/>
          <a:lstStyle/>
          <a:p>
            <a:fld id="{92BF2F80-40C7-47A3-BE22-28B15D447A5B}" type="slidenum">
              <a:rPr lang="en-IN" smtClean="0"/>
              <a:t>5</a:t>
            </a:fld>
            <a:endParaRPr lang="en-IN"/>
          </a:p>
        </p:txBody>
      </p:sp>
    </p:spTree>
    <p:extLst>
      <p:ext uri="{BB962C8B-B14F-4D97-AF65-F5344CB8AC3E}">
        <p14:creationId xmlns:p14="http://schemas.microsoft.com/office/powerpoint/2010/main" val="325155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8A8CC2B-F08D-4AF8-BB7A-94CF034D0602}" type="datetimeFigureOut">
              <a:rPr lang="en-US" smtClean="0"/>
              <a:t>9/27/2023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8775EC-D2F7-4388-9801-985EA4E4C2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A8CC2B-F08D-4AF8-BB7A-94CF034D060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A8CC2B-F08D-4AF8-BB7A-94CF034D060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A8CC2B-F08D-4AF8-BB7A-94CF034D060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8A8CC2B-F08D-4AF8-BB7A-94CF034D060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775EC-D2F7-4388-9801-985EA4E4C23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A8CC2B-F08D-4AF8-BB7A-94CF034D060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8A8CC2B-F08D-4AF8-BB7A-94CF034D060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8A8CC2B-F08D-4AF8-BB7A-94CF034D060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8CC2B-F08D-4AF8-BB7A-94CF034D060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A8CC2B-F08D-4AF8-BB7A-94CF034D060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775EC-D2F7-4388-9801-985EA4E4C2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8A8CC2B-F08D-4AF8-BB7A-94CF034D060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98775EC-D2F7-4388-9801-985EA4E4C23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A8CC2B-F08D-4AF8-BB7A-94CF034D0602}" type="datetimeFigureOut">
              <a:rPr lang="en-US" smtClean="0"/>
              <a:t>9/27/2023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8775EC-D2F7-4388-9801-985EA4E4C23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fastcodesign.com/1668897/with-infographic-airbnb-tuns-boring-facts-into-masterful-marke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 the right problem</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Heart-felt problems</a:t>
            </a:r>
            <a:endParaRPr lang="en-US" dirty="0"/>
          </a:p>
        </p:txBody>
      </p:sp>
      <p:pic>
        <p:nvPicPr>
          <p:cNvPr id="19458" name="Picture 2"/>
          <p:cNvPicPr>
            <a:picLocks noChangeAspect="1" noChangeArrowheads="1"/>
          </p:cNvPicPr>
          <p:nvPr/>
        </p:nvPicPr>
        <p:blipFill>
          <a:blip r:embed="rId2"/>
          <a:srcRect/>
          <a:stretch>
            <a:fillRect/>
          </a:stretch>
        </p:blipFill>
        <p:spPr bwMode="auto">
          <a:xfrm>
            <a:off x="457200" y="1967630"/>
            <a:ext cx="8001000" cy="489037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if a heart-felt problem is worth solving?</a:t>
            </a:r>
          </a:p>
        </p:txBody>
      </p:sp>
      <p:sp>
        <p:nvSpPr>
          <p:cNvPr id="3" name="Content Placeholder 2"/>
          <p:cNvSpPr>
            <a:spLocks noGrp="1"/>
          </p:cNvSpPr>
          <p:nvPr>
            <p:ph idx="1"/>
          </p:nvPr>
        </p:nvSpPr>
        <p:spPr/>
        <p:txBody>
          <a:bodyPr/>
          <a:lstStyle/>
          <a:p>
            <a:r>
              <a:rPr lang="en-US" dirty="0"/>
              <a:t>You’ll need to generate product ideas from market research and then identify customers' problems in that market to solve.</a:t>
            </a:r>
          </a:p>
          <a:p>
            <a:r>
              <a:rPr lang="en-US" dirty="0"/>
              <a:t>The first step is to research the market you want to be a part of. The opportunity size is based on how much your customer is spending to solve the problem right now. This information can come from industry research, government websites, and annual reports of key competitors, or you may even need to commission research if it’s too niche.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if a heart-felt problem is worth solving?</a:t>
            </a:r>
          </a:p>
        </p:txBody>
      </p:sp>
      <p:sp>
        <p:nvSpPr>
          <p:cNvPr id="3" name="Content Placeholder 2"/>
          <p:cNvSpPr>
            <a:spLocks noGrp="1"/>
          </p:cNvSpPr>
          <p:nvPr>
            <p:ph idx="1"/>
          </p:nvPr>
        </p:nvSpPr>
        <p:spPr>
          <a:xfrm>
            <a:off x="457200" y="1935480"/>
            <a:ext cx="8534400" cy="4922520"/>
          </a:xfrm>
        </p:spPr>
        <p:txBody>
          <a:bodyPr>
            <a:normAutofit fontScale="92500" lnSpcReduction="20000"/>
          </a:bodyPr>
          <a:lstStyle/>
          <a:p>
            <a:r>
              <a:rPr lang="en-US" dirty="0"/>
              <a:t>You need to get out of your comfort zone and speak with your target customers. Put yourself in their shoes, and think about the problem you’re trying to solve. </a:t>
            </a:r>
          </a:p>
          <a:p>
            <a:r>
              <a:rPr lang="en-US" dirty="0"/>
              <a:t>Ask yourself: If this customer problem exists, where would your customers go to solve it?</a:t>
            </a:r>
          </a:p>
          <a:p>
            <a:r>
              <a:rPr lang="en-US" dirty="0"/>
              <a:t>Chances are there are existing communities or media channels that connect your potential customers. Go there. </a:t>
            </a:r>
          </a:p>
          <a:p>
            <a:r>
              <a:rPr lang="en-US" dirty="0"/>
              <a:t>And don’t be afraid to speak with your competitor’s customers to understand why they purchased the product and what problem it was solving for them.</a:t>
            </a:r>
          </a:p>
          <a:p>
            <a:r>
              <a:rPr lang="en-US" dirty="0"/>
              <a:t>There is no magic number of how many customer interviews you speak with. Start with five customers first, then adjust the questions every five customers until you have honed in on a deep enough problem with a large enough market size.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if a heart-felt problem is worth solving?</a:t>
            </a:r>
          </a:p>
        </p:txBody>
      </p:sp>
      <p:sp>
        <p:nvSpPr>
          <p:cNvPr id="3" name="Content Placeholder 2"/>
          <p:cNvSpPr>
            <a:spLocks noGrp="1"/>
          </p:cNvSpPr>
          <p:nvPr>
            <p:ph idx="1"/>
          </p:nvPr>
        </p:nvSpPr>
        <p:spPr/>
        <p:txBody>
          <a:bodyPr>
            <a:normAutofit fontScale="92500" lnSpcReduction="10000"/>
          </a:bodyPr>
          <a:lstStyle/>
          <a:p>
            <a:r>
              <a:rPr lang="en-US" dirty="0"/>
              <a:t>The trick is to find a deep customer problem in a market that is large enough to sustain your vision. 99% of the worlds problems are not worth solving but if you persist, you’ll eventually find one.</a:t>
            </a:r>
          </a:p>
          <a:p>
            <a:r>
              <a:rPr lang="en-US" dirty="0"/>
              <a:t>Using the Jobs-To-Be-Done interview popularized by Clayton Christensen is an excellent method to speak with customers. Using the Jobs To Be Done framework is a blog post on its own. </a:t>
            </a:r>
          </a:p>
          <a:p>
            <a:r>
              <a:rPr lang="en-US" dirty="0"/>
              <a:t>Once you’ve found a heart-felt problem in a large enough market—the next step is to reframe the problem to look at it from varied perspectives. Doing so will help you make better decisions and arrive at radically better solutions.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Let's take the classic example of a slow elevator in a building. A heart-felt problem for tenants is “I feel like I’m wasting time” (an emotional problem that’s related to status, purpose and meaning).</a:t>
            </a:r>
          </a:p>
        </p:txBody>
      </p:sp>
      <p:pic>
        <p:nvPicPr>
          <p:cNvPr id="20482" name="Picture 2"/>
          <p:cNvPicPr>
            <a:picLocks noChangeAspect="1" noChangeArrowheads="1"/>
          </p:cNvPicPr>
          <p:nvPr/>
        </p:nvPicPr>
        <p:blipFill>
          <a:blip r:embed="rId2" cstate="print"/>
          <a:srcRect/>
          <a:stretch>
            <a:fillRect/>
          </a:stretch>
        </p:blipFill>
        <p:spPr bwMode="auto">
          <a:xfrm>
            <a:off x="2362201" y="3654257"/>
            <a:ext cx="5257800" cy="313002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dirty="0"/>
              <a:t>The solution seems obvious - find a way to upgrade the elevator motor to make it go faster or change the algorithm to prioritise floors.</a:t>
            </a:r>
          </a:p>
          <a:p>
            <a:r>
              <a:rPr lang="en-US" dirty="0"/>
              <a:t>While these are straightforward solutions, there are significant costs (time &amp; money) associated with installing a new motor or a new algorithm. However, if we remove the problem from the solution, we can find more ways to solve the problem. Perhaps providing hand sanitisers, playing music or even the daily news might be a cheaper option to make the wait time “more meaningful”.</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E4A6-1D3A-63EE-6263-B5AF791CA4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FCF0E0-D1D0-0E1F-12C5-D88B334C92F7}"/>
              </a:ext>
            </a:extLst>
          </p:cNvPr>
          <p:cNvSpPr>
            <a:spLocks noGrp="1"/>
          </p:cNvSpPr>
          <p:nvPr>
            <p:ph idx="1"/>
          </p:nvPr>
        </p:nvSpPr>
        <p:spPr/>
        <p:txBody>
          <a:bodyPr>
            <a:normAutofit fontScale="92500"/>
          </a:bodyPr>
          <a:lstStyle/>
          <a:p>
            <a:r>
              <a:rPr lang="en-US" b="0" i="0" dirty="0" err="1">
                <a:solidFill>
                  <a:srgbClr val="000000"/>
                </a:solidFill>
                <a:effectLst/>
                <a:latin typeface="MeretPro"/>
              </a:rPr>
              <a:t>Gebbia</a:t>
            </a:r>
            <a:r>
              <a:rPr lang="en-US" b="0" i="0" dirty="0">
                <a:solidFill>
                  <a:srgbClr val="000000"/>
                </a:solidFill>
                <a:effectLst/>
                <a:latin typeface="MeretPro"/>
              </a:rPr>
              <a:t> cofounded </a:t>
            </a:r>
            <a:r>
              <a:rPr lang="en-US" b="0" i="0" u="none" strike="noStrike" dirty="0">
                <a:solidFill>
                  <a:srgbClr val="EF5B24"/>
                </a:solidFill>
                <a:effectLst/>
                <a:latin typeface="MeretPro"/>
                <a:hlinkClick r:id="rId2"/>
              </a:rPr>
              <a:t>Airbnb</a:t>
            </a:r>
            <a:r>
              <a:rPr lang="en-US" u="none" strike="noStrike" dirty="0">
                <a:solidFill>
                  <a:srgbClr val="000000"/>
                </a:solidFill>
                <a:latin typeface="MeretPro"/>
              </a:rPr>
              <a:t> </a:t>
            </a:r>
            <a:r>
              <a:rPr lang="en-US" b="0" i="0" dirty="0">
                <a:solidFill>
                  <a:srgbClr val="000000"/>
                </a:solidFill>
                <a:effectLst/>
                <a:latin typeface="MeretPro"/>
              </a:rPr>
              <a:t>in 2007, the digital accommodations marketplace that people use to rent out their homes or spare rooms (or igloos, castles, or private islands) like a hotel.</a:t>
            </a:r>
          </a:p>
          <a:p>
            <a:r>
              <a:rPr lang="en-US" b="0" i="0" dirty="0">
                <a:solidFill>
                  <a:srgbClr val="000000"/>
                </a:solidFill>
                <a:effectLst/>
                <a:latin typeface="MeretPro"/>
              </a:rPr>
              <a:t> Early on, Airbnb was not getting much traction in New York. So the team flew out and booked rooms with two-dozen hosts to learn why. Users, they found, had no idea how to present their listings. “The photos were really bad,” says </a:t>
            </a:r>
            <a:r>
              <a:rPr lang="en-US" b="0" i="0" dirty="0" err="1">
                <a:solidFill>
                  <a:srgbClr val="000000"/>
                </a:solidFill>
                <a:effectLst/>
                <a:latin typeface="MeretPro"/>
              </a:rPr>
              <a:t>Gebbia</a:t>
            </a:r>
            <a:r>
              <a:rPr lang="en-US" b="0" i="0" dirty="0">
                <a:solidFill>
                  <a:srgbClr val="000000"/>
                </a:solidFill>
                <a:effectLst/>
                <a:latin typeface="MeretPro"/>
              </a:rPr>
              <a:t>, who typically sports </a:t>
            </a:r>
            <a:r>
              <a:rPr lang="en-US" b="0" i="0" dirty="0" err="1">
                <a:solidFill>
                  <a:srgbClr val="000000"/>
                </a:solidFill>
                <a:effectLst/>
                <a:latin typeface="MeretPro"/>
              </a:rPr>
              <a:t>Twizzler</a:t>
            </a:r>
            <a:r>
              <a:rPr lang="en-US" b="0" i="0" dirty="0">
                <a:solidFill>
                  <a:srgbClr val="000000"/>
                </a:solidFill>
                <a:effectLst/>
                <a:latin typeface="MeretPro"/>
              </a:rPr>
              <a:t>-red sneakers and thick-framed glasses that resemble lab goggles. “People were using camera phones and taking Craigslist-quality pictures. Surprise! No one was booking because you couldn’t see what you were paying for.”</a:t>
            </a:r>
            <a:endParaRPr lang="en-IN" dirty="0"/>
          </a:p>
        </p:txBody>
      </p:sp>
    </p:spTree>
    <p:extLst>
      <p:ext uri="{BB962C8B-B14F-4D97-AF65-F5344CB8AC3E}">
        <p14:creationId xmlns:p14="http://schemas.microsoft.com/office/powerpoint/2010/main" val="310452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BDC2-9130-A45C-1F2E-FE6A26521D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19233-9F9F-29DC-8F4E-D9B5A588A4F0}"/>
              </a:ext>
            </a:extLst>
          </p:cNvPr>
          <p:cNvSpPr>
            <a:spLocks noGrp="1"/>
          </p:cNvSpPr>
          <p:nvPr>
            <p:ph idx="1"/>
          </p:nvPr>
        </p:nvSpPr>
        <p:spPr/>
        <p:txBody>
          <a:bodyPr>
            <a:normAutofit lnSpcReduction="10000"/>
          </a:bodyPr>
          <a:lstStyle/>
          <a:p>
            <a:r>
              <a:rPr lang="en-US" b="0" i="0" dirty="0">
                <a:solidFill>
                  <a:srgbClr val="000000"/>
                </a:solidFill>
                <a:effectLst/>
                <a:latin typeface="MeretPro"/>
              </a:rPr>
              <a:t>They crafted a very untechy solution. “A web startup would say, ‘Let’s send emails, teach [users] professional photography, and test them,'” explains the </a:t>
            </a:r>
            <a:r>
              <a:rPr lang="en-US" b="0" i="0" dirty="0" err="1">
                <a:solidFill>
                  <a:srgbClr val="000000"/>
                </a:solidFill>
                <a:effectLst/>
                <a:latin typeface="MeretPro"/>
              </a:rPr>
              <a:t>jockish</a:t>
            </a:r>
            <a:r>
              <a:rPr lang="en-US" b="0" i="0" dirty="0">
                <a:solidFill>
                  <a:srgbClr val="000000"/>
                </a:solidFill>
                <a:effectLst/>
                <a:latin typeface="MeretPro"/>
              </a:rPr>
              <a:t> </a:t>
            </a:r>
            <a:r>
              <a:rPr lang="en-US" b="0" i="0" dirty="0" err="1">
                <a:solidFill>
                  <a:srgbClr val="000000"/>
                </a:solidFill>
                <a:effectLst/>
                <a:latin typeface="MeretPro"/>
              </a:rPr>
              <a:t>Chesky</a:t>
            </a:r>
            <a:r>
              <a:rPr lang="en-US" b="0" i="0" dirty="0">
                <a:solidFill>
                  <a:srgbClr val="000000"/>
                </a:solidFill>
                <a:effectLst/>
                <a:latin typeface="MeretPro"/>
              </a:rPr>
              <a:t>, a former bodybuilder who wanted to play pro hockey. “We said, ‘Screw that.'” The pair rented a $5,000 camera and snapped high-resolution photos of as many New York host apartments as they could. Bookings soared. By month’s end, revenue had doubled in the city. “Rinse and repeat,” </a:t>
            </a:r>
            <a:r>
              <a:rPr lang="en-US" b="0" i="0" dirty="0" err="1">
                <a:solidFill>
                  <a:srgbClr val="000000"/>
                </a:solidFill>
                <a:effectLst/>
                <a:latin typeface="MeretPro"/>
              </a:rPr>
              <a:t>Gebbia</a:t>
            </a:r>
            <a:r>
              <a:rPr lang="en-US" b="0" i="0" dirty="0">
                <a:solidFill>
                  <a:srgbClr val="000000"/>
                </a:solidFill>
                <a:effectLst/>
                <a:latin typeface="MeretPro"/>
              </a:rPr>
              <a:t> says. “When we fixed the product in New York, it solved our problems in Paris, London, Vancouver, and Miami.”</a:t>
            </a:r>
            <a:endParaRPr lang="en-IN" dirty="0"/>
          </a:p>
        </p:txBody>
      </p:sp>
    </p:spTree>
    <p:extLst>
      <p:ext uri="{BB962C8B-B14F-4D97-AF65-F5344CB8AC3E}">
        <p14:creationId xmlns:p14="http://schemas.microsoft.com/office/powerpoint/2010/main" val="10886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2290-535F-99D3-7524-13A468D2F3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38C2A4-5694-826E-23E3-69B1C20404A5}"/>
              </a:ext>
            </a:extLst>
          </p:cNvPr>
          <p:cNvSpPr>
            <a:spLocks noGrp="1"/>
          </p:cNvSpPr>
          <p:nvPr>
            <p:ph idx="1"/>
          </p:nvPr>
        </p:nvSpPr>
        <p:spPr/>
        <p:txBody>
          <a:bodyPr/>
          <a:lstStyle/>
          <a:p>
            <a:r>
              <a:rPr lang="en-US" b="0" i="0" dirty="0">
                <a:solidFill>
                  <a:srgbClr val="000000"/>
                </a:solidFill>
                <a:effectLst/>
                <a:latin typeface="MeretPro"/>
              </a:rPr>
              <a:t>Airbnb now offers its hosts free professional photography services from more than 2,000 freelancers who have visited 13,000 listings across six continents. The startup realized the long-term benefits–such as improved aesthetics and verified property addresses–far outweighed the costs. </a:t>
            </a:r>
            <a:r>
              <a:rPr lang="en-US" b="0" i="0">
                <a:solidFill>
                  <a:srgbClr val="000000"/>
                </a:solidFill>
                <a:effectLst/>
                <a:latin typeface="MeretPro"/>
              </a:rPr>
              <a:t>Travelers are two and a half times more likely to book these enhanced listings, which earn their hosts an average of $1,025 per month. </a:t>
            </a:r>
            <a:endParaRPr lang="en-IN"/>
          </a:p>
        </p:txBody>
      </p:sp>
    </p:spTree>
    <p:extLst>
      <p:ext uri="{BB962C8B-B14F-4D97-AF65-F5344CB8AC3E}">
        <p14:creationId xmlns:p14="http://schemas.microsoft.com/office/powerpoint/2010/main" val="118667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problems to be solved</a:t>
            </a:r>
          </a:p>
        </p:txBody>
      </p:sp>
      <p:sp>
        <p:nvSpPr>
          <p:cNvPr id="3" name="Content Placeholder 2"/>
          <p:cNvSpPr>
            <a:spLocks noGrp="1"/>
          </p:cNvSpPr>
          <p:nvPr>
            <p:ph idx="1"/>
          </p:nvPr>
        </p:nvSpPr>
        <p:spPr/>
        <p:txBody>
          <a:bodyPr/>
          <a:lstStyle/>
          <a:p>
            <a:r>
              <a:rPr lang="en-US" dirty="0"/>
              <a:t>If you closely look at any long-lasting business, you'll realize that their core idea germinated from a core customer problem. A significant and market-relevant problem. </a:t>
            </a:r>
          </a:p>
          <a:p>
            <a:r>
              <a:rPr lang="en-US" dirty="0"/>
              <a:t>No surprise that </a:t>
            </a:r>
            <a:r>
              <a:rPr lang="en-US" i="1" dirty="0"/>
              <a:t>Uri Levine, the founder of </a:t>
            </a:r>
            <a:r>
              <a:rPr lang="en-US" i="1" dirty="0" err="1"/>
              <a:t>Waze</a:t>
            </a:r>
            <a:r>
              <a:rPr lang="en-US" i="1" dirty="0"/>
              <a:t>, suggests, "Fall in love with the problem, not the solution." </a:t>
            </a:r>
          </a:p>
          <a:p>
            <a:r>
              <a:rPr lang="en-US" dirty="0"/>
              <a:t>Problem-solving involves finding innovative and creative solutions to address societal, technological, or business-related problems.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problems to be solved</a:t>
            </a:r>
          </a:p>
        </p:txBody>
      </p:sp>
      <p:sp>
        <p:nvSpPr>
          <p:cNvPr id="3" name="Content Placeholder 2"/>
          <p:cNvSpPr>
            <a:spLocks noGrp="1"/>
          </p:cNvSpPr>
          <p:nvPr>
            <p:ph idx="1"/>
          </p:nvPr>
        </p:nvSpPr>
        <p:spPr/>
        <p:txBody>
          <a:bodyPr/>
          <a:lstStyle/>
          <a:p>
            <a:r>
              <a:rPr lang="en-US" dirty="0"/>
              <a:t>Take, for example, </a:t>
            </a:r>
            <a:r>
              <a:rPr lang="en-US" dirty="0" err="1"/>
              <a:t>WhatsApp's</a:t>
            </a:r>
            <a:r>
              <a:rPr lang="en-US" dirty="0"/>
              <a:t> story. When its founders started the company, their main focus was on solving heart-felt problems concerning the high cost of international communication. This societal problem has existed for centuries since empires started to take over the world.</a:t>
            </a:r>
          </a:p>
          <a:p>
            <a:r>
              <a:rPr lang="en-US" dirty="0" err="1"/>
              <a:t>WhatsApp</a:t>
            </a:r>
            <a:r>
              <a:rPr lang="en-US" dirty="0"/>
              <a:t> wasn’t the only player in this space—</a:t>
            </a:r>
            <a:r>
              <a:rPr lang="en-US" dirty="0" err="1"/>
              <a:t>Viber</a:t>
            </a:r>
            <a:r>
              <a:rPr lang="en-US" dirty="0"/>
              <a:t>, Google </a:t>
            </a:r>
            <a:r>
              <a:rPr lang="en-US" dirty="0" err="1"/>
              <a:t>Allo</a:t>
            </a:r>
            <a:r>
              <a:rPr lang="en-US" dirty="0"/>
              <a:t>, </a:t>
            </a:r>
            <a:r>
              <a:rPr lang="en-US" dirty="0" err="1"/>
              <a:t>KiK</a:t>
            </a:r>
            <a:r>
              <a:rPr lang="en-US" dirty="0"/>
              <a:t>, Skype, and even FB messenger were competing in the market.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problems to be solved</a:t>
            </a:r>
          </a:p>
        </p:txBody>
      </p:sp>
      <p:sp>
        <p:nvSpPr>
          <p:cNvPr id="3" name="Content Placeholder 2"/>
          <p:cNvSpPr>
            <a:spLocks noGrp="1"/>
          </p:cNvSpPr>
          <p:nvPr>
            <p:ph idx="1"/>
          </p:nvPr>
        </p:nvSpPr>
        <p:spPr/>
        <p:txBody>
          <a:bodyPr>
            <a:normAutofit fontScale="92500"/>
          </a:bodyPr>
          <a:lstStyle/>
          <a:p>
            <a:r>
              <a:rPr lang="en-US" dirty="0"/>
              <a:t>The team at </a:t>
            </a:r>
            <a:r>
              <a:rPr lang="en-US" dirty="0" err="1"/>
              <a:t>WhatsApp</a:t>
            </a:r>
            <a:r>
              <a:rPr lang="en-US" dirty="0"/>
              <a:t> </a:t>
            </a:r>
            <a:r>
              <a:rPr lang="en-US" dirty="0" err="1"/>
              <a:t>recognised</a:t>
            </a:r>
            <a:r>
              <a:rPr lang="en-US" dirty="0"/>
              <a:t> that mobile carriers and other apps were going against the customer problem. Competitors like </a:t>
            </a:r>
            <a:r>
              <a:rPr lang="en-US" dirty="0" err="1"/>
              <a:t>Viber</a:t>
            </a:r>
            <a:r>
              <a:rPr lang="en-US" dirty="0"/>
              <a:t> and Skype limited the experience by charging for international VOIP calls, and mobile carriers were charging an exorbitant price for international SMS’s. </a:t>
            </a:r>
          </a:p>
          <a:p>
            <a:r>
              <a:rPr lang="en-US" dirty="0" err="1"/>
              <a:t>WhatsApp</a:t>
            </a:r>
            <a:r>
              <a:rPr lang="en-US" dirty="0"/>
              <a:t> doubled down on the customer problem and created features like free calls, free instant messaging, and only 99 cents for the app. </a:t>
            </a:r>
          </a:p>
          <a:p>
            <a:r>
              <a:rPr lang="en-US" dirty="0"/>
              <a:t>The bet paid off, and they grew by 100M users every month. The exit? A whopping $19 billion from Meta with only a team of 32 people.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problems to be solved</a:t>
            </a:r>
          </a:p>
        </p:txBody>
      </p:sp>
      <p:pic>
        <p:nvPicPr>
          <p:cNvPr id="1027" name="Picture 3"/>
          <p:cNvPicPr>
            <a:picLocks noChangeAspect="1" noChangeArrowheads="1"/>
          </p:cNvPicPr>
          <p:nvPr/>
        </p:nvPicPr>
        <p:blipFill>
          <a:blip r:embed="rId3"/>
          <a:srcRect/>
          <a:stretch>
            <a:fillRect/>
          </a:stretch>
        </p:blipFill>
        <p:spPr bwMode="auto">
          <a:xfrm>
            <a:off x="838201" y="1951285"/>
            <a:ext cx="7315200" cy="472817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defines a heart-felt problem?</a:t>
            </a:r>
          </a:p>
        </p:txBody>
      </p:sp>
      <p:sp>
        <p:nvSpPr>
          <p:cNvPr id="3" name="Content Placeholder 2"/>
          <p:cNvSpPr>
            <a:spLocks noGrp="1"/>
          </p:cNvSpPr>
          <p:nvPr>
            <p:ph idx="1"/>
          </p:nvPr>
        </p:nvSpPr>
        <p:spPr/>
        <p:txBody>
          <a:bodyPr>
            <a:normAutofit fontScale="85000" lnSpcReduction="10000"/>
          </a:bodyPr>
          <a:lstStyle/>
          <a:p>
            <a:pPr>
              <a:buNone/>
            </a:pPr>
            <a:r>
              <a:rPr lang="en-US" dirty="0"/>
              <a:t>Customer problems exist across multiple layers. There’s a surface layer where they tell you a solution they have in mind—like I want to save money making international calls. But at its core, all problems distill down to one or a few of these</a:t>
            </a:r>
            <a:r>
              <a:rPr lang="en-US" u="sng" dirty="0"/>
              <a:t> </a:t>
            </a:r>
            <a:r>
              <a:rPr lang="en-US" dirty="0"/>
              <a:t>emotions</a:t>
            </a:r>
            <a:r>
              <a:rPr lang="en-US" u="sng" dirty="0"/>
              <a:t>:</a:t>
            </a:r>
            <a:r>
              <a:rPr lang="en-US" dirty="0"/>
              <a:t> </a:t>
            </a:r>
          </a:p>
          <a:p>
            <a:pPr lvl="1"/>
            <a:r>
              <a:rPr lang="en-US" dirty="0"/>
              <a:t>Security</a:t>
            </a:r>
          </a:p>
          <a:p>
            <a:pPr lvl="1"/>
            <a:r>
              <a:rPr lang="en-US" dirty="0"/>
              <a:t>Attention</a:t>
            </a:r>
          </a:p>
          <a:p>
            <a:pPr lvl="1"/>
            <a:r>
              <a:rPr lang="en-US" dirty="0"/>
              <a:t>Control </a:t>
            </a:r>
          </a:p>
          <a:p>
            <a:pPr lvl="1"/>
            <a:r>
              <a:rPr lang="en-US" dirty="0"/>
              <a:t>Meaning &amp; purpose</a:t>
            </a:r>
          </a:p>
          <a:p>
            <a:pPr lvl="1"/>
            <a:r>
              <a:rPr lang="en-US" dirty="0"/>
              <a:t>Privacy </a:t>
            </a:r>
          </a:p>
          <a:p>
            <a:pPr lvl="1"/>
            <a:r>
              <a:rPr lang="en-US" dirty="0"/>
              <a:t>Community</a:t>
            </a:r>
          </a:p>
          <a:p>
            <a:pPr lvl="1"/>
            <a:r>
              <a:rPr lang="en-US" dirty="0"/>
              <a:t>Intimacy</a:t>
            </a:r>
          </a:p>
          <a:p>
            <a:pPr lvl="1"/>
            <a:r>
              <a:rPr lang="en-US" dirty="0"/>
              <a:t>Status </a:t>
            </a:r>
          </a:p>
          <a:p>
            <a:pPr lvl="1"/>
            <a:r>
              <a:rPr lang="en-US" dirty="0"/>
              <a:t>Achievement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defines a heart-felt problem?</a:t>
            </a:r>
          </a:p>
        </p:txBody>
      </p:sp>
      <p:pic>
        <p:nvPicPr>
          <p:cNvPr id="18434" name="Picture 2"/>
          <p:cNvPicPr>
            <a:picLocks noChangeAspect="1" noChangeArrowheads="1"/>
          </p:cNvPicPr>
          <p:nvPr/>
        </p:nvPicPr>
        <p:blipFill>
          <a:blip r:embed="rId2" cstate="print"/>
          <a:srcRect/>
          <a:stretch>
            <a:fillRect/>
          </a:stretch>
        </p:blipFill>
        <p:spPr bwMode="auto">
          <a:xfrm>
            <a:off x="1143000" y="2590800"/>
            <a:ext cx="6448795" cy="3505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defines a heart-felt problem?</a:t>
            </a:r>
          </a:p>
        </p:txBody>
      </p:sp>
      <p:sp>
        <p:nvSpPr>
          <p:cNvPr id="3" name="Content Placeholder 2"/>
          <p:cNvSpPr>
            <a:spLocks noGrp="1"/>
          </p:cNvSpPr>
          <p:nvPr>
            <p:ph idx="1"/>
          </p:nvPr>
        </p:nvSpPr>
        <p:spPr/>
        <p:txBody>
          <a:bodyPr>
            <a:normAutofit fontScale="85000" lnSpcReduction="20000"/>
          </a:bodyPr>
          <a:lstStyle/>
          <a:p>
            <a:r>
              <a:rPr lang="en-US" dirty="0"/>
              <a:t>Great entrepreneurs look beyond the customer-suggested problems. They ask “5 why’s” until they get to the emotional reason that causes a customer to seek out a product.</a:t>
            </a:r>
          </a:p>
          <a:p>
            <a:r>
              <a:rPr lang="en-US" dirty="0"/>
              <a:t>Take the case of Slack, a workplace communication tool that has revolutionized how offices communicate. </a:t>
            </a:r>
          </a:p>
          <a:p>
            <a:r>
              <a:rPr lang="en-US" dirty="0"/>
              <a:t>Before Slack existed, office communication relied on email. Email was designed to be formal and disposable. However, Slack channels allowed teams with a shared interest to create more inclusive communication for everyone. </a:t>
            </a:r>
          </a:p>
          <a:p>
            <a:r>
              <a:rPr lang="en-US" dirty="0"/>
              <a:t>Suddenly, people working on the same project can create a project channel with a “searchable log of all communication and knowledge” (which is what SLACK stands for). What used to be an email thread now has a permanent space to foster a discussion around a common goal.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600" dirty="0"/>
              <a:t>Five characteristics of heart-felt problems</a:t>
            </a:r>
          </a:p>
        </p:txBody>
      </p:sp>
      <p:sp>
        <p:nvSpPr>
          <p:cNvPr id="3" name="Content Placeholder 2"/>
          <p:cNvSpPr>
            <a:spLocks noGrp="1"/>
          </p:cNvSpPr>
          <p:nvPr>
            <p:ph idx="1"/>
          </p:nvPr>
        </p:nvSpPr>
        <p:spPr/>
        <p:txBody>
          <a:bodyPr>
            <a:normAutofit fontScale="92500" lnSpcReduction="10000"/>
          </a:bodyPr>
          <a:lstStyle/>
          <a:p>
            <a:pPr>
              <a:buNone/>
            </a:pPr>
            <a:r>
              <a:rPr lang="en-US" dirty="0"/>
              <a:t>Here are the five characteristics of heart-felt problems. The deeper the pain, the more value you can get from your customers: </a:t>
            </a:r>
          </a:p>
          <a:p>
            <a:pPr lvl="1"/>
            <a:r>
              <a:rPr lang="en-US" b="1" dirty="0"/>
              <a:t>Emotional </a:t>
            </a:r>
            <a:r>
              <a:rPr lang="en-US" dirty="0"/>
              <a:t>— the problem must have an emotion attached to it</a:t>
            </a:r>
          </a:p>
          <a:p>
            <a:pPr lvl="1"/>
            <a:r>
              <a:rPr lang="en-US" b="1" dirty="0"/>
              <a:t>Functional </a:t>
            </a:r>
            <a:r>
              <a:rPr lang="en-US" dirty="0"/>
              <a:t>— the problem must fulfill the basic functional need of the problem</a:t>
            </a:r>
          </a:p>
          <a:p>
            <a:pPr lvl="1"/>
            <a:r>
              <a:rPr lang="en-US" b="1" dirty="0"/>
              <a:t>Frequent </a:t>
            </a:r>
            <a:r>
              <a:rPr lang="en-US" dirty="0"/>
              <a:t>— the problem must happen frequent enough for the user to justify the value</a:t>
            </a:r>
          </a:p>
          <a:p>
            <a:pPr lvl="1"/>
            <a:r>
              <a:rPr lang="en-US" b="1" dirty="0"/>
              <a:t>Urgent</a:t>
            </a:r>
            <a:r>
              <a:rPr lang="en-US" dirty="0"/>
              <a:t> — the problem must have an impending deadline</a:t>
            </a:r>
          </a:p>
          <a:p>
            <a:pPr lvl="1"/>
            <a:r>
              <a:rPr lang="en-US" b="1" dirty="0"/>
              <a:t>Unavoidable</a:t>
            </a:r>
            <a:r>
              <a:rPr lang="en-US" dirty="0"/>
              <a:t> — the problem must not have an easier way to get around the problem</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396</TotalTime>
  <Words>1459</Words>
  <Application>Microsoft Office PowerPoint</Application>
  <PresentationFormat>On-screen Show (4:3)</PresentationFormat>
  <Paragraphs>64</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Constantia</vt:lpstr>
      <vt:lpstr>MeretPro</vt:lpstr>
      <vt:lpstr>Satoshi</vt:lpstr>
      <vt:lpstr>Wingdings 2</vt:lpstr>
      <vt:lpstr>Flow</vt:lpstr>
      <vt:lpstr>Identify the right problem</vt:lpstr>
      <vt:lpstr>Finding problems to be solved</vt:lpstr>
      <vt:lpstr>Finding problems to be solved</vt:lpstr>
      <vt:lpstr>Finding problems to be solved</vt:lpstr>
      <vt:lpstr>Finding problems to be solved</vt:lpstr>
      <vt:lpstr>What defines a heart-felt problem?</vt:lpstr>
      <vt:lpstr>What defines a heart-felt problem?</vt:lpstr>
      <vt:lpstr>What defines a heart-felt problem?</vt:lpstr>
      <vt:lpstr>Five characteristics of heart-felt problems</vt:lpstr>
      <vt:lpstr>Heart-felt problems</vt:lpstr>
      <vt:lpstr>Identify if a heart-felt problem is worth solving?</vt:lpstr>
      <vt:lpstr>Identify if a heart-felt problem is worth solving?</vt:lpstr>
      <vt:lpstr>Identify if a heart-felt problem is worth solving?</vt:lpstr>
      <vt:lpstr>Example</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Acer</dc:creator>
  <cp:lastModifiedBy>vishal bhagat</cp:lastModifiedBy>
  <cp:revision>7</cp:revision>
  <dcterms:created xsi:type="dcterms:W3CDTF">2023-09-08T09:58:41Z</dcterms:created>
  <dcterms:modified xsi:type="dcterms:W3CDTF">2023-09-27T06:26:25Z</dcterms:modified>
</cp:coreProperties>
</file>