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8" r:id="rId2"/>
    <p:sldId id="269" r:id="rId3"/>
    <p:sldId id="270" r:id="rId4"/>
    <p:sldId id="271" r:id="rId5"/>
    <p:sldId id="27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C52122-D8AD-4769-AA20-04A6545E4816}" type="datetimeFigureOut">
              <a:rPr lang="en-IN" smtClean="0"/>
              <a:t>08-10-2023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A84CA-E7EC-49F3-B4DC-E95859F4E0DD}" type="slidenum">
              <a:rPr lang="en-IN" smtClean="0"/>
              <a:t>‹#›</a:t>
            </a:fld>
            <a:endParaRPr lang="en-IN"/>
          </a:p>
        </p:txBody>
      </p:sp>
    </p:spTree>
    <p:extLst>
      <p:ext uri="{BB962C8B-B14F-4D97-AF65-F5344CB8AC3E}">
        <p14:creationId xmlns:p14="http://schemas.microsoft.com/office/powerpoint/2010/main" val="1769739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D2AFA1-0971-4289-89B9-1B7FE75F5A28}" type="slidenum">
              <a:rPr lang="en-IN" smtClean="0"/>
              <a:t>1</a:t>
            </a:fld>
            <a:endParaRPr lang="en-IN"/>
          </a:p>
        </p:txBody>
      </p:sp>
    </p:spTree>
    <p:extLst>
      <p:ext uri="{BB962C8B-B14F-4D97-AF65-F5344CB8AC3E}">
        <p14:creationId xmlns:p14="http://schemas.microsoft.com/office/powerpoint/2010/main" val="266658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Remember that identifying customer segments and early adopters is an ongoing process. As your business evolves and grows, your understanding of your customers may also change, and you may need to refine your segmentation and targeting strategies accordingly.</a:t>
            </a:r>
          </a:p>
          <a:p>
            <a:endParaRPr lang="en-IN" dirty="0"/>
          </a:p>
        </p:txBody>
      </p:sp>
      <p:sp>
        <p:nvSpPr>
          <p:cNvPr id="4" name="Slide Number Placeholder 3"/>
          <p:cNvSpPr>
            <a:spLocks noGrp="1"/>
          </p:cNvSpPr>
          <p:nvPr>
            <p:ph type="sldNum" sz="quarter" idx="5"/>
          </p:nvPr>
        </p:nvSpPr>
        <p:spPr/>
        <p:txBody>
          <a:bodyPr/>
          <a:lstStyle/>
          <a:p>
            <a:fld id="{92D2AFA1-0971-4289-89B9-1B7FE75F5A28}" type="slidenum">
              <a:rPr lang="en-IN" smtClean="0"/>
              <a:t>3</a:t>
            </a:fld>
            <a:endParaRPr lang="en-IN"/>
          </a:p>
        </p:txBody>
      </p:sp>
    </p:spTree>
    <p:extLst>
      <p:ext uri="{BB962C8B-B14F-4D97-AF65-F5344CB8AC3E}">
        <p14:creationId xmlns:p14="http://schemas.microsoft.com/office/powerpoint/2010/main" val="773283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AB238-9232-3A34-62C2-A055FEF436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ACA3C4-E454-917E-A04F-2EA2919B1B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C0D186-C36F-404C-BCD9-6C874E99A315}"/>
              </a:ext>
            </a:extLst>
          </p:cNvPr>
          <p:cNvSpPr>
            <a:spLocks noGrp="1"/>
          </p:cNvSpPr>
          <p:nvPr>
            <p:ph type="dt" sz="half" idx="10"/>
          </p:nvPr>
        </p:nvSpPr>
        <p:spPr/>
        <p:txBody>
          <a:bodyPr/>
          <a:lstStyle/>
          <a:p>
            <a:fld id="{D0997144-4067-4493-AB03-6FD430292CB4}" type="datetimeFigureOut">
              <a:rPr lang="en-IN" smtClean="0"/>
              <a:t>08-10-2023</a:t>
            </a:fld>
            <a:endParaRPr lang="en-IN"/>
          </a:p>
        </p:txBody>
      </p:sp>
      <p:sp>
        <p:nvSpPr>
          <p:cNvPr id="5" name="Footer Placeholder 4">
            <a:extLst>
              <a:ext uri="{FF2B5EF4-FFF2-40B4-BE49-F238E27FC236}">
                <a16:creationId xmlns:a16="http://schemas.microsoft.com/office/drawing/2014/main" id="{E02BCCEB-7827-2D13-4D05-301B2C441B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FB7695-3374-D6D0-6245-4DC578FA893A}"/>
              </a:ext>
            </a:extLst>
          </p:cNvPr>
          <p:cNvSpPr>
            <a:spLocks noGrp="1"/>
          </p:cNvSpPr>
          <p:nvPr>
            <p:ph type="sldNum" sz="quarter" idx="12"/>
          </p:nvPr>
        </p:nvSpPr>
        <p:spPr/>
        <p:txBody>
          <a:bodyPr/>
          <a:lstStyle/>
          <a:p>
            <a:fld id="{F84EA5D4-8ADA-4572-8149-D85EA0B4A967}" type="slidenum">
              <a:rPr lang="en-IN" smtClean="0"/>
              <a:t>‹#›</a:t>
            </a:fld>
            <a:endParaRPr lang="en-IN"/>
          </a:p>
        </p:txBody>
      </p:sp>
    </p:spTree>
    <p:extLst>
      <p:ext uri="{BB962C8B-B14F-4D97-AF65-F5344CB8AC3E}">
        <p14:creationId xmlns:p14="http://schemas.microsoft.com/office/powerpoint/2010/main" val="2014153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C469-59E1-AA00-5EC2-B6D7585744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783CF8-E4AC-597D-C965-003E8099A2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1D56F7-D6D3-311C-1CE7-80C93095E3C2}"/>
              </a:ext>
            </a:extLst>
          </p:cNvPr>
          <p:cNvSpPr>
            <a:spLocks noGrp="1"/>
          </p:cNvSpPr>
          <p:nvPr>
            <p:ph type="dt" sz="half" idx="10"/>
          </p:nvPr>
        </p:nvSpPr>
        <p:spPr/>
        <p:txBody>
          <a:bodyPr/>
          <a:lstStyle/>
          <a:p>
            <a:fld id="{D0997144-4067-4493-AB03-6FD430292CB4}" type="datetimeFigureOut">
              <a:rPr lang="en-IN" smtClean="0"/>
              <a:t>08-10-2023</a:t>
            </a:fld>
            <a:endParaRPr lang="en-IN"/>
          </a:p>
        </p:txBody>
      </p:sp>
      <p:sp>
        <p:nvSpPr>
          <p:cNvPr id="5" name="Footer Placeholder 4">
            <a:extLst>
              <a:ext uri="{FF2B5EF4-FFF2-40B4-BE49-F238E27FC236}">
                <a16:creationId xmlns:a16="http://schemas.microsoft.com/office/drawing/2014/main" id="{0248B484-8866-93A8-0341-5A393E0A00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B7A6FA-F723-B11E-815C-00728E2F0FD6}"/>
              </a:ext>
            </a:extLst>
          </p:cNvPr>
          <p:cNvSpPr>
            <a:spLocks noGrp="1"/>
          </p:cNvSpPr>
          <p:nvPr>
            <p:ph type="sldNum" sz="quarter" idx="12"/>
          </p:nvPr>
        </p:nvSpPr>
        <p:spPr/>
        <p:txBody>
          <a:bodyPr/>
          <a:lstStyle/>
          <a:p>
            <a:fld id="{F84EA5D4-8ADA-4572-8149-D85EA0B4A967}" type="slidenum">
              <a:rPr lang="en-IN" smtClean="0"/>
              <a:t>‹#›</a:t>
            </a:fld>
            <a:endParaRPr lang="en-IN"/>
          </a:p>
        </p:txBody>
      </p:sp>
    </p:spTree>
    <p:extLst>
      <p:ext uri="{BB962C8B-B14F-4D97-AF65-F5344CB8AC3E}">
        <p14:creationId xmlns:p14="http://schemas.microsoft.com/office/powerpoint/2010/main" val="34215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06E1E7-83B0-A69A-396A-528777E81E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0A8F31-A866-673B-5EC7-6462A11AE4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F6CD42-F343-0F07-782B-06615AB4B580}"/>
              </a:ext>
            </a:extLst>
          </p:cNvPr>
          <p:cNvSpPr>
            <a:spLocks noGrp="1"/>
          </p:cNvSpPr>
          <p:nvPr>
            <p:ph type="dt" sz="half" idx="10"/>
          </p:nvPr>
        </p:nvSpPr>
        <p:spPr/>
        <p:txBody>
          <a:bodyPr/>
          <a:lstStyle/>
          <a:p>
            <a:fld id="{D0997144-4067-4493-AB03-6FD430292CB4}" type="datetimeFigureOut">
              <a:rPr lang="en-IN" smtClean="0"/>
              <a:t>08-10-2023</a:t>
            </a:fld>
            <a:endParaRPr lang="en-IN"/>
          </a:p>
        </p:txBody>
      </p:sp>
      <p:sp>
        <p:nvSpPr>
          <p:cNvPr id="5" name="Footer Placeholder 4">
            <a:extLst>
              <a:ext uri="{FF2B5EF4-FFF2-40B4-BE49-F238E27FC236}">
                <a16:creationId xmlns:a16="http://schemas.microsoft.com/office/drawing/2014/main" id="{0C9760A6-FE1C-92D7-D16D-5FB6846A50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7AB5ED-6936-4A54-F6E9-D204337A0AAF}"/>
              </a:ext>
            </a:extLst>
          </p:cNvPr>
          <p:cNvSpPr>
            <a:spLocks noGrp="1"/>
          </p:cNvSpPr>
          <p:nvPr>
            <p:ph type="sldNum" sz="quarter" idx="12"/>
          </p:nvPr>
        </p:nvSpPr>
        <p:spPr/>
        <p:txBody>
          <a:bodyPr/>
          <a:lstStyle/>
          <a:p>
            <a:fld id="{F84EA5D4-8ADA-4572-8149-D85EA0B4A967}" type="slidenum">
              <a:rPr lang="en-IN" smtClean="0"/>
              <a:t>‹#›</a:t>
            </a:fld>
            <a:endParaRPr lang="en-IN"/>
          </a:p>
        </p:txBody>
      </p:sp>
    </p:spTree>
    <p:extLst>
      <p:ext uri="{BB962C8B-B14F-4D97-AF65-F5344CB8AC3E}">
        <p14:creationId xmlns:p14="http://schemas.microsoft.com/office/powerpoint/2010/main" val="282665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64E6-4279-6403-37E4-88BDDF277B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47EC1E-0B08-5584-77DF-62A2C26062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374297-D913-74C8-D448-2508EE6B5C33}"/>
              </a:ext>
            </a:extLst>
          </p:cNvPr>
          <p:cNvSpPr>
            <a:spLocks noGrp="1"/>
          </p:cNvSpPr>
          <p:nvPr>
            <p:ph type="dt" sz="half" idx="10"/>
          </p:nvPr>
        </p:nvSpPr>
        <p:spPr/>
        <p:txBody>
          <a:bodyPr/>
          <a:lstStyle/>
          <a:p>
            <a:fld id="{D0997144-4067-4493-AB03-6FD430292CB4}" type="datetimeFigureOut">
              <a:rPr lang="en-IN" smtClean="0"/>
              <a:t>08-10-2023</a:t>
            </a:fld>
            <a:endParaRPr lang="en-IN"/>
          </a:p>
        </p:txBody>
      </p:sp>
      <p:sp>
        <p:nvSpPr>
          <p:cNvPr id="5" name="Footer Placeholder 4">
            <a:extLst>
              <a:ext uri="{FF2B5EF4-FFF2-40B4-BE49-F238E27FC236}">
                <a16:creationId xmlns:a16="http://schemas.microsoft.com/office/drawing/2014/main" id="{069F873C-5136-F266-CB65-E482C5AD0E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C3FBE4-CD1B-B977-AF40-10BD61CB5549}"/>
              </a:ext>
            </a:extLst>
          </p:cNvPr>
          <p:cNvSpPr>
            <a:spLocks noGrp="1"/>
          </p:cNvSpPr>
          <p:nvPr>
            <p:ph type="sldNum" sz="quarter" idx="12"/>
          </p:nvPr>
        </p:nvSpPr>
        <p:spPr/>
        <p:txBody>
          <a:bodyPr/>
          <a:lstStyle/>
          <a:p>
            <a:fld id="{F84EA5D4-8ADA-4572-8149-D85EA0B4A967}" type="slidenum">
              <a:rPr lang="en-IN" smtClean="0"/>
              <a:t>‹#›</a:t>
            </a:fld>
            <a:endParaRPr lang="en-IN"/>
          </a:p>
        </p:txBody>
      </p:sp>
    </p:spTree>
    <p:extLst>
      <p:ext uri="{BB962C8B-B14F-4D97-AF65-F5344CB8AC3E}">
        <p14:creationId xmlns:p14="http://schemas.microsoft.com/office/powerpoint/2010/main" val="104467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09D53-BC69-3F30-D118-346AA426DA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F136ED-77B8-A829-A010-9C41858D10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73643B-851C-E0B9-FAFA-128BD233B40C}"/>
              </a:ext>
            </a:extLst>
          </p:cNvPr>
          <p:cNvSpPr>
            <a:spLocks noGrp="1"/>
          </p:cNvSpPr>
          <p:nvPr>
            <p:ph type="dt" sz="half" idx="10"/>
          </p:nvPr>
        </p:nvSpPr>
        <p:spPr/>
        <p:txBody>
          <a:bodyPr/>
          <a:lstStyle/>
          <a:p>
            <a:fld id="{D0997144-4067-4493-AB03-6FD430292CB4}" type="datetimeFigureOut">
              <a:rPr lang="en-IN" smtClean="0"/>
              <a:t>08-10-2023</a:t>
            </a:fld>
            <a:endParaRPr lang="en-IN"/>
          </a:p>
        </p:txBody>
      </p:sp>
      <p:sp>
        <p:nvSpPr>
          <p:cNvPr id="5" name="Footer Placeholder 4">
            <a:extLst>
              <a:ext uri="{FF2B5EF4-FFF2-40B4-BE49-F238E27FC236}">
                <a16:creationId xmlns:a16="http://schemas.microsoft.com/office/drawing/2014/main" id="{D4E1A155-7322-64C1-19AC-38C3E11CEA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EA581C-28ED-0A47-F7BF-E787CBDCDB71}"/>
              </a:ext>
            </a:extLst>
          </p:cNvPr>
          <p:cNvSpPr>
            <a:spLocks noGrp="1"/>
          </p:cNvSpPr>
          <p:nvPr>
            <p:ph type="sldNum" sz="quarter" idx="12"/>
          </p:nvPr>
        </p:nvSpPr>
        <p:spPr/>
        <p:txBody>
          <a:bodyPr/>
          <a:lstStyle/>
          <a:p>
            <a:fld id="{F84EA5D4-8ADA-4572-8149-D85EA0B4A967}" type="slidenum">
              <a:rPr lang="en-IN" smtClean="0"/>
              <a:t>‹#›</a:t>
            </a:fld>
            <a:endParaRPr lang="en-IN"/>
          </a:p>
        </p:txBody>
      </p:sp>
    </p:spTree>
    <p:extLst>
      <p:ext uri="{BB962C8B-B14F-4D97-AF65-F5344CB8AC3E}">
        <p14:creationId xmlns:p14="http://schemas.microsoft.com/office/powerpoint/2010/main" val="791548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DD6E5-44BD-1CA1-9A17-A27B70CC8C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48EC8F-EA17-BEA9-DF38-76A3D32C2C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9E19F6-F52B-BF00-D4ED-B6287ED96D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6A1456-CE6F-0288-2EEE-562765485060}"/>
              </a:ext>
            </a:extLst>
          </p:cNvPr>
          <p:cNvSpPr>
            <a:spLocks noGrp="1"/>
          </p:cNvSpPr>
          <p:nvPr>
            <p:ph type="dt" sz="half" idx="10"/>
          </p:nvPr>
        </p:nvSpPr>
        <p:spPr/>
        <p:txBody>
          <a:bodyPr/>
          <a:lstStyle/>
          <a:p>
            <a:fld id="{D0997144-4067-4493-AB03-6FD430292CB4}" type="datetimeFigureOut">
              <a:rPr lang="en-IN" smtClean="0"/>
              <a:t>08-10-2023</a:t>
            </a:fld>
            <a:endParaRPr lang="en-IN"/>
          </a:p>
        </p:txBody>
      </p:sp>
      <p:sp>
        <p:nvSpPr>
          <p:cNvPr id="6" name="Footer Placeholder 5">
            <a:extLst>
              <a:ext uri="{FF2B5EF4-FFF2-40B4-BE49-F238E27FC236}">
                <a16:creationId xmlns:a16="http://schemas.microsoft.com/office/drawing/2014/main" id="{FE532F1B-7DA6-4FAC-997C-6BDD57821D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3779F7-A075-94F9-A4BA-926EC30AFD51}"/>
              </a:ext>
            </a:extLst>
          </p:cNvPr>
          <p:cNvSpPr>
            <a:spLocks noGrp="1"/>
          </p:cNvSpPr>
          <p:nvPr>
            <p:ph type="sldNum" sz="quarter" idx="12"/>
          </p:nvPr>
        </p:nvSpPr>
        <p:spPr/>
        <p:txBody>
          <a:bodyPr/>
          <a:lstStyle/>
          <a:p>
            <a:fld id="{F84EA5D4-8ADA-4572-8149-D85EA0B4A967}" type="slidenum">
              <a:rPr lang="en-IN" smtClean="0"/>
              <a:t>‹#›</a:t>
            </a:fld>
            <a:endParaRPr lang="en-IN"/>
          </a:p>
        </p:txBody>
      </p:sp>
    </p:spTree>
    <p:extLst>
      <p:ext uri="{BB962C8B-B14F-4D97-AF65-F5344CB8AC3E}">
        <p14:creationId xmlns:p14="http://schemas.microsoft.com/office/powerpoint/2010/main" val="4184083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DEC4-EE81-4008-0400-286DC6BA88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0BCCA0-C07C-D574-1D4B-9070774B8A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404AEE-4738-61EF-8061-3B0D2B4181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45F981-43E1-1B6E-08F3-E5F3C89E0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8171B0-C456-A5C7-4A1D-CDFAEBFFDD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4DA5A5-191A-CD4A-5DE2-90E50833D6AC}"/>
              </a:ext>
            </a:extLst>
          </p:cNvPr>
          <p:cNvSpPr>
            <a:spLocks noGrp="1"/>
          </p:cNvSpPr>
          <p:nvPr>
            <p:ph type="dt" sz="half" idx="10"/>
          </p:nvPr>
        </p:nvSpPr>
        <p:spPr/>
        <p:txBody>
          <a:bodyPr/>
          <a:lstStyle/>
          <a:p>
            <a:fld id="{D0997144-4067-4493-AB03-6FD430292CB4}" type="datetimeFigureOut">
              <a:rPr lang="en-IN" smtClean="0"/>
              <a:t>08-10-2023</a:t>
            </a:fld>
            <a:endParaRPr lang="en-IN"/>
          </a:p>
        </p:txBody>
      </p:sp>
      <p:sp>
        <p:nvSpPr>
          <p:cNvPr id="8" name="Footer Placeholder 7">
            <a:extLst>
              <a:ext uri="{FF2B5EF4-FFF2-40B4-BE49-F238E27FC236}">
                <a16:creationId xmlns:a16="http://schemas.microsoft.com/office/drawing/2014/main" id="{C3EA4672-373C-6638-3BB6-4B54BA61A8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3C58EC-095A-F95D-B77B-F82D6973FE3F}"/>
              </a:ext>
            </a:extLst>
          </p:cNvPr>
          <p:cNvSpPr>
            <a:spLocks noGrp="1"/>
          </p:cNvSpPr>
          <p:nvPr>
            <p:ph type="sldNum" sz="quarter" idx="12"/>
          </p:nvPr>
        </p:nvSpPr>
        <p:spPr/>
        <p:txBody>
          <a:bodyPr/>
          <a:lstStyle/>
          <a:p>
            <a:fld id="{F84EA5D4-8ADA-4572-8149-D85EA0B4A967}" type="slidenum">
              <a:rPr lang="en-IN" smtClean="0"/>
              <a:t>‹#›</a:t>
            </a:fld>
            <a:endParaRPr lang="en-IN"/>
          </a:p>
        </p:txBody>
      </p:sp>
    </p:spTree>
    <p:extLst>
      <p:ext uri="{BB962C8B-B14F-4D97-AF65-F5344CB8AC3E}">
        <p14:creationId xmlns:p14="http://schemas.microsoft.com/office/powerpoint/2010/main" val="185657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16B2-3CF4-56C0-A168-D34B0193DF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0A2C55-E748-8716-B177-DC0A87A552F3}"/>
              </a:ext>
            </a:extLst>
          </p:cNvPr>
          <p:cNvSpPr>
            <a:spLocks noGrp="1"/>
          </p:cNvSpPr>
          <p:nvPr>
            <p:ph type="dt" sz="half" idx="10"/>
          </p:nvPr>
        </p:nvSpPr>
        <p:spPr/>
        <p:txBody>
          <a:bodyPr/>
          <a:lstStyle/>
          <a:p>
            <a:fld id="{D0997144-4067-4493-AB03-6FD430292CB4}" type="datetimeFigureOut">
              <a:rPr lang="en-IN" smtClean="0"/>
              <a:t>08-10-2023</a:t>
            </a:fld>
            <a:endParaRPr lang="en-IN"/>
          </a:p>
        </p:txBody>
      </p:sp>
      <p:sp>
        <p:nvSpPr>
          <p:cNvPr id="4" name="Footer Placeholder 3">
            <a:extLst>
              <a:ext uri="{FF2B5EF4-FFF2-40B4-BE49-F238E27FC236}">
                <a16:creationId xmlns:a16="http://schemas.microsoft.com/office/drawing/2014/main" id="{4034E692-EE27-2C15-6AF7-349415B9DB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450EA2-3572-AF42-C8F0-6A43A1FC164B}"/>
              </a:ext>
            </a:extLst>
          </p:cNvPr>
          <p:cNvSpPr>
            <a:spLocks noGrp="1"/>
          </p:cNvSpPr>
          <p:nvPr>
            <p:ph type="sldNum" sz="quarter" idx="12"/>
          </p:nvPr>
        </p:nvSpPr>
        <p:spPr/>
        <p:txBody>
          <a:bodyPr/>
          <a:lstStyle/>
          <a:p>
            <a:fld id="{F84EA5D4-8ADA-4572-8149-D85EA0B4A967}" type="slidenum">
              <a:rPr lang="en-IN" smtClean="0"/>
              <a:t>‹#›</a:t>
            </a:fld>
            <a:endParaRPr lang="en-IN"/>
          </a:p>
        </p:txBody>
      </p:sp>
    </p:spTree>
    <p:extLst>
      <p:ext uri="{BB962C8B-B14F-4D97-AF65-F5344CB8AC3E}">
        <p14:creationId xmlns:p14="http://schemas.microsoft.com/office/powerpoint/2010/main" val="3042330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85E63C-27E7-00BA-7CD0-1AD5835C46E8}"/>
              </a:ext>
            </a:extLst>
          </p:cNvPr>
          <p:cNvSpPr>
            <a:spLocks noGrp="1"/>
          </p:cNvSpPr>
          <p:nvPr>
            <p:ph type="dt" sz="half" idx="10"/>
          </p:nvPr>
        </p:nvSpPr>
        <p:spPr/>
        <p:txBody>
          <a:bodyPr/>
          <a:lstStyle/>
          <a:p>
            <a:fld id="{D0997144-4067-4493-AB03-6FD430292CB4}" type="datetimeFigureOut">
              <a:rPr lang="en-IN" smtClean="0"/>
              <a:t>08-10-2023</a:t>
            </a:fld>
            <a:endParaRPr lang="en-IN"/>
          </a:p>
        </p:txBody>
      </p:sp>
      <p:sp>
        <p:nvSpPr>
          <p:cNvPr id="3" name="Footer Placeholder 2">
            <a:extLst>
              <a:ext uri="{FF2B5EF4-FFF2-40B4-BE49-F238E27FC236}">
                <a16:creationId xmlns:a16="http://schemas.microsoft.com/office/drawing/2014/main" id="{35FAFF31-008E-4541-B192-BAEDCFCA03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A2CA05-CC54-0655-A971-1864DB074CA6}"/>
              </a:ext>
            </a:extLst>
          </p:cNvPr>
          <p:cNvSpPr>
            <a:spLocks noGrp="1"/>
          </p:cNvSpPr>
          <p:nvPr>
            <p:ph type="sldNum" sz="quarter" idx="12"/>
          </p:nvPr>
        </p:nvSpPr>
        <p:spPr/>
        <p:txBody>
          <a:bodyPr/>
          <a:lstStyle/>
          <a:p>
            <a:fld id="{F84EA5D4-8ADA-4572-8149-D85EA0B4A967}" type="slidenum">
              <a:rPr lang="en-IN" smtClean="0"/>
              <a:t>‹#›</a:t>
            </a:fld>
            <a:endParaRPr lang="en-IN"/>
          </a:p>
        </p:txBody>
      </p:sp>
    </p:spTree>
    <p:extLst>
      <p:ext uri="{BB962C8B-B14F-4D97-AF65-F5344CB8AC3E}">
        <p14:creationId xmlns:p14="http://schemas.microsoft.com/office/powerpoint/2010/main" val="93693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29E6-EB93-E613-46C2-26DF8936A8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148D43-A805-7BAC-CB79-F655B0803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945A09-3CAA-66F1-1710-EEF5C1FD4C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F18F61-672B-DB76-F265-0FAF8305D69D}"/>
              </a:ext>
            </a:extLst>
          </p:cNvPr>
          <p:cNvSpPr>
            <a:spLocks noGrp="1"/>
          </p:cNvSpPr>
          <p:nvPr>
            <p:ph type="dt" sz="half" idx="10"/>
          </p:nvPr>
        </p:nvSpPr>
        <p:spPr/>
        <p:txBody>
          <a:bodyPr/>
          <a:lstStyle/>
          <a:p>
            <a:fld id="{D0997144-4067-4493-AB03-6FD430292CB4}" type="datetimeFigureOut">
              <a:rPr lang="en-IN" smtClean="0"/>
              <a:t>08-10-2023</a:t>
            </a:fld>
            <a:endParaRPr lang="en-IN"/>
          </a:p>
        </p:txBody>
      </p:sp>
      <p:sp>
        <p:nvSpPr>
          <p:cNvPr id="6" name="Footer Placeholder 5">
            <a:extLst>
              <a:ext uri="{FF2B5EF4-FFF2-40B4-BE49-F238E27FC236}">
                <a16:creationId xmlns:a16="http://schemas.microsoft.com/office/drawing/2014/main" id="{77769D8E-7AF5-74CB-F3D7-B03CEFA039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556F8A-44BA-77E7-723C-AE204A30DF78}"/>
              </a:ext>
            </a:extLst>
          </p:cNvPr>
          <p:cNvSpPr>
            <a:spLocks noGrp="1"/>
          </p:cNvSpPr>
          <p:nvPr>
            <p:ph type="sldNum" sz="quarter" idx="12"/>
          </p:nvPr>
        </p:nvSpPr>
        <p:spPr/>
        <p:txBody>
          <a:bodyPr/>
          <a:lstStyle/>
          <a:p>
            <a:fld id="{F84EA5D4-8ADA-4572-8149-D85EA0B4A967}" type="slidenum">
              <a:rPr lang="en-IN" smtClean="0"/>
              <a:t>‹#›</a:t>
            </a:fld>
            <a:endParaRPr lang="en-IN"/>
          </a:p>
        </p:txBody>
      </p:sp>
    </p:spTree>
    <p:extLst>
      <p:ext uri="{BB962C8B-B14F-4D97-AF65-F5344CB8AC3E}">
        <p14:creationId xmlns:p14="http://schemas.microsoft.com/office/powerpoint/2010/main" val="1948339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5EB1-8090-9DE7-ECC0-304A401AE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588AFA-42C2-637D-5B4A-A3B543067A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9A8DB4-7CB0-C467-2370-F11776BCB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EB0537-AB23-C2B0-9B7D-B75F0314726B}"/>
              </a:ext>
            </a:extLst>
          </p:cNvPr>
          <p:cNvSpPr>
            <a:spLocks noGrp="1"/>
          </p:cNvSpPr>
          <p:nvPr>
            <p:ph type="dt" sz="half" idx="10"/>
          </p:nvPr>
        </p:nvSpPr>
        <p:spPr/>
        <p:txBody>
          <a:bodyPr/>
          <a:lstStyle/>
          <a:p>
            <a:fld id="{D0997144-4067-4493-AB03-6FD430292CB4}" type="datetimeFigureOut">
              <a:rPr lang="en-IN" smtClean="0"/>
              <a:t>08-10-2023</a:t>
            </a:fld>
            <a:endParaRPr lang="en-IN"/>
          </a:p>
        </p:txBody>
      </p:sp>
      <p:sp>
        <p:nvSpPr>
          <p:cNvPr id="6" name="Footer Placeholder 5">
            <a:extLst>
              <a:ext uri="{FF2B5EF4-FFF2-40B4-BE49-F238E27FC236}">
                <a16:creationId xmlns:a16="http://schemas.microsoft.com/office/drawing/2014/main" id="{8434EB7B-0C42-1AFC-9B7D-CA842F4E1F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C77A0C-A7E7-35E3-616D-754ED4037E26}"/>
              </a:ext>
            </a:extLst>
          </p:cNvPr>
          <p:cNvSpPr>
            <a:spLocks noGrp="1"/>
          </p:cNvSpPr>
          <p:nvPr>
            <p:ph type="sldNum" sz="quarter" idx="12"/>
          </p:nvPr>
        </p:nvSpPr>
        <p:spPr/>
        <p:txBody>
          <a:bodyPr/>
          <a:lstStyle/>
          <a:p>
            <a:fld id="{F84EA5D4-8ADA-4572-8149-D85EA0B4A967}" type="slidenum">
              <a:rPr lang="en-IN" smtClean="0"/>
              <a:t>‹#›</a:t>
            </a:fld>
            <a:endParaRPr lang="en-IN"/>
          </a:p>
        </p:txBody>
      </p:sp>
    </p:spTree>
    <p:extLst>
      <p:ext uri="{BB962C8B-B14F-4D97-AF65-F5344CB8AC3E}">
        <p14:creationId xmlns:p14="http://schemas.microsoft.com/office/powerpoint/2010/main" val="239171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59EF82-92D7-B6E9-B42A-EBE31625A1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3D26CC-C2E9-FC7E-F030-3B2A35716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07C7D3-5417-6862-4BF5-ABE9ACC70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97144-4067-4493-AB03-6FD430292CB4}" type="datetimeFigureOut">
              <a:rPr lang="en-IN" smtClean="0"/>
              <a:t>08-10-2023</a:t>
            </a:fld>
            <a:endParaRPr lang="en-IN"/>
          </a:p>
        </p:txBody>
      </p:sp>
      <p:sp>
        <p:nvSpPr>
          <p:cNvPr id="5" name="Footer Placeholder 4">
            <a:extLst>
              <a:ext uri="{FF2B5EF4-FFF2-40B4-BE49-F238E27FC236}">
                <a16:creationId xmlns:a16="http://schemas.microsoft.com/office/drawing/2014/main" id="{1A603C1D-049C-787F-0106-87A0AD77BA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F7BC22-721C-5E32-2E1E-399D6A573D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EA5D4-8ADA-4572-8149-D85EA0B4A967}" type="slidenum">
              <a:rPr lang="en-IN" smtClean="0"/>
              <a:t>‹#›</a:t>
            </a:fld>
            <a:endParaRPr lang="en-IN"/>
          </a:p>
        </p:txBody>
      </p:sp>
    </p:spTree>
    <p:extLst>
      <p:ext uri="{BB962C8B-B14F-4D97-AF65-F5344CB8AC3E}">
        <p14:creationId xmlns:p14="http://schemas.microsoft.com/office/powerpoint/2010/main" val="3519055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3B73-CF29-DE30-7EEA-B427E9B5E8FD}"/>
              </a:ext>
            </a:extLst>
          </p:cNvPr>
          <p:cNvSpPr>
            <a:spLocks noGrp="1"/>
          </p:cNvSpPr>
          <p:nvPr>
            <p:ph type="title"/>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Identifying your customer segments and early adopters is a crucial step in developing a successful business or launching a new product or service. </a:t>
            </a:r>
            <a:endParaRPr lang="en-IN" dirty="0"/>
          </a:p>
        </p:txBody>
      </p:sp>
      <p:sp>
        <p:nvSpPr>
          <p:cNvPr id="3" name="Content Placeholder 2">
            <a:extLst>
              <a:ext uri="{FF2B5EF4-FFF2-40B4-BE49-F238E27FC236}">
                <a16:creationId xmlns:a16="http://schemas.microsoft.com/office/drawing/2014/main" id="{BD36D2CC-AB6C-ABEC-1C1A-EEA34DA607CF}"/>
              </a:ext>
            </a:extLst>
          </p:cNvPr>
          <p:cNvSpPr>
            <a:spLocks noGrp="1"/>
          </p:cNvSpPr>
          <p:nvPr>
            <p:ph idx="1"/>
          </p:nvPr>
        </p:nvSpPr>
        <p:spPr/>
        <p:txBody>
          <a:bodyPr/>
          <a:lstStyle/>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1. Define Your Target Market: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Start by defining the characteristics of the market you intend to serve. Consider demographics (age, gender, income), psychographics (lifestyle, values, interests), and geographic location.</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2. Conduct Market Research:</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 surveys, interviews, and secondary research to gather data about potential customers. This can include information about their needs, pain points, and preferences.</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3. Segment Your Market: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Divide your target market into distinct segments based on common characteristics and needs. Segmentation can be done using criteria like demographics, behaviour, and psychographics. For example, you might have segments like "young professionals," "stay-at-home parents," or "small business owners."</a:t>
            </a:r>
          </a:p>
          <a:p>
            <a:pPr marL="0" indent="0">
              <a:buNone/>
            </a:pPr>
            <a:endParaRPr lang="en-IN" dirty="0"/>
          </a:p>
        </p:txBody>
      </p:sp>
    </p:spTree>
    <p:extLst>
      <p:ext uri="{BB962C8B-B14F-4D97-AF65-F5344CB8AC3E}">
        <p14:creationId xmlns:p14="http://schemas.microsoft.com/office/powerpoint/2010/main" val="390155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ED2902-2014-26A4-D067-58DF40A72B6E}"/>
              </a:ext>
            </a:extLst>
          </p:cNvPr>
          <p:cNvSpPr>
            <a:spLocks noGrp="1"/>
          </p:cNvSpPr>
          <p:nvPr>
            <p:ph idx="1"/>
          </p:nvPr>
        </p:nvSpPr>
        <p:spPr>
          <a:xfrm>
            <a:off x="641555" y="637202"/>
            <a:ext cx="10515600" cy="5684940"/>
          </a:xfrm>
        </p:spPr>
        <p:txBody>
          <a:bodyPr>
            <a:noAutofit/>
          </a:bodyPr>
          <a:lstStyle/>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4. Create Customer Personas: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Develop detailed customer personas for each segment. These are fictional representations of your ideal customers within each segment, including their names, ages, job titles, goals, and challenges.</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5. Identify Early Adopters: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Early adopters are the customers most likely to embrace your product or service first. Look for characteristics like:</a:t>
            </a:r>
          </a:p>
          <a:p>
            <a:pPr marL="742950" lvl="1" indent="-285750">
              <a:lnSpc>
                <a:spcPct val="107000"/>
              </a:lnSpc>
              <a:spcAft>
                <a:spcPts val="800"/>
              </a:spcAft>
              <a:buSzPts val="1000"/>
              <a:buFont typeface="Symbol" panose="05050102010706020507" pitchFamily="18" charset="2"/>
              <a:buChar char=""/>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Innovative mindset: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Early adopters are open to trying new things and embracing innovation.</a:t>
            </a:r>
          </a:p>
          <a:p>
            <a:pPr marL="742950" lvl="1" indent="-285750">
              <a:lnSpc>
                <a:spcPct val="107000"/>
              </a:lnSpc>
              <a:spcAft>
                <a:spcPts val="800"/>
              </a:spcAft>
              <a:buSzPts val="1000"/>
              <a:buFont typeface="Symbol" panose="05050102010706020507" pitchFamily="18" charset="2"/>
              <a:buChar char=""/>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Problem solvers: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They actively seek solutions to their problems or pain points.</a:t>
            </a:r>
          </a:p>
          <a:p>
            <a:pPr marL="742950" lvl="1" indent="-285750">
              <a:lnSpc>
                <a:spcPct val="107000"/>
              </a:lnSpc>
              <a:spcAft>
                <a:spcPts val="800"/>
              </a:spcAft>
              <a:buSzPts val="1000"/>
              <a:buFont typeface="Symbol" panose="05050102010706020507" pitchFamily="18" charset="2"/>
              <a:buChar char=""/>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Readiness to take risks: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Early adopters are willing to take a chance on new products or services.</a:t>
            </a:r>
          </a:p>
          <a:p>
            <a:pPr marL="742950" lvl="1" indent="-285750">
              <a:lnSpc>
                <a:spcPct val="107000"/>
              </a:lnSpc>
              <a:spcAft>
                <a:spcPts val="800"/>
              </a:spcAft>
              <a:buSzPts val="1000"/>
              <a:buFont typeface="Symbol" panose="05050102010706020507" pitchFamily="18" charset="2"/>
              <a:buChar char=""/>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Strong influence: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They often have a network of followers or peers who trust their recommendations.</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6. Validate Your Assumptions: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Test your customer segments and early adopter assumptions through market research, surveys, or pilot programs. Collect feedback and adjust your strategies based on the results.</a:t>
            </a:r>
          </a:p>
          <a:p>
            <a:pPr marL="457200" lvl="1" indent="0">
              <a:lnSpc>
                <a:spcPct val="107000"/>
              </a:lnSpc>
              <a:spcAft>
                <a:spcPts val="800"/>
              </a:spcAft>
              <a:buSzPts val="1000"/>
              <a:buNone/>
              <a:tabLst>
                <a:tab pos="9144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1872141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FC933B-5E0C-0C7A-23F8-62E6EC847F2D}"/>
              </a:ext>
            </a:extLst>
          </p:cNvPr>
          <p:cNvSpPr>
            <a:spLocks noGrp="1"/>
          </p:cNvSpPr>
          <p:nvPr>
            <p:ph idx="1"/>
          </p:nvPr>
        </p:nvSpPr>
        <p:spPr>
          <a:xfrm>
            <a:off x="700549" y="635922"/>
            <a:ext cx="10515600" cy="5755046"/>
          </a:xfrm>
        </p:spPr>
        <p:txBody>
          <a:bodyPr>
            <a:normAutofit/>
          </a:bodyPr>
          <a:lstStyle/>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7. Refine Your Marketing Strategy: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Tailor your marketing efforts to target each customer segment effectively. Craft messaging, channels, and offers that resonate with their specific needs and preferences.</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8. Launch and Monitor: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Launch your product or service with a focused approach targeting early adopters and the identified customer segments. Continuously monitor and gather data on customer behaviour and feedback.</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9. Expand to Other Segments: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Once you've gained traction with early adopters, gradually expand your marketing efforts to reach broader customer segments. Use the insights gained from early adopters to refine your offering.</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10. Iterate and Evolve: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Be prepared to iterate and adapt your strategies as you gather more data and insights. Customer preferences and market dynamics can change over time.</a:t>
            </a:r>
          </a:p>
          <a:p>
            <a:endParaRPr lang="en-IN" dirty="0"/>
          </a:p>
        </p:txBody>
      </p:sp>
    </p:spTree>
    <p:extLst>
      <p:ext uri="{BB962C8B-B14F-4D97-AF65-F5344CB8AC3E}">
        <p14:creationId xmlns:p14="http://schemas.microsoft.com/office/powerpoint/2010/main" val="16014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F817-0117-0D9F-B765-2CEE6CEEBE21}"/>
              </a:ext>
            </a:extLst>
          </p:cNvPr>
          <p:cNvSpPr>
            <a:spLocks noGrp="1"/>
          </p:cNvSpPr>
          <p:nvPr>
            <p:ph type="title"/>
          </p:nvPr>
        </p:nvSpPr>
        <p:spPr/>
        <p:txBody>
          <a:bodyPr/>
          <a:lstStyle/>
          <a:p>
            <a:r>
              <a:rPr lang="en-US" b="1" i="0" dirty="0">
                <a:solidFill>
                  <a:srgbClr val="374151"/>
                </a:solidFill>
                <a:effectLst/>
                <a:latin typeface="Söhne"/>
              </a:rPr>
              <a:t>Scenario 1: Health and Fitness App</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23F06ABC-7892-2EC5-8B94-A9F638CF3300}"/>
              </a:ext>
            </a:extLst>
          </p:cNvPr>
          <p:cNvSpPr>
            <a:spLocks noGrp="1"/>
          </p:cNvSpPr>
          <p:nvPr>
            <p:ph idx="1"/>
          </p:nvPr>
        </p:nvSpPr>
        <p:spPr/>
        <p:txBody>
          <a:bodyPr>
            <a:normAutofit fontScale="92500" lnSpcReduction="10000"/>
          </a:bodyPr>
          <a:lstStyle/>
          <a:p>
            <a:pPr algn="l"/>
            <a:r>
              <a:rPr lang="en-US" b="0" i="1" dirty="0">
                <a:solidFill>
                  <a:srgbClr val="374151"/>
                </a:solidFill>
                <a:effectLst/>
                <a:latin typeface="Söhne"/>
              </a:rPr>
              <a:t>Customer Segments: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Fitness Enthusiasts:</a:t>
            </a:r>
            <a:r>
              <a:rPr lang="en-US" b="0" i="0" dirty="0">
                <a:solidFill>
                  <a:srgbClr val="374151"/>
                </a:solidFill>
                <a:effectLst/>
                <a:latin typeface="Söhne"/>
              </a:rPr>
              <a:t> People who are actively engaged in fitness routines, such as gym-goers and runners.</a:t>
            </a:r>
          </a:p>
          <a:p>
            <a:pPr algn="l">
              <a:buFont typeface="+mj-lt"/>
              <a:buAutoNum type="arabicPeriod"/>
            </a:pPr>
            <a:r>
              <a:rPr lang="en-US" b="1" i="0" dirty="0">
                <a:solidFill>
                  <a:srgbClr val="374151"/>
                </a:solidFill>
                <a:effectLst/>
                <a:latin typeface="Söhne"/>
              </a:rPr>
              <a:t>Weight Loss Seekers:</a:t>
            </a:r>
            <a:r>
              <a:rPr lang="en-US" b="0" i="0" dirty="0">
                <a:solidFill>
                  <a:srgbClr val="374151"/>
                </a:solidFill>
                <a:effectLst/>
                <a:latin typeface="Söhne"/>
              </a:rPr>
              <a:t> Individuals looking to lose weight or maintain a healthy lifestyle through diet and exercise.</a:t>
            </a:r>
          </a:p>
          <a:p>
            <a:pPr algn="l">
              <a:buFont typeface="+mj-lt"/>
              <a:buAutoNum type="arabicPeriod"/>
            </a:pPr>
            <a:r>
              <a:rPr lang="en-US" b="1" i="0" dirty="0">
                <a:solidFill>
                  <a:srgbClr val="374151"/>
                </a:solidFill>
                <a:effectLst/>
                <a:latin typeface="Söhne"/>
              </a:rPr>
              <a:t>Seniors for Wellness:</a:t>
            </a:r>
            <a:r>
              <a:rPr lang="en-US" b="0" i="0" dirty="0">
                <a:solidFill>
                  <a:srgbClr val="374151"/>
                </a:solidFill>
                <a:effectLst/>
                <a:latin typeface="Söhne"/>
              </a:rPr>
              <a:t> Older adults looking to stay active and healthy through low-impact exercises and wellness tips.</a:t>
            </a:r>
          </a:p>
          <a:p>
            <a:pPr marL="0" indent="0" algn="l">
              <a:buNone/>
            </a:pPr>
            <a:r>
              <a:rPr lang="en-US" b="0" i="1" dirty="0">
                <a:solidFill>
                  <a:srgbClr val="374151"/>
                </a:solidFill>
                <a:effectLst/>
                <a:latin typeface="Söhne"/>
              </a:rPr>
              <a:t>Early Adopters:</a:t>
            </a:r>
            <a:endParaRPr lang="en-US" b="0" i="0" dirty="0">
              <a:solidFill>
                <a:srgbClr val="374151"/>
              </a:solidFill>
              <a:effectLst/>
              <a:latin typeface="Söhne"/>
            </a:endParaRPr>
          </a:p>
          <a:p>
            <a:pPr algn="l"/>
            <a:r>
              <a:rPr lang="en-US" b="0" i="0" dirty="0">
                <a:solidFill>
                  <a:srgbClr val="374151"/>
                </a:solidFill>
                <a:effectLst/>
                <a:latin typeface="Söhne"/>
              </a:rPr>
              <a:t>The early adopters in this case might be fitness trainers, wellness bloggers, or individuals who have a strong presence on social media and are eager to try out new fitness apps to share with their followers.</a:t>
            </a:r>
          </a:p>
          <a:p>
            <a:endParaRPr lang="en-IN" dirty="0"/>
          </a:p>
        </p:txBody>
      </p:sp>
    </p:spTree>
    <p:extLst>
      <p:ext uri="{BB962C8B-B14F-4D97-AF65-F5344CB8AC3E}">
        <p14:creationId xmlns:p14="http://schemas.microsoft.com/office/powerpoint/2010/main" val="400304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E87AC-CB98-1C2E-4625-9F9026B0F34D}"/>
              </a:ext>
            </a:extLst>
          </p:cNvPr>
          <p:cNvSpPr>
            <a:spLocks noGrp="1"/>
          </p:cNvSpPr>
          <p:nvPr>
            <p:ph type="title"/>
          </p:nvPr>
        </p:nvSpPr>
        <p:spPr/>
        <p:txBody>
          <a:bodyPr/>
          <a:lstStyle/>
          <a:p>
            <a:r>
              <a:rPr lang="en-US" b="1" i="0" dirty="0">
                <a:effectLst/>
                <a:latin typeface="Söhne"/>
              </a:rPr>
              <a:t>Scenario 2: Software as a Service (SaaS) Project Management Tool</a:t>
            </a:r>
            <a:endParaRPr lang="en-IN" dirty="0"/>
          </a:p>
        </p:txBody>
      </p:sp>
      <p:sp>
        <p:nvSpPr>
          <p:cNvPr id="3" name="Content Placeholder 2">
            <a:extLst>
              <a:ext uri="{FF2B5EF4-FFF2-40B4-BE49-F238E27FC236}">
                <a16:creationId xmlns:a16="http://schemas.microsoft.com/office/drawing/2014/main" id="{DC2C475E-0B39-D0E5-E84B-42AD4744036F}"/>
              </a:ext>
            </a:extLst>
          </p:cNvPr>
          <p:cNvSpPr>
            <a:spLocks noGrp="1"/>
          </p:cNvSpPr>
          <p:nvPr>
            <p:ph idx="1"/>
          </p:nvPr>
        </p:nvSpPr>
        <p:spPr/>
        <p:txBody>
          <a:bodyPr>
            <a:normAutofit fontScale="92500" lnSpcReduction="20000"/>
          </a:bodyPr>
          <a:lstStyle/>
          <a:p>
            <a:pPr marL="0" indent="0" algn="l">
              <a:buNone/>
            </a:pPr>
            <a:r>
              <a:rPr lang="en-US" b="0" i="1" dirty="0">
                <a:solidFill>
                  <a:srgbClr val="374151"/>
                </a:solidFill>
                <a:effectLst/>
                <a:latin typeface="Söhne"/>
              </a:rPr>
              <a:t>Customer Segments: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Startups and Small Businesses:</a:t>
            </a:r>
            <a:r>
              <a:rPr lang="en-US" b="0" i="0" dirty="0">
                <a:solidFill>
                  <a:srgbClr val="374151"/>
                </a:solidFill>
                <a:effectLst/>
                <a:latin typeface="Söhne"/>
              </a:rPr>
              <a:t> These companies might be looking for cost-effective project management solutions to streamline their operations.</a:t>
            </a:r>
          </a:p>
          <a:p>
            <a:pPr algn="l">
              <a:buFont typeface="+mj-lt"/>
              <a:buAutoNum type="arabicPeriod"/>
            </a:pPr>
            <a:r>
              <a:rPr lang="en-US" b="1" i="0" dirty="0">
                <a:solidFill>
                  <a:srgbClr val="374151"/>
                </a:solidFill>
                <a:effectLst/>
                <a:latin typeface="Söhne"/>
              </a:rPr>
              <a:t>Enterprise-Level Businesses:</a:t>
            </a:r>
            <a:r>
              <a:rPr lang="en-US" b="0" i="0" dirty="0">
                <a:solidFill>
                  <a:srgbClr val="374151"/>
                </a:solidFill>
                <a:effectLst/>
                <a:latin typeface="Söhne"/>
              </a:rPr>
              <a:t> Larger corporations with complex project management needs.</a:t>
            </a:r>
          </a:p>
          <a:p>
            <a:pPr algn="l">
              <a:buFont typeface="+mj-lt"/>
              <a:buAutoNum type="arabicPeriod"/>
            </a:pPr>
            <a:r>
              <a:rPr lang="en-US" b="1" i="0" dirty="0">
                <a:solidFill>
                  <a:srgbClr val="374151"/>
                </a:solidFill>
                <a:effectLst/>
                <a:latin typeface="Söhne"/>
              </a:rPr>
              <a:t>Freelancers and Independent Contractors:</a:t>
            </a:r>
            <a:r>
              <a:rPr lang="en-US" b="0" i="0" dirty="0">
                <a:solidFill>
                  <a:srgbClr val="374151"/>
                </a:solidFill>
                <a:effectLst/>
                <a:latin typeface="Söhne"/>
              </a:rPr>
              <a:t> Individuals who work on various projects and require efficient project management tools.</a:t>
            </a:r>
          </a:p>
          <a:p>
            <a:pPr marL="0" indent="0" algn="l">
              <a:buNone/>
            </a:pPr>
            <a:r>
              <a:rPr lang="en-US" b="0" i="1" dirty="0">
                <a:solidFill>
                  <a:srgbClr val="374151"/>
                </a:solidFill>
                <a:effectLst/>
                <a:latin typeface="Söhne"/>
              </a:rPr>
              <a:t>Early Adopters:</a:t>
            </a:r>
            <a:endParaRPr lang="en-US" b="0" i="0" dirty="0">
              <a:solidFill>
                <a:srgbClr val="374151"/>
              </a:solidFill>
              <a:effectLst/>
              <a:latin typeface="Söhne"/>
            </a:endParaRPr>
          </a:p>
          <a:p>
            <a:pPr algn="l"/>
            <a:r>
              <a:rPr lang="en-US" b="0" i="0" dirty="0">
                <a:solidFill>
                  <a:srgbClr val="374151"/>
                </a:solidFill>
                <a:effectLst/>
                <a:latin typeface="Söhne"/>
              </a:rPr>
              <a:t>Early adopters for this SaaS product might include tech-savvy project managers or teams within startups who are open to trying new tools to improve their workflow. They may be active in online communities discussing project management software.</a:t>
            </a:r>
          </a:p>
          <a:p>
            <a:pPr marL="0" indent="0">
              <a:buNone/>
            </a:pPr>
            <a:endParaRPr lang="en-IN" dirty="0"/>
          </a:p>
        </p:txBody>
      </p:sp>
    </p:spTree>
    <p:extLst>
      <p:ext uri="{BB962C8B-B14F-4D97-AF65-F5344CB8AC3E}">
        <p14:creationId xmlns:p14="http://schemas.microsoft.com/office/powerpoint/2010/main" val="635587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722</Words>
  <Application>Microsoft Office PowerPoint</Application>
  <PresentationFormat>Widescreen</PresentationFormat>
  <Paragraphs>41</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Söhne</vt:lpstr>
      <vt:lpstr>Symbol</vt:lpstr>
      <vt:lpstr>Office Theme</vt:lpstr>
      <vt:lpstr>Identifying your customer segments and early adopters is a crucial step in developing a successful business or launching a new product or service. </vt:lpstr>
      <vt:lpstr>PowerPoint Presentation</vt:lpstr>
      <vt:lpstr>PowerPoint Presentation</vt:lpstr>
      <vt:lpstr>Scenario 1: Health and Fitness App </vt:lpstr>
      <vt:lpstr>Scenario 2: Software as a Service (SaaS) Project Management Tool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your customer segments and early adopters is a crucial step in developing a successful business or launching a new product or service. </dc:title>
  <dc:creator>CHETAN PHOGAT</dc:creator>
  <cp:lastModifiedBy>CHETAN PHOGAT</cp:lastModifiedBy>
  <cp:revision>1</cp:revision>
  <dcterms:created xsi:type="dcterms:W3CDTF">2023-10-08T10:19:25Z</dcterms:created>
  <dcterms:modified xsi:type="dcterms:W3CDTF">2023-10-08T10:19:38Z</dcterms:modified>
</cp:coreProperties>
</file>