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C1E84-D0B5-4F62-9C76-7074C336C1A3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A222-9E40-4A77-9270-E617AC14F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37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.fashionnetwork.com/news/Zara-opens-new-flagship-in-new-york-s-hudson-yards,1079170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The business model canvas allows us to carry out a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high-level analysis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without drilling down and getting lost in the details.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BAC54-63D2-4AC4-A017-C2D0E60B607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60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Zara demonstrates its aesthetic evolution to customers through its flagship stores. The </a:t>
            </a:r>
            <a:r>
              <a:rPr lang="en-US" b="0" i="0" u="none" strike="noStrike" dirty="0">
                <a:solidFill>
                  <a:srgbClr val="0C71C3"/>
                </a:solidFill>
                <a:effectLst/>
                <a:latin typeface="Quicksand"/>
                <a:hlinkClick r:id="rId3"/>
              </a:rPr>
              <a:t>recent opening of their Hudson Yards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, New York City flagship is a great example of this.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ABAC54-63D2-4AC4-A017-C2D0E60B60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3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6E80-68AC-6A0D-CE4E-1CD6617D4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287E0-63C4-55E5-B0CD-19FDF6801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30FA-772B-87AE-C226-9E7602F6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B807-B922-BCA5-2CEA-7098A5DE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EF00-FAF8-EF55-AD46-DADCCE51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0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9513-AAA7-61D5-E3D7-3EC379C7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C4EBA-FEE3-2EBC-8BA4-C025159EB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48671-1861-21D5-E54C-F1D41B10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25D0-8702-22AB-B8CD-2C9E98BC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4C79-C9AF-1FC5-5B8E-113DA662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1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776395-614B-A83E-2FE2-C631F7BE5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ABBE4-293D-F523-EEF8-15E8EEB41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1E03-0F1E-C441-66CD-A95D82B0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E8563-7310-87B3-78C6-A3BCE42B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9D597-0624-0600-2DC2-73F74EDD9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94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6386-3565-9F9B-8238-91BFD98B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87DF-1D46-35EB-3513-55B070594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FF62-B218-7A5D-F733-61763EA5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8561-9204-D620-CBD3-F8AB654C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A13CE-7B9A-7022-1A8E-93782776D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4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126E-2EDD-F1FA-D284-30591D9E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955A-A339-9B19-060F-89A5CE454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25D6-3232-0B74-6AC0-FFE4A0D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87485-0E0B-AA65-EFED-434B0AC7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52797-77D4-E57B-F1C1-8D55EDBC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0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938C-D82D-E9EF-B731-7926B149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C945-5ADD-8155-0748-1C1E942E9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6E886-A52B-2B23-5D6A-D25047953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006D3-A6ED-A479-11A0-F9B9AAC2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5BAA9-F6D1-3D40-23E8-5F89A43A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1257-0FFD-A8FC-DB7C-82C6BF9E5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4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8EF4-379A-C9E6-16B6-0E32E63B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112B-A463-D144-8182-8A83D1F96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D2BE2-71AB-71BB-A08B-0A5EAE1F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11E84-BC36-11FE-5F38-F06E84BE2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51D62-C4A1-D729-99CD-35C5A717F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9D750-1C1B-3354-800C-7AB2565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5230-857A-87F9-E456-5E358024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3983B-664D-296B-C2A8-FD0FA6FA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4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0823-B603-48EA-65E3-198AE36C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FA9FC-7C2B-26F8-1A99-1ACEF96C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7253C-FB27-6F94-A498-ABA79147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7D34E-2A25-70DE-5D5E-A54D774D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6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C9A29-0901-C6A8-B2A7-FB229DC89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A37A7-6610-08C7-59F7-43C4E7CB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7D7C3-98FA-9F42-173D-ACAD7B21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79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464D-66BD-AAEF-B68E-952AB029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4F62-23AC-93E8-07A6-0E14E06B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70A19-FFA5-4191-17C6-8D27FD8E1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634DD-38FC-3312-1BBC-E6E0CB44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902F-28EE-47CF-388D-F7342023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593B3-B326-D5A8-6620-477C6008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0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C39A-3150-E166-1AD7-A1D1CD15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E1F831-6A66-5EC5-AB15-2D469D211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DA9B2-E005-F1C1-50C9-6D9B7D9F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4DECE-3176-AE35-859B-04A5FE58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30DD8-0744-8BC0-3E67-6923179E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844F6-A713-2334-28CD-EDFAE554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7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B9E48-7DA2-19A9-B26E-FDFC2BA3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D5226-7F62-78CF-55D5-668D3BCC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A0D3-FB7C-328B-A0F1-B2AB0643E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CC0A9-B82C-4425-83A1-7E1075B02E31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560F-68BE-F748-5BD7-EC15F70A4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387C-5F2B-8D78-A113-2DB002487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7AD01-7C16-4FF5-A141-CC2B4EFF2B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8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zara.com/u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9659-D8E3-FB31-8FC4-28CD28CBD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usiness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odel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anvas</a:t>
            </a:r>
            <a:br>
              <a:rPr lang="en-IN" b="1" i="0" dirty="0">
                <a:solidFill>
                  <a:srgbClr val="000000"/>
                </a:solidFill>
                <a:effectLst/>
                <a:latin typeface="sofia-pro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3DB4A-9E83-176D-6987-26F8C48FF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25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B2E1-E4A0-8D9C-F624-8183C165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FD1E0-B4A2-ACB4-96AD-E8F901460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033" y="2019894"/>
            <a:ext cx="2158486" cy="252260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10EE90-4632-90EA-2211-2F6C682E8882}"/>
              </a:ext>
            </a:extLst>
          </p:cNvPr>
          <p:cNvSpPr txBox="1"/>
          <p:nvPr/>
        </p:nvSpPr>
        <p:spPr>
          <a:xfrm>
            <a:off x="4365523" y="24397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The next step is to define the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key activities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– the areas you need to be good at to create value for your customers.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01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CA94-DF03-BF3B-1D65-51AC321C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F4866-DC0D-76FC-0E53-25103141A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8361" y="2141133"/>
            <a:ext cx="1822591" cy="33073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D4FB9-F0A7-4A4B-B0C2-F12BF031E3DF}"/>
              </a:ext>
            </a:extLst>
          </p:cNvPr>
          <p:cNvSpPr txBox="1"/>
          <p:nvPr/>
        </p:nvSpPr>
        <p:spPr>
          <a:xfrm>
            <a:off x="3746091" y="214113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Most modern business models now require brands to build out and work with various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key partners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to fully leverage their business model.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This includes partnerships such as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joint ventures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and non-equity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 strategic alliances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as well as typical relationships with buyers, suppliers, and producers.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CAB32A-BE21-D56F-3864-11125470741F}"/>
              </a:ext>
            </a:extLst>
          </p:cNvPr>
          <p:cNvSpPr txBox="1"/>
          <p:nvPr/>
        </p:nvSpPr>
        <p:spPr>
          <a:xfrm>
            <a:off x="3873910" y="434590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Zara requires strategic partnerships with many different 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providers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 if they are to design and produce their collections.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Another key partner is their major holding company,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Inditex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96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468-9005-F039-DFBD-75B1E499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DF4E0D-E99A-1CE4-A886-DB0344B4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78" y="2612921"/>
            <a:ext cx="4304955" cy="13412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D1617D-3F06-4123-E9A9-54697C16E522}"/>
              </a:ext>
            </a:extLst>
          </p:cNvPr>
          <p:cNvSpPr txBox="1"/>
          <p:nvPr/>
        </p:nvSpPr>
        <p:spPr>
          <a:xfrm>
            <a:off x="5093110" y="261292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The final step of the Business Model Canvas is to ask yourself, how much is it going to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cost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to run this model?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This includes some of the more obvious needs such as manufacturing costs, physical space, rent, payroll, but also areas such as marketing activities.</a:t>
            </a:r>
          </a:p>
        </p:txBody>
      </p:sp>
    </p:spTree>
    <p:extLst>
      <p:ext uri="{BB962C8B-B14F-4D97-AF65-F5344CB8AC3E}">
        <p14:creationId xmlns:p14="http://schemas.microsoft.com/office/powerpoint/2010/main" val="222229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CAD5-8817-AF1B-9F1D-6B42F989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A5C7-8B14-CFC1-D25D-AD96C62F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C46C4-8C10-121B-E705-DCDE093ED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5" y="643648"/>
            <a:ext cx="9112635" cy="5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3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4D07-4873-A623-54AF-A12360F4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2A484-8152-CE6A-B315-69578AEB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 model canvas is a visual template that helps entrepreneurs document an existing business model or develop a new one. Alexander Osterwalder created it in 2005, based on his academic work on business model ontology.</a:t>
            </a:r>
            <a:endParaRPr lang="en-US" b="0" i="0" dirty="0">
              <a:solidFill>
                <a:srgbClr val="000000"/>
              </a:solidFill>
              <a:effectLst/>
              <a:latin typeface="sofia-pro"/>
            </a:endParaRPr>
          </a:p>
          <a:p>
            <a:pPr marL="0" indent="0" algn="l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000000"/>
              </a:solidFill>
              <a:effectLst/>
              <a:latin typeface="sofia-pro"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business model canvas was designed with startups in mind. It quickly became an alternative to the traditional business plan which wasn’t agile enough to accommodate newly emerging companies.</a:t>
            </a:r>
            <a:endParaRPr lang="en-US" b="0" i="0" dirty="0">
              <a:solidFill>
                <a:srgbClr val="000000"/>
              </a:solidFill>
              <a:effectLst/>
              <a:latin typeface="sofia-pro"/>
            </a:endParaRPr>
          </a:p>
          <a:p>
            <a:pPr marL="0" indent="0" algn="l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fia-pro"/>
              </a:rPr>
              <a:t> 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revolutionary thing about the business model canvas was that it allowed entrepreneurs to capture a business model on a single page. This made business planning simpler and more structured.</a:t>
            </a:r>
            <a:endParaRPr lang="en-US" b="0" i="0" dirty="0">
              <a:solidFill>
                <a:srgbClr val="000000"/>
              </a:solidFill>
              <a:effectLst/>
              <a:latin typeface="sofia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6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151CF-5BDF-8F73-12B5-ED69C274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31ED4-2122-15AA-774F-C593919B9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250504" cy="6858000"/>
          </a:xfrm>
        </p:spPr>
      </p:pic>
    </p:spTree>
    <p:extLst>
      <p:ext uri="{BB962C8B-B14F-4D97-AF65-F5344CB8AC3E}">
        <p14:creationId xmlns:p14="http://schemas.microsoft.com/office/powerpoint/2010/main" val="20654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B750-0D8C-F5FA-77B1-645E8EFA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D3D3D"/>
                </a:solidFill>
                <a:latin typeface="Quicksand"/>
              </a:rPr>
              <a:t>F</a:t>
            </a:r>
            <a:r>
              <a:rPr lang="en-IN" b="0" i="0" dirty="0">
                <a:solidFill>
                  <a:srgbClr val="3D3D3D"/>
                </a:solidFill>
                <a:effectLst/>
                <a:latin typeface="Quicksand"/>
              </a:rPr>
              <a:t>ashion retail giant </a:t>
            </a:r>
            <a:r>
              <a:rPr lang="en-IN" b="0" i="0" u="none" strike="noStrike" dirty="0">
                <a:solidFill>
                  <a:srgbClr val="0C71C3"/>
                </a:solidFill>
                <a:effectLst/>
                <a:latin typeface="Quicksand"/>
                <a:hlinkClick r:id="rId2"/>
              </a:rPr>
              <a:t>Zara</a:t>
            </a:r>
            <a:r>
              <a:rPr lang="en-IN" b="0" i="0" dirty="0">
                <a:solidFill>
                  <a:srgbClr val="3D3D3D"/>
                </a:solidFill>
                <a:effectLst/>
                <a:latin typeface="Quicksand"/>
              </a:rPr>
              <a:t> 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754C63-E844-9E5F-F94A-A13E0CF5E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07637" y="1892502"/>
            <a:ext cx="1455227" cy="32540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0DEB9E-2B78-6C93-E263-04C1512123A3}"/>
              </a:ext>
            </a:extLst>
          </p:cNvPr>
          <p:cNvSpPr txBox="1"/>
          <p:nvPr/>
        </p:nvSpPr>
        <p:spPr>
          <a:xfrm>
            <a:off x="3500284" y="189250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The first block of the Business Canvas Model is about understanding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who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is the most important customer(s) you’re delivering value to. Or, in other words, who are they? What do they do? And why would they buy your product or service?</a:t>
            </a:r>
          </a:p>
          <a:p>
            <a:endParaRPr lang="en-US" b="0" i="0" dirty="0">
              <a:solidFill>
                <a:srgbClr val="3D3D3D"/>
              </a:solidFill>
              <a:effectLst/>
              <a:latin typeface="Quicksand"/>
            </a:endParaRPr>
          </a:p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Buyer personas are fictional depictions of an ideal or hypothetical client. Typically when brainstorming a buyer persona you’d want to define certain characteristics (age, demographic, gender, income, industry, pain points, goals, etc.)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18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E218-1BFF-607D-4530-D112A113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1FAD9-AD43-8351-39F7-8CB3B734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872" y="2034577"/>
            <a:ext cx="2004500" cy="328450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AB6EE-FB37-65C2-B118-45EE033A2BA5}"/>
              </a:ext>
            </a:extLst>
          </p:cNvPr>
          <p:cNvSpPr txBox="1"/>
          <p:nvPr/>
        </p:nvSpPr>
        <p:spPr>
          <a:xfrm>
            <a:off x="4306529" y="231916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The second phase is about figuring out your company’s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value propositions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, and importantly, your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UVP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(unique value proposition). The “what” that makes customers turn to you, over your competitors? Which of their problems are you best at solving?</a:t>
            </a:r>
          </a:p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Zara’s principal value propositions are fairly clear. They offer various ranges of stylish men’s, women’s, and children’s clothing and accessories at an affordable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81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4079-A55A-FCF7-2E93-55F7687A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3E87D-B6B9-A769-E95E-0719DB6CF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42" y="2338710"/>
            <a:ext cx="1879613" cy="29608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0FAF5-4F89-42CC-437D-E0BDB9807B62}"/>
              </a:ext>
            </a:extLst>
          </p:cNvPr>
          <p:cNvSpPr txBox="1"/>
          <p:nvPr/>
        </p:nvSpPr>
        <p:spPr>
          <a:xfrm>
            <a:off x="4493342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The next step is to ask yourself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how 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you are reaching your customers, and through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which channels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?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This includes both the channels that customers want to communicate with you as well as how they’ll receive your products or services.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Is it going to be a physical channel? (store, field sales representatives, etc.) Or is it a digital channel? (mobile, web, cloud, etc.).</a:t>
            </a:r>
          </a:p>
        </p:txBody>
      </p:sp>
    </p:spTree>
    <p:extLst>
      <p:ext uri="{BB962C8B-B14F-4D97-AF65-F5344CB8AC3E}">
        <p14:creationId xmlns:p14="http://schemas.microsoft.com/office/powerpoint/2010/main" val="416861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E51C-4CBA-903B-410B-B079DE0D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86E484-A8F2-B4B6-F24C-8C739D74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6902"/>
            <a:ext cx="2989432" cy="29482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ABC0C1-5044-2A5C-E1F2-1700F29694B2}"/>
              </a:ext>
            </a:extLst>
          </p:cNvPr>
          <p:cNvSpPr txBox="1"/>
          <p:nvPr/>
        </p:nvSpPr>
        <p:spPr>
          <a:xfrm>
            <a:off x="5083278" y="2320864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Once you have acquired customers, you will need to think about how you can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build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,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nurture,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and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grow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those relationships.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Zara’s relationship with its customers is threefold, and lies somewhere in the middle of transactional and personal: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Salesperson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at store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Brand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through social media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Sentimental attachment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to a product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74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E696-7448-1ADD-90F2-BF5D7CDE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2B4FB-8EF2-75D2-04E5-CA8FDA195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203" y="2242493"/>
            <a:ext cx="3581710" cy="21918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4ACB8-057A-60E9-F0E8-7DF2C1050404}"/>
              </a:ext>
            </a:extLst>
          </p:cNvPr>
          <p:cNvSpPr txBox="1"/>
          <p:nvPr/>
        </p:nvSpPr>
        <p:spPr>
          <a:xfrm>
            <a:off x="5014451" y="250567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Now that you’ve described how you are going to create real value for your customers, it’s time to look at how you plan to capture that value.</a:t>
            </a:r>
          </a:p>
          <a:p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At Zara, it’s extremely simple. They make their money by selling clothes and accessories either at a store or online.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80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DCA7-4577-06A8-3657-4C531BD8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3D3D3D"/>
                </a:solidFill>
                <a:effectLst/>
                <a:latin typeface="Quicksand"/>
              </a:rPr>
              <a:t>Now it’s time to move over to the left side of the business canvas model and look at what we need, </a:t>
            </a:r>
            <a:r>
              <a:rPr lang="en-US" sz="2800" b="1" i="0" dirty="0">
                <a:solidFill>
                  <a:srgbClr val="3D3D3D"/>
                </a:solidFill>
                <a:effectLst/>
                <a:latin typeface="Quicksand"/>
              </a:rPr>
              <a:t>internally</a:t>
            </a:r>
            <a:r>
              <a:rPr lang="en-US" sz="2800" b="0" i="0" dirty="0">
                <a:solidFill>
                  <a:srgbClr val="3D3D3D"/>
                </a:solidFill>
                <a:effectLst/>
                <a:latin typeface="Quicksand"/>
              </a:rPr>
              <a:t>, to deliver our value propositions.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8D905-82A4-07C7-DC99-8A973E5B5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503" y="2018239"/>
            <a:ext cx="1721071" cy="24854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503F6-9C2E-6FF6-29AA-50964DFEFBFA}"/>
              </a:ext>
            </a:extLst>
          </p:cNvPr>
          <p:cNvSpPr txBox="1"/>
          <p:nvPr/>
        </p:nvSpPr>
        <p:spPr>
          <a:xfrm>
            <a:off x="4689987" y="214134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The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key resources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are all things you need to have, or the assets required to create that value for customers.</a:t>
            </a:r>
          </a:p>
          <a:p>
            <a:pPr algn="l" fontAlgn="base"/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This could be anything from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intellectual property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(patents, trademarks, copyrights, etc.) to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physical holdings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(factories, offices, delivery vans, etc.) right down to </a:t>
            </a:r>
            <a:r>
              <a:rPr lang="en-US" b="1" i="0" dirty="0">
                <a:solidFill>
                  <a:srgbClr val="3D3D3D"/>
                </a:solidFill>
                <a:effectLst/>
                <a:latin typeface="Quicksand"/>
              </a:rPr>
              <a:t>finances</a:t>
            </a:r>
            <a:r>
              <a:rPr lang="en-US" b="0" i="0" dirty="0">
                <a:solidFill>
                  <a:srgbClr val="3D3D3D"/>
                </a:solidFill>
                <a:effectLst/>
                <a:latin typeface="Quicksand"/>
              </a:rPr>
              <a:t> (the initial cash flow perhaps needed to start your brand)</a:t>
            </a:r>
          </a:p>
        </p:txBody>
      </p:sp>
    </p:spTree>
    <p:extLst>
      <p:ext uri="{BB962C8B-B14F-4D97-AF65-F5344CB8AC3E}">
        <p14:creationId xmlns:p14="http://schemas.microsoft.com/office/powerpoint/2010/main" val="207617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766</Words>
  <Application>Microsoft Office PowerPoint</Application>
  <PresentationFormat>Widescreen</PresentationFormat>
  <Paragraphs>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Quicksand</vt:lpstr>
      <vt:lpstr>sofia-pro</vt:lpstr>
      <vt:lpstr>Office Theme</vt:lpstr>
      <vt:lpstr>Business Model Canvas </vt:lpstr>
      <vt:lpstr>PowerPoint Presentation</vt:lpstr>
      <vt:lpstr>PowerPoint Presentation</vt:lpstr>
      <vt:lpstr>Fashion retail giant Zara </vt:lpstr>
      <vt:lpstr>PowerPoint Presentation</vt:lpstr>
      <vt:lpstr>PowerPoint Presentation</vt:lpstr>
      <vt:lpstr>PowerPoint Presentation</vt:lpstr>
      <vt:lpstr>PowerPoint Presentation</vt:lpstr>
      <vt:lpstr>Now it’s time to move over to the left side of the business canvas model and look at what we need, internally, to deliver our value propositions.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Model Canvas </dc:title>
  <dc:creator>CHETAN PHOGAT</dc:creator>
  <cp:lastModifiedBy>CHETAN PHOGAT</cp:lastModifiedBy>
  <cp:revision>2</cp:revision>
  <dcterms:created xsi:type="dcterms:W3CDTF">2023-10-08T14:50:08Z</dcterms:created>
  <dcterms:modified xsi:type="dcterms:W3CDTF">2023-10-08T15:04:31Z</dcterms:modified>
</cp:coreProperties>
</file>