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1"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6858000" type="screen4x3"/>
  <p:notesSz cx="6858000" cy="9144000"/>
  <p:embeddedFontLst>
    <p:embeddedFont>
      <p:font typeface="Arimo" panose="020B0604020202020204" pitchFamily="34" charset="0"/>
      <p:regular r:id="rId46"/>
      <p:bold r:id="rId47"/>
      <p:italic r:id="rId48"/>
      <p:boldItalic r:id="rId49"/>
    </p:embeddedFont>
    <p:embeddedFont>
      <p:font typeface="Tahoma" panose="020B0604030504040204" pitchFamily="3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hO0h/8gnfqRsj9OnU1qdAci2fqX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font" Target="fonts/font2.fntdata" /><Relationship Id="rId50" Type="http://schemas.openxmlformats.org/officeDocument/2006/relationships/font" Target="fonts/font5.fntdata" /><Relationship Id="rId55" Type="http://customschemas.google.com/relationships/presentationmetadata" Target="metadata"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font" Target="fonts/font1.fntdata" /><Relationship Id="rId59"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notesMaster" Target="notesMasters/notesMaster1.xml" /><Relationship Id="rId58"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font" Target="fonts/font4.fntdata" /><Relationship Id="rId57"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slide" Target="slides/slide42.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font" Target="fonts/font3.fntdata" /><Relationship Id="rId56" Type="http://schemas.openxmlformats.org/officeDocument/2006/relationships/presProps" Target="presProps.xml" /><Relationship Id="rId8" Type="http://schemas.openxmlformats.org/officeDocument/2006/relationships/slide" Target="slides/slide6.xml" /><Relationship Id="rId51" Type="http://schemas.openxmlformats.org/officeDocument/2006/relationships/font" Target="fonts/font6.fntdata" /><Relationship Id="rId3" Type="http://schemas.openxmlformats.org/officeDocument/2006/relationships/slide" Target="slides/slid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800" b="1"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a:p>
        </p:txBody>
      </p:sp>
      <p:sp>
        <p:nvSpPr>
          <p:cNvPr id="99" name="Google Shape;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 name="Google Shape;100;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10</a:t>
            </a:fld>
            <a:endParaRPr/>
          </a:p>
        </p:txBody>
      </p:sp>
      <p:sp>
        <p:nvSpPr>
          <p:cNvPr id="214" name="Google Shape;21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5" name="Google Shape;2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11</a:t>
            </a:fld>
            <a:endParaRPr/>
          </a:p>
        </p:txBody>
      </p:sp>
      <p:sp>
        <p:nvSpPr>
          <p:cNvPr id="225" name="Google Shape;22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a:t>
            </a:fld>
            <a:endParaRPr/>
          </a:p>
        </p:txBody>
      </p:sp>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23</a:t>
            </a:fld>
            <a:endParaRPr/>
          </a:p>
        </p:txBody>
      </p:sp>
      <p:sp>
        <p:nvSpPr>
          <p:cNvPr id="453" name="Google Shape;45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25</a:t>
            </a:fld>
            <a:endParaRPr/>
          </a:p>
        </p:txBody>
      </p:sp>
      <p:sp>
        <p:nvSpPr>
          <p:cNvPr id="477" name="Google Shape;47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8" name="Google Shape;47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26</a:t>
            </a:fld>
            <a:endParaRPr/>
          </a:p>
        </p:txBody>
      </p:sp>
      <p:sp>
        <p:nvSpPr>
          <p:cNvPr id="488" name="Google Shape;48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9" name="Google Shape;48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27</a:t>
            </a:fld>
            <a:endParaRPr/>
          </a:p>
        </p:txBody>
      </p:sp>
      <p:sp>
        <p:nvSpPr>
          <p:cNvPr id="505" name="Google Shape;50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6" name="Google Shape;50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28</a:t>
            </a:fld>
            <a:endParaRPr/>
          </a:p>
        </p:txBody>
      </p:sp>
      <p:sp>
        <p:nvSpPr>
          <p:cNvPr id="522" name="Google Shape;52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3" name="Google Shape;52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29</a:t>
            </a:fld>
            <a:endParaRPr/>
          </a:p>
        </p:txBody>
      </p:sp>
      <p:sp>
        <p:nvSpPr>
          <p:cNvPr id="542" name="Google Shape;54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3" name="Google Shape;54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a:t>
            </a:fld>
            <a:endParaRPr/>
          </a:p>
        </p:txBody>
      </p:sp>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30</a:t>
            </a:fld>
            <a:endParaRPr/>
          </a:p>
        </p:txBody>
      </p:sp>
      <p:sp>
        <p:nvSpPr>
          <p:cNvPr id="552" name="Google Shape;55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3" name="Google Shape;55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31</a:t>
            </a:fld>
            <a:endParaRPr/>
          </a:p>
        </p:txBody>
      </p:sp>
      <p:sp>
        <p:nvSpPr>
          <p:cNvPr id="563" name="Google Shape;56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4" name="Google Shape;564;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32</a:t>
            </a:fld>
            <a:endParaRPr/>
          </a:p>
        </p:txBody>
      </p:sp>
      <p:sp>
        <p:nvSpPr>
          <p:cNvPr id="574" name="Google Shape;57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5" name="Google Shape;575;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33</a:t>
            </a:fld>
            <a:endParaRPr/>
          </a:p>
        </p:txBody>
      </p:sp>
      <p:sp>
        <p:nvSpPr>
          <p:cNvPr id="585" name="Google Shape;58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6" name="Google Shape;58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34</a:t>
            </a:fld>
            <a:endParaRPr/>
          </a:p>
        </p:txBody>
      </p:sp>
      <p:sp>
        <p:nvSpPr>
          <p:cNvPr id="596" name="Google Shape;59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7" name="Google Shape;597;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35</a:t>
            </a:fld>
            <a:endParaRPr/>
          </a:p>
        </p:txBody>
      </p:sp>
      <p:sp>
        <p:nvSpPr>
          <p:cNvPr id="607" name="Google Shape;60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8" name="Google Shape;60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36</a:t>
            </a:fld>
            <a:endParaRPr/>
          </a:p>
        </p:txBody>
      </p:sp>
      <p:sp>
        <p:nvSpPr>
          <p:cNvPr id="616" name="Google Shape;616;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7" name="Google Shape;617;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a:t>
            </a:fld>
            <a:endParaRPr/>
          </a:p>
        </p:txBody>
      </p:sp>
      <p:sp>
        <p:nvSpPr>
          <p:cNvPr id="135" name="Google Shape;13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40</a:t>
            </a:fld>
            <a:endParaRPr/>
          </a:p>
        </p:txBody>
      </p:sp>
      <p:sp>
        <p:nvSpPr>
          <p:cNvPr id="655" name="Google Shape;65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1" name="Google Shape;67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a:t>
            </a:fld>
            <a:endParaRPr/>
          </a:p>
        </p:txBody>
      </p:sp>
      <p:sp>
        <p:nvSpPr>
          <p:cNvPr id="146" name="Google Shape;14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a:t>
            </a:fld>
            <a:endParaRPr/>
          </a:p>
        </p:txBody>
      </p:sp>
      <p:sp>
        <p:nvSpPr>
          <p:cNvPr id="162" name="Google Shape;16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a:t>
            </a:fld>
            <a:endParaRPr/>
          </a:p>
        </p:txBody>
      </p:sp>
      <p:sp>
        <p:nvSpPr>
          <p:cNvPr id="173" name="Google Shape;17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a:t>
            </a:fld>
            <a:endParaRPr/>
          </a:p>
        </p:txBody>
      </p:sp>
      <p:sp>
        <p:nvSpPr>
          <p:cNvPr id="190" name="Google Shape;19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9</a:t>
            </a:fld>
            <a:endParaRPr/>
          </a:p>
        </p:txBody>
      </p:sp>
      <p:sp>
        <p:nvSpPr>
          <p:cNvPr id="203" name="Google Shape;20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44"/>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44"/>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8" name="Google Shape;58;p5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59" name="Google Shape;59;p5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60" name="Google Shape;60;p5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61" name="Google Shape;61;p5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62" name="Google Shape;62;p53"/>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3"/>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66" name="Google Shape;66;p5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67" name="Google Shape;67;p5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68" name="Google Shape;68;p54"/>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4"/>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5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2" name="Google Shape;72;p5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folHlink"/>
              </a:buClr>
              <a:buSzPts val="1200"/>
              <a:buFont typeface="Noto Sans Symbols"/>
              <a:buNone/>
              <a:defRPr sz="2000">
                <a:solidFill>
                  <a:schemeClr val="dk1"/>
                </a:solidFill>
                <a:latin typeface="Tahoma"/>
                <a:ea typeface="Tahoma"/>
                <a:cs typeface="Tahoma"/>
                <a:sym typeface="Tahoma"/>
              </a:defRPr>
            </a:lvl1pPr>
            <a:lvl2pPr marL="914400" marR="0" lvl="1" indent="-228600" algn="l" rtl="0">
              <a:spcBef>
                <a:spcPts val="360"/>
              </a:spcBef>
              <a:spcAft>
                <a:spcPts val="0"/>
              </a:spcAft>
              <a:buClr>
                <a:schemeClr val="hlink"/>
              </a:buClr>
              <a:buSzPts val="990"/>
              <a:buFont typeface="Noto Sans Symbols"/>
              <a:buNone/>
              <a:defRPr sz="1800" b="0" i="0" u="none" strike="noStrike" cap="none">
                <a:solidFill>
                  <a:schemeClr val="dk1"/>
                </a:solidFill>
                <a:latin typeface="Tahoma"/>
                <a:ea typeface="Tahoma"/>
                <a:cs typeface="Tahoma"/>
                <a:sym typeface="Tahoma"/>
              </a:defRPr>
            </a:lvl2pPr>
            <a:lvl3pPr marL="1371600" marR="0" lvl="2" indent="-228600" algn="l" rtl="0">
              <a:spcBef>
                <a:spcPts val="320"/>
              </a:spcBef>
              <a:spcAft>
                <a:spcPts val="0"/>
              </a:spcAft>
              <a:buClr>
                <a:schemeClr val="folHlink"/>
              </a:buClr>
              <a:buSzPts val="800"/>
              <a:buFont typeface="Noto Sans Symbols"/>
              <a:buNone/>
              <a:defRPr sz="1600" b="0" i="0" u="none" strike="noStrike" cap="none">
                <a:solidFill>
                  <a:schemeClr val="dk1"/>
                </a:solidFill>
                <a:latin typeface="Tahoma"/>
                <a:ea typeface="Tahoma"/>
                <a:cs typeface="Tahoma"/>
                <a:sym typeface="Tahoma"/>
              </a:defRPr>
            </a:lvl3pPr>
            <a:lvl4pPr marL="1828800" marR="0" lvl="3" indent="-228600" algn="l" rtl="0">
              <a:spcBef>
                <a:spcPts val="280"/>
              </a:spcBef>
              <a:spcAft>
                <a:spcPts val="0"/>
              </a:spcAft>
              <a:buClr>
                <a:schemeClr val="accent2"/>
              </a:buClr>
              <a:buSzPts val="770"/>
              <a:buFont typeface="Noto Sans Symbols"/>
              <a:buNone/>
              <a:defRPr sz="1400" b="0" i="0" u="none" strike="noStrike" cap="none">
                <a:solidFill>
                  <a:schemeClr val="dk1"/>
                </a:solidFill>
                <a:latin typeface="Tahoma"/>
                <a:ea typeface="Tahoma"/>
                <a:cs typeface="Tahoma"/>
                <a:sym typeface="Tahoma"/>
              </a:defRPr>
            </a:lvl4pPr>
            <a:lvl5pPr marL="2286000" marR="0" lvl="4"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5pPr>
            <a:lvl6pPr marL="2743200" marR="0" lvl="5"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6pPr>
            <a:lvl7pPr marL="3200400" marR="0" lvl="6"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7pPr>
            <a:lvl8pPr marL="3657600" marR="0" lvl="7"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8pPr>
            <a:lvl9pPr marL="4114800" marR="0" lvl="8"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9pPr>
          </a:lstStyle>
          <a:p>
            <a:endParaRPr/>
          </a:p>
        </p:txBody>
      </p:sp>
      <p:sp>
        <p:nvSpPr>
          <p:cNvPr id="73" name="Google Shape;73;p55"/>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5"/>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57"/>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93" name="Google Shape;93;p5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94" name="Google Shape;94;p57"/>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57"/>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b="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57"/>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5"/>
        <p:cNvGrpSpPr/>
        <p:nvPr/>
      </p:nvGrpSpPr>
      <p:grpSpPr>
        <a:xfrm>
          <a:off x="0" y="0"/>
          <a:ext cx="0" cy="0"/>
          <a:chOff x="0" y="0"/>
          <a:chExt cx="0" cy="0"/>
        </a:xfrm>
      </p:grpSpPr>
      <p:sp>
        <p:nvSpPr>
          <p:cNvPr id="16" name="Google Shape;16;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7" name="Google Shape;17;p45"/>
          <p:cNvSpPr>
            <a:spLocks noGrp="1"/>
          </p:cNvSpPr>
          <p:nvPr>
            <p:ph type="tbl" idx="2"/>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8" name="Google Shape;18;p45"/>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5"/>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Diagram or Organization Chart" type="dgm">
  <p:cSld name="DIAGRAM">
    <p:spTree>
      <p:nvGrpSpPr>
        <p:cNvPr id="1" name="Shape 20"/>
        <p:cNvGrpSpPr/>
        <p:nvPr/>
      </p:nvGrpSpPr>
      <p:grpSpPr>
        <a:xfrm>
          <a:off x="0" y="0"/>
          <a:ext cx="0" cy="0"/>
          <a:chOff x="0" y="0"/>
          <a:chExt cx="0" cy="0"/>
        </a:xfrm>
      </p:grpSpPr>
      <p:sp>
        <p:nvSpPr>
          <p:cNvPr id="21" name="Google Shape;21;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2" name="Google Shape;22;p46"/>
          <p:cNvSpPr>
            <a:spLocks noGrp="1"/>
          </p:cNvSpPr>
          <p:nvPr>
            <p:ph type="dgm" idx="2"/>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3" name="Google Shape;23;p46"/>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6"/>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7" name="Google Shape;27;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8" name="Google Shape;28;p47"/>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7"/>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4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2" name="Google Shape;32;p4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33" name="Google Shape;33;p48"/>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8"/>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5"/>
        <p:cNvGrpSpPr/>
        <p:nvPr/>
      </p:nvGrpSpPr>
      <p:grpSpPr>
        <a:xfrm>
          <a:off x="0" y="0"/>
          <a:ext cx="0" cy="0"/>
          <a:chOff x="0" y="0"/>
          <a:chExt cx="0" cy="0"/>
        </a:xfrm>
      </p:grpSpPr>
      <p:sp>
        <p:nvSpPr>
          <p:cNvPr id="36" name="Google Shape;36;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7" name="Google Shape;37;p4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38" name="Google Shape;38;p49"/>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9"/>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5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2" name="Google Shape;42;p50"/>
          <p:cNvSpPr>
            <a:spLocks noGrp="1"/>
          </p:cNvSpPr>
          <p:nvPr>
            <p:ph type="pic" idx="2"/>
          </p:nvPr>
        </p:nvSpPr>
        <p:spPr>
          <a:xfrm>
            <a:off x="1792288" y="612775"/>
            <a:ext cx="5486400" cy="4114800"/>
          </a:xfrm>
          <a:prstGeom prst="rect">
            <a:avLst/>
          </a:prstGeom>
          <a:noFill/>
          <a:ln>
            <a:noFill/>
          </a:ln>
        </p:spPr>
      </p:sp>
      <p:sp>
        <p:nvSpPr>
          <p:cNvPr id="43" name="Google Shape;43;p5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44" name="Google Shape;44;p50"/>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0"/>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5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8" name="Google Shape;48;p5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49" name="Google Shape;49;p5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50" name="Google Shape;50;p51"/>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1"/>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4" name="Google Shape;54;p52"/>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2"/>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1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ftr" idx="11"/>
          </p:nvPr>
        </p:nvSpPr>
        <p:spPr>
          <a:xfrm>
            <a:off x="76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1"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9pPr>
          </a:lstStyle>
          <a:p>
            <a:endParaRPr/>
          </a:p>
        </p:txBody>
      </p:sp>
      <p:sp>
        <p:nvSpPr>
          <p:cNvPr id="11" name="Google Shape;11;p43"/>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56"/>
          <p:cNvGrpSpPr/>
          <p:nvPr/>
        </p:nvGrpSpPr>
        <p:grpSpPr>
          <a:xfrm>
            <a:off x="0" y="2438400"/>
            <a:ext cx="9009062" cy="1052512"/>
            <a:chOff x="0" y="1536"/>
            <a:chExt cx="5675" cy="663"/>
          </a:xfrm>
        </p:grpSpPr>
        <p:grpSp>
          <p:nvGrpSpPr>
            <p:cNvPr id="77" name="Google Shape;77;p56"/>
            <p:cNvGrpSpPr/>
            <p:nvPr/>
          </p:nvGrpSpPr>
          <p:grpSpPr>
            <a:xfrm>
              <a:off x="183" y="1604"/>
              <a:ext cx="448" cy="299"/>
              <a:chOff x="720" y="336"/>
              <a:chExt cx="624" cy="432"/>
            </a:xfrm>
          </p:grpSpPr>
          <p:sp>
            <p:nvSpPr>
              <p:cNvPr id="78" name="Google Shape;78;p56"/>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79" name="Google Shape;79;p56"/>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80" name="Google Shape;80;p56"/>
            <p:cNvGrpSpPr/>
            <p:nvPr/>
          </p:nvGrpSpPr>
          <p:grpSpPr>
            <a:xfrm>
              <a:off x="261" y="1870"/>
              <a:ext cx="465" cy="299"/>
              <a:chOff x="912" y="2640"/>
              <a:chExt cx="672" cy="432"/>
            </a:xfrm>
          </p:grpSpPr>
          <p:sp>
            <p:nvSpPr>
              <p:cNvPr id="81" name="Google Shape;81;p56"/>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82" name="Google Shape;82;p56"/>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sp>
          <p:nvSpPr>
            <p:cNvPr id="83" name="Google Shape;83;p56"/>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84" name="Google Shape;84;p56"/>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85" name="Google Shape;85;p56"/>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sp>
        <p:nvSpPr>
          <p:cNvPr id="86" name="Google Shape;86;p56"/>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87" name="Google Shape;87;p56"/>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88" name="Google Shape;88;p56"/>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800" b="1"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9pPr>
          </a:lstStyle>
          <a:p>
            <a:endParaRPr/>
          </a:p>
        </p:txBody>
      </p:sp>
      <p:sp>
        <p:nvSpPr>
          <p:cNvPr id="89" name="Google Shape;89;p56"/>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lt2"/>
                </a:solidFill>
                <a:latin typeface="Tahoma"/>
                <a:ea typeface="Tahoma"/>
                <a:cs typeface="Tahoma"/>
                <a:sym typeface="Tahoma"/>
              </a:defRPr>
            </a:lvl1pPr>
            <a:lvl2pPr marR="0" lvl="1"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800" b="1" i="0" u="none" strike="noStrike" cap="none">
                <a:solidFill>
                  <a:schemeClr val="dk1"/>
                </a:solidFill>
                <a:latin typeface="Tahoma"/>
                <a:ea typeface="Tahoma"/>
                <a:cs typeface="Tahoma"/>
                <a:sym typeface="Tahoma"/>
              </a:defRPr>
            </a:lvl9pPr>
          </a:lstStyle>
          <a:p>
            <a:endParaRPr/>
          </a:p>
        </p:txBody>
      </p:sp>
      <p:sp>
        <p:nvSpPr>
          <p:cNvPr id="90" name="Google Shape;90;p56"/>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2.xml"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3.xml" /><Relationship Id="rId1" Type="http://schemas.openxmlformats.org/officeDocument/2006/relationships/slideLayout" Target="../slideLayouts/slideLayout1.xml" /><Relationship Id="rId4" Type="http://schemas.openxmlformats.org/officeDocument/2006/relationships/image" Target="../media/image11.png" /></Relationships>
</file>

<file path=ppt/slides/_rels/slide2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24.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6.xml" /><Relationship Id="rId1" Type="http://schemas.openxmlformats.org/officeDocument/2006/relationships/slideLayout" Target="../slideLayouts/slideLayout1.xml" /><Relationship Id="rId4" Type="http://schemas.openxmlformats.org/officeDocument/2006/relationships/image" Target="../media/image11.png" /></Relationships>
</file>

<file path=ppt/slides/_rels/slide2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7.xml" /><Relationship Id="rId1" Type="http://schemas.openxmlformats.org/officeDocument/2006/relationships/slideLayout" Target="../slideLayouts/slideLayout1.xml" /><Relationship Id="rId4" Type="http://schemas.openxmlformats.org/officeDocument/2006/relationships/image" Target="../media/image14.png" /></Relationships>
</file>

<file path=ppt/slides/_rels/slide2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28.xml"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40.xml" /><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4.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strike="noStrike" cap="none">
                <a:solidFill>
                  <a:schemeClr val="dk1"/>
                </a:solidFill>
                <a:latin typeface="Tahoma"/>
                <a:ea typeface="Tahoma"/>
                <a:cs typeface="Tahoma"/>
                <a:sym typeface="Tahoma"/>
              </a:rPr>
              <a:t>TCP/IP Protocol Suite</a:t>
            </a:r>
            <a:endParaRPr/>
          </a:p>
        </p:txBody>
      </p:sp>
      <p:sp>
        <p:nvSpPr>
          <p:cNvPr id="103" name="Google Shape;103;p1"/>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strike="noStrike" cap="none">
                <a:solidFill>
                  <a:schemeClr val="dk1"/>
                </a:solidFill>
                <a:latin typeface="Tahoma"/>
                <a:ea typeface="Tahoma"/>
                <a:cs typeface="Tahoma"/>
                <a:sym typeface="Tahoma"/>
              </a:rPr>
              <a:t>1</a:t>
            </a:fld>
            <a:endParaRPr/>
          </a:p>
        </p:txBody>
      </p:sp>
      <p:sp>
        <p:nvSpPr>
          <p:cNvPr id="104" name="Google Shape;104;p1"/>
          <p:cNvSpPr txBox="1"/>
          <p:nvPr/>
        </p:nvSpPr>
        <p:spPr>
          <a:xfrm>
            <a:off x="1714500" y="6604000"/>
            <a:ext cx="5656262" cy="254000"/>
          </a:xfrm>
          <a:prstGeom prst="rect">
            <a:avLst/>
          </a:prstGeom>
          <a:noFill/>
          <a:ln>
            <a:noFill/>
          </a:ln>
        </p:spPr>
        <p:txBody>
          <a:bodyPr spcFirstLastPara="1" wrap="square" lIns="102825" tIns="51400" rIns="102825" bIns="514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Copyright © The McGraw-Hill Companies, Inc. Permission required for reproduction or display.</a:t>
            </a:r>
            <a:endParaRPr/>
          </a:p>
        </p:txBody>
      </p:sp>
      <p:pic>
        <p:nvPicPr>
          <p:cNvPr id="105" name="Google Shape;105;p1" descr="Forouzan4e10lbj_nm3"/>
          <p:cNvPicPr preferRelativeResize="0"/>
          <p:nvPr/>
        </p:nvPicPr>
        <p:blipFill rotWithShape="1">
          <a:blip r:embed="rId3">
            <a:alphaModFix/>
          </a:blip>
          <a:srcRect/>
          <a:stretch/>
        </p:blipFill>
        <p:spPr>
          <a:xfrm>
            <a:off x="4838700" y="1066800"/>
            <a:ext cx="4076700" cy="5168900"/>
          </a:xfrm>
          <a:prstGeom prst="rect">
            <a:avLst/>
          </a:prstGeom>
          <a:noFill/>
          <a:ln>
            <a:noFill/>
          </a:ln>
        </p:spPr>
      </p:pic>
      <p:sp>
        <p:nvSpPr>
          <p:cNvPr id="106" name="Google Shape;106;p1"/>
          <p:cNvSpPr txBox="1"/>
          <p:nvPr/>
        </p:nvSpPr>
        <p:spPr>
          <a:xfrm>
            <a:off x="304800" y="838200"/>
            <a:ext cx="3962400" cy="30464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folHlink"/>
              </a:buClr>
              <a:buSzPts val="4800"/>
              <a:buFont typeface="Times"/>
              <a:buNone/>
            </a:pPr>
            <a:r>
              <a:rPr lang="en-US" sz="4800" b="1" i="0" u="none" strike="noStrike" cap="none">
                <a:solidFill>
                  <a:schemeClr val="folHlink"/>
                </a:solidFill>
                <a:latin typeface="Times"/>
                <a:ea typeface="Times"/>
                <a:cs typeface="Times"/>
                <a:sym typeface="Times"/>
              </a:rPr>
              <a:t>User Datagram</a:t>
            </a:r>
            <a:endParaRPr/>
          </a:p>
          <a:p>
            <a:pPr marL="0" marR="0" lvl="0" indent="0" algn="ctr" rtl="0">
              <a:lnSpc>
                <a:spcPct val="100000"/>
              </a:lnSpc>
              <a:spcBef>
                <a:spcPts val="0"/>
              </a:spcBef>
              <a:spcAft>
                <a:spcPts val="0"/>
              </a:spcAft>
              <a:buClr>
                <a:schemeClr val="folHlink"/>
              </a:buClr>
              <a:buSzPts val="4800"/>
              <a:buFont typeface="Times"/>
              <a:buNone/>
            </a:pPr>
            <a:r>
              <a:rPr lang="en-US" sz="4800" b="1" i="0" u="none" strike="noStrike" cap="none">
                <a:solidFill>
                  <a:schemeClr val="folHlink"/>
                </a:solidFill>
                <a:latin typeface="Times"/>
                <a:ea typeface="Times"/>
                <a:cs typeface="Times"/>
                <a:sym typeface="Times"/>
              </a:rPr>
              <a:t>Protocol</a:t>
            </a:r>
            <a:br>
              <a:rPr lang="en-US" sz="4800" b="1" i="0" u="none" strike="noStrike" cap="none">
                <a:solidFill>
                  <a:schemeClr val="folHlink"/>
                </a:solidFill>
                <a:latin typeface="Times"/>
                <a:ea typeface="Times"/>
                <a:cs typeface="Times"/>
                <a:sym typeface="Times"/>
              </a:rPr>
            </a:br>
            <a:r>
              <a:rPr lang="en-US" sz="4800" b="1" i="0" u="none" strike="noStrike" cap="none">
                <a:solidFill>
                  <a:schemeClr val="folHlink"/>
                </a:solidFill>
                <a:latin typeface="Times"/>
                <a:ea typeface="Times"/>
                <a:cs typeface="Times"/>
                <a:sym typeface="Times"/>
              </a:rPr>
              <a:t>(UDP)</a:t>
            </a:r>
            <a:endParaRPr/>
          </a:p>
        </p:txBody>
      </p:sp>
      <p:sp>
        <p:nvSpPr>
          <p:cNvPr id="107" name="Google Shape;107;p1"/>
          <p:cNvSpPr txBox="1"/>
          <p:nvPr/>
        </p:nvSpPr>
        <p:spPr>
          <a:xfrm>
            <a:off x="4648200" y="990600"/>
            <a:ext cx="4495800" cy="5486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0"/>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218" name="Google Shape;218;p10"/>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219" name="Google Shape;219;p10"/>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20" name="Google Shape;220;p10"/>
          <p:cNvSpPr txBox="1"/>
          <p:nvPr/>
        </p:nvSpPr>
        <p:spPr>
          <a:xfrm>
            <a:off x="228600" y="355600"/>
            <a:ext cx="2840037" cy="646112"/>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Times"/>
              <a:buNone/>
            </a:pPr>
            <a:r>
              <a:rPr lang="en-US" sz="3600" b="1" i="0" u="none">
                <a:solidFill>
                  <a:schemeClr val="lt1"/>
                </a:solidFill>
                <a:latin typeface="Times"/>
                <a:ea typeface="Times"/>
                <a:cs typeface="Times"/>
                <a:sym typeface="Times"/>
              </a:rPr>
              <a:t>UDP Services</a:t>
            </a:r>
            <a:endParaRPr/>
          </a:p>
        </p:txBody>
      </p:sp>
      <p:sp>
        <p:nvSpPr>
          <p:cNvPr id="221" name="Google Shape;221;p10"/>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22" name="Google Shape;222;p10"/>
          <p:cNvSpPr txBox="1"/>
          <p:nvPr/>
        </p:nvSpPr>
        <p:spPr>
          <a:xfrm>
            <a:off x="381000" y="1524000"/>
            <a:ext cx="8534400" cy="9540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mo"/>
              <a:buNone/>
            </a:pPr>
            <a:r>
              <a:rPr lang="en-US" sz="2800" b="1" i="0" u="none">
                <a:solidFill>
                  <a:schemeClr val="dk1"/>
                </a:solidFill>
                <a:latin typeface="Arimo"/>
                <a:ea typeface="Arimo"/>
                <a:cs typeface="Arimo"/>
                <a:sym typeface="Arimo"/>
              </a:rPr>
              <a:t>In this section, we discuss services provided by UDP.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99"/>
            </a:gs>
            <a:gs pos="100000">
              <a:srgbClr val="767647"/>
            </a:gs>
          </a:gsLst>
          <a:lin ang="0" scaled="0"/>
        </a:gradFill>
        <a:effectLst/>
      </p:bgPr>
    </p:bg>
    <p:spTree>
      <p:nvGrpSpPr>
        <p:cNvPr id="1" name="Shape 227"/>
        <p:cNvGrpSpPr/>
        <p:nvPr/>
      </p:nvGrpSpPr>
      <p:grpSpPr>
        <a:xfrm>
          <a:off x="0" y="0"/>
          <a:ext cx="0" cy="0"/>
          <a:chOff x="0" y="0"/>
          <a:chExt cx="0" cy="0"/>
        </a:xfrm>
      </p:grpSpPr>
      <p:sp>
        <p:nvSpPr>
          <p:cNvPr id="228" name="Google Shape;228;p11"/>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229" name="Google Shape;229;p11"/>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230" name="Google Shape;230;p11"/>
          <p:cNvSpPr txBox="1"/>
          <p:nvPr/>
        </p:nvSpPr>
        <p:spPr>
          <a:xfrm>
            <a:off x="228600" y="152400"/>
            <a:ext cx="54689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Times"/>
              <a:buNone/>
            </a:pPr>
            <a:r>
              <a:rPr lang="en-US" sz="3200" b="1" i="1" u="none">
                <a:solidFill>
                  <a:schemeClr val="hlink"/>
                </a:solidFill>
                <a:latin typeface="Times"/>
                <a:ea typeface="Times"/>
                <a:cs typeface="Times"/>
                <a:sym typeface="Times"/>
              </a:rPr>
              <a:t>Topics Discussed in the Section</a:t>
            </a:r>
            <a:endParaRPr/>
          </a:p>
        </p:txBody>
      </p:sp>
      <p:sp>
        <p:nvSpPr>
          <p:cNvPr id="231" name="Google Shape;231;p11"/>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32" name="Google Shape;232;p11"/>
          <p:cNvSpPr txBox="1"/>
          <p:nvPr/>
        </p:nvSpPr>
        <p:spPr>
          <a:xfrm>
            <a:off x="304800" y="989012"/>
            <a:ext cx="8382000" cy="4143375"/>
          </a:xfrm>
          <a:prstGeom prst="rect">
            <a:avLst/>
          </a:prstGeom>
          <a:noFill/>
          <a:ln>
            <a:noFill/>
          </a:ln>
        </p:spPr>
        <p:txBody>
          <a:bodyPr spcFirstLastPara="1" wrap="square" lIns="91425" tIns="45700" rIns="91425" bIns="45700" anchor="t" anchorCtr="0">
            <a:spAutoFit/>
          </a:bodyPr>
          <a:lstStyle/>
          <a:p>
            <a:pPr marL="0" marR="0" lvl="0" indent="-208025" algn="l" rtl="0">
              <a:lnSpc>
                <a:spcPct val="100000"/>
              </a:lnSpc>
              <a:spcBef>
                <a:spcPts val="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Process-to-Process Communication</a:t>
            </a:r>
            <a:endParaRPr/>
          </a:p>
          <a:p>
            <a:pPr marL="0" marR="0" lvl="0" indent="-208025" algn="l" rtl="0">
              <a:lnSpc>
                <a:spcPct val="100000"/>
              </a:lnSpc>
              <a:spcBef>
                <a:spcPts val="56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Connectionless Service</a:t>
            </a:r>
            <a:endParaRPr/>
          </a:p>
          <a:p>
            <a:pPr marL="0" marR="0" lvl="0" indent="-208025" algn="l" rtl="0">
              <a:lnSpc>
                <a:spcPct val="100000"/>
              </a:lnSpc>
              <a:spcBef>
                <a:spcPts val="56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No Flow Control</a:t>
            </a:r>
            <a:endParaRPr/>
          </a:p>
          <a:p>
            <a:pPr marL="0" marR="0" lvl="0" indent="-208025" algn="l" rtl="0">
              <a:lnSpc>
                <a:spcPct val="100000"/>
              </a:lnSpc>
              <a:spcBef>
                <a:spcPts val="56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No Error Control except checksum</a:t>
            </a:r>
            <a:endParaRPr/>
          </a:p>
          <a:p>
            <a:pPr marL="0" marR="0" lvl="0" indent="-208025" algn="l" rtl="0">
              <a:lnSpc>
                <a:spcPct val="100000"/>
              </a:lnSpc>
              <a:spcBef>
                <a:spcPts val="56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Encapsulation and Decapsulation</a:t>
            </a:r>
            <a:endParaRPr/>
          </a:p>
          <a:p>
            <a:pPr marL="0" marR="0" lvl="0" indent="-208025" algn="l" rtl="0">
              <a:lnSpc>
                <a:spcPct val="100000"/>
              </a:lnSpc>
              <a:spcBef>
                <a:spcPts val="56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Queuing</a:t>
            </a:r>
            <a:endParaRPr/>
          </a:p>
          <a:p>
            <a:pPr marL="0" marR="0" lvl="0" indent="-208025" algn="l" rtl="0">
              <a:lnSpc>
                <a:spcPct val="100000"/>
              </a:lnSpc>
              <a:spcBef>
                <a:spcPts val="56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Multiplexing and Demultiplexing</a:t>
            </a:r>
            <a:endParaRPr/>
          </a:p>
          <a:p>
            <a:pPr marL="0" marR="0" lvl="0" indent="0" algn="l" rtl="0">
              <a:lnSpc>
                <a:spcPct val="100000"/>
              </a:lnSpc>
              <a:spcBef>
                <a:spcPts val="280"/>
              </a:spcBef>
              <a:spcAft>
                <a:spcPts val="0"/>
              </a:spcAft>
              <a:buNone/>
            </a:pPr>
            <a:endParaRPr sz="2800" b="1" i="0" u="none">
              <a:solidFill>
                <a:srgbClr val="0033CC"/>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5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2"/>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238" name="Google Shape;238;p12"/>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pic>
        <p:nvPicPr>
          <p:cNvPr id="239" name="Google Shape;239;p12"/>
          <p:cNvPicPr preferRelativeResize="0"/>
          <p:nvPr/>
        </p:nvPicPr>
        <p:blipFill rotWithShape="1">
          <a:blip r:embed="rId3">
            <a:alphaModFix/>
          </a:blip>
          <a:srcRect/>
          <a:stretch/>
        </p:blipFill>
        <p:spPr>
          <a:xfrm>
            <a:off x="457200" y="381000"/>
            <a:ext cx="8258175" cy="533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3"/>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245" name="Google Shape;245;p13"/>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pic>
        <p:nvPicPr>
          <p:cNvPr id="246" name="Google Shape;246;p13"/>
          <p:cNvPicPr preferRelativeResize="0"/>
          <p:nvPr/>
        </p:nvPicPr>
        <p:blipFill rotWithShape="1">
          <a:blip r:embed="rId3">
            <a:alphaModFix/>
          </a:blip>
          <a:srcRect/>
          <a:stretch/>
        </p:blipFill>
        <p:spPr>
          <a:xfrm>
            <a:off x="381000" y="609600"/>
            <a:ext cx="8077200" cy="5410200"/>
          </a:xfrm>
          <a:prstGeom prst="rect">
            <a:avLst/>
          </a:prstGeom>
          <a:noFill/>
          <a:ln>
            <a:noFill/>
          </a:ln>
        </p:spPr>
      </p:pic>
      <p:sp>
        <p:nvSpPr>
          <p:cNvPr id="247" name="Google Shape;247;p13"/>
          <p:cNvSpPr txBox="1"/>
          <p:nvPr/>
        </p:nvSpPr>
        <p:spPr>
          <a:xfrm>
            <a:off x="2133600" y="1524000"/>
            <a:ext cx="762000" cy="228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48" name="Google Shape;248;p13"/>
          <p:cNvSpPr txBox="1"/>
          <p:nvPr/>
        </p:nvSpPr>
        <p:spPr>
          <a:xfrm>
            <a:off x="6400800" y="1447800"/>
            <a:ext cx="990600" cy="304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4"/>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254" name="Google Shape;254;p14"/>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pic>
        <p:nvPicPr>
          <p:cNvPr id="255" name="Google Shape;255;p14"/>
          <p:cNvPicPr preferRelativeResize="0"/>
          <p:nvPr/>
        </p:nvPicPr>
        <p:blipFill rotWithShape="1">
          <a:blip r:embed="rId3">
            <a:alphaModFix/>
          </a:blip>
          <a:srcRect/>
          <a:stretch/>
        </p:blipFill>
        <p:spPr>
          <a:xfrm>
            <a:off x="457200" y="433387"/>
            <a:ext cx="8153400" cy="599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5"/>
          <p:cNvSpPr txBox="1"/>
          <p:nvPr/>
        </p:nvSpPr>
        <p:spPr>
          <a:xfrm>
            <a:off x="-76200" y="6477000"/>
            <a:ext cx="1905000" cy="381000"/>
          </a:xfrm>
          <a:prstGeom prst="rect">
            <a:avLst/>
          </a:prstGeom>
          <a:noFill/>
          <a:ln>
            <a:noFill/>
          </a:ln>
        </p:spPr>
        <p:txBody>
          <a:bodyPr spcFirstLastPara="1" wrap="square" lIns="0" tIns="0" rIns="40625" bIns="0" anchor="b" anchorCtr="0">
            <a:noAutofit/>
          </a:bodyPr>
          <a:lstStyle/>
          <a:p>
            <a:pPr marL="39687" marR="0" lvl="0" indent="0" algn="l" rtl="0">
              <a:lnSpc>
                <a:spcPct val="100000"/>
              </a:lnSpc>
              <a:spcBef>
                <a:spcPts val="0"/>
              </a:spcBef>
              <a:spcAft>
                <a:spcPts val="0"/>
              </a:spcAft>
              <a:buClr>
                <a:srgbClr val="1C1C1C"/>
              </a:buClr>
              <a:buSzPts val="2000"/>
              <a:buFont typeface="Arial"/>
              <a:buNone/>
            </a:pPr>
            <a:r>
              <a:rPr lang="en-US" sz="2000" b="1" i="0" u="none">
                <a:solidFill>
                  <a:srgbClr val="1C1C1C"/>
                </a:solidFill>
                <a:latin typeface="Arial"/>
                <a:ea typeface="Arial"/>
                <a:cs typeface="Arial"/>
                <a:sym typeface="Arial"/>
              </a:rPr>
              <a:t>10.</a:t>
            </a:r>
            <a:endParaRPr/>
          </a:p>
        </p:txBody>
      </p:sp>
      <p:grpSp>
        <p:nvGrpSpPr>
          <p:cNvPr id="261" name="Google Shape;261;p15"/>
          <p:cNvGrpSpPr/>
          <p:nvPr/>
        </p:nvGrpSpPr>
        <p:grpSpPr>
          <a:xfrm>
            <a:off x="0" y="0"/>
            <a:ext cx="9144000" cy="1371600"/>
            <a:chOff x="0" y="0"/>
            <a:chExt cx="5760" cy="864"/>
          </a:xfrm>
        </p:grpSpPr>
        <p:sp>
          <p:nvSpPr>
            <p:cNvPr id="262" name="Google Shape;262;p15"/>
            <p:cNvSpPr txBox="1"/>
            <p:nvPr/>
          </p:nvSpPr>
          <p:spPr>
            <a:xfrm>
              <a:off x="0" y="0"/>
              <a:ext cx="5760" cy="864"/>
            </a:xfrm>
            <a:prstGeom prst="rect">
              <a:avLst/>
            </a:prstGeom>
            <a:solidFill>
              <a:srgbClr val="33CCFF"/>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63" name="Google Shape;263;p15"/>
            <p:cNvSpPr txBox="1"/>
            <p:nvPr/>
          </p:nvSpPr>
          <p:spPr>
            <a:xfrm>
              <a:off x="0" y="0"/>
              <a:ext cx="5760" cy="86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sp>
        <p:nvSpPr>
          <p:cNvPr id="264" name="Google Shape;264;p15"/>
          <p:cNvSpPr txBox="1"/>
          <p:nvPr/>
        </p:nvSpPr>
        <p:spPr>
          <a:xfrm>
            <a:off x="228600" y="406400"/>
            <a:ext cx="3524250" cy="487362"/>
          </a:xfrm>
          <a:prstGeom prst="rect">
            <a:avLst/>
          </a:prstGeom>
          <a:noFill/>
          <a:ln>
            <a:noFill/>
          </a:ln>
        </p:spPr>
        <p:txBody>
          <a:bodyPr spcFirstLastPara="1" wrap="square" lIns="0" tIns="0" rIns="40625" bIns="0" anchor="t" anchorCtr="0">
            <a:spAutoFit/>
          </a:bodyPr>
          <a:lstStyle/>
          <a:p>
            <a:pPr marL="39687" marR="0" lvl="0" indent="0" algn="l" rtl="0">
              <a:lnSpc>
                <a:spcPct val="100000"/>
              </a:lnSpc>
              <a:spcBef>
                <a:spcPts val="0"/>
              </a:spcBef>
              <a:spcAft>
                <a:spcPts val="0"/>
              </a:spcAft>
              <a:buClr>
                <a:schemeClr val="dk1"/>
              </a:buClr>
              <a:buSzPts val="3200"/>
              <a:buFont typeface="Times"/>
              <a:buNone/>
            </a:pPr>
            <a:r>
              <a:rPr lang="en-US" sz="3200" b="1" i="0" u="none">
                <a:solidFill>
                  <a:schemeClr val="dk1"/>
                </a:solidFill>
                <a:latin typeface="Times"/>
                <a:ea typeface="Times"/>
                <a:cs typeface="Times"/>
                <a:sym typeface="Times"/>
              </a:rPr>
              <a:t>10-5   CHECKSUM</a:t>
            </a:r>
            <a:endParaRPr/>
          </a:p>
        </p:txBody>
      </p:sp>
      <p:sp>
        <p:nvSpPr>
          <p:cNvPr id="265" name="Google Shape;265;p15"/>
          <p:cNvSpPr txBox="1"/>
          <p:nvPr/>
        </p:nvSpPr>
        <p:spPr>
          <a:xfrm>
            <a:off x="152400" y="1576387"/>
            <a:ext cx="8229600" cy="2120900"/>
          </a:xfrm>
          <a:prstGeom prst="rect">
            <a:avLst/>
          </a:prstGeom>
          <a:noFill/>
          <a:ln>
            <a:noFill/>
          </a:ln>
        </p:spPr>
        <p:txBody>
          <a:bodyPr spcFirstLastPara="1" wrap="square" lIns="0" tIns="0" rIns="40625" bIns="0" anchor="ctr" anchorCtr="0">
            <a:noAutofit/>
          </a:bodyPr>
          <a:lstStyle/>
          <a:p>
            <a:pPr marL="39687" marR="0" lvl="0" indent="0" algn="just" rtl="0">
              <a:lnSpc>
                <a:spcPct val="100000"/>
              </a:lnSpc>
              <a:spcBef>
                <a:spcPts val="0"/>
              </a:spcBef>
              <a:spcAft>
                <a:spcPts val="0"/>
              </a:spcAft>
              <a:buClr>
                <a:schemeClr val="dk1"/>
              </a:buClr>
              <a:buSzPts val="2800"/>
              <a:buFont typeface="Tahoma"/>
              <a:buNone/>
            </a:pPr>
            <a:r>
              <a:rPr lang="en-US" sz="2800" b="1" i="1" u="none">
                <a:solidFill>
                  <a:schemeClr val="dk1"/>
                </a:solidFill>
                <a:latin typeface="Tahoma"/>
                <a:ea typeface="Tahoma"/>
                <a:cs typeface="Tahoma"/>
                <a:sym typeface="Tahoma"/>
              </a:rPr>
              <a:t>The error detection method we discuss here is called the checksum. </a:t>
            </a:r>
            <a:endParaRPr/>
          </a:p>
        </p:txBody>
      </p:sp>
      <p:sp>
        <p:nvSpPr>
          <p:cNvPr id="266" name="Google Shape;266;p15"/>
          <p:cNvSpPr txBox="1"/>
          <p:nvPr/>
        </p:nvSpPr>
        <p:spPr>
          <a:xfrm>
            <a:off x="152400" y="4679950"/>
            <a:ext cx="6705600" cy="1117600"/>
          </a:xfrm>
          <a:prstGeom prst="rect">
            <a:avLst/>
          </a:prstGeom>
          <a:noFill/>
          <a:ln>
            <a:noFill/>
          </a:ln>
        </p:spPr>
        <p:txBody>
          <a:bodyPr spcFirstLastPara="1" wrap="square" lIns="0" tIns="0" rIns="40625"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6"/>
          <p:cNvSpPr txBox="1"/>
          <p:nvPr/>
        </p:nvSpPr>
        <p:spPr>
          <a:xfrm>
            <a:off x="-76200" y="6477000"/>
            <a:ext cx="1905000" cy="381000"/>
          </a:xfrm>
          <a:prstGeom prst="rect">
            <a:avLst/>
          </a:prstGeom>
          <a:noFill/>
          <a:ln>
            <a:noFill/>
          </a:ln>
        </p:spPr>
        <p:txBody>
          <a:bodyPr spcFirstLastPara="1" wrap="square" lIns="0" tIns="0" rIns="40625" bIns="0" anchor="b" anchorCtr="0">
            <a:noAutofit/>
          </a:bodyPr>
          <a:lstStyle/>
          <a:p>
            <a:pPr marL="39687" marR="0" lvl="0" indent="0" algn="l" rtl="0">
              <a:lnSpc>
                <a:spcPct val="100000"/>
              </a:lnSpc>
              <a:spcBef>
                <a:spcPts val="0"/>
              </a:spcBef>
              <a:spcAft>
                <a:spcPts val="0"/>
              </a:spcAft>
              <a:buClr>
                <a:srgbClr val="1C1C1C"/>
              </a:buClr>
              <a:buSzPts val="2000"/>
              <a:buFont typeface="Arial"/>
              <a:buNone/>
            </a:pPr>
            <a:r>
              <a:rPr lang="en-US" sz="2000" b="1" i="0" u="none">
                <a:solidFill>
                  <a:srgbClr val="1C1C1C"/>
                </a:solidFill>
                <a:latin typeface="Arial"/>
                <a:ea typeface="Arial"/>
                <a:cs typeface="Arial"/>
                <a:sym typeface="Arial"/>
              </a:rPr>
              <a:t>10.</a:t>
            </a:r>
            <a:endParaRPr/>
          </a:p>
        </p:txBody>
      </p:sp>
      <p:grpSp>
        <p:nvGrpSpPr>
          <p:cNvPr id="272" name="Google Shape;272;p16"/>
          <p:cNvGrpSpPr/>
          <p:nvPr/>
        </p:nvGrpSpPr>
        <p:grpSpPr>
          <a:xfrm>
            <a:off x="366712" y="107950"/>
            <a:ext cx="438150" cy="474662"/>
            <a:chOff x="0" y="0"/>
            <a:chExt cx="276" cy="299"/>
          </a:xfrm>
        </p:grpSpPr>
        <p:sp>
          <p:nvSpPr>
            <p:cNvPr id="273" name="Google Shape;273;p16"/>
            <p:cNvSpPr txBox="1"/>
            <p:nvPr/>
          </p:nvSpPr>
          <p:spPr>
            <a:xfrm>
              <a:off x="0" y="0"/>
              <a:ext cx="276" cy="299"/>
            </a:xfrm>
            <a:prstGeom prst="rect">
              <a:avLst/>
            </a:prstGeom>
            <a:solidFill>
              <a:srgbClr val="FFCF0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74" name="Google Shape;274;p16"/>
            <p:cNvSpPr txBox="1"/>
            <p:nvPr/>
          </p:nvSpPr>
          <p:spPr>
            <a:xfrm>
              <a:off x="0" y="0"/>
              <a:ext cx="27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275" name="Google Shape;275;p16"/>
          <p:cNvGrpSpPr/>
          <p:nvPr/>
        </p:nvGrpSpPr>
        <p:grpSpPr>
          <a:xfrm>
            <a:off x="749300" y="107950"/>
            <a:ext cx="328612" cy="474662"/>
            <a:chOff x="0" y="0"/>
            <a:chExt cx="207" cy="299"/>
          </a:xfrm>
        </p:grpSpPr>
        <p:sp>
          <p:nvSpPr>
            <p:cNvPr id="276" name="Google Shape;276;p16"/>
            <p:cNvSpPr txBox="1"/>
            <p:nvPr/>
          </p:nvSpPr>
          <p:spPr>
            <a:xfrm>
              <a:off x="0" y="0"/>
              <a:ext cx="207" cy="299"/>
            </a:xfrm>
            <a:prstGeom prst="rect">
              <a:avLst/>
            </a:prstGeom>
            <a:gradFill>
              <a:gsLst>
                <a:gs pos="0">
                  <a:srgbClr val="FFCF01"/>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77" name="Google Shape;277;p16"/>
            <p:cNvSpPr txBox="1"/>
            <p:nvPr/>
          </p:nvSpPr>
          <p:spPr>
            <a:xfrm>
              <a:off x="0" y="0"/>
              <a:ext cx="207"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278" name="Google Shape;278;p16"/>
          <p:cNvGrpSpPr/>
          <p:nvPr/>
        </p:nvGrpSpPr>
        <p:grpSpPr>
          <a:xfrm>
            <a:off x="490537" y="530225"/>
            <a:ext cx="422275" cy="474662"/>
            <a:chOff x="0" y="0"/>
            <a:chExt cx="266" cy="299"/>
          </a:xfrm>
        </p:grpSpPr>
        <p:sp>
          <p:nvSpPr>
            <p:cNvPr id="279" name="Google Shape;279;p16"/>
            <p:cNvSpPr txBox="1"/>
            <p:nvPr/>
          </p:nvSpPr>
          <p:spPr>
            <a:xfrm>
              <a:off x="0" y="0"/>
              <a:ext cx="266" cy="299"/>
            </a:xfrm>
            <a:prstGeom prst="rect">
              <a:avLst/>
            </a:prstGeom>
            <a:solidFill>
              <a:srgbClr val="3333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80" name="Google Shape;280;p16"/>
            <p:cNvSpPr txBox="1"/>
            <p:nvPr/>
          </p:nvSpPr>
          <p:spPr>
            <a:xfrm>
              <a:off x="0" y="0"/>
              <a:ext cx="26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281" name="Google Shape;281;p16"/>
          <p:cNvGrpSpPr/>
          <p:nvPr/>
        </p:nvGrpSpPr>
        <p:grpSpPr>
          <a:xfrm>
            <a:off x="860425" y="530225"/>
            <a:ext cx="368300" cy="474662"/>
            <a:chOff x="0" y="0"/>
            <a:chExt cx="232" cy="299"/>
          </a:xfrm>
        </p:grpSpPr>
        <p:sp>
          <p:nvSpPr>
            <p:cNvPr id="282" name="Google Shape;282;p16"/>
            <p:cNvSpPr txBox="1"/>
            <p:nvPr/>
          </p:nvSpPr>
          <p:spPr>
            <a:xfrm>
              <a:off x="0" y="0"/>
              <a:ext cx="232" cy="299"/>
            </a:xfrm>
            <a:prstGeom prst="rect">
              <a:avLst/>
            </a:prstGeom>
            <a:gradFill>
              <a:gsLst>
                <a:gs pos="0">
                  <a:srgbClr val="3333C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83" name="Google Shape;283;p16"/>
            <p:cNvSpPr txBox="1"/>
            <p:nvPr/>
          </p:nvSpPr>
          <p:spPr>
            <a:xfrm>
              <a:off x="0" y="0"/>
              <a:ext cx="232"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284" name="Google Shape;284;p16"/>
          <p:cNvGrpSpPr/>
          <p:nvPr/>
        </p:nvGrpSpPr>
        <p:grpSpPr>
          <a:xfrm>
            <a:off x="74612" y="457200"/>
            <a:ext cx="561975" cy="422275"/>
            <a:chOff x="0" y="0"/>
            <a:chExt cx="353" cy="266"/>
          </a:xfrm>
        </p:grpSpPr>
        <p:sp>
          <p:nvSpPr>
            <p:cNvPr id="285" name="Google Shape;285;p16"/>
            <p:cNvSpPr txBox="1"/>
            <p:nvPr/>
          </p:nvSpPr>
          <p:spPr>
            <a:xfrm>
              <a:off x="0" y="0"/>
              <a:ext cx="353" cy="266"/>
            </a:xfrm>
            <a:prstGeom prst="rect">
              <a:avLst/>
            </a:prstGeom>
            <a:gradFill>
              <a:gsLst>
                <a:gs pos="0">
                  <a:srgbClr val="FFFFFF"/>
                </a:gs>
                <a:gs pos="100000">
                  <a:srgbClr val="FF0000"/>
                </a:gs>
              </a:gsLst>
              <a:lin ang="1890000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86" name="Google Shape;286;p16"/>
            <p:cNvSpPr txBox="1"/>
            <p:nvPr/>
          </p:nvSpPr>
          <p:spPr>
            <a:xfrm>
              <a:off x="0" y="0"/>
              <a:ext cx="353" cy="2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287" name="Google Shape;287;p16"/>
          <p:cNvGrpSpPr/>
          <p:nvPr/>
        </p:nvGrpSpPr>
        <p:grpSpPr>
          <a:xfrm>
            <a:off x="711200" y="0"/>
            <a:ext cx="31750" cy="1052512"/>
            <a:chOff x="0" y="0"/>
            <a:chExt cx="20" cy="663"/>
          </a:xfrm>
        </p:grpSpPr>
        <p:sp>
          <p:nvSpPr>
            <p:cNvPr id="288" name="Google Shape;288;p16"/>
            <p:cNvSpPr txBox="1"/>
            <p:nvPr/>
          </p:nvSpPr>
          <p:spPr>
            <a:xfrm>
              <a:off x="0" y="0"/>
              <a:ext cx="20" cy="663"/>
            </a:xfrm>
            <a:prstGeom prst="rect">
              <a:avLst/>
            </a:prstGeom>
            <a:solidFill>
              <a:srgbClr val="1C1C1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89" name="Google Shape;289;p16"/>
            <p:cNvSpPr txBox="1"/>
            <p:nvPr/>
          </p:nvSpPr>
          <p:spPr>
            <a:xfrm>
              <a:off x="0" y="0"/>
              <a:ext cx="20" cy="66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290" name="Google Shape;290;p16"/>
          <p:cNvGrpSpPr/>
          <p:nvPr/>
        </p:nvGrpSpPr>
        <p:grpSpPr>
          <a:xfrm>
            <a:off x="442912" y="533400"/>
            <a:ext cx="8226425" cy="31750"/>
            <a:chOff x="0" y="0"/>
            <a:chExt cx="5182" cy="20"/>
          </a:xfrm>
        </p:grpSpPr>
        <p:sp>
          <p:nvSpPr>
            <p:cNvPr id="291" name="Google Shape;291;p16"/>
            <p:cNvSpPr txBox="1"/>
            <p:nvPr/>
          </p:nvSpPr>
          <p:spPr>
            <a:xfrm>
              <a:off x="0" y="0"/>
              <a:ext cx="5182" cy="20"/>
            </a:xfrm>
            <a:prstGeom prst="rect">
              <a:avLst/>
            </a:prstGeom>
            <a:gradFill>
              <a:gsLst>
                <a:gs pos="0">
                  <a:srgbClr val="1C1C1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92" name="Google Shape;292;p16"/>
            <p:cNvSpPr txBox="1"/>
            <p:nvPr/>
          </p:nvSpPr>
          <p:spPr>
            <a:xfrm>
              <a:off x="0" y="0"/>
              <a:ext cx="5182" cy="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sp>
        <p:nvSpPr>
          <p:cNvPr id="293" name="Google Shape;293;p16"/>
          <p:cNvSpPr txBox="1"/>
          <p:nvPr/>
        </p:nvSpPr>
        <p:spPr>
          <a:xfrm>
            <a:off x="228600" y="1143000"/>
            <a:ext cx="8686800" cy="4152900"/>
          </a:xfrm>
          <a:prstGeom prst="rect">
            <a:avLst/>
          </a:prstGeom>
          <a:noFill/>
          <a:ln>
            <a:noFill/>
          </a:ln>
        </p:spPr>
        <p:txBody>
          <a:bodyPr spcFirstLastPara="1" wrap="square" lIns="0" tIns="0" rIns="40625" bIns="0" anchor="t" anchorCtr="0">
            <a:noAutofit/>
          </a:bodyPr>
          <a:lstStyle/>
          <a:p>
            <a:pPr marL="39687" marR="0" lvl="0" indent="0" algn="just" rtl="0">
              <a:lnSpc>
                <a:spcPct val="100000"/>
              </a:lnSpc>
              <a:spcBef>
                <a:spcPts val="0"/>
              </a:spcBef>
              <a:spcAft>
                <a:spcPts val="0"/>
              </a:spcAft>
              <a:buClr>
                <a:schemeClr val="dk1"/>
              </a:buClr>
              <a:buSzPts val="2800"/>
              <a:buFont typeface="Tahoma"/>
              <a:buNone/>
            </a:pPr>
            <a:r>
              <a:rPr lang="en-US" sz="2800" b="1" i="1" u="none">
                <a:solidFill>
                  <a:schemeClr val="dk1"/>
                </a:solidFill>
                <a:latin typeface="Tahoma"/>
                <a:ea typeface="Tahoma"/>
                <a:cs typeface="Tahoma"/>
                <a:sym typeface="Tahoma"/>
              </a:rPr>
              <a:t>Suppose our data is a list of five 4-bit numbers that we want to send to a destination. In addition to sending these numbers, we send the sum of the numbers. For example, if the set of numbers is (7, 11, 12, 0, 6), we send (7, 11, 12, 0, 6, </a:t>
            </a:r>
            <a:r>
              <a:rPr lang="en-US" sz="2800" b="1" i="1" u="none">
                <a:solidFill>
                  <a:srgbClr val="FF0000"/>
                </a:solidFill>
                <a:latin typeface="Tahoma"/>
                <a:ea typeface="Tahoma"/>
                <a:cs typeface="Tahoma"/>
                <a:sym typeface="Tahoma"/>
              </a:rPr>
              <a:t>36</a:t>
            </a:r>
            <a:r>
              <a:rPr lang="en-US" sz="2800" b="1" i="1" u="none">
                <a:solidFill>
                  <a:schemeClr val="dk1"/>
                </a:solidFill>
                <a:latin typeface="Tahoma"/>
                <a:ea typeface="Tahoma"/>
                <a:cs typeface="Tahoma"/>
                <a:sym typeface="Tahoma"/>
              </a:rPr>
              <a:t>), where 36 is the sum of the original numbers. The receiver adds the five numbers and compares the result with the sum. If the two are the same, the receiver assumes no error, accepts the five numbers, and discards the sum. Otherwise, there is an error somewhere and the data are not accepted.</a:t>
            </a:r>
            <a:endParaRPr/>
          </a:p>
        </p:txBody>
      </p:sp>
      <p:sp>
        <p:nvSpPr>
          <p:cNvPr id="294" name="Google Shape;294;p16"/>
          <p:cNvSpPr txBox="1"/>
          <p:nvPr/>
        </p:nvSpPr>
        <p:spPr>
          <a:xfrm>
            <a:off x="1143000" y="0"/>
            <a:ext cx="2587625" cy="487362"/>
          </a:xfrm>
          <a:prstGeom prst="rect">
            <a:avLst/>
          </a:prstGeom>
          <a:noFill/>
          <a:ln>
            <a:noFill/>
          </a:ln>
        </p:spPr>
        <p:txBody>
          <a:bodyPr spcFirstLastPara="1" wrap="square" lIns="0" tIns="0" rIns="40625" bIns="0" anchor="t" anchorCtr="0">
            <a:spAutoFit/>
          </a:bodyPr>
          <a:lstStyle/>
          <a:p>
            <a:pPr marL="39687" marR="0" lvl="0" indent="0" algn="l" rtl="0">
              <a:lnSpc>
                <a:spcPct val="100000"/>
              </a:lnSpc>
              <a:spcBef>
                <a:spcPts val="0"/>
              </a:spcBef>
              <a:spcAft>
                <a:spcPts val="0"/>
              </a:spcAft>
              <a:buClr>
                <a:srgbClr val="FF0000"/>
              </a:buClr>
              <a:buSzPts val="3200"/>
              <a:buFont typeface="Tahoma"/>
              <a:buNone/>
            </a:pPr>
            <a:r>
              <a:rPr lang="en-US" sz="3200" b="1" i="1" u="none">
                <a:solidFill>
                  <a:srgbClr val="FF0000"/>
                </a:solidFill>
                <a:latin typeface="Tahoma"/>
                <a:ea typeface="Tahoma"/>
                <a:cs typeface="Tahoma"/>
                <a:sym typeface="Tahoma"/>
              </a:rPr>
              <a:t>Example 10.18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7"/>
          <p:cNvSpPr txBox="1"/>
          <p:nvPr/>
        </p:nvSpPr>
        <p:spPr>
          <a:xfrm>
            <a:off x="-76200" y="6477000"/>
            <a:ext cx="1905000" cy="381000"/>
          </a:xfrm>
          <a:prstGeom prst="rect">
            <a:avLst/>
          </a:prstGeom>
          <a:noFill/>
          <a:ln>
            <a:noFill/>
          </a:ln>
        </p:spPr>
        <p:txBody>
          <a:bodyPr spcFirstLastPara="1" wrap="square" lIns="0" tIns="0" rIns="40625" bIns="0" anchor="b" anchorCtr="0">
            <a:noAutofit/>
          </a:bodyPr>
          <a:lstStyle/>
          <a:p>
            <a:pPr marL="39687" marR="0" lvl="0" indent="0" algn="l" rtl="0">
              <a:lnSpc>
                <a:spcPct val="100000"/>
              </a:lnSpc>
              <a:spcBef>
                <a:spcPts val="0"/>
              </a:spcBef>
              <a:spcAft>
                <a:spcPts val="0"/>
              </a:spcAft>
              <a:buClr>
                <a:srgbClr val="1C1C1C"/>
              </a:buClr>
              <a:buSzPts val="2000"/>
              <a:buFont typeface="Arial"/>
              <a:buNone/>
            </a:pPr>
            <a:r>
              <a:rPr lang="en-US" sz="2000" b="1" i="0" u="none">
                <a:solidFill>
                  <a:srgbClr val="1C1C1C"/>
                </a:solidFill>
                <a:latin typeface="Arial"/>
                <a:ea typeface="Arial"/>
                <a:cs typeface="Arial"/>
                <a:sym typeface="Arial"/>
              </a:rPr>
              <a:t>10.</a:t>
            </a:r>
            <a:endParaRPr/>
          </a:p>
        </p:txBody>
      </p:sp>
      <p:grpSp>
        <p:nvGrpSpPr>
          <p:cNvPr id="300" name="Google Shape;300;p17"/>
          <p:cNvGrpSpPr/>
          <p:nvPr/>
        </p:nvGrpSpPr>
        <p:grpSpPr>
          <a:xfrm>
            <a:off x="366712" y="107950"/>
            <a:ext cx="438150" cy="474662"/>
            <a:chOff x="0" y="0"/>
            <a:chExt cx="276" cy="299"/>
          </a:xfrm>
        </p:grpSpPr>
        <p:sp>
          <p:nvSpPr>
            <p:cNvPr id="301" name="Google Shape;301;p17"/>
            <p:cNvSpPr txBox="1"/>
            <p:nvPr/>
          </p:nvSpPr>
          <p:spPr>
            <a:xfrm>
              <a:off x="0" y="0"/>
              <a:ext cx="276" cy="299"/>
            </a:xfrm>
            <a:prstGeom prst="rect">
              <a:avLst/>
            </a:prstGeom>
            <a:solidFill>
              <a:srgbClr val="FFCF0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02" name="Google Shape;302;p17"/>
            <p:cNvSpPr txBox="1"/>
            <p:nvPr/>
          </p:nvSpPr>
          <p:spPr>
            <a:xfrm>
              <a:off x="0" y="0"/>
              <a:ext cx="27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03" name="Google Shape;303;p17"/>
          <p:cNvGrpSpPr/>
          <p:nvPr/>
        </p:nvGrpSpPr>
        <p:grpSpPr>
          <a:xfrm>
            <a:off x="749300" y="107950"/>
            <a:ext cx="328612" cy="474662"/>
            <a:chOff x="0" y="0"/>
            <a:chExt cx="207" cy="299"/>
          </a:xfrm>
        </p:grpSpPr>
        <p:sp>
          <p:nvSpPr>
            <p:cNvPr id="304" name="Google Shape;304;p17"/>
            <p:cNvSpPr txBox="1"/>
            <p:nvPr/>
          </p:nvSpPr>
          <p:spPr>
            <a:xfrm>
              <a:off x="0" y="0"/>
              <a:ext cx="207" cy="299"/>
            </a:xfrm>
            <a:prstGeom prst="rect">
              <a:avLst/>
            </a:prstGeom>
            <a:gradFill>
              <a:gsLst>
                <a:gs pos="0">
                  <a:srgbClr val="FFCF01"/>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05" name="Google Shape;305;p17"/>
            <p:cNvSpPr txBox="1"/>
            <p:nvPr/>
          </p:nvSpPr>
          <p:spPr>
            <a:xfrm>
              <a:off x="0" y="0"/>
              <a:ext cx="207"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06" name="Google Shape;306;p17"/>
          <p:cNvGrpSpPr/>
          <p:nvPr/>
        </p:nvGrpSpPr>
        <p:grpSpPr>
          <a:xfrm>
            <a:off x="490537" y="530225"/>
            <a:ext cx="422275" cy="474662"/>
            <a:chOff x="0" y="0"/>
            <a:chExt cx="266" cy="299"/>
          </a:xfrm>
        </p:grpSpPr>
        <p:sp>
          <p:nvSpPr>
            <p:cNvPr id="307" name="Google Shape;307;p17"/>
            <p:cNvSpPr txBox="1"/>
            <p:nvPr/>
          </p:nvSpPr>
          <p:spPr>
            <a:xfrm>
              <a:off x="0" y="0"/>
              <a:ext cx="266" cy="299"/>
            </a:xfrm>
            <a:prstGeom prst="rect">
              <a:avLst/>
            </a:prstGeom>
            <a:solidFill>
              <a:srgbClr val="3333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08" name="Google Shape;308;p17"/>
            <p:cNvSpPr txBox="1"/>
            <p:nvPr/>
          </p:nvSpPr>
          <p:spPr>
            <a:xfrm>
              <a:off x="0" y="0"/>
              <a:ext cx="26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09" name="Google Shape;309;p17"/>
          <p:cNvGrpSpPr/>
          <p:nvPr/>
        </p:nvGrpSpPr>
        <p:grpSpPr>
          <a:xfrm>
            <a:off x="860425" y="530225"/>
            <a:ext cx="368300" cy="474662"/>
            <a:chOff x="0" y="0"/>
            <a:chExt cx="232" cy="299"/>
          </a:xfrm>
        </p:grpSpPr>
        <p:sp>
          <p:nvSpPr>
            <p:cNvPr id="310" name="Google Shape;310;p17"/>
            <p:cNvSpPr txBox="1"/>
            <p:nvPr/>
          </p:nvSpPr>
          <p:spPr>
            <a:xfrm>
              <a:off x="0" y="0"/>
              <a:ext cx="232" cy="299"/>
            </a:xfrm>
            <a:prstGeom prst="rect">
              <a:avLst/>
            </a:prstGeom>
            <a:gradFill>
              <a:gsLst>
                <a:gs pos="0">
                  <a:srgbClr val="3333C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11" name="Google Shape;311;p17"/>
            <p:cNvSpPr txBox="1"/>
            <p:nvPr/>
          </p:nvSpPr>
          <p:spPr>
            <a:xfrm>
              <a:off x="0" y="0"/>
              <a:ext cx="232"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12" name="Google Shape;312;p17"/>
          <p:cNvGrpSpPr/>
          <p:nvPr/>
        </p:nvGrpSpPr>
        <p:grpSpPr>
          <a:xfrm>
            <a:off x="74612" y="457200"/>
            <a:ext cx="561975" cy="422275"/>
            <a:chOff x="0" y="0"/>
            <a:chExt cx="353" cy="266"/>
          </a:xfrm>
        </p:grpSpPr>
        <p:sp>
          <p:nvSpPr>
            <p:cNvPr id="313" name="Google Shape;313;p17"/>
            <p:cNvSpPr txBox="1"/>
            <p:nvPr/>
          </p:nvSpPr>
          <p:spPr>
            <a:xfrm>
              <a:off x="0" y="0"/>
              <a:ext cx="353" cy="266"/>
            </a:xfrm>
            <a:prstGeom prst="rect">
              <a:avLst/>
            </a:prstGeom>
            <a:gradFill>
              <a:gsLst>
                <a:gs pos="0">
                  <a:srgbClr val="FFFFFF"/>
                </a:gs>
                <a:gs pos="100000">
                  <a:srgbClr val="FF0000"/>
                </a:gs>
              </a:gsLst>
              <a:lin ang="1890000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14" name="Google Shape;314;p17"/>
            <p:cNvSpPr txBox="1"/>
            <p:nvPr/>
          </p:nvSpPr>
          <p:spPr>
            <a:xfrm>
              <a:off x="0" y="0"/>
              <a:ext cx="353" cy="2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15" name="Google Shape;315;p17"/>
          <p:cNvGrpSpPr/>
          <p:nvPr/>
        </p:nvGrpSpPr>
        <p:grpSpPr>
          <a:xfrm>
            <a:off x="711200" y="0"/>
            <a:ext cx="31750" cy="1052512"/>
            <a:chOff x="0" y="0"/>
            <a:chExt cx="20" cy="663"/>
          </a:xfrm>
        </p:grpSpPr>
        <p:sp>
          <p:nvSpPr>
            <p:cNvPr id="316" name="Google Shape;316;p17"/>
            <p:cNvSpPr txBox="1"/>
            <p:nvPr/>
          </p:nvSpPr>
          <p:spPr>
            <a:xfrm>
              <a:off x="0" y="0"/>
              <a:ext cx="20" cy="663"/>
            </a:xfrm>
            <a:prstGeom prst="rect">
              <a:avLst/>
            </a:prstGeom>
            <a:solidFill>
              <a:srgbClr val="1C1C1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17" name="Google Shape;317;p17"/>
            <p:cNvSpPr txBox="1"/>
            <p:nvPr/>
          </p:nvSpPr>
          <p:spPr>
            <a:xfrm>
              <a:off x="0" y="0"/>
              <a:ext cx="20" cy="66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18" name="Google Shape;318;p17"/>
          <p:cNvGrpSpPr/>
          <p:nvPr/>
        </p:nvGrpSpPr>
        <p:grpSpPr>
          <a:xfrm>
            <a:off x="442912" y="533400"/>
            <a:ext cx="8226425" cy="31750"/>
            <a:chOff x="0" y="0"/>
            <a:chExt cx="5182" cy="20"/>
          </a:xfrm>
        </p:grpSpPr>
        <p:sp>
          <p:nvSpPr>
            <p:cNvPr id="319" name="Google Shape;319;p17"/>
            <p:cNvSpPr txBox="1"/>
            <p:nvPr/>
          </p:nvSpPr>
          <p:spPr>
            <a:xfrm>
              <a:off x="0" y="0"/>
              <a:ext cx="5182" cy="20"/>
            </a:xfrm>
            <a:prstGeom prst="rect">
              <a:avLst/>
            </a:prstGeom>
            <a:gradFill>
              <a:gsLst>
                <a:gs pos="0">
                  <a:srgbClr val="1C1C1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20" name="Google Shape;320;p17"/>
            <p:cNvSpPr txBox="1"/>
            <p:nvPr/>
          </p:nvSpPr>
          <p:spPr>
            <a:xfrm>
              <a:off x="0" y="0"/>
              <a:ext cx="5182" cy="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sp>
        <p:nvSpPr>
          <p:cNvPr id="321" name="Google Shape;321;p17"/>
          <p:cNvSpPr txBox="1"/>
          <p:nvPr/>
        </p:nvSpPr>
        <p:spPr>
          <a:xfrm>
            <a:off x="228600" y="1143000"/>
            <a:ext cx="8686800" cy="2527300"/>
          </a:xfrm>
          <a:prstGeom prst="rect">
            <a:avLst/>
          </a:prstGeom>
          <a:noFill/>
          <a:ln>
            <a:noFill/>
          </a:ln>
        </p:spPr>
        <p:txBody>
          <a:bodyPr spcFirstLastPara="1" wrap="square" lIns="0" tIns="0" rIns="40625" bIns="0" anchor="t" anchorCtr="0">
            <a:noAutofit/>
          </a:bodyPr>
          <a:lstStyle/>
          <a:p>
            <a:pPr marL="39687" marR="0" lvl="0" indent="0" algn="just" rtl="0">
              <a:lnSpc>
                <a:spcPct val="100000"/>
              </a:lnSpc>
              <a:spcBef>
                <a:spcPts val="0"/>
              </a:spcBef>
              <a:spcAft>
                <a:spcPts val="0"/>
              </a:spcAft>
              <a:buClr>
                <a:schemeClr val="dk1"/>
              </a:buClr>
              <a:buSzPts val="2800"/>
              <a:buFont typeface="Tahoma"/>
              <a:buNone/>
            </a:pPr>
            <a:r>
              <a:rPr lang="en-US" sz="2800" b="1" i="1" u="none">
                <a:solidFill>
                  <a:schemeClr val="dk1"/>
                </a:solidFill>
                <a:latin typeface="Tahoma"/>
                <a:ea typeface="Tahoma"/>
                <a:cs typeface="Tahoma"/>
                <a:sym typeface="Tahoma"/>
              </a:rPr>
              <a:t>We can make the job of the receiver easier if we send the negative (complement) of the sum, called the </a:t>
            </a:r>
            <a:r>
              <a:rPr lang="en-US" sz="2800" b="1" i="1" u="none">
                <a:solidFill>
                  <a:srgbClr val="FF0000"/>
                </a:solidFill>
                <a:latin typeface="Tahoma"/>
                <a:ea typeface="Tahoma"/>
                <a:cs typeface="Tahoma"/>
                <a:sym typeface="Tahoma"/>
              </a:rPr>
              <a:t>checksum</a:t>
            </a:r>
            <a:r>
              <a:rPr lang="en-US" sz="2800" b="1" i="1" u="none">
                <a:solidFill>
                  <a:schemeClr val="dk1"/>
                </a:solidFill>
                <a:latin typeface="Tahoma"/>
                <a:ea typeface="Tahoma"/>
                <a:cs typeface="Tahoma"/>
                <a:sym typeface="Tahoma"/>
              </a:rPr>
              <a:t>. In this case, we send (7, 11, 12, 0, 6, </a:t>
            </a:r>
            <a:r>
              <a:rPr lang="en-US" sz="2800" b="1" i="1" u="none">
                <a:solidFill>
                  <a:srgbClr val="FF0000"/>
                </a:solidFill>
                <a:latin typeface="Tahoma"/>
                <a:ea typeface="Tahoma"/>
                <a:cs typeface="Tahoma"/>
                <a:sym typeface="Tahoma"/>
              </a:rPr>
              <a:t>−36</a:t>
            </a:r>
            <a:r>
              <a:rPr lang="en-US" sz="2800" b="1" i="1" u="none">
                <a:solidFill>
                  <a:schemeClr val="dk1"/>
                </a:solidFill>
                <a:latin typeface="Tahoma"/>
                <a:ea typeface="Tahoma"/>
                <a:cs typeface="Tahoma"/>
                <a:sym typeface="Tahoma"/>
              </a:rPr>
              <a:t>). The receiver can add all the numbers received (including the checksum). If the result is 0, it assumes no error; otherwise, there is an error.</a:t>
            </a:r>
            <a:endParaRPr/>
          </a:p>
        </p:txBody>
      </p:sp>
      <p:sp>
        <p:nvSpPr>
          <p:cNvPr id="322" name="Google Shape;322;p17"/>
          <p:cNvSpPr txBox="1"/>
          <p:nvPr/>
        </p:nvSpPr>
        <p:spPr>
          <a:xfrm>
            <a:off x="1143000" y="0"/>
            <a:ext cx="2587625" cy="487362"/>
          </a:xfrm>
          <a:prstGeom prst="rect">
            <a:avLst/>
          </a:prstGeom>
          <a:noFill/>
          <a:ln>
            <a:noFill/>
          </a:ln>
        </p:spPr>
        <p:txBody>
          <a:bodyPr spcFirstLastPara="1" wrap="square" lIns="0" tIns="0" rIns="40625" bIns="0" anchor="t" anchorCtr="0">
            <a:spAutoFit/>
          </a:bodyPr>
          <a:lstStyle/>
          <a:p>
            <a:pPr marL="39687" marR="0" lvl="0" indent="0" algn="l" rtl="0">
              <a:lnSpc>
                <a:spcPct val="100000"/>
              </a:lnSpc>
              <a:spcBef>
                <a:spcPts val="0"/>
              </a:spcBef>
              <a:spcAft>
                <a:spcPts val="0"/>
              </a:spcAft>
              <a:buClr>
                <a:srgbClr val="FF0000"/>
              </a:buClr>
              <a:buSzPts val="3200"/>
              <a:buFont typeface="Tahoma"/>
              <a:buNone/>
            </a:pPr>
            <a:r>
              <a:rPr lang="en-US" sz="3200" b="1" i="1" u="none">
                <a:solidFill>
                  <a:srgbClr val="FF0000"/>
                </a:solidFill>
                <a:latin typeface="Tahoma"/>
                <a:ea typeface="Tahoma"/>
                <a:cs typeface="Tahoma"/>
                <a:sym typeface="Tahoma"/>
              </a:rPr>
              <a:t>Example 10.19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8"/>
          <p:cNvSpPr txBox="1"/>
          <p:nvPr/>
        </p:nvSpPr>
        <p:spPr>
          <a:xfrm>
            <a:off x="-76200" y="6477000"/>
            <a:ext cx="1905000" cy="381000"/>
          </a:xfrm>
          <a:prstGeom prst="rect">
            <a:avLst/>
          </a:prstGeom>
          <a:noFill/>
          <a:ln>
            <a:noFill/>
          </a:ln>
        </p:spPr>
        <p:txBody>
          <a:bodyPr spcFirstLastPara="1" wrap="square" lIns="0" tIns="0" rIns="40625" bIns="0" anchor="b" anchorCtr="0">
            <a:noAutofit/>
          </a:bodyPr>
          <a:lstStyle/>
          <a:p>
            <a:pPr marL="39687" marR="0" lvl="0" indent="0" algn="l" rtl="0">
              <a:lnSpc>
                <a:spcPct val="100000"/>
              </a:lnSpc>
              <a:spcBef>
                <a:spcPts val="0"/>
              </a:spcBef>
              <a:spcAft>
                <a:spcPts val="0"/>
              </a:spcAft>
              <a:buClr>
                <a:srgbClr val="1C1C1C"/>
              </a:buClr>
              <a:buSzPts val="2000"/>
              <a:buFont typeface="Arial"/>
              <a:buNone/>
            </a:pPr>
            <a:r>
              <a:rPr lang="en-US" sz="2000" b="1" i="0" u="none">
                <a:solidFill>
                  <a:srgbClr val="1C1C1C"/>
                </a:solidFill>
                <a:latin typeface="Arial"/>
                <a:ea typeface="Arial"/>
                <a:cs typeface="Arial"/>
                <a:sym typeface="Arial"/>
              </a:rPr>
              <a:t>10.</a:t>
            </a:r>
            <a:endParaRPr/>
          </a:p>
        </p:txBody>
      </p:sp>
      <p:grpSp>
        <p:nvGrpSpPr>
          <p:cNvPr id="328" name="Google Shape;328;p18"/>
          <p:cNvGrpSpPr/>
          <p:nvPr/>
        </p:nvGrpSpPr>
        <p:grpSpPr>
          <a:xfrm>
            <a:off x="366712" y="107950"/>
            <a:ext cx="438150" cy="474662"/>
            <a:chOff x="0" y="0"/>
            <a:chExt cx="276" cy="299"/>
          </a:xfrm>
        </p:grpSpPr>
        <p:sp>
          <p:nvSpPr>
            <p:cNvPr id="329" name="Google Shape;329;p18"/>
            <p:cNvSpPr txBox="1"/>
            <p:nvPr/>
          </p:nvSpPr>
          <p:spPr>
            <a:xfrm>
              <a:off x="0" y="0"/>
              <a:ext cx="276" cy="299"/>
            </a:xfrm>
            <a:prstGeom prst="rect">
              <a:avLst/>
            </a:prstGeom>
            <a:solidFill>
              <a:srgbClr val="FFCF0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30" name="Google Shape;330;p18"/>
            <p:cNvSpPr txBox="1"/>
            <p:nvPr/>
          </p:nvSpPr>
          <p:spPr>
            <a:xfrm>
              <a:off x="0" y="0"/>
              <a:ext cx="27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31" name="Google Shape;331;p18"/>
          <p:cNvGrpSpPr/>
          <p:nvPr/>
        </p:nvGrpSpPr>
        <p:grpSpPr>
          <a:xfrm>
            <a:off x="749300" y="107950"/>
            <a:ext cx="328612" cy="474662"/>
            <a:chOff x="0" y="0"/>
            <a:chExt cx="207" cy="299"/>
          </a:xfrm>
        </p:grpSpPr>
        <p:sp>
          <p:nvSpPr>
            <p:cNvPr id="332" name="Google Shape;332;p18"/>
            <p:cNvSpPr txBox="1"/>
            <p:nvPr/>
          </p:nvSpPr>
          <p:spPr>
            <a:xfrm>
              <a:off x="0" y="0"/>
              <a:ext cx="207" cy="299"/>
            </a:xfrm>
            <a:prstGeom prst="rect">
              <a:avLst/>
            </a:prstGeom>
            <a:gradFill>
              <a:gsLst>
                <a:gs pos="0">
                  <a:srgbClr val="FFCF01"/>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33" name="Google Shape;333;p18"/>
            <p:cNvSpPr txBox="1"/>
            <p:nvPr/>
          </p:nvSpPr>
          <p:spPr>
            <a:xfrm>
              <a:off x="0" y="0"/>
              <a:ext cx="207"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34" name="Google Shape;334;p18"/>
          <p:cNvGrpSpPr/>
          <p:nvPr/>
        </p:nvGrpSpPr>
        <p:grpSpPr>
          <a:xfrm>
            <a:off x="490537" y="530225"/>
            <a:ext cx="422275" cy="474662"/>
            <a:chOff x="0" y="0"/>
            <a:chExt cx="266" cy="299"/>
          </a:xfrm>
        </p:grpSpPr>
        <p:sp>
          <p:nvSpPr>
            <p:cNvPr id="335" name="Google Shape;335;p18"/>
            <p:cNvSpPr txBox="1"/>
            <p:nvPr/>
          </p:nvSpPr>
          <p:spPr>
            <a:xfrm>
              <a:off x="0" y="0"/>
              <a:ext cx="266" cy="299"/>
            </a:xfrm>
            <a:prstGeom prst="rect">
              <a:avLst/>
            </a:prstGeom>
            <a:solidFill>
              <a:srgbClr val="3333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36" name="Google Shape;336;p18"/>
            <p:cNvSpPr txBox="1"/>
            <p:nvPr/>
          </p:nvSpPr>
          <p:spPr>
            <a:xfrm>
              <a:off x="0" y="0"/>
              <a:ext cx="26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37" name="Google Shape;337;p18"/>
          <p:cNvGrpSpPr/>
          <p:nvPr/>
        </p:nvGrpSpPr>
        <p:grpSpPr>
          <a:xfrm>
            <a:off x="860425" y="530225"/>
            <a:ext cx="368300" cy="474662"/>
            <a:chOff x="0" y="0"/>
            <a:chExt cx="232" cy="299"/>
          </a:xfrm>
        </p:grpSpPr>
        <p:sp>
          <p:nvSpPr>
            <p:cNvPr id="338" name="Google Shape;338;p18"/>
            <p:cNvSpPr txBox="1"/>
            <p:nvPr/>
          </p:nvSpPr>
          <p:spPr>
            <a:xfrm>
              <a:off x="0" y="0"/>
              <a:ext cx="232" cy="299"/>
            </a:xfrm>
            <a:prstGeom prst="rect">
              <a:avLst/>
            </a:prstGeom>
            <a:gradFill>
              <a:gsLst>
                <a:gs pos="0">
                  <a:srgbClr val="3333C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39" name="Google Shape;339;p18"/>
            <p:cNvSpPr txBox="1"/>
            <p:nvPr/>
          </p:nvSpPr>
          <p:spPr>
            <a:xfrm>
              <a:off x="0" y="0"/>
              <a:ext cx="232"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40" name="Google Shape;340;p18"/>
          <p:cNvGrpSpPr/>
          <p:nvPr/>
        </p:nvGrpSpPr>
        <p:grpSpPr>
          <a:xfrm>
            <a:off x="74612" y="457200"/>
            <a:ext cx="561975" cy="422275"/>
            <a:chOff x="0" y="0"/>
            <a:chExt cx="353" cy="266"/>
          </a:xfrm>
        </p:grpSpPr>
        <p:sp>
          <p:nvSpPr>
            <p:cNvPr id="341" name="Google Shape;341;p18"/>
            <p:cNvSpPr txBox="1"/>
            <p:nvPr/>
          </p:nvSpPr>
          <p:spPr>
            <a:xfrm>
              <a:off x="0" y="0"/>
              <a:ext cx="353" cy="266"/>
            </a:xfrm>
            <a:prstGeom prst="rect">
              <a:avLst/>
            </a:prstGeom>
            <a:gradFill>
              <a:gsLst>
                <a:gs pos="0">
                  <a:srgbClr val="FFFFFF"/>
                </a:gs>
                <a:gs pos="100000">
                  <a:srgbClr val="FF0000"/>
                </a:gs>
              </a:gsLst>
              <a:lin ang="1890000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42" name="Google Shape;342;p18"/>
            <p:cNvSpPr txBox="1"/>
            <p:nvPr/>
          </p:nvSpPr>
          <p:spPr>
            <a:xfrm>
              <a:off x="0" y="0"/>
              <a:ext cx="353" cy="2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43" name="Google Shape;343;p18"/>
          <p:cNvGrpSpPr/>
          <p:nvPr/>
        </p:nvGrpSpPr>
        <p:grpSpPr>
          <a:xfrm>
            <a:off x="711200" y="0"/>
            <a:ext cx="31750" cy="1052512"/>
            <a:chOff x="0" y="0"/>
            <a:chExt cx="20" cy="663"/>
          </a:xfrm>
        </p:grpSpPr>
        <p:sp>
          <p:nvSpPr>
            <p:cNvPr id="344" name="Google Shape;344;p18"/>
            <p:cNvSpPr txBox="1"/>
            <p:nvPr/>
          </p:nvSpPr>
          <p:spPr>
            <a:xfrm>
              <a:off x="0" y="0"/>
              <a:ext cx="20" cy="663"/>
            </a:xfrm>
            <a:prstGeom prst="rect">
              <a:avLst/>
            </a:prstGeom>
            <a:solidFill>
              <a:srgbClr val="1C1C1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45" name="Google Shape;345;p18"/>
            <p:cNvSpPr txBox="1"/>
            <p:nvPr/>
          </p:nvSpPr>
          <p:spPr>
            <a:xfrm>
              <a:off x="0" y="0"/>
              <a:ext cx="20" cy="66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46" name="Google Shape;346;p18"/>
          <p:cNvGrpSpPr/>
          <p:nvPr/>
        </p:nvGrpSpPr>
        <p:grpSpPr>
          <a:xfrm>
            <a:off x="442912" y="533400"/>
            <a:ext cx="8226425" cy="31750"/>
            <a:chOff x="0" y="0"/>
            <a:chExt cx="5182" cy="20"/>
          </a:xfrm>
        </p:grpSpPr>
        <p:sp>
          <p:nvSpPr>
            <p:cNvPr id="347" name="Google Shape;347;p18"/>
            <p:cNvSpPr txBox="1"/>
            <p:nvPr/>
          </p:nvSpPr>
          <p:spPr>
            <a:xfrm>
              <a:off x="0" y="0"/>
              <a:ext cx="5182" cy="20"/>
            </a:xfrm>
            <a:prstGeom prst="rect">
              <a:avLst/>
            </a:prstGeom>
            <a:gradFill>
              <a:gsLst>
                <a:gs pos="0">
                  <a:srgbClr val="1C1C1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48" name="Google Shape;348;p18"/>
            <p:cNvSpPr txBox="1"/>
            <p:nvPr/>
          </p:nvSpPr>
          <p:spPr>
            <a:xfrm>
              <a:off x="0" y="0"/>
              <a:ext cx="5182" cy="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sp>
        <p:nvSpPr>
          <p:cNvPr id="349" name="Google Shape;349;p18"/>
          <p:cNvSpPr txBox="1"/>
          <p:nvPr/>
        </p:nvSpPr>
        <p:spPr>
          <a:xfrm>
            <a:off x="228600" y="1143000"/>
            <a:ext cx="8305800" cy="901700"/>
          </a:xfrm>
          <a:prstGeom prst="rect">
            <a:avLst/>
          </a:prstGeom>
          <a:noFill/>
          <a:ln>
            <a:noFill/>
          </a:ln>
        </p:spPr>
        <p:txBody>
          <a:bodyPr spcFirstLastPara="1" wrap="square" lIns="0" tIns="0" rIns="40625" bIns="0" anchor="t" anchorCtr="0">
            <a:noAutofit/>
          </a:bodyPr>
          <a:lstStyle/>
          <a:p>
            <a:pPr marL="39687" marR="0" lvl="0" indent="0" algn="just" rtl="0">
              <a:lnSpc>
                <a:spcPct val="100000"/>
              </a:lnSpc>
              <a:spcBef>
                <a:spcPts val="0"/>
              </a:spcBef>
              <a:spcAft>
                <a:spcPts val="0"/>
              </a:spcAft>
              <a:buClr>
                <a:schemeClr val="dk1"/>
              </a:buClr>
              <a:buSzPts val="2800"/>
              <a:buFont typeface="Tahoma"/>
              <a:buNone/>
            </a:pPr>
            <a:r>
              <a:rPr lang="en-US" sz="2800" b="1" i="1" u="none">
                <a:solidFill>
                  <a:schemeClr val="dk1"/>
                </a:solidFill>
                <a:latin typeface="Tahoma"/>
                <a:ea typeface="Tahoma"/>
                <a:cs typeface="Tahoma"/>
                <a:sym typeface="Tahoma"/>
              </a:rPr>
              <a:t>How can we represent the number 21 in </a:t>
            </a:r>
            <a:r>
              <a:rPr lang="en-US" sz="2800" b="1" i="1" u="none">
                <a:solidFill>
                  <a:srgbClr val="FF0000"/>
                </a:solidFill>
                <a:latin typeface="Tahoma"/>
                <a:ea typeface="Tahoma"/>
                <a:cs typeface="Tahoma"/>
                <a:sym typeface="Tahoma"/>
              </a:rPr>
              <a:t>one’s complement arithmetic</a:t>
            </a:r>
            <a:r>
              <a:rPr lang="en-US" sz="2800" b="1" i="1" u="none">
                <a:solidFill>
                  <a:schemeClr val="dk1"/>
                </a:solidFill>
                <a:latin typeface="Tahoma"/>
                <a:ea typeface="Tahoma"/>
                <a:cs typeface="Tahoma"/>
                <a:sym typeface="Tahoma"/>
              </a:rPr>
              <a:t> using only four bits?</a:t>
            </a:r>
            <a:endParaRPr/>
          </a:p>
        </p:txBody>
      </p:sp>
      <p:sp>
        <p:nvSpPr>
          <p:cNvPr id="350" name="Google Shape;350;p18"/>
          <p:cNvSpPr txBox="1"/>
          <p:nvPr/>
        </p:nvSpPr>
        <p:spPr>
          <a:xfrm>
            <a:off x="228600" y="3106737"/>
            <a:ext cx="8686800" cy="1800225"/>
          </a:xfrm>
          <a:prstGeom prst="rect">
            <a:avLst/>
          </a:prstGeom>
          <a:noFill/>
          <a:ln>
            <a:noFill/>
          </a:ln>
        </p:spPr>
        <p:txBody>
          <a:bodyPr spcFirstLastPara="1" wrap="square" lIns="0" tIns="0" rIns="40625" bIns="0" anchor="t" anchorCtr="0">
            <a:noAutofit/>
          </a:bodyPr>
          <a:lstStyle/>
          <a:p>
            <a:pPr marL="39687" marR="0" lvl="0" indent="0" algn="just" rtl="0">
              <a:lnSpc>
                <a:spcPct val="100000"/>
              </a:lnSpc>
              <a:spcBef>
                <a:spcPts val="0"/>
              </a:spcBef>
              <a:spcAft>
                <a:spcPts val="0"/>
              </a:spcAft>
              <a:buClr>
                <a:srgbClr val="FF0000"/>
              </a:buClr>
              <a:buSzPts val="2800"/>
              <a:buFont typeface="Tahoma"/>
              <a:buNone/>
            </a:pPr>
            <a:r>
              <a:rPr lang="en-US" sz="2800" b="1" i="1" u="none">
                <a:solidFill>
                  <a:srgbClr val="FF0000"/>
                </a:solidFill>
                <a:latin typeface="Tahoma"/>
                <a:ea typeface="Tahoma"/>
                <a:cs typeface="Tahoma"/>
                <a:sym typeface="Tahoma"/>
              </a:rPr>
              <a:t>Solution</a:t>
            </a:r>
            <a:endParaRPr/>
          </a:p>
          <a:p>
            <a:pPr marL="39687"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The number 21 in binary is 10101 (it needs five bits). We can wrap the leftmost bit and add it to the four rightmost bits. We have (0101 + 1) = 0110 or </a:t>
            </a:r>
            <a:r>
              <a:rPr lang="en-US" sz="2800" b="1" i="1" u="none">
                <a:solidFill>
                  <a:srgbClr val="FF0000"/>
                </a:solidFill>
                <a:latin typeface="Times"/>
                <a:ea typeface="Times"/>
                <a:cs typeface="Times"/>
                <a:sym typeface="Times"/>
              </a:rPr>
              <a:t>6</a:t>
            </a:r>
            <a:r>
              <a:rPr lang="en-US" sz="2800" b="1" i="1" u="none">
                <a:solidFill>
                  <a:schemeClr val="dk1"/>
                </a:solidFill>
                <a:latin typeface="Times"/>
                <a:ea typeface="Times"/>
                <a:cs typeface="Times"/>
                <a:sym typeface="Times"/>
              </a:rPr>
              <a:t>.</a:t>
            </a:r>
            <a:endParaRPr/>
          </a:p>
        </p:txBody>
      </p:sp>
      <p:sp>
        <p:nvSpPr>
          <p:cNvPr id="351" name="Google Shape;351;p18"/>
          <p:cNvSpPr txBox="1"/>
          <p:nvPr/>
        </p:nvSpPr>
        <p:spPr>
          <a:xfrm>
            <a:off x="1143000" y="0"/>
            <a:ext cx="2587625" cy="487362"/>
          </a:xfrm>
          <a:prstGeom prst="rect">
            <a:avLst/>
          </a:prstGeom>
          <a:noFill/>
          <a:ln>
            <a:noFill/>
          </a:ln>
        </p:spPr>
        <p:txBody>
          <a:bodyPr spcFirstLastPara="1" wrap="square" lIns="0" tIns="0" rIns="40625" bIns="0" anchor="t" anchorCtr="0">
            <a:spAutoFit/>
          </a:bodyPr>
          <a:lstStyle/>
          <a:p>
            <a:pPr marL="39687" marR="0" lvl="0" indent="0" algn="l" rtl="0">
              <a:lnSpc>
                <a:spcPct val="100000"/>
              </a:lnSpc>
              <a:spcBef>
                <a:spcPts val="0"/>
              </a:spcBef>
              <a:spcAft>
                <a:spcPts val="0"/>
              </a:spcAft>
              <a:buClr>
                <a:srgbClr val="FF0000"/>
              </a:buClr>
              <a:buSzPts val="3200"/>
              <a:buFont typeface="Tahoma"/>
              <a:buNone/>
            </a:pPr>
            <a:r>
              <a:rPr lang="en-US" sz="3200" b="1" i="1" u="none">
                <a:solidFill>
                  <a:srgbClr val="FF0000"/>
                </a:solidFill>
                <a:latin typeface="Tahoma"/>
                <a:ea typeface="Tahoma"/>
                <a:cs typeface="Tahoma"/>
                <a:sym typeface="Tahoma"/>
              </a:rPr>
              <a:t>Example 10.20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9"/>
          <p:cNvSpPr txBox="1"/>
          <p:nvPr/>
        </p:nvSpPr>
        <p:spPr>
          <a:xfrm>
            <a:off x="-76200" y="6477000"/>
            <a:ext cx="1905000" cy="381000"/>
          </a:xfrm>
          <a:prstGeom prst="rect">
            <a:avLst/>
          </a:prstGeom>
          <a:noFill/>
          <a:ln>
            <a:noFill/>
          </a:ln>
        </p:spPr>
        <p:txBody>
          <a:bodyPr spcFirstLastPara="1" wrap="square" lIns="0" tIns="0" rIns="40625" bIns="0" anchor="b" anchorCtr="0">
            <a:noAutofit/>
          </a:bodyPr>
          <a:lstStyle/>
          <a:p>
            <a:pPr marL="39687" marR="0" lvl="0" indent="0" algn="l" rtl="0">
              <a:lnSpc>
                <a:spcPct val="100000"/>
              </a:lnSpc>
              <a:spcBef>
                <a:spcPts val="0"/>
              </a:spcBef>
              <a:spcAft>
                <a:spcPts val="0"/>
              </a:spcAft>
              <a:buClr>
                <a:srgbClr val="1C1C1C"/>
              </a:buClr>
              <a:buSzPts val="2000"/>
              <a:buFont typeface="Arial"/>
              <a:buNone/>
            </a:pPr>
            <a:r>
              <a:rPr lang="en-US" sz="2000" b="1" i="0" u="none">
                <a:solidFill>
                  <a:srgbClr val="1C1C1C"/>
                </a:solidFill>
                <a:latin typeface="Arial"/>
                <a:ea typeface="Arial"/>
                <a:cs typeface="Arial"/>
                <a:sym typeface="Arial"/>
              </a:rPr>
              <a:t>10.</a:t>
            </a:r>
            <a:endParaRPr/>
          </a:p>
        </p:txBody>
      </p:sp>
      <p:grpSp>
        <p:nvGrpSpPr>
          <p:cNvPr id="357" name="Google Shape;357;p19"/>
          <p:cNvGrpSpPr/>
          <p:nvPr/>
        </p:nvGrpSpPr>
        <p:grpSpPr>
          <a:xfrm>
            <a:off x="366712" y="107950"/>
            <a:ext cx="438150" cy="474662"/>
            <a:chOff x="0" y="0"/>
            <a:chExt cx="276" cy="299"/>
          </a:xfrm>
        </p:grpSpPr>
        <p:sp>
          <p:nvSpPr>
            <p:cNvPr id="358" name="Google Shape;358;p19"/>
            <p:cNvSpPr txBox="1"/>
            <p:nvPr/>
          </p:nvSpPr>
          <p:spPr>
            <a:xfrm>
              <a:off x="0" y="0"/>
              <a:ext cx="276" cy="299"/>
            </a:xfrm>
            <a:prstGeom prst="rect">
              <a:avLst/>
            </a:prstGeom>
            <a:solidFill>
              <a:srgbClr val="FFCF0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59" name="Google Shape;359;p19"/>
            <p:cNvSpPr txBox="1"/>
            <p:nvPr/>
          </p:nvSpPr>
          <p:spPr>
            <a:xfrm>
              <a:off x="0" y="0"/>
              <a:ext cx="27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60" name="Google Shape;360;p19"/>
          <p:cNvGrpSpPr/>
          <p:nvPr/>
        </p:nvGrpSpPr>
        <p:grpSpPr>
          <a:xfrm>
            <a:off x="749300" y="107950"/>
            <a:ext cx="328612" cy="474662"/>
            <a:chOff x="0" y="0"/>
            <a:chExt cx="207" cy="299"/>
          </a:xfrm>
        </p:grpSpPr>
        <p:sp>
          <p:nvSpPr>
            <p:cNvPr id="361" name="Google Shape;361;p19"/>
            <p:cNvSpPr txBox="1"/>
            <p:nvPr/>
          </p:nvSpPr>
          <p:spPr>
            <a:xfrm>
              <a:off x="0" y="0"/>
              <a:ext cx="207" cy="299"/>
            </a:xfrm>
            <a:prstGeom prst="rect">
              <a:avLst/>
            </a:prstGeom>
            <a:gradFill>
              <a:gsLst>
                <a:gs pos="0">
                  <a:srgbClr val="FFCF01"/>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62" name="Google Shape;362;p19"/>
            <p:cNvSpPr txBox="1"/>
            <p:nvPr/>
          </p:nvSpPr>
          <p:spPr>
            <a:xfrm>
              <a:off x="0" y="0"/>
              <a:ext cx="207"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63" name="Google Shape;363;p19"/>
          <p:cNvGrpSpPr/>
          <p:nvPr/>
        </p:nvGrpSpPr>
        <p:grpSpPr>
          <a:xfrm>
            <a:off x="490537" y="530225"/>
            <a:ext cx="422275" cy="474662"/>
            <a:chOff x="0" y="0"/>
            <a:chExt cx="266" cy="299"/>
          </a:xfrm>
        </p:grpSpPr>
        <p:sp>
          <p:nvSpPr>
            <p:cNvPr id="364" name="Google Shape;364;p19"/>
            <p:cNvSpPr txBox="1"/>
            <p:nvPr/>
          </p:nvSpPr>
          <p:spPr>
            <a:xfrm>
              <a:off x="0" y="0"/>
              <a:ext cx="266" cy="299"/>
            </a:xfrm>
            <a:prstGeom prst="rect">
              <a:avLst/>
            </a:prstGeom>
            <a:solidFill>
              <a:srgbClr val="3333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65" name="Google Shape;365;p19"/>
            <p:cNvSpPr txBox="1"/>
            <p:nvPr/>
          </p:nvSpPr>
          <p:spPr>
            <a:xfrm>
              <a:off x="0" y="0"/>
              <a:ext cx="26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66" name="Google Shape;366;p19"/>
          <p:cNvGrpSpPr/>
          <p:nvPr/>
        </p:nvGrpSpPr>
        <p:grpSpPr>
          <a:xfrm>
            <a:off x="860425" y="530225"/>
            <a:ext cx="368300" cy="474662"/>
            <a:chOff x="0" y="0"/>
            <a:chExt cx="232" cy="299"/>
          </a:xfrm>
        </p:grpSpPr>
        <p:sp>
          <p:nvSpPr>
            <p:cNvPr id="367" name="Google Shape;367;p19"/>
            <p:cNvSpPr txBox="1"/>
            <p:nvPr/>
          </p:nvSpPr>
          <p:spPr>
            <a:xfrm>
              <a:off x="0" y="0"/>
              <a:ext cx="232" cy="299"/>
            </a:xfrm>
            <a:prstGeom prst="rect">
              <a:avLst/>
            </a:prstGeom>
            <a:gradFill>
              <a:gsLst>
                <a:gs pos="0">
                  <a:srgbClr val="3333C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68" name="Google Shape;368;p19"/>
            <p:cNvSpPr txBox="1"/>
            <p:nvPr/>
          </p:nvSpPr>
          <p:spPr>
            <a:xfrm>
              <a:off x="0" y="0"/>
              <a:ext cx="232"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69" name="Google Shape;369;p19"/>
          <p:cNvGrpSpPr/>
          <p:nvPr/>
        </p:nvGrpSpPr>
        <p:grpSpPr>
          <a:xfrm>
            <a:off x="74612" y="457200"/>
            <a:ext cx="561975" cy="422275"/>
            <a:chOff x="0" y="0"/>
            <a:chExt cx="353" cy="266"/>
          </a:xfrm>
        </p:grpSpPr>
        <p:sp>
          <p:nvSpPr>
            <p:cNvPr id="370" name="Google Shape;370;p19"/>
            <p:cNvSpPr txBox="1"/>
            <p:nvPr/>
          </p:nvSpPr>
          <p:spPr>
            <a:xfrm>
              <a:off x="0" y="0"/>
              <a:ext cx="353" cy="266"/>
            </a:xfrm>
            <a:prstGeom prst="rect">
              <a:avLst/>
            </a:prstGeom>
            <a:gradFill>
              <a:gsLst>
                <a:gs pos="0">
                  <a:srgbClr val="FFFFFF"/>
                </a:gs>
                <a:gs pos="100000">
                  <a:srgbClr val="FF0000"/>
                </a:gs>
              </a:gsLst>
              <a:lin ang="1890000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71" name="Google Shape;371;p19"/>
            <p:cNvSpPr txBox="1"/>
            <p:nvPr/>
          </p:nvSpPr>
          <p:spPr>
            <a:xfrm>
              <a:off x="0" y="0"/>
              <a:ext cx="353" cy="2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72" name="Google Shape;372;p19"/>
          <p:cNvGrpSpPr/>
          <p:nvPr/>
        </p:nvGrpSpPr>
        <p:grpSpPr>
          <a:xfrm>
            <a:off x="711200" y="0"/>
            <a:ext cx="31750" cy="1052512"/>
            <a:chOff x="0" y="0"/>
            <a:chExt cx="20" cy="663"/>
          </a:xfrm>
        </p:grpSpPr>
        <p:sp>
          <p:nvSpPr>
            <p:cNvPr id="373" name="Google Shape;373;p19"/>
            <p:cNvSpPr txBox="1"/>
            <p:nvPr/>
          </p:nvSpPr>
          <p:spPr>
            <a:xfrm>
              <a:off x="0" y="0"/>
              <a:ext cx="20" cy="663"/>
            </a:xfrm>
            <a:prstGeom prst="rect">
              <a:avLst/>
            </a:prstGeom>
            <a:solidFill>
              <a:srgbClr val="1C1C1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74" name="Google Shape;374;p19"/>
            <p:cNvSpPr txBox="1"/>
            <p:nvPr/>
          </p:nvSpPr>
          <p:spPr>
            <a:xfrm>
              <a:off x="0" y="0"/>
              <a:ext cx="20" cy="66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75" name="Google Shape;375;p19"/>
          <p:cNvGrpSpPr/>
          <p:nvPr/>
        </p:nvGrpSpPr>
        <p:grpSpPr>
          <a:xfrm>
            <a:off x="442912" y="533400"/>
            <a:ext cx="8226425" cy="31750"/>
            <a:chOff x="0" y="0"/>
            <a:chExt cx="5182" cy="20"/>
          </a:xfrm>
        </p:grpSpPr>
        <p:sp>
          <p:nvSpPr>
            <p:cNvPr id="376" name="Google Shape;376;p19"/>
            <p:cNvSpPr txBox="1"/>
            <p:nvPr/>
          </p:nvSpPr>
          <p:spPr>
            <a:xfrm>
              <a:off x="0" y="0"/>
              <a:ext cx="5182" cy="20"/>
            </a:xfrm>
            <a:prstGeom prst="rect">
              <a:avLst/>
            </a:prstGeom>
            <a:gradFill>
              <a:gsLst>
                <a:gs pos="0">
                  <a:srgbClr val="1C1C1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77" name="Google Shape;377;p19"/>
            <p:cNvSpPr txBox="1"/>
            <p:nvPr/>
          </p:nvSpPr>
          <p:spPr>
            <a:xfrm>
              <a:off x="0" y="0"/>
              <a:ext cx="5182" cy="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sp>
        <p:nvSpPr>
          <p:cNvPr id="378" name="Google Shape;378;p19"/>
          <p:cNvSpPr txBox="1"/>
          <p:nvPr/>
        </p:nvSpPr>
        <p:spPr>
          <a:xfrm>
            <a:off x="228600" y="1143000"/>
            <a:ext cx="8458200" cy="901700"/>
          </a:xfrm>
          <a:prstGeom prst="rect">
            <a:avLst/>
          </a:prstGeom>
          <a:noFill/>
          <a:ln>
            <a:noFill/>
          </a:ln>
        </p:spPr>
        <p:txBody>
          <a:bodyPr spcFirstLastPara="1" wrap="square" lIns="0" tIns="0" rIns="40625" bIns="0" anchor="t" anchorCtr="0">
            <a:noAutofit/>
          </a:bodyPr>
          <a:lstStyle/>
          <a:p>
            <a:pPr marL="39687" marR="0" lvl="0" indent="0" algn="just" rtl="0">
              <a:lnSpc>
                <a:spcPct val="100000"/>
              </a:lnSpc>
              <a:spcBef>
                <a:spcPts val="0"/>
              </a:spcBef>
              <a:spcAft>
                <a:spcPts val="0"/>
              </a:spcAft>
              <a:buClr>
                <a:schemeClr val="dk1"/>
              </a:buClr>
              <a:buSzPts val="2800"/>
              <a:buFont typeface="Tahoma"/>
              <a:buNone/>
            </a:pPr>
            <a:r>
              <a:rPr lang="en-US" sz="2800" b="1" i="1" u="none">
                <a:solidFill>
                  <a:schemeClr val="dk1"/>
                </a:solidFill>
                <a:latin typeface="Tahoma"/>
                <a:ea typeface="Tahoma"/>
                <a:cs typeface="Tahoma"/>
                <a:sym typeface="Tahoma"/>
              </a:rPr>
              <a:t>How can we represent the number −6 in one’s complement arithmetic using only four bits?</a:t>
            </a:r>
            <a:endParaRPr/>
          </a:p>
        </p:txBody>
      </p:sp>
      <p:sp>
        <p:nvSpPr>
          <p:cNvPr id="379" name="Google Shape;379;p19"/>
          <p:cNvSpPr txBox="1"/>
          <p:nvPr/>
        </p:nvSpPr>
        <p:spPr>
          <a:xfrm>
            <a:off x="228600" y="2286000"/>
            <a:ext cx="8686800" cy="3530600"/>
          </a:xfrm>
          <a:prstGeom prst="rect">
            <a:avLst/>
          </a:prstGeom>
          <a:noFill/>
          <a:ln>
            <a:noFill/>
          </a:ln>
        </p:spPr>
        <p:txBody>
          <a:bodyPr spcFirstLastPara="1" wrap="square" lIns="0" tIns="0" rIns="40625" bIns="0" anchor="t" anchorCtr="0">
            <a:noAutofit/>
          </a:bodyPr>
          <a:lstStyle/>
          <a:p>
            <a:pPr marL="39687" marR="0" lvl="0" indent="0" algn="just" rtl="0">
              <a:lnSpc>
                <a:spcPct val="100000"/>
              </a:lnSpc>
              <a:spcBef>
                <a:spcPts val="0"/>
              </a:spcBef>
              <a:spcAft>
                <a:spcPts val="0"/>
              </a:spcAft>
              <a:buClr>
                <a:srgbClr val="FF0000"/>
              </a:buClr>
              <a:buSzPts val="2800"/>
              <a:buFont typeface="Tahoma"/>
              <a:buNone/>
            </a:pPr>
            <a:r>
              <a:rPr lang="en-US" sz="2800" b="1" i="1" u="none">
                <a:solidFill>
                  <a:srgbClr val="FF0000"/>
                </a:solidFill>
                <a:latin typeface="Tahoma"/>
                <a:ea typeface="Tahoma"/>
                <a:cs typeface="Tahoma"/>
                <a:sym typeface="Tahoma"/>
              </a:rPr>
              <a:t>Solution</a:t>
            </a:r>
            <a:endParaRPr/>
          </a:p>
          <a:p>
            <a:pPr marL="39687"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In one’s complement arithmetic, the negative or complement of a number is found by inverting all bits. Positive 6 is 0110; negative 6 is 1001. If we consider only unsigned numbers, this is 9. </a:t>
            </a:r>
            <a:endParaRPr/>
          </a:p>
        </p:txBody>
      </p:sp>
      <p:sp>
        <p:nvSpPr>
          <p:cNvPr id="380" name="Google Shape;380;p19"/>
          <p:cNvSpPr txBox="1"/>
          <p:nvPr/>
        </p:nvSpPr>
        <p:spPr>
          <a:xfrm>
            <a:off x="1143000" y="0"/>
            <a:ext cx="2587625" cy="487362"/>
          </a:xfrm>
          <a:prstGeom prst="rect">
            <a:avLst/>
          </a:prstGeom>
          <a:noFill/>
          <a:ln>
            <a:noFill/>
          </a:ln>
        </p:spPr>
        <p:txBody>
          <a:bodyPr spcFirstLastPara="1" wrap="square" lIns="0" tIns="0" rIns="40625" bIns="0" anchor="t" anchorCtr="0">
            <a:spAutoFit/>
          </a:bodyPr>
          <a:lstStyle/>
          <a:p>
            <a:pPr marL="39687" marR="0" lvl="0" indent="0" algn="l" rtl="0">
              <a:lnSpc>
                <a:spcPct val="100000"/>
              </a:lnSpc>
              <a:spcBef>
                <a:spcPts val="0"/>
              </a:spcBef>
              <a:spcAft>
                <a:spcPts val="0"/>
              </a:spcAft>
              <a:buClr>
                <a:srgbClr val="FF0000"/>
              </a:buClr>
              <a:buSzPts val="3200"/>
              <a:buFont typeface="Tahoma"/>
              <a:buNone/>
            </a:pPr>
            <a:r>
              <a:rPr lang="en-US" sz="3200" b="1" i="1" u="none">
                <a:solidFill>
                  <a:srgbClr val="FF0000"/>
                </a:solidFill>
                <a:latin typeface="Tahoma"/>
                <a:ea typeface="Tahoma"/>
                <a:cs typeface="Tahoma"/>
                <a:sym typeface="Tahoma"/>
              </a:rPr>
              <a:t>Example 10.21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114" name="Google Shape;114;p2"/>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115" name="Google Shape;115;p2"/>
          <p:cNvSpPr txBox="1">
            <a:spLocks noGrp="1"/>
          </p:cNvSpPr>
          <p:nvPr>
            <p:ph type="title"/>
          </p:nvPr>
        </p:nvSpPr>
        <p:spPr>
          <a:xfrm>
            <a:off x="152400" y="0"/>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hlink"/>
              </a:buClr>
              <a:buSzPts val="4400"/>
              <a:buFont typeface="Tahoma"/>
              <a:buNone/>
            </a:pPr>
            <a:r>
              <a:rPr lang="en-US" sz="4400" b="1" i="0" u="sng">
                <a:solidFill>
                  <a:schemeClr val="hlink"/>
                </a:solidFill>
                <a:latin typeface="Tahoma"/>
                <a:ea typeface="Tahoma"/>
                <a:cs typeface="Tahoma"/>
                <a:sym typeface="Tahoma"/>
              </a:rPr>
              <a:t>OBJECTIVES:</a:t>
            </a:r>
            <a:endParaRPr/>
          </a:p>
        </p:txBody>
      </p:sp>
      <p:sp>
        <p:nvSpPr>
          <p:cNvPr id="116" name="Google Shape;116;p2"/>
          <p:cNvSpPr txBox="1"/>
          <p:nvPr/>
        </p:nvSpPr>
        <p:spPr>
          <a:xfrm>
            <a:off x="0" y="838200"/>
            <a:ext cx="8991600" cy="518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2400"/>
              <a:buFont typeface="Noto Sans Symbols"/>
              <a:buChar char="❑"/>
            </a:pPr>
            <a:r>
              <a:rPr lang="en-US" sz="2400" b="1" i="0" u="none">
                <a:solidFill>
                  <a:schemeClr val="dk1"/>
                </a:solidFill>
                <a:latin typeface="Times New Roman"/>
                <a:ea typeface="Times New Roman"/>
                <a:cs typeface="Times New Roman"/>
                <a:sym typeface="Times New Roman"/>
              </a:rPr>
              <a:t>To introduce UDP and show its relationship to other protocols in the TCP/IP protocol suite.</a:t>
            </a:r>
            <a:endParaRPr/>
          </a:p>
          <a:p>
            <a:pPr marL="342900" marR="0" lvl="0" indent="-342900" algn="l" rtl="0">
              <a:lnSpc>
                <a:spcPct val="100000"/>
              </a:lnSpc>
              <a:spcBef>
                <a:spcPts val="1200"/>
              </a:spcBef>
              <a:spcAft>
                <a:spcPts val="0"/>
              </a:spcAft>
              <a:buClr>
                <a:schemeClr val="folHlink"/>
              </a:buClr>
              <a:buSzPts val="2400"/>
              <a:buFont typeface="Noto Sans Symbols"/>
              <a:buChar char="❑"/>
            </a:pPr>
            <a:r>
              <a:rPr lang="en-US" sz="2400" b="1" i="0" u="none">
                <a:solidFill>
                  <a:schemeClr val="dk1"/>
                </a:solidFill>
                <a:latin typeface="Times New Roman"/>
                <a:ea typeface="Times New Roman"/>
                <a:cs typeface="Times New Roman"/>
                <a:sym typeface="Times New Roman"/>
              </a:rPr>
              <a:t>To explain the </a:t>
            </a:r>
            <a:r>
              <a:rPr lang="en-US" sz="2400" b="1" i="0" u="none">
                <a:solidFill>
                  <a:srgbClr val="0070C0"/>
                </a:solidFill>
                <a:latin typeface="Times New Roman"/>
                <a:ea typeface="Times New Roman"/>
                <a:cs typeface="Times New Roman"/>
                <a:sym typeface="Times New Roman"/>
              </a:rPr>
              <a:t>format of a UDP packet </a:t>
            </a:r>
            <a:r>
              <a:rPr lang="en-US" sz="2400" b="1" i="0" u="none">
                <a:solidFill>
                  <a:schemeClr val="dk1"/>
                </a:solidFill>
                <a:latin typeface="Times New Roman"/>
                <a:ea typeface="Times New Roman"/>
                <a:cs typeface="Times New Roman"/>
                <a:sym typeface="Times New Roman"/>
              </a:rPr>
              <a:t>and discuss the use of each field in the header.</a:t>
            </a:r>
            <a:endParaRPr/>
          </a:p>
          <a:p>
            <a:pPr marL="342900" marR="0" lvl="0" indent="-342900" algn="l" rtl="0">
              <a:lnSpc>
                <a:spcPct val="100000"/>
              </a:lnSpc>
              <a:spcBef>
                <a:spcPts val="1200"/>
              </a:spcBef>
              <a:spcAft>
                <a:spcPts val="0"/>
              </a:spcAft>
              <a:buClr>
                <a:schemeClr val="folHlink"/>
              </a:buClr>
              <a:buSzPts val="2400"/>
              <a:buFont typeface="Noto Sans Symbols"/>
              <a:buChar char="❑"/>
            </a:pPr>
            <a:r>
              <a:rPr lang="en-US" sz="2400" b="1" i="0" u="none">
                <a:solidFill>
                  <a:schemeClr val="dk1"/>
                </a:solidFill>
                <a:latin typeface="Times New Roman"/>
                <a:ea typeface="Times New Roman"/>
                <a:cs typeface="Times New Roman"/>
                <a:sym typeface="Times New Roman"/>
              </a:rPr>
              <a:t>To discuss the </a:t>
            </a:r>
            <a:r>
              <a:rPr lang="en-US" sz="2400" b="1" i="0" u="none">
                <a:solidFill>
                  <a:srgbClr val="0070C0"/>
                </a:solidFill>
                <a:latin typeface="Times New Roman"/>
                <a:ea typeface="Times New Roman"/>
                <a:cs typeface="Times New Roman"/>
                <a:sym typeface="Times New Roman"/>
              </a:rPr>
              <a:t>services provided</a:t>
            </a:r>
            <a:r>
              <a:rPr lang="en-US" sz="2400" b="1" i="0" u="none">
                <a:solidFill>
                  <a:schemeClr val="dk1"/>
                </a:solidFill>
                <a:latin typeface="Times New Roman"/>
                <a:ea typeface="Times New Roman"/>
                <a:cs typeface="Times New Roman"/>
                <a:sym typeface="Times New Roman"/>
              </a:rPr>
              <a:t> by the UDP such as process-to-process delivery, multiplexing/demultiplexing, and queuing.</a:t>
            </a:r>
            <a:endParaRPr/>
          </a:p>
          <a:p>
            <a:pPr marL="342900" marR="0" lvl="0" indent="-342900" algn="l" rtl="0">
              <a:lnSpc>
                <a:spcPct val="100000"/>
              </a:lnSpc>
              <a:spcBef>
                <a:spcPts val="1200"/>
              </a:spcBef>
              <a:spcAft>
                <a:spcPts val="0"/>
              </a:spcAft>
              <a:buClr>
                <a:schemeClr val="folHlink"/>
              </a:buClr>
              <a:buSzPts val="2400"/>
              <a:buFont typeface="Noto Sans Symbols"/>
              <a:buChar char="❑"/>
            </a:pPr>
            <a:r>
              <a:rPr lang="en-US" sz="2400" b="1" i="0" u="none">
                <a:solidFill>
                  <a:schemeClr val="dk1"/>
                </a:solidFill>
                <a:latin typeface="Times New Roman"/>
                <a:ea typeface="Times New Roman"/>
                <a:cs typeface="Times New Roman"/>
                <a:sym typeface="Times New Roman"/>
              </a:rPr>
              <a:t>To show how to </a:t>
            </a:r>
            <a:r>
              <a:rPr lang="en-US" sz="2400" b="1" i="0" u="none">
                <a:solidFill>
                  <a:srgbClr val="0070C0"/>
                </a:solidFill>
                <a:latin typeface="Times New Roman"/>
                <a:ea typeface="Times New Roman"/>
                <a:cs typeface="Times New Roman"/>
                <a:sym typeface="Times New Roman"/>
              </a:rPr>
              <a:t>calculate the optional checksum </a:t>
            </a:r>
            <a:r>
              <a:rPr lang="en-US" sz="2400" b="1" i="0" u="none">
                <a:solidFill>
                  <a:schemeClr val="dk1"/>
                </a:solidFill>
                <a:latin typeface="Times New Roman"/>
                <a:ea typeface="Times New Roman"/>
                <a:cs typeface="Times New Roman"/>
                <a:sym typeface="Times New Roman"/>
              </a:rPr>
              <a:t>(and the sender  needs to add a pseudoheader to the packet when calculating the checksum.)</a:t>
            </a:r>
            <a:endParaRPr/>
          </a:p>
          <a:p>
            <a:pPr marL="342900" marR="0" lvl="0" indent="-342900" algn="l" rtl="0">
              <a:lnSpc>
                <a:spcPct val="100000"/>
              </a:lnSpc>
              <a:spcBef>
                <a:spcPts val="1200"/>
              </a:spcBef>
              <a:spcAft>
                <a:spcPts val="0"/>
              </a:spcAft>
              <a:buClr>
                <a:schemeClr val="folHlink"/>
              </a:buClr>
              <a:buSzPts val="2400"/>
              <a:buFont typeface="Noto Sans Symbols"/>
              <a:buChar char="❑"/>
            </a:pPr>
            <a:r>
              <a:rPr lang="en-US" sz="2400" b="1" i="0" u="none">
                <a:solidFill>
                  <a:schemeClr val="dk1"/>
                </a:solidFill>
                <a:latin typeface="Times New Roman"/>
                <a:ea typeface="Times New Roman"/>
                <a:cs typeface="Times New Roman"/>
                <a:sym typeface="Times New Roman"/>
              </a:rPr>
              <a:t>To discuss how some application programs can benefit from the simplicity of UDP.</a:t>
            </a:r>
            <a:endParaRPr/>
          </a:p>
          <a:p>
            <a:pPr marL="342900" marR="0" lvl="0" indent="-342900" algn="l" rtl="0">
              <a:lnSpc>
                <a:spcPct val="100000"/>
              </a:lnSpc>
              <a:spcBef>
                <a:spcPts val="1200"/>
              </a:spcBef>
              <a:spcAft>
                <a:spcPts val="0"/>
              </a:spcAft>
              <a:buClr>
                <a:schemeClr val="folHlink"/>
              </a:buClr>
              <a:buSzPts val="2400"/>
              <a:buFont typeface="Noto Sans Symbols"/>
              <a:buChar char="❑"/>
            </a:pPr>
            <a:r>
              <a:rPr lang="en-US" sz="2400" b="1" i="0" u="none">
                <a:solidFill>
                  <a:schemeClr val="dk1"/>
                </a:solidFill>
                <a:latin typeface="Times New Roman"/>
                <a:ea typeface="Times New Roman"/>
                <a:cs typeface="Times New Roman"/>
                <a:sym typeface="Times New Roman"/>
              </a:rPr>
              <a:t>To briefly discuss the </a:t>
            </a:r>
            <a:r>
              <a:rPr lang="en-US" sz="2400" b="1" i="0" u="none">
                <a:solidFill>
                  <a:srgbClr val="0070C0"/>
                </a:solidFill>
                <a:latin typeface="Times New Roman"/>
                <a:ea typeface="Times New Roman"/>
                <a:cs typeface="Times New Roman"/>
                <a:sym typeface="Times New Roman"/>
              </a:rPr>
              <a:t>structure of the UDP package</a:t>
            </a:r>
            <a:r>
              <a:rPr lang="en-US" sz="2400" b="1" i="0" u="none">
                <a:solidFill>
                  <a:schemeClr val="dk1"/>
                </a:solidFill>
                <a:latin typeface="Times New Roman"/>
                <a:ea typeface="Times New Roman"/>
                <a:cs typeface="Times New Roman"/>
                <a:sym typeface="Times New Roman"/>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 calcmode="lin" valueType="num">
                                      <p:cBhvr additive="base">
                                        <p:cTn id="7" dur="500"/>
                                        <p:tgtEl>
                                          <p:spTgt spid="116">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16">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16">
                                            <p:txEl>
                                              <p:pRg st="1" end="1"/>
                                            </p:txEl>
                                          </p:spTgt>
                                        </p:tgtEl>
                                        <p:attrNameLst>
                                          <p:attrName>style.visibility</p:attrName>
                                        </p:attrNameLst>
                                      </p:cBhvr>
                                      <p:to>
                                        <p:strVal val="visible"/>
                                      </p:to>
                                    </p:set>
                                    <p:anim calcmode="lin" valueType="num">
                                      <p:cBhvr additive="base">
                                        <p:cTn id="13" dur="500"/>
                                        <p:tgtEl>
                                          <p:spTgt spid="116">
                                            <p:txEl>
                                              <p:pRg st="1" end="1"/>
                                            </p:txEl>
                                          </p:spTgt>
                                        </p:tgtEl>
                                        <p:attrNameLst>
                                          <p:attrName>ppt_w</p:attrName>
                                        </p:attrNameLst>
                                      </p:cBhvr>
                                      <p:tavLst>
                                        <p:tav tm="0">
                                          <p:val>
                                            <p:strVal val="0"/>
                                          </p:val>
                                        </p:tav>
                                        <p:tav tm="100000">
                                          <p:val>
                                            <p:strVal val="#ppt_w"/>
                                          </p:val>
                                        </p:tav>
                                      </p:tavLst>
                                    </p:anim>
                                    <p:anim calcmode="lin" valueType="num">
                                      <p:cBhvr additive="base">
                                        <p:cTn id="14" dur="500"/>
                                        <p:tgtEl>
                                          <p:spTgt spid="116">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16">
                                            <p:txEl>
                                              <p:pRg st="2" end="2"/>
                                            </p:txEl>
                                          </p:spTgt>
                                        </p:tgtEl>
                                        <p:attrNameLst>
                                          <p:attrName>style.visibility</p:attrName>
                                        </p:attrNameLst>
                                      </p:cBhvr>
                                      <p:to>
                                        <p:strVal val="visible"/>
                                      </p:to>
                                    </p:set>
                                    <p:anim calcmode="lin" valueType="num">
                                      <p:cBhvr additive="base">
                                        <p:cTn id="19" dur="500"/>
                                        <p:tgtEl>
                                          <p:spTgt spid="116">
                                            <p:txEl>
                                              <p:pRg st="2" end="2"/>
                                            </p:txEl>
                                          </p:spTgt>
                                        </p:tgtEl>
                                        <p:attrNameLst>
                                          <p:attrName>ppt_w</p:attrName>
                                        </p:attrNameLst>
                                      </p:cBhvr>
                                      <p:tavLst>
                                        <p:tav tm="0">
                                          <p:val>
                                            <p:strVal val="0"/>
                                          </p:val>
                                        </p:tav>
                                        <p:tav tm="100000">
                                          <p:val>
                                            <p:strVal val="#ppt_w"/>
                                          </p:val>
                                        </p:tav>
                                      </p:tavLst>
                                    </p:anim>
                                    <p:anim calcmode="lin" valueType="num">
                                      <p:cBhvr additive="base">
                                        <p:cTn id="20" dur="500"/>
                                        <p:tgtEl>
                                          <p:spTgt spid="116">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16">
                                            <p:txEl>
                                              <p:pRg st="3" end="3"/>
                                            </p:txEl>
                                          </p:spTgt>
                                        </p:tgtEl>
                                        <p:attrNameLst>
                                          <p:attrName>style.visibility</p:attrName>
                                        </p:attrNameLst>
                                      </p:cBhvr>
                                      <p:to>
                                        <p:strVal val="visible"/>
                                      </p:to>
                                    </p:set>
                                    <p:anim calcmode="lin" valueType="num">
                                      <p:cBhvr additive="base">
                                        <p:cTn id="25" dur="500"/>
                                        <p:tgtEl>
                                          <p:spTgt spid="116">
                                            <p:txEl>
                                              <p:pRg st="3" end="3"/>
                                            </p:txEl>
                                          </p:spTgt>
                                        </p:tgtEl>
                                        <p:attrNameLst>
                                          <p:attrName>ppt_w</p:attrName>
                                        </p:attrNameLst>
                                      </p:cBhvr>
                                      <p:tavLst>
                                        <p:tav tm="0">
                                          <p:val>
                                            <p:strVal val="0"/>
                                          </p:val>
                                        </p:tav>
                                        <p:tav tm="100000">
                                          <p:val>
                                            <p:strVal val="#ppt_w"/>
                                          </p:val>
                                        </p:tav>
                                      </p:tavLst>
                                    </p:anim>
                                    <p:anim calcmode="lin" valueType="num">
                                      <p:cBhvr additive="base">
                                        <p:cTn id="26" dur="500"/>
                                        <p:tgtEl>
                                          <p:spTgt spid="116">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16">
                                            <p:txEl>
                                              <p:pRg st="4" end="4"/>
                                            </p:txEl>
                                          </p:spTgt>
                                        </p:tgtEl>
                                        <p:attrNameLst>
                                          <p:attrName>style.visibility</p:attrName>
                                        </p:attrNameLst>
                                      </p:cBhvr>
                                      <p:to>
                                        <p:strVal val="visible"/>
                                      </p:to>
                                    </p:set>
                                    <p:anim calcmode="lin" valueType="num">
                                      <p:cBhvr additive="base">
                                        <p:cTn id="31" dur="500"/>
                                        <p:tgtEl>
                                          <p:spTgt spid="116">
                                            <p:txEl>
                                              <p:pRg st="4" end="4"/>
                                            </p:txEl>
                                          </p:spTgt>
                                        </p:tgtEl>
                                        <p:attrNameLst>
                                          <p:attrName>ppt_w</p:attrName>
                                        </p:attrNameLst>
                                      </p:cBhvr>
                                      <p:tavLst>
                                        <p:tav tm="0">
                                          <p:val>
                                            <p:strVal val="0"/>
                                          </p:val>
                                        </p:tav>
                                        <p:tav tm="100000">
                                          <p:val>
                                            <p:strVal val="#ppt_w"/>
                                          </p:val>
                                        </p:tav>
                                      </p:tavLst>
                                    </p:anim>
                                    <p:anim calcmode="lin" valueType="num">
                                      <p:cBhvr additive="base">
                                        <p:cTn id="32" dur="500"/>
                                        <p:tgtEl>
                                          <p:spTgt spid="116">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16">
                                            <p:txEl>
                                              <p:pRg st="5" end="5"/>
                                            </p:txEl>
                                          </p:spTgt>
                                        </p:tgtEl>
                                        <p:attrNameLst>
                                          <p:attrName>style.visibility</p:attrName>
                                        </p:attrNameLst>
                                      </p:cBhvr>
                                      <p:to>
                                        <p:strVal val="visible"/>
                                      </p:to>
                                    </p:set>
                                    <p:anim calcmode="lin" valueType="num">
                                      <p:cBhvr additive="base">
                                        <p:cTn id="37" dur="500"/>
                                        <p:tgtEl>
                                          <p:spTgt spid="116">
                                            <p:txEl>
                                              <p:pRg st="5" end="5"/>
                                            </p:txEl>
                                          </p:spTgt>
                                        </p:tgtEl>
                                        <p:attrNameLst>
                                          <p:attrName>ppt_w</p:attrName>
                                        </p:attrNameLst>
                                      </p:cBhvr>
                                      <p:tavLst>
                                        <p:tav tm="0">
                                          <p:val>
                                            <p:strVal val="0"/>
                                          </p:val>
                                        </p:tav>
                                        <p:tav tm="100000">
                                          <p:val>
                                            <p:strVal val="#ppt_w"/>
                                          </p:val>
                                        </p:tav>
                                      </p:tavLst>
                                    </p:anim>
                                    <p:anim calcmode="lin" valueType="num">
                                      <p:cBhvr additive="base">
                                        <p:cTn id="38" dur="500"/>
                                        <p:tgtEl>
                                          <p:spTgt spid="116">
                                            <p:txEl>
                                              <p:pRg st="5" end="5"/>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p:nvPr/>
        </p:nvSpPr>
        <p:spPr>
          <a:xfrm>
            <a:off x="-76200" y="6477000"/>
            <a:ext cx="1905000" cy="381000"/>
          </a:xfrm>
          <a:prstGeom prst="rect">
            <a:avLst/>
          </a:prstGeom>
          <a:noFill/>
          <a:ln>
            <a:noFill/>
          </a:ln>
        </p:spPr>
        <p:txBody>
          <a:bodyPr spcFirstLastPara="1" wrap="square" lIns="0" tIns="0" rIns="40625" bIns="0" anchor="b" anchorCtr="0">
            <a:noAutofit/>
          </a:bodyPr>
          <a:lstStyle/>
          <a:p>
            <a:pPr marL="39687" marR="0" lvl="0" indent="0" algn="l" rtl="0">
              <a:lnSpc>
                <a:spcPct val="100000"/>
              </a:lnSpc>
              <a:spcBef>
                <a:spcPts val="0"/>
              </a:spcBef>
              <a:spcAft>
                <a:spcPts val="0"/>
              </a:spcAft>
              <a:buClr>
                <a:srgbClr val="1C1C1C"/>
              </a:buClr>
              <a:buSzPts val="2000"/>
              <a:buFont typeface="Arial"/>
              <a:buNone/>
            </a:pPr>
            <a:r>
              <a:rPr lang="en-US" sz="2000" b="1" i="0" u="none">
                <a:solidFill>
                  <a:srgbClr val="1C1C1C"/>
                </a:solidFill>
                <a:latin typeface="Arial"/>
                <a:ea typeface="Arial"/>
                <a:cs typeface="Arial"/>
                <a:sym typeface="Arial"/>
              </a:rPr>
              <a:t>10.</a:t>
            </a:r>
            <a:endParaRPr/>
          </a:p>
        </p:txBody>
      </p:sp>
      <p:grpSp>
        <p:nvGrpSpPr>
          <p:cNvPr id="386" name="Google Shape;386;p20"/>
          <p:cNvGrpSpPr/>
          <p:nvPr/>
        </p:nvGrpSpPr>
        <p:grpSpPr>
          <a:xfrm>
            <a:off x="366712" y="107950"/>
            <a:ext cx="438150" cy="474662"/>
            <a:chOff x="0" y="0"/>
            <a:chExt cx="276" cy="299"/>
          </a:xfrm>
        </p:grpSpPr>
        <p:sp>
          <p:nvSpPr>
            <p:cNvPr id="387" name="Google Shape;387;p20"/>
            <p:cNvSpPr txBox="1"/>
            <p:nvPr/>
          </p:nvSpPr>
          <p:spPr>
            <a:xfrm>
              <a:off x="0" y="0"/>
              <a:ext cx="276" cy="299"/>
            </a:xfrm>
            <a:prstGeom prst="rect">
              <a:avLst/>
            </a:prstGeom>
            <a:solidFill>
              <a:srgbClr val="FFCF0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88" name="Google Shape;388;p20"/>
            <p:cNvSpPr txBox="1"/>
            <p:nvPr/>
          </p:nvSpPr>
          <p:spPr>
            <a:xfrm>
              <a:off x="0" y="0"/>
              <a:ext cx="27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89" name="Google Shape;389;p20"/>
          <p:cNvGrpSpPr/>
          <p:nvPr/>
        </p:nvGrpSpPr>
        <p:grpSpPr>
          <a:xfrm>
            <a:off x="749300" y="107950"/>
            <a:ext cx="328612" cy="474662"/>
            <a:chOff x="0" y="0"/>
            <a:chExt cx="207" cy="299"/>
          </a:xfrm>
        </p:grpSpPr>
        <p:sp>
          <p:nvSpPr>
            <p:cNvPr id="390" name="Google Shape;390;p20"/>
            <p:cNvSpPr txBox="1"/>
            <p:nvPr/>
          </p:nvSpPr>
          <p:spPr>
            <a:xfrm>
              <a:off x="0" y="0"/>
              <a:ext cx="207" cy="299"/>
            </a:xfrm>
            <a:prstGeom prst="rect">
              <a:avLst/>
            </a:prstGeom>
            <a:gradFill>
              <a:gsLst>
                <a:gs pos="0">
                  <a:srgbClr val="FFCF01"/>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91" name="Google Shape;391;p20"/>
            <p:cNvSpPr txBox="1"/>
            <p:nvPr/>
          </p:nvSpPr>
          <p:spPr>
            <a:xfrm>
              <a:off x="0" y="0"/>
              <a:ext cx="207"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92" name="Google Shape;392;p20"/>
          <p:cNvGrpSpPr/>
          <p:nvPr/>
        </p:nvGrpSpPr>
        <p:grpSpPr>
          <a:xfrm>
            <a:off x="490537" y="530225"/>
            <a:ext cx="422275" cy="474662"/>
            <a:chOff x="0" y="0"/>
            <a:chExt cx="266" cy="299"/>
          </a:xfrm>
        </p:grpSpPr>
        <p:sp>
          <p:nvSpPr>
            <p:cNvPr id="393" name="Google Shape;393;p20"/>
            <p:cNvSpPr txBox="1"/>
            <p:nvPr/>
          </p:nvSpPr>
          <p:spPr>
            <a:xfrm>
              <a:off x="0" y="0"/>
              <a:ext cx="266" cy="299"/>
            </a:xfrm>
            <a:prstGeom prst="rect">
              <a:avLst/>
            </a:prstGeom>
            <a:solidFill>
              <a:srgbClr val="3333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94" name="Google Shape;394;p20"/>
            <p:cNvSpPr txBox="1"/>
            <p:nvPr/>
          </p:nvSpPr>
          <p:spPr>
            <a:xfrm>
              <a:off x="0" y="0"/>
              <a:ext cx="26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95" name="Google Shape;395;p20"/>
          <p:cNvGrpSpPr/>
          <p:nvPr/>
        </p:nvGrpSpPr>
        <p:grpSpPr>
          <a:xfrm>
            <a:off x="860425" y="530225"/>
            <a:ext cx="368300" cy="474662"/>
            <a:chOff x="0" y="0"/>
            <a:chExt cx="232" cy="299"/>
          </a:xfrm>
        </p:grpSpPr>
        <p:sp>
          <p:nvSpPr>
            <p:cNvPr id="396" name="Google Shape;396;p20"/>
            <p:cNvSpPr txBox="1"/>
            <p:nvPr/>
          </p:nvSpPr>
          <p:spPr>
            <a:xfrm>
              <a:off x="0" y="0"/>
              <a:ext cx="232" cy="299"/>
            </a:xfrm>
            <a:prstGeom prst="rect">
              <a:avLst/>
            </a:prstGeom>
            <a:gradFill>
              <a:gsLst>
                <a:gs pos="0">
                  <a:srgbClr val="3333C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397" name="Google Shape;397;p20"/>
            <p:cNvSpPr txBox="1"/>
            <p:nvPr/>
          </p:nvSpPr>
          <p:spPr>
            <a:xfrm>
              <a:off x="0" y="0"/>
              <a:ext cx="232"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398" name="Google Shape;398;p20"/>
          <p:cNvGrpSpPr/>
          <p:nvPr/>
        </p:nvGrpSpPr>
        <p:grpSpPr>
          <a:xfrm>
            <a:off x="74612" y="457200"/>
            <a:ext cx="561975" cy="422275"/>
            <a:chOff x="0" y="0"/>
            <a:chExt cx="353" cy="266"/>
          </a:xfrm>
        </p:grpSpPr>
        <p:sp>
          <p:nvSpPr>
            <p:cNvPr id="399" name="Google Shape;399;p20"/>
            <p:cNvSpPr txBox="1"/>
            <p:nvPr/>
          </p:nvSpPr>
          <p:spPr>
            <a:xfrm>
              <a:off x="0" y="0"/>
              <a:ext cx="353" cy="266"/>
            </a:xfrm>
            <a:prstGeom prst="rect">
              <a:avLst/>
            </a:prstGeom>
            <a:gradFill>
              <a:gsLst>
                <a:gs pos="0">
                  <a:srgbClr val="FFFFFF"/>
                </a:gs>
                <a:gs pos="100000">
                  <a:srgbClr val="FF0000"/>
                </a:gs>
              </a:gsLst>
              <a:lin ang="1890000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00" name="Google Shape;400;p20"/>
            <p:cNvSpPr txBox="1"/>
            <p:nvPr/>
          </p:nvSpPr>
          <p:spPr>
            <a:xfrm>
              <a:off x="0" y="0"/>
              <a:ext cx="353" cy="2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401" name="Google Shape;401;p20"/>
          <p:cNvGrpSpPr/>
          <p:nvPr/>
        </p:nvGrpSpPr>
        <p:grpSpPr>
          <a:xfrm>
            <a:off x="711200" y="0"/>
            <a:ext cx="31750" cy="1052512"/>
            <a:chOff x="0" y="0"/>
            <a:chExt cx="20" cy="663"/>
          </a:xfrm>
        </p:grpSpPr>
        <p:sp>
          <p:nvSpPr>
            <p:cNvPr id="402" name="Google Shape;402;p20"/>
            <p:cNvSpPr txBox="1"/>
            <p:nvPr/>
          </p:nvSpPr>
          <p:spPr>
            <a:xfrm>
              <a:off x="0" y="0"/>
              <a:ext cx="20" cy="663"/>
            </a:xfrm>
            <a:prstGeom prst="rect">
              <a:avLst/>
            </a:prstGeom>
            <a:solidFill>
              <a:srgbClr val="1C1C1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03" name="Google Shape;403;p20"/>
            <p:cNvSpPr txBox="1"/>
            <p:nvPr/>
          </p:nvSpPr>
          <p:spPr>
            <a:xfrm>
              <a:off x="0" y="0"/>
              <a:ext cx="20" cy="66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404" name="Google Shape;404;p20"/>
          <p:cNvGrpSpPr/>
          <p:nvPr/>
        </p:nvGrpSpPr>
        <p:grpSpPr>
          <a:xfrm>
            <a:off x="442912" y="533400"/>
            <a:ext cx="8226425" cy="31750"/>
            <a:chOff x="0" y="0"/>
            <a:chExt cx="5182" cy="20"/>
          </a:xfrm>
        </p:grpSpPr>
        <p:sp>
          <p:nvSpPr>
            <p:cNvPr id="405" name="Google Shape;405;p20"/>
            <p:cNvSpPr txBox="1"/>
            <p:nvPr/>
          </p:nvSpPr>
          <p:spPr>
            <a:xfrm>
              <a:off x="0" y="0"/>
              <a:ext cx="5182" cy="20"/>
            </a:xfrm>
            <a:prstGeom prst="rect">
              <a:avLst/>
            </a:prstGeom>
            <a:gradFill>
              <a:gsLst>
                <a:gs pos="0">
                  <a:srgbClr val="1C1C1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06" name="Google Shape;406;p20"/>
            <p:cNvSpPr txBox="1"/>
            <p:nvPr/>
          </p:nvSpPr>
          <p:spPr>
            <a:xfrm>
              <a:off x="0" y="0"/>
              <a:ext cx="5182" cy="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sp>
        <p:nvSpPr>
          <p:cNvPr id="407" name="Google Shape;407;p20"/>
          <p:cNvSpPr txBox="1"/>
          <p:nvPr/>
        </p:nvSpPr>
        <p:spPr>
          <a:xfrm>
            <a:off x="228600" y="990600"/>
            <a:ext cx="8534400" cy="4965700"/>
          </a:xfrm>
          <a:prstGeom prst="rect">
            <a:avLst/>
          </a:prstGeom>
          <a:noFill/>
          <a:ln>
            <a:noFill/>
          </a:ln>
        </p:spPr>
        <p:txBody>
          <a:bodyPr spcFirstLastPara="1" wrap="square" lIns="0" tIns="0" rIns="40625" bIns="0" anchor="t" anchorCtr="0">
            <a:noAutofit/>
          </a:bodyPr>
          <a:lstStyle/>
          <a:p>
            <a:pPr marL="39687" marR="0" lvl="0" indent="0" algn="just" rtl="0">
              <a:lnSpc>
                <a:spcPct val="100000"/>
              </a:lnSpc>
              <a:spcBef>
                <a:spcPts val="0"/>
              </a:spcBef>
              <a:spcAft>
                <a:spcPts val="0"/>
              </a:spcAft>
              <a:buClr>
                <a:schemeClr val="dk1"/>
              </a:buClr>
              <a:buSzPts val="2800"/>
              <a:buFont typeface="Tahoma"/>
              <a:buNone/>
            </a:pPr>
            <a:r>
              <a:rPr lang="en-US" sz="2800" b="1" i="1" u="none">
                <a:solidFill>
                  <a:schemeClr val="dk1"/>
                </a:solidFill>
                <a:latin typeface="Tahoma"/>
                <a:ea typeface="Tahoma"/>
                <a:cs typeface="Tahoma"/>
                <a:sym typeface="Tahoma"/>
              </a:rPr>
              <a:t>using one’s complement arithmetic. Figure 10.24 shows the process at the sender and at the receiver. The sender initializes the checksum to 0 and adds all data items and the checksum (the checksum is considered as one data item and is shown in color). The result is 36. However, 36 cannot be expressed in 4 bits. The extra two bits are wrapped and added with the sum to create the wrapped sum value 6. In the figure, we have shown the details in binary. The sum is then complemented, resulting in the checksum value 9 (15 − 6 = 9). The sender now sends six data items to the receiver including the checksum 9. </a:t>
            </a:r>
            <a:endParaRPr/>
          </a:p>
        </p:txBody>
      </p:sp>
      <p:sp>
        <p:nvSpPr>
          <p:cNvPr id="408" name="Google Shape;408;p20"/>
          <p:cNvSpPr txBox="1"/>
          <p:nvPr/>
        </p:nvSpPr>
        <p:spPr>
          <a:xfrm>
            <a:off x="1143000" y="0"/>
            <a:ext cx="2587625" cy="487362"/>
          </a:xfrm>
          <a:prstGeom prst="rect">
            <a:avLst/>
          </a:prstGeom>
          <a:noFill/>
          <a:ln>
            <a:noFill/>
          </a:ln>
        </p:spPr>
        <p:txBody>
          <a:bodyPr spcFirstLastPara="1" wrap="square" lIns="0" tIns="0" rIns="40625" bIns="0" anchor="t" anchorCtr="0">
            <a:spAutoFit/>
          </a:bodyPr>
          <a:lstStyle/>
          <a:p>
            <a:pPr marL="39687" marR="0" lvl="0" indent="0" algn="l" rtl="0">
              <a:lnSpc>
                <a:spcPct val="100000"/>
              </a:lnSpc>
              <a:spcBef>
                <a:spcPts val="0"/>
              </a:spcBef>
              <a:spcAft>
                <a:spcPts val="0"/>
              </a:spcAft>
              <a:buClr>
                <a:srgbClr val="FF0000"/>
              </a:buClr>
              <a:buSzPts val="3200"/>
              <a:buFont typeface="Tahoma"/>
              <a:buNone/>
            </a:pPr>
            <a:r>
              <a:rPr lang="en-US" sz="3200" b="1" i="1" u="none">
                <a:solidFill>
                  <a:srgbClr val="FF0000"/>
                </a:solidFill>
                <a:latin typeface="Tahoma"/>
                <a:ea typeface="Tahoma"/>
                <a:cs typeface="Tahoma"/>
                <a:sym typeface="Tahoma"/>
              </a:rPr>
              <a:t>Example 10.22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1"/>
          <p:cNvSpPr txBox="1"/>
          <p:nvPr/>
        </p:nvSpPr>
        <p:spPr>
          <a:xfrm>
            <a:off x="-76200" y="6477000"/>
            <a:ext cx="1905000" cy="381000"/>
          </a:xfrm>
          <a:prstGeom prst="rect">
            <a:avLst/>
          </a:prstGeom>
          <a:noFill/>
          <a:ln>
            <a:noFill/>
          </a:ln>
        </p:spPr>
        <p:txBody>
          <a:bodyPr spcFirstLastPara="1" wrap="square" lIns="0" tIns="0" rIns="40625" bIns="0" anchor="b" anchorCtr="0">
            <a:noAutofit/>
          </a:bodyPr>
          <a:lstStyle/>
          <a:p>
            <a:pPr marL="39687" marR="0" lvl="0" indent="0" algn="l" rtl="0">
              <a:lnSpc>
                <a:spcPct val="100000"/>
              </a:lnSpc>
              <a:spcBef>
                <a:spcPts val="0"/>
              </a:spcBef>
              <a:spcAft>
                <a:spcPts val="0"/>
              </a:spcAft>
              <a:buClr>
                <a:srgbClr val="1C1C1C"/>
              </a:buClr>
              <a:buSzPts val="2000"/>
              <a:buFont typeface="Arial"/>
              <a:buNone/>
            </a:pPr>
            <a:r>
              <a:rPr lang="en-US" sz="2000" b="1" i="0" u="none">
                <a:solidFill>
                  <a:srgbClr val="1C1C1C"/>
                </a:solidFill>
                <a:latin typeface="Arial"/>
                <a:ea typeface="Arial"/>
                <a:cs typeface="Arial"/>
                <a:sym typeface="Arial"/>
              </a:rPr>
              <a:t>10.</a:t>
            </a:r>
            <a:endParaRPr/>
          </a:p>
        </p:txBody>
      </p:sp>
      <p:grpSp>
        <p:nvGrpSpPr>
          <p:cNvPr id="414" name="Google Shape;414;p21"/>
          <p:cNvGrpSpPr/>
          <p:nvPr/>
        </p:nvGrpSpPr>
        <p:grpSpPr>
          <a:xfrm>
            <a:off x="366712" y="107950"/>
            <a:ext cx="438150" cy="474662"/>
            <a:chOff x="0" y="0"/>
            <a:chExt cx="276" cy="299"/>
          </a:xfrm>
        </p:grpSpPr>
        <p:sp>
          <p:nvSpPr>
            <p:cNvPr id="415" name="Google Shape;415;p21"/>
            <p:cNvSpPr txBox="1"/>
            <p:nvPr/>
          </p:nvSpPr>
          <p:spPr>
            <a:xfrm>
              <a:off x="0" y="0"/>
              <a:ext cx="276" cy="299"/>
            </a:xfrm>
            <a:prstGeom prst="rect">
              <a:avLst/>
            </a:prstGeom>
            <a:solidFill>
              <a:srgbClr val="FFCF0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16" name="Google Shape;416;p21"/>
            <p:cNvSpPr txBox="1"/>
            <p:nvPr/>
          </p:nvSpPr>
          <p:spPr>
            <a:xfrm>
              <a:off x="0" y="0"/>
              <a:ext cx="27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417" name="Google Shape;417;p21"/>
          <p:cNvGrpSpPr/>
          <p:nvPr/>
        </p:nvGrpSpPr>
        <p:grpSpPr>
          <a:xfrm>
            <a:off x="749300" y="107950"/>
            <a:ext cx="328612" cy="474662"/>
            <a:chOff x="0" y="0"/>
            <a:chExt cx="207" cy="299"/>
          </a:xfrm>
        </p:grpSpPr>
        <p:sp>
          <p:nvSpPr>
            <p:cNvPr id="418" name="Google Shape;418;p21"/>
            <p:cNvSpPr txBox="1"/>
            <p:nvPr/>
          </p:nvSpPr>
          <p:spPr>
            <a:xfrm>
              <a:off x="0" y="0"/>
              <a:ext cx="207" cy="299"/>
            </a:xfrm>
            <a:prstGeom prst="rect">
              <a:avLst/>
            </a:prstGeom>
            <a:gradFill>
              <a:gsLst>
                <a:gs pos="0">
                  <a:srgbClr val="FFCF01"/>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19" name="Google Shape;419;p21"/>
            <p:cNvSpPr txBox="1"/>
            <p:nvPr/>
          </p:nvSpPr>
          <p:spPr>
            <a:xfrm>
              <a:off x="0" y="0"/>
              <a:ext cx="207"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420" name="Google Shape;420;p21"/>
          <p:cNvGrpSpPr/>
          <p:nvPr/>
        </p:nvGrpSpPr>
        <p:grpSpPr>
          <a:xfrm>
            <a:off x="490537" y="530225"/>
            <a:ext cx="422275" cy="474662"/>
            <a:chOff x="0" y="0"/>
            <a:chExt cx="266" cy="299"/>
          </a:xfrm>
        </p:grpSpPr>
        <p:sp>
          <p:nvSpPr>
            <p:cNvPr id="421" name="Google Shape;421;p21"/>
            <p:cNvSpPr txBox="1"/>
            <p:nvPr/>
          </p:nvSpPr>
          <p:spPr>
            <a:xfrm>
              <a:off x="0" y="0"/>
              <a:ext cx="266" cy="299"/>
            </a:xfrm>
            <a:prstGeom prst="rect">
              <a:avLst/>
            </a:prstGeom>
            <a:solidFill>
              <a:srgbClr val="3333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22" name="Google Shape;422;p21"/>
            <p:cNvSpPr txBox="1"/>
            <p:nvPr/>
          </p:nvSpPr>
          <p:spPr>
            <a:xfrm>
              <a:off x="0" y="0"/>
              <a:ext cx="266"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423" name="Google Shape;423;p21"/>
          <p:cNvGrpSpPr/>
          <p:nvPr/>
        </p:nvGrpSpPr>
        <p:grpSpPr>
          <a:xfrm>
            <a:off x="860425" y="530225"/>
            <a:ext cx="368300" cy="474662"/>
            <a:chOff x="0" y="0"/>
            <a:chExt cx="232" cy="299"/>
          </a:xfrm>
        </p:grpSpPr>
        <p:sp>
          <p:nvSpPr>
            <p:cNvPr id="424" name="Google Shape;424;p21"/>
            <p:cNvSpPr txBox="1"/>
            <p:nvPr/>
          </p:nvSpPr>
          <p:spPr>
            <a:xfrm>
              <a:off x="0" y="0"/>
              <a:ext cx="232" cy="299"/>
            </a:xfrm>
            <a:prstGeom prst="rect">
              <a:avLst/>
            </a:prstGeom>
            <a:gradFill>
              <a:gsLst>
                <a:gs pos="0">
                  <a:srgbClr val="3333C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25" name="Google Shape;425;p21"/>
            <p:cNvSpPr txBox="1"/>
            <p:nvPr/>
          </p:nvSpPr>
          <p:spPr>
            <a:xfrm>
              <a:off x="0" y="0"/>
              <a:ext cx="232" cy="2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426" name="Google Shape;426;p21"/>
          <p:cNvGrpSpPr/>
          <p:nvPr/>
        </p:nvGrpSpPr>
        <p:grpSpPr>
          <a:xfrm>
            <a:off x="74612" y="457200"/>
            <a:ext cx="561975" cy="422275"/>
            <a:chOff x="0" y="0"/>
            <a:chExt cx="353" cy="266"/>
          </a:xfrm>
        </p:grpSpPr>
        <p:sp>
          <p:nvSpPr>
            <p:cNvPr id="427" name="Google Shape;427;p21"/>
            <p:cNvSpPr txBox="1"/>
            <p:nvPr/>
          </p:nvSpPr>
          <p:spPr>
            <a:xfrm>
              <a:off x="0" y="0"/>
              <a:ext cx="353" cy="266"/>
            </a:xfrm>
            <a:prstGeom prst="rect">
              <a:avLst/>
            </a:prstGeom>
            <a:gradFill>
              <a:gsLst>
                <a:gs pos="0">
                  <a:srgbClr val="FFFFFF"/>
                </a:gs>
                <a:gs pos="100000">
                  <a:srgbClr val="FF0000"/>
                </a:gs>
              </a:gsLst>
              <a:lin ang="1890000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28" name="Google Shape;428;p21"/>
            <p:cNvSpPr txBox="1"/>
            <p:nvPr/>
          </p:nvSpPr>
          <p:spPr>
            <a:xfrm>
              <a:off x="0" y="0"/>
              <a:ext cx="353" cy="2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429" name="Google Shape;429;p21"/>
          <p:cNvGrpSpPr/>
          <p:nvPr/>
        </p:nvGrpSpPr>
        <p:grpSpPr>
          <a:xfrm>
            <a:off x="711200" y="0"/>
            <a:ext cx="31750" cy="1052512"/>
            <a:chOff x="0" y="0"/>
            <a:chExt cx="20" cy="663"/>
          </a:xfrm>
        </p:grpSpPr>
        <p:sp>
          <p:nvSpPr>
            <p:cNvPr id="430" name="Google Shape;430;p21"/>
            <p:cNvSpPr txBox="1"/>
            <p:nvPr/>
          </p:nvSpPr>
          <p:spPr>
            <a:xfrm>
              <a:off x="0" y="0"/>
              <a:ext cx="20" cy="663"/>
            </a:xfrm>
            <a:prstGeom prst="rect">
              <a:avLst/>
            </a:prstGeom>
            <a:solidFill>
              <a:srgbClr val="1C1C1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31" name="Google Shape;431;p21"/>
            <p:cNvSpPr txBox="1"/>
            <p:nvPr/>
          </p:nvSpPr>
          <p:spPr>
            <a:xfrm>
              <a:off x="0" y="0"/>
              <a:ext cx="20" cy="66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grpSp>
        <p:nvGrpSpPr>
          <p:cNvPr id="432" name="Google Shape;432;p21"/>
          <p:cNvGrpSpPr/>
          <p:nvPr/>
        </p:nvGrpSpPr>
        <p:grpSpPr>
          <a:xfrm>
            <a:off x="442912" y="533400"/>
            <a:ext cx="8226425" cy="31750"/>
            <a:chOff x="0" y="0"/>
            <a:chExt cx="5182" cy="20"/>
          </a:xfrm>
        </p:grpSpPr>
        <p:sp>
          <p:nvSpPr>
            <p:cNvPr id="433" name="Google Shape;433;p21"/>
            <p:cNvSpPr txBox="1"/>
            <p:nvPr/>
          </p:nvSpPr>
          <p:spPr>
            <a:xfrm>
              <a:off x="0" y="0"/>
              <a:ext cx="5182" cy="20"/>
            </a:xfrm>
            <a:prstGeom prst="rect">
              <a:avLst/>
            </a:prstGeom>
            <a:gradFill>
              <a:gsLst>
                <a:gs pos="0">
                  <a:srgbClr val="1C1C1C"/>
                </a:gs>
                <a:gs pos="100000">
                  <a:srgbClr val="FFFFFF"/>
                </a:gs>
              </a:gsLst>
              <a:lin ang="0" scaled="0"/>
            </a:gra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34" name="Google Shape;434;p21"/>
            <p:cNvSpPr txBox="1"/>
            <p:nvPr/>
          </p:nvSpPr>
          <p:spPr>
            <a:xfrm>
              <a:off x="0" y="0"/>
              <a:ext cx="5182" cy="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grpSp>
      <p:sp>
        <p:nvSpPr>
          <p:cNvPr id="435" name="Google Shape;435;p21"/>
          <p:cNvSpPr txBox="1"/>
          <p:nvPr/>
        </p:nvSpPr>
        <p:spPr>
          <a:xfrm>
            <a:off x="228600" y="1143000"/>
            <a:ext cx="8534400" cy="3340100"/>
          </a:xfrm>
          <a:prstGeom prst="rect">
            <a:avLst/>
          </a:prstGeom>
          <a:noFill/>
          <a:ln>
            <a:noFill/>
          </a:ln>
        </p:spPr>
        <p:txBody>
          <a:bodyPr spcFirstLastPara="1" wrap="square" lIns="0" tIns="0" rIns="40625" bIns="0" anchor="t" anchorCtr="0">
            <a:noAutofit/>
          </a:bodyPr>
          <a:lstStyle/>
          <a:p>
            <a:pPr marL="39687" marR="0" lvl="0" indent="0" algn="just" rtl="0">
              <a:lnSpc>
                <a:spcPct val="100000"/>
              </a:lnSpc>
              <a:spcBef>
                <a:spcPts val="0"/>
              </a:spcBef>
              <a:spcAft>
                <a:spcPts val="0"/>
              </a:spcAft>
              <a:buClr>
                <a:schemeClr val="dk1"/>
              </a:buClr>
              <a:buSzPts val="2800"/>
              <a:buFont typeface="Tahoma"/>
              <a:buNone/>
            </a:pPr>
            <a:r>
              <a:rPr lang="en-US" sz="2800" b="1" i="1" u="none">
                <a:solidFill>
                  <a:schemeClr val="dk1"/>
                </a:solidFill>
                <a:latin typeface="Tahoma"/>
                <a:ea typeface="Tahoma"/>
                <a:cs typeface="Tahoma"/>
                <a:sym typeface="Tahoma"/>
              </a:rPr>
              <a:t>The receiver follows the same procedure as the sender. It adds all data items (including the checksum); the result is 45. The sum is wrapped and becomes 15. The wrapped sum is complemented and becomes 0. Since the value of the checksum is 0, this means that the data is not corrupted. The receiver drops the checksum and keeps the other data items. If the checksum is not zero, the entire packet is dropped.</a:t>
            </a:r>
            <a:endParaRPr/>
          </a:p>
        </p:txBody>
      </p:sp>
      <p:sp>
        <p:nvSpPr>
          <p:cNvPr id="436" name="Google Shape;436;p21"/>
          <p:cNvSpPr txBox="1"/>
          <p:nvPr/>
        </p:nvSpPr>
        <p:spPr>
          <a:xfrm>
            <a:off x="1141412" y="0"/>
            <a:ext cx="4630737" cy="487362"/>
          </a:xfrm>
          <a:prstGeom prst="rect">
            <a:avLst/>
          </a:prstGeom>
          <a:noFill/>
          <a:ln>
            <a:noFill/>
          </a:ln>
        </p:spPr>
        <p:txBody>
          <a:bodyPr spcFirstLastPara="1" wrap="square" lIns="0" tIns="0" rIns="40625" bIns="0" anchor="t" anchorCtr="0">
            <a:spAutoFit/>
          </a:bodyPr>
          <a:lstStyle/>
          <a:p>
            <a:pPr marL="39687" marR="0" lvl="0" indent="0" algn="l" rtl="0">
              <a:lnSpc>
                <a:spcPct val="100000"/>
              </a:lnSpc>
              <a:spcBef>
                <a:spcPts val="0"/>
              </a:spcBef>
              <a:spcAft>
                <a:spcPts val="0"/>
              </a:spcAft>
              <a:buClr>
                <a:srgbClr val="FF0000"/>
              </a:buClr>
              <a:buSzPts val="3200"/>
              <a:buFont typeface="Tahoma"/>
              <a:buNone/>
            </a:pPr>
            <a:r>
              <a:rPr lang="en-US" sz="3200" b="1" i="1" u="none">
                <a:solidFill>
                  <a:srgbClr val="FF0000"/>
                </a:solidFill>
                <a:latin typeface="Tahoma"/>
                <a:ea typeface="Tahoma"/>
                <a:cs typeface="Tahoma"/>
                <a:sym typeface="Tahoma"/>
              </a:rPr>
              <a:t>Example 10.22 (continued)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2"/>
          <p:cNvSpPr txBox="1"/>
          <p:nvPr/>
        </p:nvSpPr>
        <p:spPr>
          <a:xfrm>
            <a:off x="-76200" y="6477000"/>
            <a:ext cx="1905000" cy="381000"/>
          </a:xfrm>
          <a:prstGeom prst="rect">
            <a:avLst/>
          </a:prstGeom>
          <a:noFill/>
          <a:ln>
            <a:noFill/>
          </a:ln>
        </p:spPr>
        <p:txBody>
          <a:bodyPr spcFirstLastPara="1" wrap="square" lIns="0" tIns="0" rIns="40625" bIns="0" anchor="b" anchorCtr="0">
            <a:noAutofit/>
          </a:bodyPr>
          <a:lstStyle/>
          <a:p>
            <a:pPr marL="39687" marR="0" lvl="0" indent="0" algn="l" rtl="0">
              <a:lnSpc>
                <a:spcPct val="100000"/>
              </a:lnSpc>
              <a:spcBef>
                <a:spcPts val="0"/>
              </a:spcBef>
              <a:spcAft>
                <a:spcPts val="0"/>
              </a:spcAft>
              <a:buClr>
                <a:srgbClr val="1C1C1C"/>
              </a:buClr>
              <a:buSzPts val="2000"/>
              <a:buFont typeface="Arial"/>
              <a:buNone/>
            </a:pPr>
            <a:r>
              <a:rPr lang="en-US" sz="2000" b="0" i="0" u="none">
                <a:solidFill>
                  <a:srgbClr val="1C1C1C"/>
                </a:solidFill>
                <a:latin typeface="Arial"/>
                <a:ea typeface="Arial"/>
                <a:cs typeface="Arial"/>
                <a:sym typeface="Arial"/>
              </a:rPr>
              <a:t>10.</a:t>
            </a:r>
            <a:endParaRPr/>
          </a:p>
        </p:txBody>
      </p:sp>
      <p:cxnSp>
        <p:nvCxnSpPr>
          <p:cNvPr id="442" name="Google Shape;442;p22"/>
          <p:cNvCxnSpPr/>
          <p:nvPr/>
        </p:nvCxnSpPr>
        <p:spPr>
          <a:xfrm>
            <a:off x="152400" y="76200"/>
            <a:ext cx="8763000" cy="1587"/>
          </a:xfrm>
          <a:prstGeom prst="straightConnector1">
            <a:avLst/>
          </a:prstGeom>
          <a:noFill/>
          <a:ln w="76200" cap="flat" cmpd="sng">
            <a:solidFill>
              <a:srgbClr val="FF0000"/>
            </a:solidFill>
            <a:prstDash val="solid"/>
            <a:miter lim="800000"/>
            <a:headEnd type="none" w="med" len="med"/>
            <a:tailEnd type="none" w="med" len="med"/>
          </a:ln>
        </p:spPr>
      </p:cxnSp>
      <p:cxnSp>
        <p:nvCxnSpPr>
          <p:cNvPr id="443" name="Google Shape;443;p22"/>
          <p:cNvCxnSpPr/>
          <p:nvPr/>
        </p:nvCxnSpPr>
        <p:spPr>
          <a:xfrm>
            <a:off x="152400" y="914400"/>
            <a:ext cx="8763000" cy="1587"/>
          </a:xfrm>
          <a:prstGeom prst="straightConnector1">
            <a:avLst/>
          </a:prstGeom>
          <a:noFill/>
          <a:ln w="25400" cap="flat" cmpd="sng">
            <a:solidFill>
              <a:srgbClr val="FF0000"/>
            </a:solidFill>
            <a:prstDash val="solid"/>
            <a:miter lim="800000"/>
            <a:headEnd type="none" w="med" len="med"/>
            <a:tailEnd type="none" w="med" len="med"/>
          </a:ln>
        </p:spPr>
      </p:cxnSp>
      <p:sp>
        <p:nvSpPr>
          <p:cNvPr id="444" name="Google Shape;444;p22"/>
          <p:cNvSpPr txBox="1"/>
          <p:nvPr/>
        </p:nvSpPr>
        <p:spPr>
          <a:xfrm>
            <a:off x="304800" y="304800"/>
            <a:ext cx="3965575" cy="430212"/>
          </a:xfrm>
          <a:prstGeom prst="rect">
            <a:avLst/>
          </a:prstGeom>
          <a:noFill/>
          <a:ln>
            <a:noFill/>
          </a:ln>
        </p:spPr>
        <p:txBody>
          <a:bodyPr spcFirstLastPara="1" wrap="square" lIns="0" tIns="0" rIns="40625" bIns="0" anchor="t" anchorCtr="0">
            <a:spAutoFit/>
          </a:bodyPr>
          <a:lstStyle/>
          <a:p>
            <a:pPr marL="39687" marR="0" lvl="0" indent="0" algn="l" rtl="0">
              <a:lnSpc>
                <a:spcPct val="100000"/>
              </a:lnSpc>
              <a:spcBef>
                <a:spcPts val="0"/>
              </a:spcBef>
              <a:spcAft>
                <a:spcPts val="0"/>
              </a:spcAft>
              <a:buClr>
                <a:srgbClr val="3333CC"/>
              </a:buClr>
              <a:buSzPts val="2800"/>
              <a:buFont typeface="Tahoma"/>
              <a:buNone/>
            </a:pPr>
            <a:r>
              <a:rPr lang="en-US" sz="2800" b="0" i="0" u="none">
                <a:solidFill>
                  <a:srgbClr val="3333CC"/>
                </a:solidFill>
                <a:latin typeface="Tahoma"/>
                <a:ea typeface="Tahoma"/>
                <a:cs typeface="Tahoma"/>
                <a:sym typeface="Tahoma"/>
              </a:rPr>
              <a:t>Figure 10.24  </a:t>
            </a:r>
            <a:r>
              <a:rPr lang="en-US" sz="2000" b="0" i="1" u="none">
                <a:solidFill>
                  <a:schemeClr val="dk1"/>
                </a:solidFill>
                <a:latin typeface="Tahoma"/>
                <a:ea typeface="Tahoma"/>
                <a:cs typeface="Tahoma"/>
                <a:sym typeface="Tahoma"/>
              </a:rPr>
              <a:t>Example 10.22</a:t>
            </a:r>
            <a:endParaRPr/>
          </a:p>
        </p:txBody>
      </p:sp>
      <p:cxnSp>
        <p:nvCxnSpPr>
          <p:cNvPr id="445" name="Google Shape;445;p22"/>
          <p:cNvCxnSpPr/>
          <p:nvPr/>
        </p:nvCxnSpPr>
        <p:spPr>
          <a:xfrm>
            <a:off x="152400" y="6400800"/>
            <a:ext cx="8763000" cy="1587"/>
          </a:xfrm>
          <a:prstGeom prst="straightConnector1">
            <a:avLst/>
          </a:prstGeom>
          <a:noFill/>
          <a:ln w="76200" cap="flat" cmpd="sng">
            <a:solidFill>
              <a:srgbClr val="FF0000"/>
            </a:solidFill>
            <a:prstDash val="solid"/>
            <a:miter lim="800000"/>
            <a:headEnd type="none" w="med" len="med"/>
            <a:tailEnd type="none" w="med" len="med"/>
          </a:ln>
        </p:spPr>
      </p:cxnSp>
      <p:pic>
        <p:nvPicPr>
          <p:cNvPr id="446" name="Google Shape;446;p22"/>
          <p:cNvPicPr preferRelativeResize="0"/>
          <p:nvPr/>
        </p:nvPicPr>
        <p:blipFill rotWithShape="1">
          <a:blip r:embed="rId3">
            <a:alphaModFix/>
          </a:blip>
          <a:srcRect/>
          <a:stretch/>
        </p:blipFill>
        <p:spPr>
          <a:xfrm>
            <a:off x="831850" y="1066800"/>
            <a:ext cx="7185025" cy="4668837"/>
          </a:xfrm>
          <a:prstGeom prst="rect">
            <a:avLst/>
          </a:prstGeom>
          <a:noFill/>
          <a:ln>
            <a:noFill/>
          </a:ln>
        </p:spPr>
      </p:pic>
      <p:sp>
        <p:nvSpPr>
          <p:cNvPr id="447" name="Google Shape;447;p22"/>
          <p:cNvSpPr txBox="1"/>
          <p:nvPr/>
        </p:nvSpPr>
        <p:spPr>
          <a:xfrm>
            <a:off x="6248400" y="4648200"/>
            <a:ext cx="990600" cy="523875"/>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48" name="Google Shape;448;p22"/>
          <p:cNvSpPr txBox="1"/>
          <p:nvPr/>
        </p:nvSpPr>
        <p:spPr>
          <a:xfrm>
            <a:off x="6248400" y="4648200"/>
            <a:ext cx="914400" cy="457200"/>
          </a:xfrm>
          <a:prstGeom prst="rect">
            <a:avLst/>
          </a:prstGeom>
          <a:solidFill>
            <a:srgbClr val="FFFF00"/>
          </a:solidFill>
          <a:ln w="12700" cap="flat" cmpd="sng">
            <a:solidFill>
              <a:srgbClr val="FFFF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49" name="Google Shape;449;p22"/>
          <p:cNvSpPr txBox="1"/>
          <p:nvPr/>
        </p:nvSpPr>
        <p:spPr>
          <a:xfrm>
            <a:off x="6324600" y="4495800"/>
            <a:ext cx="8382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1111</a:t>
            </a:r>
            <a:endParaRPr/>
          </a:p>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0000</a:t>
            </a:r>
            <a:endParaRPr/>
          </a:p>
        </p:txBody>
      </p:sp>
      <p:sp>
        <p:nvSpPr>
          <p:cNvPr id="450" name="Google Shape;450;p22"/>
          <p:cNvSpPr txBox="1"/>
          <p:nvPr/>
        </p:nvSpPr>
        <p:spPr>
          <a:xfrm>
            <a:off x="2133600" y="4800600"/>
            <a:ext cx="228600" cy="369887"/>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3"/>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457" name="Google Shape;457;p23"/>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23</a:t>
            </a:fld>
            <a:endParaRPr/>
          </a:p>
        </p:txBody>
      </p:sp>
      <p:sp>
        <p:nvSpPr>
          <p:cNvPr id="458" name="Google Shape;458;p23"/>
          <p:cNvSpPr txBox="1"/>
          <p:nvPr/>
        </p:nvSpPr>
        <p:spPr>
          <a:xfrm>
            <a:off x="990600" y="90487"/>
            <a:ext cx="5715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1800"/>
              <a:buFont typeface="Times New Roman"/>
              <a:buNone/>
            </a:pPr>
            <a:r>
              <a:rPr lang="en-US" sz="1800" b="1" i="0" u="none">
                <a:solidFill>
                  <a:srgbClr val="0000FF"/>
                </a:solidFill>
                <a:latin typeface="Times New Roman"/>
                <a:ea typeface="Times New Roman"/>
                <a:cs typeface="Times New Roman"/>
                <a:sym typeface="Times New Roman"/>
              </a:rPr>
              <a:t>Figure 14.3</a:t>
            </a:r>
            <a:r>
              <a:rPr lang="en-US" sz="1800" b="1" i="0" u="none">
                <a:solidFill>
                  <a:schemeClr val="accent2"/>
                </a:solidFill>
                <a:latin typeface="Times New Roman"/>
                <a:ea typeface="Times New Roman"/>
                <a:cs typeface="Times New Roman"/>
                <a:sym typeface="Times New Roman"/>
              </a:rPr>
              <a:t>    </a:t>
            </a:r>
            <a:r>
              <a:rPr lang="en-US" sz="1800" b="1" i="1" u="none">
                <a:solidFill>
                  <a:schemeClr val="dk1"/>
                </a:solidFill>
                <a:latin typeface="Times New Roman"/>
                <a:ea typeface="Times New Roman"/>
                <a:cs typeface="Times New Roman"/>
                <a:sym typeface="Times New Roman"/>
              </a:rPr>
              <a:t>Pseudoheader for checksum calculation</a:t>
            </a:r>
            <a:endParaRPr/>
          </a:p>
        </p:txBody>
      </p:sp>
      <p:sp>
        <p:nvSpPr>
          <p:cNvPr id="459" name="Google Shape;459;p23"/>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60" name="Google Shape;460;p2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61" name="Google Shape;461;p23"/>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62" name="Google Shape;462;p2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63" name="Google Shape;463;p2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64" name="Google Shape;464;p23"/>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65" name="Google Shape;465;p2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pic>
        <p:nvPicPr>
          <p:cNvPr id="466" name="Google Shape;466;p23"/>
          <p:cNvPicPr preferRelativeResize="0"/>
          <p:nvPr/>
        </p:nvPicPr>
        <p:blipFill rotWithShape="1">
          <a:blip r:embed="rId3">
            <a:alphaModFix/>
          </a:blip>
          <a:srcRect/>
          <a:stretch/>
        </p:blipFill>
        <p:spPr>
          <a:xfrm>
            <a:off x="663575" y="3400425"/>
            <a:ext cx="7413625" cy="2162175"/>
          </a:xfrm>
          <a:prstGeom prst="rect">
            <a:avLst/>
          </a:prstGeom>
          <a:noFill/>
          <a:ln>
            <a:noFill/>
          </a:ln>
        </p:spPr>
      </p:pic>
      <p:pic>
        <p:nvPicPr>
          <p:cNvPr id="467" name="Google Shape;467;p23"/>
          <p:cNvPicPr preferRelativeResize="0"/>
          <p:nvPr/>
        </p:nvPicPr>
        <p:blipFill rotWithShape="1">
          <a:blip r:embed="rId4">
            <a:alphaModFix/>
          </a:blip>
          <a:srcRect/>
          <a:stretch/>
        </p:blipFill>
        <p:spPr>
          <a:xfrm>
            <a:off x="685800" y="1447800"/>
            <a:ext cx="7239000" cy="19034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467"/>
                                        </p:tgtEl>
                                        <p:attrNameLst>
                                          <p:attrName>style.visibility</p:attrName>
                                        </p:attrNameLst>
                                      </p:cBhvr>
                                      <p:to>
                                        <p:strVal val="visible"/>
                                      </p:to>
                                    </p:set>
                                    <p:anim calcmode="lin" valueType="num">
                                      <p:cBhvr additive="base">
                                        <p:cTn id="11" dur="500"/>
                                        <p:tgtEl>
                                          <p:spTgt spid="467"/>
                                        </p:tgtEl>
                                        <p:attrNameLst>
                                          <p:attrName>ppt_w</p:attrName>
                                        </p:attrNameLst>
                                      </p:cBhvr>
                                      <p:tavLst>
                                        <p:tav tm="0">
                                          <p:val>
                                            <p:strVal val="0"/>
                                          </p:val>
                                        </p:tav>
                                        <p:tav tm="100000">
                                          <p:val>
                                            <p:strVal val="#ppt_w"/>
                                          </p:val>
                                        </p:tav>
                                      </p:tavLst>
                                    </p:anim>
                                    <p:anim calcmode="lin" valueType="num">
                                      <p:cBhvr additive="base">
                                        <p:cTn id="12" dur="500"/>
                                        <p:tgtEl>
                                          <p:spTgt spid="46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4"/>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473" name="Google Shape;473;p24"/>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24</a:t>
            </a:fld>
            <a:endParaRPr/>
          </a:p>
        </p:txBody>
      </p:sp>
      <p:pic>
        <p:nvPicPr>
          <p:cNvPr id="474" name="Google Shape;474;p24"/>
          <p:cNvPicPr preferRelativeResize="0"/>
          <p:nvPr/>
        </p:nvPicPr>
        <p:blipFill rotWithShape="1">
          <a:blip r:embed="rId3">
            <a:alphaModFix/>
          </a:blip>
          <a:srcRect/>
          <a:stretch/>
        </p:blipFill>
        <p:spPr>
          <a:xfrm>
            <a:off x="304800" y="762000"/>
            <a:ext cx="8809037" cy="2362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5"/>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481" name="Google Shape;481;p25"/>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25</a:t>
            </a:fld>
            <a:endParaRPr/>
          </a:p>
        </p:txBody>
      </p:sp>
      <p:sp>
        <p:nvSpPr>
          <p:cNvPr id="482" name="Google Shape;482;p25"/>
          <p:cNvSpPr txBox="1"/>
          <p:nvPr/>
        </p:nvSpPr>
        <p:spPr>
          <a:xfrm>
            <a:off x="76200" y="696912"/>
            <a:ext cx="8839200" cy="1938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Arimo"/>
              <a:buNone/>
            </a:pPr>
            <a:r>
              <a:rPr lang="en-US" sz="2400" b="1" i="0" u="none">
                <a:solidFill>
                  <a:schemeClr val="dk1"/>
                </a:solidFill>
                <a:latin typeface="Arimo"/>
                <a:ea typeface="Arimo"/>
                <a:cs typeface="Arimo"/>
                <a:sym typeface="Arimo"/>
              </a:rPr>
              <a:t>Figure 14.4 shows the checksum calculation for a very small user datagram with only 7 bytes of data. Because the number of bytes of data is odd, padding is added for checksum calculation. The pseudoheader as well as the padding will be dropped when the user datagram is delivered to IP.</a:t>
            </a:r>
            <a:endParaRPr/>
          </a:p>
        </p:txBody>
      </p:sp>
      <p:grpSp>
        <p:nvGrpSpPr>
          <p:cNvPr id="483" name="Google Shape;483;p25"/>
          <p:cNvGrpSpPr/>
          <p:nvPr/>
        </p:nvGrpSpPr>
        <p:grpSpPr>
          <a:xfrm>
            <a:off x="0" y="0"/>
            <a:ext cx="9144000" cy="609600"/>
            <a:chOff x="0" y="2448"/>
            <a:chExt cx="5760" cy="384"/>
          </a:xfrm>
        </p:grpSpPr>
        <p:sp>
          <p:nvSpPr>
            <p:cNvPr id="484" name="Google Shape;484;p25"/>
            <p:cNvSpPr txBox="1"/>
            <p:nvPr/>
          </p:nvSpPr>
          <p:spPr>
            <a:xfrm>
              <a:off x="0" y="2448"/>
              <a:ext cx="5760" cy="384"/>
            </a:xfrm>
            <a:prstGeom prst="rect">
              <a:avLst/>
            </a:prstGeom>
            <a:solidFill>
              <a:srgbClr val="2CB843"/>
            </a:solid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85" name="Google Shape;485;p25"/>
            <p:cNvSpPr txBox="1"/>
            <p:nvPr/>
          </p:nvSpPr>
          <p:spPr>
            <a:xfrm>
              <a:off x="0" y="2448"/>
              <a:ext cx="1595" cy="365"/>
            </a:xfrm>
            <a:prstGeom prst="rect">
              <a:avLst/>
            </a:prstGeom>
            <a:solidFill>
              <a:srgbClr val="2CB84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Example 14.2</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26"/>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492" name="Google Shape;492;p26"/>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26</a:t>
            </a:fld>
            <a:endParaRPr/>
          </a:p>
        </p:txBody>
      </p:sp>
      <p:sp>
        <p:nvSpPr>
          <p:cNvPr id="493" name="Google Shape;493;p26"/>
          <p:cNvSpPr txBox="1"/>
          <p:nvPr/>
        </p:nvSpPr>
        <p:spPr>
          <a:xfrm>
            <a:off x="990600" y="90487"/>
            <a:ext cx="5715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1800"/>
              <a:buFont typeface="Times New Roman"/>
              <a:buNone/>
            </a:pPr>
            <a:r>
              <a:rPr lang="en-US" sz="1800" b="1" i="0" u="none">
                <a:solidFill>
                  <a:srgbClr val="0000FF"/>
                </a:solidFill>
                <a:latin typeface="Times New Roman"/>
                <a:ea typeface="Times New Roman"/>
                <a:cs typeface="Times New Roman"/>
                <a:sym typeface="Times New Roman"/>
              </a:rPr>
              <a:t>Figure 14.3</a:t>
            </a:r>
            <a:r>
              <a:rPr lang="en-US" sz="1800" b="1" i="0" u="none">
                <a:solidFill>
                  <a:schemeClr val="accent2"/>
                </a:solidFill>
                <a:latin typeface="Times New Roman"/>
                <a:ea typeface="Times New Roman"/>
                <a:cs typeface="Times New Roman"/>
                <a:sym typeface="Times New Roman"/>
              </a:rPr>
              <a:t>    </a:t>
            </a:r>
            <a:r>
              <a:rPr lang="en-US" sz="1800" b="1" i="1" u="none">
                <a:solidFill>
                  <a:schemeClr val="dk1"/>
                </a:solidFill>
                <a:latin typeface="Times New Roman"/>
                <a:ea typeface="Times New Roman"/>
                <a:cs typeface="Times New Roman"/>
                <a:sym typeface="Times New Roman"/>
              </a:rPr>
              <a:t>Pseudoheader for checksum calculation</a:t>
            </a:r>
            <a:endParaRPr/>
          </a:p>
        </p:txBody>
      </p:sp>
      <p:sp>
        <p:nvSpPr>
          <p:cNvPr id="494" name="Google Shape;494;p2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95" name="Google Shape;495;p2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96" name="Google Shape;496;p2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97" name="Google Shape;497;p2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98" name="Google Shape;498;p2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499" name="Google Shape;499;p2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00" name="Google Shape;500;p2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pic>
        <p:nvPicPr>
          <p:cNvPr id="501" name="Google Shape;501;p26"/>
          <p:cNvPicPr preferRelativeResize="0"/>
          <p:nvPr/>
        </p:nvPicPr>
        <p:blipFill rotWithShape="1">
          <a:blip r:embed="rId3">
            <a:alphaModFix/>
          </a:blip>
          <a:srcRect/>
          <a:stretch/>
        </p:blipFill>
        <p:spPr>
          <a:xfrm>
            <a:off x="663575" y="3400425"/>
            <a:ext cx="7413625" cy="2162175"/>
          </a:xfrm>
          <a:prstGeom prst="rect">
            <a:avLst/>
          </a:prstGeom>
          <a:noFill/>
          <a:ln>
            <a:noFill/>
          </a:ln>
        </p:spPr>
      </p:pic>
      <p:pic>
        <p:nvPicPr>
          <p:cNvPr id="502" name="Google Shape;502;p26"/>
          <p:cNvPicPr preferRelativeResize="0"/>
          <p:nvPr/>
        </p:nvPicPr>
        <p:blipFill rotWithShape="1">
          <a:blip r:embed="rId4">
            <a:alphaModFix/>
          </a:blip>
          <a:srcRect/>
          <a:stretch/>
        </p:blipFill>
        <p:spPr>
          <a:xfrm>
            <a:off x="685800" y="1447800"/>
            <a:ext cx="7239000" cy="19034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502"/>
                                        </p:tgtEl>
                                        <p:attrNameLst>
                                          <p:attrName>style.visibility</p:attrName>
                                        </p:attrNameLst>
                                      </p:cBhvr>
                                      <p:to>
                                        <p:strVal val="visible"/>
                                      </p:to>
                                    </p:set>
                                    <p:anim calcmode="lin" valueType="num">
                                      <p:cBhvr additive="base">
                                        <p:cTn id="11" dur="500"/>
                                        <p:tgtEl>
                                          <p:spTgt spid="502"/>
                                        </p:tgtEl>
                                        <p:attrNameLst>
                                          <p:attrName>ppt_w</p:attrName>
                                        </p:attrNameLst>
                                      </p:cBhvr>
                                      <p:tavLst>
                                        <p:tav tm="0">
                                          <p:val>
                                            <p:strVal val="0"/>
                                          </p:val>
                                        </p:tav>
                                        <p:tav tm="100000">
                                          <p:val>
                                            <p:strVal val="#ppt_w"/>
                                          </p:val>
                                        </p:tav>
                                      </p:tavLst>
                                    </p:anim>
                                    <p:anim calcmode="lin" valueType="num">
                                      <p:cBhvr additive="base">
                                        <p:cTn id="12" dur="500"/>
                                        <p:tgtEl>
                                          <p:spTgt spid="5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7"/>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509" name="Google Shape;509;p27"/>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27</a:t>
            </a:fld>
            <a:endParaRPr/>
          </a:p>
        </p:txBody>
      </p:sp>
      <p:sp>
        <p:nvSpPr>
          <p:cNvPr id="510" name="Google Shape;510;p27"/>
          <p:cNvSpPr txBox="1"/>
          <p:nvPr/>
        </p:nvSpPr>
        <p:spPr>
          <a:xfrm>
            <a:off x="990600" y="90487"/>
            <a:ext cx="7391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1800"/>
              <a:buFont typeface="Times New Roman"/>
              <a:buNone/>
            </a:pPr>
            <a:r>
              <a:rPr lang="en-US" sz="1800" b="1" i="0" u="none">
                <a:solidFill>
                  <a:srgbClr val="0000FF"/>
                </a:solidFill>
                <a:latin typeface="Times New Roman"/>
                <a:ea typeface="Times New Roman"/>
                <a:cs typeface="Times New Roman"/>
                <a:sym typeface="Times New Roman"/>
              </a:rPr>
              <a:t>Figure 14.4</a:t>
            </a:r>
            <a:r>
              <a:rPr lang="en-US" sz="1800" b="1" i="0" u="none">
                <a:solidFill>
                  <a:schemeClr val="accent2"/>
                </a:solidFill>
                <a:latin typeface="Times New Roman"/>
                <a:ea typeface="Times New Roman"/>
                <a:cs typeface="Times New Roman"/>
                <a:sym typeface="Times New Roman"/>
              </a:rPr>
              <a:t>    </a:t>
            </a:r>
            <a:r>
              <a:rPr lang="en-US" sz="1800" b="1" i="1" u="none">
                <a:solidFill>
                  <a:schemeClr val="dk1"/>
                </a:solidFill>
                <a:latin typeface="Times New Roman"/>
                <a:ea typeface="Times New Roman"/>
                <a:cs typeface="Times New Roman"/>
                <a:sym typeface="Times New Roman"/>
              </a:rPr>
              <a:t>Checksum calculation for a simple UDP user datagram</a:t>
            </a:r>
            <a:endParaRPr/>
          </a:p>
        </p:txBody>
      </p:sp>
      <p:sp>
        <p:nvSpPr>
          <p:cNvPr id="511" name="Google Shape;511;p2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12" name="Google Shape;512;p2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13" name="Google Shape;513;p2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14" name="Google Shape;514;p2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15" name="Google Shape;515;p2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16" name="Google Shape;516;p2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17" name="Google Shape;517;p2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pic>
        <p:nvPicPr>
          <p:cNvPr id="518" name="Google Shape;518;p27"/>
          <p:cNvPicPr preferRelativeResize="0"/>
          <p:nvPr/>
        </p:nvPicPr>
        <p:blipFill rotWithShape="1">
          <a:blip r:embed="rId3">
            <a:alphaModFix/>
          </a:blip>
          <a:srcRect/>
          <a:stretch/>
        </p:blipFill>
        <p:spPr>
          <a:xfrm>
            <a:off x="457200" y="1978025"/>
            <a:ext cx="3913187" cy="2517775"/>
          </a:xfrm>
          <a:prstGeom prst="rect">
            <a:avLst/>
          </a:prstGeom>
          <a:noFill/>
          <a:ln>
            <a:noFill/>
          </a:ln>
        </p:spPr>
      </p:pic>
      <p:pic>
        <p:nvPicPr>
          <p:cNvPr id="519" name="Google Shape;519;p27"/>
          <p:cNvPicPr preferRelativeResize="0"/>
          <p:nvPr/>
        </p:nvPicPr>
        <p:blipFill rotWithShape="1">
          <a:blip r:embed="rId4">
            <a:alphaModFix/>
          </a:blip>
          <a:srcRect/>
          <a:stretch/>
        </p:blipFill>
        <p:spPr>
          <a:xfrm>
            <a:off x="4572000" y="1604962"/>
            <a:ext cx="4067175" cy="38052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9"/>
                                        </p:tgtEl>
                                        <p:attrNameLst>
                                          <p:attrName>style.visibility</p:attrName>
                                        </p:attrNameLst>
                                      </p:cBhvr>
                                      <p:to>
                                        <p:strVal val="visible"/>
                                      </p:to>
                                    </p:set>
                                    <p:animEffect transition="in" filter="fade">
                                      <p:cBhvr>
                                        <p:cTn id="11" dur="50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8"/>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526" name="Google Shape;526;p28"/>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28</a:t>
            </a:fld>
            <a:endParaRPr/>
          </a:p>
        </p:txBody>
      </p:sp>
      <p:sp>
        <p:nvSpPr>
          <p:cNvPr id="527" name="Google Shape;527;p28"/>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28" name="Google Shape;528;p2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29" name="Google Shape;529;p28"/>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30" name="Google Shape;530;p2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31" name="Google Shape;531;p2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32" name="Google Shape;532;p28"/>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33" name="Google Shape;533;p2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cxnSp>
        <p:nvCxnSpPr>
          <p:cNvPr id="534" name="Google Shape;534;p28"/>
          <p:cNvCxnSpPr/>
          <p:nvPr/>
        </p:nvCxnSpPr>
        <p:spPr>
          <a:xfrm>
            <a:off x="609600" y="2624137"/>
            <a:ext cx="8153400" cy="0"/>
          </a:xfrm>
          <a:prstGeom prst="straightConnector1">
            <a:avLst/>
          </a:prstGeom>
          <a:noFill/>
          <a:ln w="76200" cap="flat" cmpd="sng">
            <a:solidFill>
              <a:schemeClr val="folHlink"/>
            </a:solidFill>
            <a:prstDash val="solid"/>
            <a:miter lim="800000"/>
            <a:headEnd type="none" w="med" len="med"/>
            <a:tailEnd type="none" w="med" len="med"/>
          </a:ln>
        </p:spPr>
      </p:cxnSp>
      <p:cxnSp>
        <p:nvCxnSpPr>
          <p:cNvPr id="535" name="Google Shape;535;p28"/>
          <p:cNvCxnSpPr/>
          <p:nvPr/>
        </p:nvCxnSpPr>
        <p:spPr>
          <a:xfrm>
            <a:off x="609600" y="5334000"/>
            <a:ext cx="8153400" cy="0"/>
          </a:xfrm>
          <a:prstGeom prst="straightConnector1">
            <a:avLst/>
          </a:prstGeom>
          <a:noFill/>
          <a:ln w="76200" cap="flat" cmpd="sng">
            <a:solidFill>
              <a:schemeClr val="folHlink"/>
            </a:solidFill>
            <a:prstDash val="solid"/>
            <a:miter lim="800000"/>
            <a:headEnd type="none" w="med" len="med"/>
            <a:tailEnd type="none" w="med" len="med"/>
          </a:ln>
        </p:spPr>
      </p:cxnSp>
      <p:sp>
        <p:nvSpPr>
          <p:cNvPr id="536" name="Google Shape;536;p28"/>
          <p:cNvSpPr txBox="1"/>
          <p:nvPr/>
        </p:nvSpPr>
        <p:spPr>
          <a:xfrm>
            <a:off x="647700" y="2716212"/>
            <a:ext cx="8077200" cy="2062162"/>
          </a:xfrm>
          <a:prstGeom prst="rect">
            <a:avLst/>
          </a:prstGeom>
          <a:solidFill>
            <a:srgbClr val="3333CC"/>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3200"/>
              <a:buFont typeface="Arial"/>
              <a:buNone/>
            </a:pPr>
            <a:r>
              <a:rPr lang="en-US" sz="3200" b="1" i="1" u="none">
                <a:solidFill>
                  <a:schemeClr val="lt1"/>
                </a:solidFill>
                <a:latin typeface="Arial"/>
                <a:ea typeface="Arial"/>
                <a:cs typeface="Arial"/>
                <a:sym typeface="Arial"/>
              </a:rPr>
              <a:t>UDP is an example of the connectionless simple protocol with the exception of an optional checksum added to packets for error detection.</a:t>
            </a:r>
            <a:endParaRPr/>
          </a:p>
        </p:txBody>
      </p:sp>
      <p:grpSp>
        <p:nvGrpSpPr>
          <p:cNvPr id="537" name="Google Shape;537;p28"/>
          <p:cNvGrpSpPr/>
          <p:nvPr/>
        </p:nvGrpSpPr>
        <p:grpSpPr>
          <a:xfrm>
            <a:off x="609600" y="1981200"/>
            <a:ext cx="1143000" cy="566737"/>
            <a:chOff x="1200" y="1248"/>
            <a:chExt cx="720" cy="357"/>
          </a:xfrm>
        </p:grpSpPr>
        <p:pic>
          <p:nvPicPr>
            <p:cNvPr id="538" name="Google Shape;538;p28"/>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539" name="Google Shape;539;p28"/>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4"/>
                                        </p:tgtEl>
                                        <p:attrNameLst>
                                          <p:attrName>style.visibility</p:attrName>
                                        </p:attrNameLst>
                                      </p:cBhvr>
                                      <p:to>
                                        <p:strVal val="visible"/>
                                      </p:to>
                                    </p:set>
                                    <p:animEffect transition="in" filter="fade">
                                      <p:cBhvr>
                                        <p:cTn id="7" dur="500"/>
                                        <p:tgtEl>
                                          <p:spTgt spid="5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5"/>
                                        </p:tgtEl>
                                        <p:attrNameLst>
                                          <p:attrName>style.visibility</p:attrName>
                                        </p:attrNameLst>
                                      </p:cBhvr>
                                      <p:to>
                                        <p:strVal val="visible"/>
                                      </p:to>
                                    </p:set>
                                    <p:animEffect transition="in" filter="fade">
                                      <p:cBhvr>
                                        <p:cTn id="11" dur="500"/>
                                        <p:tgtEl>
                                          <p:spTgt spid="53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36"/>
                                        </p:tgtEl>
                                        <p:attrNameLst>
                                          <p:attrName>style.visibility</p:attrName>
                                        </p:attrNameLst>
                                      </p:cBhvr>
                                      <p:to>
                                        <p:strVal val="visible"/>
                                      </p:to>
                                    </p:set>
                                    <p:animEffect transition="in" filter="fade">
                                      <p:cBhvr>
                                        <p:cTn id="15" dur="50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9"/>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546" name="Google Shape;546;p29"/>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29</a:t>
            </a:fld>
            <a:endParaRPr/>
          </a:p>
        </p:txBody>
      </p:sp>
      <p:sp>
        <p:nvSpPr>
          <p:cNvPr id="547" name="Google Shape;547;p29"/>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48" name="Google Shape;548;p29"/>
          <p:cNvSpPr txBox="1"/>
          <p:nvPr/>
        </p:nvSpPr>
        <p:spPr>
          <a:xfrm>
            <a:off x="228600" y="355600"/>
            <a:ext cx="4625975" cy="646112"/>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Times"/>
              <a:buNone/>
            </a:pPr>
            <a:r>
              <a:rPr lang="en-US" sz="3600" b="1" i="0" u="none">
                <a:solidFill>
                  <a:schemeClr val="lt1"/>
                </a:solidFill>
                <a:latin typeface="Times"/>
                <a:ea typeface="Times"/>
                <a:cs typeface="Times"/>
                <a:sym typeface="Times"/>
              </a:rPr>
              <a:t> UDP  APPLICATION</a:t>
            </a:r>
            <a:endParaRPr/>
          </a:p>
        </p:txBody>
      </p:sp>
      <p:sp>
        <p:nvSpPr>
          <p:cNvPr id="549" name="Google Shape;549;p29"/>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123" name="Google Shape;123;p3"/>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124" name="Google Shape;124;p3"/>
          <p:cNvSpPr txBox="1"/>
          <p:nvPr/>
        </p:nvSpPr>
        <p:spPr>
          <a:xfrm>
            <a:off x="822325" y="33337"/>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25" name="Google Shape;125;p3"/>
          <p:cNvSpPr txBox="1"/>
          <p:nvPr/>
        </p:nvSpPr>
        <p:spPr>
          <a:xfrm>
            <a:off x="152400" y="119062"/>
            <a:ext cx="2603500" cy="1311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4000"/>
              <a:buFont typeface="Arial"/>
              <a:buNone/>
            </a:pPr>
            <a:r>
              <a:rPr lang="en-US" sz="4000" b="1" i="0" u="none">
                <a:solidFill>
                  <a:schemeClr val="folHlink"/>
                </a:solidFill>
                <a:latin typeface="Arial"/>
                <a:ea typeface="Arial"/>
                <a:cs typeface="Arial"/>
                <a:sym typeface="Arial"/>
              </a:rPr>
              <a:t>Chapter </a:t>
            </a:r>
            <a:br>
              <a:rPr lang="en-US" sz="4000" b="1" i="0" u="none">
                <a:solidFill>
                  <a:schemeClr val="folHlink"/>
                </a:solidFill>
                <a:latin typeface="Arial"/>
                <a:ea typeface="Arial"/>
                <a:cs typeface="Arial"/>
                <a:sym typeface="Arial"/>
              </a:rPr>
            </a:br>
            <a:r>
              <a:rPr lang="en-US" sz="4000" b="1" i="0" u="none">
                <a:solidFill>
                  <a:schemeClr val="folHlink"/>
                </a:solidFill>
                <a:latin typeface="Arial"/>
                <a:ea typeface="Arial"/>
                <a:cs typeface="Arial"/>
                <a:sym typeface="Arial"/>
              </a:rPr>
              <a:t>Outline</a:t>
            </a:r>
            <a:endParaRPr/>
          </a:p>
        </p:txBody>
      </p:sp>
      <p:cxnSp>
        <p:nvCxnSpPr>
          <p:cNvPr id="126" name="Google Shape;126;p3"/>
          <p:cNvCxnSpPr/>
          <p:nvPr/>
        </p:nvCxnSpPr>
        <p:spPr>
          <a:xfrm>
            <a:off x="2590800" y="228600"/>
            <a:ext cx="0" cy="6172200"/>
          </a:xfrm>
          <a:prstGeom prst="straightConnector1">
            <a:avLst/>
          </a:prstGeom>
          <a:noFill/>
          <a:ln w="38100" cap="flat" cmpd="sng">
            <a:solidFill>
              <a:schemeClr val="dk1"/>
            </a:solidFill>
            <a:prstDash val="solid"/>
            <a:miter lim="800000"/>
            <a:headEnd type="none" w="med" len="med"/>
            <a:tailEnd type="none" w="med" len="med"/>
          </a:ln>
        </p:spPr>
      </p:cxnSp>
      <p:sp>
        <p:nvSpPr>
          <p:cNvPr id="127" name="Google Shape;127;p3"/>
          <p:cNvSpPr txBox="1"/>
          <p:nvPr/>
        </p:nvSpPr>
        <p:spPr>
          <a:xfrm>
            <a:off x="2667000" y="152400"/>
            <a:ext cx="367030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1" u="none">
                <a:solidFill>
                  <a:schemeClr val="dk1"/>
                </a:solidFill>
                <a:latin typeface="Arial"/>
                <a:ea typeface="Arial"/>
                <a:cs typeface="Arial"/>
                <a:sym typeface="Arial"/>
              </a:rPr>
              <a:t>14.1  Introduction</a:t>
            </a:r>
            <a:endParaRPr/>
          </a:p>
        </p:txBody>
      </p:sp>
      <p:sp>
        <p:nvSpPr>
          <p:cNvPr id="128" name="Google Shape;128;p3"/>
          <p:cNvSpPr txBox="1"/>
          <p:nvPr/>
        </p:nvSpPr>
        <p:spPr>
          <a:xfrm>
            <a:off x="2667000" y="1047750"/>
            <a:ext cx="41259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1" u="none">
                <a:solidFill>
                  <a:schemeClr val="dk1"/>
                </a:solidFill>
                <a:latin typeface="Arial"/>
                <a:ea typeface="Arial"/>
                <a:cs typeface="Arial"/>
                <a:sym typeface="Arial"/>
              </a:rPr>
              <a:t>14.2  User Datagram</a:t>
            </a:r>
            <a:endParaRPr/>
          </a:p>
        </p:txBody>
      </p:sp>
      <p:sp>
        <p:nvSpPr>
          <p:cNvPr id="129" name="Google Shape;129;p3"/>
          <p:cNvSpPr txBox="1"/>
          <p:nvPr/>
        </p:nvSpPr>
        <p:spPr>
          <a:xfrm>
            <a:off x="2819400" y="3352800"/>
            <a:ext cx="184150" cy="1066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ahoma"/>
              <a:buNone/>
            </a:pPr>
            <a:endParaRPr sz="3200" b="1" i="1"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30" name="Google Shape;130;p3"/>
          <p:cNvSpPr txBox="1"/>
          <p:nvPr/>
        </p:nvSpPr>
        <p:spPr>
          <a:xfrm>
            <a:off x="2667000" y="1943100"/>
            <a:ext cx="375126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1" u="none">
                <a:solidFill>
                  <a:schemeClr val="dk1"/>
                </a:solidFill>
                <a:latin typeface="Arial"/>
                <a:ea typeface="Arial"/>
                <a:cs typeface="Arial"/>
                <a:sym typeface="Arial"/>
              </a:rPr>
              <a:t>14.3  UDP Services</a:t>
            </a:r>
            <a:endParaRPr/>
          </a:p>
        </p:txBody>
      </p:sp>
      <p:sp>
        <p:nvSpPr>
          <p:cNvPr id="131" name="Google Shape;131;p3"/>
          <p:cNvSpPr txBox="1"/>
          <p:nvPr/>
        </p:nvSpPr>
        <p:spPr>
          <a:xfrm>
            <a:off x="2667000" y="2838450"/>
            <a:ext cx="44148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1" u="none">
                <a:solidFill>
                  <a:schemeClr val="dk1"/>
                </a:solidFill>
                <a:latin typeface="Arial"/>
                <a:ea typeface="Arial"/>
                <a:cs typeface="Arial"/>
                <a:sym typeface="Arial"/>
              </a:rPr>
              <a:t>14.4  UDP Application</a:t>
            </a:r>
            <a:endParaRPr/>
          </a:p>
        </p:txBody>
      </p:sp>
      <p:sp>
        <p:nvSpPr>
          <p:cNvPr id="132" name="Google Shape;132;p3"/>
          <p:cNvSpPr txBox="1"/>
          <p:nvPr/>
        </p:nvSpPr>
        <p:spPr>
          <a:xfrm>
            <a:off x="2667000" y="3733800"/>
            <a:ext cx="37798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1" u="none">
                <a:solidFill>
                  <a:schemeClr val="dk1"/>
                </a:solidFill>
                <a:latin typeface="Arial"/>
                <a:ea typeface="Arial"/>
                <a:cs typeface="Arial"/>
                <a:sym typeface="Arial"/>
              </a:rPr>
              <a:t>14.5  UDP Package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0"/>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556" name="Google Shape;556;p30"/>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30</a:t>
            </a:fld>
            <a:endParaRPr/>
          </a:p>
        </p:txBody>
      </p:sp>
      <p:sp>
        <p:nvSpPr>
          <p:cNvPr id="557" name="Google Shape;557;p30"/>
          <p:cNvSpPr txBox="1"/>
          <p:nvPr/>
        </p:nvSpPr>
        <p:spPr>
          <a:xfrm>
            <a:off x="76200" y="696912"/>
            <a:ext cx="8839200" cy="26781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Arimo"/>
              <a:buNone/>
            </a:pPr>
            <a:r>
              <a:rPr lang="en-US" sz="2400" b="1" i="0" u="none">
                <a:solidFill>
                  <a:schemeClr val="dk1"/>
                </a:solidFill>
                <a:latin typeface="Arimo"/>
                <a:ea typeface="Arimo"/>
                <a:cs typeface="Arimo"/>
                <a:sym typeface="Arimo"/>
              </a:rPr>
              <a:t>A client-server application such as DNS uses the services of UDP because a client needs to send a short request to a server and to receive a quick response from it. The request and response can each fit in one user datagram. Since only one message is exchanged in each direction, the connectionless feature is not an issue; the client or server does not worry that messages are delivered out of order.</a:t>
            </a:r>
            <a:endParaRPr/>
          </a:p>
        </p:txBody>
      </p:sp>
      <p:grpSp>
        <p:nvGrpSpPr>
          <p:cNvPr id="558" name="Google Shape;558;p30"/>
          <p:cNvGrpSpPr/>
          <p:nvPr/>
        </p:nvGrpSpPr>
        <p:grpSpPr>
          <a:xfrm>
            <a:off x="0" y="0"/>
            <a:ext cx="9144000" cy="609600"/>
            <a:chOff x="0" y="2448"/>
            <a:chExt cx="5760" cy="384"/>
          </a:xfrm>
        </p:grpSpPr>
        <p:sp>
          <p:nvSpPr>
            <p:cNvPr id="559" name="Google Shape;559;p30"/>
            <p:cNvSpPr txBox="1"/>
            <p:nvPr/>
          </p:nvSpPr>
          <p:spPr>
            <a:xfrm>
              <a:off x="0" y="2448"/>
              <a:ext cx="5760" cy="384"/>
            </a:xfrm>
            <a:prstGeom prst="rect">
              <a:avLst/>
            </a:prstGeom>
            <a:solidFill>
              <a:srgbClr val="2CB843"/>
            </a:solid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60" name="Google Shape;560;p30"/>
            <p:cNvSpPr txBox="1"/>
            <p:nvPr/>
          </p:nvSpPr>
          <p:spPr>
            <a:xfrm>
              <a:off x="0" y="2448"/>
              <a:ext cx="1595" cy="365"/>
            </a:xfrm>
            <a:prstGeom prst="rect">
              <a:avLst/>
            </a:prstGeom>
            <a:solidFill>
              <a:srgbClr val="2CB84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Example 14.4</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1"/>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567" name="Google Shape;567;p31"/>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31</a:t>
            </a:fld>
            <a:endParaRPr/>
          </a:p>
        </p:txBody>
      </p:sp>
      <p:sp>
        <p:nvSpPr>
          <p:cNvPr id="568" name="Google Shape;568;p31"/>
          <p:cNvSpPr txBox="1"/>
          <p:nvPr/>
        </p:nvSpPr>
        <p:spPr>
          <a:xfrm>
            <a:off x="76200" y="696912"/>
            <a:ext cx="8839200" cy="45243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Arimo"/>
              <a:buNone/>
            </a:pPr>
            <a:r>
              <a:rPr lang="en-US" sz="2400" b="1" i="0" u="none">
                <a:solidFill>
                  <a:schemeClr val="dk1"/>
                </a:solidFill>
                <a:latin typeface="Arimo"/>
                <a:ea typeface="Arimo"/>
                <a:cs typeface="Arimo"/>
                <a:sym typeface="Arimo"/>
              </a:rPr>
              <a:t>A client-server application such as SMTP ,which is used in electronic mail, cannot use the services of UDP because a user can send a long e-mail message, which may include multimedia (images, audio, or video). If the application uses UDP and the message does not fit in one single user datagram, the message must be split by the application into different user datagrams. Here the connectionless service may create problems. The user datagrams may arrive and be delivered to the receiver application out of order. The receiver application may not be able to reorder the pieces. This means the connectionless service has a disadvantage for an application program that sends long messages. </a:t>
            </a:r>
            <a:endParaRPr/>
          </a:p>
        </p:txBody>
      </p:sp>
      <p:grpSp>
        <p:nvGrpSpPr>
          <p:cNvPr id="569" name="Google Shape;569;p31"/>
          <p:cNvGrpSpPr/>
          <p:nvPr/>
        </p:nvGrpSpPr>
        <p:grpSpPr>
          <a:xfrm>
            <a:off x="0" y="0"/>
            <a:ext cx="9144000" cy="609600"/>
            <a:chOff x="0" y="2448"/>
            <a:chExt cx="5760" cy="384"/>
          </a:xfrm>
        </p:grpSpPr>
        <p:sp>
          <p:nvSpPr>
            <p:cNvPr id="570" name="Google Shape;570;p31"/>
            <p:cNvSpPr txBox="1"/>
            <p:nvPr/>
          </p:nvSpPr>
          <p:spPr>
            <a:xfrm>
              <a:off x="0" y="2448"/>
              <a:ext cx="5760" cy="384"/>
            </a:xfrm>
            <a:prstGeom prst="rect">
              <a:avLst/>
            </a:prstGeom>
            <a:solidFill>
              <a:srgbClr val="2CB843"/>
            </a:solid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71" name="Google Shape;571;p31"/>
            <p:cNvSpPr txBox="1"/>
            <p:nvPr/>
          </p:nvSpPr>
          <p:spPr>
            <a:xfrm>
              <a:off x="0" y="2448"/>
              <a:ext cx="1595" cy="365"/>
            </a:xfrm>
            <a:prstGeom prst="rect">
              <a:avLst/>
            </a:prstGeom>
            <a:solidFill>
              <a:srgbClr val="2CB84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Example 14.5</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32"/>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578" name="Google Shape;578;p32"/>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32</a:t>
            </a:fld>
            <a:endParaRPr/>
          </a:p>
        </p:txBody>
      </p:sp>
      <p:sp>
        <p:nvSpPr>
          <p:cNvPr id="579" name="Google Shape;579;p32"/>
          <p:cNvSpPr txBox="1"/>
          <p:nvPr/>
        </p:nvSpPr>
        <p:spPr>
          <a:xfrm>
            <a:off x="76200" y="696912"/>
            <a:ext cx="8763000" cy="3047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Arimo"/>
              <a:buNone/>
            </a:pPr>
            <a:r>
              <a:rPr lang="en-US" sz="2400" b="1" i="0" u="none">
                <a:solidFill>
                  <a:schemeClr val="dk1"/>
                </a:solidFill>
                <a:latin typeface="Arimo"/>
                <a:ea typeface="Arimo"/>
                <a:cs typeface="Arimo"/>
                <a:sym typeface="Arimo"/>
              </a:rPr>
              <a:t>Assume we are downloading a very large text file from the Internet. We definitely need to use a transport layer that provides reliable service. We don’t want part of the file to be missing or corrupted when we open the file. The delay created between the delivery of the parts are not an overriding concern for us; we wait until the whole file is composed before looking at it. In this case, UDP is not a suitable transport layer protocol.</a:t>
            </a:r>
            <a:endParaRPr/>
          </a:p>
        </p:txBody>
      </p:sp>
      <p:grpSp>
        <p:nvGrpSpPr>
          <p:cNvPr id="580" name="Google Shape;580;p32"/>
          <p:cNvGrpSpPr/>
          <p:nvPr/>
        </p:nvGrpSpPr>
        <p:grpSpPr>
          <a:xfrm>
            <a:off x="0" y="0"/>
            <a:ext cx="9144000" cy="609600"/>
            <a:chOff x="0" y="2448"/>
            <a:chExt cx="5760" cy="384"/>
          </a:xfrm>
        </p:grpSpPr>
        <p:sp>
          <p:nvSpPr>
            <p:cNvPr id="581" name="Google Shape;581;p32"/>
            <p:cNvSpPr txBox="1"/>
            <p:nvPr/>
          </p:nvSpPr>
          <p:spPr>
            <a:xfrm>
              <a:off x="0" y="2448"/>
              <a:ext cx="5760" cy="384"/>
            </a:xfrm>
            <a:prstGeom prst="rect">
              <a:avLst/>
            </a:prstGeom>
            <a:solidFill>
              <a:srgbClr val="2CB843"/>
            </a:solid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82" name="Google Shape;582;p32"/>
            <p:cNvSpPr txBox="1"/>
            <p:nvPr/>
          </p:nvSpPr>
          <p:spPr>
            <a:xfrm>
              <a:off x="0" y="2448"/>
              <a:ext cx="1595" cy="365"/>
            </a:xfrm>
            <a:prstGeom prst="rect">
              <a:avLst/>
            </a:prstGeom>
            <a:solidFill>
              <a:srgbClr val="2CB84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Example 14.6</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3"/>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589" name="Google Shape;589;p33"/>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33</a:t>
            </a:fld>
            <a:endParaRPr/>
          </a:p>
        </p:txBody>
      </p:sp>
      <p:sp>
        <p:nvSpPr>
          <p:cNvPr id="590" name="Google Shape;590;p33"/>
          <p:cNvSpPr txBox="1"/>
          <p:nvPr/>
        </p:nvSpPr>
        <p:spPr>
          <a:xfrm>
            <a:off x="76200" y="696912"/>
            <a:ext cx="8763000" cy="5678487"/>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0"/>
              </a:spcBef>
              <a:spcAft>
                <a:spcPts val="0"/>
              </a:spcAft>
              <a:buClr>
                <a:schemeClr val="dk1"/>
              </a:buClr>
              <a:buSzPts val="2400"/>
              <a:buFont typeface="Arimo"/>
              <a:buNone/>
            </a:pPr>
            <a:r>
              <a:rPr lang="en-US" sz="2400" b="1" i="0" u="none">
                <a:solidFill>
                  <a:schemeClr val="dk1"/>
                </a:solidFill>
                <a:latin typeface="Arimo"/>
                <a:ea typeface="Arimo"/>
                <a:cs typeface="Arimo"/>
                <a:sym typeface="Arimo"/>
              </a:rPr>
              <a:t>Assume we are watching a real-time stream video on our computer. Such a program is considered a long file; it is divided into many small parts and broadcast in real time. The parts of the message are sent one after another. If the transport layer is supposed to resend a corrupted or lost frame, the synchronizing of the whole transmission may be lost. The viewer suddenly sees a blank screen and needs to wait until the second transmission arrives. This is not tolerable. However, if each small part of the screen is sent using one single user datagram, the receiving UDP can easily ignore the corrupted or lost packet and deliver the rest to the application program. That part of the screen is blank for a very short period of the time, which most viewers do not even notice. However, video cannot be viewed out of order, so streaming audio, video, and voice applications that run over UDP must reorder or drop frames that are out of sequence.</a:t>
            </a:r>
            <a:endParaRPr/>
          </a:p>
        </p:txBody>
      </p:sp>
      <p:grpSp>
        <p:nvGrpSpPr>
          <p:cNvPr id="591" name="Google Shape;591;p33"/>
          <p:cNvGrpSpPr/>
          <p:nvPr/>
        </p:nvGrpSpPr>
        <p:grpSpPr>
          <a:xfrm>
            <a:off x="0" y="0"/>
            <a:ext cx="9144000" cy="609600"/>
            <a:chOff x="0" y="2448"/>
            <a:chExt cx="5760" cy="384"/>
          </a:xfrm>
        </p:grpSpPr>
        <p:sp>
          <p:nvSpPr>
            <p:cNvPr id="592" name="Google Shape;592;p33"/>
            <p:cNvSpPr txBox="1"/>
            <p:nvPr/>
          </p:nvSpPr>
          <p:spPr>
            <a:xfrm>
              <a:off x="0" y="2448"/>
              <a:ext cx="5760" cy="384"/>
            </a:xfrm>
            <a:prstGeom prst="rect">
              <a:avLst/>
            </a:prstGeom>
            <a:solidFill>
              <a:srgbClr val="2CB843"/>
            </a:solid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593" name="Google Shape;593;p33"/>
            <p:cNvSpPr txBox="1"/>
            <p:nvPr/>
          </p:nvSpPr>
          <p:spPr>
            <a:xfrm>
              <a:off x="0" y="2448"/>
              <a:ext cx="1595" cy="365"/>
            </a:xfrm>
            <a:prstGeom prst="rect">
              <a:avLst/>
            </a:prstGeom>
            <a:solidFill>
              <a:srgbClr val="2CB84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Example 14.7</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4"/>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600" name="Google Shape;600;p34"/>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34</a:t>
            </a:fld>
            <a:endParaRPr/>
          </a:p>
        </p:txBody>
      </p:sp>
      <p:sp>
        <p:nvSpPr>
          <p:cNvPr id="601" name="Google Shape;601;p34"/>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02" name="Google Shape;602;p34"/>
          <p:cNvSpPr txBox="1"/>
          <p:nvPr/>
        </p:nvSpPr>
        <p:spPr>
          <a:xfrm>
            <a:off x="228600" y="355600"/>
            <a:ext cx="4714875" cy="650875"/>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Times"/>
              <a:buNone/>
            </a:pPr>
            <a:r>
              <a:rPr lang="en-US" sz="3600" b="1" i="0" u="none">
                <a:solidFill>
                  <a:schemeClr val="lt1"/>
                </a:solidFill>
                <a:latin typeface="Times"/>
                <a:ea typeface="Times"/>
                <a:cs typeface="Times"/>
                <a:sym typeface="Times"/>
              </a:rPr>
              <a:t>14-5  UDP  PACKAGE</a:t>
            </a:r>
            <a:endParaRPr/>
          </a:p>
        </p:txBody>
      </p:sp>
      <p:sp>
        <p:nvSpPr>
          <p:cNvPr id="603" name="Google Shape;603;p34"/>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04" name="Google Shape;604;p34"/>
          <p:cNvSpPr txBox="1"/>
          <p:nvPr/>
        </p:nvSpPr>
        <p:spPr>
          <a:xfrm>
            <a:off x="381000" y="15240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mo"/>
              <a:buNone/>
            </a:pPr>
            <a:r>
              <a:rPr lang="en-US" sz="2800" b="1" i="0" u="none">
                <a:solidFill>
                  <a:schemeClr val="dk1"/>
                </a:solidFill>
                <a:latin typeface="Arimo"/>
                <a:ea typeface="Arimo"/>
                <a:cs typeface="Arimo"/>
                <a:sym typeface="Arimo"/>
              </a:rPr>
              <a:t>To show how UDP handles the sending and receiving of packets, we present a simple version of the UDP package.</a:t>
            </a:r>
            <a:endParaRPr/>
          </a:p>
          <a:p>
            <a:pPr marL="0" marR="0" lvl="0" indent="0" algn="just" rtl="0">
              <a:lnSpc>
                <a:spcPct val="100000"/>
              </a:lnSpc>
              <a:spcBef>
                <a:spcPts val="0"/>
              </a:spcBef>
              <a:spcAft>
                <a:spcPts val="0"/>
              </a:spcAft>
              <a:buClr>
                <a:schemeClr val="dk1"/>
              </a:buClr>
              <a:buSzPts val="2800"/>
              <a:buFont typeface="Arimo"/>
              <a:buNone/>
            </a:pPr>
            <a:r>
              <a:rPr lang="en-US" sz="2800" b="1" i="0" u="none">
                <a:solidFill>
                  <a:schemeClr val="dk1"/>
                </a:solidFill>
                <a:latin typeface="Arimo"/>
                <a:ea typeface="Arimo"/>
                <a:cs typeface="Arimo"/>
                <a:sym typeface="Arimo"/>
              </a:rPr>
              <a:t>       We can say that the UDP package involves five components: a control-block table, input queues, a control-block module, an input module, and an output module.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FFFF99"/>
            </a:gs>
            <a:gs pos="100000">
              <a:srgbClr val="767647"/>
            </a:gs>
          </a:gsLst>
          <a:lin ang="0" scaled="0"/>
        </a:gradFill>
        <a:effectLst/>
      </p:bgPr>
    </p:bg>
    <p:spTree>
      <p:nvGrpSpPr>
        <p:cNvPr id="1" name="Shape 609"/>
        <p:cNvGrpSpPr/>
        <p:nvPr/>
      </p:nvGrpSpPr>
      <p:grpSpPr>
        <a:xfrm>
          <a:off x="0" y="0"/>
          <a:ext cx="0" cy="0"/>
          <a:chOff x="0" y="0"/>
          <a:chExt cx="0" cy="0"/>
        </a:xfrm>
      </p:grpSpPr>
      <p:sp>
        <p:nvSpPr>
          <p:cNvPr id="610" name="Google Shape;610;p35"/>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611" name="Google Shape;611;p35"/>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35</a:t>
            </a:fld>
            <a:endParaRPr/>
          </a:p>
        </p:txBody>
      </p:sp>
      <p:sp>
        <p:nvSpPr>
          <p:cNvPr id="612" name="Google Shape;612;p35"/>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13" name="Google Shape;613;p35"/>
          <p:cNvSpPr txBox="1"/>
          <p:nvPr/>
        </p:nvSpPr>
        <p:spPr>
          <a:xfrm>
            <a:off x="304800" y="989012"/>
            <a:ext cx="8382000" cy="2570162"/>
          </a:xfrm>
          <a:prstGeom prst="rect">
            <a:avLst/>
          </a:prstGeom>
          <a:noFill/>
          <a:ln>
            <a:noFill/>
          </a:ln>
        </p:spPr>
        <p:txBody>
          <a:bodyPr spcFirstLastPara="1" wrap="square" lIns="91425" tIns="45700" rIns="91425" bIns="45700" anchor="t" anchorCtr="0">
            <a:spAutoFit/>
          </a:bodyPr>
          <a:lstStyle/>
          <a:p>
            <a:pPr marL="0" marR="0" lvl="0" indent="-208025" algn="l" rtl="0">
              <a:lnSpc>
                <a:spcPct val="100000"/>
              </a:lnSpc>
              <a:spcBef>
                <a:spcPts val="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Control-Block Table</a:t>
            </a:r>
            <a:endParaRPr/>
          </a:p>
          <a:p>
            <a:pPr marL="0" marR="0" lvl="0" indent="-208025" algn="l" rtl="0">
              <a:lnSpc>
                <a:spcPct val="100000"/>
              </a:lnSpc>
              <a:spcBef>
                <a:spcPts val="56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Input Queues</a:t>
            </a:r>
            <a:endParaRPr/>
          </a:p>
          <a:p>
            <a:pPr marL="0" marR="0" lvl="0" indent="-208025" algn="l" rtl="0">
              <a:lnSpc>
                <a:spcPct val="100000"/>
              </a:lnSpc>
              <a:spcBef>
                <a:spcPts val="56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Control-Block Module</a:t>
            </a:r>
            <a:endParaRPr/>
          </a:p>
          <a:p>
            <a:pPr marL="0" marR="0" lvl="0" indent="-208025" algn="l" rtl="0">
              <a:lnSpc>
                <a:spcPct val="100000"/>
              </a:lnSpc>
              <a:spcBef>
                <a:spcPts val="56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Input Module</a:t>
            </a:r>
            <a:endParaRPr/>
          </a:p>
          <a:p>
            <a:pPr marL="0" marR="0" lvl="0" indent="-208025" algn="l" rtl="0">
              <a:lnSpc>
                <a:spcPct val="100000"/>
              </a:lnSpc>
              <a:spcBef>
                <a:spcPts val="560"/>
              </a:spcBef>
              <a:spcAft>
                <a:spcPts val="0"/>
              </a:spcAft>
              <a:buClr>
                <a:schemeClr val="dk1"/>
              </a:buClr>
              <a:buSzPts val="3276"/>
              <a:buFont typeface="Noto Sans Symbols"/>
              <a:buChar char="✔"/>
            </a:pPr>
            <a:r>
              <a:rPr lang="en-US" sz="2800" b="1" i="0" u="none">
                <a:solidFill>
                  <a:srgbClr val="0033CC"/>
                </a:solidFill>
                <a:latin typeface="Times New Roman"/>
                <a:ea typeface="Times New Roman"/>
                <a:cs typeface="Times New Roman"/>
                <a:sym typeface="Times New Roman"/>
              </a:rPr>
              <a:t> Output Module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3"/>
                                        </p:tgtEl>
                                        <p:attrNameLst>
                                          <p:attrName>style.visibility</p:attrName>
                                        </p:attrNameLst>
                                      </p:cBhvr>
                                      <p:to>
                                        <p:strVal val="visible"/>
                                      </p:to>
                                    </p:set>
                                    <p:animEffect transition="in" filter="fade">
                                      <p:cBhvr>
                                        <p:cTn id="7" dur="5000"/>
                                        <p:tgtEl>
                                          <p:spTgt spid="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6"/>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620" name="Google Shape;620;p36"/>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36</a:t>
            </a:fld>
            <a:endParaRPr/>
          </a:p>
        </p:txBody>
      </p:sp>
      <p:sp>
        <p:nvSpPr>
          <p:cNvPr id="621" name="Google Shape;621;p36"/>
          <p:cNvSpPr txBox="1"/>
          <p:nvPr/>
        </p:nvSpPr>
        <p:spPr>
          <a:xfrm>
            <a:off x="990600" y="90487"/>
            <a:ext cx="5715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1800"/>
              <a:buFont typeface="Times New Roman"/>
              <a:buNone/>
            </a:pPr>
            <a:r>
              <a:rPr lang="en-US" sz="1800" b="1" i="0" u="none">
                <a:solidFill>
                  <a:srgbClr val="0000FF"/>
                </a:solidFill>
                <a:latin typeface="Times New Roman"/>
                <a:ea typeface="Times New Roman"/>
                <a:cs typeface="Times New Roman"/>
                <a:sym typeface="Times New Roman"/>
              </a:rPr>
              <a:t>Figure 14.8</a:t>
            </a:r>
            <a:r>
              <a:rPr lang="en-US" sz="1800" b="1" i="0" u="none">
                <a:solidFill>
                  <a:schemeClr val="accent2"/>
                </a:solidFill>
                <a:latin typeface="Times New Roman"/>
                <a:ea typeface="Times New Roman"/>
                <a:cs typeface="Times New Roman"/>
                <a:sym typeface="Times New Roman"/>
              </a:rPr>
              <a:t>    </a:t>
            </a:r>
            <a:r>
              <a:rPr lang="en-US" sz="1800" b="1" i="1" u="none">
                <a:solidFill>
                  <a:schemeClr val="dk1"/>
                </a:solidFill>
                <a:latin typeface="Times New Roman"/>
                <a:ea typeface="Times New Roman"/>
                <a:cs typeface="Times New Roman"/>
                <a:sym typeface="Times New Roman"/>
              </a:rPr>
              <a:t>UDP design</a:t>
            </a:r>
            <a:endParaRPr/>
          </a:p>
        </p:txBody>
      </p:sp>
      <p:sp>
        <p:nvSpPr>
          <p:cNvPr id="622" name="Google Shape;622;p3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23" name="Google Shape;623;p3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24" name="Google Shape;624;p3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25" name="Google Shape;625;p3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26" name="Google Shape;626;p3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27" name="Google Shape;627;p3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28" name="Google Shape;628;p3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pic>
        <p:nvPicPr>
          <p:cNvPr id="629" name="Google Shape;629;p36"/>
          <p:cNvPicPr preferRelativeResize="0"/>
          <p:nvPr/>
        </p:nvPicPr>
        <p:blipFill rotWithShape="1">
          <a:blip r:embed="rId3">
            <a:alphaModFix/>
          </a:blip>
          <a:srcRect/>
          <a:stretch/>
        </p:blipFill>
        <p:spPr>
          <a:xfrm>
            <a:off x="685800" y="762000"/>
            <a:ext cx="8034337" cy="560863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7"/>
          <p:cNvSpPr txBox="1">
            <a:spLocks noGrp="1"/>
          </p:cNvSpPr>
          <p:nvPr>
            <p:ph type="body" idx="1"/>
          </p:nvPr>
        </p:nvSpPr>
        <p:spPr>
          <a:xfrm>
            <a:off x="457200" y="457200"/>
            <a:ext cx="8229600" cy="5668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1" i="0" u="none" strike="noStrike" cap="none">
                <a:solidFill>
                  <a:schemeClr val="dk1"/>
                </a:solidFill>
                <a:latin typeface="Tahoma"/>
                <a:ea typeface="Tahoma"/>
                <a:cs typeface="Tahoma"/>
                <a:sym typeface="Tahoma"/>
              </a:rPr>
              <a:t>Control-Block Table</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In our package, UDP has a control-block table to keep track of the open ports. </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Each entry in this table has a minimum of four fields: the state, which can be FREE or IN-USE, the process ID, the port number, and the corresponding queue number.</a:t>
            </a:r>
            <a:endParaRPr/>
          </a:p>
        </p:txBody>
      </p:sp>
      <p:sp>
        <p:nvSpPr>
          <p:cNvPr id="635" name="Google Shape;635;p37"/>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636" name="Google Shape;636;p37"/>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4400">
              <a:solidFill>
                <a:schemeClr val="dk2"/>
              </a:solidFill>
              <a:latin typeface="Tahoma"/>
              <a:ea typeface="Tahoma"/>
              <a:cs typeface="Tahoma"/>
              <a:sym typeface="Tahoma"/>
            </a:endParaRPr>
          </a:p>
        </p:txBody>
      </p:sp>
      <p:sp>
        <p:nvSpPr>
          <p:cNvPr id="642" name="Google Shape;642;p3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1" i="0" u="none" strike="noStrike" cap="none">
                <a:solidFill>
                  <a:schemeClr val="dk1"/>
                </a:solidFill>
                <a:latin typeface="Tahoma"/>
                <a:ea typeface="Tahoma"/>
                <a:cs typeface="Tahoma"/>
                <a:sym typeface="Tahoma"/>
              </a:rPr>
              <a:t>Input Queues</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Our UDP package uses a set of input queues, one for each process. </a:t>
            </a:r>
            <a:endParaRPr/>
          </a:p>
          <a:p>
            <a:pPr marL="342900" marR="0" lvl="0" indent="-220980" algn="l" rtl="0">
              <a:spcBef>
                <a:spcPts val="640"/>
              </a:spcBef>
              <a:spcAft>
                <a:spcPts val="0"/>
              </a:spcAft>
              <a:buClr>
                <a:schemeClr val="folHlink"/>
              </a:buClr>
              <a:buSzPts val="1920"/>
              <a:buFont typeface="Noto Sans Symbols"/>
              <a:buNone/>
            </a:pPr>
            <a:endParaRPr sz="3200" b="0" i="0" u="none">
              <a:solidFill>
                <a:schemeClr val="dk1"/>
              </a:solidFill>
              <a:latin typeface="Tahoma"/>
              <a:ea typeface="Tahoma"/>
              <a:cs typeface="Tahoma"/>
              <a:sym typeface="Tahoma"/>
            </a:endParaRPr>
          </a:p>
        </p:txBody>
      </p:sp>
      <p:sp>
        <p:nvSpPr>
          <p:cNvPr id="643" name="Google Shape;643;p38"/>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644" name="Google Shape;644;p38"/>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400"/>
              <a:buFont typeface="Tahoma"/>
              <a:buNone/>
            </a:pPr>
            <a:r>
              <a:rPr lang="en-US" sz="4400" b="1" i="0" u="none">
                <a:solidFill>
                  <a:schemeClr val="dk1"/>
                </a:solidFill>
                <a:latin typeface="Tahoma"/>
                <a:ea typeface="Tahoma"/>
                <a:cs typeface="Tahoma"/>
                <a:sym typeface="Tahoma"/>
              </a:rPr>
              <a:t>Control-Block Module</a:t>
            </a:r>
            <a:br>
              <a:rPr lang="en-US" sz="4400" b="1" i="0" u="none">
                <a:solidFill>
                  <a:schemeClr val="dk1"/>
                </a:solidFill>
                <a:latin typeface="Tahoma"/>
                <a:ea typeface="Tahoma"/>
                <a:cs typeface="Tahoma"/>
                <a:sym typeface="Tahoma"/>
              </a:rPr>
            </a:br>
            <a:endParaRPr/>
          </a:p>
        </p:txBody>
      </p:sp>
      <p:sp>
        <p:nvSpPr>
          <p:cNvPr id="650" name="Google Shape;650;p39"/>
          <p:cNvSpPr txBox="1">
            <a:spLocks noGrp="1"/>
          </p:cNvSpPr>
          <p:nvPr>
            <p:ph type="body" idx="1"/>
          </p:nvPr>
        </p:nvSpPr>
        <p:spPr>
          <a:xfrm>
            <a:off x="457200" y="1143000"/>
            <a:ext cx="8229600" cy="5410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The control-block module is responsible for the management of the control-block table.</a:t>
            </a:r>
            <a:endParaRPr/>
          </a:p>
          <a:p>
            <a:pPr marL="342900" marR="0" lvl="0" indent="-342900" algn="just"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 When a process starts, it asks for a port number from the operating system. The operating system assigns well-known port numbers to servers and ephemeral port numbers to clients. </a:t>
            </a:r>
            <a:endParaRPr/>
          </a:p>
          <a:p>
            <a:pPr marL="342900" marR="0" lvl="0" indent="-342900" algn="just"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The process passes the process ID and the port number to the control-block module to create an entry in the table for the process. </a:t>
            </a:r>
            <a:endParaRPr/>
          </a:p>
        </p:txBody>
      </p:sp>
      <p:sp>
        <p:nvSpPr>
          <p:cNvPr id="651" name="Google Shape;651;p39"/>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652" name="Google Shape;652;p39"/>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139" name="Google Shape;139;p4"/>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140" name="Google Shape;140;p4"/>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41" name="Google Shape;141;p4"/>
          <p:cNvSpPr txBox="1"/>
          <p:nvPr/>
        </p:nvSpPr>
        <p:spPr>
          <a:xfrm>
            <a:off x="228600" y="355600"/>
            <a:ext cx="4918075" cy="650875"/>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Times"/>
              <a:buNone/>
            </a:pPr>
            <a:r>
              <a:rPr lang="en-US" sz="3600" b="1" i="0" u="none">
                <a:solidFill>
                  <a:schemeClr val="lt1"/>
                </a:solidFill>
                <a:latin typeface="Times"/>
                <a:ea typeface="Times"/>
                <a:cs typeface="Times"/>
                <a:sym typeface="Times"/>
              </a:rPr>
              <a:t>14-1  INTRODUCTION</a:t>
            </a:r>
            <a:endParaRPr/>
          </a:p>
        </p:txBody>
      </p:sp>
      <p:sp>
        <p:nvSpPr>
          <p:cNvPr id="142" name="Google Shape;142;p4"/>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43" name="Google Shape;143;p4"/>
          <p:cNvSpPr txBox="1"/>
          <p:nvPr/>
        </p:nvSpPr>
        <p:spPr>
          <a:xfrm>
            <a:off x="381000" y="1524000"/>
            <a:ext cx="85344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mo"/>
              <a:buNone/>
            </a:pPr>
            <a:r>
              <a:rPr lang="en-US" sz="2800" b="1" i="0" u="none">
                <a:solidFill>
                  <a:schemeClr val="dk1"/>
                </a:solidFill>
                <a:latin typeface="Arimo"/>
                <a:ea typeface="Arimo"/>
                <a:cs typeface="Arimo"/>
                <a:sym typeface="Arimo"/>
              </a:rPr>
              <a:t>Figure 14.1 shows the relationship of the User Datagram Protocol (UDP) to the other protocols and layers of the TCP/IP protocol suite: UDP is located between the application layer and the IP layer, and serves as the intermediary between the application programs and the network operations.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0"/>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659" name="Google Shape;659;p40"/>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40</a:t>
            </a:fld>
            <a:endParaRPr/>
          </a:p>
        </p:txBody>
      </p:sp>
      <p:sp>
        <p:nvSpPr>
          <p:cNvPr id="660" name="Google Shape;660;p40"/>
          <p:cNvSpPr txBox="1"/>
          <p:nvPr/>
        </p:nvSpPr>
        <p:spPr>
          <a:xfrm>
            <a:off x="990600" y="90487"/>
            <a:ext cx="5715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1800"/>
              <a:buFont typeface="Times New Roman"/>
              <a:buNone/>
            </a:pPr>
            <a:r>
              <a:rPr lang="en-US" sz="1800" b="1" i="0" u="none">
                <a:solidFill>
                  <a:srgbClr val="0000FF"/>
                </a:solidFill>
                <a:latin typeface="Times New Roman"/>
                <a:ea typeface="Times New Roman"/>
                <a:cs typeface="Times New Roman"/>
                <a:sym typeface="Times New Roman"/>
              </a:rPr>
              <a:t>Figure 14.8</a:t>
            </a:r>
            <a:r>
              <a:rPr lang="en-US" sz="1800" b="1" i="0" u="none">
                <a:solidFill>
                  <a:schemeClr val="accent2"/>
                </a:solidFill>
                <a:latin typeface="Times New Roman"/>
                <a:ea typeface="Times New Roman"/>
                <a:cs typeface="Times New Roman"/>
                <a:sym typeface="Times New Roman"/>
              </a:rPr>
              <a:t>    </a:t>
            </a:r>
            <a:r>
              <a:rPr lang="en-US" sz="1800" b="1" i="1" u="none">
                <a:solidFill>
                  <a:schemeClr val="dk1"/>
                </a:solidFill>
                <a:latin typeface="Times New Roman"/>
                <a:ea typeface="Times New Roman"/>
                <a:cs typeface="Times New Roman"/>
                <a:sym typeface="Times New Roman"/>
              </a:rPr>
              <a:t>UDP design</a:t>
            </a:r>
            <a:endParaRPr/>
          </a:p>
        </p:txBody>
      </p:sp>
      <p:sp>
        <p:nvSpPr>
          <p:cNvPr id="661" name="Google Shape;661;p40"/>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62" name="Google Shape;662;p4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63" name="Google Shape;663;p40"/>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64" name="Google Shape;664;p4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65" name="Google Shape;665;p4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66" name="Google Shape;666;p40"/>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67" name="Google Shape;667;p4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pic>
        <p:nvPicPr>
          <p:cNvPr id="668" name="Google Shape;668;p40"/>
          <p:cNvPicPr preferRelativeResize="0"/>
          <p:nvPr/>
        </p:nvPicPr>
        <p:blipFill rotWithShape="1">
          <a:blip r:embed="rId3">
            <a:alphaModFix/>
          </a:blip>
          <a:srcRect/>
          <a:stretch/>
        </p:blipFill>
        <p:spPr>
          <a:xfrm>
            <a:off x="685800" y="762000"/>
            <a:ext cx="8034337" cy="560863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Input module</a:t>
            </a:r>
            <a:endParaRPr/>
          </a:p>
        </p:txBody>
      </p:sp>
      <p:sp>
        <p:nvSpPr>
          <p:cNvPr id="674" name="Google Shape;674;p41"/>
          <p:cNvSpPr txBox="1">
            <a:spLocks noGrp="1"/>
          </p:cNvSpPr>
          <p:nvPr>
            <p:ph type="body" idx="1"/>
          </p:nvPr>
        </p:nvSpPr>
        <p:spPr>
          <a:xfrm>
            <a:off x="381000" y="10668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The input module receives a user datagram from the IP. It searches the control-block table to find an entry having the same port number as this user datagram.</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If the entry is found, the module uses the information given  to enqueue the data.</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If the entry is not found, it generates an ICMP message.</a:t>
            </a:r>
            <a:endParaRPr/>
          </a:p>
        </p:txBody>
      </p:sp>
      <p:sp>
        <p:nvSpPr>
          <p:cNvPr id="675" name="Google Shape;675;p41"/>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676" name="Google Shape;676;p41"/>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Output module</a:t>
            </a:r>
            <a:endParaRPr/>
          </a:p>
        </p:txBody>
      </p:sp>
      <p:sp>
        <p:nvSpPr>
          <p:cNvPr id="682" name="Google Shape;682;p4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The output module is responsible for creating and sending user datagrams.</a:t>
            </a:r>
            <a:endParaRPr/>
          </a:p>
        </p:txBody>
      </p:sp>
      <p:sp>
        <p:nvSpPr>
          <p:cNvPr id="683" name="Google Shape;683;p42"/>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684" name="Google Shape;684;p42"/>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42</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150" name="Google Shape;150;p5"/>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151" name="Google Shape;151;p5"/>
          <p:cNvSpPr txBox="1"/>
          <p:nvPr/>
        </p:nvSpPr>
        <p:spPr>
          <a:xfrm>
            <a:off x="990600" y="90487"/>
            <a:ext cx="7696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1800"/>
              <a:buFont typeface="Times New Roman"/>
              <a:buNone/>
            </a:pPr>
            <a:r>
              <a:rPr lang="en-US" sz="1800" b="1" i="0" u="none">
                <a:solidFill>
                  <a:srgbClr val="0000FF"/>
                </a:solidFill>
                <a:latin typeface="Times New Roman"/>
                <a:ea typeface="Times New Roman"/>
                <a:cs typeface="Times New Roman"/>
                <a:sym typeface="Times New Roman"/>
              </a:rPr>
              <a:t>Figure 14.1</a:t>
            </a:r>
            <a:r>
              <a:rPr lang="en-US" sz="1800" b="1" i="0" u="none">
                <a:solidFill>
                  <a:schemeClr val="accent2"/>
                </a:solidFill>
                <a:latin typeface="Times New Roman"/>
                <a:ea typeface="Times New Roman"/>
                <a:cs typeface="Times New Roman"/>
                <a:sym typeface="Times New Roman"/>
              </a:rPr>
              <a:t>    </a:t>
            </a:r>
            <a:r>
              <a:rPr lang="en-US" sz="1800" b="1" i="1" u="none">
                <a:solidFill>
                  <a:schemeClr val="dk1"/>
                </a:solidFill>
                <a:latin typeface="Times New Roman"/>
                <a:ea typeface="Times New Roman"/>
                <a:cs typeface="Times New Roman"/>
                <a:sym typeface="Times New Roman"/>
              </a:rPr>
              <a:t>Position of UDP in the TCP/IP protocol suite</a:t>
            </a:r>
            <a:endParaRPr/>
          </a:p>
        </p:txBody>
      </p:sp>
      <p:sp>
        <p:nvSpPr>
          <p:cNvPr id="152" name="Google Shape;152;p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53" name="Google Shape;153;p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54" name="Google Shape;154;p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55" name="Google Shape;155;p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56" name="Google Shape;156;p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57" name="Google Shape;157;p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58" name="Google Shape;158;p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pic>
        <p:nvPicPr>
          <p:cNvPr id="159" name="Google Shape;159;p5"/>
          <p:cNvPicPr preferRelativeResize="0"/>
          <p:nvPr/>
        </p:nvPicPr>
        <p:blipFill rotWithShape="1">
          <a:blip r:embed="rId3">
            <a:alphaModFix/>
          </a:blip>
          <a:srcRect/>
          <a:stretch/>
        </p:blipFill>
        <p:spPr>
          <a:xfrm>
            <a:off x="477837" y="990600"/>
            <a:ext cx="8437562" cy="499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166" name="Google Shape;166;p6"/>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167" name="Google Shape;167;p6"/>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68" name="Google Shape;168;p6"/>
          <p:cNvSpPr txBox="1"/>
          <p:nvPr/>
        </p:nvSpPr>
        <p:spPr>
          <a:xfrm>
            <a:off x="228600" y="355600"/>
            <a:ext cx="5337175" cy="650875"/>
          </a:xfrm>
          <a:prstGeom prst="rect">
            <a:avLst/>
          </a:prstGeom>
          <a:solidFill>
            <a:schemeClr val="folHlink"/>
          </a:solidFill>
          <a:ln w="9525" cap="flat" cmpd="sng">
            <a:solidFill>
              <a:schemeClr val="folHlink"/>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Times"/>
              <a:buNone/>
            </a:pPr>
            <a:r>
              <a:rPr lang="en-US" sz="3600" b="1" i="0" u="none">
                <a:solidFill>
                  <a:schemeClr val="lt1"/>
                </a:solidFill>
                <a:latin typeface="Times"/>
                <a:ea typeface="Times"/>
                <a:cs typeface="Times"/>
                <a:sym typeface="Times"/>
              </a:rPr>
              <a:t>14-2  USER DATAGRAM</a:t>
            </a:r>
            <a:endParaRPr/>
          </a:p>
        </p:txBody>
      </p:sp>
      <p:sp>
        <p:nvSpPr>
          <p:cNvPr id="169" name="Google Shape;169;p6"/>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70" name="Google Shape;170;p6"/>
          <p:cNvSpPr txBox="1"/>
          <p:nvPr/>
        </p:nvSpPr>
        <p:spPr>
          <a:xfrm>
            <a:off x="381000" y="1524000"/>
            <a:ext cx="8534400" cy="9540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mo"/>
              <a:buNone/>
            </a:pPr>
            <a:r>
              <a:rPr lang="en-US" sz="2800" b="1" i="0" u="none">
                <a:solidFill>
                  <a:schemeClr val="dk1"/>
                </a:solidFill>
                <a:latin typeface="Arimo"/>
                <a:ea typeface="Arimo"/>
                <a:cs typeface="Arimo"/>
                <a:sym typeface="Arimo"/>
              </a:rPr>
              <a:t>UDP packets, have a fixed-size header of 8 bytes. Figure  shows the format of a user datagram.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7"/>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177" name="Google Shape;177;p7"/>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178" name="Google Shape;178;p7"/>
          <p:cNvSpPr txBox="1"/>
          <p:nvPr/>
        </p:nvSpPr>
        <p:spPr>
          <a:xfrm>
            <a:off x="990600" y="90487"/>
            <a:ext cx="5715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1800"/>
              <a:buFont typeface="Times New Roman"/>
              <a:buNone/>
            </a:pPr>
            <a:r>
              <a:rPr lang="en-US" sz="1800" b="1" i="0" u="none">
                <a:solidFill>
                  <a:srgbClr val="0000FF"/>
                </a:solidFill>
                <a:latin typeface="Times New Roman"/>
                <a:ea typeface="Times New Roman"/>
                <a:cs typeface="Times New Roman"/>
                <a:sym typeface="Times New Roman"/>
              </a:rPr>
              <a:t>Figure 14.2</a:t>
            </a:r>
            <a:r>
              <a:rPr lang="en-US" sz="1800" b="1" i="0" u="none">
                <a:solidFill>
                  <a:schemeClr val="accent2"/>
                </a:solidFill>
                <a:latin typeface="Times New Roman"/>
                <a:ea typeface="Times New Roman"/>
                <a:cs typeface="Times New Roman"/>
                <a:sym typeface="Times New Roman"/>
              </a:rPr>
              <a:t>    </a:t>
            </a:r>
            <a:r>
              <a:rPr lang="en-US" sz="1800" b="1" i="1" u="none">
                <a:solidFill>
                  <a:schemeClr val="dk1"/>
                </a:solidFill>
                <a:latin typeface="Times New Roman"/>
                <a:ea typeface="Times New Roman"/>
                <a:cs typeface="Times New Roman"/>
                <a:sym typeface="Times New Roman"/>
              </a:rPr>
              <a:t>User datagram format</a:t>
            </a:r>
            <a:endParaRPr/>
          </a:p>
        </p:txBody>
      </p:sp>
      <p:sp>
        <p:nvSpPr>
          <p:cNvPr id="179" name="Google Shape;179;p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80" name="Google Shape;180;p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81" name="Google Shape;181;p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82" name="Google Shape;182;p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83" name="Google Shape;183;p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84" name="Google Shape;184;p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85" name="Google Shape;185;p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pic>
        <p:nvPicPr>
          <p:cNvPr id="186" name="Google Shape;186;p7"/>
          <p:cNvPicPr preferRelativeResize="0"/>
          <p:nvPr/>
        </p:nvPicPr>
        <p:blipFill rotWithShape="1">
          <a:blip r:embed="rId3">
            <a:alphaModFix/>
          </a:blip>
          <a:srcRect/>
          <a:stretch/>
        </p:blipFill>
        <p:spPr>
          <a:xfrm>
            <a:off x="1273175" y="1403350"/>
            <a:ext cx="5813425" cy="1949450"/>
          </a:xfrm>
          <a:prstGeom prst="rect">
            <a:avLst/>
          </a:prstGeom>
          <a:noFill/>
          <a:ln>
            <a:noFill/>
          </a:ln>
        </p:spPr>
      </p:pic>
      <p:pic>
        <p:nvPicPr>
          <p:cNvPr id="187" name="Google Shape;187;p7"/>
          <p:cNvPicPr preferRelativeResize="0"/>
          <p:nvPr/>
        </p:nvPicPr>
        <p:blipFill rotWithShape="1">
          <a:blip r:embed="rId4">
            <a:alphaModFix/>
          </a:blip>
          <a:srcRect/>
          <a:stretch/>
        </p:blipFill>
        <p:spPr>
          <a:xfrm>
            <a:off x="511175" y="4005262"/>
            <a:ext cx="8099425" cy="17859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 calcmode="lin" valueType="num">
                                      <p:cBhvr additive="base">
                                        <p:cTn id="7" dur="500"/>
                                        <p:tgtEl>
                                          <p:spTgt spid="186"/>
                                        </p:tgtEl>
                                        <p:attrNameLst>
                                          <p:attrName>ppt_w</p:attrName>
                                        </p:attrNameLst>
                                      </p:cBhvr>
                                      <p:tavLst>
                                        <p:tav tm="0">
                                          <p:val>
                                            <p:strVal val="0"/>
                                          </p:val>
                                        </p:tav>
                                        <p:tav tm="100000">
                                          <p:val>
                                            <p:strVal val="#ppt_w"/>
                                          </p:val>
                                        </p:tav>
                                      </p:tavLst>
                                    </p:anim>
                                    <p:anim calcmode="lin" valueType="num">
                                      <p:cBhvr additive="base">
                                        <p:cTn id="8" dur="500"/>
                                        <p:tgtEl>
                                          <p:spTgt spid="186"/>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7"/>
                                        </p:tgtEl>
                                        <p:attrNameLst>
                                          <p:attrName>style.visibility</p:attrName>
                                        </p:attrNameLst>
                                      </p:cBhvr>
                                      <p:to>
                                        <p:strVal val="visible"/>
                                      </p:to>
                                    </p:set>
                                    <p:animEffect transition="in" filter="fade">
                                      <p:cBhvr>
                                        <p:cTn id="13"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194" name="Google Shape;194;p8"/>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195" name="Google Shape;195;p8"/>
          <p:cNvSpPr txBox="1"/>
          <p:nvPr/>
        </p:nvSpPr>
        <p:spPr>
          <a:xfrm>
            <a:off x="76200" y="696912"/>
            <a:ext cx="8839200" cy="8223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Arimo"/>
              <a:buNone/>
            </a:pPr>
            <a:r>
              <a:rPr lang="en-US" sz="2400" b="1" i="0" u="none">
                <a:solidFill>
                  <a:schemeClr val="dk1"/>
                </a:solidFill>
                <a:latin typeface="Arimo"/>
                <a:ea typeface="Arimo"/>
                <a:cs typeface="Arimo"/>
                <a:sym typeface="Arimo"/>
              </a:rPr>
              <a:t>The following is a dump of a UDP header in hexadecimal format.</a:t>
            </a:r>
            <a:endParaRPr/>
          </a:p>
        </p:txBody>
      </p:sp>
      <p:grpSp>
        <p:nvGrpSpPr>
          <p:cNvPr id="196" name="Google Shape;196;p8"/>
          <p:cNvGrpSpPr/>
          <p:nvPr/>
        </p:nvGrpSpPr>
        <p:grpSpPr>
          <a:xfrm>
            <a:off x="0" y="0"/>
            <a:ext cx="9144000" cy="609600"/>
            <a:chOff x="0" y="2448"/>
            <a:chExt cx="5760" cy="384"/>
          </a:xfrm>
        </p:grpSpPr>
        <p:sp>
          <p:nvSpPr>
            <p:cNvPr id="197" name="Google Shape;197;p8"/>
            <p:cNvSpPr txBox="1"/>
            <p:nvPr/>
          </p:nvSpPr>
          <p:spPr>
            <a:xfrm>
              <a:off x="0" y="2448"/>
              <a:ext cx="5760" cy="384"/>
            </a:xfrm>
            <a:prstGeom prst="rect">
              <a:avLst/>
            </a:prstGeom>
            <a:solidFill>
              <a:srgbClr val="2CB843"/>
            </a:solid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198" name="Google Shape;198;p8"/>
            <p:cNvSpPr txBox="1"/>
            <p:nvPr/>
          </p:nvSpPr>
          <p:spPr>
            <a:xfrm>
              <a:off x="0" y="2448"/>
              <a:ext cx="1595" cy="365"/>
            </a:xfrm>
            <a:prstGeom prst="rect">
              <a:avLst/>
            </a:prstGeom>
            <a:solidFill>
              <a:srgbClr val="2CB84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Example 14.1</a:t>
              </a:r>
              <a:endParaRPr/>
            </a:p>
          </p:txBody>
        </p:sp>
      </p:grpSp>
      <p:pic>
        <p:nvPicPr>
          <p:cNvPr id="199" name="Google Shape;199;p8"/>
          <p:cNvPicPr preferRelativeResize="0"/>
          <p:nvPr/>
        </p:nvPicPr>
        <p:blipFill rotWithShape="1">
          <a:blip r:embed="rId3">
            <a:alphaModFix/>
          </a:blip>
          <a:srcRect/>
          <a:stretch/>
        </p:blipFill>
        <p:spPr>
          <a:xfrm>
            <a:off x="2776537" y="1350962"/>
            <a:ext cx="3590925" cy="782637"/>
          </a:xfrm>
          <a:prstGeom prst="rect">
            <a:avLst/>
          </a:prstGeom>
          <a:noFill/>
          <a:ln>
            <a:noFill/>
          </a:ln>
        </p:spPr>
      </p:pic>
      <p:sp>
        <p:nvSpPr>
          <p:cNvPr id="200" name="Google Shape;200;p8"/>
          <p:cNvSpPr txBox="1"/>
          <p:nvPr/>
        </p:nvSpPr>
        <p:spPr>
          <a:xfrm>
            <a:off x="76200" y="2286000"/>
            <a:ext cx="8839200" cy="1938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400"/>
              <a:buFont typeface="Arimo"/>
              <a:buNone/>
            </a:pPr>
            <a:r>
              <a:rPr lang="en-US" sz="2400" b="1" i="0" u="none">
                <a:solidFill>
                  <a:schemeClr val="hlink"/>
                </a:solidFill>
                <a:latin typeface="Arimo"/>
                <a:ea typeface="Arimo"/>
                <a:cs typeface="Arimo"/>
                <a:sym typeface="Arimo"/>
              </a:rPr>
              <a:t>a.</a:t>
            </a:r>
            <a:r>
              <a:rPr lang="en-US" sz="2400" b="1" i="0" u="none">
                <a:solidFill>
                  <a:schemeClr val="dk1"/>
                </a:solidFill>
                <a:latin typeface="Arimo"/>
                <a:ea typeface="Arimo"/>
                <a:cs typeface="Arimo"/>
                <a:sym typeface="Arimo"/>
              </a:rPr>
              <a:t> What is the source port number?</a:t>
            </a:r>
            <a:endParaRPr/>
          </a:p>
          <a:p>
            <a:pPr marL="0" marR="0" lvl="0" indent="0" algn="just" rtl="0">
              <a:lnSpc>
                <a:spcPct val="100000"/>
              </a:lnSpc>
              <a:spcBef>
                <a:spcPts val="0"/>
              </a:spcBef>
              <a:spcAft>
                <a:spcPts val="0"/>
              </a:spcAft>
              <a:buClr>
                <a:schemeClr val="hlink"/>
              </a:buClr>
              <a:buSzPts val="2400"/>
              <a:buFont typeface="Arimo"/>
              <a:buNone/>
            </a:pPr>
            <a:r>
              <a:rPr lang="en-US" sz="2400" b="1" i="0" u="none">
                <a:solidFill>
                  <a:schemeClr val="hlink"/>
                </a:solidFill>
                <a:latin typeface="Arimo"/>
                <a:ea typeface="Arimo"/>
                <a:cs typeface="Arimo"/>
                <a:sym typeface="Arimo"/>
              </a:rPr>
              <a:t>b.</a:t>
            </a:r>
            <a:r>
              <a:rPr lang="en-US" sz="2400" b="1" i="0" u="none">
                <a:solidFill>
                  <a:schemeClr val="dk1"/>
                </a:solidFill>
                <a:latin typeface="Arimo"/>
                <a:ea typeface="Arimo"/>
                <a:cs typeface="Arimo"/>
                <a:sym typeface="Arimo"/>
              </a:rPr>
              <a:t> What is the destination port number?</a:t>
            </a:r>
            <a:endParaRPr/>
          </a:p>
          <a:p>
            <a:pPr marL="0" marR="0" lvl="0" indent="0" algn="just" rtl="0">
              <a:lnSpc>
                <a:spcPct val="100000"/>
              </a:lnSpc>
              <a:spcBef>
                <a:spcPts val="0"/>
              </a:spcBef>
              <a:spcAft>
                <a:spcPts val="0"/>
              </a:spcAft>
              <a:buClr>
                <a:schemeClr val="hlink"/>
              </a:buClr>
              <a:buSzPts val="2400"/>
              <a:buFont typeface="Arimo"/>
              <a:buNone/>
            </a:pPr>
            <a:r>
              <a:rPr lang="en-US" sz="2400" b="1" i="0" u="none">
                <a:solidFill>
                  <a:schemeClr val="hlink"/>
                </a:solidFill>
                <a:latin typeface="Arimo"/>
                <a:ea typeface="Arimo"/>
                <a:cs typeface="Arimo"/>
                <a:sym typeface="Arimo"/>
              </a:rPr>
              <a:t>c.</a:t>
            </a:r>
            <a:r>
              <a:rPr lang="en-US" sz="2400" b="1" i="0" u="none">
                <a:solidFill>
                  <a:schemeClr val="dk1"/>
                </a:solidFill>
                <a:latin typeface="Arimo"/>
                <a:ea typeface="Arimo"/>
                <a:cs typeface="Arimo"/>
                <a:sym typeface="Arimo"/>
              </a:rPr>
              <a:t> What is the total length of the user datagram?</a:t>
            </a:r>
            <a:endParaRPr/>
          </a:p>
          <a:p>
            <a:pPr marL="0" marR="0" lvl="0" indent="0" algn="just" rtl="0">
              <a:lnSpc>
                <a:spcPct val="100000"/>
              </a:lnSpc>
              <a:spcBef>
                <a:spcPts val="0"/>
              </a:spcBef>
              <a:spcAft>
                <a:spcPts val="0"/>
              </a:spcAft>
              <a:buClr>
                <a:schemeClr val="hlink"/>
              </a:buClr>
              <a:buSzPts val="2400"/>
              <a:buFont typeface="Arimo"/>
              <a:buNone/>
            </a:pPr>
            <a:r>
              <a:rPr lang="en-US" sz="2400" b="1" i="0" u="none">
                <a:solidFill>
                  <a:schemeClr val="hlink"/>
                </a:solidFill>
                <a:latin typeface="Arimo"/>
                <a:ea typeface="Arimo"/>
                <a:cs typeface="Arimo"/>
                <a:sym typeface="Arimo"/>
              </a:rPr>
              <a:t>d.</a:t>
            </a:r>
            <a:r>
              <a:rPr lang="en-US" sz="2400" b="1" i="0" u="none">
                <a:solidFill>
                  <a:schemeClr val="dk1"/>
                </a:solidFill>
                <a:latin typeface="Arimo"/>
                <a:ea typeface="Arimo"/>
                <a:cs typeface="Arimo"/>
                <a:sym typeface="Arimo"/>
              </a:rPr>
              <a:t> What is the length of the data?</a:t>
            </a:r>
            <a:endParaRPr/>
          </a:p>
          <a:p>
            <a:pPr marL="0" marR="0" lvl="0" indent="0" algn="l" rtl="0">
              <a:lnSpc>
                <a:spcPct val="100000"/>
              </a:lnSpc>
              <a:spcBef>
                <a:spcPts val="0"/>
              </a:spcBef>
              <a:spcAft>
                <a:spcPts val="0"/>
              </a:spcAft>
              <a:buNone/>
            </a:pPr>
            <a:endParaRPr sz="2400" b="1" i="0" u="none">
              <a:solidFill>
                <a:schemeClr val="dk1"/>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9"/>
          <p:cNvSpPr txBox="1"/>
          <p:nvPr/>
        </p:nvSpPr>
        <p:spPr>
          <a:xfrm>
            <a:off x="762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1" i="0" u="none">
                <a:solidFill>
                  <a:schemeClr val="dk1"/>
                </a:solidFill>
                <a:latin typeface="Tahoma"/>
                <a:ea typeface="Tahoma"/>
                <a:cs typeface="Tahoma"/>
                <a:sym typeface="Tahoma"/>
              </a:rPr>
              <a:t>TCP/IP Protocol Suite</a:t>
            </a:r>
            <a:endParaRPr/>
          </a:p>
        </p:txBody>
      </p:sp>
      <p:sp>
        <p:nvSpPr>
          <p:cNvPr id="207" name="Google Shape;207;p9"/>
          <p:cNvSpPr txBox="1"/>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grpSp>
        <p:nvGrpSpPr>
          <p:cNvPr id="208" name="Google Shape;208;p9"/>
          <p:cNvGrpSpPr/>
          <p:nvPr/>
        </p:nvGrpSpPr>
        <p:grpSpPr>
          <a:xfrm>
            <a:off x="0" y="0"/>
            <a:ext cx="9144000" cy="609600"/>
            <a:chOff x="0" y="2448"/>
            <a:chExt cx="5760" cy="384"/>
          </a:xfrm>
        </p:grpSpPr>
        <p:sp>
          <p:nvSpPr>
            <p:cNvPr id="209" name="Google Shape;209;p9"/>
            <p:cNvSpPr txBox="1"/>
            <p:nvPr/>
          </p:nvSpPr>
          <p:spPr>
            <a:xfrm>
              <a:off x="0" y="2448"/>
              <a:ext cx="5760" cy="384"/>
            </a:xfrm>
            <a:prstGeom prst="rect">
              <a:avLst/>
            </a:prstGeom>
            <a:solidFill>
              <a:srgbClr val="2CB843"/>
            </a:solid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1" i="0" u="none">
                <a:solidFill>
                  <a:schemeClr val="dk1"/>
                </a:solidFill>
                <a:latin typeface="Tahoma"/>
                <a:ea typeface="Tahoma"/>
                <a:cs typeface="Tahoma"/>
                <a:sym typeface="Tahoma"/>
              </a:endParaRPr>
            </a:p>
          </p:txBody>
        </p:sp>
        <p:sp>
          <p:nvSpPr>
            <p:cNvPr id="210" name="Google Shape;210;p9"/>
            <p:cNvSpPr txBox="1"/>
            <p:nvPr/>
          </p:nvSpPr>
          <p:spPr>
            <a:xfrm>
              <a:off x="0" y="2448"/>
              <a:ext cx="2832" cy="365"/>
            </a:xfrm>
            <a:prstGeom prst="rect">
              <a:avLst/>
            </a:prstGeom>
            <a:solidFill>
              <a:srgbClr val="2CB84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Example 14.1  </a:t>
              </a:r>
              <a:r>
                <a:rPr lang="en-US" sz="3200" b="1" i="1" u="none">
                  <a:solidFill>
                    <a:schemeClr val="lt1"/>
                  </a:solidFill>
                  <a:latin typeface="Times New Roman"/>
                  <a:ea typeface="Times New Roman"/>
                  <a:cs typeface="Times New Roman"/>
                  <a:sym typeface="Times New Roman"/>
                </a:rPr>
                <a:t>Continued</a:t>
              </a:r>
              <a:endParaRPr/>
            </a:p>
          </p:txBody>
        </p:sp>
      </p:grpSp>
      <p:sp>
        <p:nvSpPr>
          <p:cNvPr id="211" name="Google Shape;211;p9"/>
          <p:cNvSpPr txBox="1"/>
          <p:nvPr/>
        </p:nvSpPr>
        <p:spPr>
          <a:xfrm>
            <a:off x="76200" y="762000"/>
            <a:ext cx="8839200" cy="50419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hlink"/>
              </a:buClr>
              <a:buSzPts val="2400"/>
              <a:buFont typeface="Arimo"/>
              <a:buNone/>
            </a:pPr>
            <a:r>
              <a:rPr lang="en-US" sz="2400" b="1" i="1" u="none">
                <a:solidFill>
                  <a:schemeClr val="hlink"/>
                </a:solidFill>
                <a:latin typeface="Arimo"/>
                <a:ea typeface="Arimo"/>
                <a:cs typeface="Arimo"/>
                <a:sym typeface="Arimo"/>
              </a:rPr>
              <a:t>Solution</a:t>
            </a:r>
            <a:endParaRPr/>
          </a:p>
          <a:p>
            <a:pPr marL="342900" marR="0" lvl="0" indent="-342900" algn="l" rtl="0">
              <a:lnSpc>
                <a:spcPct val="100000"/>
              </a:lnSpc>
              <a:spcBef>
                <a:spcPts val="960"/>
              </a:spcBef>
              <a:spcAft>
                <a:spcPts val="0"/>
              </a:spcAft>
              <a:buClr>
                <a:schemeClr val="hlink"/>
              </a:buClr>
              <a:buSzPts val="2400"/>
              <a:buFont typeface="Arimo"/>
              <a:buNone/>
            </a:pPr>
            <a:r>
              <a:rPr lang="en-US" sz="2400" b="1" i="0" u="none">
                <a:solidFill>
                  <a:schemeClr val="hlink"/>
                </a:solidFill>
                <a:latin typeface="Arimo"/>
                <a:ea typeface="Arimo"/>
                <a:cs typeface="Arimo"/>
                <a:sym typeface="Arimo"/>
              </a:rPr>
              <a:t>a.</a:t>
            </a:r>
            <a:r>
              <a:rPr lang="en-US" sz="2400" b="1" i="0" u="none">
                <a:solidFill>
                  <a:schemeClr val="dk1"/>
                </a:solidFill>
                <a:latin typeface="Arimo"/>
                <a:ea typeface="Arimo"/>
                <a:cs typeface="Arimo"/>
                <a:sym typeface="Arimo"/>
              </a:rPr>
              <a:t> The source port number is the first four hexadecimal digits (CB84)</a:t>
            </a:r>
            <a:r>
              <a:rPr lang="en-US" sz="2400" b="1" i="0" u="none" baseline="-25000">
                <a:solidFill>
                  <a:schemeClr val="dk1"/>
                </a:solidFill>
                <a:latin typeface="Arimo"/>
                <a:ea typeface="Arimo"/>
                <a:cs typeface="Arimo"/>
                <a:sym typeface="Arimo"/>
              </a:rPr>
              <a:t>16 </a:t>
            </a:r>
            <a:r>
              <a:rPr lang="en-US" sz="2400" b="1" i="0" u="none">
                <a:solidFill>
                  <a:schemeClr val="dk1"/>
                </a:solidFill>
                <a:latin typeface="Arimo"/>
                <a:ea typeface="Arimo"/>
                <a:cs typeface="Arimo"/>
                <a:sym typeface="Arimo"/>
              </a:rPr>
              <a:t> or 52100.</a:t>
            </a:r>
            <a:endParaRPr/>
          </a:p>
          <a:p>
            <a:pPr marL="342900" marR="0" lvl="0" indent="-342900" algn="l" rtl="0">
              <a:lnSpc>
                <a:spcPct val="100000"/>
              </a:lnSpc>
              <a:spcBef>
                <a:spcPts val="960"/>
              </a:spcBef>
              <a:spcAft>
                <a:spcPts val="0"/>
              </a:spcAft>
              <a:buClr>
                <a:schemeClr val="hlink"/>
              </a:buClr>
              <a:buSzPts val="2400"/>
              <a:buFont typeface="Arimo"/>
              <a:buNone/>
            </a:pPr>
            <a:r>
              <a:rPr lang="en-US" sz="2400" b="1" i="0" u="none">
                <a:solidFill>
                  <a:schemeClr val="hlink"/>
                </a:solidFill>
                <a:latin typeface="Arimo"/>
                <a:ea typeface="Arimo"/>
                <a:cs typeface="Arimo"/>
                <a:sym typeface="Arimo"/>
              </a:rPr>
              <a:t>b.</a:t>
            </a:r>
            <a:r>
              <a:rPr lang="en-US" sz="2400" b="1" i="0" u="none">
                <a:solidFill>
                  <a:schemeClr val="dk1"/>
                </a:solidFill>
                <a:latin typeface="Arimo"/>
                <a:ea typeface="Arimo"/>
                <a:cs typeface="Arimo"/>
                <a:sym typeface="Arimo"/>
              </a:rPr>
              <a:t> The destination port number is the second four hexadecimal digits (000D)</a:t>
            </a:r>
            <a:r>
              <a:rPr lang="en-US" sz="2400" b="1" i="0" u="none" baseline="-25000">
                <a:solidFill>
                  <a:schemeClr val="dk1"/>
                </a:solidFill>
                <a:latin typeface="Arimo"/>
                <a:ea typeface="Arimo"/>
                <a:cs typeface="Arimo"/>
                <a:sym typeface="Arimo"/>
              </a:rPr>
              <a:t>16 </a:t>
            </a:r>
            <a:r>
              <a:rPr lang="en-US" sz="2400" b="1" i="0" u="none">
                <a:solidFill>
                  <a:schemeClr val="dk1"/>
                </a:solidFill>
                <a:latin typeface="Arimo"/>
                <a:ea typeface="Arimo"/>
                <a:cs typeface="Arimo"/>
                <a:sym typeface="Arimo"/>
              </a:rPr>
              <a:t>or 13.</a:t>
            </a:r>
            <a:endParaRPr/>
          </a:p>
          <a:p>
            <a:pPr marL="342900" marR="0" lvl="0" indent="-342900" algn="l" rtl="0">
              <a:lnSpc>
                <a:spcPct val="100000"/>
              </a:lnSpc>
              <a:spcBef>
                <a:spcPts val="960"/>
              </a:spcBef>
              <a:spcAft>
                <a:spcPts val="0"/>
              </a:spcAft>
              <a:buClr>
                <a:schemeClr val="hlink"/>
              </a:buClr>
              <a:buSzPts val="2400"/>
              <a:buFont typeface="Arimo"/>
              <a:buNone/>
            </a:pPr>
            <a:r>
              <a:rPr lang="en-US" sz="2400" b="1" i="0" u="none">
                <a:solidFill>
                  <a:schemeClr val="hlink"/>
                </a:solidFill>
                <a:latin typeface="Arimo"/>
                <a:ea typeface="Arimo"/>
                <a:cs typeface="Arimo"/>
                <a:sym typeface="Arimo"/>
              </a:rPr>
              <a:t>c.</a:t>
            </a:r>
            <a:r>
              <a:rPr lang="en-US" sz="2400" b="1" i="0" u="none">
                <a:solidFill>
                  <a:schemeClr val="dk1"/>
                </a:solidFill>
                <a:latin typeface="Arimo"/>
                <a:ea typeface="Arimo"/>
                <a:cs typeface="Arimo"/>
                <a:sym typeface="Arimo"/>
              </a:rPr>
              <a:t> The third four hexadecimal digits (001C)</a:t>
            </a:r>
            <a:r>
              <a:rPr lang="en-US" sz="2400" b="1" i="0" u="none" baseline="-25000">
                <a:solidFill>
                  <a:schemeClr val="dk1"/>
                </a:solidFill>
                <a:latin typeface="Arimo"/>
                <a:ea typeface="Arimo"/>
                <a:cs typeface="Arimo"/>
                <a:sym typeface="Arimo"/>
              </a:rPr>
              <a:t>16 </a:t>
            </a:r>
            <a:r>
              <a:rPr lang="en-US" sz="2400" b="1" i="0" u="none">
                <a:solidFill>
                  <a:schemeClr val="dk1"/>
                </a:solidFill>
                <a:latin typeface="Arimo"/>
                <a:ea typeface="Arimo"/>
                <a:cs typeface="Arimo"/>
                <a:sym typeface="Arimo"/>
              </a:rPr>
              <a:t>define the length of the whole UDP packet as 28 bytes.</a:t>
            </a:r>
            <a:endParaRPr/>
          </a:p>
          <a:p>
            <a:pPr marL="342900" marR="0" lvl="0" indent="-342900" algn="l" rtl="0">
              <a:lnSpc>
                <a:spcPct val="100000"/>
              </a:lnSpc>
              <a:spcBef>
                <a:spcPts val="960"/>
              </a:spcBef>
              <a:spcAft>
                <a:spcPts val="0"/>
              </a:spcAft>
              <a:buClr>
                <a:schemeClr val="hlink"/>
              </a:buClr>
              <a:buSzPts val="2400"/>
              <a:buFont typeface="Arimo"/>
              <a:buNone/>
            </a:pPr>
            <a:r>
              <a:rPr lang="en-US" sz="2400" b="1" i="0" u="none">
                <a:solidFill>
                  <a:schemeClr val="hlink"/>
                </a:solidFill>
                <a:latin typeface="Arimo"/>
                <a:ea typeface="Arimo"/>
                <a:cs typeface="Arimo"/>
                <a:sym typeface="Arimo"/>
              </a:rPr>
              <a:t>d.</a:t>
            </a:r>
            <a:r>
              <a:rPr lang="en-US" sz="2400" b="1" i="0" u="none">
                <a:solidFill>
                  <a:schemeClr val="dk1"/>
                </a:solidFill>
                <a:latin typeface="Arimo"/>
                <a:ea typeface="Arimo"/>
                <a:cs typeface="Arimo"/>
                <a:sym typeface="Arimo"/>
              </a:rPr>
              <a:t> The length of the data is the length of the whole packet</a:t>
            </a:r>
            <a:br>
              <a:rPr lang="en-US" sz="2400" b="1" i="0" u="none">
                <a:solidFill>
                  <a:schemeClr val="dk1"/>
                </a:solidFill>
                <a:latin typeface="Arimo"/>
                <a:ea typeface="Arimo"/>
                <a:cs typeface="Arimo"/>
                <a:sym typeface="Arimo"/>
              </a:rPr>
            </a:br>
            <a:r>
              <a:rPr lang="en-US" sz="2400" b="1" i="0" u="none">
                <a:solidFill>
                  <a:schemeClr val="dk1"/>
                </a:solidFill>
                <a:latin typeface="Arimo"/>
                <a:ea typeface="Arimo"/>
                <a:cs typeface="Arimo"/>
                <a:sym typeface="Arimo"/>
              </a:rPr>
              <a:t>minus the length of the header, or 28 – 8 = 20 bytes.</a:t>
            </a:r>
            <a:endParaRPr/>
          </a:p>
          <a:p>
            <a:pPr marL="342900" marR="0" lvl="0" indent="-342900" algn="l" rtl="0">
              <a:lnSpc>
                <a:spcPct val="100000"/>
              </a:lnSpc>
              <a:spcBef>
                <a:spcPts val="960"/>
              </a:spcBef>
              <a:spcAft>
                <a:spcPts val="0"/>
              </a:spcAft>
              <a:buClr>
                <a:schemeClr val="dk1"/>
              </a:buClr>
              <a:buSzPts val="2400"/>
              <a:buFont typeface="Tahoma"/>
              <a:buNone/>
            </a:pPr>
            <a:endParaRPr sz="2400" b="1" i="0" u="none">
              <a:solidFill>
                <a:schemeClr val="dk1"/>
              </a:solidFill>
              <a:latin typeface="Arimo"/>
              <a:ea typeface="Arimo"/>
              <a:cs typeface="Arimo"/>
              <a:sym typeface="Arimo"/>
            </a:endParaRPr>
          </a:p>
          <a:p>
            <a:pPr marL="0" marR="0" lvl="0" indent="0" algn="l" rtl="0">
              <a:lnSpc>
                <a:spcPct val="100000"/>
              </a:lnSpc>
              <a:spcBef>
                <a:spcPts val="480"/>
              </a:spcBef>
              <a:spcAft>
                <a:spcPts val="0"/>
              </a:spcAft>
              <a:buNone/>
            </a:pPr>
            <a:endParaRPr sz="2400" b="1" i="0" u="none">
              <a:solidFill>
                <a:schemeClr val="dk1"/>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42</Slides>
  <Notes>42</Notes>
  <HiddenSlides>0</HiddenSlide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Blends</vt:lpstr>
      <vt:lpstr>1_Blends</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Control-Block Module </vt:lpstr>
      <vt:lpstr>PowerPoint Presentation</vt:lpstr>
      <vt:lpstr>Input module</vt:lpstr>
      <vt:lpstr>Output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Unknown User</cp:lastModifiedBy>
  <cp:revision>1</cp:revision>
  <dcterms:created xsi:type="dcterms:W3CDTF">2000-01-15T04:50:39Z</dcterms:created>
  <dcterms:modified xsi:type="dcterms:W3CDTF">2022-01-12T15:51:09Z</dcterms:modified>
</cp:coreProperties>
</file>